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36"/>
  </p:notesMasterIdLst>
  <p:sldIdLst>
    <p:sldId id="256" r:id="rId4"/>
    <p:sldId id="257" r:id="rId5"/>
    <p:sldId id="258" r:id="rId6"/>
    <p:sldId id="287" r:id="rId7"/>
    <p:sldId id="262" r:id="rId8"/>
    <p:sldId id="260" r:id="rId9"/>
    <p:sldId id="278" r:id="rId10"/>
    <p:sldId id="288" r:id="rId11"/>
    <p:sldId id="271" r:id="rId12"/>
    <p:sldId id="280" r:id="rId13"/>
    <p:sldId id="289" r:id="rId14"/>
    <p:sldId id="282" r:id="rId15"/>
    <p:sldId id="283" r:id="rId16"/>
    <p:sldId id="290" r:id="rId17"/>
    <p:sldId id="284" r:id="rId18"/>
    <p:sldId id="293" r:id="rId19"/>
    <p:sldId id="276" r:id="rId20"/>
    <p:sldId id="292" r:id="rId21"/>
    <p:sldId id="295" r:id="rId22"/>
    <p:sldId id="291" r:id="rId23"/>
    <p:sldId id="294" r:id="rId24"/>
    <p:sldId id="296" r:id="rId25"/>
    <p:sldId id="297" r:id="rId26"/>
    <p:sldId id="285" r:id="rId27"/>
    <p:sldId id="298" r:id="rId28"/>
    <p:sldId id="300" r:id="rId29"/>
    <p:sldId id="264" r:id="rId30"/>
    <p:sldId id="266" r:id="rId31"/>
    <p:sldId id="299" r:id="rId32"/>
    <p:sldId id="267" r:id="rId33"/>
    <p:sldId id="268" r:id="rId34"/>
    <p:sldId id="269" r:id="rId35"/>
  </p:sldIdLst>
  <p:sldSz cx="12192000" cy="6858000"/>
  <p:notesSz cx="6858000" cy="9144000"/>
  <p:embeddedFontLst>
    <p:embeddedFont>
      <p:font typeface="Canva Sans" panose="020B0606030504020204" pitchFamily="34" charset="0"/>
      <p:regular r:id="rId37"/>
      <p:bold r:id="rId37"/>
      <p:italic r:id="rId38"/>
      <p:boldItalic r:id="rId38"/>
    </p:embeddedFont>
    <p:embeddedFont>
      <p:font typeface="Lato" panose="020F0502020204030203" pitchFamily="34" charset="0"/>
      <p:regular r:id="rId39"/>
      <p:bold r:id="rId40"/>
      <p:italic r:id="rId41"/>
      <p:boldItalic r:id="rId42"/>
    </p:embeddedFont>
    <p:embeddedFont>
      <p:font typeface="Lato Bold" panose="020B0806030504020204" pitchFamily="34" charset="0"/>
      <p:regular r:id="rId38"/>
      <p:bold r:id="rId43"/>
      <p:italic r:id="rId43"/>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QeOmA0xEsqpZlfro4/+c/dkHEv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4"/>
    <p:restoredTop sz="49193"/>
  </p:normalViewPr>
  <p:slideViewPr>
    <p:cSldViewPr snapToGrid="0">
      <p:cViewPr varScale="1">
        <p:scale>
          <a:sx n="77" d="100"/>
          <a:sy n="77" d="100"/>
        </p:scale>
        <p:origin x="12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1BE3544-E5E4-6F08-2547-A6319D123F46}"/>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33C6EF8-729A-C4C4-2777-2D534FAA84F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0" i="0" u="none" strike="noStrike" cap="none" dirty="0">
                <a:solidFill>
                  <a:schemeClr val="dk1"/>
                </a:solidFill>
                <a:effectLst/>
                <a:latin typeface="Calibri"/>
                <a:ea typeface="Calibri"/>
                <a:cs typeface="Calibri"/>
                <a:sym typeface="Calibri"/>
              </a:rPr>
              <a:t>Αυτό το βήμα αφορά τη </a:t>
            </a:r>
            <a:r>
              <a:rPr lang="el-GR" sz="1200" b="1" i="0" u="none" strike="noStrike" cap="none" dirty="0">
                <a:solidFill>
                  <a:schemeClr val="dk1"/>
                </a:solidFill>
                <a:effectLst/>
                <a:latin typeface="Calibri"/>
                <a:ea typeface="Calibri"/>
                <a:cs typeface="Calibri"/>
                <a:sym typeface="Calibri"/>
              </a:rPr>
              <a:t>μετατροπή των πληροφοριών από την αξιολόγηση αναγκών σε εφαρμόσιμους στόχους</a:t>
            </a:r>
            <a:r>
              <a:rPr lang="el-GR" sz="1200" b="0" i="0" u="none" strike="noStrike" cap="none" dirty="0">
                <a:solidFill>
                  <a:schemeClr val="dk1"/>
                </a:solidFill>
                <a:effectLst/>
                <a:latin typeface="Calibri"/>
                <a:ea typeface="Calibri"/>
                <a:cs typeface="Calibri"/>
                <a:sym typeface="Calibri"/>
              </a:rPr>
              <a:t>.</a:t>
            </a:r>
          </a:p>
          <a:p>
            <a:r>
              <a:rPr lang="el-GR" sz="1200" b="0" i="0" u="none" strike="noStrike" cap="none" dirty="0">
                <a:solidFill>
                  <a:schemeClr val="dk1"/>
                </a:solidFill>
                <a:effectLst/>
                <a:latin typeface="Calibri"/>
                <a:ea typeface="Calibri"/>
                <a:cs typeface="Calibri"/>
                <a:sym typeface="Calibri"/>
              </a:rPr>
              <a:t>Εξηγήστε ότι οι στόχοι </a:t>
            </a:r>
            <a:r>
              <a:rPr lang="en-GB" sz="1200" b="0" i="0" u="none" strike="noStrike" cap="none" dirty="0">
                <a:solidFill>
                  <a:schemeClr val="dk1"/>
                </a:solidFill>
                <a:effectLst/>
                <a:latin typeface="Calibri"/>
                <a:ea typeface="Calibri"/>
                <a:cs typeface="Calibri"/>
                <a:sym typeface="Calibri"/>
              </a:rPr>
              <a:t>SMART </a:t>
            </a:r>
            <a:r>
              <a:rPr lang="el-GR" sz="1200" b="0" i="0" u="none" strike="noStrike" cap="none" dirty="0">
                <a:solidFill>
                  <a:schemeClr val="dk1"/>
                </a:solidFill>
                <a:effectLst/>
                <a:latin typeface="Calibri"/>
                <a:ea typeface="Calibri"/>
                <a:cs typeface="Calibri"/>
                <a:sym typeface="Calibri"/>
              </a:rPr>
              <a:t>καθιστούν τα σχέδια ευημερίας μετρήσιμα και βιώσιμα — τα σχολεία μπορούν να παρακολουθούν εάν οι παρεμβάσεις κάνουν πραγματικά τη διαφορά.</a:t>
            </a:r>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871CC713-286A-FBC5-576D-563536F9D8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8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0AE013E-D828-D2E4-CD5A-DA35E69A4682}"/>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78A6004-02A5-AC18-1DC3-E025423A1D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b="1" dirty="0"/>
              <a:t>Μορφή Δραστηριότητας:</a:t>
            </a:r>
            <a:r>
              <a:rPr lang="el-GR" dirty="0"/>
              <a:t> Μικρές ομάδες (3–5 συμμετέχοντες) σε </a:t>
            </a:r>
            <a:r>
              <a:rPr lang="el-GR" b="1" dirty="0"/>
              <a:t>Δωμάτια Ομαδικής Εργασίας (</a:t>
            </a:r>
            <a:r>
              <a:rPr lang="en-GB" b="1" dirty="0"/>
              <a:t>Breakout Rooms)</a:t>
            </a:r>
            <a:r>
              <a:rPr lang="en-GB" dirty="0"/>
              <a:t> </a:t>
            </a:r>
            <a:r>
              <a:rPr lang="el-GR" dirty="0"/>
              <a:t>ή σε τραπέζια (για φυσική παρουσία).</a:t>
            </a:r>
          </a:p>
          <a:p>
            <a:br>
              <a:rPr lang="el-GR" b="1" dirty="0"/>
            </a:br>
            <a:r>
              <a:rPr lang="el-GR" b="1" dirty="0"/>
              <a:t>Διαδικασία:</a:t>
            </a:r>
            <a:endParaRPr lang="el-GR" dirty="0"/>
          </a:p>
          <a:p>
            <a:r>
              <a:rPr lang="el-GR" b="1" dirty="0"/>
              <a:t>Διαμόρφωση Στόχων:</a:t>
            </a:r>
            <a:endParaRPr lang="el-GR" dirty="0"/>
          </a:p>
          <a:p>
            <a:pPr lvl="1"/>
            <a:r>
              <a:rPr lang="el-GR" dirty="0"/>
              <a:t>Ενθαρρύνετε τους συμμετέχοντες να </a:t>
            </a:r>
            <a:r>
              <a:rPr lang="el-GR" b="1" dirty="0"/>
              <a:t>διαμορφώσουν</a:t>
            </a:r>
            <a:r>
              <a:rPr lang="el-GR" dirty="0"/>
              <a:t> έναν </a:t>
            </a:r>
            <a:r>
              <a:rPr lang="en-GB" b="1" dirty="0"/>
              <a:t>SMART </a:t>
            </a:r>
            <a:r>
              <a:rPr lang="el-GR" b="1" dirty="0"/>
              <a:t>στόχο</a:t>
            </a:r>
            <a:r>
              <a:rPr lang="el-GR" dirty="0"/>
              <a:t> ανά στοιχείο </a:t>
            </a:r>
            <a:r>
              <a:rPr lang="en-GB" b="1" dirty="0"/>
              <a:t>PERMA</a:t>
            </a:r>
            <a:r>
              <a:rPr lang="en-GB" dirty="0"/>
              <a:t> </a:t>
            </a:r>
            <a:r>
              <a:rPr lang="el-GR" dirty="0"/>
              <a:t>ή ανά </a:t>
            </a:r>
            <a:r>
              <a:rPr lang="el-GR" b="1" dirty="0"/>
              <a:t>βασική προτεραιότητα</a:t>
            </a:r>
            <a:r>
              <a:rPr lang="el-GR" dirty="0"/>
              <a:t> του σχολείου.</a:t>
            </a:r>
          </a:p>
          <a:p>
            <a:pPr lvl="1"/>
            <a:r>
              <a:rPr lang="el-GR" b="1" dirty="0"/>
              <a:t>Παραδείγματα:</a:t>
            </a:r>
            <a:endParaRPr lang="el-GR" dirty="0"/>
          </a:p>
          <a:p>
            <a:pPr lvl="2"/>
            <a:r>
              <a:rPr lang="el-GR" b="1" dirty="0"/>
              <a:t>Θετικό Συναίσθημα:</a:t>
            </a:r>
            <a:r>
              <a:rPr lang="el-GR" dirty="0"/>
              <a:t> «Εισαγάγετε μια εβδομαδιαία πρακτική ευγνωμοσύνης στις συναντήσεις του προσωπικού για την αύξηση της θετικής διάθεσης.»</a:t>
            </a:r>
          </a:p>
          <a:p>
            <a:pPr lvl="2"/>
            <a:r>
              <a:rPr lang="el-GR" b="1" dirty="0"/>
              <a:t>Σχέσεις:</a:t>
            </a:r>
            <a:r>
              <a:rPr lang="el-GR" dirty="0"/>
              <a:t> «Ξεκινήστε ένα πρόγραμμα καθοδήγησης από </a:t>
            </a:r>
            <a:r>
              <a:rPr lang="el-GR" dirty="0" err="1"/>
              <a:t>ομοτίμους</a:t>
            </a:r>
            <a:r>
              <a:rPr lang="el-GR" dirty="0"/>
              <a:t> που θα συνδέει τους περισσότερο έμπειρους με τους λιγότερο έμπειρους εκπαιδευτικούς έως τον Μάρτιο.»</a:t>
            </a:r>
          </a:p>
          <a:p>
            <a:r>
              <a:rPr lang="el-GR" b="1" dirty="0"/>
              <a:t>Έμφαση στη </a:t>
            </a:r>
            <a:r>
              <a:rPr lang="el-GR" b="1" dirty="0" err="1"/>
              <a:t>Ρεαλιστικότητα</a:t>
            </a:r>
            <a:r>
              <a:rPr lang="el-GR" b="1" dirty="0"/>
              <a:t>:</a:t>
            </a:r>
            <a:endParaRPr lang="el-GR" dirty="0"/>
          </a:p>
          <a:p>
            <a:pPr lvl="1"/>
            <a:r>
              <a:rPr lang="el-GR" dirty="0"/>
              <a:t>Τονίστε ότι οι στόχοι </a:t>
            </a:r>
            <a:r>
              <a:rPr lang="el-GR" b="1" dirty="0"/>
              <a:t>δεν είναι απαραίτητο να είναι μεγάλης κλίμακας</a:t>
            </a:r>
            <a:r>
              <a:rPr lang="el-GR" dirty="0"/>
              <a:t>. Οι </a:t>
            </a:r>
            <a:r>
              <a:rPr lang="el-GR" b="1" dirty="0"/>
              <a:t>μικρές, σαφώς καθορισμένες ενέργειες</a:t>
            </a:r>
            <a:r>
              <a:rPr lang="el-GR" dirty="0"/>
              <a:t> έχουν μεγαλύτερες πιθανότητες επιτυχίας.</a:t>
            </a:r>
          </a:p>
          <a:p>
            <a:pPr lvl="1"/>
            <a:r>
              <a:rPr lang="el-GR" dirty="0"/>
              <a:t>Δώστε έμφαση σε </a:t>
            </a:r>
            <a:r>
              <a:rPr lang="el-GR" b="1" dirty="0"/>
              <a:t>μικρές, ρεαλιστικές ενέργειες</a:t>
            </a:r>
            <a:r>
              <a:rPr lang="el-GR" dirty="0"/>
              <a:t> — η επιτυχία ενισχύει την </a:t>
            </a:r>
            <a:r>
              <a:rPr lang="el-GR" b="1" dirty="0"/>
              <a:t>αυτοπεποίθηση</a:t>
            </a:r>
            <a:r>
              <a:rPr lang="el-GR" dirty="0"/>
              <a:t> και το </a:t>
            </a:r>
            <a:r>
              <a:rPr lang="el-GR" b="1" dirty="0"/>
              <a:t>κίνητρο</a:t>
            </a:r>
            <a:r>
              <a:rPr lang="el-GR" dirty="0"/>
              <a:t>.</a:t>
            </a:r>
          </a:p>
          <a:p>
            <a:pPr lvl="1"/>
            <a:r>
              <a:rPr lang="el-GR" dirty="0"/>
              <a:t>Ενθαρρύνετε τα σχολεία να επιλέγουν στόχους που </a:t>
            </a:r>
            <a:r>
              <a:rPr lang="el-GR" b="1" dirty="0"/>
              <a:t>ευθυγραμμίζονται</a:t>
            </a:r>
            <a:r>
              <a:rPr lang="el-GR" dirty="0"/>
              <a:t> με την </a:t>
            </a:r>
            <a:r>
              <a:rPr lang="el-GR" b="1" dirty="0"/>
              <a:t>τρέχουσα ικανότητά τους</a:t>
            </a:r>
            <a:r>
              <a:rPr lang="el-GR" dirty="0"/>
              <a:t>, αντί για </a:t>
            </a:r>
            <a:r>
              <a:rPr lang="el-GR" b="1" dirty="0"/>
              <a:t>φιλόδοξα ιδανικά</a:t>
            </a:r>
            <a:r>
              <a:rPr lang="el-GR" dirty="0"/>
              <a:t>.</a:t>
            </a:r>
          </a:p>
          <a:p>
            <a:r>
              <a:rPr lang="el-GR" b="1" dirty="0"/>
              <a:t>Καθοδήγηση &amp; </a:t>
            </a:r>
            <a:r>
              <a:rPr lang="el-GR" b="1" dirty="0" err="1"/>
              <a:t>Μετρησιμότητα</a:t>
            </a:r>
            <a:r>
              <a:rPr lang="el-GR" b="1" dirty="0"/>
              <a:t>:</a:t>
            </a:r>
            <a:endParaRPr lang="el-GR" dirty="0"/>
          </a:p>
          <a:p>
            <a:pPr lvl="1"/>
            <a:r>
              <a:rPr lang="el-GR" b="1" dirty="0"/>
              <a:t>Περπατήστε τριγύρω</a:t>
            </a:r>
            <a:r>
              <a:rPr lang="el-GR" dirty="0"/>
              <a:t> (ή </a:t>
            </a:r>
            <a:r>
              <a:rPr lang="el-GR" b="1" dirty="0"/>
              <a:t>μετακινηθείτε</a:t>
            </a:r>
            <a:r>
              <a:rPr lang="el-GR" dirty="0"/>
              <a:t> μεταξύ των </a:t>
            </a:r>
            <a:r>
              <a:rPr lang="el-GR" b="1" dirty="0"/>
              <a:t>Δωματίων Ομαδικής Εργασίας</a:t>
            </a:r>
            <a:r>
              <a:rPr lang="el-GR" dirty="0"/>
              <a:t>) για να προσφέρετε </a:t>
            </a:r>
            <a:r>
              <a:rPr lang="el-GR" b="1" dirty="0"/>
              <a:t>καθοδήγηση</a:t>
            </a:r>
            <a:r>
              <a:rPr lang="el-GR" dirty="0"/>
              <a:t> σχετικά με το πώς οι στόχοι μπορούν να γίνουν </a:t>
            </a:r>
            <a:r>
              <a:rPr lang="el-GR" b="1" dirty="0"/>
              <a:t>μετρήσιμοι</a:t>
            </a:r>
            <a:r>
              <a:rPr lang="el-GR" dirty="0"/>
              <a:t> και </a:t>
            </a:r>
            <a:r>
              <a:rPr lang="el-GR" b="1" dirty="0"/>
              <a:t>χρονικά προσδιορισμένοι</a:t>
            </a:r>
            <a:r>
              <a:rPr lang="el-GR" dirty="0"/>
              <a:t>.</a:t>
            </a:r>
          </a:p>
          <a:p>
            <a:pPr lvl="1"/>
            <a:r>
              <a:rPr lang="el-GR" dirty="0"/>
              <a:t>Ζητήστε από τους συμμετέχοντες να </a:t>
            </a:r>
            <a:r>
              <a:rPr lang="el-GR" b="1" dirty="0"/>
              <a:t>προσδιορίσουν έναν δείκτη επιτυχίας</a:t>
            </a:r>
            <a:r>
              <a:rPr lang="el-GR" dirty="0"/>
              <a:t> για κάθε στόχο (π.χ., </a:t>
            </a:r>
            <a:r>
              <a:rPr lang="el-GR" b="1" dirty="0"/>
              <a:t>δεδομένα</a:t>
            </a:r>
            <a:r>
              <a:rPr lang="el-GR" dirty="0"/>
              <a:t> έρευνας, ποσοστό συμμετοχής, παρατήρηση).</a:t>
            </a:r>
          </a:p>
          <a:p>
            <a:r>
              <a:rPr lang="el-GR" b="1" dirty="0"/>
              <a:t>Συμπέρασμα &amp; Ανασκόπηση:</a:t>
            </a:r>
            <a:endParaRPr lang="el-GR" dirty="0"/>
          </a:p>
          <a:p>
            <a:pPr lvl="1"/>
            <a:r>
              <a:rPr lang="el-GR" dirty="0"/>
              <a:t>Μπορείτε να προσθέσετε: «Όταν οι στόχοι είναι </a:t>
            </a:r>
            <a:r>
              <a:rPr lang="en-GB" b="1" dirty="0"/>
              <a:t>SMART</a:t>
            </a:r>
            <a:r>
              <a:rPr lang="en-GB" dirty="0"/>
              <a:t>, </a:t>
            </a:r>
            <a:r>
              <a:rPr lang="el-GR" dirty="0"/>
              <a:t>η </a:t>
            </a:r>
            <a:r>
              <a:rPr lang="el-GR" b="1" dirty="0"/>
              <a:t>παρακολούθηση</a:t>
            </a:r>
            <a:r>
              <a:rPr lang="el-GR" dirty="0"/>
              <a:t> γίνεται πολύ πιο εύκολη — οι εκπαιδευτικοί και οι ηγέτες μπορούν να </a:t>
            </a:r>
            <a:r>
              <a:rPr lang="el-GR" b="1" dirty="0"/>
              <a:t>συλλέγουν δεδομένα</a:t>
            </a:r>
            <a:r>
              <a:rPr lang="el-GR" dirty="0"/>
              <a:t> και να </a:t>
            </a:r>
            <a:r>
              <a:rPr lang="el-GR" b="1" dirty="0"/>
              <a:t>γιορτάζουν μικρές νίκες</a:t>
            </a:r>
            <a:r>
              <a:rPr lang="el-GR" dirty="0"/>
              <a:t>.»</a:t>
            </a:r>
          </a:p>
          <a:p>
            <a:pPr lvl="1"/>
            <a:r>
              <a:rPr lang="el-GR" b="1" dirty="0"/>
              <a:t>Ολοκληρώστε</a:t>
            </a:r>
            <a:r>
              <a:rPr lang="el-GR" dirty="0"/>
              <a:t> με μια </a:t>
            </a:r>
            <a:r>
              <a:rPr lang="el-GR" b="1" dirty="0"/>
              <a:t>ανασκόπηση</a:t>
            </a:r>
            <a:r>
              <a:rPr lang="el-GR" dirty="0"/>
              <a:t> προσκαλώντας μερικές ομάδες να </a:t>
            </a:r>
            <a:r>
              <a:rPr lang="el-GR" b="1" dirty="0"/>
              <a:t>μοιραστούν</a:t>
            </a:r>
            <a:r>
              <a:rPr lang="el-GR" dirty="0"/>
              <a:t> τους </a:t>
            </a:r>
            <a:r>
              <a:rPr lang="el-GR" b="1" dirty="0"/>
              <a:t>ισχυρότερους </a:t>
            </a:r>
            <a:r>
              <a:rPr lang="en-GB" b="1" dirty="0"/>
              <a:t>SMART </a:t>
            </a:r>
            <a:r>
              <a:rPr lang="el-GR" b="1" dirty="0"/>
              <a:t>στόχους</a:t>
            </a:r>
            <a:r>
              <a:rPr lang="el-GR" dirty="0"/>
              <a:t> τους στην </a:t>
            </a:r>
            <a:r>
              <a:rPr lang="el-GR" b="1" dirty="0"/>
              <a:t>ολομέλεια</a:t>
            </a:r>
            <a:r>
              <a:rPr lang="el-GR" dirty="0"/>
              <a:t> — </a:t>
            </a:r>
            <a:r>
              <a:rPr lang="el-GR" b="1" dirty="0"/>
              <a:t>γιορτάστε</a:t>
            </a:r>
            <a:r>
              <a:rPr lang="el-GR" dirty="0"/>
              <a:t> τη σαφήνεια και τη δημιουργικότητα.</a:t>
            </a:r>
          </a:p>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0CA22C79-6E46-208C-2B4A-6821D10AF8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806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5464257-19B6-3057-3E37-0001B8F90583}"/>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EC8B707E-B6B0-F964-28BC-52D6301C3C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B38FAC74-FEA1-18BF-5377-702951FF56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983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cap="none" dirty="0">
                <a:solidFill>
                  <a:schemeClr val="dk1"/>
                </a:solidFill>
                <a:effectLst/>
                <a:latin typeface="Calibri"/>
                <a:ea typeface="Calibri"/>
                <a:cs typeface="Calibri"/>
                <a:sym typeface="Calibri"/>
              </a:rPr>
              <a:t>Σε αυτό το στάδιο, οι συμμετέχοντες προχωρούν από τον προγραμματισμό στον σχεδιασμό δράσης.</a:t>
            </a:r>
          </a:p>
          <a:p>
            <a:r>
              <a:rPr lang="el-GR" sz="1200" b="0" i="0" u="none" strike="noStrike" cap="none" dirty="0">
                <a:solidFill>
                  <a:schemeClr val="dk1"/>
                </a:solidFill>
                <a:effectLst/>
                <a:latin typeface="Calibri"/>
                <a:ea typeface="Calibri"/>
                <a:cs typeface="Calibri"/>
                <a:sym typeface="Calibri"/>
              </a:rPr>
              <a:t>Τονίστε ότι οι στρατηγικές </a:t>
            </a:r>
            <a:r>
              <a:rPr lang="en-GB" sz="1200" b="0" i="0" u="none" strike="noStrike" cap="none" dirty="0">
                <a:solidFill>
                  <a:schemeClr val="dk1"/>
                </a:solidFill>
                <a:effectLst/>
                <a:latin typeface="Calibri"/>
                <a:ea typeface="Calibri"/>
                <a:cs typeface="Calibri"/>
                <a:sym typeface="Calibri"/>
              </a:rPr>
              <a:t>PERMA </a:t>
            </a:r>
            <a:r>
              <a:rPr lang="el-GR" sz="1200" b="0" i="0" u="none" strike="noStrike" cap="none" dirty="0">
                <a:solidFill>
                  <a:schemeClr val="dk1"/>
                </a:solidFill>
                <a:effectLst/>
                <a:latin typeface="Calibri"/>
                <a:ea typeface="Calibri"/>
                <a:cs typeface="Calibri"/>
                <a:sym typeface="Calibri"/>
              </a:rPr>
              <a:t>μετατρέπουν τους αφηρημένους στόχους σε καθημερινές σχολικές πρακτικές που χτίζουν μια κουλτούρα ευημερίας.</a:t>
            </a:r>
          </a:p>
          <a:p>
            <a:r>
              <a:rPr lang="el-GR" sz="1200" b="0" i="0" u="none" strike="noStrike" cap="none" dirty="0">
                <a:solidFill>
                  <a:schemeClr val="dk1"/>
                </a:solidFill>
                <a:effectLst/>
                <a:latin typeface="Calibri"/>
                <a:ea typeface="Calibri"/>
                <a:cs typeface="Calibri"/>
                <a:sym typeface="Calibri"/>
              </a:rPr>
              <a:t>Εξηγήστε ότι </a:t>
            </a:r>
            <a:r>
              <a:rPr lang="el-GR" sz="1200" b="1" i="0" u="none" strike="noStrike" cap="none" dirty="0">
                <a:solidFill>
                  <a:schemeClr val="dk1"/>
                </a:solidFill>
                <a:effectLst/>
                <a:latin typeface="Calibri"/>
                <a:ea typeface="Calibri"/>
                <a:cs typeface="Calibri"/>
                <a:sym typeface="Calibri"/>
              </a:rPr>
              <a:t>κάθε στοιχείο </a:t>
            </a:r>
            <a:r>
              <a:rPr lang="en-GB" sz="1200" b="1" i="0" u="none" strike="noStrike" cap="none" dirty="0">
                <a:solidFill>
                  <a:schemeClr val="dk1"/>
                </a:solidFill>
                <a:effectLst/>
                <a:latin typeface="Calibri"/>
                <a:ea typeface="Calibri"/>
                <a:cs typeface="Calibri"/>
                <a:sym typeface="Calibri"/>
              </a:rPr>
              <a:t>PERMA </a:t>
            </a:r>
            <a:r>
              <a:rPr lang="el-GR" sz="1200" b="1" i="0" u="none" strike="noStrike" cap="none" dirty="0">
                <a:solidFill>
                  <a:schemeClr val="dk1"/>
                </a:solidFill>
                <a:effectLst/>
                <a:latin typeface="Calibri"/>
                <a:ea typeface="Calibri"/>
                <a:cs typeface="Calibri"/>
                <a:sym typeface="Calibri"/>
              </a:rPr>
              <a:t>αντιπροσωπεύει ένα διαφορετικό σημείο εισόδου </a:t>
            </a:r>
            <a:r>
              <a:rPr lang="el-GR" sz="1200" b="0" i="0" u="none" strike="noStrike" cap="none" dirty="0">
                <a:solidFill>
                  <a:schemeClr val="dk1"/>
                </a:solidFill>
                <a:effectLst/>
                <a:latin typeface="Calibri"/>
                <a:ea typeface="Calibri"/>
                <a:cs typeface="Calibri"/>
                <a:sym typeface="Calibri"/>
              </a:rPr>
              <a:t>για την ευημερία - ορισμένα σχολεία μπορεί να ξεκινούν με Θετικά Συναισθήματα ή Σχέσεις πριν επεκταθούν σε άλλα.</a:t>
            </a:r>
          </a:p>
          <a:p>
            <a:r>
              <a:rPr lang="el-GR" sz="1200" b="0" i="0" u="none" strike="noStrike" cap="none" dirty="0">
                <a:solidFill>
                  <a:schemeClr val="dk1"/>
                </a:solidFill>
                <a:effectLst/>
                <a:latin typeface="Calibri"/>
                <a:ea typeface="Calibri"/>
                <a:cs typeface="Calibri"/>
                <a:sym typeface="Calibri"/>
              </a:rPr>
              <a:t>Βεβαιώστε τους συμμετέχοντες ότι </a:t>
            </a:r>
            <a:r>
              <a:rPr lang="el-GR" sz="1200" b="1" i="0" u="none" strike="noStrike" cap="none" dirty="0">
                <a:solidFill>
                  <a:schemeClr val="dk1"/>
                </a:solidFill>
                <a:effectLst/>
                <a:latin typeface="Calibri"/>
                <a:ea typeface="Calibri"/>
                <a:cs typeface="Calibri"/>
                <a:sym typeface="Calibri"/>
              </a:rPr>
              <a:t>μικρές, συνεπείς ενέργειες </a:t>
            </a:r>
            <a:r>
              <a:rPr lang="el-GR" sz="1200" b="0" i="0" u="none" strike="noStrike" cap="none" dirty="0">
                <a:solidFill>
                  <a:schemeClr val="dk1"/>
                </a:solidFill>
                <a:effectLst/>
                <a:latin typeface="Calibri"/>
                <a:ea typeface="Calibri"/>
                <a:cs typeface="Calibri"/>
                <a:sym typeface="Calibri"/>
              </a:rPr>
              <a:t>(όπως </a:t>
            </a:r>
            <a:r>
              <a:rPr lang="el-GR" sz="1200" b="0" i="0" u="none" strike="noStrike" cap="none" dirty="0" err="1">
                <a:solidFill>
                  <a:schemeClr val="dk1"/>
                </a:solidFill>
                <a:effectLst/>
                <a:latin typeface="Calibri"/>
                <a:ea typeface="Calibri"/>
                <a:cs typeface="Calibri"/>
                <a:sym typeface="Calibri"/>
              </a:rPr>
              <a:t>ρουτίνες</a:t>
            </a:r>
            <a:r>
              <a:rPr lang="el-GR" sz="1200" b="0" i="0" u="none" strike="noStrike" cap="none" dirty="0">
                <a:solidFill>
                  <a:schemeClr val="dk1"/>
                </a:solidFill>
                <a:effectLst/>
                <a:latin typeface="Calibri"/>
                <a:ea typeface="Calibri"/>
                <a:cs typeface="Calibri"/>
                <a:sym typeface="Calibri"/>
              </a:rPr>
              <a:t> ευγνωμοσύνης ή αναγνώριση από </a:t>
            </a:r>
            <a:r>
              <a:rPr lang="el-GR" sz="1200" b="0" i="0" u="none" strike="noStrike" cap="none" dirty="0" err="1">
                <a:solidFill>
                  <a:schemeClr val="dk1"/>
                </a:solidFill>
                <a:effectLst/>
                <a:latin typeface="Calibri"/>
                <a:ea typeface="Calibri"/>
                <a:cs typeface="Calibri"/>
                <a:sym typeface="Calibri"/>
              </a:rPr>
              <a:t>ομοτίμους</a:t>
            </a:r>
            <a:r>
              <a:rPr lang="el-GR" sz="1200" b="0" i="0" u="none" strike="noStrike" cap="none" dirty="0">
                <a:solidFill>
                  <a:schemeClr val="dk1"/>
                </a:solidFill>
                <a:effectLst/>
                <a:latin typeface="Calibri"/>
                <a:ea typeface="Calibri"/>
                <a:cs typeface="Calibri"/>
                <a:sym typeface="Calibri"/>
              </a:rPr>
              <a:t>) μπορούν να έχουν μεγάλο αντίκτυπο.</a:t>
            </a:r>
          </a:p>
          <a:p>
            <a:r>
              <a:rPr lang="el-GR" sz="1200" b="0" i="0" u="none" strike="noStrike" cap="none" dirty="0">
                <a:solidFill>
                  <a:schemeClr val="dk1"/>
                </a:solidFill>
                <a:effectLst/>
                <a:latin typeface="Calibri"/>
                <a:ea typeface="Calibri"/>
                <a:cs typeface="Calibri"/>
                <a:sym typeface="Calibri"/>
              </a:rPr>
              <a:t>Μοιραστείτε μερικά παραδείγματα από τον πραγματικό κόσμο ή προσκαλέστε τους συμμετέχοντες να προτείνουν παραδείγματα που υπάρχουν ήδη ανεπίσημα στα σχολεία τους.</a:t>
            </a:r>
          </a:p>
          <a:p>
            <a:r>
              <a:rPr lang="el-GR" sz="1200" b="0" i="0" u="none" strike="noStrike" cap="none" dirty="0">
                <a:solidFill>
                  <a:schemeClr val="dk1"/>
                </a:solidFill>
                <a:effectLst/>
                <a:latin typeface="Calibri"/>
                <a:ea typeface="Calibri"/>
                <a:cs typeface="Calibri"/>
                <a:sym typeface="Calibri"/>
              </a:rPr>
              <a:t>Οδηγήστε στην επερχόμενη δραστηριότητα («Σχεδιάστε το Σχέδιό σας </a:t>
            </a:r>
            <a:r>
              <a:rPr lang="en-GB" sz="1200" b="0" i="0" u="none" strike="noStrike" cap="none" dirty="0">
                <a:solidFill>
                  <a:schemeClr val="dk1"/>
                </a:solidFill>
                <a:effectLst/>
                <a:latin typeface="Calibri"/>
                <a:ea typeface="Calibri"/>
                <a:cs typeface="Calibri"/>
                <a:sym typeface="Calibri"/>
              </a:rPr>
              <a:t>PERMA»), </a:t>
            </a:r>
            <a:r>
              <a:rPr lang="el-GR" sz="1200" b="0" i="0" u="none" strike="noStrike" cap="none" dirty="0">
                <a:solidFill>
                  <a:schemeClr val="dk1"/>
                </a:solidFill>
                <a:effectLst/>
                <a:latin typeface="Calibri"/>
                <a:ea typeface="Calibri"/>
                <a:cs typeface="Calibri"/>
                <a:sym typeface="Calibri"/>
              </a:rPr>
              <a:t>όπου θα δημιουργήσουν το δικό τους σχέδιο με τουλάχιστον μία παρέμβαση ανά τομέα </a:t>
            </a:r>
            <a:r>
              <a:rPr lang="en-GB" sz="1200" b="0" i="0" u="none" strike="noStrike" cap="none" dirty="0">
                <a:solidFill>
                  <a:schemeClr val="dk1"/>
                </a:solidFill>
                <a:effectLst/>
                <a:latin typeface="Calibri"/>
                <a:ea typeface="Calibri"/>
                <a:cs typeface="Calibri"/>
                <a:sym typeface="Calibri"/>
              </a:rPr>
              <a:t>PERMA.</a:t>
            </a:r>
          </a:p>
          <a:p>
            <a:r>
              <a:rPr lang="en" sz="1200" b="0"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Προτροπή Εκπαιδευτή:</a:t>
            </a:r>
          </a:p>
          <a:p>
            <a:r>
              <a:rPr lang="el-GR" sz="1200" b="0" i="0" u="none" strike="noStrike" cap="none" dirty="0">
                <a:solidFill>
                  <a:schemeClr val="dk1"/>
                </a:solidFill>
                <a:effectLst/>
                <a:latin typeface="Calibri"/>
                <a:ea typeface="Calibri"/>
                <a:cs typeface="Calibri"/>
                <a:sym typeface="Calibri"/>
              </a:rPr>
              <a:t>«Σκεφτείτε σε ποιον τομέα </a:t>
            </a:r>
            <a:r>
              <a:rPr lang="en-GB" sz="1200" b="0" i="0" u="none" strike="noStrike" cap="none" dirty="0">
                <a:solidFill>
                  <a:schemeClr val="dk1"/>
                </a:solidFill>
                <a:effectLst/>
                <a:latin typeface="Calibri"/>
                <a:ea typeface="Calibri"/>
                <a:cs typeface="Calibri"/>
                <a:sym typeface="Calibri"/>
              </a:rPr>
              <a:t>PERMA </a:t>
            </a:r>
            <a:r>
              <a:rPr lang="el-GR" sz="1200" b="0" i="0" u="none" strike="noStrike" cap="none" dirty="0">
                <a:solidFill>
                  <a:schemeClr val="dk1"/>
                </a:solidFill>
                <a:effectLst/>
                <a:latin typeface="Calibri"/>
                <a:ea typeface="Calibri"/>
                <a:cs typeface="Calibri"/>
                <a:sym typeface="Calibri"/>
              </a:rPr>
              <a:t>το σχολείο σας είναι ισχυρότερο και ποιος χρειάζεται περισσότερη προσοχή. Ποια μικρή ενέργεια θα μπορούσε να ενισχύσει αυτόν τον τομέα το επόμενο τρίμηνο;»</a:t>
            </a:r>
            <a:endParaRPr lang="en" sz="1200" b="0" i="0" u="none" strike="noStrike" cap="none" dirty="0">
              <a:solidFill>
                <a:schemeClr val="dk1"/>
              </a:solidFill>
              <a:effectLst/>
              <a:latin typeface="Calibri"/>
              <a:ea typeface="Calibri"/>
              <a:cs typeface="Calibri"/>
              <a:sym typeface="Calibri"/>
            </a:endParaRPr>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37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B8B76-6272-C3BC-46E6-F25BE208B4F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CC221AC-D467-2922-7CE7-0B5583D1746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07D0356-6BF2-5924-60EA-0A197B40E459}"/>
              </a:ext>
            </a:extLst>
          </p:cNvPr>
          <p:cNvSpPr>
            <a:spLocks noGrp="1"/>
          </p:cNvSpPr>
          <p:nvPr>
            <p:ph type="body" idx="1"/>
          </p:nvPr>
        </p:nvSpPr>
        <p:spPr/>
        <p:txBody>
          <a:bodyPr/>
          <a:lstStyle/>
          <a:p>
            <a:r>
              <a:rPr lang="el-GR" dirty="0"/>
              <a:t>Παραδείγματα</a:t>
            </a:r>
          </a:p>
        </p:txBody>
      </p:sp>
      <p:sp>
        <p:nvSpPr>
          <p:cNvPr id="4" name="Θέση αριθμού διαφάνειας 3">
            <a:extLst>
              <a:ext uri="{FF2B5EF4-FFF2-40B4-BE49-F238E27FC236}">
                <a16:creationId xmlns:a16="http://schemas.microsoft.com/office/drawing/2014/main" id="{C56F4F34-D398-264D-1439-D2F17A41C23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4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4397BD5-A0EA-7C55-9E6C-F1102CE6C020}"/>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CAB82D39-4B7B-4152-37A4-CCE8D14823A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0" i="0" u="none" strike="noStrike" cap="none" dirty="0">
                <a:solidFill>
                  <a:schemeClr val="dk1"/>
                </a:solidFill>
                <a:effectLst/>
                <a:latin typeface="Calibri"/>
                <a:ea typeface="Calibri"/>
                <a:cs typeface="Calibri"/>
                <a:sym typeface="Calibri"/>
              </a:rPr>
              <a:t>Παρουσιάζοντας πρώτα ένα πλήρως επεξεργασμένο παράδειγμα, δίνεται ένα σαφές μοντέλο για το πώς να χρησιμοποιηθούν οι στρατηγικές που παρουσιάστηκαν στις προηγούμενες διαφάνειες για την αντιμετώπιση μιας συγκεκριμένης </a:t>
            </a:r>
            <a:r>
              <a:rPr lang="el-GR" sz="1200" b="1" i="0" u="none" strike="noStrike" cap="none" dirty="0">
                <a:solidFill>
                  <a:schemeClr val="dk1"/>
                </a:solidFill>
                <a:effectLst/>
                <a:latin typeface="Calibri"/>
                <a:ea typeface="Calibri"/>
                <a:cs typeface="Calibri"/>
                <a:sym typeface="Calibri"/>
              </a:rPr>
              <a:t>Προβληματικής Κατάστασης </a:t>
            </a:r>
            <a:r>
              <a:rPr lang="el-GR" sz="1200" b="0" i="0" u="none" strike="noStrike" cap="none" dirty="0">
                <a:solidFill>
                  <a:schemeClr val="dk1"/>
                </a:solidFill>
                <a:effectLst/>
                <a:latin typeface="Calibri"/>
                <a:ea typeface="Calibri"/>
                <a:cs typeface="Calibri"/>
                <a:sym typeface="Calibri"/>
              </a:rPr>
              <a:t>(χαμηλή εμπλοκή).</a:t>
            </a:r>
            <a:endParaRPr dirty="0"/>
          </a:p>
        </p:txBody>
      </p:sp>
      <p:sp>
        <p:nvSpPr>
          <p:cNvPr id="133" name="Google Shape;133;g37f9446a92a_0_143:notes">
            <a:extLst>
              <a:ext uri="{FF2B5EF4-FFF2-40B4-BE49-F238E27FC236}">
                <a16:creationId xmlns:a16="http://schemas.microsoft.com/office/drawing/2014/main" id="{E1EB9511-44B6-D87D-5AEC-DF6D3FAD5C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990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82E50E25-5354-CDBB-5FA0-3CBF7A590ED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1C82176-130D-FFE4-D864-3FB3F78D4AE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b="1" dirty="0"/>
              <a:t>Συνδεθείτε με τα προηγούμενα βήματα.</a:t>
            </a:r>
          </a:p>
          <a:p>
            <a:pPr marL="0" lvl="0" indent="0" algn="l" rtl="0">
              <a:lnSpc>
                <a:spcPct val="100000"/>
              </a:lnSpc>
              <a:spcBef>
                <a:spcPts val="0"/>
              </a:spcBef>
              <a:spcAft>
                <a:spcPts val="0"/>
              </a:spcAft>
              <a:buSzPts val="1400"/>
              <a:buNone/>
            </a:pPr>
            <a:r>
              <a:rPr lang="el-GR" dirty="0"/>
              <a:t>Εξηγήστε ότι αυτό το βήμα αφορά την </a:t>
            </a:r>
            <a:r>
              <a:rPr lang="el-GR" b="1" dirty="0"/>
              <a:t>εφαρμογή </a:t>
            </a:r>
            <a:r>
              <a:rPr lang="el-GR" dirty="0"/>
              <a:t>του σχεδίου ευημερίας — τον καθορισμό σαφών ευθυνών, χρονοδιαγραμμάτων και αναμενόμενων αποτελεσμάτων.</a:t>
            </a:r>
          </a:p>
          <a:p>
            <a:pPr marL="0" lvl="0" indent="0" algn="l" rtl="0">
              <a:lnSpc>
                <a:spcPct val="100000"/>
              </a:lnSpc>
              <a:spcBef>
                <a:spcPts val="0"/>
              </a:spcBef>
              <a:spcAft>
                <a:spcPts val="0"/>
              </a:spcAft>
              <a:buSzPts val="1400"/>
              <a:buNone/>
            </a:pPr>
            <a:r>
              <a:rPr lang="el-GR" dirty="0"/>
              <a:t>Ενθαρρύνετε τους συμμετέχοντες να σκεφτούν τη </a:t>
            </a:r>
            <a:r>
              <a:rPr lang="el-GR" b="1" dirty="0"/>
              <a:t>συστημική προοπτική </a:t>
            </a:r>
            <a:r>
              <a:rPr lang="el-GR" dirty="0"/>
              <a:t>μιας Ολοκληρωμένης Σχολικής Προσέγγισης (</a:t>
            </a:r>
            <a:r>
              <a:rPr lang="en-GB" dirty="0"/>
              <a:t>WSA):</a:t>
            </a:r>
          </a:p>
          <a:p>
            <a:pPr marL="0" lvl="0" indent="0" algn="l" rtl="0">
              <a:lnSpc>
                <a:spcPct val="100000"/>
              </a:lnSpc>
              <a:spcBef>
                <a:spcPts val="0"/>
              </a:spcBef>
              <a:spcAft>
                <a:spcPts val="0"/>
              </a:spcAft>
              <a:buSzPts val="1400"/>
              <a:buNone/>
            </a:pPr>
            <a:r>
              <a:rPr lang="el-GR" dirty="0"/>
              <a:t>	</a:t>
            </a:r>
            <a:r>
              <a:rPr lang="el-GR" i="1" dirty="0"/>
              <a:t>Ποιος </a:t>
            </a:r>
            <a:r>
              <a:rPr lang="el-GR" dirty="0"/>
              <a:t>πρέπει να συμμετέχει (π.χ. ηγεσία, εκπαιδευτικοί, μαθητές, γονείς);</a:t>
            </a:r>
          </a:p>
          <a:p>
            <a:pPr marL="0" lvl="0" indent="0" algn="l" rtl="0">
              <a:lnSpc>
                <a:spcPct val="100000"/>
              </a:lnSpc>
              <a:spcBef>
                <a:spcPts val="0"/>
              </a:spcBef>
              <a:spcAft>
                <a:spcPts val="0"/>
              </a:spcAft>
              <a:buSzPts val="1400"/>
              <a:buNone/>
            </a:pPr>
            <a:r>
              <a:rPr lang="el-GR" dirty="0"/>
              <a:t>	</a:t>
            </a:r>
            <a:r>
              <a:rPr lang="el-GR" i="1" dirty="0"/>
              <a:t>Πότε</a:t>
            </a:r>
            <a:r>
              <a:rPr lang="el-GR" dirty="0"/>
              <a:t> θα λάβει χώρα κάθε δράση;</a:t>
            </a:r>
          </a:p>
          <a:p>
            <a:pPr marL="0" lvl="0" indent="0" algn="l" rtl="0">
              <a:lnSpc>
                <a:spcPct val="100000"/>
              </a:lnSpc>
              <a:spcBef>
                <a:spcPts val="0"/>
              </a:spcBef>
              <a:spcAft>
                <a:spcPts val="0"/>
              </a:spcAft>
              <a:buSzPts val="1400"/>
              <a:buNone/>
            </a:pPr>
            <a:r>
              <a:rPr lang="el-GR" dirty="0"/>
              <a:t>	</a:t>
            </a:r>
            <a:r>
              <a:rPr lang="el-GR" i="1" dirty="0"/>
              <a:t>Ποια</a:t>
            </a:r>
            <a:r>
              <a:rPr lang="el-GR" dirty="0"/>
              <a:t> υποστήριξη, πόροι ή συνεργασίες χρειάζονται;</a:t>
            </a:r>
          </a:p>
          <a:p>
            <a:pPr marL="0" lvl="0" indent="0" algn="l" rtl="0">
              <a:lnSpc>
                <a:spcPct val="100000"/>
              </a:lnSpc>
              <a:spcBef>
                <a:spcPts val="0"/>
              </a:spcBef>
              <a:spcAft>
                <a:spcPts val="0"/>
              </a:spcAft>
              <a:buSzPts val="1400"/>
              <a:buNone/>
            </a:pPr>
            <a:r>
              <a:rPr lang="el-GR" dirty="0"/>
              <a:t>	</a:t>
            </a:r>
            <a:r>
              <a:rPr lang="el-GR" i="1" dirty="0"/>
              <a:t>Πώς </a:t>
            </a:r>
            <a:r>
              <a:rPr lang="el-GR" dirty="0"/>
              <a:t>θα παρακολουθείται και θα εορτάζεται η πρόοδος;</a:t>
            </a:r>
          </a:p>
          <a:p>
            <a:pPr marL="0" lvl="0" indent="0" algn="l" rtl="0">
              <a:lnSpc>
                <a:spcPct val="100000"/>
              </a:lnSpc>
              <a:spcBef>
                <a:spcPts val="0"/>
              </a:spcBef>
              <a:spcAft>
                <a:spcPts val="0"/>
              </a:spcAft>
              <a:buSzPts val="1400"/>
              <a:buNone/>
            </a:pPr>
            <a:r>
              <a:rPr lang="el-GR" dirty="0"/>
              <a:t>Υπενθυμίστε τους ότι η ονομασία των υπευθύνων αυξάνει την λογοδοσία και τη βιωσιμότητα.</a:t>
            </a:r>
          </a:p>
          <a:p>
            <a:pPr marL="0" lvl="0" indent="0" algn="l" rtl="0">
              <a:lnSpc>
                <a:spcPct val="100000"/>
              </a:lnSpc>
              <a:spcBef>
                <a:spcPts val="0"/>
              </a:spcBef>
              <a:spcAft>
                <a:spcPts val="0"/>
              </a:spcAft>
              <a:buSzPts val="1400"/>
              <a:buNone/>
            </a:pPr>
            <a:r>
              <a:rPr lang="el-GR" dirty="0"/>
              <a:t>Προτείνετε τη σύνδεση του σχεδίου με </a:t>
            </a:r>
            <a:r>
              <a:rPr lang="el-GR" b="1" dirty="0"/>
              <a:t>υπάρχουσες σχολικές δομές</a:t>
            </a:r>
            <a:r>
              <a:rPr lang="el-GR" dirty="0"/>
              <a:t>, όπως συναντήσεις προσωπικού, ενώσεις γονέων ή προγράμματα σπουδών, ώστε η ευημερία να μην είναι κάτι «έξτρα» αλλά ενσωματωμένο.</a:t>
            </a:r>
          </a:p>
          <a:p>
            <a:pPr marL="0" lvl="0" indent="0" algn="l" rtl="0">
              <a:lnSpc>
                <a:spcPct val="100000"/>
              </a:lnSpc>
              <a:spcBef>
                <a:spcPts val="0"/>
              </a:spcBef>
              <a:spcAft>
                <a:spcPts val="0"/>
              </a:spcAft>
              <a:buSzPts val="1400"/>
              <a:buNone/>
            </a:pPr>
            <a:r>
              <a:rPr lang="el-GR" dirty="0"/>
              <a:t>Αφού παρουσιάσετε τον πίνακα, προσκαλέστε τους συμμετέχοντες να ξεκινήσουν να συντάσσουν ένα </a:t>
            </a:r>
            <a:r>
              <a:rPr lang="el-GR" b="1" dirty="0"/>
              <a:t>σύντομο σχέδιο δράσης </a:t>
            </a:r>
            <a:r>
              <a:rPr lang="el-GR" dirty="0"/>
              <a:t>για μια ενιαία στρατηγική </a:t>
            </a:r>
            <a:r>
              <a:rPr lang="en-GB" dirty="0"/>
              <a:t>PERMA </a:t>
            </a:r>
            <a:r>
              <a:rPr lang="el-GR" dirty="0"/>
              <a:t>που επιλέχθηκε νωρίτερα.</a:t>
            </a:r>
          </a:p>
          <a:p>
            <a:pPr marL="0" lvl="0" indent="0" algn="l" rtl="0">
              <a:lnSpc>
                <a:spcPct val="100000"/>
              </a:lnSpc>
              <a:spcBef>
                <a:spcPts val="0"/>
              </a:spcBef>
              <a:spcAft>
                <a:spcPts val="0"/>
              </a:spcAft>
              <a:buSzPts val="1400"/>
              <a:buNone/>
            </a:pPr>
            <a:r>
              <a:rPr lang="en-GR" dirty="0"/>
              <a:t>🗣️ </a:t>
            </a:r>
            <a:r>
              <a:rPr lang="el-GR" dirty="0"/>
              <a:t>Προτροπή Εκπαιδευτή:</a:t>
            </a:r>
          </a:p>
          <a:p>
            <a:pPr marL="0" lvl="0" indent="0" algn="l" rtl="0">
              <a:lnSpc>
                <a:spcPct val="100000"/>
              </a:lnSpc>
              <a:spcBef>
                <a:spcPts val="0"/>
              </a:spcBef>
              <a:spcAft>
                <a:spcPts val="0"/>
              </a:spcAft>
              <a:buSzPts val="1400"/>
              <a:buNone/>
            </a:pPr>
            <a:r>
              <a:rPr lang="el-GR" dirty="0"/>
              <a:t>«Ποιος άλλος στο σχολείο σας θα μπορούσε να βοηθήσει στην επιτυχία αυτής της δραστηριότητας ευημερίας; Πώς μπορείτε να βεβαιωθείτε ότι θα γίνει μια κοινή ευθύνη και όχι μια πρωτοβουλία ενός ατόμου;»</a:t>
            </a:r>
            <a:endParaRPr dirty="0"/>
          </a:p>
        </p:txBody>
      </p:sp>
      <p:sp>
        <p:nvSpPr>
          <p:cNvPr id="133" name="Google Shape;133;g37f9446a92a_0_143:notes">
            <a:extLst>
              <a:ext uri="{FF2B5EF4-FFF2-40B4-BE49-F238E27FC236}">
                <a16:creationId xmlns:a16="http://schemas.microsoft.com/office/drawing/2014/main" id="{C7C10D8D-23AF-A19E-E4F4-5E722F2565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942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Αυτό το βήμα ολοκληρώνει τον κύκλο σχεδιασμού διασφαλίζοντας την λογοδοσία και τη συνεχή βελτίωση και συνδέεται με την Ενότητα 3.3.</a:t>
            </a:r>
          </a:p>
          <a:p>
            <a:r>
              <a:rPr lang="el-GR" dirty="0"/>
              <a:t>Τονίστε ότι η αξιολόγηση </a:t>
            </a:r>
            <a:r>
              <a:rPr lang="el-GR" i="1" dirty="0"/>
              <a:t>δεν αφορά την κρίση</a:t>
            </a:r>
            <a:r>
              <a:rPr lang="el-GR" dirty="0"/>
              <a:t> αλλά τη </a:t>
            </a:r>
            <a:r>
              <a:rPr lang="el-GR" i="1" dirty="0"/>
              <a:t>μάθηση και την προσαρμογή</a:t>
            </a:r>
            <a:r>
              <a:rPr lang="el-GR" dirty="0"/>
              <a:t>.</a:t>
            </a:r>
          </a:p>
          <a:p>
            <a:r>
              <a:rPr lang="el-GR" dirty="0"/>
              <a:t>Ενθαρρύνετε τα σχολεία να επιλέγουν </a:t>
            </a:r>
            <a:r>
              <a:rPr lang="el-GR" b="1" dirty="0"/>
              <a:t>μερικούς ουσιαστικούς δείκτες </a:t>
            </a:r>
            <a:r>
              <a:rPr lang="el-GR" dirty="0"/>
              <a:t>αντί να περιπλέκουν υπερβολικά με πάρα πολλά δεδομένα.</a:t>
            </a:r>
          </a:p>
          <a:p>
            <a:r>
              <a:rPr lang="el-GR" dirty="0"/>
              <a:t>Εξηγήστε ότι οι δείκτες μπορούν να είναι τόσο </a:t>
            </a:r>
            <a:r>
              <a:rPr lang="el-GR" b="1" dirty="0"/>
              <a:t>ποσοτικοί </a:t>
            </a:r>
            <a:r>
              <a:rPr lang="el-GR" dirty="0"/>
              <a:t>(π.χ., παρακολούθηση, ποσοστά συμμετοχής) όσο και </a:t>
            </a:r>
            <a:r>
              <a:rPr lang="el-GR" b="1" dirty="0"/>
              <a:t>ποιοτικοί </a:t>
            </a:r>
            <a:r>
              <a:rPr lang="el-GR" dirty="0"/>
              <a:t>(π.χ., συνεντεύξεις, </a:t>
            </a:r>
            <a:r>
              <a:rPr lang="el-GR" dirty="0" err="1"/>
              <a:t>αναστοχασμοί</a:t>
            </a:r>
            <a:r>
              <a:rPr lang="el-GR" dirty="0"/>
              <a:t>).</a:t>
            </a:r>
          </a:p>
          <a:p>
            <a:r>
              <a:rPr lang="el-GR" dirty="0"/>
              <a:t>Προτείνετε να οργανώνετε </a:t>
            </a:r>
            <a:r>
              <a:rPr lang="el-GR" b="1" dirty="0"/>
              <a:t>τριμηνιαίες συνεδρίες αναστοχασμού</a:t>
            </a:r>
            <a:r>
              <a:rPr lang="el-GR" dirty="0"/>
              <a:t> όπου η Ομάδα Ευημερίας εξετάζει δεδομένα και ιστορίες αντίκτυπου.</a:t>
            </a:r>
          </a:p>
          <a:p>
            <a:r>
              <a:rPr lang="el-GR" dirty="0"/>
              <a:t>Ενθαρρύνετε την τεκμηρίωση — απλές σημειώσεις «Τι λειτούργησε / Τι πρέπει να βελτιωθεί» βοηθούν στη διατήρηση της προόδου.</a:t>
            </a:r>
          </a:p>
          <a:p>
            <a:r>
              <a:rPr lang="el-GR" dirty="0"/>
              <a:t>Υπενθυμίστε τους: </a:t>
            </a:r>
            <a:r>
              <a:rPr lang="el-GR" i="1" dirty="0"/>
              <a:t>«Η αξιολόγηση διατηρεί την ευημερία ορατή και εξελισσόμενη — έτσι διατηρούμε την κουλτούρα της ευημερίας»</a:t>
            </a:r>
            <a:r>
              <a:rPr lang="el-GR" dirty="0"/>
              <a:t>.</a:t>
            </a:r>
          </a:p>
          <a:p>
            <a:r>
              <a:rPr lang="el-GR" dirty="0"/>
              <a:t>🗣️ Προτροπή Εκπαιδευτή:</a:t>
            </a:r>
          </a:p>
          <a:p>
            <a:r>
              <a:rPr lang="el-GR" dirty="0"/>
              <a:t>«Πώς θα έμοιαζε η επιτυχία για το σχέδιο ευημερίας του σχολείου σας; Πώς θα ξέρετε ότι οι ενέργειές σας κάνουν τη διαφορά;»</a:t>
            </a:r>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51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BA5267C8-FE7E-B6BB-2D24-7963484DE5D1}"/>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D3E64FD6-EBAB-E233-D178-E209F8686C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dirty="0"/>
              <a:t>Τονίστε ότι ένα ισορροπημένο σχέδιο περιλαμβάνει τόσο τομείς με </a:t>
            </a:r>
            <a:r>
              <a:rPr lang="el-GR" b="1" dirty="0"/>
              <a:t>υψηλές όσο και με χαμηλές ανάγκες </a:t>
            </a:r>
            <a:r>
              <a:rPr lang="el-GR" dirty="0"/>
              <a:t>— συνδυάζοντας την πρόληψη και την ενίσχυση.</a:t>
            </a:r>
          </a:p>
          <a:p>
            <a:r>
              <a:rPr lang="el-GR" dirty="0"/>
              <a:t>Ενθαρρύνετε τους συμμετέχοντες να προσαρμόσουν παραδείγματα στην πραγματικότητα του σχολείου τους, λαμβάνοντας υπόψη τον χρόνο, την κουλτούρα και τους διαθέσιμους πόρους.</a:t>
            </a:r>
            <a:endParaRPr lang="en" dirty="0"/>
          </a:p>
        </p:txBody>
      </p:sp>
      <p:sp>
        <p:nvSpPr>
          <p:cNvPr id="133" name="Google Shape;133;g37f9446a92a_0_143:notes">
            <a:extLst>
              <a:ext uri="{FF2B5EF4-FFF2-40B4-BE49-F238E27FC236}">
                <a16:creationId xmlns:a16="http://schemas.microsoft.com/office/drawing/2014/main" id="{1C45C14B-E671-6A82-997F-C2B3F9BA2A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9664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8A5C4B7-5DE4-6EFE-1D98-B360EBED73E4}"/>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7B2A8F47-721E-9270-5AF7-0311ADBCB4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dirty="0"/>
              <a:t>Τονίστε ότι ένα ισορροπημένο σχέδιο περιλαμβάνει τόσο </a:t>
            </a:r>
            <a:r>
              <a:rPr lang="el-GR" b="1" dirty="0"/>
              <a:t>τομείς με υψηλές όσο και με χαμηλές ανάγκες </a:t>
            </a:r>
            <a:r>
              <a:rPr lang="el-GR" dirty="0"/>
              <a:t>— συνδυάζοντας την πρόληψη και την ενίσχυση.</a:t>
            </a:r>
          </a:p>
          <a:p>
            <a:r>
              <a:rPr lang="el-GR" dirty="0"/>
              <a:t>Ενθαρρύνετε τους συμμετέχοντες να προσαρμόσουν παραδείγματα στην πραγματικότητα του σχολείου τους, λαμβάνοντας υπόψη τον χρόνο, την κουλτούρα και τους διαθέσιμους πόρους.</a:t>
            </a:r>
            <a:endParaRPr lang="en" dirty="0"/>
          </a:p>
        </p:txBody>
      </p:sp>
      <p:sp>
        <p:nvSpPr>
          <p:cNvPr id="133" name="Google Shape;133;g37f9446a92a_0_143:notes">
            <a:extLst>
              <a:ext uri="{FF2B5EF4-FFF2-40B4-BE49-F238E27FC236}">
                <a16:creationId xmlns:a16="http://schemas.microsoft.com/office/drawing/2014/main" id="{575DDC04-6852-C958-BDC8-74D50EBC22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302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κοινό έχει δει έξι ολοκληρωμένα παραδείγματα και είναι έτοιμο για τη φάση εφαρμογής.</a:t>
            </a:r>
          </a:p>
          <a:p>
            <a:endParaRPr lang="el-GR" dirty="0"/>
          </a:p>
          <a:p>
            <a:r>
              <a:rPr lang="el-GR" dirty="0"/>
              <a:t>Αυτή η διαφάνεια περιγράφει με σαφήνεια τη Δραστηριότητα Σχεδιασμού από την ομάδα, παρέχοντας τον </a:t>
            </a:r>
            <a:r>
              <a:rPr lang="el-GR" b="1" dirty="0"/>
              <a:t>Στόχο, τα Βήματα </a:t>
            </a:r>
            <a:r>
              <a:rPr lang="el-GR" dirty="0"/>
              <a:t>και έναν </a:t>
            </a:r>
            <a:r>
              <a:rPr lang="el-GR" b="1" dirty="0"/>
              <a:t>Πίνακα Παραδειγμάτων </a:t>
            </a:r>
            <a:r>
              <a:rPr lang="el-GR" dirty="0"/>
              <a:t>για τη δημιουργία ενός Μικρού Σχεδίου Προγράμματος Ευημερίας. Αυτή είναι η κύρια πρακτική εργασία.</a:t>
            </a:r>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92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07CD3F1-7EAE-4AB5-7522-739B7DFF6187}"/>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567D3441-50DF-333C-7BB3-F97D3D9D3E8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CE575E1-9BBD-A0A8-341A-14C552BC9C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302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95447DC9-BC0D-C5B5-9703-5D5F5808C273}"/>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254CC076-7A14-82FE-505F-D57185FCA8B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8CB96B26-BD06-6703-6B12-4EA3075793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57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f9446a92a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b="1" dirty="0"/>
              <a:t>Θα ολοκληρώσετε </a:t>
            </a:r>
            <a:r>
              <a:rPr lang="el-GR" dirty="0"/>
              <a:t>την ενότητα με μια σύντομη αναστοχαστική σκέψη για να αξιολογήσετε την άμεση κατανόηση. </a:t>
            </a:r>
            <a:r>
              <a:rPr lang="el-GR" b="1" dirty="0"/>
              <a:t>Θα συγκεντρώσετε </a:t>
            </a:r>
            <a:r>
              <a:rPr lang="el-GR" dirty="0"/>
              <a:t>τις απαντήσεις σε ένα αυτοκόλλητο σημείωμα (φυσικό ή ψηφιακό).</a:t>
            </a:r>
          </a:p>
          <a:p>
            <a:pPr marL="0" lvl="0" indent="0" algn="l" rtl="0">
              <a:lnSpc>
                <a:spcPct val="100000"/>
              </a:lnSpc>
              <a:spcBef>
                <a:spcPts val="0"/>
              </a:spcBef>
              <a:spcAft>
                <a:spcPts val="0"/>
              </a:spcAft>
              <a:buSzPts val="1400"/>
              <a:buNone/>
            </a:pPr>
            <a:r>
              <a:rPr lang="el-GR" b="1" dirty="0"/>
              <a:t>Υπόδειξη απάντησης</a:t>
            </a:r>
            <a:r>
              <a:rPr lang="el-GR" dirty="0"/>
              <a:t>: (Πρέπει να επικεντρωθείτε στην </a:t>
            </a:r>
            <a:r>
              <a:rPr lang="el-GR" b="1" dirty="0"/>
              <a:t>Ανάγκη</a:t>
            </a:r>
            <a:r>
              <a:rPr lang="el-GR" dirty="0"/>
              <a:t> ή στα </a:t>
            </a:r>
            <a:r>
              <a:rPr lang="el-GR" b="1" dirty="0"/>
              <a:t>Δυνατά Σημεία/Προτεραιότητες</a:t>
            </a:r>
            <a:r>
              <a:rPr lang="el-GR" dirty="0"/>
              <a:t>.)</a:t>
            </a:r>
            <a:endParaRPr dirty="0"/>
          </a:p>
        </p:txBody>
      </p:sp>
      <p:sp>
        <p:nvSpPr>
          <p:cNvPr id="169" name="Google Shape;169;g37f9446a92a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dirty="0"/>
              <a:t>Θα καλωσορίσετε τους </a:t>
            </a:r>
            <a:r>
              <a:rPr lang="en-GB" dirty="0"/>
              <a:t>Master Trainers </a:t>
            </a:r>
            <a:r>
              <a:rPr lang="el-GR" dirty="0"/>
              <a:t>και θα τους συγχαρείτε εν συντομία για την ολοκλήρωση των δύο πρώτων βασικών ημερών, υπενθυμίζοντάς τους ότι πλέον έχουν βαθιά κατανόηση των </a:t>
            </a:r>
            <a:r>
              <a:rPr lang="en-GB" dirty="0"/>
              <a:t>PERMA, WSA </a:t>
            </a:r>
            <a:r>
              <a:rPr lang="el-GR" dirty="0"/>
              <a:t>και </a:t>
            </a:r>
            <a:r>
              <a:rPr lang="en-GB" dirty="0"/>
              <a:t>SWPBS. </a:t>
            </a:r>
            <a:r>
              <a:rPr lang="el-GR" dirty="0"/>
              <a:t>Θα τονίσετε ότι η Ημέρα 3 είναι το κρίσιμο σημείο καμπής: η μετάβαση από το «γιατί» και το «τι» (αρχές και πλαίσια) στο «πώς» — δηλαδή, στις απτές δεξιότητες που απαιτούνται για την εφαρμογή στην πράξη. Θα πλαισιώσετε την ημέρα γύρω από το βασικό παραδοτέο: να αποκτήσουν, δηλαδή, τη δομή ενός εξατομικευμένου, ευθυγραμμισμένου με τις ανάγκες, σχεδίου δράσης για την ευημερία και το πλαίσιο για την αξιολόγηση της επιτυχίας του.</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Αυτή η </a:t>
            </a:r>
            <a:r>
              <a:rPr lang="el-GR" b="1" dirty="0"/>
              <a:t>εκπαιδευτική ενότητα</a:t>
            </a:r>
            <a:r>
              <a:rPr lang="el-GR" dirty="0"/>
              <a:t> καθοδηγεί τους συμμετέχοντες στον σχεδιασμό προγραμμάτων </a:t>
            </a:r>
            <a:r>
              <a:rPr lang="el-GR" b="1" dirty="0"/>
              <a:t>ευημερίας</a:t>
            </a:r>
            <a:r>
              <a:rPr lang="el-GR" dirty="0"/>
              <a:t> με βάση την </a:t>
            </a:r>
            <a:r>
              <a:rPr lang="el-GR" b="1" dirty="0"/>
              <a:t>Ολοκληρωμένη Σχολική Προσέγγιση (ΟΣΠ)</a:t>
            </a:r>
            <a:r>
              <a:rPr lang="el-GR" dirty="0"/>
              <a:t>.</a:t>
            </a:r>
          </a:p>
          <a:p>
            <a:r>
              <a:rPr lang="el-GR" dirty="0"/>
              <a:t>Θα τονίσετε ότι η </a:t>
            </a:r>
            <a:r>
              <a:rPr lang="el-GR" b="1" dirty="0"/>
              <a:t>ΟΣΠ</a:t>
            </a:r>
            <a:r>
              <a:rPr lang="el-GR" dirty="0"/>
              <a:t> δεν είναι ένα σύνολο τυχαίων δραστηριοτήτων, αλλά ένα </a:t>
            </a:r>
            <a:r>
              <a:rPr lang="el-GR" b="1" dirty="0"/>
              <a:t>στρατηγικά σχεδιασμένο σύστημα</a:t>
            </a:r>
            <a:r>
              <a:rPr lang="el-GR" dirty="0"/>
              <a:t> βασισμένο στο </a:t>
            </a:r>
            <a:r>
              <a:rPr lang="el-GR" b="1" dirty="0"/>
              <a:t>μοναδικό πλαίσιο</a:t>
            </a:r>
            <a:r>
              <a:rPr lang="el-GR" dirty="0"/>
              <a:t> και τις </a:t>
            </a:r>
            <a:r>
              <a:rPr lang="el-GR" b="1" dirty="0"/>
              <a:t>ιδιαίτερες ανάγκες</a:t>
            </a:r>
            <a:r>
              <a:rPr lang="el-GR" dirty="0"/>
              <a:t> του σχολείου. Θα επισημάνετε ότι αυτή η ενότητα είναι </a:t>
            </a:r>
            <a:r>
              <a:rPr lang="el-GR" b="1" dirty="0"/>
              <a:t>εξαιρετικά πρακτική</a:t>
            </a:r>
            <a:r>
              <a:rPr lang="el-GR" dirty="0"/>
              <a:t> και θα περιλαμβάνει μια </a:t>
            </a:r>
            <a:r>
              <a:rPr lang="el-GR" b="1" dirty="0"/>
              <a:t>άσκηση ομαδικού σχεδιασμού</a:t>
            </a:r>
            <a:r>
              <a:rPr lang="el-GR" dirty="0"/>
              <a:t>.</a:t>
            </a:r>
          </a:p>
          <a:p>
            <a:br>
              <a:rPr lang="el-GR" dirty="0"/>
            </a:br>
            <a:endParaRPr lang="el-GR" dirty="0"/>
          </a:p>
          <a:p>
            <a:r>
              <a:rPr lang="el-GR" b="1" dirty="0"/>
              <a:t>Πλαίσιο 1: Αξιολόγηση Αναγκών Σχολείου.</a:t>
            </a:r>
            <a:r>
              <a:rPr lang="el-GR" dirty="0"/>
              <a:t> Θα το συνδέσετε με την ύλη της </a:t>
            </a:r>
            <a:r>
              <a:rPr lang="el-GR" b="1" dirty="0"/>
              <a:t>Ημέρας 1</a:t>
            </a:r>
            <a:r>
              <a:rPr lang="el-GR" dirty="0"/>
              <a:t> (Τι μας λένε τα δεδομένα;), αναφέροντας ενδεικτικά παραδείγματα (π.χ., έρευνες, απουσίες, εναλλαγή προσωπικού).</a:t>
            </a:r>
          </a:p>
          <a:p>
            <a:r>
              <a:rPr lang="el-GR" b="1" dirty="0"/>
              <a:t>Πλαίσιο 2: Επιλογή Στρατηγικών </a:t>
            </a:r>
            <a:r>
              <a:rPr lang="en-GB" b="1" dirty="0"/>
              <a:t>PERMA.</a:t>
            </a:r>
            <a:r>
              <a:rPr lang="en-GB" dirty="0"/>
              <a:t> </a:t>
            </a:r>
            <a:r>
              <a:rPr lang="el-GR" dirty="0"/>
              <a:t>Θα εστιάσετε στην </a:t>
            </a:r>
            <a:r>
              <a:rPr lang="el-GR" b="1" dirty="0"/>
              <a:t>ευθυγράμμιση</a:t>
            </a:r>
            <a:r>
              <a:rPr lang="el-GR" dirty="0"/>
              <a:t>: Εάν η ανάγκη αφορά </a:t>
            </a:r>
            <a:r>
              <a:rPr lang="el-GR" b="1" dirty="0"/>
              <a:t>χαμηλή επίδοση</a:t>
            </a:r>
            <a:r>
              <a:rPr lang="el-GR" dirty="0"/>
              <a:t> στο στοιχείο </a:t>
            </a:r>
            <a:r>
              <a:rPr lang="el-GR" b="1" dirty="0"/>
              <a:t>«Σχέσεις»</a:t>
            </a:r>
            <a:r>
              <a:rPr lang="el-GR" dirty="0"/>
              <a:t>, η στρατηγική πρέπει να στοχεύει αποκλειστικά στις </a:t>
            </a:r>
            <a:r>
              <a:rPr lang="el-GR" b="1" dirty="0"/>
              <a:t>Σχέσεις</a:t>
            </a:r>
            <a:r>
              <a:rPr lang="el-GR" dirty="0"/>
              <a:t>.</a:t>
            </a:r>
          </a:p>
          <a:p>
            <a:r>
              <a:rPr lang="el-GR" b="1" dirty="0"/>
              <a:t>Πλαίσιο 3: Σχεδιασμός Προγράμματος ΟΣΠ.</a:t>
            </a:r>
            <a:r>
              <a:rPr lang="el-GR" dirty="0"/>
              <a:t> Θα τονίσετε την </a:t>
            </a:r>
            <a:r>
              <a:rPr lang="el-GR" b="1" dirty="0"/>
              <a:t>αρχή της ΟΣΠ</a:t>
            </a:r>
            <a:r>
              <a:rPr lang="el-GR" dirty="0"/>
              <a:t>: Πώς θα ενσωματωθεί αυτή η στρατηγική στο </a:t>
            </a:r>
            <a:r>
              <a:rPr lang="el-GR" b="1" dirty="0"/>
              <a:t>Πρόγραμμα Σπουδών</a:t>
            </a:r>
            <a:r>
              <a:rPr lang="el-GR" dirty="0"/>
              <a:t>, το </a:t>
            </a:r>
            <a:r>
              <a:rPr lang="el-GR" b="1" dirty="0"/>
              <a:t>Περιβάλλον</a:t>
            </a:r>
            <a:r>
              <a:rPr lang="el-GR" dirty="0"/>
              <a:t>, τις </a:t>
            </a:r>
            <a:r>
              <a:rPr lang="el-GR" b="1" dirty="0"/>
              <a:t>Πολιτικές</a:t>
            </a:r>
            <a:r>
              <a:rPr lang="el-GR" dirty="0"/>
              <a:t> και την </a:t>
            </a:r>
            <a:r>
              <a:rPr lang="el-GR" b="1" dirty="0"/>
              <a:t>Κοινότητα</a:t>
            </a:r>
            <a:r>
              <a:rPr lang="el-GR" dirty="0"/>
              <a:t>; Αυτή αποτελεί τη βασική εργασία της </a:t>
            </a:r>
            <a:r>
              <a:rPr lang="el-GR" b="1" dirty="0"/>
              <a:t>Ενότητας 3.1</a:t>
            </a:r>
            <a:r>
              <a:rPr lang="el-GR" dirty="0"/>
              <a:t>.</a:t>
            </a:r>
          </a:p>
          <a:p>
            <a:r>
              <a:rPr lang="el-GR" b="1" dirty="0"/>
              <a:t>Πλαίσιο 4: Υλοποίηση.</a:t>
            </a:r>
            <a:r>
              <a:rPr lang="el-GR" dirty="0"/>
              <a:t> Θα αναφέρετε ότι αυτό συνδέεται απευθείας με την </a:t>
            </a:r>
            <a:r>
              <a:rPr lang="el-GR" b="1" dirty="0"/>
              <a:t>Ενότητα 3.2</a:t>
            </a:r>
            <a:r>
              <a:rPr lang="el-GR" dirty="0"/>
              <a:t>: Θέση του σχεδίου σε εφαρμογή, εκπαίδευση άλλων και πρόβλεψη εμποδίων.</a:t>
            </a:r>
          </a:p>
          <a:p>
            <a:r>
              <a:rPr lang="el-GR" b="1" dirty="0"/>
              <a:t>Πλαίσιο 5: Μέτρηση.</a:t>
            </a:r>
            <a:r>
              <a:rPr lang="el-GR" dirty="0"/>
              <a:t> Θα σημειώσετε ότι αυτό συνδέεται με την </a:t>
            </a:r>
            <a:r>
              <a:rPr lang="el-GR" b="1" dirty="0"/>
              <a:t>Ενότητα 3.3</a:t>
            </a:r>
            <a:r>
              <a:rPr lang="el-GR" dirty="0"/>
              <a:t>: Αξιολόγηση του αντίκτυπου και χρήση των ευρημάτων για </a:t>
            </a:r>
            <a:r>
              <a:rPr lang="el-GR" b="1" dirty="0"/>
              <a:t>επανάληψη</a:t>
            </a:r>
            <a:r>
              <a:rPr lang="el-GR" dirty="0"/>
              <a:t> και ενημέρωση της επόμενης </a:t>
            </a:r>
            <a:r>
              <a:rPr lang="el-GR" b="1" dirty="0"/>
              <a:t>Αξιολόγησης Αναγκών Σχολείου</a:t>
            </a:r>
            <a:r>
              <a:rPr lang="el-GR" dirty="0"/>
              <a:t> (διαμορφώνοντας έτσι έναν </a:t>
            </a:r>
            <a:r>
              <a:rPr lang="el-GR" b="1" dirty="0"/>
              <a:t>συνεχή κύκλο</a:t>
            </a:r>
            <a:r>
              <a:rPr lang="el-GR" dirty="0"/>
              <a:t>).</a:t>
            </a:r>
          </a:p>
          <a:p>
            <a:r>
              <a:rPr lang="el-GR" b="1" dirty="0"/>
              <a:t>Συμπέρασμα:</a:t>
            </a:r>
            <a:r>
              <a:rPr lang="el-GR" dirty="0"/>
              <a:t> Μετά το </a:t>
            </a:r>
            <a:r>
              <a:rPr lang="el-GR" b="1" dirty="0"/>
              <a:t>Πλαίσιο 5 (Μέτρηση)</a:t>
            </a:r>
            <a:r>
              <a:rPr lang="el-GR" dirty="0"/>
              <a:t>, η διαδικασία </a:t>
            </a:r>
            <a:r>
              <a:rPr lang="el-GR" b="1" dirty="0"/>
              <a:t>ανατροφοδοτεί</a:t>
            </a:r>
            <a:r>
              <a:rPr lang="el-GR" dirty="0"/>
              <a:t> το </a:t>
            </a:r>
            <a:r>
              <a:rPr lang="el-GR" b="1" dirty="0"/>
              <a:t>Πλαίσιο 1 (Αξιολόγηση Αναγκών Σχολείου)</a:t>
            </a:r>
            <a:r>
              <a:rPr lang="el-GR" dirty="0"/>
              <a:t>, τονίζοντας ότι η εργασία για την </a:t>
            </a:r>
            <a:r>
              <a:rPr lang="el-GR" b="1" dirty="0"/>
              <a:t>ευημερία</a:t>
            </a:r>
            <a:r>
              <a:rPr lang="el-GR" dirty="0"/>
              <a:t> είναι </a:t>
            </a:r>
            <a:r>
              <a:rPr lang="el-GR" b="1" dirty="0"/>
              <a:t>συνεχής</a:t>
            </a:r>
            <a:r>
              <a:rPr lang="el-GR" dirty="0"/>
              <a:t> και </a:t>
            </a:r>
            <a:r>
              <a:rPr lang="el-GR" b="1" dirty="0"/>
              <a:t>βασίζεται σε δεδομένα</a:t>
            </a:r>
            <a:r>
              <a:rPr lang="el-GR" dirty="0"/>
              <a:t>.</a:t>
            </a:r>
          </a:p>
          <a:p>
            <a:pPr marL="0" lvl="0" indent="0" algn="l" rtl="0">
              <a:spcBef>
                <a:spcPts val="0"/>
              </a:spcBef>
              <a:spcAft>
                <a:spcPts val="0"/>
              </a:spcAft>
              <a:buNone/>
            </a:pPr>
            <a:endParaRPr lang="en"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28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 sz="1200" b="1" i="0" u="none" strike="noStrike" cap="none" dirty="0">
                <a:solidFill>
                  <a:schemeClr val="dk1"/>
                </a:solidFill>
                <a:effectLst/>
                <a:latin typeface="Calibri"/>
                <a:ea typeface="Calibri"/>
                <a:cs typeface="Calibri"/>
                <a:sym typeface="Calibri"/>
              </a:rPr>
              <a:t>Duration - </a:t>
            </a:r>
            <a:r>
              <a:rPr lang="en" b="1" dirty="0"/>
              <a:t>(10-12 minutes)</a:t>
            </a:r>
            <a:endParaRPr lang="en" sz="1200" b="1" i="0" u="none" strike="noStrike" cap="none" dirty="0">
              <a:solidFill>
                <a:schemeClr val="dk1"/>
              </a:solidFill>
              <a:effectLst/>
              <a:latin typeface="Calibri"/>
              <a:ea typeface="Calibri"/>
              <a:cs typeface="Calibri"/>
              <a:sym typeface="Calibri"/>
            </a:endParaRPr>
          </a:p>
          <a:p>
            <a:r>
              <a:rPr lang="en" sz="1200" b="1" i="0" u="none" strike="noStrike" cap="none" dirty="0">
                <a:solidFill>
                  <a:schemeClr val="dk1"/>
                </a:solidFill>
                <a:effectLst/>
                <a:latin typeface="Calibri"/>
                <a:ea typeface="Calibri"/>
                <a:cs typeface="Calibri"/>
                <a:sym typeface="Calibri"/>
              </a:rPr>
              <a:t>Trainer Introduction (2 min)</a:t>
            </a:r>
            <a:r>
              <a:rPr lang="en" sz="1200" b="0" i="0" u="none" strike="noStrike" cap="none" dirty="0">
                <a:solidFill>
                  <a:schemeClr val="dk1"/>
                </a:solidFill>
                <a:effectLst/>
                <a:latin typeface="Calibri"/>
                <a:ea typeface="Calibri"/>
                <a:cs typeface="Calibri"/>
                <a:sym typeface="Calibri"/>
              </a:rPr>
              <a:t> Start by saying:</a:t>
            </a:r>
          </a:p>
          <a:p>
            <a:r>
              <a:rPr lang="en" sz="1200" b="0" i="0" u="none" strike="noStrike" cap="none" dirty="0">
                <a:solidFill>
                  <a:schemeClr val="dk1"/>
                </a:solidFill>
                <a:effectLst/>
                <a:latin typeface="Calibri"/>
                <a:ea typeface="Calibri"/>
                <a:cs typeface="Calibri"/>
                <a:sym typeface="Calibri"/>
              </a:rPr>
              <a:t>“Even if you haven’t implemented a PERMA project yet, your schools likely have </a:t>
            </a:r>
            <a:r>
              <a:rPr lang="en" sz="1200" b="0" i="1" u="none" strike="noStrike" cap="none" dirty="0">
                <a:solidFill>
                  <a:schemeClr val="dk1"/>
                </a:solidFill>
                <a:effectLst/>
                <a:latin typeface="Calibri"/>
                <a:ea typeface="Calibri"/>
                <a:cs typeface="Calibri"/>
                <a:sym typeface="Calibri"/>
              </a:rPr>
              <a:t>moments of flourishing</a:t>
            </a:r>
            <a:r>
              <a:rPr lang="en" sz="1200" b="0" i="0" u="none" strike="noStrike" cap="none" dirty="0">
                <a:solidFill>
                  <a:schemeClr val="dk1"/>
                </a:solidFill>
                <a:effectLst/>
                <a:latin typeface="Calibri"/>
                <a:ea typeface="Calibri"/>
                <a:cs typeface="Calibri"/>
                <a:sym typeface="Calibri"/>
              </a:rPr>
              <a:t> — small practices that support positivity, engagement, or connection. Let’s explore those together.”</a:t>
            </a:r>
          </a:p>
          <a:p>
            <a:r>
              <a:rPr lang="en" sz="1200" b="1" i="0" u="none" strike="noStrike" cap="none" dirty="0">
                <a:solidFill>
                  <a:schemeClr val="dk1"/>
                </a:solidFill>
                <a:effectLst/>
                <a:latin typeface="Calibri"/>
                <a:ea typeface="Calibri"/>
                <a:cs typeface="Calibri"/>
                <a:sym typeface="Calibri"/>
              </a:rPr>
              <a:t>Breakout Rooms (7 min)</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Divide participants into </a:t>
            </a:r>
            <a:r>
              <a:rPr lang="en" sz="1200" b="1" i="0" u="none" strike="noStrike" cap="none" dirty="0">
                <a:solidFill>
                  <a:schemeClr val="dk1"/>
                </a:solidFill>
                <a:effectLst/>
                <a:latin typeface="Calibri"/>
                <a:ea typeface="Calibri"/>
                <a:cs typeface="Calibri"/>
                <a:sym typeface="Calibri"/>
              </a:rPr>
              <a:t>small groups of 4–5.</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Ask them to share </a:t>
            </a:r>
            <a:r>
              <a:rPr lang="en" sz="1200" b="0" i="1" u="none" strike="noStrike" cap="none" dirty="0">
                <a:solidFill>
                  <a:schemeClr val="dk1"/>
                </a:solidFill>
                <a:effectLst/>
                <a:latin typeface="Calibri"/>
                <a:ea typeface="Calibri"/>
                <a:cs typeface="Calibri"/>
                <a:sym typeface="Calibri"/>
              </a:rPr>
              <a:t>one short example</a:t>
            </a:r>
            <a:r>
              <a:rPr lang="en" sz="1200" b="0" i="0" u="none" strike="noStrike" cap="none" dirty="0">
                <a:solidFill>
                  <a:schemeClr val="dk1"/>
                </a:solidFill>
                <a:effectLst/>
                <a:latin typeface="Calibri"/>
                <a:ea typeface="Calibri"/>
                <a:cs typeface="Calibri"/>
                <a:sym typeface="Calibri"/>
              </a:rPr>
              <a:t> for any 2 PERMA elements that resonate with them.</a:t>
            </a:r>
          </a:p>
          <a:p>
            <a:r>
              <a:rPr lang="en" sz="1200" b="0" i="0" u="none" strike="noStrike" cap="none" dirty="0">
                <a:solidFill>
                  <a:schemeClr val="dk1"/>
                </a:solidFill>
                <a:effectLst/>
                <a:latin typeface="Calibri"/>
                <a:ea typeface="Calibri"/>
                <a:cs typeface="Calibri"/>
                <a:sym typeface="Calibri"/>
              </a:rPr>
              <a:t>Encourage use of specific, real-life examples — not theoretical ones.</a:t>
            </a:r>
          </a:p>
          <a:p>
            <a:r>
              <a:rPr lang="en" sz="1200" b="1" i="0" u="none" strike="noStrike" cap="none" dirty="0">
                <a:solidFill>
                  <a:schemeClr val="dk1"/>
                </a:solidFill>
                <a:effectLst/>
                <a:latin typeface="Calibri"/>
                <a:ea typeface="Calibri"/>
                <a:cs typeface="Calibri"/>
                <a:sym typeface="Calibri"/>
              </a:rPr>
              <a:t>Group Share (4 min)</a:t>
            </a:r>
            <a:endParaRPr lang="en" sz="1200" b="0" i="0" u="none" strike="noStrike" cap="none" dirty="0">
              <a:solidFill>
                <a:schemeClr val="dk1"/>
              </a:solidFill>
              <a:effectLst/>
              <a:latin typeface="Calibri"/>
              <a:ea typeface="Calibri"/>
              <a:cs typeface="Calibri"/>
              <a:sym typeface="Calibri"/>
            </a:endParaRPr>
          </a:p>
          <a:p>
            <a:r>
              <a:rPr lang="en" sz="1200" b="0" i="0" u="none" strike="noStrike" cap="none" dirty="0">
                <a:solidFill>
                  <a:schemeClr val="dk1"/>
                </a:solidFill>
                <a:effectLst/>
                <a:latin typeface="Calibri"/>
                <a:ea typeface="Calibri"/>
                <a:cs typeface="Calibri"/>
                <a:sym typeface="Calibri"/>
              </a:rPr>
              <a:t>Bring everyone back to the main room.</a:t>
            </a:r>
          </a:p>
          <a:p>
            <a:r>
              <a:rPr lang="en" sz="1200" b="0" i="0" u="none" strike="noStrike" cap="none" dirty="0">
                <a:solidFill>
                  <a:schemeClr val="dk1"/>
                </a:solidFill>
                <a:effectLst/>
                <a:latin typeface="Calibri"/>
                <a:ea typeface="Calibri"/>
                <a:cs typeface="Calibri"/>
                <a:sym typeface="Calibri"/>
              </a:rPr>
              <a:t>Invite 2–3 volunteers to briefly share one inspiring example that emerged.</a:t>
            </a:r>
          </a:p>
          <a:p>
            <a:r>
              <a:rPr lang="en" sz="1200" b="0" i="0" u="none" strike="noStrike" cap="none" dirty="0">
                <a:solidFill>
                  <a:schemeClr val="dk1"/>
                </a:solidFill>
                <a:effectLst/>
                <a:latin typeface="Calibri"/>
                <a:ea typeface="Calibri"/>
                <a:cs typeface="Calibri"/>
                <a:sym typeface="Calibri"/>
              </a:rPr>
              <a:t>Trainer links responses to the idea that </a:t>
            </a:r>
            <a:r>
              <a:rPr lang="en" sz="1200" b="0" i="1" u="none" strike="noStrike" cap="none" dirty="0">
                <a:solidFill>
                  <a:schemeClr val="dk1"/>
                </a:solidFill>
                <a:effectLst/>
                <a:latin typeface="Calibri"/>
                <a:ea typeface="Calibri"/>
                <a:cs typeface="Calibri"/>
                <a:sym typeface="Calibri"/>
              </a:rPr>
              <a:t>PERMA already lives in daily school life — the goal is to design it intentionally and sustainably.</a:t>
            </a:r>
            <a:endParaRPr lang="en" sz="1200" b="0" i="0" u="none" strike="noStrike" cap="none" dirty="0">
              <a:solidFill>
                <a:schemeClr val="dk1"/>
              </a:solidFill>
              <a:effectLst/>
              <a:latin typeface="Calibri"/>
              <a:ea typeface="Calibri"/>
              <a:cs typeface="Calibri"/>
              <a:sym typeface="Calibri"/>
            </a:endParaRPr>
          </a:p>
          <a:p>
            <a:endParaRPr lang="en" sz="1200" b="0" i="0" u="none" strike="noStrike" cap="none" dirty="0">
              <a:solidFill>
                <a:schemeClr val="dk1"/>
              </a:solidFill>
              <a:effectLst/>
              <a:latin typeface="Calibri"/>
              <a:ea typeface="Calibri"/>
              <a:cs typeface="Calibri"/>
              <a:sym typeface="Calibri"/>
            </a:endParaRPr>
          </a:p>
          <a:p>
            <a:r>
              <a:rPr lang="en" dirty="0"/>
              <a:t>Keep the tone </a:t>
            </a:r>
            <a:r>
              <a:rPr lang="en" i="1" dirty="0"/>
              <a:t>light, encouraging, and appreciative</a:t>
            </a:r>
            <a:r>
              <a:rPr lang="en" dirty="0"/>
              <a:t>.</a:t>
            </a:r>
          </a:p>
          <a:p>
            <a:r>
              <a:rPr lang="en" dirty="0"/>
              <a:t>Reinforce that “PERMA is not something completely new — it often describes what good schools already do well.”</a:t>
            </a:r>
          </a:p>
          <a:p>
            <a:r>
              <a:rPr lang="en" dirty="0"/>
              <a:t>Use a </a:t>
            </a:r>
            <a:r>
              <a:rPr lang="en" b="1" dirty="0" err="1"/>
              <a:t>Mentimeter</a:t>
            </a:r>
            <a:r>
              <a:rPr lang="en" b="1" dirty="0"/>
              <a:t> or Padlet board</a:t>
            </a:r>
            <a:r>
              <a:rPr lang="en" dirty="0"/>
              <a:t> (optional) so participants can post short keywords during the group share (e.g., “Kindness wall,” “Morning greeting,” “Peer mentoring”).</a:t>
            </a:r>
          </a:p>
          <a:p>
            <a:endParaRPr lang="el-GR" sz="1200" b="0" i="0" u="none" strike="noStrike" cap="none" dirty="0">
              <a:solidFill>
                <a:schemeClr val="dk1"/>
              </a:solidFill>
              <a:effectLst/>
              <a:latin typeface="Calibri"/>
              <a:ea typeface="Calibri"/>
              <a:cs typeface="Calibri"/>
              <a:sym typeface="Calibri"/>
            </a:endParaRPr>
          </a:p>
          <a:p>
            <a:r>
              <a:rPr lang="el-GR" sz="1200" b="1" i="0" u="none" strike="noStrike" cap="none" dirty="0">
                <a:solidFill>
                  <a:schemeClr val="dk1"/>
                </a:solidFill>
                <a:effectLst/>
                <a:latin typeface="Calibri"/>
                <a:ea typeface="Calibri"/>
                <a:cs typeface="Calibri"/>
                <a:sym typeface="Calibri"/>
              </a:rPr>
              <a:t>Διάρκεια – (10-12 λεπτά)</a:t>
            </a:r>
          </a:p>
          <a:p>
            <a:r>
              <a:rPr lang="el-GR" b="1" dirty="0"/>
              <a:t>1. Εισαγωγή Εκπαιδευτή (2 λεπτά)</a:t>
            </a:r>
          </a:p>
          <a:p>
            <a:r>
              <a:rPr lang="el-GR" dirty="0"/>
              <a:t>Ξεκινήστε λέγοντας:</a:t>
            </a:r>
          </a:p>
          <a:p>
            <a:r>
              <a:rPr lang="el-GR" dirty="0"/>
              <a:t>«Ακόμα κι αν δεν έχετε εφαρμόσει </a:t>
            </a:r>
            <a:r>
              <a:rPr lang="el-GR" b="1" dirty="0"/>
              <a:t>ακόμη</a:t>
            </a:r>
            <a:r>
              <a:rPr lang="el-GR" dirty="0"/>
              <a:t> κάποιο </a:t>
            </a:r>
            <a:r>
              <a:rPr lang="el-GR" b="1" dirty="0"/>
              <a:t>συγκεκριμένο</a:t>
            </a:r>
            <a:r>
              <a:rPr lang="el-GR" dirty="0"/>
              <a:t> έργο </a:t>
            </a:r>
            <a:r>
              <a:rPr lang="en-GB" dirty="0"/>
              <a:t>PERMA, </a:t>
            </a:r>
            <a:r>
              <a:rPr lang="el-GR" dirty="0"/>
              <a:t>τα σχολεία σας πιθανότατα έχουν </a:t>
            </a:r>
            <a:r>
              <a:rPr lang="el-GR" b="1" dirty="0"/>
              <a:t>στιγμές ευημερίας</a:t>
            </a:r>
            <a:r>
              <a:rPr lang="el-GR" dirty="0"/>
              <a:t> — μικρές πρακτικές που υποστηρίζουν τη θετικότητα, τη συμμετοχή ή τη σύνδεση. Ας τις εξερευνήσουμε μαζί».</a:t>
            </a:r>
          </a:p>
          <a:p>
            <a:r>
              <a:rPr lang="el-GR" b="1" dirty="0"/>
              <a:t>2. Αίθουσες Ομαδικής Εργασίας (</a:t>
            </a:r>
            <a:r>
              <a:rPr lang="en-GB" b="1" dirty="0"/>
              <a:t>Breakout Rooms) (7 </a:t>
            </a:r>
            <a:r>
              <a:rPr lang="el-GR" b="1" dirty="0"/>
              <a:t>λεπτά)</a:t>
            </a:r>
          </a:p>
          <a:p>
            <a:r>
              <a:rPr lang="el-GR" dirty="0"/>
              <a:t>Χωρίστε τους συμμετέχοντες σε μικρές ομάδες των 4-5 ατόμων.</a:t>
            </a:r>
          </a:p>
          <a:p>
            <a:r>
              <a:rPr lang="el-GR" dirty="0"/>
              <a:t>Ζητήστε τους να μοιραστούν ένα σύντομο παράδειγμα για </a:t>
            </a:r>
            <a:r>
              <a:rPr lang="el-GR" b="1" dirty="0"/>
              <a:t>οποιαδήποτε 2 στοιχεία </a:t>
            </a:r>
            <a:r>
              <a:rPr lang="en-GB" b="1" dirty="0"/>
              <a:t>PERMA</a:t>
            </a:r>
            <a:r>
              <a:rPr lang="en-GB" dirty="0"/>
              <a:t> </a:t>
            </a:r>
            <a:r>
              <a:rPr lang="el-GR" dirty="0"/>
              <a:t>τα οποία ήδη εφαρμόζουν ή τους φάνηκαν ενδιαφέροντα.</a:t>
            </a:r>
          </a:p>
          <a:p>
            <a:r>
              <a:rPr lang="el-GR" dirty="0"/>
              <a:t>Ενθαρρύνετε τη χρήση </a:t>
            </a:r>
            <a:r>
              <a:rPr lang="el-GR" b="1" dirty="0"/>
              <a:t>συγκεκριμένων, πραγματικών παραδειγμάτων</a:t>
            </a:r>
            <a:r>
              <a:rPr lang="el-GR" dirty="0"/>
              <a:t> — όχι θεωρητικών.</a:t>
            </a:r>
          </a:p>
          <a:p>
            <a:r>
              <a:rPr lang="el-GR" b="1" dirty="0"/>
              <a:t>3. Κοινή Χρήση στην Ολομέλεια (4 λεπτά)</a:t>
            </a:r>
          </a:p>
          <a:p>
            <a:r>
              <a:rPr lang="el-GR" dirty="0"/>
              <a:t>Φέρτε όλους πίσω στην κύρια αίθουσα.</a:t>
            </a:r>
          </a:p>
          <a:p>
            <a:r>
              <a:rPr lang="el-GR" dirty="0"/>
              <a:t>Προσκαλέστε 2-3 εθελοντές να μοιραστούν σύντομα ένα </a:t>
            </a:r>
            <a:r>
              <a:rPr lang="el-GR" b="1" dirty="0"/>
              <a:t>εμπνευσμένο παράδειγμα</a:t>
            </a:r>
            <a:r>
              <a:rPr lang="el-GR" dirty="0"/>
              <a:t> που προέκυψε.</a:t>
            </a:r>
          </a:p>
          <a:p>
            <a:r>
              <a:rPr lang="el-GR" dirty="0"/>
              <a:t>Ο εκπαιδευτής συνδέει τις απαντήσεις με την ιδέα ότι το </a:t>
            </a:r>
            <a:r>
              <a:rPr lang="en-GB" b="1" dirty="0"/>
              <a:t>PERMA </a:t>
            </a:r>
            <a:r>
              <a:rPr lang="el-GR" b="1" dirty="0"/>
              <a:t>ζει ήδη</a:t>
            </a:r>
            <a:r>
              <a:rPr lang="el-GR" dirty="0"/>
              <a:t> στην καθημερινή σχολική ζωή — ο στόχος είναι να σχεδιαστεί </a:t>
            </a:r>
            <a:r>
              <a:rPr lang="el-GR" b="1" dirty="0"/>
              <a:t>σκόπιμα</a:t>
            </a:r>
            <a:r>
              <a:rPr lang="el-GR" dirty="0"/>
              <a:t> και με </a:t>
            </a:r>
            <a:r>
              <a:rPr lang="el-GR" b="1" dirty="0"/>
              <a:t>βιώσιμο τρόπο</a:t>
            </a:r>
            <a:r>
              <a:rPr lang="el-GR" dirty="0"/>
              <a:t>.</a:t>
            </a:r>
          </a:p>
          <a:p>
            <a:endParaRPr lang="el-GR" b="1" dirty="0"/>
          </a:p>
          <a:p>
            <a:r>
              <a:rPr lang="el-GR" b="1" dirty="0"/>
              <a:t>Τόνος &amp; Βασικό Μήνυμα</a:t>
            </a:r>
          </a:p>
          <a:p>
            <a:r>
              <a:rPr lang="el-GR" b="1" dirty="0"/>
              <a:t>Διατηρήστε</a:t>
            </a:r>
            <a:r>
              <a:rPr lang="el-GR" dirty="0"/>
              <a:t> τον τόνο </a:t>
            </a:r>
            <a:r>
              <a:rPr lang="el-GR" b="1" dirty="0"/>
              <a:t>ανάλαφρο</a:t>
            </a:r>
            <a:r>
              <a:rPr lang="el-GR" dirty="0"/>
              <a:t>, </a:t>
            </a:r>
            <a:r>
              <a:rPr lang="el-GR" b="1" dirty="0"/>
              <a:t>ενθαρρυντικό</a:t>
            </a:r>
            <a:r>
              <a:rPr lang="el-GR" dirty="0"/>
              <a:t> και </a:t>
            </a:r>
            <a:r>
              <a:rPr lang="el-GR" b="1" dirty="0"/>
              <a:t>εκτιμητικό</a:t>
            </a:r>
            <a:r>
              <a:rPr lang="el-GR" dirty="0"/>
              <a:t>. Ενισχύστε το μήνυμα ότι «το </a:t>
            </a:r>
            <a:r>
              <a:rPr lang="en-GB" dirty="0"/>
              <a:t>PERMA </a:t>
            </a:r>
            <a:r>
              <a:rPr lang="el-GR" dirty="0"/>
              <a:t>δεν είναι κάτι εντελώς καινούργιο — συχνά περιγράφει τι κάνουν ήδη καλά τα καλά σχολεία».</a:t>
            </a:r>
          </a:p>
          <a:p>
            <a:r>
              <a:rPr lang="el-GR" b="1" dirty="0"/>
              <a:t>Προαιρετικά:</a:t>
            </a:r>
            <a:r>
              <a:rPr lang="el-GR" dirty="0"/>
              <a:t> Χρησιμοποιήστε έναν πίνακα </a:t>
            </a:r>
            <a:r>
              <a:rPr lang="en-GB" dirty="0" err="1"/>
              <a:t>Mentimeter</a:t>
            </a:r>
            <a:r>
              <a:rPr lang="en-GB" dirty="0"/>
              <a:t> </a:t>
            </a:r>
            <a:r>
              <a:rPr lang="el-GR" dirty="0"/>
              <a:t>ή </a:t>
            </a:r>
            <a:r>
              <a:rPr lang="en-GB" dirty="0"/>
              <a:t>Padlet, </a:t>
            </a:r>
            <a:r>
              <a:rPr lang="el-GR" dirty="0"/>
              <a:t>ώστε οι συμμετέχοντες να μπορούν να δημοσιεύουν σύντομες λέξεις-κλειδιά κατά τη διάρκεια της ομαδικής κοινοποίησης (π.χ. «Τοίχος καλοσύνης», «Πρωινός χαιρετισμός», «Καθοδήγηση από συνομηλίκους»).</a:t>
            </a:r>
          </a:p>
          <a:p>
            <a:endParaRPr lang="en" sz="1200" b="0" i="0" u="none" strike="noStrike" cap="none" dirty="0">
              <a:solidFill>
                <a:schemeClr val="dk1"/>
              </a:solidFill>
              <a:effectLst/>
              <a:latin typeface="Calibri"/>
              <a:ea typeface="Calibri"/>
              <a:cs typeface="Calibri"/>
              <a:sym typeface="Calibri"/>
            </a:endParaRPr>
          </a:p>
        </p:txBody>
      </p:sp>
      <p:sp>
        <p:nvSpPr>
          <p:cNvPr id="127" name="Google Shape;127;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αυτήν τη διαφάνεια, υπενθυμίστε στους συμμετέχοντες ότι η Ολοκληρωμένη Προσέγγιση του Σχολείου δεν είναι ένα ξεχωριστό έργο - είναι μια νοοτροπία και δομή που ενσωματώνει την ευημερία στις καθημερινές </a:t>
            </a:r>
            <a:r>
              <a:rPr lang="el-GR" dirty="0" err="1"/>
              <a:t>ρουτίνες</a:t>
            </a:r>
            <a:r>
              <a:rPr lang="el-GR" dirty="0"/>
              <a:t>, πολιτικές και σχέσεις.</a:t>
            </a:r>
          </a:p>
          <a:p>
            <a:r>
              <a:rPr lang="el-GR" dirty="0"/>
              <a:t>Εξηγήστε ότι το </a:t>
            </a:r>
            <a:r>
              <a:rPr lang="en-GB" dirty="0"/>
              <a:t>PERMA </a:t>
            </a:r>
            <a:r>
              <a:rPr lang="el-GR" dirty="0"/>
              <a:t>αποτελεί τη «ραχοκοκαλιά» αυτής της προσέγγισης, βοηθώντας τα σχολεία να σχεδιάσουν συγκεκριμένες δράσεις στο πλαίσιο πέντε πυλώνων ευημερίας.</a:t>
            </a:r>
          </a:p>
          <a:p>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305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84B3F53-329B-4CE2-EE1D-26BABAEBC77C}"/>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3C177D6E-A8E7-19FB-C85D-E6F7B08CE20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1" i="0" u="none" strike="noStrike" cap="none" dirty="0">
                <a:solidFill>
                  <a:schemeClr val="dk1"/>
                </a:solidFill>
                <a:effectLst/>
                <a:latin typeface="Calibri"/>
                <a:ea typeface="Calibri"/>
                <a:cs typeface="Calibri"/>
                <a:sym typeface="Calibri"/>
              </a:rPr>
              <a:t>1. Προσδιορισμός των Σχολικών Αναγκών:</a:t>
            </a:r>
          </a:p>
          <a:p>
            <a:r>
              <a:rPr lang="el-GR" sz="1200" b="0" i="0" u="none" strike="noStrike" cap="none" dirty="0">
                <a:solidFill>
                  <a:schemeClr val="dk1"/>
                </a:solidFill>
                <a:effectLst/>
                <a:latin typeface="Calibri"/>
                <a:ea typeface="Calibri"/>
                <a:cs typeface="Calibri"/>
                <a:sym typeface="Calibri"/>
              </a:rPr>
              <a:t>Ενθαρρύνετε τους συμμετέχοντες να σκεφτούν σε γενικές γραμμές πώς συλλέγουν δεδομένα ευημερίας. Οι αξιολογήσεις αναγκών μπορούν να περιλαμβάνουν έρευνες προσωπικού ή μαθητών, άτυπες συναντήσεις, ομάδες εστίασης ή ακόμα και δεδομένα παρουσίας και συμπεριφοράς.</a:t>
            </a:r>
          </a:p>
          <a:p>
            <a:r>
              <a:rPr lang="el-GR" sz="1200" b="0" i="0" u="none" strike="noStrike" cap="none" dirty="0">
                <a:solidFill>
                  <a:schemeClr val="dk1"/>
                </a:solidFill>
                <a:effectLst/>
                <a:latin typeface="Calibri"/>
                <a:ea typeface="Calibri"/>
                <a:cs typeface="Calibri"/>
                <a:sym typeface="Calibri"/>
              </a:rPr>
              <a:t>Υπενθυμίστε τους ότι τα δεδομένα δεν χρειάζεται να είναι πολύπλοκα - μερικές φορές απλές συζητήσεις με το προσωπικό ή τα σχόλια των γονέων μπορούν να αποκαλύψουν πολύτιμες πληροφορίες σχετικά με τις προτεραιότητες ευημερίας.</a:t>
            </a:r>
          </a:p>
          <a:p>
            <a:r>
              <a:rPr lang="el-GR" sz="1200" b="0" i="0" u="none" strike="noStrike" cap="none" dirty="0">
                <a:solidFill>
                  <a:schemeClr val="dk1"/>
                </a:solidFill>
                <a:effectLst/>
                <a:latin typeface="Calibri"/>
                <a:ea typeface="Calibri"/>
                <a:cs typeface="Calibri"/>
                <a:sym typeface="Calibri"/>
              </a:rPr>
              <a:t>Παράδειγμα προτροπής: "Ποιες προκλήσεις ευημερίας ακούμε πιο συχνά στην σχολική μας κοινότητα;"</a:t>
            </a:r>
          </a:p>
          <a:p>
            <a:endParaRPr lang="el-GR" sz="1200" b="0" i="0" u="none" strike="noStrike" cap="none" dirty="0">
              <a:solidFill>
                <a:schemeClr val="dk1"/>
              </a:solidFill>
              <a:effectLst/>
              <a:latin typeface="Calibri"/>
              <a:ea typeface="Calibri"/>
              <a:cs typeface="Calibri"/>
              <a:sym typeface="Calibri"/>
            </a:endParaRPr>
          </a:p>
          <a:p>
            <a:r>
              <a:rPr lang="el-GR" sz="1200" b="1" i="0" u="none" strike="noStrike" cap="none" dirty="0">
                <a:solidFill>
                  <a:schemeClr val="dk1"/>
                </a:solidFill>
                <a:effectLst/>
                <a:latin typeface="Calibri"/>
                <a:ea typeface="Calibri"/>
                <a:cs typeface="Calibri"/>
                <a:sym typeface="Calibri"/>
              </a:rPr>
              <a:t>2. Χαρτογράφηση Δυνατών Σημείων και Ελλείψεων:</a:t>
            </a:r>
          </a:p>
          <a:p>
            <a:r>
              <a:rPr lang="el-GR" sz="1200" b="0" i="0" u="none" strike="noStrike" cap="none" dirty="0">
                <a:solidFill>
                  <a:schemeClr val="dk1"/>
                </a:solidFill>
                <a:effectLst/>
                <a:latin typeface="Calibri"/>
                <a:ea typeface="Calibri"/>
                <a:cs typeface="Calibri"/>
                <a:sym typeface="Calibri"/>
              </a:rPr>
              <a:t>Επισημάνετε ότι η χαρτογράφηση αφορά την εκτιμητική έρευνα - ξεκινήστε από τα δυνατά σημεία. Τι λειτουργεί ήδη καλά και μπορεί να αξιοποιηθεί;</a:t>
            </a:r>
          </a:p>
          <a:p>
            <a:r>
              <a:rPr lang="el-GR" sz="1200" b="0" i="0" u="none" strike="noStrike" cap="none" dirty="0">
                <a:solidFill>
                  <a:schemeClr val="dk1"/>
                </a:solidFill>
                <a:effectLst/>
                <a:latin typeface="Calibri"/>
                <a:ea typeface="Calibri"/>
                <a:cs typeface="Calibri"/>
                <a:sym typeface="Calibri"/>
              </a:rPr>
              <a:t>Στη συνέχεια, καθοδηγήστε τον προβληματισμό σχετικά με τις ελλείψεις ή τους τομείς που δεν υποστηρίζονται επαρκώς. Για παράδειγμα, ένα σχολείο μπορεί να έχει ισχυρή εμπλοκή της κοινότητας (Νόημα) αλλά περιορισμένη αναγνώριση της προσπάθειας των εκπαιδευτικών (Επίτευξη).</a:t>
            </a:r>
          </a:p>
          <a:p>
            <a:r>
              <a:rPr lang="el-GR" sz="1200" b="0" i="0" u="none" strike="noStrike" cap="none" dirty="0">
                <a:solidFill>
                  <a:schemeClr val="dk1"/>
                </a:solidFill>
                <a:effectLst/>
                <a:latin typeface="Calibri"/>
                <a:ea typeface="Calibri"/>
                <a:cs typeface="Calibri"/>
                <a:sym typeface="Calibri"/>
              </a:rPr>
              <a:t>Ενθαρρύνετε τη χρήση οπτικών εργαλείων όπως ένας πίνακας δυνατών σημείων-ελλείψεων ή ο Πίνακας Ευθυγράμμισης Ανάγκης </a:t>
            </a:r>
            <a:r>
              <a:rPr lang="en-GB" sz="1200" b="0" i="0" u="none" strike="noStrike" cap="none" dirty="0">
                <a:solidFill>
                  <a:schemeClr val="dk1"/>
                </a:solidFill>
                <a:effectLst/>
                <a:latin typeface="Calibri"/>
                <a:ea typeface="Calibri"/>
                <a:cs typeface="Calibri"/>
                <a:sym typeface="Calibri"/>
              </a:rPr>
              <a:t>PERMA </a:t>
            </a:r>
            <a:r>
              <a:rPr lang="el-GR" sz="1200" b="0" i="0" u="none" strike="noStrike" cap="none" dirty="0">
                <a:solidFill>
                  <a:schemeClr val="dk1"/>
                </a:solidFill>
                <a:effectLst/>
                <a:latin typeface="Calibri"/>
                <a:ea typeface="Calibri"/>
                <a:cs typeface="Calibri"/>
                <a:sym typeface="Calibri"/>
              </a:rPr>
              <a:t>για να βοηθήσετε τις ομάδες να ιεραρχήσουν τις δράσεις.</a:t>
            </a:r>
          </a:p>
          <a:p>
            <a:r>
              <a:rPr lang="el-GR" sz="1200" b="0" i="0" u="none" strike="noStrike" cap="none" dirty="0">
                <a:solidFill>
                  <a:schemeClr val="dk1"/>
                </a:solidFill>
                <a:effectLst/>
                <a:latin typeface="Calibri"/>
                <a:ea typeface="Calibri"/>
                <a:cs typeface="Calibri"/>
                <a:sym typeface="Calibri"/>
              </a:rPr>
              <a:t>Παράδειγμα γρήγορης αναστοχασμού:</a:t>
            </a:r>
          </a:p>
          <a:p>
            <a:r>
              <a:rPr lang="el-GR" sz="1200" b="0" i="0" u="none" strike="noStrike" cap="none" dirty="0">
                <a:solidFill>
                  <a:schemeClr val="dk1"/>
                </a:solidFill>
                <a:effectLst/>
                <a:latin typeface="Calibri"/>
                <a:ea typeface="Calibri"/>
                <a:cs typeface="Calibri"/>
                <a:sym typeface="Calibri"/>
              </a:rPr>
              <a:t>«Οι εκπαιδευτικοί είναι συνεργατικοί και υποστηρικτικοί, αλλά πολλοί αισθάνονται ότι κατακλύζονται από τον φόρτο εργασίας. Οι μαθητές συμμετέχουν ενεργά στην τάξη, αλλά οι συνεργασίες με τους γονείς θα μπορούσαν να είναι ισχυρότερες.»</a:t>
            </a:r>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F2B03B65-009E-85B7-9122-9FCB43D810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06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24EC8AF5-8B70-B31E-283E-70BCC532B798}"/>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B2837CDE-2D69-6DCF-2A61-452533A039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0" i="0" u="none" strike="noStrike" cap="none" dirty="0">
                <a:solidFill>
                  <a:schemeClr val="dk1"/>
                </a:solidFill>
                <a:effectLst/>
                <a:latin typeface="Calibri"/>
                <a:ea typeface="Calibri"/>
                <a:cs typeface="Calibri"/>
                <a:sym typeface="Calibri"/>
              </a:rPr>
              <a:t>Αφιερώστε </a:t>
            </a:r>
            <a:r>
              <a:rPr lang="el-GR" sz="1200" b="1" i="0" u="none" strike="noStrike" cap="none" dirty="0">
                <a:solidFill>
                  <a:schemeClr val="dk1"/>
                </a:solidFill>
                <a:effectLst/>
                <a:latin typeface="Calibri"/>
                <a:ea typeface="Calibri"/>
                <a:cs typeface="Calibri"/>
                <a:sym typeface="Calibri"/>
              </a:rPr>
              <a:t>10-15 λεπτά </a:t>
            </a:r>
            <a:r>
              <a:rPr lang="el-GR" sz="1200" b="0" i="0" u="none" strike="noStrike" cap="none" dirty="0">
                <a:solidFill>
                  <a:schemeClr val="dk1"/>
                </a:solidFill>
                <a:effectLst/>
                <a:latin typeface="Calibri"/>
                <a:ea typeface="Calibri"/>
                <a:cs typeface="Calibri"/>
                <a:sym typeface="Calibri"/>
              </a:rPr>
              <a:t>για ατομική συμπλήρωση ή συζήτηση σε μικρές ομάδες σε αίθουσες διαλείμματος. Ζητήστε από κάθε ομάδα να μοιραστεί ένα </a:t>
            </a:r>
            <a:r>
              <a:rPr lang="el-GR" sz="1200" b="1" i="0" u="none" strike="noStrike" cap="none" dirty="0">
                <a:solidFill>
                  <a:schemeClr val="dk1"/>
                </a:solidFill>
                <a:effectLst/>
                <a:latin typeface="Calibri"/>
                <a:ea typeface="Calibri"/>
                <a:cs typeface="Calibri"/>
                <a:sym typeface="Calibri"/>
              </a:rPr>
              <a:t>δυνατό σημείο και μία έλλειψη </a:t>
            </a:r>
            <a:r>
              <a:rPr lang="el-GR" sz="1200" b="0" i="0" u="none" strike="noStrike" cap="none" dirty="0">
                <a:solidFill>
                  <a:schemeClr val="dk1"/>
                </a:solidFill>
                <a:effectLst/>
                <a:latin typeface="Calibri"/>
                <a:ea typeface="Calibri"/>
                <a:cs typeface="Calibri"/>
                <a:sym typeface="Calibri"/>
              </a:rPr>
              <a:t>στην ολομέλεια, ώστε να δημιουργηθεί μια συλλογική εικόνα της σχολικής ευημερίας.</a:t>
            </a:r>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FEE802F5-2E36-CB1E-414A-143FAEE2CA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412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32B78B4E-8F67-6C1D-3144-651485AC78B5}"/>
            </a:ext>
          </a:extLst>
        </p:cNvPr>
        <p:cNvGrpSpPr/>
        <p:nvPr/>
      </p:nvGrpSpPr>
      <p:grpSpPr>
        <a:xfrm>
          <a:off x="0" y="0"/>
          <a:ext cx="0" cy="0"/>
          <a:chOff x="0" y="0"/>
          <a:chExt cx="0" cy="0"/>
        </a:xfrm>
      </p:grpSpPr>
      <p:sp>
        <p:nvSpPr>
          <p:cNvPr id="132" name="Google Shape;132;g37f9446a92a_0_143:notes">
            <a:extLst>
              <a:ext uri="{FF2B5EF4-FFF2-40B4-BE49-F238E27FC236}">
                <a16:creationId xmlns:a16="http://schemas.microsoft.com/office/drawing/2014/main" id="{AF500241-7D38-20A9-1484-AE0FF808D6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0" i="0" u="none" strike="noStrike" cap="none" dirty="0">
                <a:solidFill>
                  <a:schemeClr val="dk1"/>
                </a:solidFill>
                <a:effectLst/>
                <a:latin typeface="Calibri"/>
                <a:ea typeface="Calibri"/>
                <a:cs typeface="Calibri"/>
                <a:sym typeface="Calibri"/>
              </a:rPr>
              <a:t>Αφιερώστε </a:t>
            </a:r>
            <a:r>
              <a:rPr lang="el-GR" sz="1200" b="1" i="0" u="none" strike="noStrike" cap="none" dirty="0">
                <a:solidFill>
                  <a:schemeClr val="dk1"/>
                </a:solidFill>
                <a:effectLst/>
                <a:latin typeface="Calibri"/>
                <a:ea typeface="Calibri"/>
                <a:cs typeface="Calibri"/>
                <a:sym typeface="Calibri"/>
              </a:rPr>
              <a:t>10-15 λεπτά</a:t>
            </a:r>
            <a:r>
              <a:rPr lang="el-GR" sz="1200" b="0" i="0" u="none" strike="noStrike" cap="none" dirty="0">
                <a:solidFill>
                  <a:schemeClr val="dk1"/>
                </a:solidFill>
                <a:effectLst/>
                <a:latin typeface="Calibri"/>
                <a:ea typeface="Calibri"/>
                <a:cs typeface="Calibri"/>
                <a:sym typeface="Calibri"/>
              </a:rPr>
              <a:t> για ατομική συμπλήρωση ή συζήτηση σε μικρές ομάδες σε αίθουσες διαλείμματος. Ζητήστε από κάθε ομάδα να μοιραστεί </a:t>
            </a:r>
            <a:r>
              <a:rPr lang="el-GR" sz="1200" b="1" i="0" u="none" strike="noStrike" cap="none" dirty="0">
                <a:solidFill>
                  <a:schemeClr val="dk1"/>
                </a:solidFill>
                <a:effectLst/>
                <a:latin typeface="Calibri"/>
                <a:ea typeface="Calibri"/>
                <a:cs typeface="Calibri"/>
                <a:sym typeface="Calibri"/>
              </a:rPr>
              <a:t>ένα δυνατό σημείο </a:t>
            </a:r>
            <a:r>
              <a:rPr lang="el-GR" sz="1200" b="0" i="0" u="none" strike="noStrike" cap="none" dirty="0">
                <a:solidFill>
                  <a:schemeClr val="dk1"/>
                </a:solidFill>
                <a:effectLst/>
                <a:latin typeface="Calibri"/>
                <a:ea typeface="Calibri"/>
                <a:cs typeface="Calibri"/>
                <a:sym typeface="Calibri"/>
              </a:rPr>
              <a:t>και </a:t>
            </a:r>
            <a:r>
              <a:rPr lang="el-GR" sz="1200" b="1" i="0" u="none" strike="noStrike" cap="none" dirty="0">
                <a:solidFill>
                  <a:schemeClr val="dk1"/>
                </a:solidFill>
                <a:effectLst/>
                <a:latin typeface="Calibri"/>
                <a:ea typeface="Calibri"/>
                <a:cs typeface="Calibri"/>
                <a:sym typeface="Calibri"/>
              </a:rPr>
              <a:t>μία έλλειψη </a:t>
            </a:r>
            <a:r>
              <a:rPr lang="el-GR" sz="1200" b="0" i="0" u="none" strike="noStrike" cap="none" dirty="0">
                <a:solidFill>
                  <a:schemeClr val="dk1"/>
                </a:solidFill>
                <a:effectLst/>
                <a:latin typeface="Calibri"/>
                <a:ea typeface="Calibri"/>
                <a:cs typeface="Calibri"/>
                <a:sym typeface="Calibri"/>
              </a:rPr>
              <a:t>στην ολομέλεια, ώστε να δημιουργηθεί μια συλλογική εικόνα της σχολικής ευημερίας.</a:t>
            </a:r>
            <a:endParaRPr lang="en" sz="1200" b="0" i="0" u="none" strike="noStrike" cap="none" dirty="0">
              <a:solidFill>
                <a:schemeClr val="dk1"/>
              </a:solidFill>
              <a:effectLst/>
              <a:latin typeface="Calibri"/>
              <a:ea typeface="Calibri"/>
              <a:cs typeface="Calibri"/>
              <a:sym typeface="Calibri"/>
            </a:endParaRPr>
          </a:p>
        </p:txBody>
      </p:sp>
      <p:sp>
        <p:nvSpPr>
          <p:cNvPr id="133" name="Google Shape;133;g37f9446a92a_0_143:notes">
            <a:extLst>
              <a:ext uri="{FF2B5EF4-FFF2-40B4-BE49-F238E27FC236}">
                <a16:creationId xmlns:a16="http://schemas.microsoft.com/office/drawing/2014/main" id="{15CDD66E-1637-F9AA-E581-A8A28D9E1D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239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5" name="Google Shape;8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7" name="Google Shape;8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64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sp>
        <p:nvSpPr>
          <p:cNvPr id="70" name="Google Shape;70;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76" name="Google Shape;76;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77" name="Google Shape;77;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78" name="Google Shape;78;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30"/>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40.svg"/><Relationship Id="rId4" Type="http://schemas.openxmlformats.org/officeDocument/2006/relationships/image" Target="../media/image48.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8.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r>
              <a:rPr lang="el-GR" dirty="0" err="1"/>
              <a:t>Ευημερεύοντα</a:t>
            </a:r>
            <a:r>
              <a:rPr lang="el-GR" dirty="0"/>
              <a:t> Σχολεία: Μια</a:t>
            </a:r>
            <a:r>
              <a:rPr lang="en-US" dirty="0"/>
              <a:t> </a:t>
            </a:r>
            <a:r>
              <a:rPr lang="el-GR" dirty="0"/>
              <a:t>Συστημική, Ολιστική Σχολική Προσέγγιση στην</a:t>
            </a:r>
            <a:r>
              <a:rPr lang="en-US" dirty="0"/>
              <a:t> </a:t>
            </a:r>
            <a:r>
              <a:rPr lang="el-GR" dirty="0"/>
              <a:t>Ψυχική Υγεία και Ευζωία</a:t>
            </a:r>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nSpc>
                <a:spcPct val="140011"/>
              </a:lnSpc>
              <a:spcBef>
                <a:spcPts val="0"/>
              </a:spcBef>
              <a:buClr>
                <a:srgbClr val="000000"/>
              </a:buClr>
              <a:buSzPct val="100000"/>
            </a:pPr>
            <a:r>
              <a:rPr lang="el-GR" sz="3599" b="0" i="0" dirty="0">
                <a:solidFill>
                  <a:srgbClr val="545454"/>
                </a:solidFill>
              </a:rPr>
              <a:t>Διάρκεια έργου: 36 μήνες (Μάρ2025 – Φεβ 2028)</a:t>
            </a:r>
          </a:p>
          <a:p>
            <a:pPr marL="0" lvl="0" indent="0">
              <a:lnSpc>
                <a:spcPct val="140011"/>
              </a:lnSpc>
              <a:spcBef>
                <a:spcPts val="0"/>
              </a:spcBef>
              <a:buClr>
                <a:srgbClr val="000000"/>
              </a:buClr>
              <a:buSzPct val="100000"/>
            </a:pPr>
            <a:r>
              <a:rPr lang="el-GR" sz="3599" b="0" i="0" dirty="0" err="1">
                <a:solidFill>
                  <a:srgbClr val="545454"/>
                </a:solidFill>
              </a:rPr>
              <a:t>Αρ</a:t>
            </a:r>
            <a:r>
              <a:rPr lang="el-GR" sz="3599" b="0" i="0" dirty="0">
                <a:solidFill>
                  <a:srgbClr val="545454"/>
                </a:solidFill>
              </a:rPr>
              <a:t>. Έργου: 101196057</a:t>
            </a:r>
          </a:p>
          <a:p>
            <a:pPr marL="0" lvl="0" indent="0">
              <a:lnSpc>
                <a:spcPct val="140011"/>
              </a:lnSpc>
              <a:spcBef>
                <a:spcPts val="0"/>
              </a:spcBef>
              <a:buClr>
                <a:srgbClr val="000000"/>
              </a:buClr>
              <a:buSzPct val="100000"/>
            </a:pPr>
            <a:r>
              <a:rPr lang="el-GR" sz="3599" b="0" i="0" dirty="0">
                <a:solidFill>
                  <a:srgbClr val="545454"/>
                </a:solidFill>
              </a:rPr>
              <a:t>Πρόσκληση: </a:t>
            </a:r>
            <a:r>
              <a:rPr lang="en-US" sz="3599" b="0" i="0" dirty="0">
                <a:solidFill>
                  <a:srgbClr val="545454"/>
                </a:solidFill>
              </a:rPr>
              <a:t>ERASMUS-EDU-2024-POL-EXP</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02A9EC-B6D7-2882-4CC0-530CC600325F}"/>
            </a:ext>
          </a:extLst>
        </p:cNvPr>
        <p:cNvGrpSpPr/>
        <p:nvPr/>
      </p:nvGrpSpPr>
      <p:grpSpPr>
        <a:xfrm>
          <a:off x="0" y="0"/>
          <a:ext cx="0" cy="0"/>
          <a:chOff x="0" y="0"/>
          <a:chExt cx="0" cy="0"/>
        </a:xfrm>
      </p:grpSpPr>
      <p:sp>
        <p:nvSpPr>
          <p:cNvPr id="136" name="Google Shape;136;g37f9446a92a_0_143">
            <a:extLst>
              <a:ext uri="{FF2B5EF4-FFF2-40B4-BE49-F238E27FC236}">
                <a16:creationId xmlns:a16="http://schemas.microsoft.com/office/drawing/2014/main" id="{1E3E893E-B35B-4050-5B2B-017283CA7658}"/>
              </a:ext>
            </a:extLst>
          </p:cNvPr>
          <p:cNvSpPr txBox="1">
            <a:spLocks noGrp="1"/>
          </p:cNvSpPr>
          <p:nvPr>
            <p:ph type="body" idx="1"/>
          </p:nvPr>
        </p:nvSpPr>
        <p:spPr>
          <a:xfrm>
            <a:off x="116687" y="914209"/>
            <a:ext cx="8554711" cy="550800"/>
          </a:xfrm>
          <a:prstGeom prst="rect">
            <a:avLst/>
          </a:prstGeom>
          <a:noFill/>
          <a:ln>
            <a:noFill/>
          </a:ln>
        </p:spPr>
        <p:txBody>
          <a:bodyPr spcFirstLastPara="1" wrap="square" lIns="91425" tIns="45700" rIns="91425" bIns="45700" anchor="ctr" anchorCtr="0">
            <a:noAutofit/>
          </a:bodyPr>
          <a:lstStyle/>
          <a:p>
            <a:pPr marL="0" indent="0" algn="l">
              <a:spcBef>
                <a:spcPts val="0"/>
              </a:spcBef>
            </a:pPr>
            <a:r>
              <a:rPr lang="el-GR" dirty="0"/>
              <a:t>Φύλλο Εργασίας: Χαρτογράφηση Αναγκών &amp; Δυνατών Σημείων </a:t>
            </a:r>
            <a:br>
              <a:rPr lang="el-GR" dirty="0"/>
            </a:br>
            <a:r>
              <a:rPr lang="el-GR" dirty="0"/>
              <a:t>Ευημερίας του Σχολείου (10–15 λεπτά)</a:t>
            </a:r>
            <a:endParaRPr dirty="0"/>
          </a:p>
        </p:txBody>
      </p:sp>
      <p:sp>
        <p:nvSpPr>
          <p:cNvPr id="4" name="Θέση κειμένου 3">
            <a:extLst>
              <a:ext uri="{FF2B5EF4-FFF2-40B4-BE49-F238E27FC236}">
                <a16:creationId xmlns:a16="http://schemas.microsoft.com/office/drawing/2014/main" id="{67F15A04-6AFE-7B06-DAF6-D36D29AB2CB4}"/>
              </a:ext>
            </a:extLst>
          </p:cNvPr>
          <p:cNvSpPr>
            <a:spLocks noGrp="1"/>
          </p:cNvSpPr>
          <p:nvPr>
            <p:ph type="body" idx="2"/>
          </p:nvPr>
        </p:nvSpPr>
        <p:spPr>
          <a:xfrm>
            <a:off x="9191086" y="876830"/>
            <a:ext cx="2884227" cy="2930895"/>
          </a:xfrm>
          <a:solidFill>
            <a:schemeClr val="accent2"/>
          </a:solidFill>
        </p:spPr>
        <p:txBody>
          <a:bodyPr/>
          <a:lstStyle/>
          <a:p>
            <a:r>
              <a:rPr lang="el-GR" b="1" dirty="0">
                <a:solidFill>
                  <a:srgbClr val="FFFFFF"/>
                </a:solidFill>
              </a:rPr>
              <a:t>Στόχος: Να σας βοηθήσει να </a:t>
            </a:r>
            <a:r>
              <a:rPr lang="el-GR" b="1" dirty="0" err="1">
                <a:solidFill>
                  <a:srgbClr val="FFFFFF"/>
                </a:solidFill>
              </a:rPr>
              <a:t>αναστοχαστείτε</a:t>
            </a:r>
            <a:r>
              <a:rPr lang="el-GR" b="1" dirty="0">
                <a:solidFill>
                  <a:srgbClr val="FFFFFF"/>
                </a:solidFill>
              </a:rPr>
              <a:t> σχετικά με το τρέχον τοπίο ευημερίας του σχολείου σας, εντοπίζοντας τι λειτουργεί καλά και πού χρειάζεται επιπλέον υποστήριξη με βάση το μοντέλο </a:t>
            </a:r>
            <a:r>
              <a:rPr lang="en-GB" b="1" dirty="0">
                <a:solidFill>
                  <a:srgbClr val="FFFFFF"/>
                </a:solidFill>
              </a:rPr>
              <a:t>PERMA.</a:t>
            </a:r>
            <a:endParaRPr lang="en" dirty="0">
              <a:solidFill>
                <a:srgbClr val="FFFFFF"/>
              </a:solidFill>
            </a:endParaRPr>
          </a:p>
          <a:p>
            <a:endParaRPr lang="el-GR" dirty="0">
              <a:solidFill>
                <a:srgbClr val="FFFFFF"/>
              </a:solidFill>
            </a:endParaRPr>
          </a:p>
        </p:txBody>
      </p:sp>
      <p:graphicFrame>
        <p:nvGraphicFramePr>
          <p:cNvPr id="6" name="Πίνακας 5">
            <a:extLst>
              <a:ext uri="{FF2B5EF4-FFF2-40B4-BE49-F238E27FC236}">
                <a16:creationId xmlns:a16="http://schemas.microsoft.com/office/drawing/2014/main" id="{A439F47A-6544-CFC6-59D0-5183A11D51C7}"/>
              </a:ext>
            </a:extLst>
          </p:cNvPr>
          <p:cNvGraphicFramePr>
            <a:graphicFrameLocks noGrp="1"/>
          </p:cNvGraphicFramePr>
          <p:nvPr>
            <p:extLst>
              <p:ext uri="{D42A27DB-BD31-4B8C-83A1-F6EECF244321}">
                <p14:modId xmlns:p14="http://schemas.microsoft.com/office/powerpoint/2010/main" val="2656788916"/>
              </p:ext>
            </p:extLst>
          </p:nvPr>
        </p:nvGraphicFramePr>
        <p:xfrm>
          <a:off x="149530" y="1935480"/>
          <a:ext cx="8803401" cy="3627120"/>
        </p:xfrm>
        <a:graphic>
          <a:graphicData uri="http://schemas.openxmlformats.org/drawingml/2006/table">
            <a:tbl>
              <a:tblPr>
                <a:tableStyleId>{9D7B26C5-4107-4FEC-AEDC-1716B250A1EF}</a:tableStyleId>
              </a:tblPr>
              <a:tblGrid>
                <a:gridCol w="1607301">
                  <a:extLst>
                    <a:ext uri="{9D8B030D-6E8A-4147-A177-3AD203B41FA5}">
                      <a16:colId xmlns:a16="http://schemas.microsoft.com/office/drawing/2014/main" val="1486745680"/>
                    </a:ext>
                  </a:extLst>
                </a:gridCol>
                <a:gridCol w="2050894">
                  <a:extLst>
                    <a:ext uri="{9D8B030D-6E8A-4147-A177-3AD203B41FA5}">
                      <a16:colId xmlns:a16="http://schemas.microsoft.com/office/drawing/2014/main" val="3122271962"/>
                    </a:ext>
                  </a:extLst>
                </a:gridCol>
                <a:gridCol w="1547156">
                  <a:extLst>
                    <a:ext uri="{9D8B030D-6E8A-4147-A177-3AD203B41FA5}">
                      <a16:colId xmlns:a16="http://schemas.microsoft.com/office/drawing/2014/main" val="971700437"/>
                    </a:ext>
                  </a:extLst>
                </a:gridCol>
                <a:gridCol w="1799025">
                  <a:extLst>
                    <a:ext uri="{9D8B030D-6E8A-4147-A177-3AD203B41FA5}">
                      <a16:colId xmlns:a16="http://schemas.microsoft.com/office/drawing/2014/main" val="2474606225"/>
                    </a:ext>
                  </a:extLst>
                </a:gridCol>
                <a:gridCol w="1799025">
                  <a:extLst>
                    <a:ext uri="{9D8B030D-6E8A-4147-A177-3AD203B41FA5}">
                      <a16:colId xmlns:a16="http://schemas.microsoft.com/office/drawing/2014/main" val="1386279414"/>
                    </a:ext>
                  </a:extLst>
                </a:gridCol>
              </a:tblGrid>
              <a:tr h="9359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b="1" dirty="0"/>
                        <a:t>Προτεραιότητες</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dirty="0"/>
                        <a:t>Κατάσταση Προβλήματος (</a:t>
                      </a:r>
                      <a:r>
                        <a:rPr lang="el-GR" dirty="0" err="1"/>
                        <a:t>Παρατηρήσιμη</a:t>
                      </a:r>
                      <a:r>
                        <a:rPr lang="el-GR" dirty="0"/>
                        <a:t> κατάσταση/σύμπτωμα, ανάγκη)</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b="0" i="0" u="none" strike="noStrike" cap="none" dirty="0">
                          <a:solidFill>
                            <a:schemeClr val="tx1"/>
                          </a:solidFill>
                          <a:latin typeface="+mn-lt"/>
                          <a:ea typeface="+mn-ea"/>
                          <a:cs typeface="+mn-cs"/>
                          <a:sym typeface="Arial"/>
                        </a:rPr>
                        <a:t>PERMA </a:t>
                      </a:r>
                      <a:r>
                        <a:rPr lang="el-GR" sz="1400" b="0" i="0" u="none" strike="noStrike" cap="none" dirty="0">
                          <a:solidFill>
                            <a:schemeClr val="tx1"/>
                          </a:solidFill>
                          <a:latin typeface="+mn-lt"/>
                          <a:ea typeface="+mn-ea"/>
                          <a:cs typeface="+mn-cs"/>
                          <a:sym typeface="Arial"/>
                        </a:rPr>
                        <a:t>Στοιχεία</a:t>
                      </a:r>
                      <a:endParaRPr lang="en" sz="1400" b="0" i="0" u="none" strike="noStrike" cap="none" dirty="0">
                        <a:solidFill>
                          <a:schemeClr val="tx1"/>
                        </a:solidFill>
                        <a:latin typeface="+mn-lt"/>
                        <a:ea typeface="+mn-ea"/>
                        <a:cs typeface="+mn-cs"/>
                        <a:sym typeface="Arial"/>
                      </a:endParaRPr>
                    </a:p>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0" u="none" strike="noStrike" cap="none" dirty="0">
                          <a:solidFill>
                            <a:schemeClr val="tx1"/>
                          </a:solidFill>
                          <a:effectLst/>
                          <a:latin typeface="+mn-lt"/>
                          <a:ea typeface="+mn-ea"/>
                          <a:cs typeface="+mn-cs"/>
                          <a:sym typeface="Arial"/>
                        </a:rPr>
                        <a:t>Υπάρχοντα δυνατά σημεία</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0" u="none" strike="noStrike" cap="none" dirty="0">
                          <a:solidFill>
                            <a:schemeClr val="tx1"/>
                          </a:solidFill>
                          <a:effectLst/>
                          <a:latin typeface="+mn-lt"/>
                          <a:ea typeface="+mn-ea"/>
                          <a:cs typeface="+mn-cs"/>
                          <a:sym typeface="Arial"/>
                        </a:rPr>
                        <a:t>Υπάρχουσες ελλείψεις</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763510">
                <a:tc rowSpan="3">
                  <a:txBody>
                    <a:bodyPr/>
                    <a:lstStyle/>
                    <a:p>
                      <a:pPr>
                        <a:buNone/>
                      </a:pPr>
                      <a:r>
                        <a:rPr lang="el-GR" b="1" dirty="0"/>
                        <a:t>Μεγάλη ανάγκη σχολείου</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1" u="none" strike="noStrike" cap="none" dirty="0">
                          <a:solidFill>
                            <a:srgbClr val="C00000"/>
                          </a:solidFill>
                          <a:effectLst/>
                          <a:latin typeface="+mn-lt"/>
                          <a:ea typeface="+mn-ea"/>
                          <a:cs typeface="+mn-cs"/>
                          <a:sym typeface="Arial"/>
                        </a:rPr>
                        <a:t>Το προσωπικό αναφέρει υψηλό στρες και χαμηλό κίνητρο</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1" u="none" strike="noStrike" cap="none" dirty="0">
                          <a:solidFill>
                            <a:srgbClr val="C00000"/>
                          </a:solidFill>
                          <a:effectLst/>
                          <a:latin typeface="+mn-lt"/>
                          <a:ea typeface="+mn-ea"/>
                          <a:cs typeface="+mn-cs"/>
                          <a:sym typeface="Arial"/>
                        </a:rPr>
                        <a:t>Ενεργοποίηση</a:t>
                      </a:r>
                      <a:r>
                        <a:rPr lang="en" sz="1400" b="0" i="1" u="none" strike="noStrike" cap="none" dirty="0">
                          <a:solidFill>
                            <a:srgbClr val="C00000"/>
                          </a:solidFill>
                          <a:effectLst/>
                          <a:latin typeface="+mn-lt"/>
                          <a:ea typeface="+mn-ea"/>
                          <a:cs typeface="+mn-cs"/>
                          <a:sym typeface="Arial"/>
                        </a:rPr>
                        <a:t> (E), </a:t>
                      </a:r>
                      <a:r>
                        <a:rPr lang="el-GR" sz="1400" b="0" i="1" u="none" strike="noStrike" cap="none" dirty="0">
                          <a:solidFill>
                            <a:srgbClr val="C00000"/>
                          </a:solidFill>
                          <a:effectLst/>
                          <a:latin typeface="+mn-lt"/>
                          <a:ea typeface="+mn-ea"/>
                          <a:cs typeface="+mn-cs"/>
                          <a:sym typeface="Arial"/>
                        </a:rPr>
                        <a:t>Θετικά συναισθήματα </a:t>
                      </a:r>
                      <a:r>
                        <a:rPr lang="en" sz="1400" b="0" i="1" u="none" strike="noStrike" cap="none" dirty="0">
                          <a:solidFill>
                            <a:srgbClr val="C00000"/>
                          </a:solidFill>
                          <a:effectLst/>
                          <a:latin typeface="+mn-lt"/>
                          <a:ea typeface="+mn-ea"/>
                          <a:cs typeface="+mn-cs"/>
                          <a:sym typeface="Arial"/>
                        </a:rPr>
                        <a:t>(P)</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1" u="none" strike="noStrike" cap="none" dirty="0">
                          <a:solidFill>
                            <a:srgbClr val="C00000"/>
                          </a:solidFill>
                          <a:effectLst/>
                          <a:latin typeface="+mn-lt"/>
                          <a:ea typeface="+mn-ea"/>
                          <a:cs typeface="+mn-cs"/>
                          <a:sym typeface="Arial"/>
                        </a:rPr>
                        <a:t>Τοίχος ευγνωμοσύνης προσωπικού</a:t>
                      </a: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1" u="none" strike="noStrike" cap="none" dirty="0">
                          <a:solidFill>
                            <a:srgbClr val="C00000"/>
                          </a:solidFill>
                          <a:effectLst/>
                          <a:latin typeface="+mn-lt"/>
                          <a:ea typeface="+mn-ea"/>
                          <a:cs typeface="+mn-cs"/>
                          <a:sym typeface="Arial"/>
                        </a:rPr>
                        <a:t>Λίγες τελετές αναγνώρισης για τους μαθητές</a:t>
                      </a:r>
                      <a:endParaRPr lang="en" b="0"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46294">
                <a:tc rowSpan="3">
                  <a:txBody>
                    <a:bodyPr/>
                    <a:lstStyle/>
                    <a:p>
                      <a:pPr>
                        <a:buNone/>
                      </a:pPr>
                      <a:r>
                        <a:rPr lang="el-GR" b="1" dirty="0"/>
                        <a:t>Μικρή ανάγκη σχολείου</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
        <p:nvSpPr>
          <p:cNvPr id="7" name="TextBox 6">
            <a:extLst>
              <a:ext uri="{FF2B5EF4-FFF2-40B4-BE49-F238E27FC236}">
                <a16:creationId xmlns:a16="http://schemas.microsoft.com/office/drawing/2014/main" id="{DBEA26FF-B373-646C-3A23-76FD44AB1037}"/>
              </a:ext>
            </a:extLst>
          </p:cNvPr>
          <p:cNvSpPr txBox="1"/>
          <p:nvPr/>
        </p:nvSpPr>
        <p:spPr>
          <a:xfrm>
            <a:off x="116687" y="5657671"/>
            <a:ext cx="9835616" cy="1200329"/>
          </a:xfrm>
          <a:prstGeom prst="rect">
            <a:avLst/>
          </a:prstGeom>
          <a:noFill/>
        </p:spPr>
        <p:txBody>
          <a:bodyPr wrap="square">
            <a:spAutoFit/>
          </a:bodyPr>
          <a:lstStyle/>
          <a:p>
            <a:pPr algn="l">
              <a:buNone/>
            </a:pPr>
            <a:r>
              <a:rPr lang="el-GR" sz="1800" b="1" i="0" u="none" strike="noStrike" dirty="0">
                <a:solidFill>
                  <a:schemeClr val="tx1"/>
                </a:solidFill>
                <a:effectLst/>
                <a:latin typeface="Calibri" panose="020F0502020204030204" pitchFamily="34" charset="0"/>
                <a:cs typeface="Calibri" panose="020F0502020204030204" pitchFamily="34" charset="0"/>
              </a:rPr>
              <a:t>Μέρος Β. Ερωτήσεις Αναστοχασμού</a:t>
            </a:r>
            <a:endParaRPr lang="en" sz="1800" b="1" i="0" u="none" strike="noStrike" dirty="0">
              <a:solidFill>
                <a:schemeClr val="tx1"/>
              </a:solidFill>
              <a:effectLst/>
              <a:latin typeface="Calibri" panose="020F0502020204030204" pitchFamily="34" charset="0"/>
              <a:cs typeface="Calibri" panose="020F0502020204030204" pitchFamily="34" charset="0"/>
            </a:endParaRPr>
          </a:p>
          <a:p>
            <a:pPr>
              <a:buFont typeface="+mj-lt"/>
              <a:buAutoNum type="arabicPeriod"/>
            </a:pPr>
            <a:r>
              <a:rPr lang="el-GR" sz="1800" dirty="0">
                <a:solidFill>
                  <a:schemeClr val="tx1"/>
                </a:solidFill>
                <a:latin typeface="Calibri" panose="020F0502020204030204" pitchFamily="34" charset="0"/>
                <a:cs typeface="Calibri" panose="020F0502020204030204" pitchFamily="34" charset="0"/>
              </a:rPr>
              <a:t>Ποια πεδία του </a:t>
            </a:r>
            <a:r>
              <a:rPr lang="el-GR" sz="1800" b="1" dirty="0">
                <a:solidFill>
                  <a:schemeClr val="tx1"/>
                </a:solidFill>
                <a:latin typeface="Calibri" panose="020F0502020204030204" pitchFamily="34" charset="0"/>
                <a:cs typeface="Calibri" panose="020F0502020204030204" pitchFamily="34" charset="0"/>
              </a:rPr>
              <a:t>μοντέλου </a:t>
            </a:r>
            <a:r>
              <a:rPr lang="en-GB" sz="1800" b="1"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φαίνονται ισχυρότερα στο σχολείο σας;</a:t>
            </a:r>
          </a:p>
          <a:p>
            <a:pPr>
              <a:buFont typeface="+mj-lt"/>
              <a:buAutoNum type="arabicPeriod"/>
            </a:pPr>
            <a:r>
              <a:rPr lang="el-GR" sz="1800" dirty="0">
                <a:solidFill>
                  <a:schemeClr val="tx1"/>
                </a:solidFill>
                <a:latin typeface="Calibri" panose="020F0502020204030204" pitchFamily="34" charset="0"/>
                <a:cs typeface="Calibri" panose="020F0502020204030204" pitchFamily="34" charset="0"/>
              </a:rPr>
              <a:t>Ποια </a:t>
            </a:r>
            <a:r>
              <a:rPr lang="el-GR" sz="1800" b="1" dirty="0">
                <a:solidFill>
                  <a:schemeClr val="tx1"/>
                </a:solidFill>
                <a:latin typeface="Calibri" panose="020F0502020204030204" pitchFamily="34" charset="0"/>
                <a:cs typeface="Calibri" panose="020F0502020204030204" pitchFamily="34" charset="0"/>
              </a:rPr>
              <a:t>πεδία της προσέγγισης σε επίπεδο ολόκληρης της σχολικής μονάδας </a:t>
            </a:r>
            <a:r>
              <a:rPr lang="en-GB" sz="1800" dirty="0">
                <a:solidFill>
                  <a:schemeClr val="tx1"/>
                </a:solidFill>
                <a:latin typeface="Calibri" panose="020F0502020204030204" pitchFamily="34" charset="0"/>
                <a:cs typeface="Calibri" panose="020F0502020204030204" pitchFamily="34" charset="0"/>
              </a:rPr>
              <a:t>(</a:t>
            </a:r>
            <a:r>
              <a:rPr lang="el-GR" sz="1800" dirty="0">
                <a:solidFill>
                  <a:schemeClr val="tx1"/>
                </a:solidFill>
                <a:latin typeface="Calibri" panose="020F0502020204030204" pitchFamily="34" charset="0"/>
                <a:cs typeface="Calibri" panose="020F0502020204030204" pitchFamily="34" charset="0"/>
              </a:rPr>
              <a:t>ηγετική ομάδα, διδασκαλία, περιβάλλον, σχέσεις) χρειάζονται περισσότερη προσοχή;</a:t>
            </a:r>
            <a:endParaRPr lang="en" sz="1800" b="0" i="0" u="none" strike="noStrike" dirty="0">
              <a:solidFill>
                <a:schemeClr val="tx1"/>
              </a:solidFill>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F6DB78-EC29-BABC-EA85-2ADB0308072C}"/>
              </a:ext>
            </a:extLst>
          </p:cNvPr>
          <p:cNvSpPr txBox="1"/>
          <p:nvPr/>
        </p:nvSpPr>
        <p:spPr>
          <a:xfrm>
            <a:off x="149529" y="1461636"/>
            <a:ext cx="8836245" cy="369332"/>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Μέρος Α. Εντοπισμός σχολικών αναγκών, χαρτογράφηση δυνατών σημείων &amp; ελλείψεων</a:t>
            </a:r>
          </a:p>
        </p:txBody>
      </p:sp>
      <p:sp>
        <p:nvSpPr>
          <p:cNvPr id="5" name="Google Shape;135;g37f9446a92a_0_143">
            <a:extLst>
              <a:ext uri="{FF2B5EF4-FFF2-40B4-BE49-F238E27FC236}">
                <a16:creationId xmlns:a16="http://schemas.microsoft.com/office/drawing/2014/main" id="{30876292-8EF9-77B6-0883-9C9750A84748}"/>
              </a:ext>
            </a:extLst>
          </p:cNvPr>
          <p:cNvSpPr txBox="1">
            <a:spLocks/>
          </p:cNvSpPr>
          <p:nvPr/>
        </p:nvSpPr>
        <p:spPr>
          <a:xfrm>
            <a:off x="0" y="51670"/>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p>
        </p:txBody>
      </p:sp>
    </p:spTree>
    <p:extLst>
      <p:ext uri="{BB962C8B-B14F-4D97-AF65-F5344CB8AC3E}">
        <p14:creationId xmlns:p14="http://schemas.microsoft.com/office/powerpoint/2010/main" val="1523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BEB432E-03C6-00A9-63F0-A05768889725}"/>
            </a:ext>
          </a:extLst>
        </p:cNvPr>
        <p:cNvGrpSpPr/>
        <p:nvPr/>
      </p:nvGrpSpPr>
      <p:grpSpPr>
        <a:xfrm>
          <a:off x="0" y="0"/>
          <a:ext cx="0" cy="0"/>
          <a:chOff x="0" y="0"/>
          <a:chExt cx="0" cy="0"/>
        </a:xfrm>
      </p:grpSpPr>
      <p:sp>
        <p:nvSpPr>
          <p:cNvPr id="136" name="Google Shape;136;g37f9446a92a_0_143">
            <a:extLst>
              <a:ext uri="{FF2B5EF4-FFF2-40B4-BE49-F238E27FC236}">
                <a16:creationId xmlns:a16="http://schemas.microsoft.com/office/drawing/2014/main" id="{0BCE2D60-833F-02A5-723B-C18036092860}"/>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lgn="l">
              <a:spcBef>
                <a:spcPts val="0"/>
              </a:spcBef>
            </a:pPr>
            <a:r>
              <a:rPr lang="el-GR" dirty="0"/>
              <a:t>Φύλλο Εργασίας: Χαρτογράφηση Αναγκών &amp; Δυνατών Σημείων </a:t>
            </a:r>
            <a:br>
              <a:rPr lang="el-GR" dirty="0"/>
            </a:br>
            <a:r>
              <a:rPr lang="el-GR" dirty="0"/>
              <a:t>Ευημερίας του Σχολείου</a:t>
            </a:r>
          </a:p>
        </p:txBody>
      </p:sp>
      <p:sp>
        <p:nvSpPr>
          <p:cNvPr id="9" name="TextBox 8">
            <a:extLst>
              <a:ext uri="{FF2B5EF4-FFF2-40B4-BE49-F238E27FC236}">
                <a16:creationId xmlns:a16="http://schemas.microsoft.com/office/drawing/2014/main" id="{24E9B32A-4573-11B1-6C8C-0C95845180BC}"/>
              </a:ext>
            </a:extLst>
          </p:cNvPr>
          <p:cNvSpPr txBox="1"/>
          <p:nvPr/>
        </p:nvSpPr>
        <p:spPr>
          <a:xfrm>
            <a:off x="149530" y="1461636"/>
            <a:ext cx="8994470" cy="369332"/>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Μέρος Α. Εντοπισμός σχολικών αναγκών, χαρτογράφηση δυνατών σημείων &amp; ελλείψεων</a:t>
            </a:r>
          </a:p>
        </p:txBody>
      </p:sp>
      <p:sp>
        <p:nvSpPr>
          <p:cNvPr id="5" name="Google Shape;135;g37f9446a92a_0_143">
            <a:extLst>
              <a:ext uri="{FF2B5EF4-FFF2-40B4-BE49-F238E27FC236}">
                <a16:creationId xmlns:a16="http://schemas.microsoft.com/office/drawing/2014/main" id="{EDB5E1A2-541A-38D6-C202-272FA9B51662}"/>
              </a:ext>
            </a:extLst>
          </p:cNvPr>
          <p:cNvSpPr txBox="1">
            <a:spLocks noGrp="1"/>
          </p:cNvSpPr>
          <p:nvPr>
            <p:ph type="title"/>
          </p:nvPr>
        </p:nvSpPr>
        <p:spPr>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p>
        </p:txBody>
      </p:sp>
      <p:graphicFrame>
        <p:nvGraphicFramePr>
          <p:cNvPr id="7" name="Πίνακας 5">
            <a:extLst>
              <a:ext uri="{FF2B5EF4-FFF2-40B4-BE49-F238E27FC236}">
                <a16:creationId xmlns:a16="http://schemas.microsoft.com/office/drawing/2014/main" id="{1ECA2924-1F49-F8D1-F23A-F0F47B507AC7}"/>
              </a:ext>
            </a:extLst>
          </p:cNvPr>
          <p:cNvGraphicFramePr>
            <a:graphicFrameLocks noGrp="1"/>
          </p:cNvGraphicFramePr>
          <p:nvPr>
            <p:extLst>
              <p:ext uri="{D42A27DB-BD31-4B8C-83A1-F6EECF244321}">
                <p14:modId xmlns:p14="http://schemas.microsoft.com/office/powerpoint/2010/main" val="4287631242"/>
              </p:ext>
            </p:extLst>
          </p:nvPr>
        </p:nvGraphicFramePr>
        <p:xfrm>
          <a:off x="149530" y="1935480"/>
          <a:ext cx="8803401" cy="3014108"/>
        </p:xfrm>
        <a:graphic>
          <a:graphicData uri="http://schemas.openxmlformats.org/drawingml/2006/table">
            <a:tbl>
              <a:tblPr>
                <a:tableStyleId>{9D7B26C5-4107-4FEC-AEDC-1716B250A1EF}</a:tableStyleId>
              </a:tblPr>
              <a:tblGrid>
                <a:gridCol w="1607301">
                  <a:extLst>
                    <a:ext uri="{9D8B030D-6E8A-4147-A177-3AD203B41FA5}">
                      <a16:colId xmlns:a16="http://schemas.microsoft.com/office/drawing/2014/main" val="1486745680"/>
                    </a:ext>
                  </a:extLst>
                </a:gridCol>
                <a:gridCol w="2050894">
                  <a:extLst>
                    <a:ext uri="{9D8B030D-6E8A-4147-A177-3AD203B41FA5}">
                      <a16:colId xmlns:a16="http://schemas.microsoft.com/office/drawing/2014/main" val="3122271962"/>
                    </a:ext>
                  </a:extLst>
                </a:gridCol>
                <a:gridCol w="1547156">
                  <a:extLst>
                    <a:ext uri="{9D8B030D-6E8A-4147-A177-3AD203B41FA5}">
                      <a16:colId xmlns:a16="http://schemas.microsoft.com/office/drawing/2014/main" val="971700437"/>
                    </a:ext>
                  </a:extLst>
                </a:gridCol>
                <a:gridCol w="1799025">
                  <a:extLst>
                    <a:ext uri="{9D8B030D-6E8A-4147-A177-3AD203B41FA5}">
                      <a16:colId xmlns:a16="http://schemas.microsoft.com/office/drawing/2014/main" val="2474606225"/>
                    </a:ext>
                  </a:extLst>
                </a:gridCol>
                <a:gridCol w="1799025">
                  <a:extLst>
                    <a:ext uri="{9D8B030D-6E8A-4147-A177-3AD203B41FA5}">
                      <a16:colId xmlns:a16="http://schemas.microsoft.com/office/drawing/2014/main" val="1386279414"/>
                    </a:ext>
                  </a:extLst>
                </a:gridCol>
              </a:tblGrid>
              <a:tr h="9359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b="1" dirty="0"/>
                        <a:t>Προτεραιότητες</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dirty="0"/>
                        <a:t>Κατάσταση Προβλήματος (</a:t>
                      </a:r>
                      <a:r>
                        <a:rPr lang="el-GR" dirty="0" err="1"/>
                        <a:t>Παρατηρήσιμη</a:t>
                      </a:r>
                      <a:r>
                        <a:rPr lang="el-GR" dirty="0"/>
                        <a:t> κατάσταση/σύμπτωμα, ανάγκη)</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400" b="0" i="0" u="none" strike="noStrike" cap="none" dirty="0">
                          <a:solidFill>
                            <a:schemeClr val="tx1"/>
                          </a:solidFill>
                          <a:latin typeface="+mn-lt"/>
                          <a:ea typeface="+mn-ea"/>
                          <a:cs typeface="+mn-cs"/>
                          <a:sym typeface="Arial"/>
                        </a:rPr>
                        <a:t>PERMA </a:t>
                      </a:r>
                      <a:r>
                        <a:rPr lang="el-GR" sz="1400" b="0" i="0" u="none" strike="noStrike" cap="none" dirty="0">
                          <a:solidFill>
                            <a:schemeClr val="tx1"/>
                          </a:solidFill>
                          <a:latin typeface="+mn-lt"/>
                          <a:ea typeface="+mn-ea"/>
                          <a:cs typeface="+mn-cs"/>
                          <a:sym typeface="Arial"/>
                        </a:rPr>
                        <a:t>Στοιχεία</a:t>
                      </a:r>
                      <a:endParaRPr lang="en" sz="1400" b="0" i="0" u="none" strike="noStrike" cap="none" dirty="0">
                        <a:solidFill>
                          <a:schemeClr val="tx1"/>
                        </a:solidFill>
                        <a:latin typeface="+mn-lt"/>
                        <a:ea typeface="+mn-ea"/>
                        <a:cs typeface="+mn-cs"/>
                        <a:sym typeface="Arial"/>
                      </a:endParaRPr>
                    </a:p>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0" u="none" strike="noStrike" cap="none" dirty="0">
                          <a:solidFill>
                            <a:schemeClr val="tx1"/>
                          </a:solidFill>
                          <a:effectLst/>
                          <a:latin typeface="+mn-lt"/>
                          <a:ea typeface="+mn-ea"/>
                          <a:cs typeface="+mn-cs"/>
                          <a:sym typeface="Arial"/>
                        </a:rPr>
                        <a:t>Υπάρχοντα δυνατά σημεία</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l-GR" sz="1400" b="0" i="0" u="none" strike="noStrike" cap="none" dirty="0">
                          <a:solidFill>
                            <a:schemeClr val="tx1"/>
                          </a:solidFill>
                          <a:effectLst/>
                          <a:latin typeface="+mn-lt"/>
                          <a:ea typeface="+mn-ea"/>
                          <a:cs typeface="+mn-cs"/>
                          <a:sym typeface="Arial"/>
                        </a:rPr>
                        <a:t>Υπάρχουσες ελλείψεις</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1677735"/>
                  </a:ext>
                </a:extLst>
              </a:tr>
              <a:tr h="331868">
                <a:tc rowSpan="3">
                  <a:txBody>
                    <a:bodyPr/>
                    <a:lstStyle/>
                    <a:p>
                      <a:pPr>
                        <a:buNone/>
                      </a:pPr>
                      <a:r>
                        <a:rPr lang="el-GR" b="1" dirty="0"/>
                        <a:t>Μεγάλη ανάγκη σχολείου</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b="0" i="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108286"/>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857327"/>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968570"/>
                  </a:ext>
                </a:extLst>
              </a:tr>
              <a:tr h="246294">
                <a:tc rowSpan="3">
                  <a:txBody>
                    <a:bodyPr/>
                    <a:lstStyle/>
                    <a:p>
                      <a:pPr>
                        <a:buNone/>
                      </a:pPr>
                      <a:r>
                        <a:rPr lang="el-GR" b="1" dirty="0"/>
                        <a:t>Μικρή ανάγκη σχολείου</a:t>
                      </a: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564630"/>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8923542"/>
                  </a:ext>
                </a:extLst>
              </a:tr>
              <a:tr h="246294">
                <a:tc vMerge="1">
                  <a:txBody>
                    <a:bodyPr/>
                    <a:lstStyle/>
                    <a:p>
                      <a:endParaRPr lang="el-GR"/>
                    </a:p>
                  </a:txBody>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endParaRPr lang="e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859348"/>
                  </a:ext>
                </a:extLst>
              </a:tr>
            </a:tbl>
          </a:graphicData>
        </a:graphic>
      </p:graphicFrame>
    </p:spTree>
    <p:extLst>
      <p:ext uri="{BB962C8B-B14F-4D97-AF65-F5344CB8AC3E}">
        <p14:creationId xmlns:p14="http://schemas.microsoft.com/office/powerpoint/2010/main" val="29121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A04171A-95F5-3DE1-5B78-5C4EBF5E66DB}"/>
            </a:ext>
          </a:extLst>
        </p:cNvPr>
        <p:cNvGrpSpPr/>
        <p:nvPr/>
      </p:nvGrpSpPr>
      <p:grpSpPr>
        <a:xfrm>
          <a:off x="0" y="0"/>
          <a:ext cx="0" cy="0"/>
          <a:chOff x="0" y="0"/>
          <a:chExt cx="0" cy="0"/>
        </a:xfrm>
      </p:grpSpPr>
      <p:sp>
        <p:nvSpPr>
          <p:cNvPr id="54" name="Freeform 2">
            <a:extLst>
              <a:ext uri="{FF2B5EF4-FFF2-40B4-BE49-F238E27FC236}">
                <a16:creationId xmlns:a16="http://schemas.microsoft.com/office/drawing/2014/main" id="{6E47B660-AEBF-8791-26FB-CF7FECE40E46}"/>
              </a:ext>
            </a:extLst>
          </p:cNvPr>
          <p:cNvSpPr/>
          <p:nvPr/>
        </p:nvSpPr>
        <p:spPr>
          <a:xfrm rot="5400000">
            <a:off x="1817799" y="4615315"/>
            <a:ext cx="2523338" cy="2523338"/>
          </a:xfrm>
          <a:custGeom>
            <a:avLst/>
            <a:gdLst/>
            <a:ahLst/>
            <a:cxnLst/>
            <a:rect l="l" t="t" r="r" b="b"/>
            <a:pathLst>
              <a:path w="3785007" h="3785007">
                <a:moveTo>
                  <a:pt x="0" y="0"/>
                </a:moveTo>
                <a:lnTo>
                  <a:pt x="3785007" y="0"/>
                </a:lnTo>
                <a:lnTo>
                  <a:pt x="3785007" y="3785007"/>
                </a:lnTo>
                <a:lnTo>
                  <a:pt x="0" y="3785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55" name="Freeform 4">
            <a:extLst>
              <a:ext uri="{FF2B5EF4-FFF2-40B4-BE49-F238E27FC236}">
                <a16:creationId xmlns:a16="http://schemas.microsoft.com/office/drawing/2014/main" id="{BAD2FB2A-1DCA-3DA2-345F-340FBFF099FD}"/>
              </a:ext>
            </a:extLst>
          </p:cNvPr>
          <p:cNvSpPr/>
          <p:nvPr/>
        </p:nvSpPr>
        <p:spPr>
          <a:xfrm rot="5400000" flipH="1" flipV="1">
            <a:off x="4290337" y="2526514"/>
            <a:ext cx="2523338" cy="2523338"/>
          </a:xfrm>
          <a:custGeom>
            <a:avLst/>
            <a:gdLst/>
            <a:ahLst/>
            <a:cxnLst/>
            <a:rect l="l" t="t" r="r" b="b"/>
            <a:pathLst>
              <a:path w="3785007" h="3785007">
                <a:moveTo>
                  <a:pt x="3785007" y="3785007"/>
                </a:moveTo>
                <a:lnTo>
                  <a:pt x="0" y="3785007"/>
                </a:lnTo>
                <a:lnTo>
                  <a:pt x="0" y="0"/>
                </a:lnTo>
                <a:lnTo>
                  <a:pt x="3785007" y="0"/>
                </a:lnTo>
                <a:lnTo>
                  <a:pt x="3785007" y="3785007"/>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l-GR" sz="933"/>
          </a:p>
        </p:txBody>
      </p:sp>
      <p:sp>
        <p:nvSpPr>
          <p:cNvPr id="56" name="Freeform 5">
            <a:extLst>
              <a:ext uri="{FF2B5EF4-FFF2-40B4-BE49-F238E27FC236}">
                <a16:creationId xmlns:a16="http://schemas.microsoft.com/office/drawing/2014/main" id="{BDC0724D-3896-7E96-9060-215451385D50}"/>
              </a:ext>
            </a:extLst>
          </p:cNvPr>
          <p:cNvSpPr/>
          <p:nvPr/>
        </p:nvSpPr>
        <p:spPr>
          <a:xfrm rot="5400000">
            <a:off x="5536379" y="1339975"/>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sz="933"/>
          </a:p>
        </p:txBody>
      </p:sp>
      <p:sp>
        <p:nvSpPr>
          <p:cNvPr id="57" name="Freeform 6">
            <a:extLst>
              <a:ext uri="{FF2B5EF4-FFF2-40B4-BE49-F238E27FC236}">
                <a16:creationId xmlns:a16="http://schemas.microsoft.com/office/drawing/2014/main" id="{13B87913-DFBB-AC42-DFE4-8C4FDE2F9E75}"/>
              </a:ext>
            </a:extLst>
          </p:cNvPr>
          <p:cNvSpPr/>
          <p:nvPr/>
        </p:nvSpPr>
        <p:spPr>
          <a:xfrm rot="5400000">
            <a:off x="5536379" y="-566612"/>
            <a:ext cx="2107427" cy="422111"/>
          </a:xfrm>
          <a:custGeom>
            <a:avLst/>
            <a:gdLst/>
            <a:ahLst/>
            <a:cxnLst/>
            <a:rect l="l" t="t" r="r" b="b"/>
            <a:pathLst>
              <a:path w="3161140" h="633166">
                <a:moveTo>
                  <a:pt x="0" y="0"/>
                </a:moveTo>
                <a:lnTo>
                  <a:pt x="3161141" y="0"/>
                </a:lnTo>
                <a:lnTo>
                  <a:pt x="3161141" y="633166"/>
                </a:lnTo>
                <a:lnTo>
                  <a:pt x="0" y="633166"/>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el-GR" sz="933"/>
          </a:p>
        </p:txBody>
      </p:sp>
      <p:grpSp>
        <p:nvGrpSpPr>
          <p:cNvPr id="58" name="Group 7">
            <a:extLst>
              <a:ext uri="{FF2B5EF4-FFF2-40B4-BE49-F238E27FC236}">
                <a16:creationId xmlns:a16="http://schemas.microsoft.com/office/drawing/2014/main" id="{7F992B45-08F7-EB21-FEB0-E3E28B524F99}"/>
              </a:ext>
            </a:extLst>
          </p:cNvPr>
          <p:cNvGrpSpPr/>
          <p:nvPr/>
        </p:nvGrpSpPr>
        <p:grpSpPr>
          <a:xfrm rot="5400000">
            <a:off x="7055149" y="897678"/>
            <a:ext cx="584917" cy="584917"/>
            <a:chOff x="0" y="0"/>
            <a:chExt cx="812800" cy="812800"/>
          </a:xfrm>
        </p:grpSpPr>
        <p:sp>
          <p:nvSpPr>
            <p:cNvPr id="59" name="Freeform 8">
              <a:extLst>
                <a:ext uri="{FF2B5EF4-FFF2-40B4-BE49-F238E27FC236}">
                  <a16:creationId xmlns:a16="http://schemas.microsoft.com/office/drawing/2014/main" id="{AD4F890C-3593-5674-DFA1-50AD411AEB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dirty="0"/>
            </a:p>
          </p:txBody>
        </p:sp>
        <p:sp>
          <p:nvSpPr>
            <p:cNvPr id="60" name="TextBox 9">
              <a:extLst>
                <a:ext uri="{FF2B5EF4-FFF2-40B4-BE49-F238E27FC236}">
                  <a16:creationId xmlns:a16="http://schemas.microsoft.com/office/drawing/2014/main" id="{67981575-A73E-3F74-B47C-751D9857FFE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61" name="Group 10">
            <a:extLst>
              <a:ext uri="{FF2B5EF4-FFF2-40B4-BE49-F238E27FC236}">
                <a16:creationId xmlns:a16="http://schemas.microsoft.com/office/drawing/2014/main" id="{66F5ACDC-72FE-1F07-A803-7C535043DB67}"/>
              </a:ext>
            </a:extLst>
          </p:cNvPr>
          <p:cNvGrpSpPr/>
          <p:nvPr/>
        </p:nvGrpSpPr>
        <p:grpSpPr>
          <a:xfrm>
            <a:off x="7117493" y="970561"/>
            <a:ext cx="449691" cy="439152"/>
            <a:chOff x="1" y="19050"/>
            <a:chExt cx="812800" cy="793751"/>
          </a:xfrm>
        </p:grpSpPr>
        <p:sp>
          <p:nvSpPr>
            <p:cNvPr id="62" name="Freeform 11">
              <a:extLst>
                <a:ext uri="{FF2B5EF4-FFF2-40B4-BE49-F238E27FC236}">
                  <a16:creationId xmlns:a16="http://schemas.microsoft.com/office/drawing/2014/main" id="{F345DC67-C0F2-B3C4-40CF-5A1CCFEBD140}"/>
                </a:ext>
              </a:extLst>
            </p:cNvPr>
            <p:cNvSpPr/>
            <p:nvPr/>
          </p:nvSpPr>
          <p:spPr>
            <a:xfrm>
              <a:off x="1" y="22820"/>
              <a:ext cx="812800" cy="78998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vert="horz" anchor="ctr"/>
            <a:lstStyle/>
            <a:p>
              <a:pPr algn="ctr"/>
              <a:r>
                <a:rPr lang="en-US" sz="1800" b="1" dirty="0">
                  <a:solidFill>
                    <a:schemeClr val="tx1"/>
                  </a:solidFill>
                  <a:latin typeface="Calibri" panose="020F0502020204030204" pitchFamily="34" charset="0"/>
                  <a:cs typeface="Calibri" panose="020F0502020204030204" pitchFamily="34" charset="0"/>
                </a:rPr>
                <a:t>S</a:t>
              </a:r>
              <a:endParaRPr lang="el-GR" sz="1800" b="1" dirty="0">
                <a:solidFill>
                  <a:schemeClr val="tx1"/>
                </a:solidFill>
                <a:latin typeface="Calibri" panose="020F0502020204030204" pitchFamily="34" charset="0"/>
                <a:cs typeface="Calibri" panose="020F0502020204030204" pitchFamily="34" charset="0"/>
              </a:endParaRPr>
            </a:p>
          </p:txBody>
        </p:sp>
        <p:sp>
          <p:nvSpPr>
            <p:cNvPr id="63" name="TextBox 12">
              <a:extLst>
                <a:ext uri="{FF2B5EF4-FFF2-40B4-BE49-F238E27FC236}">
                  <a16:creationId xmlns:a16="http://schemas.microsoft.com/office/drawing/2014/main" id="{6A42E124-8E4B-5F2D-9779-1C98E49CBB0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28" name="AutoShape 13">
            <a:extLst>
              <a:ext uri="{FF2B5EF4-FFF2-40B4-BE49-F238E27FC236}">
                <a16:creationId xmlns:a16="http://schemas.microsoft.com/office/drawing/2014/main" id="{B73B9BD7-9CE4-ED10-1EB8-6764565470E7}"/>
              </a:ext>
            </a:extLst>
          </p:cNvPr>
          <p:cNvSpPr/>
          <p:nvPr/>
        </p:nvSpPr>
        <p:spPr>
          <a:xfrm flipH="1" flipV="1">
            <a:off x="6642685" y="1177438"/>
            <a:ext cx="426174" cy="6380"/>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29" name="Group 14">
            <a:extLst>
              <a:ext uri="{FF2B5EF4-FFF2-40B4-BE49-F238E27FC236}">
                <a16:creationId xmlns:a16="http://schemas.microsoft.com/office/drawing/2014/main" id="{C574441C-3B91-C844-6C6B-FB4726C319F8}"/>
              </a:ext>
            </a:extLst>
          </p:cNvPr>
          <p:cNvGrpSpPr/>
          <p:nvPr/>
        </p:nvGrpSpPr>
        <p:grpSpPr>
          <a:xfrm rot="5400000">
            <a:off x="6522482" y="1090963"/>
            <a:ext cx="172949" cy="172949"/>
            <a:chOff x="0" y="0"/>
            <a:chExt cx="812800" cy="812800"/>
          </a:xfrm>
        </p:grpSpPr>
        <p:sp>
          <p:nvSpPr>
            <p:cNvPr id="130" name="Freeform 15">
              <a:extLst>
                <a:ext uri="{FF2B5EF4-FFF2-40B4-BE49-F238E27FC236}">
                  <a16:creationId xmlns:a16="http://schemas.microsoft.com/office/drawing/2014/main" id="{590BE93C-35E4-34FF-A560-F0580AE450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p:spPr>
          <p:txBody>
            <a:bodyPr/>
            <a:lstStyle/>
            <a:p>
              <a:endParaRPr lang="el-GR" sz="933" dirty="0"/>
            </a:p>
          </p:txBody>
        </p:sp>
        <p:sp>
          <p:nvSpPr>
            <p:cNvPr id="131" name="TextBox 16">
              <a:extLst>
                <a:ext uri="{FF2B5EF4-FFF2-40B4-BE49-F238E27FC236}">
                  <a16:creationId xmlns:a16="http://schemas.microsoft.com/office/drawing/2014/main" id="{38EA5122-27C5-ED30-180C-41D339BD6BA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2" name="Group 17">
            <a:extLst>
              <a:ext uri="{FF2B5EF4-FFF2-40B4-BE49-F238E27FC236}">
                <a16:creationId xmlns:a16="http://schemas.microsoft.com/office/drawing/2014/main" id="{81164503-ECDE-8AB1-FDDD-02839833E6E6}"/>
              </a:ext>
            </a:extLst>
          </p:cNvPr>
          <p:cNvGrpSpPr/>
          <p:nvPr/>
        </p:nvGrpSpPr>
        <p:grpSpPr>
          <a:xfrm rot="5400000">
            <a:off x="7056233" y="2851069"/>
            <a:ext cx="584917" cy="584917"/>
            <a:chOff x="0" y="0"/>
            <a:chExt cx="812800" cy="812800"/>
          </a:xfrm>
        </p:grpSpPr>
        <p:sp>
          <p:nvSpPr>
            <p:cNvPr id="133" name="Freeform 18">
              <a:extLst>
                <a:ext uri="{FF2B5EF4-FFF2-40B4-BE49-F238E27FC236}">
                  <a16:creationId xmlns:a16="http://schemas.microsoft.com/office/drawing/2014/main" id="{8C6551B1-2F89-51A4-6A89-2551D5E42E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34" name="TextBox 19">
              <a:extLst>
                <a:ext uri="{FF2B5EF4-FFF2-40B4-BE49-F238E27FC236}">
                  <a16:creationId xmlns:a16="http://schemas.microsoft.com/office/drawing/2014/main" id="{EA9F96FF-F1C0-73DE-5E89-93B3DEB2A1CB}"/>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36" name="Group 20">
            <a:extLst>
              <a:ext uri="{FF2B5EF4-FFF2-40B4-BE49-F238E27FC236}">
                <a16:creationId xmlns:a16="http://schemas.microsoft.com/office/drawing/2014/main" id="{903F5938-BEAD-D025-9915-7B2CC66F9279}"/>
              </a:ext>
            </a:extLst>
          </p:cNvPr>
          <p:cNvGrpSpPr/>
          <p:nvPr/>
        </p:nvGrpSpPr>
        <p:grpSpPr>
          <a:xfrm>
            <a:off x="7117549" y="2905904"/>
            <a:ext cx="449691" cy="449691"/>
            <a:chOff x="13395" y="-23092"/>
            <a:chExt cx="812800" cy="812800"/>
          </a:xfrm>
        </p:grpSpPr>
        <p:sp>
          <p:nvSpPr>
            <p:cNvPr id="137" name="Freeform 21">
              <a:extLst>
                <a:ext uri="{FF2B5EF4-FFF2-40B4-BE49-F238E27FC236}">
                  <a16:creationId xmlns:a16="http://schemas.microsoft.com/office/drawing/2014/main" id="{37891AC5-0F9D-DD42-16B4-0FD2CAC9756A}"/>
                </a:ext>
              </a:extLst>
            </p:cNvPr>
            <p:cNvSpPr/>
            <p:nvPr/>
          </p:nvSpPr>
          <p:spPr>
            <a:xfrm>
              <a:off x="13395" y="-2309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A</a:t>
              </a:r>
              <a:endParaRPr lang="el-GR" sz="1800" b="1" dirty="0">
                <a:solidFill>
                  <a:schemeClr val="tx1"/>
                </a:solidFill>
                <a:latin typeface="Calibri" panose="020F0502020204030204" pitchFamily="34" charset="0"/>
                <a:cs typeface="Calibri" panose="020F0502020204030204" pitchFamily="34" charset="0"/>
              </a:endParaRPr>
            </a:p>
          </p:txBody>
        </p:sp>
        <p:sp>
          <p:nvSpPr>
            <p:cNvPr id="138" name="TextBox 22">
              <a:extLst>
                <a:ext uri="{FF2B5EF4-FFF2-40B4-BE49-F238E27FC236}">
                  <a16:creationId xmlns:a16="http://schemas.microsoft.com/office/drawing/2014/main" id="{B04A9F56-6686-DA2A-5EC7-A4D78DEFC11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39" name="AutoShape 23">
            <a:extLst>
              <a:ext uri="{FF2B5EF4-FFF2-40B4-BE49-F238E27FC236}">
                <a16:creationId xmlns:a16="http://schemas.microsoft.com/office/drawing/2014/main" id="{A1408E29-78D3-5955-F238-5BBC73ACD5EF}"/>
              </a:ext>
            </a:extLst>
          </p:cNvPr>
          <p:cNvSpPr/>
          <p:nvPr/>
        </p:nvSpPr>
        <p:spPr>
          <a:xfrm flipH="1">
            <a:off x="6538695" y="3143526"/>
            <a:ext cx="517538" cy="638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40" name="Group 24">
            <a:extLst>
              <a:ext uri="{FF2B5EF4-FFF2-40B4-BE49-F238E27FC236}">
                <a16:creationId xmlns:a16="http://schemas.microsoft.com/office/drawing/2014/main" id="{4436A685-9486-2FBD-32D8-C48A97ED6DE8}"/>
              </a:ext>
            </a:extLst>
          </p:cNvPr>
          <p:cNvGrpSpPr/>
          <p:nvPr/>
        </p:nvGrpSpPr>
        <p:grpSpPr>
          <a:xfrm rot="5400000">
            <a:off x="6445831" y="3063432"/>
            <a:ext cx="172949" cy="172949"/>
            <a:chOff x="0" y="0"/>
            <a:chExt cx="812800" cy="812800"/>
          </a:xfrm>
        </p:grpSpPr>
        <p:sp>
          <p:nvSpPr>
            <p:cNvPr id="141" name="Freeform 25">
              <a:extLst>
                <a:ext uri="{FF2B5EF4-FFF2-40B4-BE49-F238E27FC236}">
                  <a16:creationId xmlns:a16="http://schemas.microsoft.com/office/drawing/2014/main" id="{BF260F15-2CB7-9186-5D63-6A149C2D1C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938"/>
            </a:solidFill>
          </p:spPr>
          <p:txBody>
            <a:bodyPr/>
            <a:lstStyle/>
            <a:p>
              <a:endParaRPr lang="el-GR" sz="933"/>
            </a:p>
          </p:txBody>
        </p:sp>
        <p:sp>
          <p:nvSpPr>
            <p:cNvPr id="142" name="TextBox 26">
              <a:extLst>
                <a:ext uri="{FF2B5EF4-FFF2-40B4-BE49-F238E27FC236}">
                  <a16:creationId xmlns:a16="http://schemas.microsoft.com/office/drawing/2014/main" id="{B79BC981-1F27-CE18-5483-9AB7856F384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3" name="Group 27">
            <a:extLst>
              <a:ext uri="{FF2B5EF4-FFF2-40B4-BE49-F238E27FC236}">
                <a16:creationId xmlns:a16="http://schemas.microsoft.com/office/drawing/2014/main" id="{4088B3FA-888D-FEB1-99DF-A1CFA85C13A6}"/>
              </a:ext>
            </a:extLst>
          </p:cNvPr>
          <p:cNvGrpSpPr/>
          <p:nvPr/>
        </p:nvGrpSpPr>
        <p:grpSpPr>
          <a:xfrm rot="5400000">
            <a:off x="7055149" y="4635034"/>
            <a:ext cx="584917" cy="584917"/>
            <a:chOff x="0" y="0"/>
            <a:chExt cx="812800" cy="812800"/>
          </a:xfrm>
        </p:grpSpPr>
        <p:sp>
          <p:nvSpPr>
            <p:cNvPr id="144" name="Freeform 28">
              <a:extLst>
                <a:ext uri="{FF2B5EF4-FFF2-40B4-BE49-F238E27FC236}">
                  <a16:creationId xmlns:a16="http://schemas.microsoft.com/office/drawing/2014/main" id="{F17C808E-D63C-01B3-E89D-C7584DEBD07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dirty="0"/>
            </a:p>
          </p:txBody>
        </p:sp>
        <p:sp>
          <p:nvSpPr>
            <p:cNvPr id="145" name="TextBox 29">
              <a:extLst>
                <a:ext uri="{FF2B5EF4-FFF2-40B4-BE49-F238E27FC236}">
                  <a16:creationId xmlns:a16="http://schemas.microsoft.com/office/drawing/2014/main" id="{40F26316-DB18-2006-EAE4-1ED4793776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6" name="Group 30">
            <a:extLst>
              <a:ext uri="{FF2B5EF4-FFF2-40B4-BE49-F238E27FC236}">
                <a16:creationId xmlns:a16="http://schemas.microsoft.com/office/drawing/2014/main" id="{86D2B81B-6DC6-3AA7-6A0E-87248E466679}"/>
              </a:ext>
            </a:extLst>
          </p:cNvPr>
          <p:cNvGrpSpPr/>
          <p:nvPr/>
        </p:nvGrpSpPr>
        <p:grpSpPr>
          <a:xfrm>
            <a:off x="7122763" y="4702648"/>
            <a:ext cx="449691" cy="449691"/>
            <a:chOff x="0" y="0"/>
            <a:chExt cx="812800" cy="812800"/>
          </a:xfrm>
        </p:grpSpPr>
        <p:sp>
          <p:nvSpPr>
            <p:cNvPr id="147" name="Freeform 31">
              <a:extLst>
                <a:ext uri="{FF2B5EF4-FFF2-40B4-BE49-F238E27FC236}">
                  <a16:creationId xmlns:a16="http://schemas.microsoft.com/office/drawing/2014/main" id="{083FE5A0-7C57-830E-4F32-2F1AD59991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T</a:t>
              </a:r>
              <a:endParaRPr lang="el-GR" sz="1800" b="1" dirty="0">
                <a:solidFill>
                  <a:schemeClr val="tx1"/>
                </a:solidFill>
                <a:latin typeface="Calibri" panose="020F0502020204030204" pitchFamily="34" charset="0"/>
                <a:cs typeface="Calibri" panose="020F0502020204030204" pitchFamily="34" charset="0"/>
              </a:endParaRPr>
            </a:p>
          </p:txBody>
        </p:sp>
        <p:sp>
          <p:nvSpPr>
            <p:cNvPr id="148" name="TextBox 32">
              <a:extLst>
                <a:ext uri="{FF2B5EF4-FFF2-40B4-BE49-F238E27FC236}">
                  <a16:creationId xmlns:a16="http://schemas.microsoft.com/office/drawing/2014/main" id="{1ACF84A5-58A3-39A4-B1EB-C047CB3C22E2}"/>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49" name="AutoShape 33">
            <a:extLst>
              <a:ext uri="{FF2B5EF4-FFF2-40B4-BE49-F238E27FC236}">
                <a16:creationId xmlns:a16="http://schemas.microsoft.com/office/drawing/2014/main" id="{AD1BF815-7768-9113-CB5E-B9A9A92C89FD}"/>
              </a:ext>
            </a:extLst>
          </p:cNvPr>
          <p:cNvSpPr/>
          <p:nvPr/>
        </p:nvSpPr>
        <p:spPr>
          <a:xfrm flipH="1">
            <a:off x="4185171" y="4927503"/>
            <a:ext cx="2909575" cy="18771"/>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50" name="Group 34">
            <a:extLst>
              <a:ext uri="{FF2B5EF4-FFF2-40B4-BE49-F238E27FC236}">
                <a16:creationId xmlns:a16="http://schemas.microsoft.com/office/drawing/2014/main" id="{E413FEF8-D3D2-DED8-4391-F42266984AC5}"/>
              </a:ext>
            </a:extLst>
          </p:cNvPr>
          <p:cNvGrpSpPr/>
          <p:nvPr/>
        </p:nvGrpSpPr>
        <p:grpSpPr>
          <a:xfrm rot="5400000">
            <a:off x="4003496" y="4830272"/>
            <a:ext cx="172949" cy="172949"/>
            <a:chOff x="0" y="0"/>
            <a:chExt cx="812800" cy="812800"/>
          </a:xfrm>
        </p:grpSpPr>
        <p:sp>
          <p:nvSpPr>
            <p:cNvPr id="151" name="Freeform 35">
              <a:extLst>
                <a:ext uri="{FF2B5EF4-FFF2-40B4-BE49-F238E27FC236}">
                  <a16:creationId xmlns:a16="http://schemas.microsoft.com/office/drawing/2014/main" id="{B8D4F7A7-63BF-F2B8-2A0D-F3F846665A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tx1">
                <a:lumMod val="60000"/>
                <a:lumOff val="40000"/>
              </a:schemeClr>
            </a:solidFill>
          </p:spPr>
          <p:txBody>
            <a:bodyPr/>
            <a:lstStyle/>
            <a:p>
              <a:endParaRPr lang="el-GR" sz="933"/>
            </a:p>
          </p:txBody>
        </p:sp>
        <p:sp>
          <p:nvSpPr>
            <p:cNvPr id="152" name="TextBox 36">
              <a:extLst>
                <a:ext uri="{FF2B5EF4-FFF2-40B4-BE49-F238E27FC236}">
                  <a16:creationId xmlns:a16="http://schemas.microsoft.com/office/drawing/2014/main" id="{8B138592-0C18-56A1-5ACD-84EC9F987E2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53" name="TextBox 37">
            <a:extLst>
              <a:ext uri="{FF2B5EF4-FFF2-40B4-BE49-F238E27FC236}">
                <a16:creationId xmlns:a16="http://schemas.microsoft.com/office/drawing/2014/main" id="{C6592ED7-30DE-13D3-09BA-0DD4BA767F59}"/>
              </a:ext>
            </a:extLst>
          </p:cNvPr>
          <p:cNvSpPr txBox="1"/>
          <p:nvPr/>
        </p:nvSpPr>
        <p:spPr>
          <a:xfrm>
            <a:off x="7827539" y="897678"/>
            <a:ext cx="2952915" cy="276999"/>
          </a:xfrm>
          <a:prstGeom prst="rect">
            <a:avLst/>
          </a:prstGeom>
        </p:spPr>
        <p:txBody>
          <a:bodyPr lIns="0" tIns="0" rIns="0" bIns="0" rtlCol="0" anchor="t">
            <a:spAutoFit/>
          </a:bodyPr>
          <a:lstStyle/>
          <a:p>
            <a:pPr>
              <a:buNone/>
            </a:pPr>
            <a:r>
              <a:rPr lang="el-GR" sz="1800" b="1" dirty="0">
                <a:solidFill>
                  <a:schemeClr val="tx1"/>
                </a:solidFill>
                <a:latin typeface="Calibri" panose="020F0502020204030204" pitchFamily="34" charset="0"/>
                <a:cs typeface="Calibri" panose="020F0502020204030204" pitchFamily="34" charset="0"/>
              </a:rPr>
              <a:t>Συγκεκριμένοι</a:t>
            </a:r>
            <a:endParaRPr lang="en" sz="1800" b="1" dirty="0">
              <a:solidFill>
                <a:schemeClr val="tx1"/>
              </a:solidFill>
              <a:latin typeface="Calibri" panose="020F0502020204030204" pitchFamily="34" charset="0"/>
              <a:cs typeface="Calibri" panose="020F0502020204030204" pitchFamily="34" charset="0"/>
            </a:endParaRPr>
          </a:p>
        </p:txBody>
      </p:sp>
      <p:sp>
        <p:nvSpPr>
          <p:cNvPr id="154" name="TextBox 38">
            <a:extLst>
              <a:ext uri="{FF2B5EF4-FFF2-40B4-BE49-F238E27FC236}">
                <a16:creationId xmlns:a16="http://schemas.microsoft.com/office/drawing/2014/main" id="{F98605D5-694F-1A63-66B9-632CF7527E03}"/>
              </a:ext>
            </a:extLst>
          </p:cNvPr>
          <p:cNvSpPr txBox="1"/>
          <p:nvPr/>
        </p:nvSpPr>
        <p:spPr>
          <a:xfrm>
            <a:off x="7827539" y="1201397"/>
            <a:ext cx="3993673" cy="492443"/>
          </a:xfrm>
          <a:prstGeom prst="rect">
            <a:avLst/>
          </a:prstGeom>
        </p:spPr>
        <p:txBody>
          <a:bodyPr wrap="square" lIns="0" tIns="0" rIns="0" bIns="0" rtlCol="0" anchor="t">
            <a:spAutoFit/>
          </a:bodyPr>
          <a:lstStyle/>
          <a:p>
            <a:r>
              <a:rPr lang="el-GR" sz="1600" dirty="0">
                <a:solidFill>
                  <a:schemeClr val="tx1"/>
                </a:solidFill>
                <a:latin typeface="Calibri" panose="020F0502020204030204" pitchFamily="34" charset="0"/>
                <a:cs typeface="Calibri" panose="020F0502020204030204" pitchFamily="34" charset="0"/>
              </a:rPr>
              <a:t>Τι ακριβώς θέλουμε να επιτύχουμε στην ευημερία;</a:t>
            </a:r>
            <a:endParaRPr lang="en-US" sz="1600" dirty="0">
              <a:solidFill>
                <a:srgbClr val="545454"/>
              </a:solidFill>
              <a:latin typeface="Canva Sans"/>
              <a:ea typeface="Canva Sans"/>
              <a:cs typeface="Canva Sans"/>
              <a:sym typeface="Canva Sans"/>
            </a:endParaRPr>
          </a:p>
        </p:txBody>
      </p:sp>
      <p:sp>
        <p:nvSpPr>
          <p:cNvPr id="155" name="TextBox 39">
            <a:extLst>
              <a:ext uri="{FF2B5EF4-FFF2-40B4-BE49-F238E27FC236}">
                <a16:creationId xmlns:a16="http://schemas.microsoft.com/office/drawing/2014/main" id="{B8897E83-7C64-03FF-8312-89CA81C88A46}"/>
              </a:ext>
            </a:extLst>
          </p:cNvPr>
          <p:cNvSpPr txBox="1"/>
          <p:nvPr/>
        </p:nvSpPr>
        <p:spPr>
          <a:xfrm>
            <a:off x="7895151" y="2799964"/>
            <a:ext cx="2952915" cy="276999"/>
          </a:xfrm>
          <a:prstGeom prst="rect">
            <a:avLst/>
          </a:prstGeom>
        </p:spPr>
        <p:txBody>
          <a:bodyPr lIns="0" tIns="0" rIns="0" bIns="0" rtlCol="0" anchor="t">
            <a:spAutoFit/>
          </a:bodyPr>
          <a:lstStyle/>
          <a:p>
            <a:pPr>
              <a:buNone/>
            </a:pPr>
            <a:r>
              <a:rPr lang="el-GR" sz="1800" b="1" dirty="0">
                <a:solidFill>
                  <a:schemeClr val="tx1"/>
                </a:solidFill>
                <a:latin typeface="Calibri" panose="020F0502020204030204" pitchFamily="34" charset="0"/>
                <a:cs typeface="Calibri" panose="020F0502020204030204" pitchFamily="34" charset="0"/>
              </a:rPr>
              <a:t>Εφικτοί</a:t>
            </a:r>
            <a:endParaRPr lang="en" sz="1800" dirty="0">
              <a:solidFill>
                <a:schemeClr val="tx1"/>
              </a:solidFill>
              <a:latin typeface="Calibri" panose="020F0502020204030204" pitchFamily="34" charset="0"/>
              <a:cs typeface="Calibri" panose="020F0502020204030204" pitchFamily="34" charset="0"/>
            </a:endParaRPr>
          </a:p>
        </p:txBody>
      </p:sp>
      <p:sp>
        <p:nvSpPr>
          <p:cNvPr id="156" name="TextBox 40">
            <a:extLst>
              <a:ext uri="{FF2B5EF4-FFF2-40B4-BE49-F238E27FC236}">
                <a16:creationId xmlns:a16="http://schemas.microsoft.com/office/drawing/2014/main" id="{5850111D-11B8-CEA6-3DE4-A60C4F82B1C5}"/>
              </a:ext>
            </a:extLst>
          </p:cNvPr>
          <p:cNvSpPr txBox="1"/>
          <p:nvPr/>
        </p:nvSpPr>
        <p:spPr>
          <a:xfrm>
            <a:off x="7883708" y="3127716"/>
            <a:ext cx="2862147" cy="492443"/>
          </a:xfrm>
          <a:prstGeom prst="rect">
            <a:avLst/>
          </a:prstGeom>
        </p:spPr>
        <p:txBody>
          <a:bodyPr lIns="0" tIns="0" rIns="0" bIns="0" rtlCol="0" anchor="t">
            <a:spAutoFit/>
          </a:bodyPr>
          <a:lstStyle/>
          <a:p>
            <a:r>
              <a:rPr lang="el-GR" sz="1600" dirty="0">
                <a:solidFill>
                  <a:srgbClr val="545454"/>
                </a:solidFill>
                <a:latin typeface="Calibri" panose="020F0502020204030204" pitchFamily="34" charset="0"/>
                <a:ea typeface="Canva Sans"/>
                <a:cs typeface="Calibri" panose="020F0502020204030204" pitchFamily="34" charset="0"/>
                <a:sym typeface="Canva Sans"/>
              </a:rPr>
              <a:t>Είναι αυτό ρεαλιστικό δεδομένου του χρόνου και των πόρων μας; </a:t>
            </a:r>
            <a:endParaRPr lang="en-US" sz="1600" dirty="0">
              <a:solidFill>
                <a:schemeClr val="tx1"/>
              </a:solidFill>
              <a:latin typeface="Calibri" panose="020F0502020204030204" pitchFamily="34" charset="0"/>
              <a:cs typeface="Calibri" panose="020F0502020204030204" pitchFamily="34" charset="0"/>
              <a:sym typeface="Canva Sans"/>
            </a:endParaRPr>
          </a:p>
        </p:txBody>
      </p:sp>
      <p:sp>
        <p:nvSpPr>
          <p:cNvPr id="157" name="TextBox 41">
            <a:extLst>
              <a:ext uri="{FF2B5EF4-FFF2-40B4-BE49-F238E27FC236}">
                <a16:creationId xmlns:a16="http://schemas.microsoft.com/office/drawing/2014/main" id="{ED4C0216-DA8D-202D-3965-591A6E45F743}"/>
              </a:ext>
            </a:extLst>
          </p:cNvPr>
          <p:cNvSpPr txBox="1"/>
          <p:nvPr/>
        </p:nvSpPr>
        <p:spPr>
          <a:xfrm>
            <a:off x="7894067" y="4583930"/>
            <a:ext cx="2952915" cy="276999"/>
          </a:xfrm>
          <a:prstGeom prst="rect">
            <a:avLst/>
          </a:prstGeom>
        </p:spPr>
        <p:txBody>
          <a:bodyPr lIns="0" tIns="0" rIns="0" bIns="0" rtlCol="0" anchor="t">
            <a:spAutoFit/>
          </a:bodyPr>
          <a:lstStyle/>
          <a:p>
            <a:pPr>
              <a:buNone/>
            </a:pPr>
            <a:r>
              <a:rPr lang="el-GR" sz="1800" b="1" dirty="0" err="1">
                <a:solidFill>
                  <a:schemeClr val="tx1"/>
                </a:solidFill>
                <a:latin typeface="Calibri" panose="020F0502020204030204" pitchFamily="34" charset="0"/>
                <a:cs typeface="Calibri" panose="020F0502020204030204" pitchFamily="34" charset="0"/>
              </a:rPr>
              <a:t>Χρονοπροσδιορισμένοι</a:t>
            </a:r>
            <a:endParaRPr lang="en" sz="1800" dirty="0">
              <a:solidFill>
                <a:schemeClr val="tx1"/>
              </a:solidFill>
              <a:latin typeface="Calibri" panose="020F0502020204030204" pitchFamily="34" charset="0"/>
              <a:cs typeface="Calibri" panose="020F0502020204030204" pitchFamily="34" charset="0"/>
            </a:endParaRPr>
          </a:p>
        </p:txBody>
      </p:sp>
      <p:sp>
        <p:nvSpPr>
          <p:cNvPr id="158" name="TextBox 42">
            <a:extLst>
              <a:ext uri="{FF2B5EF4-FFF2-40B4-BE49-F238E27FC236}">
                <a16:creationId xmlns:a16="http://schemas.microsoft.com/office/drawing/2014/main" id="{C00E6C87-6C69-B003-E61C-D4B4EEB8FEB8}"/>
              </a:ext>
            </a:extLst>
          </p:cNvPr>
          <p:cNvSpPr txBox="1"/>
          <p:nvPr/>
        </p:nvSpPr>
        <p:spPr>
          <a:xfrm>
            <a:off x="7894067" y="4874104"/>
            <a:ext cx="2862147" cy="492443"/>
          </a:xfrm>
          <a:prstGeom prst="rect">
            <a:avLst/>
          </a:prstGeom>
        </p:spPr>
        <p:txBody>
          <a:bodyPr lIns="0" tIns="0" rIns="0" bIns="0" rtlCol="0" anchor="t">
            <a:spAutoFit/>
          </a:bodyPr>
          <a:lstStyle/>
          <a:p>
            <a:pPr>
              <a:buNone/>
            </a:pPr>
            <a:r>
              <a:rPr lang="el-GR" sz="1600" dirty="0">
                <a:solidFill>
                  <a:schemeClr val="tx1"/>
                </a:solidFill>
                <a:latin typeface="Calibri" panose="020F0502020204030204" pitchFamily="34" charset="0"/>
                <a:cs typeface="Calibri" panose="020F0502020204030204" pitchFamily="34" charset="0"/>
              </a:rPr>
              <a:t>Πότε θα επανεξετάσουμε την πρόοδο και τα αποτελέσματα;</a:t>
            </a:r>
            <a:endParaRPr lang="en" sz="1600" dirty="0">
              <a:solidFill>
                <a:schemeClr val="tx1"/>
              </a:solidFill>
              <a:latin typeface="Calibri" panose="020F0502020204030204" pitchFamily="34" charset="0"/>
              <a:cs typeface="Calibri" panose="020F0502020204030204" pitchFamily="34" charset="0"/>
            </a:endParaRPr>
          </a:p>
        </p:txBody>
      </p:sp>
      <p:grpSp>
        <p:nvGrpSpPr>
          <p:cNvPr id="167" name="Group 7">
            <a:extLst>
              <a:ext uri="{FF2B5EF4-FFF2-40B4-BE49-F238E27FC236}">
                <a16:creationId xmlns:a16="http://schemas.microsoft.com/office/drawing/2014/main" id="{6F5862FA-86C7-D6E3-F656-5EAB6B14E6BB}"/>
              </a:ext>
            </a:extLst>
          </p:cNvPr>
          <p:cNvGrpSpPr/>
          <p:nvPr/>
        </p:nvGrpSpPr>
        <p:grpSpPr>
          <a:xfrm rot="5400000">
            <a:off x="7056232" y="1880744"/>
            <a:ext cx="584917" cy="584917"/>
            <a:chOff x="0" y="0"/>
            <a:chExt cx="812800" cy="812800"/>
          </a:xfrm>
        </p:grpSpPr>
        <p:sp>
          <p:nvSpPr>
            <p:cNvPr id="168" name="Freeform 8">
              <a:extLst>
                <a:ext uri="{FF2B5EF4-FFF2-40B4-BE49-F238E27FC236}">
                  <a16:creationId xmlns:a16="http://schemas.microsoft.com/office/drawing/2014/main" id="{A7545299-02B4-D881-BDBC-47C4E14F635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dirty="0"/>
            </a:p>
          </p:txBody>
        </p:sp>
        <p:sp>
          <p:nvSpPr>
            <p:cNvPr id="169" name="TextBox 9">
              <a:extLst>
                <a:ext uri="{FF2B5EF4-FFF2-40B4-BE49-F238E27FC236}">
                  <a16:creationId xmlns:a16="http://schemas.microsoft.com/office/drawing/2014/main" id="{7326FA8C-2B0C-49A8-4304-D55B1036F1C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0" name="Group 10">
            <a:extLst>
              <a:ext uri="{FF2B5EF4-FFF2-40B4-BE49-F238E27FC236}">
                <a16:creationId xmlns:a16="http://schemas.microsoft.com/office/drawing/2014/main" id="{9B9BCC70-375D-3880-1955-349115FBFF21}"/>
              </a:ext>
            </a:extLst>
          </p:cNvPr>
          <p:cNvGrpSpPr/>
          <p:nvPr/>
        </p:nvGrpSpPr>
        <p:grpSpPr>
          <a:xfrm>
            <a:off x="7138572" y="1948356"/>
            <a:ext cx="449691" cy="449691"/>
            <a:chOff x="45928" y="-3663"/>
            <a:chExt cx="812800" cy="812800"/>
          </a:xfrm>
        </p:grpSpPr>
        <p:sp>
          <p:nvSpPr>
            <p:cNvPr id="171" name="Freeform 11">
              <a:extLst>
                <a:ext uri="{FF2B5EF4-FFF2-40B4-BE49-F238E27FC236}">
                  <a16:creationId xmlns:a16="http://schemas.microsoft.com/office/drawing/2014/main" id="{74388839-2491-41F1-D41B-80520CDF42BF}"/>
                </a:ext>
              </a:extLst>
            </p:cNvPr>
            <p:cNvSpPr/>
            <p:nvPr/>
          </p:nvSpPr>
          <p:spPr>
            <a:xfrm>
              <a:off x="45928" y="-366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r>
                <a:rPr lang="en-US" sz="1800" b="1" dirty="0">
                  <a:solidFill>
                    <a:schemeClr val="tx1"/>
                  </a:solidFill>
                  <a:latin typeface="Calibri" panose="020F0502020204030204" pitchFamily="34" charset="0"/>
                  <a:cs typeface="Calibri" panose="020F0502020204030204" pitchFamily="34" charset="0"/>
                </a:rPr>
                <a:t>M</a:t>
              </a:r>
              <a:endParaRPr lang="el-GR" sz="1800" b="1" dirty="0">
                <a:solidFill>
                  <a:schemeClr val="tx1"/>
                </a:solidFill>
                <a:latin typeface="Calibri" panose="020F0502020204030204" pitchFamily="34" charset="0"/>
                <a:cs typeface="Calibri" panose="020F0502020204030204" pitchFamily="34" charset="0"/>
              </a:endParaRPr>
            </a:p>
          </p:txBody>
        </p:sp>
        <p:sp>
          <p:nvSpPr>
            <p:cNvPr id="172" name="TextBox 12">
              <a:extLst>
                <a:ext uri="{FF2B5EF4-FFF2-40B4-BE49-F238E27FC236}">
                  <a16:creationId xmlns:a16="http://schemas.microsoft.com/office/drawing/2014/main" id="{97C24CB0-BAA9-6085-58E0-BC9D0E25231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73" name="Group 14">
            <a:extLst>
              <a:ext uri="{FF2B5EF4-FFF2-40B4-BE49-F238E27FC236}">
                <a16:creationId xmlns:a16="http://schemas.microsoft.com/office/drawing/2014/main" id="{71ECD802-50F8-F2D0-89BC-38B3D6E76148}"/>
              </a:ext>
            </a:extLst>
          </p:cNvPr>
          <p:cNvGrpSpPr/>
          <p:nvPr/>
        </p:nvGrpSpPr>
        <p:grpSpPr>
          <a:xfrm rot="5400000">
            <a:off x="6522482" y="2075125"/>
            <a:ext cx="172949" cy="172949"/>
            <a:chOff x="0" y="0"/>
            <a:chExt cx="812800" cy="812800"/>
          </a:xfrm>
        </p:grpSpPr>
        <p:sp>
          <p:nvSpPr>
            <p:cNvPr id="174" name="Freeform 15">
              <a:extLst>
                <a:ext uri="{FF2B5EF4-FFF2-40B4-BE49-F238E27FC236}">
                  <a16:creationId xmlns:a16="http://schemas.microsoft.com/office/drawing/2014/main" id="{20D12AAB-9700-A4AD-3D3E-2E1DAC917F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p>
              <a:endParaRPr lang="el-GR" sz="933"/>
            </a:p>
          </p:txBody>
        </p:sp>
        <p:sp>
          <p:nvSpPr>
            <p:cNvPr id="175" name="TextBox 16">
              <a:extLst>
                <a:ext uri="{FF2B5EF4-FFF2-40B4-BE49-F238E27FC236}">
                  <a16:creationId xmlns:a16="http://schemas.microsoft.com/office/drawing/2014/main" id="{742478E6-5330-107A-2692-2D30F90B9E0C}"/>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76" name="TextBox 37">
            <a:extLst>
              <a:ext uri="{FF2B5EF4-FFF2-40B4-BE49-F238E27FC236}">
                <a16:creationId xmlns:a16="http://schemas.microsoft.com/office/drawing/2014/main" id="{997F92C7-2E4C-C442-1B29-E101AB35A99D}"/>
              </a:ext>
            </a:extLst>
          </p:cNvPr>
          <p:cNvSpPr txBox="1"/>
          <p:nvPr/>
        </p:nvSpPr>
        <p:spPr>
          <a:xfrm>
            <a:off x="7843752" y="1830700"/>
            <a:ext cx="2952915" cy="276999"/>
          </a:xfrm>
          <a:prstGeom prst="rect">
            <a:avLst/>
          </a:prstGeom>
        </p:spPr>
        <p:txBody>
          <a:bodyPr lIns="0" tIns="0" rIns="0" bIns="0" rtlCol="0" anchor="t">
            <a:spAutoFit/>
          </a:bodyPr>
          <a:lstStyle/>
          <a:p>
            <a:pPr>
              <a:buNone/>
            </a:pPr>
            <a:r>
              <a:rPr lang="el-GR" sz="1800" b="1" dirty="0">
                <a:solidFill>
                  <a:schemeClr val="tx1"/>
                </a:solidFill>
                <a:latin typeface="Calibri" panose="020F0502020204030204" pitchFamily="34" charset="0"/>
                <a:cs typeface="Calibri" panose="020F0502020204030204" pitchFamily="34" charset="0"/>
              </a:rPr>
              <a:t>Μετρήσιμοι</a:t>
            </a:r>
            <a:endParaRPr lang="en" sz="1800" b="1" dirty="0">
              <a:solidFill>
                <a:schemeClr val="tx1"/>
              </a:solidFill>
              <a:latin typeface="Calibri" panose="020F0502020204030204" pitchFamily="34" charset="0"/>
              <a:cs typeface="Calibri" panose="020F0502020204030204" pitchFamily="34" charset="0"/>
            </a:endParaRPr>
          </a:p>
        </p:txBody>
      </p:sp>
      <p:sp>
        <p:nvSpPr>
          <p:cNvPr id="177" name="TextBox 38">
            <a:extLst>
              <a:ext uri="{FF2B5EF4-FFF2-40B4-BE49-F238E27FC236}">
                <a16:creationId xmlns:a16="http://schemas.microsoft.com/office/drawing/2014/main" id="{57BD06DC-003D-E594-47C3-D2C829A6151D}"/>
              </a:ext>
            </a:extLst>
          </p:cNvPr>
          <p:cNvSpPr txBox="1"/>
          <p:nvPr/>
        </p:nvSpPr>
        <p:spPr>
          <a:xfrm>
            <a:off x="7843752" y="2068247"/>
            <a:ext cx="2862147" cy="492443"/>
          </a:xfrm>
          <a:prstGeom prst="rect">
            <a:avLst/>
          </a:prstGeom>
        </p:spPr>
        <p:txBody>
          <a:bodyPr lIns="0" tIns="0" rIns="0" bIns="0" rtlCol="0" anchor="t">
            <a:spAutoFit/>
          </a:bodyPr>
          <a:lstStyle/>
          <a:p>
            <a:pPr>
              <a:buNone/>
            </a:pPr>
            <a:r>
              <a:rPr lang="el-GR" sz="1600" dirty="0">
                <a:solidFill>
                  <a:schemeClr val="tx1"/>
                </a:solidFill>
                <a:latin typeface="Calibri" panose="020F0502020204030204" pitchFamily="34" charset="0"/>
                <a:cs typeface="Calibri" panose="020F0502020204030204" pitchFamily="34" charset="0"/>
              </a:rPr>
              <a:t>Πώς θα γνωρίζουμε ότι έχουμε σημειώσει πρόοδο;</a:t>
            </a:r>
            <a:endParaRPr lang="en" sz="1600" dirty="0">
              <a:solidFill>
                <a:schemeClr val="tx1"/>
              </a:solidFill>
              <a:latin typeface="Calibri" panose="020F0502020204030204" pitchFamily="34" charset="0"/>
              <a:cs typeface="Calibri" panose="020F0502020204030204" pitchFamily="34" charset="0"/>
            </a:endParaRPr>
          </a:p>
        </p:txBody>
      </p:sp>
      <p:sp>
        <p:nvSpPr>
          <p:cNvPr id="178" name="AutoShape 13">
            <a:extLst>
              <a:ext uri="{FF2B5EF4-FFF2-40B4-BE49-F238E27FC236}">
                <a16:creationId xmlns:a16="http://schemas.microsoft.com/office/drawing/2014/main" id="{283AB181-FA8E-0F01-CFB2-07FA01FB458C}"/>
              </a:ext>
            </a:extLst>
          </p:cNvPr>
          <p:cNvSpPr/>
          <p:nvPr/>
        </p:nvSpPr>
        <p:spPr>
          <a:xfrm flipH="1" flipV="1">
            <a:off x="6691377" y="2163673"/>
            <a:ext cx="405980" cy="6380"/>
          </a:xfrm>
          <a:prstGeom prst="line">
            <a:avLst/>
          </a:prstGeom>
          <a:ln w="19050" cap="flat">
            <a:solidFill>
              <a:srgbClr val="A6A6A6"/>
            </a:solidFill>
            <a:prstDash val="solid"/>
            <a:headEnd type="none" w="sm" len="sm"/>
            <a:tailEnd type="none" w="sm" len="sm"/>
          </a:ln>
        </p:spPr>
        <p:txBody>
          <a:bodyPr/>
          <a:lstStyle/>
          <a:p>
            <a:endParaRPr lang="el-GR" sz="933"/>
          </a:p>
        </p:txBody>
      </p:sp>
      <p:sp>
        <p:nvSpPr>
          <p:cNvPr id="135" name="Google Shape;135;g37f9446a92a_0_143">
            <a:extLst>
              <a:ext uri="{FF2B5EF4-FFF2-40B4-BE49-F238E27FC236}">
                <a16:creationId xmlns:a16="http://schemas.microsoft.com/office/drawing/2014/main" id="{FF3925D0-28C1-9C0F-CB19-39A46316A4BF}"/>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3.1: Σχεδιάζοντας ένα Πρόγραμμα για όλο το σχολείο</a:t>
            </a:r>
            <a:endParaRPr sz="3600" dirty="0"/>
          </a:p>
        </p:txBody>
      </p:sp>
      <p:grpSp>
        <p:nvGrpSpPr>
          <p:cNvPr id="179" name="Group 27">
            <a:extLst>
              <a:ext uri="{FF2B5EF4-FFF2-40B4-BE49-F238E27FC236}">
                <a16:creationId xmlns:a16="http://schemas.microsoft.com/office/drawing/2014/main" id="{0A9AEF41-B79E-E4EF-7F91-975ACF8E1B32}"/>
              </a:ext>
            </a:extLst>
          </p:cNvPr>
          <p:cNvGrpSpPr/>
          <p:nvPr/>
        </p:nvGrpSpPr>
        <p:grpSpPr>
          <a:xfrm rot="5400000">
            <a:off x="7055149" y="3761391"/>
            <a:ext cx="584917" cy="584917"/>
            <a:chOff x="0" y="0"/>
            <a:chExt cx="812800" cy="812800"/>
          </a:xfrm>
        </p:grpSpPr>
        <p:sp>
          <p:nvSpPr>
            <p:cNvPr id="180" name="Freeform 28">
              <a:extLst>
                <a:ext uri="{FF2B5EF4-FFF2-40B4-BE49-F238E27FC236}">
                  <a16:creationId xmlns:a16="http://schemas.microsoft.com/office/drawing/2014/main" id="{7071FF63-91C1-CDF6-9BAA-EF78E657AE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dirty="0"/>
            </a:p>
          </p:txBody>
        </p:sp>
        <p:sp>
          <p:nvSpPr>
            <p:cNvPr id="181" name="TextBox 29">
              <a:extLst>
                <a:ext uri="{FF2B5EF4-FFF2-40B4-BE49-F238E27FC236}">
                  <a16:creationId xmlns:a16="http://schemas.microsoft.com/office/drawing/2014/main" id="{DD72B075-9EE9-2C35-ABA7-1B87D0E5C5B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82" name="Group 30">
            <a:extLst>
              <a:ext uri="{FF2B5EF4-FFF2-40B4-BE49-F238E27FC236}">
                <a16:creationId xmlns:a16="http://schemas.microsoft.com/office/drawing/2014/main" id="{01EAB949-0781-E6F4-08F0-44A125758BF8}"/>
              </a:ext>
            </a:extLst>
          </p:cNvPr>
          <p:cNvGrpSpPr/>
          <p:nvPr/>
        </p:nvGrpSpPr>
        <p:grpSpPr>
          <a:xfrm>
            <a:off x="7115385" y="3829003"/>
            <a:ext cx="449691" cy="449691"/>
            <a:chOff x="-13335" y="-4"/>
            <a:chExt cx="812800" cy="812800"/>
          </a:xfrm>
        </p:grpSpPr>
        <p:sp>
          <p:nvSpPr>
            <p:cNvPr id="183" name="Freeform 31">
              <a:extLst>
                <a:ext uri="{FF2B5EF4-FFF2-40B4-BE49-F238E27FC236}">
                  <a16:creationId xmlns:a16="http://schemas.microsoft.com/office/drawing/2014/main" id="{9C2E9145-A12B-45F9-9761-DE0BFE1CDE4C}"/>
                </a:ext>
              </a:extLst>
            </p:cNvPr>
            <p:cNvSpPr/>
            <p:nvPr/>
          </p:nvSpPr>
          <p:spPr>
            <a:xfrm>
              <a:off x="-13335" y="-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BF6"/>
            </a:solidFill>
          </p:spPr>
          <p:txBody>
            <a:bodyPr/>
            <a:lstStyle/>
            <a:p>
              <a:pPr algn="ctr"/>
              <a:r>
                <a:rPr lang="en-US" sz="1800" b="1" dirty="0">
                  <a:solidFill>
                    <a:schemeClr val="tx1"/>
                  </a:solidFill>
                  <a:latin typeface="Calibri" panose="020F0502020204030204" pitchFamily="34" charset="0"/>
                  <a:cs typeface="Calibri" panose="020F0502020204030204" pitchFamily="34" charset="0"/>
                </a:rPr>
                <a:t>R</a:t>
              </a:r>
              <a:endParaRPr lang="el-GR" sz="1800" b="1" dirty="0">
                <a:solidFill>
                  <a:schemeClr val="tx1"/>
                </a:solidFill>
                <a:latin typeface="Calibri" panose="020F0502020204030204" pitchFamily="34" charset="0"/>
                <a:cs typeface="Calibri" panose="020F0502020204030204" pitchFamily="34" charset="0"/>
              </a:endParaRPr>
            </a:p>
          </p:txBody>
        </p:sp>
        <p:sp>
          <p:nvSpPr>
            <p:cNvPr id="184" name="TextBox 32">
              <a:extLst>
                <a:ext uri="{FF2B5EF4-FFF2-40B4-BE49-F238E27FC236}">
                  <a16:creationId xmlns:a16="http://schemas.microsoft.com/office/drawing/2014/main" id="{3988AD93-1C3A-FDD4-CE21-EDEC19360168}"/>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5" name="AutoShape 33">
            <a:extLst>
              <a:ext uri="{FF2B5EF4-FFF2-40B4-BE49-F238E27FC236}">
                <a16:creationId xmlns:a16="http://schemas.microsoft.com/office/drawing/2014/main" id="{423798D0-E9D4-7783-EE42-1F190781AADC}"/>
              </a:ext>
            </a:extLst>
          </p:cNvPr>
          <p:cNvSpPr/>
          <p:nvPr/>
        </p:nvSpPr>
        <p:spPr>
          <a:xfrm flipH="1" flipV="1">
            <a:off x="6005383" y="4046171"/>
            <a:ext cx="1049765" cy="7678"/>
          </a:xfrm>
          <a:prstGeom prst="line">
            <a:avLst/>
          </a:prstGeom>
          <a:ln w="19050" cap="flat">
            <a:solidFill>
              <a:srgbClr val="A6A6A6"/>
            </a:solidFill>
            <a:prstDash val="solid"/>
            <a:headEnd type="none" w="sm" len="sm"/>
            <a:tailEnd type="none" w="sm" len="sm"/>
          </a:ln>
        </p:spPr>
        <p:txBody>
          <a:bodyPr/>
          <a:lstStyle/>
          <a:p>
            <a:endParaRPr lang="el-GR" sz="933"/>
          </a:p>
        </p:txBody>
      </p:sp>
      <p:grpSp>
        <p:nvGrpSpPr>
          <p:cNvPr id="186" name="Group 34">
            <a:extLst>
              <a:ext uri="{FF2B5EF4-FFF2-40B4-BE49-F238E27FC236}">
                <a16:creationId xmlns:a16="http://schemas.microsoft.com/office/drawing/2014/main" id="{0F1D8D2A-C0B5-5448-84C5-E26C5DDB2D81}"/>
              </a:ext>
            </a:extLst>
          </p:cNvPr>
          <p:cNvGrpSpPr/>
          <p:nvPr/>
        </p:nvGrpSpPr>
        <p:grpSpPr>
          <a:xfrm rot="5400000">
            <a:off x="5897271" y="3963535"/>
            <a:ext cx="172949" cy="172949"/>
            <a:chOff x="0" y="0"/>
            <a:chExt cx="812800" cy="812800"/>
          </a:xfrm>
        </p:grpSpPr>
        <p:sp>
          <p:nvSpPr>
            <p:cNvPr id="187" name="Freeform 35">
              <a:extLst>
                <a:ext uri="{FF2B5EF4-FFF2-40B4-BE49-F238E27FC236}">
                  <a16:creationId xmlns:a16="http://schemas.microsoft.com/office/drawing/2014/main" id="{8FE9088B-9BF8-2C3B-C2C1-5605D8BA74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l-GR" sz="933"/>
            </a:p>
          </p:txBody>
        </p:sp>
        <p:sp>
          <p:nvSpPr>
            <p:cNvPr id="188" name="TextBox 36">
              <a:extLst>
                <a:ext uri="{FF2B5EF4-FFF2-40B4-BE49-F238E27FC236}">
                  <a16:creationId xmlns:a16="http://schemas.microsoft.com/office/drawing/2014/main" id="{5B04C2EC-DB59-61BF-89E3-11DBFFFC973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189" name="TextBox 41">
            <a:extLst>
              <a:ext uri="{FF2B5EF4-FFF2-40B4-BE49-F238E27FC236}">
                <a16:creationId xmlns:a16="http://schemas.microsoft.com/office/drawing/2014/main" id="{9DCDEC83-D4C4-8716-DA7B-CCAA7EA2F6C2}"/>
              </a:ext>
            </a:extLst>
          </p:cNvPr>
          <p:cNvSpPr txBox="1"/>
          <p:nvPr/>
        </p:nvSpPr>
        <p:spPr>
          <a:xfrm>
            <a:off x="7894067" y="3710287"/>
            <a:ext cx="2952915" cy="276999"/>
          </a:xfrm>
          <a:prstGeom prst="rect">
            <a:avLst/>
          </a:prstGeom>
        </p:spPr>
        <p:txBody>
          <a:bodyPr lIns="0" tIns="0" rIns="0" bIns="0" rtlCol="0" anchor="t">
            <a:spAutoFit/>
          </a:bodyPr>
          <a:lstStyle/>
          <a:p>
            <a:pPr>
              <a:buNone/>
            </a:pPr>
            <a:r>
              <a:rPr lang="el-GR" sz="1800" b="1" dirty="0">
                <a:solidFill>
                  <a:schemeClr val="tx1"/>
                </a:solidFill>
                <a:latin typeface="Calibri" panose="020F0502020204030204" pitchFamily="34" charset="0"/>
                <a:cs typeface="Calibri" panose="020F0502020204030204" pitchFamily="34" charset="0"/>
              </a:rPr>
              <a:t>Σχετικοί</a:t>
            </a:r>
            <a:endParaRPr lang="en" sz="1800" dirty="0">
              <a:solidFill>
                <a:schemeClr val="tx1"/>
              </a:solidFill>
              <a:latin typeface="Calibri" panose="020F0502020204030204" pitchFamily="34" charset="0"/>
              <a:cs typeface="Calibri" panose="020F0502020204030204" pitchFamily="34" charset="0"/>
            </a:endParaRPr>
          </a:p>
        </p:txBody>
      </p:sp>
      <p:sp>
        <p:nvSpPr>
          <p:cNvPr id="190" name="TextBox 42">
            <a:extLst>
              <a:ext uri="{FF2B5EF4-FFF2-40B4-BE49-F238E27FC236}">
                <a16:creationId xmlns:a16="http://schemas.microsoft.com/office/drawing/2014/main" id="{46AACB22-CE76-B4D4-94B4-1757A9375D69}"/>
              </a:ext>
            </a:extLst>
          </p:cNvPr>
          <p:cNvSpPr txBox="1"/>
          <p:nvPr/>
        </p:nvSpPr>
        <p:spPr>
          <a:xfrm>
            <a:off x="7894067" y="3984026"/>
            <a:ext cx="3993673" cy="492443"/>
          </a:xfrm>
          <a:prstGeom prst="rect">
            <a:avLst/>
          </a:prstGeom>
        </p:spPr>
        <p:txBody>
          <a:bodyPr wrap="square" lIns="0" tIns="0" rIns="0" bIns="0" rtlCol="0" anchor="t">
            <a:spAutoFit/>
          </a:bodyPr>
          <a:lstStyle/>
          <a:p>
            <a:pPr>
              <a:buNone/>
            </a:pPr>
            <a:r>
              <a:rPr lang="el-GR" sz="1600" dirty="0">
                <a:solidFill>
                  <a:schemeClr val="tx1"/>
                </a:solidFill>
                <a:latin typeface="Calibri" panose="020F0502020204030204" pitchFamily="34" charset="0"/>
                <a:cs typeface="Calibri" panose="020F0502020204030204" pitchFamily="34" charset="0"/>
              </a:rPr>
              <a:t>Ευθυγραμμίζεται αυτός ο στόχος με τις προτεραιότητες και τις αξίες του σχολείου μας; </a:t>
            </a:r>
            <a:endParaRPr lang="en" sz="1600" dirty="0">
              <a:solidFill>
                <a:schemeClr val="tx1"/>
              </a:solidFill>
              <a:latin typeface="Calibri" panose="020F0502020204030204" pitchFamily="34" charset="0"/>
              <a:cs typeface="Calibri" panose="020F0502020204030204" pitchFamily="34" charset="0"/>
            </a:endParaRPr>
          </a:p>
        </p:txBody>
      </p:sp>
      <p:sp>
        <p:nvSpPr>
          <p:cNvPr id="191" name="TextBox 190">
            <a:extLst>
              <a:ext uri="{FF2B5EF4-FFF2-40B4-BE49-F238E27FC236}">
                <a16:creationId xmlns:a16="http://schemas.microsoft.com/office/drawing/2014/main" id="{09CD3511-A814-06B2-2ACC-C181A04D6D09}"/>
              </a:ext>
            </a:extLst>
          </p:cNvPr>
          <p:cNvSpPr txBox="1"/>
          <p:nvPr/>
        </p:nvSpPr>
        <p:spPr>
          <a:xfrm>
            <a:off x="2539720" y="1039583"/>
            <a:ext cx="3107548" cy="3693319"/>
          </a:xfrm>
          <a:prstGeom prst="rect">
            <a:avLst/>
          </a:prstGeom>
          <a:noFill/>
        </p:spPr>
        <p:txBody>
          <a:bodyPr wrap="square">
            <a:spAutoFit/>
          </a:bodyPr>
          <a:lstStyle/>
          <a:p>
            <a:r>
              <a:rPr lang="el-GR" sz="1800" i="1" dirty="0">
                <a:solidFill>
                  <a:schemeClr val="accent2"/>
                </a:solidFill>
                <a:latin typeface="Calibri"/>
                <a:cs typeface="Calibri"/>
                <a:sym typeface="Calibri"/>
              </a:rPr>
              <a:t>Ο καθορισμός στόχων </a:t>
            </a:r>
            <a:r>
              <a:rPr lang="en-GB" sz="1800" i="1" dirty="0">
                <a:solidFill>
                  <a:schemeClr val="accent2"/>
                </a:solidFill>
                <a:latin typeface="Calibri"/>
                <a:cs typeface="Calibri"/>
                <a:sym typeface="Calibri"/>
              </a:rPr>
              <a:t>SMART </a:t>
            </a:r>
            <a:r>
              <a:rPr lang="el-GR" sz="1800" i="1" dirty="0">
                <a:solidFill>
                  <a:schemeClr val="accent2"/>
                </a:solidFill>
                <a:latin typeface="Calibri"/>
                <a:cs typeface="Calibri"/>
                <a:sym typeface="Calibri"/>
              </a:rPr>
              <a:t>βοηθά τα σχολεία να μετατρέψουν τις ανάγκες ευημερίας σε σαφείς, εφαρμόσιμους στόχους. Οι στόχοι </a:t>
            </a:r>
            <a:r>
              <a:rPr lang="en-GB" sz="1800" i="1" dirty="0">
                <a:solidFill>
                  <a:schemeClr val="accent2"/>
                </a:solidFill>
                <a:latin typeface="Calibri"/>
                <a:cs typeface="Calibri"/>
                <a:sym typeface="Calibri"/>
              </a:rPr>
              <a:t>SMART </a:t>
            </a:r>
            <a:r>
              <a:rPr lang="el-GR" sz="1800" i="1" dirty="0">
                <a:solidFill>
                  <a:schemeClr val="accent2"/>
                </a:solidFill>
                <a:latin typeface="Calibri"/>
                <a:cs typeface="Calibri"/>
                <a:sym typeface="Calibri"/>
              </a:rPr>
              <a:t>διασφαλίζουν ότι το σχέδιο ευημερίας σας είναι ρεαλιστικό, μετρήσιμο και ευθυγραμμισμένο με τις προτεραιότητες του σχολείου — μετατρέποντας τις προθέσεις σε βιώσιμο αντίκτυπο.</a:t>
            </a:r>
          </a:p>
        </p:txBody>
      </p:sp>
      <p:grpSp>
        <p:nvGrpSpPr>
          <p:cNvPr id="2" name="Group 32">
            <a:extLst>
              <a:ext uri="{FF2B5EF4-FFF2-40B4-BE49-F238E27FC236}">
                <a16:creationId xmlns:a16="http://schemas.microsoft.com/office/drawing/2014/main" id="{005A8615-0DE6-1D95-38BF-40E13AA8BD04}"/>
              </a:ext>
            </a:extLst>
          </p:cNvPr>
          <p:cNvGrpSpPr/>
          <p:nvPr/>
        </p:nvGrpSpPr>
        <p:grpSpPr>
          <a:xfrm>
            <a:off x="952776" y="952513"/>
            <a:ext cx="917540" cy="917540"/>
            <a:chOff x="0" y="0"/>
            <a:chExt cx="812800" cy="812800"/>
          </a:xfrm>
        </p:grpSpPr>
        <p:sp>
          <p:nvSpPr>
            <p:cNvPr id="3" name="Freeform 33">
              <a:extLst>
                <a:ext uri="{FF2B5EF4-FFF2-40B4-BE49-F238E27FC236}">
                  <a16:creationId xmlns:a16="http://schemas.microsoft.com/office/drawing/2014/main" id="{855482D4-676C-BDFD-E008-C795C5F73A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34">
              <a:extLst>
                <a:ext uri="{FF2B5EF4-FFF2-40B4-BE49-F238E27FC236}">
                  <a16:creationId xmlns:a16="http://schemas.microsoft.com/office/drawing/2014/main" id="{6971EC89-B966-6BBA-3DF8-2A3682BD97CA}"/>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36">
            <a:extLst>
              <a:ext uri="{FF2B5EF4-FFF2-40B4-BE49-F238E27FC236}">
                <a16:creationId xmlns:a16="http://schemas.microsoft.com/office/drawing/2014/main" id="{DF1F74E1-12E3-9BA1-718E-15B9FDDB60CA}"/>
              </a:ext>
            </a:extLst>
          </p:cNvPr>
          <p:cNvSpPr/>
          <p:nvPr/>
        </p:nvSpPr>
        <p:spPr>
          <a:xfrm rot="10800000">
            <a:off x="562068" y="1610029"/>
            <a:ext cx="1733541" cy="3609921"/>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 name="Group 38">
            <a:extLst>
              <a:ext uri="{FF2B5EF4-FFF2-40B4-BE49-F238E27FC236}">
                <a16:creationId xmlns:a16="http://schemas.microsoft.com/office/drawing/2014/main" id="{B03775E8-80C6-C92E-C76D-B465941C70B5}"/>
              </a:ext>
            </a:extLst>
          </p:cNvPr>
          <p:cNvGrpSpPr/>
          <p:nvPr/>
        </p:nvGrpSpPr>
        <p:grpSpPr>
          <a:xfrm>
            <a:off x="1065278" y="1065014"/>
            <a:ext cx="692537" cy="692537"/>
            <a:chOff x="0" y="0"/>
            <a:chExt cx="812800" cy="812800"/>
          </a:xfrm>
        </p:grpSpPr>
        <p:sp>
          <p:nvSpPr>
            <p:cNvPr id="7" name="Freeform 39">
              <a:extLst>
                <a:ext uri="{FF2B5EF4-FFF2-40B4-BE49-F238E27FC236}">
                  <a16:creationId xmlns:a16="http://schemas.microsoft.com/office/drawing/2014/main" id="{5E93C6F1-FF21-BA27-CECF-C1FD6B515F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8" name="TextBox 40">
              <a:extLst>
                <a:ext uri="{FF2B5EF4-FFF2-40B4-BE49-F238E27FC236}">
                  <a16:creationId xmlns:a16="http://schemas.microsoft.com/office/drawing/2014/main" id="{72404D99-84E9-1CEF-A5A9-D631F2DD30EE}"/>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9" name="Group 44">
            <a:extLst>
              <a:ext uri="{FF2B5EF4-FFF2-40B4-BE49-F238E27FC236}">
                <a16:creationId xmlns:a16="http://schemas.microsoft.com/office/drawing/2014/main" id="{4957DD0E-F11B-1F83-2251-AE1C558D8ABE}"/>
              </a:ext>
            </a:extLst>
          </p:cNvPr>
          <p:cNvGrpSpPr/>
          <p:nvPr/>
        </p:nvGrpSpPr>
        <p:grpSpPr>
          <a:xfrm>
            <a:off x="598818" y="4675057"/>
            <a:ext cx="1644426" cy="291939"/>
            <a:chOff x="0" y="0"/>
            <a:chExt cx="757405" cy="134464"/>
          </a:xfrm>
          <a:solidFill>
            <a:schemeClr val="accent4"/>
          </a:solidFill>
        </p:grpSpPr>
        <p:sp>
          <p:nvSpPr>
            <p:cNvPr id="10" name="Freeform 45">
              <a:extLst>
                <a:ext uri="{FF2B5EF4-FFF2-40B4-BE49-F238E27FC236}">
                  <a16:creationId xmlns:a16="http://schemas.microsoft.com/office/drawing/2014/main" id="{45C2BA43-1D6F-61FF-AAE0-EC5BFDBDCE19}"/>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1" name="TextBox 46">
              <a:extLst>
                <a:ext uri="{FF2B5EF4-FFF2-40B4-BE49-F238E27FC236}">
                  <a16:creationId xmlns:a16="http://schemas.microsoft.com/office/drawing/2014/main" id="{9E339D22-8157-BFB0-E37A-42F3C063C246}"/>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2" name="Freeform 94">
            <a:extLst>
              <a:ext uri="{FF2B5EF4-FFF2-40B4-BE49-F238E27FC236}">
                <a16:creationId xmlns:a16="http://schemas.microsoft.com/office/drawing/2014/main" id="{0FC2EACE-1A23-65B8-F026-FE53D3ECE9D7}"/>
              </a:ext>
            </a:extLst>
          </p:cNvPr>
          <p:cNvSpPr/>
          <p:nvPr/>
        </p:nvSpPr>
        <p:spPr>
          <a:xfrm>
            <a:off x="1207650" y="1207386"/>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106">
            <a:extLst>
              <a:ext uri="{FF2B5EF4-FFF2-40B4-BE49-F238E27FC236}">
                <a16:creationId xmlns:a16="http://schemas.microsoft.com/office/drawing/2014/main" id="{9CF0E350-68CB-4592-3771-69E0A2B8B17F}"/>
              </a:ext>
            </a:extLst>
          </p:cNvPr>
          <p:cNvSpPr txBox="1"/>
          <p:nvPr/>
        </p:nvSpPr>
        <p:spPr>
          <a:xfrm>
            <a:off x="853300" y="1936712"/>
            <a:ext cx="1116489" cy="807913"/>
          </a:xfrm>
          <a:prstGeom prst="rect">
            <a:avLst/>
          </a:prstGeom>
        </p:spPr>
        <p:txBody>
          <a:bodyPr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Θέστε</a:t>
            </a:r>
            <a:r>
              <a:rPr lang="en" sz="1800" b="1" dirty="0">
                <a:solidFill>
                  <a:schemeClr val="tx1"/>
                </a:solidFill>
                <a:latin typeface="Calibri" panose="020F0502020204030204" pitchFamily="34" charset="0"/>
                <a:cs typeface="Calibri" panose="020F0502020204030204" pitchFamily="34" charset="0"/>
              </a:rPr>
              <a:t> SMART </a:t>
            </a:r>
            <a:r>
              <a:rPr lang="el-GR" sz="1800" b="1" dirty="0">
                <a:solidFill>
                  <a:schemeClr val="tx1"/>
                </a:solidFill>
                <a:latin typeface="Calibri" panose="020F0502020204030204" pitchFamily="34" charset="0"/>
                <a:cs typeface="Calibri" panose="020F0502020204030204" pitchFamily="34" charset="0"/>
              </a:rPr>
              <a:t>Στόχους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4" name="TextBox 107">
            <a:extLst>
              <a:ext uri="{FF2B5EF4-FFF2-40B4-BE49-F238E27FC236}">
                <a16:creationId xmlns:a16="http://schemas.microsoft.com/office/drawing/2014/main" id="{F33824E0-A7CF-08E3-44C6-584331113BB7}"/>
              </a:ext>
            </a:extLst>
          </p:cNvPr>
          <p:cNvSpPr txBox="1"/>
          <p:nvPr/>
        </p:nvSpPr>
        <p:spPr>
          <a:xfrm>
            <a:off x="708481" y="3022380"/>
            <a:ext cx="1433521"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Συγκεκριμένοι, Μετρήσιμοι, Εφικτοί, Σχετικοί, </a:t>
            </a:r>
            <a:br>
              <a:rPr lang="el-GR" sz="1600" dirty="0">
                <a:solidFill>
                  <a:schemeClr val="tx1"/>
                </a:solidFill>
                <a:latin typeface="Calibri" panose="020F0502020204030204" pitchFamily="34" charset="0"/>
                <a:cs typeface="Calibri" panose="020F0502020204030204" pitchFamily="34" charset="0"/>
              </a:rPr>
            </a:br>
            <a:r>
              <a:rPr lang="el-GR" sz="1600" dirty="0" err="1">
                <a:solidFill>
                  <a:schemeClr val="tx1"/>
                </a:solidFill>
                <a:latin typeface="Calibri" panose="020F0502020204030204" pitchFamily="34" charset="0"/>
                <a:cs typeface="Calibri" panose="020F0502020204030204" pitchFamily="34" charset="0"/>
              </a:rPr>
              <a:t>Χρονο</a:t>
            </a:r>
            <a:r>
              <a:rPr lang="el-GR" sz="1600" dirty="0">
                <a:solidFill>
                  <a:schemeClr val="tx1"/>
                </a:solidFill>
                <a:latin typeface="Calibri" panose="020F0502020204030204" pitchFamily="34" charset="0"/>
                <a:cs typeface="Calibri" panose="020F0502020204030204" pitchFamily="34" charset="0"/>
              </a:rPr>
              <a:t>-προσδιορισμένοι</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5" name="TextBox 114">
            <a:extLst>
              <a:ext uri="{FF2B5EF4-FFF2-40B4-BE49-F238E27FC236}">
                <a16:creationId xmlns:a16="http://schemas.microsoft.com/office/drawing/2014/main" id="{ED684F5F-7369-9265-1362-98AE7849C788}"/>
              </a:ext>
            </a:extLst>
          </p:cNvPr>
          <p:cNvSpPr txBox="1"/>
          <p:nvPr/>
        </p:nvSpPr>
        <p:spPr>
          <a:xfrm>
            <a:off x="962260" y="4771430"/>
            <a:ext cx="935238"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3</a:t>
            </a:r>
          </a:p>
        </p:txBody>
      </p:sp>
    </p:spTree>
    <p:extLst>
      <p:ext uri="{BB962C8B-B14F-4D97-AF65-F5344CB8AC3E}">
        <p14:creationId xmlns:p14="http://schemas.microsoft.com/office/powerpoint/2010/main" val="129161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F85E6EEB-F6E5-57D8-5387-5A4C0AB93B61}"/>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F931067A-AA81-137D-5921-5378AD4F8D00}"/>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3.1: Σχεδιάζοντας ένα Πρόγραμμα για όλο το σχολείο</a:t>
            </a:r>
            <a:endParaRPr sz="3600" dirty="0"/>
          </a:p>
        </p:txBody>
      </p:sp>
      <p:sp>
        <p:nvSpPr>
          <p:cNvPr id="8" name="Google Shape;136;g37f9446a92a_0_143">
            <a:extLst>
              <a:ext uri="{FF2B5EF4-FFF2-40B4-BE49-F238E27FC236}">
                <a16:creationId xmlns:a16="http://schemas.microsoft.com/office/drawing/2014/main" id="{A4AB98F0-8E7D-0C2E-DE0A-1C539BAED3D1}"/>
              </a:ext>
            </a:extLst>
          </p:cNvPr>
          <p:cNvSpPr txBox="1">
            <a:spLocks/>
          </p:cNvSpPr>
          <p:nvPr/>
        </p:nvSpPr>
        <p:spPr>
          <a:xfrm>
            <a:off x="250370" y="1007072"/>
            <a:ext cx="9309212"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b="0" dirty="0"/>
              <a:t>Δραστηριότητα: Στόχοι </a:t>
            </a:r>
            <a:r>
              <a:rPr lang="en-GB" b="0" dirty="0"/>
              <a:t>SMART </a:t>
            </a:r>
            <a:r>
              <a:rPr lang="el-GR" b="0" dirty="0"/>
              <a:t>σε όλα τα στοιχεία του </a:t>
            </a:r>
            <a:r>
              <a:rPr lang="en-GB" b="0" dirty="0"/>
              <a:t>PERMA (15–20 </a:t>
            </a:r>
            <a:r>
              <a:rPr lang="el-GR" b="0" dirty="0"/>
              <a:t>λεπτά)</a:t>
            </a:r>
            <a:endParaRPr lang="en" b="0" dirty="0"/>
          </a:p>
        </p:txBody>
      </p:sp>
      <p:sp>
        <p:nvSpPr>
          <p:cNvPr id="3" name="TextBox 2">
            <a:extLst>
              <a:ext uri="{FF2B5EF4-FFF2-40B4-BE49-F238E27FC236}">
                <a16:creationId xmlns:a16="http://schemas.microsoft.com/office/drawing/2014/main" id="{3ACB24C1-6D72-2FD3-04CE-93C9E21F23C4}"/>
              </a:ext>
            </a:extLst>
          </p:cNvPr>
          <p:cNvSpPr txBox="1"/>
          <p:nvPr/>
        </p:nvSpPr>
        <p:spPr>
          <a:xfrm>
            <a:off x="250370" y="1557872"/>
            <a:ext cx="9309212" cy="5078313"/>
          </a:xfrm>
          <a:prstGeom prst="rect">
            <a:avLst/>
          </a:prstGeom>
          <a:noFill/>
        </p:spPr>
        <p:txBody>
          <a:bodyPr wrap="square">
            <a:spAutoFit/>
          </a:bodyPr>
          <a:lstStyle/>
          <a:p>
            <a:r>
              <a:rPr lang="el-GR" sz="1800" dirty="0">
                <a:solidFill>
                  <a:schemeClr val="tx1"/>
                </a:solidFill>
                <a:latin typeface="Calibri" panose="020F0502020204030204" pitchFamily="34" charset="0"/>
                <a:cs typeface="Calibri" panose="020F0502020204030204" pitchFamily="34" charset="0"/>
              </a:rPr>
              <a:t>Οδηγίες</a:t>
            </a:r>
          </a:p>
          <a:p>
            <a:r>
              <a:rPr lang="el-GR" sz="1800" b="1" dirty="0">
                <a:solidFill>
                  <a:schemeClr val="tx1"/>
                </a:solidFill>
                <a:latin typeface="Calibri" panose="020F0502020204030204" pitchFamily="34" charset="0"/>
                <a:cs typeface="Calibri" panose="020F0502020204030204" pitchFamily="34" charset="0"/>
              </a:rPr>
              <a:t>Βήμα 1:</a:t>
            </a:r>
            <a:r>
              <a:rPr lang="el-GR" sz="1800" dirty="0">
                <a:solidFill>
                  <a:schemeClr val="tx1"/>
                </a:solidFill>
                <a:latin typeface="Calibri" panose="020F0502020204030204" pitchFamily="34" charset="0"/>
                <a:cs typeface="Calibri" panose="020F0502020204030204" pitchFamily="34" charset="0"/>
              </a:rPr>
              <a:t> Εξετάστε τις βασικές προτεραιότητες ή ανάγκες </a:t>
            </a:r>
            <a:r>
              <a:rPr lang="el-GR" sz="1800" b="1" dirty="0">
                <a:solidFill>
                  <a:schemeClr val="tx1"/>
                </a:solidFill>
                <a:latin typeface="Calibri" panose="020F0502020204030204" pitchFamily="34" charset="0"/>
                <a:cs typeface="Calibri" panose="020F0502020204030204" pitchFamily="34" charset="0"/>
              </a:rPr>
              <a:t>ευημερίας</a:t>
            </a:r>
            <a:r>
              <a:rPr lang="el-GR" sz="1800" dirty="0">
                <a:solidFill>
                  <a:schemeClr val="tx1"/>
                </a:solidFill>
                <a:latin typeface="Calibri" panose="020F0502020204030204" pitchFamily="34" charset="0"/>
                <a:cs typeface="Calibri" panose="020F0502020204030204" pitchFamily="34" charset="0"/>
              </a:rPr>
              <a:t> του σχολείου σας (από την προηγούμενη δραστηριότητα).</a:t>
            </a:r>
          </a:p>
          <a:p>
            <a:br>
              <a:rPr lang="el-GR" sz="1800" b="1" dirty="0">
                <a:solidFill>
                  <a:schemeClr val="tx1"/>
                </a:solidFill>
                <a:latin typeface="Calibri" panose="020F0502020204030204" pitchFamily="34" charset="0"/>
                <a:cs typeface="Calibri" panose="020F0502020204030204" pitchFamily="34" charset="0"/>
              </a:rPr>
            </a:br>
            <a:r>
              <a:rPr lang="el-GR" sz="1800" b="1" dirty="0">
                <a:solidFill>
                  <a:schemeClr val="tx1"/>
                </a:solidFill>
                <a:latin typeface="Calibri" panose="020F0502020204030204" pitchFamily="34" charset="0"/>
                <a:cs typeface="Calibri" panose="020F0502020204030204" pitchFamily="34" charset="0"/>
              </a:rPr>
              <a:t>Βήμα 2:</a:t>
            </a:r>
            <a:r>
              <a:rPr lang="el-GR" sz="1800" dirty="0">
                <a:solidFill>
                  <a:schemeClr val="tx1"/>
                </a:solidFill>
                <a:latin typeface="Calibri" panose="020F0502020204030204" pitchFamily="34" charset="0"/>
                <a:cs typeface="Calibri" panose="020F0502020204030204" pitchFamily="34" charset="0"/>
              </a:rPr>
              <a:t> Επιλέξτε ένα στοιχείο του </a:t>
            </a:r>
            <a:r>
              <a:rPr lang="en-GB" sz="1800"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Θετικό Συναίσθημα, Δέσμευση, Σχέσεις, Νόημα ή Επίτευξη).</a:t>
            </a:r>
          </a:p>
          <a:p>
            <a:br>
              <a:rPr lang="el-GR" sz="1800" b="1" dirty="0">
                <a:solidFill>
                  <a:schemeClr val="tx1"/>
                </a:solidFill>
                <a:latin typeface="Calibri" panose="020F0502020204030204" pitchFamily="34" charset="0"/>
                <a:cs typeface="Calibri" panose="020F0502020204030204" pitchFamily="34" charset="0"/>
              </a:rPr>
            </a:br>
            <a:r>
              <a:rPr lang="el-GR" sz="1800" b="1" dirty="0">
                <a:solidFill>
                  <a:schemeClr val="tx1"/>
                </a:solidFill>
                <a:latin typeface="Calibri" panose="020F0502020204030204" pitchFamily="34" charset="0"/>
                <a:cs typeface="Calibri" panose="020F0502020204030204" pitchFamily="34" charset="0"/>
              </a:rPr>
              <a:t>Βήμα 3:</a:t>
            </a:r>
            <a:r>
              <a:rPr lang="el-GR" sz="1800" dirty="0">
                <a:solidFill>
                  <a:schemeClr val="tx1"/>
                </a:solidFill>
                <a:latin typeface="Calibri" panose="020F0502020204030204" pitchFamily="34" charset="0"/>
                <a:cs typeface="Calibri" panose="020F0502020204030204" pitchFamily="34" charset="0"/>
              </a:rPr>
              <a:t> Διατυπώστε έναν στόχο </a:t>
            </a:r>
            <a:r>
              <a:rPr lang="en-GB" sz="1800" dirty="0">
                <a:solidFill>
                  <a:schemeClr val="tx1"/>
                </a:solidFill>
                <a:latin typeface="Calibri" panose="020F0502020204030204" pitchFamily="34" charset="0"/>
                <a:cs typeface="Calibri" panose="020F0502020204030204" pitchFamily="34" charset="0"/>
              </a:rPr>
              <a:t>SMART </a:t>
            </a:r>
            <a:r>
              <a:rPr lang="el-GR" sz="1800" dirty="0">
                <a:solidFill>
                  <a:schemeClr val="tx1"/>
                </a:solidFill>
                <a:latin typeface="Calibri" panose="020F0502020204030204" pitchFamily="34" charset="0"/>
                <a:cs typeface="Calibri" panose="020F0502020204030204" pitchFamily="34" charset="0"/>
              </a:rPr>
              <a:t>σχετικό με αυτό το στοιχείο, ακολουθώντας τη μορφή:</a:t>
            </a:r>
          </a:p>
          <a:p>
            <a:pPr marL="285750" indent="-285750">
              <a:buFont typeface="Arial" panose="020B0604020202020204" pitchFamily="34" charset="0"/>
              <a:buChar char="•"/>
            </a:pPr>
            <a:r>
              <a:rPr lang="el-GR" sz="1800" b="1" dirty="0">
                <a:solidFill>
                  <a:schemeClr val="tx1"/>
                </a:solidFill>
                <a:latin typeface="Calibri" panose="020F0502020204030204" pitchFamily="34" charset="0"/>
                <a:cs typeface="Calibri" panose="020F0502020204030204" pitchFamily="34" charset="0"/>
              </a:rPr>
              <a:t>Συγκεκριμένος:</a:t>
            </a:r>
            <a:r>
              <a:rPr lang="el-GR" sz="1800" dirty="0">
                <a:solidFill>
                  <a:schemeClr val="tx1"/>
                </a:solidFill>
                <a:latin typeface="Calibri" panose="020F0502020204030204" pitchFamily="34" charset="0"/>
                <a:cs typeface="Calibri" panose="020F0502020204030204" pitchFamily="34" charset="0"/>
              </a:rPr>
              <a:t> Τι ακριβώς θα γίνει;</a:t>
            </a:r>
          </a:p>
          <a:p>
            <a:pPr marL="285750" indent="-285750">
              <a:buFont typeface="Arial" panose="020B0604020202020204" pitchFamily="34" charset="0"/>
              <a:buChar char="•"/>
            </a:pPr>
            <a:r>
              <a:rPr lang="el-GR" sz="1800" b="1" dirty="0">
                <a:solidFill>
                  <a:schemeClr val="tx1"/>
                </a:solidFill>
                <a:latin typeface="Calibri" panose="020F0502020204030204" pitchFamily="34" charset="0"/>
                <a:cs typeface="Calibri" panose="020F0502020204030204" pitchFamily="34" charset="0"/>
              </a:rPr>
              <a:t>Μετρήσιμος:</a:t>
            </a:r>
            <a:r>
              <a:rPr lang="el-GR" sz="1800" dirty="0">
                <a:solidFill>
                  <a:schemeClr val="tx1"/>
                </a:solidFill>
                <a:latin typeface="Calibri" panose="020F0502020204030204" pitchFamily="34" charset="0"/>
                <a:cs typeface="Calibri" panose="020F0502020204030204" pitchFamily="34" charset="0"/>
              </a:rPr>
              <a:t> Πώς θα παρακολουθείται η επιτυχία;</a:t>
            </a:r>
          </a:p>
          <a:p>
            <a:pPr marL="285750" indent="-285750">
              <a:buFont typeface="Arial" panose="020B0604020202020204" pitchFamily="34" charset="0"/>
              <a:buChar char="•"/>
            </a:pPr>
            <a:r>
              <a:rPr lang="el-GR" sz="1800" b="1" dirty="0">
                <a:solidFill>
                  <a:schemeClr val="tx1"/>
                </a:solidFill>
                <a:latin typeface="Calibri" panose="020F0502020204030204" pitchFamily="34" charset="0"/>
                <a:cs typeface="Calibri" panose="020F0502020204030204" pitchFamily="34" charset="0"/>
              </a:rPr>
              <a:t>Εφικτός:</a:t>
            </a:r>
            <a:r>
              <a:rPr lang="el-GR" sz="1800" dirty="0">
                <a:solidFill>
                  <a:schemeClr val="tx1"/>
                </a:solidFill>
                <a:latin typeface="Calibri" panose="020F0502020204030204" pitchFamily="34" charset="0"/>
                <a:cs typeface="Calibri" panose="020F0502020204030204" pitchFamily="34" charset="0"/>
              </a:rPr>
              <a:t> Είναι ρεαλιστικό;</a:t>
            </a:r>
          </a:p>
          <a:p>
            <a:pPr marL="285750" indent="-285750">
              <a:buFont typeface="Arial" panose="020B0604020202020204" pitchFamily="34" charset="0"/>
              <a:buChar char="•"/>
            </a:pPr>
            <a:r>
              <a:rPr lang="el-GR" sz="1800" b="1" dirty="0">
                <a:solidFill>
                  <a:schemeClr val="tx1"/>
                </a:solidFill>
                <a:latin typeface="Calibri" panose="020F0502020204030204" pitchFamily="34" charset="0"/>
                <a:cs typeface="Calibri" panose="020F0502020204030204" pitchFamily="34" charset="0"/>
              </a:rPr>
              <a:t>Σχετικός:</a:t>
            </a:r>
            <a:r>
              <a:rPr lang="el-GR" sz="1800" dirty="0">
                <a:solidFill>
                  <a:schemeClr val="tx1"/>
                </a:solidFill>
                <a:latin typeface="Calibri" panose="020F0502020204030204" pitchFamily="34" charset="0"/>
                <a:cs typeface="Calibri" panose="020F0502020204030204" pitchFamily="34" charset="0"/>
              </a:rPr>
              <a:t> Γιατί είναι σημαντικός για την </a:t>
            </a:r>
            <a:r>
              <a:rPr lang="el-GR" sz="1800" b="1" dirty="0">
                <a:solidFill>
                  <a:schemeClr val="tx1"/>
                </a:solidFill>
                <a:latin typeface="Calibri" panose="020F0502020204030204" pitchFamily="34" charset="0"/>
                <a:cs typeface="Calibri" panose="020F0502020204030204" pitchFamily="34" charset="0"/>
              </a:rPr>
              <a:t>ευημερία</a:t>
            </a:r>
            <a:r>
              <a:rPr lang="el-GR" sz="1800" dirty="0">
                <a:solidFill>
                  <a:schemeClr val="tx1"/>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l-GR" sz="1800" b="1" dirty="0" err="1">
                <a:solidFill>
                  <a:schemeClr val="tx1"/>
                </a:solidFill>
                <a:latin typeface="Calibri" panose="020F0502020204030204" pitchFamily="34" charset="0"/>
                <a:cs typeface="Calibri" panose="020F0502020204030204" pitchFamily="34" charset="0"/>
              </a:rPr>
              <a:t>Χρονοπροσδιορισμένος</a:t>
            </a:r>
            <a:r>
              <a:rPr lang="el-GR" sz="1800" b="1" dirty="0">
                <a:solidFill>
                  <a:schemeClr val="tx1"/>
                </a:solidFill>
                <a:latin typeface="Calibri" panose="020F0502020204030204" pitchFamily="34" charset="0"/>
                <a:cs typeface="Calibri" panose="020F0502020204030204" pitchFamily="34" charset="0"/>
              </a:rPr>
              <a:t>:</a:t>
            </a:r>
            <a:r>
              <a:rPr lang="el-GR" sz="1800" dirty="0">
                <a:solidFill>
                  <a:schemeClr val="tx1"/>
                </a:solidFill>
                <a:latin typeface="Calibri" panose="020F0502020204030204" pitchFamily="34" charset="0"/>
                <a:cs typeface="Calibri" panose="020F0502020204030204" pitchFamily="34" charset="0"/>
              </a:rPr>
              <a:t> Πότε θα υλοποιηθεί ή θα επανεξεταστεί;</a:t>
            </a:r>
          </a:p>
          <a:p>
            <a:br>
              <a:rPr lang="el-GR" sz="1800" b="1" dirty="0">
                <a:solidFill>
                  <a:schemeClr val="tx1"/>
                </a:solidFill>
                <a:latin typeface="Calibri" panose="020F0502020204030204" pitchFamily="34" charset="0"/>
                <a:cs typeface="Calibri" panose="020F0502020204030204" pitchFamily="34" charset="0"/>
              </a:rPr>
            </a:br>
            <a:r>
              <a:rPr lang="el-GR" sz="1800" b="1" dirty="0">
                <a:solidFill>
                  <a:schemeClr val="tx1"/>
                </a:solidFill>
                <a:latin typeface="Calibri" panose="020F0502020204030204" pitchFamily="34" charset="0"/>
                <a:cs typeface="Calibri" panose="020F0502020204030204" pitchFamily="34" charset="0"/>
              </a:rPr>
              <a:t>Βήμα 4:</a:t>
            </a:r>
            <a:r>
              <a:rPr lang="el-GR" sz="1800" dirty="0">
                <a:solidFill>
                  <a:schemeClr val="tx1"/>
                </a:solidFill>
                <a:latin typeface="Calibri" panose="020F0502020204030204" pitchFamily="34" charset="0"/>
                <a:cs typeface="Calibri" panose="020F0502020204030204" pitchFamily="34" charset="0"/>
              </a:rPr>
              <a:t> Εάν το επιτρέπει ο χρόνος, επαναλάβετε για άλλα στοιχεία του </a:t>
            </a:r>
            <a:r>
              <a:rPr lang="en-GB" sz="1800"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ή για μία προτεραιότητα σε επίπεδο σχολείου (π.χ. </a:t>
            </a:r>
            <a:r>
              <a:rPr lang="el-GR" sz="1800" b="1" dirty="0">
                <a:solidFill>
                  <a:schemeClr val="tx1"/>
                </a:solidFill>
                <a:latin typeface="Calibri" panose="020F0502020204030204" pitchFamily="34" charset="0"/>
                <a:cs typeface="Calibri" panose="020F0502020204030204" pitchFamily="34" charset="0"/>
              </a:rPr>
              <a:t>ευημερία</a:t>
            </a:r>
            <a:r>
              <a:rPr lang="el-GR" sz="1800" dirty="0">
                <a:solidFill>
                  <a:schemeClr val="tx1"/>
                </a:solidFill>
                <a:latin typeface="Calibri" panose="020F0502020204030204" pitchFamily="34" charset="0"/>
                <a:cs typeface="Calibri" panose="020F0502020204030204" pitchFamily="34" charset="0"/>
              </a:rPr>
              <a:t> εκπαιδευτικών, δέσμευση μαθητών).</a:t>
            </a:r>
          </a:p>
          <a:p>
            <a:br>
              <a:rPr lang="el-GR" sz="1800" b="1" dirty="0">
                <a:solidFill>
                  <a:schemeClr val="tx1"/>
                </a:solidFill>
                <a:latin typeface="Calibri" panose="020F0502020204030204" pitchFamily="34" charset="0"/>
                <a:cs typeface="Calibri" panose="020F0502020204030204" pitchFamily="34" charset="0"/>
              </a:rPr>
            </a:br>
            <a:r>
              <a:rPr lang="el-GR" sz="1800" b="1" dirty="0">
                <a:solidFill>
                  <a:schemeClr val="tx1"/>
                </a:solidFill>
                <a:latin typeface="Calibri" panose="020F0502020204030204" pitchFamily="34" charset="0"/>
                <a:cs typeface="Calibri" panose="020F0502020204030204" pitchFamily="34" charset="0"/>
              </a:rPr>
              <a:t>Βήμα 5:</a:t>
            </a:r>
            <a:r>
              <a:rPr lang="el-GR" sz="1800" dirty="0">
                <a:solidFill>
                  <a:schemeClr val="tx1"/>
                </a:solidFill>
                <a:latin typeface="Calibri" panose="020F0502020204030204" pitchFamily="34" charset="0"/>
                <a:cs typeface="Calibri" panose="020F0502020204030204" pitchFamily="34" charset="0"/>
              </a:rPr>
              <a:t> Μοιραστείτε τους στόχους </a:t>
            </a:r>
            <a:r>
              <a:rPr lang="en-GB" sz="1800" dirty="0">
                <a:solidFill>
                  <a:schemeClr val="tx1"/>
                </a:solidFill>
                <a:latin typeface="Calibri" panose="020F0502020204030204" pitchFamily="34" charset="0"/>
                <a:cs typeface="Calibri" panose="020F0502020204030204" pitchFamily="34" charset="0"/>
              </a:rPr>
              <a:t>SMART </a:t>
            </a:r>
            <a:r>
              <a:rPr lang="el-GR" sz="1800" dirty="0">
                <a:solidFill>
                  <a:schemeClr val="tx1"/>
                </a:solidFill>
                <a:latin typeface="Calibri" panose="020F0502020204030204" pitchFamily="34" charset="0"/>
                <a:cs typeface="Calibri" panose="020F0502020204030204" pitchFamily="34" charset="0"/>
              </a:rPr>
              <a:t>σας με άλλη ομάδα για σύντομη ανατροφοδότηση.</a:t>
            </a:r>
          </a:p>
        </p:txBody>
      </p:sp>
      <p:sp>
        <p:nvSpPr>
          <p:cNvPr id="4" name="Θέση κειμένου 3">
            <a:extLst>
              <a:ext uri="{FF2B5EF4-FFF2-40B4-BE49-F238E27FC236}">
                <a16:creationId xmlns:a16="http://schemas.microsoft.com/office/drawing/2014/main" id="{7E799FB0-8075-AFD7-6E3F-CB3C3B8C0F4F}"/>
              </a:ext>
            </a:extLst>
          </p:cNvPr>
          <p:cNvSpPr txBox="1">
            <a:spLocks/>
          </p:cNvSpPr>
          <p:nvPr/>
        </p:nvSpPr>
        <p:spPr>
          <a:xfrm>
            <a:off x="9703558" y="1007072"/>
            <a:ext cx="2347335" cy="4942446"/>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l-GR" b="1" dirty="0">
                <a:solidFill>
                  <a:srgbClr val="FFFFFF"/>
                </a:solidFill>
              </a:rPr>
              <a:t>Στόχος</a:t>
            </a:r>
          </a:p>
          <a:p>
            <a:r>
              <a:rPr lang="el-GR" b="1" dirty="0">
                <a:solidFill>
                  <a:srgbClr val="FFFFFF"/>
                </a:solidFill>
              </a:rPr>
              <a:t>Να βοηθήσει τους συμμετέχοντες να μετατρέψουν τις προθέσεις ευημερίας σε συγκεκριμένες, μετρήσιμες και εφικτές δράσεις, χρησιμοποιώντας το πλαίσιο </a:t>
            </a:r>
            <a:r>
              <a:rPr lang="en-GB" b="1" dirty="0">
                <a:solidFill>
                  <a:srgbClr val="FFFFFF"/>
                </a:solidFill>
              </a:rPr>
              <a:t>SMART </a:t>
            </a:r>
            <a:r>
              <a:rPr lang="el-GR" b="1" dirty="0">
                <a:solidFill>
                  <a:srgbClr val="FFFFFF"/>
                </a:solidFill>
              </a:rPr>
              <a:t>και συνδέοντας κάθε στόχο με ένα στοιχείο του </a:t>
            </a:r>
            <a:r>
              <a:rPr lang="en-GB" b="1" dirty="0">
                <a:solidFill>
                  <a:srgbClr val="FFFFFF"/>
                </a:solidFill>
              </a:rPr>
              <a:t>PERMA </a:t>
            </a:r>
            <a:r>
              <a:rPr lang="el-GR" b="1" dirty="0">
                <a:solidFill>
                  <a:srgbClr val="FFFFFF"/>
                </a:solidFill>
              </a:rPr>
              <a:t>ή μια σχολική προτεραιότητα.</a:t>
            </a:r>
            <a:endParaRPr lang="en" b="1" dirty="0">
              <a:solidFill>
                <a:srgbClr val="FFFFFF"/>
              </a:solidFill>
            </a:endParaRPr>
          </a:p>
        </p:txBody>
      </p:sp>
    </p:spTree>
    <p:extLst>
      <p:ext uri="{BB962C8B-B14F-4D97-AF65-F5344CB8AC3E}">
        <p14:creationId xmlns:p14="http://schemas.microsoft.com/office/powerpoint/2010/main" val="234497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41521E4-8687-2671-91FC-80ADD6083F17}"/>
            </a:ext>
          </a:extLst>
        </p:cNvPr>
        <p:cNvGrpSpPr/>
        <p:nvPr/>
      </p:nvGrpSpPr>
      <p:grpSpPr>
        <a:xfrm>
          <a:off x="0" y="0"/>
          <a:ext cx="0" cy="0"/>
          <a:chOff x="0" y="0"/>
          <a:chExt cx="0" cy="0"/>
        </a:xfrm>
      </p:grpSpPr>
      <p:sp>
        <p:nvSpPr>
          <p:cNvPr id="135" name="Google Shape;135;g37f9446a92a_0_143">
            <a:extLst>
              <a:ext uri="{FF2B5EF4-FFF2-40B4-BE49-F238E27FC236}">
                <a16:creationId xmlns:a16="http://schemas.microsoft.com/office/drawing/2014/main" id="{40F446EA-8280-68F1-AC87-F371691BA0CE}"/>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3.1: Σχεδιάζοντας ένα Πρόγραμμα για όλο το σχολείο</a:t>
            </a:r>
            <a:endParaRPr sz="3600" dirty="0"/>
          </a:p>
        </p:txBody>
      </p:sp>
      <p:sp>
        <p:nvSpPr>
          <p:cNvPr id="8" name="Google Shape;136;g37f9446a92a_0_143">
            <a:extLst>
              <a:ext uri="{FF2B5EF4-FFF2-40B4-BE49-F238E27FC236}">
                <a16:creationId xmlns:a16="http://schemas.microsoft.com/office/drawing/2014/main" id="{3D337CD5-EA97-CD37-B082-7E223CE6171B}"/>
              </a:ext>
            </a:extLst>
          </p:cNvPr>
          <p:cNvSpPr txBox="1">
            <a:spLocks/>
          </p:cNvSpPr>
          <p:nvPr/>
        </p:nvSpPr>
        <p:spPr>
          <a:xfrm>
            <a:off x="250370" y="100707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l-GR" b="0" dirty="0"/>
              <a:t>Δραστηριότητα: Στόχοι </a:t>
            </a:r>
            <a:r>
              <a:rPr lang="en-GB" b="0" dirty="0"/>
              <a:t>SMART </a:t>
            </a:r>
            <a:r>
              <a:rPr lang="el-GR" b="0" dirty="0"/>
              <a:t>σε όλα τα στοιχεία του </a:t>
            </a:r>
            <a:r>
              <a:rPr lang="en-GB" b="0" dirty="0"/>
              <a:t>PERMA (15–20 </a:t>
            </a:r>
            <a:r>
              <a:rPr lang="el-GR" b="0" dirty="0"/>
              <a:t>λεπτά)</a:t>
            </a:r>
            <a:endParaRPr lang="en" b="0" dirty="0"/>
          </a:p>
        </p:txBody>
      </p:sp>
      <p:graphicFrame>
        <p:nvGraphicFramePr>
          <p:cNvPr id="2" name="Πίνακας 1">
            <a:extLst>
              <a:ext uri="{FF2B5EF4-FFF2-40B4-BE49-F238E27FC236}">
                <a16:creationId xmlns:a16="http://schemas.microsoft.com/office/drawing/2014/main" id="{48A63906-5862-8DF3-80CE-8A5462188F6C}"/>
              </a:ext>
            </a:extLst>
          </p:cNvPr>
          <p:cNvGraphicFramePr>
            <a:graphicFrameLocks noGrp="1"/>
          </p:cNvGraphicFramePr>
          <p:nvPr>
            <p:extLst>
              <p:ext uri="{D42A27DB-BD31-4B8C-83A1-F6EECF244321}">
                <p14:modId xmlns:p14="http://schemas.microsoft.com/office/powerpoint/2010/main" val="4192572387"/>
              </p:ext>
            </p:extLst>
          </p:nvPr>
        </p:nvGraphicFramePr>
        <p:xfrm>
          <a:off x="250370" y="1943718"/>
          <a:ext cx="11278484" cy="3566160"/>
        </p:xfrm>
        <a:graphic>
          <a:graphicData uri="http://schemas.openxmlformats.org/drawingml/2006/table">
            <a:tbl>
              <a:tblPr>
                <a:tableStyleId>{BC89EF96-8CEA-46FF-86C4-4CE0E7609802}</a:tableStyleId>
              </a:tblPr>
              <a:tblGrid>
                <a:gridCol w="2480560">
                  <a:extLst>
                    <a:ext uri="{9D8B030D-6E8A-4147-A177-3AD203B41FA5}">
                      <a16:colId xmlns:a16="http://schemas.microsoft.com/office/drawing/2014/main" val="13640896"/>
                    </a:ext>
                  </a:extLst>
                </a:gridCol>
                <a:gridCol w="8797924">
                  <a:extLst>
                    <a:ext uri="{9D8B030D-6E8A-4147-A177-3AD203B41FA5}">
                      <a16:colId xmlns:a16="http://schemas.microsoft.com/office/drawing/2014/main" val="2556522390"/>
                    </a:ext>
                  </a:extLst>
                </a:gridCol>
              </a:tblGrid>
              <a:tr h="0">
                <a:tc>
                  <a:txBody>
                    <a:bodyPr/>
                    <a:lstStyle/>
                    <a:p>
                      <a:pPr>
                        <a:buNone/>
                      </a:pPr>
                      <a:r>
                        <a:rPr lang="en" sz="1800" b="1" dirty="0">
                          <a:latin typeface="Calibri" panose="020F0502020204030204" pitchFamily="34" charset="0"/>
                          <a:cs typeface="Calibri" panose="020F0502020204030204" pitchFamily="34" charset="0"/>
                        </a:rPr>
                        <a:t>PERMA </a:t>
                      </a:r>
                      <a:r>
                        <a:rPr lang="el-GR" sz="1800" b="1" dirty="0">
                          <a:latin typeface="Calibri" panose="020F0502020204030204" pitchFamily="34" charset="0"/>
                          <a:cs typeface="Calibri" panose="020F0502020204030204" pitchFamily="34" charset="0"/>
                        </a:rPr>
                        <a:t>Στοιχείο</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b="1" dirty="0">
                          <a:latin typeface="Calibri" panose="020F0502020204030204" pitchFamily="34" charset="0"/>
                          <a:cs typeface="Calibri" panose="020F0502020204030204" pitchFamily="34" charset="0"/>
                        </a:rPr>
                        <a:t>Παράδειγμα Στόχου </a:t>
                      </a:r>
                      <a:r>
                        <a:rPr lang="en" sz="1800" b="1" dirty="0">
                          <a:latin typeface="Calibri" panose="020F0502020204030204" pitchFamily="34" charset="0"/>
                          <a:cs typeface="Calibri" panose="020F0502020204030204" pitchFamily="34" charset="0"/>
                        </a:rPr>
                        <a:t>SMART </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80236441"/>
                  </a:ext>
                </a:extLst>
              </a:tr>
              <a:tr h="0">
                <a:tc>
                  <a:txBody>
                    <a:bodyPr/>
                    <a:lstStyle/>
                    <a:p>
                      <a:pPr>
                        <a:buNone/>
                      </a:pPr>
                      <a:r>
                        <a:rPr lang="el-GR" sz="1800" b="1" dirty="0">
                          <a:latin typeface="Calibri" panose="020F0502020204030204" pitchFamily="34" charset="0"/>
                          <a:cs typeface="Calibri" panose="020F0502020204030204" pitchFamily="34" charset="0"/>
                        </a:rPr>
                        <a:t>Θετικό Συναίσθημα</a:t>
                      </a:r>
                      <a:r>
                        <a:rPr lang="en" sz="1800" b="1" dirty="0">
                          <a:latin typeface="Calibri" panose="020F0502020204030204" pitchFamily="34" charset="0"/>
                          <a:cs typeface="Calibri" panose="020F0502020204030204" pitchFamily="34" charset="0"/>
                        </a:rPr>
                        <a:t> (P)</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«Εισαγωγή μιας εβδομαδιαίας πρακτικής ευγνωμοσύνης κατά τη διάρκεια των συναντήσεων προσωπικού για την αύξηση της θετικής διάθεσης.»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000511984"/>
                  </a:ext>
                </a:extLst>
              </a:tr>
              <a:tr h="0">
                <a:tc>
                  <a:txBody>
                    <a:bodyPr/>
                    <a:lstStyle/>
                    <a:p>
                      <a:pPr>
                        <a:buNone/>
                      </a:pPr>
                      <a:r>
                        <a:rPr lang="el-GR" sz="1800" b="1" dirty="0">
                          <a:latin typeface="Calibri" panose="020F0502020204030204" pitchFamily="34" charset="0"/>
                          <a:cs typeface="Calibri" panose="020F0502020204030204" pitchFamily="34" charset="0"/>
                        </a:rPr>
                        <a:t>Ενεργοποίηση</a:t>
                      </a:r>
                      <a:r>
                        <a:rPr lang="en" sz="1800" b="1" dirty="0">
                          <a:latin typeface="Calibri" panose="020F0502020204030204" pitchFamily="34" charset="0"/>
                          <a:cs typeface="Calibri" panose="020F0502020204030204" pitchFamily="34" charset="0"/>
                        </a:rPr>
                        <a:t> (E)</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«Μέχρι το τέλος του εξαμήνου, κάθε εκπαιδευτικός θα ενσωματώσει ανά μήνα μία μαθησιακή δραστηριότητα βασισμένη σε δυνατά σημεία.»</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60882005"/>
                  </a:ext>
                </a:extLst>
              </a:tr>
              <a:tr h="0">
                <a:tc>
                  <a:txBody>
                    <a:bodyPr/>
                    <a:lstStyle/>
                    <a:p>
                      <a:pPr>
                        <a:buNone/>
                      </a:pPr>
                      <a:r>
                        <a:rPr lang="el-GR" sz="1800" b="1" dirty="0">
                          <a:latin typeface="Calibri" panose="020F0502020204030204" pitchFamily="34" charset="0"/>
                          <a:cs typeface="Calibri" panose="020F0502020204030204" pitchFamily="34" charset="0"/>
                        </a:rPr>
                        <a:t>Σχέσεις</a:t>
                      </a:r>
                      <a:r>
                        <a:rPr lang="en" sz="1800" b="1" dirty="0">
                          <a:latin typeface="Calibri" panose="020F0502020204030204" pitchFamily="34" charset="0"/>
                          <a:cs typeface="Calibri" panose="020F0502020204030204" pitchFamily="34" charset="0"/>
                        </a:rPr>
                        <a:t> (R)</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«Έναρξη ενός προγράμματος καθοδήγησης από </a:t>
                      </a:r>
                      <a:r>
                        <a:rPr lang="el-GR" sz="1800" dirty="0" err="1">
                          <a:latin typeface="Calibri" panose="020F0502020204030204" pitchFamily="34" charset="0"/>
                          <a:cs typeface="Calibri" panose="020F0502020204030204" pitchFamily="34" charset="0"/>
                        </a:rPr>
                        <a:t>ομοτίμους</a:t>
                      </a:r>
                      <a:r>
                        <a:rPr lang="el-GR" sz="1800" dirty="0">
                          <a:latin typeface="Calibri" panose="020F0502020204030204" pitchFamily="34" charset="0"/>
                          <a:cs typeface="Calibri" panose="020F0502020204030204" pitchFamily="34" charset="0"/>
                        </a:rPr>
                        <a:t> που θα συνδέει τους παλαιότερους με τους νέους εκπαιδευτικούς έως τον Μάρτιο.»</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98653000"/>
                  </a:ext>
                </a:extLst>
              </a:tr>
              <a:tr h="0">
                <a:tc>
                  <a:txBody>
                    <a:bodyPr/>
                    <a:lstStyle/>
                    <a:p>
                      <a:pPr>
                        <a:buNone/>
                      </a:pPr>
                      <a:r>
                        <a:rPr lang="el-GR" sz="1800" b="1" dirty="0">
                          <a:latin typeface="Calibri" panose="020F0502020204030204" pitchFamily="34" charset="0"/>
                          <a:cs typeface="Calibri" panose="020F0502020204030204" pitchFamily="34" charset="0"/>
                        </a:rPr>
                        <a:t>Νόημα</a:t>
                      </a:r>
                      <a:r>
                        <a:rPr lang="en" sz="1800" b="1" dirty="0">
                          <a:latin typeface="Calibri" panose="020F0502020204030204" pitchFamily="34" charset="0"/>
                          <a:cs typeface="Calibri" panose="020F0502020204030204" pitchFamily="34" charset="0"/>
                        </a:rPr>
                        <a:t> (M)</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«Διοργάνωση ενός σχολικού έργου 'Σκοπός εν Δράσει' που θα συνδέει τη μάθηση στην τάξη με τις ανάγκες της κοινότητας.»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26763419"/>
                  </a:ext>
                </a:extLst>
              </a:tr>
              <a:tr h="0">
                <a:tc>
                  <a:txBody>
                    <a:bodyPr/>
                    <a:lstStyle/>
                    <a:p>
                      <a:pPr>
                        <a:buNone/>
                      </a:pPr>
                      <a:r>
                        <a:rPr lang="el-GR" sz="1800" b="1" dirty="0">
                          <a:latin typeface="Calibri" panose="020F0502020204030204" pitchFamily="34" charset="0"/>
                          <a:cs typeface="Calibri" panose="020F0502020204030204" pitchFamily="34" charset="0"/>
                        </a:rPr>
                        <a:t>Επίτευξη </a:t>
                      </a:r>
                      <a:r>
                        <a:rPr lang="en" sz="1800" b="1" dirty="0">
                          <a:latin typeface="Calibri" panose="020F0502020204030204" pitchFamily="34" charset="0"/>
                          <a:cs typeface="Calibri" panose="020F0502020204030204" pitchFamily="34" charset="0"/>
                        </a:rPr>
                        <a:t>(A)</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«Έως τον Ιούνιο, γιορτάζουμε τα επιτεύγματα των τάξεων και του προσωπικού σε μηνιαία βάση σε έναν κοινό πίνακα αναγνώρισης.»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49380918"/>
                  </a:ext>
                </a:extLst>
              </a:tr>
            </a:tbl>
          </a:graphicData>
        </a:graphic>
      </p:graphicFrame>
      <p:sp>
        <p:nvSpPr>
          <p:cNvPr id="7" name="TextBox 6">
            <a:extLst>
              <a:ext uri="{FF2B5EF4-FFF2-40B4-BE49-F238E27FC236}">
                <a16:creationId xmlns:a16="http://schemas.microsoft.com/office/drawing/2014/main" id="{9229CDA2-7710-1866-793B-D522E23D0675}"/>
              </a:ext>
            </a:extLst>
          </p:cNvPr>
          <p:cNvSpPr txBox="1"/>
          <p:nvPr/>
        </p:nvSpPr>
        <p:spPr>
          <a:xfrm>
            <a:off x="250370" y="1526630"/>
            <a:ext cx="6153664" cy="369332"/>
          </a:xfrm>
          <a:prstGeom prst="rect">
            <a:avLst/>
          </a:prstGeom>
          <a:noFill/>
        </p:spPr>
        <p:txBody>
          <a:bodyPr wrap="square">
            <a:spAutoFit/>
          </a:bodyPr>
          <a:lstStyle/>
          <a:p>
            <a:r>
              <a:rPr lang="el-GR" sz="1800" b="1" i="0" u="none" strike="noStrike" dirty="0">
                <a:solidFill>
                  <a:schemeClr val="tx1"/>
                </a:solidFill>
                <a:effectLst/>
                <a:latin typeface="Calibri" panose="020F0502020204030204" pitchFamily="34" charset="0"/>
                <a:cs typeface="Calibri" panose="020F0502020204030204" pitchFamily="34" charset="0"/>
              </a:rPr>
              <a:t>Παραδείγματα</a:t>
            </a: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87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22AD-5B6C-5DF0-1845-73D4B46B9B32}"/>
            </a:ext>
          </a:extLst>
        </p:cNvPr>
        <p:cNvGrpSpPr/>
        <p:nvPr/>
      </p:nvGrpSpPr>
      <p:grpSpPr>
        <a:xfrm>
          <a:off x="0" y="0"/>
          <a:ext cx="0" cy="0"/>
          <a:chOff x="0" y="0"/>
          <a:chExt cx="0" cy="0"/>
        </a:xfrm>
      </p:grpSpPr>
      <p:sp>
        <p:nvSpPr>
          <p:cNvPr id="14" name="TextBox 55">
            <a:extLst>
              <a:ext uri="{FF2B5EF4-FFF2-40B4-BE49-F238E27FC236}">
                <a16:creationId xmlns:a16="http://schemas.microsoft.com/office/drawing/2014/main" id="{94C6D2C7-AD06-5EF2-8B32-4D4BF1D9632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446E9110-C1E9-CB59-BD43-033E5556177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3600" dirty="0"/>
          </a:p>
        </p:txBody>
      </p:sp>
      <p:sp>
        <p:nvSpPr>
          <p:cNvPr id="21" name="TextBox 20">
            <a:extLst>
              <a:ext uri="{FF2B5EF4-FFF2-40B4-BE49-F238E27FC236}">
                <a16:creationId xmlns:a16="http://schemas.microsoft.com/office/drawing/2014/main" id="{1BD036C5-EDC6-B796-6431-867D48509211}"/>
              </a:ext>
            </a:extLst>
          </p:cNvPr>
          <p:cNvSpPr txBox="1"/>
          <p:nvPr/>
        </p:nvSpPr>
        <p:spPr>
          <a:xfrm>
            <a:off x="2320582" y="983387"/>
            <a:ext cx="2442837" cy="5078313"/>
          </a:xfrm>
          <a:prstGeom prst="rect">
            <a:avLst/>
          </a:prstGeom>
          <a:noFill/>
        </p:spPr>
        <p:txBody>
          <a:bodyPr wrap="square">
            <a:spAutoFit/>
          </a:bodyPr>
          <a:lstStyle/>
          <a:p>
            <a:r>
              <a:rPr lang="el-GR" sz="1800" i="1" dirty="0">
                <a:solidFill>
                  <a:schemeClr val="accent2"/>
                </a:solidFill>
                <a:latin typeface="Calibri"/>
                <a:cs typeface="Calibri"/>
              </a:rPr>
              <a:t>Μόλις διευκρινιστούν οι σχολικές ανάγκες και οι στόχοι </a:t>
            </a:r>
            <a:r>
              <a:rPr lang="en-GB" sz="1800" i="1" dirty="0">
                <a:solidFill>
                  <a:schemeClr val="accent2"/>
                </a:solidFill>
                <a:latin typeface="Calibri"/>
                <a:cs typeface="Calibri"/>
              </a:rPr>
              <a:t>SMART, </a:t>
            </a:r>
            <a:r>
              <a:rPr lang="el-GR" sz="1800" i="1" dirty="0">
                <a:solidFill>
                  <a:schemeClr val="accent2"/>
                </a:solidFill>
                <a:latin typeface="Calibri"/>
                <a:cs typeface="Calibri"/>
              </a:rPr>
              <a:t>το επόμενο βήμα είναι η επιλογή παρεμβάσεων/δράσεων ευθυγραμμισμένων με το </a:t>
            </a:r>
            <a:r>
              <a:rPr lang="en-GB" sz="1800" i="1" dirty="0">
                <a:solidFill>
                  <a:schemeClr val="accent2"/>
                </a:solidFill>
                <a:latin typeface="Calibri"/>
                <a:cs typeface="Calibri"/>
              </a:rPr>
              <a:t>PERMA </a:t>
            </a:r>
            <a:r>
              <a:rPr lang="el-GR" sz="1800" i="1" dirty="0">
                <a:solidFill>
                  <a:schemeClr val="accent2"/>
                </a:solidFill>
                <a:latin typeface="Calibri"/>
                <a:cs typeface="Calibri"/>
              </a:rPr>
              <a:t>που ζωντανεύουν αυτούς τους στόχους. Κάθε στοιχείο του </a:t>
            </a:r>
            <a:r>
              <a:rPr lang="en-GB" sz="1800" i="1" dirty="0">
                <a:solidFill>
                  <a:schemeClr val="accent2"/>
                </a:solidFill>
                <a:latin typeface="Calibri"/>
                <a:cs typeface="Calibri"/>
              </a:rPr>
              <a:t>PERMA </a:t>
            </a:r>
            <a:r>
              <a:rPr lang="el-GR" sz="1800" i="1" dirty="0">
                <a:solidFill>
                  <a:schemeClr val="accent2"/>
                </a:solidFill>
                <a:latin typeface="Calibri"/>
                <a:cs typeface="Calibri"/>
              </a:rPr>
              <a:t>αντιπροσωπεύει μια διαφορετική οδό προς την ευημερία — στόχος είναι να συμπεριλάβετε τουλάχιστον μία παρέμβαση/δράση από κάθε πεδίο.</a:t>
            </a:r>
          </a:p>
        </p:txBody>
      </p:sp>
      <p:graphicFrame>
        <p:nvGraphicFramePr>
          <p:cNvPr id="25" name="Πίνακας 24">
            <a:extLst>
              <a:ext uri="{FF2B5EF4-FFF2-40B4-BE49-F238E27FC236}">
                <a16:creationId xmlns:a16="http://schemas.microsoft.com/office/drawing/2014/main" id="{CEA52A42-0A97-D885-9EBC-F624507A2A99}"/>
              </a:ext>
            </a:extLst>
          </p:cNvPr>
          <p:cNvGraphicFramePr>
            <a:graphicFrameLocks noGrp="1"/>
          </p:cNvGraphicFramePr>
          <p:nvPr>
            <p:extLst>
              <p:ext uri="{D42A27DB-BD31-4B8C-83A1-F6EECF244321}">
                <p14:modId xmlns:p14="http://schemas.microsoft.com/office/powerpoint/2010/main" val="3976073779"/>
              </p:ext>
            </p:extLst>
          </p:nvPr>
        </p:nvGraphicFramePr>
        <p:xfrm>
          <a:off x="4833735" y="1027535"/>
          <a:ext cx="7121921" cy="5349080"/>
        </p:xfrm>
        <a:graphic>
          <a:graphicData uri="http://schemas.openxmlformats.org/drawingml/2006/table">
            <a:tbl>
              <a:tblPr>
                <a:tableStyleId>{BC89EF96-8CEA-46FF-86C4-4CE0E7609802}</a:tableStyleId>
              </a:tblPr>
              <a:tblGrid>
                <a:gridCol w="2190530">
                  <a:extLst>
                    <a:ext uri="{9D8B030D-6E8A-4147-A177-3AD203B41FA5}">
                      <a16:colId xmlns:a16="http://schemas.microsoft.com/office/drawing/2014/main" val="3372439373"/>
                    </a:ext>
                  </a:extLst>
                </a:gridCol>
                <a:gridCol w="3043451">
                  <a:extLst>
                    <a:ext uri="{9D8B030D-6E8A-4147-A177-3AD203B41FA5}">
                      <a16:colId xmlns:a16="http://schemas.microsoft.com/office/drawing/2014/main" val="1414339952"/>
                    </a:ext>
                  </a:extLst>
                </a:gridCol>
                <a:gridCol w="1887940">
                  <a:extLst>
                    <a:ext uri="{9D8B030D-6E8A-4147-A177-3AD203B41FA5}">
                      <a16:colId xmlns:a16="http://schemas.microsoft.com/office/drawing/2014/main" val="1795075646"/>
                    </a:ext>
                  </a:extLst>
                </a:gridCol>
              </a:tblGrid>
              <a:tr h="295242">
                <a:tc>
                  <a:txBody>
                    <a:bodyPr/>
                    <a:lstStyle/>
                    <a:p>
                      <a:pPr>
                        <a:buNone/>
                      </a:pPr>
                      <a:r>
                        <a:rPr lang="en" sz="1800" b="1" dirty="0">
                          <a:latin typeface="Calibri" panose="020F0502020204030204" pitchFamily="34" charset="0"/>
                          <a:cs typeface="Calibri" panose="020F0502020204030204" pitchFamily="34" charset="0"/>
                        </a:rPr>
                        <a:t>PERMA </a:t>
                      </a:r>
                      <a:r>
                        <a:rPr lang="el-GR" sz="1800" b="1" dirty="0">
                          <a:latin typeface="Calibri" panose="020F0502020204030204" pitchFamily="34" charset="0"/>
                          <a:cs typeface="Calibri" panose="020F0502020204030204" pitchFamily="34" charset="0"/>
                        </a:rPr>
                        <a:t>Στοιχείο</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b="1" dirty="0">
                          <a:latin typeface="Calibri" panose="020F0502020204030204" pitchFamily="34" charset="0"/>
                          <a:cs typeface="Calibri" panose="020F0502020204030204" pitchFamily="34" charset="0"/>
                        </a:rPr>
                        <a:t>Εστίαση</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b="1" dirty="0">
                          <a:latin typeface="Calibri" panose="020F0502020204030204" pitchFamily="34" charset="0"/>
                          <a:cs typeface="Calibri" panose="020F0502020204030204" pitchFamily="34" charset="0"/>
                        </a:rPr>
                        <a:t>Παράδειγμα Σχολικής Στρατηγικής ή Δραστηριότητας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en" sz="1800" b="1" dirty="0">
                          <a:latin typeface="Calibri" panose="020F0502020204030204" pitchFamily="34" charset="0"/>
                          <a:cs typeface="Calibri" panose="020F0502020204030204" pitchFamily="34" charset="0"/>
                        </a:rPr>
                        <a:t>P – Positive Emotion</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Δημιουργία αισιοδοξίας, ευγνωμοσύνης, χαράς</a:t>
                      </a:r>
                      <a:endParaRPr lang="en" sz="1800" dirty="0">
                        <a:latin typeface="Calibri" panose="020F0502020204030204" pitchFamily="34" charset="0"/>
                        <a:cs typeface="Calibri" panose="020F0502020204030204" pitchFamily="34" charset="0"/>
                      </a:endParaRP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5028310"/>
                  </a:ext>
                </a:extLst>
              </a:tr>
              <a:tr h="708580">
                <a:tc>
                  <a:txBody>
                    <a:bodyPr/>
                    <a:lstStyle/>
                    <a:p>
                      <a:pPr>
                        <a:buNone/>
                      </a:pPr>
                      <a:r>
                        <a:rPr lang="en" sz="1800" b="1" dirty="0">
                          <a:latin typeface="Calibri" panose="020F0502020204030204" pitchFamily="34" charset="0"/>
                          <a:cs typeface="Calibri" panose="020F0502020204030204" pitchFamily="34" charset="0"/>
                        </a:rPr>
                        <a:t>E – Engagement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Προώθηση της ροής και της χρήσης των δυνατών σημείων</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50170582"/>
                  </a:ext>
                </a:extLst>
              </a:tr>
              <a:tr h="708580">
                <a:tc>
                  <a:txBody>
                    <a:bodyPr/>
                    <a:lstStyle/>
                    <a:p>
                      <a:pPr>
                        <a:buNone/>
                      </a:pPr>
                      <a:r>
                        <a:rPr lang="en" sz="1800" b="1">
                          <a:latin typeface="Calibri" panose="020F0502020204030204" pitchFamily="34" charset="0"/>
                          <a:cs typeface="Calibri" panose="020F0502020204030204" pitchFamily="34" charset="0"/>
                        </a:rPr>
                        <a:t>R – Relationships</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Ενίσχυση της εμπιστοσύνης, της ενσυναίσθησης και της σύνδεσης</a:t>
                      </a: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68432998"/>
                  </a:ext>
                </a:extLst>
              </a:tr>
              <a:tr h="708580">
                <a:tc>
                  <a:txBody>
                    <a:bodyPr/>
                    <a:lstStyle/>
                    <a:p>
                      <a:pPr>
                        <a:buNone/>
                      </a:pPr>
                      <a:r>
                        <a:rPr lang="en" sz="1800" b="1">
                          <a:latin typeface="Calibri" panose="020F0502020204030204" pitchFamily="34" charset="0"/>
                          <a:cs typeface="Calibri" panose="020F0502020204030204" pitchFamily="34" charset="0"/>
                        </a:rPr>
                        <a:t>M – Meaning</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Σύνδεση της μάθησης με τις αξίες και τον σκοπό (το νόημα)</a:t>
                      </a:r>
                      <a:endParaRPr lang="en" sz="1800" dirty="0">
                        <a:latin typeface="Calibri" panose="020F0502020204030204" pitchFamily="34" charset="0"/>
                        <a:cs typeface="Calibri" panose="020F0502020204030204" pitchFamily="34" charset="0"/>
                      </a:endParaRP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45315003"/>
                  </a:ext>
                </a:extLst>
              </a:tr>
              <a:tr h="501911">
                <a:tc>
                  <a:txBody>
                    <a:bodyPr/>
                    <a:lstStyle/>
                    <a:p>
                      <a:pPr>
                        <a:buNone/>
                      </a:pPr>
                      <a:r>
                        <a:rPr lang="en" sz="1800" b="1" dirty="0">
                          <a:latin typeface="Calibri" panose="020F0502020204030204" pitchFamily="34" charset="0"/>
                          <a:cs typeface="Calibri" panose="020F0502020204030204" pitchFamily="34" charset="0"/>
                        </a:rPr>
                        <a:t>A – Accomplishment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Επιβράβευση της προσπάθειας και της προόδου</a:t>
                      </a:r>
                      <a:endParaRPr lang="en" sz="1800" dirty="0">
                        <a:latin typeface="Calibri" panose="020F0502020204030204" pitchFamily="34" charset="0"/>
                        <a:cs typeface="Calibri" panose="020F0502020204030204" pitchFamily="34" charset="0"/>
                      </a:endParaRPr>
                    </a:p>
                  </a:txBody>
                  <a:tcPr anchor="ctr"/>
                </a:tc>
                <a:tc>
                  <a:txBody>
                    <a:bodyPr/>
                    <a:lstStyle/>
                    <a:p>
                      <a:pPr>
                        <a:buNone/>
                      </a:pP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21728404"/>
                  </a:ext>
                </a:extLst>
              </a:tr>
            </a:tbl>
          </a:graphicData>
        </a:graphic>
      </p:graphicFrame>
      <p:grpSp>
        <p:nvGrpSpPr>
          <p:cNvPr id="2" name="Group 47">
            <a:extLst>
              <a:ext uri="{FF2B5EF4-FFF2-40B4-BE49-F238E27FC236}">
                <a16:creationId xmlns:a16="http://schemas.microsoft.com/office/drawing/2014/main" id="{EE9E4D08-310B-108F-B9A6-0989D35FD5C5}"/>
              </a:ext>
            </a:extLst>
          </p:cNvPr>
          <p:cNvGrpSpPr/>
          <p:nvPr/>
        </p:nvGrpSpPr>
        <p:grpSpPr>
          <a:xfrm>
            <a:off x="816892" y="890309"/>
            <a:ext cx="917540" cy="917540"/>
            <a:chOff x="0" y="0"/>
            <a:chExt cx="812800" cy="812800"/>
          </a:xfrm>
          <a:solidFill>
            <a:schemeClr val="accent3"/>
          </a:solidFill>
        </p:grpSpPr>
        <p:sp>
          <p:nvSpPr>
            <p:cNvPr id="3" name="Freeform 48">
              <a:extLst>
                <a:ext uri="{FF2B5EF4-FFF2-40B4-BE49-F238E27FC236}">
                  <a16:creationId xmlns:a16="http://schemas.microsoft.com/office/drawing/2014/main" id="{0478E98B-483F-D1A0-286E-F5F0F63E11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 name="TextBox 49">
              <a:extLst>
                <a:ext uri="{FF2B5EF4-FFF2-40B4-BE49-F238E27FC236}">
                  <a16:creationId xmlns:a16="http://schemas.microsoft.com/office/drawing/2014/main" id="{7E7B02A1-DFEC-EC86-635C-3DE4CDE895B9}"/>
                </a:ext>
              </a:extLst>
            </p:cNvPr>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 name="Freeform 51">
            <a:extLst>
              <a:ext uri="{FF2B5EF4-FFF2-40B4-BE49-F238E27FC236}">
                <a16:creationId xmlns:a16="http://schemas.microsoft.com/office/drawing/2014/main" id="{0A241730-7DD7-EE22-670C-2AFCEB8C2D5D}"/>
              </a:ext>
            </a:extLst>
          </p:cNvPr>
          <p:cNvSpPr/>
          <p:nvPr/>
        </p:nvSpPr>
        <p:spPr>
          <a:xfrm rot="10800000">
            <a:off x="421012" y="1547826"/>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0" name="Group 53">
            <a:extLst>
              <a:ext uri="{FF2B5EF4-FFF2-40B4-BE49-F238E27FC236}">
                <a16:creationId xmlns:a16="http://schemas.microsoft.com/office/drawing/2014/main" id="{8C586278-DA98-83B5-58BF-37A24CAF735A}"/>
              </a:ext>
            </a:extLst>
          </p:cNvPr>
          <p:cNvGrpSpPr/>
          <p:nvPr/>
        </p:nvGrpSpPr>
        <p:grpSpPr>
          <a:xfrm>
            <a:off x="929394" y="1002810"/>
            <a:ext cx="692537" cy="692537"/>
            <a:chOff x="0" y="0"/>
            <a:chExt cx="812800" cy="812800"/>
          </a:xfrm>
        </p:grpSpPr>
        <p:sp>
          <p:nvSpPr>
            <p:cNvPr id="22" name="Freeform 54">
              <a:extLst>
                <a:ext uri="{FF2B5EF4-FFF2-40B4-BE49-F238E27FC236}">
                  <a16:creationId xmlns:a16="http://schemas.microsoft.com/office/drawing/2014/main" id="{FDCA1629-088D-8BFD-9BFE-B5262F517D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23" name="TextBox 55">
              <a:extLst>
                <a:ext uri="{FF2B5EF4-FFF2-40B4-BE49-F238E27FC236}">
                  <a16:creationId xmlns:a16="http://schemas.microsoft.com/office/drawing/2014/main" id="{77C82ED1-6288-98A6-1AC1-1A6A0A9D69B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4" name="Group 59">
            <a:extLst>
              <a:ext uri="{FF2B5EF4-FFF2-40B4-BE49-F238E27FC236}">
                <a16:creationId xmlns:a16="http://schemas.microsoft.com/office/drawing/2014/main" id="{A35B4DB1-8C71-8D20-1CCB-4E96D232938C}"/>
              </a:ext>
            </a:extLst>
          </p:cNvPr>
          <p:cNvGrpSpPr/>
          <p:nvPr/>
        </p:nvGrpSpPr>
        <p:grpSpPr>
          <a:xfrm>
            <a:off x="453449" y="3913905"/>
            <a:ext cx="1644426" cy="291939"/>
            <a:chOff x="0" y="0"/>
            <a:chExt cx="757405" cy="134464"/>
          </a:xfrm>
          <a:solidFill>
            <a:schemeClr val="accent3"/>
          </a:solidFill>
        </p:grpSpPr>
        <p:sp>
          <p:nvSpPr>
            <p:cNvPr id="26" name="Freeform 60">
              <a:extLst>
                <a:ext uri="{FF2B5EF4-FFF2-40B4-BE49-F238E27FC236}">
                  <a16:creationId xmlns:a16="http://schemas.microsoft.com/office/drawing/2014/main" id="{9C352214-4455-17DD-C37F-D30D1A6627B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7" name="TextBox 61">
              <a:extLst>
                <a:ext uri="{FF2B5EF4-FFF2-40B4-BE49-F238E27FC236}">
                  <a16:creationId xmlns:a16="http://schemas.microsoft.com/office/drawing/2014/main" id="{1C8F3486-196A-A451-3922-3A502D57B424}"/>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28" name="Freeform 95">
            <a:extLst>
              <a:ext uri="{FF2B5EF4-FFF2-40B4-BE49-F238E27FC236}">
                <a16:creationId xmlns:a16="http://schemas.microsoft.com/office/drawing/2014/main" id="{24392C18-2114-9977-B17E-9DC8EF57BC09}"/>
              </a:ext>
            </a:extLst>
          </p:cNvPr>
          <p:cNvSpPr/>
          <p:nvPr/>
        </p:nvSpPr>
        <p:spPr>
          <a:xfrm>
            <a:off x="1063834" y="1145182"/>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9" name="TextBox 108">
            <a:extLst>
              <a:ext uri="{FF2B5EF4-FFF2-40B4-BE49-F238E27FC236}">
                <a16:creationId xmlns:a16="http://schemas.microsoft.com/office/drawing/2014/main" id="{12B452E0-1914-5E07-AB8A-5431A83ED64F}"/>
              </a:ext>
            </a:extLst>
          </p:cNvPr>
          <p:cNvSpPr txBox="1"/>
          <p:nvPr/>
        </p:nvSpPr>
        <p:spPr>
          <a:xfrm>
            <a:off x="587040" y="1858111"/>
            <a:ext cx="1246868"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Επιλογή</a:t>
            </a:r>
            <a:r>
              <a:rPr lang="en" sz="1800" b="1" dirty="0">
                <a:solidFill>
                  <a:schemeClr val="tx1"/>
                </a:solidFill>
                <a:latin typeface="Calibri" panose="020F0502020204030204" pitchFamily="34" charset="0"/>
                <a:cs typeface="Calibri" panose="020F0502020204030204" pitchFamily="34" charset="0"/>
              </a:rPr>
              <a:t> PERMA </a:t>
            </a:r>
            <a:r>
              <a:rPr lang="el-GR" sz="1800" b="1" dirty="0">
                <a:solidFill>
                  <a:schemeClr val="tx1"/>
                </a:solidFill>
                <a:latin typeface="Calibri" panose="020F0502020204030204" pitchFamily="34" charset="0"/>
                <a:cs typeface="Calibri" panose="020F0502020204030204" pitchFamily="34" charset="0"/>
              </a:rPr>
              <a:t>Στρατηγικών</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30" name="TextBox 109">
            <a:extLst>
              <a:ext uri="{FF2B5EF4-FFF2-40B4-BE49-F238E27FC236}">
                <a16:creationId xmlns:a16="http://schemas.microsoft.com/office/drawing/2014/main" id="{DAC2706A-2FF5-A06A-707C-CFD2C7DB8E97}"/>
              </a:ext>
            </a:extLst>
          </p:cNvPr>
          <p:cNvSpPr txBox="1"/>
          <p:nvPr/>
        </p:nvSpPr>
        <p:spPr>
          <a:xfrm>
            <a:off x="579142" y="2718370"/>
            <a:ext cx="1377246" cy="1090042"/>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Επιλέξτε τουλάχιστον μία παρέμβαση ανά στοιχείο του </a:t>
            </a:r>
            <a:r>
              <a:rPr lang="en-GB" sz="1600" dirty="0">
                <a:solidFill>
                  <a:schemeClr val="tx1"/>
                </a:solidFill>
                <a:latin typeface="Calibri" panose="020F0502020204030204" pitchFamily="34" charset="0"/>
                <a:cs typeface="Calibri" panose="020F0502020204030204" pitchFamily="34" charset="0"/>
              </a:rPr>
              <a:t>PERMA</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31" name="TextBox 115">
            <a:extLst>
              <a:ext uri="{FF2B5EF4-FFF2-40B4-BE49-F238E27FC236}">
                <a16:creationId xmlns:a16="http://schemas.microsoft.com/office/drawing/2014/main" id="{C2D9D6F2-B95F-82BE-97DF-0FABE976D07C}"/>
              </a:ext>
            </a:extLst>
          </p:cNvPr>
          <p:cNvSpPr txBox="1"/>
          <p:nvPr/>
        </p:nvSpPr>
        <p:spPr>
          <a:xfrm>
            <a:off x="689793" y="4010278"/>
            <a:ext cx="1034891" cy="195566"/>
          </a:xfrm>
          <a:prstGeom prst="rect">
            <a:avLst/>
          </a:prstGeom>
        </p:spPr>
        <p:txBody>
          <a:bodyPr wrap="square" lIns="0" tIns="0" rIns="0" bIns="0" rtlCol="0" anchor="t">
            <a:spAutoFit/>
          </a:bodyPr>
          <a:lstStyle/>
          <a:p>
            <a:pPr algn="ctr">
              <a:lnSpc>
                <a:spcPts val="1441"/>
              </a:lnSpc>
            </a:pPr>
            <a:r>
              <a:rPr lang="el-GR" sz="1800" b="1" dirty="0">
                <a:solidFill>
                  <a:srgbClr val="FFFFFF"/>
                </a:solidFill>
                <a:latin typeface="Calibri" panose="020F0502020204030204" pitchFamily="34" charset="0"/>
                <a:ea typeface="Lato Bold"/>
                <a:cs typeface="Calibri" panose="020F0502020204030204" pitchFamily="34" charset="0"/>
                <a:sym typeface="Lato Bold"/>
              </a:rPr>
              <a:t>ΒΗΜΑ</a:t>
            </a:r>
            <a:r>
              <a:rPr lang="en-US" sz="1800" b="1" dirty="0">
                <a:solidFill>
                  <a:srgbClr val="FFFFFF"/>
                </a:solidFill>
                <a:latin typeface="Calibri" panose="020F0502020204030204" pitchFamily="34" charset="0"/>
                <a:ea typeface="Lato Bold"/>
                <a:cs typeface="Calibri" panose="020F0502020204030204" pitchFamily="34" charset="0"/>
                <a:sym typeface="Lato Bold"/>
              </a:rPr>
              <a:t> 4</a:t>
            </a:r>
          </a:p>
        </p:txBody>
      </p:sp>
    </p:spTree>
    <p:extLst>
      <p:ext uri="{BB962C8B-B14F-4D97-AF65-F5344CB8AC3E}">
        <p14:creationId xmlns:p14="http://schemas.microsoft.com/office/powerpoint/2010/main" val="369034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D21F-4FF4-A2BB-10DD-583CADF17F77}"/>
            </a:ext>
          </a:extLst>
        </p:cNvPr>
        <p:cNvGrpSpPr/>
        <p:nvPr/>
      </p:nvGrpSpPr>
      <p:grpSpPr>
        <a:xfrm>
          <a:off x="0" y="0"/>
          <a:ext cx="0" cy="0"/>
          <a:chOff x="0" y="0"/>
          <a:chExt cx="0" cy="0"/>
        </a:xfrm>
      </p:grpSpPr>
      <p:sp>
        <p:nvSpPr>
          <p:cNvPr id="8" name="TextBox 49">
            <a:extLst>
              <a:ext uri="{FF2B5EF4-FFF2-40B4-BE49-F238E27FC236}">
                <a16:creationId xmlns:a16="http://schemas.microsoft.com/office/drawing/2014/main" id="{ABC5823E-4C8C-707F-087D-32C700BD0E96}"/>
              </a:ext>
            </a:extLst>
          </p:cNvPr>
          <p:cNvSpPr txBox="1"/>
          <p:nvPr/>
        </p:nvSpPr>
        <p:spPr>
          <a:xfrm>
            <a:off x="895014" y="876160"/>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4" name="TextBox 55">
            <a:extLst>
              <a:ext uri="{FF2B5EF4-FFF2-40B4-BE49-F238E27FC236}">
                <a16:creationId xmlns:a16="http://schemas.microsoft.com/office/drawing/2014/main" id="{B448A0C7-7515-75F8-8378-5363935AF0CB}"/>
              </a:ext>
            </a:extLst>
          </p:cNvPr>
          <p:cNvSpPr txBox="1"/>
          <p:nvPr/>
        </p:nvSpPr>
        <p:spPr>
          <a:xfrm>
            <a:off x="986422" y="983387"/>
            <a:ext cx="562686" cy="61138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9" name="Google Shape;135;g37f9446a92a_0_143">
            <a:extLst>
              <a:ext uri="{FF2B5EF4-FFF2-40B4-BE49-F238E27FC236}">
                <a16:creationId xmlns:a16="http://schemas.microsoft.com/office/drawing/2014/main" id="{6CF71A2B-4064-2381-AF01-C98AC1E0A085}"/>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3600" dirty="0"/>
          </a:p>
        </p:txBody>
      </p:sp>
      <p:grpSp>
        <p:nvGrpSpPr>
          <p:cNvPr id="23" name="Group 59">
            <a:extLst>
              <a:ext uri="{FF2B5EF4-FFF2-40B4-BE49-F238E27FC236}">
                <a16:creationId xmlns:a16="http://schemas.microsoft.com/office/drawing/2014/main" id="{DCB617A0-A318-9CB6-146A-F9A2A0F8AF94}"/>
              </a:ext>
            </a:extLst>
          </p:cNvPr>
          <p:cNvGrpSpPr/>
          <p:nvPr/>
        </p:nvGrpSpPr>
        <p:grpSpPr>
          <a:xfrm>
            <a:off x="0" y="1000368"/>
            <a:ext cx="1644426" cy="291939"/>
            <a:chOff x="0" y="0"/>
            <a:chExt cx="757405" cy="134464"/>
          </a:xfrm>
          <a:solidFill>
            <a:schemeClr val="accent3"/>
          </a:solidFill>
        </p:grpSpPr>
        <p:sp>
          <p:nvSpPr>
            <p:cNvPr id="25" name="Freeform 60">
              <a:extLst>
                <a:ext uri="{FF2B5EF4-FFF2-40B4-BE49-F238E27FC236}">
                  <a16:creationId xmlns:a16="http://schemas.microsoft.com/office/drawing/2014/main" id="{F035B6E7-5A35-4431-6233-D10A964B800F}"/>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6" name="TextBox 61">
              <a:extLst>
                <a:ext uri="{FF2B5EF4-FFF2-40B4-BE49-F238E27FC236}">
                  <a16:creationId xmlns:a16="http://schemas.microsoft.com/office/drawing/2014/main" id="{2E7BBF51-3A7B-F158-8558-881F7B3A4DDF}"/>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0" name="TextBox 115">
            <a:extLst>
              <a:ext uri="{FF2B5EF4-FFF2-40B4-BE49-F238E27FC236}">
                <a16:creationId xmlns:a16="http://schemas.microsoft.com/office/drawing/2014/main" id="{8834C6BD-2DA9-AB83-1D62-227E1323FC05}"/>
              </a:ext>
            </a:extLst>
          </p:cNvPr>
          <p:cNvSpPr txBox="1"/>
          <p:nvPr/>
        </p:nvSpPr>
        <p:spPr>
          <a:xfrm>
            <a:off x="336410" y="1021449"/>
            <a:ext cx="902480" cy="195566"/>
          </a:xfrm>
          <a:prstGeom prst="rect">
            <a:avLst/>
          </a:prstGeom>
        </p:spPr>
        <p:txBody>
          <a:bodyPr wrap="square" lIns="0" tIns="0" rIns="0" bIns="0" rtlCol="0" anchor="t">
            <a:spAutoFit/>
          </a:bodyPr>
          <a:lstStyle/>
          <a:p>
            <a:pPr algn="ctr">
              <a:lnSpc>
                <a:spcPts val="1441"/>
              </a:lnSpc>
            </a:pPr>
            <a:r>
              <a:rPr lang="el-GR" sz="1800" b="1" dirty="0">
                <a:solidFill>
                  <a:srgbClr val="FFFFFF"/>
                </a:solidFill>
                <a:latin typeface="Calibri" panose="020F0502020204030204" pitchFamily="34" charset="0"/>
                <a:ea typeface="Lato Bold"/>
                <a:cs typeface="Calibri" panose="020F0502020204030204" pitchFamily="34" charset="0"/>
                <a:sym typeface="Lato Bold"/>
              </a:rPr>
              <a:t>ΒΗΜΑ</a:t>
            </a:r>
            <a:r>
              <a:rPr lang="en-US" sz="1800" b="1" dirty="0">
                <a:solidFill>
                  <a:srgbClr val="FFFFFF"/>
                </a:solidFill>
                <a:latin typeface="Calibri" panose="020F0502020204030204" pitchFamily="34" charset="0"/>
                <a:ea typeface="Lato Bold"/>
                <a:cs typeface="Calibri" panose="020F0502020204030204" pitchFamily="34" charset="0"/>
                <a:sym typeface="Lato Bold"/>
              </a:rPr>
              <a:t> 4</a:t>
            </a:r>
          </a:p>
        </p:txBody>
      </p:sp>
      <p:sp>
        <p:nvSpPr>
          <p:cNvPr id="32" name="TextBox 31">
            <a:extLst>
              <a:ext uri="{FF2B5EF4-FFF2-40B4-BE49-F238E27FC236}">
                <a16:creationId xmlns:a16="http://schemas.microsoft.com/office/drawing/2014/main" id="{9EEDC106-333F-F305-C35E-7D77E15A124A}"/>
              </a:ext>
            </a:extLst>
          </p:cNvPr>
          <p:cNvSpPr txBox="1"/>
          <p:nvPr/>
        </p:nvSpPr>
        <p:spPr>
          <a:xfrm>
            <a:off x="342870" y="1555019"/>
            <a:ext cx="6097978" cy="369332"/>
          </a:xfrm>
          <a:prstGeom prst="rect">
            <a:avLst/>
          </a:prstGeom>
          <a:noFill/>
        </p:spPr>
        <p:txBody>
          <a:bodyPr wrap="square">
            <a:spAutoFit/>
          </a:bodyPr>
          <a:lstStyle/>
          <a:p>
            <a:r>
              <a:rPr lang="el-GR" sz="1800" dirty="0">
                <a:solidFill>
                  <a:schemeClr val="tx1"/>
                </a:solidFill>
                <a:latin typeface="Calibri" panose="020F0502020204030204" pitchFamily="34" charset="0"/>
                <a:cs typeface="Calibri" panose="020F0502020204030204" pitchFamily="34" charset="0"/>
              </a:rPr>
              <a:t>Παράδειγμα Πίνακα Στρατηγικής </a:t>
            </a:r>
            <a:r>
              <a:rPr lang="en-GB" sz="1800" dirty="0">
                <a:solidFill>
                  <a:schemeClr val="tx1"/>
                </a:solidFill>
                <a:latin typeface="Calibri" panose="020F0502020204030204" pitchFamily="34" charset="0"/>
                <a:cs typeface="Calibri" panose="020F0502020204030204" pitchFamily="34" charset="0"/>
              </a:rPr>
              <a:t>PERMA</a:t>
            </a:r>
            <a:endParaRPr lang="el-GR" sz="1800" dirty="0">
              <a:solidFill>
                <a:schemeClr val="tx1"/>
              </a:solidFill>
              <a:latin typeface="Calibri" panose="020F0502020204030204" pitchFamily="34" charset="0"/>
              <a:cs typeface="Calibri" panose="020F0502020204030204" pitchFamily="34" charset="0"/>
            </a:endParaRPr>
          </a:p>
        </p:txBody>
      </p:sp>
      <p:graphicFrame>
        <p:nvGraphicFramePr>
          <p:cNvPr id="2" name="Πίνακας 24">
            <a:extLst>
              <a:ext uri="{FF2B5EF4-FFF2-40B4-BE49-F238E27FC236}">
                <a16:creationId xmlns:a16="http://schemas.microsoft.com/office/drawing/2014/main" id="{32660D36-5924-92DD-DF76-3796E0BDC587}"/>
              </a:ext>
            </a:extLst>
          </p:cNvPr>
          <p:cNvGraphicFramePr>
            <a:graphicFrameLocks noGrp="1"/>
          </p:cNvGraphicFramePr>
          <p:nvPr>
            <p:extLst>
              <p:ext uri="{D42A27DB-BD31-4B8C-83A1-F6EECF244321}">
                <p14:modId xmlns:p14="http://schemas.microsoft.com/office/powerpoint/2010/main" val="4131723238"/>
              </p:ext>
            </p:extLst>
          </p:nvPr>
        </p:nvGraphicFramePr>
        <p:xfrm>
          <a:off x="342870" y="2057597"/>
          <a:ext cx="11107437" cy="4457620"/>
        </p:xfrm>
        <a:graphic>
          <a:graphicData uri="http://schemas.openxmlformats.org/drawingml/2006/table">
            <a:tbl>
              <a:tblPr>
                <a:tableStyleId>{BC89EF96-8CEA-46FF-86C4-4CE0E7609802}</a:tableStyleId>
              </a:tblPr>
              <a:tblGrid>
                <a:gridCol w="2127210">
                  <a:extLst>
                    <a:ext uri="{9D8B030D-6E8A-4147-A177-3AD203B41FA5}">
                      <a16:colId xmlns:a16="http://schemas.microsoft.com/office/drawing/2014/main" val="3372439373"/>
                    </a:ext>
                  </a:extLst>
                </a:gridCol>
                <a:gridCol w="3152798">
                  <a:extLst>
                    <a:ext uri="{9D8B030D-6E8A-4147-A177-3AD203B41FA5}">
                      <a16:colId xmlns:a16="http://schemas.microsoft.com/office/drawing/2014/main" val="1414339952"/>
                    </a:ext>
                  </a:extLst>
                </a:gridCol>
                <a:gridCol w="5827429">
                  <a:extLst>
                    <a:ext uri="{9D8B030D-6E8A-4147-A177-3AD203B41FA5}">
                      <a16:colId xmlns:a16="http://schemas.microsoft.com/office/drawing/2014/main" val="1795075646"/>
                    </a:ext>
                  </a:extLst>
                </a:gridCol>
              </a:tblGrid>
              <a:tr h="295242">
                <a:tc>
                  <a:txBody>
                    <a:bodyPr/>
                    <a:lstStyle/>
                    <a:p>
                      <a:pPr>
                        <a:buNone/>
                      </a:pPr>
                      <a:r>
                        <a:rPr lang="en" sz="1800" b="1" dirty="0">
                          <a:latin typeface="Calibri" panose="020F0502020204030204" pitchFamily="34" charset="0"/>
                          <a:cs typeface="Calibri" panose="020F0502020204030204" pitchFamily="34" charset="0"/>
                        </a:rPr>
                        <a:t>PERMA </a:t>
                      </a:r>
                      <a:r>
                        <a:rPr lang="el-GR" sz="1800" b="1" dirty="0">
                          <a:latin typeface="Calibri" panose="020F0502020204030204" pitchFamily="34" charset="0"/>
                          <a:cs typeface="Calibri" panose="020F0502020204030204" pitchFamily="34" charset="0"/>
                        </a:rPr>
                        <a:t>Στοιχείο</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b="1" dirty="0">
                          <a:latin typeface="Calibri" panose="020F0502020204030204" pitchFamily="34" charset="0"/>
                          <a:cs typeface="Calibri" panose="020F0502020204030204" pitchFamily="34" charset="0"/>
                        </a:rPr>
                        <a:t>Στρατηγική Εστίαση</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b="1" dirty="0">
                          <a:latin typeface="Calibri" panose="020F0502020204030204" pitchFamily="34" charset="0"/>
                          <a:cs typeface="Calibri" panose="020F0502020204030204" pitchFamily="34" charset="0"/>
                        </a:rPr>
                        <a:t>Παράδειγμα Σχολικής Στρατηγικής ή Δραστηριότητας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588559637"/>
                  </a:ext>
                </a:extLst>
              </a:tr>
              <a:tr h="708580">
                <a:tc>
                  <a:txBody>
                    <a:bodyPr/>
                    <a:lstStyle/>
                    <a:p>
                      <a:pPr>
                        <a:buNone/>
                      </a:pPr>
                      <a:r>
                        <a:rPr lang="en" sz="1800" b="1" dirty="0">
                          <a:latin typeface="Calibri" panose="020F0502020204030204" pitchFamily="34" charset="0"/>
                          <a:cs typeface="Calibri" panose="020F0502020204030204" pitchFamily="34" charset="0"/>
                        </a:rPr>
                        <a:t>P – Positive Emotion</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Δημιουργία αισιοδοξίας, ευγνωμοσύνης, χαράς</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«Αναστοχασμός "Τρία Καλά Πράγματα" στο τέλος κάθε εβδομάδας· τοίχος ευγνωμοσύνης· πρωινός κύκλος εκτίμησης/αναγνώρισης»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15028310"/>
                  </a:ext>
                </a:extLst>
              </a:tr>
              <a:tr h="708580">
                <a:tc>
                  <a:txBody>
                    <a:bodyPr/>
                    <a:lstStyle/>
                    <a:p>
                      <a:pPr>
                        <a:buNone/>
                      </a:pPr>
                      <a:r>
                        <a:rPr lang="en" sz="1800" b="1" dirty="0">
                          <a:latin typeface="Calibri" panose="020F0502020204030204" pitchFamily="34" charset="0"/>
                          <a:cs typeface="Calibri" panose="020F0502020204030204" pitchFamily="34" charset="0"/>
                        </a:rPr>
                        <a:t>E – Engagement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Προώθηση της ροής και της χρήσης των δυνατών σημείων</a:t>
                      </a:r>
                    </a:p>
                  </a:txBody>
                  <a:tcPr anchor="ctr"/>
                </a:tc>
                <a:tc>
                  <a:txBody>
                    <a:bodyPr/>
                    <a:lstStyle/>
                    <a:p>
                      <a:pPr>
                        <a:buNone/>
                      </a:pPr>
                      <a:r>
                        <a:rPr lang="el-GR" sz="1800" dirty="0">
                          <a:latin typeface="Calibri" panose="020F0502020204030204" pitchFamily="34" charset="0"/>
                          <a:cs typeface="Calibri" panose="020F0502020204030204" pitchFamily="34" charset="0"/>
                        </a:rPr>
                        <a:t>«Μάθηση βάσει έργων με έμφαση στα δυνατά σημεία, δημιουργικές προκλήσεις, ενσωμάτωση επιλογών μαθητών στα μαθήματα»</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50170582"/>
                  </a:ext>
                </a:extLst>
              </a:tr>
              <a:tr h="708580">
                <a:tc>
                  <a:txBody>
                    <a:bodyPr/>
                    <a:lstStyle/>
                    <a:p>
                      <a:pPr>
                        <a:buNone/>
                      </a:pPr>
                      <a:r>
                        <a:rPr lang="en" sz="1800" b="1">
                          <a:latin typeface="Calibri" panose="020F0502020204030204" pitchFamily="34" charset="0"/>
                          <a:cs typeface="Calibri" panose="020F0502020204030204" pitchFamily="34" charset="0"/>
                        </a:rPr>
                        <a:t>R – Relationships</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Ενίσχυση της εμπιστοσύνης, της ενσυναίσθησης και της σύνδεσης</a:t>
                      </a:r>
                    </a:p>
                  </a:txBody>
                  <a:tcPr anchor="ctr"/>
                </a:tc>
                <a:tc>
                  <a:txBody>
                    <a:bodyPr/>
                    <a:lstStyle/>
                    <a:p>
                      <a:pPr>
                        <a:buNone/>
                      </a:pPr>
                      <a:r>
                        <a:rPr lang="el-GR" sz="1800" dirty="0">
                          <a:latin typeface="Calibri" panose="020F0502020204030204" pitchFamily="34" charset="0"/>
                          <a:cs typeface="Calibri" panose="020F0502020204030204" pitchFamily="34" charset="0"/>
                        </a:rPr>
                        <a:t>«Πρόκληση καλοσύνης, προγράμματα υποστήριξης από </a:t>
                      </a:r>
                      <a:r>
                        <a:rPr lang="el-GR" sz="1800" dirty="0" err="1">
                          <a:latin typeface="Calibri" panose="020F0502020204030204" pitchFamily="34" charset="0"/>
                          <a:cs typeface="Calibri" panose="020F0502020204030204" pitchFamily="34" charset="0"/>
                        </a:rPr>
                        <a:t>ομοτίμους</a:t>
                      </a:r>
                      <a:r>
                        <a:rPr lang="el-GR" sz="1800" dirty="0">
                          <a:latin typeface="Calibri" panose="020F0502020204030204" pitchFamily="34" charset="0"/>
                          <a:cs typeface="Calibri" panose="020F0502020204030204" pitchFamily="34" charset="0"/>
                        </a:rPr>
                        <a:t>, τελετές αναγνώρισης εκπαιδευτικών-μαθητών»</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68432998"/>
                  </a:ext>
                </a:extLst>
              </a:tr>
              <a:tr h="708580">
                <a:tc>
                  <a:txBody>
                    <a:bodyPr/>
                    <a:lstStyle/>
                    <a:p>
                      <a:pPr>
                        <a:buNone/>
                      </a:pPr>
                      <a:r>
                        <a:rPr lang="en" sz="1800" b="1">
                          <a:latin typeface="Calibri" panose="020F0502020204030204" pitchFamily="34" charset="0"/>
                          <a:cs typeface="Calibri" panose="020F0502020204030204" pitchFamily="34" charset="0"/>
                        </a:rPr>
                        <a:t>M – Meaning</a:t>
                      </a:r>
                      <a:endParaRPr lang="en" sz="180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Σύνδεση της μάθησης με τις αξίες και τον σκοπό (το νόημα)</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«Έργο μάθησης μέσω υπηρεσίας, καμπάνια σχολικών αξιών, αφίσες αναστοχασμού "Γιατί έχει σημασία"»</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45315003"/>
                  </a:ext>
                </a:extLst>
              </a:tr>
              <a:tr h="501911">
                <a:tc>
                  <a:txBody>
                    <a:bodyPr/>
                    <a:lstStyle/>
                    <a:p>
                      <a:pPr>
                        <a:buNone/>
                      </a:pPr>
                      <a:r>
                        <a:rPr lang="en" sz="1800" b="1" dirty="0">
                          <a:latin typeface="Calibri" panose="020F0502020204030204" pitchFamily="34" charset="0"/>
                          <a:cs typeface="Calibri" panose="020F0502020204030204" pitchFamily="34" charset="0"/>
                        </a:rPr>
                        <a:t>A – Accomplishment</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Επιβράβευση της προσπάθειας και της προόδου</a:t>
                      </a:r>
                      <a:endParaRPr lang="en" sz="1800" dirty="0">
                        <a:latin typeface="Calibri" panose="020F0502020204030204" pitchFamily="34" charset="0"/>
                        <a:cs typeface="Calibri" panose="020F0502020204030204" pitchFamily="34" charset="0"/>
                      </a:endParaRPr>
                    </a:p>
                  </a:txBody>
                  <a:tcPr anchor="ctr"/>
                </a:tc>
                <a:tc>
                  <a:txBody>
                    <a:bodyPr/>
                    <a:lstStyle/>
                    <a:p>
                      <a:pPr>
                        <a:buNone/>
                      </a:pPr>
                      <a:r>
                        <a:rPr lang="el-GR" sz="1800" dirty="0">
                          <a:latin typeface="Calibri" panose="020F0502020204030204" pitchFamily="34" charset="0"/>
                          <a:cs typeface="Calibri" panose="020F0502020204030204" pitchFamily="34" charset="0"/>
                        </a:rPr>
                        <a:t>«</a:t>
                      </a:r>
                      <a:r>
                        <a:rPr lang="el-GR" sz="1800" dirty="0" err="1">
                          <a:latin typeface="Calibri" panose="020F0502020204030204" pitchFamily="34" charset="0"/>
                          <a:cs typeface="Calibri" panose="020F0502020204030204" pitchFamily="34" charset="0"/>
                        </a:rPr>
                        <a:t>Ρουτίνες</a:t>
                      </a:r>
                      <a:r>
                        <a:rPr lang="el-GR" sz="1800" dirty="0">
                          <a:latin typeface="Calibri" panose="020F0502020204030204" pitchFamily="34" charset="0"/>
                          <a:cs typeface="Calibri" panose="020F0502020204030204" pitchFamily="34" charset="0"/>
                        </a:rPr>
                        <a:t> καθορισμού στόχων· τελετουργικά αναγνώρισης· κονκάρδες προόδου ή βραβεία ευημερίας»</a:t>
                      </a:r>
                      <a:endParaRPr lang="en"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21728404"/>
                  </a:ext>
                </a:extLst>
              </a:tr>
            </a:tbl>
          </a:graphicData>
        </a:graphic>
      </p:graphicFrame>
    </p:spTree>
    <p:extLst>
      <p:ext uri="{BB962C8B-B14F-4D97-AF65-F5344CB8AC3E}">
        <p14:creationId xmlns:p14="http://schemas.microsoft.com/office/powerpoint/2010/main" val="66553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1CA0DDA-69B5-2AC3-2B11-1E59BAE291F5}"/>
            </a:ext>
          </a:extLst>
        </p:cNvPr>
        <p:cNvGrpSpPr/>
        <p:nvPr/>
      </p:nvGrpSpPr>
      <p:grpSpPr>
        <a:xfrm>
          <a:off x="0" y="0"/>
          <a:ext cx="0" cy="0"/>
          <a:chOff x="0" y="0"/>
          <a:chExt cx="0" cy="0"/>
        </a:xfrm>
      </p:grpSpPr>
      <p:sp>
        <p:nvSpPr>
          <p:cNvPr id="5" name="Google Shape;135;g37f9446a92a_0_143">
            <a:extLst>
              <a:ext uri="{FF2B5EF4-FFF2-40B4-BE49-F238E27FC236}">
                <a16:creationId xmlns:a16="http://schemas.microsoft.com/office/drawing/2014/main" id="{64114A48-26D0-E8F8-3B27-C6068CC21C00}"/>
              </a:ext>
            </a:extLst>
          </p:cNvPr>
          <p:cNvSpPr txBox="1">
            <a:spLocks/>
          </p:cNvSpPr>
          <p:nvPr/>
        </p:nvSpPr>
        <p:spPr>
          <a:xfrm>
            <a:off x="247500" y="73929"/>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
        <p:nvSpPr>
          <p:cNvPr id="25" name="TextBox 24">
            <a:extLst>
              <a:ext uri="{FF2B5EF4-FFF2-40B4-BE49-F238E27FC236}">
                <a16:creationId xmlns:a16="http://schemas.microsoft.com/office/drawing/2014/main" id="{4A0EDB2F-8A27-4620-3DC2-0EA0591A4471}"/>
              </a:ext>
            </a:extLst>
          </p:cNvPr>
          <p:cNvSpPr txBox="1"/>
          <p:nvPr/>
        </p:nvSpPr>
        <p:spPr>
          <a:xfrm>
            <a:off x="97970" y="919767"/>
            <a:ext cx="11944500" cy="1754326"/>
          </a:xfrm>
          <a:prstGeom prst="rect">
            <a:avLst/>
          </a:prstGeom>
          <a:noFill/>
        </p:spPr>
        <p:txBody>
          <a:bodyPr wrap="square">
            <a:spAutoFit/>
          </a:bodyPr>
          <a:lstStyle/>
          <a:p>
            <a:pPr algn="ctr">
              <a:buNone/>
            </a:pPr>
            <a:r>
              <a:rPr lang="el-GR" sz="1800" b="1" dirty="0">
                <a:solidFill>
                  <a:schemeClr val="accent2"/>
                </a:solidFill>
                <a:latin typeface="Calibri" panose="020F0502020204030204" pitchFamily="34" charset="0"/>
                <a:cs typeface="Calibri" panose="020F0502020204030204" pitchFamily="34" charset="0"/>
              </a:rPr>
              <a:t>Σενάριο: Ενίσχυση της Δέσμευσης των Μαθητών μέσω της </a:t>
            </a:r>
            <a:br>
              <a:rPr lang="el-GR" sz="1800" b="1" dirty="0">
                <a:solidFill>
                  <a:schemeClr val="accent2"/>
                </a:solidFill>
                <a:latin typeface="Calibri" panose="020F0502020204030204" pitchFamily="34" charset="0"/>
                <a:cs typeface="Calibri" panose="020F0502020204030204" pitchFamily="34" charset="0"/>
              </a:rPr>
            </a:br>
            <a:r>
              <a:rPr lang="el-GR" sz="1800" b="1" dirty="0">
                <a:solidFill>
                  <a:schemeClr val="accent2"/>
                </a:solidFill>
                <a:latin typeface="Calibri" panose="020F0502020204030204" pitchFamily="34" charset="0"/>
                <a:cs typeface="Calibri" panose="020F0502020204030204" pitchFamily="34" charset="0"/>
              </a:rPr>
              <a:t>Μάθησης με βάση τα Δυνατά Σημεία </a:t>
            </a:r>
          </a:p>
          <a:p>
            <a:pPr algn="ctr">
              <a:buNone/>
            </a:pPr>
            <a:r>
              <a:rPr lang="el-GR" sz="1800" i="1" dirty="0">
                <a:solidFill>
                  <a:schemeClr val="tx1"/>
                </a:solidFill>
                <a:latin typeface="Calibri" panose="020F0502020204030204" pitchFamily="34" charset="0"/>
                <a:cs typeface="Calibri" panose="020F0502020204030204" pitchFamily="34" charset="0"/>
              </a:rPr>
              <a:t>Στο Δημοτικό Σχολείο </a:t>
            </a:r>
            <a:r>
              <a:rPr lang="en-GB" sz="1800" i="1" dirty="0">
                <a:solidFill>
                  <a:schemeClr val="tx1"/>
                </a:solidFill>
                <a:latin typeface="Calibri" panose="020F0502020204030204" pitchFamily="34" charset="0"/>
                <a:cs typeface="Calibri" panose="020F0502020204030204" pitchFamily="34" charset="0"/>
              </a:rPr>
              <a:t>Bright Horizons, </a:t>
            </a:r>
            <a:r>
              <a:rPr lang="el-GR" sz="1800" i="1" dirty="0">
                <a:solidFill>
                  <a:schemeClr val="tx1"/>
                </a:solidFill>
                <a:latin typeface="Calibri" panose="020F0502020204030204" pitchFamily="34" charset="0"/>
                <a:cs typeface="Calibri" panose="020F0502020204030204" pitchFamily="34" charset="0"/>
              </a:rPr>
              <a:t>οι εκπαιδευτικοί έχουν παρατηρήσει ότι κατά τη διάρκεια των πρωινών μαθημάτων οι μαθητές φαίνονται αφηρημένοι, παθητικοί και χωρίς κίνητρο. Οι συζητήσεις στην τάξη συχνά δεν έχουν ενδιαφέρον και η συμμετοχή είναι χαμηλή, ακόμη και μεταξύ των συνήθως ενεργών μαθητών. Η έρευνα ευημερίας του σχολείου στα μέσα της χρονιάς αποκάλυψε επίσης ότι οι μαθητές νιώθουν «βαριεστημένοι» και «αποσυνδεδεμένοι από τη μάθηση».</a:t>
            </a:r>
            <a:endParaRPr lang="en" sz="1800" b="0" i="1" u="none" strike="noStrike" dirty="0">
              <a:solidFill>
                <a:schemeClr val="tx1"/>
              </a:solidFill>
              <a:effectLst/>
              <a:latin typeface="Calibri" panose="020F0502020204030204" pitchFamily="34" charset="0"/>
              <a:cs typeface="Calibri" panose="020F0502020204030204" pitchFamily="34" charset="0"/>
            </a:endParaRPr>
          </a:p>
        </p:txBody>
      </p:sp>
      <p:grpSp>
        <p:nvGrpSpPr>
          <p:cNvPr id="12" name="Group 59">
            <a:extLst>
              <a:ext uri="{FF2B5EF4-FFF2-40B4-BE49-F238E27FC236}">
                <a16:creationId xmlns:a16="http://schemas.microsoft.com/office/drawing/2014/main" id="{394E95AD-DFC5-C08E-45A8-17713C82CF30}"/>
              </a:ext>
            </a:extLst>
          </p:cNvPr>
          <p:cNvGrpSpPr/>
          <p:nvPr/>
        </p:nvGrpSpPr>
        <p:grpSpPr>
          <a:xfrm>
            <a:off x="0" y="914002"/>
            <a:ext cx="1644426" cy="291939"/>
            <a:chOff x="0" y="0"/>
            <a:chExt cx="757405" cy="134464"/>
          </a:xfrm>
          <a:solidFill>
            <a:schemeClr val="accent3"/>
          </a:solidFill>
        </p:grpSpPr>
        <p:sp>
          <p:nvSpPr>
            <p:cNvPr id="20" name="Freeform 60">
              <a:extLst>
                <a:ext uri="{FF2B5EF4-FFF2-40B4-BE49-F238E27FC236}">
                  <a16:creationId xmlns:a16="http://schemas.microsoft.com/office/drawing/2014/main" id="{6CD14EAE-2C20-1527-BAA9-3594C61ECEE1}"/>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rgbClr val="FFFFFF"/>
                </a:solidFill>
                <a:latin typeface="Calibri" panose="020F0502020204030204" pitchFamily="34" charset="0"/>
                <a:cs typeface="Calibri" panose="020F0502020204030204" pitchFamily="34" charset="0"/>
              </a:endParaRPr>
            </a:p>
          </p:txBody>
        </p:sp>
        <p:sp>
          <p:nvSpPr>
            <p:cNvPr id="21" name="TextBox 61">
              <a:extLst>
                <a:ext uri="{FF2B5EF4-FFF2-40B4-BE49-F238E27FC236}">
                  <a16:creationId xmlns:a16="http://schemas.microsoft.com/office/drawing/2014/main" id="{105FFB79-D4A0-FEBD-48DB-088EB61B0021}"/>
                </a:ext>
              </a:extLst>
            </p:cNvPr>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rgbClr val="FFFFFF"/>
                </a:solidFill>
                <a:latin typeface="Calibri" panose="020F0502020204030204" pitchFamily="34" charset="0"/>
                <a:cs typeface="Calibri" panose="020F0502020204030204" pitchFamily="34" charset="0"/>
              </a:endParaRPr>
            </a:p>
          </p:txBody>
        </p:sp>
      </p:grpSp>
      <p:sp>
        <p:nvSpPr>
          <p:cNvPr id="28" name="TextBox 115">
            <a:extLst>
              <a:ext uri="{FF2B5EF4-FFF2-40B4-BE49-F238E27FC236}">
                <a16:creationId xmlns:a16="http://schemas.microsoft.com/office/drawing/2014/main" id="{8B39270C-8444-C644-1328-2331298E7A8F}"/>
              </a:ext>
            </a:extLst>
          </p:cNvPr>
          <p:cNvSpPr txBox="1"/>
          <p:nvPr/>
        </p:nvSpPr>
        <p:spPr>
          <a:xfrm>
            <a:off x="475944" y="962188"/>
            <a:ext cx="820593" cy="195566"/>
          </a:xfrm>
          <a:prstGeom prst="rect">
            <a:avLst/>
          </a:prstGeom>
        </p:spPr>
        <p:txBody>
          <a:bodyPr wrap="square" lIns="0" tIns="0" rIns="0" bIns="0" rtlCol="0" anchor="t">
            <a:spAutoFit/>
          </a:bodyPr>
          <a:lstStyle/>
          <a:p>
            <a:pPr algn="ctr">
              <a:lnSpc>
                <a:spcPts val="1441"/>
              </a:lnSpc>
            </a:pPr>
            <a:r>
              <a:rPr lang="el-GR" sz="1800" b="1" dirty="0">
                <a:solidFill>
                  <a:srgbClr val="FFFFFF"/>
                </a:solidFill>
                <a:latin typeface="Calibri" panose="020F0502020204030204" pitchFamily="34" charset="0"/>
                <a:ea typeface="Lato Bold"/>
                <a:cs typeface="Calibri" panose="020F0502020204030204" pitchFamily="34" charset="0"/>
                <a:sym typeface="Lato Bold"/>
              </a:rPr>
              <a:t>ΒΗΜΑ</a:t>
            </a:r>
            <a:r>
              <a:rPr lang="en-US" sz="1800" b="1" dirty="0">
                <a:solidFill>
                  <a:srgbClr val="FFFFFF"/>
                </a:solidFill>
                <a:latin typeface="Calibri" panose="020F0502020204030204" pitchFamily="34" charset="0"/>
                <a:ea typeface="Lato Bold"/>
                <a:cs typeface="Calibri" panose="020F0502020204030204" pitchFamily="34" charset="0"/>
                <a:sym typeface="Lato Bold"/>
              </a:rPr>
              <a:t> 4</a:t>
            </a:r>
          </a:p>
        </p:txBody>
      </p:sp>
      <p:graphicFrame>
        <p:nvGraphicFramePr>
          <p:cNvPr id="35" name="Πίνακας 34">
            <a:extLst>
              <a:ext uri="{FF2B5EF4-FFF2-40B4-BE49-F238E27FC236}">
                <a16:creationId xmlns:a16="http://schemas.microsoft.com/office/drawing/2014/main" id="{07C2D9AC-50F8-7291-BC88-46F8916EA3FE}"/>
              </a:ext>
            </a:extLst>
          </p:cNvPr>
          <p:cNvGraphicFramePr>
            <a:graphicFrameLocks noGrp="1"/>
          </p:cNvGraphicFramePr>
          <p:nvPr>
            <p:extLst>
              <p:ext uri="{D42A27DB-BD31-4B8C-83A1-F6EECF244321}">
                <p14:modId xmlns:p14="http://schemas.microsoft.com/office/powerpoint/2010/main" val="3465047386"/>
              </p:ext>
            </p:extLst>
          </p:nvPr>
        </p:nvGraphicFramePr>
        <p:xfrm>
          <a:off x="123749" y="2674093"/>
          <a:ext cx="11892941" cy="4227672"/>
        </p:xfrm>
        <a:graphic>
          <a:graphicData uri="http://schemas.openxmlformats.org/drawingml/2006/table">
            <a:tbl>
              <a:tblPr>
                <a:tableStyleId>{BC89EF96-8CEA-46FF-86C4-4CE0E7609802}</a:tableStyleId>
              </a:tblPr>
              <a:tblGrid>
                <a:gridCol w="1733861">
                  <a:extLst>
                    <a:ext uri="{9D8B030D-6E8A-4147-A177-3AD203B41FA5}">
                      <a16:colId xmlns:a16="http://schemas.microsoft.com/office/drawing/2014/main" val="4257278780"/>
                    </a:ext>
                  </a:extLst>
                </a:gridCol>
                <a:gridCol w="1678675">
                  <a:extLst>
                    <a:ext uri="{9D8B030D-6E8A-4147-A177-3AD203B41FA5}">
                      <a16:colId xmlns:a16="http://schemas.microsoft.com/office/drawing/2014/main" val="834625152"/>
                    </a:ext>
                  </a:extLst>
                </a:gridCol>
                <a:gridCol w="1064525">
                  <a:extLst>
                    <a:ext uri="{9D8B030D-6E8A-4147-A177-3AD203B41FA5}">
                      <a16:colId xmlns:a16="http://schemas.microsoft.com/office/drawing/2014/main" val="1998755456"/>
                    </a:ext>
                  </a:extLst>
                </a:gridCol>
                <a:gridCol w="1709778">
                  <a:extLst>
                    <a:ext uri="{9D8B030D-6E8A-4147-A177-3AD203B41FA5}">
                      <a16:colId xmlns:a16="http://schemas.microsoft.com/office/drawing/2014/main" val="1511894152"/>
                    </a:ext>
                  </a:extLst>
                </a:gridCol>
                <a:gridCol w="3776622">
                  <a:extLst>
                    <a:ext uri="{9D8B030D-6E8A-4147-A177-3AD203B41FA5}">
                      <a16:colId xmlns:a16="http://schemas.microsoft.com/office/drawing/2014/main" val="3739693713"/>
                    </a:ext>
                  </a:extLst>
                </a:gridCol>
                <a:gridCol w="1929480">
                  <a:extLst>
                    <a:ext uri="{9D8B030D-6E8A-4147-A177-3AD203B41FA5}">
                      <a16:colId xmlns:a16="http://schemas.microsoft.com/office/drawing/2014/main" val="1924065440"/>
                    </a:ext>
                  </a:extLst>
                </a:gridCol>
              </a:tblGrid>
              <a:tr h="1569668">
                <a:tc>
                  <a:txBody>
                    <a:bodyPr/>
                    <a:lstStyle/>
                    <a:p>
                      <a:pPr algn="ctr">
                        <a:buNone/>
                      </a:pPr>
                      <a:r>
                        <a:rPr lang="el-GR" sz="1800" b="1" dirty="0">
                          <a:latin typeface="Calibri" panose="020F0502020204030204" pitchFamily="34" charset="0"/>
                          <a:cs typeface="Calibri" panose="020F0502020204030204" pitchFamily="34" charset="0"/>
                        </a:rPr>
                        <a:t>Προτεραιότητες</a:t>
                      </a:r>
                      <a:endParaRPr lang="en" sz="1800" b="1"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l-GR" sz="1800" b="1" dirty="0">
                          <a:latin typeface="Calibri" panose="020F0502020204030204" pitchFamily="34" charset="0"/>
                          <a:cs typeface="Calibri" panose="020F0502020204030204" pitchFamily="34" charset="0"/>
                        </a:rPr>
                        <a:t>Κατάσταση Προβλήματος (</a:t>
                      </a:r>
                      <a:r>
                        <a:rPr lang="el-GR" sz="1800" b="1" dirty="0" err="1">
                          <a:latin typeface="Calibri" panose="020F0502020204030204" pitchFamily="34" charset="0"/>
                          <a:cs typeface="Calibri" panose="020F0502020204030204" pitchFamily="34" charset="0"/>
                        </a:rPr>
                        <a:t>Παρατηρήσιμη</a:t>
                      </a:r>
                      <a:r>
                        <a:rPr lang="el-GR" sz="1800" b="1" dirty="0">
                          <a:latin typeface="Calibri" panose="020F0502020204030204" pitchFamily="34" charset="0"/>
                          <a:cs typeface="Calibri" panose="020F0502020204030204" pitchFamily="34" charset="0"/>
                        </a:rPr>
                        <a:t> κατάσταση /σύμπτωμα</a:t>
                      </a:r>
                      <a:br>
                        <a:rPr lang="el-GR" sz="1800" b="1" dirty="0">
                          <a:latin typeface="Calibri" panose="020F0502020204030204" pitchFamily="34" charset="0"/>
                          <a:cs typeface="Calibri" panose="020F0502020204030204" pitchFamily="34" charset="0"/>
                        </a:rPr>
                      </a:br>
                      <a:r>
                        <a:rPr lang="el-GR" sz="1800" b="1" dirty="0">
                          <a:latin typeface="Calibri" panose="020F0502020204030204" pitchFamily="34" charset="0"/>
                          <a:cs typeface="Calibri" panose="020F0502020204030204" pitchFamily="34" charset="0"/>
                        </a:rPr>
                        <a:t>/ανάγκη)</a:t>
                      </a:r>
                      <a:endParaRPr lang="en" sz="1800" b="1"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n" sz="1800" b="1" dirty="0">
                          <a:solidFill>
                            <a:schemeClr val="tx1"/>
                          </a:solidFill>
                          <a:latin typeface="Calibri" panose="020F0502020204030204" pitchFamily="34" charset="0"/>
                          <a:cs typeface="Calibri" panose="020F0502020204030204" pitchFamily="34" charset="0"/>
                        </a:rPr>
                        <a:t>PERMA </a:t>
                      </a:r>
                      <a:r>
                        <a:rPr lang="el-GR" sz="1800" b="1" dirty="0">
                          <a:solidFill>
                            <a:schemeClr val="tx1"/>
                          </a:solidFill>
                          <a:latin typeface="Calibri" panose="020F0502020204030204" pitchFamily="34" charset="0"/>
                          <a:cs typeface="Calibri" panose="020F0502020204030204" pitchFamily="34" charset="0"/>
                        </a:rPr>
                        <a:t>Στοιχείο</a:t>
                      </a:r>
                      <a:endParaRPr lang="en" sz="1800" b="1"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l-GR" sz="1800" b="1" dirty="0">
                          <a:latin typeface="Calibri" panose="020F0502020204030204" pitchFamily="34" charset="0"/>
                          <a:cs typeface="Calibri" panose="020F0502020204030204" pitchFamily="34" charset="0"/>
                        </a:rPr>
                        <a:t>Παράδειγμα Σχεδιασμού για ολόκληρη τη σχολική μονάδα</a:t>
                      </a:r>
                      <a:r>
                        <a:rPr lang="en-GB"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Στρατηγική Εστίαση)</a:t>
                      </a:r>
                      <a:endParaRPr lang="en" sz="1800" b="1"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lgn="ctr">
                        <a:buNone/>
                      </a:pPr>
                      <a:r>
                        <a:rPr lang="el-GR" sz="1800" b="1" dirty="0">
                          <a:latin typeface="Calibri" panose="020F0502020204030204" pitchFamily="34" charset="0"/>
                          <a:cs typeface="Calibri" panose="020F0502020204030204" pitchFamily="34" charset="0"/>
                        </a:rPr>
                        <a:t>Σχολική Στρατηγική </a:t>
                      </a:r>
                      <a:br>
                        <a:rPr lang="el-GR" sz="1800" b="1" dirty="0">
                          <a:latin typeface="Calibri" panose="020F0502020204030204" pitchFamily="34" charset="0"/>
                          <a:cs typeface="Calibri" panose="020F0502020204030204" pitchFamily="34" charset="0"/>
                        </a:rPr>
                      </a:br>
                      <a:r>
                        <a:rPr lang="el-GR" sz="1800" b="1" dirty="0">
                          <a:latin typeface="Calibri" panose="020F0502020204030204" pitchFamily="34" charset="0"/>
                          <a:cs typeface="Calibri" panose="020F0502020204030204" pitchFamily="34" charset="0"/>
                        </a:rPr>
                        <a:t>ή Δραστηριότητα</a:t>
                      </a:r>
                      <a:endParaRPr lang="en" sz="1800" b="1"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lgn="ctr">
                        <a:buNone/>
                      </a:pPr>
                      <a:r>
                        <a:rPr lang="el-GR" sz="1800" b="1" dirty="0">
                          <a:latin typeface="Calibri" panose="020F0502020204030204" pitchFamily="34" charset="0"/>
                          <a:cs typeface="Calibri" panose="020F0502020204030204" pitchFamily="34" charset="0"/>
                        </a:rPr>
                        <a:t>Αναμενόμενα Αποτελέσματα</a:t>
                      </a:r>
                      <a:endParaRPr lang="en" sz="1800" b="1"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extLst>
                  <a:ext uri="{0D108BD9-81ED-4DB2-BD59-A6C34878D82A}">
                    <a16:rowId xmlns:a16="http://schemas.microsoft.com/office/drawing/2014/main" val="240345673"/>
                  </a:ext>
                </a:extLst>
              </a:tr>
              <a:tr h="2540310">
                <a:tc>
                  <a:txBody>
                    <a:bodyPr/>
                    <a:lstStyle/>
                    <a:p>
                      <a:pPr algn="ctr">
                        <a:buNone/>
                      </a:pPr>
                      <a:r>
                        <a:rPr lang="el-GR" sz="1800" b="0" i="1" dirty="0">
                          <a:solidFill>
                            <a:srgbClr val="C00000"/>
                          </a:solidFill>
                          <a:latin typeface="Calibri" panose="020F0502020204030204" pitchFamily="34" charset="0"/>
                          <a:cs typeface="Calibri" panose="020F0502020204030204" pitchFamily="34" charset="0"/>
                        </a:rPr>
                        <a:t>Υψηλή ανάγκη σχολείου</a:t>
                      </a:r>
                      <a:endParaRPr lang="en" sz="1800" b="0" i="1" dirty="0">
                        <a:solidFill>
                          <a:srgbClr val="C00000"/>
                        </a:solidFill>
                        <a:latin typeface="Calibri" panose="020F0502020204030204" pitchFamily="34" charset="0"/>
                        <a:cs typeface="Calibri" panose="020F0502020204030204" pitchFamily="34" charset="0"/>
                      </a:endParaRPr>
                    </a:p>
                  </a:txBody>
                  <a:tcPr marL="41441" marR="41441" marT="20721" marB="20721"/>
                </a:tc>
                <a:tc>
                  <a:txBody>
                    <a:bodyPr/>
                    <a:lstStyle/>
                    <a:p>
                      <a:pPr marR="0" algn="ctr" rtl="0">
                        <a:lnSpc>
                          <a:spcPct val="100000"/>
                        </a:lnSpc>
                        <a:spcBef>
                          <a:spcPts val="0"/>
                        </a:spcBef>
                        <a:spcAft>
                          <a:spcPts val="0"/>
                        </a:spcAft>
                        <a:buClr>
                          <a:srgbClr val="000000"/>
                        </a:buClr>
                        <a:buFont typeface="Arial"/>
                        <a:buNone/>
                      </a:pPr>
                      <a:r>
                        <a:rPr lang="el-GR" sz="1800" b="0" i="1" u="none" strike="noStrike" cap="none" dirty="0">
                          <a:solidFill>
                            <a:srgbClr val="C00000"/>
                          </a:solidFill>
                          <a:latin typeface="Calibri" panose="020F0502020204030204" pitchFamily="34" charset="0"/>
                          <a:ea typeface="+mn-ea"/>
                          <a:cs typeface="Calibri" panose="020F0502020204030204" pitchFamily="34" charset="0"/>
                          <a:sym typeface="Arial"/>
                        </a:rPr>
                        <a:t>Οι μαθητές είναι παθητικοί και βαριούνται στην τάξη.</a:t>
                      </a:r>
                      <a:endParaRPr lang="en" sz="1800" b="0" i="1" u="none" strike="noStrike" cap="none" dirty="0">
                        <a:solidFill>
                          <a:srgbClr val="C00000"/>
                        </a:solidFill>
                        <a:latin typeface="Calibri" panose="020F0502020204030204" pitchFamily="34" charset="0"/>
                        <a:ea typeface="+mn-ea"/>
                        <a:cs typeface="Calibri" panose="020F0502020204030204" pitchFamily="34" charset="0"/>
                        <a:sym typeface="Arial"/>
                      </a:endParaRPr>
                    </a:p>
                  </a:txBody>
                  <a:tcPr marL="41441" marR="41441" marT="20721" marB="20721"/>
                </a:tc>
                <a:tc>
                  <a:txBody>
                    <a:bodyPr/>
                    <a:lstStyle/>
                    <a:p>
                      <a:pPr algn="ctr">
                        <a:buNone/>
                      </a:pPr>
                      <a:r>
                        <a:rPr lang="en" sz="1800" b="0" i="1" dirty="0">
                          <a:solidFill>
                            <a:srgbClr val="C00000"/>
                          </a:solidFill>
                          <a:latin typeface="Calibri" panose="020F0502020204030204" pitchFamily="34" charset="0"/>
                          <a:cs typeface="Calibri" panose="020F0502020204030204" pitchFamily="34" charset="0"/>
                        </a:rPr>
                        <a:t>E – </a:t>
                      </a:r>
                      <a:r>
                        <a:rPr lang="el-GR" sz="1800" b="0" i="1" dirty="0">
                          <a:solidFill>
                            <a:srgbClr val="C00000"/>
                          </a:solidFill>
                          <a:latin typeface="Calibri" panose="020F0502020204030204" pitchFamily="34" charset="0"/>
                          <a:cs typeface="Calibri" panose="020F0502020204030204" pitchFamily="34" charset="0"/>
                        </a:rPr>
                        <a:t>Δέσμευση</a:t>
                      </a:r>
                      <a:endParaRPr lang="en" sz="1800" b="0" i="1" dirty="0">
                        <a:solidFill>
                          <a:srgbClr val="C00000"/>
                        </a:solidFill>
                        <a:latin typeface="Calibri" panose="020F0502020204030204" pitchFamily="34" charset="0"/>
                        <a:cs typeface="Calibri" panose="020F0502020204030204" pitchFamily="34" charset="0"/>
                      </a:endParaRPr>
                    </a:p>
                  </a:txBody>
                  <a:tcPr marL="41441" marR="41441" marT="20721" marB="20721"/>
                </a:tc>
                <a:tc>
                  <a:txBody>
                    <a:bodyPr/>
                    <a:lstStyle/>
                    <a:p>
                      <a:pPr algn="ctr">
                        <a:buNone/>
                      </a:pPr>
                      <a:r>
                        <a:rPr lang="el-GR"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Προώθηση της ενεργητικής μάθησης και της διδασκαλίας με βάση τα δυνατά σημεία</a:t>
                      </a:r>
                      <a:endParaRPr lang="en"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endParaRPr>
                    </a:p>
                  </a:txBody>
                  <a:tcPr marL="41441" marR="41441" marT="20721" marB="20721"/>
                </a:tc>
                <a:tc>
                  <a:txBody>
                    <a:bodyPr/>
                    <a:lstStyle/>
                    <a:p>
                      <a:pPr algn="ctr">
                        <a:buFont typeface="Arial" panose="020B0604020202020204" pitchFamily="34" charset="0"/>
                        <a:buNone/>
                      </a:pPr>
                      <a:r>
                        <a:rPr lang="el-GR"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Οι εκπαιδευτικοί εισάγουν δραστηριότητες αναστοχασμού με βάση τα δυνατά σημεία για να βοηθήσουν τους μαθητές να εντοπίσουν τα κορυφαία προσωπικά τους δυνατά σημεία (π.χ. περιέργεια, δημιουργικότητα, ομαδικότητα).</a:t>
                      </a:r>
                    </a:p>
                  </a:txBody>
                  <a:tcPr marL="41441" marR="41441" marT="20721" marB="20721"/>
                </a:tc>
                <a:tc>
                  <a:txBody>
                    <a:bodyPr/>
                    <a:lstStyle/>
                    <a:p>
                      <a:pPr marL="0" indent="0" algn="ctr">
                        <a:buFont typeface="Arial" panose="020B0604020202020204" pitchFamily="34" charset="0"/>
                        <a:buNone/>
                      </a:pPr>
                      <a:r>
                        <a:rPr lang="el-GR"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rPr>
                        <a:t>Εντός δύο μηνών, οι μαθητές αρχίζουν να δείχνουν μεγαλύτερη συγκέντρωση.</a:t>
                      </a:r>
                      <a:endParaRPr lang="en" sz="1800" b="0" i="1" u="none" strike="noStrike" cap="none" dirty="0">
                        <a:solidFill>
                          <a:srgbClr val="C00000"/>
                        </a:solidFill>
                        <a:effectLst/>
                        <a:latin typeface="Calibri" panose="020F0502020204030204" pitchFamily="34" charset="0"/>
                        <a:ea typeface="+mn-ea"/>
                        <a:cs typeface="Calibri" panose="020F0502020204030204" pitchFamily="34" charset="0"/>
                        <a:sym typeface="Arial"/>
                      </a:endParaRPr>
                    </a:p>
                  </a:txBody>
                  <a:tcPr marL="41441" marR="41441" marT="20721" marB="20721"/>
                </a:tc>
                <a:extLst>
                  <a:ext uri="{0D108BD9-81ED-4DB2-BD59-A6C34878D82A}">
                    <a16:rowId xmlns:a16="http://schemas.microsoft.com/office/drawing/2014/main" val="2814542868"/>
                  </a:ext>
                </a:extLst>
              </a:tr>
            </a:tbl>
          </a:graphicData>
        </a:graphic>
      </p:graphicFrame>
    </p:spTree>
    <p:extLst>
      <p:ext uri="{BB962C8B-B14F-4D97-AF65-F5344CB8AC3E}">
        <p14:creationId xmlns:p14="http://schemas.microsoft.com/office/powerpoint/2010/main" val="341952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66E1214B-5CB4-02AB-484F-47C1E3A221D2}"/>
            </a:ext>
          </a:extLst>
        </p:cNvPr>
        <p:cNvGrpSpPr/>
        <p:nvPr/>
      </p:nvGrpSpPr>
      <p:grpSpPr>
        <a:xfrm>
          <a:off x="0" y="0"/>
          <a:ext cx="0" cy="0"/>
          <a:chOff x="0" y="0"/>
          <a:chExt cx="0" cy="0"/>
        </a:xfrm>
      </p:grpSpPr>
      <p:grpSp>
        <p:nvGrpSpPr>
          <p:cNvPr id="10" name="Group 74">
            <a:extLst>
              <a:ext uri="{FF2B5EF4-FFF2-40B4-BE49-F238E27FC236}">
                <a16:creationId xmlns:a16="http://schemas.microsoft.com/office/drawing/2014/main" id="{D5536E17-2F63-F348-01F9-0E7D3F46F1AF}"/>
              </a:ext>
            </a:extLst>
          </p:cNvPr>
          <p:cNvGrpSpPr/>
          <p:nvPr/>
        </p:nvGrpSpPr>
        <p:grpSpPr>
          <a:xfrm>
            <a:off x="988403" y="1306579"/>
            <a:ext cx="692537" cy="692537"/>
            <a:chOff x="0" y="0"/>
            <a:chExt cx="812800" cy="812800"/>
          </a:xfrm>
        </p:grpSpPr>
        <p:sp>
          <p:nvSpPr>
            <p:cNvPr id="11" name="Freeform 75">
              <a:extLst>
                <a:ext uri="{FF2B5EF4-FFF2-40B4-BE49-F238E27FC236}">
                  <a16:creationId xmlns:a16="http://schemas.microsoft.com/office/drawing/2014/main" id="{50E46237-3EC0-EBBC-78D6-6D3DAAC139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solidFill>
                  <a:schemeClr val="tx1"/>
                </a:solidFill>
                <a:latin typeface="Calibri" panose="020F0502020204030204" pitchFamily="34" charset="0"/>
                <a:cs typeface="Calibri" panose="020F0502020204030204" pitchFamily="34" charset="0"/>
              </a:endParaRPr>
            </a:p>
          </p:txBody>
        </p:sp>
        <p:sp>
          <p:nvSpPr>
            <p:cNvPr id="13" name="TextBox 76">
              <a:extLst>
                <a:ext uri="{FF2B5EF4-FFF2-40B4-BE49-F238E27FC236}">
                  <a16:creationId xmlns:a16="http://schemas.microsoft.com/office/drawing/2014/main" id="{C655338B-102D-C83E-D817-0076F00989A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solidFill>
                  <a:schemeClr val="tx1"/>
                </a:solidFill>
                <a:latin typeface="Calibri" panose="020F0502020204030204" pitchFamily="34" charset="0"/>
                <a:cs typeface="Calibri" panose="020F0502020204030204" pitchFamily="34" charset="0"/>
              </a:endParaRPr>
            </a:p>
          </p:txBody>
        </p:sp>
      </p:grpSp>
      <p:grpSp>
        <p:nvGrpSpPr>
          <p:cNvPr id="21" name="Group 74">
            <a:extLst>
              <a:ext uri="{FF2B5EF4-FFF2-40B4-BE49-F238E27FC236}">
                <a16:creationId xmlns:a16="http://schemas.microsoft.com/office/drawing/2014/main" id="{2FA78B31-485B-0800-E773-00F7207D54A6}"/>
              </a:ext>
            </a:extLst>
          </p:cNvPr>
          <p:cNvGrpSpPr/>
          <p:nvPr/>
        </p:nvGrpSpPr>
        <p:grpSpPr>
          <a:xfrm>
            <a:off x="7032761" y="2620627"/>
            <a:ext cx="692537" cy="692537"/>
            <a:chOff x="0" y="0"/>
            <a:chExt cx="812800" cy="812800"/>
          </a:xfrm>
        </p:grpSpPr>
        <p:sp>
          <p:nvSpPr>
            <p:cNvPr id="22" name="Freeform 75">
              <a:extLst>
                <a:ext uri="{FF2B5EF4-FFF2-40B4-BE49-F238E27FC236}">
                  <a16:creationId xmlns:a16="http://schemas.microsoft.com/office/drawing/2014/main" id="{3A50C138-1D59-D892-E6FE-5EE4181421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3" name="TextBox 76">
              <a:extLst>
                <a:ext uri="{FF2B5EF4-FFF2-40B4-BE49-F238E27FC236}">
                  <a16:creationId xmlns:a16="http://schemas.microsoft.com/office/drawing/2014/main" id="{06991452-891E-70D6-6E22-0CF23988DD6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8" name="TextBox 27">
            <a:extLst>
              <a:ext uri="{FF2B5EF4-FFF2-40B4-BE49-F238E27FC236}">
                <a16:creationId xmlns:a16="http://schemas.microsoft.com/office/drawing/2014/main" id="{AE2760EE-B09A-D1B6-E92A-E83CC0DCE72D}"/>
              </a:ext>
            </a:extLst>
          </p:cNvPr>
          <p:cNvSpPr txBox="1"/>
          <p:nvPr/>
        </p:nvSpPr>
        <p:spPr>
          <a:xfrm>
            <a:off x="3645726" y="1322810"/>
            <a:ext cx="6476174" cy="923330"/>
          </a:xfrm>
          <a:prstGeom prst="rect">
            <a:avLst/>
          </a:prstGeom>
          <a:noFill/>
        </p:spPr>
        <p:txBody>
          <a:bodyPr wrap="square">
            <a:spAutoFit/>
          </a:bodyPr>
          <a:lstStyle/>
          <a:p>
            <a:pPr algn="ctr"/>
            <a:r>
              <a:rPr lang="el-GR" sz="1800" dirty="0">
                <a:solidFill>
                  <a:schemeClr val="accent2"/>
                </a:solidFill>
                <a:latin typeface="Calibri" panose="020F0502020204030204" pitchFamily="34" charset="0"/>
                <a:cs typeface="Calibri" panose="020F0502020204030204" pitchFamily="34" charset="0"/>
              </a:rPr>
              <a:t>Μόλις επιλέξετε τις στρατηγικές </a:t>
            </a:r>
            <a:r>
              <a:rPr lang="en-GB" sz="1800" dirty="0">
                <a:solidFill>
                  <a:schemeClr val="accent2"/>
                </a:solidFill>
                <a:latin typeface="Calibri" panose="020F0502020204030204" pitchFamily="34" charset="0"/>
                <a:cs typeface="Calibri" panose="020F0502020204030204" pitchFamily="34" charset="0"/>
              </a:rPr>
              <a:t>PERMA, </a:t>
            </a:r>
            <a:r>
              <a:rPr lang="el-GR" sz="1800" dirty="0">
                <a:solidFill>
                  <a:schemeClr val="accent2"/>
                </a:solidFill>
                <a:latin typeface="Calibri" panose="020F0502020204030204" pitchFamily="34" charset="0"/>
                <a:cs typeface="Calibri" panose="020F0502020204030204" pitchFamily="34" charset="0"/>
              </a:rPr>
              <a:t>το επόμενο βήμα είναι ο σχεδιασμός του Σχεδίου Δράσης Ευημερίας σε Επίπεδο Ολόκληρης της Σχολείου, καθορίζοντας ποιος κάνει τι, πότε και πώς.</a:t>
            </a:r>
          </a:p>
        </p:txBody>
      </p:sp>
      <p:graphicFrame>
        <p:nvGraphicFramePr>
          <p:cNvPr id="29" name="Πίνακας 28">
            <a:extLst>
              <a:ext uri="{FF2B5EF4-FFF2-40B4-BE49-F238E27FC236}">
                <a16:creationId xmlns:a16="http://schemas.microsoft.com/office/drawing/2014/main" id="{7835C75B-FBF0-7A92-E846-4A7BC5E72FA2}"/>
              </a:ext>
            </a:extLst>
          </p:cNvPr>
          <p:cNvGraphicFramePr>
            <a:graphicFrameLocks noGrp="1"/>
          </p:cNvGraphicFramePr>
          <p:nvPr>
            <p:extLst>
              <p:ext uri="{D42A27DB-BD31-4B8C-83A1-F6EECF244321}">
                <p14:modId xmlns:p14="http://schemas.microsoft.com/office/powerpoint/2010/main" val="991810452"/>
              </p:ext>
            </p:extLst>
          </p:nvPr>
        </p:nvGraphicFramePr>
        <p:xfrm>
          <a:off x="2551529" y="3179627"/>
          <a:ext cx="9588650" cy="2377440"/>
        </p:xfrm>
        <a:graphic>
          <a:graphicData uri="http://schemas.openxmlformats.org/drawingml/2006/table">
            <a:tbl>
              <a:tblPr/>
              <a:tblGrid>
                <a:gridCol w="1917730">
                  <a:extLst>
                    <a:ext uri="{9D8B030D-6E8A-4147-A177-3AD203B41FA5}">
                      <a16:colId xmlns:a16="http://schemas.microsoft.com/office/drawing/2014/main" val="650528801"/>
                    </a:ext>
                  </a:extLst>
                </a:gridCol>
                <a:gridCol w="2139210">
                  <a:extLst>
                    <a:ext uri="{9D8B030D-6E8A-4147-A177-3AD203B41FA5}">
                      <a16:colId xmlns:a16="http://schemas.microsoft.com/office/drawing/2014/main" val="2321676156"/>
                    </a:ext>
                  </a:extLst>
                </a:gridCol>
                <a:gridCol w="1696250">
                  <a:extLst>
                    <a:ext uri="{9D8B030D-6E8A-4147-A177-3AD203B41FA5}">
                      <a16:colId xmlns:a16="http://schemas.microsoft.com/office/drawing/2014/main" val="4133040334"/>
                    </a:ext>
                  </a:extLst>
                </a:gridCol>
                <a:gridCol w="1917730">
                  <a:extLst>
                    <a:ext uri="{9D8B030D-6E8A-4147-A177-3AD203B41FA5}">
                      <a16:colId xmlns:a16="http://schemas.microsoft.com/office/drawing/2014/main" val="4082175213"/>
                    </a:ext>
                  </a:extLst>
                </a:gridCol>
                <a:gridCol w="1917730">
                  <a:extLst>
                    <a:ext uri="{9D8B030D-6E8A-4147-A177-3AD203B41FA5}">
                      <a16:colId xmlns:a16="http://schemas.microsoft.com/office/drawing/2014/main" val="3034029013"/>
                    </a:ext>
                  </a:extLst>
                </a:gridCol>
              </a:tblGrid>
              <a:tr h="0">
                <a:tc>
                  <a:txBody>
                    <a:bodyPr/>
                    <a:lstStyle/>
                    <a:p>
                      <a:pPr>
                        <a:buNone/>
                      </a:pPr>
                      <a:r>
                        <a:rPr lang="el-GR" sz="1800" b="1" dirty="0">
                          <a:latin typeface="Calibri" panose="020F0502020204030204" pitchFamily="34" charset="0"/>
                          <a:cs typeface="Calibri" panose="020F0502020204030204" pitchFamily="34" charset="0"/>
                        </a:rPr>
                        <a:t>Βήμα Δράσης</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lgn="l">
                        <a:buNone/>
                      </a:pPr>
                      <a:r>
                        <a:rPr lang="el-GR" sz="1800" b="1" dirty="0">
                          <a:latin typeface="Calibri" panose="020F0502020204030204" pitchFamily="34" charset="0"/>
                          <a:cs typeface="Calibri" panose="020F0502020204030204" pitchFamily="34" charset="0"/>
                        </a:rPr>
                        <a:t>Αρμόδιο </a:t>
                      </a:r>
                      <a:br>
                        <a:rPr lang="el-GR" sz="1800" b="1" dirty="0">
                          <a:latin typeface="Calibri" panose="020F0502020204030204" pitchFamily="34" charset="0"/>
                          <a:cs typeface="Calibri" panose="020F0502020204030204" pitchFamily="34" charset="0"/>
                        </a:rPr>
                      </a:br>
                      <a:r>
                        <a:rPr lang="el-GR" sz="1800" b="1" dirty="0">
                          <a:latin typeface="Calibri" panose="020F0502020204030204" pitchFamily="34" charset="0"/>
                          <a:cs typeface="Calibri" panose="020F0502020204030204" pitchFamily="34" charset="0"/>
                        </a:rPr>
                        <a:t>πρόσωπο / ομάδα</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lgn="l">
                        <a:buNone/>
                      </a:pPr>
                      <a:r>
                        <a:rPr lang="el-GR" sz="1800" b="1" dirty="0" err="1">
                          <a:latin typeface="Calibri" panose="020F0502020204030204" pitchFamily="34" charset="0"/>
                          <a:cs typeface="Calibri" panose="020F0502020204030204" pitchFamily="34" charset="0"/>
                        </a:rPr>
                        <a:t>Χρονο</a:t>
                      </a:r>
                      <a:r>
                        <a:rPr lang="el-GR" sz="1800" b="1" dirty="0">
                          <a:latin typeface="Calibri" panose="020F0502020204030204" pitchFamily="34" charset="0"/>
                          <a:cs typeface="Calibri" panose="020F0502020204030204" pitchFamily="34" charset="0"/>
                        </a:rPr>
                        <a:t>-διάγραμμα</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lgn="l">
                        <a:buNone/>
                      </a:pPr>
                      <a:r>
                        <a:rPr lang="el-GR" sz="1800" b="1" dirty="0">
                          <a:latin typeface="Calibri" panose="020F0502020204030204" pitchFamily="34" charset="0"/>
                          <a:cs typeface="Calibri" panose="020F0502020204030204" pitchFamily="34" charset="0"/>
                        </a:rPr>
                        <a:t>Απαιτούμενοι πόροι</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l-GR" sz="1800" b="1" dirty="0">
                          <a:latin typeface="Calibri" panose="020F0502020204030204" pitchFamily="34" charset="0"/>
                          <a:cs typeface="Calibri" panose="020F0502020204030204" pitchFamily="34" charset="0"/>
                        </a:rPr>
                        <a:t>Δείκτες επιτυχίας</a:t>
                      </a:r>
                      <a:endParaRPr lang="en" sz="1800" dirty="0">
                        <a:latin typeface="Calibri" panose="020F0502020204030204" pitchFamily="34" charset="0"/>
                        <a:cs typeface="Calibri" panose="020F0502020204030204" pitchFamily="34" charset="0"/>
                      </a:endParaRPr>
                    </a:p>
                  </a:txBody>
                  <a:tcPr anchor="ctr">
                    <a:lnL>
                      <a:noFill/>
                    </a:lnL>
                    <a:lnR>
                      <a:noFill/>
                    </a:lnR>
                    <a:lnT>
                      <a:noFill/>
                    </a:lnT>
                    <a:lnB>
                      <a:noFill/>
                    </a:lnB>
                    <a:noFill/>
                  </a:tcPr>
                </a:tc>
                <a:extLst>
                  <a:ext uri="{0D108BD9-81ED-4DB2-BD59-A6C34878D82A}">
                    <a16:rowId xmlns:a16="http://schemas.microsoft.com/office/drawing/2014/main" val="2750862383"/>
                  </a:ext>
                </a:extLst>
              </a:tr>
              <a:tr h="0">
                <a:tc>
                  <a:txBody>
                    <a:bodyPr/>
                    <a:lstStyle/>
                    <a:p>
                      <a:pPr>
                        <a:buNone/>
                      </a:pPr>
                      <a:r>
                        <a:rPr lang="el-GR" sz="1800" i="1" dirty="0">
                          <a:solidFill>
                            <a:srgbClr val="C00000"/>
                          </a:solidFill>
                          <a:latin typeface="Calibri" panose="020F0502020204030204" pitchFamily="34" charset="0"/>
                          <a:cs typeface="Calibri" panose="020F0502020204030204" pitchFamily="34" charset="0"/>
                        </a:rPr>
                        <a:t>Έναρξη εβδομαδιαίου αναστοχασμού του προσωπικού με θέμα «Τρία Καλά Πράγματα»</a:t>
                      </a:r>
                      <a:endParaRPr lang="en" sz="1800" i="1"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l-GR" sz="1800" i="1" dirty="0">
                          <a:solidFill>
                            <a:srgbClr val="C00000"/>
                          </a:solidFill>
                          <a:latin typeface="Calibri" panose="020F0502020204030204" pitchFamily="34" charset="0"/>
                          <a:cs typeface="Calibri" panose="020F0502020204030204" pitchFamily="34" charset="0"/>
                        </a:rPr>
                        <a:t>Υπεύθυνος Ευημερίας + Ηγετική Ομάδα</a:t>
                      </a:r>
                      <a:endParaRPr lang="en" sz="1800" i="1"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lgn="ctr">
                        <a:buNone/>
                      </a:pPr>
                      <a:r>
                        <a:rPr lang="en" sz="1800" i="1" dirty="0" err="1">
                          <a:solidFill>
                            <a:srgbClr val="C00000"/>
                          </a:solidFill>
                          <a:latin typeface="Calibri" panose="020F0502020204030204" pitchFamily="34" charset="0"/>
                          <a:cs typeface="Calibri" panose="020F0502020204030204" pitchFamily="34" charset="0"/>
                        </a:rPr>
                        <a:t>Έ</a:t>
                      </a:r>
                      <a:r>
                        <a:rPr lang="el-GR" sz="1800" i="1" dirty="0" err="1">
                          <a:solidFill>
                            <a:srgbClr val="C00000"/>
                          </a:solidFill>
                          <a:latin typeface="Calibri" panose="020F0502020204030204" pitchFamily="34" charset="0"/>
                          <a:cs typeface="Calibri" panose="020F0502020204030204" pitchFamily="34" charset="0"/>
                        </a:rPr>
                        <a:t>ναρξη</a:t>
                      </a:r>
                      <a:r>
                        <a:rPr lang="el-GR" sz="1800" i="1" dirty="0">
                          <a:solidFill>
                            <a:srgbClr val="C00000"/>
                          </a:solidFill>
                          <a:latin typeface="Calibri" panose="020F0502020204030204" pitchFamily="34" charset="0"/>
                          <a:cs typeface="Calibri" panose="020F0502020204030204" pitchFamily="34" charset="0"/>
                        </a:rPr>
                        <a:t> τον Δεκέμβριο</a:t>
                      </a:r>
                      <a:endParaRPr lang="en" sz="1800" i="1"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l-GR" sz="1800" b="0" i="1" u="none" strike="noStrike" cap="none" dirty="0">
                          <a:solidFill>
                            <a:srgbClr val="C00000"/>
                          </a:solidFill>
                          <a:latin typeface="Calibri" panose="020F0502020204030204" pitchFamily="34" charset="0"/>
                          <a:ea typeface="+mn-ea"/>
                          <a:cs typeface="Calibri" panose="020F0502020204030204" pitchFamily="34" charset="0"/>
                          <a:sym typeface="Arial"/>
                        </a:rPr>
                        <a:t>Ώρα συνάντησης, φύλλα αναστοχασμού</a:t>
                      </a:r>
                      <a:endParaRPr lang="en" sz="1800" b="0" i="1" u="none" strike="noStrike" cap="none" dirty="0">
                        <a:solidFill>
                          <a:srgbClr val="C00000"/>
                        </a:solidFill>
                        <a:latin typeface="Calibri" panose="020F0502020204030204" pitchFamily="34" charset="0"/>
                        <a:ea typeface="+mn-ea"/>
                        <a:cs typeface="Calibri" panose="020F0502020204030204" pitchFamily="34" charset="0"/>
                        <a:sym typeface="Arial"/>
                      </a:endParaRPr>
                    </a:p>
                  </a:txBody>
                  <a:tcPr anchor="ctr">
                    <a:lnL>
                      <a:noFill/>
                    </a:lnL>
                    <a:lnR>
                      <a:noFill/>
                    </a:lnR>
                    <a:lnT>
                      <a:noFill/>
                    </a:lnT>
                    <a:lnB>
                      <a:noFill/>
                    </a:lnB>
                    <a:noFill/>
                  </a:tcPr>
                </a:tc>
                <a:tc>
                  <a:txBody>
                    <a:bodyPr/>
                    <a:lstStyle/>
                    <a:p>
                      <a:pPr>
                        <a:buNone/>
                      </a:pPr>
                      <a:r>
                        <a:rPr lang="el-GR" sz="1800" b="0" i="1" u="none" strike="noStrike" cap="none" dirty="0">
                          <a:solidFill>
                            <a:srgbClr val="C00000"/>
                          </a:solidFill>
                          <a:latin typeface="Calibri" panose="020F0502020204030204" pitchFamily="34" charset="0"/>
                          <a:ea typeface="+mn-ea"/>
                          <a:cs typeface="Calibri" panose="020F0502020204030204" pitchFamily="34" charset="0"/>
                          <a:sym typeface="Arial"/>
                        </a:rPr>
                        <a:t>80% συμμετοχή προσωπικού, θετική ανατροφοδότηση</a:t>
                      </a:r>
                      <a:endParaRPr lang="en" sz="1800" b="0" i="1" u="none" strike="noStrike" cap="none" dirty="0">
                        <a:solidFill>
                          <a:srgbClr val="C00000"/>
                        </a:solidFill>
                        <a:latin typeface="Calibri" panose="020F0502020204030204" pitchFamily="34" charset="0"/>
                        <a:ea typeface="+mn-ea"/>
                        <a:cs typeface="Calibri" panose="020F0502020204030204" pitchFamily="34" charset="0"/>
                        <a:sym typeface="Arial"/>
                      </a:endParaRPr>
                    </a:p>
                  </a:txBody>
                  <a:tcPr anchor="ctr">
                    <a:lnL>
                      <a:noFill/>
                    </a:lnL>
                    <a:lnR>
                      <a:noFill/>
                    </a:lnR>
                    <a:lnT>
                      <a:noFill/>
                    </a:lnT>
                    <a:lnB>
                      <a:noFill/>
                    </a:lnB>
                    <a:noFill/>
                  </a:tcPr>
                </a:tc>
                <a:extLst>
                  <a:ext uri="{0D108BD9-81ED-4DB2-BD59-A6C34878D82A}">
                    <a16:rowId xmlns:a16="http://schemas.microsoft.com/office/drawing/2014/main" val="1226016182"/>
                  </a:ext>
                </a:extLst>
              </a:tr>
            </a:tbl>
          </a:graphicData>
        </a:graphic>
      </p:graphicFrame>
      <p:sp>
        <p:nvSpPr>
          <p:cNvPr id="2" name="Freeform 63">
            <a:extLst>
              <a:ext uri="{FF2B5EF4-FFF2-40B4-BE49-F238E27FC236}">
                <a16:creationId xmlns:a16="http://schemas.microsoft.com/office/drawing/2014/main" id="{3BCBF1AC-3A48-22E2-E6F2-EDCA8B093057}"/>
              </a:ext>
            </a:extLst>
          </p:cNvPr>
          <p:cNvSpPr/>
          <p:nvPr/>
        </p:nvSpPr>
        <p:spPr>
          <a:xfrm>
            <a:off x="763400" y="1016650"/>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 name="Group 68">
            <a:extLst>
              <a:ext uri="{FF2B5EF4-FFF2-40B4-BE49-F238E27FC236}">
                <a16:creationId xmlns:a16="http://schemas.microsoft.com/office/drawing/2014/main" id="{A889DCA2-4DB8-EBDA-610A-FEF98A5182BC}"/>
              </a:ext>
            </a:extLst>
          </p:cNvPr>
          <p:cNvGrpSpPr/>
          <p:nvPr/>
        </p:nvGrpSpPr>
        <p:grpSpPr>
          <a:xfrm rot="-10800000">
            <a:off x="355400" y="1659917"/>
            <a:ext cx="1733541" cy="3660228"/>
            <a:chOff x="0" y="0"/>
            <a:chExt cx="635000" cy="1066431"/>
          </a:xfrm>
        </p:grpSpPr>
        <p:sp>
          <p:nvSpPr>
            <p:cNvPr id="4" name="Freeform 69">
              <a:extLst>
                <a:ext uri="{FF2B5EF4-FFF2-40B4-BE49-F238E27FC236}">
                  <a16:creationId xmlns:a16="http://schemas.microsoft.com/office/drawing/2014/main" id="{C507EADE-FFA2-B5B5-E234-6BB24E32238C}"/>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5" name="TextBox 70">
              <a:extLst>
                <a:ext uri="{FF2B5EF4-FFF2-40B4-BE49-F238E27FC236}">
                  <a16:creationId xmlns:a16="http://schemas.microsoft.com/office/drawing/2014/main" id="{2C033C7D-4367-2DFA-102D-EF11A3AEDBBC}"/>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4">
            <a:extLst>
              <a:ext uri="{FF2B5EF4-FFF2-40B4-BE49-F238E27FC236}">
                <a16:creationId xmlns:a16="http://schemas.microsoft.com/office/drawing/2014/main" id="{A8958DC5-DE19-DFA0-F83D-F0FADF3C40B9}"/>
              </a:ext>
            </a:extLst>
          </p:cNvPr>
          <p:cNvGrpSpPr/>
          <p:nvPr/>
        </p:nvGrpSpPr>
        <p:grpSpPr>
          <a:xfrm>
            <a:off x="875902" y="1129151"/>
            <a:ext cx="692537" cy="692537"/>
            <a:chOff x="0" y="0"/>
            <a:chExt cx="812800" cy="812800"/>
          </a:xfrm>
        </p:grpSpPr>
        <p:sp>
          <p:nvSpPr>
            <p:cNvPr id="12" name="Freeform 75">
              <a:extLst>
                <a:ext uri="{FF2B5EF4-FFF2-40B4-BE49-F238E27FC236}">
                  <a16:creationId xmlns:a16="http://schemas.microsoft.com/office/drawing/2014/main" id="{2AE374AB-1523-B937-4ECD-422B9341C4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24" name="TextBox 76">
              <a:extLst>
                <a:ext uri="{FF2B5EF4-FFF2-40B4-BE49-F238E27FC236}">
                  <a16:creationId xmlns:a16="http://schemas.microsoft.com/office/drawing/2014/main" id="{7FE082C2-94F8-EE3D-62B2-5700C8E08A04}"/>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5" name="Group 86">
            <a:extLst>
              <a:ext uri="{FF2B5EF4-FFF2-40B4-BE49-F238E27FC236}">
                <a16:creationId xmlns:a16="http://schemas.microsoft.com/office/drawing/2014/main" id="{D1280364-4C4C-A01B-5811-4758936599A5}"/>
              </a:ext>
            </a:extLst>
          </p:cNvPr>
          <p:cNvGrpSpPr/>
          <p:nvPr/>
        </p:nvGrpSpPr>
        <p:grpSpPr>
          <a:xfrm>
            <a:off x="399958" y="4689164"/>
            <a:ext cx="1644426" cy="291939"/>
            <a:chOff x="0" y="0"/>
            <a:chExt cx="757405" cy="134464"/>
          </a:xfrm>
          <a:solidFill>
            <a:schemeClr val="accent5"/>
          </a:solidFill>
        </p:grpSpPr>
        <p:sp>
          <p:nvSpPr>
            <p:cNvPr id="27" name="Freeform 87">
              <a:extLst>
                <a:ext uri="{FF2B5EF4-FFF2-40B4-BE49-F238E27FC236}">
                  <a16:creationId xmlns:a16="http://schemas.microsoft.com/office/drawing/2014/main" id="{D2D4303C-E7AF-6CAD-F946-43FDE6B17B73}"/>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0" name="TextBox 88">
              <a:extLst>
                <a:ext uri="{FF2B5EF4-FFF2-40B4-BE49-F238E27FC236}">
                  <a16:creationId xmlns:a16="http://schemas.microsoft.com/office/drawing/2014/main" id="{F82711C3-9165-B22E-FBD3-1F2ADD7C844D}"/>
                </a:ext>
              </a:extLst>
            </p:cNvPr>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31" name="Freeform 96">
            <a:extLst>
              <a:ext uri="{FF2B5EF4-FFF2-40B4-BE49-F238E27FC236}">
                <a16:creationId xmlns:a16="http://schemas.microsoft.com/office/drawing/2014/main" id="{D4367AD2-38FB-B7CB-3321-73151FE017B1}"/>
              </a:ext>
            </a:extLst>
          </p:cNvPr>
          <p:cNvSpPr/>
          <p:nvPr/>
        </p:nvSpPr>
        <p:spPr>
          <a:xfrm>
            <a:off x="1033616" y="1259817"/>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2" name="TextBox 110">
            <a:extLst>
              <a:ext uri="{FF2B5EF4-FFF2-40B4-BE49-F238E27FC236}">
                <a16:creationId xmlns:a16="http://schemas.microsoft.com/office/drawing/2014/main" id="{C1E9BE02-D325-D933-2C7C-395CC0015447}"/>
              </a:ext>
            </a:extLst>
          </p:cNvPr>
          <p:cNvSpPr txBox="1"/>
          <p:nvPr/>
        </p:nvSpPr>
        <p:spPr>
          <a:xfrm>
            <a:off x="399958" y="2030019"/>
            <a:ext cx="1491311"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ea typeface="Lato Bold"/>
                <a:cs typeface="Calibri" panose="020F0502020204030204" pitchFamily="34" charset="0"/>
                <a:sym typeface="Lato Bold"/>
              </a:rPr>
              <a:t>Σχεδιασμός Δράσεων &amp; Αρμοδιοτήτων</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33" name="TextBox 112">
            <a:extLst>
              <a:ext uri="{FF2B5EF4-FFF2-40B4-BE49-F238E27FC236}">
                <a16:creationId xmlns:a16="http://schemas.microsoft.com/office/drawing/2014/main" id="{17B7B2BF-6710-B987-673C-E9EF60F5CDB3}"/>
              </a:ext>
            </a:extLst>
          </p:cNvPr>
          <p:cNvSpPr txBox="1"/>
          <p:nvPr/>
        </p:nvSpPr>
        <p:spPr>
          <a:xfrm>
            <a:off x="533033" y="3060706"/>
            <a:ext cx="1491311"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Καθορίστε ποιος, πότε και πώς εφαρμόζεται κάθε δραστηριότητα</a:t>
            </a:r>
            <a:endParaRPr lang="en-US" sz="1600" dirty="0">
              <a:solidFill>
                <a:schemeClr val="tx1"/>
              </a:solidFill>
              <a:latin typeface="Calibri" panose="020F0502020204030204" pitchFamily="34" charset="0"/>
              <a:cs typeface="Calibri" panose="020F0502020204030204" pitchFamily="34" charset="0"/>
              <a:sym typeface="Lato"/>
            </a:endParaRPr>
          </a:p>
        </p:txBody>
      </p:sp>
      <p:sp>
        <p:nvSpPr>
          <p:cNvPr id="34" name="TextBox 116">
            <a:extLst>
              <a:ext uri="{FF2B5EF4-FFF2-40B4-BE49-F238E27FC236}">
                <a16:creationId xmlns:a16="http://schemas.microsoft.com/office/drawing/2014/main" id="{9E655053-298F-9704-F266-0EA31D6373A1}"/>
              </a:ext>
            </a:extLst>
          </p:cNvPr>
          <p:cNvSpPr txBox="1"/>
          <p:nvPr/>
        </p:nvSpPr>
        <p:spPr>
          <a:xfrm>
            <a:off x="732674" y="4785537"/>
            <a:ext cx="835765"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5</a:t>
            </a:r>
          </a:p>
        </p:txBody>
      </p:sp>
      <p:sp>
        <p:nvSpPr>
          <p:cNvPr id="9" name="Google Shape;135;g37f9446a92a_0_143">
            <a:extLst>
              <a:ext uri="{FF2B5EF4-FFF2-40B4-BE49-F238E27FC236}">
                <a16:creationId xmlns:a16="http://schemas.microsoft.com/office/drawing/2014/main" id="{BDD0E83D-21F2-EA4B-1F33-7CD31523C408}"/>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Tree>
    <p:extLst>
      <p:ext uri="{BB962C8B-B14F-4D97-AF65-F5344CB8AC3E}">
        <p14:creationId xmlns:p14="http://schemas.microsoft.com/office/powerpoint/2010/main" val="1452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81E9-068D-68BD-CDFF-62A36FDA652E}"/>
            </a:ext>
          </a:extLst>
        </p:cNvPr>
        <p:cNvGrpSpPr/>
        <p:nvPr/>
      </p:nvGrpSpPr>
      <p:grpSpPr>
        <a:xfrm>
          <a:off x="0" y="0"/>
          <a:ext cx="0" cy="0"/>
          <a:chOff x="0" y="0"/>
          <a:chExt cx="0" cy="0"/>
        </a:xfrm>
      </p:grpSpPr>
      <p:grpSp>
        <p:nvGrpSpPr>
          <p:cNvPr id="5" name="Group 65">
            <a:extLst>
              <a:ext uri="{FF2B5EF4-FFF2-40B4-BE49-F238E27FC236}">
                <a16:creationId xmlns:a16="http://schemas.microsoft.com/office/drawing/2014/main" id="{26FAFE14-A231-3B37-9B87-10FFBCBAFFB0}"/>
              </a:ext>
            </a:extLst>
          </p:cNvPr>
          <p:cNvGrpSpPr/>
          <p:nvPr/>
        </p:nvGrpSpPr>
        <p:grpSpPr>
          <a:xfrm>
            <a:off x="810691" y="946702"/>
            <a:ext cx="917540" cy="917540"/>
            <a:chOff x="0" y="0"/>
            <a:chExt cx="812800" cy="812800"/>
          </a:xfrm>
        </p:grpSpPr>
        <p:sp>
          <p:nvSpPr>
            <p:cNvPr id="6" name="Freeform 66">
              <a:extLst>
                <a:ext uri="{FF2B5EF4-FFF2-40B4-BE49-F238E27FC236}">
                  <a16:creationId xmlns:a16="http://schemas.microsoft.com/office/drawing/2014/main" id="{35293AB6-716B-616F-44D4-CCC9F768F7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 name="TextBox 67">
              <a:extLst>
                <a:ext uri="{FF2B5EF4-FFF2-40B4-BE49-F238E27FC236}">
                  <a16:creationId xmlns:a16="http://schemas.microsoft.com/office/drawing/2014/main" id="{84246479-9DF3-427A-B3E3-C92375487FAD}"/>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 name="Group 71">
            <a:extLst>
              <a:ext uri="{FF2B5EF4-FFF2-40B4-BE49-F238E27FC236}">
                <a16:creationId xmlns:a16="http://schemas.microsoft.com/office/drawing/2014/main" id="{C1F78039-8827-88B1-2C1B-35B0E876CEFD}"/>
              </a:ext>
            </a:extLst>
          </p:cNvPr>
          <p:cNvGrpSpPr/>
          <p:nvPr/>
        </p:nvGrpSpPr>
        <p:grpSpPr>
          <a:xfrm rot="-10800000">
            <a:off x="402691" y="1589969"/>
            <a:ext cx="1733541" cy="2911340"/>
            <a:chOff x="0" y="0"/>
            <a:chExt cx="635000" cy="1066431"/>
          </a:xfrm>
        </p:grpSpPr>
        <p:sp>
          <p:nvSpPr>
            <p:cNvPr id="9" name="Freeform 72">
              <a:extLst>
                <a:ext uri="{FF2B5EF4-FFF2-40B4-BE49-F238E27FC236}">
                  <a16:creationId xmlns:a16="http://schemas.microsoft.com/office/drawing/2014/main" id="{395E2D64-5410-58F1-F7D4-C5163DD7C67B}"/>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 name="TextBox 73">
              <a:extLst>
                <a:ext uri="{FF2B5EF4-FFF2-40B4-BE49-F238E27FC236}">
                  <a16:creationId xmlns:a16="http://schemas.microsoft.com/office/drawing/2014/main" id="{D669E192-4D6C-1DBA-231B-68939C123822}"/>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1" name="Group 77">
            <a:extLst>
              <a:ext uri="{FF2B5EF4-FFF2-40B4-BE49-F238E27FC236}">
                <a16:creationId xmlns:a16="http://schemas.microsoft.com/office/drawing/2014/main" id="{D429F5F2-766C-9215-8F01-966AE8AF05F6}"/>
              </a:ext>
            </a:extLst>
          </p:cNvPr>
          <p:cNvGrpSpPr/>
          <p:nvPr/>
        </p:nvGrpSpPr>
        <p:grpSpPr>
          <a:xfrm>
            <a:off x="923193" y="1059203"/>
            <a:ext cx="692537" cy="692537"/>
            <a:chOff x="0" y="0"/>
            <a:chExt cx="812800" cy="812800"/>
          </a:xfrm>
        </p:grpSpPr>
        <p:sp>
          <p:nvSpPr>
            <p:cNvPr id="12" name="Freeform 78">
              <a:extLst>
                <a:ext uri="{FF2B5EF4-FFF2-40B4-BE49-F238E27FC236}">
                  <a16:creationId xmlns:a16="http://schemas.microsoft.com/office/drawing/2014/main" id="{B97AD8B3-F2E0-B8F0-F386-4673BF6A17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3" name="TextBox 79">
              <a:extLst>
                <a:ext uri="{FF2B5EF4-FFF2-40B4-BE49-F238E27FC236}">
                  <a16:creationId xmlns:a16="http://schemas.microsoft.com/office/drawing/2014/main" id="{556B16B8-88ED-95F1-9A55-56A3B30CDA93}"/>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4" name="Freeform 97">
            <a:extLst>
              <a:ext uri="{FF2B5EF4-FFF2-40B4-BE49-F238E27FC236}">
                <a16:creationId xmlns:a16="http://schemas.microsoft.com/office/drawing/2014/main" id="{29C6F3F8-7254-A503-EC8F-15EBE8E93E53}"/>
              </a:ext>
            </a:extLst>
          </p:cNvPr>
          <p:cNvSpPr/>
          <p:nvPr/>
        </p:nvSpPr>
        <p:spPr>
          <a:xfrm>
            <a:off x="1033757" y="1170854"/>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5" name="TextBox 111">
            <a:extLst>
              <a:ext uri="{FF2B5EF4-FFF2-40B4-BE49-F238E27FC236}">
                <a16:creationId xmlns:a16="http://schemas.microsoft.com/office/drawing/2014/main" id="{82354D7F-2EB0-1B34-1379-541FD3C8EE6D}"/>
              </a:ext>
            </a:extLst>
          </p:cNvPr>
          <p:cNvSpPr txBox="1"/>
          <p:nvPr/>
        </p:nvSpPr>
        <p:spPr>
          <a:xfrm>
            <a:off x="680489" y="1946043"/>
            <a:ext cx="1277595" cy="538609"/>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Σχεδιασμός αξιολόγησης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6" name="TextBox 113">
            <a:extLst>
              <a:ext uri="{FF2B5EF4-FFF2-40B4-BE49-F238E27FC236}">
                <a16:creationId xmlns:a16="http://schemas.microsoft.com/office/drawing/2014/main" id="{0E0F2B8D-09EF-508B-A215-92E19D5631F4}"/>
              </a:ext>
            </a:extLst>
          </p:cNvPr>
          <p:cNvSpPr txBox="1"/>
          <p:nvPr/>
        </p:nvSpPr>
        <p:spPr>
          <a:xfrm>
            <a:off x="578341" y="2522416"/>
            <a:ext cx="1377246" cy="1308050"/>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Συμπεριλάβετε δείκτες, χρονοδιαγράμματα και ευκαιρίες αναστοχασμού</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7" name="TextBox 117">
            <a:extLst>
              <a:ext uri="{FF2B5EF4-FFF2-40B4-BE49-F238E27FC236}">
                <a16:creationId xmlns:a16="http://schemas.microsoft.com/office/drawing/2014/main" id="{FF827B80-E175-E2E8-7DA7-71B928E33F4B}"/>
              </a:ext>
            </a:extLst>
          </p:cNvPr>
          <p:cNvSpPr txBox="1"/>
          <p:nvPr/>
        </p:nvSpPr>
        <p:spPr>
          <a:xfrm>
            <a:off x="806446" y="4068104"/>
            <a:ext cx="835765" cy="195566"/>
          </a:xfrm>
          <a:prstGeom prst="rect">
            <a:avLst/>
          </a:prstGeom>
        </p:spPr>
        <p:txBody>
          <a:bodyPr wrap="square" lIns="0" tIns="0" rIns="0" bIns="0" rtlCol="0" anchor="t">
            <a:spAutoFit/>
          </a:bodyPr>
          <a:lstStyle/>
          <a:p>
            <a:pPr algn="ctr">
              <a:lnSpc>
                <a:spcPts val="1441"/>
              </a:lnSpc>
            </a:pPr>
            <a:r>
              <a:rPr lang="el-GR" sz="1800" b="1" dirty="0">
                <a:solidFill>
                  <a:schemeClr val="tx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tx1"/>
                </a:solidFill>
                <a:latin typeface="Calibri" panose="020F0502020204030204" pitchFamily="34" charset="0"/>
                <a:ea typeface="Lato Bold"/>
                <a:cs typeface="Calibri" panose="020F0502020204030204" pitchFamily="34" charset="0"/>
                <a:sym typeface="Lato Bold"/>
              </a:rPr>
              <a:t> 6</a:t>
            </a:r>
          </a:p>
        </p:txBody>
      </p:sp>
      <p:sp>
        <p:nvSpPr>
          <p:cNvPr id="20" name="TextBox 19">
            <a:extLst>
              <a:ext uri="{FF2B5EF4-FFF2-40B4-BE49-F238E27FC236}">
                <a16:creationId xmlns:a16="http://schemas.microsoft.com/office/drawing/2014/main" id="{05C1758D-2404-1C16-057A-9D674BBB4346}"/>
              </a:ext>
            </a:extLst>
          </p:cNvPr>
          <p:cNvSpPr txBox="1"/>
          <p:nvPr/>
        </p:nvSpPr>
        <p:spPr>
          <a:xfrm>
            <a:off x="2327092" y="1265688"/>
            <a:ext cx="3651242" cy="2862322"/>
          </a:xfrm>
          <a:prstGeom prst="rect">
            <a:avLst/>
          </a:prstGeom>
          <a:noFill/>
        </p:spPr>
        <p:txBody>
          <a:bodyPr wrap="square">
            <a:spAutoFit/>
          </a:bodyPr>
          <a:lstStyle/>
          <a:p>
            <a:pPr algn="ctr"/>
            <a:r>
              <a:rPr lang="el-GR" sz="1800" b="1" dirty="0">
                <a:solidFill>
                  <a:schemeClr val="accent2"/>
                </a:solidFill>
                <a:latin typeface="Calibri" panose="020F0502020204030204" pitchFamily="34" charset="0"/>
                <a:cs typeface="Calibri" panose="020F0502020204030204" pitchFamily="34" charset="0"/>
              </a:rPr>
              <a:t>Γιατί η Αξιολόγηση Είναι Σημαντική</a:t>
            </a:r>
          </a:p>
          <a:p>
            <a:pPr algn="ctr"/>
            <a:r>
              <a:rPr lang="el-GR" sz="1800" b="1" dirty="0">
                <a:solidFill>
                  <a:schemeClr val="accent2"/>
                </a:solidFill>
                <a:latin typeface="Calibri" panose="020F0502020204030204" pitchFamily="34" charset="0"/>
                <a:cs typeface="Calibri" panose="020F0502020204030204" pitchFamily="34" charset="0"/>
              </a:rPr>
              <a:t>Η αξιολόγηση διασφαλίζει ότι οι πρωτοβουλίες ευημερίας είναι αποτελεσματικές, μετρήσιμες και βιώσιμες. Βοηθά τα σχολεία να επιβραβεύσουν την πρόοδο, να μάθουν από τις προκλήσεις και να τελειοποιήσουν τα σχέδια ευημερίας τους με την πάροδο του χρόνου.</a:t>
            </a:r>
          </a:p>
        </p:txBody>
      </p:sp>
      <p:sp>
        <p:nvSpPr>
          <p:cNvPr id="22" name="TextBox 21">
            <a:extLst>
              <a:ext uri="{FF2B5EF4-FFF2-40B4-BE49-F238E27FC236}">
                <a16:creationId xmlns:a16="http://schemas.microsoft.com/office/drawing/2014/main" id="{6A31F9E3-68C8-F335-2ECC-3BD9ED3BA08E}"/>
              </a:ext>
            </a:extLst>
          </p:cNvPr>
          <p:cNvSpPr txBox="1"/>
          <p:nvPr/>
        </p:nvSpPr>
        <p:spPr>
          <a:xfrm>
            <a:off x="114300" y="4553210"/>
            <a:ext cx="5981700" cy="2308324"/>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Βασικά Συστατικά ενός Σχεδίου Αξιολόγησης:</a:t>
            </a:r>
          </a:p>
          <a:p>
            <a:pPr marL="342900" indent="-342900">
              <a:buFont typeface="+mj-lt"/>
              <a:buAutoNum type="arabicPeriod"/>
            </a:pPr>
            <a:r>
              <a:rPr lang="el-GR" sz="1800" b="1" dirty="0">
                <a:solidFill>
                  <a:schemeClr val="tx1"/>
                </a:solidFill>
                <a:latin typeface="Calibri" panose="020F0502020204030204" pitchFamily="34" charset="0"/>
                <a:cs typeface="Calibri" panose="020F0502020204030204" pitchFamily="34" charset="0"/>
              </a:rPr>
              <a:t>Δείκτες</a:t>
            </a:r>
            <a:r>
              <a:rPr lang="el-GR" sz="1800" dirty="0">
                <a:solidFill>
                  <a:schemeClr val="tx1"/>
                </a:solidFill>
                <a:latin typeface="Calibri" panose="020F0502020204030204" pitchFamily="34" charset="0"/>
                <a:cs typeface="Calibri" panose="020F0502020204030204" pitchFamily="34" charset="0"/>
              </a:rPr>
              <a:t>: Ποια σημάδια θα δείξουν ότι η ευημερία βελτιώνεται;</a:t>
            </a:r>
          </a:p>
          <a:p>
            <a:pPr marL="342900" indent="-342900">
              <a:buFont typeface="+mj-lt"/>
              <a:buAutoNum type="arabicPeriod"/>
            </a:pPr>
            <a:r>
              <a:rPr lang="el-GR" sz="1800" b="1" dirty="0">
                <a:solidFill>
                  <a:schemeClr val="tx1"/>
                </a:solidFill>
                <a:latin typeface="Calibri" panose="020F0502020204030204" pitchFamily="34" charset="0"/>
                <a:cs typeface="Calibri" panose="020F0502020204030204" pitchFamily="34" charset="0"/>
              </a:rPr>
              <a:t>Χρονοδιαγράμματα</a:t>
            </a:r>
            <a:r>
              <a:rPr lang="el-GR" sz="1800" dirty="0">
                <a:solidFill>
                  <a:schemeClr val="tx1"/>
                </a:solidFill>
                <a:latin typeface="Calibri" panose="020F0502020204030204" pitchFamily="34" charset="0"/>
                <a:cs typeface="Calibri" panose="020F0502020204030204" pitchFamily="34" charset="0"/>
              </a:rPr>
              <a:t>: Πότε και πόσο συχνά θα επανεξετάζετε την πρόοδο;</a:t>
            </a:r>
          </a:p>
          <a:p>
            <a:pPr marL="342900" indent="-342900">
              <a:buFont typeface="+mj-lt"/>
              <a:buAutoNum type="arabicPeriod"/>
            </a:pPr>
            <a:r>
              <a:rPr lang="el-GR" sz="1800" b="1" dirty="0">
                <a:solidFill>
                  <a:schemeClr val="tx1"/>
                </a:solidFill>
                <a:latin typeface="Calibri" panose="020F0502020204030204" pitchFamily="34" charset="0"/>
                <a:cs typeface="Calibri" panose="020F0502020204030204" pitchFamily="34" charset="0"/>
              </a:rPr>
              <a:t>Ευκαιρίες</a:t>
            </a:r>
            <a:r>
              <a:rPr lang="el-GR" sz="1800" dirty="0">
                <a:solidFill>
                  <a:schemeClr val="tx1"/>
                </a:solidFill>
                <a:latin typeface="Calibri" panose="020F0502020204030204" pitchFamily="34" charset="0"/>
                <a:cs typeface="Calibri" panose="020F0502020204030204" pitchFamily="34" charset="0"/>
              </a:rPr>
              <a:t> </a:t>
            </a:r>
            <a:r>
              <a:rPr lang="el-GR" sz="1800" b="1" dirty="0">
                <a:solidFill>
                  <a:schemeClr val="tx1"/>
                </a:solidFill>
                <a:latin typeface="Calibri" panose="020F0502020204030204" pitchFamily="34" charset="0"/>
                <a:cs typeface="Calibri" panose="020F0502020204030204" pitchFamily="34" charset="0"/>
              </a:rPr>
              <a:t>Αναστοχασμού</a:t>
            </a:r>
            <a:r>
              <a:rPr lang="el-GR" sz="1800" dirty="0">
                <a:solidFill>
                  <a:schemeClr val="tx1"/>
                </a:solidFill>
                <a:latin typeface="Calibri" panose="020F0502020204030204" pitchFamily="34" charset="0"/>
                <a:cs typeface="Calibri" panose="020F0502020204030204" pitchFamily="34" charset="0"/>
              </a:rPr>
              <a:t>: Πώς θα </a:t>
            </a:r>
            <a:r>
              <a:rPr lang="el-GR" sz="1800" dirty="0" err="1">
                <a:solidFill>
                  <a:schemeClr val="tx1"/>
                </a:solidFill>
                <a:latin typeface="Calibri" panose="020F0502020204030204" pitchFamily="34" charset="0"/>
                <a:cs typeface="Calibri" panose="020F0502020204030204" pitchFamily="34" charset="0"/>
              </a:rPr>
              <a:t>αναστοχαστούν</a:t>
            </a:r>
            <a:r>
              <a:rPr lang="el-GR" sz="1800" dirty="0">
                <a:solidFill>
                  <a:schemeClr val="tx1"/>
                </a:solidFill>
                <a:latin typeface="Calibri" panose="020F0502020204030204" pitchFamily="34" charset="0"/>
                <a:cs typeface="Calibri" panose="020F0502020204030204" pitchFamily="34" charset="0"/>
              </a:rPr>
              <a:t> το προσωπικό και οι μαθητές σχετικά με το τι λειτουργεί και τι χρειάζεται προσαρμογή;</a:t>
            </a:r>
          </a:p>
        </p:txBody>
      </p:sp>
      <p:graphicFrame>
        <p:nvGraphicFramePr>
          <p:cNvPr id="25" name="Πίνακας 24">
            <a:extLst>
              <a:ext uri="{FF2B5EF4-FFF2-40B4-BE49-F238E27FC236}">
                <a16:creationId xmlns:a16="http://schemas.microsoft.com/office/drawing/2014/main" id="{93A93C41-A968-4A88-1618-22BD7C1567CB}"/>
              </a:ext>
            </a:extLst>
          </p:cNvPr>
          <p:cNvGraphicFramePr>
            <a:graphicFrameLocks noGrp="1"/>
          </p:cNvGraphicFramePr>
          <p:nvPr>
            <p:extLst>
              <p:ext uri="{D42A27DB-BD31-4B8C-83A1-F6EECF244321}">
                <p14:modId xmlns:p14="http://schemas.microsoft.com/office/powerpoint/2010/main" val="2452720778"/>
              </p:ext>
            </p:extLst>
          </p:nvPr>
        </p:nvGraphicFramePr>
        <p:xfrm>
          <a:off x="5978334" y="1468119"/>
          <a:ext cx="6099365" cy="4663440"/>
        </p:xfrm>
        <a:graphic>
          <a:graphicData uri="http://schemas.openxmlformats.org/drawingml/2006/table">
            <a:tbl>
              <a:tblPr>
                <a:tableStyleId>{BC89EF96-8CEA-46FF-86C4-4CE0E7609802}</a:tableStyleId>
              </a:tblPr>
              <a:tblGrid>
                <a:gridCol w="930466">
                  <a:extLst>
                    <a:ext uri="{9D8B030D-6E8A-4147-A177-3AD203B41FA5}">
                      <a16:colId xmlns:a16="http://schemas.microsoft.com/office/drawing/2014/main" val="4222026776"/>
                    </a:ext>
                  </a:extLst>
                </a:gridCol>
                <a:gridCol w="2971800">
                  <a:extLst>
                    <a:ext uri="{9D8B030D-6E8A-4147-A177-3AD203B41FA5}">
                      <a16:colId xmlns:a16="http://schemas.microsoft.com/office/drawing/2014/main" val="1624276716"/>
                    </a:ext>
                  </a:extLst>
                </a:gridCol>
                <a:gridCol w="2197099">
                  <a:extLst>
                    <a:ext uri="{9D8B030D-6E8A-4147-A177-3AD203B41FA5}">
                      <a16:colId xmlns:a16="http://schemas.microsoft.com/office/drawing/2014/main" val="3235565132"/>
                    </a:ext>
                  </a:extLst>
                </a:gridCol>
              </a:tblGrid>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PERMA</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Πιθανός δείκτης</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Εργαλείο/Μέθοδος</a:t>
                      </a:r>
                      <a:endParaRPr lang="en" sz="18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22789197"/>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P</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Αυξημένες αναφορές για θετική διάθεση μεταξύ προσωπικού/μαθητών</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Short wellbeing survey; “mood check-ins”</a:t>
                      </a:r>
                    </a:p>
                  </a:txBody>
                  <a:tcPr anchor="ctr"/>
                </a:tc>
                <a:extLst>
                  <a:ext uri="{0D108BD9-81ED-4DB2-BD59-A6C34878D82A}">
                    <a16:rowId xmlns:a16="http://schemas.microsoft.com/office/drawing/2014/main" val="649068736"/>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E </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Υψηλότερη συμμετοχή μαθητών σε δραστηριότητες</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Attendance logs; observation notes</a:t>
                      </a:r>
                    </a:p>
                  </a:txBody>
                  <a:tcPr anchor="ctr"/>
                </a:tc>
                <a:extLst>
                  <a:ext uri="{0D108BD9-81ED-4DB2-BD59-A6C34878D82A}">
                    <a16:rowId xmlns:a16="http://schemas.microsoft.com/office/drawing/2014/main" val="2001605325"/>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R </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Βελτιωμένη συνεργασία μεταξύ </a:t>
                      </a:r>
                      <a:r>
                        <a:rPr lang="el-GR" sz="1800" dirty="0" err="1">
                          <a:solidFill>
                            <a:schemeClr val="tx1"/>
                          </a:solidFill>
                          <a:latin typeface="Calibri" panose="020F0502020204030204" pitchFamily="34" charset="0"/>
                          <a:cs typeface="Calibri" panose="020F0502020204030204" pitchFamily="34" charset="0"/>
                        </a:rPr>
                        <a:t>ομοτίμων</a:t>
                      </a:r>
                      <a:r>
                        <a:rPr lang="el-GR" sz="1800" dirty="0">
                          <a:solidFill>
                            <a:schemeClr val="tx1"/>
                          </a:solidFill>
                          <a:latin typeface="Calibri" panose="020F0502020204030204" pitchFamily="34" charset="0"/>
                          <a:cs typeface="Calibri" panose="020F0502020204030204" pitchFamily="34" charset="0"/>
                        </a:rPr>
                        <a:t> και προσωπικού</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Feedback forms; classroom climate surveys</a:t>
                      </a:r>
                    </a:p>
                  </a:txBody>
                  <a:tcPr anchor="ctr"/>
                </a:tc>
                <a:extLst>
                  <a:ext uri="{0D108BD9-81ED-4DB2-BD59-A6C34878D82A}">
                    <a16:rowId xmlns:a16="http://schemas.microsoft.com/office/drawing/2014/main" val="2558684214"/>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M</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Περισσότερος αναστοχασμός στις σχολικές αξίες και στον σκοπό</a:t>
                      </a:r>
                    </a:p>
                  </a:txBody>
                  <a:tcPr anchor="ctr"/>
                </a:tc>
                <a:tc>
                  <a:txBody>
                    <a:bodyPr/>
                    <a:lstStyle/>
                    <a:p>
                      <a:pPr>
                        <a:buNone/>
                      </a:pPr>
                      <a:r>
                        <a:rPr lang="en" sz="1800">
                          <a:solidFill>
                            <a:schemeClr val="tx1"/>
                          </a:solidFill>
                          <a:latin typeface="Calibri" panose="020F0502020204030204" pitchFamily="34" charset="0"/>
                          <a:cs typeface="Calibri" panose="020F0502020204030204" pitchFamily="34" charset="0"/>
                        </a:rPr>
                        <a:t>Student journals; discussion summaries</a:t>
                      </a:r>
                    </a:p>
                  </a:txBody>
                  <a:tcPr anchor="ctr"/>
                </a:tc>
                <a:extLst>
                  <a:ext uri="{0D108BD9-81ED-4DB2-BD59-A6C34878D82A}">
                    <a16:rowId xmlns:a16="http://schemas.microsoft.com/office/drawing/2014/main" val="2917665700"/>
                  </a:ext>
                </a:extLst>
              </a:tr>
              <a:tr h="0">
                <a:tc>
                  <a:txBody>
                    <a:bodyPr/>
                    <a:lstStyle/>
                    <a:p>
                      <a:pPr>
                        <a:buNone/>
                      </a:pPr>
                      <a:r>
                        <a:rPr lang="en" sz="1800" b="1" dirty="0">
                          <a:solidFill>
                            <a:schemeClr val="tx1"/>
                          </a:solidFill>
                          <a:latin typeface="Calibri" panose="020F0502020204030204" pitchFamily="34" charset="0"/>
                          <a:cs typeface="Calibri" panose="020F0502020204030204" pitchFamily="34" charset="0"/>
                        </a:rPr>
                        <a:t>A</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Ορατή αναγνώριση της προσπάθειας και της επίτευξης</a:t>
                      </a:r>
                      <a:endParaRPr lang="en" sz="1800" dirty="0">
                        <a:solidFill>
                          <a:schemeClr val="tx1"/>
                        </a:solidFill>
                        <a:latin typeface="Calibri" panose="020F0502020204030204" pitchFamily="34" charset="0"/>
                        <a:cs typeface="Calibri" panose="020F0502020204030204" pitchFamily="34" charset="0"/>
                      </a:endParaRPr>
                    </a:p>
                  </a:txBody>
                  <a:tcPr anchor="ctr"/>
                </a:tc>
                <a:tc>
                  <a:txBody>
                    <a:bodyPr/>
                    <a:lstStyle/>
                    <a:p>
                      <a:pPr>
                        <a:buNone/>
                      </a:pPr>
                      <a:r>
                        <a:rPr lang="en" sz="1800" dirty="0">
                          <a:solidFill>
                            <a:schemeClr val="tx1"/>
                          </a:solidFill>
                          <a:latin typeface="Calibri" panose="020F0502020204030204" pitchFamily="34" charset="0"/>
                          <a:cs typeface="Calibri" panose="020F0502020204030204" pitchFamily="34" charset="0"/>
                        </a:rPr>
                        <a:t>Celebration logs; recognition bulletin</a:t>
                      </a:r>
                    </a:p>
                  </a:txBody>
                  <a:tcPr anchor="ctr"/>
                </a:tc>
                <a:extLst>
                  <a:ext uri="{0D108BD9-81ED-4DB2-BD59-A6C34878D82A}">
                    <a16:rowId xmlns:a16="http://schemas.microsoft.com/office/drawing/2014/main" val="2295676764"/>
                  </a:ext>
                </a:extLst>
              </a:tr>
            </a:tbl>
          </a:graphicData>
        </a:graphic>
      </p:graphicFrame>
      <p:sp>
        <p:nvSpPr>
          <p:cNvPr id="27" name="TextBox 26">
            <a:extLst>
              <a:ext uri="{FF2B5EF4-FFF2-40B4-BE49-F238E27FC236}">
                <a16:creationId xmlns:a16="http://schemas.microsoft.com/office/drawing/2014/main" id="{7686EEBB-CB13-B494-C687-2199BFB42DA5}"/>
              </a:ext>
            </a:extLst>
          </p:cNvPr>
          <p:cNvSpPr txBox="1"/>
          <p:nvPr/>
        </p:nvSpPr>
        <p:spPr>
          <a:xfrm>
            <a:off x="6122483" y="6175901"/>
            <a:ext cx="5693310" cy="584775"/>
          </a:xfrm>
          <a:prstGeom prst="rect">
            <a:avLst/>
          </a:prstGeom>
          <a:noFill/>
        </p:spPr>
        <p:txBody>
          <a:bodyPr wrap="square">
            <a:spAutoFit/>
          </a:bodyPr>
          <a:lstStyle/>
          <a:p>
            <a:r>
              <a:rPr lang="el-GR" sz="1600" b="1" i="1" dirty="0">
                <a:solidFill>
                  <a:schemeClr val="accent2"/>
                </a:solidFill>
                <a:latin typeface="Calibri" panose="020F0502020204030204" pitchFamily="34" charset="0"/>
                <a:cs typeface="Calibri" panose="020F0502020204030204" pitchFamily="34" charset="0"/>
              </a:rPr>
              <a:t>Συμβουλή</a:t>
            </a:r>
            <a:r>
              <a:rPr lang="el-GR" sz="1600" i="1" dirty="0">
                <a:solidFill>
                  <a:schemeClr val="accent2"/>
                </a:solidFill>
                <a:latin typeface="Calibri" panose="020F0502020204030204" pitchFamily="34" charset="0"/>
                <a:cs typeface="Calibri" panose="020F0502020204030204" pitchFamily="34" charset="0"/>
              </a:rPr>
              <a:t>: Απλοποιήστε το — εστιάστε σε 2–3 δείκτες που είναι εύκολο να συλλεχθούν και να επανεξετάζονται τακτικά.</a:t>
            </a:r>
            <a:endParaRPr lang="el-GR" sz="1600" dirty="0">
              <a:solidFill>
                <a:schemeClr val="accent2"/>
              </a:solidFill>
              <a:latin typeface="Calibri" panose="020F0502020204030204" pitchFamily="34" charset="0"/>
              <a:cs typeface="Calibri" panose="020F0502020204030204" pitchFamily="34" charset="0"/>
            </a:endParaRPr>
          </a:p>
        </p:txBody>
      </p:sp>
      <p:sp>
        <p:nvSpPr>
          <p:cNvPr id="4" name="Google Shape;135;g37f9446a92a_0_143">
            <a:extLst>
              <a:ext uri="{FF2B5EF4-FFF2-40B4-BE49-F238E27FC236}">
                <a16:creationId xmlns:a16="http://schemas.microsoft.com/office/drawing/2014/main" id="{977BECFF-2EDF-6B95-41F1-474459DDE344}"/>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Tree>
    <p:extLst>
      <p:ext uri="{BB962C8B-B14F-4D97-AF65-F5344CB8AC3E}">
        <p14:creationId xmlns:p14="http://schemas.microsoft.com/office/powerpoint/2010/main" val="36726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n-US" sz="2500" dirty="0">
                <a:solidFill>
                  <a:srgbClr val="595959"/>
                </a:solidFill>
                <a:latin typeface="Arial"/>
                <a:ea typeface="Arial"/>
                <a:cs typeface="Arial"/>
                <a:sym typeface="Arial"/>
              </a:rPr>
              <a:t>WP 3: </a:t>
            </a:r>
            <a:r>
              <a:rPr lang="el-GR" sz="2500" dirty="0">
                <a:solidFill>
                  <a:srgbClr val="595959"/>
                </a:solidFill>
                <a:latin typeface="Arial"/>
                <a:ea typeface="Arial"/>
                <a:cs typeface="Arial"/>
                <a:sym typeface="Arial"/>
              </a:rPr>
              <a:t>Εκπαίδευση και Ανάπτυξη Ικανοτήτων (</a:t>
            </a:r>
            <a:r>
              <a:rPr lang="en-US" sz="2500" dirty="0">
                <a:solidFill>
                  <a:srgbClr val="595959"/>
                </a:solidFill>
                <a:latin typeface="Arial"/>
                <a:ea typeface="Arial"/>
                <a:cs typeface="Arial"/>
                <a:sym typeface="Arial"/>
              </a:rPr>
              <a:t>D3.1)</a:t>
            </a:r>
            <a:endParaRPr sz="2200" dirty="0"/>
          </a:p>
        </p:txBody>
      </p:sp>
      <p:sp>
        <p:nvSpPr>
          <p:cNvPr id="109" name="Google Shape;109;g37d7badc4d7_0_0"/>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sz="3599" b="0" i="0" dirty="0">
                <a:solidFill>
                  <a:srgbClr val="545454"/>
                </a:solidFill>
              </a:rPr>
              <a:t>Πρόγραμμα Εκπαίδευσης Εκπαιδευτών - Ημέρα 3</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4CF2-80F2-FA8D-BEBB-354E77A48A25}"/>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305E5746-6474-7578-5789-B5A39DCC15BC}"/>
              </a:ext>
            </a:extLst>
          </p:cNvPr>
          <p:cNvSpPr>
            <a:spLocks noGrp="1"/>
          </p:cNvSpPr>
          <p:nvPr>
            <p:ph type="body" idx="2"/>
          </p:nvPr>
        </p:nvSpPr>
        <p:spPr>
          <a:xfrm>
            <a:off x="0" y="2978747"/>
            <a:ext cx="11944500" cy="900505"/>
          </a:xfrm>
        </p:spPr>
        <p:txBody>
          <a:bodyPr/>
          <a:lstStyle/>
          <a:p>
            <a:pPr algn="ctr"/>
            <a:r>
              <a:rPr lang="el-GR" sz="3600" b="1" dirty="0"/>
              <a:t>ΠΑΡΑΔΕΙΓΜΑΤΑ</a:t>
            </a:r>
          </a:p>
        </p:txBody>
      </p:sp>
      <p:sp>
        <p:nvSpPr>
          <p:cNvPr id="5" name="Google Shape;135;g37f9446a92a_0_143">
            <a:extLst>
              <a:ext uri="{FF2B5EF4-FFF2-40B4-BE49-F238E27FC236}">
                <a16:creationId xmlns:a16="http://schemas.microsoft.com/office/drawing/2014/main" id="{0E3CA337-CD35-D292-E133-C019BFE7A0CB}"/>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Tree>
    <p:extLst>
      <p:ext uri="{BB962C8B-B14F-4D97-AF65-F5344CB8AC3E}">
        <p14:creationId xmlns:p14="http://schemas.microsoft.com/office/powerpoint/2010/main" val="32703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AA391657-D989-83C8-E831-BBBCF4A842A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0AFAB6-93F2-968C-BFA6-4B26EA5115A8}"/>
              </a:ext>
            </a:extLst>
          </p:cNvPr>
          <p:cNvSpPr txBox="1"/>
          <p:nvPr/>
        </p:nvSpPr>
        <p:spPr>
          <a:xfrm>
            <a:off x="97970" y="1405472"/>
            <a:ext cx="6153664" cy="369332"/>
          </a:xfrm>
          <a:prstGeom prst="rect">
            <a:avLst/>
          </a:prstGeom>
          <a:noFill/>
        </p:spPr>
        <p:txBody>
          <a:bodyPr wrap="square">
            <a:spAutoFit/>
          </a:bodyPr>
          <a:lstStyle/>
          <a:p>
            <a:r>
              <a:rPr lang="el-GR" sz="1800" b="1" dirty="0">
                <a:solidFill>
                  <a:schemeClr val="dk1"/>
                </a:solidFill>
                <a:latin typeface="Calibri"/>
                <a:cs typeface="Calibri"/>
                <a:sym typeface="Calibri"/>
              </a:rPr>
              <a:t>Πίνακας παράδειγμα:</a:t>
            </a:r>
            <a:endParaRPr lang="en" sz="1800" b="1" dirty="0">
              <a:solidFill>
                <a:schemeClr val="dk1"/>
              </a:solidFill>
              <a:latin typeface="Calibri"/>
              <a:cs typeface="Calibri"/>
              <a:sym typeface="Calibri"/>
            </a:endParaRPr>
          </a:p>
        </p:txBody>
      </p:sp>
      <p:sp>
        <p:nvSpPr>
          <p:cNvPr id="2" name="Google Shape;136;g37f9446a92a_0_143">
            <a:extLst>
              <a:ext uri="{FF2B5EF4-FFF2-40B4-BE49-F238E27FC236}">
                <a16:creationId xmlns:a16="http://schemas.microsoft.com/office/drawing/2014/main" id="{0C376E92-342A-4456-0215-8ED4B07FB2A3}"/>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Φύλλο Εργασίας: Χαρτογράφηση Αναγκών Ευημερίας του Σχολείου &amp; Επιλογή Στρατηγικών </a:t>
            </a:r>
            <a:r>
              <a:rPr lang="en-GB" dirty="0"/>
              <a:t>PERMA</a:t>
            </a:r>
            <a:endParaRPr dirty="0"/>
          </a:p>
        </p:txBody>
      </p:sp>
      <p:graphicFrame>
        <p:nvGraphicFramePr>
          <p:cNvPr id="9" name="Πίνακας 8">
            <a:extLst>
              <a:ext uri="{FF2B5EF4-FFF2-40B4-BE49-F238E27FC236}">
                <a16:creationId xmlns:a16="http://schemas.microsoft.com/office/drawing/2014/main" id="{991CA7D4-2DD1-FD3F-E43C-4577E4B17381}"/>
              </a:ext>
            </a:extLst>
          </p:cNvPr>
          <p:cNvGraphicFramePr>
            <a:graphicFrameLocks noGrp="1"/>
          </p:cNvGraphicFramePr>
          <p:nvPr>
            <p:extLst>
              <p:ext uri="{D42A27DB-BD31-4B8C-83A1-F6EECF244321}">
                <p14:modId xmlns:p14="http://schemas.microsoft.com/office/powerpoint/2010/main" val="1007713031"/>
              </p:ext>
            </p:extLst>
          </p:nvPr>
        </p:nvGraphicFramePr>
        <p:xfrm>
          <a:off x="97970" y="1774804"/>
          <a:ext cx="11892940" cy="4829208"/>
        </p:xfrm>
        <a:graphic>
          <a:graphicData uri="http://schemas.openxmlformats.org/drawingml/2006/table">
            <a:tbl>
              <a:tblPr>
                <a:tableStyleId>{BC89EF96-8CEA-46FF-86C4-4CE0E7609802}</a:tableStyleId>
              </a:tblPr>
              <a:tblGrid>
                <a:gridCol w="1781630">
                  <a:extLst>
                    <a:ext uri="{9D8B030D-6E8A-4147-A177-3AD203B41FA5}">
                      <a16:colId xmlns:a16="http://schemas.microsoft.com/office/drawing/2014/main" val="4257278780"/>
                    </a:ext>
                  </a:extLst>
                </a:gridCol>
                <a:gridCol w="2838548">
                  <a:extLst>
                    <a:ext uri="{9D8B030D-6E8A-4147-A177-3AD203B41FA5}">
                      <a16:colId xmlns:a16="http://schemas.microsoft.com/office/drawing/2014/main" val="834625152"/>
                    </a:ext>
                  </a:extLst>
                </a:gridCol>
                <a:gridCol w="1517552">
                  <a:extLst>
                    <a:ext uri="{9D8B030D-6E8A-4147-A177-3AD203B41FA5}">
                      <a16:colId xmlns:a16="http://schemas.microsoft.com/office/drawing/2014/main" val="1998755456"/>
                    </a:ext>
                  </a:extLst>
                </a:gridCol>
                <a:gridCol w="2768600">
                  <a:extLst>
                    <a:ext uri="{9D8B030D-6E8A-4147-A177-3AD203B41FA5}">
                      <a16:colId xmlns:a16="http://schemas.microsoft.com/office/drawing/2014/main" val="1511894152"/>
                    </a:ext>
                  </a:extLst>
                </a:gridCol>
                <a:gridCol w="2986610">
                  <a:extLst>
                    <a:ext uri="{9D8B030D-6E8A-4147-A177-3AD203B41FA5}">
                      <a16:colId xmlns:a16="http://schemas.microsoft.com/office/drawing/2014/main" val="3739693713"/>
                    </a:ext>
                  </a:extLst>
                </a:gridCol>
              </a:tblGrid>
              <a:tr h="331531">
                <a:tc>
                  <a:txBody>
                    <a:bodyPr/>
                    <a:lstStyle/>
                    <a:p>
                      <a:pPr>
                        <a:buNone/>
                      </a:pPr>
                      <a:r>
                        <a:rPr lang="el-GR" sz="1800" b="1" dirty="0">
                          <a:solidFill>
                            <a:schemeClr val="tx1"/>
                          </a:solidFill>
                          <a:latin typeface="Calibri" panose="020F0502020204030204" pitchFamily="34" charset="0"/>
                          <a:cs typeface="Calibri" panose="020F0502020204030204" pitchFamily="34" charset="0"/>
                        </a:rPr>
                        <a:t>Προτεραιότητες</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Κατάσταση Προβλήματος</a:t>
                      </a:r>
                    </a:p>
                    <a:p>
                      <a:pPr>
                        <a:buNone/>
                      </a:pPr>
                      <a:r>
                        <a:rPr lang="el-GR" sz="1800" b="1" dirty="0">
                          <a:solidFill>
                            <a:schemeClr val="tx1"/>
                          </a:solidFill>
                          <a:latin typeface="Calibri" panose="020F0502020204030204" pitchFamily="34" charset="0"/>
                          <a:cs typeface="Calibri" panose="020F0502020204030204" pitchFamily="34" charset="0"/>
                        </a:rPr>
                        <a:t>(</a:t>
                      </a:r>
                      <a:r>
                        <a:rPr lang="el-GR" sz="1800" b="1" dirty="0" err="1">
                          <a:solidFill>
                            <a:schemeClr val="tx1"/>
                          </a:solidFill>
                          <a:latin typeface="Calibri" panose="020F0502020204030204" pitchFamily="34" charset="0"/>
                          <a:cs typeface="Calibri" panose="020F0502020204030204" pitchFamily="34" charset="0"/>
                        </a:rPr>
                        <a:t>Παρατηρήσιμη</a:t>
                      </a:r>
                      <a:r>
                        <a:rPr lang="el-GR" sz="1800" b="1" dirty="0">
                          <a:solidFill>
                            <a:schemeClr val="tx1"/>
                          </a:solidFill>
                          <a:latin typeface="Calibri" panose="020F0502020204030204" pitchFamily="34" charset="0"/>
                          <a:cs typeface="Calibri" panose="020F0502020204030204" pitchFamily="34" charset="0"/>
                        </a:rPr>
                        <a:t> κατάσταση / σύμπτωμα / ανάγκη)</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Στοιχείο</a:t>
                      </a:r>
                    </a:p>
                    <a:p>
                      <a:pPr>
                        <a:buNone/>
                      </a:pPr>
                      <a:r>
                        <a:rPr lang="en" sz="1800" b="1" dirty="0">
                          <a:solidFill>
                            <a:schemeClr val="tx1"/>
                          </a:solidFill>
                          <a:latin typeface="Calibri" panose="020F0502020204030204" pitchFamily="34" charset="0"/>
                          <a:cs typeface="Calibri" panose="020F0502020204030204" pitchFamily="34" charset="0"/>
                        </a:rPr>
                        <a:t>PERMA</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Παράδειγμα Σχεδιασμού Προσέγγισης σε Επίπεδο Ολόκληρης Σχολείου (Στρατηγική Εστίαση)</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Στρατηγική Σχολείου ή Δραστηριότητα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718316">
                <a:tc>
                  <a:txBody>
                    <a:bodyPr/>
                    <a:lstStyle/>
                    <a:p>
                      <a:pPr>
                        <a:buNone/>
                      </a:pPr>
                      <a:r>
                        <a:rPr lang="el-GR" sz="1800" b="1" dirty="0">
                          <a:solidFill>
                            <a:srgbClr val="C00000"/>
                          </a:solidFill>
                          <a:latin typeface="Calibri" panose="020F0502020204030204" pitchFamily="34" charset="0"/>
                          <a:cs typeface="Calibri" panose="020F0502020204030204" pitchFamily="34" charset="0"/>
                        </a:rPr>
                        <a:t>Υψηλή προτεραιότητα σχολείου</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Οι μαθητές είναι παθητικοί και βαριούνται στην τάξη.</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E – </a:t>
                      </a:r>
                      <a:r>
                        <a:rPr lang="el-GR" sz="1800" b="1" dirty="0">
                          <a:solidFill>
                            <a:schemeClr val="tx1"/>
                          </a:solidFill>
                          <a:latin typeface="Calibri" panose="020F0502020204030204" pitchFamily="34" charset="0"/>
                          <a:cs typeface="Calibri" panose="020F0502020204030204" pitchFamily="34" charset="0"/>
                        </a:rPr>
                        <a:t>Δέσμευση</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Προώθηση ενεργητικής μάθησης και διδασκαλίας με βάση τα δυνατά σημεία.</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Εισαγωγή «Ροής Παρασκευής» – εβδομαδιαίο μάθημα με χρήση μάθησης βάσει έργων ή δημιουργικής μάθησης.</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814542868"/>
                  </a:ext>
                </a:extLst>
              </a:tr>
              <a:tr h="621620">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Έλλειψη εμπιστοσύνης και υψηλή διαπροσωπική ένταση μεταξύ των συναδέλφων.</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R – </a:t>
                      </a:r>
                      <a:r>
                        <a:rPr lang="el-GR" sz="1800" b="1" dirty="0">
                          <a:solidFill>
                            <a:schemeClr val="tx1"/>
                          </a:solidFill>
                          <a:latin typeface="Calibri" panose="020F0502020204030204" pitchFamily="34" charset="0"/>
                          <a:cs typeface="Calibri" panose="020F0502020204030204" pitchFamily="34" charset="0"/>
                        </a:rPr>
                        <a:t>Σχέσεις</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Ενίσχυση συναδελφικής εμπιστοσύνης και συνεργασίας.</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Έναρξη ενός «Κύκλου Αναγνώρισης από </a:t>
                      </a:r>
                      <a:r>
                        <a:rPr lang="el-GR" sz="1800" b="0" i="0" u="none" strike="noStrike" cap="none" dirty="0" err="1">
                          <a:solidFill>
                            <a:schemeClr val="tx1"/>
                          </a:solidFill>
                          <a:latin typeface="Calibri" panose="020F0502020204030204" pitchFamily="34" charset="0"/>
                          <a:ea typeface="+mn-ea"/>
                          <a:cs typeface="Calibri" panose="020F0502020204030204" pitchFamily="34" charset="0"/>
                          <a:sym typeface="Arial"/>
                        </a:rPr>
                        <a:t>Ομοτίμους</a:t>
                      </a: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 στις συναντήσεις προσωπικού.</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extLst>
                  <a:ext uri="{0D108BD9-81ED-4DB2-BD59-A6C34878D82A}">
                    <a16:rowId xmlns:a16="http://schemas.microsoft.com/office/drawing/2014/main" val="3594261888"/>
                  </a:ext>
                </a:extLst>
              </a:tr>
              <a:tr h="0">
                <a:tc>
                  <a:txBody>
                    <a:bodyPr/>
                    <a:lstStyle/>
                    <a:p>
                      <a:pPr>
                        <a:buNone/>
                      </a:pPr>
                      <a:endParaRPr lang="el-GR"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Χρόνιο άγχος, υψηλό στρες, χαμηλό ηθικό προσωπικού, απαισιοδοξία ή φτωχή επίλυση συγκρούσεων.</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P – </a:t>
                      </a:r>
                      <a:r>
                        <a:rPr lang="el-GR" sz="1800" b="1" dirty="0">
                          <a:solidFill>
                            <a:schemeClr val="tx1"/>
                          </a:solidFill>
                          <a:latin typeface="Calibri" panose="020F0502020204030204" pitchFamily="34" charset="0"/>
                          <a:cs typeface="Calibri" panose="020F0502020204030204" pitchFamily="34" charset="0"/>
                        </a:rPr>
                        <a:t>Θετικά συναισθήματα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Δημιουργία συναισθηματικής ανθεκτικότητας και αισιοδοξίας μεταξύ του προσωπικού.</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dirty="0">
                          <a:solidFill>
                            <a:schemeClr val="tx1"/>
                          </a:solidFill>
                          <a:latin typeface="Calibri" panose="020F0502020204030204" pitchFamily="34" charset="0"/>
                          <a:cs typeface="Calibri" panose="020F0502020204030204" pitchFamily="34" charset="0"/>
                        </a:rPr>
                        <a:t>Έναρξη εβδομαδιαίου αναστοχασμού με θέμα «Τρία Καλά Πράγματα», δημιουργία τοίχου ευγνωμοσύνης για την ευημερία.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143798298"/>
                  </a:ext>
                </a:extLst>
              </a:tr>
            </a:tbl>
          </a:graphicData>
        </a:graphic>
      </p:graphicFrame>
      <p:sp>
        <p:nvSpPr>
          <p:cNvPr id="7" name="Google Shape;135;g37f9446a92a_0_143">
            <a:extLst>
              <a:ext uri="{FF2B5EF4-FFF2-40B4-BE49-F238E27FC236}">
                <a16:creationId xmlns:a16="http://schemas.microsoft.com/office/drawing/2014/main" id="{6FC6618D-E07D-0674-BB3B-00AAD3BE994F}"/>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Tree>
    <p:extLst>
      <p:ext uri="{BB962C8B-B14F-4D97-AF65-F5344CB8AC3E}">
        <p14:creationId xmlns:p14="http://schemas.microsoft.com/office/powerpoint/2010/main" val="414539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3A0CB9A9-E0B6-F9BF-D384-8D30FE9F64FB}"/>
            </a:ext>
          </a:extLst>
        </p:cNvPr>
        <p:cNvGrpSpPr/>
        <p:nvPr/>
      </p:nvGrpSpPr>
      <p:grpSpPr>
        <a:xfrm>
          <a:off x="0" y="0"/>
          <a:ext cx="0" cy="0"/>
          <a:chOff x="0" y="0"/>
          <a:chExt cx="0" cy="0"/>
        </a:xfrm>
      </p:grpSpPr>
      <p:graphicFrame>
        <p:nvGraphicFramePr>
          <p:cNvPr id="9" name="Πίνακας 8">
            <a:extLst>
              <a:ext uri="{FF2B5EF4-FFF2-40B4-BE49-F238E27FC236}">
                <a16:creationId xmlns:a16="http://schemas.microsoft.com/office/drawing/2014/main" id="{AA3219FC-7208-8A4C-10E3-5167B1EBD6BD}"/>
              </a:ext>
            </a:extLst>
          </p:cNvPr>
          <p:cNvGraphicFramePr>
            <a:graphicFrameLocks noGrp="1"/>
          </p:cNvGraphicFramePr>
          <p:nvPr>
            <p:extLst>
              <p:ext uri="{D42A27DB-BD31-4B8C-83A1-F6EECF244321}">
                <p14:modId xmlns:p14="http://schemas.microsoft.com/office/powerpoint/2010/main" val="1954773390"/>
              </p:ext>
            </p:extLst>
          </p:nvPr>
        </p:nvGraphicFramePr>
        <p:xfrm>
          <a:off x="123750" y="1774804"/>
          <a:ext cx="11892940" cy="4829208"/>
        </p:xfrm>
        <a:graphic>
          <a:graphicData uri="http://schemas.openxmlformats.org/drawingml/2006/table">
            <a:tbl>
              <a:tblPr>
                <a:tableStyleId>{BC89EF96-8CEA-46FF-86C4-4CE0E7609802}</a:tableStyleId>
              </a:tblPr>
              <a:tblGrid>
                <a:gridCol w="1679270">
                  <a:extLst>
                    <a:ext uri="{9D8B030D-6E8A-4147-A177-3AD203B41FA5}">
                      <a16:colId xmlns:a16="http://schemas.microsoft.com/office/drawing/2014/main" val="4257278780"/>
                    </a:ext>
                  </a:extLst>
                </a:gridCol>
                <a:gridCol w="2940908">
                  <a:extLst>
                    <a:ext uri="{9D8B030D-6E8A-4147-A177-3AD203B41FA5}">
                      <a16:colId xmlns:a16="http://schemas.microsoft.com/office/drawing/2014/main" val="834625152"/>
                    </a:ext>
                  </a:extLst>
                </a:gridCol>
                <a:gridCol w="1517172">
                  <a:extLst>
                    <a:ext uri="{9D8B030D-6E8A-4147-A177-3AD203B41FA5}">
                      <a16:colId xmlns:a16="http://schemas.microsoft.com/office/drawing/2014/main" val="1998755456"/>
                    </a:ext>
                  </a:extLst>
                </a:gridCol>
                <a:gridCol w="2488820">
                  <a:extLst>
                    <a:ext uri="{9D8B030D-6E8A-4147-A177-3AD203B41FA5}">
                      <a16:colId xmlns:a16="http://schemas.microsoft.com/office/drawing/2014/main" val="1511894152"/>
                    </a:ext>
                  </a:extLst>
                </a:gridCol>
                <a:gridCol w="3266770">
                  <a:extLst>
                    <a:ext uri="{9D8B030D-6E8A-4147-A177-3AD203B41FA5}">
                      <a16:colId xmlns:a16="http://schemas.microsoft.com/office/drawing/2014/main" val="3739693713"/>
                    </a:ext>
                  </a:extLst>
                </a:gridCol>
              </a:tblGrid>
              <a:tr h="331531">
                <a:tc>
                  <a:txBody>
                    <a:bodyPr/>
                    <a:lstStyle/>
                    <a:p>
                      <a:pPr>
                        <a:buNone/>
                      </a:pPr>
                      <a:r>
                        <a:rPr lang="el-GR" sz="1800" b="1" dirty="0">
                          <a:solidFill>
                            <a:schemeClr val="tx1"/>
                          </a:solidFill>
                          <a:latin typeface="Calibri" panose="020F0502020204030204" pitchFamily="34" charset="0"/>
                          <a:cs typeface="Calibri" panose="020F0502020204030204" pitchFamily="34" charset="0"/>
                        </a:rPr>
                        <a:t>Προτεραιότητες</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Κατάσταση Προβλήματος</a:t>
                      </a:r>
                    </a:p>
                    <a:p>
                      <a:pPr>
                        <a:buNone/>
                      </a:pPr>
                      <a:r>
                        <a:rPr lang="el-GR" sz="1800" b="1" dirty="0">
                          <a:solidFill>
                            <a:schemeClr val="tx1"/>
                          </a:solidFill>
                          <a:latin typeface="Calibri" panose="020F0502020204030204" pitchFamily="34" charset="0"/>
                          <a:cs typeface="Calibri" panose="020F0502020204030204" pitchFamily="34" charset="0"/>
                        </a:rPr>
                        <a:t>(</a:t>
                      </a:r>
                      <a:r>
                        <a:rPr lang="el-GR" sz="1800" b="1" dirty="0" err="1">
                          <a:solidFill>
                            <a:schemeClr val="tx1"/>
                          </a:solidFill>
                          <a:latin typeface="Calibri" panose="020F0502020204030204" pitchFamily="34" charset="0"/>
                          <a:cs typeface="Calibri" panose="020F0502020204030204" pitchFamily="34" charset="0"/>
                        </a:rPr>
                        <a:t>Παρατηρήσιμη</a:t>
                      </a:r>
                      <a:r>
                        <a:rPr lang="el-GR" sz="1800" b="1" dirty="0">
                          <a:solidFill>
                            <a:schemeClr val="tx1"/>
                          </a:solidFill>
                          <a:latin typeface="Calibri" panose="020F0502020204030204" pitchFamily="34" charset="0"/>
                          <a:cs typeface="Calibri" panose="020F0502020204030204" pitchFamily="34" charset="0"/>
                        </a:rPr>
                        <a:t> κατάσταση / σύμπτωμα / ανάγκη)</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Στοιχείο</a:t>
                      </a:r>
                    </a:p>
                    <a:p>
                      <a:pPr>
                        <a:buNone/>
                      </a:pPr>
                      <a:r>
                        <a:rPr lang="en" sz="1800" b="1" dirty="0">
                          <a:solidFill>
                            <a:schemeClr val="tx1"/>
                          </a:solidFill>
                          <a:latin typeface="Calibri" panose="020F0502020204030204" pitchFamily="34" charset="0"/>
                          <a:cs typeface="Calibri" panose="020F0502020204030204" pitchFamily="34" charset="0"/>
                        </a:rPr>
                        <a:t>PERMA</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Παράδειγμα Σχεδιασμού Προσέγγισης σε Επίπεδο Ολόκληρης Σχολείου (Στρατηγική Εστίαση)</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Στρατηγική Σχολείου ή Δραστηριότητα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extLst>
                  <a:ext uri="{0D108BD9-81ED-4DB2-BD59-A6C34878D82A}">
                    <a16:rowId xmlns:a16="http://schemas.microsoft.com/office/drawing/2014/main" val="240345673"/>
                  </a:ext>
                </a:extLst>
              </a:tr>
              <a:tr h="815013">
                <a:tc>
                  <a:txBody>
                    <a:bodyPr/>
                    <a:lstStyle/>
                    <a:p>
                      <a:pPr>
                        <a:buNone/>
                      </a:pPr>
                      <a:r>
                        <a:rPr lang="el-GR" sz="1800" b="1" dirty="0">
                          <a:solidFill>
                            <a:srgbClr val="C00000"/>
                          </a:solidFill>
                          <a:latin typeface="Calibri" panose="020F0502020204030204" pitchFamily="34" charset="0"/>
                          <a:cs typeface="Calibri" panose="020F0502020204030204" pitchFamily="34" charset="0"/>
                        </a:rPr>
                        <a:t>Χαμηλή προτεραιότητα σχολείου</a:t>
                      </a:r>
                      <a:endParaRPr lang="en" sz="1800" dirty="0">
                        <a:solidFill>
                          <a:srgbClr val="C00000"/>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Μη συνεπής αναγνώριση μικρών προσπαθειών ή </a:t>
                      </a:r>
                      <a:r>
                        <a:rPr lang="el-GR" sz="1800" b="0" i="0" u="none" strike="noStrike" cap="none" dirty="0" err="1">
                          <a:solidFill>
                            <a:schemeClr val="tx1"/>
                          </a:solidFill>
                          <a:latin typeface="Calibri" panose="020F0502020204030204" pitchFamily="34" charset="0"/>
                          <a:ea typeface="+mn-ea"/>
                          <a:cs typeface="Calibri" panose="020F0502020204030204" pitchFamily="34" charset="0"/>
                          <a:sym typeface="Arial"/>
                        </a:rPr>
                        <a:t>βελτιώσης</a:t>
                      </a: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 των μαθητών.</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b="1" dirty="0">
                          <a:solidFill>
                            <a:schemeClr val="tx1"/>
                          </a:solidFill>
                          <a:latin typeface="Calibri" panose="020F0502020204030204" pitchFamily="34" charset="0"/>
                          <a:cs typeface="Calibri" panose="020F0502020204030204" pitchFamily="34" charset="0"/>
                        </a:rPr>
                        <a:t>Α</a:t>
                      </a:r>
                      <a:r>
                        <a:rPr lang="en" sz="1800" b="1" dirty="0">
                          <a:solidFill>
                            <a:schemeClr val="tx1"/>
                          </a:solidFill>
                          <a:latin typeface="Calibri" panose="020F0502020204030204" pitchFamily="34" charset="0"/>
                          <a:cs typeface="Calibri" panose="020F0502020204030204" pitchFamily="34" charset="0"/>
                        </a:rPr>
                        <a:t> – </a:t>
                      </a:r>
                      <a:r>
                        <a:rPr lang="el-GR" sz="1800" b="1" dirty="0">
                          <a:solidFill>
                            <a:schemeClr val="tx1"/>
                          </a:solidFill>
                          <a:latin typeface="Calibri" panose="020F0502020204030204" pitchFamily="34" charset="0"/>
                          <a:cs typeface="Calibri" panose="020F0502020204030204" pitchFamily="34" charset="0"/>
                        </a:rPr>
                        <a:t>Επίτευγμα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Επιβράβευση ανάπτυξης, προόδου και προσπάθειας</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Δημιουργία «Πίνακα Επιτευγμάτων Μαθητών» που θα τονίζει την προσπάθεια, την καλοσύνη και την επιμονή.</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extLst>
                  <a:ext uri="{0D108BD9-81ED-4DB2-BD59-A6C34878D82A}">
                    <a16:rowId xmlns:a16="http://schemas.microsoft.com/office/drawing/2014/main" val="2784599088"/>
                  </a:ext>
                </a:extLst>
              </a:tr>
              <a:tr h="524923">
                <a:tc>
                  <a:txBody>
                    <a:bodyPr/>
                    <a:lstStyle/>
                    <a:p>
                      <a:pPr>
                        <a:buNone/>
                      </a:pPr>
                      <a:endParaRPr lang="el-GR" sz="180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Χαμηλή συμμετοχή σε προαιρετικές εξωσχολικές δραστηριότητες από γονείς/οικογένειες.</a:t>
                      </a: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R – </a:t>
                      </a:r>
                      <a:r>
                        <a:rPr lang="el-GR" sz="1800" b="1" dirty="0">
                          <a:solidFill>
                            <a:schemeClr val="tx1"/>
                          </a:solidFill>
                          <a:latin typeface="Calibri" panose="020F0502020204030204" pitchFamily="34" charset="0"/>
                          <a:cs typeface="Calibri" panose="020F0502020204030204" pitchFamily="34" charset="0"/>
                        </a:rPr>
                        <a:t>Σχέσεις</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Προώθηση συνεργασίας σχολείου - οικογένειας</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«Ανοικτές Ημέρες» για τις οικογένειες με κοινές δραστηριότητες.</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extLst>
                  <a:ext uri="{0D108BD9-81ED-4DB2-BD59-A6C34878D82A}">
                    <a16:rowId xmlns:a16="http://schemas.microsoft.com/office/drawing/2014/main" val="3193651003"/>
                  </a:ext>
                </a:extLst>
              </a:tr>
              <a:tr h="0">
                <a:tc>
                  <a:txBody>
                    <a:bodyPr/>
                    <a:lstStyle/>
                    <a:p>
                      <a:pPr>
                        <a:buNone/>
                      </a:pPr>
                      <a:endParaRPr lang="el-GR"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Ελάχιστες περιπτώσεις αυθόρμητης ευγνωμοσύνης ή εκτίμησης μεταξύ μαθητών/προσωπικού.</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n" sz="1800" b="1" dirty="0">
                          <a:solidFill>
                            <a:schemeClr val="tx1"/>
                          </a:solidFill>
                          <a:latin typeface="Calibri" panose="020F0502020204030204" pitchFamily="34" charset="0"/>
                          <a:cs typeface="Calibri" panose="020F0502020204030204" pitchFamily="34" charset="0"/>
                        </a:rPr>
                        <a:t>P – </a:t>
                      </a:r>
                      <a:r>
                        <a:rPr lang="el-GR" sz="1800" b="1" dirty="0">
                          <a:solidFill>
                            <a:schemeClr val="tx1"/>
                          </a:solidFill>
                          <a:latin typeface="Calibri" panose="020F0502020204030204" pitchFamily="34" charset="0"/>
                          <a:cs typeface="Calibri" panose="020F0502020204030204" pitchFamily="34" charset="0"/>
                        </a:rPr>
                        <a:t>Θετικά συναισθήματα</a:t>
                      </a:r>
                      <a:endParaRPr lang="en" sz="1800" dirty="0">
                        <a:solidFill>
                          <a:schemeClr val="tx1"/>
                        </a:solidFill>
                        <a:latin typeface="Calibri" panose="020F0502020204030204" pitchFamily="34" charset="0"/>
                        <a:cs typeface="Calibri" panose="020F0502020204030204" pitchFamily="34" charset="0"/>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Καλλιέργεια ευγνωμοσύνης και θετικότητας στην καθημερινή σχολική ζωή</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tc>
                  <a:txBody>
                    <a:bodyPr/>
                    <a:lstStyle/>
                    <a:p>
                      <a:pPr>
                        <a:buNone/>
                      </a:pPr>
                      <a:r>
                        <a:rPr lang="el-GR" sz="1800" b="0" i="0" u="none" strike="noStrike" cap="none" dirty="0">
                          <a:solidFill>
                            <a:schemeClr val="tx1"/>
                          </a:solidFill>
                          <a:latin typeface="Calibri" panose="020F0502020204030204" pitchFamily="34" charset="0"/>
                          <a:ea typeface="+mn-ea"/>
                          <a:cs typeface="Calibri" panose="020F0502020204030204" pitchFamily="34" charset="0"/>
                          <a:sym typeface="Arial"/>
                        </a:rPr>
                        <a:t>Μήνας «Πρόκλησης Καλοσύνης»· «Δοχεία Ευγνωμοσύνης» σε αίθουσες διδασκαλίας όπου οι μαθητές μοιράζονται θετικά σημειώματα.</a:t>
                      </a:r>
                      <a:endParaRPr lang="en" sz="18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41441" marR="41441" marT="20721" marB="20721" anchor="ctr"/>
                </a:tc>
                <a:extLst>
                  <a:ext uri="{0D108BD9-81ED-4DB2-BD59-A6C34878D82A}">
                    <a16:rowId xmlns:a16="http://schemas.microsoft.com/office/drawing/2014/main" val="3642171938"/>
                  </a:ext>
                </a:extLst>
              </a:tr>
            </a:tbl>
          </a:graphicData>
        </a:graphic>
      </p:graphicFrame>
      <p:sp>
        <p:nvSpPr>
          <p:cNvPr id="7" name="Google Shape;135;g37f9446a92a_0_143">
            <a:extLst>
              <a:ext uri="{FF2B5EF4-FFF2-40B4-BE49-F238E27FC236}">
                <a16:creationId xmlns:a16="http://schemas.microsoft.com/office/drawing/2014/main" id="{3EE8F6CC-11DB-8F8E-5726-D738AF852217}"/>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
        <p:nvSpPr>
          <p:cNvPr id="11" name="TextBox 10">
            <a:extLst>
              <a:ext uri="{FF2B5EF4-FFF2-40B4-BE49-F238E27FC236}">
                <a16:creationId xmlns:a16="http://schemas.microsoft.com/office/drawing/2014/main" id="{8E120679-577E-6FFF-CD05-2C49521A363B}"/>
              </a:ext>
            </a:extLst>
          </p:cNvPr>
          <p:cNvSpPr txBox="1"/>
          <p:nvPr/>
        </p:nvSpPr>
        <p:spPr>
          <a:xfrm>
            <a:off x="97970" y="1405472"/>
            <a:ext cx="6153664" cy="369332"/>
          </a:xfrm>
          <a:prstGeom prst="rect">
            <a:avLst/>
          </a:prstGeom>
          <a:noFill/>
        </p:spPr>
        <p:txBody>
          <a:bodyPr wrap="square">
            <a:spAutoFit/>
          </a:bodyPr>
          <a:lstStyle/>
          <a:p>
            <a:r>
              <a:rPr lang="el-GR" sz="1800" b="1" dirty="0">
                <a:solidFill>
                  <a:schemeClr val="dk1"/>
                </a:solidFill>
                <a:latin typeface="Calibri"/>
                <a:cs typeface="Calibri"/>
                <a:sym typeface="Calibri"/>
              </a:rPr>
              <a:t>Πίνακας παράδειγμα:</a:t>
            </a:r>
            <a:endParaRPr lang="en" sz="1800" b="1" dirty="0">
              <a:solidFill>
                <a:schemeClr val="dk1"/>
              </a:solidFill>
              <a:latin typeface="Calibri"/>
              <a:cs typeface="Calibri"/>
              <a:sym typeface="Calibri"/>
            </a:endParaRPr>
          </a:p>
        </p:txBody>
      </p:sp>
      <p:sp>
        <p:nvSpPr>
          <p:cNvPr id="12" name="Google Shape;136;g37f9446a92a_0_143">
            <a:extLst>
              <a:ext uri="{FF2B5EF4-FFF2-40B4-BE49-F238E27FC236}">
                <a16:creationId xmlns:a16="http://schemas.microsoft.com/office/drawing/2014/main" id="{9C3DE61A-ADDA-7F9A-9011-12FC239DFEFF}"/>
              </a:ext>
            </a:extLst>
          </p:cNvPr>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Φύλλο Εργασίας: Χαρτογράφηση Αναγκών Ευημερίας του Σχολείου &amp; Επιλογή Στρατηγικών </a:t>
            </a:r>
            <a:r>
              <a:rPr lang="en-GB" dirty="0"/>
              <a:t>PERMA</a:t>
            </a:r>
            <a:endParaRPr dirty="0"/>
          </a:p>
        </p:txBody>
      </p:sp>
    </p:spTree>
    <p:extLst>
      <p:ext uri="{BB962C8B-B14F-4D97-AF65-F5344CB8AC3E}">
        <p14:creationId xmlns:p14="http://schemas.microsoft.com/office/powerpoint/2010/main" val="392742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02DF-3CFA-8B80-AFE8-923F71946D8F}"/>
            </a:ext>
          </a:extLst>
        </p:cNvPr>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9CFEA4AC-B0AE-4E7B-48F9-7CE997CD118A}"/>
              </a:ext>
            </a:extLst>
          </p:cNvPr>
          <p:cNvSpPr>
            <a:spLocks noGrp="1"/>
          </p:cNvSpPr>
          <p:nvPr>
            <p:ph type="body" idx="2"/>
          </p:nvPr>
        </p:nvSpPr>
        <p:spPr>
          <a:xfrm>
            <a:off x="0" y="2978747"/>
            <a:ext cx="11944500" cy="900505"/>
          </a:xfrm>
        </p:spPr>
        <p:txBody>
          <a:bodyPr/>
          <a:lstStyle/>
          <a:p>
            <a:pPr algn="ctr"/>
            <a:r>
              <a:rPr lang="el-GR" sz="3600" b="1" dirty="0"/>
              <a:t>Βιωματική</a:t>
            </a:r>
            <a:r>
              <a:rPr lang="el-GR" sz="3600" dirty="0"/>
              <a:t> </a:t>
            </a:r>
            <a:r>
              <a:rPr lang="el-GR" sz="3600" b="1" dirty="0"/>
              <a:t>Δραστηριότητα</a:t>
            </a:r>
            <a:r>
              <a:rPr lang="el-GR" sz="3600" dirty="0"/>
              <a:t> </a:t>
            </a:r>
            <a:r>
              <a:rPr lang="el-GR" sz="3600" b="1" dirty="0"/>
              <a:t>&amp; Αξιολόγηση</a:t>
            </a:r>
          </a:p>
        </p:txBody>
      </p:sp>
      <p:sp>
        <p:nvSpPr>
          <p:cNvPr id="5" name="Google Shape;135;g37f9446a92a_0_143">
            <a:extLst>
              <a:ext uri="{FF2B5EF4-FFF2-40B4-BE49-F238E27FC236}">
                <a16:creationId xmlns:a16="http://schemas.microsoft.com/office/drawing/2014/main" id="{735BA65A-582D-C6AC-7406-3BE7DD70D26B}"/>
              </a:ext>
            </a:extLst>
          </p:cNvPr>
          <p:cNvSpPr txBox="1">
            <a:spLocks/>
          </p:cNvSpPr>
          <p:nvPr/>
        </p:nvSpPr>
        <p:spPr>
          <a:xfrm>
            <a:off x="0" y="61283"/>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3600" dirty="0"/>
              <a:t>Ενότητα 3.1: Σχεδιάζοντας ένα Πρόγραμμα για όλο το σχολείο</a:t>
            </a:r>
            <a:endParaRPr lang="en-US" sz="4000" dirty="0"/>
          </a:p>
        </p:txBody>
      </p:sp>
    </p:spTree>
    <p:extLst>
      <p:ext uri="{BB962C8B-B14F-4D97-AF65-F5344CB8AC3E}">
        <p14:creationId xmlns:p14="http://schemas.microsoft.com/office/powerpoint/2010/main" val="316831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CD0-8F1B-8A48-26BB-AC2B1CDB55CE}"/>
            </a:ext>
          </a:extLst>
        </p:cNvPr>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F8AD3C7A-A001-654C-B619-F92C481A82B0}"/>
              </a:ext>
            </a:extLst>
          </p:cNvPr>
          <p:cNvSpPr>
            <a:spLocks noGrp="1"/>
          </p:cNvSpPr>
          <p:nvPr>
            <p:ph type="body" idx="1"/>
          </p:nvPr>
        </p:nvSpPr>
        <p:spPr>
          <a:xfrm>
            <a:off x="97970" y="1220644"/>
            <a:ext cx="11944500" cy="550800"/>
          </a:xfrm>
        </p:spPr>
        <p:txBody>
          <a:bodyPr/>
          <a:lstStyle/>
          <a:p>
            <a:r>
              <a:rPr lang="el-GR" b="0" dirty="0"/>
              <a:t>Ομαδικός Σχεδιασμός Μικρής Κλίμακας Προγράμματος Ευημερίας (25-30 λεπτά)</a:t>
            </a:r>
            <a:endParaRPr lang="el-GR" dirty="0"/>
          </a:p>
        </p:txBody>
      </p:sp>
      <p:sp>
        <p:nvSpPr>
          <p:cNvPr id="4" name="Θέση κειμένου 3">
            <a:extLst>
              <a:ext uri="{FF2B5EF4-FFF2-40B4-BE49-F238E27FC236}">
                <a16:creationId xmlns:a16="http://schemas.microsoft.com/office/drawing/2014/main" id="{47237659-56ED-7DEA-469B-0BBCBB9E16F6}"/>
              </a:ext>
            </a:extLst>
          </p:cNvPr>
          <p:cNvSpPr>
            <a:spLocks noGrp="1"/>
          </p:cNvSpPr>
          <p:nvPr>
            <p:ph type="body" idx="2"/>
          </p:nvPr>
        </p:nvSpPr>
        <p:spPr>
          <a:xfrm>
            <a:off x="97970" y="1771444"/>
            <a:ext cx="8820562" cy="4767142"/>
          </a:xfrm>
        </p:spPr>
        <p:txBody>
          <a:bodyPr/>
          <a:lstStyle/>
          <a:p>
            <a:pPr marL="571500" indent="-342900">
              <a:buFont typeface="+mj-lt"/>
              <a:buAutoNum type="arabicPeriod"/>
            </a:pPr>
            <a:r>
              <a:rPr lang="el-GR" dirty="0"/>
              <a:t>Επανεξετάστε τη βασική ανάγκη ευημερίας του σχολείου σας και τον [καθορισμένο] στόχο.</a:t>
            </a:r>
          </a:p>
          <a:p>
            <a:pPr marL="571500" indent="-342900">
              <a:buFont typeface="+mj-lt"/>
              <a:buAutoNum type="arabicPeriod"/>
            </a:pPr>
            <a:r>
              <a:rPr lang="el-GR" dirty="0"/>
              <a:t>Σε μικρές ομάδες (4–5 συμμετέχοντες), σχεδιάστε ένα Σχέδιο Ευημερίας Μικρής Κλίμακας που να περιλαμβάνει:</a:t>
            </a:r>
          </a:p>
          <a:p>
            <a:pPr marL="228600" indent="0"/>
            <a:r>
              <a:rPr lang="el-GR" b="1" dirty="0"/>
              <a:t>Στόχος</a:t>
            </a:r>
            <a:r>
              <a:rPr lang="el-GR" dirty="0"/>
              <a:t>: Τι θέλετε να επιτύχετε;</a:t>
            </a:r>
          </a:p>
          <a:p>
            <a:pPr marL="228600" indent="0"/>
            <a:r>
              <a:rPr lang="el-GR" b="1" dirty="0"/>
              <a:t>Στρατηγική </a:t>
            </a:r>
            <a:r>
              <a:rPr lang="en-GB" b="1" dirty="0"/>
              <a:t>PERMA</a:t>
            </a:r>
            <a:r>
              <a:rPr lang="en-GB" dirty="0"/>
              <a:t>: </a:t>
            </a:r>
            <a:r>
              <a:rPr lang="el-GR" dirty="0"/>
              <a:t>Με ποιο(α) στοιχείο(α) ευθυγραμμίζεται;</a:t>
            </a:r>
          </a:p>
          <a:p>
            <a:pPr marL="228600" indent="0"/>
            <a:r>
              <a:rPr lang="el-GR" b="1" dirty="0"/>
              <a:t>Δράσεις &amp; Ρόλοι</a:t>
            </a:r>
            <a:r>
              <a:rPr lang="el-GR" dirty="0"/>
              <a:t>: Ποιος θα το καθοδηγήσει ή θα το υποστηρίξει;</a:t>
            </a:r>
          </a:p>
          <a:p>
            <a:pPr marL="228600" indent="0"/>
            <a:r>
              <a:rPr lang="el-GR" b="1" dirty="0"/>
              <a:t>Δείκτες</a:t>
            </a:r>
            <a:r>
              <a:rPr lang="el-GR" dirty="0"/>
              <a:t>: Πώς θα μετρηθεί η επιτυχία;</a:t>
            </a:r>
          </a:p>
          <a:p>
            <a:pPr marL="228600" indent="0"/>
            <a:r>
              <a:rPr lang="el-GR" b="1" dirty="0"/>
              <a:t>Χρονοδιάγραμμα</a:t>
            </a:r>
            <a:r>
              <a:rPr lang="el-GR" dirty="0"/>
              <a:t>: Πότε θα ελέγξετε την πρόοδο;</a:t>
            </a:r>
          </a:p>
          <a:p>
            <a:pPr marL="571500" indent="-342900">
              <a:buFont typeface="+mj-lt"/>
              <a:buAutoNum type="arabicPeriod" startAt="3"/>
            </a:pPr>
            <a:r>
              <a:rPr lang="el-GR" dirty="0"/>
              <a:t>Προετοιμάστε και παρουσιάστε μία ομαδική σύνοψη 2 λεπτών (προφορική ή σε ψηφιακό πίνακα).</a:t>
            </a:r>
          </a:p>
          <a:p>
            <a:pPr marL="571500" indent="-342900">
              <a:buFont typeface="+mj-lt"/>
              <a:buAutoNum type="arabicPeriod" startAt="3"/>
            </a:pPr>
            <a:r>
              <a:rPr lang="el-GR" dirty="0"/>
              <a:t>Σύντομος γύρος ανατροφοδότησης.</a:t>
            </a:r>
            <a:endParaRPr lang="en" dirty="0"/>
          </a:p>
        </p:txBody>
      </p:sp>
      <p:sp>
        <p:nvSpPr>
          <p:cNvPr id="5" name="Θέση κειμένου 3">
            <a:extLst>
              <a:ext uri="{FF2B5EF4-FFF2-40B4-BE49-F238E27FC236}">
                <a16:creationId xmlns:a16="http://schemas.microsoft.com/office/drawing/2014/main" id="{920782B8-4181-0175-97D0-93B0E3F62743}"/>
              </a:ext>
            </a:extLst>
          </p:cNvPr>
          <p:cNvSpPr txBox="1">
            <a:spLocks/>
          </p:cNvSpPr>
          <p:nvPr/>
        </p:nvSpPr>
        <p:spPr>
          <a:xfrm>
            <a:off x="9193427" y="1851416"/>
            <a:ext cx="2998573" cy="3038084"/>
          </a:xfrm>
          <a:prstGeom prst="rect">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l-GR" b="1" dirty="0">
                <a:solidFill>
                  <a:srgbClr val="FFFFFF"/>
                </a:solidFill>
              </a:rPr>
              <a:t>Στόχος</a:t>
            </a:r>
            <a:r>
              <a:rPr lang="en" b="1" dirty="0">
                <a:solidFill>
                  <a:srgbClr val="FFFFFF"/>
                </a:solidFill>
              </a:rPr>
              <a:t>: </a:t>
            </a:r>
            <a:r>
              <a:rPr lang="el-GR" dirty="0">
                <a:solidFill>
                  <a:srgbClr val="FFFFFF"/>
                </a:solidFill>
              </a:rPr>
              <a:t>Να εφαρμοστούν τα έξι βήματα σχεδιασμού, δημιουργώντας ένα </a:t>
            </a:r>
            <a:r>
              <a:rPr lang="el-GR" b="1" dirty="0">
                <a:solidFill>
                  <a:srgbClr val="FFFFFF"/>
                </a:solidFill>
              </a:rPr>
              <a:t>σύντομο, εστιασμένο σχέδιο ευημερίας</a:t>
            </a:r>
            <a:r>
              <a:rPr lang="el-GR" dirty="0">
                <a:solidFill>
                  <a:srgbClr val="FFFFFF"/>
                </a:solidFill>
              </a:rPr>
              <a:t>, ευθυγραμμισμένο με το </a:t>
            </a:r>
            <a:r>
              <a:rPr lang="el-GR" b="1" dirty="0">
                <a:solidFill>
                  <a:srgbClr val="FFFFFF"/>
                </a:solidFill>
              </a:rPr>
              <a:t>μοντέλο </a:t>
            </a:r>
            <a:r>
              <a:rPr lang="en-GB" b="1" dirty="0">
                <a:solidFill>
                  <a:srgbClr val="FFFFFF"/>
                </a:solidFill>
              </a:rPr>
              <a:t>PERMA </a:t>
            </a:r>
            <a:r>
              <a:rPr lang="el-GR" dirty="0">
                <a:solidFill>
                  <a:srgbClr val="FFFFFF"/>
                </a:solidFill>
              </a:rPr>
              <a:t>και τις ανάγκες που εντοπίστηκαν στο σχολείο σας.</a:t>
            </a:r>
          </a:p>
          <a:p>
            <a:endParaRPr lang="el-GR" dirty="0">
              <a:solidFill>
                <a:srgbClr val="FFFFFF"/>
              </a:solidFill>
            </a:endParaRPr>
          </a:p>
        </p:txBody>
      </p:sp>
      <p:sp>
        <p:nvSpPr>
          <p:cNvPr id="13" name="Τίτλος 1">
            <a:extLst>
              <a:ext uri="{FF2B5EF4-FFF2-40B4-BE49-F238E27FC236}">
                <a16:creationId xmlns:a16="http://schemas.microsoft.com/office/drawing/2014/main" id="{16AA9CD2-4C91-52CC-5FFC-B012966702B1}"/>
              </a:ext>
            </a:extLst>
          </p:cNvPr>
          <p:cNvSpPr>
            <a:spLocks noGrp="1"/>
          </p:cNvSpPr>
          <p:nvPr>
            <p:ph type="title"/>
          </p:nvPr>
        </p:nvSpPr>
        <p:spPr>
          <a:xfrm>
            <a:off x="0" y="57230"/>
            <a:ext cx="11944500" cy="797442"/>
          </a:xfrm>
        </p:spPr>
        <p:txBody>
          <a:bodyPr/>
          <a:lstStyle/>
          <a:p>
            <a:r>
              <a:rPr lang="el-GR" sz="2800" dirty="0"/>
              <a:t>Φύλλο Εργασίας: Σχέδιο Προγράμματος Ευημερίας σε Επίπεδο Σχολείου με το Μοντέλο </a:t>
            </a:r>
            <a:r>
              <a:rPr lang="en-GB" sz="2800" dirty="0"/>
              <a:t>PERMA</a:t>
            </a:r>
            <a:endParaRPr lang="el-GR" sz="2800" dirty="0"/>
          </a:p>
        </p:txBody>
      </p:sp>
    </p:spTree>
    <p:extLst>
      <p:ext uri="{BB962C8B-B14F-4D97-AF65-F5344CB8AC3E}">
        <p14:creationId xmlns:p14="http://schemas.microsoft.com/office/powerpoint/2010/main" val="123539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C76CB96-68AA-C433-4A54-2832567BA6B0}"/>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C5003B0C-FB62-B19C-0323-C60A84DDB578}"/>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Πίνακας 2 Παράδειγμα</a:t>
            </a:r>
            <a:endParaRPr dirty="0"/>
          </a:p>
        </p:txBody>
      </p:sp>
      <p:graphicFrame>
        <p:nvGraphicFramePr>
          <p:cNvPr id="2" name="Πίνακας 1">
            <a:extLst>
              <a:ext uri="{FF2B5EF4-FFF2-40B4-BE49-F238E27FC236}">
                <a16:creationId xmlns:a16="http://schemas.microsoft.com/office/drawing/2014/main" id="{4906B83C-4965-787E-1188-AF507035561E}"/>
              </a:ext>
            </a:extLst>
          </p:cNvPr>
          <p:cNvGraphicFramePr>
            <a:graphicFrameLocks noGrp="1"/>
          </p:cNvGraphicFramePr>
          <p:nvPr>
            <p:extLst>
              <p:ext uri="{D42A27DB-BD31-4B8C-83A1-F6EECF244321}">
                <p14:modId xmlns:p14="http://schemas.microsoft.com/office/powerpoint/2010/main" val="3458649724"/>
              </p:ext>
            </p:extLst>
          </p:nvPr>
        </p:nvGraphicFramePr>
        <p:xfrm>
          <a:off x="147400" y="1378323"/>
          <a:ext cx="11944500" cy="7924293"/>
        </p:xfrm>
        <a:graphic>
          <a:graphicData uri="http://schemas.openxmlformats.org/drawingml/2006/table">
            <a:tbl>
              <a:tblPr firstRow="1" firstCol="1" bandRow="1">
                <a:tableStyleId>{5940675A-B579-460E-94D1-54222C63F5DA}</a:tableStyleId>
              </a:tblPr>
              <a:tblGrid>
                <a:gridCol w="1105203">
                  <a:extLst>
                    <a:ext uri="{9D8B030D-6E8A-4147-A177-3AD203B41FA5}">
                      <a16:colId xmlns:a16="http://schemas.microsoft.com/office/drawing/2014/main" val="2539982913"/>
                    </a:ext>
                  </a:extLst>
                </a:gridCol>
                <a:gridCol w="1377863">
                  <a:extLst>
                    <a:ext uri="{9D8B030D-6E8A-4147-A177-3AD203B41FA5}">
                      <a16:colId xmlns:a16="http://schemas.microsoft.com/office/drawing/2014/main" val="3484134591"/>
                    </a:ext>
                  </a:extLst>
                </a:gridCol>
                <a:gridCol w="1152394">
                  <a:extLst>
                    <a:ext uri="{9D8B030D-6E8A-4147-A177-3AD203B41FA5}">
                      <a16:colId xmlns:a16="http://schemas.microsoft.com/office/drawing/2014/main" val="2486480736"/>
                    </a:ext>
                  </a:extLst>
                </a:gridCol>
                <a:gridCol w="1528176">
                  <a:extLst>
                    <a:ext uri="{9D8B030D-6E8A-4147-A177-3AD203B41FA5}">
                      <a16:colId xmlns:a16="http://schemas.microsoft.com/office/drawing/2014/main" val="1354132458"/>
                    </a:ext>
                  </a:extLst>
                </a:gridCol>
                <a:gridCol w="914400">
                  <a:extLst>
                    <a:ext uri="{9D8B030D-6E8A-4147-A177-3AD203B41FA5}">
                      <a16:colId xmlns:a16="http://schemas.microsoft.com/office/drawing/2014/main" val="4250609382"/>
                    </a:ext>
                  </a:extLst>
                </a:gridCol>
                <a:gridCol w="1302706">
                  <a:extLst>
                    <a:ext uri="{9D8B030D-6E8A-4147-A177-3AD203B41FA5}">
                      <a16:colId xmlns:a16="http://schemas.microsoft.com/office/drawing/2014/main" val="767422547"/>
                    </a:ext>
                  </a:extLst>
                </a:gridCol>
                <a:gridCol w="1453020">
                  <a:extLst>
                    <a:ext uri="{9D8B030D-6E8A-4147-A177-3AD203B41FA5}">
                      <a16:colId xmlns:a16="http://schemas.microsoft.com/office/drawing/2014/main" val="2024210686"/>
                    </a:ext>
                  </a:extLst>
                </a:gridCol>
                <a:gridCol w="721838">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0">
                <a:tc gridSpan="10">
                  <a:txBody>
                    <a:bodyPr/>
                    <a:lstStyle/>
                    <a:p>
                      <a:pPr>
                        <a:lnSpc>
                          <a:spcPct val="107000"/>
                        </a:lnSpc>
                        <a:spcAft>
                          <a:spcPts val="2400"/>
                        </a:spcAft>
                        <a:buNone/>
                      </a:pPr>
                      <a:r>
                        <a:rPr lang="el-GR" sz="1800" b="1" dirty="0">
                          <a:solidFill>
                            <a:srgbClr val="FFFFFF"/>
                          </a:solidFill>
                          <a:effectLst/>
                          <a:latin typeface="Calibri" panose="020F0502020204030204" pitchFamily="34" charset="0"/>
                          <a:cs typeface="Calibri" panose="020F0502020204030204" pitchFamily="34" charset="0"/>
                        </a:rPr>
                        <a:t>Φύλλο Εργασίας Παρακολούθησης και Δράσης Προγράμματος </a:t>
                      </a:r>
                      <a:r>
                        <a:rPr lang="en-GB" sz="1800" b="1" dirty="0">
                          <a:solidFill>
                            <a:srgbClr val="FFFFFF"/>
                          </a:solidFill>
                          <a:effectLst/>
                          <a:latin typeface="Calibri" panose="020F0502020204030204" pitchFamily="34" charset="0"/>
                          <a:cs typeface="Calibri" panose="020F0502020204030204" pitchFamily="34" charset="0"/>
                        </a:rPr>
                        <a:t>PERMA</a:t>
                      </a:r>
                      <a:endParaRPr lang="el-GR"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0">
                <a:tc gridSpan="3">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1. ΑΞΙΟΛΟΓΗΣΗ ΑΝΑΓΚΩΝ</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2. ΚΑΘΟΡΙΣΜΟΣ ΣΤΟΧΩΝ</a:t>
                      </a:r>
                      <a:endParaRPr lang="el-GR" sz="1800" b="1" dirty="0">
                        <a:solidFill>
                          <a:srgbClr val="4F4F50"/>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3. ΣΧΕΔΙΑΣΜΟΣ ΠΑΡΕΜΒΑΣΗΣ</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4. ΑΞΙΟΛΟΓΗΣΗ &amp; ΕΠΑΝΕΞΕΤΑΣΗ</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0">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Επίπεδο </a:t>
                      </a:r>
                      <a:r>
                        <a:rPr lang="el-GR" sz="1600" b="1" i="0" u="none" strike="noStrike" cap="none" dirty="0" err="1">
                          <a:solidFill>
                            <a:schemeClr val="tx1"/>
                          </a:solidFill>
                          <a:effectLst/>
                          <a:latin typeface="Calibri" panose="020F0502020204030204" pitchFamily="34" charset="0"/>
                          <a:ea typeface="+mn-ea"/>
                          <a:cs typeface="Calibri" panose="020F0502020204030204" pitchFamily="34" charset="0"/>
                          <a:sym typeface="Arial"/>
                        </a:rPr>
                        <a:t>Προτε-ραιότητας</a:t>
                      </a:r>
                      <a:endPar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Κατάσταση Προβλήματος</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Υπάρχοντα Δυνατά Σημεία/</a:t>
                      </a:r>
                      <a:b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b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Πόροι</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Στόχος </a:t>
                      </a:r>
                      <a:r>
                        <a:rPr lang="en-GB"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SMART</a:t>
                      </a:r>
                      <a:endPar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Στοιχείο PERMA</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Παράδειγμα Σχεδιασμού </a:t>
                      </a:r>
                      <a:r>
                        <a:rPr lang="en-GB"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Στρατηγική Εστίαση)</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Σχολική Στρατηγική ή Δραστηριότητα (Παρέμβαση)</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Δράσεις &amp; Ρόλοι</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Δείκτες / Μέτρηση</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Χρονοδιάγραμμα / Επανεξέταση</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0">
                <a:tc>
                  <a:txBody>
                    <a:bodyPr/>
                    <a:lstStyle/>
                    <a:p>
                      <a:pPr>
                        <a:lnSpc>
                          <a:spcPct val="107000"/>
                        </a:lnSpc>
                        <a:spcAft>
                          <a:spcPts val="2400"/>
                        </a:spcAft>
                        <a:buNone/>
                      </a:pPr>
                      <a:r>
                        <a:rPr lang="el-GR" sz="1200" dirty="0"/>
                        <a:t>Υψηλό</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Οι μαθητές είναι παθητικοί και βαριούνται στην τάξη· η έρευνα εκπαιδευτικών δείχνει χαμηλά ποσοστά συμμετοχής μαθητών (</a:t>
                      </a:r>
                      <a:r>
                        <a:rPr lang="el-GR" sz="1200" dirty="0" err="1"/>
                        <a:t>μ.ο</a:t>
                      </a:r>
                      <a:r>
                        <a:rPr lang="el-GR" sz="1200" dirty="0"/>
                        <a:t>. 50%).</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Πολλοί εκπαιδευτικοί εκπαιδευμένοι στη μάθηση βάσει έργων· το σχολείο διαθέτει έναν ειδικό ευέλικτο χώρο για δημιουργικές δραστηριότητες.</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Έως τον Μάρτιο, αύξηση της συμμετοχής στην τάξη μέσω δημιουργικών </a:t>
                      </a:r>
                      <a:r>
                        <a:rPr lang="el-GR" sz="1200" dirty="0" err="1"/>
                        <a:t>ρουτινών</a:t>
                      </a:r>
                      <a:r>
                        <a:rPr lang="el-GR" sz="1200" dirty="0"/>
                        <a:t> μάθησης.</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n" sz="1200" b="0" i="0" u="none" strike="noStrike" cap="none" dirty="0">
                          <a:solidFill>
                            <a:schemeClr val="tx1"/>
                          </a:solidFill>
                          <a:effectLst/>
                          <a:latin typeface="+mn-lt"/>
                          <a:ea typeface="+mn-ea"/>
                          <a:cs typeface="+mn-cs"/>
                          <a:sym typeface="Arial"/>
                        </a:rPr>
                        <a:t>E – </a:t>
                      </a:r>
                      <a:r>
                        <a:rPr lang="el-GR" sz="1200" b="0" i="0" u="none" strike="noStrike" cap="none" dirty="0">
                          <a:solidFill>
                            <a:schemeClr val="tx1"/>
                          </a:solidFill>
                          <a:effectLst/>
                          <a:latin typeface="+mn-lt"/>
                          <a:ea typeface="+mn-ea"/>
                          <a:cs typeface="+mn-cs"/>
                          <a:sym typeface="Arial"/>
                        </a:rPr>
                        <a:t>Δέσμευση</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Προώθηση της ροής και της χρήσης των δυνατών σημείων· προώθηση της ενεργητικής μάθησης.</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Οι εκπαιδευτικοί εισάγουν εβδομαδιαία δραστηριότητα «ροής» (π.χ. δημιουργικές προκλήσεις με καθοδήγηση μαθητών) σε μία θεματική περιοχή.</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Οι εκπαιδευτικοί εισάγουν εβδομαδιαία δραστηριότητα «ροής»· οι βοηθοί μαθητές συν-καθοδηγούν· η Ομάδα Ευημερίας προετοιμάζει τράπεζα δημιουργικών προκλήσεων (Βήματα 1-3).</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dirty="0"/>
                        <a:t>Λίστες ελέγχου παρατήρησης (για παρακολούθηση της ανατροφοδότησης των εκπαιδευτικών)· Έρευνες ανατροφοδότησης μαθητών (πριν/μετά)· Δεδομένα συμμετοχής μεσοπρόθεσμα.</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b="1" dirty="0"/>
                        <a:t>Έλεγχος:</a:t>
                      </a:r>
                      <a:r>
                        <a:rPr lang="el-GR" sz="1200" dirty="0"/>
                        <a:t> 15 Δεκεμβρίου (επανεξέταση αρχικής ανατροφοδότησης εκπαιδευτικών). </a:t>
                      </a:r>
                      <a:br>
                        <a:rPr lang="el-GR" sz="1200" dirty="0"/>
                      </a:br>
                      <a:r>
                        <a:rPr lang="el-GR" sz="1200" b="1" dirty="0"/>
                        <a:t>Τελική Επανεξέταση:</a:t>
                      </a:r>
                      <a:r>
                        <a:rPr lang="el-GR" sz="1200" dirty="0"/>
                        <a:t> Τέλος Μαρτίου (αξιολόγηση στόχου </a:t>
                      </a:r>
                      <a:r>
                        <a:rPr lang="en-GB" sz="1200" dirty="0"/>
                        <a:t>SMART).</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66121612"/>
                  </a:ext>
                </a:extLst>
              </a:tr>
              <a:tr h="0">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7" name="Τίτλος 1">
            <a:extLst>
              <a:ext uri="{FF2B5EF4-FFF2-40B4-BE49-F238E27FC236}">
                <a16:creationId xmlns:a16="http://schemas.microsoft.com/office/drawing/2014/main" id="{3E37ECB5-8B63-A51E-AA4F-08345A865A9C}"/>
              </a:ext>
            </a:extLst>
          </p:cNvPr>
          <p:cNvSpPr>
            <a:spLocks noGrp="1"/>
          </p:cNvSpPr>
          <p:nvPr>
            <p:ph type="title"/>
          </p:nvPr>
        </p:nvSpPr>
        <p:spPr>
          <a:xfrm>
            <a:off x="0" y="57230"/>
            <a:ext cx="11944500" cy="797442"/>
          </a:xfrm>
        </p:spPr>
        <p:txBody>
          <a:bodyPr/>
          <a:lstStyle/>
          <a:p>
            <a:r>
              <a:rPr lang="el-GR" sz="2800" dirty="0"/>
              <a:t>Φύλλο Εργασίας: Σχέδιο Προγράμματος Ευημερίας σε Επίπεδο Σχολείου με το Μοντέλο </a:t>
            </a:r>
            <a:r>
              <a:rPr lang="en-GB" sz="2800" dirty="0"/>
              <a:t>PERMA</a:t>
            </a:r>
            <a:endParaRPr lang="el-GR" sz="2800" dirty="0"/>
          </a:p>
        </p:txBody>
      </p:sp>
    </p:spTree>
    <p:extLst>
      <p:ext uri="{BB962C8B-B14F-4D97-AF65-F5344CB8AC3E}">
        <p14:creationId xmlns:p14="http://schemas.microsoft.com/office/powerpoint/2010/main" val="31653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F58D903-9F00-57A5-DEB7-577E0CFD97F3}"/>
            </a:ext>
          </a:extLst>
        </p:cNvPr>
        <p:cNvGrpSpPr/>
        <p:nvPr/>
      </p:nvGrpSpPr>
      <p:grpSpPr>
        <a:xfrm>
          <a:off x="0" y="0"/>
          <a:ext cx="0" cy="0"/>
          <a:chOff x="0" y="0"/>
          <a:chExt cx="0" cy="0"/>
        </a:xfrm>
      </p:grpSpPr>
      <p:sp>
        <p:nvSpPr>
          <p:cNvPr id="5" name="Google Shape;136;g37f9446a92a_0_143">
            <a:extLst>
              <a:ext uri="{FF2B5EF4-FFF2-40B4-BE49-F238E27FC236}">
                <a16:creationId xmlns:a16="http://schemas.microsoft.com/office/drawing/2014/main" id="{46B68F73-82DA-EFE8-316B-DE1E343E74B6}"/>
              </a:ext>
            </a:extLst>
          </p:cNvPr>
          <p:cNvSpPr txBox="1">
            <a:spLocks noGrp="1"/>
          </p:cNvSpPr>
          <p:nvPr>
            <p:ph type="body" idx="1"/>
          </p:nvPr>
        </p:nvSpPr>
        <p:spPr>
          <a:xfrm>
            <a:off x="97970" y="797442"/>
            <a:ext cx="11944500"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Πίνακας 2 Παράδειγμα</a:t>
            </a:r>
            <a:endParaRPr dirty="0"/>
          </a:p>
        </p:txBody>
      </p:sp>
      <p:graphicFrame>
        <p:nvGraphicFramePr>
          <p:cNvPr id="2" name="Πίνακας 1">
            <a:extLst>
              <a:ext uri="{FF2B5EF4-FFF2-40B4-BE49-F238E27FC236}">
                <a16:creationId xmlns:a16="http://schemas.microsoft.com/office/drawing/2014/main" id="{52E475E6-2D47-3C24-A0D6-519F5136BA17}"/>
              </a:ext>
            </a:extLst>
          </p:cNvPr>
          <p:cNvGraphicFramePr>
            <a:graphicFrameLocks noGrp="1"/>
          </p:cNvGraphicFramePr>
          <p:nvPr>
            <p:extLst>
              <p:ext uri="{D42A27DB-BD31-4B8C-83A1-F6EECF244321}">
                <p14:modId xmlns:p14="http://schemas.microsoft.com/office/powerpoint/2010/main" val="2948114439"/>
              </p:ext>
            </p:extLst>
          </p:nvPr>
        </p:nvGraphicFramePr>
        <p:xfrm>
          <a:off x="147400" y="1378323"/>
          <a:ext cx="11944500" cy="3418714"/>
        </p:xfrm>
        <a:graphic>
          <a:graphicData uri="http://schemas.openxmlformats.org/drawingml/2006/table">
            <a:tbl>
              <a:tblPr firstRow="1" firstCol="1" bandRow="1">
                <a:tableStyleId>{5940675A-B579-460E-94D1-54222C63F5DA}</a:tableStyleId>
              </a:tblPr>
              <a:tblGrid>
                <a:gridCol w="1105203">
                  <a:extLst>
                    <a:ext uri="{9D8B030D-6E8A-4147-A177-3AD203B41FA5}">
                      <a16:colId xmlns:a16="http://schemas.microsoft.com/office/drawing/2014/main" val="2539982913"/>
                    </a:ext>
                  </a:extLst>
                </a:gridCol>
                <a:gridCol w="1377863">
                  <a:extLst>
                    <a:ext uri="{9D8B030D-6E8A-4147-A177-3AD203B41FA5}">
                      <a16:colId xmlns:a16="http://schemas.microsoft.com/office/drawing/2014/main" val="3484134591"/>
                    </a:ext>
                  </a:extLst>
                </a:gridCol>
                <a:gridCol w="1152394">
                  <a:extLst>
                    <a:ext uri="{9D8B030D-6E8A-4147-A177-3AD203B41FA5}">
                      <a16:colId xmlns:a16="http://schemas.microsoft.com/office/drawing/2014/main" val="2486480736"/>
                    </a:ext>
                  </a:extLst>
                </a:gridCol>
                <a:gridCol w="1528176">
                  <a:extLst>
                    <a:ext uri="{9D8B030D-6E8A-4147-A177-3AD203B41FA5}">
                      <a16:colId xmlns:a16="http://schemas.microsoft.com/office/drawing/2014/main" val="1354132458"/>
                    </a:ext>
                  </a:extLst>
                </a:gridCol>
                <a:gridCol w="914400">
                  <a:extLst>
                    <a:ext uri="{9D8B030D-6E8A-4147-A177-3AD203B41FA5}">
                      <a16:colId xmlns:a16="http://schemas.microsoft.com/office/drawing/2014/main" val="4250609382"/>
                    </a:ext>
                  </a:extLst>
                </a:gridCol>
                <a:gridCol w="1302706">
                  <a:extLst>
                    <a:ext uri="{9D8B030D-6E8A-4147-A177-3AD203B41FA5}">
                      <a16:colId xmlns:a16="http://schemas.microsoft.com/office/drawing/2014/main" val="767422547"/>
                    </a:ext>
                  </a:extLst>
                </a:gridCol>
                <a:gridCol w="1453020">
                  <a:extLst>
                    <a:ext uri="{9D8B030D-6E8A-4147-A177-3AD203B41FA5}">
                      <a16:colId xmlns:a16="http://schemas.microsoft.com/office/drawing/2014/main" val="2024210686"/>
                    </a:ext>
                  </a:extLst>
                </a:gridCol>
                <a:gridCol w="721838">
                  <a:extLst>
                    <a:ext uri="{9D8B030D-6E8A-4147-A177-3AD203B41FA5}">
                      <a16:colId xmlns:a16="http://schemas.microsoft.com/office/drawing/2014/main" val="3565069236"/>
                    </a:ext>
                  </a:extLst>
                </a:gridCol>
                <a:gridCol w="1194450">
                  <a:extLst>
                    <a:ext uri="{9D8B030D-6E8A-4147-A177-3AD203B41FA5}">
                      <a16:colId xmlns:a16="http://schemas.microsoft.com/office/drawing/2014/main" val="2415840672"/>
                    </a:ext>
                  </a:extLst>
                </a:gridCol>
                <a:gridCol w="1194450">
                  <a:extLst>
                    <a:ext uri="{9D8B030D-6E8A-4147-A177-3AD203B41FA5}">
                      <a16:colId xmlns:a16="http://schemas.microsoft.com/office/drawing/2014/main" val="3874610208"/>
                    </a:ext>
                  </a:extLst>
                </a:gridCol>
              </a:tblGrid>
              <a:tr h="0">
                <a:tc gridSpan="10">
                  <a:txBody>
                    <a:bodyPr/>
                    <a:lstStyle/>
                    <a:p>
                      <a:pPr>
                        <a:lnSpc>
                          <a:spcPct val="107000"/>
                        </a:lnSpc>
                        <a:spcAft>
                          <a:spcPts val="2400"/>
                        </a:spcAft>
                        <a:buNone/>
                      </a:pPr>
                      <a:r>
                        <a:rPr lang="el-GR" sz="1800" b="1" dirty="0">
                          <a:solidFill>
                            <a:srgbClr val="FFFFFF"/>
                          </a:solidFill>
                          <a:effectLst/>
                          <a:latin typeface="Calibri" panose="020F0502020204030204" pitchFamily="34" charset="0"/>
                          <a:cs typeface="Calibri" panose="020F0502020204030204" pitchFamily="34" charset="0"/>
                        </a:rPr>
                        <a:t>Φύλλο Εργασίας Παρακολούθησης και Δράσης Προγράμματος </a:t>
                      </a:r>
                      <a:r>
                        <a:rPr lang="en-GB" sz="1800" b="1" dirty="0">
                          <a:solidFill>
                            <a:srgbClr val="FFFFFF"/>
                          </a:solidFill>
                          <a:effectLst/>
                          <a:latin typeface="Calibri" panose="020F0502020204030204" pitchFamily="34" charset="0"/>
                          <a:cs typeface="Calibri" panose="020F0502020204030204" pitchFamily="34" charset="0"/>
                        </a:rPr>
                        <a:t>PERMA</a:t>
                      </a:r>
                      <a:endParaRPr lang="el-GR"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148721399"/>
                  </a:ext>
                </a:extLst>
              </a:tr>
              <a:tr h="0">
                <a:tc gridSpan="3">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1. ΑΞΙΟΛΟΓΗΣΗ ΑΝΑΓΚΩΝ</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2. ΚΑΘΟΡΙΣΜΟΣ ΣΤΟΧΩΝ</a:t>
                      </a:r>
                      <a:endParaRPr lang="el-GR" sz="1800" b="1" dirty="0">
                        <a:solidFill>
                          <a:srgbClr val="4F4F50"/>
                        </a:solidFill>
                        <a:effectLst/>
                        <a:latin typeface="Calibri" panose="020F0502020204030204" pitchFamily="34" charset="0"/>
                        <a:ea typeface="+mn-ea"/>
                        <a:cs typeface="Calibri" panose="020F0502020204030204" pitchFamily="34" charset="0"/>
                      </a:endParaRPr>
                    </a:p>
                  </a:txBody>
                  <a:tcPr marL="68580" marR="68580" marT="0" marB="0">
                    <a:solidFill>
                      <a:schemeClr val="accent3">
                        <a:lumMod val="20000"/>
                        <a:lumOff val="80000"/>
                      </a:schemeClr>
                    </a:solidFill>
                  </a:tcPr>
                </a:tc>
                <a:tc gridSpan="4">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3. ΣΧΕΔΙΑΣΜΟΣ ΠΑΡΕΜΒΑΣΗΣ</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a:lnSpc>
                          <a:spcPct val="107000"/>
                        </a:lnSpc>
                        <a:spcAft>
                          <a:spcPts val="2400"/>
                        </a:spcAft>
                        <a:buNone/>
                      </a:pPr>
                      <a:r>
                        <a:rPr lang="el-GR" sz="1800" b="1" dirty="0">
                          <a:effectLst/>
                          <a:latin typeface="Calibri" panose="020F0502020204030204" pitchFamily="34" charset="0"/>
                          <a:cs typeface="Calibri" panose="020F0502020204030204" pitchFamily="34" charset="0"/>
                        </a:rPr>
                        <a:t>4. ΑΞΙΟΛΟΓΗΣΗ &amp; ΕΠΑΝΕΞΕΤΑΣΗ</a:t>
                      </a:r>
                      <a:endParaRPr lang="el-GR" sz="18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hMerge="1">
                  <a:txBody>
                    <a:bodyPr/>
                    <a:lstStyle/>
                    <a:p>
                      <a:endParaRPr lang="el-GR"/>
                    </a:p>
                  </a:txBody>
                  <a:tcPr/>
                </a:tc>
                <a:extLst>
                  <a:ext uri="{0D108BD9-81ED-4DB2-BD59-A6C34878D82A}">
                    <a16:rowId xmlns:a16="http://schemas.microsoft.com/office/drawing/2014/main" val="3769594728"/>
                  </a:ext>
                </a:extLst>
              </a:tr>
              <a:tr h="0">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Επίπεδο </a:t>
                      </a:r>
                      <a:r>
                        <a:rPr lang="el-GR" sz="1600" b="1" i="0" u="none" strike="noStrike" cap="none" dirty="0" err="1">
                          <a:solidFill>
                            <a:schemeClr val="tx1"/>
                          </a:solidFill>
                          <a:effectLst/>
                          <a:latin typeface="Calibri" panose="020F0502020204030204" pitchFamily="34" charset="0"/>
                          <a:ea typeface="+mn-ea"/>
                          <a:cs typeface="Calibri" panose="020F0502020204030204" pitchFamily="34" charset="0"/>
                          <a:sym typeface="Arial"/>
                        </a:rPr>
                        <a:t>Προτε-ραιότητας</a:t>
                      </a:r>
                      <a:endPar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Κατάσταση Προβλήματος</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Υπάρχοντα Δυνατά Σημεία/</a:t>
                      </a:r>
                      <a:b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b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Πόροι</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Στόχος </a:t>
                      </a:r>
                      <a:r>
                        <a:rPr lang="en-GB"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SMART</a:t>
                      </a:r>
                      <a:endPar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Στοιχείο PERMA</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Παράδειγμα Σχεδιασμού </a:t>
                      </a:r>
                      <a:r>
                        <a:rPr lang="en-GB"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a:t>
                      </a: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Στρατηγική Εστίαση)</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i="0" u="none" strike="noStrike" cap="none" dirty="0">
                          <a:solidFill>
                            <a:schemeClr val="tx1"/>
                          </a:solidFill>
                          <a:effectLst/>
                          <a:latin typeface="Calibri" panose="020F0502020204030204" pitchFamily="34" charset="0"/>
                          <a:ea typeface="+mn-ea"/>
                          <a:cs typeface="Calibri" panose="020F0502020204030204" pitchFamily="34" charset="0"/>
                          <a:sym typeface="Arial"/>
                        </a:rPr>
                        <a:t>Σχολική Στρατηγική ή Δραστηριότητα (Παρέμβαση)</a:t>
                      </a: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Δράσεις &amp; Ρόλοι</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Δείκτες / Μέτρηση</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tc>
                  <a:txBody>
                    <a:bodyPr/>
                    <a:lstStyle/>
                    <a:p>
                      <a:pPr>
                        <a:lnSpc>
                          <a:spcPct val="107000"/>
                        </a:lnSpc>
                        <a:spcAft>
                          <a:spcPts val="2400"/>
                        </a:spcAft>
                        <a:buNone/>
                      </a:pPr>
                      <a:r>
                        <a:rPr lang="el-GR" sz="1600" b="1" dirty="0">
                          <a:effectLst/>
                          <a:latin typeface="Calibri" panose="020F0502020204030204" pitchFamily="34" charset="0"/>
                          <a:cs typeface="Calibri" panose="020F0502020204030204" pitchFamily="34" charset="0"/>
                        </a:rPr>
                        <a:t>Χρονοδιάγραμμα / Επανεξέταση</a:t>
                      </a:r>
                      <a:endParaRPr lang="el-GR" sz="1600" b="1"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611150724"/>
                  </a:ext>
                </a:extLst>
              </a:tr>
              <a:tr h="0">
                <a:tc>
                  <a:txBody>
                    <a:bodyPr/>
                    <a:lstStyle/>
                    <a:p>
                      <a:pPr>
                        <a:lnSpc>
                          <a:spcPct val="107000"/>
                        </a:lnSpc>
                        <a:spcAft>
                          <a:spcPts val="2400"/>
                        </a:spcAft>
                        <a:buNone/>
                      </a:pPr>
                      <a:r>
                        <a:rPr lang="el-GR" sz="1200" dirty="0"/>
                        <a:t>Υψηλό / Μεσαίο / Χαμηλό</a:t>
                      </a:r>
                      <a:endParaRPr lang="el-GR" sz="1200" dirty="0">
                        <a:solidFill>
                          <a:srgbClr val="4F4F5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a:t>
                      </a:r>
                      <a:r>
                        <a:rPr lang="el-GR" sz="1200" b="0" i="0" u="none" strike="noStrike" cap="none" dirty="0" err="1">
                          <a:solidFill>
                            <a:schemeClr val="tx1"/>
                          </a:solidFill>
                          <a:latin typeface="+mn-lt"/>
                          <a:ea typeface="+mn-ea"/>
                          <a:cs typeface="+mn-cs"/>
                          <a:sym typeface="Arial"/>
                        </a:rPr>
                        <a:t>Παρατηρήσιμη</a:t>
                      </a:r>
                      <a:r>
                        <a:rPr lang="el-GR" sz="1200" b="0" i="0" u="none" strike="noStrike" cap="none" dirty="0">
                          <a:solidFill>
                            <a:schemeClr val="tx1"/>
                          </a:solidFill>
                          <a:latin typeface="+mn-lt"/>
                          <a:ea typeface="+mn-ea"/>
                          <a:cs typeface="+mn-cs"/>
                          <a:sym typeface="Arial"/>
                        </a:rPr>
                        <a:t> κατάσταση/ανάγκη)</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(Πόροι για αξιοποίηση)</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(Συγκεκριμένο, Μετρήσιμο, Χρονικά καθορισμένο αποτέλεσμα)</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(P, E, R, M, </a:t>
                      </a:r>
                      <a:r>
                        <a:rPr lang="el-GR" sz="1200" b="0" i="0" u="none" strike="noStrike" cap="none" dirty="0" err="1">
                          <a:solidFill>
                            <a:schemeClr val="tx1"/>
                          </a:solidFill>
                          <a:latin typeface="+mn-lt"/>
                          <a:ea typeface="+mn-ea"/>
                          <a:cs typeface="+mn-cs"/>
                          <a:sym typeface="Arial"/>
                        </a:rPr>
                        <a:t>or</a:t>
                      </a:r>
                      <a:r>
                        <a:rPr lang="el-GR" sz="1200" b="0" i="0" u="none" strike="noStrike" cap="none" dirty="0">
                          <a:solidFill>
                            <a:schemeClr val="tx1"/>
                          </a:solidFill>
                          <a:latin typeface="+mn-lt"/>
                          <a:ea typeface="+mn-ea"/>
                          <a:cs typeface="+mn-cs"/>
                          <a:sym typeface="Arial"/>
                        </a:rPr>
                        <a:t> A)</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(Γενική Αρχή)</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(Συγκεκριμένο σχέδιο δράσης)</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(Ποιος ηγείται &amp; τα 3 πρώτα βήματα)</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(Πώς </a:t>
                      </a:r>
                      <a:r>
                        <a:rPr lang="el-GR" sz="1200" b="0" i="0" u="none" strike="noStrike" cap="none" dirty="0" err="1">
                          <a:solidFill>
                            <a:schemeClr val="tx1"/>
                          </a:solidFill>
                          <a:latin typeface="+mn-lt"/>
                          <a:ea typeface="+mn-ea"/>
                          <a:cs typeface="+mn-cs"/>
                          <a:sym typeface="Arial"/>
                        </a:rPr>
                        <a:t>μετράται</a:t>
                      </a:r>
                      <a:r>
                        <a:rPr lang="el-GR" sz="1200" b="0" i="0" u="none" strike="noStrike" cap="none" dirty="0">
                          <a:solidFill>
                            <a:schemeClr val="tx1"/>
                          </a:solidFill>
                          <a:latin typeface="+mn-lt"/>
                          <a:ea typeface="+mn-ea"/>
                          <a:cs typeface="+mn-cs"/>
                          <a:sym typeface="Arial"/>
                        </a:rPr>
                        <a:t> η επιτυχία)</a:t>
                      </a:r>
                    </a:p>
                  </a:txBody>
                  <a:tcPr marL="68580" marR="68580" marT="0" marB="0"/>
                </a:tc>
                <a:tc>
                  <a:txBody>
                    <a:bodyPr/>
                    <a:lstStyle/>
                    <a:p>
                      <a:pPr>
                        <a:lnSpc>
                          <a:spcPct val="107000"/>
                        </a:lnSpc>
                        <a:spcAft>
                          <a:spcPts val="2400"/>
                        </a:spcAft>
                        <a:buNone/>
                      </a:pPr>
                      <a:r>
                        <a:rPr lang="el-GR" sz="1200" b="0" i="0" u="none" strike="noStrike" cap="none" dirty="0">
                          <a:solidFill>
                            <a:schemeClr val="tx1"/>
                          </a:solidFill>
                          <a:latin typeface="+mn-lt"/>
                          <a:ea typeface="+mn-ea"/>
                          <a:cs typeface="+mn-cs"/>
                          <a:sym typeface="Arial"/>
                        </a:rPr>
                        <a:t>(Ημερομηνίες Ελέγχου/Τελικής Επανεξέτασης)</a:t>
                      </a:r>
                    </a:p>
                  </a:txBody>
                  <a:tcPr marL="68580" marR="68580" marT="0" marB="0"/>
                </a:tc>
                <a:extLst>
                  <a:ext uri="{0D108BD9-81ED-4DB2-BD59-A6C34878D82A}">
                    <a16:rowId xmlns:a16="http://schemas.microsoft.com/office/drawing/2014/main" val="2166121612"/>
                  </a:ext>
                </a:extLst>
              </a:tr>
              <a:tr h="0">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a:solidFill>
                          <a:srgbClr val="4F4F50"/>
                        </a:solidFill>
                        <a:effectLst/>
                        <a:latin typeface="Calibri" panose="020F0502020204030204" pitchFamily="34" charset="0"/>
                        <a:cs typeface="Calibri" panose="020F0502020204030204" pitchFamily="34" charset="0"/>
                      </a:endParaRPr>
                    </a:p>
                  </a:txBody>
                  <a:tcPr marL="68580" marR="68580" marT="0" marB="0"/>
                </a:tc>
                <a:tc>
                  <a:txBody>
                    <a:bodyPr/>
                    <a:lstStyle/>
                    <a:p>
                      <a:pPr>
                        <a:buNone/>
                      </a:pPr>
                      <a:endParaRPr lang="el-GR" sz="1800" dirty="0">
                        <a:solidFill>
                          <a:srgbClr val="4F4F5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59371149"/>
                  </a:ext>
                </a:extLst>
              </a:tr>
            </a:tbl>
          </a:graphicData>
        </a:graphic>
      </p:graphicFrame>
      <p:sp>
        <p:nvSpPr>
          <p:cNvPr id="7" name="Τίτλος 1">
            <a:extLst>
              <a:ext uri="{FF2B5EF4-FFF2-40B4-BE49-F238E27FC236}">
                <a16:creationId xmlns:a16="http://schemas.microsoft.com/office/drawing/2014/main" id="{FB17F032-4EE6-421C-5E8A-993C16CFEB7A}"/>
              </a:ext>
            </a:extLst>
          </p:cNvPr>
          <p:cNvSpPr>
            <a:spLocks noGrp="1"/>
          </p:cNvSpPr>
          <p:nvPr>
            <p:ph type="title"/>
          </p:nvPr>
        </p:nvSpPr>
        <p:spPr>
          <a:xfrm>
            <a:off x="0" y="57230"/>
            <a:ext cx="11944500" cy="797442"/>
          </a:xfrm>
        </p:spPr>
        <p:txBody>
          <a:bodyPr/>
          <a:lstStyle/>
          <a:p>
            <a:r>
              <a:rPr lang="el-GR" sz="2800" dirty="0"/>
              <a:t>Φύλλο Εργασίας: Σχέδιο Προγράμματος Ευημερίας σε Επίπεδο Σχολείου με το Μοντέλο </a:t>
            </a:r>
            <a:r>
              <a:rPr lang="en-GB" sz="2800" dirty="0"/>
              <a:t>PERMA</a:t>
            </a:r>
            <a:endParaRPr lang="el-GR" sz="2800" dirty="0"/>
          </a:p>
        </p:txBody>
      </p:sp>
    </p:spTree>
    <p:extLst>
      <p:ext uri="{BB962C8B-B14F-4D97-AF65-F5344CB8AC3E}">
        <p14:creationId xmlns:p14="http://schemas.microsoft.com/office/powerpoint/2010/main" val="257545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471" y="2751791"/>
            <a:ext cx="2057400" cy="2653647"/>
            <a:chOff x="0" y="0"/>
            <a:chExt cx="812800" cy="1048354"/>
          </a:xfrm>
        </p:grpSpPr>
        <p:sp>
          <p:nvSpPr>
            <p:cNvPr id="3" name="Freeform 3"/>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460425" y="2771857"/>
            <a:ext cx="2057400" cy="2653647"/>
            <a:chOff x="0" y="0"/>
            <a:chExt cx="812800" cy="1048354"/>
          </a:xfrm>
        </p:grpSpPr>
        <p:sp>
          <p:nvSpPr>
            <p:cNvPr id="6" name="Freeform 6"/>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7" name="TextBox 7"/>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1733637" y="1366265"/>
            <a:ext cx="1138854" cy="1133663"/>
            <a:chOff x="0" y="0"/>
            <a:chExt cx="660400" cy="657390"/>
          </a:xfrm>
        </p:grpSpPr>
        <p:sp>
          <p:nvSpPr>
            <p:cNvPr id="9" name="Freeform 9"/>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1"/>
            </a:solidFill>
          </p:spPr>
          <p:txBody>
            <a:bodyPr/>
            <a:lstStyle/>
            <a:p>
              <a:endParaRPr lang="el-GR" sz="933" dirty="0"/>
            </a:p>
          </p:txBody>
        </p:sp>
        <p:sp>
          <p:nvSpPr>
            <p:cNvPr id="10" name="TextBox 10"/>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3921052" y="1366265"/>
            <a:ext cx="1138854" cy="1133663"/>
            <a:chOff x="0" y="0"/>
            <a:chExt cx="660400" cy="657390"/>
          </a:xfrm>
        </p:grpSpPr>
        <p:sp>
          <p:nvSpPr>
            <p:cNvPr id="12" name="Freeform 12"/>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2"/>
            </a:solidFill>
          </p:spPr>
          <p:txBody>
            <a:bodyPr/>
            <a:lstStyle/>
            <a:p>
              <a:endParaRPr lang="el-GR" sz="933" dirty="0"/>
            </a:p>
          </p:txBody>
        </p:sp>
        <p:sp>
          <p:nvSpPr>
            <p:cNvPr id="13" name="TextBox 13"/>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661069" y="2751791"/>
            <a:ext cx="2057400" cy="2653647"/>
            <a:chOff x="0" y="0"/>
            <a:chExt cx="812800" cy="1048354"/>
          </a:xfrm>
        </p:grpSpPr>
        <p:sp>
          <p:nvSpPr>
            <p:cNvPr id="15" name="Freeform 15"/>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16" name="TextBox 16"/>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6108467" y="1366265"/>
            <a:ext cx="1138854" cy="1133663"/>
            <a:chOff x="0" y="0"/>
            <a:chExt cx="660400" cy="657390"/>
          </a:xfrm>
        </p:grpSpPr>
        <p:sp>
          <p:nvSpPr>
            <p:cNvPr id="18" name="Freeform 18"/>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4"/>
            </a:solidFill>
          </p:spPr>
          <p:txBody>
            <a:bodyPr/>
            <a:lstStyle/>
            <a:p>
              <a:endParaRPr lang="el-GR" sz="933" dirty="0"/>
            </a:p>
          </p:txBody>
        </p:sp>
        <p:sp>
          <p:nvSpPr>
            <p:cNvPr id="19" name="TextBox 19"/>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7848484" y="2751791"/>
            <a:ext cx="2057400" cy="2653647"/>
            <a:chOff x="0" y="0"/>
            <a:chExt cx="812800" cy="1048354"/>
          </a:xfrm>
        </p:grpSpPr>
        <p:sp>
          <p:nvSpPr>
            <p:cNvPr id="21" name="Freeform 21"/>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22" name="TextBox 22"/>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8389460" y="1366265"/>
            <a:ext cx="1138854" cy="1133663"/>
            <a:chOff x="0" y="0"/>
            <a:chExt cx="660400" cy="657390"/>
          </a:xfrm>
        </p:grpSpPr>
        <p:sp>
          <p:nvSpPr>
            <p:cNvPr id="24" name="Freeform 24"/>
            <p:cNvSpPr/>
            <p:nvPr/>
          </p:nvSpPr>
          <p:spPr>
            <a:xfrm>
              <a:off x="0" y="0"/>
              <a:ext cx="660400" cy="657390"/>
            </a:xfrm>
            <a:custGeom>
              <a:avLst/>
              <a:gdLst/>
              <a:ahLst/>
              <a:cxnLst/>
              <a:rect l="l" t="t" r="r" b="b"/>
              <a:pathLst>
                <a:path w="660400" h="657390">
                  <a:moveTo>
                    <a:pt x="220252" y="638321"/>
                  </a:moveTo>
                  <a:cubicBezTo>
                    <a:pt x="254109" y="649835"/>
                    <a:pt x="292600" y="657390"/>
                    <a:pt x="330378" y="657390"/>
                  </a:cubicBezTo>
                  <a:cubicBezTo>
                    <a:pt x="368157" y="657390"/>
                    <a:pt x="404509" y="650913"/>
                    <a:pt x="438009" y="639399"/>
                  </a:cubicBezTo>
                  <a:cubicBezTo>
                    <a:pt x="438723" y="639040"/>
                    <a:pt x="439435" y="639040"/>
                    <a:pt x="440148" y="638681"/>
                  </a:cubicBezTo>
                  <a:cubicBezTo>
                    <a:pt x="565955" y="592625"/>
                    <a:pt x="658618" y="471011"/>
                    <a:pt x="660400" y="332340"/>
                  </a:cubicBezTo>
                  <a:lnTo>
                    <a:pt x="660400" y="0"/>
                  </a:lnTo>
                  <a:lnTo>
                    <a:pt x="0" y="0"/>
                  </a:lnTo>
                  <a:lnTo>
                    <a:pt x="0" y="332094"/>
                  </a:lnTo>
                  <a:cubicBezTo>
                    <a:pt x="1782" y="471730"/>
                    <a:pt x="93019" y="593345"/>
                    <a:pt x="220252" y="638321"/>
                  </a:cubicBezTo>
                  <a:close/>
                </a:path>
              </a:pathLst>
            </a:custGeom>
            <a:solidFill>
              <a:schemeClr val="accent3"/>
            </a:solidFill>
          </p:spPr>
          <p:txBody>
            <a:bodyPr/>
            <a:lstStyle/>
            <a:p>
              <a:endParaRPr lang="el-GR" sz="933"/>
            </a:p>
          </p:txBody>
        </p:sp>
        <p:sp>
          <p:nvSpPr>
            <p:cNvPr id="25" name="TextBox 25"/>
            <p:cNvSpPr txBox="1"/>
            <p:nvPr/>
          </p:nvSpPr>
          <p:spPr>
            <a:xfrm>
              <a:off x="0" y="-57150"/>
              <a:ext cx="660400" cy="587540"/>
            </a:xfrm>
            <a:prstGeom prst="rect">
              <a:avLst/>
            </a:prstGeom>
          </p:spPr>
          <p:txBody>
            <a:bodyPr lIns="33867" tIns="33867" rIns="33867" bIns="33867" rtlCol="0" anchor="ctr"/>
            <a:lstStyle/>
            <a:p>
              <a:pPr algn="ctr">
                <a:lnSpc>
                  <a:spcPts val="1773"/>
                </a:lnSpc>
              </a:pPr>
              <a:endParaRPr sz="933"/>
            </a:p>
          </p:txBody>
        </p:sp>
      </p:grpSp>
      <p:grpSp>
        <p:nvGrpSpPr>
          <p:cNvPr id="26" name="Group 25">
            <a:extLst>
              <a:ext uri="{FF2B5EF4-FFF2-40B4-BE49-F238E27FC236}">
                <a16:creationId xmlns:a16="http://schemas.microsoft.com/office/drawing/2014/main" id="{20972A72-5524-BC4B-DF0D-7D1E8492D599}"/>
              </a:ext>
            </a:extLst>
          </p:cNvPr>
          <p:cNvGrpSpPr/>
          <p:nvPr/>
        </p:nvGrpSpPr>
        <p:grpSpPr>
          <a:xfrm>
            <a:off x="1092838" y="5883885"/>
            <a:ext cx="8837715" cy="416057"/>
            <a:chOff x="1092838" y="5560673"/>
            <a:chExt cx="8837715" cy="416057"/>
          </a:xfrm>
        </p:grpSpPr>
        <p:grpSp>
          <p:nvGrpSpPr>
            <p:cNvPr id="32" name="Group 32"/>
            <p:cNvGrpSpPr/>
            <p:nvPr/>
          </p:nvGrpSpPr>
          <p:grpSpPr>
            <a:xfrm>
              <a:off x="1092838" y="5805633"/>
              <a:ext cx="2337217" cy="104025"/>
              <a:chOff x="0" y="0"/>
              <a:chExt cx="854418" cy="61515"/>
            </a:xfrm>
            <a:solidFill>
              <a:schemeClr val="accent1"/>
            </a:solidFill>
          </p:grpSpPr>
          <p:sp>
            <p:nvSpPr>
              <p:cNvPr id="33" name="Freeform 33"/>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grpFill/>
            </p:spPr>
            <p:txBody>
              <a:bodyPr/>
              <a:lstStyle/>
              <a:p>
                <a:endParaRPr lang="el-GR" sz="933"/>
              </a:p>
            </p:txBody>
          </p:sp>
          <p:sp>
            <p:nvSpPr>
              <p:cNvPr id="34" name="TextBox 34"/>
              <p:cNvSpPr txBox="1"/>
              <p:nvPr/>
            </p:nvSpPr>
            <p:spPr>
              <a:xfrm>
                <a:off x="0" y="-57150"/>
                <a:ext cx="854418" cy="118665"/>
              </a:xfrm>
              <a:prstGeom prst="rect">
                <a:avLst/>
              </a:prstGeom>
              <a:grpFill/>
            </p:spPr>
            <p:txBody>
              <a:bodyPr lIns="33867" tIns="33867" rIns="33867" bIns="33867" rtlCol="0" anchor="ctr"/>
              <a:lstStyle/>
              <a:p>
                <a:pPr algn="ctr">
                  <a:lnSpc>
                    <a:spcPts val="1773"/>
                  </a:lnSpc>
                </a:pPr>
                <a:endParaRPr sz="933"/>
              </a:p>
            </p:txBody>
          </p:sp>
        </p:grpSp>
        <p:grpSp>
          <p:nvGrpSpPr>
            <p:cNvPr id="35" name="Group 35"/>
            <p:cNvGrpSpPr/>
            <p:nvPr/>
          </p:nvGrpSpPr>
          <p:grpSpPr>
            <a:xfrm>
              <a:off x="5605061" y="5705335"/>
              <a:ext cx="2162746" cy="208529"/>
              <a:chOff x="0" y="0"/>
              <a:chExt cx="854418" cy="61515"/>
            </a:xfrm>
          </p:grpSpPr>
          <p:sp>
            <p:nvSpPr>
              <p:cNvPr id="36" name="Freeform 36"/>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4"/>
              </a:solidFill>
            </p:spPr>
            <p:txBody>
              <a:bodyPr/>
              <a:lstStyle/>
              <a:p>
                <a:endParaRPr lang="el-GR" sz="933" dirty="0"/>
              </a:p>
            </p:txBody>
          </p:sp>
          <p:sp>
            <p:nvSpPr>
              <p:cNvPr id="37" name="TextBox 37"/>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38" name="Group 38"/>
            <p:cNvGrpSpPr/>
            <p:nvPr/>
          </p:nvGrpSpPr>
          <p:grpSpPr>
            <a:xfrm>
              <a:off x="3442315" y="5705335"/>
              <a:ext cx="2162746" cy="208529"/>
              <a:chOff x="0" y="0"/>
              <a:chExt cx="854418" cy="61515"/>
            </a:xfrm>
          </p:grpSpPr>
          <p:sp>
            <p:nvSpPr>
              <p:cNvPr id="39" name="Freeform 39"/>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chemeClr val="accent2"/>
              </a:solidFill>
            </p:spPr>
            <p:txBody>
              <a:bodyPr/>
              <a:lstStyle/>
              <a:p>
                <a:endParaRPr lang="el-GR" sz="933"/>
              </a:p>
            </p:txBody>
          </p:sp>
          <p:sp>
            <p:nvSpPr>
              <p:cNvPr id="40" name="TextBox 40"/>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1" name="Group 41"/>
            <p:cNvGrpSpPr/>
            <p:nvPr/>
          </p:nvGrpSpPr>
          <p:grpSpPr>
            <a:xfrm>
              <a:off x="7767807" y="5560673"/>
              <a:ext cx="2162746" cy="346062"/>
              <a:chOff x="0" y="-57150"/>
              <a:chExt cx="854418" cy="136715"/>
            </a:xfrm>
          </p:grpSpPr>
          <p:sp>
            <p:nvSpPr>
              <p:cNvPr id="42" name="Freeform 42"/>
              <p:cNvSpPr/>
              <p:nvPr/>
            </p:nvSpPr>
            <p:spPr>
              <a:xfrm>
                <a:off x="0" y="0"/>
                <a:ext cx="854418" cy="79565"/>
              </a:xfrm>
              <a:custGeom>
                <a:avLst/>
                <a:gdLst/>
                <a:ahLst/>
                <a:cxnLst/>
                <a:rect l="l" t="t" r="r" b="b"/>
                <a:pathLst>
                  <a:path w="854418" h="61515">
                    <a:moveTo>
                      <a:pt x="0" y="0"/>
                    </a:moveTo>
                    <a:lnTo>
                      <a:pt x="854418" y="0"/>
                    </a:lnTo>
                    <a:lnTo>
                      <a:pt x="854418" y="61515"/>
                    </a:lnTo>
                    <a:lnTo>
                      <a:pt x="0" y="61515"/>
                    </a:lnTo>
                    <a:close/>
                  </a:path>
                </a:pathLst>
              </a:custGeom>
              <a:solidFill>
                <a:schemeClr val="accent3"/>
              </a:solidFill>
            </p:spPr>
            <p:txBody>
              <a:bodyPr/>
              <a:lstStyle/>
              <a:p>
                <a:endParaRPr lang="el-GR" sz="933"/>
              </a:p>
            </p:txBody>
          </p:sp>
          <p:sp>
            <p:nvSpPr>
              <p:cNvPr id="43" name="TextBox 43"/>
              <p:cNvSpPr txBox="1"/>
              <p:nvPr/>
            </p:nvSpPr>
            <p:spPr>
              <a:xfrm>
                <a:off x="0" y="-57150"/>
                <a:ext cx="854418" cy="118665"/>
              </a:xfrm>
              <a:prstGeom prst="rect">
                <a:avLst/>
              </a:prstGeom>
            </p:spPr>
            <p:txBody>
              <a:bodyPr lIns="33867" tIns="33867" rIns="33867" bIns="33867" rtlCol="0" anchor="ctr"/>
              <a:lstStyle/>
              <a:p>
                <a:pPr algn="ctr">
                  <a:lnSpc>
                    <a:spcPts val="1773"/>
                  </a:lnSpc>
                </a:pPr>
                <a:endParaRPr sz="933"/>
              </a:p>
            </p:txBody>
          </p:sp>
        </p:grpSp>
        <p:grpSp>
          <p:nvGrpSpPr>
            <p:cNvPr id="47" name="Group 47"/>
            <p:cNvGrpSpPr/>
            <p:nvPr/>
          </p:nvGrpSpPr>
          <p:grpSpPr>
            <a:xfrm>
              <a:off x="1556858" y="5672621"/>
              <a:ext cx="304109" cy="304109"/>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w="76200" cap="sq">
                <a:solidFill>
                  <a:srgbClr val="FFFFFF"/>
                </a:solidFill>
                <a:prstDash val="solid"/>
                <a:miter/>
              </a:ln>
            </p:spPr>
            <p:txBody>
              <a:bodyPr/>
              <a:lstStyle/>
              <a:p>
                <a:endParaRPr lang="el-GR" sz="933" dirty="0"/>
              </a:p>
            </p:txBody>
          </p:sp>
          <p:sp>
            <p:nvSpPr>
              <p:cNvPr id="49" name="TextBox 4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0" name="Group 50"/>
            <p:cNvGrpSpPr/>
            <p:nvPr/>
          </p:nvGrpSpPr>
          <p:grpSpPr>
            <a:xfrm>
              <a:off x="3777865" y="5631137"/>
              <a:ext cx="304109" cy="304109"/>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 cap="sq">
                <a:solidFill>
                  <a:srgbClr val="FFFFFF"/>
                </a:solidFill>
                <a:prstDash val="solid"/>
                <a:miter/>
              </a:ln>
            </p:spPr>
            <p:txBody>
              <a:bodyPr/>
              <a:lstStyle/>
              <a:p>
                <a:endParaRPr lang="el-GR" sz="933"/>
              </a:p>
            </p:txBody>
          </p:sp>
          <p:sp>
            <p:nvSpPr>
              <p:cNvPr id="52" name="TextBox 52"/>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3" name="Group 53"/>
            <p:cNvGrpSpPr/>
            <p:nvPr/>
          </p:nvGrpSpPr>
          <p:grpSpPr>
            <a:xfrm>
              <a:off x="5986612" y="5631137"/>
              <a:ext cx="304109" cy="304109"/>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w="76200" cap="sq">
                <a:solidFill>
                  <a:srgbClr val="FFFFFF"/>
                </a:solidFill>
                <a:prstDash val="solid"/>
                <a:miter/>
              </a:ln>
            </p:spPr>
            <p:txBody>
              <a:bodyPr/>
              <a:lstStyle/>
              <a:p>
                <a:endParaRPr lang="el-GR" sz="933" dirty="0"/>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56" name="Group 56"/>
            <p:cNvGrpSpPr/>
            <p:nvPr/>
          </p:nvGrpSpPr>
          <p:grpSpPr>
            <a:xfrm>
              <a:off x="8195360" y="5631137"/>
              <a:ext cx="304109" cy="304109"/>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a:ln w="76200" cap="sq">
                <a:solidFill>
                  <a:srgbClr val="FFFFFF"/>
                </a:solidFill>
                <a:prstDash val="solid"/>
                <a:miter/>
              </a:ln>
            </p:spPr>
            <p:txBody>
              <a:bodyPr/>
              <a:lstStyle/>
              <a:p>
                <a:endParaRPr lang="el-GR" sz="933"/>
              </a:p>
            </p:txBody>
          </p:sp>
          <p:sp>
            <p:nvSpPr>
              <p:cNvPr id="58" name="TextBox 5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sp>
        <p:nvSpPr>
          <p:cNvPr id="62" name="Freeform 62"/>
          <p:cNvSpPr/>
          <p:nvPr/>
        </p:nvSpPr>
        <p:spPr>
          <a:xfrm>
            <a:off x="2018299" y="1681533"/>
            <a:ext cx="569530" cy="569530"/>
          </a:xfrm>
          <a:custGeom>
            <a:avLst/>
            <a:gdLst/>
            <a:ahLst/>
            <a:cxnLst/>
            <a:rect l="l" t="t" r="r" b="b"/>
            <a:pathLst>
              <a:path w="854295" h="854295">
                <a:moveTo>
                  <a:pt x="0" y="0"/>
                </a:moveTo>
                <a:lnTo>
                  <a:pt x="854295" y="0"/>
                </a:lnTo>
                <a:lnTo>
                  <a:pt x="854295" y="854295"/>
                </a:lnTo>
                <a:lnTo>
                  <a:pt x="0" y="85429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63" name="Freeform 63"/>
          <p:cNvSpPr/>
          <p:nvPr/>
        </p:nvSpPr>
        <p:spPr>
          <a:xfrm>
            <a:off x="4261177" y="1794962"/>
            <a:ext cx="458603" cy="456101"/>
          </a:xfrm>
          <a:custGeom>
            <a:avLst/>
            <a:gdLst/>
            <a:ahLst/>
            <a:cxnLst/>
            <a:rect l="l" t="t" r="r" b="b"/>
            <a:pathLst>
              <a:path w="687904" h="684152">
                <a:moveTo>
                  <a:pt x="0" y="0"/>
                </a:moveTo>
                <a:lnTo>
                  <a:pt x="687904" y="0"/>
                </a:lnTo>
                <a:lnTo>
                  <a:pt x="687904" y="684152"/>
                </a:lnTo>
                <a:lnTo>
                  <a:pt x="0" y="68415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p>
        </p:txBody>
      </p:sp>
      <p:sp>
        <p:nvSpPr>
          <p:cNvPr id="64" name="Freeform 64"/>
          <p:cNvSpPr/>
          <p:nvPr/>
        </p:nvSpPr>
        <p:spPr>
          <a:xfrm>
            <a:off x="10188415" y="2826851"/>
            <a:ext cx="554931" cy="462823"/>
          </a:xfrm>
          <a:custGeom>
            <a:avLst/>
            <a:gdLst/>
            <a:ahLst/>
            <a:cxnLst/>
            <a:rect l="l" t="t" r="r" b="b"/>
            <a:pathLst>
              <a:path w="832397" h="694234">
                <a:moveTo>
                  <a:pt x="0" y="0"/>
                </a:moveTo>
                <a:lnTo>
                  <a:pt x="832397" y="0"/>
                </a:lnTo>
                <a:lnTo>
                  <a:pt x="832397" y="694234"/>
                </a:lnTo>
                <a:lnTo>
                  <a:pt x="0" y="69423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65" name="Freeform 65"/>
          <p:cNvSpPr/>
          <p:nvPr/>
        </p:nvSpPr>
        <p:spPr>
          <a:xfrm>
            <a:off x="8582893" y="1775838"/>
            <a:ext cx="594218" cy="441640"/>
          </a:xfrm>
          <a:custGeom>
            <a:avLst/>
            <a:gdLst/>
            <a:ahLst/>
            <a:cxnLst/>
            <a:rect l="l" t="t" r="r" b="b"/>
            <a:pathLst>
              <a:path w="891327" h="662460">
                <a:moveTo>
                  <a:pt x="0" y="0"/>
                </a:moveTo>
                <a:lnTo>
                  <a:pt x="891327" y="0"/>
                </a:lnTo>
                <a:lnTo>
                  <a:pt x="891327" y="662460"/>
                </a:lnTo>
                <a:lnTo>
                  <a:pt x="0" y="66246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66" name="Freeform 66"/>
          <p:cNvSpPr/>
          <p:nvPr/>
        </p:nvSpPr>
        <p:spPr>
          <a:xfrm>
            <a:off x="6451109" y="1823822"/>
            <a:ext cx="453570" cy="446148"/>
          </a:xfrm>
          <a:custGeom>
            <a:avLst/>
            <a:gdLst/>
            <a:ahLst/>
            <a:cxnLst/>
            <a:rect l="l" t="t" r="r" b="b"/>
            <a:pathLst>
              <a:path w="680355" h="669222">
                <a:moveTo>
                  <a:pt x="0" y="0"/>
                </a:moveTo>
                <a:lnTo>
                  <a:pt x="680354" y="0"/>
                </a:lnTo>
                <a:lnTo>
                  <a:pt x="680354" y="669221"/>
                </a:lnTo>
                <a:lnTo>
                  <a:pt x="0" y="66922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p>
        </p:txBody>
      </p:sp>
      <p:sp>
        <p:nvSpPr>
          <p:cNvPr id="69" name="TextBox 69"/>
          <p:cNvSpPr txBox="1"/>
          <p:nvPr/>
        </p:nvSpPr>
        <p:spPr>
          <a:xfrm>
            <a:off x="1652225" y="2639628"/>
            <a:ext cx="1301677" cy="553998"/>
          </a:xfrm>
          <a:prstGeom prst="rect">
            <a:avLst/>
          </a:prstGeom>
        </p:spPr>
        <p:txBody>
          <a:bodyPr lIns="0" tIns="0" rIns="0" bIns="0" rtlCol="0" anchor="t">
            <a:spAutoFit/>
          </a:bodyPr>
          <a:lstStyle/>
          <a:p>
            <a:pPr algn="ctr">
              <a:buNone/>
            </a:pPr>
            <a:r>
              <a:rPr lang="el-GR" sz="1800" b="1" dirty="0">
                <a:solidFill>
                  <a:schemeClr val="tx1"/>
                </a:solidFill>
                <a:latin typeface="Calibri" panose="020F0502020204030204" pitchFamily="34" charset="0"/>
                <a:cs typeface="Calibri" panose="020F0502020204030204" pitchFamily="34" charset="0"/>
              </a:rPr>
              <a:t>Οδηγός είναι τα δεδομένα</a:t>
            </a:r>
            <a:endParaRPr lang="en" sz="1800" dirty="0">
              <a:solidFill>
                <a:schemeClr val="tx1"/>
              </a:solidFill>
              <a:latin typeface="Calibri" panose="020F0502020204030204" pitchFamily="34" charset="0"/>
              <a:cs typeface="Calibri" panose="020F0502020204030204" pitchFamily="34" charset="0"/>
            </a:endParaRPr>
          </a:p>
        </p:txBody>
      </p:sp>
      <p:sp>
        <p:nvSpPr>
          <p:cNvPr id="70" name="TextBox 70"/>
          <p:cNvSpPr txBox="1"/>
          <p:nvPr/>
        </p:nvSpPr>
        <p:spPr>
          <a:xfrm>
            <a:off x="3516433" y="2639628"/>
            <a:ext cx="2001391" cy="553998"/>
          </a:xfrm>
          <a:prstGeom prst="rect">
            <a:avLst/>
          </a:prstGeom>
        </p:spPr>
        <p:txBody>
          <a:bodyPr wrap="square" lIns="0" tIns="0" rIns="0" bIns="0" rtlCol="0" anchor="t">
            <a:spAutoFit/>
          </a:bodyPr>
          <a:lstStyle/>
          <a:p>
            <a:pPr algn="ctr">
              <a:buNone/>
            </a:pPr>
            <a:r>
              <a:rPr lang="el-GR" sz="1800" b="1" dirty="0">
                <a:solidFill>
                  <a:schemeClr val="tx1"/>
                </a:solidFill>
                <a:latin typeface="Calibri" panose="020F0502020204030204" pitchFamily="34" charset="0"/>
                <a:cs typeface="Calibri" panose="020F0502020204030204" pitchFamily="34" charset="0"/>
              </a:rPr>
              <a:t>Προσέγγιση με βάση τα Δυνατά Σημεία</a:t>
            </a:r>
            <a:endParaRPr lang="en" sz="1800" b="1" dirty="0">
              <a:solidFill>
                <a:schemeClr val="tx1"/>
              </a:solidFill>
              <a:latin typeface="Calibri" panose="020F0502020204030204" pitchFamily="34" charset="0"/>
              <a:cs typeface="Calibri" panose="020F0502020204030204" pitchFamily="34" charset="0"/>
            </a:endParaRPr>
          </a:p>
        </p:txBody>
      </p:sp>
      <p:sp>
        <p:nvSpPr>
          <p:cNvPr id="71" name="TextBox 71"/>
          <p:cNvSpPr txBox="1"/>
          <p:nvPr/>
        </p:nvSpPr>
        <p:spPr>
          <a:xfrm>
            <a:off x="962823" y="3461462"/>
            <a:ext cx="2410365" cy="2492990"/>
          </a:xfrm>
          <a:prstGeom prst="rect">
            <a:avLst/>
          </a:prstGeom>
        </p:spPr>
        <p:txBody>
          <a:bodyPr wrap="square" lIns="0" tIns="0" rIns="0" bIns="0" rtlCol="0" anchor="t">
            <a:spAutoFit/>
          </a:bodyPr>
          <a:lstStyle/>
          <a:p>
            <a:pPr algn="ctr"/>
            <a:r>
              <a:rPr lang="el-GR" sz="1800" dirty="0">
                <a:solidFill>
                  <a:schemeClr val="tx1"/>
                </a:solidFill>
                <a:latin typeface="Calibri" panose="020F0502020204030204" pitchFamily="34" charset="0"/>
                <a:cs typeface="Calibri" panose="020F0502020204030204" pitchFamily="34" charset="0"/>
              </a:rPr>
              <a:t>Πάντα να ξεκινάτε με δεδομένα αξιολόγησης αναγκών (έρευνες, παρατηρήσεις, ανατροφοδότηση) για να ορίσετε την κατάσταση προβλήματος. Ποτέ μην βασίζεστε αποκλειστικά σε υποθέσεις.</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72" name="TextBox 72"/>
          <p:cNvSpPr txBox="1"/>
          <p:nvPr/>
        </p:nvSpPr>
        <p:spPr>
          <a:xfrm>
            <a:off x="3343641" y="3437405"/>
            <a:ext cx="2261420" cy="2492990"/>
          </a:xfrm>
          <a:prstGeom prst="rect">
            <a:avLst/>
          </a:prstGeom>
        </p:spPr>
        <p:txBody>
          <a:bodyPr wrap="square" lIns="0" tIns="0" rIns="0" bIns="0" rtlCol="0" anchor="t">
            <a:spAutoFit/>
          </a:bodyPr>
          <a:lstStyle/>
          <a:p>
            <a:pPr algn="ctr">
              <a:buNone/>
            </a:pPr>
            <a:r>
              <a:rPr lang="el-GR" sz="1800" dirty="0">
                <a:solidFill>
                  <a:schemeClr val="tx1"/>
                </a:solidFill>
                <a:latin typeface="Calibri" panose="020F0502020204030204" pitchFamily="34" charset="0"/>
                <a:cs typeface="Calibri" panose="020F0502020204030204" pitchFamily="34" charset="0"/>
              </a:rPr>
              <a:t>Αναγνωρίστε και χαρτογραφήστε υπάρχοντες σχολικούς πόρους (άτομα, προγράμματα, δεξιότητες) πριν επινοήσετε νέους. Αυτό διασφαλίζει ότι το σχέδιό είναι εφικτό.</a:t>
            </a:r>
            <a:endParaRPr lang="en" sz="1800" dirty="0">
              <a:solidFill>
                <a:schemeClr val="tx1"/>
              </a:solidFill>
              <a:latin typeface="Calibri" panose="020F0502020204030204" pitchFamily="34" charset="0"/>
              <a:cs typeface="Calibri" panose="020F0502020204030204" pitchFamily="34" charset="0"/>
            </a:endParaRPr>
          </a:p>
        </p:txBody>
      </p:sp>
      <p:sp>
        <p:nvSpPr>
          <p:cNvPr id="73" name="TextBox 73"/>
          <p:cNvSpPr txBox="1"/>
          <p:nvPr/>
        </p:nvSpPr>
        <p:spPr>
          <a:xfrm>
            <a:off x="5690618" y="2639628"/>
            <a:ext cx="1885841" cy="553998"/>
          </a:xfrm>
          <a:prstGeom prst="rect">
            <a:avLst/>
          </a:prstGeom>
        </p:spPr>
        <p:txBody>
          <a:bodyPr wrap="square" lIns="0" tIns="0" rIns="0" bIns="0" rtlCol="0" anchor="t">
            <a:spAutoFit/>
          </a:bodyPr>
          <a:lstStyle/>
          <a:p>
            <a:pPr algn="ctr">
              <a:buNone/>
            </a:pPr>
            <a:r>
              <a:rPr lang="en-GB" sz="1800" b="1" dirty="0">
                <a:solidFill>
                  <a:schemeClr val="tx1"/>
                </a:solidFill>
                <a:latin typeface="Calibri" panose="020F0502020204030204" pitchFamily="34" charset="0"/>
                <a:cs typeface="Calibri" panose="020F0502020204030204" pitchFamily="34" charset="0"/>
              </a:rPr>
              <a:t>PERMA</a:t>
            </a:r>
            <a:r>
              <a:rPr lang="el-GR" sz="1800" b="1" dirty="0">
                <a:solidFill>
                  <a:schemeClr val="tx1"/>
                </a:solidFill>
                <a:latin typeface="Calibri" panose="020F0502020204030204" pitchFamily="34" charset="0"/>
                <a:cs typeface="Calibri" panose="020F0502020204030204" pitchFamily="34" charset="0"/>
              </a:rPr>
              <a:t>:</a:t>
            </a:r>
            <a:r>
              <a:rPr lang="en-GB" sz="1800" b="1" dirty="0">
                <a:solidFill>
                  <a:schemeClr val="tx1"/>
                </a:solidFill>
                <a:latin typeface="Calibri" panose="020F0502020204030204" pitchFamily="34" charset="0"/>
                <a:cs typeface="Calibri" panose="020F0502020204030204" pitchFamily="34" charset="0"/>
              </a:rPr>
              <a:t> </a:t>
            </a:r>
            <a:r>
              <a:rPr lang="el-GR" sz="1800" b="1" dirty="0">
                <a:solidFill>
                  <a:schemeClr val="tx1"/>
                </a:solidFill>
                <a:latin typeface="Calibri" panose="020F0502020204030204" pitchFamily="34" charset="0"/>
                <a:cs typeface="Calibri" panose="020F0502020204030204" pitchFamily="34" charset="0"/>
              </a:rPr>
              <a:t>Παρέχει Σκοπό</a:t>
            </a:r>
            <a:endParaRPr lang="en" sz="1800" b="1" dirty="0">
              <a:solidFill>
                <a:schemeClr val="tx1"/>
              </a:solidFill>
              <a:latin typeface="Calibri" panose="020F0502020204030204" pitchFamily="34" charset="0"/>
              <a:cs typeface="Calibri" panose="020F0502020204030204" pitchFamily="34" charset="0"/>
            </a:endParaRPr>
          </a:p>
        </p:txBody>
      </p:sp>
      <p:sp>
        <p:nvSpPr>
          <p:cNvPr id="74" name="TextBox 74"/>
          <p:cNvSpPr txBox="1"/>
          <p:nvPr/>
        </p:nvSpPr>
        <p:spPr>
          <a:xfrm>
            <a:off x="5605061" y="3429000"/>
            <a:ext cx="2093620" cy="2492990"/>
          </a:xfrm>
          <a:prstGeom prst="rect">
            <a:avLst/>
          </a:prstGeom>
        </p:spPr>
        <p:txBody>
          <a:bodyPr wrap="square" lIns="0" tIns="0" rIns="0" bIns="0" rtlCol="0" anchor="t">
            <a:spAutoFit/>
          </a:bodyPr>
          <a:lstStyle/>
          <a:p>
            <a:pPr algn="ctr">
              <a:buNone/>
            </a:pPr>
            <a:r>
              <a:rPr lang="el-GR" sz="1800" dirty="0">
                <a:solidFill>
                  <a:schemeClr val="tx1"/>
                </a:solidFill>
                <a:latin typeface="Calibri" panose="020F0502020204030204" pitchFamily="34" charset="0"/>
                <a:cs typeface="Calibri" panose="020F0502020204030204" pitchFamily="34" charset="0"/>
              </a:rPr>
              <a:t>Το μοντέλο </a:t>
            </a:r>
            <a:r>
              <a:rPr lang="en-GB" sz="1800"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προσδίδει στις παρεμβάσεις σας μια σαφή εστίαση στην ευημερία (</a:t>
            </a:r>
            <a:r>
              <a:rPr lang="en-GB" sz="1800" dirty="0">
                <a:solidFill>
                  <a:schemeClr val="tx1"/>
                </a:solidFill>
                <a:latin typeface="Calibri" panose="020F0502020204030204" pitchFamily="34" charset="0"/>
                <a:cs typeface="Calibri" panose="020F0502020204030204" pitchFamily="34" charset="0"/>
              </a:rPr>
              <a:t>P, E, R, M, </a:t>
            </a:r>
            <a:r>
              <a:rPr lang="el-GR" sz="1800" dirty="0">
                <a:solidFill>
                  <a:schemeClr val="tx1"/>
                </a:solidFill>
                <a:latin typeface="Calibri" panose="020F0502020204030204" pitchFamily="34" charset="0"/>
                <a:cs typeface="Calibri" panose="020F0502020204030204" pitchFamily="34" charset="0"/>
              </a:rPr>
              <a:t>ή </a:t>
            </a:r>
            <a:r>
              <a:rPr lang="en-GB" sz="1800" dirty="0">
                <a:solidFill>
                  <a:schemeClr val="tx1"/>
                </a:solidFill>
                <a:latin typeface="Calibri" panose="020F0502020204030204" pitchFamily="34" charset="0"/>
                <a:cs typeface="Calibri" panose="020F0502020204030204" pitchFamily="34" charset="0"/>
              </a:rPr>
              <a:t>A), </a:t>
            </a:r>
            <a:r>
              <a:rPr lang="el-GR" sz="1800" dirty="0">
                <a:solidFill>
                  <a:schemeClr val="tx1"/>
                </a:solidFill>
                <a:latin typeface="Calibri" panose="020F0502020204030204" pitchFamily="34" charset="0"/>
                <a:cs typeface="Calibri" panose="020F0502020204030204" pitchFamily="34" charset="0"/>
              </a:rPr>
              <a:t>υπερβαίνοντας τις γενικές δραστηριότητες «ευημερίας».</a:t>
            </a:r>
            <a:endParaRPr lang="en" sz="1800" dirty="0">
              <a:latin typeface="Calibri" panose="020F0502020204030204" pitchFamily="34" charset="0"/>
              <a:cs typeface="Calibri" panose="020F0502020204030204" pitchFamily="34" charset="0"/>
            </a:endParaRPr>
          </a:p>
        </p:txBody>
      </p:sp>
      <p:sp>
        <p:nvSpPr>
          <p:cNvPr id="75" name="TextBox 75"/>
          <p:cNvSpPr txBox="1"/>
          <p:nvPr/>
        </p:nvSpPr>
        <p:spPr>
          <a:xfrm>
            <a:off x="8143052" y="2653906"/>
            <a:ext cx="1783417" cy="553998"/>
          </a:xfrm>
          <a:prstGeom prst="rect">
            <a:avLst/>
          </a:prstGeom>
        </p:spPr>
        <p:txBody>
          <a:bodyPr wrap="square" lIns="0" tIns="0" rIns="0" bIns="0" rtlCol="0" anchor="t">
            <a:spAutoFit/>
          </a:bodyPr>
          <a:lstStyle/>
          <a:p>
            <a:pPr algn="ctr">
              <a:buNone/>
            </a:pPr>
            <a:r>
              <a:rPr lang="el-GR" sz="1800" b="1" dirty="0">
                <a:solidFill>
                  <a:schemeClr val="tx1"/>
                </a:solidFill>
                <a:latin typeface="Calibri" panose="020F0502020204030204" pitchFamily="34" charset="0"/>
                <a:cs typeface="Calibri" panose="020F0502020204030204" pitchFamily="34" charset="0"/>
              </a:rPr>
              <a:t>Η Αξιολόγηση Είναι Μάθηση</a:t>
            </a:r>
            <a:endParaRPr lang="en" sz="1800" b="1" dirty="0">
              <a:solidFill>
                <a:schemeClr val="tx1"/>
              </a:solidFill>
              <a:latin typeface="Calibri" panose="020F0502020204030204" pitchFamily="34" charset="0"/>
              <a:cs typeface="Calibri" panose="020F0502020204030204" pitchFamily="34" charset="0"/>
            </a:endParaRPr>
          </a:p>
        </p:txBody>
      </p:sp>
      <p:sp>
        <p:nvSpPr>
          <p:cNvPr id="76" name="TextBox 76"/>
          <p:cNvSpPr txBox="1"/>
          <p:nvPr/>
        </p:nvSpPr>
        <p:spPr>
          <a:xfrm>
            <a:off x="7859809" y="3401779"/>
            <a:ext cx="2436586" cy="2492990"/>
          </a:xfrm>
          <a:prstGeom prst="rect">
            <a:avLst/>
          </a:prstGeom>
        </p:spPr>
        <p:txBody>
          <a:bodyPr wrap="square" lIns="0" tIns="0" rIns="0" bIns="0" rtlCol="0" anchor="t">
            <a:spAutoFit/>
          </a:bodyPr>
          <a:lstStyle/>
          <a:p>
            <a:pPr algn="ctr">
              <a:buNone/>
            </a:pPr>
            <a:r>
              <a:rPr lang="el-GR" sz="1800" dirty="0">
                <a:solidFill>
                  <a:schemeClr val="tx1"/>
                </a:solidFill>
                <a:latin typeface="Calibri" panose="020F0502020204030204" pitchFamily="34" charset="0"/>
                <a:cs typeface="Calibri" panose="020F0502020204030204" pitchFamily="34" charset="0"/>
              </a:rPr>
              <a:t>Στόχοι </a:t>
            </a:r>
            <a:r>
              <a:rPr lang="en-GB" sz="1800" dirty="0">
                <a:solidFill>
                  <a:schemeClr val="tx1"/>
                </a:solidFill>
                <a:latin typeface="Calibri" panose="020F0502020204030204" pitchFamily="34" charset="0"/>
                <a:cs typeface="Calibri" panose="020F0502020204030204" pitchFamily="34" charset="0"/>
              </a:rPr>
              <a:t>SMART </a:t>
            </a:r>
            <a:r>
              <a:rPr lang="el-GR" sz="1800" dirty="0">
                <a:solidFill>
                  <a:schemeClr val="tx1"/>
                </a:solidFill>
                <a:latin typeface="Calibri" panose="020F0502020204030204" pitchFamily="34" charset="0"/>
                <a:cs typeface="Calibri" panose="020F0502020204030204" pitchFamily="34" charset="0"/>
              </a:rPr>
              <a:t>και δείκτες μετατρέπουν τις προθέσεις σε μετρήσιμα αποτελέσματα. Τα ευρήματα της αξιολόγησης πρέπει πάντα να ενημερώνουν την επόμενη αξιολόγηση αναγκών σας.</a:t>
            </a:r>
            <a:endParaRPr lang="en" sz="1800" dirty="0">
              <a:solidFill>
                <a:schemeClr val="tx1"/>
              </a:solidFill>
              <a:latin typeface="Calibri" panose="020F0502020204030204" pitchFamily="34" charset="0"/>
              <a:cs typeface="Calibri" panose="020F0502020204030204" pitchFamily="34" charset="0"/>
            </a:endParaRPr>
          </a:p>
        </p:txBody>
      </p:sp>
      <p:sp>
        <p:nvSpPr>
          <p:cNvPr id="79" name="Google Shape;164;g37f9446a92a_0_168">
            <a:extLst>
              <a:ext uri="{FF2B5EF4-FFF2-40B4-BE49-F238E27FC236}">
                <a16:creationId xmlns:a16="http://schemas.microsoft.com/office/drawing/2014/main" id="{A2F56D98-4C07-4CD5-FD40-E8AE067D419E}"/>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en-US" sz="3800" dirty="0">
                <a:solidFill>
                  <a:srgbClr val="FFFFFF"/>
                </a:solidFill>
                <a:latin typeface="Calibri"/>
                <a:cs typeface="Calibri"/>
                <a:sym typeface="Calibri"/>
              </a:rPr>
              <a:t>Conclusion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7f9446a92a_0_17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Αναστοχασμός</a:t>
            </a:r>
            <a:endParaRPr dirty="0"/>
          </a:p>
        </p:txBody>
      </p:sp>
      <p:sp>
        <p:nvSpPr>
          <p:cNvPr id="172" name="Google Shape;172;g37f9446a92a_0_174"/>
          <p:cNvSpPr txBox="1">
            <a:spLocks noGrp="1"/>
          </p:cNvSpPr>
          <p:nvPr>
            <p:ph type="body" idx="1"/>
          </p:nvPr>
        </p:nvSpPr>
        <p:spPr>
          <a:xfrm>
            <a:off x="97970" y="915504"/>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Δραστηριότητα τέλους (5 λεπτά)</a:t>
            </a:r>
            <a:endParaRPr dirty="0"/>
          </a:p>
        </p:txBody>
      </p:sp>
      <p:sp>
        <p:nvSpPr>
          <p:cNvPr id="173" name="Google Shape;173;g37f9446a92a_0_174"/>
          <p:cNvSpPr txBox="1">
            <a:spLocks noGrp="1"/>
          </p:cNvSpPr>
          <p:nvPr>
            <p:ph type="body" idx="2"/>
          </p:nvPr>
        </p:nvSpPr>
        <p:spPr>
          <a:xfrm>
            <a:off x="123750" y="2135167"/>
            <a:ext cx="11944500" cy="1446770"/>
          </a:xfrm>
          <a:prstGeom prst="rect">
            <a:avLst/>
          </a:prstGeom>
          <a:noFill/>
          <a:ln>
            <a:noFill/>
          </a:ln>
        </p:spPr>
        <p:txBody>
          <a:bodyPr spcFirstLastPara="1" wrap="square" lIns="91425" tIns="45700" rIns="91425" bIns="45700" anchor="t" anchorCtr="0">
            <a:noAutofit/>
          </a:bodyPr>
          <a:lstStyle/>
          <a:p>
            <a:pPr marL="0" lvl="0" indent="0" algn="ctr">
              <a:lnSpc>
                <a:spcPct val="115000"/>
              </a:lnSpc>
              <a:spcBef>
                <a:spcPts val="1200"/>
              </a:spcBef>
            </a:pPr>
            <a:r>
              <a:rPr lang="el-GR" sz="2000" b="1" dirty="0"/>
              <a:t>Ποιο είναι το στοιχείο </a:t>
            </a:r>
            <a:r>
              <a:rPr lang="en-GB" sz="2000" b="1" dirty="0"/>
              <a:t>PERMA </a:t>
            </a:r>
            <a:r>
              <a:rPr lang="el-GR" sz="2000" b="1" dirty="0"/>
              <a:t>που πιστεύετε ότι χρειάζεται τη μεγαλύτερη ενίσχυση ή βελτίωση στους μαθητές σας αυτή τη στιγμή (Θετικό Συναίσθημα, Δέσμευση, Σχέσεις, Νόημα ή Επίτευγμα);</a:t>
            </a:r>
            <a:endParaRPr sz="2000" b="1" dirty="0"/>
          </a:p>
          <a:p>
            <a:pPr marL="0" lvl="0" indent="0" algn="ctr" rtl="0">
              <a:lnSpc>
                <a:spcPct val="115000"/>
              </a:lnSpc>
              <a:spcBef>
                <a:spcPts val="1200"/>
              </a:spcBef>
              <a:spcAft>
                <a:spcPts val="1200"/>
              </a:spcAft>
              <a:buNone/>
            </a:pPr>
            <a:endParaRPr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9196-3038-5018-2EEE-8205AE122B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B0E077-7974-16D6-DCAA-24F292029F95}"/>
              </a:ext>
            </a:extLst>
          </p:cNvPr>
          <p:cNvGrpSpPr/>
          <p:nvPr/>
        </p:nvGrpSpPr>
        <p:grpSpPr>
          <a:xfrm>
            <a:off x="692471" y="2751791"/>
            <a:ext cx="2057400" cy="2653647"/>
            <a:chOff x="0" y="0"/>
            <a:chExt cx="812800" cy="1048354"/>
          </a:xfrm>
        </p:grpSpPr>
        <p:sp>
          <p:nvSpPr>
            <p:cNvPr id="3" name="Freeform 3">
              <a:extLst>
                <a:ext uri="{FF2B5EF4-FFF2-40B4-BE49-F238E27FC236}">
                  <a16:creationId xmlns:a16="http://schemas.microsoft.com/office/drawing/2014/main" id="{C8563017-3F2E-94FB-9E89-8AD4D57ED55E}"/>
                </a:ext>
              </a:extLst>
            </p:cNvPr>
            <p:cNvSpPr/>
            <p:nvPr/>
          </p:nvSpPr>
          <p:spPr>
            <a:xfrm>
              <a:off x="0" y="0"/>
              <a:ext cx="812800" cy="1048354"/>
            </a:xfrm>
            <a:custGeom>
              <a:avLst/>
              <a:gdLst/>
              <a:ahLst/>
              <a:cxnLst/>
              <a:rect l="l" t="t" r="r" b="b"/>
              <a:pathLst>
                <a:path w="812800" h="1048354">
                  <a:moveTo>
                    <a:pt x="35121" y="0"/>
                  </a:moveTo>
                  <a:lnTo>
                    <a:pt x="777679" y="0"/>
                  </a:lnTo>
                  <a:cubicBezTo>
                    <a:pt x="797076" y="0"/>
                    <a:pt x="812800" y="15724"/>
                    <a:pt x="812800" y="35121"/>
                  </a:cubicBezTo>
                  <a:lnTo>
                    <a:pt x="812800" y="1013233"/>
                  </a:lnTo>
                  <a:cubicBezTo>
                    <a:pt x="812800" y="1032630"/>
                    <a:pt x="797076" y="1048354"/>
                    <a:pt x="777679" y="1048354"/>
                  </a:cubicBezTo>
                  <a:lnTo>
                    <a:pt x="35121" y="1048354"/>
                  </a:lnTo>
                  <a:cubicBezTo>
                    <a:pt x="25806" y="1048354"/>
                    <a:pt x="16873" y="1044654"/>
                    <a:pt x="10287" y="1038068"/>
                  </a:cubicBezTo>
                  <a:cubicBezTo>
                    <a:pt x="3700" y="1031481"/>
                    <a:pt x="0" y="1022548"/>
                    <a:pt x="0" y="1013233"/>
                  </a:cubicBezTo>
                  <a:lnTo>
                    <a:pt x="0" y="35121"/>
                  </a:lnTo>
                  <a:cubicBezTo>
                    <a:pt x="0" y="15724"/>
                    <a:pt x="15724" y="0"/>
                    <a:pt x="35121" y="0"/>
                  </a:cubicBezTo>
                  <a:close/>
                </a:path>
              </a:pathLst>
            </a:custGeom>
            <a:solidFill>
              <a:srgbClr val="FFFFFF"/>
            </a:solidFill>
          </p:spPr>
          <p:txBody>
            <a:bodyPr/>
            <a:lstStyle/>
            <a:p>
              <a:endParaRPr lang="el-GR" sz="933"/>
            </a:p>
          </p:txBody>
        </p:sp>
        <p:sp>
          <p:nvSpPr>
            <p:cNvPr id="4" name="TextBox 4">
              <a:extLst>
                <a:ext uri="{FF2B5EF4-FFF2-40B4-BE49-F238E27FC236}">
                  <a16:creationId xmlns:a16="http://schemas.microsoft.com/office/drawing/2014/main" id="{CC5E5827-6CB0-B5CF-CEA2-9FAB3CDBD795}"/>
                </a:ext>
              </a:extLst>
            </p:cNvPr>
            <p:cNvSpPr txBox="1"/>
            <p:nvPr/>
          </p:nvSpPr>
          <p:spPr>
            <a:xfrm>
              <a:off x="0" y="-57150"/>
              <a:ext cx="812800" cy="1105504"/>
            </a:xfrm>
            <a:prstGeom prst="rect">
              <a:avLst/>
            </a:prstGeom>
          </p:spPr>
          <p:txBody>
            <a:bodyPr lIns="33867" tIns="33867" rIns="33867" bIns="33867" rtlCol="0" anchor="ctr"/>
            <a:lstStyle/>
            <a:p>
              <a:pPr algn="ctr">
                <a:lnSpc>
                  <a:spcPts val="1773"/>
                </a:lnSpc>
              </a:pPr>
              <a:endParaRPr sz="933"/>
            </a:p>
          </p:txBody>
        </p:sp>
      </p:grpSp>
      <p:sp>
        <p:nvSpPr>
          <p:cNvPr id="79" name="Google Shape;164;g37f9446a92a_0_168">
            <a:extLst>
              <a:ext uri="{FF2B5EF4-FFF2-40B4-BE49-F238E27FC236}">
                <a16:creationId xmlns:a16="http://schemas.microsoft.com/office/drawing/2014/main" id="{73169565-9BB8-2993-44DB-B9C5BCE23308}"/>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pPr>
            <a:r>
              <a:rPr lang="el-GR" sz="3800" dirty="0">
                <a:solidFill>
                  <a:srgbClr val="FFFFFF"/>
                </a:solidFill>
                <a:latin typeface="Calibri"/>
                <a:cs typeface="Calibri"/>
                <a:sym typeface="Calibri"/>
              </a:rPr>
              <a:t>Με μια ματιά στην Ενότητα 3.2: Εφαρμογή &amp; Ενσωμάτωση</a:t>
            </a:r>
            <a:endParaRPr lang="en-US" sz="3800" dirty="0">
              <a:solidFill>
                <a:srgbClr val="FFFFFF"/>
              </a:solidFill>
              <a:latin typeface="Calibri"/>
              <a:cs typeface="Calibri"/>
              <a:sym typeface="Calibri"/>
            </a:endParaRPr>
          </a:p>
        </p:txBody>
      </p:sp>
      <p:sp>
        <p:nvSpPr>
          <p:cNvPr id="27" name="TextBox 26">
            <a:extLst>
              <a:ext uri="{FF2B5EF4-FFF2-40B4-BE49-F238E27FC236}">
                <a16:creationId xmlns:a16="http://schemas.microsoft.com/office/drawing/2014/main" id="{3E28133A-6672-C8D8-0ECF-AC3BD8F9043E}"/>
              </a:ext>
            </a:extLst>
          </p:cNvPr>
          <p:cNvSpPr txBox="1"/>
          <p:nvPr/>
        </p:nvSpPr>
        <p:spPr>
          <a:xfrm>
            <a:off x="276834" y="1452562"/>
            <a:ext cx="8237773" cy="378885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Η επόμενη ενότητά μας θα επικεντρωθεί στη θέση του σχεδίου σας σε δράση.</a:t>
            </a:r>
          </a:p>
          <a:p>
            <a:pPr marL="285750" indent="-285750">
              <a:lnSpc>
                <a:spcPct val="150000"/>
              </a:lnSpc>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Θα εξερευνήσουμε πρακτικές στρατηγικές για την ενσωμάτωση πρωτοβουλιών ευημερίας στις καθημερινές </a:t>
            </a:r>
            <a:r>
              <a:rPr lang="el-GR" sz="1800" dirty="0" err="1">
                <a:solidFill>
                  <a:schemeClr val="tx1"/>
                </a:solidFill>
                <a:latin typeface="Calibri" panose="020F0502020204030204" pitchFamily="34" charset="0"/>
                <a:cs typeface="Calibri" panose="020F0502020204030204" pitchFamily="34" charset="0"/>
              </a:rPr>
              <a:t>ρουτίνες</a:t>
            </a:r>
            <a:r>
              <a:rPr lang="el-GR" sz="1800" dirty="0">
                <a:solidFill>
                  <a:schemeClr val="tx1"/>
                </a:solidFill>
                <a:latin typeface="Calibri" panose="020F0502020204030204" pitchFamily="34" charset="0"/>
                <a:cs typeface="Calibri" panose="020F0502020204030204" pitchFamily="34" charset="0"/>
              </a:rPr>
              <a:t>, στο πρόγραμμα σπουδών και στις πολιτικές του σχολείου σας.</a:t>
            </a:r>
          </a:p>
          <a:p>
            <a:pPr marL="285750" indent="-285750">
              <a:lnSpc>
                <a:spcPct val="150000"/>
              </a:lnSpc>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Θα μάθουμε επίσης πώς να προβλέπουμε και να ξεπερνάμε πιθανά εμπόδια για να διασφαλίσουμε ότι το πρόγραμμα ευημερίας σας είναι βιώσιμο από την πρώτη μέρα.</a:t>
            </a:r>
            <a:br>
              <a:rPr lang="el-GR"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74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0" y="106015"/>
            <a:ext cx="11944500" cy="550800"/>
          </a:xfrm>
          <a:prstGeom prst="rect">
            <a:avLst/>
          </a:prstGeom>
        </p:spPr>
        <p:txBody>
          <a:bodyPr spcFirstLastPara="1" wrap="square" lIns="54000" tIns="54000" rIns="54000" bIns="54000" anchor="ctr" anchorCtr="0">
            <a:noAutofit/>
          </a:bodyPr>
          <a:lstStyle/>
          <a:p>
            <a:pPr lvl="0"/>
            <a:r>
              <a:rPr lang="el-GR" sz="3200" dirty="0"/>
              <a:t>Σχεδιασμός &amp; Διατήρηση Προγραμμάτων Ευημερίας σε Όλο το Σχολείο</a:t>
            </a:r>
            <a:endParaRPr sz="3200" dirty="0"/>
          </a:p>
        </p:txBody>
      </p:sp>
      <p:sp>
        <p:nvSpPr>
          <p:cNvPr id="116" name="Google Shape;116;g37f9446a92a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1000"/>
              </a:spcBef>
              <a:spcAft>
                <a:spcPts val="0"/>
              </a:spcAft>
              <a:buNone/>
            </a:pPr>
            <a:r>
              <a:rPr lang="el-GR" dirty="0"/>
              <a:t>Εισαγωγή</a:t>
            </a:r>
            <a:endParaRPr dirty="0"/>
          </a:p>
        </p:txBody>
      </p:sp>
      <p:sp>
        <p:nvSpPr>
          <p:cNvPr id="117" name="Google Shape;117;g37f9446a92a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spcBef>
                <a:spcPts val="0"/>
              </a:spcBef>
            </a:pPr>
            <a:r>
              <a:rPr lang="el-GR" dirty="0"/>
              <a:t>Αυτή η ημέρα σας μεταφέρει από τη θεωρία στη </a:t>
            </a:r>
            <a:r>
              <a:rPr lang="el-GR" b="1" dirty="0"/>
              <a:t>δράση</a:t>
            </a:r>
            <a:r>
              <a:rPr lang="el-GR" dirty="0"/>
              <a:t>. Θα αποκτήσετε πρακτικές δεξιότητες για να </a:t>
            </a:r>
            <a:r>
              <a:rPr lang="el-GR" b="1" dirty="0"/>
              <a:t>σχεδιάσετε ένα εξατομικευμένο πρόγραμμα ευημερίας</a:t>
            </a:r>
            <a:r>
              <a:rPr lang="el-GR" dirty="0"/>
              <a:t> προσαρμοσμένο στις ανάγκες του σχολείου, εξασφαλίζοντας την </a:t>
            </a:r>
            <a:r>
              <a:rPr lang="el-GR" b="1" dirty="0"/>
              <a:t>ενσωμάτωσή</a:t>
            </a:r>
            <a:r>
              <a:rPr lang="el-GR" dirty="0"/>
              <a:t> του στην κουλτούρα, το πρόγραμμα σπουδών και τις πολιτικές του σχολείου. Τέλος, θα μάθετε τα </a:t>
            </a:r>
            <a:r>
              <a:rPr lang="el-GR" b="1" dirty="0"/>
              <a:t>εργαλεία μέτρησης αντίκτυπου </a:t>
            </a:r>
            <a:r>
              <a:rPr lang="el-GR" dirty="0"/>
              <a:t>και συνεχούς αναστοχασμού, διασφαλίζοντας τη </a:t>
            </a:r>
            <a:r>
              <a:rPr lang="el-GR" b="1" dirty="0"/>
              <a:t>βιωσιμότητα</a:t>
            </a:r>
            <a:r>
              <a:rPr lang="el-GR" dirty="0"/>
              <a:t> και μακροπρόθεσμη επιτυχία του προγράμματος.</a:t>
            </a:r>
          </a:p>
          <a:p>
            <a:pPr marL="0" lvl="0" indent="0">
              <a:spcBef>
                <a:spcPts val="0"/>
              </a:spcBef>
            </a:pPr>
            <a:endParaRPr lang="el-GR" dirty="0"/>
          </a:p>
          <a:p>
            <a:pPr marL="0" lvl="0" indent="0" algn="l" rtl="0">
              <a:spcBef>
                <a:spcPts val="1000"/>
              </a:spcBef>
              <a:spcAft>
                <a:spcPts val="0"/>
              </a:spcAft>
              <a:buNone/>
            </a:pPr>
            <a:endParaRPr dirty="0"/>
          </a:p>
        </p:txBody>
      </p:sp>
      <p:sp>
        <p:nvSpPr>
          <p:cNvPr id="3" name="TextBox 2">
            <a:extLst>
              <a:ext uri="{FF2B5EF4-FFF2-40B4-BE49-F238E27FC236}">
                <a16:creationId xmlns:a16="http://schemas.microsoft.com/office/drawing/2014/main" id="{DCE1E149-86F8-1A26-8481-539910F7AFC4}"/>
              </a:ext>
            </a:extLst>
          </p:cNvPr>
          <p:cNvSpPr txBox="1"/>
          <p:nvPr/>
        </p:nvSpPr>
        <p:spPr>
          <a:xfrm>
            <a:off x="149529" y="2768600"/>
            <a:ext cx="9747488" cy="2862322"/>
          </a:xfrm>
          <a:prstGeom prst="rect">
            <a:avLst/>
          </a:prstGeom>
          <a:noFill/>
        </p:spPr>
        <p:txBody>
          <a:bodyPr wrap="square">
            <a:spAutoFit/>
          </a:bodyPr>
          <a:lstStyle/>
          <a:p>
            <a:pPr>
              <a:buNone/>
            </a:pPr>
            <a:r>
              <a:rPr lang="el-GR" sz="1800" b="1" dirty="0">
                <a:solidFill>
                  <a:schemeClr val="accent1"/>
                </a:solidFill>
                <a:latin typeface="Calibri" panose="020F0502020204030204" pitchFamily="34" charset="0"/>
                <a:cs typeface="Calibri" panose="020F0502020204030204" pitchFamily="34" charset="0"/>
              </a:rPr>
              <a:t>Δομή Ενότητας</a:t>
            </a:r>
            <a:r>
              <a:rPr lang="en" sz="1800" b="1" dirty="0">
                <a:solidFill>
                  <a:schemeClr val="accent1"/>
                </a:solidFill>
                <a:latin typeface="Calibri" panose="020F0502020204030204" pitchFamily="34" charset="0"/>
                <a:cs typeface="Calibri" panose="020F0502020204030204" pitchFamily="34" charset="0"/>
              </a:rPr>
              <a:t>:</a:t>
            </a:r>
          </a:p>
          <a:p>
            <a:pPr>
              <a:buNone/>
            </a:pPr>
            <a:endParaRPr lang="en" sz="1800" b="1" dirty="0">
              <a:solidFill>
                <a:schemeClr val="tx1"/>
              </a:solidFill>
              <a:latin typeface="Calibri" panose="020F0502020204030204" pitchFamily="34" charset="0"/>
              <a:cs typeface="Calibri" panose="020F0502020204030204" pitchFamily="34" charset="0"/>
            </a:endParaRPr>
          </a:p>
          <a:p>
            <a:pPr>
              <a:buNone/>
            </a:pPr>
            <a:r>
              <a:rPr lang="el-GR" sz="1800" b="1" dirty="0">
                <a:solidFill>
                  <a:schemeClr val="tx1"/>
                </a:solidFill>
                <a:latin typeface="Calibri" panose="020F0502020204030204" pitchFamily="34" charset="0"/>
                <a:cs typeface="Calibri" panose="020F0502020204030204" pitchFamily="34" charset="0"/>
              </a:rPr>
              <a:t>Ενότητα 3.1 (Σχεδιασμός): </a:t>
            </a:r>
            <a:r>
              <a:rPr lang="el-GR" sz="1800" dirty="0">
                <a:solidFill>
                  <a:schemeClr val="tx1"/>
                </a:solidFill>
                <a:latin typeface="Calibri" panose="020F0502020204030204" pitchFamily="34" charset="0"/>
                <a:cs typeface="Calibri" panose="020F0502020204030204" pitchFamily="34" charset="0"/>
              </a:rPr>
              <a:t>Δημιουργία προγράμματος που ανταποκρίνεται στις ανάγκες του σχολείου με χρήση </a:t>
            </a:r>
            <a:r>
              <a:rPr lang="en-GB" sz="1800" dirty="0">
                <a:solidFill>
                  <a:schemeClr val="tx1"/>
                </a:solidFill>
                <a:latin typeface="Calibri" panose="020F0502020204030204" pitchFamily="34" charset="0"/>
                <a:cs typeface="Calibri" panose="020F0502020204030204" pitchFamily="34" charset="0"/>
              </a:rPr>
              <a:t>SMART </a:t>
            </a:r>
            <a:r>
              <a:rPr lang="el-GR" sz="1800" dirty="0">
                <a:solidFill>
                  <a:schemeClr val="tx1"/>
                </a:solidFill>
                <a:latin typeface="Calibri" panose="020F0502020204030204" pitchFamily="34" charset="0"/>
                <a:cs typeface="Calibri" panose="020F0502020204030204" pitchFamily="34" charset="0"/>
              </a:rPr>
              <a:t>στόχων και στρατηγικών </a:t>
            </a:r>
            <a:r>
              <a:rPr lang="en-GB" sz="1800" dirty="0">
                <a:solidFill>
                  <a:schemeClr val="tx1"/>
                </a:solidFill>
                <a:latin typeface="Calibri" panose="020F0502020204030204" pitchFamily="34" charset="0"/>
                <a:cs typeface="Calibri" panose="020F0502020204030204" pitchFamily="34" charset="0"/>
              </a:rPr>
              <a:t>PERMA.</a:t>
            </a:r>
            <a:endParaRPr lang="el-GR" sz="1800" dirty="0">
              <a:solidFill>
                <a:schemeClr val="tx1"/>
              </a:solidFill>
              <a:latin typeface="Calibri" panose="020F0502020204030204" pitchFamily="34" charset="0"/>
              <a:cs typeface="Calibri" panose="020F0502020204030204" pitchFamily="34" charset="0"/>
            </a:endParaRPr>
          </a:p>
          <a:p>
            <a:pPr>
              <a:buNone/>
            </a:pPr>
            <a:endParaRPr lang="en-GB" sz="1800" b="1" dirty="0">
              <a:solidFill>
                <a:schemeClr val="tx1"/>
              </a:solidFill>
              <a:latin typeface="Calibri" panose="020F0502020204030204" pitchFamily="34" charset="0"/>
              <a:cs typeface="Calibri" panose="020F0502020204030204" pitchFamily="34" charset="0"/>
            </a:endParaRPr>
          </a:p>
          <a:p>
            <a:pPr>
              <a:buNone/>
            </a:pPr>
            <a:r>
              <a:rPr lang="el-GR" sz="1800" b="1" dirty="0">
                <a:solidFill>
                  <a:schemeClr val="tx1"/>
                </a:solidFill>
                <a:latin typeface="Calibri" panose="020F0502020204030204" pitchFamily="34" charset="0"/>
                <a:cs typeface="Calibri" panose="020F0502020204030204" pitchFamily="34" charset="0"/>
              </a:rPr>
              <a:t>Ενότητα 3.2 (Εφαρμογή): </a:t>
            </a:r>
            <a:r>
              <a:rPr lang="el-GR" sz="1800" dirty="0">
                <a:solidFill>
                  <a:schemeClr val="tx1"/>
                </a:solidFill>
                <a:latin typeface="Calibri" panose="020F0502020204030204" pitchFamily="34" charset="0"/>
                <a:cs typeface="Calibri" panose="020F0502020204030204" pitchFamily="34" charset="0"/>
              </a:rPr>
              <a:t>Πώς να ενσωματώσετε το πρόγραμμα στην καθημερινή σχολική ζωή, κουλτούρα και πολιτικές.</a:t>
            </a:r>
          </a:p>
          <a:p>
            <a:pPr>
              <a:buNone/>
            </a:pPr>
            <a:endParaRPr lang="el-GR" sz="1800" dirty="0">
              <a:solidFill>
                <a:schemeClr val="tx1"/>
              </a:solidFill>
              <a:latin typeface="Calibri" panose="020F0502020204030204" pitchFamily="34" charset="0"/>
              <a:cs typeface="Calibri" panose="020F0502020204030204" pitchFamily="34" charset="0"/>
            </a:endParaRPr>
          </a:p>
          <a:p>
            <a:pPr>
              <a:buNone/>
            </a:pPr>
            <a:r>
              <a:rPr lang="el-GR" sz="1800" b="1" dirty="0">
                <a:solidFill>
                  <a:schemeClr val="tx1"/>
                </a:solidFill>
                <a:latin typeface="Calibri" panose="020F0502020204030204" pitchFamily="34" charset="0"/>
                <a:cs typeface="Calibri" panose="020F0502020204030204" pitchFamily="34" charset="0"/>
              </a:rPr>
              <a:t>Ενότητα 3.3 (Μέτρηση &amp; Διατήρηση): </a:t>
            </a:r>
            <a:r>
              <a:rPr lang="el-GR" sz="1800" dirty="0">
                <a:solidFill>
                  <a:schemeClr val="tx1"/>
                </a:solidFill>
                <a:latin typeface="Calibri" panose="020F0502020204030204" pitchFamily="34" charset="0"/>
                <a:cs typeface="Calibri" panose="020F0502020204030204" pitchFamily="34" charset="0"/>
              </a:rPr>
              <a:t>Εργαλεία για έλεγχο πιστότητας, μέτρηση αντίκτυπου και συνεχή εξέλιξη βάσει δεδομένων.</a:t>
            </a:r>
            <a:endParaRPr lang="en"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Αναφορές</a:t>
            </a:r>
            <a:endParaRPr dirty="0"/>
          </a:p>
        </p:txBody>
      </p:sp>
      <p:sp>
        <p:nvSpPr>
          <p:cNvPr id="180" name="Google Shape;180;g37f9446a92a_0_180"/>
          <p:cNvSpPr txBox="1">
            <a:spLocks noGrp="1"/>
          </p:cNvSpPr>
          <p:nvPr>
            <p:ph type="body" idx="2"/>
          </p:nvPr>
        </p:nvSpPr>
        <p:spPr>
          <a:xfrm>
            <a:off x="97970" y="797442"/>
            <a:ext cx="11944500" cy="5289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200"/>
              </a:spcBef>
              <a:spcAft>
                <a:spcPts val="1200"/>
              </a:spcAft>
            </a:pPr>
            <a:r>
              <a:rPr lang="en" sz="1600" dirty="0"/>
              <a:t>Butler, J., &amp; Kern, M. L. (2016). The PERMA-Profiler: A brief multidimensional measure of flourishing. </a:t>
            </a:r>
            <a:r>
              <a:rPr lang="en" sz="1600" i="1" dirty="0"/>
              <a:t>International journal of wellbeing</a:t>
            </a:r>
            <a:r>
              <a:rPr lang="en" sz="1600" dirty="0"/>
              <a:t>, </a:t>
            </a:r>
            <a:r>
              <a:rPr lang="en" sz="1600" i="1" dirty="0"/>
              <a:t>6</a:t>
            </a:r>
            <a:r>
              <a:rPr lang="en" sz="1600" dirty="0"/>
              <a:t>(3).</a:t>
            </a:r>
          </a:p>
          <a:p>
            <a:pPr marL="0" lvl="0" indent="0">
              <a:lnSpc>
                <a:spcPct val="100000"/>
              </a:lnSpc>
              <a:spcBef>
                <a:spcPts val="1200"/>
              </a:spcBef>
              <a:spcAft>
                <a:spcPts val="1200"/>
              </a:spcAft>
            </a:pPr>
            <a:r>
              <a:rPr lang="en" sz="1600" dirty="0"/>
              <a:t>Cefai, C., Camilleri, L., Bartolo, P., </a:t>
            </a:r>
            <a:r>
              <a:rPr lang="en" sz="1600" dirty="0" err="1"/>
              <a:t>Grazzani</a:t>
            </a:r>
            <a:r>
              <a:rPr lang="en" sz="1600" dirty="0"/>
              <a:t>, I., </a:t>
            </a:r>
            <a:r>
              <a:rPr lang="en" sz="1600" dirty="0" err="1"/>
              <a:t>Cavioni</a:t>
            </a:r>
            <a:r>
              <a:rPr lang="en" sz="1600" dirty="0"/>
              <a:t>, V., Conte, E., ... &amp; </a:t>
            </a:r>
            <a:r>
              <a:rPr lang="en" sz="1600" dirty="0" err="1"/>
              <a:t>Colomeischi</a:t>
            </a:r>
            <a:r>
              <a:rPr lang="en" sz="1600" dirty="0"/>
              <a:t>, A. A. (2022). The effectiveness of a school-based, universal mental health </a:t>
            </a:r>
            <a:r>
              <a:rPr lang="en" sz="1600" dirty="0" err="1"/>
              <a:t>programme</a:t>
            </a:r>
            <a:r>
              <a:rPr lang="en" sz="1600" dirty="0"/>
              <a:t> in six European countries. </a:t>
            </a:r>
            <a:r>
              <a:rPr lang="en" sz="1600" i="1" dirty="0"/>
              <a:t>Frontiers in Psychology</a:t>
            </a:r>
            <a:r>
              <a:rPr lang="en" sz="1600" dirty="0"/>
              <a:t>, </a:t>
            </a:r>
            <a:r>
              <a:rPr lang="en" sz="1600" i="1" dirty="0"/>
              <a:t>13</a:t>
            </a:r>
            <a:r>
              <a:rPr lang="en" sz="1600" dirty="0"/>
              <a:t>, 925614</a:t>
            </a:r>
          </a:p>
          <a:p>
            <a:pPr marL="0" lvl="0" indent="0">
              <a:lnSpc>
                <a:spcPct val="100000"/>
              </a:lnSpc>
              <a:spcBef>
                <a:spcPts val="1200"/>
              </a:spcBef>
              <a:spcAft>
                <a:spcPts val="1200"/>
              </a:spcAft>
            </a:pPr>
            <a:r>
              <a:rPr lang="en" sz="1600" dirty="0"/>
              <a:t>Diener, E., Suh, E. M., Lucas, R. E., &amp; Smith, H. L. (1999). Subjective well-being: three decades of progress. </a:t>
            </a:r>
            <a:r>
              <a:rPr lang="en" sz="1600" i="1" dirty="0"/>
              <a:t>Psychological bulletin</a:t>
            </a:r>
            <a:r>
              <a:rPr lang="en" sz="1600" dirty="0"/>
              <a:t>, </a:t>
            </a:r>
            <a:r>
              <a:rPr lang="en" sz="1600" i="1" dirty="0"/>
              <a:t>125</a:t>
            </a:r>
            <a:r>
              <a:rPr lang="en" sz="1600" dirty="0"/>
              <a:t>(2), 276.</a:t>
            </a:r>
          </a:p>
          <a:p>
            <a:pPr marL="0" lvl="0" indent="0">
              <a:lnSpc>
                <a:spcPct val="100000"/>
              </a:lnSpc>
              <a:spcBef>
                <a:spcPts val="1200"/>
              </a:spcBef>
              <a:spcAft>
                <a:spcPts val="1200"/>
              </a:spcAft>
            </a:pPr>
            <a:r>
              <a:rPr lang="en" sz="1600" dirty="0"/>
              <a:t>Michael, D., </a:t>
            </a:r>
            <a:r>
              <a:rPr lang="en" sz="1600" dirty="0" err="1"/>
              <a:t>Goutas</a:t>
            </a:r>
            <a:r>
              <a:rPr lang="en" sz="1600" dirty="0"/>
              <a:t>, T., </a:t>
            </a:r>
            <a:r>
              <a:rPr lang="en" sz="1600" dirty="0" err="1"/>
              <a:t>Tsigilis</a:t>
            </a:r>
            <a:r>
              <a:rPr lang="en" sz="1600" dirty="0"/>
              <a:t>, N., </a:t>
            </a:r>
            <a:r>
              <a:rPr lang="en" sz="1600" dirty="0" err="1"/>
              <a:t>Michaelidou</a:t>
            </a:r>
            <a:r>
              <a:rPr lang="en" sz="1600" dirty="0"/>
              <a:t>, V., </a:t>
            </a:r>
            <a:r>
              <a:rPr lang="en" sz="1600" dirty="0" err="1"/>
              <a:t>Gregoriadis</a:t>
            </a:r>
            <a:r>
              <a:rPr lang="en" sz="1600" dirty="0"/>
              <a:t>, A., Charalambous, V., &amp; </a:t>
            </a:r>
            <a:r>
              <a:rPr lang="en" sz="1600" dirty="0" err="1"/>
              <a:t>Vrasidas</a:t>
            </a:r>
            <a:r>
              <a:rPr lang="en" sz="1600" dirty="0"/>
              <a:t>, C. (2023). Effects of the universal positive behavioral interventions and supports on collective teacher efficacy. </a:t>
            </a:r>
            <a:r>
              <a:rPr lang="en" sz="1600" i="1" dirty="0"/>
              <a:t>Psychology in the Schools</a:t>
            </a:r>
            <a:r>
              <a:rPr lang="en" sz="1600" dirty="0"/>
              <a:t>, </a:t>
            </a:r>
            <a:r>
              <a:rPr lang="en" sz="1600" i="1" dirty="0"/>
              <a:t>60</a:t>
            </a:r>
            <a:r>
              <a:rPr lang="en" sz="1600" dirty="0"/>
              <a:t>(9), 3188-3205.</a:t>
            </a:r>
          </a:p>
          <a:p>
            <a:pPr marL="0" lvl="0" indent="0">
              <a:lnSpc>
                <a:spcPct val="100000"/>
              </a:lnSpc>
              <a:spcBef>
                <a:spcPts val="1200"/>
              </a:spcBef>
              <a:spcAft>
                <a:spcPts val="1200"/>
              </a:spcAft>
            </a:pPr>
            <a:r>
              <a:rPr lang="en" sz="1600" dirty="0"/>
              <a:t>Norrish, J. M., Williams, P., O'Connor, M., &amp; Robinson, J. (2013). An applied framework for positive education. </a:t>
            </a:r>
            <a:r>
              <a:rPr lang="en" sz="1600" i="1" dirty="0"/>
              <a:t>International Journal of Wellbeing</a:t>
            </a:r>
            <a:r>
              <a:rPr lang="en" sz="1600" dirty="0"/>
              <a:t>, </a:t>
            </a:r>
            <a:r>
              <a:rPr lang="en" sz="1600" i="1" dirty="0"/>
              <a:t>3</a:t>
            </a:r>
            <a:r>
              <a:rPr lang="en" sz="1600" dirty="0"/>
              <a:t>(2).</a:t>
            </a:r>
          </a:p>
          <a:p>
            <a:pPr marL="0" lvl="0" indent="0">
              <a:lnSpc>
                <a:spcPct val="100000"/>
              </a:lnSpc>
              <a:spcBef>
                <a:spcPts val="1200"/>
              </a:spcBef>
              <a:spcAft>
                <a:spcPts val="1200"/>
              </a:spcAft>
            </a:pPr>
            <a:r>
              <a:rPr lang="en" sz="1600" dirty="0"/>
              <a:t>Ryff, C. D. (2022). Positive psychology: Looking back and looking forward. </a:t>
            </a:r>
            <a:r>
              <a:rPr lang="en" sz="1600" i="1" dirty="0"/>
              <a:t>Frontiers in psychology</a:t>
            </a:r>
            <a:r>
              <a:rPr lang="en" sz="1600" dirty="0"/>
              <a:t>, </a:t>
            </a:r>
            <a:r>
              <a:rPr lang="en" sz="1600" i="1" dirty="0"/>
              <a:t>13</a:t>
            </a:r>
            <a:r>
              <a:rPr lang="en" sz="1600" dirty="0"/>
              <a:t>, 840062.</a:t>
            </a:r>
          </a:p>
          <a:p>
            <a:pPr marL="0" lvl="0" indent="0">
              <a:lnSpc>
                <a:spcPct val="100000"/>
              </a:lnSpc>
              <a:spcBef>
                <a:spcPts val="1200"/>
              </a:spcBef>
              <a:spcAft>
                <a:spcPts val="1200"/>
              </a:spcAft>
            </a:pPr>
            <a:r>
              <a:rPr lang="en" dirty="0"/>
              <a:t>Seligman, M. E. (2011). </a:t>
            </a:r>
            <a:r>
              <a:rPr lang="en" i="1" dirty="0"/>
              <a:t>Flourish: A visionary new understanding of happiness and well-being</a:t>
            </a:r>
            <a:r>
              <a:rPr lang="en" dirty="0"/>
              <a:t>. Simon and Schuster.</a:t>
            </a:r>
          </a:p>
          <a:p>
            <a:pPr marL="0" lvl="0" indent="0">
              <a:lnSpc>
                <a:spcPct val="100000"/>
              </a:lnSpc>
              <a:spcBef>
                <a:spcPts val="1200"/>
              </a:spcBef>
              <a:spcAft>
                <a:spcPts val="1200"/>
              </a:spcAft>
            </a:pPr>
            <a:r>
              <a:rPr lang="en" dirty="0"/>
              <a:t>Waters, L., Sun, J., Rusk, R., Cotton, A., &amp; Arch, A. (2017). Positive education. </a:t>
            </a:r>
            <a:r>
              <a:rPr lang="en" i="1"/>
              <a:t>Wellbeing, recovery and mental health</a:t>
            </a:r>
            <a:r>
              <a:rPr lang="en"/>
              <a:t>, 245-264.</a:t>
            </a: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l-GR" dirty="0"/>
              <a:t>Ευχαριστούμε για την προσοχή σας!</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43149" y="2237545"/>
            <a:ext cx="2460625" cy="2153047"/>
            <a:chOff x="0" y="0"/>
            <a:chExt cx="812800" cy="711200"/>
          </a:xfrm>
        </p:grpSpPr>
        <p:sp>
          <p:nvSpPr>
            <p:cNvPr id="3" name="Freeform 3"/>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2"/>
            </a:solidFill>
          </p:spPr>
          <p:txBody>
            <a:bodyPr/>
            <a:lstStyle/>
            <a:p>
              <a:endParaRPr lang="el-GR" sz="933" dirty="0"/>
            </a:p>
          </p:txBody>
        </p:sp>
        <p:sp>
          <p:nvSpPr>
            <p:cNvPr id="4" name="TextBox 4"/>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1452726" y="3142775"/>
            <a:ext cx="1041471" cy="10414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rot="-10800000">
            <a:off x="4894362" y="2237545"/>
            <a:ext cx="2460625" cy="2153047"/>
            <a:chOff x="0" y="0"/>
            <a:chExt cx="812800" cy="711200"/>
          </a:xfrm>
        </p:grpSpPr>
        <p:sp>
          <p:nvSpPr>
            <p:cNvPr id="9" name="Freeform 9"/>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1"/>
            </a:solidFill>
          </p:spPr>
          <p:txBody>
            <a:bodyPr/>
            <a:lstStyle/>
            <a:p>
              <a:endParaRPr lang="el-GR" sz="933" dirty="0"/>
            </a:p>
          </p:txBody>
        </p:sp>
        <p:sp>
          <p:nvSpPr>
            <p:cNvPr id="10" name="TextBox 10"/>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603939" y="3142775"/>
            <a:ext cx="1041471" cy="10414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dirty="0"/>
            </a:p>
          </p:txBody>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6969969" y="4277667"/>
            <a:ext cx="2460625" cy="2153047"/>
            <a:chOff x="0" y="0"/>
            <a:chExt cx="812800" cy="711200"/>
          </a:xfrm>
        </p:grpSpPr>
        <p:sp>
          <p:nvSpPr>
            <p:cNvPr id="15" name="Freeform 15"/>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tx2">
                <a:lumMod val="75000"/>
              </a:schemeClr>
            </a:solidFill>
          </p:spPr>
          <p:txBody>
            <a:bodyPr/>
            <a:lstStyle/>
            <a:p>
              <a:endParaRPr lang="el-GR" sz="933" dirty="0"/>
            </a:p>
          </p:txBody>
        </p:sp>
        <p:sp>
          <p:nvSpPr>
            <p:cNvPr id="16" name="TextBox 16"/>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rot="-10800000">
            <a:off x="9045576" y="2237545"/>
            <a:ext cx="2460625" cy="2153047"/>
            <a:chOff x="0" y="0"/>
            <a:chExt cx="812800" cy="711200"/>
          </a:xfrm>
        </p:grpSpPr>
        <p:sp>
          <p:nvSpPr>
            <p:cNvPr id="18" name="Freeform 18"/>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4">
                <a:lumMod val="60000"/>
                <a:lumOff val="40000"/>
              </a:schemeClr>
            </a:solidFill>
          </p:spPr>
          <p:txBody>
            <a:bodyPr/>
            <a:lstStyle/>
            <a:p>
              <a:endParaRPr lang="el-GR" sz="933" dirty="0"/>
            </a:p>
          </p:txBody>
        </p:sp>
        <p:sp>
          <p:nvSpPr>
            <p:cNvPr id="19" name="TextBox 19"/>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2818756" y="4277667"/>
            <a:ext cx="2460625" cy="2153047"/>
            <a:chOff x="0" y="0"/>
            <a:chExt cx="812800" cy="711200"/>
          </a:xfrm>
        </p:grpSpPr>
        <p:sp>
          <p:nvSpPr>
            <p:cNvPr id="21" name="Freeform 21"/>
            <p:cNvSpPr/>
            <p:nvPr/>
          </p:nvSpPr>
          <p:spPr>
            <a:xfrm>
              <a:off x="82539" y="0"/>
              <a:ext cx="647721" cy="589475"/>
            </a:xfrm>
            <a:custGeom>
              <a:avLst/>
              <a:gdLst/>
              <a:ahLst/>
              <a:cxnLst/>
              <a:rect l="l" t="t" r="r" b="b"/>
              <a:pathLst>
                <a:path w="647721" h="589475">
                  <a:moveTo>
                    <a:pt x="427929" y="529082"/>
                  </a:moveTo>
                  <a:lnTo>
                    <a:pt x="626193" y="182118"/>
                  </a:lnTo>
                  <a:cubicBezTo>
                    <a:pt x="647722" y="144444"/>
                    <a:pt x="647567" y="98158"/>
                    <a:pt x="625788" y="60628"/>
                  </a:cubicBezTo>
                  <a:cubicBezTo>
                    <a:pt x="604008" y="23098"/>
                    <a:pt x="563898" y="0"/>
                    <a:pt x="520506" y="0"/>
                  </a:cubicBezTo>
                  <a:lnTo>
                    <a:pt x="127216" y="0"/>
                  </a:lnTo>
                  <a:cubicBezTo>
                    <a:pt x="83824" y="0"/>
                    <a:pt x="43714" y="23098"/>
                    <a:pt x="21934" y="60628"/>
                  </a:cubicBezTo>
                  <a:cubicBezTo>
                    <a:pt x="155" y="98158"/>
                    <a:pt x="0" y="144444"/>
                    <a:pt x="21529" y="182118"/>
                  </a:cubicBezTo>
                  <a:lnTo>
                    <a:pt x="219793" y="529082"/>
                  </a:lnTo>
                  <a:cubicBezTo>
                    <a:pt x="241134" y="566427"/>
                    <a:pt x="280848" y="589475"/>
                    <a:pt x="323861" y="589475"/>
                  </a:cubicBezTo>
                  <a:cubicBezTo>
                    <a:pt x="366874" y="589475"/>
                    <a:pt x="406588" y="566427"/>
                    <a:pt x="427929" y="529082"/>
                  </a:cubicBezTo>
                  <a:close/>
                </a:path>
              </a:pathLst>
            </a:custGeom>
            <a:solidFill>
              <a:schemeClr val="accent3"/>
            </a:solidFill>
          </p:spPr>
          <p:txBody>
            <a:bodyPr/>
            <a:lstStyle/>
            <a:p>
              <a:endParaRPr lang="el-GR" sz="933" dirty="0"/>
            </a:p>
          </p:txBody>
        </p:sp>
        <p:sp>
          <p:nvSpPr>
            <p:cNvPr id="22" name="TextBox 22"/>
            <p:cNvSpPr txBox="1"/>
            <p:nvPr/>
          </p:nvSpPr>
          <p:spPr>
            <a:xfrm>
              <a:off x="127000" y="-6350"/>
              <a:ext cx="558800" cy="387350"/>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3528333" y="4485013"/>
            <a:ext cx="1041471" cy="104147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dirty="0"/>
            </a:p>
          </p:txBody>
        </p:sp>
        <p:sp>
          <p:nvSpPr>
            <p:cNvPr id="25" name="TextBox 2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6" name="Group 26"/>
          <p:cNvGrpSpPr/>
          <p:nvPr/>
        </p:nvGrpSpPr>
        <p:grpSpPr>
          <a:xfrm>
            <a:off x="9755153" y="3142775"/>
            <a:ext cx="1041471" cy="104147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28" name="TextBox 28"/>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grpSp>
        <p:nvGrpSpPr>
          <p:cNvPr id="29" name="Group 29"/>
          <p:cNvGrpSpPr/>
          <p:nvPr/>
        </p:nvGrpSpPr>
        <p:grpSpPr>
          <a:xfrm>
            <a:off x="7679546" y="4485013"/>
            <a:ext cx="1041471" cy="104147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l-GR" sz="933"/>
            </a:p>
          </p:txBody>
        </p:sp>
        <p:sp>
          <p:nvSpPr>
            <p:cNvPr id="31" name="TextBox 31"/>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p>
          </p:txBody>
        </p:sp>
      </p:grpSp>
      <p:sp>
        <p:nvSpPr>
          <p:cNvPr id="32" name="Freeform 32"/>
          <p:cNvSpPr/>
          <p:nvPr/>
        </p:nvSpPr>
        <p:spPr>
          <a:xfrm rot="2545444">
            <a:off x="1372326"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sz="933"/>
          </a:p>
        </p:txBody>
      </p:sp>
      <p:sp>
        <p:nvSpPr>
          <p:cNvPr id="33" name="Freeform 33"/>
          <p:cNvSpPr/>
          <p:nvPr/>
        </p:nvSpPr>
        <p:spPr>
          <a:xfrm rot="2545444">
            <a:off x="5537918"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sz="933"/>
          </a:p>
        </p:txBody>
      </p:sp>
      <p:sp>
        <p:nvSpPr>
          <p:cNvPr id="34" name="Freeform 34"/>
          <p:cNvSpPr/>
          <p:nvPr/>
        </p:nvSpPr>
        <p:spPr>
          <a:xfrm rot="8168989" flipH="1">
            <a:off x="3461612"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l-GR" sz="933"/>
          </a:p>
        </p:txBody>
      </p:sp>
      <p:sp>
        <p:nvSpPr>
          <p:cNvPr id="35" name="Freeform 35"/>
          <p:cNvSpPr/>
          <p:nvPr/>
        </p:nvSpPr>
        <p:spPr>
          <a:xfrm rot="2545444">
            <a:off x="9703510" y="2117102"/>
            <a:ext cx="1173514" cy="1071098"/>
          </a:xfrm>
          <a:custGeom>
            <a:avLst/>
            <a:gdLst/>
            <a:ahLst/>
            <a:cxnLst/>
            <a:rect l="l" t="t" r="r" b="b"/>
            <a:pathLst>
              <a:path w="1760271" h="1606647">
                <a:moveTo>
                  <a:pt x="0" y="0"/>
                </a:moveTo>
                <a:lnTo>
                  <a:pt x="1760271" y="0"/>
                </a:lnTo>
                <a:lnTo>
                  <a:pt x="1760271" y="1606648"/>
                </a:lnTo>
                <a:lnTo>
                  <a:pt x="0" y="16066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l-GR" sz="933"/>
          </a:p>
        </p:txBody>
      </p:sp>
      <p:sp>
        <p:nvSpPr>
          <p:cNvPr id="36" name="Freeform 36"/>
          <p:cNvSpPr/>
          <p:nvPr/>
        </p:nvSpPr>
        <p:spPr>
          <a:xfrm rot="8174555" flipH="1">
            <a:off x="7627204" y="5482280"/>
            <a:ext cx="1173514" cy="1071098"/>
          </a:xfrm>
          <a:custGeom>
            <a:avLst/>
            <a:gdLst/>
            <a:ahLst/>
            <a:cxnLst/>
            <a:rect l="l" t="t" r="r" b="b"/>
            <a:pathLst>
              <a:path w="1760271" h="1606647">
                <a:moveTo>
                  <a:pt x="1760271" y="0"/>
                </a:moveTo>
                <a:lnTo>
                  <a:pt x="0" y="0"/>
                </a:lnTo>
                <a:lnTo>
                  <a:pt x="0" y="1606647"/>
                </a:lnTo>
                <a:lnTo>
                  <a:pt x="1760271" y="1606647"/>
                </a:lnTo>
                <a:lnTo>
                  <a:pt x="176027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l-GR" sz="933"/>
          </a:p>
        </p:txBody>
      </p:sp>
      <p:sp>
        <p:nvSpPr>
          <p:cNvPr id="37" name="Freeform 37"/>
          <p:cNvSpPr/>
          <p:nvPr/>
        </p:nvSpPr>
        <p:spPr>
          <a:xfrm>
            <a:off x="1758426" y="3409260"/>
            <a:ext cx="473436" cy="518705"/>
          </a:xfrm>
          <a:custGeom>
            <a:avLst/>
            <a:gdLst/>
            <a:ahLst/>
            <a:cxnLst/>
            <a:rect l="l" t="t" r="r" b="b"/>
            <a:pathLst>
              <a:path w="710154" h="778057">
                <a:moveTo>
                  <a:pt x="0" y="0"/>
                </a:moveTo>
                <a:lnTo>
                  <a:pt x="710153" y="0"/>
                </a:lnTo>
                <a:lnTo>
                  <a:pt x="710153" y="778057"/>
                </a:lnTo>
                <a:lnTo>
                  <a:pt x="0" y="77805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l-GR" sz="933"/>
          </a:p>
        </p:txBody>
      </p:sp>
      <p:sp>
        <p:nvSpPr>
          <p:cNvPr id="38" name="Freeform 38"/>
          <p:cNvSpPr/>
          <p:nvPr/>
        </p:nvSpPr>
        <p:spPr>
          <a:xfrm>
            <a:off x="3788016" y="4729355"/>
            <a:ext cx="550778" cy="552788"/>
          </a:xfrm>
          <a:custGeom>
            <a:avLst/>
            <a:gdLst/>
            <a:ahLst/>
            <a:cxnLst/>
            <a:rect l="l" t="t" r="r" b="b"/>
            <a:pathLst>
              <a:path w="826167" h="829182">
                <a:moveTo>
                  <a:pt x="0" y="0"/>
                </a:moveTo>
                <a:lnTo>
                  <a:pt x="826166" y="0"/>
                </a:lnTo>
                <a:lnTo>
                  <a:pt x="826166" y="829181"/>
                </a:lnTo>
                <a:lnTo>
                  <a:pt x="0" y="82918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l-GR" sz="933"/>
          </a:p>
        </p:txBody>
      </p:sp>
      <p:sp>
        <p:nvSpPr>
          <p:cNvPr id="39" name="Freeform 39"/>
          <p:cNvSpPr/>
          <p:nvPr/>
        </p:nvSpPr>
        <p:spPr>
          <a:xfrm>
            <a:off x="5784853" y="3325255"/>
            <a:ext cx="679643" cy="676511"/>
          </a:xfrm>
          <a:custGeom>
            <a:avLst/>
            <a:gdLst/>
            <a:ahLst/>
            <a:cxnLst/>
            <a:rect l="l" t="t" r="r" b="b"/>
            <a:pathLst>
              <a:path w="1019464" h="1014767">
                <a:moveTo>
                  <a:pt x="0" y="0"/>
                </a:moveTo>
                <a:lnTo>
                  <a:pt x="1019464" y="0"/>
                </a:lnTo>
                <a:lnTo>
                  <a:pt x="1019464" y="1014767"/>
                </a:lnTo>
                <a:lnTo>
                  <a:pt x="0" y="10147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l-GR" sz="933"/>
          </a:p>
        </p:txBody>
      </p:sp>
      <p:sp>
        <p:nvSpPr>
          <p:cNvPr id="40" name="Freeform 40"/>
          <p:cNvSpPr/>
          <p:nvPr/>
        </p:nvSpPr>
        <p:spPr>
          <a:xfrm>
            <a:off x="7884850" y="4679953"/>
            <a:ext cx="602189" cy="602189"/>
          </a:xfrm>
          <a:custGeom>
            <a:avLst/>
            <a:gdLst/>
            <a:ahLst/>
            <a:cxnLst/>
            <a:rect l="l" t="t" r="r" b="b"/>
            <a:pathLst>
              <a:path w="903284" h="903284">
                <a:moveTo>
                  <a:pt x="0" y="0"/>
                </a:moveTo>
                <a:lnTo>
                  <a:pt x="903284" y="0"/>
                </a:lnTo>
                <a:lnTo>
                  <a:pt x="903284" y="903284"/>
                </a:lnTo>
                <a:lnTo>
                  <a:pt x="0" y="9032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l-GR" sz="933"/>
          </a:p>
        </p:txBody>
      </p:sp>
      <p:sp>
        <p:nvSpPr>
          <p:cNvPr id="41" name="Freeform 41"/>
          <p:cNvSpPr/>
          <p:nvPr/>
        </p:nvSpPr>
        <p:spPr>
          <a:xfrm>
            <a:off x="9998759" y="3374969"/>
            <a:ext cx="583015" cy="587286"/>
          </a:xfrm>
          <a:custGeom>
            <a:avLst/>
            <a:gdLst/>
            <a:ahLst/>
            <a:cxnLst/>
            <a:rect l="l" t="t" r="r" b="b"/>
            <a:pathLst>
              <a:path w="874522" h="880929">
                <a:moveTo>
                  <a:pt x="0" y="0"/>
                </a:moveTo>
                <a:lnTo>
                  <a:pt x="874523" y="0"/>
                </a:lnTo>
                <a:lnTo>
                  <a:pt x="874523" y="880929"/>
                </a:lnTo>
                <a:lnTo>
                  <a:pt x="0" y="88092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l-GR" sz="933"/>
          </a:p>
        </p:txBody>
      </p:sp>
      <p:sp>
        <p:nvSpPr>
          <p:cNvPr id="43" name="TextBox 43"/>
          <p:cNvSpPr txBox="1"/>
          <p:nvPr/>
        </p:nvSpPr>
        <p:spPr>
          <a:xfrm>
            <a:off x="2077674" y="965572"/>
            <a:ext cx="9619025" cy="1203535"/>
          </a:xfrm>
          <a:prstGeom prst="rect">
            <a:avLst/>
          </a:prstGeom>
        </p:spPr>
        <p:txBody>
          <a:bodyPr wrap="square" lIns="0" tIns="0" rIns="0" bIns="0" rtlCol="0" anchor="t">
            <a:spAutoFit/>
          </a:bodyPr>
          <a:lstStyle/>
          <a:p>
            <a:pPr lvl="0">
              <a:lnSpc>
                <a:spcPct val="150000"/>
              </a:lnSpc>
            </a:pPr>
            <a:r>
              <a:rPr lang="el-GR" sz="1800" dirty="0">
                <a:solidFill>
                  <a:schemeClr val="tx1"/>
                </a:solidFill>
                <a:latin typeface="Calibri" panose="020F0502020204030204" pitchFamily="34" charset="0"/>
                <a:cs typeface="Calibri" panose="020F0502020204030204" pitchFamily="34" charset="0"/>
              </a:rPr>
              <a:t>Οι συμμετέχοντες θα αποκτήσουν πρακτικές δεξιότητες για να μεταβούν από τη </a:t>
            </a:r>
            <a:r>
              <a:rPr lang="el-GR" sz="1800" b="1" dirty="0">
                <a:solidFill>
                  <a:schemeClr val="tx1"/>
                </a:solidFill>
                <a:latin typeface="Calibri" panose="020F0502020204030204" pitchFamily="34" charset="0"/>
                <a:cs typeface="Calibri" panose="020F0502020204030204" pitchFamily="34" charset="0"/>
              </a:rPr>
              <a:t>θεωρία</a:t>
            </a:r>
            <a:r>
              <a:rPr lang="el-GR" sz="1800" dirty="0">
                <a:solidFill>
                  <a:schemeClr val="tx1"/>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PERMA, WSA, SWPBS) </a:t>
            </a:r>
            <a:r>
              <a:rPr lang="el-GR" sz="1800" dirty="0">
                <a:solidFill>
                  <a:schemeClr val="tx1"/>
                </a:solidFill>
                <a:latin typeface="Calibri" panose="020F0502020204030204" pitchFamily="34" charset="0"/>
                <a:cs typeface="Calibri" panose="020F0502020204030204" pitchFamily="34" charset="0"/>
              </a:rPr>
              <a:t>στη </a:t>
            </a:r>
            <a:r>
              <a:rPr lang="el-GR" sz="1800" b="1" dirty="0">
                <a:solidFill>
                  <a:schemeClr val="tx1"/>
                </a:solidFill>
                <a:latin typeface="Calibri" panose="020F0502020204030204" pitchFamily="34" charset="0"/>
                <a:cs typeface="Calibri" panose="020F0502020204030204" pitchFamily="34" charset="0"/>
              </a:rPr>
              <a:t>δράση</a:t>
            </a:r>
            <a:r>
              <a:rPr lang="el-GR" sz="1800" dirty="0">
                <a:solidFill>
                  <a:schemeClr val="tx1"/>
                </a:solidFill>
                <a:latin typeface="Calibri" panose="020F0502020204030204" pitchFamily="34" charset="0"/>
                <a:cs typeface="Calibri" panose="020F0502020204030204" pitchFamily="34" charset="0"/>
              </a:rPr>
              <a:t>, σχεδιάζοντας ένα εξατομικευμένο πρόγραμμα ευημερίας προσαρμοσμένο στις ανάγκες του σχολείου.</a:t>
            </a:r>
            <a:endParaRPr lang="en" sz="1800" dirty="0">
              <a:solidFill>
                <a:schemeClr val="tx1"/>
              </a:solidFill>
              <a:latin typeface="Calibri" panose="020F0502020204030204" pitchFamily="34" charset="0"/>
              <a:cs typeface="Calibri" panose="020F0502020204030204" pitchFamily="34" charset="0"/>
            </a:endParaRPr>
          </a:p>
        </p:txBody>
      </p:sp>
      <p:sp>
        <p:nvSpPr>
          <p:cNvPr id="44" name="TextBox 44"/>
          <p:cNvSpPr txBox="1"/>
          <p:nvPr/>
        </p:nvSpPr>
        <p:spPr>
          <a:xfrm>
            <a:off x="781042" y="4670671"/>
            <a:ext cx="2251004" cy="538609"/>
          </a:xfrm>
          <a:prstGeom prst="rect">
            <a:avLst/>
          </a:prstGeom>
        </p:spPr>
        <p:txBody>
          <a:bodyPr wrap="square" lIns="0" tIns="0" rIns="0" bIns="0" rtlCol="0" anchor="t">
            <a:spAutoFit/>
          </a:bodyPr>
          <a:lstStyle/>
          <a:p>
            <a:pPr algn="ctr">
              <a:lnSpc>
                <a:spcPts val="2146"/>
              </a:lnSpc>
            </a:pPr>
            <a:r>
              <a:rPr lang="el-GR" sz="1800" b="1" dirty="0">
                <a:solidFill>
                  <a:srgbClr val="3C3C50"/>
                </a:solidFill>
                <a:latin typeface="Calibri" panose="020F0502020204030204" pitchFamily="34" charset="0"/>
                <a:ea typeface="Lato Bold"/>
                <a:cs typeface="Calibri" panose="020F0502020204030204" pitchFamily="34" charset="0"/>
                <a:sym typeface="Lato Bold"/>
              </a:rPr>
              <a:t>Αξιολόγηση Αναγκών Σχολείου</a:t>
            </a:r>
            <a:endParaRPr lang="en-US" sz="1800" b="1" dirty="0">
              <a:solidFill>
                <a:srgbClr val="3C3C50"/>
              </a:solidFill>
              <a:latin typeface="Calibri" panose="020F0502020204030204" pitchFamily="34" charset="0"/>
              <a:ea typeface="Lato Bold"/>
              <a:cs typeface="Calibri" panose="020F0502020204030204" pitchFamily="34" charset="0"/>
              <a:sym typeface="Lato Bold"/>
            </a:endParaRPr>
          </a:p>
        </p:txBody>
      </p:sp>
      <p:sp>
        <p:nvSpPr>
          <p:cNvPr id="45" name="TextBox 45"/>
          <p:cNvSpPr txBox="1"/>
          <p:nvPr/>
        </p:nvSpPr>
        <p:spPr>
          <a:xfrm>
            <a:off x="9625049" y="4670671"/>
            <a:ext cx="1453682" cy="26930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algn="ctr">
              <a:lnSpc>
                <a:spcPts val="2146"/>
              </a:lnSpc>
              <a:defRPr sz="1800" b="1">
                <a:solidFill>
                  <a:srgbClr val="3C3C50"/>
                </a:solidFill>
                <a:latin typeface="Calibri" panose="020F0502020204030204" pitchFamily="34" charset="0"/>
                <a:ea typeface="Lato Bold"/>
                <a:cs typeface="Calibri" panose="020F0502020204030204" pitchFamily="34" charset="0"/>
              </a:defRPr>
            </a:lvl1pPr>
          </a:lstStyle>
          <a:p>
            <a:r>
              <a:rPr lang="el-GR" dirty="0">
                <a:sym typeface="Calibri"/>
              </a:rPr>
              <a:t>Μέτρηση</a:t>
            </a:r>
            <a:endParaRPr lang="en-US" dirty="0">
              <a:sym typeface="Lato Bold"/>
            </a:endParaRPr>
          </a:p>
        </p:txBody>
      </p:sp>
      <p:sp>
        <p:nvSpPr>
          <p:cNvPr id="46" name="TextBox 46"/>
          <p:cNvSpPr txBox="1"/>
          <p:nvPr/>
        </p:nvSpPr>
        <p:spPr>
          <a:xfrm>
            <a:off x="3398230" y="2501930"/>
            <a:ext cx="1301677" cy="807913"/>
          </a:xfrm>
          <a:prstGeom prst="rect">
            <a:avLst/>
          </a:prstGeom>
        </p:spPr>
        <p:txBody>
          <a:bodyPr lIns="0" tIns="0" rIns="0" bIns="0" rtlCol="0" anchor="t">
            <a:spAutoFit/>
          </a:bodyPr>
          <a:lstStyle/>
          <a:p>
            <a:pPr algn="ctr">
              <a:lnSpc>
                <a:spcPts val="2146"/>
              </a:lnSpc>
            </a:pPr>
            <a:r>
              <a:rPr lang="el-GR" sz="1800" b="1" dirty="0">
                <a:solidFill>
                  <a:srgbClr val="3C3C50"/>
                </a:solidFill>
                <a:latin typeface="Calibri" panose="020F0502020204030204" pitchFamily="34" charset="0"/>
                <a:ea typeface="Lato Bold"/>
                <a:cs typeface="Calibri" panose="020F0502020204030204" pitchFamily="34" charset="0"/>
                <a:sym typeface="Lato Bold"/>
              </a:rPr>
              <a:t>Επιλογή Στρατηγικών </a:t>
            </a:r>
            <a:r>
              <a:rPr lang="en-US" sz="1800" b="1" dirty="0">
                <a:solidFill>
                  <a:srgbClr val="3C3C50"/>
                </a:solidFill>
                <a:latin typeface="Calibri" panose="020F0502020204030204" pitchFamily="34" charset="0"/>
                <a:ea typeface="Lato Bold"/>
                <a:cs typeface="Calibri" panose="020F0502020204030204" pitchFamily="34" charset="0"/>
                <a:sym typeface="Lato Bold"/>
              </a:rPr>
              <a:t>PERMA</a:t>
            </a:r>
          </a:p>
        </p:txBody>
      </p:sp>
      <p:sp>
        <p:nvSpPr>
          <p:cNvPr id="47" name="TextBox 47"/>
          <p:cNvSpPr txBox="1"/>
          <p:nvPr/>
        </p:nvSpPr>
        <p:spPr>
          <a:xfrm>
            <a:off x="5305515" y="4572540"/>
            <a:ext cx="1551319" cy="807913"/>
          </a:xfrm>
          <a:prstGeom prst="rect">
            <a:avLst/>
          </a:prstGeom>
        </p:spPr>
        <p:txBody>
          <a:bodyPr wrap="square" lIns="0" tIns="0" rIns="0" bIns="0" rtlCol="0" anchor="t">
            <a:spAutoFit/>
          </a:bodyPr>
          <a:lstStyle/>
          <a:p>
            <a:pPr algn="ctr">
              <a:lnSpc>
                <a:spcPts val="2146"/>
              </a:lnSpc>
            </a:pPr>
            <a:r>
              <a:rPr lang="el-GR" sz="1800" b="1" dirty="0">
                <a:solidFill>
                  <a:srgbClr val="3C3C50"/>
                </a:solidFill>
                <a:latin typeface="Calibri" panose="020F0502020204030204" pitchFamily="34" charset="0"/>
                <a:ea typeface="Lato Bold"/>
                <a:cs typeface="Calibri" panose="020F0502020204030204" pitchFamily="34" charset="0"/>
              </a:rPr>
              <a:t>Σχεδιασμός Προγράμματος Σχολείου</a:t>
            </a:r>
            <a:endParaRPr lang="en-US" sz="1800" b="1" dirty="0">
              <a:solidFill>
                <a:srgbClr val="3C3C50"/>
              </a:solidFill>
              <a:latin typeface="Calibri" panose="020F0502020204030204" pitchFamily="34" charset="0"/>
              <a:ea typeface="Lato Bold"/>
              <a:cs typeface="Calibri" panose="020F0502020204030204" pitchFamily="34" charset="0"/>
              <a:sym typeface="Lato Bold"/>
            </a:endParaRPr>
          </a:p>
        </p:txBody>
      </p:sp>
      <p:sp>
        <p:nvSpPr>
          <p:cNvPr id="48" name="TextBox 48"/>
          <p:cNvSpPr txBox="1"/>
          <p:nvPr/>
        </p:nvSpPr>
        <p:spPr>
          <a:xfrm>
            <a:off x="7406008" y="2626349"/>
            <a:ext cx="1615905" cy="269304"/>
          </a:xfrm>
          <a:prstGeom prst="rect">
            <a:avLst/>
          </a:prstGeom>
        </p:spPr>
        <p:txBody>
          <a:bodyPr wrap="square" lIns="0" tIns="0" rIns="0" bIns="0" rtlCol="0" anchor="t">
            <a:spAutoFit/>
          </a:bodyPr>
          <a:lstStyle/>
          <a:p>
            <a:pPr algn="ctr">
              <a:lnSpc>
                <a:spcPts val="2146"/>
              </a:lnSpc>
            </a:pPr>
            <a:r>
              <a:rPr lang="el-GR" sz="1800" b="1" dirty="0">
                <a:solidFill>
                  <a:srgbClr val="3C3C50"/>
                </a:solidFill>
                <a:latin typeface="Calibri" panose="020F0502020204030204" pitchFamily="34" charset="0"/>
                <a:ea typeface="Lato Bold"/>
                <a:cs typeface="Calibri" panose="020F0502020204030204" pitchFamily="34" charset="0"/>
                <a:sym typeface="Calibri"/>
              </a:rPr>
              <a:t>Υλοποίηση</a:t>
            </a:r>
            <a:endParaRPr lang="en-US" sz="1800" b="1" dirty="0">
              <a:solidFill>
                <a:srgbClr val="3C3C50"/>
              </a:solidFill>
              <a:latin typeface="Calibri" panose="020F0502020204030204" pitchFamily="34" charset="0"/>
              <a:ea typeface="Lato Bold"/>
              <a:cs typeface="Calibri" panose="020F0502020204030204" pitchFamily="34" charset="0"/>
              <a:sym typeface="Lato Bold"/>
            </a:endParaRPr>
          </a:p>
        </p:txBody>
      </p:sp>
      <p:sp>
        <p:nvSpPr>
          <p:cNvPr id="49" name="TextBox 49"/>
          <p:cNvSpPr txBox="1"/>
          <p:nvPr/>
        </p:nvSpPr>
        <p:spPr>
          <a:xfrm>
            <a:off x="1170618" y="5299705"/>
            <a:ext cx="1605686" cy="436017"/>
          </a:xfrm>
          <a:prstGeom prst="rect">
            <a:avLst/>
          </a:prstGeom>
        </p:spPr>
        <p:txBody>
          <a:bodyPr lIns="0" tIns="0" rIns="0" bIns="0" rtlCol="0" anchor="t">
            <a:spAutoFit/>
          </a:bodyPr>
          <a:lstStyle/>
          <a:p>
            <a:pPr algn="ctr">
              <a:lnSpc>
                <a:spcPts val="1680"/>
              </a:lnSpc>
            </a:pPr>
            <a:r>
              <a:rPr lang="el-GR" sz="1600" dirty="0">
                <a:solidFill>
                  <a:schemeClr val="dk1"/>
                </a:solidFill>
                <a:latin typeface="Calibri"/>
                <a:ea typeface="Calibri"/>
                <a:cs typeface="Calibri"/>
                <a:sym typeface="Calibri"/>
              </a:rPr>
              <a:t>Τι μας δείχνουν τα δεδομένα;</a:t>
            </a:r>
            <a:endParaRPr lang="en-US" sz="1600" dirty="0">
              <a:solidFill>
                <a:srgbClr val="5F6075"/>
              </a:solidFill>
              <a:latin typeface="Lato"/>
              <a:ea typeface="Lato"/>
              <a:cs typeface="Lato"/>
              <a:sym typeface="Lato"/>
            </a:endParaRPr>
          </a:p>
        </p:txBody>
      </p:sp>
      <p:sp>
        <p:nvSpPr>
          <p:cNvPr id="50" name="TextBox 50"/>
          <p:cNvSpPr txBox="1"/>
          <p:nvPr/>
        </p:nvSpPr>
        <p:spPr>
          <a:xfrm>
            <a:off x="9143760" y="5211425"/>
            <a:ext cx="2552939" cy="1308050"/>
          </a:xfrm>
          <a:prstGeom prst="rect">
            <a:avLst/>
          </a:prstGeom>
        </p:spPr>
        <p:txBody>
          <a:bodyPr wrap="square" lIns="0" tIns="0" rIns="0" bIns="0" rtlCol="0" anchor="t">
            <a:spAutoFit/>
          </a:bodyPr>
          <a:lstStyle/>
          <a:p>
            <a:pPr algn="ctr">
              <a:lnSpc>
                <a:spcPts val="1680"/>
              </a:lnSpc>
            </a:pPr>
            <a:r>
              <a:rPr lang="el-GR" sz="1600" dirty="0">
                <a:solidFill>
                  <a:schemeClr val="dk1"/>
                </a:solidFill>
                <a:latin typeface="Calibri"/>
                <a:ea typeface="Calibri"/>
                <a:cs typeface="Calibri"/>
                <a:sym typeface="Calibri"/>
              </a:rPr>
              <a:t>Αξιολόγηση του αντίκτυπου και χρήση των ευρημάτων για ανατροφοδότηση και ενημέρωση της </a:t>
            </a:r>
            <a:r>
              <a:rPr lang="el-GR" sz="1600" i="1" dirty="0">
                <a:solidFill>
                  <a:schemeClr val="dk1"/>
                </a:solidFill>
                <a:latin typeface="Calibri"/>
                <a:ea typeface="Calibri"/>
                <a:cs typeface="Calibri"/>
                <a:sym typeface="Calibri"/>
              </a:rPr>
              <a:t>επόμενης</a:t>
            </a:r>
            <a:r>
              <a:rPr lang="el-GR" sz="1600" dirty="0">
                <a:solidFill>
                  <a:schemeClr val="dk1"/>
                </a:solidFill>
                <a:latin typeface="Calibri"/>
                <a:ea typeface="Calibri"/>
                <a:cs typeface="Calibri"/>
                <a:sym typeface="Calibri"/>
              </a:rPr>
              <a:t> Αξιολόγησης Σχολικών Αναγκών</a:t>
            </a:r>
            <a:endParaRPr lang="en-US" sz="1600" dirty="0">
              <a:solidFill>
                <a:srgbClr val="5F6075"/>
              </a:solidFill>
              <a:latin typeface="Lato"/>
              <a:ea typeface="Lato"/>
              <a:cs typeface="Lato"/>
              <a:sym typeface="Lato"/>
            </a:endParaRPr>
          </a:p>
        </p:txBody>
      </p:sp>
      <p:sp>
        <p:nvSpPr>
          <p:cNvPr id="51" name="TextBox 51"/>
          <p:cNvSpPr txBox="1"/>
          <p:nvPr/>
        </p:nvSpPr>
        <p:spPr>
          <a:xfrm>
            <a:off x="3260562" y="3443812"/>
            <a:ext cx="1605686" cy="436017"/>
          </a:xfrm>
          <a:prstGeom prst="rect">
            <a:avLst/>
          </a:prstGeom>
        </p:spPr>
        <p:txBody>
          <a:bodyPr lIns="0" tIns="0" rIns="0" bIns="0" rtlCol="0" anchor="t">
            <a:spAutoFit/>
          </a:bodyPr>
          <a:lstStyle/>
          <a:p>
            <a:pPr algn="ctr">
              <a:lnSpc>
                <a:spcPts val="1680"/>
              </a:lnSpc>
            </a:pPr>
            <a:r>
              <a:rPr lang="el-GR" sz="1600" dirty="0">
                <a:solidFill>
                  <a:schemeClr val="dk1"/>
                </a:solidFill>
                <a:latin typeface="Calibri"/>
                <a:cs typeface="Calibri"/>
              </a:rPr>
              <a:t>Αντιστοίχιση </a:t>
            </a:r>
            <a:r>
              <a:rPr lang="en-GB" sz="1600" dirty="0">
                <a:solidFill>
                  <a:schemeClr val="dk1"/>
                </a:solidFill>
                <a:latin typeface="Calibri"/>
                <a:cs typeface="Calibri"/>
              </a:rPr>
              <a:t>PERMA </a:t>
            </a:r>
            <a:r>
              <a:rPr lang="el-GR" sz="1600" dirty="0">
                <a:solidFill>
                  <a:schemeClr val="dk1"/>
                </a:solidFill>
                <a:latin typeface="Calibri"/>
                <a:cs typeface="Calibri"/>
              </a:rPr>
              <a:t>με ανάγκες</a:t>
            </a:r>
            <a:endParaRPr lang="en-US" sz="1600" dirty="0">
              <a:solidFill>
                <a:schemeClr val="dk1"/>
              </a:solidFill>
              <a:latin typeface="Calibri"/>
              <a:cs typeface="Calibri"/>
              <a:sym typeface="Lato"/>
            </a:endParaRPr>
          </a:p>
        </p:txBody>
      </p:sp>
      <p:sp>
        <p:nvSpPr>
          <p:cNvPr id="52" name="TextBox 52"/>
          <p:cNvSpPr txBox="1"/>
          <p:nvPr/>
        </p:nvSpPr>
        <p:spPr>
          <a:xfrm>
            <a:off x="5154683" y="5419951"/>
            <a:ext cx="1977956" cy="1090042"/>
          </a:xfrm>
          <a:prstGeom prst="rect">
            <a:avLst/>
          </a:prstGeom>
        </p:spPr>
        <p:txBody>
          <a:bodyPr wrap="square" lIns="0" tIns="0" rIns="0" bIns="0" rtlCol="0" anchor="t">
            <a:spAutoFit/>
          </a:bodyPr>
          <a:lstStyle/>
          <a:p>
            <a:pPr algn="ctr">
              <a:lnSpc>
                <a:spcPts val="1680"/>
              </a:lnSpc>
            </a:pPr>
            <a:r>
              <a:rPr lang="el-GR" sz="1600" dirty="0">
                <a:solidFill>
                  <a:schemeClr val="dk1"/>
                </a:solidFill>
                <a:latin typeface="Calibri"/>
                <a:cs typeface="Calibri"/>
                <a:sym typeface="Calibri"/>
              </a:rPr>
              <a:t>Πώς θα ενσωματωθεί η στρατηγική στο Πρόγραμμα Σπουδών, το Περιβάλλον και την Κοινότητα;</a:t>
            </a:r>
            <a:endParaRPr lang="en-US" sz="1600" dirty="0">
              <a:solidFill>
                <a:schemeClr val="dk1"/>
              </a:solidFill>
              <a:latin typeface="Calibri"/>
              <a:cs typeface="Calibri"/>
              <a:sym typeface="Lato"/>
            </a:endParaRPr>
          </a:p>
        </p:txBody>
      </p:sp>
      <p:sp>
        <p:nvSpPr>
          <p:cNvPr id="53" name="TextBox 53"/>
          <p:cNvSpPr txBox="1"/>
          <p:nvPr/>
        </p:nvSpPr>
        <p:spPr>
          <a:xfrm>
            <a:off x="7237230" y="2984185"/>
            <a:ext cx="2009289" cy="1231106"/>
          </a:xfrm>
          <a:prstGeom prst="rect">
            <a:avLst/>
          </a:prstGeom>
        </p:spPr>
        <p:txBody>
          <a:bodyPr wrap="square" lIns="0" tIns="0" rIns="0" bIns="0" rtlCol="0" anchor="t">
            <a:spAutoFit/>
          </a:bodyPr>
          <a:lstStyle/>
          <a:p>
            <a:pPr lvl="0" algn="ctr"/>
            <a:r>
              <a:rPr lang="el-GR" sz="1600" dirty="0">
                <a:solidFill>
                  <a:schemeClr val="dk1"/>
                </a:solidFill>
                <a:latin typeface="Calibri"/>
                <a:ea typeface="Calibri"/>
                <a:cs typeface="Calibri"/>
                <a:sym typeface="Calibri"/>
              </a:rPr>
              <a:t>Θέτοντας το σχέδιο σε εφαρμογή, εκπαιδεύοντας άλλους και προβλέποντας εμπόδια.</a:t>
            </a:r>
            <a:endParaRPr lang="en" sz="1600" dirty="0">
              <a:solidFill>
                <a:schemeClr val="dk1"/>
              </a:solidFill>
              <a:latin typeface="Calibri"/>
              <a:cs typeface="Calibri"/>
              <a:sym typeface="Calibri"/>
            </a:endParaRPr>
          </a:p>
        </p:txBody>
      </p:sp>
      <p:sp>
        <p:nvSpPr>
          <p:cNvPr id="57" name="Google Shape;116;g37f9446a92a_0_0">
            <a:extLst>
              <a:ext uri="{FF2B5EF4-FFF2-40B4-BE49-F238E27FC236}">
                <a16:creationId xmlns:a16="http://schemas.microsoft.com/office/drawing/2014/main" id="{1BA2BA0D-F074-B51A-04F3-B8369615F0B4}"/>
              </a:ext>
            </a:extLst>
          </p:cNvPr>
          <p:cNvSpPr txBox="1">
            <a:spLocks/>
          </p:cNvSpPr>
          <p:nvPr/>
        </p:nvSpPr>
        <p:spPr>
          <a:xfrm>
            <a:off x="97970" y="1054066"/>
            <a:ext cx="1817327" cy="5508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1000"/>
              </a:spcBef>
            </a:pPr>
            <a:r>
              <a:rPr lang="el-GR" sz="2400" b="1" dirty="0">
                <a:solidFill>
                  <a:schemeClr val="accent2"/>
                </a:solidFill>
                <a:latin typeface="Calibri" panose="020F0502020204030204" pitchFamily="34" charset="0"/>
                <a:cs typeface="Calibri" panose="020F0502020204030204" pitchFamily="34" charset="0"/>
              </a:rPr>
              <a:t>Εισαγωγή</a:t>
            </a:r>
            <a:r>
              <a:rPr lang="en-US" sz="2400" b="1" dirty="0">
                <a:solidFill>
                  <a:schemeClr val="accent2"/>
                </a:solidFill>
                <a:latin typeface="Calibri" panose="020F0502020204030204" pitchFamily="34" charset="0"/>
                <a:cs typeface="Calibri" panose="020F0502020204030204" pitchFamily="34" charset="0"/>
              </a:rPr>
              <a:t> </a:t>
            </a:r>
          </a:p>
        </p:txBody>
      </p:sp>
      <p:sp>
        <p:nvSpPr>
          <p:cNvPr id="62" name="Google Shape;115;g37f9446a92a_0_0">
            <a:extLst>
              <a:ext uri="{FF2B5EF4-FFF2-40B4-BE49-F238E27FC236}">
                <a16:creationId xmlns:a16="http://schemas.microsoft.com/office/drawing/2014/main" id="{E1DF40D9-6C60-DA02-6779-BA5B94CB02A1}"/>
              </a:ext>
            </a:extLst>
          </p:cNvPr>
          <p:cNvSpPr txBox="1">
            <a:spLocks/>
          </p:cNvSpPr>
          <p:nvPr/>
        </p:nvSpPr>
        <p:spPr>
          <a:xfrm>
            <a:off x="108924" y="124193"/>
            <a:ext cx="11944500" cy="550800"/>
          </a:xfrm>
          <a:prstGeom prst="rect">
            <a:avLst/>
          </a:prstGeom>
        </p:spPr>
        <p:txBody>
          <a:bodyPr spcFirstLastPara="1" wrap="square" lIns="54000"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pPr>
            <a:r>
              <a:rPr lang="el-GR" sz="3200" dirty="0">
                <a:solidFill>
                  <a:srgbClr val="FFFFFF"/>
                </a:solidFill>
                <a:latin typeface="Calibri"/>
                <a:cs typeface="Calibri"/>
                <a:sym typeface="Calibri"/>
              </a:rPr>
              <a:t>Σχεδιασμός &amp; Διατήρηση Προγραμμάτων Ευημερίας σε Όλο το Σχολείο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1276" y="2430427"/>
            <a:ext cx="5136159" cy="1496802"/>
            <a:chOff x="0" y="0"/>
            <a:chExt cx="2258522" cy="670900"/>
          </a:xfrm>
        </p:grpSpPr>
        <p:sp>
          <p:nvSpPr>
            <p:cNvPr id="3" name="Freeform 3"/>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3"/>
              </a:solidFill>
              <a:prstDash val="solid"/>
              <a:miter/>
            </a:ln>
          </p:spPr>
          <p:txBody>
            <a:bodyPr/>
            <a:lstStyle/>
            <a:p>
              <a:endParaRPr lang="el-GR" sz="933" dirty="0"/>
            </a:p>
          </p:txBody>
        </p:sp>
        <p:sp>
          <p:nvSpPr>
            <p:cNvPr id="4" name="TextBox 4"/>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5" name="Group 5"/>
          <p:cNvGrpSpPr/>
          <p:nvPr/>
        </p:nvGrpSpPr>
        <p:grpSpPr>
          <a:xfrm>
            <a:off x="362187" y="4478520"/>
            <a:ext cx="5136159" cy="1496802"/>
            <a:chOff x="0" y="0"/>
            <a:chExt cx="2258522" cy="670900"/>
          </a:xfrm>
        </p:grpSpPr>
        <p:sp>
          <p:nvSpPr>
            <p:cNvPr id="6" name="Freeform 6"/>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2"/>
              </a:solidFill>
              <a:prstDash val="solid"/>
              <a:miter/>
            </a:ln>
          </p:spPr>
          <p:txBody>
            <a:bodyPr/>
            <a:lstStyle/>
            <a:p>
              <a:endParaRPr lang="el-GR" sz="933"/>
            </a:p>
          </p:txBody>
        </p:sp>
        <p:sp>
          <p:nvSpPr>
            <p:cNvPr id="7" name="TextBox 7"/>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8" name="Group 8"/>
          <p:cNvGrpSpPr/>
          <p:nvPr/>
        </p:nvGrpSpPr>
        <p:grpSpPr>
          <a:xfrm>
            <a:off x="5870690" y="2441840"/>
            <a:ext cx="5136159" cy="1496802"/>
            <a:chOff x="0" y="0"/>
            <a:chExt cx="2258522" cy="670900"/>
          </a:xfrm>
        </p:grpSpPr>
        <p:sp>
          <p:nvSpPr>
            <p:cNvPr id="9" name="Freeform 9"/>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4"/>
              </a:solidFill>
              <a:prstDash val="solid"/>
              <a:miter/>
            </a:ln>
          </p:spPr>
          <p:txBody>
            <a:bodyPr/>
            <a:lstStyle/>
            <a:p>
              <a:endParaRPr lang="el-GR" sz="933" dirty="0"/>
            </a:p>
          </p:txBody>
        </p:sp>
        <p:sp>
          <p:nvSpPr>
            <p:cNvPr id="10" name="TextBox 10"/>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1" name="Group 11"/>
          <p:cNvGrpSpPr/>
          <p:nvPr/>
        </p:nvGrpSpPr>
        <p:grpSpPr>
          <a:xfrm>
            <a:off x="5870690" y="4501490"/>
            <a:ext cx="5136159" cy="1496802"/>
            <a:chOff x="0" y="0"/>
            <a:chExt cx="2258522" cy="670900"/>
          </a:xfrm>
        </p:grpSpPr>
        <p:sp>
          <p:nvSpPr>
            <p:cNvPr id="12" name="Freeform 12"/>
            <p:cNvSpPr/>
            <p:nvPr/>
          </p:nvSpPr>
          <p:spPr>
            <a:xfrm>
              <a:off x="0" y="0"/>
              <a:ext cx="2258522" cy="670900"/>
            </a:xfrm>
            <a:custGeom>
              <a:avLst/>
              <a:gdLst/>
              <a:ahLst/>
              <a:cxnLst/>
              <a:rect l="l" t="t" r="r" b="b"/>
              <a:pathLst>
                <a:path w="2258522" h="670900">
                  <a:moveTo>
                    <a:pt x="12131" y="0"/>
                  </a:moveTo>
                  <a:lnTo>
                    <a:pt x="2246391" y="0"/>
                  </a:lnTo>
                  <a:cubicBezTo>
                    <a:pt x="2253091" y="0"/>
                    <a:pt x="2258522" y="5431"/>
                    <a:pt x="2258522" y="12131"/>
                  </a:cubicBezTo>
                  <a:lnTo>
                    <a:pt x="2258522" y="658769"/>
                  </a:lnTo>
                  <a:cubicBezTo>
                    <a:pt x="2258522" y="665469"/>
                    <a:pt x="2253091" y="670900"/>
                    <a:pt x="2246391" y="670900"/>
                  </a:cubicBezTo>
                  <a:lnTo>
                    <a:pt x="12131" y="670900"/>
                  </a:lnTo>
                  <a:cubicBezTo>
                    <a:pt x="8914" y="670900"/>
                    <a:pt x="5828" y="669622"/>
                    <a:pt x="3553" y="667347"/>
                  </a:cubicBezTo>
                  <a:cubicBezTo>
                    <a:pt x="1278" y="665072"/>
                    <a:pt x="0" y="661987"/>
                    <a:pt x="0" y="658769"/>
                  </a:cubicBezTo>
                  <a:lnTo>
                    <a:pt x="0" y="12131"/>
                  </a:lnTo>
                  <a:cubicBezTo>
                    <a:pt x="0" y="8914"/>
                    <a:pt x="1278" y="5828"/>
                    <a:pt x="3553" y="3553"/>
                  </a:cubicBezTo>
                  <a:cubicBezTo>
                    <a:pt x="5828" y="1278"/>
                    <a:pt x="8914" y="0"/>
                    <a:pt x="12131" y="0"/>
                  </a:cubicBezTo>
                  <a:close/>
                </a:path>
              </a:pathLst>
            </a:custGeom>
            <a:solidFill>
              <a:srgbClr val="FFFFFF"/>
            </a:solidFill>
            <a:ln w="57150" cap="sq">
              <a:solidFill>
                <a:schemeClr val="accent1"/>
              </a:solidFill>
              <a:prstDash val="solid"/>
              <a:miter/>
            </a:ln>
          </p:spPr>
          <p:txBody>
            <a:bodyPr/>
            <a:lstStyle/>
            <a:p>
              <a:endParaRPr lang="el-GR" sz="933"/>
            </a:p>
          </p:txBody>
        </p:sp>
        <p:sp>
          <p:nvSpPr>
            <p:cNvPr id="13" name="TextBox 13"/>
            <p:cNvSpPr txBox="1"/>
            <p:nvPr/>
          </p:nvSpPr>
          <p:spPr>
            <a:xfrm>
              <a:off x="0" y="-57150"/>
              <a:ext cx="2258522" cy="728050"/>
            </a:xfrm>
            <a:prstGeom prst="rect">
              <a:avLst/>
            </a:prstGeom>
          </p:spPr>
          <p:txBody>
            <a:bodyPr lIns="33867" tIns="33867" rIns="33867" bIns="33867" rtlCol="0" anchor="ctr"/>
            <a:lstStyle/>
            <a:p>
              <a:pPr algn="ctr">
                <a:lnSpc>
                  <a:spcPts val="1773"/>
                </a:lnSpc>
              </a:pPr>
              <a:endParaRPr sz="933"/>
            </a:p>
          </p:txBody>
        </p:sp>
      </p:grpSp>
      <p:grpSp>
        <p:nvGrpSpPr>
          <p:cNvPr id="14" name="Group 14"/>
          <p:cNvGrpSpPr/>
          <p:nvPr/>
        </p:nvGrpSpPr>
        <p:grpSpPr>
          <a:xfrm>
            <a:off x="554418" y="2726422"/>
            <a:ext cx="858554" cy="842287"/>
            <a:chOff x="0" y="0"/>
            <a:chExt cx="377532" cy="377532"/>
          </a:xfrm>
        </p:grpSpPr>
        <p:sp>
          <p:nvSpPr>
            <p:cNvPr id="15" name="Freeform 15"/>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3"/>
            </a:solidFill>
          </p:spPr>
          <p:txBody>
            <a:bodyPr/>
            <a:lstStyle/>
            <a:p>
              <a:endParaRPr lang="el-GR" sz="933" dirty="0"/>
            </a:p>
          </p:txBody>
        </p:sp>
        <p:sp>
          <p:nvSpPr>
            <p:cNvPr id="16" name="TextBox 16"/>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17" name="Group 17"/>
          <p:cNvGrpSpPr/>
          <p:nvPr/>
        </p:nvGrpSpPr>
        <p:grpSpPr>
          <a:xfrm>
            <a:off x="556231" y="4780955"/>
            <a:ext cx="858554" cy="842287"/>
            <a:chOff x="0" y="0"/>
            <a:chExt cx="377532" cy="377532"/>
          </a:xfrm>
        </p:grpSpPr>
        <p:sp>
          <p:nvSpPr>
            <p:cNvPr id="18" name="Freeform 18"/>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2"/>
            </a:solidFill>
          </p:spPr>
          <p:txBody>
            <a:bodyPr/>
            <a:lstStyle/>
            <a:p>
              <a:endParaRPr lang="el-GR" sz="933" dirty="0"/>
            </a:p>
          </p:txBody>
        </p:sp>
        <p:sp>
          <p:nvSpPr>
            <p:cNvPr id="19" name="TextBox 19"/>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0" name="Group 20"/>
          <p:cNvGrpSpPr/>
          <p:nvPr/>
        </p:nvGrpSpPr>
        <p:grpSpPr>
          <a:xfrm>
            <a:off x="6034216" y="2598918"/>
            <a:ext cx="944919" cy="991987"/>
            <a:chOff x="0" y="-57150"/>
            <a:chExt cx="415509" cy="444631"/>
          </a:xfrm>
        </p:grpSpPr>
        <p:sp>
          <p:nvSpPr>
            <p:cNvPr id="21" name="Freeform 21"/>
            <p:cNvSpPr/>
            <p:nvPr/>
          </p:nvSpPr>
          <p:spPr>
            <a:xfrm>
              <a:off x="37977" y="9949"/>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4"/>
            </a:solidFill>
          </p:spPr>
          <p:txBody>
            <a:bodyPr/>
            <a:lstStyle/>
            <a:p>
              <a:endParaRPr lang="el-GR" sz="933" dirty="0"/>
            </a:p>
          </p:txBody>
        </p:sp>
        <p:sp>
          <p:nvSpPr>
            <p:cNvPr id="22" name="TextBox 22"/>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grpSp>
        <p:nvGrpSpPr>
          <p:cNvPr id="23" name="Group 23"/>
          <p:cNvGrpSpPr/>
          <p:nvPr/>
        </p:nvGrpSpPr>
        <p:grpSpPr>
          <a:xfrm>
            <a:off x="6085891" y="4780955"/>
            <a:ext cx="858554" cy="842287"/>
            <a:chOff x="0" y="0"/>
            <a:chExt cx="377532" cy="377532"/>
          </a:xfrm>
        </p:grpSpPr>
        <p:sp>
          <p:nvSpPr>
            <p:cNvPr id="24" name="Freeform 24"/>
            <p:cNvSpPr/>
            <p:nvPr/>
          </p:nvSpPr>
          <p:spPr>
            <a:xfrm>
              <a:off x="0" y="0"/>
              <a:ext cx="377532" cy="377532"/>
            </a:xfrm>
            <a:custGeom>
              <a:avLst/>
              <a:gdLst/>
              <a:ahLst/>
              <a:cxnLst/>
              <a:rect l="l" t="t" r="r" b="b"/>
              <a:pathLst>
                <a:path w="377532" h="377532">
                  <a:moveTo>
                    <a:pt x="72574" y="0"/>
                  </a:moveTo>
                  <a:lnTo>
                    <a:pt x="304958" y="0"/>
                  </a:lnTo>
                  <a:cubicBezTo>
                    <a:pt x="324206" y="0"/>
                    <a:pt x="342665" y="7646"/>
                    <a:pt x="356276" y="21256"/>
                  </a:cubicBezTo>
                  <a:cubicBezTo>
                    <a:pt x="369886" y="34867"/>
                    <a:pt x="377532" y="53326"/>
                    <a:pt x="377532" y="72574"/>
                  </a:cubicBezTo>
                  <a:lnTo>
                    <a:pt x="377532" y="304958"/>
                  </a:lnTo>
                  <a:cubicBezTo>
                    <a:pt x="377532" y="324206"/>
                    <a:pt x="369886" y="342665"/>
                    <a:pt x="356276" y="356276"/>
                  </a:cubicBezTo>
                  <a:cubicBezTo>
                    <a:pt x="342665" y="369886"/>
                    <a:pt x="324206" y="377532"/>
                    <a:pt x="304958" y="377532"/>
                  </a:cubicBezTo>
                  <a:lnTo>
                    <a:pt x="72574" y="377532"/>
                  </a:lnTo>
                  <a:cubicBezTo>
                    <a:pt x="53326" y="377532"/>
                    <a:pt x="34867" y="369886"/>
                    <a:pt x="21256" y="356276"/>
                  </a:cubicBezTo>
                  <a:cubicBezTo>
                    <a:pt x="7646" y="342665"/>
                    <a:pt x="0" y="324206"/>
                    <a:pt x="0" y="304958"/>
                  </a:cubicBezTo>
                  <a:lnTo>
                    <a:pt x="0" y="72574"/>
                  </a:lnTo>
                  <a:cubicBezTo>
                    <a:pt x="0" y="53326"/>
                    <a:pt x="7646" y="34867"/>
                    <a:pt x="21256" y="21256"/>
                  </a:cubicBezTo>
                  <a:cubicBezTo>
                    <a:pt x="34867" y="7646"/>
                    <a:pt x="53326" y="0"/>
                    <a:pt x="72574" y="0"/>
                  </a:cubicBezTo>
                  <a:close/>
                </a:path>
              </a:pathLst>
            </a:custGeom>
            <a:solidFill>
              <a:schemeClr val="accent1"/>
            </a:solidFill>
          </p:spPr>
          <p:txBody>
            <a:bodyPr/>
            <a:lstStyle/>
            <a:p>
              <a:endParaRPr lang="el-GR" sz="933" dirty="0"/>
            </a:p>
          </p:txBody>
        </p:sp>
        <p:sp>
          <p:nvSpPr>
            <p:cNvPr id="25" name="TextBox 25"/>
            <p:cNvSpPr txBox="1"/>
            <p:nvPr/>
          </p:nvSpPr>
          <p:spPr>
            <a:xfrm>
              <a:off x="0" y="-57150"/>
              <a:ext cx="377532" cy="434682"/>
            </a:xfrm>
            <a:prstGeom prst="rect">
              <a:avLst/>
            </a:prstGeom>
          </p:spPr>
          <p:txBody>
            <a:bodyPr lIns="33867" tIns="33867" rIns="33867" bIns="33867" rtlCol="0" anchor="ctr"/>
            <a:lstStyle/>
            <a:p>
              <a:pPr algn="ctr">
                <a:lnSpc>
                  <a:spcPts val="1773"/>
                </a:lnSpc>
              </a:pPr>
              <a:endParaRPr sz="933"/>
            </a:p>
          </p:txBody>
        </p:sp>
      </p:grpSp>
      <p:sp>
        <p:nvSpPr>
          <p:cNvPr id="38" name="Freeform 38"/>
          <p:cNvSpPr/>
          <p:nvPr/>
        </p:nvSpPr>
        <p:spPr>
          <a:xfrm>
            <a:off x="670537" y="2918586"/>
            <a:ext cx="660341" cy="481485"/>
          </a:xfrm>
          <a:custGeom>
            <a:avLst/>
            <a:gdLst/>
            <a:ahLst/>
            <a:cxnLst/>
            <a:rect l="l" t="t" r="r" b="b"/>
            <a:pathLst>
              <a:path w="820483" h="609806">
                <a:moveTo>
                  <a:pt x="0" y="0"/>
                </a:moveTo>
                <a:lnTo>
                  <a:pt x="820483" y="0"/>
                </a:lnTo>
                <a:lnTo>
                  <a:pt x="820483" y="609806"/>
                </a:lnTo>
                <a:lnTo>
                  <a:pt x="0" y="60980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p>
        </p:txBody>
      </p:sp>
      <p:sp>
        <p:nvSpPr>
          <p:cNvPr id="39" name="Freeform 39"/>
          <p:cNvSpPr/>
          <p:nvPr/>
        </p:nvSpPr>
        <p:spPr>
          <a:xfrm>
            <a:off x="6299262" y="2946963"/>
            <a:ext cx="482037" cy="482037"/>
          </a:xfrm>
          <a:custGeom>
            <a:avLst/>
            <a:gdLst/>
            <a:ahLst/>
            <a:cxnLst/>
            <a:rect l="l" t="t" r="r" b="b"/>
            <a:pathLst>
              <a:path w="723056" h="723056">
                <a:moveTo>
                  <a:pt x="0" y="0"/>
                </a:moveTo>
                <a:lnTo>
                  <a:pt x="723056" y="0"/>
                </a:lnTo>
                <a:lnTo>
                  <a:pt x="723056" y="723056"/>
                </a:lnTo>
                <a:lnTo>
                  <a:pt x="0" y="7230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dirty="0"/>
          </a:p>
        </p:txBody>
      </p:sp>
      <p:sp>
        <p:nvSpPr>
          <p:cNvPr id="40" name="Freeform 40"/>
          <p:cNvSpPr/>
          <p:nvPr/>
        </p:nvSpPr>
        <p:spPr>
          <a:xfrm>
            <a:off x="685042" y="4908579"/>
            <a:ext cx="558712" cy="544139"/>
          </a:xfrm>
          <a:custGeom>
            <a:avLst/>
            <a:gdLst/>
            <a:ahLst/>
            <a:cxnLst/>
            <a:rect l="l" t="t" r="r" b="b"/>
            <a:pathLst>
              <a:path w="694208" h="689159">
                <a:moveTo>
                  <a:pt x="0" y="0"/>
                </a:moveTo>
                <a:lnTo>
                  <a:pt x="694208" y="0"/>
                </a:lnTo>
                <a:lnTo>
                  <a:pt x="694208" y="689159"/>
                </a:lnTo>
                <a:lnTo>
                  <a:pt x="0" y="68915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p>
        </p:txBody>
      </p:sp>
      <p:sp>
        <p:nvSpPr>
          <p:cNvPr id="44" name="TextBox 44"/>
          <p:cNvSpPr txBox="1"/>
          <p:nvPr/>
        </p:nvSpPr>
        <p:spPr>
          <a:xfrm>
            <a:off x="4986564" y="2799749"/>
            <a:ext cx="300697" cy="253852"/>
          </a:xfrm>
          <a:prstGeom prst="rect">
            <a:avLst/>
          </a:prstGeom>
        </p:spPr>
        <p:txBody>
          <a:bodyPr lIns="0" tIns="0" rIns="0" bIns="0" rtlCol="0" anchor="t">
            <a:spAutoFit/>
          </a:bodyPr>
          <a:lstStyle/>
          <a:p>
            <a:pPr algn="ctr">
              <a:lnSpc>
                <a:spcPts val="2146"/>
              </a:lnSpc>
            </a:pPr>
            <a:r>
              <a:rPr lang="en-US" sz="1533" b="1" dirty="0">
                <a:solidFill>
                  <a:schemeClr val="accent3"/>
                </a:solidFill>
                <a:latin typeface="Lato Bold"/>
                <a:ea typeface="Lato Bold"/>
                <a:cs typeface="Lato Bold"/>
                <a:sym typeface="Lato Bold"/>
              </a:rPr>
              <a:t>01</a:t>
            </a:r>
          </a:p>
        </p:txBody>
      </p:sp>
      <p:sp>
        <p:nvSpPr>
          <p:cNvPr id="45" name="TextBox 45"/>
          <p:cNvSpPr txBox="1"/>
          <p:nvPr/>
        </p:nvSpPr>
        <p:spPr>
          <a:xfrm>
            <a:off x="4704414" y="4569336"/>
            <a:ext cx="871909" cy="253852"/>
          </a:xfrm>
          <a:prstGeom prst="rect">
            <a:avLst/>
          </a:prstGeom>
        </p:spPr>
        <p:txBody>
          <a:bodyPr wrap="square" lIns="0" tIns="0" rIns="0" bIns="0" rtlCol="0" anchor="t">
            <a:spAutoFit/>
          </a:bodyPr>
          <a:lstStyle/>
          <a:p>
            <a:pPr algn="ctr">
              <a:lnSpc>
                <a:spcPts val="2146"/>
              </a:lnSpc>
            </a:pPr>
            <a:r>
              <a:rPr lang="en-US" sz="1533" b="1" dirty="0">
                <a:solidFill>
                  <a:schemeClr val="accent2"/>
                </a:solidFill>
                <a:latin typeface="Lato Bold"/>
                <a:ea typeface="Lato Bold"/>
                <a:cs typeface="Lato Bold"/>
                <a:sym typeface="Lato Bold"/>
              </a:rPr>
              <a:t>03</a:t>
            </a:r>
          </a:p>
        </p:txBody>
      </p:sp>
      <p:sp>
        <p:nvSpPr>
          <p:cNvPr id="46" name="TextBox 46"/>
          <p:cNvSpPr txBox="1"/>
          <p:nvPr/>
        </p:nvSpPr>
        <p:spPr>
          <a:xfrm>
            <a:off x="10363389" y="2621692"/>
            <a:ext cx="686642" cy="253852"/>
          </a:xfrm>
          <a:prstGeom prst="rect">
            <a:avLst/>
          </a:prstGeom>
        </p:spPr>
        <p:txBody>
          <a:bodyPr wrap="square" lIns="0" tIns="0" rIns="0" bIns="0" rtlCol="0" anchor="t">
            <a:spAutoFit/>
          </a:bodyPr>
          <a:lstStyle/>
          <a:p>
            <a:pPr algn="ctr">
              <a:lnSpc>
                <a:spcPts val="2146"/>
              </a:lnSpc>
            </a:pPr>
            <a:r>
              <a:rPr lang="en-US" sz="1533" b="1" dirty="0">
                <a:solidFill>
                  <a:schemeClr val="accent4"/>
                </a:solidFill>
                <a:latin typeface="Lato Bold"/>
                <a:ea typeface="Lato Bold"/>
                <a:cs typeface="Lato Bold"/>
                <a:sym typeface="Lato Bold"/>
              </a:rPr>
              <a:t>02</a:t>
            </a:r>
          </a:p>
        </p:txBody>
      </p:sp>
      <p:sp>
        <p:nvSpPr>
          <p:cNvPr id="47" name="TextBox 47"/>
          <p:cNvSpPr txBox="1"/>
          <p:nvPr/>
        </p:nvSpPr>
        <p:spPr>
          <a:xfrm flipH="1">
            <a:off x="10506718" y="4654727"/>
            <a:ext cx="399983" cy="253852"/>
          </a:xfrm>
          <a:prstGeom prst="rect">
            <a:avLst/>
          </a:prstGeom>
        </p:spPr>
        <p:txBody>
          <a:bodyPr wrap="square" lIns="0" tIns="0" rIns="0" bIns="0" rtlCol="0" anchor="t">
            <a:spAutoFit/>
          </a:bodyPr>
          <a:lstStyle/>
          <a:p>
            <a:pPr algn="ctr">
              <a:lnSpc>
                <a:spcPts val="2146"/>
              </a:lnSpc>
            </a:pPr>
            <a:r>
              <a:rPr lang="en-US" sz="1533" b="1" dirty="0">
                <a:solidFill>
                  <a:schemeClr val="accent1"/>
                </a:solidFill>
                <a:latin typeface="Lato Bold"/>
                <a:ea typeface="Lato Bold"/>
                <a:cs typeface="Lato Bold"/>
                <a:sym typeface="Lato Bold"/>
              </a:rPr>
              <a:t>04</a:t>
            </a:r>
          </a:p>
        </p:txBody>
      </p:sp>
      <p:sp>
        <p:nvSpPr>
          <p:cNvPr id="52" name="TextBox 52"/>
          <p:cNvSpPr txBox="1"/>
          <p:nvPr/>
        </p:nvSpPr>
        <p:spPr>
          <a:xfrm>
            <a:off x="7306726" y="2642014"/>
            <a:ext cx="3199992" cy="1096454"/>
          </a:xfrm>
          <a:prstGeom prst="rect">
            <a:avLst/>
          </a:prstGeom>
        </p:spPr>
        <p:txBody>
          <a:bodyPr wrap="square" lIns="0" tIns="0" rIns="0" bIns="0" rtlCol="0" anchor="t">
            <a:spAutoFit/>
          </a:bodyPr>
          <a:lstStyle/>
          <a:p>
            <a:pPr>
              <a:lnSpc>
                <a:spcPts val="1680"/>
              </a:lnSpc>
            </a:pPr>
            <a:r>
              <a:rPr lang="el-GR" sz="1800" b="1" dirty="0">
                <a:solidFill>
                  <a:schemeClr val="tx1"/>
                </a:solidFill>
                <a:latin typeface="Calibri" panose="020F0502020204030204" pitchFamily="34" charset="0"/>
                <a:cs typeface="Calibri" panose="020F0502020204030204" pitchFamily="34" charset="0"/>
              </a:rPr>
              <a:t>Επιλέγουν και να προσαρμόζουν </a:t>
            </a:r>
            <a:r>
              <a:rPr lang="el-GR" sz="1800" dirty="0">
                <a:solidFill>
                  <a:schemeClr val="tx1"/>
                </a:solidFill>
                <a:latin typeface="Calibri" panose="020F0502020204030204" pitchFamily="34" charset="0"/>
                <a:cs typeface="Calibri" panose="020F0502020204030204" pitchFamily="34" charset="0"/>
              </a:rPr>
              <a:t>κατάλληλες στρατηγικές βασισμένες στο </a:t>
            </a:r>
            <a:r>
              <a:rPr lang="en-GB" sz="1800"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για την αντιμετώπιση των αναγκών ευημερίας στο σχολικό πλαίσιο.</a:t>
            </a:r>
            <a:endParaRPr lang="en-US" sz="1800" dirty="0">
              <a:solidFill>
                <a:schemeClr val="tx1"/>
              </a:solidFill>
              <a:latin typeface="Calibri" panose="020F0502020204030204" pitchFamily="34" charset="0"/>
              <a:ea typeface="Lato"/>
              <a:cs typeface="Calibri" panose="020F0502020204030204" pitchFamily="34" charset="0"/>
              <a:sym typeface="Lato"/>
            </a:endParaRPr>
          </a:p>
        </p:txBody>
      </p:sp>
      <p:sp>
        <p:nvSpPr>
          <p:cNvPr id="55" name="Freeform 55"/>
          <p:cNvSpPr/>
          <p:nvPr/>
        </p:nvSpPr>
        <p:spPr>
          <a:xfrm>
            <a:off x="6241189" y="4913029"/>
            <a:ext cx="589303" cy="578137"/>
          </a:xfrm>
          <a:custGeom>
            <a:avLst/>
            <a:gdLst/>
            <a:ahLst/>
            <a:cxnLst/>
            <a:rect l="l" t="t" r="r" b="b"/>
            <a:pathLst>
              <a:path w="732217" h="732217">
                <a:moveTo>
                  <a:pt x="0" y="0"/>
                </a:moveTo>
                <a:lnTo>
                  <a:pt x="732217" y="0"/>
                </a:lnTo>
                <a:lnTo>
                  <a:pt x="732217" y="732217"/>
                </a:lnTo>
                <a:lnTo>
                  <a:pt x="0" y="732217"/>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p>
        </p:txBody>
      </p:sp>
      <p:sp>
        <p:nvSpPr>
          <p:cNvPr id="56" name="Google Shape;122;g37f9446a92a_0_132">
            <a:extLst>
              <a:ext uri="{FF2B5EF4-FFF2-40B4-BE49-F238E27FC236}">
                <a16:creationId xmlns:a16="http://schemas.microsoft.com/office/drawing/2014/main" id="{602FC9A0-BF53-AB75-8B83-1CA6CC9C8C67}"/>
              </a:ext>
            </a:extLst>
          </p:cNvPr>
          <p:cNvSpPr txBox="1">
            <a:spLocks/>
          </p:cNvSpPr>
          <p:nvPr/>
        </p:nvSpPr>
        <p:spPr>
          <a:xfrm>
            <a:off x="97970" y="81642"/>
            <a:ext cx="11944500" cy="715800"/>
          </a:xfrm>
          <a:prstGeom prst="rect">
            <a:avLst/>
          </a:prstGeom>
          <a:noFill/>
          <a:ln>
            <a:noFill/>
          </a:ln>
        </p:spPr>
        <p:txBody>
          <a:bodyPr spcFirstLastPara="1" wrap="square" lIns="91425" tIns="54000" rIns="54000" bIns="540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FFFFFF"/>
              </a:buClr>
              <a:buSzPts val="3800"/>
              <a:buFont typeface="Calibri"/>
              <a:buNone/>
            </a:pPr>
            <a:r>
              <a:rPr lang="el-GR" sz="3800" dirty="0">
                <a:solidFill>
                  <a:srgbClr val="FFFFFF"/>
                </a:solidFill>
                <a:latin typeface="Calibri"/>
                <a:cs typeface="Calibri"/>
                <a:sym typeface="Calibri"/>
              </a:rPr>
              <a:t>Μαθησιακοί στόχοι</a:t>
            </a:r>
            <a:endParaRPr lang="en-US" sz="3800" dirty="0">
              <a:solidFill>
                <a:srgbClr val="FFFFFF"/>
              </a:solidFill>
              <a:latin typeface="Calibri"/>
              <a:cs typeface="Calibri"/>
              <a:sym typeface="Calibri"/>
            </a:endParaRPr>
          </a:p>
        </p:txBody>
      </p:sp>
      <p:sp>
        <p:nvSpPr>
          <p:cNvPr id="57" name="Google Shape;123;g37f9446a92a_0_132">
            <a:extLst>
              <a:ext uri="{FF2B5EF4-FFF2-40B4-BE49-F238E27FC236}">
                <a16:creationId xmlns:a16="http://schemas.microsoft.com/office/drawing/2014/main" id="{64ABAEEB-B131-4E09-72AA-EBFF460943D1}"/>
              </a:ext>
            </a:extLst>
          </p:cNvPr>
          <p:cNvSpPr txBox="1">
            <a:spLocks/>
          </p:cNvSpPr>
          <p:nvPr/>
        </p:nvSpPr>
        <p:spPr>
          <a:xfrm>
            <a:off x="362187" y="1017412"/>
            <a:ext cx="11944500" cy="5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400" dirty="0">
                <a:solidFill>
                  <a:schemeClr val="accent2"/>
                </a:solidFill>
                <a:latin typeface="Calibri"/>
                <a:cs typeface="Calibri"/>
                <a:sym typeface="Calibri"/>
              </a:rPr>
              <a:t>Ενότητα 3.1: Σχεδιασμός &amp; Διατήρηση Προγραμμάτων Ευημερίας σε Όλο το Σχολείο</a:t>
            </a:r>
            <a:endParaRPr lang="en" sz="2400" dirty="0">
              <a:solidFill>
                <a:schemeClr val="accent2"/>
              </a:solidFill>
              <a:latin typeface="Calibri"/>
              <a:cs typeface="Calibri"/>
              <a:sym typeface="Calibri"/>
            </a:endParaRPr>
          </a:p>
        </p:txBody>
      </p:sp>
      <p:sp>
        <p:nvSpPr>
          <p:cNvPr id="60" name="TextBox 59">
            <a:extLst>
              <a:ext uri="{FF2B5EF4-FFF2-40B4-BE49-F238E27FC236}">
                <a16:creationId xmlns:a16="http://schemas.microsoft.com/office/drawing/2014/main" id="{42CB971D-13FB-F6B6-3BE9-500EF46E0785}"/>
              </a:ext>
            </a:extLst>
          </p:cNvPr>
          <p:cNvSpPr txBox="1"/>
          <p:nvPr/>
        </p:nvSpPr>
        <p:spPr>
          <a:xfrm>
            <a:off x="1412972" y="2451923"/>
            <a:ext cx="3539567" cy="1477328"/>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Αναλύουν τις ανάγκες ευημερίας </a:t>
            </a:r>
            <a:r>
              <a:rPr lang="el-GR" sz="1800" dirty="0">
                <a:solidFill>
                  <a:schemeClr val="tx1"/>
                </a:solidFill>
                <a:latin typeface="Calibri" panose="020F0502020204030204" pitchFamily="34" charset="0"/>
                <a:cs typeface="Calibri" panose="020F0502020204030204" pitchFamily="34" charset="0"/>
              </a:rPr>
              <a:t>του σχολείου και τις υπάρχουσες πρακτικές για τον εντοπισμό βασικών προτεραιοτήτων σε επίπεδο σχολικής μονάδας</a:t>
            </a:r>
            <a:r>
              <a:rPr lang="en-GB" sz="1800" dirty="0">
                <a:solidFill>
                  <a:schemeClr val="tx1"/>
                </a:solidFill>
                <a:latin typeface="Calibri" panose="020F0502020204030204" pitchFamily="34" charset="0"/>
                <a:cs typeface="Calibri" panose="020F0502020204030204" pitchFamily="34" charset="0"/>
              </a:rPr>
              <a:t>.</a:t>
            </a:r>
            <a:endParaRPr lang="en" sz="1800" dirty="0">
              <a:solidFill>
                <a:schemeClr val="tx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D8576509-0181-593B-EF56-6FDD86301DB0}"/>
              </a:ext>
            </a:extLst>
          </p:cNvPr>
          <p:cNvSpPr txBox="1"/>
          <p:nvPr/>
        </p:nvSpPr>
        <p:spPr>
          <a:xfrm>
            <a:off x="7099743" y="4502676"/>
            <a:ext cx="3570072" cy="1477328"/>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Σχεδιάζουν μίνι σχέδιο δράσης ευημερίας </a:t>
            </a:r>
            <a:r>
              <a:rPr lang="el-GR" sz="1800" dirty="0">
                <a:solidFill>
                  <a:schemeClr val="tx1"/>
                </a:solidFill>
                <a:latin typeface="Calibri" panose="020F0502020204030204" pitchFamily="34" charset="0"/>
                <a:cs typeface="Calibri" panose="020F0502020204030204" pitchFamily="34" charset="0"/>
              </a:rPr>
              <a:t>που ενσωματώνει παρεμβάσεις </a:t>
            </a:r>
            <a:r>
              <a:rPr lang="en-GB" sz="1800" dirty="0">
                <a:solidFill>
                  <a:schemeClr val="tx1"/>
                </a:solidFill>
                <a:latin typeface="Calibri" panose="020F0502020204030204" pitchFamily="34" charset="0"/>
                <a:cs typeface="Calibri" panose="020F0502020204030204" pitchFamily="34" charset="0"/>
              </a:rPr>
              <a:t>PERMA </a:t>
            </a:r>
            <a:r>
              <a:rPr lang="el-GR" sz="1800" dirty="0">
                <a:solidFill>
                  <a:schemeClr val="tx1"/>
                </a:solidFill>
                <a:latin typeface="Calibri" panose="020F0502020204030204" pitchFamily="34" charset="0"/>
                <a:cs typeface="Calibri" panose="020F0502020204030204" pitchFamily="34" charset="0"/>
              </a:rPr>
              <a:t>για προσωπικό, μαθητές και την ευρύτερη σχολική κοινότητα.</a:t>
            </a:r>
          </a:p>
        </p:txBody>
      </p:sp>
      <p:sp>
        <p:nvSpPr>
          <p:cNvPr id="64" name="TextBox 63">
            <a:extLst>
              <a:ext uri="{FF2B5EF4-FFF2-40B4-BE49-F238E27FC236}">
                <a16:creationId xmlns:a16="http://schemas.microsoft.com/office/drawing/2014/main" id="{63D1F68C-CC5F-A6BA-011B-EF62D51C90A2}"/>
              </a:ext>
            </a:extLst>
          </p:cNvPr>
          <p:cNvSpPr txBox="1"/>
          <p:nvPr/>
        </p:nvSpPr>
        <p:spPr>
          <a:xfrm>
            <a:off x="1522185" y="4502676"/>
            <a:ext cx="4054138" cy="1477328"/>
          </a:xfrm>
          <a:prstGeom prst="rect">
            <a:avLst/>
          </a:prstGeom>
          <a:noFill/>
        </p:spPr>
        <p:txBody>
          <a:bodyPr wrap="square">
            <a:spAutoFit/>
          </a:bodyPr>
          <a:lstStyle/>
          <a:p>
            <a:r>
              <a:rPr lang="el-GR" sz="1800" b="1" dirty="0">
                <a:solidFill>
                  <a:schemeClr val="tx1"/>
                </a:solidFill>
                <a:latin typeface="Calibri" panose="020F0502020204030204" pitchFamily="34" charset="0"/>
                <a:cs typeface="Calibri" panose="020F0502020204030204" pitchFamily="34" charset="0"/>
              </a:rPr>
              <a:t>Διαμορφώνουν</a:t>
            </a:r>
            <a:r>
              <a:rPr lang="el-GR" sz="1800" dirty="0">
                <a:solidFill>
                  <a:schemeClr val="tx1"/>
                </a:solidFill>
                <a:latin typeface="Calibri" panose="020F0502020204030204" pitchFamily="34" charset="0"/>
                <a:cs typeface="Calibri" panose="020F0502020204030204" pitchFamily="34" charset="0"/>
              </a:rPr>
              <a:t> συγκεκριμένους, μετρήσιμους, εφικτούς, σχετικούς &amp; </a:t>
            </a:r>
            <a:r>
              <a:rPr lang="el-GR" sz="1800" dirty="0" err="1">
                <a:solidFill>
                  <a:schemeClr val="tx1"/>
                </a:solidFill>
                <a:latin typeface="Calibri" panose="020F0502020204030204" pitchFamily="34" charset="0"/>
                <a:cs typeface="Calibri" panose="020F0502020204030204" pitchFamily="34" charset="0"/>
              </a:rPr>
              <a:t>χρονοπροσδιορισμένους</a:t>
            </a:r>
            <a:r>
              <a:rPr lang="el-GR" sz="1800" dirty="0">
                <a:solidFill>
                  <a:schemeClr val="tx1"/>
                </a:solidFill>
                <a:latin typeface="Calibri" panose="020F0502020204030204" pitchFamily="34" charset="0"/>
                <a:cs typeface="Calibri" panose="020F0502020204030204" pitchFamily="34" charset="0"/>
              </a:rPr>
              <a:t> </a:t>
            </a:r>
            <a:r>
              <a:rPr lang="el-GR" sz="1800" b="1" dirty="0">
                <a:solidFill>
                  <a:schemeClr val="tx1"/>
                </a:solidFill>
                <a:latin typeface="Calibri" panose="020F0502020204030204" pitchFamily="34" charset="0"/>
                <a:cs typeface="Calibri" panose="020F0502020204030204" pitchFamily="34" charset="0"/>
              </a:rPr>
              <a:t>στόχους</a:t>
            </a:r>
            <a:r>
              <a:rPr lang="el-GR" sz="1800" dirty="0">
                <a:solidFill>
                  <a:schemeClr val="tx1"/>
                </a:solidFill>
                <a:latin typeface="Calibri" panose="020F0502020204030204" pitchFamily="34" charset="0"/>
                <a:cs typeface="Calibri" panose="020F0502020204030204" pitchFamily="34" charset="0"/>
              </a:rPr>
              <a:t> ευημερίας, διασφαλίζοντας τη στρατηγική και βιώσιμη εφαρμογή τους.</a:t>
            </a:r>
          </a:p>
        </p:txBody>
      </p:sp>
      <p:sp>
        <p:nvSpPr>
          <p:cNvPr id="66" name="TextBox 65">
            <a:extLst>
              <a:ext uri="{FF2B5EF4-FFF2-40B4-BE49-F238E27FC236}">
                <a16:creationId xmlns:a16="http://schemas.microsoft.com/office/drawing/2014/main" id="{D811CF32-2010-018C-C78A-C221F0199BED}"/>
              </a:ext>
            </a:extLst>
          </p:cNvPr>
          <p:cNvSpPr txBox="1"/>
          <p:nvPr/>
        </p:nvSpPr>
        <p:spPr>
          <a:xfrm>
            <a:off x="321276" y="1672873"/>
            <a:ext cx="6802716" cy="369332"/>
          </a:xfrm>
          <a:prstGeom prst="rect">
            <a:avLst/>
          </a:prstGeom>
          <a:noFill/>
        </p:spPr>
        <p:txBody>
          <a:bodyPr wrap="square">
            <a:spAutoFit/>
          </a:bodyPr>
          <a:lstStyle/>
          <a:p>
            <a:r>
              <a:rPr lang="el-GR" sz="1800" dirty="0">
                <a:solidFill>
                  <a:schemeClr val="dk1"/>
                </a:solidFill>
                <a:latin typeface="Calibri"/>
                <a:cs typeface="Calibri"/>
                <a:sym typeface="Calibri"/>
              </a:rPr>
              <a:t>Στο τέλος αυτής της ενότητας οι συμμετέχοντες θα είναι ικανοί να: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f9446a92a_0_13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a:lnSpc>
                <a:spcPct val="100000"/>
              </a:lnSpc>
              <a:buClr>
                <a:srgbClr val="000000"/>
              </a:buClr>
              <a:buSzPts val="2000"/>
            </a:pPr>
            <a:r>
              <a:rPr lang="el-GR" sz="3600" dirty="0"/>
              <a:t>Δραστηριότητα Γνωριμίας - Το </a:t>
            </a:r>
            <a:r>
              <a:rPr lang="en-US" sz="3600" dirty="0"/>
              <a:t>PERMA </a:t>
            </a:r>
            <a:r>
              <a:rPr lang="el-GR" sz="3600" dirty="0"/>
              <a:t>στη Σχολική μου Ζωή</a:t>
            </a:r>
            <a:endParaRPr sz="3600" dirty="0"/>
          </a:p>
        </p:txBody>
      </p:sp>
      <p:sp>
        <p:nvSpPr>
          <p:cNvPr id="130" name="Google Shape;130;g37f9446a92a_0_138"/>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pPr>
            <a:r>
              <a:rPr lang="el-GR" sz="2400" i="1" dirty="0">
                <a:solidFill>
                  <a:schemeClr val="accent2"/>
                </a:solidFill>
              </a:rPr>
              <a:t>Δραστηριότητα: Σχεδιάστε ή περιγράψτε ένα στοιχείο που κάνει το σχολείο σας μια ευημερούσα κοινότητα (6 λεπτά)</a:t>
            </a:r>
            <a:endParaRPr sz="2400" i="1" dirty="0">
              <a:solidFill>
                <a:schemeClr val="accent2"/>
              </a:solidFill>
            </a:endParaRPr>
          </a:p>
        </p:txBody>
      </p:sp>
      <p:graphicFrame>
        <p:nvGraphicFramePr>
          <p:cNvPr id="2" name="Πίνακας 1">
            <a:extLst>
              <a:ext uri="{FF2B5EF4-FFF2-40B4-BE49-F238E27FC236}">
                <a16:creationId xmlns:a16="http://schemas.microsoft.com/office/drawing/2014/main" id="{DB9C4698-D1D8-C195-CE1D-A898FA46AECF}"/>
              </a:ext>
            </a:extLst>
          </p:cNvPr>
          <p:cNvGraphicFramePr>
            <a:graphicFrameLocks noGrp="1"/>
          </p:cNvGraphicFramePr>
          <p:nvPr>
            <p:extLst>
              <p:ext uri="{D42A27DB-BD31-4B8C-83A1-F6EECF244321}">
                <p14:modId xmlns:p14="http://schemas.microsoft.com/office/powerpoint/2010/main" val="718610519"/>
              </p:ext>
            </p:extLst>
          </p:nvPr>
        </p:nvGraphicFramePr>
        <p:xfrm>
          <a:off x="149529" y="1983544"/>
          <a:ext cx="6858890" cy="3940817"/>
        </p:xfrm>
        <a:graphic>
          <a:graphicData uri="http://schemas.openxmlformats.org/drawingml/2006/table">
            <a:tbl>
              <a:tblPr/>
              <a:tblGrid>
                <a:gridCol w="2531887">
                  <a:extLst>
                    <a:ext uri="{9D8B030D-6E8A-4147-A177-3AD203B41FA5}">
                      <a16:colId xmlns:a16="http://schemas.microsoft.com/office/drawing/2014/main" val="2755314450"/>
                    </a:ext>
                  </a:extLst>
                </a:gridCol>
                <a:gridCol w="4327003">
                  <a:extLst>
                    <a:ext uri="{9D8B030D-6E8A-4147-A177-3AD203B41FA5}">
                      <a16:colId xmlns:a16="http://schemas.microsoft.com/office/drawing/2014/main" val="3249279966"/>
                    </a:ext>
                  </a:extLst>
                </a:gridCol>
              </a:tblGrid>
              <a:tr h="466097">
                <a:tc>
                  <a:txBody>
                    <a:bodyPr/>
                    <a:lstStyle/>
                    <a:p>
                      <a:pPr>
                        <a:buNone/>
                      </a:pPr>
                      <a:r>
                        <a:rPr lang="en" sz="1800" dirty="0"/>
                        <a:t>PERMA </a:t>
                      </a:r>
                      <a:r>
                        <a:rPr lang="el-GR" sz="1800" dirty="0" err="1"/>
                        <a:t>Στοιχειο</a:t>
                      </a:r>
                      <a:endParaRPr lang="en" sz="1800" dirty="0"/>
                    </a:p>
                  </a:txBody>
                  <a:tcPr anchor="ctr">
                    <a:lnL>
                      <a:noFill/>
                    </a:lnL>
                    <a:lnR>
                      <a:noFill/>
                    </a:lnR>
                    <a:lnT>
                      <a:noFill/>
                    </a:lnT>
                    <a:lnB>
                      <a:noFill/>
                    </a:lnB>
                    <a:noFill/>
                  </a:tcPr>
                </a:tc>
                <a:tc>
                  <a:txBody>
                    <a:bodyPr/>
                    <a:lstStyle/>
                    <a:p>
                      <a:pPr>
                        <a:buNone/>
                      </a:pPr>
                      <a:endParaRPr lang="en" sz="1800" dirty="0"/>
                    </a:p>
                  </a:txBody>
                  <a:tcPr anchor="ctr">
                    <a:lnL>
                      <a:noFill/>
                    </a:lnL>
                    <a:lnR>
                      <a:noFill/>
                    </a:lnR>
                    <a:lnT>
                      <a:noFill/>
                    </a:lnT>
                    <a:lnB>
                      <a:noFill/>
                    </a:lnB>
                    <a:noFill/>
                  </a:tcPr>
                </a:tc>
                <a:extLst>
                  <a:ext uri="{0D108BD9-81ED-4DB2-BD59-A6C34878D82A}">
                    <a16:rowId xmlns:a16="http://schemas.microsoft.com/office/drawing/2014/main" val="1942360889"/>
                  </a:ext>
                </a:extLst>
              </a:tr>
              <a:tr h="625611">
                <a:tc>
                  <a:txBody>
                    <a:bodyPr/>
                    <a:lstStyle/>
                    <a:p>
                      <a:pPr>
                        <a:buNone/>
                      </a:pPr>
                      <a:r>
                        <a:rPr lang="en" sz="1800" b="1" dirty="0"/>
                        <a:t>P – </a:t>
                      </a:r>
                      <a:r>
                        <a:rPr lang="el-GR" sz="1800" b="1" dirty="0"/>
                        <a:t>Θετικά συναισθήματα</a:t>
                      </a:r>
                      <a:endParaRPr lang="en" sz="1800" dirty="0"/>
                    </a:p>
                  </a:txBody>
                  <a:tcPr anchor="ctr">
                    <a:lnL>
                      <a:noFill/>
                    </a:lnL>
                    <a:lnR>
                      <a:noFill/>
                    </a:lnR>
                    <a:lnT>
                      <a:noFill/>
                    </a:lnT>
                    <a:lnB>
                      <a:noFill/>
                    </a:lnB>
                    <a:noFill/>
                  </a:tcPr>
                </a:tc>
                <a:tc>
                  <a:txBody>
                    <a:bodyPr/>
                    <a:lstStyle/>
                    <a:p>
                      <a:pPr>
                        <a:buNone/>
                      </a:pPr>
                      <a:r>
                        <a:rPr lang="el-GR" sz="1800" dirty="0"/>
                        <a:t>Ποια στιγμή στο σχολείο φέρνει χαμόγελα ή γέλιο;</a:t>
                      </a:r>
                      <a:endParaRPr lang="en" sz="1800" dirty="0"/>
                    </a:p>
                  </a:txBody>
                  <a:tcPr anchor="ctr">
                    <a:lnL>
                      <a:noFill/>
                    </a:lnL>
                    <a:lnR>
                      <a:noFill/>
                    </a:lnR>
                    <a:lnT>
                      <a:noFill/>
                    </a:lnT>
                    <a:lnB>
                      <a:noFill/>
                    </a:lnB>
                    <a:noFill/>
                  </a:tcPr>
                </a:tc>
                <a:extLst>
                  <a:ext uri="{0D108BD9-81ED-4DB2-BD59-A6C34878D82A}">
                    <a16:rowId xmlns:a16="http://schemas.microsoft.com/office/drawing/2014/main" val="3980388379"/>
                  </a:ext>
                </a:extLst>
              </a:tr>
              <a:tr h="625611">
                <a:tc>
                  <a:txBody>
                    <a:bodyPr/>
                    <a:lstStyle/>
                    <a:p>
                      <a:pPr>
                        <a:buNone/>
                      </a:pPr>
                      <a:r>
                        <a:rPr lang="en" sz="1800" b="1" dirty="0"/>
                        <a:t>E – </a:t>
                      </a:r>
                      <a:r>
                        <a:rPr lang="el-GR" sz="1800" b="1" dirty="0"/>
                        <a:t>Ενεργοποίηση</a:t>
                      </a:r>
                      <a:endParaRPr lang="en" sz="1800" dirty="0"/>
                    </a:p>
                  </a:txBody>
                  <a:tcPr anchor="ctr">
                    <a:lnL>
                      <a:noFill/>
                    </a:lnL>
                    <a:lnR>
                      <a:noFill/>
                    </a:lnR>
                    <a:lnT>
                      <a:noFill/>
                    </a:lnT>
                    <a:lnB>
                      <a:noFill/>
                    </a:lnB>
                    <a:noFill/>
                  </a:tcPr>
                </a:tc>
                <a:tc>
                  <a:txBody>
                    <a:bodyPr/>
                    <a:lstStyle/>
                    <a:p>
                      <a:pPr>
                        <a:buNone/>
                      </a:pPr>
                      <a:r>
                        <a:rPr lang="el-GR" sz="1800" dirty="0"/>
                        <a:t>Πότε οι μαθητές ή οι εκπαιδευτικοί νιώθουν πιο απορροφημένοι στη μάθηση;</a:t>
                      </a:r>
                      <a:endParaRPr lang="en" sz="1800" dirty="0"/>
                    </a:p>
                  </a:txBody>
                  <a:tcPr anchor="ctr">
                    <a:lnL>
                      <a:noFill/>
                    </a:lnL>
                    <a:lnR>
                      <a:noFill/>
                    </a:lnR>
                    <a:lnT>
                      <a:noFill/>
                    </a:lnT>
                    <a:lnB>
                      <a:noFill/>
                    </a:lnB>
                    <a:noFill/>
                  </a:tcPr>
                </a:tc>
                <a:extLst>
                  <a:ext uri="{0D108BD9-81ED-4DB2-BD59-A6C34878D82A}">
                    <a16:rowId xmlns:a16="http://schemas.microsoft.com/office/drawing/2014/main" val="1244900110"/>
                  </a:ext>
                </a:extLst>
              </a:tr>
              <a:tr h="625611">
                <a:tc>
                  <a:txBody>
                    <a:bodyPr/>
                    <a:lstStyle/>
                    <a:p>
                      <a:pPr>
                        <a:buNone/>
                      </a:pPr>
                      <a:r>
                        <a:rPr lang="en" sz="1800" b="1" dirty="0"/>
                        <a:t>R – </a:t>
                      </a:r>
                      <a:r>
                        <a:rPr lang="el-GR" sz="1800" b="1" dirty="0"/>
                        <a:t>Σχέσεις</a:t>
                      </a:r>
                      <a:endParaRPr lang="en" sz="1800" dirty="0"/>
                    </a:p>
                  </a:txBody>
                  <a:tcPr anchor="ctr">
                    <a:lnL>
                      <a:noFill/>
                    </a:lnL>
                    <a:lnR>
                      <a:noFill/>
                    </a:lnR>
                    <a:lnT>
                      <a:noFill/>
                    </a:lnT>
                    <a:lnB>
                      <a:noFill/>
                    </a:lnB>
                    <a:noFill/>
                  </a:tcPr>
                </a:tc>
                <a:tc>
                  <a:txBody>
                    <a:bodyPr/>
                    <a:lstStyle/>
                    <a:p>
                      <a:pPr>
                        <a:buNone/>
                      </a:pPr>
                      <a:r>
                        <a:rPr lang="el-GR" sz="1800" dirty="0"/>
                        <a:t>Πώς το σχολείο σας χτίζει αίσθημα σύνδεσης και εμπιστοσύνης;</a:t>
                      </a:r>
                      <a:endParaRPr lang="en" sz="1800" dirty="0"/>
                    </a:p>
                  </a:txBody>
                  <a:tcPr anchor="ctr">
                    <a:lnL>
                      <a:noFill/>
                    </a:lnL>
                    <a:lnR>
                      <a:noFill/>
                    </a:lnR>
                    <a:lnT>
                      <a:noFill/>
                    </a:lnT>
                    <a:lnB>
                      <a:noFill/>
                    </a:lnB>
                    <a:noFill/>
                  </a:tcPr>
                </a:tc>
                <a:extLst>
                  <a:ext uri="{0D108BD9-81ED-4DB2-BD59-A6C34878D82A}">
                    <a16:rowId xmlns:a16="http://schemas.microsoft.com/office/drawing/2014/main" val="3283566199"/>
                  </a:ext>
                </a:extLst>
              </a:tr>
              <a:tr h="625611">
                <a:tc>
                  <a:txBody>
                    <a:bodyPr/>
                    <a:lstStyle/>
                    <a:p>
                      <a:pPr>
                        <a:buNone/>
                      </a:pPr>
                      <a:r>
                        <a:rPr lang="en" sz="1800" b="1" dirty="0"/>
                        <a:t>M – </a:t>
                      </a:r>
                      <a:r>
                        <a:rPr lang="el-GR" sz="1800" b="1" dirty="0"/>
                        <a:t>Νόημα</a:t>
                      </a:r>
                      <a:endParaRPr lang="en" sz="1800" dirty="0"/>
                    </a:p>
                  </a:txBody>
                  <a:tcPr anchor="ctr">
                    <a:lnL>
                      <a:noFill/>
                    </a:lnL>
                    <a:lnR>
                      <a:noFill/>
                    </a:lnR>
                    <a:lnT>
                      <a:noFill/>
                    </a:lnT>
                    <a:lnB>
                      <a:noFill/>
                    </a:lnB>
                    <a:noFill/>
                  </a:tcPr>
                </a:tc>
                <a:tc>
                  <a:txBody>
                    <a:bodyPr/>
                    <a:lstStyle/>
                    <a:p>
                      <a:pPr>
                        <a:buNone/>
                      </a:pPr>
                      <a:r>
                        <a:rPr lang="el-GR" sz="1800" dirty="0"/>
                        <a:t>Πώς το σχολείο σας χτίζει αίσθημα σύνδεσης και εμπιστοσύνης;</a:t>
                      </a:r>
                      <a:endParaRPr lang="en" sz="1800" dirty="0"/>
                    </a:p>
                  </a:txBody>
                  <a:tcPr anchor="ctr">
                    <a:lnL>
                      <a:noFill/>
                    </a:lnL>
                    <a:lnR>
                      <a:noFill/>
                    </a:lnR>
                    <a:lnT>
                      <a:noFill/>
                    </a:lnT>
                    <a:lnB>
                      <a:noFill/>
                    </a:lnB>
                    <a:noFill/>
                  </a:tcPr>
                </a:tc>
                <a:extLst>
                  <a:ext uri="{0D108BD9-81ED-4DB2-BD59-A6C34878D82A}">
                    <a16:rowId xmlns:a16="http://schemas.microsoft.com/office/drawing/2014/main" val="3086582521"/>
                  </a:ext>
                </a:extLst>
              </a:tr>
              <a:tr h="625611">
                <a:tc>
                  <a:txBody>
                    <a:bodyPr/>
                    <a:lstStyle/>
                    <a:p>
                      <a:pPr>
                        <a:buNone/>
                      </a:pPr>
                      <a:r>
                        <a:rPr lang="en" sz="1800" b="1" dirty="0"/>
                        <a:t>A – </a:t>
                      </a:r>
                      <a:r>
                        <a:rPr lang="el-GR" sz="1800" b="1" dirty="0"/>
                        <a:t>Επίτευξη</a:t>
                      </a:r>
                      <a:endParaRPr lang="en" sz="1800" dirty="0"/>
                    </a:p>
                  </a:txBody>
                  <a:tcPr anchor="ctr">
                    <a:lnL>
                      <a:noFill/>
                    </a:lnL>
                    <a:lnR>
                      <a:noFill/>
                    </a:lnR>
                    <a:lnT>
                      <a:noFill/>
                    </a:lnT>
                    <a:lnB>
                      <a:noFill/>
                    </a:lnB>
                    <a:noFill/>
                  </a:tcPr>
                </a:tc>
                <a:tc>
                  <a:txBody>
                    <a:bodyPr/>
                    <a:lstStyle/>
                    <a:p>
                      <a:pPr>
                        <a:buNone/>
                      </a:pPr>
                      <a:r>
                        <a:rPr lang="el-GR" sz="1800" b="0" i="0" u="none" strike="noStrike" cap="none" dirty="0">
                          <a:solidFill>
                            <a:schemeClr val="tx1"/>
                          </a:solidFill>
                          <a:latin typeface="+mn-lt"/>
                          <a:ea typeface="+mn-ea"/>
                          <a:cs typeface="+mn-cs"/>
                          <a:sym typeface="Arial"/>
                        </a:rPr>
                        <a:t>Ποια μικρή επιτυχία γιορτάζει το σχολείο σας;</a:t>
                      </a:r>
                    </a:p>
                  </a:txBody>
                  <a:tcPr anchor="ctr">
                    <a:lnL>
                      <a:noFill/>
                    </a:lnL>
                    <a:lnR>
                      <a:noFill/>
                    </a:lnR>
                    <a:lnT>
                      <a:noFill/>
                    </a:lnT>
                    <a:lnB>
                      <a:noFill/>
                    </a:lnB>
                    <a:noFill/>
                  </a:tcPr>
                </a:tc>
                <a:extLst>
                  <a:ext uri="{0D108BD9-81ED-4DB2-BD59-A6C34878D82A}">
                    <a16:rowId xmlns:a16="http://schemas.microsoft.com/office/drawing/2014/main" val="615247166"/>
                  </a:ext>
                </a:extLst>
              </a:tr>
            </a:tbl>
          </a:graphicData>
        </a:graphic>
      </p:graphicFrame>
      <p:pic>
        <p:nvPicPr>
          <p:cNvPr id="4" name="Εικόνα 3">
            <a:extLst>
              <a:ext uri="{FF2B5EF4-FFF2-40B4-BE49-F238E27FC236}">
                <a16:creationId xmlns:a16="http://schemas.microsoft.com/office/drawing/2014/main" id="{36DC2F8F-6340-3038-01D9-D8813C0AE66A}"/>
              </a:ext>
            </a:extLst>
          </p:cNvPr>
          <p:cNvPicPr>
            <a:picLocks noChangeAspect="1"/>
          </p:cNvPicPr>
          <p:nvPr/>
        </p:nvPicPr>
        <p:blipFill>
          <a:blip r:embed="rId3"/>
          <a:stretch>
            <a:fillRect/>
          </a:stretch>
        </p:blipFill>
        <p:spPr>
          <a:xfrm>
            <a:off x="7203275" y="1520040"/>
            <a:ext cx="4839195" cy="4839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9E24D-198B-ED8C-837C-96BFB34D31F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6569AC0-22A2-051C-1479-FDEB33B3154A}"/>
              </a:ext>
            </a:extLst>
          </p:cNvPr>
          <p:cNvSpPr>
            <a:spLocks noGrp="1"/>
          </p:cNvSpPr>
          <p:nvPr>
            <p:ph type="title"/>
          </p:nvPr>
        </p:nvSpPr>
        <p:spPr>
          <a:xfrm>
            <a:off x="97970" y="81642"/>
            <a:ext cx="12094030" cy="715800"/>
          </a:xfrm>
        </p:spPr>
        <p:txBody>
          <a:bodyPr/>
          <a:lstStyle/>
          <a:p>
            <a:r>
              <a:rPr lang="el-GR" sz="3600" dirty="0"/>
              <a:t>Σύνδεση Προσέγγισης Ολόκληρης Σχολικής Μονάδας με </a:t>
            </a:r>
            <a:r>
              <a:rPr lang="en-GB" sz="3600" dirty="0"/>
              <a:t>PERMA</a:t>
            </a:r>
            <a:endParaRPr lang="el-GR" sz="3600" dirty="0"/>
          </a:p>
        </p:txBody>
      </p:sp>
      <p:sp>
        <p:nvSpPr>
          <p:cNvPr id="3" name="Θέση κειμένου 2">
            <a:extLst>
              <a:ext uri="{FF2B5EF4-FFF2-40B4-BE49-F238E27FC236}">
                <a16:creationId xmlns:a16="http://schemas.microsoft.com/office/drawing/2014/main" id="{88242956-25B3-5A83-F9B0-A835B931A83E}"/>
              </a:ext>
            </a:extLst>
          </p:cNvPr>
          <p:cNvSpPr>
            <a:spLocks noGrp="1"/>
          </p:cNvSpPr>
          <p:nvPr>
            <p:ph type="body" idx="1"/>
          </p:nvPr>
        </p:nvSpPr>
        <p:spPr>
          <a:xfrm>
            <a:off x="97970" y="854671"/>
            <a:ext cx="11944500" cy="1048269"/>
          </a:xfrm>
        </p:spPr>
        <p:txBody>
          <a:bodyPr/>
          <a:lstStyle/>
          <a:p>
            <a:r>
              <a:rPr lang="el-GR" sz="1800" b="0" i="1" dirty="0"/>
              <a:t>Μια Ολιστική Προσέγγιση για το Σχολείο (</a:t>
            </a:r>
            <a:r>
              <a:rPr lang="en-GB" sz="1800" b="0" i="1" dirty="0"/>
              <a:t>WSA) </a:t>
            </a:r>
            <a:r>
              <a:rPr lang="el-GR" sz="1800" b="0" i="1" dirty="0"/>
              <a:t>ενσωματώνει την ευημερία σε κάθε επίπεδο της σχολικής ζωής, ενώ το μοντέλο </a:t>
            </a:r>
            <a:r>
              <a:rPr lang="en-GB" sz="1800" b="0" i="1" dirty="0"/>
              <a:t>PERMA </a:t>
            </a:r>
            <a:r>
              <a:rPr lang="el-GR" sz="1800" b="0" i="1" dirty="0"/>
              <a:t>παρέχει ένα σαφές πλαίσιο για τον σχεδιασμό δράσεων ευημερίας. Μαζί, βοηθούν τα σχολεία να δημιουργήσουν ολοκληρωμένα και βιώσιμα σχέδια ευημερίας που καλύπτουν τόσο τις ανάγκες του προσωπικού όσο και των μαθητών.</a:t>
            </a:r>
            <a:endParaRPr lang="el-GR" sz="1800" i="1" dirty="0"/>
          </a:p>
        </p:txBody>
      </p:sp>
      <p:sp>
        <p:nvSpPr>
          <p:cNvPr id="4" name="Θέση κειμένου 3">
            <a:extLst>
              <a:ext uri="{FF2B5EF4-FFF2-40B4-BE49-F238E27FC236}">
                <a16:creationId xmlns:a16="http://schemas.microsoft.com/office/drawing/2014/main" id="{80287111-432F-5543-CE5A-B3B2B6412888}"/>
              </a:ext>
            </a:extLst>
          </p:cNvPr>
          <p:cNvSpPr>
            <a:spLocks noGrp="1"/>
          </p:cNvSpPr>
          <p:nvPr>
            <p:ph type="body" idx="2"/>
          </p:nvPr>
        </p:nvSpPr>
        <p:spPr>
          <a:xfrm>
            <a:off x="893233" y="4955061"/>
            <a:ext cx="10353973" cy="1821297"/>
          </a:xfrm>
        </p:spPr>
        <p:txBody>
          <a:bodyPr/>
          <a:lstStyle/>
          <a:p>
            <a:pPr algn="ctr"/>
            <a:r>
              <a:rPr lang="el-GR" dirty="0"/>
              <a:t>Ένα καλό σχέδιο ευημερίας σε επίπεδο ολόκληρης της σχολικής μονάδας (</a:t>
            </a:r>
            <a:r>
              <a:rPr lang="en-GB" dirty="0"/>
              <a:t>WSA) </a:t>
            </a:r>
            <a:r>
              <a:rPr lang="el-GR" dirty="0"/>
              <a:t>συνδέει κάθε πεδίο του </a:t>
            </a:r>
            <a:r>
              <a:rPr lang="en-GB" dirty="0"/>
              <a:t>PERMA </a:t>
            </a:r>
            <a:r>
              <a:rPr lang="el-GR" dirty="0"/>
              <a:t>με έναν </a:t>
            </a:r>
            <a:r>
              <a:rPr lang="el-GR" b="1" dirty="0"/>
              <a:t>σαφή στόχο, συγκεκριμένες δραστηριότητες, δείκτες επιτυχίας και προσδιορισμένους εταίρους.</a:t>
            </a:r>
            <a:endParaRPr lang="el-GR" dirty="0"/>
          </a:p>
          <a:p>
            <a:pPr algn="ctr"/>
            <a:r>
              <a:rPr lang="el-GR" i="1" dirty="0">
                <a:solidFill>
                  <a:schemeClr val="accent2"/>
                </a:solidFill>
              </a:rPr>
              <a:t>Αυτή η σύνδεση εξασφαλίζει τη συνοχή και τη μακροπρόθεσμη βιωσιμότητα σε ολόκληρο το σχολικό σύστημα</a:t>
            </a:r>
          </a:p>
        </p:txBody>
      </p:sp>
      <p:sp>
        <p:nvSpPr>
          <p:cNvPr id="6" name="TextBox 5">
            <a:extLst>
              <a:ext uri="{FF2B5EF4-FFF2-40B4-BE49-F238E27FC236}">
                <a16:creationId xmlns:a16="http://schemas.microsoft.com/office/drawing/2014/main" id="{29B04B93-BF9A-59FB-77AB-EE274AF5BA2C}"/>
              </a:ext>
            </a:extLst>
          </p:cNvPr>
          <p:cNvSpPr txBox="1"/>
          <p:nvPr/>
        </p:nvSpPr>
        <p:spPr>
          <a:xfrm>
            <a:off x="1591056" y="2298242"/>
            <a:ext cx="4553929" cy="2585323"/>
          </a:xfrm>
          <a:prstGeom prst="rect">
            <a:avLst/>
          </a:prstGeom>
          <a:noFill/>
        </p:spPr>
        <p:txBody>
          <a:bodyPr wrap="square">
            <a:spAutoFit/>
          </a:bodyPr>
          <a:lstStyle/>
          <a:p>
            <a:r>
              <a:rPr lang="en" sz="1800" b="1" dirty="0">
                <a:solidFill>
                  <a:schemeClr val="dk1"/>
                </a:solidFill>
                <a:latin typeface="Calibri"/>
                <a:cs typeface="Calibri"/>
                <a:sym typeface="Calibri"/>
              </a:rPr>
              <a:t>PERMA </a:t>
            </a:r>
            <a:r>
              <a:rPr lang="el-GR" sz="1800" b="1" dirty="0">
                <a:solidFill>
                  <a:schemeClr val="dk1"/>
                </a:solidFill>
                <a:latin typeface="Calibri"/>
                <a:cs typeface="Calibri"/>
                <a:sym typeface="Calibri"/>
              </a:rPr>
              <a:t>Μοντέλο</a:t>
            </a:r>
            <a:r>
              <a:rPr lang="en" sz="1800" b="1" dirty="0">
                <a:solidFill>
                  <a:schemeClr val="dk1"/>
                </a:solidFill>
                <a:latin typeface="Calibri"/>
                <a:cs typeface="Calibri"/>
                <a:sym typeface="Calibri"/>
              </a:rPr>
              <a:t>: </a:t>
            </a:r>
            <a:r>
              <a:rPr lang="el-GR" sz="1800" dirty="0">
                <a:solidFill>
                  <a:schemeClr val="dk1"/>
                </a:solidFill>
                <a:latin typeface="Calibri"/>
                <a:cs typeface="Calibri"/>
              </a:rPr>
              <a:t>πέντε δομικά στοιχεία της ευημερίας που καθοδηγούν τον σχεδιασμό προγραμμάτων:</a:t>
            </a:r>
            <a:br>
              <a:rPr lang="el-GR" sz="1800" dirty="0">
                <a:solidFill>
                  <a:schemeClr val="dk1"/>
                </a:solidFill>
                <a:latin typeface="Calibri"/>
                <a:cs typeface="Calibri"/>
              </a:rPr>
            </a:br>
            <a:endParaRPr lang="el-GR" sz="1800" dirty="0">
              <a:solidFill>
                <a:schemeClr val="dk1"/>
              </a:solidFill>
              <a:latin typeface="Calibri"/>
              <a:cs typeface="Calibri"/>
            </a:endParaRPr>
          </a:p>
          <a:p>
            <a:r>
              <a:rPr lang="en" sz="1800" b="1" dirty="0">
                <a:solidFill>
                  <a:schemeClr val="dk1"/>
                </a:solidFill>
                <a:latin typeface="Calibri"/>
                <a:cs typeface="Calibri"/>
                <a:sym typeface="Calibri"/>
              </a:rPr>
              <a:t>P</a:t>
            </a:r>
            <a:r>
              <a:rPr lang="en" sz="1800" dirty="0">
                <a:solidFill>
                  <a:schemeClr val="dk1"/>
                </a:solidFill>
                <a:latin typeface="Calibri"/>
                <a:cs typeface="Calibri"/>
                <a:sym typeface="Calibri"/>
              </a:rPr>
              <a:t> – </a:t>
            </a:r>
            <a:r>
              <a:rPr lang="el-GR" sz="1800" dirty="0">
                <a:solidFill>
                  <a:schemeClr val="dk1"/>
                </a:solidFill>
                <a:latin typeface="Calibri"/>
                <a:cs typeface="Calibri"/>
                <a:sym typeface="Calibri"/>
              </a:rPr>
              <a:t>Θετικά Συναισθήματα</a:t>
            </a:r>
            <a:endParaRPr lang="en" sz="1800" dirty="0">
              <a:solidFill>
                <a:schemeClr val="dk1"/>
              </a:solidFill>
              <a:latin typeface="Calibri"/>
              <a:cs typeface="Calibri"/>
              <a:sym typeface="Calibri"/>
            </a:endParaRPr>
          </a:p>
          <a:p>
            <a:r>
              <a:rPr lang="en" sz="1800" b="1" dirty="0">
                <a:solidFill>
                  <a:schemeClr val="dk1"/>
                </a:solidFill>
                <a:latin typeface="Calibri"/>
                <a:cs typeface="Calibri"/>
                <a:sym typeface="Calibri"/>
              </a:rPr>
              <a:t>E</a:t>
            </a:r>
            <a:r>
              <a:rPr lang="en" sz="1800" dirty="0">
                <a:solidFill>
                  <a:schemeClr val="dk1"/>
                </a:solidFill>
                <a:latin typeface="Calibri"/>
                <a:cs typeface="Calibri"/>
                <a:sym typeface="Calibri"/>
              </a:rPr>
              <a:t> – </a:t>
            </a:r>
            <a:r>
              <a:rPr lang="el-GR" sz="1800" dirty="0">
                <a:solidFill>
                  <a:schemeClr val="dk1"/>
                </a:solidFill>
                <a:latin typeface="Calibri"/>
                <a:cs typeface="Calibri"/>
                <a:sym typeface="Calibri"/>
              </a:rPr>
              <a:t>Ενεργοποίηση</a:t>
            </a:r>
            <a:endParaRPr lang="en" sz="1800" dirty="0">
              <a:solidFill>
                <a:schemeClr val="dk1"/>
              </a:solidFill>
              <a:latin typeface="Calibri"/>
              <a:cs typeface="Calibri"/>
              <a:sym typeface="Calibri"/>
            </a:endParaRPr>
          </a:p>
          <a:p>
            <a:r>
              <a:rPr lang="en" sz="1800" b="1" dirty="0">
                <a:solidFill>
                  <a:schemeClr val="dk1"/>
                </a:solidFill>
                <a:latin typeface="Calibri"/>
                <a:cs typeface="Calibri"/>
                <a:sym typeface="Calibri"/>
              </a:rPr>
              <a:t>R</a:t>
            </a:r>
            <a:r>
              <a:rPr lang="en" sz="1800" dirty="0">
                <a:solidFill>
                  <a:schemeClr val="dk1"/>
                </a:solidFill>
                <a:latin typeface="Calibri"/>
                <a:cs typeface="Calibri"/>
                <a:sym typeface="Calibri"/>
              </a:rPr>
              <a:t> – </a:t>
            </a:r>
            <a:r>
              <a:rPr lang="el-GR" sz="1800" dirty="0">
                <a:solidFill>
                  <a:schemeClr val="dk1"/>
                </a:solidFill>
                <a:latin typeface="Calibri"/>
                <a:cs typeface="Calibri"/>
                <a:sym typeface="Calibri"/>
              </a:rPr>
              <a:t>Σχέσεις</a:t>
            </a:r>
            <a:endParaRPr lang="en" sz="1800" dirty="0">
              <a:solidFill>
                <a:schemeClr val="dk1"/>
              </a:solidFill>
              <a:latin typeface="Calibri"/>
              <a:cs typeface="Calibri"/>
              <a:sym typeface="Calibri"/>
            </a:endParaRPr>
          </a:p>
          <a:p>
            <a:r>
              <a:rPr lang="en" sz="1800" b="1" dirty="0">
                <a:solidFill>
                  <a:schemeClr val="dk1"/>
                </a:solidFill>
                <a:latin typeface="Calibri"/>
                <a:cs typeface="Calibri"/>
                <a:sym typeface="Calibri"/>
              </a:rPr>
              <a:t>M</a:t>
            </a:r>
            <a:r>
              <a:rPr lang="en" sz="1800" dirty="0">
                <a:solidFill>
                  <a:schemeClr val="dk1"/>
                </a:solidFill>
                <a:latin typeface="Calibri"/>
                <a:cs typeface="Calibri"/>
                <a:sym typeface="Calibri"/>
              </a:rPr>
              <a:t> – </a:t>
            </a:r>
            <a:r>
              <a:rPr lang="el-GR" sz="1800" dirty="0">
                <a:solidFill>
                  <a:schemeClr val="dk1"/>
                </a:solidFill>
                <a:latin typeface="Calibri"/>
                <a:cs typeface="Calibri"/>
                <a:sym typeface="Calibri"/>
              </a:rPr>
              <a:t>Νόημα</a:t>
            </a:r>
            <a:endParaRPr lang="en" sz="1800" dirty="0">
              <a:solidFill>
                <a:schemeClr val="dk1"/>
              </a:solidFill>
              <a:latin typeface="Calibri"/>
              <a:cs typeface="Calibri"/>
              <a:sym typeface="Calibri"/>
            </a:endParaRPr>
          </a:p>
          <a:p>
            <a:r>
              <a:rPr lang="en" sz="1800" b="1" dirty="0">
                <a:solidFill>
                  <a:schemeClr val="dk1"/>
                </a:solidFill>
                <a:latin typeface="Calibri"/>
                <a:cs typeface="Calibri"/>
                <a:sym typeface="Calibri"/>
              </a:rPr>
              <a:t>A </a:t>
            </a:r>
            <a:r>
              <a:rPr lang="en" sz="1800" dirty="0">
                <a:solidFill>
                  <a:schemeClr val="dk1"/>
                </a:solidFill>
                <a:latin typeface="Calibri"/>
                <a:cs typeface="Calibri"/>
                <a:sym typeface="Calibri"/>
              </a:rPr>
              <a:t>– </a:t>
            </a:r>
            <a:r>
              <a:rPr lang="el-GR" sz="1800" dirty="0">
                <a:solidFill>
                  <a:schemeClr val="dk1"/>
                </a:solidFill>
                <a:latin typeface="Calibri"/>
                <a:cs typeface="Calibri"/>
                <a:sym typeface="Calibri"/>
              </a:rPr>
              <a:t>Επίτευξη</a:t>
            </a:r>
            <a:endParaRPr lang="en" sz="1800" dirty="0">
              <a:solidFill>
                <a:schemeClr val="dk1"/>
              </a:solidFill>
              <a:latin typeface="Calibri"/>
              <a:cs typeface="Calibri"/>
              <a:sym typeface="Calibri"/>
            </a:endParaRPr>
          </a:p>
        </p:txBody>
      </p:sp>
      <p:sp>
        <p:nvSpPr>
          <p:cNvPr id="7" name="Δεξιό άγκιστρο 6">
            <a:extLst>
              <a:ext uri="{FF2B5EF4-FFF2-40B4-BE49-F238E27FC236}">
                <a16:creationId xmlns:a16="http://schemas.microsoft.com/office/drawing/2014/main" id="{941BCB2E-F1E9-7D46-E752-4A8A67952B56}"/>
              </a:ext>
            </a:extLst>
          </p:cNvPr>
          <p:cNvSpPr/>
          <p:nvPr/>
        </p:nvSpPr>
        <p:spPr>
          <a:xfrm>
            <a:off x="5936169" y="2369737"/>
            <a:ext cx="716692" cy="2585323"/>
          </a:xfrm>
          <a:prstGeom prst="rightBrace">
            <a:avLst>
              <a:gd name="adj1" fmla="val 5171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ED27BB7E-7928-EB4E-6C76-B75E3CD9B88A}"/>
              </a:ext>
            </a:extLst>
          </p:cNvPr>
          <p:cNvSpPr txBox="1"/>
          <p:nvPr/>
        </p:nvSpPr>
        <p:spPr>
          <a:xfrm>
            <a:off x="6993925" y="2944572"/>
            <a:ext cx="4395916" cy="1477328"/>
          </a:xfrm>
          <a:prstGeom prst="rect">
            <a:avLst/>
          </a:prstGeom>
          <a:noFill/>
        </p:spPr>
        <p:txBody>
          <a:bodyPr wrap="square">
            <a:spAutoFit/>
          </a:bodyPr>
          <a:lstStyle/>
          <a:p>
            <a:r>
              <a:rPr lang="el-GR" sz="1800" dirty="0">
                <a:solidFill>
                  <a:schemeClr val="tx1"/>
                </a:solidFill>
                <a:latin typeface="Calibri" panose="020F0502020204030204" pitchFamily="34" charset="0"/>
                <a:cs typeface="Calibri" panose="020F0502020204030204" pitchFamily="34" charset="0"/>
              </a:rPr>
              <a:t>Στην κατηγορία «Θετικό Συναίσθημα» ένα σχολείο μπορεί να εφαρμόσει τελετουργικά ευγνωμοσύνης· ενώ στην κατηγορία «Σχέσεις»</a:t>
            </a:r>
            <a:r>
              <a:rPr lang="en-GB" sz="1800" dirty="0">
                <a:solidFill>
                  <a:schemeClr val="tx1"/>
                </a:solidFill>
                <a:latin typeface="Calibri" panose="020F0502020204030204" pitchFamily="34" charset="0"/>
                <a:cs typeface="Calibri" panose="020F0502020204030204" pitchFamily="34" charset="0"/>
              </a:rPr>
              <a:t>, </a:t>
            </a:r>
            <a:r>
              <a:rPr lang="el-GR" sz="1800" dirty="0">
                <a:solidFill>
                  <a:schemeClr val="tx1"/>
                </a:solidFill>
                <a:latin typeface="Calibri" panose="020F0502020204030204" pitchFamily="34" charset="0"/>
                <a:cs typeface="Calibri" panose="020F0502020204030204" pitchFamily="34" charset="0"/>
              </a:rPr>
              <a:t>ομάδες  αλληλοϋποστήριξης μεταξύ των μαθητών</a:t>
            </a:r>
            <a:r>
              <a:rPr lang="en-GB" sz="1800" dirty="0">
                <a:solidFill>
                  <a:schemeClr val="tx1"/>
                </a:solidFill>
                <a:latin typeface="Calibri" panose="020F0502020204030204" pitchFamily="34" charset="0"/>
                <a:cs typeface="Calibri" panose="020F0502020204030204" pitchFamily="34" charset="0"/>
              </a:rPr>
              <a:t>.</a:t>
            </a: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28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6136" y="2481891"/>
            <a:ext cx="917540" cy="9175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6" name="Freeform 6"/>
          <p:cNvSpPr/>
          <p:nvPr/>
        </p:nvSpPr>
        <p:spPr>
          <a:xfrm>
            <a:off x="2831079" y="2478359"/>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 name="Freeform 9"/>
          <p:cNvSpPr/>
          <p:nvPr/>
        </p:nvSpPr>
        <p:spPr>
          <a:xfrm rot="10800000">
            <a:off x="578797" y="3137051"/>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grpSp>
        <p:nvGrpSpPr>
          <p:cNvPr id="11" name="Group 11"/>
          <p:cNvGrpSpPr/>
          <p:nvPr/>
        </p:nvGrpSpPr>
        <p:grpSpPr>
          <a:xfrm rot="-10800000">
            <a:off x="2438162" y="3125158"/>
            <a:ext cx="1733541" cy="2911340"/>
            <a:chOff x="0" y="0"/>
            <a:chExt cx="635000" cy="1066431"/>
          </a:xfrm>
        </p:grpSpPr>
        <p:sp>
          <p:nvSpPr>
            <p:cNvPr id="12" name="Freeform 1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13" name="TextBox 1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4" name="Group 14"/>
          <p:cNvGrpSpPr/>
          <p:nvPr/>
        </p:nvGrpSpPr>
        <p:grpSpPr>
          <a:xfrm>
            <a:off x="1098637" y="2590860"/>
            <a:ext cx="692537" cy="692537"/>
            <a:chOff x="-1" y="-4145"/>
            <a:chExt cx="812800" cy="812800"/>
          </a:xfrm>
        </p:grpSpPr>
        <p:sp>
          <p:nvSpPr>
            <p:cNvPr id="15" name="Freeform 15"/>
            <p:cNvSpPr/>
            <p:nvPr/>
          </p:nvSpPr>
          <p:spPr>
            <a:xfrm>
              <a:off x="-1" y="-4145"/>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6" name="TextBox 1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7" name="Group 17"/>
          <p:cNvGrpSpPr/>
          <p:nvPr/>
        </p:nvGrpSpPr>
        <p:grpSpPr>
          <a:xfrm>
            <a:off x="2958664" y="2594392"/>
            <a:ext cx="692537" cy="6925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19" name="TextBox 1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26" name="Group 26"/>
          <p:cNvGrpSpPr/>
          <p:nvPr/>
        </p:nvGrpSpPr>
        <p:grpSpPr>
          <a:xfrm>
            <a:off x="622693" y="5505487"/>
            <a:ext cx="1644426" cy="291939"/>
            <a:chOff x="0" y="0"/>
            <a:chExt cx="757405" cy="134464"/>
          </a:xfrm>
          <a:solidFill>
            <a:schemeClr val="accent2"/>
          </a:solidFill>
        </p:grpSpPr>
        <p:sp>
          <p:nvSpPr>
            <p:cNvPr id="27" name="Freeform 2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28" name="TextBox 28"/>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29" name="Group 29"/>
          <p:cNvGrpSpPr/>
          <p:nvPr/>
        </p:nvGrpSpPr>
        <p:grpSpPr>
          <a:xfrm>
            <a:off x="2482719" y="5505487"/>
            <a:ext cx="1644426" cy="291939"/>
            <a:chOff x="0" y="0"/>
            <a:chExt cx="757405" cy="134464"/>
          </a:xfrm>
          <a:solidFill>
            <a:schemeClr val="accent1"/>
          </a:solidFill>
        </p:grpSpPr>
        <p:sp>
          <p:nvSpPr>
            <p:cNvPr id="30" name="Freeform 3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31" name="TextBox 31"/>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32" name="Group 32"/>
          <p:cNvGrpSpPr/>
          <p:nvPr/>
        </p:nvGrpSpPr>
        <p:grpSpPr>
          <a:xfrm>
            <a:off x="4706702" y="2481891"/>
            <a:ext cx="917540" cy="917540"/>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solidFill>
            <a:ln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34" name="TextBox 34"/>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36" name="Freeform 36"/>
          <p:cNvSpPr/>
          <p:nvPr/>
        </p:nvSpPr>
        <p:spPr>
          <a:xfrm rot="10800000">
            <a:off x="4315995"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4"/>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38" name="Group 38"/>
          <p:cNvGrpSpPr/>
          <p:nvPr/>
        </p:nvGrpSpPr>
        <p:grpSpPr>
          <a:xfrm>
            <a:off x="4819204" y="2594392"/>
            <a:ext cx="692537" cy="69253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0" name="TextBox 40"/>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44" name="Group 44"/>
          <p:cNvGrpSpPr/>
          <p:nvPr/>
        </p:nvGrpSpPr>
        <p:grpSpPr>
          <a:xfrm>
            <a:off x="4343260" y="5505487"/>
            <a:ext cx="1644426" cy="291939"/>
            <a:chOff x="0" y="0"/>
            <a:chExt cx="757405" cy="134464"/>
          </a:xfrm>
          <a:solidFill>
            <a:schemeClr val="accent4"/>
          </a:solidFill>
        </p:grpSpPr>
        <p:sp>
          <p:nvSpPr>
            <p:cNvPr id="45" name="Freeform 45"/>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46" name="TextBox 46"/>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47" name="Group 47"/>
          <p:cNvGrpSpPr/>
          <p:nvPr/>
        </p:nvGrpSpPr>
        <p:grpSpPr>
          <a:xfrm>
            <a:off x="6567243" y="2481891"/>
            <a:ext cx="917540" cy="917540"/>
            <a:chOff x="0" y="0"/>
            <a:chExt cx="812800" cy="812800"/>
          </a:xfrm>
          <a:solidFill>
            <a:schemeClr val="accent3"/>
          </a:solidFill>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9" name="TextBox 49"/>
            <p:cNvSpPr txBox="1"/>
            <p:nvPr/>
          </p:nvSpPr>
          <p:spPr>
            <a:xfrm>
              <a:off x="99659" y="134673"/>
              <a:ext cx="613484" cy="554406"/>
            </a:xfrm>
            <a:prstGeom prst="rect">
              <a:avLst/>
            </a:prstGeom>
            <a:grpFill/>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51" name="Freeform 51"/>
          <p:cNvSpPr/>
          <p:nvPr/>
        </p:nvSpPr>
        <p:spPr>
          <a:xfrm rot="10800000">
            <a:off x="6171363" y="3139408"/>
            <a:ext cx="1733541" cy="2905255"/>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3"/>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53" name="Group 53"/>
          <p:cNvGrpSpPr/>
          <p:nvPr/>
        </p:nvGrpSpPr>
        <p:grpSpPr>
          <a:xfrm>
            <a:off x="6679745" y="2594392"/>
            <a:ext cx="692537" cy="692537"/>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55" name="TextBox 5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59" name="Group 59"/>
          <p:cNvGrpSpPr/>
          <p:nvPr/>
        </p:nvGrpSpPr>
        <p:grpSpPr>
          <a:xfrm>
            <a:off x="6203800" y="5505487"/>
            <a:ext cx="1644426" cy="291939"/>
            <a:chOff x="0" y="0"/>
            <a:chExt cx="757405" cy="134464"/>
          </a:xfrm>
          <a:solidFill>
            <a:schemeClr val="accent3"/>
          </a:solidFill>
        </p:grpSpPr>
        <p:sp>
          <p:nvSpPr>
            <p:cNvPr id="60" name="Freeform 6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3"/>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61" name="TextBox 61"/>
            <p:cNvSpPr txBox="1"/>
            <p:nvPr/>
          </p:nvSpPr>
          <p:spPr>
            <a:xfrm>
              <a:off x="0" y="-57150"/>
              <a:ext cx="757405" cy="191614"/>
            </a:xfrm>
            <a:prstGeom prst="rect">
              <a:avLst/>
            </a:prstGeom>
            <a:grpFill/>
            <a:ln>
              <a:solidFill>
                <a:schemeClr val="accent3"/>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63" name="Freeform 63"/>
          <p:cNvSpPr/>
          <p:nvPr/>
        </p:nvSpPr>
        <p:spPr>
          <a:xfrm>
            <a:off x="8427783" y="2481891"/>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a:ln cap="sq">
            <a:solidFill>
              <a:schemeClr val="accent5"/>
            </a:solid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65" name="Group 65"/>
          <p:cNvGrpSpPr/>
          <p:nvPr/>
        </p:nvGrpSpPr>
        <p:grpSpPr>
          <a:xfrm>
            <a:off x="10288324" y="2481891"/>
            <a:ext cx="917540" cy="917540"/>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7B8A"/>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7" name="TextBox 67"/>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68" name="Group 68"/>
          <p:cNvGrpSpPr/>
          <p:nvPr/>
        </p:nvGrpSpPr>
        <p:grpSpPr>
          <a:xfrm rot="-10800000">
            <a:off x="8019784" y="3125158"/>
            <a:ext cx="1733541" cy="2911340"/>
            <a:chOff x="0" y="0"/>
            <a:chExt cx="635000" cy="1066431"/>
          </a:xfrm>
        </p:grpSpPr>
        <p:sp>
          <p:nvSpPr>
            <p:cNvPr id="69" name="Freeform 69"/>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5"/>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70" name="TextBox 70"/>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1" name="Group 71"/>
          <p:cNvGrpSpPr/>
          <p:nvPr/>
        </p:nvGrpSpPr>
        <p:grpSpPr>
          <a:xfrm rot="-10800000">
            <a:off x="9880324" y="3125158"/>
            <a:ext cx="1733541" cy="2911340"/>
            <a:chOff x="0" y="0"/>
            <a:chExt cx="635000" cy="1066431"/>
          </a:xfrm>
        </p:grpSpPr>
        <p:sp>
          <p:nvSpPr>
            <p:cNvPr id="72" name="Freeform 72"/>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rgbClr val="667B8A"/>
              </a:solid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3" name="TextBox 73"/>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4" name="Group 74"/>
          <p:cNvGrpSpPr/>
          <p:nvPr/>
        </p:nvGrpSpPr>
        <p:grpSpPr>
          <a:xfrm>
            <a:off x="8540285" y="2594392"/>
            <a:ext cx="692537" cy="692537"/>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6" name="TextBox 76"/>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77" name="Group 77"/>
          <p:cNvGrpSpPr/>
          <p:nvPr/>
        </p:nvGrpSpPr>
        <p:grpSpPr>
          <a:xfrm>
            <a:off x="10400826" y="2594392"/>
            <a:ext cx="692537" cy="692537"/>
            <a:chOff x="0" y="0"/>
            <a:chExt cx="812800" cy="812800"/>
          </a:xfrm>
        </p:grpSpPr>
        <p:sp>
          <p:nvSpPr>
            <p:cNvPr id="78" name="Freeform 7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79" name="TextBox 79"/>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86" name="Group 86"/>
          <p:cNvGrpSpPr/>
          <p:nvPr/>
        </p:nvGrpSpPr>
        <p:grpSpPr>
          <a:xfrm>
            <a:off x="8064341" y="5505487"/>
            <a:ext cx="1644426" cy="291939"/>
            <a:chOff x="0" y="0"/>
            <a:chExt cx="757405" cy="134464"/>
          </a:xfrm>
          <a:solidFill>
            <a:schemeClr val="accent5"/>
          </a:solidFill>
        </p:grpSpPr>
        <p:sp>
          <p:nvSpPr>
            <p:cNvPr id="87" name="Freeform 87"/>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a:ln>
              <a:solidFill>
                <a:schemeClr val="accent5"/>
              </a:solidFill>
            </a:ln>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88" name="TextBox 88"/>
            <p:cNvSpPr txBox="1"/>
            <p:nvPr/>
          </p:nvSpPr>
          <p:spPr>
            <a:xfrm>
              <a:off x="0" y="-57150"/>
              <a:ext cx="757405" cy="191614"/>
            </a:xfrm>
            <a:prstGeom prst="rect">
              <a:avLst/>
            </a:prstGeom>
            <a:grpFill/>
            <a:ln>
              <a:solidFill>
                <a:schemeClr val="accent5"/>
              </a:solidFill>
            </a:ln>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89" name="Group 89"/>
          <p:cNvGrpSpPr/>
          <p:nvPr/>
        </p:nvGrpSpPr>
        <p:grpSpPr>
          <a:xfrm>
            <a:off x="9924882" y="5505487"/>
            <a:ext cx="1644426" cy="291939"/>
            <a:chOff x="0" y="0"/>
            <a:chExt cx="757405" cy="134464"/>
          </a:xfrm>
        </p:grpSpPr>
        <p:sp>
          <p:nvSpPr>
            <p:cNvPr id="90" name="Freeform 90"/>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solidFill>
              <a:srgbClr val="667B8A"/>
            </a:solidFill>
          </p:spPr>
          <p:txBody>
            <a:bodyPr/>
            <a:lstStyle/>
            <a:p>
              <a:endParaRPr lang="el-GR" sz="933">
                <a:latin typeface="Calibri" panose="020F0502020204030204" pitchFamily="34" charset="0"/>
                <a:cs typeface="Calibri" panose="020F0502020204030204" pitchFamily="34" charset="0"/>
              </a:endParaRPr>
            </a:p>
          </p:txBody>
        </p:sp>
        <p:sp>
          <p:nvSpPr>
            <p:cNvPr id="91" name="TextBox 91"/>
            <p:cNvSpPr txBox="1"/>
            <p:nvPr/>
          </p:nvSpPr>
          <p:spPr>
            <a:xfrm>
              <a:off x="0" y="-57150"/>
              <a:ext cx="757405" cy="191614"/>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92" name="Freeform 92"/>
          <p:cNvSpPr/>
          <p:nvPr/>
        </p:nvSpPr>
        <p:spPr>
          <a:xfrm>
            <a:off x="1253025" y="2741913"/>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3" name="Freeform 93"/>
          <p:cNvSpPr/>
          <p:nvPr/>
        </p:nvSpPr>
        <p:spPr>
          <a:xfrm>
            <a:off x="3064510" y="2696693"/>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4" name="Freeform 94"/>
          <p:cNvSpPr/>
          <p:nvPr/>
        </p:nvSpPr>
        <p:spPr>
          <a:xfrm>
            <a:off x="4961576" y="2736764"/>
            <a:ext cx="407794" cy="407794"/>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5" name="Freeform 95"/>
          <p:cNvSpPr/>
          <p:nvPr/>
        </p:nvSpPr>
        <p:spPr>
          <a:xfrm>
            <a:off x="6814185" y="2736764"/>
            <a:ext cx="423656" cy="407794"/>
          </a:xfrm>
          <a:custGeom>
            <a:avLst/>
            <a:gdLst/>
            <a:ahLst/>
            <a:cxnLst/>
            <a:rect l="l" t="t" r="r" b="b"/>
            <a:pathLst>
              <a:path w="635484" h="611691">
                <a:moveTo>
                  <a:pt x="0" y="0"/>
                </a:moveTo>
                <a:lnTo>
                  <a:pt x="635485" y="0"/>
                </a:lnTo>
                <a:lnTo>
                  <a:pt x="635485" y="611692"/>
                </a:lnTo>
                <a:lnTo>
                  <a:pt x="0" y="61169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6" name="Freeform 96"/>
          <p:cNvSpPr/>
          <p:nvPr/>
        </p:nvSpPr>
        <p:spPr>
          <a:xfrm>
            <a:off x="8697999" y="2725058"/>
            <a:ext cx="377110" cy="431207"/>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97" name="Freeform 97"/>
          <p:cNvSpPr/>
          <p:nvPr/>
        </p:nvSpPr>
        <p:spPr>
          <a:xfrm>
            <a:off x="10511390" y="2706043"/>
            <a:ext cx="471409" cy="469237"/>
          </a:xfrm>
          <a:custGeom>
            <a:avLst/>
            <a:gdLst/>
            <a:ahLst/>
            <a:cxnLst/>
            <a:rect l="l" t="t" r="r" b="b"/>
            <a:pathLst>
              <a:path w="707113" h="703855">
                <a:moveTo>
                  <a:pt x="0" y="0"/>
                </a:moveTo>
                <a:lnTo>
                  <a:pt x="707113" y="0"/>
                </a:lnTo>
                <a:lnTo>
                  <a:pt x="707113" y="703855"/>
                </a:lnTo>
                <a:lnTo>
                  <a:pt x="0" y="703855"/>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00" name="TextBox 100"/>
          <p:cNvSpPr txBox="1"/>
          <p:nvPr/>
        </p:nvSpPr>
        <p:spPr>
          <a:xfrm>
            <a:off x="569687" y="3419361"/>
            <a:ext cx="1688984"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Αναγνώριση αναγκών σχολείου</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1" name="TextBox 101"/>
          <p:cNvSpPr txBox="1"/>
          <p:nvPr/>
        </p:nvSpPr>
        <p:spPr>
          <a:xfrm>
            <a:off x="1067911" y="5601316"/>
            <a:ext cx="835251"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1</a:t>
            </a:r>
          </a:p>
        </p:txBody>
      </p:sp>
      <p:sp>
        <p:nvSpPr>
          <p:cNvPr id="102" name="TextBox 102"/>
          <p:cNvSpPr txBox="1"/>
          <p:nvPr/>
        </p:nvSpPr>
        <p:spPr>
          <a:xfrm>
            <a:off x="2927937" y="5601316"/>
            <a:ext cx="820682"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2</a:t>
            </a:r>
          </a:p>
        </p:txBody>
      </p:sp>
      <p:sp>
        <p:nvSpPr>
          <p:cNvPr id="103" name="TextBox 103"/>
          <p:cNvSpPr txBox="1"/>
          <p:nvPr/>
        </p:nvSpPr>
        <p:spPr>
          <a:xfrm>
            <a:off x="2499507" y="3453146"/>
            <a:ext cx="1629000"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Χαρτογραφήστε Δυνατά Σημεία και Ελλείψεις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4" name="TextBox 104"/>
          <p:cNvSpPr txBox="1"/>
          <p:nvPr/>
        </p:nvSpPr>
        <p:spPr>
          <a:xfrm>
            <a:off x="577434" y="4293541"/>
            <a:ext cx="1716436"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Δεδομένα αξιολόγησης αναγκών, έρευνας προσωπικού ή συζητήσεων</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5" name="TextBox 105"/>
          <p:cNvSpPr txBox="1"/>
          <p:nvPr/>
        </p:nvSpPr>
        <p:spPr>
          <a:xfrm>
            <a:off x="2471502" y="4267432"/>
            <a:ext cx="1607087"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ea typeface="Lato"/>
                <a:cs typeface="Calibri" panose="020F0502020204030204" pitchFamily="34" charset="0"/>
                <a:sym typeface="Lato"/>
              </a:rPr>
              <a:t>Ποιες είναι οι ισχυρές προσπάθειες ευημερίας; Ποιες οι ελλείψεις;</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6" name="TextBox 106"/>
          <p:cNvSpPr txBox="1"/>
          <p:nvPr/>
        </p:nvSpPr>
        <p:spPr>
          <a:xfrm>
            <a:off x="4526616" y="3459513"/>
            <a:ext cx="1377246" cy="538609"/>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Θέστε</a:t>
            </a:r>
            <a:r>
              <a:rPr lang="en" sz="1800" b="1" dirty="0">
                <a:solidFill>
                  <a:schemeClr val="tx1"/>
                </a:solidFill>
                <a:latin typeface="Calibri" panose="020F0502020204030204" pitchFamily="34" charset="0"/>
                <a:cs typeface="Calibri" panose="020F0502020204030204" pitchFamily="34" charset="0"/>
              </a:rPr>
              <a:t> SMART </a:t>
            </a:r>
            <a:r>
              <a:rPr lang="el-GR" sz="1800" b="1" dirty="0">
                <a:solidFill>
                  <a:schemeClr val="tx1"/>
                </a:solidFill>
                <a:latin typeface="Calibri" panose="020F0502020204030204" pitchFamily="34" charset="0"/>
                <a:cs typeface="Calibri" panose="020F0502020204030204" pitchFamily="34" charset="0"/>
              </a:rPr>
              <a:t>Στόχους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7" name="TextBox 107"/>
          <p:cNvSpPr txBox="1"/>
          <p:nvPr/>
        </p:nvSpPr>
        <p:spPr>
          <a:xfrm>
            <a:off x="4389020" y="4267432"/>
            <a:ext cx="1486953"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Συγκεκριμένοι, Μετρήσιμοι, Εφικτοί, Σχετικοί, </a:t>
            </a:r>
            <a:r>
              <a:rPr lang="el-GR" sz="1600" dirty="0" err="1">
                <a:solidFill>
                  <a:schemeClr val="tx1"/>
                </a:solidFill>
                <a:latin typeface="Calibri" panose="020F0502020204030204" pitchFamily="34" charset="0"/>
                <a:cs typeface="Calibri" panose="020F0502020204030204" pitchFamily="34" charset="0"/>
              </a:rPr>
              <a:t>Χρονο</a:t>
            </a:r>
            <a:r>
              <a:rPr lang="el-GR" sz="1600" dirty="0">
                <a:solidFill>
                  <a:schemeClr val="tx1"/>
                </a:solidFill>
                <a:latin typeface="Calibri" panose="020F0502020204030204" pitchFamily="34" charset="0"/>
                <a:cs typeface="Calibri" panose="020F0502020204030204" pitchFamily="34" charset="0"/>
              </a:rPr>
              <a:t>-προσδιορισμένοι</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08" name="TextBox 108"/>
          <p:cNvSpPr txBox="1"/>
          <p:nvPr/>
        </p:nvSpPr>
        <p:spPr>
          <a:xfrm>
            <a:off x="6407224" y="3453146"/>
            <a:ext cx="1231370"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Επιλέξτε</a:t>
            </a:r>
            <a:r>
              <a:rPr lang="en" sz="1800" b="1" dirty="0">
                <a:solidFill>
                  <a:schemeClr val="tx1"/>
                </a:solidFill>
                <a:latin typeface="Calibri" panose="020F0502020204030204" pitchFamily="34" charset="0"/>
                <a:cs typeface="Calibri" panose="020F0502020204030204" pitchFamily="34" charset="0"/>
              </a:rPr>
              <a:t> </a:t>
            </a:r>
            <a:r>
              <a:rPr lang="el-GR" sz="1800" b="1" dirty="0">
                <a:solidFill>
                  <a:schemeClr val="tx1"/>
                </a:solidFill>
                <a:latin typeface="Calibri" panose="020F0502020204030204" pitchFamily="34" charset="0"/>
                <a:cs typeface="Calibri" panose="020F0502020204030204" pitchFamily="34" charset="0"/>
              </a:rPr>
              <a:t>Στρατηγικές</a:t>
            </a:r>
            <a:r>
              <a:rPr lang="en" sz="1800" b="1" dirty="0">
                <a:solidFill>
                  <a:schemeClr val="tx1"/>
                </a:solidFill>
                <a:latin typeface="Calibri" panose="020F0502020204030204" pitchFamily="34" charset="0"/>
                <a:cs typeface="Calibri" panose="020F0502020204030204" pitchFamily="34" charset="0"/>
              </a:rPr>
              <a:t>PERMA</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09" name="TextBox 109"/>
          <p:cNvSpPr txBox="1"/>
          <p:nvPr/>
        </p:nvSpPr>
        <p:spPr>
          <a:xfrm>
            <a:off x="6334286" y="4267432"/>
            <a:ext cx="1377246" cy="1090042"/>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Επιλέξτε τουλάχιστον μία παρέμβαση ανά στοιχείο του </a:t>
            </a:r>
            <a:r>
              <a:rPr lang="en-GB" sz="1600" dirty="0">
                <a:solidFill>
                  <a:schemeClr val="tx1"/>
                </a:solidFill>
                <a:latin typeface="Calibri" panose="020F0502020204030204" pitchFamily="34" charset="0"/>
                <a:cs typeface="Calibri" panose="020F0502020204030204" pitchFamily="34" charset="0"/>
              </a:rPr>
              <a:t>PERMA</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0" name="TextBox 110"/>
          <p:cNvSpPr txBox="1"/>
          <p:nvPr/>
        </p:nvSpPr>
        <p:spPr>
          <a:xfrm>
            <a:off x="8083051" y="3462518"/>
            <a:ext cx="1491311" cy="807913"/>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ea typeface="Lato Bold"/>
                <a:cs typeface="Calibri" panose="020F0502020204030204" pitchFamily="34" charset="0"/>
                <a:sym typeface="Lato Bold"/>
              </a:rPr>
              <a:t>Σχεδιάστε Δράσεις και Αρμοδιότητες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11" name="TextBox 111"/>
          <p:cNvSpPr txBox="1"/>
          <p:nvPr/>
        </p:nvSpPr>
        <p:spPr>
          <a:xfrm>
            <a:off x="10123659" y="3459513"/>
            <a:ext cx="1246867" cy="538609"/>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Σχέδιο Αξιολόγησης</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12" name="TextBox 112"/>
          <p:cNvSpPr txBox="1"/>
          <p:nvPr/>
        </p:nvSpPr>
        <p:spPr>
          <a:xfrm>
            <a:off x="8197116" y="4293797"/>
            <a:ext cx="1377246" cy="1090042"/>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Καθορίστε ποιος, πότε και πώς υλοποιείται κάθε δραστηριότητα</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3" name="TextBox 113"/>
          <p:cNvSpPr txBox="1"/>
          <p:nvPr/>
        </p:nvSpPr>
        <p:spPr>
          <a:xfrm>
            <a:off x="10066856" y="4128691"/>
            <a:ext cx="1377246" cy="1308050"/>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Συμπεριλάβετε δείκτες, </a:t>
            </a:r>
            <a:r>
              <a:rPr lang="el-GR" sz="1600" dirty="0" err="1">
                <a:solidFill>
                  <a:schemeClr val="tx1"/>
                </a:solidFill>
                <a:latin typeface="Calibri" panose="020F0502020204030204" pitchFamily="34" charset="0"/>
                <a:cs typeface="Calibri" panose="020F0502020204030204" pitchFamily="34" charset="0"/>
              </a:rPr>
              <a:t>χρονοδιαγράμ-ματα</a:t>
            </a:r>
            <a:r>
              <a:rPr lang="el-GR" sz="1600" dirty="0">
                <a:solidFill>
                  <a:schemeClr val="tx1"/>
                </a:solidFill>
                <a:latin typeface="Calibri" panose="020F0502020204030204" pitchFamily="34" charset="0"/>
                <a:cs typeface="Calibri" panose="020F0502020204030204" pitchFamily="34" charset="0"/>
              </a:rPr>
              <a:t> και ευκαιρίες αναστοχασμού</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114" name="TextBox 114"/>
          <p:cNvSpPr txBox="1"/>
          <p:nvPr/>
        </p:nvSpPr>
        <p:spPr>
          <a:xfrm>
            <a:off x="4788477" y="5601316"/>
            <a:ext cx="835765"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3</a:t>
            </a:r>
          </a:p>
        </p:txBody>
      </p:sp>
      <p:sp>
        <p:nvSpPr>
          <p:cNvPr id="115" name="TextBox 115"/>
          <p:cNvSpPr txBox="1"/>
          <p:nvPr/>
        </p:nvSpPr>
        <p:spPr>
          <a:xfrm>
            <a:off x="6649018" y="5601316"/>
            <a:ext cx="835765"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 </a:t>
            </a:r>
            <a:r>
              <a:rPr lang="en-US" sz="1800" b="1" dirty="0">
                <a:solidFill>
                  <a:schemeClr val="bg1"/>
                </a:solidFill>
                <a:latin typeface="Calibri" panose="020F0502020204030204" pitchFamily="34" charset="0"/>
                <a:ea typeface="Lato Bold"/>
                <a:cs typeface="Calibri" panose="020F0502020204030204" pitchFamily="34" charset="0"/>
                <a:sym typeface="Lato Bold"/>
              </a:rPr>
              <a:t> 4</a:t>
            </a:r>
          </a:p>
        </p:txBody>
      </p:sp>
      <p:sp>
        <p:nvSpPr>
          <p:cNvPr id="116" name="TextBox 116"/>
          <p:cNvSpPr txBox="1"/>
          <p:nvPr/>
        </p:nvSpPr>
        <p:spPr>
          <a:xfrm>
            <a:off x="8509558" y="5601316"/>
            <a:ext cx="864094"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 </a:t>
            </a:r>
            <a:r>
              <a:rPr lang="en-US" sz="1800" b="1" dirty="0">
                <a:solidFill>
                  <a:schemeClr val="bg1"/>
                </a:solidFill>
                <a:latin typeface="Calibri" panose="020F0502020204030204" pitchFamily="34" charset="0"/>
                <a:ea typeface="Lato Bold"/>
                <a:cs typeface="Calibri" panose="020F0502020204030204" pitchFamily="34" charset="0"/>
                <a:sym typeface="Lato Bold"/>
              </a:rPr>
              <a:t> 5</a:t>
            </a:r>
          </a:p>
        </p:txBody>
      </p:sp>
      <p:sp>
        <p:nvSpPr>
          <p:cNvPr id="117" name="TextBox 117"/>
          <p:cNvSpPr txBox="1"/>
          <p:nvPr/>
        </p:nvSpPr>
        <p:spPr>
          <a:xfrm>
            <a:off x="10370099" y="5601316"/>
            <a:ext cx="835765"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6</a:t>
            </a:r>
          </a:p>
        </p:txBody>
      </p:sp>
      <p:sp>
        <p:nvSpPr>
          <p:cNvPr id="118" name="Τίτλος 1">
            <a:extLst>
              <a:ext uri="{FF2B5EF4-FFF2-40B4-BE49-F238E27FC236}">
                <a16:creationId xmlns:a16="http://schemas.microsoft.com/office/drawing/2014/main" id="{D84D9C6B-6A4C-BE5A-D147-17AEA44A33A3}"/>
              </a:ext>
            </a:extLst>
          </p:cNvPr>
          <p:cNvSpPr txBox="1">
            <a:spLocks/>
          </p:cNvSpPr>
          <p:nvPr/>
        </p:nvSpPr>
        <p:spPr>
          <a:xfrm>
            <a:off x="97970" y="81642"/>
            <a:ext cx="11944500"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3800" dirty="0">
                <a:solidFill>
                  <a:srgbClr val="FFFFFF"/>
                </a:solidFill>
                <a:latin typeface="Calibri" panose="020F0502020204030204" pitchFamily="34" charset="0"/>
                <a:cs typeface="Calibri" panose="020F0502020204030204" pitchFamily="34" charset="0"/>
                <a:sym typeface="Calibri"/>
              </a:rPr>
              <a:t>Steps for Designing a WSA Program</a:t>
            </a:r>
            <a:endParaRPr lang="el-GR" sz="3800" dirty="0">
              <a:solidFill>
                <a:srgbClr val="FFFFFF"/>
              </a:solidFill>
              <a:latin typeface="Calibri" panose="020F0502020204030204" pitchFamily="34" charset="0"/>
              <a:cs typeface="Calibri" panose="020F0502020204030204" pitchFamily="34" charset="0"/>
              <a:sym typeface="Calibri"/>
            </a:endParaRPr>
          </a:p>
        </p:txBody>
      </p:sp>
      <p:sp>
        <p:nvSpPr>
          <p:cNvPr id="119" name="Θέση κειμένου 2">
            <a:extLst>
              <a:ext uri="{FF2B5EF4-FFF2-40B4-BE49-F238E27FC236}">
                <a16:creationId xmlns:a16="http://schemas.microsoft.com/office/drawing/2014/main" id="{D211A1C1-3659-57D8-F469-929828E46096}"/>
              </a:ext>
            </a:extLst>
          </p:cNvPr>
          <p:cNvSpPr txBox="1">
            <a:spLocks/>
          </p:cNvSpPr>
          <p:nvPr/>
        </p:nvSpPr>
        <p:spPr>
          <a:xfrm>
            <a:off x="97970" y="1117031"/>
            <a:ext cx="11944500" cy="112240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i="1">
                <a:solidFill>
                  <a:schemeClr val="accent2"/>
                </a:solidFill>
                <a:latin typeface="Calibri" panose="020F0502020204030204" pitchFamily="34" charset="0"/>
                <a:cs typeface="Calibri" panose="020F0502020204030204" pitchFamily="34" charset="0"/>
              </a:rPr>
              <a:t>Designing an effective Whole-School Approach (WSA) wellbeing program requires a clear process that connects school needs, strengths, and priorities with evidence-based PERMA strategies. These steps will guide you in creating a structured, inclusive, and sustainable wellbeing plan tailored to your school community.</a:t>
            </a:r>
            <a:endParaRPr lang="el-GR" sz="1800" i="1" dirty="0">
              <a:solidFill>
                <a:schemeClr val="accent2"/>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43D8846-4470-E841-E397-8F50361B8953}"/>
            </a:ext>
          </a:extLst>
        </p:cNvPr>
        <p:cNvGrpSpPr/>
        <p:nvPr/>
      </p:nvGrpSpPr>
      <p:grpSpPr>
        <a:xfrm>
          <a:off x="0" y="0"/>
          <a:ext cx="0" cy="0"/>
          <a:chOff x="0" y="0"/>
          <a:chExt cx="0" cy="0"/>
        </a:xfrm>
      </p:grpSpPr>
      <p:sp>
        <p:nvSpPr>
          <p:cNvPr id="5" name="Freeform 6">
            <a:extLst>
              <a:ext uri="{FF2B5EF4-FFF2-40B4-BE49-F238E27FC236}">
                <a16:creationId xmlns:a16="http://schemas.microsoft.com/office/drawing/2014/main" id="{CA4081A3-D6A8-5CE2-685B-4A591B0AE621}"/>
              </a:ext>
            </a:extLst>
          </p:cNvPr>
          <p:cNvSpPr/>
          <p:nvPr/>
        </p:nvSpPr>
        <p:spPr>
          <a:xfrm>
            <a:off x="2821169" y="1478933"/>
            <a:ext cx="917540" cy="91754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1"/>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grpSp>
        <p:nvGrpSpPr>
          <p:cNvPr id="2" name="Group 2">
            <a:extLst>
              <a:ext uri="{FF2B5EF4-FFF2-40B4-BE49-F238E27FC236}">
                <a16:creationId xmlns:a16="http://schemas.microsoft.com/office/drawing/2014/main" id="{6FD249C3-6543-B5CE-806B-BD13B16C3F1D}"/>
              </a:ext>
            </a:extLst>
          </p:cNvPr>
          <p:cNvGrpSpPr/>
          <p:nvPr/>
        </p:nvGrpSpPr>
        <p:grpSpPr>
          <a:xfrm>
            <a:off x="976226" y="1482465"/>
            <a:ext cx="917540" cy="917540"/>
            <a:chOff x="0" y="0"/>
            <a:chExt cx="812800" cy="812800"/>
          </a:xfrm>
        </p:grpSpPr>
        <p:sp>
          <p:nvSpPr>
            <p:cNvPr id="3" name="Freeform 3">
              <a:extLst>
                <a:ext uri="{FF2B5EF4-FFF2-40B4-BE49-F238E27FC236}">
                  <a16:creationId xmlns:a16="http://schemas.microsoft.com/office/drawing/2014/main" id="{B3D607AA-765F-3C9C-9031-CD51FDD9A1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cap="sq">
              <a:no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4" name="TextBox 4">
              <a:extLst>
                <a:ext uri="{FF2B5EF4-FFF2-40B4-BE49-F238E27FC236}">
                  <a16:creationId xmlns:a16="http://schemas.microsoft.com/office/drawing/2014/main" id="{46D55A26-1357-2B24-1473-21E057284665}"/>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24" name="Freeform 15">
            <a:extLst>
              <a:ext uri="{FF2B5EF4-FFF2-40B4-BE49-F238E27FC236}">
                <a16:creationId xmlns:a16="http://schemas.microsoft.com/office/drawing/2014/main" id="{6702B847-4B23-3EBE-FB84-0873E6A7F8B3}"/>
              </a:ext>
            </a:extLst>
          </p:cNvPr>
          <p:cNvSpPr/>
          <p:nvPr/>
        </p:nvSpPr>
        <p:spPr>
          <a:xfrm>
            <a:off x="1088726" y="1593788"/>
            <a:ext cx="692537" cy="69253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62" name="TextBox 7">
            <a:extLst>
              <a:ext uri="{FF2B5EF4-FFF2-40B4-BE49-F238E27FC236}">
                <a16:creationId xmlns:a16="http://schemas.microsoft.com/office/drawing/2014/main" id="{157500EF-70D0-1F92-C94C-6D258D962F53}"/>
              </a:ext>
            </a:extLst>
          </p:cNvPr>
          <p:cNvSpPr txBox="1"/>
          <p:nvPr/>
        </p:nvSpPr>
        <p:spPr>
          <a:xfrm>
            <a:off x="3253456" y="1382947"/>
            <a:ext cx="745501" cy="810016"/>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sp>
        <p:nvSpPr>
          <p:cNvPr id="135" name="Google Shape;135;g37f9446a92a_0_143">
            <a:extLst>
              <a:ext uri="{FF2B5EF4-FFF2-40B4-BE49-F238E27FC236}">
                <a16:creationId xmlns:a16="http://schemas.microsoft.com/office/drawing/2014/main" id="{5423AEE3-5B36-2536-DE7B-19D8ECBD3E9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a:t>
            </a:r>
            <a:r>
              <a:rPr lang="en-US" sz="3600" dirty="0"/>
              <a:t> 3.1: </a:t>
            </a:r>
            <a:r>
              <a:rPr lang="el-GR" sz="3600" dirty="0"/>
              <a:t>Σχεδιάζοντας ένα</a:t>
            </a:r>
            <a:r>
              <a:rPr lang="en" sz="3600" dirty="0"/>
              <a:t> </a:t>
            </a:r>
            <a:r>
              <a:rPr lang="el-GR" sz="3600" dirty="0"/>
              <a:t>Πρόγραμμα για όλο το σχολείο</a:t>
            </a:r>
            <a:endParaRPr sz="3600" dirty="0"/>
          </a:p>
        </p:txBody>
      </p:sp>
      <p:sp>
        <p:nvSpPr>
          <p:cNvPr id="136" name="Google Shape;136;g37f9446a92a_0_143">
            <a:extLst>
              <a:ext uri="{FF2B5EF4-FFF2-40B4-BE49-F238E27FC236}">
                <a16:creationId xmlns:a16="http://schemas.microsoft.com/office/drawing/2014/main" id="{7C051093-8136-13A8-9A49-03FEA67A0E2C}"/>
              </a:ext>
            </a:extLst>
          </p:cNvPr>
          <p:cNvSpPr txBox="1">
            <a:spLocks noGrp="1"/>
          </p:cNvSpPr>
          <p:nvPr>
            <p:ph type="body" idx="1"/>
          </p:nvPr>
        </p:nvSpPr>
        <p:spPr>
          <a:xfrm>
            <a:off x="97969" y="804042"/>
            <a:ext cx="7845027" cy="550800"/>
          </a:xfrm>
          <a:prstGeom prst="rect">
            <a:avLst/>
          </a:prstGeom>
          <a:noFill/>
          <a:ln>
            <a:noFill/>
          </a:ln>
        </p:spPr>
        <p:txBody>
          <a:bodyPr spcFirstLastPara="1" wrap="square" lIns="91425" tIns="45700" rIns="91425" bIns="45700" anchor="ctr" anchorCtr="0">
            <a:noAutofit/>
          </a:bodyPr>
          <a:lstStyle/>
          <a:p>
            <a:pPr marL="0" indent="0">
              <a:spcBef>
                <a:spcPts val="0"/>
              </a:spcBef>
            </a:pPr>
            <a:r>
              <a:rPr lang="el-GR" dirty="0"/>
              <a:t>Βήματα σχεδιασμού για ένα πρόγραμμα για όλο το σχολείο</a:t>
            </a:r>
            <a:endParaRPr dirty="0"/>
          </a:p>
        </p:txBody>
      </p:sp>
      <p:grpSp>
        <p:nvGrpSpPr>
          <p:cNvPr id="46" name="Group 17">
            <a:extLst>
              <a:ext uri="{FF2B5EF4-FFF2-40B4-BE49-F238E27FC236}">
                <a16:creationId xmlns:a16="http://schemas.microsoft.com/office/drawing/2014/main" id="{DBB90C4C-61CD-9CE2-5986-AFDC0A95D972}"/>
              </a:ext>
            </a:extLst>
          </p:cNvPr>
          <p:cNvGrpSpPr/>
          <p:nvPr/>
        </p:nvGrpSpPr>
        <p:grpSpPr>
          <a:xfrm>
            <a:off x="2927377" y="1570599"/>
            <a:ext cx="692537" cy="728323"/>
            <a:chOff x="-18835" y="19050"/>
            <a:chExt cx="812800" cy="854801"/>
          </a:xfrm>
        </p:grpSpPr>
        <p:sp>
          <p:nvSpPr>
            <p:cNvPr id="47" name="Freeform 18">
              <a:extLst>
                <a:ext uri="{FF2B5EF4-FFF2-40B4-BE49-F238E27FC236}">
                  <a16:creationId xmlns:a16="http://schemas.microsoft.com/office/drawing/2014/main" id="{ECEE0FD5-1EEC-427C-511F-D4D3F189EE39}"/>
                </a:ext>
              </a:extLst>
            </p:cNvPr>
            <p:cNvSpPr/>
            <p:nvPr/>
          </p:nvSpPr>
          <p:spPr>
            <a:xfrm>
              <a:off x="-18835" y="61051"/>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48" name="TextBox 19">
              <a:extLst>
                <a:ext uri="{FF2B5EF4-FFF2-40B4-BE49-F238E27FC236}">
                  <a16:creationId xmlns:a16="http://schemas.microsoft.com/office/drawing/2014/main" id="{3E933DE8-60BE-ED58-CEB0-3C0CEED81E4F}"/>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sp>
        <p:nvSpPr>
          <p:cNvPr id="128" name="TextBox 127">
            <a:extLst>
              <a:ext uri="{FF2B5EF4-FFF2-40B4-BE49-F238E27FC236}">
                <a16:creationId xmlns:a16="http://schemas.microsoft.com/office/drawing/2014/main" id="{A343F3CC-1FD7-95B6-4DB2-7D17983B793C}"/>
              </a:ext>
            </a:extLst>
          </p:cNvPr>
          <p:cNvSpPr txBox="1"/>
          <p:nvPr/>
        </p:nvSpPr>
        <p:spPr>
          <a:xfrm>
            <a:off x="6096000" y="3592418"/>
            <a:ext cx="4887906" cy="1477328"/>
          </a:xfrm>
          <a:prstGeom prst="rect">
            <a:avLst/>
          </a:prstGeom>
          <a:noFill/>
        </p:spPr>
        <p:txBody>
          <a:bodyPr wrap="square">
            <a:spAutoFit/>
          </a:bodyPr>
          <a:lstStyle/>
          <a:p>
            <a:r>
              <a:rPr lang="el-GR" sz="1800" dirty="0">
                <a:solidFill>
                  <a:schemeClr val="tx1"/>
                </a:solidFill>
                <a:latin typeface="Calibri" panose="020F0502020204030204" pitchFamily="34" charset="0"/>
                <a:cs typeface="Calibri" panose="020F0502020204030204" pitchFamily="34" charset="0"/>
              </a:rPr>
              <a:t>Βήμα 1. Εξετάστε την αξιολόγηση αναγκών σας</a:t>
            </a:r>
          </a:p>
          <a:p>
            <a:r>
              <a:rPr lang="el-GR" sz="1800" i="1" dirty="0">
                <a:solidFill>
                  <a:schemeClr val="tx1"/>
                </a:solidFill>
                <a:latin typeface="Calibri" panose="020F0502020204030204" pitchFamily="34" charset="0"/>
                <a:cs typeface="Calibri" panose="020F0502020204030204" pitchFamily="34" charset="0"/>
              </a:rPr>
              <a:t>Ποιο είναι το μεγαλύτερο κενό ευημερίας στο σχολείο σας;</a:t>
            </a:r>
          </a:p>
          <a:p>
            <a:r>
              <a:rPr lang="el-GR" sz="1800" i="1" dirty="0">
                <a:solidFill>
                  <a:schemeClr val="tx1"/>
                </a:solidFill>
                <a:latin typeface="Calibri" panose="020F0502020204030204" pitchFamily="34" charset="0"/>
                <a:cs typeface="Calibri" panose="020F0502020204030204" pitchFamily="34" charset="0"/>
              </a:rPr>
              <a:t>Ποιο στοιχείο του </a:t>
            </a:r>
            <a:r>
              <a:rPr lang="en-GB" sz="1800" i="1" dirty="0">
                <a:solidFill>
                  <a:schemeClr val="tx1"/>
                </a:solidFill>
                <a:latin typeface="Calibri" panose="020F0502020204030204" pitchFamily="34" charset="0"/>
                <a:cs typeface="Calibri" panose="020F0502020204030204" pitchFamily="34" charset="0"/>
              </a:rPr>
              <a:t>PERMA </a:t>
            </a:r>
            <a:r>
              <a:rPr lang="el-GR" sz="1800" i="1" dirty="0">
                <a:solidFill>
                  <a:schemeClr val="tx1"/>
                </a:solidFill>
                <a:latin typeface="Calibri" panose="020F0502020204030204" pitchFamily="34" charset="0"/>
                <a:cs typeface="Calibri" panose="020F0502020204030204" pitchFamily="34" charset="0"/>
              </a:rPr>
              <a:t>επηρεάζεται περισσότερο;</a:t>
            </a:r>
            <a:endParaRPr lang="en" sz="1800" i="1" dirty="0">
              <a:solidFill>
                <a:schemeClr val="tx1"/>
              </a:solidFill>
              <a:latin typeface="Calibri" panose="020F0502020204030204" pitchFamily="34" charset="0"/>
              <a:cs typeface="Calibri" panose="020F0502020204030204" pitchFamily="34" charset="0"/>
            </a:endParaRPr>
          </a:p>
        </p:txBody>
      </p:sp>
      <p:sp>
        <p:nvSpPr>
          <p:cNvPr id="130" name="TextBox 129">
            <a:extLst>
              <a:ext uri="{FF2B5EF4-FFF2-40B4-BE49-F238E27FC236}">
                <a16:creationId xmlns:a16="http://schemas.microsoft.com/office/drawing/2014/main" id="{96A774A4-B8F9-CADE-8BA4-CF611378E31F}"/>
              </a:ext>
            </a:extLst>
          </p:cNvPr>
          <p:cNvSpPr txBox="1"/>
          <p:nvPr/>
        </p:nvSpPr>
        <p:spPr>
          <a:xfrm>
            <a:off x="6095999" y="5105841"/>
            <a:ext cx="5076729" cy="1477328"/>
          </a:xfrm>
          <a:prstGeom prst="rect">
            <a:avLst/>
          </a:prstGeom>
          <a:noFill/>
        </p:spPr>
        <p:txBody>
          <a:bodyPr wrap="square">
            <a:spAutoFit/>
          </a:bodyPr>
          <a:lstStyle/>
          <a:p>
            <a:r>
              <a:rPr lang="el-GR" sz="1800" dirty="0">
                <a:solidFill>
                  <a:schemeClr val="tx1"/>
                </a:solidFill>
                <a:latin typeface="Calibri" panose="020F0502020204030204" pitchFamily="34" charset="0"/>
                <a:cs typeface="Calibri" panose="020F0502020204030204" pitchFamily="34" charset="0"/>
              </a:rPr>
              <a:t>Βήμα 2: Χαρτογράφηση δυνατών σημείων και κενών</a:t>
            </a:r>
          </a:p>
          <a:p>
            <a:r>
              <a:rPr lang="el-GR" sz="1800" i="1" dirty="0">
                <a:solidFill>
                  <a:schemeClr val="tx1"/>
                </a:solidFill>
                <a:latin typeface="Calibri" panose="020F0502020204030204" pitchFamily="34" charset="0"/>
                <a:cs typeface="Calibri" panose="020F0502020204030204" pitchFamily="34" charset="0"/>
              </a:rPr>
              <a:t>Αν έπρεπε να κατονομάσετε ένα ισχύον δυνατό σημείο ευημερίας, καθώς και μία πρόκληση ευημερίας στο σχολείο σας, ποια θα ήταν αυτά;</a:t>
            </a:r>
            <a:endParaRPr lang="en" sz="1800" i="1" dirty="0">
              <a:solidFill>
                <a:schemeClr val="tx1"/>
              </a:solidFill>
              <a:latin typeface="Calibri" panose="020F0502020204030204" pitchFamily="34" charset="0"/>
              <a:cs typeface="Calibri" panose="020F0502020204030204" pitchFamily="34" charset="0"/>
            </a:endParaRPr>
          </a:p>
        </p:txBody>
      </p:sp>
      <p:sp>
        <p:nvSpPr>
          <p:cNvPr id="133" name="Σύννεφο 132">
            <a:extLst>
              <a:ext uri="{FF2B5EF4-FFF2-40B4-BE49-F238E27FC236}">
                <a16:creationId xmlns:a16="http://schemas.microsoft.com/office/drawing/2014/main" id="{48707CAE-EE49-ACC4-5405-FCC7A7A53852}"/>
              </a:ext>
            </a:extLst>
          </p:cNvPr>
          <p:cNvSpPr/>
          <p:nvPr/>
        </p:nvSpPr>
        <p:spPr>
          <a:xfrm>
            <a:off x="7154563" y="901481"/>
            <a:ext cx="4887907" cy="262115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800" dirty="0">
                <a:solidFill>
                  <a:srgbClr val="FFFFFF"/>
                </a:solidFill>
                <a:latin typeface="Calibri" panose="020F0502020204030204" pitchFamily="34" charset="0"/>
                <a:cs typeface="Calibri" panose="020F0502020204030204" pitchFamily="34" charset="0"/>
              </a:rPr>
              <a:t>Σύντομος Αναστοχασμός</a:t>
            </a:r>
          </a:p>
          <a:p>
            <a:pPr algn="ctr"/>
            <a:r>
              <a:rPr lang="el-GR" sz="1800" dirty="0">
                <a:solidFill>
                  <a:srgbClr val="FFFFFF"/>
                </a:solidFill>
                <a:latin typeface="Calibri" panose="020F0502020204030204" pitchFamily="34" charset="0"/>
                <a:cs typeface="Calibri" panose="020F0502020204030204" pitchFamily="34" charset="0"/>
              </a:rPr>
              <a:t>Σκεφτείτε τη σχολική σας κοινότητα — το προσωπικό, τους μαθητές και τις οικογένειες. Με 2–3 προτάσεις περιγράψτε το συνολικό κλίμα ευημερίας του σχολείου σας.</a:t>
            </a:r>
            <a:endParaRPr lang="el-GR" dirty="0"/>
          </a:p>
        </p:txBody>
      </p:sp>
      <p:sp>
        <p:nvSpPr>
          <p:cNvPr id="6" name="Freeform 9">
            <a:extLst>
              <a:ext uri="{FF2B5EF4-FFF2-40B4-BE49-F238E27FC236}">
                <a16:creationId xmlns:a16="http://schemas.microsoft.com/office/drawing/2014/main" id="{499E79E9-E84D-D709-0F78-4F99F257FB33}"/>
              </a:ext>
            </a:extLst>
          </p:cNvPr>
          <p:cNvSpPr/>
          <p:nvPr/>
        </p:nvSpPr>
        <p:spPr>
          <a:xfrm rot="10800000">
            <a:off x="550032" y="2330216"/>
            <a:ext cx="1733541" cy="3723741"/>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2"/>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grpSp>
        <p:nvGrpSpPr>
          <p:cNvPr id="7" name="Group 11">
            <a:extLst>
              <a:ext uri="{FF2B5EF4-FFF2-40B4-BE49-F238E27FC236}">
                <a16:creationId xmlns:a16="http://schemas.microsoft.com/office/drawing/2014/main" id="{53F96C38-4512-B284-2551-ECD7A93265CF}"/>
              </a:ext>
            </a:extLst>
          </p:cNvPr>
          <p:cNvGrpSpPr/>
          <p:nvPr/>
        </p:nvGrpSpPr>
        <p:grpSpPr>
          <a:xfrm rot="-10800000">
            <a:off x="2409397" y="2318324"/>
            <a:ext cx="1733541" cy="3735634"/>
            <a:chOff x="0" y="0"/>
            <a:chExt cx="635000" cy="1066431"/>
          </a:xfrm>
        </p:grpSpPr>
        <p:sp>
          <p:nvSpPr>
            <p:cNvPr id="8" name="Freeform 12">
              <a:extLst>
                <a:ext uri="{FF2B5EF4-FFF2-40B4-BE49-F238E27FC236}">
                  <a16:creationId xmlns:a16="http://schemas.microsoft.com/office/drawing/2014/main" id="{7F5AE570-BF6C-24C3-693F-D7D428CB4F71}"/>
                </a:ext>
              </a:extLst>
            </p:cNvPr>
            <p:cNvSpPr/>
            <p:nvPr/>
          </p:nvSpPr>
          <p:spPr>
            <a:xfrm>
              <a:off x="0" y="0"/>
              <a:ext cx="635000" cy="1064202"/>
            </a:xfrm>
            <a:custGeom>
              <a:avLst/>
              <a:gdLst/>
              <a:ahLst/>
              <a:cxnLst/>
              <a:rect l="l" t="t" r="r" b="b"/>
              <a:pathLst>
                <a:path w="635000" h="1064202">
                  <a:moveTo>
                    <a:pt x="635000" y="18608"/>
                  </a:moveTo>
                  <a:lnTo>
                    <a:pt x="635000" y="933522"/>
                  </a:lnTo>
                  <a:cubicBezTo>
                    <a:pt x="635000" y="944687"/>
                    <a:pt x="627996" y="954652"/>
                    <a:pt x="617492" y="958434"/>
                  </a:cubicBezTo>
                  <a:lnTo>
                    <a:pt x="335008" y="1060128"/>
                  </a:lnTo>
                  <a:cubicBezTo>
                    <a:pt x="323692" y="1064202"/>
                    <a:pt x="311308" y="1064202"/>
                    <a:pt x="299992" y="1060128"/>
                  </a:cubicBezTo>
                  <a:lnTo>
                    <a:pt x="17508" y="958434"/>
                  </a:lnTo>
                  <a:cubicBezTo>
                    <a:pt x="7004" y="954652"/>
                    <a:pt x="0" y="944687"/>
                    <a:pt x="0" y="933522"/>
                  </a:cubicBezTo>
                  <a:lnTo>
                    <a:pt x="0" y="18608"/>
                  </a:lnTo>
                  <a:cubicBezTo>
                    <a:pt x="0" y="8331"/>
                    <a:pt x="8331" y="0"/>
                    <a:pt x="18608" y="0"/>
                  </a:cubicBezTo>
                  <a:lnTo>
                    <a:pt x="616392" y="0"/>
                  </a:lnTo>
                  <a:cubicBezTo>
                    <a:pt x="626669" y="0"/>
                    <a:pt x="635000" y="8331"/>
                    <a:pt x="635000" y="18608"/>
                  </a:cubicBezTo>
                  <a:close/>
                </a:path>
              </a:pathLst>
            </a:custGeom>
            <a:solidFill>
              <a:srgbClr val="000000">
                <a:alpha val="0"/>
              </a:srgbClr>
            </a:solidFill>
            <a:ln w="95250" cap="sq">
              <a:solidFill>
                <a:schemeClr val="accent1"/>
              </a:solidFill>
              <a:prstDash val="solid"/>
              <a:miter/>
            </a:ln>
          </p:spPr>
          <p:txBody>
            <a:bodyPr/>
            <a:lstStyle/>
            <a:p>
              <a:endParaRPr lang="el-GR" sz="933" dirty="0">
                <a:latin typeface="Calibri" panose="020F0502020204030204" pitchFamily="34" charset="0"/>
                <a:cs typeface="Calibri" panose="020F0502020204030204" pitchFamily="34" charset="0"/>
              </a:endParaRPr>
            </a:p>
          </p:txBody>
        </p:sp>
        <p:sp>
          <p:nvSpPr>
            <p:cNvPr id="9" name="TextBox 13">
              <a:extLst>
                <a:ext uri="{FF2B5EF4-FFF2-40B4-BE49-F238E27FC236}">
                  <a16:creationId xmlns:a16="http://schemas.microsoft.com/office/drawing/2014/main" id="{488A2514-C871-6DF1-3343-7A6D3CEF9F4E}"/>
                </a:ext>
              </a:extLst>
            </p:cNvPr>
            <p:cNvSpPr txBox="1"/>
            <p:nvPr/>
          </p:nvSpPr>
          <p:spPr>
            <a:xfrm>
              <a:off x="0" y="-57150"/>
              <a:ext cx="635000" cy="1009281"/>
            </a:xfrm>
            <a:prstGeom prst="rect">
              <a:avLst/>
            </a:prstGeom>
          </p:spPr>
          <p:txBody>
            <a:bodyPr lIns="33867" tIns="33867" rIns="33867" bIns="33867" rtlCol="0" anchor="ctr"/>
            <a:lstStyle/>
            <a:p>
              <a:pPr algn="ctr">
                <a:lnSpc>
                  <a:spcPts val="1773"/>
                </a:lnSpc>
              </a:pPr>
              <a:endParaRPr sz="933">
                <a:latin typeface="Calibri" panose="020F0502020204030204" pitchFamily="34" charset="0"/>
                <a:cs typeface="Calibri" panose="020F0502020204030204" pitchFamily="34" charset="0"/>
              </a:endParaRPr>
            </a:p>
          </p:txBody>
        </p:sp>
      </p:grpSp>
      <p:grpSp>
        <p:nvGrpSpPr>
          <p:cNvPr id="10" name="Group 26">
            <a:extLst>
              <a:ext uri="{FF2B5EF4-FFF2-40B4-BE49-F238E27FC236}">
                <a16:creationId xmlns:a16="http://schemas.microsoft.com/office/drawing/2014/main" id="{A5DA8219-DA8F-DEF7-7413-F25D300D524E}"/>
              </a:ext>
            </a:extLst>
          </p:cNvPr>
          <p:cNvGrpSpPr/>
          <p:nvPr/>
        </p:nvGrpSpPr>
        <p:grpSpPr>
          <a:xfrm>
            <a:off x="574054" y="5475053"/>
            <a:ext cx="1644426" cy="291939"/>
            <a:chOff x="0" y="0"/>
            <a:chExt cx="757405" cy="134464"/>
          </a:xfrm>
          <a:solidFill>
            <a:schemeClr val="accent2"/>
          </a:solidFill>
        </p:grpSpPr>
        <p:sp>
          <p:nvSpPr>
            <p:cNvPr id="11" name="Freeform 27">
              <a:extLst>
                <a:ext uri="{FF2B5EF4-FFF2-40B4-BE49-F238E27FC236}">
                  <a16:creationId xmlns:a16="http://schemas.microsoft.com/office/drawing/2014/main" id="{3FD60420-700D-E9D0-F20F-63B88907B9D6}"/>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2" name="TextBox 28">
              <a:extLst>
                <a:ext uri="{FF2B5EF4-FFF2-40B4-BE49-F238E27FC236}">
                  <a16:creationId xmlns:a16="http://schemas.microsoft.com/office/drawing/2014/main" id="{0F9B1A8B-88B0-13DE-3EBE-4AA9522E117C}"/>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grpSp>
        <p:nvGrpSpPr>
          <p:cNvPr id="13" name="Group 29">
            <a:extLst>
              <a:ext uri="{FF2B5EF4-FFF2-40B4-BE49-F238E27FC236}">
                <a16:creationId xmlns:a16="http://schemas.microsoft.com/office/drawing/2014/main" id="{B5258ADA-4A88-7A27-B229-2F20836FD201}"/>
              </a:ext>
            </a:extLst>
          </p:cNvPr>
          <p:cNvGrpSpPr/>
          <p:nvPr/>
        </p:nvGrpSpPr>
        <p:grpSpPr>
          <a:xfrm>
            <a:off x="2459145" y="5475053"/>
            <a:ext cx="1644426" cy="291939"/>
            <a:chOff x="0" y="0"/>
            <a:chExt cx="757405" cy="134464"/>
          </a:xfrm>
          <a:solidFill>
            <a:schemeClr val="accent1"/>
          </a:solidFill>
        </p:grpSpPr>
        <p:sp>
          <p:nvSpPr>
            <p:cNvPr id="14" name="Freeform 30">
              <a:extLst>
                <a:ext uri="{FF2B5EF4-FFF2-40B4-BE49-F238E27FC236}">
                  <a16:creationId xmlns:a16="http://schemas.microsoft.com/office/drawing/2014/main" id="{9E5102F2-BDB7-6940-DD26-2CCC1FABCB40}"/>
                </a:ext>
              </a:extLst>
            </p:cNvPr>
            <p:cNvSpPr/>
            <p:nvPr/>
          </p:nvSpPr>
          <p:spPr>
            <a:xfrm>
              <a:off x="0" y="0"/>
              <a:ext cx="757405" cy="134464"/>
            </a:xfrm>
            <a:custGeom>
              <a:avLst/>
              <a:gdLst/>
              <a:ahLst/>
              <a:cxnLst/>
              <a:rect l="l" t="t" r="r" b="b"/>
              <a:pathLst>
                <a:path w="757405" h="134464">
                  <a:moveTo>
                    <a:pt x="0" y="0"/>
                  </a:moveTo>
                  <a:lnTo>
                    <a:pt x="757405" y="0"/>
                  </a:lnTo>
                  <a:lnTo>
                    <a:pt x="757405" y="134464"/>
                  </a:lnTo>
                  <a:lnTo>
                    <a:pt x="0" y="134464"/>
                  </a:lnTo>
                  <a:close/>
                </a:path>
              </a:pathLst>
            </a:custGeom>
            <a:grpFill/>
          </p:spPr>
          <p:txBody>
            <a:bodyPr/>
            <a:lstStyle/>
            <a:p>
              <a:endParaRPr lang="el-GR" sz="1800" b="1">
                <a:solidFill>
                  <a:schemeClr val="tx1"/>
                </a:solidFill>
                <a:latin typeface="Calibri" panose="020F0502020204030204" pitchFamily="34" charset="0"/>
                <a:cs typeface="Calibri" panose="020F0502020204030204" pitchFamily="34" charset="0"/>
              </a:endParaRPr>
            </a:p>
          </p:txBody>
        </p:sp>
        <p:sp>
          <p:nvSpPr>
            <p:cNvPr id="15" name="TextBox 31">
              <a:extLst>
                <a:ext uri="{FF2B5EF4-FFF2-40B4-BE49-F238E27FC236}">
                  <a16:creationId xmlns:a16="http://schemas.microsoft.com/office/drawing/2014/main" id="{2172EDA3-4429-74F4-EC7B-CEE01BC7E36F}"/>
                </a:ext>
              </a:extLst>
            </p:cNvPr>
            <p:cNvSpPr txBox="1"/>
            <p:nvPr/>
          </p:nvSpPr>
          <p:spPr>
            <a:xfrm>
              <a:off x="0" y="-57150"/>
              <a:ext cx="757405" cy="191614"/>
            </a:xfrm>
            <a:prstGeom prst="rect">
              <a:avLst/>
            </a:prstGeom>
            <a:grpFill/>
          </p:spPr>
          <p:txBody>
            <a:bodyPr lIns="33867" tIns="33867" rIns="33867" bIns="33867" rtlCol="0" anchor="ctr"/>
            <a:lstStyle/>
            <a:p>
              <a:pPr algn="ctr">
                <a:lnSpc>
                  <a:spcPts val="1773"/>
                </a:lnSpc>
              </a:pPr>
              <a:endParaRPr sz="1800" b="1">
                <a:solidFill>
                  <a:schemeClr val="tx1"/>
                </a:solidFill>
                <a:latin typeface="Calibri" panose="020F0502020204030204" pitchFamily="34" charset="0"/>
                <a:cs typeface="Calibri" panose="020F0502020204030204" pitchFamily="34" charset="0"/>
              </a:endParaRPr>
            </a:p>
          </p:txBody>
        </p:sp>
      </p:grpSp>
      <p:sp>
        <p:nvSpPr>
          <p:cNvPr id="16" name="Freeform 92">
            <a:extLst>
              <a:ext uri="{FF2B5EF4-FFF2-40B4-BE49-F238E27FC236}">
                <a16:creationId xmlns:a16="http://schemas.microsoft.com/office/drawing/2014/main" id="{5EBF35A0-3257-7ABF-F77A-A8ECBCC4D854}"/>
              </a:ext>
            </a:extLst>
          </p:cNvPr>
          <p:cNvSpPr/>
          <p:nvPr/>
        </p:nvSpPr>
        <p:spPr>
          <a:xfrm>
            <a:off x="1243115" y="1742487"/>
            <a:ext cx="383763" cy="397495"/>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7" name="Freeform 93">
            <a:extLst>
              <a:ext uri="{FF2B5EF4-FFF2-40B4-BE49-F238E27FC236}">
                <a16:creationId xmlns:a16="http://schemas.microsoft.com/office/drawing/2014/main" id="{C7EC0F5E-D1E2-BE61-142E-13EF5ACF5A3F}"/>
              </a:ext>
            </a:extLst>
          </p:cNvPr>
          <p:cNvSpPr/>
          <p:nvPr/>
        </p:nvSpPr>
        <p:spPr>
          <a:xfrm>
            <a:off x="3054600" y="1697267"/>
            <a:ext cx="438093" cy="447865"/>
          </a:xfrm>
          <a:custGeom>
            <a:avLst/>
            <a:gdLst/>
            <a:ahLst/>
            <a:cxnLst/>
            <a:rect l="l" t="t" r="r" b="b"/>
            <a:pathLst>
              <a:path w="657140" h="671798">
                <a:moveTo>
                  <a:pt x="0" y="0"/>
                </a:moveTo>
                <a:lnTo>
                  <a:pt x="657140" y="0"/>
                </a:lnTo>
                <a:lnTo>
                  <a:pt x="657140" y="671798"/>
                </a:lnTo>
                <a:lnTo>
                  <a:pt x="0" y="671798"/>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l-GR" sz="933">
              <a:latin typeface="Calibri" panose="020F0502020204030204" pitchFamily="34" charset="0"/>
              <a:cs typeface="Calibri" panose="020F0502020204030204" pitchFamily="34" charset="0"/>
            </a:endParaRPr>
          </a:p>
        </p:txBody>
      </p:sp>
      <p:sp>
        <p:nvSpPr>
          <p:cNvPr id="18" name="TextBox 100">
            <a:extLst>
              <a:ext uri="{FF2B5EF4-FFF2-40B4-BE49-F238E27FC236}">
                <a16:creationId xmlns:a16="http://schemas.microsoft.com/office/drawing/2014/main" id="{45A49DE4-7B3A-6474-4C24-39AFDE36F7B6}"/>
              </a:ext>
            </a:extLst>
          </p:cNvPr>
          <p:cNvSpPr txBox="1"/>
          <p:nvPr/>
        </p:nvSpPr>
        <p:spPr>
          <a:xfrm>
            <a:off x="727519" y="2762471"/>
            <a:ext cx="1377246" cy="807913"/>
          </a:xfrm>
          <a:prstGeom prst="rect">
            <a:avLst/>
          </a:prstGeom>
        </p:spPr>
        <p:txBody>
          <a:bodyPr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Αναγνώριση αναγκών του σχολείου </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19" name="TextBox 101">
            <a:extLst>
              <a:ext uri="{FF2B5EF4-FFF2-40B4-BE49-F238E27FC236}">
                <a16:creationId xmlns:a16="http://schemas.microsoft.com/office/drawing/2014/main" id="{446EE6F6-7D81-7B03-2EA7-2118490EA36D}"/>
              </a:ext>
            </a:extLst>
          </p:cNvPr>
          <p:cNvSpPr txBox="1"/>
          <p:nvPr/>
        </p:nvSpPr>
        <p:spPr>
          <a:xfrm>
            <a:off x="1019272" y="5570882"/>
            <a:ext cx="788474"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a:t>
            </a:r>
            <a:r>
              <a:rPr lang="en-US" sz="1800" b="1" dirty="0">
                <a:solidFill>
                  <a:schemeClr val="bg1"/>
                </a:solidFill>
                <a:latin typeface="Calibri" panose="020F0502020204030204" pitchFamily="34" charset="0"/>
                <a:ea typeface="Lato Bold"/>
                <a:cs typeface="Calibri" panose="020F0502020204030204" pitchFamily="34" charset="0"/>
                <a:sym typeface="Lato Bold"/>
              </a:rPr>
              <a:t> 1</a:t>
            </a:r>
          </a:p>
        </p:txBody>
      </p:sp>
      <p:sp>
        <p:nvSpPr>
          <p:cNvPr id="20" name="TextBox 102">
            <a:extLst>
              <a:ext uri="{FF2B5EF4-FFF2-40B4-BE49-F238E27FC236}">
                <a16:creationId xmlns:a16="http://schemas.microsoft.com/office/drawing/2014/main" id="{DD738396-AD6D-B14F-04A8-64455EA25AE4}"/>
              </a:ext>
            </a:extLst>
          </p:cNvPr>
          <p:cNvSpPr txBox="1"/>
          <p:nvPr/>
        </p:nvSpPr>
        <p:spPr>
          <a:xfrm>
            <a:off x="2904363" y="5570882"/>
            <a:ext cx="856445" cy="195566"/>
          </a:xfrm>
          <a:prstGeom prst="rect">
            <a:avLst/>
          </a:prstGeom>
        </p:spPr>
        <p:txBody>
          <a:bodyPr wrap="square" lIns="0" tIns="0" rIns="0" bIns="0" rtlCol="0" anchor="t">
            <a:spAutoFit/>
          </a:bodyPr>
          <a:lstStyle/>
          <a:p>
            <a:pPr algn="ctr">
              <a:lnSpc>
                <a:spcPts val="1441"/>
              </a:lnSpc>
            </a:pPr>
            <a:r>
              <a:rPr lang="el-GR" sz="1800" b="1" dirty="0">
                <a:solidFill>
                  <a:schemeClr val="bg1"/>
                </a:solidFill>
                <a:latin typeface="Calibri" panose="020F0502020204030204" pitchFamily="34" charset="0"/>
                <a:ea typeface="Lato Bold"/>
                <a:cs typeface="Calibri" panose="020F0502020204030204" pitchFamily="34" charset="0"/>
                <a:sym typeface="Lato Bold"/>
              </a:rPr>
              <a:t>ΒΗΜΑ </a:t>
            </a:r>
            <a:r>
              <a:rPr lang="en-US" sz="1800" b="1" dirty="0">
                <a:solidFill>
                  <a:schemeClr val="bg1"/>
                </a:solidFill>
                <a:latin typeface="Calibri" panose="020F0502020204030204" pitchFamily="34" charset="0"/>
                <a:ea typeface="Lato Bold"/>
                <a:cs typeface="Calibri" panose="020F0502020204030204" pitchFamily="34" charset="0"/>
                <a:sym typeface="Lato Bold"/>
              </a:rPr>
              <a:t> 2</a:t>
            </a:r>
          </a:p>
        </p:txBody>
      </p:sp>
      <p:sp>
        <p:nvSpPr>
          <p:cNvPr id="21" name="TextBox 103">
            <a:extLst>
              <a:ext uri="{FF2B5EF4-FFF2-40B4-BE49-F238E27FC236}">
                <a16:creationId xmlns:a16="http://schemas.microsoft.com/office/drawing/2014/main" id="{964DAD9B-6D5D-321E-FD56-9238F0639CB3}"/>
              </a:ext>
            </a:extLst>
          </p:cNvPr>
          <p:cNvSpPr txBox="1"/>
          <p:nvPr/>
        </p:nvSpPr>
        <p:spPr>
          <a:xfrm>
            <a:off x="2471659" y="2762471"/>
            <a:ext cx="1629000" cy="1077218"/>
          </a:xfrm>
          <a:prstGeom prst="rect">
            <a:avLst/>
          </a:prstGeom>
        </p:spPr>
        <p:txBody>
          <a:bodyPr wrap="square" lIns="0" tIns="0" rIns="0" bIns="0" rtlCol="0" anchor="t">
            <a:spAutoFit/>
          </a:bodyPr>
          <a:lstStyle/>
          <a:p>
            <a:pPr algn="ctr">
              <a:lnSpc>
                <a:spcPts val="2147"/>
              </a:lnSpc>
            </a:pPr>
            <a:r>
              <a:rPr lang="el-GR" sz="1800" b="1" dirty="0">
                <a:solidFill>
                  <a:schemeClr val="tx1"/>
                </a:solidFill>
                <a:latin typeface="Calibri" panose="020F0502020204030204" pitchFamily="34" charset="0"/>
                <a:cs typeface="Calibri" panose="020F0502020204030204" pitchFamily="34" charset="0"/>
              </a:rPr>
              <a:t>Χαρτογράφηση δυνατών σημείων και ελλείψεων</a:t>
            </a:r>
            <a:endParaRPr lang="en-US" sz="1800" b="1" dirty="0">
              <a:solidFill>
                <a:schemeClr val="tx1"/>
              </a:solidFill>
              <a:latin typeface="Calibri" panose="020F0502020204030204" pitchFamily="34" charset="0"/>
              <a:ea typeface="Lato Bold"/>
              <a:cs typeface="Calibri" panose="020F0502020204030204" pitchFamily="34" charset="0"/>
              <a:sym typeface="Lato Bold"/>
            </a:endParaRPr>
          </a:p>
        </p:txBody>
      </p:sp>
      <p:sp>
        <p:nvSpPr>
          <p:cNvPr id="22" name="TextBox 104">
            <a:extLst>
              <a:ext uri="{FF2B5EF4-FFF2-40B4-BE49-F238E27FC236}">
                <a16:creationId xmlns:a16="http://schemas.microsoft.com/office/drawing/2014/main" id="{6558FEB5-EB32-D5BC-3C4F-D2ECA31F4775}"/>
              </a:ext>
            </a:extLst>
          </p:cNvPr>
          <p:cNvSpPr txBox="1"/>
          <p:nvPr/>
        </p:nvSpPr>
        <p:spPr>
          <a:xfrm>
            <a:off x="727519" y="3895196"/>
            <a:ext cx="1377246" cy="1308050"/>
          </a:xfrm>
          <a:prstGeom prst="rect">
            <a:avLst/>
          </a:prstGeom>
        </p:spPr>
        <p:txBody>
          <a:bodyPr lIns="0" tIns="0" rIns="0" bIns="0" rtlCol="0" anchor="t">
            <a:spAutoFit/>
          </a:bodyPr>
          <a:lstStyle/>
          <a:p>
            <a:pPr algn="ctr">
              <a:lnSpc>
                <a:spcPts val="1680"/>
              </a:lnSpc>
            </a:pPr>
            <a:r>
              <a:rPr lang="el-GR" sz="1600" dirty="0">
                <a:solidFill>
                  <a:schemeClr val="tx1"/>
                </a:solidFill>
                <a:latin typeface="Calibri" panose="020F0502020204030204" pitchFamily="34" charset="0"/>
                <a:cs typeface="Calibri" panose="020F0502020204030204" pitchFamily="34" charset="0"/>
              </a:rPr>
              <a:t>Δεδομένα αξιολόγησης αναγκών, έρευνας προσωπικού ή συζητήσεων</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
        <p:nvSpPr>
          <p:cNvPr id="23" name="TextBox 105">
            <a:extLst>
              <a:ext uri="{FF2B5EF4-FFF2-40B4-BE49-F238E27FC236}">
                <a16:creationId xmlns:a16="http://schemas.microsoft.com/office/drawing/2014/main" id="{8D49E17D-8F76-CFE4-F3FD-C88FC301EED8}"/>
              </a:ext>
            </a:extLst>
          </p:cNvPr>
          <p:cNvSpPr txBox="1"/>
          <p:nvPr/>
        </p:nvSpPr>
        <p:spPr>
          <a:xfrm>
            <a:off x="2445605" y="4023489"/>
            <a:ext cx="1629000" cy="1090042"/>
          </a:xfrm>
          <a:prstGeom prst="rect">
            <a:avLst/>
          </a:prstGeom>
        </p:spPr>
        <p:txBody>
          <a:bodyPr wrap="square" lIns="0" tIns="0" rIns="0" bIns="0" rtlCol="0" anchor="t">
            <a:spAutoFit/>
          </a:bodyPr>
          <a:lstStyle/>
          <a:p>
            <a:pPr algn="ctr">
              <a:lnSpc>
                <a:spcPts val="1680"/>
              </a:lnSpc>
            </a:pPr>
            <a:r>
              <a:rPr lang="el-GR" sz="1600" dirty="0">
                <a:solidFill>
                  <a:schemeClr val="tx1"/>
                </a:solidFill>
                <a:latin typeface="Calibri" panose="020F0502020204030204" pitchFamily="34" charset="0"/>
                <a:ea typeface="Lato"/>
                <a:cs typeface="Calibri" panose="020F0502020204030204" pitchFamily="34" charset="0"/>
                <a:sym typeface="Lato"/>
              </a:rPr>
              <a:t>Ποιες είναι οι ισχυρές προσπάθειες ευημερίας; Ποιες οι ελλείψεις;</a:t>
            </a:r>
            <a:endParaRPr lang="en-US" sz="1600" dirty="0">
              <a:solidFill>
                <a:schemeClr val="tx1"/>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31986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6276</Words>
  <Application>Microsoft Macintosh PowerPoint</Application>
  <PresentationFormat>Widescreen</PresentationFormat>
  <Paragraphs>542</Paragraphs>
  <Slides>32</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Open Sans</vt:lpstr>
      <vt:lpstr>Lato</vt:lpstr>
      <vt:lpstr>Calibri</vt:lpstr>
      <vt:lpstr>Canva Sans</vt:lpstr>
      <vt:lpstr>Lato Bold</vt:lpstr>
      <vt:lpstr>CARDET Course template - Cover page</vt:lpstr>
      <vt:lpstr>CARDET Course template</vt:lpstr>
      <vt:lpstr>CARDET Course template - Cover page</vt:lpstr>
      <vt:lpstr>Ευημερεύοντα Σχολεία: Μια Συστημική, Ολιστική Σχολική Προσέγγιση στην Ψυχική Υγεία και Ευζωία</vt:lpstr>
      <vt:lpstr>WP 3: Εκπαίδευση και Ανάπτυξη Ικανοτήτων (D3.1)</vt:lpstr>
      <vt:lpstr>Σχεδιασμός &amp; Διατήρηση Προγραμμάτων Ευημερίας σε Όλο το Σχολείο</vt:lpstr>
      <vt:lpstr>PowerPoint Presentation</vt:lpstr>
      <vt:lpstr>PowerPoint Presentation</vt:lpstr>
      <vt:lpstr>Δραστηριότητα Γνωριμίας - Το PERMA στη Σχολική μου Ζωή</vt:lpstr>
      <vt:lpstr>Σύνδεση Προσέγγισης Ολόκληρης Σχολικής Μονάδας με PERMA</vt:lpstr>
      <vt:lpstr>PowerPoint Presentation</vt:lpstr>
      <vt:lpstr>Ενότητα 3.1: Σχεδιάζοντας ένα Πρόγραμμα για όλο το σχολείο</vt:lpstr>
      <vt:lpstr>PowerPoint Presentation</vt:lpstr>
      <vt:lpstr>Ενότητα 3.1: Σχεδιάζοντας ένα Πρόγραμμα για όλο το σχολείο</vt:lpstr>
      <vt:lpstr>Ενότητα 3.1: Σχεδιάζοντας ένα Πρόγραμμα για όλο το σχολείο</vt:lpstr>
      <vt:lpstr>Ενότητα 3.1: Σχεδιάζοντας ένα Πρόγραμμα για όλο το σχολείο</vt:lpstr>
      <vt:lpstr>Ενότητα 3.1: Σχεδιάζοντας ένα Πρόγραμμα για όλο το σχολείο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Φύλλο Εργασίας: Σχέδιο Προγράμματος Ευημερίας σε Επίπεδο Σχολείου με το Μοντέλο PERMA</vt:lpstr>
      <vt:lpstr>Φύλλο Εργασίας: Σχέδιο Προγράμματος Ευημερίας σε Επίπεδο Σχολείου με το Μοντέλο PERMA</vt:lpstr>
      <vt:lpstr>Φύλλο Εργασίας: Σχέδιο Προγράμματος Ευημερίας σε Επίπεδο Σχολείου με το Μοντέλο PERMA</vt:lpstr>
      <vt:lpstr>PowerPoint Presentation</vt:lpstr>
      <vt:lpstr>Αναστοχασμός</vt:lpstr>
      <vt:lpstr>PowerPoint Presentation</vt:lpstr>
      <vt:lpstr>Αναφορές</vt:lpstr>
      <vt:lpstr>Ευχαριστούμε για την προσοχή σας!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Θεόδωρος Γούτας</cp:lastModifiedBy>
  <cp:revision>133</cp:revision>
  <dcterms:created xsi:type="dcterms:W3CDTF">2014-07-11T09:12:14Z</dcterms:created>
  <dcterms:modified xsi:type="dcterms:W3CDTF">2025-11-23T08:06:29Z</dcterms:modified>
</cp:coreProperties>
</file>