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12192000"/>
  <p:notesSz cx="6858000" cy="9144000"/>
  <p:embeddedFontLst>
    <p:embeddedFont>
      <p:font typeface="Roboto"/>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gz9zHn7edrtqnIcMFXchwMefqf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AD7C70-C9A3-4646-B581-F615D1D5ECE0}">
  <a:tblStyle styleId="{60AD7C70-C9A3-4646-B581-F615D1D5ECE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1C42DF9-92AA-4629-99DA-34A44487118A}"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Robot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a8203ac8a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3a8203ac8a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e7b6f5a92_0_7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39e7b6f5a92_0_7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9e7b6f5a92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9e7b6f5a9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9e7b6f5a92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9e7b6f5a92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9e7b6f5a92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Ampliare ogni punto con un esempio in una frase: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Sicurezza psicologica — il linguaggio basato sui punti di forza invita alla partecipazione;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Autoefficacia — concentrarsi sulle capacità segnala che il cambiamento è possibile;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Focus — inquadrare le risorse orienta l’azione verso ciò che può essere costruito.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Chiedere un esempio rapido dal gruppo in cui il linguaggio ha cambiato il tono di una conversazione. Mantenere le risposte brevi.</a:t>
            </a:r>
            <a:endParaRPr/>
          </a:p>
        </p:txBody>
      </p:sp>
      <p:sp>
        <p:nvSpPr>
          <p:cNvPr id="158" name="Google Shape;158;g39e7b6f5a9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9e7b6f5a92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Spiegare che piccoli cambiamenti nel linguaggio dei nomi dei programmi, nelle email e nelle introduzioni delle riunioni influenzano l’adesione e la percezione.</a:t>
            </a:r>
            <a:endParaRPr/>
          </a:p>
          <a:p>
            <a:pPr indent="0" lvl="0" marL="0" rtl="0" algn="l">
              <a:lnSpc>
                <a:spcPct val="100000"/>
              </a:lnSpc>
              <a:spcBef>
                <a:spcPts val="0"/>
              </a:spcBef>
              <a:spcAft>
                <a:spcPts val="0"/>
              </a:spcAft>
              <a:buSzPts val="1400"/>
              <a:buNone/>
            </a:pPr>
            <a:r>
              <a:rPr lang="en-US"/>
              <a:t>Invitare i partecipanti a segnalare altri nomi di programmi che hanno visto e a fare rapidamente un “reframing” basato sui punti di forza.</a:t>
            </a:r>
            <a:endParaRPr/>
          </a:p>
          <a:p>
            <a:pPr indent="0" lvl="0" marL="0" rtl="0" algn="l">
              <a:lnSpc>
                <a:spcPct val="100000"/>
              </a:lnSpc>
              <a:spcBef>
                <a:spcPts val="0"/>
              </a:spcBef>
              <a:spcAft>
                <a:spcPts val="0"/>
              </a:spcAft>
              <a:buSzPts val="1400"/>
              <a:buNone/>
            </a:pPr>
            <a:r>
              <a:rPr lang="en-US"/>
              <a:t>Annotare 2–3 esempi su un flipchart o una slide.</a:t>
            </a:r>
            <a:endParaRPr/>
          </a:p>
        </p:txBody>
      </p:sp>
      <p:sp>
        <p:nvSpPr>
          <p:cNvPr id="168" name="Google Shape;168;g39e7b6f5a92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9e7b6f5a92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Fornire una spiegazione in una riga per ciascun principio con un micro‑esempio:</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Chiedere:</a:t>
            </a:r>
            <a:r>
              <a:rPr lang="en-US" sz="1100">
                <a:latin typeface="Arial"/>
                <a:ea typeface="Arial"/>
                <a:cs typeface="Arial"/>
                <a:sym typeface="Arial"/>
              </a:rPr>
              <a:t> “Quando abbiamo visto questo funzionare in passato?” invece di “Perché ha fallito?” — </a:t>
            </a:r>
            <a:r>
              <a:rPr i="1" lang="en-US" sz="1100">
                <a:latin typeface="Arial"/>
                <a:ea typeface="Arial"/>
                <a:cs typeface="Arial"/>
                <a:sym typeface="Arial"/>
              </a:rPr>
              <a:t>Esempio:</a:t>
            </a:r>
            <a:r>
              <a:rPr lang="en-US" sz="1100">
                <a:latin typeface="Arial"/>
                <a:ea typeface="Arial"/>
                <a:cs typeface="Arial"/>
                <a:sym typeface="Arial"/>
              </a:rPr>
              <a:t> Durante una riunione, invece di concentrarsi sull’errore di un progetto, chiedere a un collega di descrivere un momento in cui la strategia ha funzionato, evidenziando comportamenti specifici e contesto.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Enfatizzare la specificità:</a:t>
            </a:r>
            <a:r>
              <a:rPr lang="en-US" sz="1100">
                <a:latin typeface="Arial"/>
                <a:ea typeface="Arial"/>
                <a:cs typeface="Arial"/>
                <a:sym typeface="Arial"/>
              </a:rPr>
              <a:t> il linguaggio dei punti di forza dovrebbe nominare comportamenti, tempi, persone e contesto per essere applicabile — </a:t>
            </a:r>
            <a:r>
              <a:rPr i="1" lang="en-US" sz="1100">
                <a:latin typeface="Arial"/>
                <a:ea typeface="Arial"/>
                <a:cs typeface="Arial"/>
                <a:sym typeface="Arial"/>
              </a:rPr>
              <a:t>Esempio:</a:t>
            </a:r>
            <a:r>
              <a:rPr lang="en-US" sz="1100">
                <a:latin typeface="Arial"/>
                <a:ea typeface="Arial"/>
                <a:cs typeface="Arial"/>
                <a:sym typeface="Arial"/>
              </a:rPr>
              <a:t> Dire “Maria ha gestito efficacemente la comunicazione con il cliente martedì scorso durante la riunione di progetto” invece di un generico “Bravo lavoro”.</a:t>
            </a:r>
            <a:endParaRPr/>
          </a:p>
        </p:txBody>
      </p:sp>
      <p:sp>
        <p:nvSpPr>
          <p:cNvPr id="176" name="Google Shape;176;g39e7b6f5a92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9e7b6f5a92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Usa i fogli “Day2 - Reframing exercise Teachers” e “Day2 - Reframing exercise Students” per completare questo esercizio.</a:t>
            </a:r>
            <a:endParaRPr/>
          </a:p>
        </p:txBody>
      </p:sp>
      <p:sp>
        <p:nvSpPr>
          <p:cNvPr id="183" name="Google Shape;183;g39e7b6f5a9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9e7b6f5a92_0_7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Lascia che i due gruppi presentino i loro risultati e discutano di come il linguaggio basato sui deficit possa influenzare gli studenti e gli insegnanti.</a:t>
            </a:r>
            <a:endParaRPr/>
          </a:p>
        </p:txBody>
      </p:sp>
      <p:sp>
        <p:nvSpPr>
          <p:cNvPr id="190" name="Google Shape;190;g39e7b6f5a92_0_7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e7b6f5a92_0_7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1100">
                <a:latin typeface="Arial"/>
                <a:ea typeface="Arial"/>
                <a:cs typeface="Arial"/>
                <a:sym typeface="Arial"/>
              </a:rPr>
              <a:t>Riepiloga la sessione in modo sintetico e collega agli obiettivi: conferma che i partecipanti hanno praticato </a:t>
            </a:r>
            <a:r>
              <a:rPr b="1" lang="en-US" sz="1100">
                <a:latin typeface="Arial"/>
                <a:ea typeface="Arial"/>
                <a:cs typeface="Arial"/>
                <a:sym typeface="Arial"/>
              </a:rPr>
              <a:t>descrivere, riformulare e dimostrare i messaggi</a:t>
            </a:r>
            <a:r>
              <a:rPr lang="en-US" sz="1100">
                <a:latin typeface="Arial"/>
                <a:ea typeface="Arial"/>
                <a:cs typeface="Arial"/>
                <a:sym typeface="Arial"/>
              </a:rPr>
              <a:t>.</a:t>
            </a:r>
            <a:br>
              <a:rPr lang="en-US" sz="1100">
                <a:latin typeface="Arial"/>
                <a:ea typeface="Arial"/>
                <a:cs typeface="Arial"/>
                <a:sym typeface="Arial"/>
              </a:rPr>
            </a:br>
            <a:r>
              <a:rPr lang="en-US" sz="1100">
                <a:latin typeface="Arial"/>
                <a:ea typeface="Arial"/>
                <a:cs typeface="Arial"/>
                <a:sym typeface="Arial"/>
              </a:rPr>
              <a:t> Invita i partecipanti a </a:t>
            </a:r>
            <a:r>
              <a:rPr b="1" lang="en-US" sz="1100">
                <a:latin typeface="Arial"/>
                <a:ea typeface="Arial"/>
                <a:cs typeface="Arial"/>
                <a:sym typeface="Arial"/>
              </a:rPr>
              <a:t>scansionare gli esempi raccolti su flipchart/slide</a:t>
            </a:r>
            <a:r>
              <a:rPr lang="en-US" sz="1100">
                <a:latin typeface="Arial"/>
                <a:ea typeface="Arial"/>
                <a:cs typeface="Arial"/>
                <a:sym typeface="Arial"/>
              </a:rPr>
              <a:t> per individuare linguaggio utilizzabile da inserire nelle proprie comunicazioni.</a:t>
            </a:r>
            <a:endParaRPr/>
          </a:p>
        </p:txBody>
      </p:sp>
      <p:sp>
        <p:nvSpPr>
          <p:cNvPr id="197" name="Google Shape;197;g39e7b6f5a92_0_7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9e7b6f5a92_0_7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Concedi ai partecipanti </a:t>
            </a:r>
            <a:r>
              <a:rPr b="1" lang="en-US" sz="1100">
                <a:latin typeface="Arial"/>
                <a:ea typeface="Arial"/>
                <a:cs typeface="Arial"/>
                <a:sym typeface="Arial"/>
              </a:rPr>
              <a:t>2 minuti</a:t>
            </a:r>
            <a:r>
              <a:rPr lang="en-US" sz="1100">
                <a:latin typeface="Arial"/>
                <a:ea typeface="Arial"/>
                <a:cs typeface="Arial"/>
                <a:sym typeface="Arial"/>
              </a:rPr>
              <a:t> per scrivere un breve impegno specifico (es. “Lunedì aprirò la riunione dello staff con: ‘Esploriamo un recente successo che ha energizzato il team’”).</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Invita a </a:t>
            </a:r>
            <a:r>
              <a:rPr b="1" lang="en-US" sz="1100">
                <a:latin typeface="Arial"/>
                <a:ea typeface="Arial"/>
                <a:cs typeface="Arial"/>
                <a:sym typeface="Arial"/>
              </a:rPr>
              <a:t>condivisioni rapide a coppie</a:t>
            </a:r>
            <a:r>
              <a:rPr lang="en-US" sz="1100">
                <a:latin typeface="Arial"/>
                <a:ea typeface="Arial"/>
                <a:cs typeface="Arial"/>
                <a:sym typeface="Arial"/>
              </a:rPr>
              <a:t> o a contributi con </a:t>
            </a:r>
            <a:r>
              <a:rPr b="1" lang="en-US" sz="1100">
                <a:latin typeface="Arial"/>
                <a:ea typeface="Arial"/>
                <a:cs typeface="Arial"/>
                <a:sym typeface="Arial"/>
              </a:rPr>
              <a:t>una parola sulla lavagna</a:t>
            </a:r>
            <a:r>
              <a:rPr lang="en-US" sz="1100">
                <a:latin typeface="Arial"/>
                <a:ea typeface="Arial"/>
                <a:cs typeface="Arial"/>
                <a:sym typeface="Arial"/>
              </a:rPr>
              <a:t>. Incoraggia i partecipanti a scegliere </a:t>
            </a:r>
            <a:r>
              <a:rPr b="1" lang="en-US" sz="1100">
                <a:latin typeface="Arial"/>
                <a:ea typeface="Arial"/>
                <a:cs typeface="Arial"/>
                <a:sym typeface="Arial"/>
              </a:rPr>
              <a:t>un partner di responsabilità</a:t>
            </a:r>
            <a:r>
              <a:rPr lang="en-US" sz="1100">
                <a:latin typeface="Arial"/>
                <a:ea typeface="Arial"/>
                <a:cs typeface="Arial"/>
                <a:sym typeface="Arial"/>
              </a:rPr>
              <a:t> nella stanza.</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Chiudi ringraziando tutti e facendo un </a:t>
            </a:r>
            <a:r>
              <a:rPr b="1" lang="en-US" sz="1100">
                <a:latin typeface="Arial"/>
                <a:ea typeface="Arial"/>
                <a:cs typeface="Arial"/>
                <a:sym typeface="Arial"/>
              </a:rPr>
              <a:t>breve anticipazione dell’Unità 2.2</a:t>
            </a:r>
            <a:r>
              <a:rPr lang="en-US" sz="1100">
                <a:latin typeface="Arial"/>
                <a:ea typeface="Arial"/>
                <a:cs typeface="Arial"/>
                <a:sym typeface="Arial"/>
              </a:rPr>
              <a:t> (relazioni e coinvolgimento degli stakeholder).</a:t>
            </a:r>
            <a:endParaRPr/>
          </a:p>
        </p:txBody>
      </p:sp>
      <p:sp>
        <p:nvSpPr>
          <p:cNvPr id="204" name="Google Shape;204;g39e7b6f5a92_0_7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a8203ac8a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3a8203ac8a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f92c21d3d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37f92c21d3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9e7b6f5a92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Il formatore può approfondire:</a:t>
            </a:r>
            <a:endParaRPr sz="1100">
              <a:latin typeface="Arial"/>
              <a:ea typeface="Arial"/>
              <a:cs typeface="Arial"/>
              <a:sym typeface="Arial"/>
            </a:endParaRPr>
          </a:p>
          <a:p>
            <a:pPr indent="0" lvl="0" marL="0" rtl="0" algn="l">
              <a:lnSpc>
                <a:spcPct val="115000"/>
              </a:lnSpc>
              <a:spcBef>
                <a:spcPts val="1200"/>
              </a:spcBef>
              <a:spcAft>
                <a:spcPts val="1200"/>
              </a:spcAft>
              <a:buSzPts val="1100"/>
              <a:buNone/>
            </a:pPr>
            <a:r>
              <a:rPr lang="en-US" sz="1100">
                <a:latin typeface="Arial"/>
                <a:ea typeface="Arial"/>
                <a:cs typeface="Arial"/>
                <a:sym typeface="Arial"/>
              </a:rPr>
              <a:t>Non ci sono ancora </a:t>
            </a:r>
            <a:r>
              <a:rPr b="1" lang="en-US" sz="1100">
                <a:latin typeface="Arial"/>
                <a:ea typeface="Arial"/>
                <a:cs typeface="Arial"/>
                <a:sym typeface="Arial"/>
              </a:rPr>
              <a:t>dati sufficienti</a:t>
            </a:r>
            <a:r>
              <a:rPr lang="en-US" sz="1100">
                <a:latin typeface="Arial"/>
                <a:ea typeface="Arial"/>
                <a:cs typeface="Arial"/>
                <a:sym typeface="Arial"/>
              </a:rPr>
              <a:t> sul benessere degli insegnanti in relazione alle relazioni positive con gli studenti, ma </a:t>
            </a:r>
            <a:r>
              <a:rPr b="1" lang="en-US" sz="1100">
                <a:latin typeface="Arial"/>
                <a:ea typeface="Arial"/>
                <a:cs typeface="Arial"/>
                <a:sym typeface="Arial"/>
              </a:rPr>
              <a:t>cosa ti suggerisce la tua esperienza</a:t>
            </a:r>
            <a:r>
              <a:rPr lang="en-US" sz="1100">
                <a:latin typeface="Arial"/>
                <a:ea typeface="Arial"/>
                <a:cs typeface="Arial"/>
                <a:sym typeface="Arial"/>
              </a:rPr>
              <a:t> riguardo ai rapporti con gli studenti?</a:t>
            </a:r>
            <a:br>
              <a:rPr lang="en-US" sz="1100">
                <a:latin typeface="Arial"/>
                <a:ea typeface="Arial"/>
                <a:cs typeface="Arial"/>
                <a:sym typeface="Arial"/>
              </a:rPr>
            </a:br>
            <a:r>
              <a:rPr lang="en-US" sz="1100">
                <a:latin typeface="Arial"/>
                <a:ea typeface="Arial"/>
                <a:cs typeface="Arial"/>
                <a:sym typeface="Arial"/>
              </a:rPr>
              <a:t> Cosa ricordi dalle tue </a:t>
            </a:r>
            <a:r>
              <a:rPr b="1" lang="en-US" sz="1100">
                <a:latin typeface="Arial"/>
                <a:ea typeface="Arial"/>
                <a:cs typeface="Arial"/>
                <a:sym typeface="Arial"/>
              </a:rPr>
              <a:t>interazioni con i tuoi insegnanti</a:t>
            </a:r>
            <a:r>
              <a:rPr lang="en-US" sz="1100">
                <a:latin typeface="Arial"/>
                <a:ea typeface="Arial"/>
                <a:cs typeface="Arial"/>
                <a:sym typeface="Arial"/>
              </a:rPr>
              <a:t> in merito a queste relazioni?</a:t>
            </a:r>
            <a:endParaRPr/>
          </a:p>
        </p:txBody>
      </p:sp>
      <p:sp>
        <p:nvSpPr>
          <p:cNvPr id="218" name="Google Shape;218;g39e7b6f5a92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9e7b6f5a92_0_4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Note per il formatore: chiedere ai partecipanti di discutere con la loro coppia per 5 minuti e poi condividere con il gruppo.</a:t>
            </a:r>
            <a:endParaRPr/>
          </a:p>
          <a:p>
            <a:pPr indent="0" lvl="0" marL="0" rtl="0" algn="l">
              <a:lnSpc>
                <a:spcPct val="100000"/>
              </a:lnSpc>
              <a:spcBef>
                <a:spcPts val="0"/>
              </a:spcBef>
              <a:spcAft>
                <a:spcPts val="0"/>
              </a:spcAft>
              <a:buSzPts val="1400"/>
              <a:buNone/>
            </a:pPr>
            <a:r>
              <a:rPr lang="en-US"/>
              <a:t>Le risposte possono essere annotate su un flipchart, così da collegarsi alla slide successiva in cui vengono categorizzate le barriere.</a:t>
            </a:r>
            <a:endParaRPr/>
          </a:p>
        </p:txBody>
      </p:sp>
      <p:sp>
        <p:nvSpPr>
          <p:cNvPr id="225" name="Google Shape;225;g39e7b6f5a92_0_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9f7e177b5a_1_7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39f7e177b5a_1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9e7b6f5a92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9e7b6f5a92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9e7b6f5a92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39e7b6f5a92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9f7e177b5a_1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Spiega la matrice:</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Active-Constructive (costruttivo-attivo, crea connessione):</a:t>
            </a:r>
            <a:br>
              <a:rPr b="1" lang="en-US" sz="1100">
                <a:latin typeface="Arial"/>
                <a:ea typeface="Arial"/>
                <a:cs typeface="Arial"/>
                <a:sym typeface="Arial"/>
              </a:rPr>
            </a:br>
            <a:r>
              <a:rPr lang="en-US" sz="1100">
                <a:latin typeface="Arial"/>
                <a:ea typeface="Arial"/>
                <a:cs typeface="Arial"/>
                <a:sym typeface="Arial"/>
              </a:rPr>
              <a:t> "Fantastico! Raccontami di più su come ci sei riuscito. Devi essere così orgoglioso!"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Passive-Constructive (costruttivo-passivo, neutro):</a:t>
            </a:r>
            <a:br>
              <a:rPr b="1" lang="en-US" sz="1100">
                <a:latin typeface="Arial"/>
                <a:ea typeface="Arial"/>
                <a:cs typeface="Arial"/>
                <a:sym typeface="Arial"/>
              </a:rPr>
            </a:br>
            <a:r>
              <a:rPr lang="en-US" sz="1100">
                <a:latin typeface="Arial"/>
                <a:ea typeface="Arial"/>
                <a:cs typeface="Arial"/>
                <a:sym typeface="Arial"/>
              </a:rPr>
              <a:t> "Bene." </a:t>
            </a:r>
            <a:r>
              <a:rPr i="1" lang="en-US" sz="1100">
                <a:latin typeface="Arial"/>
                <a:ea typeface="Arial"/>
                <a:cs typeface="Arial"/>
                <a:sym typeface="Arial"/>
              </a:rPr>
              <a:t>continua a lavorare</a:t>
            </a:r>
            <a:br>
              <a:rPr i="1" lang="en-US" sz="1100">
                <a:latin typeface="Arial"/>
                <a:ea typeface="Arial"/>
                <a:cs typeface="Arial"/>
                <a:sym typeface="Arial"/>
              </a:rPr>
            </a:br>
            <a:endParaRPr i="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Active-Destructive (distruttivo-attivo, svalutante):</a:t>
            </a:r>
            <a:br>
              <a:rPr b="1" lang="en-US" sz="1100">
                <a:latin typeface="Arial"/>
                <a:ea typeface="Arial"/>
                <a:cs typeface="Arial"/>
                <a:sym typeface="Arial"/>
              </a:rPr>
            </a:br>
            <a:r>
              <a:rPr lang="en-US" sz="1100">
                <a:latin typeface="Arial"/>
                <a:ea typeface="Arial"/>
                <a:cs typeface="Arial"/>
                <a:sym typeface="Arial"/>
              </a:rPr>
              <a:t> "Sei sicuro che sia una buona idea? E il lavoro extra?"</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Passive-Destructive (distruttivo-passivo, ignorante):</a:t>
            </a:r>
            <a:br>
              <a:rPr b="1" lang="en-US" sz="1100">
                <a:latin typeface="Arial"/>
                <a:ea typeface="Arial"/>
                <a:cs typeface="Arial"/>
                <a:sym typeface="Arial"/>
              </a:rPr>
            </a:br>
            <a:r>
              <a:rPr lang="en-US" sz="1100">
                <a:latin typeface="Arial"/>
                <a:ea typeface="Arial"/>
                <a:cs typeface="Arial"/>
                <a:sym typeface="Arial"/>
              </a:rPr>
              <a:t> "Hai visto l’email sull’assemblea?"</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Attività di gruppo:</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AutoNum type="arabicPeriod"/>
            </a:pPr>
            <a:r>
              <a:rPr lang="en-US" sz="1100">
                <a:latin typeface="Arial"/>
                <a:ea typeface="Arial"/>
                <a:cs typeface="Arial"/>
                <a:sym typeface="Arial"/>
              </a:rPr>
              <a:t>Dividi i partecipanti in </a:t>
            </a:r>
            <a:r>
              <a:rPr b="1" lang="en-US" sz="1100">
                <a:latin typeface="Arial"/>
                <a:ea typeface="Arial"/>
                <a:cs typeface="Arial"/>
                <a:sym typeface="Arial"/>
              </a:rPr>
              <a:t>tre gruppi</a:t>
            </a:r>
            <a:r>
              <a:rPr lang="en-US" sz="1100">
                <a:latin typeface="Arial"/>
                <a:ea typeface="Arial"/>
                <a:cs typeface="Arial"/>
                <a:sym typeface="Arial"/>
              </a:rPr>
              <a:t> e assegna a ciascuno </a:t>
            </a:r>
            <a:r>
              <a:rPr b="1" lang="en-US" sz="1100">
                <a:latin typeface="Arial"/>
                <a:ea typeface="Arial"/>
                <a:cs typeface="Arial"/>
                <a:sym typeface="Arial"/>
              </a:rPr>
              <a:t>uno studio di caso</a:t>
            </a:r>
            <a:r>
              <a:rPr lang="en-US" sz="1100">
                <a:latin typeface="Arial"/>
                <a:ea typeface="Arial"/>
                <a:cs typeface="Arial"/>
                <a:sym typeface="Arial"/>
              </a:rPr>
              <a:t> di un’interazione tra insegnante e studente:</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Passive-Constructive</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Active-Destructive</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Passive-Destructive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Chiedi ai gruppi di:</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Identificare lo </a:t>
            </a:r>
            <a:r>
              <a:rPr b="1" lang="en-US" sz="1100">
                <a:latin typeface="Arial"/>
                <a:ea typeface="Arial"/>
                <a:cs typeface="Arial"/>
                <a:sym typeface="Arial"/>
              </a:rPr>
              <a:t>stile di risposta</a:t>
            </a:r>
            <a:r>
              <a:rPr lang="en-US" sz="1100">
                <a:latin typeface="Arial"/>
                <a:ea typeface="Arial"/>
                <a:cs typeface="Arial"/>
                <a:sym typeface="Arial"/>
              </a:rPr>
              <a:t> di ciascun insegnante.</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Pensare a come sarebbe una </a:t>
            </a:r>
            <a:r>
              <a:rPr b="1" lang="en-US" sz="1100">
                <a:latin typeface="Arial"/>
                <a:ea typeface="Arial"/>
                <a:cs typeface="Arial"/>
                <a:sym typeface="Arial"/>
              </a:rPr>
              <a:t>risposta Active-Constructive</a:t>
            </a:r>
            <a:r>
              <a:rPr lang="en-US" sz="1100">
                <a:latin typeface="Arial"/>
                <a:ea typeface="Arial"/>
                <a:cs typeface="Arial"/>
                <a:sym typeface="Arial"/>
              </a:rPr>
              <a:t> in quella situazione.</a:t>
            </a:r>
            <a:endParaRPr/>
          </a:p>
        </p:txBody>
      </p:sp>
      <p:sp>
        <p:nvSpPr>
          <p:cNvPr id="263" name="Google Shape;263;g39f7e177b5a_1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9f7e177b5a_1_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39f7e177b5a_1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9f7e177b5a_1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9f7e177b5a_1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9e7b6f5a92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2000">
                <a:solidFill>
                  <a:srgbClr val="4F4F5B"/>
                </a:solidFill>
              </a:rPr>
              <a:t>Note per i formatori: L’autoefficacia (la percezione della propria capacità di agire efficacemente), la persistenza e l’autoconsapevolezza (incluso il senso di scopo nella vita) sono componenti cruciali del dominio della fiducia in sé dello studente.</a:t>
            </a:r>
            <a:endParaRPr sz="2000">
              <a:solidFill>
                <a:srgbClr val="4F4F5B"/>
              </a:solidFill>
            </a:endParaRPr>
          </a:p>
          <a:p>
            <a:pPr indent="0" lvl="0" marL="0" rtl="0" algn="l">
              <a:lnSpc>
                <a:spcPct val="100000"/>
              </a:lnSpc>
              <a:spcBef>
                <a:spcPts val="0"/>
              </a:spcBef>
              <a:spcAft>
                <a:spcPts val="0"/>
              </a:spcAft>
              <a:buSzPts val="1400"/>
              <a:buNone/>
            </a:pPr>
            <a:r>
              <a:t/>
            </a:r>
            <a:endParaRPr/>
          </a:p>
        </p:txBody>
      </p:sp>
      <p:sp>
        <p:nvSpPr>
          <p:cNvPr id="307" name="Google Shape;307;g39e7b6f5a92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9e7b6f5a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39e7b6f5a9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39e7b6f5a9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9f7e177b5a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39f7e177b5a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9e7b6f5a92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39e7b6f5a92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9f7e177b5a_1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39f7e177b5a_1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9f7e177b5a_1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Usa il foglio **Day2 - Hope Strategies final (PERMA - Meaning &amp; Accomplishment)** per completare questo esercizio **a coppie**, quindi condividete i risultati con il gruppo.</a:t>
            </a:r>
            <a:endParaRPr/>
          </a:p>
        </p:txBody>
      </p:sp>
      <p:sp>
        <p:nvSpPr>
          <p:cNvPr id="340" name="Google Shape;340;g39f7e177b5a_1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9f7e177b5a_1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39f7e177b5a_1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9f7e177b5a_1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9f7e177b5a_1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9e7b6f5a92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39e7b6f5a92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9e7b6f5a92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39e7b6f5a92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9e7b6f5a92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39e7b6f5a92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8a177058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g38a177058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9e7b6f5a9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9e7b6f5a9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9e7b6f5a92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39e7b6f5a92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9e7b6f5a92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39e7b6f5a92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9e7b6f5a92_0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39e7b6f5a92_0_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9e7b6f5a92_0_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9e7b6f5a92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9fa8c56bcb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39fa8c56bc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9fa8c56bc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39fa8c56bc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9e7b6f5a92_0_6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1100">
                <a:latin typeface="Arial"/>
                <a:ea typeface="Arial"/>
                <a:cs typeface="Arial"/>
                <a:sym typeface="Arial"/>
              </a:rPr>
              <a:t>Spiega che i leader potrebbero </a:t>
            </a:r>
            <a:r>
              <a:rPr b="1" lang="en-US" sz="1100">
                <a:latin typeface="Arial"/>
                <a:ea typeface="Arial"/>
                <a:cs typeface="Arial"/>
                <a:sym typeface="Arial"/>
              </a:rPr>
              <a:t>combinare diversi stili di leadership</a:t>
            </a:r>
            <a:r>
              <a:rPr lang="en-US" sz="1100">
                <a:latin typeface="Arial"/>
                <a:ea typeface="Arial"/>
                <a:cs typeface="Arial"/>
                <a:sym typeface="Arial"/>
              </a:rPr>
              <a:t> nel loro tentativo di guidare il cambiamento, adattando approcci trasformazionale, servant e autentico in base alla situazione, agli individui coinvolti e agli obiettivi da raggiungere.</a:t>
            </a:r>
            <a:endParaRPr/>
          </a:p>
        </p:txBody>
      </p:sp>
      <p:sp>
        <p:nvSpPr>
          <p:cNvPr id="440" name="Google Shape;440;g39e7b6f5a92_0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9e7b6f5a92_0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risultato del piano di Sarah è stato una riduzione del 15% dei giorni di malattia degli insegnanti e un aumento dei punteggi in un sondaggio scolastico sulla sicurezza psicologica. Questo cambiamento ha portato a una cultura più sana e resiliente.</a:t>
            </a:r>
            <a:endParaRPr/>
          </a:p>
        </p:txBody>
      </p:sp>
      <p:sp>
        <p:nvSpPr>
          <p:cNvPr id="449" name="Google Shape;449;g39e7b6f5a92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9e7b6f5a92_0_6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39e7b6f5a92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9e7b6f5a92_0_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39e7b6f5a92_0_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9e7b6f5a9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9e7b6f5a9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9fa8c56bcb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39fa8c56bc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7f92c21d3d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37f92c21d3d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9e7b6f5a92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39e7b6f5a9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9e7b6f5a92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9e7b6f5a9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9e7b6f5a92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9e7b6f5a92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e7b6f5a9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9e7b6f5a9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27" name="Google Shape;27;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0" name="Shape 30"/>
        <p:cNvGrpSpPr/>
        <p:nvPr/>
      </p:nvGrpSpPr>
      <p:grpSpPr>
        <a:xfrm>
          <a:off x="0" y="0"/>
          <a:ext cx="0" cy="0"/>
          <a:chOff x="0" y="0"/>
          <a:chExt cx="0" cy="0"/>
        </a:xfrm>
      </p:grpSpPr>
      <p:sp>
        <p:nvSpPr>
          <p:cNvPr id="31" name="Google Shape;31;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12.jpg"/><Relationship Id="rId5" Type="http://schemas.openxmlformats.org/officeDocument/2006/relationships/image" Target="../media/image18.jp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3a8203ac8a5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68" name="Google Shape;68;g3a8203ac8a5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9e7b6f5a92_0_70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pic>
        <p:nvPicPr>
          <p:cNvPr id="136" name="Google Shape;136;g39e7b6f5a92_0_704"/>
          <p:cNvPicPr preferRelativeResize="0"/>
          <p:nvPr/>
        </p:nvPicPr>
        <p:blipFill rotWithShape="1">
          <a:blip r:embed="rId3">
            <a:alphaModFix/>
          </a:blip>
          <a:srcRect b="0" l="0" r="0" t="0"/>
          <a:stretch/>
        </p:blipFill>
        <p:spPr>
          <a:xfrm>
            <a:off x="-427175" y="978300"/>
            <a:ext cx="5727299" cy="5727299"/>
          </a:xfrm>
          <a:prstGeom prst="rect">
            <a:avLst/>
          </a:prstGeom>
          <a:noFill/>
          <a:ln>
            <a:noFill/>
          </a:ln>
        </p:spPr>
      </p:pic>
      <p:sp>
        <p:nvSpPr>
          <p:cNvPr id="137" name="Google Shape;137;g39e7b6f5a92_0_7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Studio di Caso</a:t>
            </a:r>
            <a:endParaRPr/>
          </a:p>
        </p:txBody>
      </p:sp>
      <p:sp>
        <p:nvSpPr>
          <p:cNvPr id="138" name="Google Shape;138;g39e7b6f5a92_0_704"/>
          <p:cNvSpPr txBox="1"/>
          <p:nvPr>
            <p:ph idx="2" type="body"/>
          </p:nvPr>
        </p:nvSpPr>
        <p:spPr>
          <a:xfrm>
            <a:off x="6315273" y="1462675"/>
            <a:ext cx="5727300" cy="5289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800"/>
              <a:buNone/>
            </a:pPr>
            <a:r>
              <a:rPr lang="en-US" sz="2500">
                <a:solidFill>
                  <a:srgbClr val="000000"/>
                </a:solidFill>
              </a:rPr>
              <a:t>Rina, una studentessa di 10 anni con dislessia, partecipa a un incontro genitori-insegnanti.</a:t>
            </a:r>
            <a:endParaRPr sz="2500">
              <a:solidFill>
                <a:srgbClr val="000000"/>
              </a:solidFill>
            </a:endParaRPr>
          </a:p>
          <a:p>
            <a:pPr indent="0" lvl="0" marL="0" rtl="0" algn="l">
              <a:lnSpc>
                <a:spcPct val="100000"/>
              </a:lnSpc>
              <a:spcBef>
                <a:spcPts val="0"/>
              </a:spcBef>
              <a:spcAft>
                <a:spcPts val="0"/>
              </a:spcAft>
              <a:buSzPts val="1800"/>
              <a:buNone/>
            </a:pPr>
            <a:r>
              <a:t/>
            </a:r>
            <a:endParaRPr sz="2500">
              <a:solidFill>
                <a:srgbClr val="000000"/>
              </a:solidFill>
            </a:endParaRPr>
          </a:p>
          <a:p>
            <a:pPr indent="0" lvl="0" marL="0" rtl="0" algn="ctr">
              <a:lnSpc>
                <a:spcPct val="100000"/>
              </a:lnSpc>
              <a:spcBef>
                <a:spcPts val="0"/>
              </a:spcBef>
              <a:spcAft>
                <a:spcPts val="0"/>
              </a:spcAft>
              <a:buSzPts val="1800"/>
              <a:buNone/>
            </a:pPr>
            <a:r>
              <a:rPr lang="en-US" sz="2500">
                <a:solidFill>
                  <a:schemeClr val="accent2"/>
                </a:solidFill>
              </a:rPr>
              <a:t>Comunicazione dell’insegnante 2:</a:t>
            </a:r>
            <a:endParaRPr sz="2500">
              <a:solidFill>
                <a:srgbClr val="000000"/>
              </a:solidFill>
            </a:endParaRPr>
          </a:p>
          <a:p>
            <a:pPr indent="0" lvl="0" marL="0" rtl="0" algn="l">
              <a:lnSpc>
                <a:spcPct val="100000"/>
              </a:lnSpc>
              <a:spcBef>
                <a:spcPts val="0"/>
              </a:spcBef>
              <a:spcAft>
                <a:spcPts val="0"/>
              </a:spcAft>
              <a:buSzPts val="1800"/>
              <a:buNone/>
            </a:pPr>
            <a:r>
              <a:rPr lang="en-US" sz="2500">
                <a:solidFill>
                  <a:schemeClr val="accent2"/>
                </a:solidFill>
              </a:rPr>
              <a:t> </a:t>
            </a:r>
            <a:endParaRPr sz="2500">
              <a:solidFill>
                <a:schemeClr val="accent2"/>
              </a:solidFill>
            </a:endParaRPr>
          </a:p>
          <a:p>
            <a:pPr indent="0" lvl="0" marL="0" rtl="0" algn="ctr">
              <a:lnSpc>
                <a:spcPct val="100000"/>
              </a:lnSpc>
              <a:spcBef>
                <a:spcPts val="0"/>
              </a:spcBef>
              <a:spcAft>
                <a:spcPts val="0"/>
              </a:spcAft>
              <a:buSzPts val="1800"/>
              <a:buNone/>
            </a:pPr>
            <a:r>
              <a:rPr lang="en-US" sz="2500">
                <a:solidFill>
                  <a:schemeClr val="accent2"/>
                </a:solidFill>
              </a:rPr>
              <a:t>«Rina ha difficoltà a leggere correttamente ed è molto indietro rispetto ai suoi compagni. Spesso commette errori di ortografia e fatica a concentrarsi durante le attività di lettura. Dobbiamo lavorare per risolvere questi problemi prima che possa fare progressi.»</a:t>
            </a:r>
            <a:endParaRPr sz="2500">
              <a:solidFill>
                <a:schemeClr val="accent2"/>
              </a:solidFill>
            </a:endParaRPr>
          </a:p>
          <a:p>
            <a:pPr indent="0" lvl="0" marL="0" rtl="0" algn="ctr">
              <a:lnSpc>
                <a:spcPct val="100000"/>
              </a:lnSpc>
              <a:spcBef>
                <a:spcPts val="0"/>
              </a:spcBef>
              <a:spcAft>
                <a:spcPts val="0"/>
              </a:spcAft>
              <a:buSzPts val="1800"/>
              <a:buNone/>
            </a:pPr>
            <a:r>
              <a:t/>
            </a:r>
            <a:endParaRPr sz="2500">
              <a:solidFill>
                <a:srgbClr val="000000"/>
              </a:solidFill>
            </a:endParaRPr>
          </a:p>
          <a:p>
            <a:pPr indent="0" lvl="0" marL="0" rtl="0" algn="l">
              <a:lnSpc>
                <a:spcPct val="100000"/>
              </a:lnSpc>
              <a:spcBef>
                <a:spcPts val="0"/>
              </a:spcBef>
              <a:spcAft>
                <a:spcPts val="0"/>
              </a:spcAft>
              <a:buSzPts val="1800"/>
              <a:buNone/>
            </a:pPr>
            <a:r>
              <a:t/>
            </a:r>
            <a:endParaRPr sz="2500">
              <a:solidFill>
                <a:srgbClr val="000000"/>
              </a:solidFill>
            </a:endParaRPr>
          </a:p>
          <a:p>
            <a:pPr indent="0" lvl="0" marL="0" rtl="0" algn="l">
              <a:lnSpc>
                <a:spcPct val="100000"/>
              </a:lnSpc>
              <a:spcBef>
                <a:spcPts val="0"/>
              </a:spcBef>
              <a:spcAft>
                <a:spcPts val="0"/>
              </a:spcAft>
              <a:buSzPts val="1800"/>
              <a:buNone/>
            </a:pPr>
            <a:r>
              <a:t/>
            </a:r>
            <a:endParaRPr sz="2500">
              <a:solidFill>
                <a:srgbClr val="000000"/>
              </a:solidFill>
            </a:endParaRPr>
          </a:p>
          <a:p>
            <a:pPr indent="0" lvl="0" marL="0" rtl="0" algn="l">
              <a:lnSpc>
                <a:spcPct val="100000"/>
              </a:lnSpc>
              <a:spcBef>
                <a:spcPts val="0"/>
              </a:spcBef>
              <a:spcAft>
                <a:spcPts val="0"/>
              </a:spcAft>
              <a:buSzPts val="1800"/>
              <a:buNone/>
            </a:pPr>
            <a:r>
              <a:t/>
            </a:r>
            <a:endParaRPr b="1" sz="2500">
              <a:solidFill>
                <a:srgbClr val="000000"/>
              </a:solidFill>
            </a:endParaRPr>
          </a:p>
          <a:p>
            <a:pPr indent="0" lvl="0" marL="0" rtl="0" algn="l">
              <a:lnSpc>
                <a:spcPct val="100000"/>
              </a:lnSpc>
              <a:spcBef>
                <a:spcPts val="0"/>
              </a:spcBef>
              <a:spcAft>
                <a:spcPts val="0"/>
              </a:spcAft>
              <a:buSzPts val="1800"/>
              <a:buNone/>
            </a:pPr>
            <a:r>
              <a:t/>
            </a:r>
            <a:endParaRPr b="1" sz="2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9e7b6f5a92_0_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44" name="Google Shape;144;g39e7b6f5a92_0_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Studio di Caso - Esercizio a coppie (5 min)</a:t>
            </a:r>
            <a:endParaRPr/>
          </a:p>
        </p:txBody>
      </p:sp>
      <p:sp>
        <p:nvSpPr>
          <p:cNvPr id="145" name="Google Shape;145;g39e7b6f5a92_0_43"/>
          <p:cNvSpPr txBox="1"/>
          <p:nvPr>
            <p:ph idx="2" type="body"/>
          </p:nvPr>
        </p:nvSpPr>
        <p:spPr>
          <a:xfrm>
            <a:off x="1751700" y="1568190"/>
            <a:ext cx="8688600" cy="1276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2400">
                <a:solidFill>
                  <a:srgbClr val="4F4F5B"/>
                </a:solidFill>
              </a:rPr>
              <a:t>Con il tuo compagno, confrontate le due risposte degli insegnanti.</a:t>
            </a:r>
            <a:endParaRPr b="1" sz="2400">
              <a:solidFill>
                <a:srgbClr val="4F4F5B"/>
              </a:solidFill>
            </a:endParaRPr>
          </a:p>
          <a:p>
            <a:pPr indent="0" lvl="0" marL="0" rtl="0" algn="ctr">
              <a:lnSpc>
                <a:spcPct val="100000"/>
              </a:lnSpc>
              <a:spcBef>
                <a:spcPts val="0"/>
              </a:spcBef>
              <a:spcAft>
                <a:spcPts val="0"/>
              </a:spcAft>
              <a:buSzPts val="1800"/>
              <a:buNone/>
            </a:pPr>
            <a:r>
              <a:rPr b="1" lang="en-US" sz="2400">
                <a:solidFill>
                  <a:srgbClr val="4F4F5B"/>
                </a:solidFill>
              </a:rPr>
              <a:t>Quale utilizza uno stile di comunicazione basato sui deficit e quale uno basato sui punti di forza? Perché?</a:t>
            </a:r>
            <a:endParaRPr b="1" sz="2400">
              <a:solidFill>
                <a:srgbClr val="4F4F5B"/>
              </a:solidFill>
            </a:endParaRPr>
          </a:p>
          <a:p>
            <a:pPr indent="0" lvl="0" marL="0" rtl="0" algn="ctr">
              <a:lnSpc>
                <a:spcPct val="100000"/>
              </a:lnSpc>
              <a:spcBef>
                <a:spcPts val="0"/>
              </a:spcBef>
              <a:spcAft>
                <a:spcPts val="0"/>
              </a:spcAft>
              <a:buSzPts val="1800"/>
              <a:buNone/>
            </a:pPr>
            <a:r>
              <a:t/>
            </a:r>
            <a:endParaRPr b="1" sz="2500">
              <a:solidFill>
                <a:srgbClr val="000000"/>
              </a:solidFill>
            </a:endParaRPr>
          </a:p>
          <a:p>
            <a:pPr indent="0" lvl="0" marL="0" rtl="0" algn="ctr">
              <a:lnSpc>
                <a:spcPct val="100000"/>
              </a:lnSpc>
              <a:spcBef>
                <a:spcPts val="0"/>
              </a:spcBef>
              <a:spcAft>
                <a:spcPts val="0"/>
              </a:spcAft>
              <a:buSzPts val="1800"/>
              <a:buNone/>
            </a:pPr>
            <a:r>
              <a:t/>
            </a:r>
            <a:endParaRPr b="1" sz="2500">
              <a:solidFill>
                <a:srgbClr val="000000"/>
              </a:solidFill>
            </a:endParaRPr>
          </a:p>
        </p:txBody>
      </p:sp>
      <p:sp>
        <p:nvSpPr>
          <p:cNvPr id="146" name="Google Shape;146;g39e7b6f5a92_0_43"/>
          <p:cNvSpPr txBox="1"/>
          <p:nvPr>
            <p:ph idx="2" type="body"/>
          </p:nvPr>
        </p:nvSpPr>
        <p:spPr>
          <a:xfrm>
            <a:off x="713100" y="3814375"/>
            <a:ext cx="5382900" cy="2696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1900">
                <a:solidFill>
                  <a:srgbClr val="4F4F5B"/>
                </a:solidFill>
              </a:rPr>
              <a:t>Comunicazione dell’insegnante 1:</a:t>
            </a:r>
            <a:endParaRPr sz="1900">
              <a:solidFill>
                <a:srgbClr val="4F4F5B"/>
              </a:solidFill>
            </a:endParaRPr>
          </a:p>
          <a:p>
            <a:pPr indent="0" lvl="0" marL="0" rtl="0" algn="ctr">
              <a:lnSpc>
                <a:spcPct val="100000"/>
              </a:lnSpc>
              <a:spcBef>
                <a:spcPts val="0"/>
              </a:spcBef>
              <a:spcAft>
                <a:spcPts val="0"/>
              </a:spcAft>
              <a:buSzPts val="1800"/>
              <a:buNone/>
            </a:pPr>
            <a:r>
              <a:t/>
            </a:r>
            <a:endParaRPr sz="1900">
              <a:solidFill>
                <a:srgbClr val="4F4F5B"/>
              </a:solidFill>
            </a:endParaRPr>
          </a:p>
          <a:p>
            <a:pPr indent="0" lvl="0" marL="0" rtl="0" algn="ctr">
              <a:lnSpc>
                <a:spcPct val="100000"/>
              </a:lnSpc>
              <a:spcBef>
                <a:spcPts val="0"/>
              </a:spcBef>
              <a:spcAft>
                <a:spcPts val="0"/>
              </a:spcAft>
              <a:buSzPts val="1800"/>
              <a:buNone/>
            </a:pPr>
            <a:r>
              <a:rPr lang="en-US" sz="1900">
                <a:solidFill>
                  <a:srgbClr val="4F4F5B"/>
                </a:solidFill>
              </a:rPr>
              <a:t>«Rina è una studentessa molto creativa che racconta storie meravigliose e ha una grande immaginazione. La lettura può essere impegnativa per lei in questo momento, ma possiamo usare le sue abilità nel raccontare storie per aumentare la sua fiducia con le parole. Creiamo attività che colleghino i suoi punti di forza orali alla pratica della lettura.»</a:t>
            </a:r>
            <a:endParaRPr sz="1900">
              <a:solidFill>
                <a:srgbClr val="4F4F5B"/>
              </a:solidFill>
            </a:endParaRPr>
          </a:p>
        </p:txBody>
      </p:sp>
      <p:sp>
        <p:nvSpPr>
          <p:cNvPr id="147" name="Google Shape;147;g39e7b6f5a92_0_43"/>
          <p:cNvSpPr txBox="1"/>
          <p:nvPr>
            <p:ph idx="2" type="body"/>
          </p:nvPr>
        </p:nvSpPr>
        <p:spPr>
          <a:xfrm>
            <a:off x="6512100" y="3814375"/>
            <a:ext cx="5382900" cy="2696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1900">
                <a:solidFill>
                  <a:srgbClr val="4F4F5B"/>
                </a:solidFill>
              </a:rPr>
              <a:t>Comunicazione dell’insegnante 2:</a:t>
            </a:r>
            <a:endParaRPr sz="1900">
              <a:solidFill>
                <a:srgbClr val="4F4F5B"/>
              </a:solidFill>
            </a:endParaRPr>
          </a:p>
          <a:p>
            <a:pPr indent="0" lvl="0" marL="0" rtl="0" algn="ctr">
              <a:lnSpc>
                <a:spcPct val="100000"/>
              </a:lnSpc>
              <a:spcBef>
                <a:spcPts val="0"/>
              </a:spcBef>
              <a:spcAft>
                <a:spcPts val="0"/>
              </a:spcAft>
              <a:buSzPts val="1800"/>
              <a:buNone/>
            </a:pPr>
            <a:r>
              <a:t/>
            </a:r>
            <a:endParaRPr sz="1900">
              <a:solidFill>
                <a:srgbClr val="4F4F5B"/>
              </a:solidFill>
            </a:endParaRPr>
          </a:p>
          <a:p>
            <a:pPr indent="0" lvl="0" marL="0" rtl="0" algn="ctr">
              <a:lnSpc>
                <a:spcPct val="100000"/>
              </a:lnSpc>
              <a:spcBef>
                <a:spcPts val="0"/>
              </a:spcBef>
              <a:spcAft>
                <a:spcPts val="0"/>
              </a:spcAft>
              <a:buSzPts val="1800"/>
              <a:buNone/>
            </a:pPr>
            <a:r>
              <a:rPr lang="en-US" sz="1900">
                <a:solidFill>
                  <a:srgbClr val="4F4F5B"/>
                </a:solidFill>
              </a:rPr>
              <a:t>«Rina ha difficoltà a leggere correttamente ed è molto indietro rispetto ai suoi compagni. Spesso commette errori di ortografia e fatica a concentrarsi durante le attività di lettura. Dobbiamo lavorare per risolvere questi problemi prima che possa fare progressi.»</a:t>
            </a:r>
            <a:endParaRPr sz="1900">
              <a:solidFill>
                <a:srgbClr val="4F4F5B"/>
              </a:solidFill>
            </a:endParaRPr>
          </a:p>
        </p:txBody>
      </p:sp>
      <p:sp>
        <p:nvSpPr>
          <p:cNvPr id="148" name="Google Shape;148;g39e7b6f5a92_0_43"/>
          <p:cNvSpPr txBox="1"/>
          <p:nvPr/>
        </p:nvSpPr>
        <p:spPr>
          <a:xfrm>
            <a:off x="455850" y="3007399"/>
            <a:ext cx="112803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4F4F5B"/>
                </a:solidFill>
                <a:latin typeface="Calibri"/>
                <a:ea typeface="Calibri"/>
                <a:cs typeface="Calibri"/>
                <a:sym typeface="Calibri"/>
              </a:rPr>
              <a:t>Rina, una studentessa di 10 anni con dislessia, partecipa a un incontro genitori-insegnanti.</a:t>
            </a:r>
            <a:endParaRPr b="0" i="0" sz="2300" u="none" cap="none" strike="noStrike">
              <a:solidFill>
                <a:srgbClr val="4F4F5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9e7b6f5a92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54" name="Google Shape;154;g39e7b6f5a92_0_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Studio di Caso - Pensa, confronta, condividi (10 minuti)</a:t>
            </a:r>
            <a:endParaRPr/>
          </a:p>
        </p:txBody>
      </p:sp>
      <p:sp>
        <p:nvSpPr>
          <p:cNvPr id="155" name="Google Shape;155;g39e7b6f5a92_0_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2500">
                <a:solidFill>
                  <a:srgbClr val="4F4F5B"/>
                </a:solidFill>
              </a:rPr>
              <a:t>In coppia, discutete quali pensate siano gli effetti di ciascuno stile di comunicazione:</a:t>
            </a:r>
            <a:endParaRPr sz="2500">
              <a:solidFill>
                <a:srgbClr val="4F4F5B"/>
              </a:solidFill>
            </a:endParaRPr>
          </a:p>
          <a:p>
            <a:pPr indent="0" lvl="0" marL="0" rtl="0" algn="l">
              <a:lnSpc>
                <a:spcPct val="115000"/>
              </a:lnSpc>
              <a:spcBef>
                <a:spcPts val="0"/>
              </a:spcBef>
              <a:spcAft>
                <a:spcPts val="0"/>
              </a:spcAft>
              <a:buSzPts val="1800"/>
              <a:buNone/>
            </a:pPr>
            <a:r>
              <a:t/>
            </a:r>
            <a:endParaRPr sz="2500">
              <a:solidFill>
                <a:srgbClr val="4F4F5B"/>
              </a:solidFill>
            </a:endParaRPr>
          </a:p>
          <a:p>
            <a:pPr indent="-387350" lvl="0" marL="457200" rtl="0" algn="l">
              <a:lnSpc>
                <a:spcPct val="115000"/>
              </a:lnSpc>
              <a:spcBef>
                <a:spcPts val="0"/>
              </a:spcBef>
              <a:spcAft>
                <a:spcPts val="0"/>
              </a:spcAft>
              <a:buClr>
                <a:srgbClr val="4F4F5B"/>
              </a:buClr>
              <a:buSzPts val="2500"/>
              <a:buChar char="●"/>
            </a:pPr>
            <a:r>
              <a:rPr lang="en-US" sz="2500">
                <a:solidFill>
                  <a:srgbClr val="4F4F5B"/>
                </a:solidFill>
              </a:rPr>
              <a:t>Come si sente lo studente?</a:t>
            </a:r>
            <a:endParaRPr sz="2500">
              <a:solidFill>
                <a:srgbClr val="4F4F5B"/>
              </a:solidFill>
            </a:endParaRPr>
          </a:p>
          <a:p>
            <a:pPr indent="-387350" lvl="0" marL="457200" rtl="0" algn="l">
              <a:lnSpc>
                <a:spcPct val="115000"/>
              </a:lnSpc>
              <a:spcBef>
                <a:spcPts val="0"/>
              </a:spcBef>
              <a:spcAft>
                <a:spcPts val="0"/>
              </a:spcAft>
              <a:buClr>
                <a:srgbClr val="4F4F5B"/>
              </a:buClr>
              <a:buSzPts val="2500"/>
              <a:buChar char="●"/>
            </a:pPr>
            <a:r>
              <a:rPr lang="en-US" sz="2500">
                <a:solidFill>
                  <a:srgbClr val="4F4F5B"/>
                </a:solidFill>
              </a:rPr>
              <a:t>Come si sentono i genitori?</a:t>
            </a:r>
            <a:endParaRPr sz="2500">
              <a:solidFill>
                <a:srgbClr val="4F4F5B"/>
              </a:solidFill>
            </a:endParaRPr>
          </a:p>
          <a:p>
            <a:pPr indent="-387350" lvl="0" marL="457200" rtl="0" algn="l">
              <a:lnSpc>
                <a:spcPct val="115000"/>
              </a:lnSpc>
              <a:spcBef>
                <a:spcPts val="0"/>
              </a:spcBef>
              <a:spcAft>
                <a:spcPts val="0"/>
              </a:spcAft>
              <a:buClr>
                <a:srgbClr val="4F4F5B"/>
              </a:buClr>
              <a:buSzPts val="2500"/>
              <a:buChar char="●"/>
            </a:pPr>
            <a:r>
              <a:rPr lang="en-US" sz="2500">
                <a:solidFill>
                  <a:srgbClr val="4F4F5B"/>
                </a:solidFill>
              </a:rPr>
              <a:t>Che tipo di effetto ha questo stile sullo studente?</a:t>
            </a:r>
            <a:endParaRPr sz="2500">
              <a:solidFill>
                <a:srgbClr val="4F4F5B"/>
              </a:solidFill>
            </a:endParaRPr>
          </a:p>
          <a:p>
            <a:pPr indent="-387350" lvl="0" marL="457200" rtl="0" algn="l">
              <a:lnSpc>
                <a:spcPct val="115000"/>
              </a:lnSpc>
              <a:spcBef>
                <a:spcPts val="0"/>
              </a:spcBef>
              <a:spcAft>
                <a:spcPts val="0"/>
              </a:spcAft>
              <a:buClr>
                <a:srgbClr val="4F4F5B"/>
              </a:buClr>
              <a:buSzPts val="2500"/>
              <a:buChar char="●"/>
            </a:pPr>
            <a:r>
              <a:rPr lang="en-US" sz="2500">
                <a:solidFill>
                  <a:srgbClr val="4F4F5B"/>
                </a:solidFill>
              </a:rPr>
              <a:t>Che tipo di effetto potrebbe avere questo stile sulla relazione tra studente, insegnante e famiglia?</a:t>
            </a:r>
            <a:endParaRPr sz="2500">
              <a:solidFill>
                <a:srgbClr val="4F4F5B"/>
              </a:solidFill>
            </a:endParaRPr>
          </a:p>
          <a:p>
            <a:pPr indent="0" lvl="0" marL="0" rtl="0" algn="l">
              <a:lnSpc>
                <a:spcPct val="115000"/>
              </a:lnSpc>
              <a:spcBef>
                <a:spcPts val="1200"/>
              </a:spcBef>
              <a:spcAft>
                <a:spcPts val="0"/>
              </a:spcAft>
              <a:buSzPts val="1800"/>
              <a:buNone/>
            </a:pPr>
            <a:r>
              <a:t/>
            </a:r>
            <a:endParaRPr b="1" sz="2500">
              <a:solidFill>
                <a:srgbClr val="4F4F5B"/>
              </a:solidFill>
            </a:endParaRPr>
          </a:p>
          <a:p>
            <a:pPr indent="0" lvl="0" marL="0" rtl="0" algn="l">
              <a:lnSpc>
                <a:spcPct val="115000"/>
              </a:lnSpc>
              <a:spcBef>
                <a:spcPts val="1200"/>
              </a:spcBef>
              <a:spcAft>
                <a:spcPts val="0"/>
              </a:spcAft>
              <a:buSzPts val="1800"/>
              <a:buNone/>
            </a:pPr>
            <a:r>
              <a:t/>
            </a:r>
            <a:endParaRPr b="1" sz="2500">
              <a:solidFill>
                <a:srgbClr val="4F4F5B"/>
              </a:solidFill>
            </a:endParaRPr>
          </a:p>
          <a:p>
            <a:pPr indent="0" lvl="0" marL="0" rtl="0" algn="l">
              <a:lnSpc>
                <a:spcPct val="100000"/>
              </a:lnSpc>
              <a:spcBef>
                <a:spcPts val="1200"/>
              </a:spcBef>
              <a:spcAft>
                <a:spcPts val="0"/>
              </a:spcAft>
              <a:buSzPts val="1800"/>
              <a:buNone/>
            </a:pPr>
            <a:r>
              <a:t/>
            </a:r>
            <a:endParaRPr sz="3000">
              <a:solidFill>
                <a:srgbClr val="4F4F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9e7b6f5a92_0_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61" name="Google Shape;161;g39e7b6f5a92_0_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Perché il linguaggio conta per il benessere</a:t>
            </a:r>
            <a:endParaRPr/>
          </a:p>
        </p:txBody>
      </p:sp>
      <p:sp>
        <p:nvSpPr>
          <p:cNvPr id="162" name="Google Shape;162;g39e7b6f5a92_0_5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400">
                <a:solidFill>
                  <a:srgbClr val="4F4F5B"/>
                </a:solidFill>
              </a:rPr>
              <a:t>Il linguaggio influisce su:</a:t>
            </a:r>
            <a:endParaRPr b="1" sz="2400">
              <a:solidFill>
                <a:srgbClr val="4F4F5B"/>
              </a:solidFill>
            </a:endParaRPr>
          </a:p>
          <a:p>
            <a:pPr indent="0" lvl="0" marL="0" rtl="0" algn="l">
              <a:lnSpc>
                <a:spcPct val="100000"/>
              </a:lnSpc>
              <a:spcBef>
                <a:spcPts val="0"/>
              </a:spcBef>
              <a:spcAft>
                <a:spcPts val="0"/>
              </a:spcAft>
              <a:buSzPts val="1800"/>
              <a:buNone/>
            </a:pPr>
            <a:r>
              <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Sicurezza psicologica e apertura</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Autoefficacia e fiducia nel cambiamento</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Focus: risolvere problemi vs. utilizzare risorse</a:t>
            </a:r>
            <a:endParaRPr b="1" sz="2400">
              <a:solidFill>
                <a:srgbClr val="4F4F5B"/>
              </a:solidFill>
            </a:endParaRPr>
          </a:p>
        </p:txBody>
      </p:sp>
      <p:pic>
        <p:nvPicPr>
          <p:cNvPr descr="Psychotherapist examining female patient. Group of doctors talking to female patient about mental health. Concept of psychological help, healthcare (Provided by Getty Images)" id="163" name="Google Shape;163;g39e7b6f5a92_0_55"/>
          <p:cNvPicPr preferRelativeResize="0"/>
          <p:nvPr/>
        </p:nvPicPr>
        <p:blipFill rotWithShape="1">
          <a:blip r:embed="rId3">
            <a:alphaModFix/>
          </a:blip>
          <a:srcRect b="0" l="0" r="0" t="0"/>
          <a:stretch/>
        </p:blipFill>
        <p:spPr>
          <a:xfrm>
            <a:off x="7132052" y="3159499"/>
            <a:ext cx="4910423" cy="3272826"/>
          </a:xfrm>
          <a:prstGeom prst="rect">
            <a:avLst/>
          </a:prstGeom>
          <a:noFill/>
          <a:ln>
            <a:noFill/>
          </a:ln>
        </p:spPr>
      </p:pic>
      <p:sp>
        <p:nvSpPr>
          <p:cNvPr id="164" name="Google Shape;164;g39e7b6f5a92_0_55"/>
          <p:cNvSpPr/>
          <p:nvPr/>
        </p:nvSpPr>
        <p:spPr>
          <a:xfrm>
            <a:off x="616020" y="4140890"/>
            <a:ext cx="4910400" cy="19275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9e7b6f5a92_0_55"/>
          <p:cNvSpPr txBox="1"/>
          <p:nvPr/>
        </p:nvSpPr>
        <p:spPr>
          <a:xfrm>
            <a:off x="1179420" y="4176440"/>
            <a:ext cx="3783600" cy="185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chemeClr val="accent2"/>
                </a:solidFill>
                <a:latin typeface="Calibri"/>
                <a:ea typeface="Calibri"/>
                <a:cs typeface="Calibri"/>
                <a:sym typeface="Calibri"/>
              </a:rPr>
              <a:t>Avete mai notato come il linguaggio possa cambiare il tono di una conversazione?</a:t>
            </a:r>
            <a:endParaRPr b="1" i="0" sz="2300" u="none" cap="none" strike="noStrike">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chemeClr val="accent2"/>
                </a:solidFill>
                <a:latin typeface="Calibri"/>
                <a:ea typeface="Calibri"/>
                <a:cs typeface="Calibri"/>
                <a:sym typeface="Calibri"/>
              </a:rPr>
              <a:t>Discussione di gruppo</a:t>
            </a:r>
            <a:endParaRPr b="1" i="0" sz="2300" u="none" cap="none" strike="noStrike">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9e7b6f5a92_0_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71" name="Google Shape;171;g39e7b6f5a92_0_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Inquadrare le iniziative per il benessere scolastico</a:t>
            </a:r>
            <a:endParaRPr/>
          </a:p>
        </p:txBody>
      </p:sp>
      <p:sp>
        <p:nvSpPr>
          <p:cNvPr id="172" name="Google Shape;172;g39e7b6f5a92_0_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500">
                <a:solidFill>
                  <a:srgbClr val="4F4F5B"/>
                </a:solidFill>
              </a:rPr>
              <a:t>Osservate come il linguaggio utilizzato in diverse iniziative, comprese quelle legate al benessere, influenzi la narrazione che viene trasmessa.</a:t>
            </a:r>
            <a:endParaRPr b="1" sz="2500">
              <a:solidFill>
                <a:srgbClr val="000000"/>
              </a:solidFill>
            </a:endParaRPr>
          </a:p>
          <a:p>
            <a:pPr indent="0" lvl="0" marL="0" rtl="0" algn="l">
              <a:lnSpc>
                <a:spcPct val="115000"/>
              </a:lnSpc>
              <a:spcBef>
                <a:spcPts val="1200"/>
              </a:spcBef>
              <a:spcAft>
                <a:spcPts val="0"/>
              </a:spcAft>
              <a:buSzPts val="1800"/>
              <a:buNone/>
            </a:pPr>
            <a:r>
              <a:t/>
            </a:r>
            <a:endParaRPr b="1" sz="2500">
              <a:solidFill>
                <a:srgbClr val="000000"/>
              </a:solidFill>
            </a:endParaRPr>
          </a:p>
          <a:p>
            <a:pPr indent="0" lvl="0" marL="0" rtl="0" algn="l">
              <a:lnSpc>
                <a:spcPct val="115000"/>
              </a:lnSpc>
              <a:spcBef>
                <a:spcPts val="1200"/>
              </a:spcBef>
              <a:spcAft>
                <a:spcPts val="1200"/>
              </a:spcAft>
              <a:buSzPts val="1800"/>
              <a:buNone/>
            </a:pPr>
            <a:r>
              <a:t/>
            </a:r>
            <a:endParaRPr b="1" sz="2500">
              <a:solidFill>
                <a:srgbClr val="000000"/>
              </a:solidFill>
            </a:endParaRPr>
          </a:p>
        </p:txBody>
      </p:sp>
      <p:graphicFrame>
        <p:nvGraphicFramePr>
          <p:cNvPr id="173" name="Google Shape;173;g39e7b6f5a92_0_61"/>
          <p:cNvGraphicFramePr/>
          <p:nvPr/>
        </p:nvGraphicFramePr>
        <p:xfrm>
          <a:off x="952500" y="2857500"/>
          <a:ext cx="3000000" cy="3000000"/>
        </p:xfrm>
        <a:graphic>
          <a:graphicData uri="http://schemas.openxmlformats.org/drawingml/2006/table">
            <a:tbl>
              <a:tblPr>
                <a:noFill/>
                <a:tableStyleId>{60AD7C70-C9A3-4646-B581-F615D1D5ECE0}</a:tableStyleId>
              </a:tblPr>
              <a:tblGrid>
                <a:gridCol w="5143500"/>
                <a:gridCol w="5143500"/>
              </a:tblGrid>
              <a:tr h="381000">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“Gestione dello stress” —&gt;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“Costruzione della resilienza e sviluppo delle capacità”</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“Ridurre l’assenteismo” —&gt;</a:t>
                      </a:r>
                      <a:endParaRPr b="1" sz="2500" u="none" cap="none" strike="noStrike">
                        <a:solidFill>
                          <a:srgbClr val="4F4F5B"/>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“Coltivare condizioni coinvolgenti che favoriscono la presenza”</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“Risolvere i conflitti nel team” —&gt;</a:t>
                      </a:r>
                      <a:endParaRPr b="1" sz="2500" u="none" cap="none" strike="noStrike">
                        <a:solidFill>
                          <a:srgbClr val="4F4F5B"/>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500"/>
                        <a:buFont typeface="Arial"/>
                        <a:buNone/>
                      </a:pPr>
                      <a:r>
                        <a:rPr b="1" lang="en-US" sz="2500" u="none" cap="none" strike="noStrike">
                          <a:solidFill>
                            <a:srgbClr val="4F4F5B"/>
                          </a:solidFill>
                          <a:latin typeface="Calibri"/>
                          <a:ea typeface="Calibri"/>
                          <a:cs typeface="Calibri"/>
                          <a:sym typeface="Calibri"/>
                        </a:rPr>
                        <a:t>“Rafforzare la collaborazione del team e gli obiettivi condivisi”</a:t>
                      </a:r>
                      <a:endParaRPr sz="1400" u="none" cap="none" strike="noStrike"/>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9e7b6f5a92_0_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79" name="Google Shape;179;g39e7b6f5a92_0_6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300"/>
              <a:t>Come possiamo orientare il nostro stile verso una comunicazione basata sui punti di forza:</a:t>
            </a:r>
            <a:endParaRPr b="1" sz="2300"/>
          </a:p>
          <a:p>
            <a:pPr indent="-374650" lvl="0" marL="457200" rtl="0" algn="l">
              <a:lnSpc>
                <a:spcPct val="115000"/>
              </a:lnSpc>
              <a:spcBef>
                <a:spcPts val="1200"/>
              </a:spcBef>
              <a:spcAft>
                <a:spcPts val="0"/>
              </a:spcAft>
              <a:buClr>
                <a:schemeClr val="dk1"/>
              </a:buClr>
              <a:buSzPts val="2300"/>
              <a:buFont typeface="Calibri"/>
              <a:buChar char="❖"/>
            </a:pPr>
            <a:r>
              <a:rPr lang="en-US" sz="2300"/>
              <a:t>Concentrarsi sulle soluzioni e su ciò che funziona</a:t>
            </a:r>
            <a:endParaRPr sz="2300"/>
          </a:p>
          <a:p>
            <a:pPr indent="-374650" lvl="0" marL="457200" rtl="0" algn="l">
              <a:lnSpc>
                <a:spcPct val="115000"/>
              </a:lnSpc>
              <a:spcBef>
                <a:spcPts val="0"/>
              </a:spcBef>
              <a:spcAft>
                <a:spcPts val="0"/>
              </a:spcAft>
              <a:buClr>
                <a:schemeClr val="dk1"/>
              </a:buClr>
              <a:buSzPts val="2300"/>
              <a:buFont typeface="Calibri"/>
              <a:buChar char="❖"/>
            </a:pPr>
            <a:r>
              <a:rPr lang="en-US" sz="2300"/>
              <a:t>Valorizzare le potenzialità e i punti di forza già esistenti</a:t>
            </a:r>
            <a:endParaRPr sz="2300"/>
          </a:p>
          <a:p>
            <a:pPr indent="-374650" lvl="0" marL="457200" rtl="0" algn="l">
              <a:lnSpc>
                <a:spcPct val="115000"/>
              </a:lnSpc>
              <a:spcBef>
                <a:spcPts val="0"/>
              </a:spcBef>
              <a:spcAft>
                <a:spcPts val="0"/>
              </a:spcAft>
              <a:buClr>
                <a:schemeClr val="dk1"/>
              </a:buClr>
              <a:buSzPts val="2300"/>
              <a:buFont typeface="Calibri"/>
              <a:buChar char="❖"/>
            </a:pPr>
            <a:r>
              <a:rPr lang="en-US" sz="2300"/>
              <a:t>Porre domande generative, guidate dalla curiosità</a:t>
            </a:r>
            <a:endParaRPr sz="2300"/>
          </a:p>
          <a:p>
            <a:pPr indent="-374650" lvl="0" marL="457200" rtl="0" algn="l">
              <a:lnSpc>
                <a:spcPct val="115000"/>
              </a:lnSpc>
              <a:spcBef>
                <a:spcPts val="0"/>
              </a:spcBef>
              <a:spcAft>
                <a:spcPts val="0"/>
              </a:spcAft>
              <a:buClr>
                <a:schemeClr val="dk1"/>
              </a:buClr>
              <a:buSzPts val="2300"/>
              <a:buFont typeface="Calibri"/>
              <a:buChar char="❖"/>
            </a:pPr>
            <a:r>
              <a:rPr lang="en-US" sz="2300"/>
              <a:t>Usare un linguaggio apprezzativo e specifico</a:t>
            </a:r>
            <a:br>
              <a:rPr lang="en-US" sz="2300"/>
            </a:br>
            <a:endParaRPr sz="2300"/>
          </a:p>
          <a:p>
            <a:pPr indent="0" lvl="0" marL="0" rtl="0" algn="l">
              <a:lnSpc>
                <a:spcPct val="115000"/>
              </a:lnSpc>
              <a:spcBef>
                <a:spcPts val="1200"/>
              </a:spcBef>
              <a:spcAft>
                <a:spcPts val="0"/>
              </a:spcAft>
              <a:buSzPts val="1800"/>
              <a:buNone/>
            </a:pPr>
            <a:r>
              <a:rPr lang="en-US" sz="2300"/>
              <a:t>Il linguaggio che utilizziamo è collegato al modo in cui comprendiamo il mondo che ci circonda.</a:t>
            </a:r>
            <a:br>
              <a:rPr lang="en-US" sz="2300"/>
            </a:br>
            <a:r>
              <a:rPr lang="en-US" sz="2300"/>
              <a:t> Per questo è necessario prendersi del tempo per notare, identificare e riflettere sul linguaggio prima che qualsiasi cambiamento possa avvenire.</a:t>
            </a:r>
            <a:endParaRPr sz="2300"/>
          </a:p>
          <a:p>
            <a:pPr indent="0" lvl="0" marL="0" rtl="0" algn="l">
              <a:lnSpc>
                <a:spcPct val="115000"/>
              </a:lnSpc>
              <a:spcBef>
                <a:spcPts val="1200"/>
              </a:spcBef>
              <a:spcAft>
                <a:spcPts val="0"/>
              </a:spcAft>
              <a:buSzPts val="1800"/>
              <a:buNone/>
            </a:pPr>
            <a:r>
              <a:rPr lang="en-US" sz="2300"/>
              <a:t>È un percorso che richiede tempo e impegno prima di poter essere interiorizzato come linguaggio genuino.</a:t>
            </a:r>
            <a:endParaRPr sz="2300"/>
          </a:p>
          <a:p>
            <a:pPr indent="0" lvl="0" marL="0" rtl="0" algn="l">
              <a:lnSpc>
                <a:spcPct val="100000"/>
              </a:lnSpc>
              <a:spcBef>
                <a:spcPts val="1200"/>
              </a:spcBef>
              <a:spcAft>
                <a:spcPts val="0"/>
              </a:spcAft>
              <a:buSzPts val="1800"/>
              <a:buNone/>
            </a:pPr>
            <a:r>
              <a:t/>
            </a:r>
            <a:endParaRPr b="1" sz="2900">
              <a:solidFill>
                <a:srgbClr val="4F4F5B"/>
              </a:solidFill>
            </a:endParaRPr>
          </a:p>
        </p:txBody>
      </p:sp>
      <p:sp>
        <p:nvSpPr>
          <p:cNvPr id="180" name="Google Shape;180;g39e7b6f5a92_0_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Principi fondamentali della comunicazione basata sui punti di forza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9e7b6f5a92_0_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t>In gruppi da 3 persone:</a:t>
            </a:r>
            <a:endParaRPr sz="2200"/>
          </a:p>
          <a:p>
            <a:pPr indent="-368300" lvl="0" marL="457200" rtl="0" algn="l">
              <a:lnSpc>
                <a:spcPct val="115000"/>
              </a:lnSpc>
              <a:spcBef>
                <a:spcPts val="1200"/>
              </a:spcBef>
              <a:spcAft>
                <a:spcPts val="0"/>
              </a:spcAft>
              <a:buClr>
                <a:schemeClr val="dk1"/>
              </a:buClr>
              <a:buSzPts val="2200"/>
              <a:buChar char="●"/>
            </a:pPr>
            <a:r>
              <a:rPr lang="en-US" sz="2200"/>
              <a:t>Alcuni gruppi esamineranno la lettera </a:t>
            </a:r>
            <a:r>
              <a:rPr b="1" lang="en-US" sz="2200"/>
              <a:t>“Esercizio di Reframing Insegnanti”</a:t>
            </a:r>
            <a:r>
              <a:rPr lang="en-US" sz="2200"/>
              <a:t> e altri la </a:t>
            </a:r>
            <a:r>
              <a:rPr b="1" lang="en-US" sz="2200"/>
              <a:t>“Esercizio di Reframing Studenti”</a:t>
            </a:r>
            <a:r>
              <a:rPr lang="en-US" sz="2200"/>
              <a:t>.</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Riuscite a identificare le frasi basate sui deficit?</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Nel vostro gruppo, provate a riscrivere queste frasi trasformandole in frasi basate sui punti di forza.</a:t>
            </a:r>
            <a:br>
              <a:rPr lang="en-US" sz="2200"/>
            </a:br>
            <a:endParaRPr sz="2200"/>
          </a:p>
          <a:p>
            <a:pPr indent="0" lvl="0" marL="0" rtl="0" algn="l">
              <a:lnSpc>
                <a:spcPct val="115000"/>
              </a:lnSpc>
              <a:spcBef>
                <a:spcPts val="1200"/>
              </a:spcBef>
              <a:spcAft>
                <a:spcPts val="0"/>
              </a:spcAft>
              <a:buSzPts val="1800"/>
              <a:buNone/>
            </a:pPr>
            <a:r>
              <a:rPr lang="en-US" sz="2200"/>
              <a:t>Ricordate i passaggi discussi in precedenza per riformulare il linguaggio:</a:t>
            </a:r>
            <a:endParaRPr sz="2200"/>
          </a:p>
          <a:p>
            <a:pPr indent="-368300" lvl="0" marL="457200" rtl="0" algn="l">
              <a:lnSpc>
                <a:spcPct val="115000"/>
              </a:lnSpc>
              <a:spcBef>
                <a:spcPts val="1200"/>
              </a:spcBef>
              <a:spcAft>
                <a:spcPts val="0"/>
              </a:spcAft>
              <a:buClr>
                <a:schemeClr val="dk1"/>
              </a:buClr>
              <a:buSzPts val="2200"/>
              <a:buFont typeface="Calibri"/>
              <a:buChar char="❖"/>
            </a:pPr>
            <a:r>
              <a:rPr lang="en-US" sz="2200"/>
              <a:t>Concentrarsi sulle soluzioni e su ciò che funziona</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Valorizzare le potenzialità e i punti di forza esistenti</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Porre domande generative, guidate dalla curiosità</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Usare un linguaggio apprezzativo e specifico</a:t>
            </a:r>
            <a:endParaRPr sz="3400"/>
          </a:p>
        </p:txBody>
      </p:sp>
      <p:sp>
        <p:nvSpPr>
          <p:cNvPr id="186" name="Google Shape;186;g39e7b6f5a92_0_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87" name="Google Shape;187;g39e7b6f5a92_0_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di Reframing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9e7b6f5a92_0_76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600"/>
              <a:t>In gruppi da 3</a:t>
            </a:r>
            <a:endParaRPr sz="2600"/>
          </a:p>
          <a:p>
            <a:pPr indent="-393700" lvl="0" marL="457200" rtl="0" algn="l">
              <a:lnSpc>
                <a:spcPct val="115000"/>
              </a:lnSpc>
              <a:spcBef>
                <a:spcPts val="1200"/>
              </a:spcBef>
              <a:spcAft>
                <a:spcPts val="0"/>
              </a:spcAft>
              <a:buSzPts val="2600"/>
              <a:buFont typeface="Calibri"/>
              <a:buChar char="❖"/>
            </a:pPr>
            <a:r>
              <a:rPr lang="en-US" sz="2600"/>
              <a:t>Discutiamo alcuni dei risultati delle vostre osservazioni.</a:t>
            </a:r>
            <a:endParaRPr sz="2600"/>
          </a:p>
          <a:p>
            <a:pPr indent="0" lvl="0" marL="457200" rtl="0" algn="l">
              <a:lnSpc>
                <a:spcPct val="115000"/>
              </a:lnSpc>
              <a:spcBef>
                <a:spcPts val="1200"/>
              </a:spcBef>
              <a:spcAft>
                <a:spcPts val="0"/>
              </a:spcAft>
              <a:buSzPts val="1800"/>
              <a:buNone/>
            </a:pPr>
            <a:r>
              <a:t/>
            </a:r>
            <a:endParaRPr sz="2600"/>
          </a:p>
          <a:p>
            <a:pPr indent="0" lvl="0" marL="0" rtl="0" algn="l">
              <a:lnSpc>
                <a:spcPct val="115000"/>
              </a:lnSpc>
              <a:spcBef>
                <a:spcPts val="1200"/>
              </a:spcBef>
              <a:spcAft>
                <a:spcPts val="0"/>
              </a:spcAft>
              <a:buSzPts val="1800"/>
              <a:buNone/>
            </a:pPr>
            <a:r>
              <a:rPr lang="en-US" sz="2600"/>
              <a:t>Per i gruppi che hanno lavorato sull’</a:t>
            </a:r>
            <a:r>
              <a:rPr b="1" lang="en-US" sz="2600"/>
              <a:t>“Esercizio di Reframing Insegnanti”</a:t>
            </a:r>
            <a:r>
              <a:rPr lang="en-US" sz="2600"/>
              <a:t>, quali emozioni ha suscitato quel processo?</a:t>
            </a:r>
            <a:br>
              <a:rPr lang="en-US" sz="2600"/>
            </a:br>
            <a:r>
              <a:rPr lang="en-US" sz="2600"/>
              <a:t>Per i gruppi che hanno lavorato sull’</a:t>
            </a:r>
            <a:r>
              <a:rPr b="1" lang="en-US" sz="2600"/>
              <a:t>“Esercizio di Reframing Studenti”</a:t>
            </a:r>
            <a:r>
              <a:rPr lang="en-US" sz="2600"/>
              <a:t>, quali emozioni pensate che abbia suscitato?</a:t>
            </a:r>
            <a:br>
              <a:rPr lang="en-US" sz="2600"/>
            </a:br>
            <a:endParaRPr sz="2600"/>
          </a:p>
          <a:p>
            <a:pPr indent="0" lvl="0" marL="0" rtl="0" algn="l">
              <a:lnSpc>
                <a:spcPct val="115000"/>
              </a:lnSpc>
              <a:spcBef>
                <a:spcPts val="1200"/>
              </a:spcBef>
              <a:spcAft>
                <a:spcPts val="1200"/>
              </a:spcAft>
              <a:buSzPts val="1800"/>
              <a:buNone/>
            </a:pPr>
            <a:r>
              <a:rPr lang="en-US" sz="2600"/>
              <a:t>Discussione di gruppo</a:t>
            </a:r>
            <a:endParaRPr sz="3800"/>
          </a:p>
        </p:txBody>
      </p:sp>
      <p:sp>
        <p:nvSpPr>
          <p:cNvPr id="193" name="Google Shape;193;g39e7b6f5a92_0_7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94" name="Google Shape;194;g39e7b6f5a92_0_7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di Reframing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9e7b6f5a92_0_7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200" name="Google Shape;200;g39e7b6f5a92_0_7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Punti chiave</a:t>
            </a:r>
            <a:endParaRPr/>
          </a:p>
        </p:txBody>
      </p:sp>
      <p:sp>
        <p:nvSpPr>
          <p:cNvPr id="201" name="Google Shape;201;g39e7b6f5a92_0_7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Riflessione sull’apprendimento e sintesi dei principali argomenti trattati durante il corso.</a:t>
            </a:r>
            <a:endParaRPr/>
          </a:p>
          <a:p>
            <a:pPr indent="-342900" lvl="0" marL="457200" rtl="0" algn="l">
              <a:lnSpc>
                <a:spcPct val="115000"/>
              </a:lnSpc>
              <a:spcBef>
                <a:spcPts val="1200"/>
              </a:spcBef>
              <a:spcAft>
                <a:spcPts val="0"/>
              </a:spcAft>
              <a:buClr>
                <a:srgbClr val="4F4F5B"/>
              </a:buClr>
              <a:buSzPts val="1800"/>
              <a:buChar char="●"/>
            </a:pPr>
            <a:r>
              <a:rPr lang="en-US">
                <a:solidFill>
                  <a:srgbClr val="4F4F5B"/>
                </a:solidFill>
              </a:rPr>
              <a:t>Punti principali da ricordare</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Il linguaggio plasma le possibilità e l’impegno</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Utilizzare il formato Domanda: Problema → Risorsa/Obiettivo → Azione</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Il linguaggio specifico, apprezzativo e guidato dalla curiosità funziona meglio</a:t>
            </a:r>
            <a:endParaRPr>
              <a:solidFill>
                <a:srgbClr val="4F4F5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9e7b6f5a92_0_7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Riflessioni</a:t>
            </a:r>
            <a:endParaRPr/>
          </a:p>
        </p:txBody>
      </p:sp>
      <p:sp>
        <p:nvSpPr>
          <p:cNvPr id="207" name="Google Shape;207;g39e7b6f5a92_0_7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208" name="Google Shape;208;g39e7b6f5a92_0_7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000"/>
              <a:t>Creiamo un poster dei nostri impegni per questa Unità.</a:t>
            </a:r>
            <a:endParaRPr sz="2000"/>
          </a:p>
          <a:p>
            <a:pPr indent="0" lvl="0" marL="0" rtl="0" algn="l">
              <a:lnSpc>
                <a:spcPct val="115000"/>
              </a:lnSpc>
              <a:spcBef>
                <a:spcPts val="1200"/>
              </a:spcBef>
              <a:spcAft>
                <a:spcPts val="0"/>
              </a:spcAft>
              <a:buSzPts val="1800"/>
              <a:buNone/>
            </a:pPr>
            <a:r>
              <a:t/>
            </a:r>
            <a:endParaRPr sz="2000"/>
          </a:p>
          <a:p>
            <a:pPr indent="0" lvl="0" marL="0" rtl="0" algn="l">
              <a:lnSpc>
                <a:spcPct val="115000"/>
              </a:lnSpc>
              <a:spcBef>
                <a:spcPts val="1200"/>
              </a:spcBef>
              <a:spcAft>
                <a:spcPts val="0"/>
              </a:spcAft>
              <a:buSzPts val="1800"/>
              <a:buNone/>
            </a:pPr>
            <a:r>
              <a:rPr lang="en-US" sz="2000"/>
              <a:t>Usando i post‑it forniti, indicate:</a:t>
            </a:r>
            <a:endParaRPr sz="2000"/>
          </a:p>
          <a:p>
            <a:pPr indent="0" lvl="0" marL="0" rtl="0" algn="l">
              <a:lnSpc>
                <a:spcPct val="115000"/>
              </a:lnSpc>
              <a:spcBef>
                <a:spcPts val="1200"/>
              </a:spcBef>
              <a:spcAft>
                <a:spcPts val="0"/>
              </a:spcAft>
              <a:buSzPts val="1800"/>
              <a:buNone/>
            </a:pPr>
            <a:r>
              <a:t/>
            </a:r>
            <a:endParaRPr sz="2000"/>
          </a:p>
          <a:p>
            <a:pPr indent="-425450" lvl="0" marL="457200" rtl="0" algn="ctr">
              <a:lnSpc>
                <a:spcPct val="115000"/>
              </a:lnSpc>
              <a:spcBef>
                <a:spcPts val="1200"/>
              </a:spcBef>
              <a:spcAft>
                <a:spcPts val="0"/>
              </a:spcAft>
              <a:buSzPts val="3100"/>
              <a:buChar char="●"/>
            </a:pPr>
            <a:r>
              <a:rPr b="1" lang="en-US" sz="2700"/>
              <a:t>Quali due passi posso fare nel modo in cui comunico questo mese?</a:t>
            </a:r>
            <a:endParaRPr b="1" sz="2700"/>
          </a:p>
          <a:p>
            <a:pPr indent="0" lvl="0" marL="0" rtl="0" algn="l">
              <a:lnSpc>
                <a:spcPct val="115000"/>
              </a:lnSpc>
              <a:spcBef>
                <a:spcPts val="1200"/>
              </a:spcBef>
              <a:spcAft>
                <a:spcPts val="0"/>
              </a:spcAft>
              <a:buSzPts val="1800"/>
              <a:buNone/>
            </a:pPr>
            <a:r>
              <a:t/>
            </a:r>
            <a:endParaRPr sz="2000"/>
          </a:p>
          <a:p>
            <a:pPr indent="0" lvl="0" marL="0" rtl="0" algn="ctr">
              <a:lnSpc>
                <a:spcPct val="115000"/>
              </a:lnSpc>
              <a:spcBef>
                <a:spcPts val="1200"/>
              </a:spcBef>
              <a:spcAft>
                <a:spcPts val="0"/>
              </a:spcAft>
              <a:buSzPts val="1800"/>
              <a:buNone/>
            </a:pPr>
            <a:r>
              <a:t/>
            </a:r>
            <a:endParaRPr b="1" sz="2400"/>
          </a:p>
          <a:p>
            <a:pPr indent="0" lvl="0" marL="0" rtl="0" algn="ctr">
              <a:lnSpc>
                <a:spcPct val="115000"/>
              </a:lnSpc>
              <a:spcBef>
                <a:spcPts val="1200"/>
              </a:spcBef>
              <a:spcAft>
                <a:spcPts val="1200"/>
              </a:spcAft>
              <a:buSzPts val="1800"/>
              <a:buNone/>
            </a:pPr>
            <a:r>
              <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a8203ac8a5_0_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74" name="Google Shape;74;g3a8203ac8a5_0_5"/>
          <p:cNvSpPr txBox="1"/>
          <p:nvPr>
            <p:ph idx="1" type="subTitle"/>
          </p:nvPr>
        </p:nvSpPr>
        <p:spPr>
          <a:xfrm>
            <a:off x="401325" y="3651825"/>
            <a:ext cx="62100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2</a:t>
            </a:r>
            <a:endParaRPr b="0" i="0" sz="3599">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7f92c21d3d_0_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2.2 – Costruire relazioni positive e collaborazione</a:t>
            </a:r>
            <a:endParaRPr/>
          </a:p>
        </p:txBody>
      </p:sp>
      <p:sp>
        <p:nvSpPr>
          <p:cNvPr id="214" name="Google Shape;214;g37f92c21d3d_0_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Obiettivi di apprendimento</a:t>
            </a:r>
            <a:endParaRPr/>
          </a:p>
        </p:txBody>
      </p:sp>
      <p:sp>
        <p:nvSpPr>
          <p:cNvPr id="215" name="Google Shape;215;g37f92c21d3d_0_2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200">
                <a:solidFill>
                  <a:srgbClr val="4F4F5B"/>
                </a:solidFill>
              </a:rPr>
              <a:t>Al termine di questo corso, sarai in grado di:</a:t>
            </a:r>
            <a:endParaRPr b="1" sz="2900">
              <a:solidFill>
                <a:srgbClr val="4F4F5B"/>
              </a:solidFill>
            </a:endParaRPr>
          </a:p>
          <a:p>
            <a:pPr indent="0" lvl="0" marL="0" rtl="0" algn="l">
              <a:lnSpc>
                <a:spcPct val="100000"/>
              </a:lnSpc>
              <a:spcBef>
                <a:spcPts val="0"/>
              </a:spcBef>
              <a:spcAft>
                <a:spcPts val="0"/>
              </a:spcAft>
              <a:buSzPts val="1800"/>
              <a:buNone/>
            </a:pPr>
            <a:r>
              <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Identificare le barriere alla costruzione delle relazioni.</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Applicare strategie della Psicologia Positiva (gratitudine, risposta attiva e costruttiva, indagine apprezzativa).</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Sviluppare un piano di coinvolgimento degli stakeholder.</a:t>
            </a:r>
            <a:endParaRPr sz="2300">
              <a:solidFill>
                <a:srgbClr val="4F4F5B"/>
              </a:solidFill>
            </a:endParaRPr>
          </a:p>
          <a:p>
            <a:pPr indent="0" lvl="0" marL="0" rtl="0" algn="l">
              <a:lnSpc>
                <a:spcPct val="100000"/>
              </a:lnSpc>
              <a:spcBef>
                <a:spcPts val="0"/>
              </a:spcBef>
              <a:spcAft>
                <a:spcPts val="0"/>
              </a:spcAft>
              <a:buSzPts val="1800"/>
              <a:buNone/>
            </a:pPr>
            <a:r>
              <a:t/>
            </a:r>
            <a:endParaRPr sz="2300">
              <a:solidFill>
                <a:srgbClr val="4F4F5B"/>
              </a:solidFill>
            </a:endParaRPr>
          </a:p>
          <a:p>
            <a:pPr indent="0" lvl="0" marL="457200" rtl="0" algn="l">
              <a:lnSpc>
                <a:spcPct val="100000"/>
              </a:lnSpc>
              <a:spcBef>
                <a:spcPts val="0"/>
              </a:spcBef>
              <a:spcAft>
                <a:spcPts val="0"/>
              </a:spcAft>
              <a:buSzPts val="1800"/>
              <a:buNone/>
            </a:pPr>
            <a:r>
              <a:t/>
            </a:r>
            <a:endParaRPr sz="2300">
              <a:solidFill>
                <a:srgbClr val="4F4F5B"/>
              </a:solidFill>
            </a:endParaRPr>
          </a:p>
          <a:p>
            <a:pPr indent="0" lvl="0" marL="0" rtl="0" algn="l">
              <a:lnSpc>
                <a:spcPct val="100000"/>
              </a:lnSpc>
              <a:spcBef>
                <a:spcPts val="0"/>
              </a:spcBef>
              <a:spcAft>
                <a:spcPts val="0"/>
              </a:spcAft>
              <a:buSzPts val="1800"/>
              <a:buNone/>
            </a:pPr>
            <a:r>
              <a:t/>
            </a:r>
            <a:endParaRPr sz="3000">
              <a:solidFill>
                <a:srgbClr val="4F4F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9e7b6f5a92_0_4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2.2 - Building Positive Relationships &amp; Collaboration</a:t>
            </a:r>
            <a:endParaRPr sz="2700">
              <a:solidFill>
                <a:schemeClr val="lt1"/>
              </a:solidFill>
            </a:endParaRPr>
          </a:p>
        </p:txBody>
      </p:sp>
      <p:sp>
        <p:nvSpPr>
          <p:cNvPr id="221" name="Google Shape;221;g39e7b6f5a92_0_4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Relazioni positive e collaborazione</a:t>
            </a:r>
            <a:endParaRPr/>
          </a:p>
        </p:txBody>
      </p:sp>
      <p:sp>
        <p:nvSpPr>
          <p:cNvPr id="222" name="Google Shape;222;g39e7b6f5a92_0_449"/>
          <p:cNvSpPr txBox="1"/>
          <p:nvPr>
            <p:ph idx="2" type="body"/>
          </p:nvPr>
        </p:nvSpPr>
        <p:spPr>
          <a:xfrm>
            <a:off x="123750" y="1462701"/>
            <a:ext cx="11944500" cy="4611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000">
                <a:solidFill>
                  <a:srgbClr val="303030"/>
                </a:solidFill>
                <a:highlight>
                  <a:srgbClr val="FFFFFF"/>
                </a:highlight>
              </a:rPr>
              <a:t>Gli insegnanti interagiscono con gli studenti quotidianamente.</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rPr lang="en-US" sz="2000">
                <a:solidFill>
                  <a:srgbClr val="303030"/>
                </a:solidFill>
                <a:highlight>
                  <a:srgbClr val="FFFFFF"/>
                </a:highlight>
              </a:rPr>
              <a:t>Il tipo di relazione che instaurano con loro influisce direttamente sulle esperienze sociali, emotive e accademiche degli studenti a scuola.</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rPr lang="en-US" sz="2000">
                <a:solidFill>
                  <a:srgbClr val="303030"/>
                </a:solidFill>
                <a:highlight>
                  <a:srgbClr val="FFFFFF"/>
                </a:highlight>
              </a:rPr>
              <a:t>Buone relazioni tra insegnanti e studenti sono associate a una maggiore motivazione degli studenti, migliori risultati accademici, alti tassi di frequenza e atteggiamenti positivi verso la scuola.</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rPr lang="en-US" sz="2000">
                <a:solidFill>
                  <a:srgbClr val="303030"/>
                </a:solidFill>
                <a:highlight>
                  <a:srgbClr val="FFFFFF"/>
                </a:highlight>
              </a:rPr>
              <a:t>Allo stesso modo, ci sono indicazioni che relazioni soddisfacenti possano fungere da fattori protettivi contro lo stress degli insegnanti (Cohen &amp; Willis, 1995; Gulielmi &amp; Tatrow, 1998).</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t/>
            </a:r>
            <a:endParaRPr sz="2000">
              <a:solidFill>
                <a:srgbClr val="4F4F5B"/>
              </a:solidFill>
              <a:highlight>
                <a:srgbClr val="FFFFFF"/>
              </a:highlight>
            </a:endParaRPr>
          </a:p>
          <a:p>
            <a:pPr indent="0" lvl="0" marL="0" rtl="0" algn="ctr">
              <a:lnSpc>
                <a:spcPct val="90000"/>
              </a:lnSpc>
              <a:spcBef>
                <a:spcPts val="0"/>
              </a:spcBef>
              <a:spcAft>
                <a:spcPts val="0"/>
              </a:spcAft>
              <a:buSzPts val="1800"/>
              <a:buNone/>
            </a:pPr>
            <a:r>
              <a:t/>
            </a:r>
            <a:endParaRPr sz="2000">
              <a:solidFill>
                <a:srgbClr val="303030"/>
              </a:solidFill>
              <a:highlight>
                <a:srgbClr val="FFFFFF"/>
              </a:highlight>
            </a:endParaRPr>
          </a:p>
          <a:p>
            <a:pPr indent="0" lvl="0" marL="0" rtl="0" algn="ctr">
              <a:lnSpc>
                <a:spcPct val="90000"/>
              </a:lnSpc>
              <a:spcBef>
                <a:spcPts val="0"/>
              </a:spcBef>
              <a:spcAft>
                <a:spcPts val="0"/>
              </a:spcAft>
              <a:buSzPts val="1800"/>
              <a:buNone/>
            </a:pPr>
            <a:r>
              <a:t/>
            </a:r>
            <a:endParaRPr sz="2200"/>
          </a:p>
          <a:p>
            <a:pPr indent="0" lvl="0" marL="0" rtl="0" algn="ctr">
              <a:lnSpc>
                <a:spcPct val="90000"/>
              </a:lnSpc>
              <a:spcBef>
                <a:spcPts val="0"/>
              </a:spcBef>
              <a:spcAft>
                <a:spcPts val="0"/>
              </a:spcAft>
              <a:buSzPts val="1800"/>
              <a:buNone/>
            </a:pPr>
            <a:r>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9e7b6f5a92_0_4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28" name="Google Shape;228;g39e7b6f5a92_0_4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a coppie/condivisione – Barriere</a:t>
            </a:r>
            <a:endParaRPr/>
          </a:p>
        </p:txBody>
      </p:sp>
      <p:sp>
        <p:nvSpPr>
          <p:cNvPr id="229" name="Google Shape;229;g39e7b6f5a92_0_455"/>
          <p:cNvSpPr txBox="1"/>
          <p:nvPr>
            <p:ph idx="2" type="body"/>
          </p:nvPr>
        </p:nvSpPr>
        <p:spPr>
          <a:xfrm>
            <a:off x="1823700" y="1568700"/>
            <a:ext cx="8544600" cy="3797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r>
              <a:rPr b="1" lang="en-US" sz="2100">
                <a:solidFill>
                  <a:srgbClr val="4F4F5B"/>
                </a:solidFill>
              </a:rPr>
              <a:t>Prendete un momento per riflettere sulla vostra comunità scolastica.</a:t>
            </a:r>
            <a:endParaRPr b="1" sz="2100">
              <a:solidFill>
                <a:srgbClr val="4F4F5B"/>
              </a:solidFill>
            </a:endParaRPr>
          </a:p>
          <a:p>
            <a:pPr indent="0" lvl="0" marL="0" rtl="0" algn="l">
              <a:lnSpc>
                <a:spcPct val="115000"/>
              </a:lnSpc>
              <a:spcBef>
                <a:spcPts val="0"/>
              </a:spcBef>
              <a:spcAft>
                <a:spcPts val="0"/>
              </a:spcAft>
              <a:buSzPts val="1800"/>
              <a:buNone/>
            </a:pPr>
            <a:r>
              <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Quali barriere vi sembrano più presenti?</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Dove vedete il maggiore bisogno di riparare o rafforzare le relazioni?</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Quali situazioni generano disconnessione tra il personale?</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Quando gli studenti sembrano più isolati o disimpegnati?</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Cosa impedisce alle famiglie di sentirsi accolte e ascoltate?</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Dove le strutture sistemiche creano distanza invece di connessione?</a:t>
            </a:r>
            <a:endParaRPr b="1" sz="2100">
              <a:solidFill>
                <a:srgbClr val="4F4F5B"/>
              </a:solidFill>
            </a:endParaRPr>
          </a:p>
          <a:p>
            <a:pPr indent="0" lvl="0" marL="0" rtl="0" algn="l">
              <a:lnSpc>
                <a:spcPct val="90000"/>
              </a:lnSpc>
              <a:spcBef>
                <a:spcPts val="1200"/>
              </a:spcBef>
              <a:spcAft>
                <a:spcPts val="0"/>
              </a:spcAft>
              <a:buSzPts val="1800"/>
              <a:buNone/>
            </a:pPr>
            <a:r>
              <a:t/>
            </a:r>
            <a:endParaRPr b="1" sz="2100">
              <a:solidFill>
                <a:srgbClr val="4F4F5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9f7e177b5a_1_7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35" name="Google Shape;235;g39f7e177b5a_1_73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Barriere alla costruzione delle relazioni</a:t>
            </a:r>
            <a:endParaRPr/>
          </a:p>
        </p:txBody>
      </p:sp>
      <p:sp>
        <p:nvSpPr>
          <p:cNvPr id="236" name="Google Shape;236;g39f7e177b5a_1_739"/>
          <p:cNvSpPr txBox="1"/>
          <p:nvPr>
            <p:ph idx="2" type="body"/>
          </p:nvPr>
        </p:nvSpPr>
        <p:spPr>
          <a:xfrm>
            <a:off x="97975" y="1971125"/>
            <a:ext cx="5686200" cy="259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900">
                <a:solidFill>
                  <a:srgbClr val="4F4F5B"/>
                </a:solidFill>
              </a:rPr>
              <a:t>Deficit di fiducia</a:t>
            </a:r>
            <a:endParaRPr b="1" sz="1900">
              <a:solidFill>
                <a:srgbClr val="4F4F5B"/>
              </a:solidFill>
            </a:endParaRPr>
          </a:p>
          <a:p>
            <a:pPr indent="0" lvl="0" marL="0" rtl="0" algn="l">
              <a:lnSpc>
                <a:spcPct val="115000"/>
              </a:lnSpc>
              <a:spcBef>
                <a:spcPts val="1200"/>
              </a:spcBef>
              <a:spcAft>
                <a:spcPts val="0"/>
              </a:spcAft>
              <a:buSzPts val="1800"/>
              <a:buNone/>
            </a:pPr>
            <a:r>
              <a:rPr lang="en-US" sz="1900">
                <a:solidFill>
                  <a:srgbClr val="4F4F5B"/>
                </a:solidFill>
              </a:rPr>
              <a:t>Esperienze passate o la cultura organizzativa creano esitazione a mostrarsi vulnerabili e autentici con colleghi e studenti.</a:t>
            </a:r>
            <a:endParaRPr sz="1900">
              <a:solidFill>
                <a:srgbClr val="4F4F5B"/>
              </a:solidFill>
            </a:endParaRPr>
          </a:p>
          <a:p>
            <a:pPr indent="0" lvl="0" marL="0" rtl="0" algn="l">
              <a:lnSpc>
                <a:spcPct val="90000"/>
              </a:lnSpc>
              <a:spcBef>
                <a:spcPts val="1200"/>
              </a:spcBef>
              <a:spcAft>
                <a:spcPts val="0"/>
              </a:spcAft>
              <a:buSzPts val="1800"/>
              <a:buNone/>
            </a:pPr>
            <a:r>
              <a:t/>
            </a:r>
            <a:endParaRPr sz="2600">
              <a:solidFill>
                <a:srgbClr val="4F4F5B"/>
              </a:solidFill>
            </a:endParaRPr>
          </a:p>
        </p:txBody>
      </p:sp>
      <p:sp>
        <p:nvSpPr>
          <p:cNvPr id="237" name="Google Shape;237;g39f7e177b5a_1_739"/>
          <p:cNvSpPr txBox="1"/>
          <p:nvPr>
            <p:ph idx="2" type="body"/>
          </p:nvPr>
        </p:nvSpPr>
        <p:spPr>
          <a:xfrm>
            <a:off x="6610150" y="4655575"/>
            <a:ext cx="52233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800"/>
              <a:buNone/>
            </a:pPr>
            <a:r>
              <a:rPr b="1" lang="en-US" sz="1900">
                <a:solidFill>
                  <a:srgbClr val="4F4F5B"/>
                </a:solidFill>
              </a:rPr>
              <a:t>Comunicazione limitata</a:t>
            </a:r>
            <a:endParaRPr b="1" sz="1900">
              <a:solidFill>
                <a:srgbClr val="4F4F5B"/>
              </a:solidFill>
            </a:endParaRPr>
          </a:p>
          <a:p>
            <a:pPr indent="0" lvl="0" marL="0" marR="0" rtl="0" algn="l">
              <a:lnSpc>
                <a:spcPct val="115000"/>
              </a:lnSpc>
              <a:spcBef>
                <a:spcPts val="1200"/>
              </a:spcBef>
              <a:spcAft>
                <a:spcPts val="0"/>
              </a:spcAft>
              <a:buSzPts val="1800"/>
              <a:buNone/>
            </a:pPr>
            <a:r>
              <a:rPr lang="en-US" sz="1900">
                <a:solidFill>
                  <a:srgbClr val="4F4F5B"/>
                </a:solidFill>
              </a:rPr>
              <a:t>La mancanza di tempo e canali dedicati impedisce un dialogo significativo e lo sviluppo delle relazioni. Le scuole sono frenetiche e raramente permettono momenti di discussione e connessione.</a:t>
            </a:r>
            <a:endParaRPr sz="1900">
              <a:solidFill>
                <a:srgbClr val="4F4F5B"/>
              </a:solidFill>
            </a:endParaRPr>
          </a:p>
          <a:p>
            <a:pPr indent="0" lvl="0" marL="0" rtl="0" algn="l">
              <a:lnSpc>
                <a:spcPct val="90000"/>
              </a:lnSpc>
              <a:spcBef>
                <a:spcPts val="1200"/>
              </a:spcBef>
              <a:spcAft>
                <a:spcPts val="0"/>
              </a:spcAft>
              <a:buSzPts val="1800"/>
              <a:buNone/>
            </a:pPr>
            <a:r>
              <a:t/>
            </a:r>
            <a:endParaRPr b="1" sz="1100">
              <a:solidFill>
                <a:srgbClr val="000000"/>
              </a:solidFill>
              <a:latin typeface="Arial"/>
              <a:ea typeface="Arial"/>
              <a:cs typeface="Arial"/>
              <a:sym typeface="Arial"/>
            </a:endParaRPr>
          </a:p>
        </p:txBody>
      </p:sp>
      <p:sp>
        <p:nvSpPr>
          <p:cNvPr id="238" name="Google Shape;238;g39f7e177b5a_1_739"/>
          <p:cNvSpPr txBox="1"/>
          <p:nvPr>
            <p:ph idx="2" type="body"/>
          </p:nvPr>
        </p:nvSpPr>
        <p:spPr>
          <a:xfrm>
            <a:off x="97975" y="4655575"/>
            <a:ext cx="56862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800"/>
              <a:buNone/>
            </a:pPr>
            <a:r>
              <a:rPr b="1" lang="en-US" sz="1900">
                <a:solidFill>
                  <a:srgbClr val="4F4F5B"/>
                </a:solidFill>
              </a:rPr>
              <a:t>Bias di conferma</a:t>
            </a:r>
            <a:endParaRPr b="1" sz="1900">
              <a:solidFill>
                <a:srgbClr val="4F4F5B"/>
              </a:solidFill>
            </a:endParaRPr>
          </a:p>
          <a:p>
            <a:pPr indent="0" lvl="0" marL="0" marR="0" rtl="0" algn="l">
              <a:lnSpc>
                <a:spcPct val="115000"/>
              </a:lnSpc>
              <a:spcBef>
                <a:spcPts val="1200"/>
              </a:spcBef>
              <a:spcAft>
                <a:spcPts val="0"/>
              </a:spcAft>
              <a:buSzPts val="1800"/>
              <a:buNone/>
            </a:pPr>
            <a:r>
              <a:rPr lang="en-US" sz="1900">
                <a:solidFill>
                  <a:srgbClr val="4F4F5B"/>
                </a:solidFill>
              </a:rPr>
              <a:t>Vediamo ciò che ci aspettiamo di vedere, rafforzando assunzioni negative invece di scoprire nuove possibilità. Possiamo limitarlo coltivando curiosità, soprattutto nelle interazioni con gli studenti.</a:t>
            </a:r>
            <a:endParaRPr sz="1900">
              <a:solidFill>
                <a:srgbClr val="4F4F5B"/>
              </a:solidFil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t/>
            </a:r>
            <a:endParaRPr/>
          </a:p>
        </p:txBody>
      </p:sp>
      <p:sp>
        <p:nvSpPr>
          <p:cNvPr id="239" name="Google Shape;239;g39f7e177b5a_1_739"/>
          <p:cNvSpPr txBox="1"/>
          <p:nvPr>
            <p:ph idx="2" type="body"/>
          </p:nvPr>
        </p:nvSpPr>
        <p:spPr>
          <a:xfrm>
            <a:off x="6531475" y="1913925"/>
            <a:ext cx="53148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800"/>
              <a:buNone/>
            </a:pPr>
            <a:r>
              <a:rPr b="1" lang="en-US" sz="1900">
                <a:solidFill>
                  <a:srgbClr val="4F4F5B"/>
                </a:solidFill>
              </a:rPr>
              <a:t>Obiettivi e valori non allineati</a:t>
            </a:r>
            <a:endParaRPr b="1" sz="1900">
              <a:solidFill>
                <a:srgbClr val="4F4F5B"/>
              </a:solidFill>
            </a:endParaRPr>
          </a:p>
          <a:p>
            <a:pPr indent="0" lvl="0" marL="0" marR="0" rtl="0" algn="l">
              <a:lnSpc>
                <a:spcPct val="115000"/>
              </a:lnSpc>
              <a:spcBef>
                <a:spcPts val="1200"/>
              </a:spcBef>
              <a:spcAft>
                <a:spcPts val="0"/>
              </a:spcAft>
              <a:buSzPts val="1800"/>
              <a:buNone/>
            </a:pPr>
            <a:r>
              <a:rPr lang="en-US" sz="1900">
                <a:solidFill>
                  <a:srgbClr val="4F4F5B"/>
                </a:solidFill>
              </a:rPr>
              <a:t>Priorità e prospettive diverse generano attrito quando gli stakeholder non condividono un terreno comune.</a:t>
            </a:r>
            <a:endParaRPr sz="1900">
              <a:solidFill>
                <a:srgbClr val="4F4F5B"/>
              </a:solidFill>
            </a:endParaRPr>
          </a:p>
          <a:p>
            <a:pPr indent="0" lvl="0" marL="0" rtl="0" algn="l">
              <a:lnSpc>
                <a:spcPct val="90000"/>
              </a:lnSpc>
              <a:spcBef>
                <a:spcPts val="1200"/>
              </a:spcBef>
              <a:spcAft>
                <a:spcPts val="0"/>
              </a:spcAft>
              <a:buSzPts val="1800"/>
              <a:buNone/>
            </a:pPr>
            <a:r>
              <a:t/>
            </a:r>
            <a:endParaRPr b="1" sz="1100">
              <a:solidFill>
                <a:srgbClr val="000000"/>
              </a:solidFill>
              <a:latin typeface="Arial"/>
              <a:ea typeface="Arial"/>
              <a:cs typeface="Arial"/>
              <a:sym typeface="Arial"/>
            </a:endParaRPr>
          </a:p>
        </p:txBody>
      </p:sp>
      <p:pic>
        <p:nvPicPr>
          <p:cNvPr descr="Hand hierarchy icon vector. Isolated contour symbol illustration (Provided by Getty Images)" id="240" name="Google Shape;240;g39f7e177b5a_1_739"/>
          <p:cNvPicPr preferRelativeResize="0"/>
          <p:nvPr/>
        </p:nvPicPr>
        <p:blipFill rotWithShape="1">
          <a:blip r:embed="rId3">
            <a:alphaModFix/>
          </a:blip>
          <a:srcRect b="0" l="0" r="0" t="0"/>
          <a:stretch/>
        </p:blipFill>
        <p:spPr>
          <a:xfrm>
            <a:off x="9992574" y="1241649"/>
            <a:ext cx="1205949" cy="1205949"/>
          </a:xfrm>
          <a:prstGeom prst="rect">
            <a:avLst/>
          </a:prstGeom>
          <a:noFill/>
          <a:ln>
            <a:noFill/>
          </a:ln>
        </p:spPr>
      </p:pic>
      <p:pic>
        <p:nvPicPr>
          <p:cNvPr descr="Handshake gesture line icon, gestures concept, Shaking hands sign on white background, symbol of success deal and partnership icon in outline style for mobile, web design. Vector graphics. (Provided by Getty Images)" id="241" name="Google Shape;241;g39f7e177b5a_1_739"/>
          <p:cNvPicPr preferRelativeResize="0"/>
          <p:nvPr/>
        </p:nvPicPr>
        <p:blipFill rotWithShape="1">
          <a:blip r:embed="rId4">
            <a:alphaModFix/>
          </a:blip>
          <a:srcRect b="0" l="0" r="0" t="0"/>
          <a:stretch/>
        </p:blipFill>
        <p:spPr>
          <a:xfrm>
            <a:off x="2276775" y="1462700"/>
            <a:ext cx="1035725" cy="1035725"/>
          </a:xfrm>
          <a:prstGeom prst="rect">
            <a:avLst/>
          </a:prstGeom>
          <a:noFill/>
          <a:ln>
            <a:noFill/>
          </a:ln>
        </p:spPr>
      </p:pic>
      <p:pic>
        <p:nvPicPr>
          <p:cNvPr descr="Job interview line icon. Two human silhouette with bubble and question outline style pictogram on white background. People communication for mobile concept and web design. Vector graphics. (Provided by Getty Images)" id="242" name="Google Shape;242;g39f7e177b5a_1_739"/>
          <p:cNvPicPr preferRelativeResize="0"/>
          <p:nvPr/>
        </p:nvPicPr>
        <p:blipFill rotWithShape="1">
          <a:blip r:embed="rId5">
            <a:alphaModFix/>
          </a:blip>
          <a:srcRect b="0" l="0" r="0" t="0"/>
          <a:stretch/>
        </p:blipFill>
        <p:spPr>
          <a:xfrm>
            <a:off x="10190127" y="4332097"/>
            <a:ext cx="784625" cy="784625"/>
          </a:xfrm>
          <a:prstGeom prst="rect">
            <a:avLst/>
          </a:prstGeom>
          <a:noFill/>
          <a:ln>
            <a:noFill/>
          </a:ln>
        </p:spPr>
      </p:pic>
      <p:pic>
        <p:nvPicPr>
          <p:cNvPr descr="plan the pattern of the vector icon. Isolated contour symbol illustration (Provided by Getty Images)" id="243" name="Google Shape;243;g39f7e177b5a_1_739"/>
          <p:cNvPicPr preferRelativeResize="0"/>
          <p:nvPr/>
        </p:nvPicPr>
        <p:blipFill rotWithShape="1">
          <a:blip r:embed="rId6">
            <a:alphaModFix/>
          </a:blip>
          <a:srcRect b="0" l="0" r="0" t="0"/>
          <a:stretch/>
        </p:blipFill>
        <p:spPr>
          <a:xfrm>
            <a:off x="2475450" y="4305884"/>
            <a:ext cx="837048" cy="837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9e7b6f5a92_0_337"/>
          <p:cNvSpPr txBox="1"/>
          <p:nvPr>
            <p:ph type="title"/>
          </p:nvPr>
        </p:nvSpPr>
        <p:spPr>
          <a:xfrm>
            <a:off x="123745" y="55417"/>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49" name="Google Shape;249;g39e7b6f5a92_0_337"/>
          <p:cNvSpPr txBox="1"/>
          <p:nvPr/>
        </p:nvSpPr>
        <p:spPr>
          <a:xfrm>
            <a:off x="1718625" y="1300900"/>
            <a:ext cx="8956200" cy="2556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2100"/>
              <a:buFont typeface="Arial"/>
              <a:buNone/>
            </a:pPr>
            <a:r>
              <a:rPr b="1" i="0" lang="en-US" sz="2100" u="none" cap="none" strike="noStrike">
                <a:solidFill>
                  <a:schemeClr val="accent2"/>
                </a:solidFill>
                <a:latin typeface="Calibri"/>
                <a:ea typeface="Calibri"/>
                <a:cs typeface="Calibri"/>
                <a:sym typeface="Calibri"/>
              </a:rPr>
              <a:t>Le barriere alla costruzione di relazioni significative nelle scuole spesso si sommano tra loro.</a:t>
            </a:r>
            <a:endParaRPr b="1" i="0" sz="2100" u="none" cap="none" strike="noStrike">
              <a:solidFill>
                <a:schemeClr val="accent2"/>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2100"/>
              <a:buFont typeface="Arial"/>
              <a:buNone/>
            </a:pPr>
            <a:r>
              <a:rPr b="1" i="0" lang="en-US" sz="2100" u="none" cap="none" strike="noStrike">
                <a:solidFill>
                  <a:schemeClr val="accent2"/>
                </a:solidFill>
                <a:latin typeface="Calibri"/>
                <a:ea typeface="Calibri"/>
                <a:cs typeface="Calibri"/>
                <a:sym typeface="Calibri"/>
              </a:rPr>
              <a:t>La pressione del tempo può portare a scorciatoie nella comunicazione, che erodono la fiducia, rendendo ogni interazione più lunga. Rompere questo ciclo inizia con piccoli cambiamenti coerenti nel modo in cui ci relazioniamo gli uni con gli altri.</a:t>
            </a:r>
            <a:endParaRPr b="1" i="0" sz="2100" u="none" cap="none" strike="noStrike">
              <a:solidFill>
                <a:schemeClr val="accent2"/>
              </a:solidFill>
              <a:latin typeface="Calibri"/>
              <a:ea typeface="Calibri"/>
              <a:cs typeface="Calibri"/>
              <a:sym typeface="Calibri"/>
            </a:endParaRPr>
          </a:p>
          <a:p>
            <a:pPr indent="0" lvl="0" marL="0" marR="0" rtl="0" algn="ctr">
              <a:lnSpc>
                <a:spcPct val="115000"/>
              </a:lnSpc>
              <a:spcBef>
                <a:spcPts val="1200"/>
              </a:spcBef>
              <a:spcAft>
                <a:spcPts val="1200"/>
              </a:spcAft>
              <a:buClr>
                <a:srgbClr val="000000"/>
              </a:buClr>
              <a:buSzPts val="2100"/>
              <a:buFont typeface="Arial"/>
              <a:buNone/>
            </a:pPr>
            <a:r>
              <a:t/>
            </a:r>
            <a:endParaRPr b="1" i="0" sz="2100" u="none" cap="none" strike="noStrike">
              <a:solidFill>
                <a:schemeClr val="accent2"/>
              </a:solidFill>
              <a:latin typeface="Calibri"/>
              <a:ea typeface="Calibri"/>
              <a:cs typeface="Calibri"/>
              <a:sym typeface="Calibri"/>
            </a:endParaRPr>
          </a:p>
        </p:txBody>
      </p:sp>
      <p:sp>
        <p:nvSpPr>
          <p:cNvPr id="250" name="Google Shape;250;g39e7b6f5a92_0_337"/>
          <p:cNvSpPr txBox="1"/>
          <p:nvPr/>
        </p:nvSpPr>
        <p:spPr>
          <a:xfrm>
            <a:off x="1718625" y="3997175"/>
            <a:ext cx="8956200" cy="2556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2100"/>
              <a:buFont typeface="Arial"/>
              <a:buNone/>
            </a:pPr>
            <a:r>
              <a:rPr b="1" i="0" lang="en-US" sz="2100" u="none" cap="none" strike="noStrike">
                <a:solidFill>
                  <a:schemeClr val="accent2"/>
                </a:solidFill>
                <a:latin typeface="Calibri"/>
                <a:ea typeface="Calibri"/>
                <a:cs typeface="Calibri"/>
                <a:sym typeface="Calibri"/>
              </a:rPr>
              <a:t>Nella sezione successiva impareremo di più sulle soluzioni e sulle misure preventive per coltivare relazioni positive e la collaborazione tra insegnanti e studenti.</a:t>
            </a:r>
            <a:endParaRPr b="1" i="0" sz="2100" u="none" cap="none" strike="noStrike">
              <a:solidFill>
                <a:schemeClr val="accent2"/>
              </a:solidFill>
              <a:latin typeface="Calibri"/>
              <a:ea typeface="Calibri"/>
              <a:cs typeface="Calibri"/>
              <a:sym typeface="Calibri"/>
            </a:endParaRPr>
          </a:p>
          <a:p>
            <a:pPr indent="0" lvl="0" marL="0" marR="0" rtl="0" algn="ctr">
              <a:lnSpc>
                <a:spcPct val="115000"/>
              </a:lnSpc>
              <a:spcBef>
                <a:spcPts val="1200"/>
              </a:spcBef>
              <a:spcAft>
                <a:spcPts val="1200"/>
              </a:spcAft>
              <a:buClr>
                <a:srgbClr val="000000"/>
              </a:buClr>
              <a:buSzPts val="2100"/>
              <a:buFont typeface="Arial"/>
              <a:buNone/>
            </a:pPr>
            <a:r>
              <a:t/>
            </a:r>
            <a:endParaRPr b="1" i="0" sz="2100" u="none" cap="none" strike="noStrike">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2000"/>
                                        <p:tgtEl>
                                          <p:spTgt spid="2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9e7b6f5a92_0_4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56" name="Google Shape;256;g39e7b6f5a92_0_461"/>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381000" lvl="0" marL="457200" rtl="0" algn="l">
              <a:lnSpc>
                <a:spcPct val="90000"/>
              </a:lnSpc>
              <a:spcBef>
                <a:spcPts val="0"/>
              </a:spcBef>
              <a:spcAft>
                <a:spcPts val="0"/>
              </a:spcAft>
              <a:buClr>
                <a:schemeClr val="accent2"/>
              </a:buClr>
              <a:buSzPts val="2400"/>
              <a:buAutoNum type="arabicPeriod"/>
            </a:pPr>
            <a:r>
              <a:rPr b="1" lang="en-US" sz="2400">
                <a:solidFill>
                  <a:schemeClr val="accent2"/>
                </a:solidFill>
              </a:rPr>
              <a:t>Gratitudine – Costruire relazioni positive</a:t>
            </a:r>
            <a:endParaRPr b="1" sz="2400">
              <a:solidFill>
                <a:schemeClr val="accent2"/>
              </a:solidFill>
            </a:endParaRPr>
          </a:p>
        </p:txBody>
      </p:sp>
      <p:sp>
        <p:nvSpPr>
          <p:cNvPr id="257" name="Google Shape;257;g39e7b6f5a92_0_461"/>
          <p:cNvSpPr txBox="1"/>
          <p:nvPr/>
        </p:nvSpPr>
        <p:spPr>
          <a:xfrm>
            <a:off x="853625" y="3595625"/>
            <a:ext cx="3527400" cy="23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accent1"/>
                </a:solidFill>
                <a:latin typeface="Calibri"/>
                <a:ea typeface="Calibri"/>
                <a:cs typeface="Calibri"/>
                <a:sym typeface="Calibri"/>
              </a:rPr>
              <a:t>Diario della gratitudine</a:t>
            </a:r>
            <a:endParaRPr b="1" i="0" sz="1800" u="sng"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Incoraggiare il personale a annotare ogni giorno tre cose specifiche che hanno apprezzato, concentrandosi sulle persone e sulle relazioni piuttosto che solo sugli eventi. La specificità è importante: “Maria è rimasta oltre l’orario per aiutarmi a preparare i materiali” è meglio di “bella giornata”.</a:t>
            </a:r>
            <a:endParaRPr b="1"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58" name="Google Shape;258;g39e7b6f5a92_0_461"/>
          <p:cNvSpPr txBox="1"/>
          <p:nvPr/>
        </p:nvSpPr>
        <p:spPr>
          <a:xfrm>
            <a:off x="774950" y="1681169"/>
            <a:ext cx="10674000" cy="1485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800"/>
              <a:buFont typeface="Arial"/>
              <a:buNone/>
            </a:pPr>
            <a:r>
              <a:rPr b="1" i="0" lang="en-US" sz="1800" u="none" cap="none" strike="noStrike">
                <a:solidFill>
                  <a:srgbClr val="4F4F5B"/>
                </a:solidFill>
                <a:latin typeface="Calibri"/>
                <a:ea typeface="Calibri"/>
                <a:cs typeface="Calibri"/>
                <a:sym typeface="Calibri"/>
              </a:rPr>
              <a:t>La gratitudine è più di un semplice sentimento di riconoscenza: è una pratica attiva che rimodella le relazioni e costruisce capitale psicologico.</a:t>
            </a:r>
            <a:endParaRPr b="1" i="0" sz="1800" u="none" cap="none" strike="noStrike">
              <a:solidFill>
                <a:srgbClr val="4F4F5B"/>
              </a:solidFill>
              <a:latin typeface="Calibri"/>
              <a:ea typeface="Calibri"/>
              <a:cs typeface="Calibri"/>
              <a:sym typeface="Calibri"/>
            </a:endParaRPr>
          </a:p>
          <a:p>
            <a:pPr indent="0" lvl="0" marL="0" marR="0" rtl="0" algn="ctr">
              <a:lnSpc>
                <a:spcPct val="115000"/>
              </a:lnSpc>
              <a:spcBef>
                <a:spcPts val="1200"/>
              </a:spcBef>
              <a:spcAft>
                <a:spcPts val="120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La ricerca dimostra che pratiche regolari di gratitudine aumentano le emozioni positive, rafforzano i legami sociali (Harvard Health, 2024) e migliorano il benessere complessivo sia di chi dona sia di chi riceve (Positive Psychology, 2019).</a:t>
            </a:r>
            <a:endParaRPr b="0" i="0" sz="1800" u="none" cap="none" strike="noStrike">
              <a:solidFill>
                <a:srgbClr val="4F4F5B"/>
              </a:solidFill>
              <a:latin typeface="Calibri"/>
              <a:ea typeface="Calibri"/>
              <a:cs typeface="Calibri"/>
              <a:sym typeface="Calibri"/>
            </a:endParaRPr>
          </a:p>
        </p:txBody>
      </p:sp>
      <p:sp>
        <p:nvSpPr>
          <p:cNvPr id="259" name="Google Shape;259;g39e7b6f5a92_0_461"/>
          <p:cNvSpPr txBox="1"/>
          <p:nvPr/>
        </p:nvSpPr>
        <p:spPr>
          <a:xfrm>
            <a:off x="4348238" y="3595625"/>
            <a:ext cx="3527400" cy="23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accent1"/>
                </a:solidFill>
                <a:latin typeface="Calibri"/>
                <a:ea typeface="Calibri"/>
                <a:cs typeface="Calibri"/>
                <a:sym typeface="Calibri"/>
              </a:rPr>
              <a:t>Biglietti di ringraziamento</a:t>
            </a:r>
            <a:endParaRPr b="1" i="0" sz="1800" u="sng"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I biglietti scritti a mano creano un impatto duraturo. Introdurre il “Giovedì del Grazie”, in cui gli educatori scrivono un biglietto a un collega, uno studente o un familiare. L’atto fisico dello scrivere approfondisce il beneficio emotivo.</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60" name="Google Shape;260;g39e7b6f5a92_0_461"/>
          <p:cNvSpPr txBox="1"/>
          <p:nvPr/>
        </p:nvSpPr>
        <p:spPr>
          <a:xfrm>
            <a:off x="7898422" y="3595625"/>
            <a:ext cx="3527400" cy="23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accent1"/>
                </a:solidFill>
                <a:latin typeface="Calibri"/>
                <a:ea typeface="Calibri"/>
                <a:cs typeface="Calibri"/>
                <a:sym typeface="Calibri"/>
              </a:rPr>
              <a:t>Apprezzamento pubblico</a:t>
            </a:r>
            <a:endParaRPr b="1" i="0" sz="1800" u="sng"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Creare opportunità regolari per condividere gratitudine durante le riunioni del personale o gli annunci del mattino. Mostrare apprezzamento specifico e autentico: nominare il comportamento, spiegare il suo impatto ed esprimere un ringraziamento sincero.</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9f7e177b5a_1_3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66" name="Google Shape;266;g39f7e177b5a_1_321"/>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2400">
                <a:solidFill>
                  <a:schemeClr val="accent2"/>
                </a:solidFill>
              </a:rPr>
              <a:t>2. Risposta Attiva e Costruttiva – Costruire relazioni positive </a:t>
            </a:r>
            <a:endParaRPr b="1" sz="2400">
              <a:solidFill>
                <a:schemeClr val="accent2"/>
              </a:solidFill>
            </a:endParaRPr>
          </a:p>
        </p:txBody>
      </p:sp>
      <p:sp>
        <p:nvSpPr>
          <p:cNvPr id="267" name="Google Shape;267;g39f7e177b5a_1_321"/>
          <p:cNvSpPr txBox="1"/>
          <p:nvPr/>
        </p:nvSpPr>
        <p:spPr>
          <a:xfrm>
            <a:off x="774950" y="1681173"/>
            <a:ext cx="10674000" cy="494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Il modo in cui rispondiamo quando qualcuno condivide una buona notizia influisce profondamente sulla qualità della relazione.</a:t>
            </a:r>
            <a:endParaRPr b="0" i="0" sz="1800" u="none" cap="none" strike="noStrike">
              <a:solidFill>
                <a:srgbClr val="4F4F5B"/>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La Risposta Attiva e Costruttiva (Active Constructive Responding, ACR) significa accogliere le comunicazioni positive con entusiasmo genuino, curiosità e partecipazione.</a:t>
            </a:r>
            <a:endParaRPr b="1" i="0" sz="1800" u="none" cap="none" strike="noStrike">
              <a:solidFill>
                <a:srgbClr val="4F4F5B"/>
              </a:solidFill>
              <a:latin typeface="Calibri"/>
              <a:ea typeface="Calibri"/>
              <a:cs typeface="Calibri"/>
              <a:sym typeface="Calibri"/>
            </a:endParaRPr>
          </a:p>
          <a:p>
            <a:pPr indent="-342900" lvl="0" marL="457200" marR="0" rtl="0" algn="l">
              <a:lnSpc>
                <a:spcPct val="115000"/>
              </a:lnSpc>
              <a:spcBef>
                <a:spcPts val="0"/>
              </a:spcBef>
              <a:spcAft>
                <a:spcPts val="0"/>
              </a:spcAft>
              <a:buClr>
                <a:srgbClr val="4F4F5B"/>
              </a:buClr>
              <a:buSzPts val="1800"/>
              <a:buFont typeface="Calibri"/>
              <a:buChar char="●"/>
            </a:pPr>
            <a:r>
              <a:rPr b="0" i="0" lang="en-US" sz="1800" u="none" cap="none" strike="noStrike">
                <a:solidFill>
                  <a:srgbClr val="4F4F5B"/>
                </a:solidFill>
                <a:latin typeface="Calibri"/>
                <a:ea typeface="Calibri"/>
                <a:cs typeface="Calibri"/>
                <a:sym typeface="Calibri"/>
              </a:rPr>
              <a:t>Porre domande di follow-up che invitino a un’elaborazione più approfondita</a:t>
            </a:r>
            <a:endParaRPr b="0" i="0" sz="1800" u="none" cap="none" strike="noStrike">
              <a:solidFill>
                <a:srgbClr val="4F4F5B"/>
              </a:solidFill>
              <a:latin typeface="Calibri"/>
              <a:ea typeface="Calibri"/>
              <a:cs typeface="Calibri"/>
              <a:sym typeface="Calibri"/>
            </a:endParaRPr>
          </a:p>
          <a:p>
            <a:pPr indent="-342900" lvl="0" marL="457200" marR="0" rtl="0" algn="l">
              <a:lnSpc>
                <a:spcPct val="115000"/>
              </a:lnSpc>
              <a:spcBef>
                <a:spcPts val="0"/>
              </a:spcBef>
              <a:spcAft>
                <a:spcPts val="0"/>
              </a:spcAft>
              <a:buClr>
                <a:srgbClr val="4F4F5B"/>
              </a:buClr>
              <a:buSzPts val="1800"/>
              <a:buFont typeface="Calibri"/>
              <a:buChar char="●"/>
            </a:pPr>
            <a:r>
              <a:rPr b="0" i="0" lang="en-US" sz="1800" u="none" cap="none" strike="noStrike">
                <a:solidFill>
                  <a:srgbClr val="4F4F5B"/>
                </a:solidFill>
                <a:latin typeface="Calibri"/>
                <a:ea typeface="Calibri"/>
                <a:cs typeface="Calibri"/>
                <a:sym typeface="Calibri"/>
              </a:rPr>
              <a:t>Usare segnali non verbali di coinvolgimento: contatto visivo, rivolgersi verso la persona, sorridere</a:t>
            </a:r>
            <a:endParaRPr b="0" i="0" sz="1800" u="none" cap="none" strike="noStrike">
              <a:solidFill>
                <a:srgbClr val="4F4F5B"/>
              </a:solidFill>
              <a:latin typeface="Calibri"/>
              <a:ea typeface="Calibri"/>
              <a:cs typeface="Calibri"/>
              <a:sym typeface="Calibri"/>
            </a:endParaRPr>
          </a:p>
          <a:p>
            <a:pPr indent="-342900" lvl="0" marL="457200" marR="0" rtl="0" algn="l">
              <a:lnSpc>
                <a:spcPct val="115000"/>
              </a:lnSpc>
              <a:spcBef>
                <a:spcPts val="0"/>
              </a:spcBef>
              <a:spcAft>
                <a:spcPts val="0"/>
              </a:spcAft>
              <a:buClr>
                <a:srgbClr val="4F4F5B"/>
              </a:buClr>
              <a:buSzPts val="1800"/>
              <a:buFont typeface="Calibri"/>
              <a:buChar char="●"/>
            </a:pPr>
            <a:r>
              <a:rPr b="0" i="0" lang="en-US" sz="1800" u="none" cap="none" strike="noStrike">
                <a:solidFill>
                  <a:srgbClr val="4F4F5B"/>
                </a:solidFill>
                <a:latin typeface="Calibri"/>
                <a:ea typeface="Calibri"/>
                <a:cs typeface="Calibri"/>
                <a:sym typeface="Calibri"/>
              </a:rPr>
              <a:t>Aiutarla a rivivere l’esperienza attraverso le tue domande</a:t>
            </a:r>
            <a:endParaRPr b="0" i="0" sz="1800" u="none" cap="none" strike="noStrike">
              <a:solidFill>
                <a:srgbClr val="4F4F5B"/>
              </a:solidFill>
              <a:latin typeface="Calibri"/>
              <a:ea typeface="Calibri"/>
              <a:cs typeface="Calibri"/>
              <a:sym typeface="Calibri"/>
            </a:endParaRPr>
          </a:p>
          <a:p>
            <a:pPr indent="-342900" lvl="0" marL="457200" marR="0" rtl="0" algn="l">
              <a:lnSpc>
                <a:spcPct val="115000"/>
              </a:lnSpc>
              <a:spcBef>
                <a:spcPts val="0"/>
              </a:spcBef>
              <a:spcAft>
                <a:spcPts val="0"/>
              </a:spcAft>
              <a:buClr>
                <a:srgbClr val="4F4F5B"/>
              </a:buClr>
              <a:buSzPts val="1800"/>
              <a:buFont typeface="Calibri"/>
              <a:buChar char="●"/>
            </a:pPr>
            <a:r>
              <a:rPr b="0" i="0" lang="en-US" sz="1800" u="none" cap="none" strike="noStrike">
                <a:solidFill>
                  <a:srgbClr val="4F4F5B"/>
                </a:solidFill>
                <a:latin typeface="Calibri"/>
                <a:ea typeface="Calibri"/>
                <a:cs typeface="Calibri"/>
                <a:sym typeface="Calibri"/>
              </a:rPr>
              <a:t>Celebrare il suo ruolo nel creare l’esito positivo</a:t>
            </a:r>
            <a:endParaRPr b="0" i="0" sz="1800" u="none" cap="none" strike="noStrike">
              <a:solidFill>
                <a:srgbClr val="4F4F5B"/>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4F4F5B"/>
                </a:solidFill>
                <a:latin typeface="Calibri"/>
                <a:ea typeface="Calibri"/>
                <a:cs typeface="Calibri"/>
                <a:sym typeface="Calibri"/>
              </a:rPr>
              <a:t>I quattro stili di risposta:</a:t>
            </a:r>
            <a:endParaRPr b="1" i="0" sz="1800" u="none" cap="none" strike="noStrike">
              <a:solidFill>
                <a:srgbClr val="4F4F5B"/>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900"/>
              <a:buFont typeface="Arial"/>
              <a:buNone/>
            </a:pPr>
            <a:r>
              <a:t/>
            </a:r>
            <a:endParaRPr b="0" i="0" sz="1900" u="none" cap="none" strike="noStrike">
              <a:solidFill>
                <a:srgbClr val="4F4F5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4F5B"/>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800"/>
              <a:buFont typeface="Arial"/>
              <a:buNone/>
            </a:pPr>
            <a:r>
              <a:t/>
            </a:r>
            <a:endParaRPr b="1" i="0" sz="1800" u="none" cap="none" strike="noStrike">
              <a:solidFill>
                <a:srgbClr val="4F4F5B"/>
              </a:solidFill>
              <a:latin typeface="Calibri"/>
              <a:ea typeface="Calibri"/>
              <a:cs typeface="Calibri"/>
              <a:sym typeface="Calibri"/>
            </a:endParaRPr>
          </a:p>
        </p:txBody>
      </p:sp>
      <p:cxnSp>
        <p:nvCxnSpPr>
          <p:cNvPr id="268" name="Google Shape;268;g39f7e177b5a_1_321"/>
          <p:cNvCxnSpPr/>
          <p:nvPr/>
        </p:nvCxnSpPr>
        <p:spPr>
          <a:xfrm>
            <a:off x="4627350" y="5726525"/>
            <a:ext cx="2937300" cy="26100"/>
          </a:xfrm>
          <a:prstGeom prst="straightConnector1">
            <a:avLst/>
          </a:prstGeom>
          <a:noFill/>
          <a:ln cap="flat" cmpd="sng" w="38100">
            <a:solidFill>
              <a:schemeClr val="accent2"/>
            </a:solidFill>
            <a:prstDash val="solid"/>
            <a:round/>
            <a:headEnd len="sm" w="sm" type="none"/>
            <a:tailEnd len="sm" w="sm" type="none"/>
          </a:ln>
        </p:spPr>
      </p:cxnSp>
      <p:cxnSp>
        <p:nvCxnSpPr>
          <p:cNvPr id="269" name="Google Shape;269;g39f7e177b5a_1_321"/>
          <p:cNvCxnSpPr>
            <a:stCxn id="267" idx="2"/>
          </p:cNvCxnSpPr>
          <p:nvPr/>
        </p:nvCxnSpPr>
        <p:spPr>
          <a:xfrm rot="10800000">
            <a:off x="6098750" y="4854573"/>
            <a:ext cx="13200" cy="1770000"/>
          </a:xfrm>
          <a:prstGeom prst="straightConnector1">
            <a:avLst/>
          </a:prstGeom>
          <a:noFill/>
          <a:ln cap="flat" cmpd="sng" w="38100">
            <a:solidFill>
              <a:schemeClr val="accent2"/>
            </a:solidFill>
            <a:prstDash val="solid"/>
            <a:round/>
            <a:headEnd len="sm" w="sm" type="none"/>
            <a:tailEnd len="sm" w="sm" type="none"/>
          </a:ln>
        </p:spPr>
      </p:cxnSp>
      <p:sp>
        <p:nvSpPr>
          <p:cNvPr id="270" name="Google Shape;270;g39f7e177b5a_1_321"/>
          <p:cNvSpPr txBox="1"/>
          <p:nvPr/>
        </p:nvSpPr>
        <p:spPr>
          <a:xfrm>
            <a:off x="6347900" y="4920025"/>
            <a:ext cx="1704600" cy="6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4F4F5B"/>
                </a:solidFill>
                <a:latin typeface="Calibri"/>
                <a:ea typeface="Calibri"/>
                <a:cs typeface="Calibri"/>
                <a:sym typeface="Calibri"/>
              </a:rPr>
              <a:t>Costruttiva Attiva</a:t>
            </a:r>
            <a:endParaRPr b="0" i="0" sz="1900" u="none" cap="none" strike="noStrike">
              <a:solidFill>
                <a:srgbClr val="4F4F5B"/>
              </a:solidFill>
              <a:latin typeface="Calibri"/>
              <a:ea typeface="Calibri"/>
              <a:cs typeface="Calibri"/>
              <a:sym typeface="Calibri"/>
            </a:endParaRPr>
          </a:p>
        </p:txBody>
      </p:sp>
      <p:sp>
        <p:nvSpPr>
          <p:cNvPr id="271" name="Google Shape;271;g39f7e177b5a_1_321"/>
          <p:cNvSpPr txBox="1"/>
          <p:nvPr/>
        </p:nvSpPr>
        <p:spPr>
          <a:xfrm>
            <a:off x="6347900" y="5877025"/>
            <a:ext cx="1704600" cy="6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4F4F5B"/>
                </a:solidFill>
                <a:latin typeface="Calibri"/>
                <a:ea typeface="Calibri"/>
                <a:cs typeface="Calibri"/>
                <a:sym typeface="Calibri"/>
              </a:rPr>
              <a:t>Distruttiva Attiva</a:t>
            </a:r>
            <a:endParaRPr b="0" i="0" sz="1900" u="none" cap="none" strike="noStrike">
              <a:solidFill>
                <a:srgbClr val="4F4F5B"/>
              </a:solidFill>
              <a:latin typeface="Calibri"/>
              <a:ea typeface="Calibri"/>
              <a:cs typeface="Calibri"/>
              <a:sym typeface="Calibri"/>
            </a:endParaRPr>
          </a:p>
        </p:txBody>
      </p:sp>
      <p:sp>
        <p:nvSpPr>
          <p:cNvPr id="272" name="Google Shape;272;g39f7e177b5a_1_321"/>
          <p:cNvSpPr txBox="1"/>
          <p:nvPr/>
        </p:nvSpPr>
        <p:spPr>
          <a:xfrm>
            <a:off x="4391400" y="4920025"/>
            <a:ext cx="1704600" cy="6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4F4F5B"/>
                </a:solidFill>
                <a:latin typeface="Calibri"/>
                <a:ea typeface="Calibri"/>
                <a:cs typeface="Calibri"/>
                <a:sym typeface="Calibri"/>
              </a:rPr>
              <a:t>Costruttiva Passiva</a:t>
            </a:r>
            <a:endParaRPr b="0" i="0" sz="1900" u="none" cap="none" strike="noStrike">
              <a:solidFill>
                <a:srgbClr val="4F4F5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39f7e177b5a_1_321"/>
          <p:cNvSpPr txBox="1"/>
          <p:nvPr/>
        </p:nvSpPr>
        <p:spPr>
          <a:xfrm>
            <a:off x="4407350" y="5877025"/>
            <a:ext cx="1704600" cy="6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4F4F5B"/>
                </a:solidFill>
                <a:latin typeface="Calibri"/>
                <a:ea typeface="Calibri"/>
                <a:cs typeface="Calibri"/>
                <a:sym typeface="Calibri"/>
              </a:rPr>
              <a:t>Distruttiva Passiva</a:t>
            </a:r>
            <a:endParaRPr b="0" i="0" sz="1900" u="none" cap="none" strike="noStrike">
              <a:solidFill>
                <a:srgbClr val="4F4F5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9f7e177b5a_1_40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279" name="Google Shape;279;g39f7e177b5a_1_402"/>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2400"/>
              </a:spcBef>
              <a:spcAft>
                <a:spcPts val="600"/>
              </a:spcAft>
              <a:buSzPts val="1800"/>
              <a:buNone/>
            </a:pPr>
            <a:r>
              <a:rPr b="1" lang="en-US" sz="2400">
                <a:solidFill>
                  <a:schemeClr val="accent2"/>
                </a:solidFill>
              </a:rPr>
              <a:t>3. Indagine Apprezzativa – Costruire relazioni positive </a:t>
            </a:r>
            <a:endParaRPr b="1" sz="2400">
              <a:solidFill>
                <a:schemeClr val="accent2"/>
              </a:solidFill>
            </a:endParaRPr>
          </a:p>
        </p:txBody>
      </p:sp>
      <p:sp>
        <p:nvSpPr>
          <p:cNvPr id="280" name="Google Shape;280;g39f7e177b5a_1_402"/>
          <p:cNvSpPr txBox="1"/>
          <p:nvPr/>
        </p:nvSpPr>
        <p:spPr>
          <a:xfrm>
            <a:off x="578275" y="1536925"/>
            <a:ext cx="2963400" cy="4759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L’Indagine Apprezzativa sposta le conversazioni da un focus sui problemi a un focus sui punti di forza.</a:t>
            </a:r>
            <a:endParaRPr b="0" i="0" sz="1800" u="none" cap="none" strike="noStrike">
              <a:solidFill>
                <a:srgbClr val="4F4F5B"/>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Invece di chiedere “Cosa non va e come lo risolviamo?”, l’insegnante chiede “Cosa funziona bene e come possiamo farne di più?”. Questo approccio è particolarmente efficace per il coinvolgimento degli stakeholder.</a:t>
            </a:r>
            <a:endParaRPr b="0" i="0" sz="1800" u="none" cap="none" strike="noStrike">
              <a:solidFill>
                <a:srgbClr val="4F4F5B"/>
              </a:solidFill>
              <a:latin typeface="Calibri"/>
              <a:ea typeface="Calibri"/>
              <a:cs typeface="Calibri"/>
              <a:sym typeface="Calibri"/>
            </a:endParaRPr>
          </a:p>
        </p:txBody>
      </p:sp>
      <p:sp>
        <p:nvSpPr>
          <p:cNvPr id="281" name="Google Shape;281;g39f7e177b5a_1_402"/>
          <p:cNvSpPr txBox="1"/>
          <p:nvPr/>
        </p:nvSpPr>
        <p:spPr>
          <a:xfrm>
            <a:off x="3885752" y="3218714"/>
            <a:ext cx="5830654" cy="440789"/>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Roboto"/>
                <a:ea typeface="Roboto"/>
                <a:cs typeface="Roboto"/>
                <a:sym typeface="Roboto"/>
              </a:rPr>
              <a:t>Lorem ipsum dolor sit amet, consectetur adipiscing elit. Duis sit amet odio vel purus bibendum luctus.</a:t>
            </a:r>
            <a:endParaRPr b="0" i="0" sz="1600" u="none" cap="none" strike="noStrike">
              <a:solidFill>
                <a:srgbClr val="FFFFFF"/>
              </a:solidFill>
              <a:latin typeface="Roboto"/>
              <a:ea typeface="Roboto"/>
              <a:cs typeface="Roboto"/>
              <a:sym typeface="Roboto"/>
            </a:endParaRPr>
          </a:p>
        </p:txBody>
      </p:sp>
      <p:grpSp>
        <p:nvGrpSpPr>
          <p:cNvPr id="282" name="Google Shape;282;g39f7e177b5a_1_402"/>
          <p:cNvGrpSpPr/>
          <p:nvPr/>
        </p:nvGrpSpPr>
        <p:grpSpPr>
          <a:xfrm>
            <a:off x="2912777" y="1856473"/>
            <a:ext cx="9840894" cy="975576"/>
            <a:chOff x="630730" y="880977"/>
            <a:chExt cx="7380855" cy="731700"/>
          </a:xfrm>
        </p:grpSpPr>
        <p:sp>
          <p:nvSpPr>
            <p:cNvPr id="283" name="Google Shape;283;g39f7e177b5a_1_402"/>
            <p:cNvSpPr txBox="1"/>
            <p:nvPr/>
          </p:nvSpPr>
          <p:spPr>
            <a:xfrm>
              <a:off x="630730" y="931175"/>
              <a:ext cx="20844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561561"/>
                  </a:solidFill>
                  <a:latin typeface="Calibri"/>
                  <a:ea typeface="Calibri"/>
                  <a:cs typeface="Calibri"/>
                  <a:sym typeface="Calibri"/>
                </a:rPr>
                <a:t>Scoprire</a:t>
              </a:r>
              <a:endParaRPr b="0" i="0" sz="3000" u="none" cap="none" strike="noStrike">
                <a:solidFill>
                  <a:srgbClr val="561561"/>
                </a:solidFill>
                <a:latin typeface="Calibri"/>
                <a:ea typeface="Calibri"/>
                <a:cs typeface="Calibri"/>
                <a:sym typeface="Calibri"/>
              </a:endParaRPr>
            </a:p>
          </p:txBody>
        </p:sp>
        <p:sp>
          <p:nvSpPr>
            <p:cNvPr id="284" name="Google Shape;284;g39f7e177b5a_1_402"/>
            <p:cNvSpPr/>
            <p:nvPr/>
          </p:nvSpPr>
          <p:spPr>
            <a:xfrm>
              <a:off x="2789785" y="880977"/>
              <a:ext cx="5221800" cy="731700"/>
            </a:xfrm>
            <a:prstGeom prst="rect">
              <a:avLst/>
            </a:prstGeom>
            <a:solidFill>
              <a:srgbClr val="561561"/>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39f7e177b5a_1_402"/>
            <p:cNvSpPr txBox="1"/>
            <p:nvPr/>
          </p:nvSpPr>
          <p:spPr>
            <a:xfrm>
              <a:off x="2914386" y="965261"/>
              <a:ext cx="4482300" cy="5754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Identificare e apprezzare il “meglio di ciò che è” – esperienze di punta, valori fondamentali e punti di forza che hanno contribuito al successo.</a:t>
              </a:r>
              <a:endParaRPr b="0" i="0" sz="1600" u="none" cap="none" strike="noStrike">
                <a:solidFill>
                  <a:srgbClr val="FFFFFF"/>
                </a:solidFill>
                <a:latin typeface="Calibri"/>
                <a:ea typeface="Calibri"/>
                <a:cs typeface="Calibri"/>
                <a:sym typeface="Calibri"/>
              </a:endParaRPr>
            </a:p>
          </p:txBody>
        </p:sp>
      </p:grpSp>
      <p:grpSp>
        <p:nvGrpSpPr>
          <p:cNvPr id="286" name="Google Shape;286;g39f7e177b5a_1_402"/>
          <p:cNvGrpSpPr/>
          <p:nvPr/>
        </p:nvGrpSpPr>
        <p:grpSpPr>
          <a:xfrm>
            <a:off x="2664049" y="3035591"/>
            <a:ext cx="9607636" cy="975576"/>
            <a:chOff x="444180" y="1765338"/>
            <a:chExt cx="7205907" cy="731700"/>
          </a:xfrm>
        </p:grpSpPr>
        <p:sp>
          <p:nvSpPr>
            <p:cNvPr id="287" name="Google Shape;287;g39f7e177b5a_1_402"/>
            <p:cNvSpPr txBox="1"/>
            <p:nvPr/>
          </p:nvSpPr>
          <p:spPr>
            <a:xfrm>
              <a:off x="444180" y="1815550"/>
              <a:ext cx="22710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701C7F"/>
                  </a:solidFill>
                  <a:latin typeface="Calibri"/>
                  <a:ea typeface="Calibri"/>
                  <a:cs typeface="Calibri"/>
                  <a:sym typeface="Calibri"/>
                </a:rPr>
                <a:t>Sognare</a:t>
              </a:r>
              <a:endParaRPr b="0" i="0" sz="3000" u="none" cap="none" strike="noStrike">
                <a:solidFill>
                  <a:srgbClr val="701C7F"/>
                </a:solidFill>
                <a:latin typeface="Calibri"/>
                <a:ea typeface="Calibri"/>
                <a:cs typeface="Calibri"/>
                <a:sym typeface="Calibri"/>
              </a:endParaRPr>
            </a:p>
          </p:txBody>
        </p:sp>
        <p:sp>
          <p:nvSpPr>
            <p:cNvPr id="288" name="Google Shape;288;g39f7e177b5a_1_402"/>
            <p:cNvSpPr/>
            <p:nvPr/>
          </p:nvSpPr>
          <p:spPr>
            <a:xfrm>
              <a:off x="2789787" y="1765338"/>
              <a:ext cx="4860300" cy="731700"/>
            </a:xfrm>
            <a:prstGeom prst="rect">
              <a:avLst/>
            </a:prstGeom>
            <a:solidFill>
              <a:srgbClr val="701C7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39f7e177b5a_1_402"/>
            <p:cNvSpPr txBox="1"/>
            <p:nvPr/>
          </p:nvSpPr>
          <p:spPr>
            <a:xfrm>
              <a:off x="2914386" y="1971918"/>
              <a:ext cx="42168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Immaginare “ciò che potrebbe essere” – un futuro audace e ispiratore basato sui punti di forza scoperti, articolando le massime aspirazioni senza le limitazioni attuali.</a:t>
              </a:r>
              <a:endParaRPr b="0" i="0" sz="1600" u="none" cap="none" strike="noStrike">
                <a:solidFill>
                  <a:srgbClr val="FFFFFF"/>
                </a:solidFill>
                <a:latin typeface="Calibri"/>
                <a:ea typeface="Calibri"/>
                <a:cs typeface="Calibri"/>
                <a:sym typeface="Calibri"/>
              </a:endParaRPr>
            </a:p>
          </p:txBody>
        </p:sp>
      </p:grpSp>
      <p:grpSp>
        <p:nvGrpSpPr>
          <p:cNvPr id="290" name="Google Shape;290;g39f7e177b5a_1_402"/>
          <p:cNvGrpSpPr/>
          <p:nvPr/>
        </p:nvGrpSpPr>
        <p:grpSpPr>
          <a:xfrm>
            <a:off x="3469459" y="4210361"/>
            <a:ext cx="8318637" cy="975576"/>
            <a:chOff x="1048253" y="2646438"/>
            <a:chExt cx="6239134" cy="731700"/>
          </a:xfrm>
        </p:grpSpPr>
        <p:sp>
          <p:nvSpPr>
            <p:cNvPr id="291" name="Google Shape;291;g39f7e177b5a_1_402"/>
            <p:cNvSpPr txBox="1"/>
            <p:nvPr/>
          </p:nvSpPr>
          <p:spPr>
            <a:xfrm>
              <a:off x="1048253" y="2696625"/>
              <a:ext cx="16668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771E86"/>
                  </a:solidFill>
                  <a:latin typeface="Calibri"/>
                  <a:ea typeface="Calibri"/>
                  <a:cs typeface="Calibri"/>
                  <a:sym typeface="Calibri"/>
                </a:rPr>
                <a:t>Progettare</a:t>
              </a:r>
              <a:endParaRPr b="0" i="0" sz="3000" u="none" cap="none" strike="noStrike">
                <a:solidFill>
                  <a:srgbClr val="771E86"/>
                </a:solidFill>
                <a:latin typeface="Calibri"/>
                <a:ea typeface="Calibri"/>
                <a:cs typeface="Calibri"/>
                <a:sym typeface="Calibri"/>
              </a:endParaRPr>
            </a:p>
          </p:txBody>
        </p:sp>
        <p:sp>
          <p:nvSpPr>
            <p:cNvPr id="292" name="Google Shape;292;g39f7e177b5a_1_402"/>
            <p:cNvSpPr/>
            <p:nvPr/>
          </p:nvSpPr>
          <p:spPr>
            <a:xfrm>
              <a:off x="2789787" y="2646438"/>
              <a:ext cx="4497600" cy="731700"/>
            </a:xfrm>
            <a:prstGeom prst="rect">
              <a:avLst/>
            </a:prstGeom>
            <a:solidFill>
              <a:srgbClr val="771E86"/>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3" name="Google Shape;293;g39f7e177b5a_1_402"/>
            <p:cNvSpPr txBox="1"/>
            <p:nvPr/>
          </p:nvSpPr>
          <p:spPr>
            <a:xfrm>
              <a:off x="2914386" y="2852983"/>
              <a:ext cx="41775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Co‑costruire l’ideale collettivo creando proposte concrete, principi e pratiche per trasformare il “sogno” condiviso in realtà.</a:t>
              </a:r>
              <a:endParaRPr b="0" i="0" sz="1600" u="none" cap="none" strike="noStrike">
                <a:solidFill>
                  <a:srgbClr val="FFFFFF"/>
                </a:solidFill>
                <a:latin typeface="Calibri"/>
                <a:ea typeface="Calibri"/>
                <a:cs typeface="Calibri"/>
                <a:sym typeface="Calibri"/>
              </a:endParaRPr>
            </a:p>
          </p:txBody>
        </p:sp>
      </p:grpSp>
      <p:grpSp>
        <p:nvGrpSpPr>
          <p:cNvPr id="294" name="Google Shape;294;g39f7e177b5a_1_402"/>
          <p:cNvGrpSpPr/>
          <p:nvPr/>
        </p:nvGrpSpPr>
        <p:grpSpPr>
          <a:xfrm>
            <a:off x="3651033" y="5389498"/>
            <a:ext cx="7655208" cy="975576"/>
            <a:chOff x="1184436" y="3530813"/>
            <a:chExt cx="5741550" cy="731700"/>
          </a:xfrm>
        </p:grpSpPr>
        <p:sp>
          <p:nvSpPr>
            <p:cNvPr id="295" name="Google Shape;295;g39f7e177b5a_1_402"/>
            <p:cNvSpPr txBox="1"/>
            <p:nvPr/>
          </p:nvSpPr>
          <p:spPr>
            <a:xfrm>
              <a:off x="1184436" y="3581001"/>
              <a:ext cx="15306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000"/>
                <a:buFont typeface="Arial"/>
                <a:buNone/>
              </a:pPr>
              <a:r>
                <a:rPr b="0" i="0" lang="en-US" sz="3000" u="none" cap="none" strike="noStrike">
                  <a:solidFill>
                    <a:srgbClr val="802090"/>
                  </a:solidFill>
                  <a:latin typeface="Calibri"/>
                  <a:ea typeface="Calibri"/>
                  <a:cs typeface="Calibri"/>
                  <a:sym typeface="Calibri"/>
                </a:rPr>
                <a:t>Destino</a:t>
              </a:r>
              <a:endParaRPr b="0" i="0" sz="3000" u="none" cap="none" strike="noStrike">
                <a:solidFill>
                  <a:srgbClr val="802090"/>
                </a:solidFill>
                <a:latin typeface="Calibri"/>
                <a:ea typeface="Calibri"/>
                <a:cs typeface="Calibri"/>
                <a:sym typeface="Calibri"/>
              </a:endParaRPr>
            </a:p>
          </p:txBody>
        </p:sp>
        <p:sp>
          <p:nvSpPr>
            <p:cNvPr id="296" name="Google Shape;296;g39f7e177b5a_1_402"/>
            <p:cNvSpPr/>
            <p:nvPr/>
          </p:nvSpPr>
          <p:spPr>
            <a:xfrm>
              <a:off x="2789787" y="3530813"/>
              <a:ext cx="4136100" cy="731700"/>
            </a:xfrm>
            <a:prstGeom prst="rect">
              <a:avLst/>
            </a:prstGeom>
            <a:solidFill>
              <a:srgbClr val="802090"/>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39f7e177b5a_1_402"/>
            <p:cNvSpPr txBox="1"/>
            <p:nvPr/>
          </p:nvSpPr>
          <p:spPr>
            <a:xfrm>
              <a:off x="2914386" y="3737368"/>
              <a:ext cx="40116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1200"/>
                </a:spcBef>
                <a:spcAft>
                  <a:spcPts val="1200"/>
                </a:spcAft>
                <a:buClr>
                  <a:srgbClr val="000000"/>
                </a:buClr>
                <a:buSzPts val="1600"/>
                <a:buFont typeface="Arial"/>
                <a:buNone/>
              </a:pPr>
              <a:r>
                <a:rPr b="0" i="0" lang="en-US" sz="1600" u="none" cap="none" strike="noStrike">
                  <a:solidFill>
                    <a:srgbClr val="FFFFFF"/>
                  </a:solidFill>
                  <a:latin typeface="Roboto"/>
                  <a:ea typeface="Roboto"/>
                  <a:cs typeface="Roboto"/>
                  <a:sym typeface="Roboto"/>
                </a:rPr>
                <a:t>Mantenere lo slancio attraverso azione e innovazione, dando potere agli individui di implementare i progetti e apprendere e adattarsi continuamente.</a:t>
              </a:r>
              <a:endParaRPr b="0" i="0" sz="1600" u="none" cap="none" strike="noStrike">
                <a:solidFill>
                  <a:srgbClr val="FFFFFF"/>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9f7e177b5a_1_30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03" name="Google Shape;303;g39f7e177b5a_1_304"/>
          <p:cNvSpPr txBox="1"/>
          <p:nvPr>
            <p:ph idx="2" type="body"/>
          </p:nvPr>
        </p:nvSpPr>
        <p:spPr>
          <a:xfrm>
            <a:off x="473350" y="1620244"/>
            <a:ext cx="4524000" cy="450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2300">
                <a:solidFill>
                  <a:srgbClr val="4F4F5B"/>
                </a:solidFill>
              </a:rPr>
              <a:t>Coltivare relazioni positive negli studenti</a:t>
            </a:r>
            <a:endParaRPr b="1" sz="2300">
              <a:solidFill>
                <a:srgbClr val="4F4F5B"/>
              </a:solidFill>
            </a:endParaRPr>
          </a:p>
          <a:p>
            <a:pPr indent="0" lvl="0" marL="0" rtl="0" algn="ctr">
              <a:lnSpc>
                <a:spcPct val="90000"/>
              </a:lnSpc>
              <a:spcBef>
                <a:spcPts val="0"/>
              </a:spcBef>
              <a:spcAft>
                <a:spcPts val="0"/>
              </a:spcAft>
              <a:buSzPts val="1800"/>
              <a:buNone/>
            </a:pPr>
            <a:r>
              <a:t/>
            </a:r>
            <a:endParaRPr b="1" sz="2000">
              <a:solidFill>
                <a:srgbClr val="4F4F5B"/>
              </a:solidFill>
            </a:endParaRPr>
          </a:p>
          <a:p>
            <a:pPr indent="0" lvl="0" marL="0" rtl="0" algn="ctr">
              <a:lnSpc>
                <a:spcPct val="90000"/>
              </a:lnSpc>
              <a:spcBef>
                <a:spcPts val="0"/>
              </a:spcBef>
              <a:spcAft>
                <a:spcPts val="0"/>
              </a:spcAft>
              <a:buSzPts val="1800"/>
              <a:buNone/>
            </a:pPr>
            <a:r>
              <a:rPr b="1" lang="en-US" sz="2000">
                <a:solidFill>
                  <a:schemeClr val="accent2"/>
                </a:solidFill>
              </a:rPr>
              <a:t>Gli interventi scolastici basati sulla psicologia positiva condividono un obiettivo comune: migliorare il percorso di sviluppo dei giovani e prevenire difficoltà future insegnando abilità che promuovono autopercezioni positive, emozioni positive e comportamenti positivi.</a:t>
            </a:r>
            <a:endParaRPr b="1" sz="2000">
              <a:solidFill>
                <a:schemeClr val="accent2"/>
              </a:solidFill>
            </a:endParaRPr>
          </a:p>
        </p:txBody>
      </p:sp>
      <p:pic>
        <p:nvPicPr>
          <p:cNvPr descr="Businesswoman Writing on a Whiteboard (Provided by Getty Images)" id="304" name="Google Shape;304;g39f7e177b5a_1_304"/>
          <p:cNvPicPr preferRelativeResize="0"/>
          <p:nvPr/>
        </p:nvPicPr>
        <p:blipFill rotWithShape="1">
          <a:blip r:embed="rId3">
            <a:alphaModFix amt="25000"/>
          </a:blip>
          <a:srcRect b="0" l="0" r="0" t="0"/>
          <a:stretch/>
        </p:blipFill>
        <p:spPr>
          <a:xfrm>
            <a:off x="5568050" y="797444"/>
            <a:ext cx="6623949" cy="6623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9e7b6f5a92_0_4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10" name="Google Shape;310;g39e7b6f5a92_0_4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Coltivare tratti individuali positivi</a:t>
            </a:r>
            <a:endParaRPr/>
          </a:p>
        </p:txBody>
      </p:sp>
      <p:sp>
        <p:nvSpPr>
          <p:cNvPr id="311" name="Google Shape;311;g39e7b6f5a92_0_467"/>
          <p:cNvSpPr txBox="1"/>
          <p:nvPr>
            <p:ph idx="2" type="body"/>
          </p:nvPr>
        </p:nvSpPr>
        <p:spPr>
          <a:xfrm>
            <a:off x="601650" y="1606925"/>
            <a:ext cx="10988700" cy="240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90000"/>
              </a:lnSpc>
              <a:spcBef>
                <a:spcPts val="0"/>
              </a:spcBef>
              <a:spcAft>
                <a:spcPts val="0"/>
              </a:spcAft>
              <a:buSzPts val="1800"/>
              <a:buNone/>
            </a:pPr>
            <a:r>
              <a:rPr b="1" lang="en-US" sz="2000">
                <a:solidFill>
                  <a:srgbClr val="4F4F5B"/>
                </a:solidFill>
                <a:highlight>
                  <a:srgbClr val="FFFFFF"/>
                </a:highlight>
              </a:rPr>
              <a:t>Pilastri della Psicologia Positiva:</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t/>
            </a:r>
            <a:endParaRPr sz="2000">
              <a:solidFill>
                <a:srgbClr val="4F4F5B"/>
              </a:solidFill>
              <a:highlight>
                <a:srgbClr val="FFFFFF"/>
              </a:highlight>
            </a:endParaRPr>
          </a:p>
          <a:p>
            <a:pPr indent="-355600" lvl="0" marL="457200" rtl="0" algn="l">
              <a:lnSpc>
                <a:spcPct val="90000"/>
              </a:lnSpc>
              <a:spcBef>
                <a:spcPts val="0"/>
              </a:spcBef>
              <a:spcAft>
                <a:spcPts val="0"/>
              </a:spcAft>
              <a:buClr>
                <a:srgbClr val="4F4F5B"/>
              </a:buClr>
              <a:buSzPts val="2000"/>
              <a:buChar char="❖"/>
            </a:pPr>
            <a:r>
              <a:rPr lang="en-US" sz="2000">
                <a:solidFill>
                  <a:srgbClr val="4F4F5B"/>
                </a:solidFill>
                <a:highlight>
                  <a:srgbClr val="FFFFFF"/>
                </a:highlight>
              </a:rPr>
              <a:t>Esperienze positive</a:t>
            </a:r>
            <a:endParaRPr sz="2000">
              <a:solidFill>
                <a:srgbClr val="4F4F5B"/>
              </a:solidFill>
              <a:highlight>
                <a:srgbClr val="FFFFFF"/>
              </a:highlight>
            </a:endParaRPr>
          </a:p>
          <a:p>
            <a:pPr indent="-355600" lvl="0" marL="457200" rtl="0" algn="l">
              <a:lnSpc>
                <a:spcPct val="90000"/>
              </a:lnSpc>
              <a:spcBef>
                <a:spcPts val="0"/>
              </a:spcBef>
              <a:spcAft>
                <a:spcPts val="0"/>
              </a:spcAft>
              <a:buClr>
                <a:srgbClr val="4F4F5B"/>
              </a:buClr>
              <a:buSzPts val="2000"/>
              <a:buChar char="❖"/>
            </a:pPr>
            <a:r>
              <a:rPr lang="en-US" sz="2000">
                <a:solidFill>
                  <a:srgbClr val="4F4F5B"/>
                </a:solidFill>
                <a:highlight>
                  <a:srgbClr val="FFFFFF"/>
                </a:highlight>
              </a:rPr>
              <a:t>Tratti individuali positivi</a:t>
            </a:r>
            <a:endParaRPr sz="2000">
              <a:solidFill>
                <a:srgbClr val="4F4F5B"/>
              </a:solidFill>
              <a:highlight>
                <a:srgbClr val="FFFFFF"/>
              </a:highlight>
            </a:endParaRPr>
          </a:p>
          <a:p>
            <a:pPr indent="-355600" lvl="0" marL="457200" rtl="0" algn="l">
              <a:lnSpc>
                <a:spcPct val="90000"/>
              </a:lnSpc>
              <a:spcBef>
                <a:spcPts val="0"/>
              </a:spcBef>
              <a:spcAft>
                <a:spcPts val="0"/>
              </a:spcAft>
              <a:buClr>
                <a:srgbClr val="4F4F5B"/>
              </a:buClr>
              <a:buSzPts val="2000"/>
              <a:buChar char="❖"/>
            </a:pPr>
            <a:r>
              <a:rPr lang="en-US" sz="2000">
                <a:solidFill>
                  <a:srgbClr val="4F4F5B"/>
                </a:solidFill>
                <a:highlight>
                  <a:srgbClr val="FFFFFF"/>
                </a:highlight>
              </a:rPr>
              <a:t>Istituzioni positive</a:t>
            </a:r>
            <a:endParaRPr sz="2000">
              <a:solidFill>
                <a:srgbClr val="4F4F5B"/>
              </a:solidFill>
              <a:highlight>
                <a:srgbClr val="FFFFFF"/>
              </a:highlight>
            </a:endParaRPr>
          </a:p>
          <a:p>
            <a:pPr indent="0" lvl="0" marL="457200" rtl="0" algn="l">
              <a:lnSpc>
                <a:spcPct val="90000"/>
              </a:lnSpc>
              <a:spcBef>
                <a:spcPts val="0"/>
              </a:spcBef>
              <a:spcAft>
                <a:spcPts val="0"/>
              </a:spcAft>
              <a:buSzPts val="1800"/>
              <a:buNone/>
            </a:pPr>
            <a:r>
              <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rPr lang="en-US" sz="2000">
                <a:solidFill>
                  <a:srgbClr val="4F4F5B"/>
                </a:solidFill>
                <a:highlight>
                  <a:srgbClr val="FFFFFF"/>
                </a:highlight>
              </a:rPr>
              <a:t>Tutti e tre i pilastri dipendono dalla coltivazione delle virtù negli studenti e negli insegnanti, comprese </a:t>
            </a:r>
            <a:r>
              <a:rPr b="1" lang="en-US" sz="2000">
                <a:solidFill>
                  <a:srgbClr val="4F4F5B"/>
                </a:solidFill>
                <a:highlight>
                  <a:srgbClr val="FFFFFF"/>
                </a:highlight>
              </a:rPr>
              <a:t>interazioni sociali positive e amabilità.</a:t>
            </a:r>
            <a:endParaRPr b="1"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90000"/>
              </a:lnSpc>
              <a:spcBef>
                <a:spcPts val="0"/>
              </a:spcBef>
              <a:spcAft>
                <a:spcPts val="0"/>
              </a:spcAft>
              <a:buSzPts val="1800"/>
              <a:buNone/>
            </a:pPr>
            <a:r>
              <a:rPr lang="en-US" sz="2000">
                <a:solidFill>
                  <a:srgbClr val="4F4F5B"/>
                </a:solidFill>
              </a:rPr>
              <a:t>Per coltivare tratti individuali positivi negli studenti e, di conseguenza, una relazione positiva, sono essenziali tre ambiti:</a:t>
            </a:r>
            <a:endParaRPr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90000"/>
              </a:lnSpc>
              <a:spcBef>
                <a:spcPts val="0"/>
              </a:spcBef>
              <a:spcAft>
                <a:spcPts val="0"/>
              </a:spcAft>
              <a:buSzPts val="1800"/>
              <a:buNone/>
            </a:pPr>
            <a:r>
              <a:t/>
            </a:r>
            <a:endParaRPr>
              <a:solidFill>
                <a:srgbClr val="000000"/>
              </a:solidFill>
            </a:endParaRPr>
          </a:p>
        </p:txBody>
      </p:sp>
      <p:sp>
        <p:nvSpPr>
          <p:cNvPr id="312" name="Google Shape;312;g39e7b6f5a92_0_467"/>
          <p:cNvSpPr/>
          <p:nvPr/>
        </p:nvSpPr>
        <p:spPr>
          <a:xfrm>
            <a:off x="7345683" y="4904995"/>
            <a:ext cx="3624000" cy="891900"/>
          </a:xfrm>
          <a:prstGeom prst="chevron">
            <a:avLst>
              <a:gd fmla="val 50000" name="adj"/>
            </a:avLst>
          </a:prstGeom>
          <a:solidFill>
            <a:srgbClr val="EADEF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accent6"/>
                </a:solidFill>
                <a:latin typeface="Roboto"/>
                <a:ea typeface="Roboto"/>
                <a:cs typeface="Roboto"/>
                <a:sym typeface="Roboto"/>
              </a:rPr>
              <a:t>Autoconsapevolezza</a:t>
            </a:r>
            <a:endParaRPr b="0" i="0" sz="1900" u="none" cap="none" strike="noStrike">
              <a:solidFill>
                <a:schemeClr val="accent6"/>
              </a:solidFill>
              <a:latin typeface="Roboto"/>
              <a:ea typeface="Roboto"/>
              <a:cs typeface="Roboto"/>
              <a:sym typeface="Roboto"/>
            </a:endParaRPr>
          </a:p>
        </p:txBody>
      </p:sp>
      <p:sp>
        <p:nvSpPr>
          <p:cNvPr id="313" name="Google Shape;313;g39e7b6f5a92_0_467"/>
          <p:cNvSpPr/>
          <p:nvPr/>
        </p:nvSpPr>
        <p:spPr>
          <a:xfrm>
            <a:off x="1170775" y="4905281"/>
            <a:ext cx="3888900" cy="891900"/>
          </a:xfrm>
          <a:prstGeom prst="homePlate">
            <a:avLst>
              <a:gd fmla="val 50000" name="adj"/>
            </a:avLst>
          </a:prstGeom>
          <a:solidFill>
            <a:srgbClr val="9F8DC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accent6"/>
                </a:solidFill>
                <a:latin typeface="Roboto"/>
                <a:ea typeface="Roboto"/>
                <a:cs typeface="Roboto"/>
                <a:sym typeface="Roboto"/>
              </a:rPr>
              <a:t>Autoefficacia</a:t>
            </a:r>
            <a:endParaRPr b="0" i="0" sz="1900" u="none" cap="none" strike="noStrike">
              <a:solidFill>
                <a:schemeClr val="accent6"/>
              </a:solidFill>
              <a:latin typeface="Roboto"/>
              <a:ea typeface="Roboto"/>
              <a:cs typeface="Roboto"/>
              <a:sym typeface="Roboto"/>
            </a:endParaRPr>
          </a:p>
        </p:txBody>
      </p:sp>
      <p:sp>
        <p:nvSpPr>
          <p:cNvPr id="314" name="Google Shape;314;g39e7b6f5a92_0_467"/>
          <p:cNvSpPr/>
          <p:nvPr/>
        </p:nvSpPr>
        <p:spPr>
          <a:xfrm>
            <a:off x="4398610" y="4904995"/>
            <a:ext cx="3624000" cy="891900"/>
          </a:xfrm>
          <a:prstGeom prst="chevron">
            <a:avLst>
              <a:gd fmla="val 50000" name="adj"/>
            </a:avLst>
          </a:prstGeom>
          <a:solidFill>
            <a:srgbClr val="C6BBDB"/>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accent6"/>
                </a:solidFill>
                <a:latin typeface="Roboto"/>
                <a:ea typeface="Roboto"/>
                <a:cs typeface="Roboto"/>
                <a:sym typeface="Roboto"/>
              </a:rPr>
              <a:t>Persistenza</a:t>
            </a:r>
            <a:endParaRPr b="0" i="0" sz="1900" u="none" cap="none" strike="noStrike">
              <a:solidFill>
                <a:schemeClr val="accent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9e7b6f5a92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3800"/>
              <a:buNone/>
            </a:pPr>
            <a:r>
              <a:rPr lang="en-US" sz="2700">
                <a:solidFill>
                  <a:schemeClr val="lt1"/>
                </a:solidFill>
              </a:rPr>
              <a:t>Unità 2.1 Comunicazione Basata sui Punti di Forza</a:t>
            </a:r>
            <a:endParaRPr sz="2700">
              <a:solidFill>
                <a:schemeClr val="lt1"/>
              </a:solidFill>
            </a:endParaRPr>
          </a:p>
        </p:txBody>
      </p:sp>
      <p:sp>
        <p:nvSpPr>
          <p:cNvPr id="81" name="Google Shape;81;g39e7b6f5a92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Introduzione</a:t>
            </a:r>
            <a:endParaRPr/>
          </a:p>
        </p:txBody>
      </p:sp>
      <p:sp>
        <p:nvSpPr>
          <p:cNvPr id="82" name="Google Shape;82;g39e7b6f5a92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100"/>
              <a:t>Panoramica del Giorno 2:</a:t>
            </a:r>
            <a:endParaRPr sz="2100"/>
          </a:p>
          <a:p>
            <a:pPr indent="0" lvl="0" marL="0" rtl="0" algn="l">
              <a:lnSpc>
                <a:spcPct val="90000"/>
              </a:lnSpc>
              <a:spcBef>
                <a:spcPts val="0"/>
              </a:spcBef>
              <a:spcAft>
                <a:spcPts val="0"/>
              </a:spcAft>
              <a:buSzPts val="1800"/>
              <a:buNone/>
            </a:pPr>
            <a:r>
              <a:t/>
            </a:r>
            <a:endParaRPr sz="2100"/>
          </a:p>
          <a:p>
            <a:pPr indent="0" lvl="0" marL="0" rtl="0" algn="l">
              <a:lnSpc>
                <a:spcPct val="90000"/>
              </a:lnSpc>
              <a:spcBef>
                <a:spcPts val="0"/>
              </a:spcBef>
              <a:spcAft>
                <a:spcPts val="0"/>
              </a:spcAft>
              <a:buSzPts val="1800"/>
              <a:buNone/>
            </a:pPr>
            <a:r>
              <a:rPr lang="en-US" sz="2100"/>
              <a:t>L'obiettivo principale è creare una solida base per gli educatori introducendo concetti e strategie fondamentali volte a migliorare l'efficacia dell'insegnamento, con un'enfasi sulle iniziative di Benessere attraverso la psicologia positiva e le prospettive basate sui punti di forza.</a:t>
            </a:r>
            <a:endParaRPr sz="2100"/>
          </a:p>
          <a:p>
            <a:pPr indent="0" lvl="0" marL="0" rtl="0" algn="l">
              <a:lnSpc>
                <a:spcPct val="90000"/>
              </a:lnSpc>
              <a:spcBef>
                <a:spcPts val="0"/>
              </a:spcBef>
              <a:spcAft>
                <a:spcPts val="0"/>
              </a:spcAft>
              <a:buSzPts val="1800"/>
              <a:buNone/>
            </a:pPr>
            <a:r>
              <a:t/>
            </a:r>
            <a:endParaRPr sz="2100"/>
          </a:p>
          <a:p>
            <a:pPr indent="0" lvl="0" marL="0" rtl="0" algn="l">
              <a:lnSpc>
                <a:spcPct val="90000"/>
              </a:lnSpc>
              <a:spcBef>
                <a:spcPts val="0"/>
              </a:spcBef>
              <a:spcAft>
                <a:spcPts val="0"/>
              </a:spcAft>
              <a:buSzPts val="1800"/>
              <a:buNone/>
            </a:pPr>
            <a:r>
              <a:rPr lang="en-US" sz="2100"/>
              <a:t>Master Trainer:</a:t>
            </a:r>
            <a:endParaRPr sz="2100"/>
          </a:p>
          <a:p>
            <a:pPr indent="-361950" lvl="0" marL="457200" rtl="0" algn="l">
              <a:lnSpc>
                <a:spcPct val="90000"/>
              </a:lnSpc>
              <a:spcBef>
                <a:spcPts val="0"/>
              </a:spcBef>
              <a:spcAft>
                <a:spcPts val="0"/>
              </a:spcAft>
              <a:buSzPts val="2100"/>
              <a:buChar char="●"/>
            </a:pPr>
            <a:r>
              <a:rPr lang="en-US" sz="2100"/>
              <a:t>Guidarete gli insegnanti offrendo strumenti e risorse fondamentali, comprese strategie per favorire relazioni autentiche e coinvolgere gli stakeholder.</a:t>
            </a:r>
            <a:endParaRPr sz="2100"/>
          </a:p>
          <a:p>
            <a:pPr indent="-361950" lvl="0" marL="457200" rtl="0" algn="l">
              <a:lnSpc>
                <a:spcPct val="90000"/>
              </a:lnSpc>
              <a:spcBef>
                <a:spcPts val="0"/>
              </a:spcBef>
              <a:spcAft>
                <a:spcPts val="0"/>
              </a:spcAft>
              <a:buSzPts val="2100"/>
              <a:buChar char="●"/>
            </a:pPr>
            <a:r>
              <a:rPr lang="en-US" sz="2100"/>
              <a:t>Incoraggerete la collaborazione attraverso discussioni dinamiche, utilizzando tecniche di leadership come la leadership trasformazionale e il modello PERMA.</a:t>
            </a:r>
            <a:endParaRPr sz="2100"/>
          </a:p>
          <a:p>
            <a:pPr indent="-361950" lvl="0" marL="457200" rtl="0" algn="l">
              <a:lnSpc>
                <a:spcPct val="90000"/>
              </a:lnSpc>
              <a:spcBef>
                <a:spcPts val="0"/>
              </a:spcBef>
              <a:spcAft>
                <a:spcPts val="0"/>
              </a:spcAft>
              <a:buSzPts val="2100"/>
              <a:buChar char="●"/>
            </a:pPr>
            <a:r>
              <a:rPr lang="en-US" sz="2100"/>
              <a:t>Presenterete esempi che mostrano le migliori pratiche in classe.</a:t>
            </a:r>
            <a:endParaRPr sz="2100"/>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9f7e177b5a_1_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20" name="Google Shape;320;g39f7e177b5a_1_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Incrementare la speranza negli studenti – PERMA (Relazioni e Coinvolgimento)</a:t>
            </a:r>
            <a:endParaRPr/>
          </a:p>
        </p:txBody>
      </p:sp>
      <p:sp>
        <p:nvSpPr>
          <p:cNvPr id="321" name="Google Shape;321;g39f7e177b5a_1_14"/>
          <p:cNvSpPr txBox="1"/>
          <p:nvPr>
            <p:ph idx="2" type="body"/>
          </p:nvPr>
        </p:nvSpPr>
        <p:spPr>
          <a:xfrm>
            <a:off x="97975" y="1578250"/>
            <a:ext cx="11944500" cy="51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000">
                <a:solidFill>
                  <a:srgbClr val="4F4F5B"/>
                </a:solidFill>
              </a:rPr>
              <a:t>La speranza si caratterizza per:</a:t>
            </a:r>
            <a:endParaRPr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355600" lvl="0" marL="457200" rtl="0" algn="l">
              <a:lnSpc>
                <a:spcPct val="90000"/>
              </a:lnSpc>
              <a:spcBef>
                <a:spcPts val="0"/>
              </a:spcBef>
              <a:spcAft>
                <a:spcPts val="0"/>
              </a:spcAft>
              <a:buClr>
                <a:srgbClr val="4F4F5B"/>
              </a:buClr>
              <a:buSzPts val="2000"/>
              <a:buFont typeface="Calibri"/>
              <a:buAutoNum type="arabicPeriod"/>
            </a:pPr>
            <a:r>
              <a:rPr lang="en-US" sz="2000">
                <a:solidFill>
                  <a:srgbClr val="4F4F5B"/>
                </a:solidFill>
              </a:rPr>
              <a:t>Pensiero orientato agli obiettivi</a:t>
            </a:r>
            <a:endParaRPr sz="2000">
              <a:solidFill>
                <a:srgbClr val="4F4F5B"/>
              </a:solidFill>
            </a:endParaRPr>
          </a:p>
          <a:p>
            <a:pPr indent="-355600" lvl="0" marL="457200" rtl="0" algn="l">
              <a:lnSpc>
                <a:spcPct val="90000"/>
              </a:lnSpc>
              <a:spcBef>
                <a:spcPts val="0"/>
              </a:spcBef>
              <a:spcAft>
                <a:spcPts val="0"/>
              </a:spcAft>
              <a:buClr>
                <a:srgbClr val="4F4F5B"/>
              </a:buClr>
              <a:buSzPts val="2000"/>
              <a:buFont typeface="Calibri"/>
              <a:buAutoNum type="arabicPeriod"/>
            </a:pPr>
            <a:r>
              <a:rPr lang="en-US" sz="2000">
                <a:solidFill>
                  <a:srgbClr val="4F4F5B"/>
                </a:solidFill>
              </a:rPr>
              <a:t>Pensiero sui percorsi (strategie)</a:t>
            </a:r>
            <a:endParaRPr sz="2000">
              <a:solidFill>
                <a:srgbClr val="4F4F5B"/>
              </a:solidFill>
            </a:endParaRPr>
          </a:p>
          <a:p>
            <a:pPr indent="-355600" lvl="0" marL="457200" rtl="0" algn="l">
              <a:lnSpc>
                <a:spcPct val="90000"/>
              </a:lnSpc>
              <a:spcBef>
                <a:spcPts val="0"/>
              </a:spcBef>
              <a:spcAft>
                <a:spcPts val="0"/>
              </a:spcAft>
              <a:buClr>
                <a:srgbClr val="4F4F5B"/>
              </a:buClr>
              <a:buSzPts val="2000"/>
              <a:buFont typeface="Calibri"/>
              <a:buAutoNum type="arabicPeriod"/>
            </a:pPr>
            <a:r>
              <a:rPr lang="en-US" sz="2000">
                <a:solidFill>
                  <a:srgbClr val="4F4F5B"/>
                </a:solidFill>
              </a:rPr>
              <a:t>Pensiero sull’agenzia (motivazione)</a:t>
            </a:r>
            <a:endParaRPr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100000"/>
              </a:lnSpc>
              <a:spcBef>
                <a:spcPts val="0"/>
              </a:spcBef>
              <a:spcAft>
                <a:spcPts val="0"/>
              </a:spcAft>
              <a:buSzPts val="1800"/>
              <a:buNone/>
            </a:pPr>
            <a:r>
              <a:rPr lang="en-US" sz="2000">
                <a:solidFill>
                  <a:srgbClr val="4F4F5B"/>
                </a:solidFill>
              </a:rPr>
              <a:t>Gli interventi volti a sviluppare la speranza possono aumentare significativamente i livelli di speranza, autostima e soddisfazione di vita.</a:t>
            </a:r>
            <a:endParaRPr sz="2000">
              <a:solidFill>
                <a:srgbClr val="4F4F5B"/>
              </a:solidFill>
            </a:endParaRPr>
          </a:p>
          <a:p>
            <a:pPr indent="0" lvl="0" marL="0" rtl="0" algn="l">
              <a:lnSpc>
                <a:spcPct val="100000"/>
              </a:lnSpc>
              <a:spcBef>
                <a:spcPts val="0"/>
              </a:spcBef>
              <a:spcAft>
                <a:spcPts val="0"/>
              </a:spcAft>
              <a:buSzPts val="1800"/>
              <a:buNone/>
            </a:pPr>
            <a:r>
              <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Gli insegnanti devono essere fermi, giusti e coerenti per generare fiducia e speranza.</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È necessario creare un’atmosfera in cui gli studenti si sentano responsabili delle proprie azioni e siano tenuti a standard ragionevolmente elevati.</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Questo richiede che gli insegnanti siano chiari sugli obiettivi (come padroneggiare il materiale e ottenere buoni voti) e sottolineino l’importanza della preparazione e della pianificazione.</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Incoraggiare un’atmosfera focalizzata sull’impegno e sul dominio delle informazioni piuttosto che sulla sola conseguenza dei risultati (ad esempio, voti alti).</a:t>
            </a:r>
            <a:endParaRPr sz="2000">
              <a:solidFill>
                <a:srgbClr val="4F4F5B"/>
              </a:solidFill>
            </a:endParaRPr>
          </a:p>
          <a:p>
            <a:pPr indent="0" lvl="0" marL="0" rtl="0" algn="l">
              <a:lnSpc>
                <a:spcPct val="90000"/>
              </a:lnSpc>
              <a:spcBef>
                <a:spcPts val="0"/>
              </a:spcBef>
              <a:spcAft>
                <a:spcPts val="0"/>
              </a:spcAft>
              <a:buSzPts val="1800"/>
              <a:buNone/>
            </a:pPr>
            <a:r>
              <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9e7b6f5a92_0_4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27" name="Google Shape;327;g39e7b6f5a92_0_473"/>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800"/>
              <a:buNone/>
            </a:pPr>
            <a:r>
              <a:rPr lang="en-US">
                <a:solidFill>
                  <a:srgbClr val="4F4F5B"/>
                </a:solidFill>
              </a:rPr>
              <a:t>Aiutare gli studenti a fissare obiettivi (Significato/Realizzazione):</a:t>
            </a:r>
            <a:endParaRPr>
              <a:solidFill>
                <a:srgbClr val="4F4F5B"/>
              </a:solidFill>
            </a:endParaRPr>
          </a:p>
          <a:p>
            <a:pPr indent="0" lvl="0" marL="0" marR="0" rtl="0" algn="l">
              <a:lnSpc>
                <a:spcPct val="90000"/>
              </a:lnSpc>
              <a:spcBef>
                <a:spcPts val="0"/>
              </a:spcBef>
              <a:spcAft>
                <a:spcPts val="0"/>
              </a:spcAft>
              <a:buSzPts val="1800"/>
              <a:buNone/>
            </a:pPr>
            <a:r>
              <a:t/>
            </a:r>
            <a:endParaRPr>
              <a:solidFill>
                <a:srgbClr val="4F4F5B"/>
              </a:solidFill>
            </a:endParaRPr>
          </a:p>
          <a:p>
            <a:pPr indent="-342900" lvl="0" marL="457200" marR="0" rtl="0" algn="l">
              <a:lnSpc>
                <a:spcPct val="90000"/>
              </a:lnSpc>
              <a:spcBef>
                <a:spcPts val="0"/>
              </a:spcBef>
              <a:spcAft>
                <a:spcPts val="0"/>
              </a:spcAft>
              <a:buClr>
                <a:srgbClr val="4F4F5B"/>
              </a:buClr>
              <a:buSzPts val="1800"/>
              <a:buChar char="●"/>
            </a:pPr>
            <a:r>
              <a:rPr lang="en-US">
                <a:solidFill>
                  <a:srgbClr val="4F4F5B"/>
                </a:solidFill>
              </a:rPr>
              <a:t>Gli obiettivi devono essere calibrati sull’età dello studente e sulle sue circostanze specifiche.</a:t>
            </a:r>
            <a:endParaRPr>
              <a:solidFill>
                <a:srgbClr val="4F4F5B"/>
              </a:solidFill>
            </a:endParaRPr>
          </a:p>
          <a:p>
            <a:pPr indent="-342900" lvl="0" marL="457200" marR="0" rtl="0" algn="l">
              <a:lnSpc>
                <a:spcPct val="90000"/>
              </a:lnSpc>
              <a:spcBef>
                <a:spcPts val="0"/>
              </a:spcBef>
              <a:spcAft>
                <a:spcPts val="0"/>
              </a:spcAft>
              <a:buClr>
                <a:srgbClr val="4F4F5B"/>
              </a:buClr>
              <a:buSzPts val="1800"/>
              <a:buChar char="●"/>
            </a:pPr>
            <a:r>
              <a:rPr lang="en-US">
                <a:solidFill>
                  <a:srgbClr val="4F4F5B"/>
                </a:solidFill>
              </a:rPr>
              <a:t>Incentivare obiettivi positivi e SMART con indicatori chiari (es. “studiare un’ora al giorno”) piuttosto che obiettivi vaghi (es. “prendere buoni voti”).</a:t>
            </a:r>
            <a:endParaRPr>
              <a:solidFill>
                <a:srgbClr val="4F4F5B"/>
              </a:solidFill>
            </a:endParaRPr>
          </a:p>
          <a:p>
            <a:pPr indent="-336550" lvl="4" marL="2286000" marR="0" rtl="0" algn="l">
              <a:lnSpc>
                <a:spcPct val="90000"/>
              </a:lnSpc>
              <a:spcBef>
                <a:spcPts val="0"/>
              </a:spcBef>
              <a:spcAft>
                <a:spcPts val="0"/>
              </a:spcAft>
              <a:buSzPts val="1700"/>
              <a:buChar char="○"/>
            </a:pPr>
            <a:r>
              <a:rPr b="1" lang="en-US" sz="1700">
                <a:solidFill>
                  <a:schemeClr val="accent2"/>
                </a:solidFill>
              </a:rPr>
              <a:t>S</a:t>
            </a:r>
            <a:r>
              <a:rPr lang="en-US" sz="1700">
                <a:solidFill>
                  <a:srgbClr val="4F4F5B"/>
                </a:solidFill>
              </a:rPr>
              <a:t>pecific (Specifici)</a:t>
            </a:r>
            <a:endParaRPr sz="1700">
              <a:solidFill>
                <a:srgbClr val="4F4F5B"/>
              </a:solidFill>
            </a:endParaRPr>
          </a:p>
          <a:p>
            <a:pPr indent="-336550" lvl="4" marL="2286000" marR="0" rtl="0" algn="l">
              <a:lnSpc>
                <a:spcPct val="90000"/>
              </a:lnSpc>
              <a:spcBef>
                <a:spcPts val="0"/>
              </a:spcBef>
              <a:spcAft>
                <a:spcPts val="0"/>
              </a:spcAft>
              <a:buSzPts val="1700"/>
              <a:buChar char="○"/>
            </a:pPr>
            <a:r>
              <a:rPr b="1" lang="en-US" sz="1700">
                <a:solidFill>
                  <a:schemeClr val="accent2"/>
                </a:solidFill>
              </a:rPr>
              <a:t>M</a:t>
            </a:r>
            <a:r>
              <a:rPr lang="en-US" sz="1700">
                <a:solidFill>
                  <a:srgbClr val="4F4F5B"/>
                </a:solidFill>
              </a:rPr>
              <a:t>easurable (Misurabili)</a:t>
            </a:r>
            <a:endParaRPr sz="1700">
              <a:solidFill>
                <a:srgbClr val="4F4F5B"/>
              </a:solidFill>
            </a:endParaRPr>
          </a:p>
          <a:p>
            <a:pPr indent="-336550" lvl="4" marL="2286000" marR="0" rtl="0" algn="l">
              <a:lnSpc>
                <a:spcPct val="90000"/>
              </a:lnSpc>
              <a:spcBef>
                <a:spcPts val="0"/>
              </a:spcBef>
              <a:spcAft>
                <a:spcPts val="0"/>
              </a:spcAft>
              <a:buSzPts val="1700"/>
              <a:buChar char="○"/>
            </a:pPr>
            <a:r>
              <a:rPr b="1" lang="en-US" sz="1700">
                <a:solidFill>
                  <a:schemeClr val="accent2"/>
                </a:solidFill>
              </a:rPr>
              <a:t>A</a:t>
            </a:r>
            <a:r>
              <a:rPr lang="en-US" sz="1700">
                <a:solidFill>
                  <a:srgbClr val="4F4F5B"/>
                </a:solidFill>
              </a:rPr>
              <a:t>chievable (Raggiungibili)</a:t>
            </a:r>
            <a:endParaRPr sz="1700">
              <a:solidFill>
                <a:srgbClr val="4F4F5B"/>
              </a:solidFill>
            </a:endParaRPr>
          </a:p>
          <a:p>
            <a:pPr indent="-336550" lvl="4" marL="2286000" marR="0" rtl="0" algn="l">
              <a:lnSpc>
                <a:spcPct val="90000"/>
              </a:lnSpc>
              <a:spcBef>
                <a:spcPts val="0"/>
              </a:spcBef>
              <a:spcAft>
                <a:spcPts val="0"/>
              </a:spcAft>
              <a:buSzPts val="1700"/>
              <a:buChar char="○"/>
            </a:pPr>
            <a:r>
              <a:rPr b="1" lang="en-US" sz="1700">
                <a:solidFill>
                  <a:schemeClr val="accent2"/>
                </a:solidFill>
              </a:rPr>
              <a:t>R</a:t>
            </a:r>
            <a:r>
              <a:rPr lang="en-US" sz="1700">
                <a:solidFill>
                  <a:srgbClr val="4F4F5B"/>
                </a:solidFill>
              </a:rPr>
              <a:t>elevant (Rilevanti)</a:t>
            </a:r>
            <a:endParaRPr sz="1700">
              <a:solidFill>
                <a:srgbClr val="4F4F5B"/>
              </a:solidFill>
            </a:endParaRPr>
          </a:p>
          <a:p>
            <a:pPr indent="-336550" lvl="4" marL="2286000" marR="0" rtl="0" algn="l">
              <a:lnSpc>
                <a:spcPct val="90000"/>
              </a:lnSpc>
              <a:spcBef>
                <a:spcPts val="0"/>
              </a:spcBef>
              <a:spcAft>
                <a:spcPts val="0"/>
              </a:spcAft>
              <a:buSzPts val="1700"/>
              <a:buChar char="○"/>
            </a:pPr>
            <a:r>
              <a:rPr b="1" lang="en-US" sz="1700">
                <a:solidFill>
                  <a:schemeClr val="accent2"/>
                </a:solidFill>
              </a:rPr>
              <a:t>T</a:t>
            </a:r>
            <a:r>
              <a:rPr lang="en-US" sz="1700">
                <a:solidFill>
                  <a:srgbClr val="4F4F5B"/>
                </a:solidFill>
              </a:rPr>
              <a:t>imely (Tempificati)</a:t>
            </a:r>
            <a:endParaRPr sz="1700">
              <a:solidFill>
                <a:srgbClr val="4F4F5B"/>
              </a:solidFill>
            </a:endParaRPr>
          </a:p>
          <a:p>
            <a:pPr indent="0" lvl="0" marL="914400" marR="0" rtl="0" algn="l">
              <a:lnSpc>
                <a:spcPct val="90000"/>
              </a:lnSpc>
              <a:spcBef>
                <a:spcPts val="0"/>
              </a:spcBef>
              <a:spcAft>
                <a:spcPts val="0"/>
              </a:spcAft>
              <a:buSzPts val="1800"/>
              <a:buNone/>
            </a:pPr>
            <a:r>
              <a:t/>
            </a:r>
            <a:endParaRPr>
              <a:solidFill>
                <a:srgbClr val="4F4F5B"/>
              </a:solidFill>
            </a:endParaRPr>
          </a:p>
          <a:p>
            <a:pPr indent="-342900" lvl="0" marL="457200" marR="0" rtl="0" algn="l">
              <a:lnSpc>
                <a:spcPct val="90000"/>
              </a:lnSpc>
              <a:spcBef>
                <a:spcPts val="0"/>
              </a:spcBef>
              <a:spcAft>
                <a:spcPts val="0"/>
              </a:spcAft>
              <a:buClr>
                <a:srgbClr val="4F4F5B"/>
              </a:buClr>
              <a:buSzPts val="1800"/>
              <a:buChar char="●"/>
            </a:pPr>
            <a:r>
              <a:rPr lang="en-US">
                <a:solidFill>
                  <a:srgbClr val="4F4F5B"/>
                </a:solidFill>
              </a:rPr>
              <a:t>Promuovere obiettivi di avvicinamento (puntare alla realizzazione) piuttosto che obiettivi di evitamento (cercare di prevenire qualcosa).</a:t>
            </a:r>
            <a:endParaRPr>
              <a:solidFill>
                <a:srgbClr val="4F4F5B"/>
              </a:solidFill>
            </a:endParaRPr>
          </a:p>
          <a:p>
            <a:pPr indent="0" lvl="0" marL="0" marR="0" rtl="0" algn="l">
              <a:lnSpc>
                <a:spcPct val="90000"/>
              </a:lnSpc>
              <a:spcBef>
                <a:spcPts val="0"/>
              </a:spcBef>
              <a:spcAft>
                <a:spcPts val="0"/>
              </a:spcAft>
              <a:buSzPts val="1800"/>
              <a:buNone/>
            </a:pPr>
            <a:r>
              <a:t/>
            </a:r>
            <a:endParaRPr>
              <a:solidFill>
                <a:srgbClr val="4F4F5B"/>
              </a:solidFill>
            </a:endParaRPr>
          </a:p>
          <a:p>
            <a:pPr indent="0" lvl="0" marL="0" marR="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p:txBody>
      </p:sp>
      <p:sp>
        <p:nvSpPr>
          <p:cNvPr id="328" name="Google Shape;328;g39e7b6f5a92_0_473"/>
          <p:cNvSpPr txBox="1"/>
          <p:nvPr>
            <p:ph idx="1" type="body"/>
          </p:nvPr>
        </p:nvSpPr>
        <p:spPr>
          <a:xfrm>
            <a:off x="97975" y="854675"/>
            <a:ext cx="120123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1. Pensiero orientato agli obiettivi – Strategie di Speranza PERMA (Significato e Realizzazione)</a:t>
            </a:r>
            <a:endParaRPr/>
          </a:p>
        </p:txBody>
      </p:sp>
      <p:pic>
        <p:nvPicPr>
          <p:cNvPr descr="School girl holding a book with students in background (Provided by Getty Images)" id="329" name="Google Shape;329;g39e7b6f5a92_0_473"/>
          <p:cNvPicPr preferRelativeResize="0"/>
          <p:nvPr/>
        </p:nvPicPr>
        <p:blipFill rotWithShape="1">
          <a:blip r:embed="rId3">
            <a:alphaModFix/>
          </a:blip>
          <a:srcRect b="0" l="0" r="0" t="0"/>
          <a:stretch/>
        </p:blipFill>
        <p:spPr>
          <a:xfrm>
            <a:off x="7593703" y="2314801"/>
            <a:ext cx="4598298" cy="30221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9f7e177b5a_1_24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35" name="Google Shape;335;g39f7e177b5a_1_246"/>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4F4F5B"/>
                </a:solidFill>
              </a:rPr>
              <a:t>Obiettivi comuni degli studenti:</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prendere voti migliori.”</a:t>
            </a:r>
            <a:br>
              <a:rPr lang="en-US">
                <a:solidFill>
                  <a:srgbClr val="4F4F5B"/>
                </a:solidFill>
              </a:rPr>
            </a:b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smettere di fallire in matematica.”</a:t>
            </a:r>
            <a:br>
              <a:rPr lang="en-US">
                <a:solidFill>
                  <a:srgbClr val="4F4F5B"/>
                </a:solidFill>
              </a:rPr>
            </a:b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essere più intelligente.”</a:t>
            </a:r>
            <a:br>
              <a:rPr lang="en-US">
                <a:solidFill>
                  <a:srgbClr val="4F4F5B"/>
                </a:solidFill>
              </a:rPr>
            </a:b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non avere problemi questa settimana.”</a:t>
            </a:r>
            <a:br>
              <a:rPr lang="en-US">
                <a:solidFill>
                  <a:srgbClr val="4F4F5B"/>
                </a:solidFill>
              </a:rPr>
            </a:b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andare bene in lettura.”</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Identificare cosa è</a:t>
            </a:r>
            <a:endParaRPr>
              <a:solidFill>
                <a:srgbClr val="4F4F5B"/>
              </a:solidFill>
            </a:endParaRPr>
          </a:p>
          <a:p>
            <a:pPr indent="-342900" lvl="0" marL="457200" rtl="0" algn="l">
              <a:lnSpc>
                <a:spcPct val="90000"/>
              </a:lnSpc>
              <a:spcBef>
                <a:spcPts val="0"/>
              </a:spcBef>
              <a:spcAft>
                <a:spcPts val="0"/>
              </a:spcAft>
              <a:buClr>
                <a:srgbClr val="4F4F5B"/>
              </a:buClr>
              <a:buSzPts val="1800"/>
              <a:buAutoNum type="arabicPeriod"/>
            </a:pPr>
            <a:r>
              <a:rPr lang="en-US">
                <a:solidFill>
                  <a:srgbClr val="4F4F5B"/>
                </a:solidFill>
              </a:rPr>
              <a:t>Non calibrato (Uncalibrated)</a:t>
            </a:r>
            <a:endParaRPr>
              <a:solidFill>
                <a:srgbClr val="4F4F5B"/>
              </a:solidFill>
            </a:endParaRPr>
          </a:p>
          <a:p>
            <a:pPr indent="-342900" lvl="0" marL="457200" rtl="0" algn="l">
              <a:lnSpc>
                <a:spcPct val="90000"/>
              </a:lnSpc>
              <a:spcBef>
                <a:spcPts val="0"/>
              </a:spcBef>
              <a:spcAft>
                <a:spcPts val="0"/>
              </a:spcAft>
              <a:buClr>
                <a:srgbClr val="4F4F5B"/>
              </a:buClr>
              <a:buSzPts val="1800"/>
              <a:buAutoNum type="arabicPeriod"/>
            </a:pPr>
            <a:r>
              <a:rPr lang="en-US">
                <a:solidFill>
                  <a:srgbClr val="4F4F5B"/>
                </a:solidFill>
              </a:rPr>
              <a:t>Vago vs SMART</a:t>
            </a:r>
            <a:endParaRPr>
              <a:solidFill>
                <a:srgbClr val="4F4F5B"/>
              </a:solidFill>
            </a:endParaRPr>
          </a:p>
          <a:p>
            <a:pPr indent="-342900" lvl="0" marL="457200" rtl="0" algn="l">
              <a:lnSpc>
                <a:spcPct val="90000"/>
              </a:lnSpc>
              <a:spcBef>
                <a:spcPts val="0"/>
              </a:spcBef>
              <a:spcAft>
                <a:spcPts val="0"/>
              </a:spcAft>
              <a:buClr>
                <a:srgbClr val="4F4F5B"/>
              </a:buClr>
              <a:buSzPts val="1800"/>
              <a:buAutoNum type="arabicPeriod"/>
            </a:pPr>
            <a:r>
              <a:rPr lang="en-US">
                <a:solidFill>
                  <a:srgbClr val="4F4F5B"/>
                </a:solidFill>
              </a:rPr>
              <a:t>Negativo / basato sull’evitamento</a:t>
            </a:r>
            <a:endParaRPr>
              <a:solidFill>
                <a:srgbClr val="4F4F5B"/>
              </a:solidFill>
            </a:endParaRPr>
          </a:p>
        </p:txBody>
      </p:sp>
      <p:sp>
        <p:nvSpPr>
          <p:cNvPr id="336" name="Google Shape;336;g39f7e177b5a_1_2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sz="2100"/>
              <a:t>Esercizio – Pensiero orientato agli obiettivi – Strategie di Speranza PERMA (Significato e Realizzazione)</a:t>
            </a:r>
            <a:endParaRPr sz="2100"/>
          </a:p>
        </p:txBody>
      </p:sp>
      <p:pic>
        <p:nvPicPr>
          <p:cNvPr descr="School girl holding a book with students in background (Provided by Getty Images)" id="337" name="Google Shape;337;g39f7e177b5a_1_246"/>
          <p:cNvPicPr preferRelativeResize="0"/>
          <p:nvPr/>
        </p:nvPicPr>
        <p:blipFill rotWithShape="1">
          <a:blip r:embed="rId3">
            <a:alphaModFix/>
          </a:blip>
          <a:srcRect b="0" l="0" r="0" t="0"/>
          <a:stretch/>
        </p:blipFill>
        <p:spPr>
          <a:xfrm>
            <a:off x="7593703" y="2314801"/>
            <a:ext cx="4598298" cy="30221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9f7e177b5a_1_25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43" name="Google Shape;343;g39f7e177b5a_1_254"/>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4F4F5B"/>
                </a:solidFill>
              </a:rPr>
              <a:t>Come possiamo trasformare questi obiettivi in obiettivi efficaci? Utilizzate il vostro foglio esercizi per esercitarvi.</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prendere voti migliori.”</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smettere di fallire in matematica.”</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essere più intelligente.”</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non avere problemi questa settimana.”</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rPr lang="en-US">
                <a:solidFill>
                  <a:srgbClr val="4F4F5B"/>
                </a:solidFill>
              </a:rPr>
              <a:t>“Voglio andare bene in lettura.”</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a:p>
            <a:pPr indent="0" lvl="0" marL="0" marR="0" rtl="0" algn="l">
              <a:lnSpc>
                <a:spcPct val="90000"/>
              </a:lnSpc>
              <a:spcBef>
                <a:spcPts val="0"/>
              </a:spcBef>
              <a:spcAft>
                <a:spcPts val="0"/>
              </a:spcAft>
              <a:buSzPts val="1800"/>
              <a:buNone/>
            </a:pPr>
            <a:r>
              <a:rPr lang="en-US">
                <a:solidFill>
                  <a:srgbClr val="4F4F5B"/>
                </a:solidFill>
              </a:rPr>
              <a:t>Un obiettivo efficace è un obiettivo che:</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È calibrato sui bisogni dello studente (età, circostanze)</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È SMART (Specifico, Misurabile, Raggiungibile, Rilevante e Tempificato)</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È un obiettivo di avvicinamento (mirato alla crescita, non all’evitamento del fallimento)</a:t>
            </a:r>
            <a:endParaRPr>
              <a:solidFill>
                <a:srgbClr val="4F4F5B"/>
              </a:solidFill>
            </a:endParaRPr>
          </a:p>
          <a:p>
            <a:pPr indent="0" lvl="0" marL="457200" rtl="0" algn="l">
              <a:lnSpc>
                <a:spcPct val="90000"/>
              </a:lnSpc>
              <a:spcBef>
                <a:spcPts val="0"/>
              </a:spcBef>
              <a:spcAft>
                <a:spcPts val="0"/>
              </a:spcAft>
              <a:buSzPts val="1800"/>
              <a:buNone/>
            </a:pPr>
            <a:r>
              <a:t/>
            </a:r>
            <a:endParaRPr>
              <a:solidFill>
                <a:srgbClr val="4F4F5B"/>
              </a:solidFill>
            </a:endParaRPr>
          </a:p>
          <a:p>
            <a:pPr indent="0" lvl="0" marL="0" rtl="0" algn="l">
              <a:lnSpc>
                <a:spcPct val="90000"/>
              </a:lnSpc>
              <a:spcBef>
                <a:spcPts val="0"/>
              </a:spcBef>
              <a:spcAft>
                <a:spcPts val="0"/>
              </a:spcAft>
              <a:buSzPts val="1800"/>
              <a:buNone/>
            </a:pPr>
            <a:r>
              <a:t/>
            </a:r>
            <a:endParaRPr>
              <a:solidFill>
                <a:srgbClr val="4F4F5B"/>
              </a:solidFill>
            </a:endParaRPr>
          </a:p>
        </p:txBody>
      </p:sp>
      <p:sp>
        <p:nvSpPr>
          <p:cNvPr id="344" name="Google Shape;344;g39f7e177b5a_1_25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 Riscrivere gli obiettivi basati su PERMA</a:t>
            </a:r>
            <a:endParaRPr/>
          </a:p>
        </p:txBody>
      </p:sp>
      <p:pic>
        <p:nvPicPr>
          <p:cNvPr descr="School girl holding a book with students in background (Provided by Getty Images)" id="345" name="Google Shape;345;g39f7e177b5a_1_254"/>
          <p:cNvPicPr preferRelativeResize="0"/>
          <p:nvPr/>
        </p:nvPicPr>
        <p:blipFill rotWithShape="1">
          <a:blip r:embed="rId3">
            <a:alphaModFix/>
          </a:blip>
          <a:srcRect b="0" l="0" r="0" t="0"/>
          <a:stretch/>
        </p:blipFill>
        <p:spPr>
          <a:xfrm>
            <a:off x="7593703" y="2314801"/>
            <a:ext cx="4598298" cy="30221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9f7e177b5a_1_28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51" name="Google Shape;351;g39f7e177b5a_1_287"/>
          <p:cNvSpPr txBox="1"/>
          <p:nvPr>
            <p:ph idx="2" type="body"/>
          </p:nvPr>
        </p:nvSpPr>
        <p:spPr>
          <a:xfrm>
            <a:off x="97973" y="1462675"/>
            <a:ext cx="73908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sz="2000">
                <a:solidFill>
                  <a:srgbClr val="4F4F5B"/>
                </a:solidFill>
                <a:highlight>
                  <a:srgbClr val="FFFFFF"/>
                </a:highlight>
              </a:rPr>
              <a:t>Creare percorsi (Realizzazione)</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rPr lang="en-US" sz="2000">
                <a:solidFill>
                  <a:srgbClr val="4F4F5B"/>
                </a:solidFill>
                <a:highlight>
                  <a:srgbClr val="FFFFFF"/>
                </a:highlight>
              </a:rPr>
              <a:t>Permettere agli studenti di identificare più strade verso un obiettivo desiderato, soprattutto quando incontrano ostacoli.</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rPr lang="en-US" sz="2000">
                <a:solidFill>
                  <a:srgbClr val="4F4F5B"/>
                </a:solidFill>
                <a:highlight>
                  <a:srgbClr val="FFFFFF"/>
                </a:highlight>
              </a:rPr>
              <a:t>Attribuire gli ostacoli non a una mancanza di talento, ma come informazioni che indicano un percorso che non funziona.</a:t>
            </a:r>
            <a:endParaRPr sz="2000">
              <a:solidFill>
                <a:srgbClr val="4F4F5B"/>
              </a:solidFill>
              <a:highlight>
                <a:srgbClr val="FFFFFF"/>
              </a:highlight>
            </a:endParaRPr>
          </a:p>
        </p:txBody>
      </p:sp>
      <p:sp>
        <p:nvSpPr>
          <p:cNvPr id="352" name="Google Shape;352;g39f7e177b5a_1_28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2. Pensiero sui Percorsi – PERMA (Realizzazione)</a:t>
            </a:r>
            <a:endParaRPr/>
          </a:p>
        </p:txBody>
      </p:sp>
      <p:pic>
        <p:nvPicPr>
          <p:cNvPr descr="Student girl studying with laptop. Young woman sitting on stack of books, getting knowledge online. Young people have idea (Provided by Getty Images)" id="353" name="Google Shape;353;g39f7e177b5a_1_287"/>
          <p:cNvPicPr preferRelativeResize="0"/>
          <p:nvPr/>
        </p:nvPicPr>
        <p:blipFill rotWithShape="1">
          <a:blip r:embed="rId3">
            <a:alphaModFix/>
          </a:blip>
          <a:srcRect b="0" l="0" r="0" t="0"/>
          <a:stretch/>
        </p:blipFill>
        <p:spPr>
          <a:xfrm>
            <a:off x="6651400" y="2992450"/>
            <a:ext cx="5520676" cy="38655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9f7e177b5a_1_29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59" name="Google Shape;359;g39f7e177b5a_1_296"/>
          <p:cNvSpPr txBox="1"/>
          <p:nvPr>
            <p:ph idx="2" type="body"/>
          </p:nvPr>
        </p:nvSpPr>
        <p:spPr>
          <a:xfrm>
            <a:off x="97973" y="1462675"/>
            <a:ext cx="73908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000">
                <a:solidFill>
                  <a:srgbClr val="4F4F5B"/>
                </a:solidFill>
                <a:highlight>
                  <a:srgbClr val="FFFFFF"/>
                </a:highlight>
              </a:rPr>
              <a:t>C. Incrementare l’Agenzia (Motivazione/Coinvolgimento)</a:t>
            </a:r>
            <a:endParaRPr b="1" sz="2000">
              <a:solidFill>
                <a:srgbClr val="4F4F5B"/>
              </a:solidFill>
              <a:highlight>
                <a:srgbClr val="FFFFFF"/>
              </a:highlight>
            </a:endParaRPr>
          </a:p>
          <a:p>
            <a:pPr indent="0" lvl="0" marL="0" rtl="0" algn="l">
              <a:lnSpc>
                <a:spcPct val="115000"/>
              </a:lnSpc>
              <a:spcBef>
                <a:spcPts val="1200"/>
              </a:spcBef>
              <a:spcAft>
                <a:spcPts val="0"/>
              </a:spcAft>
              <a:buSzPts val="1800"/>
              <a:buNone/>
            </a:pPr>
            <a:r>
              <a:rPr lang="en-US" sz="2000">
                <a:solidFill>
                  <a:srgbClr val="4F4F5B"/>
                </a:solidFill>
                <a:highlight>
                  <a:srgbClr val="FFFFFF"/>
                </a:highlight>
              </a:rPr>
              <a:t>Gli obiettivi basati su standard interni e personali sono più motivanti rispetto a quelli basati su standard esterni.</a:t>
            </a:r>
            <a:endParaRPr sz="2000">
              <a:solidFill>
                <a:srgbClr val="4F4F5B"/>
              </a:solidFill>
              <a:highlight>
                <a:srgbClr val="FFFFFF"/>
              </a:highlight>
            </a:endParaRPr>
          </a:p>
          <a:p>
            <a:pPr indent="0" lvl="0" marL="0" rtl="0" algn="l">
              <a:lnSpc>
                <a:spcPct val="115000"/>
              </a:lnSpc>
              <a:spcBef>
                <a:spcPts val="1200"/>
              </a:spcBef>
              <a:spcAft>
                <a:spcPts val="1200"/>
              </a:spcAft>
              <a:buSzPts val="1800"/>
              <a:buNone/>
            </a:pPr>
            <a:r>
              <a:rPr lang="en-US" sz="2000">
                <a:solidFill>
                  <a:srgbClr val="4F4F5B"/>
                </a:solidFill>
                <a:highlight>
                  <a:srgbClr val="FFFFFF"/>
                </a:highlight>
              </a:rPr>
              <a:t>Incoraggiare gli studenti a fissare obiettivi “sfidanti”, basati sulle performance precedenti, per aumentare la motivazione intrinseca e la perseveranza.</a:t>
            </a:r>
            <a:endParaRPr sz="2000">
              <a:solidFill>
                <a:srgbClr val="4F4F5B"/>
              </a:solidFill>
              <a:highlight>
                <a:srgbClr val="FFFFFF"/>
              </a:highlight>
            </a:endParaRPr>
          </a:p>
        </p:txBody>
      </p:sp>
      <p:sp>
        <p:nvSpPr>
          <p:cNvPr id="360" name="Google Shape;360;g39f7e177b5a_1_29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3. Pensiero sull’Agenzia – PERMA (Motivazione e Coinvolgimento)</a:t>
            </a:r>
            <a:endParaRPr/>
          </a:p>
        </p:txBody>
      </p:sp>
      <p:pic>
        <p:nvPicPr>
          <p:cNvPr descr="Sketch little man with many books. (Provided by Getty Images)" id="361" name="Google Shape;361;g39f7e177b5a_1_296"/>
          <p:cNvPicPr preferRelativeResize="0"/>
          <p:nvPr/>
        </p:nvPicPr>
        <p:blipFill rotWithShape="1">
          <a:blip r:embed="rId3">
            <a:alphaModFix/>
          </a:blip>
          <a:srcRect b="0" l="0" r="0" t="0"/>
          <a:stretch/>
        </p:blipFill>
        <p:spPr>
          <a:xfrm>
            <a:off x="7854601" y="3175202"/>
            <a:ext cx="4187873" cy="36828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9e7b6f5a92_0_4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67" name="Google Shape;367;g39e7b6f5a92_0_4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Costruire la collaborazione a livello scolastico globale</a:t>
            </a:r>
            <a:endParaRPr/>
          </a:p>
        </p:txBody>
      </p:sp>
      <p:sp>
        <p:nvSpPr>
          <p:cNvPr id="368" name="Google Shape;368;g39e7b6f5a92_0_479"/>
          <p:cNvSpPr/>
          <p:nvPr/>
        </p:nvSpPr>
        <p:spPr>
          <a:xfrm>
            <a:off x="106198" y="4474185"/>
            <a:ext cx="11857500" cy="218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9e7b6f5a92_0_4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000">
              <a:solidFill>
                <a:srgbClr val="4F4F5B"/>
              </a:solidFill>
              <a:highlight>
                <a:srgbClr val="FFFFFF"/>
              </a:highlight>
            </a:endParaRPr>
          </a:p>
          <a:p>
            <a:pPr indent="0" lvl="0" marL="0" rtl="0" algn="l">
              <a:lnSpc>
                <a:spcPct val="90000"/>
              </a:lnSpc>
              <a:spcBef>
                <a:spcPts val="0"/>
              </a:spcBef>
              <a:spcAft>
                <a:spcPts val="0"/>
              </a:spcAft>
              <a:buSzPts val="1800"/>
              <a:buNone/>
            </a:pPr>
            <a:r>
              <a:rPr b="1" lang="en-US" sz="2000">
                <a:solidFill>
                  <a:srgbClr val="4F4F5B"/>
                </a:solidFill>
              </a:rPr>
              <a:t>Approccio strategico alla costruzione delle relazioni</a:t>
            </a:r>
            <a:endParaRPr b="1" sz="2000">
              <a:solidFill>
                <a:srgbClr val="4F4F5B"/>
              </a:solidFill>
            </a:endParaRPr>
          </a:p>
          <a:p>
            <a:pPr indent="0" lvl="0" marL="0" rtl="0" algn="l">
              <a:lnSpc>
                <a:spcPct val="90000"/>
              </a:lnSpc>
              <a:spcBef>
                <a:spcPts val="0"/>
              </a:spcBef>
              <a:spcAft>
                <a:spcPts val="0"/>
              </a:spcAft>
              <a:buSzPts val="1800"/>
              <a:buNone/>
            </a:pPr>
            <a:r>
              <a:t/>
            </a:r>
            <a:endParaRPr sz="2000">
              <a:solidFill>
                <a:srgbClr val="4F4F5B"/>
              </a:solidFill>
            </a:endParaRPr>
          </a:p>
          <a:p>
            <a:pPr indent="0" lvl="0" marL="0" rtl="0" algn="l">
              <a:lnSpc>
                <a:spcPct val="115000"/>
              </a:lnSpc>
              <a:spcBef>
                <a:spcPts val="1200"/>
              </a:spcBef>
              <a:spcAft>
                <a:spcPts val="0"/>
              </a:spcAft>
              <a:buSzPts val="1800"/>
              <a:buNone/>
            </a:pPr>
            <a:r>
              <a:rPr lang="en-US" sz="2000">
                <a:solidFill>
                  <a:srgbClr val="4F4F5B"/>
                </a:solidFill>
              </a:rPr>
              <a:t>Le iniziative di benessere sostenibile richiedono l’adesione e la partecipazione attiva di tutti gli stakeholder (insegnanti, genitori, studenti, comunità).</a:t>
            </a:r>
            <a:endParaRPr sz="2000">
              <a:solidFill>
                <a:srgbClr val="4F4F5B"/>
              </a:solidFill>
            </a:endParaRPr>
          </a:p>
          <a:p>
            <a:pPr indent="0" lvl="0" marL="0" rtl="0" algn="l">
              <a:lnSpc>
                <a:spcPct val="115000"/>
              </a:lnSpc>
              <a:spcBef>
                <a:spcPts val="1200"/>
              </a:spcBef>
              <a:spcAft>
                <a:spcPts val="0"/>
              </a:spcAft>
              <a:buSzPts val="1800"/>
              <a:buNone/>
            </a:pPr>
            <a:r>
              <a:rPr lang="en-US" sz="2000">
                <a:solidFill>
                  <a:srgbClr val="4F4F5B"/>
                </a:solidFill>
              </a:rPr>
              <a:t>Un piano di coinvolgimento dovrebbe identificare chi deve essere coinvolto, cosa è importante per loro e come mantenere nel tempo una connessione significativa.</a:t>
            </a:r>
            <a:endParaRPr sz="2000">
              <a:solidFill>
                <a:srgbClr val="4F4F5B"/>
              </a:solidFill>
            </a:endParaRPr>
          </a:p>
          <a:p>
            <a:pPr indent="0" lvl="0" marL="0" rtl="0" algn="l">
              <a:lnSpc>
                <a:spcPct val="115000"/>
              </a:lnSpc>
              <a:spcBef>
                <a:spcPts val="1200"/>
              </a:spcBef>
              <a:spcAft>
                <a:spcPts val="0"/>
              </a:spcAft>
              <a:buSzPts val="1800"/>
              <a:buNone/>
            </a:pPr>
            <a:r>
              <a:t/>
            </a:r>
            <a:endParaRPr sz="1000">
              <a:solidFill>
                <a:srgbClr val="4F4F5B"/>
              </a:solidFill>
            </a:endParaRPr>
          </a:p>
          <a:p>
            <a:pPr indent="0" lvl="0" marL="0" rtl="0" algn="l">
              <a:lnSpc>
                <a:spcPct val="115000"/>
              </a:lnSpc>
              <a:spcBef>
                <a:spcPts val="1200"/>
              </a:spcBef>
              <a:spcAft>
                <a:spcPts val="0"/>
              </a:spcAft>
              <a:buSzPts val="1800"/>
              <a:buNone/>
            </a:pPr>
            <a:r>
              <a:rPr b="1" lang="en-US" sz="1900"/>
              <a:t>Esempio:</a:t>
            </a:r>
            <a:br>
              <a:rPr b="1" lang="en-US" sz="1900"/>
            </a:br>
            <a:r>
              <a:rPr lang="en-US" sz="1900"/>
              <a:t> </a:t>
            </a:r>
            <a:r>
              <a:rPr b="1" lang="en-US" sz="1900"/>
              <a:t>Voce degli studenti</a:t>
            </a:r>
            <a:endParaRPr b="1" sz="1900"/>
          </a:p>
          <a:p>
            <a:pPr indent="-349250" lvl="0" marL="457200" rtl="0" algn="l">
              <a:lnSpc>
                <a:spcPct val="115000"/>
              </a:lnSpc>
              <a:spcBef>
                <a:spcPts val="1200"/>
              </a:spcBef>
              <a:spcAft>
                <a:spcPts val="0"/>
              </a:spcAft>
              <a:buClr>
                <a:schemeClr val="dk1"/>
              </a:buClr>
              <a:buSzPts val="1900"/>
              <a:buChar char="●"/>
            </a:pPr>
            <a:r>
              <a:rPr b="1" lang="en-US" sz="1900"/>
              <a:t>Bisogni:</a:t>
            </a:r>
            <a:r>
              <a:rPr lang="en-US" sz="1900"/>
              <a:t> appartenenza, autonomia, competenza, relazioni autentiche</a:t>
            </a:r>
            <a:endParaRPr sz="1900"/>
          </a:p>
          <a:p>
            <a:pPr indent="-349250" lvl="0" marL="457200" rtl="0" algn="l">
              <a:lnSpc>
                <a:spcPct val="115000"/>
              </a:lnSpc>
              <a:spcBef>
                <a:spcPts val="0"/>
              </a:spcBef>
              <a:spcAft>
                <a:spcPts val="0"/>
              </a:spcAft>
              <a:buClr>
                <a:schemeClr val="dk1"/>
              </a:buClr>
              <a:buSzPts val="1900"/>
              <a:buChar char="●"/>
            </a:pPr>
            <a:r>
              <a:rPr b="1" lang="en-US" sz="1900"/>
              <a:t>Strategie:</a:t>
            </a:r>
            <a:r>
              <a:rPr lang="en-US" sz="1900"/>
              <a:t> comitati consultivi studenteschi, cerchi comunitari in classe, individuazione dei punti di forza, opportunità di leadership</a:t>
            </a:r>
            <a:endParaRPr sz="2800"/>
          </a:p>
          <a:p>
            <a:pPr indent="0" lvl="0" marL="0" rtl="0" algn="l">
              <a:lnSpc>
                <a:spcPct val="90000"/>
              </a:lnSpc>
              <a:spcBef>
                <a:spcPts val="1200"/>
              </a:spcBef>
              <a:spcAft>
                <a:spcPts val="0"/>
              </a:spcAft>
              <a:buSzPts val="1800"/>
              <a:buNone/>
            </a:pPr>
            <a:r>
              <a:t/>
            </a:r>
            <a:endParaRPr b="1" sz="2000">
              <a:solidFill>
                <a:srgbClr val="4F4F5B"/>
              </a:solidFill>
            </a:endParaRPr>
          </a:p>
          <a:p>
            <a:pPr indent="0" lvl="0" marL="0" rtl="0" algn="l">
              <a:lnSpc>
                <a:spcPct val="90000"/>
              </a:lnSpc>
              <a:spcBef>
                <a:spcPts val="0"/>
              </a:spcBef>
              <a:spcAft>
                <a:spcPts val="0"/>
              </a:spcAft>
              <a:buSzPts val="1800"/>
              <a:buNone/>
            </a:pPr>
            <a:r>
              <a:t/>
            </a:r>
            <a:endParaRPr b="1" sz="2000">
              <a:solidFill>
                <a:srgbClr val="4F4F5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9e7b6f5a92_0_48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2.2 – Costruire relazioni positive e collaborazione</a:t>
            </a:r>
            <a:endParaRPr sz="2700">
              <a:solidFill>
                <a:schemeClr val="lt1"/>
              </a:solidFill>
            </a:endParaRPr>
          </a:p>
        </p:txBody>
      </p:sp>
      <p:sp>
        <p:nvSpPr>
          <p:cNvPr id="375" name="Google Shape;375;g39e7b6f5a92_0_48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 Piano d’azione</a:t>
            </a:r>
            <a:endParaRPr/>
          </a:p>
        </p:txBody>
      </p:sp>
      <p:sp>
        <p:nvSpPr>
          <p:cNvPr id="376" name="Google Shape;376;g39e7b6f5a92_0_48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000"/>
              <a:t>Usate il modello di piano d’azione per progettare iniziative di costruzione delle relazioni per i seguenti due scenari:</a:t>
            </a:r>
            <a:endParaRPr sz="2000"/>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t/>
            </a:r>
            <a:endParaRPr/>
          </a:p>
        </p:txBody>
      </p:sp>
      <p:pic>
        <p:nvPicPr>
          <p:cNvPr descr="Entrepreneurs and business people conference in meeting room (Provided by Getty Images)" id="377" name="Google Shape;377;g39e7b6f5a92_0_485"/>
          <p:cNvPicPr preferRelativeResize="0"/>
          <p:nvPr/>
        </p:nvPicPr>
        <p:blipFill rotWithShape="1">
          <a:blip r:embed="rId3">
            <a:alphaModFix/>
          </a:blip>
          <a:srcRect b="0" l="0" r="0" t="0"/>
          <a:stretch/>
        </p:blipFill>
        <p:spPr>
          <a:xfrm>
            <a:off x="6398127" y="2887526"/>
            <a:ext cx="5793874" cy="3864452"/>
          </a:xfrm>
          <a:prstGeom prst="rect">
            <a:avLst/>
          </a:prstGeom>
          <a:noFill/>
          <a:ln>
            <a:noFill/>
          </a:ln>
        </p:spPr>
      </p:pic>
      <p:sp>
        <p:nvSpPr>
          <p:cNvPr id="378" name="Google Shape;378;g39e7b6f5a92_0_485"/>
          <p:cNvSpPr txBox="1"/>
          <p:nvPr/>
        </p:nvSpPr>
        <p:spPr>
          <a:xfrm>
            <a:off x="460250" y="2218775"/>
            <a:ext cx="4851900" cy="15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Scenario 1: Alla vostra scuola media locale, i livelli di stress stanno aumentando sia tra studenti che tra il personale. Gli insegnanti si sentono oberati e gli studenti riportano sensazioni di sovraccarico e minor connessione con gli adulti presenti nella scuola.</a:t>
            </a:r>
            <a:endParaRPr b="0" i="0" sz="1800" u="none" cap="none" strike="noStrike">
              <a:solidFill>
                <a:srgbClr val="4F4F5B"/>
              </a:solidFill>
              <a:latin typeface="Calibri"/>
              <a:ea typeface="Calibri"/>
              <a:cs typeface="Calibri"/>
              <a:sym typeface="Calibri"/>
            </a:endParaRPr>
          </a:p>
        </p:txBody>
      </p:sp>
      <p:sp>
        <p:nvSpPr>
          <p:cNvPr id="379" name="Google Shape;379;g39e7b6f5a92_0_485"/>
          <p:cNvSpPr txBox="1"/>
          <p:nvPr/>
        </p:nvSpPr>
        <p:spPr>
          <a:xfrm>
            <a:off x="460273" y="4238165"/>
            <a:ext cx="4838700" cy="170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4F4F5B"/>
                </a:solidFill>
                <a:latin typeface="Calibri"/>
                <a:ea typeface="Calibri"/>
                <a:cs typeface="Calibri"/>
                <a:sym typeface="Calibri"/>
              </a:rPr>
              <a:t>Scenario 2: Alla vostra scuola elementare locale, le famiglie vogliono supportare l’apprendimento ma affrontano barriere come orari di lavoro, differenze linguistiche e trasporti limitati. La partecipazione dei genitori agli eventi scolastici è costantemente bassa e gli insegnanti si sentono disconnessi da molte famiglie.</a:t>
            </a:r>
            <a:endParaRPr b="0" i="0" sz="1800" u="none" cap="none" strike="noStrike">
              <a:solidFill>
                <a:srgbClr val="4F4F5B"/>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9e7b6f5a92_0_3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Conclusione</a:t>
            </a:r>
            <a:endParaRPr/>
          </a:p>
        </p:txBody>
      </p:sp>
      <p:sp>
        <p:nvSpPr>
          <p:cNvPr id="385" name="Google Shape;385;g39e7b6f5a92_0_3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Wrap up</a:t>
            </a:r>
            <a:endParaRPr/>
          </a:p>
        </p:txBody>
      </p:sp>
      <p:sp>
        <p:nvSpPr>
          <p:cNvPr id="386" name="Google Shape;386;g39e7b6f5a92_0_31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298450" lvl="0" marL="457200" rtl="0" algn="l">
              <a:lnSpc>
                <a:spcPct val="115000"/>
              </a:lnSpc>
              <a:spcBef>
                <a:spcPts val="0"/>
              </a:spcBef>
              <a:spcAft>
                <a:spcPts val="0"/>
              </a:spcAft>
              <a:buClr>
                <a:srgbClr val="000000"/>
              </a:buClr>
              <a:buSzPts val="1100"/>
              <a:buAutoNum type="arabicPeriod"/>
            </a:pPr>
            <a:r>
              <a:rPr lang="en-US"/>
              <a:t>Riflettere sulle barriere nella comunicazione o nella collaborazione più presenti nel vostro contesto</a:t>
            </a:r>
            <a:endParaRPr/>
          </a:p>
          <a:p>
            <a:pPr indent="-298450" lvl="0" marL="457200" rtl="0" algn="l">
              <a:lnSpc>
                <a:spcPct val="115000"/>
              </a:lnSpc>
              <a:spcBef>
                <a:spcPts val="0"/>
              </a:spcBef>
              <a:spcAft>
                <a:spcPts val="0"/>
              </a:spcAft>
              <a:buClr>
                <a:srgbClr val="000000"/>
              </a:buClr>
              <a:buSzPts val="1100"/>
              <a:buAutoNum type="arabicPeriod"/>
            </a:pPr>
            <a:r>
              <a:rPr lang="en-US"/>
              <a:t>Scegliere una strategia di psicologia positiva da mettere in pratica questa settimana</a:t>
            </a:r>
            <a:endParaRPr/>
          </a:p>
          <a:p>
            <a:pPr indent="-298450" lvl="0" marL="457200" rtl="0" algn="l">
              <a:lnSpc>
                <a:spcPct val="115000"/>
              </a:lnSpc>
              <a:spcBef>
                <a:spcPts val="0"/>
              </a:spcBef>
              <a:spcAft>
                <a:spcPts val="0"/>
              </a:spcAft>
              <a:buClr>
                <a:srgbClr val="000000"/>
              </a:buClr>
              <a:buSzPts val="1100"/>
              <a:buAutoNum type="arabicPeriod"/>
            </a:pPr>
            <a:r>
              <a:rPr lang="en-US"/>
              <a:t>Redigere un semplice piano di coinvolgimento degli stakeholder utilizzando il modello fornito</a:t>
            </a:r>
            <a:endParaRPr/>
          </a:p>
          <a:p>
            <a:pPr indent="-298450" lvl="0" marL="457200" rtl="0" algn="l">
              <a:lnSpc>
                <a:spcPct val="115000"/>
              </a:lnSpc>
              <a:spcBef>
                <a:spcPts val="0"/>
              </a:spcBef>
              <a:spcAft>
                <a:spcPts val="0"/>
              </a:spcAft>
              <a:buClr>
                <a:srgbClr val="000000"/>
              </a:buClr>
              <a:buSzPts val="1100"/>
              <a:buAutoNum type="arabicPeriod"/>
            </a:pPr>
            <a:r>
              <a:rPr lang="en-US"/>
              <a:t>Condividere il piano con un collega per ricevere feedback e creare responsabilità</a:t>
            </a:r>
            <a:endParaRPr/>
          </a:p>
          <a:p>
            <a:pPr indent="-298450" lvl="0" marL="457200" rtl="0" algn="l">
              <a:lnSpc>
                <a:spcPct val="115000"/>
              </a:lnSpc>
              <a:spcBef>
                <a:spcPts val="0"/>
              </a:spcBef>
              <a:spcAft>
                <a:spcPts val="0"/>
              </a:spcAft>
              <a:buClr>
                <a:srgbClr val="000000"/>
              </a:buClr>
              <a:buSzPts val="1100"/>
              <a:buAutoNum type="arabicPeriod"/>
            </a:pPr>
            <a:r>
              <a:rPr lang="en-US"/>
              <a:t>Celebrare i piccoli successi e apportare aggiustamenti in base a quanto si apprende</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8a177058c8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sz="3500"/>
          </a:p>
        </p:txBody>
      </p:sp>
      <p:sp>
        <p:nvSpPr>
          <p:cNvPr id="392" name="Google Shape;392;g38a177058c8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Obiettivi di Apprendimento</a:t>
            </a:r>
            <a:endParaRPr/>
          </a:p>
        </p:txBody>
      </p:sp>
      <p:sp>
        <p:nvSpPr>
          <p:cNvPr id="393" name="Google Shape;393;g38a177058c8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200"/>
              <a:t>Al termine di questo corso, sarai in grado di:</a:t>
            </a:r>
            <a:endParaRPr sz="2200"/>
          </a:p>
          <a:p>
            <a:pPr indent="0" lvl="0" marL="0" rtl="0" algn="l">
              <a:lnSpc>
                <a:spcPct val="100000"/>
              </a:lnSpc>
              <a:spcBef>
                <a:spcPts val="0"/>
              </a:spcBef>
              <a:spcAft>
                <a:spcPts val="0"/>
              </a:spcAft>
              <a:buSzPts val="1800"/>
              <a:buNone/>
            </a:pPr>
            <a:r>
              <a:t/>
            </a:r>
            <a:endParaRPr sz="2200"/>
          </a:p>
          <a:p>
            <a:pPr indent="-374650" lvl="0" marL="457200" rtl="0" algn="l">
              <a:lnSpc>
                <a:spcPct val="100000"/>
              </a:lnSpc>
              <a:spcBef>
                <a:spcPts val="0"/>
              </a:spcBef>
              <a:spcAft>
                <a:spcPts val="0"/>
              </a:spcAft>
              <a:buClr>
                <a:srgbClr val="4F4F50"/>
              </a:buClr>
              <a:buSzPts val="2300"/>
              <a:buChar char="●"/>
            </a:pPr>
            <a:r>
              <a:rPr lang="en-US" sz="2200"/>
              <a:t>Spiegare le principali teorie della leadership per il benessere.</a:t>
            </a:r>
            <a:endParaRPr sz="2200"/>
          </a:p>
          <a:p>
            <a:pPr indent="0" lvl="0" marL="0" rtl="0" algn="l">
              <a:lnSpc>
                <a:spcPct val="100000"/>
              </a:lnSpc>
              <a:spcBef>
                <a:spcPts val="0"/>
              </a:spcBef>
              <a:spcAft>
                <a:spcPts val="0"/>
              </a:spcAft>
              <a:buSzPts val="1800"/>
              <a:buNone/>
            </a:pPr>
            <a:r>
              <a:t/>
            </a:r>
            <a:endParaRPr sz="2200"/>
          </a:p>
          <a:p>
            <a:pPr indent="-374650" lvl="0" marL="457200" rtl="0" algn="l">
              <a:lnSpc>
                <a:spcPct val="100000"/>
              </a:lnSpc>
              <a:spcBef>
                <a:spcPts val="0"/>
              </a:spcBef>
              <a:spcAft>
                <a:spcPts val="0"/>
              </a:spcAft>
              <a:buClr>
                <a:srgbClr val="4F4F50"/>
              </a:buClr>
              <a:buSzPts val="2300"/>
              <a:buChar char="●"/>
            </a:pPr>
            <a:r>
              <a:rPr lang="en-US" sz="2200"/>
              <a:t>Applicare tecniche di Psicologia Positiva per motivare e influenzare gli stakeholder.</a:t>
            </a:r>
            <a:endParaRPr sz="2200"/>
          </a:p>
          <a:p>
            <a:pPr indent="0" lvl="0" marL="0" rtl="0" algn="l">
              <a:lnSpc>
                <a:spcPct val="100000"/>
              </a:lnSpc>
              <a:spcBef>
                <a:spcPts val="0"/>
              </a:spcBef>
              <a:spcAft>
                <a:spcPts val="0"/>
              </a:spcAft>
              <a:buSzPts val="1800"/>
              <a:buNone/>
            </a:pPr>
            <a:r>
              <a:t/>
            </a:r>
            <a:endParaRPr sz="2200"/>
          </a:p>
          <a:p>
            <a:pPr indent="-374650" lvl="0" marL="457200" rtl="0" algn="l">
              <a:lnSpc>
                <a:spcPct val="100000"/>
              </a:lnSpc>
              <a:spcBef>
                <a:spcPts val="0"/>
              </a:spcBef>
              <a:spcAft>
                <a:spcPts val="0"/>
              </a:spcAft>
              <a:buClr>
                <a:srgbClr val="4F4F50"/>
              </a:buClr>
              <a:buSzPts val="2300"/>
              <a:buChar char="●"/>
            </a:pPr>
            <a:r>
              <a:rPr lang="en-US" sz="2200"/>
              <a:t>Riflettere sui punti di forza della leadership.</a:t>
            </a:r>
            <a:endParaRPr sz="2200"/>
          </a:p>
          <a:p>
            <a:pPr indent="0" lvl="0" marL="457200" rtl="0" algn="l">
              <a:lnSpc>
                <a:spcPct val="100000"/>
              </a:lnSpc>
              <a:spcBef>
                <a:spcPts val="0"/>
              </a:spcBef>
              <a:spcAft>
                <a:spcPts val="0"/>
              </a:spcAft>
              <a:buSzPts val="1800"/>
              <a:buNone/>
            </a:pPr>
            <a:r>
              <a:t/>
            </a:r>
            <a:endParaRPr sz="2300">
              <a:solidFill>
                <a:srgbClr val="000000"/>
              </a:solidFill>
            </a:endParaRPr>
          </a:p>
          <a:p>
            <a:pPr indent="0" lvl="0" marL="457200" rtl="0" algn="l">
              <a:lnSpc>
                <a:spcPct val="100000"/>
              </a:lnSpc>
              <a:spcBef>
                <a:spcPts val="0"/>
              </a:spcBef>
              <a:spcAft>
                <a:spcPts val="0"/>
              </a:spcAft>
              <a:buSzPts val="1800"/>
              <a:buNone/>
            </a:pPr>
            <a:r>
              <a:t/>
            </a:r>
            <a:endParaRPr sz="2300">
              <a:solidFill>
                <a:srgbClr val="00000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9e7b6f5a92_0_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88" name="Google Shape;88;g39e7b6f5a92_0_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Obiettivi di Apprendimento dell’Unità 2.1</a:t>
            </a:r>
            <a:endParaRPr/>
          </a:p>
        </p:txBody>
      </p:sp>
      <p:sp>
        <p:nvSpPr>
          <p:cNvPr id="89" name="Google Shape;89;g39e7b6f5a92_0_13"/>
          <p:cNvSpPr txBox="1"/>
          <p:nvPr>
            <p:ph idx="2" type="body"/>
          </p:nvPr>
        </p:nvSpPr>
        <p:spPr>
          <a:xfrm>
            <a:off x="2637970" y="1687334"/>
            <a:ext cx="9463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500">
                <a:solidFill>
                  <a:srgbClr val="444746"/>
                </a:solidFill>
                <a:highlight>
                  <a:srgbClr val="FFFFFF"/>
                </a:highlight>
              </a:rPr>
              <a:t>Al termine di questa formazione, sarete in grado di:</a:t>
            </a:r>
            <a:endParaRPr sz="2500">
              <a:solidFill>
                <a:srgbClr val="444746"/>
              </a:solidFill>
              <a:highlight>
                <a:srgbClr val="FFFFFF"/>
              </a:highlight>
            </a:endParaRPr>
          </a:p>
          <a:p>
            <a:pPr indent="-298450" lvl="0" marL="457200" rtl="0" algn="l">
              <a:lnSpc>
                <a:spcPct val="115000"/>
              </a:lnSpc>
              <a:spcBef>
                <a:spcPts val="1200"/>
              </a:spcBef>
              <a:spcAft>
                <a:spcPts val="0"/>
              </a:spcAft>
              <a:buClr>
                <a:srgbClr val="000000"/>
              </a:buClr>
              <a:buSzPts val="1100"/>
              <a:buChar char="●"/>
            </a:pPr>
            <a:r>
              <a:rPr lang="en-US" sz="2500">
                <a:solidFill>
                  <a:srgbClr val="444746"/>
                </a:solidFill>
                <a:highlight>
                  <a:srgbClr val="FFFFFF"/>
                </a:highlight>
              </a:rPr>
              <a:t>Definire e differenziare la comunicazione basata sui deficit da quella basata sui punti di forza</a:t>
            </a:r>
            <a:endParaRPr sz="2500">
              <a:solidFill>
                <a:srgbClr val="444746"/>
              </a:solidFill>
              <a:highlight>
                <a:srgbClr val="FFFFFF"/>
              </a:highlight>
            </a:endParaRPr>
          </a:p>
          <a:p>
            <a:pPr indent="-298450" lvl="0" marL="457200" rtl="0" algn="l">
              <a:lnSpc>
                <a:spcPct val="115000"/>
              </a:lnSpc>
              <a:spcBef>
                <a:spcPts val="0"/>
              </a:spcBef>
              <a:spcAft>
                <a:spcPts val="0"/>
              </a:spcAft>
              <a:buClr>
                <a:srgbClr val="000000"/>
              </a:buClr>
              <a:buSzPts val="1100"/>
              <a:buChar char="●"/>
            </a:pPr>
            <a:r>
              <a:rPr lang="en-US" sz="2500">
                <a:solidFill>
                  <a:srgbClr val="444746"/>
                </a:solidFill>
                <a:highlight>
                  <a:srgbClr val="FFFFFF"/>
                </a:highlight>
              </a:rPr>
              <a:t>Applicare un framework basato sui punti di forza per riformulare le discussioni sul Benessere</a:t>
            </a:r>
            <a:endParaRPr sz="2500">
              <a:solidFill>
                <a:srgbClr val="444746"/>
              </a:solidFill>
              <a:highlight>
                <a:srgbClr val="FFFFFF"/>
              </a:highlight>
            </a:endParaRPr>
          </a:p>
          <a:p>
            <a:pPr indent="-298450" lvl="0" marL="457200" rtl="0" algn="l">
              <a:lnSpc>
                <a:spcPct val="115000"/>
              </a:lnSpc>
              <a:spcBef>
                <a:spcPts val="0"/>
              </a:spcBef>
              <a:spcAft>
                <a:spcPts val="0"/>
              </a:spcAft>
              <a:buClr>
                <a:srgbClr val="000000"/>
              </a:buClr>
              <a:buSzPts val="1100"/>
              <a:buChar char="●"/>
            </a:pPr>
            <a:r>
              <a:rPr lang="en-US" sz="2500">
                <a:solidFill>
                  <a:srgbClr val="444746"/>
                </a:solidFill>
                <a:highlight>
                  <a:srgbClr val="FFFFFF"/>
                </a:highlight>
              </a:rPr>
              <a:t>Esercitarsi nell’uso di un linguaggio basato sui punti di forza in scenari reali</a:t>
            </a:r>
            <a:endParaRPr sz="2500">
              <a:solidFill>
                <a:srgbClr val="444746"/>
              </a:solidFill>
              <a:highlight>
                <a:srgbClr val="FFFFFF"/>
              </a:highlight>
            </a:endParaRPr>
          </a:p>
          <a:p>
            <a:pPr indent="0" lvl="0" marL="0" rtl="0" algn="l">
              <a:lnSpc>
                <a:spcPct val="115000"/>
              </a:lnSpc>
              <a:spcBef>
                <a:spcPts val="1200"/>
              </a:spcBef>
              <a:spcAft>
                <a:spcPts val="0"/>
              </a:spcAft>
              <a:buSzPts val="1800"/>
              <a:buNone/>
            </a:pPr>
            <a:r>
              <a:rPr b="1" lang="en-US" sz="2500">
                <a:solidFill>
                  <a:srgbClr val="444746"/>
                </a:solidFill>
                <a:highlight>
                  <a:srgbClr val="FFFFFF"/>
                </a:highlight>
              </a:rPr>
              <a:t>La comunicazione costituisce la base di tutte le iniziative di benessere. Il linguaggio che scegliamo plasma i risultati.</a:t>
            </a:r>
            <a:endParaRPr b="1" sz="2500">
              <a:solidFill>
                <a:srgbClr val="444746"/>
              </a:solidFill>
              <a:highlight>
                <a:srgbClr val="FFFFFF"/>
              </a:highlight>
            </a:endParaRPr>
          </a:p>
          <a:p>
            <a:pPr indent="0" lvl="0" marL="0" rtl="0" algn="l">
              <a:lnSpc>
                <a:spcPct val="100000"/>
              </a:lnSpc>
              <a:spcBef>
                <a:spcPts val="1200"/>
              </a:spcBef>
              <a:spcAft>
                <a:spcPts val="0"/>
              </a:spcAft>
              <a:buSzPts val="1800"/>
              <a:buNone/>
            </a:pPr>
            <a:r>
              <a:t/>
            </a:r>
            <a:endParaRPr b="1" sz="2500">
              <a:solidFill>
                <a:srgbClr val="4F4F5B"/>
              </a:solidFill>
            </a:endParaRPr>
          </a:p>
          <a:p>
            <a:pPr indent="0" lvl="0" marL="0" rtl="0" algn="l">
              <a:lnSpc>
                <a:spcPct val="100000"/>
              </a:lnSpc>
              <a:spcBef>
                <a:spcPts val="0"/>
              </a:spcBef>
              <a:spcAft>
                <a:spcPts val="0"/>
              </a:spcAft>
              <a:buSzPts val="1800"/>
              <a:buNone/>
            </a:pPr>
            <a:r>
              <a:t/>
            </a:r>
            <a:endParaRPr b="1" sz="2500">
              <a:solidFill>
                <a:srgbClr val="4F4F5B"/>
              </a:solidFill>
            </a:endParaRPr>
          </a:p>
        </p:txBody>
      </p:sp>
      <p:pic>
        <p:nvPicPr>
          <p:cNvPr id="90" name="Google Shape;90;g39e7b6f5a92_0_13"/>
          <p:cNvPicPr preferRelativeResize="0"/>
          <p:nvPr/>
        </p:nvPicPr>
        <p:blipFill rotWithShape="1">
          <a:blip r:embed="rId3">
            <a:alphaModFix/>
          </a:blip>
          <a:srcRect b="0" l="0" r="0" t="0"/>
          <a:stretch/>
        </p:blipFill>
        <p:spPr>
          <a:xfrm>
            <a:off x="897278" y="1457619"/>
            <a:ext cx="1644425" cy="4250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9e7b6f5a92_0_57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sz="3700"/>
          </a:p>
        </p:txBody>
      </p:sp>
      <p:sp>
        <p:nvSpPr>
          <p:cNvPr id="399" name="Google Shape;399;g39e7b6f5a92_0_57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Introduzione </a:t>
            </a:r>
            <a:endParaRPr/>
          </a:p>
        </p:txBody>
      </p:sp>
      <p:sp>
        <p:nvSpPr>
          <p:cNvPr id="400" name="Google Shape;400;g39e7b6f5a92_0_577"/>
          <p:cNvSpPr txBox="1"/>
          <p:nvPr>
            <p:ph idx="2" type="body"/>
          </p:nvPr>
        </p:nvSpPr>
        <p:spPr>
          <a:xfrm>
            <a:off x="97975" y="1462675"/>
            <a:ext cx="4466400" cy="5289300"/>
          </a:xfrm>
          <a:prstGeom prst="rect">
            <a:avLst/>
          </a:prstGeom>
          <a:noFill/>
          <a:ln>
            <a:noFill/>
          </a:ln>
        </p:spPr>
        <p:txBody>
          <a:bodyPr anchorCtr="0" anchor="ctr" bIns="45700" lIns="91425" spcFirstLastPara="1" rIns="91425" wrap="square" tIns="45700">
            <a:noAutofit/>
          </a:bodyPr>
          <a:lstStyle/>
          <a:p>
            <a:pPr indent="-355600" lvl="0" marL="457200" rtl="0" algn="l">
              <a:lnSpc>
                <a:spcPct val="100000"/>
              </a:lnSpc>
              <a:spcBef>
                <a:spcPts val="0"/>
              </a:spcBef>
              <a:spcAft>
                <a:spcPts val="0"/>
              </a:spcAft>
              <a:buClr>
                <a:srgbClr val="1F1F1F"/>
              </a:buClr>
              <a:buSzPts val="2000"/>
              <a:buChar char="❖"/>
            </a:pPr>
            <a:r>
              <a:rPr lang="en-US" sz="2000">
                <a:solidFill>
                  <a:srgbClr val="1F1F1F"/>
                </a:solidFill>
              </a:rPr>
              <a:t>La leadership non influenza solo i risultati e la produttività, ma soprattutto la resilienza emotiva, le relazioni sociali e il benessere complessivo delle scuole.</a:t>
            </a:r>
            <a:endParaRPr sz="2000">
              <a:solidFill>
                <a:srgbClr val="1F1F1F"/>
              </a:solidFill>
            </a:endParaRPr>
          </a:p>
          <a:p>
            <a:pPr indent="0" lvl="0" marL="457200" rtl="0" algn="l">
              <a:lnSpc>
                <a:spcPct val="100000"/>
              </a:lnSpc>
              <a:spcBef>
                <a:spcPts val="0"/>
              </a:spcBef>
              <a:spcAft>
                <a:spcPts val="0"/>
              </a:spcAft>
              <a:buSzPts val="1800"/>
              <a:buNone/>
            </a:pPr>
            <a:r>
              <a:t/>
            </a:r>
            <a:endParaRPr sz="2000">
              <a:solidFill>
                <a:srgbClr val="1F1F1F"/>
              </a:solidFill>
            </a:endParaRPr>
          </a:p>
          <a:p>
            <a:pPr indent="-355600" lvl="0" marL="457200" rtl="0" algn="l">
              <a:lnSpc>
                <a:spcPct val="100000"/>
              </a:lnSpc>
              <a:spcBef>
                <a:spcPts val="0"/>
              </a:spcBef>
              <a:spcAft>
                <a:spcPts val="0"/>
              </a:spcAft>
              <a:buClr>
                <a:srgbClr val="1F1F1F"/>
              </a:buClr>
              <a:buSzPts val="2000"/>
              <a:buChar char="❖"/>
            </a:pPr>
            <a:r>
              <a:rPr lang="en-US" sz="2000">
                <a:solidFill>
                  <a:srgbClr val="1F1F1F"/>
                </a:solidFill>
              </a:rPr>
              <a:t>I leader efficaci progettano e coltivano intenzionalmente spazi in cui gli insegnanti possono prosperare, crescere e raggiungere il loro pieno potenziale.</a:t>
            </a:r>
            <a:endParaRPr sz="2000">
              <a:solidFill>
                <a:srgbClr val="1F1F1F"/>
              </a:solidFill>
            </a:endParaRPr>
          </a:p>
          <a:p>
            <a:pPr indent="0" lvl="0" marL="457200" rtl="0" algn="l">
              <a:lnSpc>
                <a:spcPct val="100000"/>
              </a:lnSpc>
              <a:spcBef>
                <a:spcPts val="0"/>
              </a:spcBef>
              <a:spcAft>
                <a:spcPts val="0"/>
              </a:spcAft>
              <a:buSzPts val="1800"/>
              <a:buNone/>
            </a:pPr>
            <a:r>
              <a:t/>
            </a:r>
            <a:endParaRPr sz="2000">
              <a:solidFill>
                <a:srgbClr val="1F1F1F"/>
              </a:solidFill>
            </a:endParaRPr>
          </a:p>
          <a:p>
            <a:pPr indent="-355600" lvl="0" marL="457200" rtl="0" algn="l">
              <a:lnSpc>
                <a:spcPct val="100000"/>
              </a:lnSpc>
              <a:spcBef>
                <a:spcPts val="0"/>
              </a:spcBef>
              <a:spcAft>
                <a:spcPts val="0"/>
              </a:spcAft>
              <a:buClr>
                <a:srgbClr val="1F1F1F"/>
              </a:buClr>
              <a:buSzPts val="2000"/>
              <a:buChar char="❖"/>
            </a:pPr>
            <a:r>
              <a:rPr lang="en-US" sz="2000">
                <a:solidFill>
                  <a:srgbClr val="1F1F1F"/>
                </a:solidFill>
              </a:rPr>
              <a:t>Oggi ci concentreremo sugli stili di leadership che promuovono attivamente il benessere nell’istruzione.</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4F4F50"/>
              </a:solidFill>
            </a:endParaRPr>
          </a:p>
        </p:txBody>
      </p:sp>
      <p:pic>
        <p:nvPicPr>
          <p:cNvPr id="401" name="Google Shape;401;g39e7b6f5a92_0_577"/>
          <p:cNvPicPr preferRelativeResize="0"/>
          <p:nvPr/>
        </p:nvPicPr>
        <p:blipFill rotWithShape="1">
          <a:blip r:embed="rId3">
            <a:alphaModFix/>
          </a:blip>
          <a:srcRect b="0" l="22729" r="22724" t="0"/>
          <a:stretch/>
        </p:blipFill>
        <p:spPr>
          <a:xfrm>
            <a:off x="4710328" y="797438"/>
            <a:ext cx="7463276" cy="74559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9e7b6f5a92_0_58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07" name="Google Shape;407;g39e7b6f5a92_0_58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408" name="Google Shape;408;g39e7b6f5a92_0_583"/>
          <p:cNvSpPr txBox="1"/>
          <p:nvPr>
            <p:ph idx="2" type="body"/>
          </p:nvPr>
        </p:nvSpPr>
        <p:spPr>
          <a:xfrm>
            <a:off x="97975" y="1462675"/>
            <a:ext cx="73998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4F4F5B"/>
                </a:solidFill>
              </a:rPr>
              <a:t>La ricerca dimostra che la leadership trasformazionale migliora in modo significativo sia la soddisfazione degli insegnanti (Yong &amp; Zhang, 2025) sia l’empowerment, l’apprendimento, la motivazione e la soddisfazione degli studenti (Noland, 2025).</a:t>
            </a:r>
            <a:endParaRPr>
              <a:solidFill>
                <a:srgbClr val="4F4F5B"/>
              </a:solidFill>
            </a:endParaRPr>
          </a:p>
          <a:p>
            <a:pPr indent="0" lvl="0" marL="457200" rtl="0" algn="l">
              <a:lnSpc>
                <a:spcPct val="100000"/>
              </a:lnSpc>
              <a:spcBef>
                <a:spcPts val="0"/>
              </a:spcBef>
              <a:spcAft>
                <a:spcPts val="0"/>
              </a:spcAft>
              <a:buSzPts val="1800"/>
              <a:buNone/>
            </a:pPr>
            <a:r>
              <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Esempio di Eccellenza</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Visione Condivisa</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Promozione dell’Innovazione</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Supporto Personalizzato</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a:p>
            <a:pPr indent="0" lvl="0" marL="0" rtl="0" algn="l">
              <a:lnSpc>
                <a:spcPct val="100000"/>
              </a:lnSpc>
              <a:spcBef>
                <a:spcPts val="0"/>
              </a:spcBef>
              <a:spcAft>
                <a:spcPts val="0"/>
              </a:spcAft>
              <a:buSzPts val="1800"/>
              <a:buNone/>
            </a:pPr>
            <a:r>
              <a:t/>
            </a:r>
            <a:endParaRPr>
              <a:solidFill>
                <a:srgbClr val="4F4F5B"/>
              </a:solidFill>
            </a:endParaRPr>
          </a:p>
        </p:txBody>
      </p:sp>
      <p:pic>
        <p:nvPicPr>
          <p:cNvPr descr="Mental health abstract color concept layout with headline (Provided by Getty Images)" id="409" name="Google Shape;409;g39e7b6f5a92_0_583"/>
          <p:cNvPicPr preferRelativeResize="0"/>
          <p:nvPr/>
        </p:nvPicPr>
        <p:blipFill rotWithShape="1">
          <a:blip r:embed="rId3">
            <a:alphaModFix/>
          </a:blip>
          <a:srcRect b="0" l="0" r="0" t="0"/>
          <a:stretch/>
        </p:blipFill>
        <p:spPr>
          <a:xfrm>
            <a:off x="7433525" y="2036200"/>
            <a:ext cx="4608952" cy="46089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9e7b6f5a92_0_5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15" name="Google Shape;415;g39e7b6f5a92_0_5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Leadership Comportamentale: Azioni che Promuovono il Benessere</a:t>
            </a:r>
            <a:endParaRPr/>
          </a:p>
        </p:txBody>
      </p:sp>
      <p:sp>
        <p:nvSpPr>
          <p:cNvPr id="416" name="Google Shape;416;g39e7b6f5a92_0_58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rgbClr val="4F4F50"/>
              </a:buClr>
              <a:buSzPts val="2000"/>
              <a:buChar char="●"/>
            </a:pPr>
            <a:r>
              <a:rPr lang="en-US" sz="2000">
                <a:solidFill>
                  <a:srgbClr val="4F4F50"/>
                </a:solidFill>
              </a:rPr>
              <a:t>Comportamenti di Leadership Osservabili: La teoria comportamentale si concentra su ciò che i leader fanno concretamente piuttosto che sulle caratteristiche innate, ponendo attenzione agli stili di leadership orientati ai compiti rispetto a quelli orientati alle persone nella pratica.</a:t>
            </a:r>
            <a:endParaRPr sz="2000">
              <a:solidFill>
                <a:srgbClr val="4F4F50"/>
              </a:solidFill>
            </a:endParaRPr>
          </a:p>
          <a:p>
            <a:pPr indent="0" lvl="0" marL="457200" rtl="0" algn="l">
              <a:lnSpc>
                <a:spcPct val="100000"/>
              </a:lnSpc>
              <a:spcBef>
                <a:spcPts val="0"/>
              </a:spcBef>
              <a:spcAft>
                <a:spcPts val="0"/>
              </a:spcAft>
              <a:buSzPts val="1800"/>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Priorità Orientata alle Persone: I leader che privilegiano connessioni autentiche, costruiscono fiducia profonda e offrono supporto emotivo costante creano ambienti psicologicamente sicuri in cui il benessere fiorisce naturalmente.</a:t>
            </a:r>
            <a:endParaRPr sz="2000">
              <a:solidFill>
                <a:srgbClr val="4F4F50"/>
              </a:solidFill>
            </a:endParaRPr>
          </a:p>
          <a:p>
            <a:pPr indent="0" lvl="0" marL="457200" rtl="0" algn="l">
              <a:lnSpc>
                <a:spcPct val="100000"/>
              </a:lnSpc>
              <a:spcBef>
                <a:spcPts val="0"/>
              </a:spcBef>
              <a:spcAft>
                <a:spcPts val="0"/>
              </a:spcAft>
              <a:buSzPts val="1800"/>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Competenze Apprendibili: I leader possono imparare, praticare e adottare intenzionalmente comportamenti specifici che favoriscono il benessere, rendendo questo accessibile a chiunque si impegni nella crescita.</a:t>
            </a:r>
            <a:endParaRPr sz="2000">
              <a:solidFill>
                <a:srgbClr val="4F4F50"/>
              </a:solidFill>
            </a:endParaRPr>
          </a:p>
          <a:p>
            <a:pPr indent="0" lvl="0" marL="457200" rtl="0" algn="l">
              <a:lnSpc>
                <a:spcPct val="100000"/>
              </a:lnSpc>
              <a:spcBef>
                <a:spcPts val="0"/>
              </a:spcBef>
              <a:spcAft>
                <a:spcPts val="0"/>
              </a:spcAft>
              <a:buSzPts val="1800"/>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Leadership Democratica in Azione: Incoraggiare attivamente la partecipazione del team nelle decisioni aumenta il senso di appartenenza, responsabilità e morale, distribuendo al contempo la responsabilità della leadership.</a:t>
            </a:r>
            <a:endParaRPr sz="2000">
              <a:solidFill>
                <a:srgbClr val="4F4F50"/>
              </a:solidFill>
            </a:endParaRPr>
          </a:p>
          <a:p>
            <a:pPr indent="0" lvl="0" marL="457200" rtl="0" algn="l">
              <a:lnSpc>
                <a:spcPct val="100000"/>
              </a:lnSpc>
              <a:spcBef>
                <a:spcPts val="0"/>
              </a:spcBef>
              <a:spcAft>
                <a:spcPts val="0"/>
              </a:spcAft>
              <a:buSzPts val="1800"/>
              <a:buNone/>
            </a:pPr>
            <a:r>
              <a:t/>
            </a:r>
            <a:endParaRPr sz="2000">
              <a:solidFill>
                <a:srgbClr val="4F4F50"/>
              </a:solidFill>
            </a:endParaRPr>
          </a:p>
          <a:p>
            <a:pPr indent="0" lvl="0" marL="457200" rtl="0" algn="l">
              <a:lnSpc>
                <a:spcPct val="100000"/>
              </a:lnSpc>
              <a:spcBef>
                <a:spcPts val="0"/>
              </a:spcBef>
              <a:spcAft>
                <a:spcPts val="0"/>
              </a:spcAft>
              <a:buSzPts val="1800"/>
              <a:buNone/>
            </a:pPr>
            <a:r>
              <a:t/>
            </a:r>
            <a:endParaRPr sz="2000">
              <a:solidFill>
                <a:srgbClr val="4F4F50"/>
              </a:solidFill>
            </a:endParaRPr>
          </a:p>
          <a:p>
            <a:pPr indent="0" lvl="0" marL="0" rtl="0" algn="l">
              <a:lnSpc>
                <a:spcPct val="100000"/>
              </a:lnSpc>
              <a:spcBef>
                <a:spcPts val="0"/>
              </a:spcBef>
              <a:spcAft>
                <a:spcPts val="0"/>
              </a:spcAft>
              <a:buSzPts val="1800"/>
              <a:buNone/>
            </a:pPr>
            <a:r>
              <a:t/>
            </a:r>
            <a:endParaRPr sz="2000">
              <a:solidFill>
                <a:srgbClr val="4F4F5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9e7b6f5a92_0_59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22" name="Google Shape;422;g39e7b6f5a92_0_59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Stili di Leadership</a:t>
            </a:r>
            <a:endParaRPr/>
          </a:p>
        </p:txBody>
      </p:sp>
      <p:sp>
        <p:nvSpPr>
          <p:cNvPr id="423" name="Google Shape;423;g39e7b6f5a92_0_59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lang="en-US" sz="2000" u="sng">
                <a:solidFill>
                  <a:srgbClr val="4F4F50"/>
                </a:solidFill>
              </a:rPr>
              <a:t>Leadership Trasformazionale (L’Ispiratore)</a:t>
            </a:r>
            <a:endParaRPr sz="2000" u="sng">
              <a:solidFill>
                <a:srgbClr val="4F4F50"/>
              </a:solidFill>
            </a:endParaRPr>
          </a:p>
          <a:p>
            <a:pPr indent="0" lvl="0" marL="0" rtl="0" algn="l">
              <a:lnSpc>
                <a:spcPct val="115000"/>
              </a:lnSpc>
              <a:spcBef>
                <a:spcPts val="1400"/>
              </a:spcBef>
              <a:spcAft>
                <a:spcPts val="0"/>
              </a:spcAft>
              <a:buSzPts val="1800"/>
              <a:buNone/>
            </a:pPr>
            <a:r>
              <a:rPr lang="en-US" sz="2000">
                <a:solidFill>
                  <a:srgbClr val="4F4F50"/>
                </a:solidFill>
              </a:rPr>
              <a:t>Questo stile si concentra sull’ispirare i collaboratori a raggiungere risultati significativi e crescita personale, facendo leva sui loro valori e sul senso di scopo.</a:t>
            </a:r>
            <a:endParaRPr sz="2000">
              <a:solidFill>
                <a:srgbClr val="4F4F50"/>
              </a:solidFill>
            </a:endParaRPr>
          </a:p>
          <a:p>
            <a:pPr indent="-298450" lvl="0" marL="457200" rtl="0" algn="l">
              <a:lnSpc>
                <a:spcPct val="115000"/>
              </a:lnSpc>
              <a:spcBef>
                <a:spcPts val="1200"/>
              </a:spcBef>
              <a:spcAft>
                <a:spcPts val="0"/>
              </a:spcAft>
              <a:buClr>
                <a:srgbClr val="000000"/>
              </a:buClr>
              <a:buSzPts val="1100"/>
              <a:buChar char="●"/>
            </a:pPr>
            <a:r>
              <a:rPr lang="en-US" sz="2000">
                <a:solidFill>
                  <a:srgbClr val="4F4F50"/>
                </a:solidFill>
              </a:rPr>
              <a:t>Concetti Chiave: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Influenza Idealizzata: Essere un modello di integrità e impegno.</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Motivazione Ispirazionale: Comunicare una visione coinvolgente che renda il lavoro significativo.</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Stimolazione Intellettuale: Incoraggiare il personale a essere creativo, sfidare lo status quo e trovare modi migliori per sostenere il benessere.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Considerazione Individualizzata: Fare mentoring e prestare attenzione ai bisogni individuali, riconoscendo segnali di stress e supportando l’autocura.</a:t>
            </a:r>
            <a:endParaRPr sz="2000">
              <a:solidFill>
                <a:srgbClr val="4F4F50"/>
              </a:solidFill>
            </a:endParaRPr>
          </a:p>
          <a:p>
            <a:pPr indent="0" lvl="0" marL="0" rtl="0" algn="l">
              <a:lnSpc>
                <a:spcPct val="115000"/>
              </a:lnSpc>
              <a:spcBef>
                <a:spcPts val="1200"/>
              </a:spcBef>
              <a:spcAft>
                <a:spcPts val="1200"/>
              </a:spcAft>
              <a:buSzPts val="1800"/>
              <a:buNone/>
            </a:pPr>
            <a:r>
              <a:rPr b="1" lang="en-US" sz="2000">
                <a:solidFill>
                  <a:schemeClr val="accent2"/>
                </a:solidFill>
              </a:rPr>
              <a:t>L’Ispiratore promuove l’importanza del benessere, rendendolo un obiettivo collettivo e ispirato piuttosto che un semplice compito. Aumenta l’Engagement e l’Efficacia Collettiva (fiducia nella capacità della scuola di avere successo).</a:t>
            </a:r>
            <a:endParaRPr b="1" sz="300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9fa8c56bcb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29" name="Google Shape;429;g39fa8c56bcb_0_1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Stili di Leadership</a:t>
            </a:r>
            <a:endParaRPr/>
          </a:p>
        </p:txBody>
      </p:sp>
      <p:sp>
        <p:nvSpPr>
          <p:cNvPr id="430" name="Google Shape;430;g39fa8c56bcb_0_1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lang="en-US" sz="2000" u="sng">
                <a:solidFill>
                  <a:srgbClr val="4F4F50"/>
                </a:solidFill>
              </a:rPr>
              <a:t>Leadership Servant (Il Sostenitore)</a:t>
            </a:r>
            <a:endParaRPr sz="2000" u="sng">
              <a:solidFill>
                <a:srgbClr val="4F4F50"/>
              </a:solidFill>
            </a:endParaRPr>
          </a:p>
          <a:p>
            <a:pPr indent="0" lvl="0" marL="0" rtl="0" algn="l">
              <a:lnSpc>
                <a:spcPct val="115000"/>
              </a:lnSpc>
              <a:spcBef>
                <a:spcPts val="0"/>
              </a:spcBef>
              <a:spcAft>
                <a:spcPts val="0"/>
              </a:spcAft>
              <a:buSzPts val="1800"/>
              <a:buNone/>
            </a:pPr>
            <a:r>
              <a:rPr lang="en-US" sz="2000">
                <a:solidFill>
                  <a:srgbClr val="4F4F50"/>
                </a:solidFill>
              </a:rPr>
              <a:t>Questo stile è relazionale ed empatico: lo scopo del leader è servire il team e la comunità. Prioritizza la crescita, il benessere e l’autonomia di personale e studenti sopra ogni altra cosa.</a:t>
            </a:r>
            <a:endParaRPr sz="2000">
              <a:solidFill>
                <a:srgbClr val="4F4F50"/>
              </a:solidFill>
            </a:endParaRPr>
          </a:p>
          <a:p>
            <a:pPr indent="-355600" lvl="0" marL="457200" rtl="0" algn="l">
              <a:lnSpc>
                <a:spcPct val="115000"/>
              </a:lnSpc>
              <a:spcBef>
                <a:spcPts val="0"/>
              </a:spcBef>
              <a:spcAft>
                <a:spcPts val="0"/>
              </a:spcAft>
              <a:buClr>
                <a:srgbClr val="4F4F50"/>
              </a:buClr>
              <a:buSzPts val="2000"/>
              <a:buChar char="●"/>
            </a:pPr>
            <a:r>
              <a:rPr lang="en-US" sz="2000">
                <a:solidFill>
                  <a:srgbClr val="4F4F50"/>
                </a:solidFill>
              </a:rPr>
              <a:t>Concetti Chiave:</a:t>
            </a:r>
            <a:endParaRPr sz="2000">
              <a:solidFill>
                <a:srgbClr val="4F4F50"/>
              </a:solidFill>
            </a:endParaRPr>
          </a:p>
          <a:p>
            <a:pPr indent="-355600" lvl="1" marL="914400" rtl="0" algn="l">
              <a:lnSpc>
                <a:spcPct val="115000"/>
              </a:lnSpc>
              <a:spcBef>
                <a:spcPts val="0"/>
              </a:spcBef>
              <a:spcAft>
                <a:spcPts val="0"/>
              </a:spcAft>
              <a:buClr>
                <a:srgbClr val="4F4F50"/>
              </a:buClr>
              <a:buSzPts val="2000"/>
              <a:buChar char="○"/>
            </a:pPr>
            <a:r>
              <a:rPr lang="en-US" sz="2000">
                <a:solidFill>
                  <a:srgbClr val="4F4F50"/>
                </a:solidFill>
              </a:rPr>
              <a:t>Empatia e Guarigione: Comprendere profondamente sentimenti ed esperienze altrui e lavorare attivamente per sanare le ferite relazionali.</a:t>
            </a:r>
            <a:endParaRPr sz="2000">
              <a:solidFill>
                <a:srgbClr val="4F4F50"/>
              </a:solidFill>
            </a:endParaRPr>
          </a:p>
          <a:p>
            <a:pPr indent="-355600" lvl="1" marL="914400" rtl="0" algn="l">
              <a:lnSpc>
                <a:spcPct val="115000"/>
              </a:lnSpc>
              <a:spcBef>
                <a:spcPts val="0"/>
              </a:spcBef>
              <a:spcAft>
                <a:spcPts val="0"/>
              </a:spcAft>
              <a:buClr>
                <a:srgbClr val="4F4F50"/>
              </a:buClr>
              <a:buSzPts val="2000"/>
              <a:buChar char="○"/>
            </a:pPr>
            <a:r>
              <a:rPr lang="en-US" sz="2000">
                <a:solidFill>
                  <a:srgbClr val="4F4F50"/>
                </a:solidFill>
              </a:rPr>
              <a:t>Impegno per la Crescita delle Persone: Investire attivamente nello sviluppo personale e professionale, assicurando che il personale abbia competenze e tempo per prendersi cura di sé.</a:t>
            </a:r>
            <a:endParaRPr sz="2000">
              <a:solidFill>
                <a:srgbClr val="4F4F50"/>
              </a:solidFill>
            </a:endParaRPr>
          </a:p>
          <a:p>
            <a:pPr indent="-355600" lvl="1" marL="914400" rtl="0" algn="l">
              <a:lnSpc>
                <a:spcPct val="115000"/>
              </a:lnSpc>
              <a:spcBef>
                <a:spcPts val="0"/>
              </a:spcBef>
              <a:spcAft>
                <a:spcPts val="0"/>
              </a:spcAft>
              <a:buClr>
                <a:srgbClr val="4F4F50"/>
              </a:buClr>
              <a:buSzPts val="2000"/>
              <a:buChar char="○"/>
            </a:pPr>
            <a:r>
              <a:rPr lang="en-US" sz="2000">
                <a:solidFill>
                  <a:srgbClr val="4F4F50"/>
                </a:solidFill>
              </a:rPr>
              <a:t>Gestione Responsabile (Stewardship): Assumersi la responsabilità della salute a lungo termine della comunità scolastica e del bene comune.</a:t>
            </a:r>
            <a:endParaRPr sz="2000">
              <a:solidFill>
                <a:srgbClr val="4F4F50"/>
              </a:solidFill>
            </a:endParaRPr>
          </a:p>
          <a:p>
            <a:pPr indent="0" lvl="0" marL="0" rtl="0" algn="l">
              <a:lnSpc>
                <a:spcPct val="115000"/>
              </a:lnSpc>
              <a:spcBef>
                <a:spcPts val="1200"/>
              </a:spcBef>
              <a:spcAft>
                <a:spcPts val="0"/>
              </a:spcAft>
              <a:buSzPts val="1800"/>
              <a:buNone/>
            </a:pPr>
            <a:r>
              <a:rPr b="1" lang="en-US" sz="2000">
                <a:solidFill>
                  <a:schemeClr val="accent2"/>
                </a:solidFill>
              </a:rPr>
              <a:t>Il Sostenitore crea una base di sicurezza psicologica rimuovendo le barriere sistemiche al benessere e garantendo l’accesso alle risorse.</a:t>
            </a:r>
            <a:endParaRPr b="1" sz="1100">
              <a:solidFill>
                <a:schemeClr val="accent2"/>
              </a:solidFill>
              <a:latin typeface="Arial"/>
              <a:ea typeface="Arial"/>
              <a:cs typeface="Arial"/>
              <a:sym typeface="Arial"/>
            </a:endParaRPr>
          </a:p>
          <a:p>
            <a:pPr indent="0" lvl="0" marL="0" rtl="0" algn="l">
              <a:lnSpc>
                <a:spcPct val="115000"/>
              </a:lnSpc>
              <a:spcBef>
                <a:spcPts val="1400"/>
              </a:spcBef>
              <a:spcAft>
                <a:spcPts val="0"/>
              </a:spcAft>
              <a:buSzPts val="1800"/>
              <a:buNone/>
            </a:pPr>
            <a:r>
              <a:rPr b="1" lang="en-US" sz="13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457200" rtl="0" algn="l">
              <a:lnSpc>
                <a:spcPct val="100000"/>
              </a:lnSpc>
              <a:spcBef>
                <a:spcPts val="400"/>
              </a:spcBef>
              <a:spcAft>
                <a:spcPts val="0"/>
              </a:spcAft>
              <a:buSzPts val="1800"/>
              <a:buNone/>
            </a:pPr>
            <a:r>
              <a:t/>
            </a:r>
            <a:endParaRPr sz="2300">
              <a:solidFill>
                <a:srgbClr val="000000"/>
              </a:solidFill>
            </a:endParaRPr>
          </a:p>
          <a:p>
            <a:pPr indent="0" lvl="0" marL="457200" rtl="0" algn="l">
              <a:lnSpc>
                <a:spcPct val="100000"/>
              </a:lnSpc>
              <a:spcBef>
                <a:spcPts val="0"/>
              </a:spcBef>
              <a:spcAft>
                <a:spcPts val="0"/>
              </a:spcAft>
              <a:buSzPts val="1800"/>
              <a:buNone/>
            </a:pPr>
            <a:r>
              <a:t/>
            </a:r>
            <a:endParaRPr sz="2300">
              <a:solidFill>
                <a:srgbClr val="00000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9fa8c56bcb_0_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36" name="Google Shape;436;g39fa8c56bcb_0_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Stili di Leadership</a:t>
            </a:r>
            <a:endParaRPr/>
          </a:p>
        </p:txBody>
      </p:sp>
      <p:sp>
        <p:nvSpPr>
          <p:cNvPr id="437" name="Google Shape;437;g39fa8c56bcb_0_2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b="1" lang="en-US" u="sng"/>
              <a:t>Leadership Etica/Autentica (La Bussola Morale)</a:t>
            </a:r>
            <a:endParaRPr b="1" u="sng"/>
          </a:p>
          <a:p>
            <a:pPr indent="0" lvl="0" marL="0" rtl="0" algn="l">
              <a:lnSpc>
                <a:spcPct val="115000"/>
              </a:lnSpc>
              <a:spcBef>
                <a:spcPts val="1400"/>
              </a:spcBef>
              <a:spcAft>
                <a:spcPts val="0"/>
              </a:spcAft>
              <a:buSzPts val="1800"/>
              <a:buNone/>
            </a:pPr>
            <a:r>
              <a:rPr lang="en-US" sz="2000">
                <a:solidFill>
                  <a:srgbClr val="4F4F50"/>
                </a:solidFill>
              </a:rPr>
              <a:t>Questo stile enfatizza integrità, trasparenza e ragionamento morale. I leader agiscono in coerenza con i propri valori profondamente radicati e incoraggiano lo stesso negli altri, costruendo una solida base di fiducia.</a:t>
            </a:r>
            <a:endParaRPr sz="2000">
              <a:solidFill>
                <a:srgbClr val="4F4F50"/>
              </a:solidFill>
            </a:endParaRPr>
          </a:p>
          <a:p>
            <a:pPr indent="-298450" lvl="0" marL="457200" rtl="0" algn="l">
              <a:lnSpc>
                <a:spcPct val="115000"/>
              </a:lnSpc>
              <a:spcBef>
                <a:spcPts val="1200"/>
              </a:spcBef>
              <a:spcAft>
                <a:spcPts val="0"/>
              </a:spcAft>
              <a:buClr>
                <a:srgbClr val="000000"/>
              </a:buClr>
              <a:buSzPts val="1100"/>
              <a:buChar char="●"/>
            </a:pPr>
            <a:r>
              <a:rPr lang="en-US" sz="2000">
                <a:solidFill>
                  <a:srgbClr val="4F4F50"/>
                </a:solidFill>
              </a:rPr>
              <a:t>Concetti Chiave: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Consapevolezza di Sé: Comprendere i propri valori, punti di forza e limiti per garantire una leadership genuina.</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Prospettiva Morale Interiorizzata: Guidare il comportamento secondo standard etici interiori, non per pressioni esterne.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Trasparenza Relazionale: Mostrarsi autentici e aperti con il personale, anche nel discutere le sfide.</a:t>
            </a:r>
            <a:endParaRPr sz="2000">
              <a:solidFill>
                <a:srgbClr val="4F4F50"/>
              </a:solidFill>
            </a:endParaRPr>
          </a:p>
          <a:p>
            <a:pPr indent="0" lvl="0" marL="0" rtl="0" algn="l">
              <a:lnSpc>
                <a:spcPct val="115000"/>
              </a:lnSpc>
              <a:spcBef>
                <a:spcPts val="1200"/>
              </a:spcBef>
              <a:spcAft>
                <a:spcPts val="0"/>
              </a:spcAft>
              <a:buSzPts val="1800"/>
              <a:buNone/>
            </a:pPr>
            <a:r>
              <a:rPr b="1" lang="en-US" sz="2000">
                <a:solidFill>
                  <a:schemeClr val="accent2"/>
                </a:solidFill>
              </a:rPr>
              <a:t>La Bussola Morale promuove equità, coerenza e prevedibilità nelle decisioni, elementi cruciali per la stabilità emotiva e il benessere del personale.</a:t>
            </a:r>
            <a:endParaRPr b="1" sz="1100">
              <a:solidFill>
                <a:schemeClr val="accent2"/>
              </a:solidFill>
              <a:latin typeface="Arial"/>
              <a:ea typeface="Arial"/>
              <a:cs typeface="Arial"/>
              <a:sym typeface="Arial"/>
            </a:endParaRPr>
          </a:p>
          <a:p>
            <a:pPr indent="0" lvl="0" marL="0" rtl="0" algn="l">
              <a:lnSpc>
                <a:spcPct val="100000"/>
              </a:lnSpc>
              <a:spcBef>
                <a:spcPts val="1200"/>
              </a:spcBef>
              <a:spcAft>
                <a:spcPts val="0"/>
              </a:spcAft>
              <a:buSzPts val="1800"/>
              <a:buNone/>
            </a:pPr>
            <a:r>
              <a:t/>
            </a:r>
            <a:endParaRPr sz="2300">
              <a:solidFill>
                <a:srgbClr val="000000"/>
              </a:solidFill>
            </a:endParaRPr>
          </a:p>
          <a:p>
            <a:pPr indent="0" lvl="0" marL="457200" rtl="0" algn="l">
              <a:lnSpc>
                <a:spcPct val="100000"/>
              </a:lnSpc>
              <a:spcBef>
                <a:spcPts val="0"/>
              </a:spcBef>
              <a:spcAft>
                <a:spcPts val="0"/>
              </a:spcAft>
              <a:buSzPts val="1800"/>
              <a:buNone/>
            </a:pPr>
            <a:r>
              <a:t/>
            </a:r>
            <a:endParaRPr sz="2300">
              <a:solidFill>
                <a:srgbClr val="00000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9e7b6f5a92_0_60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43" name="Google Shape;443;g39e7b6f5a92_0_60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a:t>
            </a:r>
            <a:endParaRPr/>
          </a:p>
        </p:txBody>
      </p:sp>
      <p:pic>
        <p:nvPicPr>
          <p:cNvPr descr="low polygonal 3d  light bulb concept symbol (Provided by Getty Images)" id="444" name="Google Shape;444;g39e7b6f5a92_0_601"/>
          <p:cNvPicPr preferRelativeResize="0"/>
          <p:nvPr/>
        </p:nvPicPr>
        <p:blipFill rotWithShape="1">
          <a:blip r:embed="rId3">
            <a:alphaModFix/>
          </a:blip>
          <a:srcRect b="0" l="33469" r="0" t="39867"/>
          <a:stretch/>
        </p:blipFill>
        <p:spPr>
          <a:xfrm>
            <a:off x="4080500" y="2745648"/>
            <a:ext cx="8111498" cy="4055800"/>
          </a:xfrm>
          <a:prstGeom prst="rect">
            <a:avLst/>
          </a:prstGeom>
          <a:noFill/>
          <a:ln>
            <a:noFill/>
          </a:ln>
        </p:spPr>
      </p:pic>
      <p:sp>
        <p:nvSpPr>
          <p:cNvPr id="445" name="Google Shape;445;g39e7b6f5a92_0_60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800"/>
              <a:buNone/>
            </a:pPr>
            <a:r>
              <a:t/>
            </a:r>
            <a:endParaRPr sz="2300">
              <a:solidFill>
                <a:srgbClr val="4F4F50"/>
              </a:solidFill>
            </a:endParaRPr>
          </a:p>
          <a:p>
            <a:pPr indent="0" lvl="0" marL="457200" rtl="0" algn="l">
              <a:lnSpc>
                <a:spcPct val="100000"/>
              </a:lnSpc>
              <a:spcBef>
                <a:spcPts val="0"/>
              </a:spcBef>
              <a:spcAft>
                <a:spcPts val="0"/>
              </a:spcAft>
              <a:buSzPts val="1800"/>
              <a:buNone/>
            </a:pPr>
            <a:r>
              <a:rPr lang="en-US" sz="2300">
                <a:solidFill>
                  <a:srgbClr val="4F4F50"/>
                </a:solidFill>
              </a:rPr>
              <a:t>Rifletti sugli stili di leadership appena trattati e sullo stile di leadership presente nella tua scuola.</a:t>
            </a:r>
            <a:endParaRPr sz="2300">
              <a:solidFill>
                <a:srgbClr val="4F4F50"/>
              </a:solidFill>
            </a:endParaRPr>
          </a:p>
          <a:p>
            <a:pPr indent="0" lvl="0" marL="457200" rtl="0" algn="l">
              <a:lnSpc>
                <a:spcPct val="100000"/>
              </a:lnSpc>
              <a:spcBef>
                <a:spcPts val="0"/>
              </a:spcBef>
              <a:spcAft>
                <a:spcPts val="0"/>
              </a:spcAft>
              <a:buSzPts val="1800"/>
              <a:buNone/>
            </a:pPr>
            <a:r>
              <a:t/>
            </a:r>
            <a:endParaRPr sz="2300">
              <a:solidFill>
                <a:srgbClr val="4F4F5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sp>
        <p:nvSpPr>
          <p:cNvPr id="446" name="Google Shape;446;g39e7b6f5a92_0_601"/>
          <p:cNvSpPr txBox="1"/>
          <p:nvPr>
            <p:ph idx="2" type="body"/>
          </p:nvPr>
        </p:nvSpPr>
        <p:spPr>
          <a:xfrm>
            <a:off x="482575" y="2745650"/>
            <a:ext cx="6231300" cy="300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800"/>
              <a:buNone/>
            </a:pPr>
            <a:r>
              <a:t/>
            </a:r>
            <a:endParaRPr sz="2100">
              <a:solidFill>
                <a:srgbClr val="4F4F50"/>
              </a:solidFill>
            </a:endParaRPr>
          </a:p>
          <a:p>
            <a:pPr indent="0" lvl="0" marL="457200" rtl="0" algn="l">
              <a:lnSpc>
                <a:spcPct val="100000"/>
              </a:lnSpc>
              <a:spcBef>
                <a:spcPts val="0"/>
              </a:spcBef>
              <a:spcAft>
                <a:spcPts val="0"/>
              </a:spcAft>
              <a:buSzPts val="1800"/>
              <a:buNone/>
            </a:pPr>
            <a:r>
              <a:t/>
            </a:r>
            <a:endParaRPr sz="2100">
              <a:solidFill>
                <a:srgbClr val="4F4F50"/>
              </a:solidFill>
            </a:endParaRPr>
          </a:p>
          <a:p>
            <a:pPr indent="-361950" lvl="0" marL="457200" rtl="0" algn="l">
              <a:lnSpc>
                <a:spcPct val="100000"/>
              </a:lnSpc>
              <a:spcBef>
                <a:spcPts val="0"/>
              </a:spcBef>
              <a:spcAft>
                <a:spcPts val="0"/>
              </a:spcAft>
              <a:buClr>
                <a:srgbClr val="4F4F50"/>
              </a:buClr>
              <a:buSzPts val="2100"/>
              <a:buChar char="●"/>
            </a:pPr>
            <a:r>
              <a:rPr lang="en-US" sz="2100">
                <a:solidFill>
                  <a:srgbClr val="4F4F50"/>
                </a:solidFill>
              </a:rPr>
              <a:t>Quale tipo di leadership riconosci nella tua scuola?</a:t>
            </a:r>
            <a:endParaRPr sz="2100">
              <a:solidFill>
                <a:srgbClr val="4F4F50"/>
              </a:solidFill>
            </a:endParaRPr>
          </a:p>
          <a:p>
            <a:pPr indent="-361950" lvl="0" marL="457200" rtl="0" algn="l">
              <a:lnSpc>
                <a:spcPct val="100000"/>
              </a:lnSpc>
              <a:spcBef>
                <a:spcPts val="0"/>
              </a:spcBef>
              <a:spcAft>
                <a:spcPts val="0"/>
              </a:spcAft>
              <a:buClr>
                <a:srgbClr val="4F4F50"/>
              </a:buClr>
              <a:buSzPts val="2100"/>
              <a:buChar char="●"/>
            </a:pPr>
            <a:r>
              <a:rPr lang="en-US" sz="2100">
                <a:solidFill>
                  <a:srgbClr val="4F4F50"/>
                </a:solidFill>
              </a:rPr>
              <a:t>Hai sperimentato altri stili in passato e in che modo ti hanno influenzato come persona e la scuola nel suo complesso?</a:t>
            </a:r>
            <a:endParaRPr sz="2100">
              <a:solidFill>
                <a:srgbClr val="4F4F50"/>
              </a:solidFill>
            </a:endParaRPr>
          </a:p>
          <a:p>
            <a:pPr indent="0" lvl="0" marL="0" rtl="0" algn="l">
              <a:lnSpc>
                <a:spcPct val="100000"/>
              </a:lnSpc>
              <a:spcBef>
                <a:spcPts val="0"/>
              </a:spcBef>
              <a:spcAft>
                <a:spcPts val="0"/>
              </a:spcAft>
              <a:buSzPts val="1800"/>
              <a:buNone/>
            </a:pPr>
            <a:r>
              <a:t/>
            </a:r>
            <a:endParaRPr sz="2100">
              <a:solidFill>
                <a:srgbClr val="4F4F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9e7b6f5a92_0_60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52" name="Google Shape;452;g39e7b6f5a92_0_60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Stili di Leadership - Studio di Caso</a:t>
            </a:r>
            <a:endParaRPr/>
          </a:p>
        </p:txBody>
      </p:sp>
      <p:sp>
        <p:nvSpPr>
          <p:cNvPr id="453" name="Google Shape;453;g39e7b6f5a92_0_60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000">
                <a:solidFill>
                  <a:srgbClr val="4F4F50"/>
                </a:solidFill>
              </a:rPr>
              <a:t>Sarah ha guidato un grande liceo metropolitano che stava vivendo un significativo burnout tra gli insegnanti.</a:t>
            </a:r>
            <a:endParaRPr sz="2000">
              <a:solidFill>
                <a:srgbClr val="4F4F50"/>
              </a:solidFill>
            </a:endParaRPr>
          </a:p>
          <a:p>
            <a:pPr indent="0" lvl="0" marL="0" rtl="0" algn="l">
              <a:lnSpc>
                <a:spcPct val="115000"/>
              </a:lnSpc>
              <a:spcBef>
                <a:spcPts val="1200"/>
              </a:spcBef>
              <a:spcAft>
                <a:spcPts val="0"/>
              </a:spcAft>
              <a:buSzPts val="1800"/>
              <a:buNone/>
            </a:pPr>
            <a:r>
              <a:rPr lang="en-US" sz="2000">
                <a:solidFill>
                  <a:srgbClr val="4F4F50"/>
                </a:solidFill>
              </a:rPr>
              <a:t>Invece di implementare una soluzione dall’alto verso il basso (approccio basato sui deficit), Sarah ha adottato uno stile di Leadership Servant (Servitore/Sostenitore).</a:t>
            </a:r>
            <a:endParaRPr sz="2000">
              <a:solidFill>
                <a:srgbClr val="4F4F50"/>
              </a:solidFill>
            </a:endParaRPr>
          </a:p>
          <a:p>
            <a:pPr indent="0" lvl="0" marL="457200" rtl="0" algn="l">
              <a:lnSpc>
                <a:spcPct val="100000"/>
              </a:lnSpc>
              <a:spcBef>
                <a:spcPts val="1200"/>
              </a:spcBef>
              <a:spcAft>
                <a:spcPts val="0"/>
              </a:spcAft>
              <a:buSzPts val="1800"/>
              <a:buNone/>
            </a:pPr>
            <a:r>
              <a:t/>
            </a:r>
            <a:endParaRPr sz="2000">
              <a:solidFill>
                <a:srgbClr val="4F4F50"/>
              </a:solidFill>
            </a:endParaRPr>
          </a:p>
          <a:p>
            <a:pPr indent="0" lvl="0" marL="0" rtl="0" algn="l">
              <a:lnSpc>
                <a:spcPct val="100000"/>
              </a:lnSpc>
              <a:spcBef>
                <a:spcPts val="0"/>
              </a:spcBef>
              <a:spcAft>
                <a:spcPts val="0"/>
              </a:spcAft>
              <a:buSzPts val="1800"/>
              <a:buNone/>
            </a:pPr>
            <a:r>
              <a:t/>
            </a:r>
            <a:endParaRPr sz="2000">
              <a:solidFill>
                <a:srgbClr val="4F4F50"/>
              </a:solidFill>
            </a:endParaRPr>
          </a:p>
        </p:txBody>
      </p:sp>
      <p:graphicFrame>
        <p:nvGraphicFramePr>
          <p:cNvPr id="454" name="Google Shape;454;g39e7b6f5a92_0_607"/>
          <p:cNvGraphicFramePr/>
          <p:nvPr/>
        </p:nvGraphicFramePr>
        <p:xfrm>
          <a:off x="386950" y="2764493"/>
          <a:ext cx="3000000" cy="3000000"/>
        </p:xfrm>
        <a:graphic>
          <a:graphicData uri="http://schemas.openxmlformats.org/drawingml/2006/table">
            <a:tbl>
              <a:tblPr>
                <a:noFill/>
                <a:tableStyleId>{60AD7C70-C9A3-4646-B581-F615D1D5ECE0}</a:tableStyleId>
              </a:tblPr>
              <a:tblGrid>
                <a:gridCol w="5709050"/>
                <a:gridCol w="5709050"/>
              </a:tblGrid>
              <a:tr h="2118950">
                <a:tc>
                  <a:txBody>
                    <a:bodyPr/>
                    <a:lstStyle/>
                    <a:p>
                      <a:pPr indent="0" lvl="0" marL="0" marR="0" rtl="0" algn="l">
                        <a:lnSpc>
                          <a:spcPct val="115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Considerazione Individualizzata (Trasformazionale): </a:t>
                      </a:r>
                      <a:r>
                        <a:rPr lang="en-US" sz="1800" u="none" cap="none" strike="noStrike">
                          <a:solidFill>
                            <a:srgbClr val="4F4F50"/>
                          </a:solidFill>
                          <a:latin typeface="Calibri"/>
                          <a:ea typeface="Calibri"/>
                          <a:cs typeface="Calibri"/>
                          <a:sym typeface="Calibri"/>
                        </a:rPr>
                        <a:t>Sarah e il suo team dirigente hanno tenuto dei "Check-in sul Benessere" con ogni membro del personale per comprendere i loro punti di pressione e le passioni individuali. Ha scoperto che molti insegnanti si sentivano isolati.</a:t>
                      </a:r>
                      <a:endParaRPr sz="1800" u="none" cap="none" strike="noStrike">
                        <a:solidFill>
                          <a:srgbClr val="4F4F5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Impegno per la Crescita (Servant): </a:t>
                      </a:r>
                      <a:r>
                        <a:rPr lang="en-US" sz="1800" u="none" cap="none" strike="noStrike">
                          <a:solidFill>
                            <a:srgbClr val="4F4F50"/>
                          </a:solidFill>
                          <a:latin typeface="Calibri"/>
                          <a:ea typeface="Calibri"/>
                          <a:cs typeface="Calibri"/>
                          <a:sym typeface="Calibri"/>
                        </a:rPr>
                        <a:t>Sarah ha ristrutturato il tempo dedicato alle riunioni obbligatorie. Ha ridotto gli annunci amministrativi e introdotto il tempo di "Cura Collettiva": 30 minuti ogni settimana dedicati alla pianificazione collaborativa, alla condivisione dei successi o al peer coaching.</a:t>
                      </a:r>
                      <a:endParaRPr sz="1800" u="none" cap="none" strike="noStrike"/>
                    </a:p>
                  </a:txBody>
                  <a:tcPr marT="91425" marB="91425" marR="91425" marL="91425"/>
                </a:tc>
              </a:tr>
              <a:tr h="470575">
                <a:tc>
                  <a:txBody>
                    <a:bodyPr/>
                    <a:lstStyle/>
                    <a:p>
                      <a:pPr indent="0" lvl="0" marL="0" marR="0" rtl="0" algn="l">
                        <a:lnSpc>
                          <a:spcPct val="115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Trasparenza Relazionale (Autentica): </a:t>
                      </a:r>
                      <a:r>
                        <a:rPr lang="en-US" sz="1800" u="none" cap="none" strike="noStrike">
                          <a:solidFill>
                            <a:srgbClr val="4F4F50"/>
                          </a:solidFill>
                          <a:latin typeface="Calibri"/>
                          <a:ea typeface="Calibri"/>
                          <a:cs typeface="Calibri"/>
                          <a:sym typeface="Calibri"/>
                        </a:rPr>
                        <a:t>Sarah è stata aperta riguardo le proprie difficoltà nel bilanciare lavoro e vita privata, normalizzando la sfida per il personale.</a:t>
                      </a:r>
                      <a:endParaRPr sz="18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Motivazione Ispirazionale (Trasformazionale): </a:t>
                      </a:r>
                      <a:r>
                        <a:rPr lang="en-US" sz="1800" u="none" cap="none" strike="noStrike">
                          <a:solidFill>
                            <a:srgbClr val="4F4F50"/>
                          </a:solidFill>
                          <a:latin typeface="Calibri"/>
                          <a:ea typeface="Calibri"/>
                          <a:cs typeface="Calibri"/>
                          <a:sym typeface="Calibri"/>
                        </a:rPr>
                        <a:t>Ha presentato il nuovo approccio come l’istituzione di un "Patto di Cura Collettiva" — una promessa condivisa di proteggere il tempo e l’energia reciproca, elevandolo al di là di un semplice compito.</a:t>
                      </a:r>
                      <a:endParaRPr sz="1800" u="none" cap="none" strike="noStrike"/>
                    </a:p>
                  </a:txBody>
                  <a:tcPr marT="91425" marB="91425" marR="91425" marL="914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39e7b6f5a92_0_6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60" name="Google Shape;460;g39e7b6f5a92_0_6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Stili di Leadership per il Benessere</a:t>
            </a:r>
            <a:endParaRPr/>
          </a:p>
        </p:txBody>
      </p:sp>
      <p:sp>
        <p:nvSpPr>
          <p:cNvPr id="461" name="Google Shape;461;g39e7b6f5a92_0_61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300">
                <a:solidFill>
                  <a:srgbClr val="000000"/>
                </a:solidFill>
              </a:rPr>
              <a:t>Utilizza il Foglio di Riflessione sugli Stili di Leadership per riflettere sulla tua interazione più recente con uno studente o un collega riguardo a una sfida o a un ostacolo.</a:t>
            </a:r>
            <a:endParaRPr sz="2300">
              <a:solidFill>
                <a:srgbClr val="000000"/>
              </a:solidFill>
            </a:endParaRPr>
          </a:p>
          <a:p>
            <a:pPr indent="0" lvl="0" marL="0" rtl="0" algn="l">
              <a:lnSpc>
                <a:spcPct val="100000"/>
              </a:lnSpc>
              <a:spcBef>
                <a:spcPts val="0"/>
              </a:spcBef>
              <a:spcAft>
                <a:spcPts val="0"/>
              </a:spcAft>
              <a:buSzPts val="1800"/>
              <a:buNone/>
            </a:pPr>
            <a:r>
              <a:t/>
            </a:r>
            <a:endParaRPr sz="2300">
              <a:solidFill>
                <a:srgbClr val="000000"/>
              </a:solidFill>
            </a:endParaRPr>
          </a:p>
          <a:p>
            <a:pPr indent="-374650" lvl="0" marL="457200" rtl="0" algn="l">
              <a:lnSpc>
                <a:spcPct val="211363"/>
              </a:lnSpc>
              <a:spcBef>
                <a:spcPts val="0"/>
              </a:spcBef>
              <a:spcAft>
                <a:spcPts val="0"/>
              </a:spcAft>
              <a:buClr>
                <a:srgbClr val="000000"/>
              </a:buClr>
              <a:buSzPts val="2300"/>
              <a:buChar char="●"/>
            </a:pPr>
            <a:r>
              <a:rPr lang="en-US" sz="2300">
                <a:solidFill>
                  <a:srgbClr val="000000"/>
                </a:solidFill>
              </a:rPr>
              <a:t>Qual è stata la prima cosa che hai affrontato?</a:t>
            </a:r>
            <a:endParaRPr sz="2300">
              <a:solidFill>
                <a:srgbClr val="000000"/>
              </a:solidFill>
            </a:endParaRPr>
          </a:p>
          <a:p>
            <a:pPr indent="-374650" lvl="0" marL="457200" rtl="0" algn="l">
              <a:lnSpc>
                <a:spcPct val="211363"/>
              </a:lnSpc>
              <a:spcBef>
                <a:spcPts val="0"/>
              </a:spcBef>
              <a:spcAft>
                <a:spcPts val="0"/>
              </a:spcAft>
              <a:buClr>
                <a:srgbClr val="000000"/>
              </a:buClr>
              <a:buSzPts val="2300"/>
              <a:buChar char="●"/>
            </a:pPr>
            <a:r>
              <a:rPr lang="en-US" sz="2300">
                <a:solidFill>
                  <a:srgbClr val="000000"/>
                </a:solidFill>
              </a:rPr>
              <a:t>Ti sei concentrato sull’errore, sulla lacuna nelle competenze o sulla regola infranta?</a:t>
            </a:r>
            <a:endParaRPr sz="2300">
              <a:solidFill>
                <a:srgbClr val="000000"/>
              </a:solidFill>
            </a:endParaRPr>
          </a:p>
          <a:p>
            <a:pPr indent="-374650" lvl="0" marL="457200" rtl="0" algn="l">
              <a:lnSpc>
                <a:spcPct val="211363"/>
              </a:lnSpc>
              <a:spcBef>
                <a:spcPts val="0"/>
              </a:spcBef>
              <a:spcAft>
                <a:spcPts val="0"/>
              </a:spcAft>
              <a:buClr>
                <a:srgbClr val="000000"/>
              </a:buClr>
              <a:buSzPts val="2300"/>
              <a:buChar char="●"/>
            </a:pPr>
            <a:r>
              <a:rPr lang="en-US" sz="2300">
                <a:solidFill>
                  <a:srgbClr val="000000"/>
                </a:solidFill>
              </a:rPr>
              <a:t>Risposta secondo la Teoria della Leadership: In che modo avresti potuto applicare uno dei tre stili di leadership trattati (Trasformazionale, Servant, Autentico)?</a:t>
            </a:r>
            <a:endParaRPr sz="2300">
              <a:solidFill>
                <a:srgbClr val="000000"/>
              </a:solidFill>
            </a:endParaRPr>
          </a:p>
          <a:p>
            <a:pPr indent="0" lvl="0" marL="0" rtl="0" algn="l">
              <a:lnSpc>
                <a:spcPct val="100000"/>
              </a:lnSpc>
              <a:spcBef>
                <a:spcPts val="1200"/>
              </a:spcBef>
              <a:spcAft>
                <a:spcPts val="0"/>
              </a:spcAft>
              <a:buSzPts val="1800"/>
              <a:buNone/>
            </a:pPr>
            <a:r>
              <a:t/>
            </a:r>
            <a:endParaRPr sz="2300">
              <a:solidFill>
                <a:srgbClr val="000000"/>
              </a:solidFill>
            </a:endParaRPr>
          </a:p>
          <a:p>
            <a:pPr indent="0" lvl="0" marL="457200" rtl="0" algn="l">
              <a:lnSpc>
                <a:spcPct val="100000"/>
              </a:lnSpc>
              <a:spcBef>
                <a:spcPts val="0"/>
              </a:spcBef>
              <a:spcAft>
                <a:spcPts val="0"/>
              </a:spcAft>
              <a:buSzPts val="1800"/>
              <a:buNone/>
            </a:pPr>
            <a:r>
              <a:t/>
            </a:r>
            <a:endParaRPr sz="2300">
              <a:solidFill>
                <a:srgbClr val="00000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9e7b6f5a92_0_6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67" name="Google Shape;467;g39e7b6f5a92_0_6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Esempio: Guidare il Cambiamento con un Approccio Scolastico Globale (WSA)</a:t>
            </a:r>
            <a:endParaRPr/>
          </a:p>
        </p:txBody>
      </p:sp>
      <p:graphicFrame>
        <p:nvGraphicFramePr>
          <p:cNvPr id="468" name="Google Shape;468;g39e7b6f5a92_0_619"/>
          <p:cNvGraphicFramePr/>
          <p:nvPr/>
        </p:nvGraphicFramePr>
        <p:xfrm>
          <a:off x="97975" y="1462700"/>
          <a:ext cx="3000000" cy="3000000"/>
        </p:xfrm>
        <a:graphic>
          <a:graphicData uri="http://schemas.openxmlformats.org/drawingml/2006/table">
            <a:tbl>
              <a:tblPr>
                <a:noFill/>
                <a:tableStyleId>{60AD7C70-C9A3-4646-B581-F615D1D5ECE0}</a:tableStyleId>
              </a:tblPr>
              <a:tblGrid>
                <a:gridCol w="3447100"/>
                <a:gridCol w="2767300"/>
                <a:gridCol w="3339950"/>
                <a:gridCol w="2390175"/>
              </a:tblGrid>
              <a:tr h="9189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Elemento PERMA</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Obiettivo</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Azione Chiave (utilizzando una tecnica di Psicologia Positiva)</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Indicatore di Successo</a:t>
                      </a:r>
                      <a:endParaRPr b="1" sz="1800" u="none" cap="none" strike="noStrike">
                        <a:solidFill>
                          <a:schemeClr val="dk1"/>
                        </a:solidFill>
                        <a:latin typeface="Calibri"/>
                        <a:ea typeface="Calibri"/>
                        <a:cs typeface="Calibri"/>
                        <a:sym typeface="Calibri"/>
                      </a:endParaRPr>
                    </a:p>
                  </a:txBody>
                  <a:tcPr marT="91425" marB="91425" marR="91425" marL="91425"/>
                </a:tc>
              </a:tr>
              <a:tr h="918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Relazioni</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Migliorare la fiducia tra staff e studenti</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Avviare check-in settimanali individuali sui punti di forza ("Strengths Check-ins")</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Feedback positivo dagli studenti</a:t>
                      </a:r>
                      <a:endParaRPr sz="1800" u="none" cap="none" strike="noStrike">
                        <a:solidFill>
                          <a:schemeClr val="dk1"/>
                        </a:solidFill>
                        <a:latin typeface="Calibri"/>
                        <a:ea typeface="Calibri"/>
                        <a:cs typeface="Calibri"/>
                        <a:sym typeface="Calibri"/>
                      </a:endParaRPr>
                    </a:p>
                  </a:txBody>
                  <a:tcPr marT="91425" marB="91425" marR="91425" marL="91425"/>
                </a:tc>
              </a:tr>
              <a:tr h="918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Emozione Positiva</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Ridurre l’affaticamento nelle riunioni dello staff</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Iniziare tutte le riunioni di team con un “Giro di Gratitudine”</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Miglioramento del morale durante le riunioni</a:t>
                      </a:r>
                      <a:endParaRPr sz="1800" u="none" cap="none" strike="noStrike">
                        <a:solidFill>
                          <a:schemeClr val="dk1"/>
                        </a:solidFill>
                        <a:latin typeface="Calibri"/>
                        <a:ea typeface="Calibri"/>
                        <a:cs typeface="Calibri"/>
                        <a:sym typeface="Calibri"/>
                      </a:endParaRPr>
                    </a:p>
                  </a:txBody>
                  <a:tcPr marT="91425" marB="91425" marR="91425" marL="91425"/>
                </a:tc>
              </a:tr>
              <a:tr h="918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Realizzazione (Accomplishment)</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Accrescere la fiducia degli studenti</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Creare un “Wall della Mentalità di Crescita” per valorizzare l’impegno</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Maggiore partecipazione in classe</a:t>
                      </a:r>
                      <a:endParaRPr sz="1800" u="none" cap="none" strike="noStrike">
                        <a:solidFill>
                          <a:schemeClr val="dk1"/>
                        </a:solidFill>
                        <a:latin typeface="Calibri"/>
                        <a:ea typeface="Calibri"/>
                        <a:cs typeface="Calibri"/>
                        <a:sym typeface="Calibri"/>
                      </a:endParaRPr>
                    </a:p>
                  </a:txBody>
                  <a:tcPr marT="91425" marB="91425" marR="91425" marL="91425"/>
                </a:tc>
              </a:tr>
              <a:tr h="918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Senso (Meaning)</a:t>
                      </a:r>
                      <a:endParaRPr b="1"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Connettere lo staff allo scopo</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Condividere settimanalmente una storia positiva sull’impatto sugli studenti</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Lo staff fa riferimento allo scopo nei check-in</a:t>
                      </a:r>
                      <a:endParaRPr sz="1800" u="none" cap="none" strike="noStrike">
                        <a:solidFill>
                          <a:schemeClr val="dk1"/>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9e7b6f5a92_0_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96" name="Google Shape;96;g39e7b6f5a92_0_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Lancia il Trionfo</a:t>
            </a:r>
            <a:endParaRPr/>
          </a:p>
        </p:txBody>
      </p:sp>
      <p:sp>
        <p:nvSpPr>
          <p:cNvPr id="97" name="Google Shape;97;g39e7b6f5a92_0_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sz="2500">
              <a:solidFill>
                <a:srgbClr val="4F4F5B"/>
              </a:solidFill>
            </a:endParaRPr>
          </a:p>
          <a:p>
            <a:pPr indent="0" lvl="0" marL="0" rtl="0" algn="l">
              <a:lnSpc>
                <a:spcPct val="115000"/>
              </a:lnSpc>
              <a:spcBef>
                <a:spcPts val="1200"/>
              </a:spcBef>
              <a:spcAft>
                <a:spcPts val="0"/>
              </a:spcAft>
              <a:buSzPts val="1800"/>
              <a:buNone/>
            </a:pPr>
            <a:r>
              <a:t/>
            </a:r>
            <a:endParaRPr sz="2500">
              <a:solidFill>
                <a:srgbClr val="4F4F5B"/>
              </a:solidFill>
            </a:endParaRPr>
          </a:p>
          <a:p>
            <a:pPr indent="0" lvl="0" marL="0" rtl="0" algn="l">
              <a:lnSpc>
                <a:spcPct val="115000"/>
              </a:lnSpc>
              <a:spcBef>
                <a:spcPts val="1200"/>
              </a:spcBef>
              <a:spcAft>
                <a:spcPts val="0"/>
              </a:spcAft>
              <a:buSzPts val="1800"/>
              <a:buNone/>
            </a:pPr>
            <a:r>
              <a:rPr lang="en-US" sz="2500">
                <a:solidFill>
                  <a:srgbClr val="4F4F5B"/>
                </a:solidFill>
              </a:rPr>
              <a:t>Prenditi un momento per riflettere sul periodo trascorso dal nostro training del Giorno 1.</a:t>
            </a:r>
            <a:endParaRPr sz="2500">
              <a:solidFill>
                <a:srgbClr val="4F4F5B"/>
              </a:solidFill>
            </a:endParaRPr>
          </a:p>
          <a:p>
            <a:pPr indent="0" lvl="0" marL="0" rtl="0" algn="l">
              <a:lnSpc>
                <a:spcPct val="115000"/>
              </a:lnSpc>
              <a:spcBef>
                <a:spcPts val="1200"/>
              </a:spcBef>
              <a:spcAft>
                <a:spcPts val="0"/>
              </a:spcAft>
              <a:buSzPts val="1800"/>
              <a:buNone/>
            </a:pPr>
            <a:r>
              <a:t/>
            </a:r>
            <a:endParaRPr sz="2500">
              <a:solidFill>
                <a:srgbClr val="4F4F5B"/>
              </a:solidFill>
            </a:endParaRPr>
          </a:p>
          <a:p>
            <a:pPr indent="0" lvl="0" marL="0" rtl="0" algn="l">
              <a:lnSpc>
                <a:spcPct val="115000"/>
              </a:lnSpc>
              <a:spcBef>
                <a:spcPts val="1200"/>
              </a:spcBef>
              <a:spcAft>
                <a:spcPts val="0"/>
              </a:spcAft>
              <a:buSzPts val="1800"/>
              <a:buNone/>
            </a:pPr>
            <a:r>
              <a:rPr lang="en-US" sz="2500">
                <a:solidFill>
                  <a:srgbClr val="4F4F5B"/>
                </a:solidFill>
              </a:rPr>
              <a:t>Pensa a un risultato personale raggiunto da allora, ad esempio completare un compito, alzarti presto o avere una mattina produttiva, e scrivilo.</a:t>
            </a:r>
            <a:endParaRPr sz="2500">
              <a:solidFill>
                <a:srgbClr val="4F4F5B"/>
              </a:solidFill>
            </a:endParaRPr>
          </a:p>
          <a:p>
            <a:pPr indent="0" lvl="0" marL="0" rtl="0" algn="l">
              <a:lnSpc>
                <a:spcPct val="115000"/>
              </a:lnSpc>
              <a:spcBef>
                <a:spcPts val="1200"/>
              </a:spcBef>
              <a:spcAft>
                <a:spcPts val="0"/>
              </a:spcAft>
              <a:buSzPts val="1800"/>
              <a:buNone/>
            </a:pPr>
            <a:r>
              <a:t/>
            </a:r>
            <a:endParaRPr sz="2500">
              <a:solidFill>
                <a:srgbClr val="4F4F5B"/>
              </a:solidFill>
            </a:endParaRPr>
          </a:p>
          <a:p>
            <a:pPr indent="0" lvl="0" marL="0" rtl="0" algn="l">
              <a:lnSpc>
                <a:spcPct val="115000"/>
              </a:lnSpc>
              <a:spcBef>
                <a:spcPts val="1200"/>
              </a:spcBef>
              <a:spcAft>
                <a:spcPts val="0"/>
              </a:spcAft>
              <a:buSzPts val="1800"/>
              <a:buNone/>
            </a:pPr>
            <a:r>
              <a:rPr lang="en-US" sz="2500">
                <a:solidFill>
                  <a:srgbClr val="4F4F5B"/>
                </a:solidFill>
              </a:rPr>
              <a:t>A turno, condividete questo risultato con il gruppo. Dopo di te, la persona successiva nel gruppo ripeterà il tuo trionfo, riconoscendolo, e poi aggiungerà il proprio risultato personale.</a:t>
            </a:r>
            <a:endParaRPr sz="2500">
              <a:solidFill>
                <a:srgbClr val="4F4F5B"/>
              </a:solidFill>
            </a:endParaRPr>
          </a:p>
          <a:p>
            <a:pPr indent="0" lvl="0" marL="0" rtl="0" algn="l">
              <a:lnSpc>
                <a:spcPct val="100000"/>
              </a:lnSpc>
              <a:spcBef>
                <a:spcPts val="1200"/>
              </a:spcBef>
              <a:spcAft>
                <a:spcPts val="0"/>
              </a:spcAft>
              <a:buSzPts val="1800"/>
              <a:buNone/>
            </a:pPr>
            <a:r>
              <a:t/>
            </a:r>
            <a:endParaRPr sz="3000">
              <a:solidFill>
                <a:srgbClr val="4F4F5B"/>
              </a:solidFill>
            </a:endParaRPr>
          </a:p>
        </p:txBody>
      </p:sp>
      <p:pic>
        <p:nvPicPr>
          <p:cNvPr id="98" name="Google Shape;98;g39e7b6f5a92_0_7"/>
          <p:cNvPicPr preferRelativeResize="0"/>
          <p:nvPr/>
        </p:nvPicPr>
        <p:blipFill rotWithShape="1">
          <a:blip r:embed="rId3">
            <a:alphaModFix/>
          </a:blip>
          <a:srcRect b="0" l="0" r="0" t="0"/>
          <a:stretch/>
        </p:blipFill>
        <p:spPr>
          <a:xfrm>
            <a:off x="9231996" y="905695"/>
            <a:ext cx="2869599" cy="1638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9fa8c56bcb_0_4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700"/>
              <a:t>Unità 2.3 – Guidare il cambiamento con la Psicologia Positiva</a:t>
            </a:r>
            <a:endParaRPr/>
          </a:p>
        </p:txBody>
      </p:sp>
      <p:sp>
        <p:nvSpPr>
          <p:cNvPr id="474" name="Google Shape;474;g39fa8c56bcb_0_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Esercizio: Guidare il Cambiamento con un Approccio Scolastico Globale (WSA) in Gruppi</a:t>
            </a:r>
            <a:endParaRPr/>
          </a:p>
        </p:txBody>
      </p:sp>
      <p:sp>
        <p:nvSpPr>
          <p:cNvPr id="475" name="Google Shape;475;g39fa8c56bcb_0_4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Clr>
                <a:srgbClr val="000000"/>
              </a:buClr>
              <a:buSzPts val="2300"/>
              <a:buChar char="●"/>
            </a:pPr>
            <a:r>
              <a:t/>
            </a:r>
            <a:endParaRPr sz="2300">
              <a:solidFill>
                <a:srgbClr val="000000"/>
              </a:solidFill>
            </a:endParaRPr>
          </a:p>
          <a:p>
            <a:pPr indent="0" lvl="0" marL="457200" rtl="0" algn="l">
              <a:lnSpc>
                <a:spcPct val="100000"/>
              </a:lnSpc>
              <a:spcBef>
                <a:spcPts val="0"/>
              </a:spcBef>
              <a:spcAft>
                <a:spcPts val="0"/>
              </a:spcAft>
              <a:buSzPts val="1800"/>
              <a:buNone/>
            </a:pPr>
            <a:r>
              <a:t/>
            </a:r>
            <a:endParaRPr sz="2300">
              <a:solidFill>
                <a:srgbClr val="000000"/>
              </a:solidFill>
            </a:endParaRPr>
          </a:p>
          <a:p>
            <a:pPr indent="0" lvl="0" marL="0" rtl="0" algn="l">
              <a:lnSpc>
                <a:spcPct val="100000"/>
              </a:lnSpc>
              <a:spcBef>
                <a:spcPts val="0"/>
              </a:spcBef>
              <a:spcAft>
                <a:spcPts val="0"/>
              </a:spcAft>
              <a:buSzPts val="1800"/>
              <a:buNone/>
            </a:pPr>
            <a:r>
              <a:t/>
            </a:r>
            <a:endParaRPr sz="3000">
              <a:solidFill>
                <a:srgbClr val="4F4F50"/>
              </a:solidFill>
            </a:endParaRPr>
          </a:p>
        </p:txBody>
      </p:sp>
      <p:graphicFrame>
        <p:nvGraphicFramePr>
          <p:cNvPr id="476" name="Google Shape;476;g39fa8c56bcb_0_40"/>
          <p:cNvGraphicFramePr/>
          <p:nvPr/>
        </p:nvGraphicFramePr>
        <p:xfrm>
          <a:off x="247500" y="1462700"/>
          <a:ext cx="3000000" cy="3000000"/>
        </p:xfrm>
        <a:graphic>
          <a:graphicData uri="http://schemas.openxmlformats.org/drawingml/2006/table">
            <a:tbl>
              <a:tblPr>
                <a:noFill/>
                <a:tableStyleId>{60AD7C70-C9A3-4646-B581-F615D1D5ECE0}</a:tableStyleId>
              </a:tblPr>
              <a:tblGrid>
                <a:gridCol w="2914300"/>
                <a:gridCol w="2914300"/>
                <a:gridCol w="2914300"/>
                <a:gridCol w="2914300"/>
              </a:tblGrid>
              <a:tr h="918900">
                <a:tc>
                  <a:txBody>
                    <a:bodyPr/>
                    <a:lstStyle/>
                    <a:p>
                      <a:pPr indent="0" lvl="0" marL="0" marR="0" rtl="0" algn="l">
                        <a:lnSpc>
                          <a:spcPct val="150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Elemento PERMA</a:t>
                      </a:r>
                      <a:endParaRPr b="1"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5E7EB"/>
                      </a:solidFill>
                      <a:prstDash val="solid"/>
                      <a:round/>
                      <a:headEnd len="sm" w="sm" type="none"/>
                      <a:tailEnd len="sm" w="sm" type="none"/>
                    </a:lnT>
                    <a:lnB cap="flat" cmpd="sng" w="9525">
                      <a:solidFill>
                        <a:srgbClr val="E2E8F0"/>
                      </a:solidFill>
                      <a:prstDash val="solid"/>
                      <a:round/>
                      <a:headEnd len="sm" w="sm" type="none"/>
                      <a:tailEnd len="sm" w="sm" type="none"/>
                    </a:lnB>
                    <a:solidFill>
                      <a:srgbClr val="F8FAFC"/>
                    </a:solidFill>
                  </a:tcPr>
                </a:tc>
                <a:tc>
                  <a:txBody>
                    <a:bodyPr/>
                    <a:lstStyle/>
                    <a:p>
                      <a:pPr indent="0" lvl="0" marL="0" marR="0" rtl="0" algn="l">
                        <a:lnSpc>
                          <a:spcPct val="150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Obiettivo</a:t>
                      </a:r>
                      <a:endParaRPr b="1"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5E7EB"/>
                      </a:solidFill>
                      <a:prstDash val="solid"/>
                      <a:round/>
                      <a:headEnd len="sm" w="sm" type="none"/>
                      <a:tailEnd len="sm" w="sm" type="none"/>
                    </a:lnT>
                    <a:lnB cap="flat" cmpd="sng" w="9525">
                      <a:solidFill>
                        <a:srgbClr val="E2E8F0"/>
                      </a:solidFill>
                      <a:prstDash val="solid"/>
                      <a:round/>
                      <a:headEnd len="sm" w="sm" type="none"/>
                      <a:tailEnd len="sm" w="sm" type="none"/>
                    </a:lnB>
                    <a:solidFill>
                      <a:srgbClr val="F8FAFC"/>
                    </a:solidFill>
                  </a:tcPr>
                </a:tc>
                <a:tc>
                  <a:txBody>
                    <a:bodyPr/>
                    <a:lstStyle/>
                    <a:p>
                      <a:pPr indent="0" lvl="0" marL="0" marR="0" rtl="0" algn="l">
                        <a:lnSpc>
                          <a:spcPct val="150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Azione Chiave (utilizzando una tecnica di PP)</a:t>
                      </a:r>
                      <a:endParaRPr b="1"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5E7EB"/>
                      </a:solidFill>
                      <a:prstDash val="solid"/>
                      <a:round/>
                      <a:headEnd len="sm" w="sm" type="none"/>
                      <a:tailEnd len="sm" w="sm" type="none"/>
                    </a:lnT>
                    <a:lnB cap="flat" cmpd="sng" w="9525">
                      <a:solidFill>
                        <a:srgbClr val="E2E8F0"/>
                      </a:solidFill>
                      <a:prstDash val="solid"/>
                      <a:round/>
                      <a:headEnd len="sm" w="sm" type="none"/>
                      <a:tailEnd len="sm" w="sm" type="none"/>
                    </a:lnB>
                    <a:solidFill>
                      <a:srgbClr val="F8FAFC"/>
                    </a:solidFill>
                  </a:tcPr>
                </a:tc>
                <a:tc>
                  <a:txBody>
                    <a:bodyPr/>
                    <a:lstStyle/>
                    <a:p>
                      <a:pPr indent="0" lvl="0" marL="0" marR="0" rtl="0" algn="l">
                        <a:lnSpc>
                          <a:spcPct val="150000"/>
                        </a:lnSpc>
                        <a:spcBef>
                          <a:spcPts val="0"/>
                        </a:spcBef>
                        <a:spcAft>
                          <a:spcPts val="0"/>
                        </a:spcAft>
                        <a:buClr>
                          <a:srgbClr val="000000"/>
                        </a:buClr>
                        <a:buSzPts val="1800"/>
                        <a:buFont typeface="Arial"/>
                        <a:buNone/>
                      </a:pPr>
                      <a:r>
                        <a:rPr b="1" lang="en-US" sz="1800" u="none" cap="none" strike="noStrike">
                          <a:solidFill>
                            <a:srgbClr val="4F4F50"/>
                          </a:solidFill>
                          <a:latin typeface="Calibri"/>
                          <a:ea typeface="Calibri"/>
                          <a:cs typeface="Calibri"/>
                          <a:sym typeface="Calibri"/>
                        </a:rPr>
                        <a:t>Indicatore di Successo</a:t>
                      </a:r>
                      <a:endParaRPr b="1"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5E7EB"/>
                      </a:solidFill>
                      <a:prstDash val="solid"/>
                      <a:round/>
                      <a:headEnd len="sm" w="sm" type="none"/>
                      <a:tailEnd len="sm" w="sm" type="none"/>
                    </a:lnT>
                    <a:lnB cap="flat" cmpd="sng" w="9525">
                      <a:solidFill>
                        <a:srgbClr val="E2E8F0"/>
                      </a:solidFill>
                      <a:prstDash val="solid"/>
                      <a:round/>
                      <a:headEnd len="sm" w="sm" type="none"/>
                      <a:tailEnd len="sm" w="sm" type="none"/>
                    </a:lnB>
                    <a:solidFill>
                      <a:srgbClr val="F8FAFC"/>
                    </a:solidFill>
                  </a:tcPr>
                </a:tc>
              </a:tr>
              <a:tr h="918900">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solidFill>
                            <a:srgbClr val="4F4F50"/>
                          </a:solidFill>
                          <a:latin typeface="Calibri"/>
                          <a:ea typeface="Calibri"/>
                          <a:cs typeface="Calibri"/>
                          <a:sym typeface="Calibri"/>
                        </a:rPr>
                        <a:t>Relazioni</a:t>
                      </a:r>
                      <a:endParaRPr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918900">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solidFill>
                            <a:srgbClr val="4F4F50"/>
                          </a:solidFill>
                          <a:latin typeface="Calibri"/>
                          <a:ea typeface="Calibri"/>
                          <a:cs typeface="Calibri"/>
                          <a:sym typeface="Calibri"/>
                        </a:rPr>
                        <a:t>Emozione Positiva</a:t>
                      </a:r>
                      <a:endParaRPr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918900">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solidFill>
                            <a:srgbClr val="4F4F50"/>
                          </a:solidFill>
                          <a:latin typeface="Calibri"/>
                          <a:ea typeface="Calibri"/>
                          <a:cs typeface="Calibri"/>
                          <a:sym typeface="Calibri"/>
                        </a:rPr>
                        <a:t>Realizzazione (Accomplishment)</a:t>
                      </a:r>
                      <a:endParaRPr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918900">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solidFill>
                            <a:srgbClr val="4F4F50"/>
                          </a:solidFill>
                          <a:latin typeface="Calibri"/>
                          <a:ea typeface="Calibri"/>
                          <a:cs typeface="Calibri"/>
                          <a:sym typeface="Calibri"/>
                        </a:rPr>
                        <a:t>Senso (Meaning)</a:t>
                      </a:r>
                      <a:endParaRPr sz="1800" u="none" cap="none" strike="noStrike">
                        <a:solidFill>
                          <a:srgbClr val="4F4F50"/>
                        </a:solidFill>
                        <a:latin typeface="Calibri"/>
                        <a:ea typeface="Calibri"/>
                        <a:cs typeface="Calibri"/>
                        <a:sym typeface="Calibri"/>
                      </a:endParaRPr>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71450" marB="171450" marR="228600" marL="228600">
                    <a:lnL cap="flat" cmpd="sng" w="9525">
                      <a:solidFill>
                        <a:srgbClr val="E5E7EB"/>
                      </a:solidFill>
                      <a:prstDash val="solid"/>
                      <a:round/>
                      <a:headEnd len="sm" w="sm" type="none"/>
                      <a:tailEnd len="sm" w="sm" type="none"/>
                    </a:lnL>
                    <a:lnR cap="flat" cmpd="sng" w="9525">
                      <a:solidFill>
                        <a:srgbClr val="E5E7EB"/>
                      </a:solidFill>
                      <a:prstDash val="solid"/>
                      <a:round/>
                      <a:headEnd len="sm" w="sm" type="none"/>
                      <a:tailEnd len="sm" w="sm" type="none"/>
                    </a:lnR>
                    <a:lnT cap="flat" cmpd="sng" w="9525">
                      <a:solidFill>
                        <a:srgbClr val="E2E8F0"/>
                      </a:solidFill>
                      <a:prstDash val="solid"/>
                      <a:round/>
                      <a:headEnd len="sm" w="sm" type="none"/>
                      <a:tailEnd len="sm" w="sm" type="none"/>
                    </a:lnT>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7f92c21d3d_0_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Riflessioni</a:t>
            </a:r>
            <a:endParaRPr/>
          </a:p>
        </p:txBody>
      </p:sp>
      <p:sp>
        <p:nvSpPr>
          <p:cNvPr id="482" name="Google Shape;482;g37f92c21d3d_0_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483" name="Google Shape;483;g37f92c21d3d_0_4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solidFill>
                <a:srgbClr val="4F4F50"/>
              </a:solidFill>
            </a:endParaRPr>
          </a:p>
          <a:p>
            <a:pPr indent="0" lvl="0" marL="0" rtl="0" algn="ctr">
              <a:lnSpc>
                <a:spcPct val="150000"/>
              </a:lnSpc>
              <a:spcBef>
                <a:spcPts val="1200"/>
              </a:spcBef>
              <a:spcAft>
                <a:spcPts val="0"/>
              </a:spcAft>
              <a:buSzPts val="1800"/>
              <a:buNone/>
            </a:pPr>
            <a:r>
              <a:t/>
            </a:r>
            <a:endParaRPr>
              <a:solidFill>
                <a:srgbClr val="4F4F50"/>
              </a:solidFill>
            </a:endParaRPr>
          </a:p>
          <a:p>
            <a:pPr indent="0" lvl="0" marL="0" rtl="0" algn="ctr">
              <a:lnSpc>
                <a:spcPct val="150000"/>
              </a:lnSpc>
              <a:spcBef>
                <a:spcPts val="0"/>
              </a:spcBef>
              <a:spcAft>
                <a:spcPts val="0"/>
              </a:spcAft>
              <a:buSzPts val="1800"/>
              <a:buNone/>
            </a:pPr>
            <a:r>
              <a:rPr lang="en-US">
                <a:solidFill>
                  <a:srgbClr val="4F4F50"/>
                </a:solidFill>
              </a:rPr>
              <a:t>Il benessere si costruisce, non si limita a gestire: utilizzare PERMA come framework per il tuo Approccio Scolastico Globale (WSA) può amplificare l’impatto e guidare un cambiamento duraturo.</a:t>
            </a:r>
            <a:endParaRPr>
              <a:solidFill>
                <a:srgbClr val="4F4F50"/>
              </a:solidFill>
            </a:endParaRPr>
          </a:p>
          <a:p>
            <a:pPr indent="0" lvl="0" marL="0" rtl="0" algn="ctr">
              <a:lnSpc>
                <a:spcPct val="150000"/>
              </a:lnSpc>
              <a:spcBef>
                <a:spcPts val="0"/>
              </a:spcBef>
              <a:spcAft>
                <a:spcPts val="0"/>
              </a:spcAft>
              <a:buSzPts val="1800"/>
              <a:buNone/>
            </a:pPr>
            <a:r>
              <a:rPr lang="en-US">
                <a:solidFill>
                  <a:srgbClr val="4F4F50"/>
                </a:solidFill>
              </a:rPr>
              <a:t>La tua attenzione (deficit vs. punti di forza) indirizza l’energia del team.</a:t>
            </a:r>
            <a:endParaRPr>
              <a:solidFill>
                <a:srgbClr val="4F4F50"/>
              </a:solidFill>
            </a:endParaRPr>
          </a:p>
          <a:p>
            <a:pPr indent="0" lvl="0" marL="0" rtl="0" algn="ctr">
              <a:lnSpc>
                <a:spcPct val="150000"/>
              </a:lnSpc>
              <a:spcBef>
                <a:spcPts val="0"/>
              </a:spcBef>
              <a:spcAft>
                <a:spcPts val="0"/>
              </a:spcAft>
              <a:buSzPts val="1800"/>
              <a:buNone/>
            </a:pPr>
            <a:r>
              <a:t/>
            </a:r>
            <a:endParaRPr>
              <a:solidFill>
                <a:srgbClr val="4F4F50"/>
              </a:solidFill>
            </a:endParaRPr>
          </a:p>
          <a:p>
            <a:pPr indent="0" lvl="0" marL="0" rtl="0" algn="ctr">
              <a:lnSpc>
                <a:spcPct val="115000"/>
              </a:lnSpc>
              <a:spcBef>
                <a:spcPts val="0"/>
              </a:spcBef>
              <a:spcAft>
                <a:spcPts val="0"/>
              </a:spcAft>
              <a:buSzPts val="1800"/>
              <a:buNone/>
            </a:pPr>
            <a:r>
              <a:rPr lang="en-US" sz="2400">
                <a:solidFill>
                  <a:srgbClr val="14B8A6"/>
                </a:solidFill>
                <a:latin typeface="Arial"/>
                <a:ea typeface="Arial"/>
                <a:cs typeface="Arial"/>
                <a:sym typeface="Arial"/>
              </a:rPr>
              <a:t>Azioni Chiave:</a:t>
            </a:r>
            <a:endParaRPr sz="2400">
              <a:solidFill>
                <a:srgbClr val="14B8A6"/>
              </a:solidFill>
              <a:latin typeface="Arial"/>
              <a:ea typeface="Arial"/>
              <a:cs typeface="Arial"/>
              <a:sym typeface="Arial"/>
            </a:endParaRPr>
          </a:p>
          <a:p>
            <a:pPr indent="0" lvl="0" marL="0" rtl="0" algn="ctr">
              <a:lnSpc>
                <a:spcPct val="150000"/>
              </a:lnSpc>
              <a:spcBef>
                <a:spcPts val="0"/>
              </a:spcBef>
              <a:spcAft>
                <a:spcPts val="0"/>
              </a:spcAft>
              <a:buSzPts val="1800"/>
              <a:buNone/>
            </a:pPr>
            <a:r>
              <a:rPr lang="en-US">
                <a:solidFill>
                  <a:srgbClr val="4F4F50"/>
                </a:solidFill>
              </a:rPr>
              <a:t>Utilizzare quotidianamente Strengths-Spotting e Gratitudine.</a:t>
            </a:r>
            <a:endParaRPr>
              <a:solidFill>
                <a:srgbClr val="4F4F50"/>
              </a:solidFill>
            </a:endParaRPr>
          </a:p>
          <a:p>
            <a:pPr indent="0" lvl="0" marL="0" rtl="0" algn="ctr">
              <a:lnSpc>
                <a:spcPct val="150000"/>
              </a:lnSpc>
              <a:spcBef>
                <a:spcPts val="0"/>
              </a:spcBef>
              <a:spcAft>
                <a:spcPts val="0"/>
              </a:spcAft>
              <a:buSzPts val="1800"/>
              <a:buNone/>
            </a:pPr>
            <a:r>
              <a:rPr lang="en-US">
                <a:solidFill>
                  <a:srgbClr val="4F4F50"/>
                </a:solidFill>
              </a:rPr>
              <a:t>Impiegare Appreciative Inquiry (4-Ds) per pianificare cambiamenti positivi e duraturi, invece di concentrarsi solo sulla risoluzione dei problemi.</a:t>
            </a:r>
            <a:endParaRPr>
              <a:solidFill>
                <a:srgbClr val="4F4F50"/>
              </a:solidFill>
            </a:endParaRPr>
          </a:p>
          <a:p>
            <a:pPr indent="0" lvl="0" marL="0" rtl="0" algn="ctr">
              <a:lnSpc>
                <a:spcPct val="150000"/>
              </a:lnSpc>
              <a:spcBef>
                <a:spcPts val="0"/>
              </a:spcBef>
              <a:spcAft>
                <a:spcPts val="0"/>
              </a:spcAft>
              <a:buSzPts val="1800"/>
              <a:buNone/>
            </a:pPr>
            <a:r>
              <a:t/>
            </a:r>
            <a:endParaRPr>
              <a:solidFill>
                <a:srgbClr val="4F4F50"/>
              </a:solidFill>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9e7b6f5a92_0_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04" name="Google Shape;104;g39e7b6f5a92_0_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Comunicazione Basata sui Deficit</a:t>
            </a:r>
            <a:endParaRPr/>
          </a:p>
        </p:txBody>
      </p:sp>
      <p:sp>
        <p:nvSpPr>
          <p:cNvPr id="105" name="Google Shape;105;g39e7b6f5a92_0_19"/>
          <p:cNvSpPr txBox="1"/>
          <p:nvPr>
            <p:ph idx="2" type="body"/>
          </p:nvPr>
        </p:nvSpPr>
        <p:spPr>
          <a:xfrm>
            <a:off x="214024" y="1568700"/>
            <a:ext cx="7331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500">
              <a:solidFill>
                <a:srgbClr val="4F4F5B"/>
              </a:solidFill>
            </a:endParaRPr>
          </a:p>
          <a:p>
            <a:pPr indent="0" lvl="0" marL="0" rtl="0" algn="ctr">
              <a:lnSpc>
                <a:spcPct val="100000"/>
              </a:lnSpc>
              <a:spcBef>
                <a:spcPts val="0"/>
              </a:spcBef>
              <a:spcAft>
                <a:spcPts val="0"/>
              </a:spcAft>
              <a:buSzPts val="1800"/>
              <a:buNone/>
            </a:pPr>
            <a:r>
              <a:rPr lang="en-US" sz="2500">
                <a:solidFill>
                  <a:srgbClr val="4F4F5B"/>
                </a:solidFill>
              </a:rPr>
              <a:t>Questo approccio si concentra sull'identificazione e la discussione dei problemi, portando spesso a un focus negativo che ostacola il progresso e la motivazione.</a:t>
            </a:r>
            <a:endParaRPr sz="2500">
              <a:solidFill>
                <a:srgbClr val="4F4F5B"/>
              </a:solidFill>
            </a:endParaRPr>
          </a:p>
          <a:p>
            <a:pPr indent="0" lvl="0" marL="457200" rtl="0" algn="ctr">
              <a:lnSpc>
                <a:spcPct val="100000"/>
              </a:lnSpc>
              <a:spcBef>
                <a:spcPts val="0"/>
              </a:spcBef>
              <a:spcAft>
                <a:spcPts val="0"/>
              </a:spcAft>
              <a:buSzPts val="1800"/>
              <a:buNone/>
            </a:pPr>
            <a:r>
              <a:t/>
            </a:r>
            <a:endParaRPr sz="2500">
              <a:solidFill>
                <a:srgbClr val="4F4F5B"/>
              </a:solidFill>
            </a:endParaRPr>
          </a:p>
          <a:p>
            <a:pPr indent="-387350" lvl="0" marL="457200" rtl="0" algn="ctr">
              <a:lnSpc>
                <a:spcPct val="100000"/>
              </a:lnSpc>
              <a:spcBef>
                <a:spcPts val="0"/>
              </a:spcBef>
              <a:spcAft>
                <a:spcPts val="0"/>
              </a:spcAft>
              <a:buClr>
                <a:srgbClr val="4F4F5B"/>
              </a:buClr>
              <a:buSzPts val="2500"/>
              <a:buChar char="●"/>
            </a:pPr>
            <a:r>
              <a:rPr lang="en-US" sz="2500">
                <a:solidFill>
                  <a:srgbClr val="4F4F5B"/>
                </a:solidFill>
              </a:rPr>
              <a:t>Si concentra sui problemi, le debolezze e ciò che manca</a:t>
            </a:r>
            <a:endParaRPr sz="2500">
              <a:solidFill>
                <a:srgbClr val="4F4F5B"/>
              </a:solidFill>
            </a:endParaRPr>
          </a:p>
          <a:p>
            <a:pPr indent="-387350" lvl="0" marL="457200" rtl="0" algn="ctr">
              <a:lnSpc>
                <a:spcPct val="100000"/>
              </a:lnSpc>
              <a:spcBef>
                <a:spcPts val="0"/>
              </a:spcBef>
              <a:spcAft>
                <a:spcPts val="0"/>
              </a:spcAft>
              <a:buClr>
                <a:srgbClr val="4F4F5B"/>
              </a:buClr>
              <a:buSzPts val="2500"/>
              <a:buChar char="●"/>
            </a:pPr>
            <a:r>
              <a:rPr lang="en-US" sz="2500">
                <a:solidFill>
                  <a:srgbClr val="4F4F5B"/>
                </a:solidFill>
              </a:rPr>
              <a:t>Pone l'accento sulle lacune e sui fallimenti</a:t>
            </a:r>
            <a:endParaRPr sz="2500">
              <a:solidFill>
                <a:srgbClr val="4F4F5B"/>
              </a:solidFill>
            </a:endParaRPr>
          </a:p>
          <a:p>
            <a:pPr indent="0" lvl="0" marL="0" rtl="0" algn="ctr">
              <a:lnSpc>
                <a:spcPct val="100000"/>
              </a:lnSpc>
              <a:spcBef>
                <a:spcPts val="0"/>
              </a:spcBef>
              <a:spcAft>
                <a:spcPts val="0"/>
              </a:spcAft>
              <a:buSzPts val="1800"/>
              <a:buNone/>
            </a:pPr>
            <a:r>
              <a:t/>
            </a:r>
            <a:endParaRPr sz="2500">
              <a:solidFill>
                <a:srgbClr val="4F4F5B"/>
              </a:solidFill>
            </a:endParaRPr>
          </a:p>
          <a:p>
            <a:pPr indent="0" lvl="0" marL="0" rtl="0" algn="ctr">
              <a:lnSpc>
                <a:spcPct val="100000"/>
              </a:lnSpc>
              <a:spcBef>
                <a:spcPts val="0"/>
              </a:spcBef>
              <a:spcAft>
                <a:spcPts val="0"/>
              </a:spcAft>
              <a:buSzPts val="1800"/>
              <a:buNone/>
            </a:pPr>
            <a:r>
              <a:rPr lang="en-US" sz="2500">
                <a:solidFill>
                  <a:srgbClr val="4F4F5B"/>
                </a:solidFill>
              </a:rPr>
              <a:t>Esempio: "Dobbiamo correggere la scarsa partecipazione in classe."</a:t>
            </a:r>
            <a:endParaRPr sz="2500">
              <a:solidFill>
                <a:srgbClr val="4F4F5B"/>
              </a:solidFill>
            </a:endParaRPr>
          </a:p>
          <a:p>
            <a:pPr indent="0" lvl="0" marL="0" rtl="0" algn="ctr">
              <a:lnSpc>
                <a:spcPct val="100000"/>
              </a:lnSpc>
              <a:spcBef>
                <a:spcPts val="0"/>
              </a:spcBef>
              <a:spcAft>
                <a:spcPts val="0"/>
              </a:spcAft>
              <a:buSzPts val="1800"/>
              <a:buNone/>
            </a:pPr>
            <a:r>
              <a:t/>
            </a:r>
            <a:endParaRPr sz="2500">
              <a:solidFill>
                <a:srgbClr val="4F4F5B"/>
              </a:solidFill>
            </a:endParaRPr>
          </a:p>
          <a:p>
            <a:pPr indent="0" lvl="0" marL="0" rtl="0" algn="ctr">
              <a:lnSpc>
                <a:spcPct val="100000"/>
              </a:lnSpc>
              <a:spcBef>
                <a:spcPts val="0"/>
              </a:spcBef>
              <a:spcAft>
                <a:spcPts val="0"/>
              </a:spcAft>
              <a:buSzPts val="1800"/>
              <a:buNone/>
            </a:pPr>
            <a:r>
              <a:t/>
            </a:r>
            <a:endParaRPr sz="2500">
              <a:solidFill>
                <a:srgbClr val="4F4F5B"/>
              </a:solidFill>
            </a:endParaRPr>
          </a:p>
        </p:txBody>
      </p:sp>
      <p:pic>
        <p:nvPicPr>
          <p:cNvPr descr="Disability and Education Concept, Kids on Lesson. Children with Teacher in Classroom. Disabled Boy in Wheelchair (Provided by Getty Images)" id="106" name="Google Shape;106;g39e7b6f5a92_0_19"/>
          <p:cNvPicPr preferRelativeResize="0"/>
          <p:nvPr/>
        </p:nvPicPr>
        <p:blipFill rotWithShape="1">
          <a:blip r:embed="rId3">
            <a:alphaModFix/>
          </a:blip>
          <a:srcRect b="0" l="0" r="0" t="0"/>
          <a:stretch/>
        </p:blipFill>
        <p:spPr>
          <a:xfrm>
            <a:off x="7092025" y="4034448"/>
            <a:ext cx="5182725" cy="259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9e7b6f5a92_0_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pic>
        <p:nvPicPr>
          <p:cNvPr id="112" name="Google Shape;112;g39e7b6f5a92_0_25"/>
          <p:cNvPicPr preferRelativeResize="0"/>
          <p:nvPr/>
        </p:nvPicPr>
        <p:blipFill rotWithShape="1">
          <a:blip r:embed="rId3">
            <a:alphaModFix/>
          </a:blip>
          <a:srcRect b="0" l="0" r="0" t="0"/>
          <a:stretch/>
        </p:blipFill>
        <p:spPr>
          <a:xfrm>
            <a:off x="7379250" y="949842"/>
            <a:ext cx="4663230" cy="5755758"/>
          </a:xfrm>
          <a:prstGeom prst="rect">
            <a:avLst/>
          </a:prstGeom>
          <a:noFill/>
          <a:ln>
            <a:noFill/>
          </a:ln>
        </p:spPr>
      </p:pic>
      <p:sp>
        <p:nvSpPr>
          <p:cNvPr id="113" name="Google Shape;113;g39e7b6f5a92_0_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Comunicazione Basata sui Punti di Forza</a:t>
            </a:r>
            <a:endParaRPr/>
          </a:p>
        </p:txBody>
      </p:sp>
      <p:sp>
        <p:nvSpPr>
          <p:cNvPr id="114" name="Google Shape;114;g39e7b6f5a92_0_25"/>
          <p:cNvSpPr txBox="1"/>
          <p:nvPr>
            <p:ph idx="2" type="body"/>
          </p:nvPr>
        </p:nvSpPr>
        <p:spPr>
          <a:xfrm>
            <a:off x="214024" y="1568700"/>
            <a:ext cx="7331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500">
              <a:solidFill>
                <a:srgbClr val="4F4F5B"/>
              </a:solidFill>
            </a:endParaRPr>
          </a:p>
          <a:p>
            <a:pPr indent="0" lvl="0" marL="0" rtl="0" algn="l">
              <a:lnSpc>
                <a:spcPct val="100000"/>
              </a:lnSpc>
              <a:spcBef>
                <a:spcPts val="0"/>
              </a:spcBef>
              <a:spcAft>
                <a:spcPts val="0"/>
              </a:spcAft>
              <a:buSzPts val="1800"/>
              <a:buNone/>
            </a:pPr>
            <a:r>
              <a:rPr lang="en-US" sz="2500">
                <a:solidFill>
                  <a:srgbClr val="4F4F5B"/>
                </a:solidFill>
              </a:rPr>
              <a:t>In contrasto con la comunicazione basata sui deficit, questo approccio si concentra sulle risorse e sul potenziale, sfruttando i punti di forza. Ciò favorisce un dialogo più positivo, costruttivo e motivante.</a:t>
            </a:r>
            <a:endParaRPr sz="2500">
              <a:solidFill>
                <a:srgbClr val="4F4F5B"/>
              </a:solidFill>
            </a:endParaRPr>
          </a:p>
          <a:p>
            <a:pPr indent="0" lvl="0" marL="0" rtl="0" algn="l">
              <a:lnSpc>
                <a:spcPct val="100000"/>
              </a:lnSpc>
              <a:spcBef>
                <a:spcPts val="0"/>
              </a:spcBef>
              <a:spcAft>
                <a:spcPts val="0"/>
              </a:spcAft>
              <a:buSzPts val="1800"/>
              <a:buNone/>
            </a:pPr>
            <a:r>
              <a:t/>
            </a:r>
            <a:endParaRPr sz="2500">
              <a:solidFill>
                <a:srgbClr val="4F4F5B"/>
              </a:solidFill>
            </a:endParaRPr>
          </a:p>
          <a:p>
            <a:pPr indent="0" lvl="0" marL="0" rtl="0" algn="l">
              <a:lnSpc>
                <a:spcPct val="100000"/>
              </a:lnSpc>
              <a:spcBef>
                <a:spcPts val="0"/>
              </a:spcBef>
              <a:spcAft>
                <a:spcPts val="0"/>
              </a:spcAft>
              <a:buSzPts val="1800"/>
              <a:buNone/>
            </a:pPr>
            <a:r>
              <a:rPr lang="en-US" sz="2500">
                <a:solidFill>
                  <a:srgbClr val="4F4F5B"/>
                </a:solidFill>
              </a:rPr>
              <a:t>Si concentra su ciò che funziona, sulle risorse e sul potenziale</a:t>
            </a:r>
            <a:endParaRPr sz="2500">
              <a:solidFill>
                <a:srgbClr val="4F4F5B"/>
              </a:solidFill>
            </a:endParaRPr>
          </a:p>
          <a:p>
            <a:pPr indent="0" lvl="0" marL="0" rtl="0" algn="l">
              <a:lnSpc>
                <a:spcPct val="100000"/>
              </a:lnSpc>
              <a:spcBef>
                <a:spcPts val="0"/>
              </a:spcBef>
              <a:spcAft>
                <a:spcPts val="0"/>
              </a:spcAft>
              <a:buSzPts val="1800"/>
              <a:buNone/>
            </a:pPr>
            <a:r>
              <a:t/>
            </a:r>
            <a:endParaRPr sz="2500">
              <a:solidFill>
                <a:srgbClr val="4F4F5B"/>
              </a:solidFill>
            </a:endParaRPr>
          </a:p>
          <a:p>
            <a:pPr indent="0" lvl="0" marL="0" rtl="0" algn="l">
              <a:lnSpc>
                <a:spcPct val="100000"/>
              </a:lnSpc>
              <a:spcBef>
                <a:spcPts val="0"/>
              </a:spcBef>
              <a:spcAft>
                <a:spcPts val="0"/>
              </a:spcAft>
              <a:buSzPts val="1800"/>
              <a:buNone/>
            </a:pPr>
            <a:r>
              <a:rPr lang="en-US" sz="2500">
                <a:solidFill>
                  <a:srgbClr val="4F4F5B"/>
                </a:solidFill>
              </a:rPr>
              <a:t>Esempio: "Esploriamo cosa motiva i nostri studenti più coinvolti."</a:t>
            </a:r>
            <a:endParaRPr sz="2500">
              <a:solidFill>
                <a:srgbClr val="4F4F5B"/>
              </a:solidFill>
            </a:endParaRPr>
          </a:p>
          <a:p>
            <a:pPr indent="0" lvl="0" marL="0" rtl="0" algn="l">
              <a:lnSpc>
                <a:spcPct val="100000"/>
              </a:lnSpc>
              <a:spcBef>
                <a:spcPts val="0"/>
              </a:spcBef>
              <a:spcAft>
                <a:spcPts val="0"/>
              </a:spcAft>
              <a:buSzPts val="1800"/>
              <a:buNone/>
            </a:pPr>
            <a:r>
              <a:t/>
            </a:r>
            <a:endParaRPr sz="2500">
              <a:solidFill>
                <a:srgbClr val="4F4F5B"/>
              </a:solidFill>
            </a:endParaRPr>
          </a:p>
          <a:p>
            <a:pPr indent="0" lvl="0" marL="0" rtl="0" algn="l">
              <a:lnSpc>
                <a:spcPct val="100000"/>
              </a:lnSpc>
              <a:spcBef>
                <a:spcPts val="0"/>
              </a:spcBef>
              <a:spcAft>
                <a:spcPts val="0"/>
              </a:spcAft>
              <a:buSzPts val="1800"/>
              <a:buNone/>
            </a:pPr>
            <a:r>
              <a:t/>
            </a:r>
            <a:endParaRPr sz="2500">
              <a:solidFill>
                <a:srgbClr val="4F4F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9e7b6f5a92_0_3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sp>
        <p:nvSpPr>
          <p:cNvPr id="120" name="Google Shape;120;g39e7b6f5a92_0_3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Stili di comunicazione basata sui deficit vs basata sui punti di forza</a:t>
            </a:r>
            <a:endParaRPr/>
          </a:p>
        </p:txBody>
      </p:sp>
      <p:graphicFrame>
        <p:nvGraphicFramePr>
          <p:cNvPr id="121" name="Google Shape;121;g39e7b6f5a92_0_31"/>
          <p:cNvGraphicFramePr/>
          <p:nvPr/>
        </p:nvGraphicFramePr>
        <p:xfrm>
          <a:off x="952500" y="1935666"/>
          <a:ext cx="3000000" cy="3000000"/>
        </p:xfrm>
        <a:graphic>
          <a:graphicData uri="http://schemas.openxmlformats.org/drawingml/2006/table">
            <a:tbl>
              <a:tblPr>
                <a:noFill/>
                <a:tableStyleId>{60AD7C70-C9A3-4646-B581-F615D1D5ECE0}</a:tableStyleId>
              </a:tblPr>
              <a:tblGrid>
                <a:gridCol w="3429000"/>
                <a:gridCol w="3429000"/>
                <a:gridCol w="3429000"/>
              </a:tblGrid>
              <a:tr h="381000">
                <a:tc>
                  <a:txBody>
                    <a:bodyPr/>
                    <a:lstStyle/>
                    <a:p>
                      <a:pPr indent="0" lvl="0" marL="0" marR="0" rtl="0" algn="ctr">
                        <a:lnSpc>
                          <a:spcPct val="115000"/>
                        </a:lnSpc>
                        <a:spcBef>
                          <a:spcPts val="0"/>
                        </a:spcBef>
                        <a:spcAft>
                          <a:spcPts val="0"/>
                        </a:spcAft>
                        <a:buClr>
                          <a:srgbClr val="000000"/>
                        </a:buClr>
                        <a:buSzPts val="1900"/>
                        <a:buFont typeface="Arial"/>
                        <a:buNone/>
                      </a:pPr>
                      <a:r>
                        <a:rPr b="1" lang="en-US" sz="1900" u="none" cap="none" strike="noStrike">
                          <a:solidFill>
                            <a:srgbClr val="545454"/>
                          </a:solidFill>
                        </a:rPr>
                        <a:t>Dimensione </a:t>
                      </a:r>
                      <a:endParaRPr b="1" sz="19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900"/>
                        <a:buFont typeface="Arial"/>
                        <a:buNone/>
                      </a:pPr>
                      <a:r>
                        <a:rPr b="1" lang="en-US" sz="1900" u="none" cap="none" strike="noStrike">
                          <a:solidFill>
                            <a:srgbClr val="545454"/>
                          </a:solidFill>
                        </a:rPr>
                        <a:t>Comunicazione Basata sui Deficit</a:t>
                      </a:r>
                      <a:endParaRPr b="1" sz="19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900"/>
                        <a:buFont typeface="Arial"/>
                        <a:buNone/>
                      </a:pPr>
                      <a:r>
                        <a:rPr b="1" lang="en-US" sz="1900" u="none" cap="none" strike="noStrike">
                          <a:solidFill>
                            <a:srgbClr val="545454"/>
                          </a:solidFill>
                        </a:rPr>
                        <a:t>Comunicazione Basata sui Punti di Forza</a:t>
                      </a:r>
                      <a:endParaRPr b="1" sz="1900" u="none" cap="none" strike="noStrike">
                        <a:solidFill>
                          <a:srgbClr val="545454"/>
                        </a:solidFill>
                      </a:endParaRPr>
                    </a:p>
                  </a:txBody>
                  <a:tcPr marT="91425" marB="91425" marR="91425" marL="91425"/>
                </a:tc>
              </a:tr>
              <a:tr h="3810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rgbClr val="545454"/>
                          </a:solidFill>
                        </a:rPr>
                        <a:t>Focus</a:t>
                      </a:r>
                      <a:endParaRPr b="1" sz="18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Si concentra sui problemi, le debolezze e sugli elementi mancanti dello studente</a:t>
                      </a:r>
                      <a:endParaRPr sz="14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Si concentra sui punti di forza, le capacità e il potenziale degli studenti</a:t>
                      </a:r>
                      <a:endParaRPr sz="1400" u="none" cap="none" strike="noStrike">
                        <a:solidFill>
                          <a:srgbClr val="545454"/>
                        </a:solidFill>
                      </a:endParaRPr>
                    </a:p>
                  </a:txBody>
                  <a:tcPr marT="91425" marB="91425" marR="91425" marL="91425"/>
                </a:tc>
              </a:tr>
              <a:tr h="3810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rgbClr val="545454"/>
                          </a:solidFill>
                        </a:rPr>
                        <a:t>Linguaggio</a:t>
                      </a:r>
                      <a:endParaRPr b="1" sz="18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Uso di parole negative, tono critico e linguaggio orientato al problema</a:t>
                      </a:r>
                      <a:endParaRPr sz="14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Uso di parole positive, tono affermativo e linguaggio orientato alle soluzioni</a:t>
                      </a:r>
                      <a:endParaRPr sz="1400" u="none" cap="none" strike="noStrike">
                        <a:solidFill>
                          <a:srgbClr val="545454"/>
                        </a:solidFill>
                      </a:endParaRPr>
                    </a:p>
                  </a:txBody>
                  <a:tcPr marT="91425" marB="91425" marR="91425" marL="91425"/>
                </a:tc>
              </a:tr>
              <a:tr h="3810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rgbClr val="545454"/>
                          </a:solidFill>
                        </a:rPr>
                        <a:t>Obiettivo</a:t>
                      </a:r>
                      <a:endParaRPr b="1" sz="18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Riparare, correggere</a:t>
                      </a:r>
                      <a:endParaRPr sz="14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L'obiettivo è costruire, sviluppare, responsabilizare lo studente</a:t>
                      </a:r>
                      <a:endParaRPr sz="1400" u="none" cap="none" strike="noStrike">
                        <a:solidFill>
                          <a:srgbClr val="545454"/>
                        </a:solidFill>
                      </a:endParaRPr>
                    </a:p>
                  </a:txBody>
                  <a:tcPr marT="91425" marB="91425" marR="91425" marL="91425"/>
                </a:tc>
              </a:tr>
              <a:tr h="3810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solidFill>
                            <a:srgbClr val="545454"/>
                          </a:solidFill>
                        </a:rPr>
                        <a:t>Risultato </a:t>
                      </a:r>
                      <a:endParaRPr b="1" sz="18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Sentimenti di scoraggiamento, colpa e dipendenza</a:t>
                      </a:r>
                      <a:endParaRPr sz="1400" u="none" cap="none" strike="noStrike">
                        <a:solidFill>
                          <a:srgbClr val="545454"/>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545454"/>
                          </a:solidFill>
                        </a:rPr>
                        <a:t>Sensazione e clima di empowerment, motivazione e resilienza</a:t>
                      </a:r>
                      <a:endParaRPr sz="1400" u="none" cap="none" strike="noStrike">
                        <a:solidFill>
                          <a:srgbClr val="545454"/>
                        </a:solidFill>
                      </a:endParaRPr>
                    </a:p>
                  </a:txBody>
                  <a:tcPr marT="91425" marB="91425" marR="91425" marL="91425"/>
                </a:tc>
              </a:tr>
            </a:tbl>
          </a:graphicData>
        </a:graphic>
      </p:graphicFrame>
      <p:graphicFrame>
        <p:nvGraphicFramePr>
          <p:cNvPr id="122" name="Google Shape;122;g39e7b6f5a92_0_31"/>
          <p:cNvGraphicFramePr/>
          <p:nvPr/>
        </p:nvGraphicFramePr>
        <p:xfrm>
          <a:off x="304800" y="304800"/>
          <a:ext cx="3000000" cy="3000000"/>
        </p:xfrm>
        <a:graphic>
          <a:graphicData uri="http://schemas.openxmlformats.org/drawingml/2006/table">
            <a:tbl>
              <a:tblPr>
                <a:noFill/>
                <a:tableStyleId>{81C42DF9-92AA-4629-99DA-34A44487118A}</a:tableStyleId>
              </a:tblPr>
              <a:tblGrid>
                <a:gridCol w="19050"/>
              </a:tblGrid>
              <a:tr h="190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9e7b6f5a92_0_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2.1 - Comunicazione Basata sui Punti di Forza</a:t>
            </a:r>
            <a:endParaRPr/>
          </a:p>
        </p:txBody>
      </p:sp>
      <p:pic>
        <p:nvPicPr>
          <p:cNvPr id="128" name="Google Shape;128;g39e7b6f5a92_0_37"/>
          <p:cNvPicPr preferRelativeResize="0"/>
          <p:nvPr/>
        </p:nvPicPr>
        <p:blipFill rotWithShape="1">
          <a:blip r:embed="rId3">
            <a:alphaModFix/>
          </a:blip>
          <a:srcRect b="0" l="0" r="0" t="0"/>
          <a:stretch/>
        </p:blipFill>
        <p:spPr>
          <a:xfrm>
            <a:off x="-427175" y="978300"/>
            <a:ext cx="5727299" cy="5727299"/>
          </a:xfrm>
          <a:prstGeom prst="rect">
            <a:avLst/>
          </a:prstGeom>
          <a:noFill/>
          <a:ln>
            <a:noFill/>
          </a:ln>
        </p:spPr>
      </p:pic>
      <p:sp>
        <p:nvSpPr>
          <p:cNvPr id="129" name="Google Shape;129;g39e7b6f5a92_0_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Studio di caso</a:t>
            </a:r>
            <a:endParaRPr/>
          </a:p>
        </p:txBody>
      </p:sp>
      <p:sp>
        <p:nvSpPr>
          <p:cNvPr id="130" name="Google Shape;130;g39e7b6f5a92_0_37"/>
          <p:cNvSpPr txBox="1"/>
          <p:nvPr>
            <p:ph idx="2" type="body"/>
          </p:nvPr>
        </p:nvSpPr>
        <p:spPr>
          <a:xfrm>
            <a:off x="6315273" y="1462675"/>
            <a:ext cx="5727300" cy="5289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lang="en-US" sz="2300">
                <a:solidFill>
                  <a:srgbClr val="000000"/>
                </a:solidFill>
              </a:rPr>
              <a:t>Rina, una studentessa di 10 anni con dislessia, partecipa a un incontro genitori-insegnanti.</a:t>
            </a:r>
            <a:endParaRPr sz="2300">
              <a:solidFill>
                <a:srgbClr val="000000"/>
              </a:solidFill>
            </a:endParaRPr>
          </a:p>
          <a:p>
            <a:pPr indent="0" lvl="0" marL="0" rtl="0" algn="ctr">
              <a:lnSpc>
                <a:spcPct val="115000"/>
              </a:lnSpc>
              <a:spcBef>
                <a:spcPts val="1200"/>
              </a:spcBef>
              <a:spcAft>
                <a:spcPts val="0"/>
              </a:spcAft>
              <a:buSzPts val="1800"/>
              <a:buNone/>
            </a:pPr>
            <a:r>
              <a:rPr lang="en-US" sz="2500">
                <a:solidFill>
                  <a:srgbClr val="000000"/>
                </a:solidFill>
              </a:rPr>
              <a:t>Comunicazione dell’insegnante 1:</a:t>
            </a:r>
            <a:endParaRPr sz="2500">
              <a:solidFill>
                <a:srgbClr val="000000"/>
              </a:solidFill>
            </a:endParaRPr>
          </a:p>
          <a:p>
            <a:pPr indent="0" lvl="0" marL="0" rtl="0" algn="ctr">
              <a:lnSpc>
                <a:spcPct val="115000"/>
              </a:lnSpc>
              <a:spcBef>
                <a:spcPts val="0"/>
              </a:spcBef>
              <a:spcAft>
                <a:spcPts val="0"/>
              </a:spcAft>
              <a:buSzPts val="1800"/>
              <a:buNone/>
            </a:pPr>
            <a:r>
              <a:rPr lang="en-US" sz="2500">
                <a:solidFill>
                  <a:schemeClr val="accent2"/>
                </a:solidFill>
              </a:rPr>
              <a:t>«Rina è una studentessa molto creativa che racconta storie meravigliose e ha una grande immaginazione. La lettura può essere impegnativa per lei in questo momento, ma possiamo usare le sue abilità nel raccontare storie per aumentare la sua fiducia con le parole. Creiamo attività che colleghino i suoi punti di forza orali alla pratica della lettura.»</a:t>
            </a:r>
            <a:endParaRPr sz="2500">
              <a:solidFill>
                <a:schemeClr val="accent2"/>
              </a:solidFill>
            </a:endParaRPr>
          </a:p>
          <a:p>
            <a:pPr indent="0" lvl="0" marL="0" rtl="0" algn="l">
              <a:lnSpc>
                <a:spcPct val="100000"/>
              </a:lnSpc>
              <a:spcBef>
                <a:spcPts val="0"/>
              </a:spcBef>
              <a:spcAft>
                <a:spcPts val="0"/>
              </a:spcAft>
              <a:buSzPts val="1800"/>
              <a:buNone/>
            </a:pPr>
            <a:r>
              <a:t/>
            </a:r>
            <a:endParaRPr sz="2500">
              <a:solidFill>
                <a:srgbClr val="000000"/>
              </a:solidFill>
            </a:endParaRPr>
          </a:p>
          <a:p>
            <a:pPr indent="0" lvl="0" marL="0" rtl="0" algn="l">
              <a:lnSpc>
                <a:spcPct val="100000"/>
              </a:lnSpc>
              <a:spcBef>
                <a:spcPts val="0"/>
              </a:spcBef>
              <a:spcAft>
                <a:spcPts val="0"/>
              </a:spcAft>
              <a:buSzPts val="1800"/>
              <a:buNone/>
            </a:pPr>
            <a:r>
              <a:t/>
            </a:r>
            <a:endParaRPr sz="2500">
              <a:solidFill>
                <a:srgbClr val="000000"/>
              </a:solidFill>
            </a:endParaRPr>
          </a:p>
          <a:p>
            <a:pPr indent="0" lvl="0" marL="0" rtl="0" algn="l">
              <a:lnSpc>
                <a:spcPct val="100000"/>
              </a:lnSpc>
              <a:spcBef>
                <a:spcPts val="0"/>
              </a:spcBef>
              <a:spcAft>
                <a:spcPts val="0"/>
              </a:spcAft>
              <a:buSzPts val="1800"/>
              <a:buNone/>
            </a:pPr>
            <a:r>
              <a:t/>
            </a:r>
            <a:endParaRPr b="1" sz="2500">
              <a:solidFill>
                <a:srgbClr val="000000"/>
              </a:solidFill>
            </a:endParaRPr>
          </a:p>
          <a:p>
            <a:pPr indent="0" lvl="0" marL="0" rtl="0" algn="l">
              <a:lnSpc>
                <a:spcPct val="100000"/>
              </a:lnSpc>
              <a:spcBef>
                <a:spcPts val="0"/>
              </a:spcBef>
              <a:spcAft>
                <a:spcPts val="0"/>
              </a:spcAft>
              <a:buSzPts val="1800"/>
              <a:buNone/>
            </a:pPr>
            <a:r>
              <a:t/>
            </a:r>
            <a:endParaRPr b="1" sz="25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