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6858000" cx="12192000"/>
  <p:notesSz cx="6858000" cy="9144000"/>
  <p:embeddedFontLst>
    <p:embeddedFont>
      <p:font typeface="Lato"/>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gXMT3R2uK6deAPom5vUXaDbgnB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083753-771E-475D-BCB8-CABF3633CA1F}">
  <a:tblStyle styleId="{BA083753-771E-475D-BCB8-CABF3633CA1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C40AF97-F3F9-4B6D-BA96-BEA2A003BB5C}" styleName="Table_1">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8AA4E2DD-AF6A-4189-AD4B-FDCA38CB5439}" styleName="Table_2">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C1928BC9-20F5-44D1-A5D8-BA451979232D}" styleName="Table_3">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3.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5.xml"/><Relationship Id="rId44" Type="http://schemas.openxmlformats.org/officeDocument/2006/relationships/font" Target="fonts/OpenSans-regular.fntdata"/><Relationship Id="rId21" Type="http://schemas.openxmlformats.org/officeDocument/2006/relationships/slide" Target="slides/slide14.xml"/><Relationship Id="rId43" Type="http://schemas.openxmlformats.org/officeDocument/2006/relationships/font" Target="fonts/Lato-boldItalic.fntdata"/><Relationship Id="rId24" Type="http://schemas.openxmlformats.org/officeDocument/2006/relationships/slide" Target="slides/slide17.xml"/><Relationship Id="rId46" Type="http://schemas.openxmlformats.org/officeDocument/2006/relationships/font" Target="fonts/OpenSans-italic.fntdata"/><Relationship Id="rId23" Type="http://schemas.openxmlformats.org/officeDocument/2006/relationships/slide" Target="slides/slide16.xml"/><Relationship Id="rId45" Type="http://schemas.openxmlformats.org/officeDocument/2006/relationships/font" Target="fonts/OpenSans-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font" Target="fonts/OpenSans-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a82d436d8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3a82d436d8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100"/>
              <a:buFont typeface="Arial"/>
              <a:buNone/>
            </a:pPr>
            <a:r>
              <a:rPr lang="en-US" sz="1100">
                <a:latin typeface="Arial"/>
                <a:ea typeface="Arial"/>
                <a:cs typeface="Arial"/>
                <a:sym typeface="Arial"/>
              </a:rPr>
              <a:t>Dedicate </a:t>
            </a:r>
            <a:r>
              <a:rPr b="1" lang="en-US" sz="1100">
                <a:latin typeface="Arial"/>
                <a:ea typeface="Arial"/>
                <a:cs typeface="Arial"/>
                <a:sym typeface="Arial"/>
              </a:rPr>
              <a:t>10–15 minuti</a:t>
            </a:r>
            <a:r>
              <a:rPr lang="en-US" sz="1100">
                <a:latin typeface="Arial"/>
                <a:ea typeface="Arial"/>
                <a:cs typeface="Arial"/>
                <a:sym typeface="Arial"/>
              </a:rPr>
              <a:t> per il completamento individuale o per la discussione in piccoli gruppi nelle breakout room.</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US" sz="1100">
                <a:latin typeface="Arial"/>
                <a:ea typeface="Arial"/>
                <a:cs typeface="Arial"/>
                <a:sym typeface="Arial"/>
              </a:rPr>
              <a:t>Chiedete a ciascun gruppo di condividere </a:t>
            </a:r>
            <a:r>
              <a:rPr b="1" lang="en-US" sz="1100">
                <a:latin typeface="Arial"/>
                <a:ea typeface="Arial"/>
                <a:cs typeface="Arial"/>
                <a:sym typeface="Arial"/>
              </a:rPr>
              <a:t>un punto di forza e una lacuna</a:t>
            </a:r>
            <a:r>
              <a:rPr lang="en-US" sz="1100">
                <a:latin typeface="Arial"/>
                <a:ea typeface="Arial"/>
                <a:cs typeface="Arial"/>
                <a:sym typeface="Arial"/>
              </a:rPr>
              <a:t> nella sessione plenaria, per costruire un quadro collettivo del benessere scolastico.</a:t>
            </a:r>
            <a:endParaRPr b="1"/>
          </a:p>
        </p:txBody>
      </p:sp>
      <p:sp>
        <p:nvSpPr>
          <p:cNvPr id="368" name="Google Shape;3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Dedicate </a:t>
            </a:r>
            <a:r>
              <a:rPr b="1" lang="en-US" sz="1100">
                <a:latin typeface="Arial"/>
                <a:ea typeface="Arial"/>
                <a:cs typeface="Arial"/>
                <a:sym typeface="Arial"/>
              </a:rPr>
              <a:t>10–15 minuti</a:t>
            </a:r>
            <a:r>
              <a:rPr lang="en-US" sz="1100">
                <a:latin typeface="Arial"/>
                <a:ea typeface="Arial"/>
                <a:cs typeface="Arial"/>
                <a:sym typeface="Arial"/>
              </a:rPr>
              <a:t> per il completamento individuale o per la discussione in piccoli gruppi nelle breakout room.</a:t>
            </a:r>
            <a:br>
              <a:rPr lang="en-US" sz="1100">
                <a:latin typeface="Arial"/>
                <a:ea typeface="Arial"/>
                <a:cs typeface="Arial"/>
                <a:sym typeface="Arial"/>
              </a:rPr>
            </a:br>
            <a:r>
              <a:rPr lang="en-US" sz="1100">
                <a:latin typeface="Arial"/>
                <a:ea typeface="Arial"/>
                <a:cs typeface="Arial"/>
                <a:sym typeface="Arial"/>
              </a:rPr>
              <a:t> Chiedete a ciascun gruppo di condividere </a:t>
            </a:r>
            <a:r>
              <a:rPr b="1" lang="en-US" sz="1100">
                <a:latin typeface="Arial"/>
                <a:ea typeface="Arial"/>
                <a:cs typeface="Arial"/>
                <a:sym typeface="Arial"/>
              </a:rPr>
              <a:t>un punto di forza e una lacuna</a:t>
            </a:r>
            <a:r>
              <a:rPr lang="en-US" sz="1100">
                <a:latin typeface="Arial"/>
                <a:ea typeface="Arial"/>
                <a:cs typeface="Arial"/>
                <a:sym typeface="Arial"/>
              </a:rPr>
              <a:t> nella sessione plenaria, così da costruire un quadro collettivo del benessere scolastico.</a:t>
            </a:r>
            <a:endParaRPr sz="1100">
              <a:latin typeface="Arial"/>
              <a:ea typeface="Arial"/>
              <a:cs typeface="Arial"/>
              <a:sym typeface="Arial"/>
            </a:endParaRPr>
          </a:p>
          <a:p>
            <a:pPr indent="-228600" lvl="0" marL="457200" marR="0" rtl="0" algn="l">
              <a:lnSpc>
                <a:spcPct val="100000"/>
              </a:lnSpc>
              <a:spcBef>
                <a:spcPts val="1200"/>
              </a:spcBef>
              <a:spcAft>
                <a:spcPts val="0"/>
              </a:spcAft>
              <a:buClr>
                <a:srgbClr val="000000"/>
              </a:buClr>
              <a:buSzPts val="1400"/>
              <a:buFont typeface="Arial"/>
              <a:buNone/>
            </a:pPr>
            <a:r>
              <a:t/>
            </a:r>
            <a:endParaRPr/>
          </a:p>
        </p:txBody>
      </p:sp>
      <p:sp>
        <p:nvSpPr>
          <p:cNvPr id="378" name="Google Shape;3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Questo passaggio riguarda la trasformazione delle informazioni emerse dalla valutazione dei bisogni in obiettivi concreti.</a:t>
            </a:r>
            <a:br>
              <a:rPr lang="en-US" sz="1100">
                <a:latin typeface="Arial"/>
                <a:ea typeface="Arial"/>
                <a:cs typeface="Arial"/>
                <a:sym typeface="Arial"/>
              </a:rPr>
            </a:br>
            <a:r>
              <a:rPr lang="en-US" sz="1100">
                <a:latin typeface="Arial"/>
                <a:ea typeface="Arial"/>
                <a:cs typeface="Arial"/>
                <a:sym typeface="Arial"/>
              </a:rPr>
              <a:t> Spiegate che gli obiettivi </a:t>
            </a:r>
            <a:r>
              <a:rPr b="1" lang="en-US" sz="1100">
                <a:latin typeface="Arial"/>
                <a:ea typeface="Arial"/>
                <a:cs typeface="Arial"/>
                <a:sym typeface="Arial"/>
              </a:rPr>
              <a:t>SMART</a:t>
            </a:r>
            <a:r>
              <a:rPr lang="en-US" sz="1100">
                <a:latin typeface="Arial"/>
                <a:ea typeface="Arial"/>
                <a:cs typeface="Arial"/>
                <a:sym typeface="Arial"/>
              </a:rPr>
              <a:t> rendono i piani di benessere misurabili e sostenibili: le scuole possono monitorare se le interventi stanno effettivamente facendo la differenza.</a:t>
            </a:r>
            <a:endParaRPr sz="1100">
              <a:latin typeface="Arial"/>
              <a:ea typeface="Arial"/>
              <a:cs typeface="Arial"/>
              <a:sym typeface="Arial"/>
            </a:endParaRPr>
          </a:p>
          <a:p>
            <a:pPr indent="-228600" lvl="0" marL="457200" marR="0" rtl="0" algn="l">
              <a:lnSpc>
                <a:spcPct val="100000"/>
              </a:lnSpc>
              <a:spcBef>
                <a:spcPts val="1200"/>
              </a:spcBef>
              <a:spcAft>
                <a:spcPts val="0"/>
              </a:spcAft>
              <a:buClr>
                <a:srgbClr val="000000"/>
              </a:buClr>
              <a:buSzPts val="1400"/>
              <a:buFont typeface="Arial"/>
              <a:buNone/>
            </a:pPr>
            <a:r>
              <a:t/>
            </a:r>
            <a:endParaRPr/>
          </a:p>
        </p:txBody>
      </p:sp>
      <p:sp>
        <p:nvSpPr>
          <p:cNvPr id="386" name="Google Shape;3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Formato:</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Piccoli gruppi (3–5 partecipanti) in breakout room o team al tavolo.</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Istruzioni:</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Incoraggiate i partecipanti a scrivere </a:t>
            </a:r>
            <a:r>
              <a:rPr b="1" lang="en-US" sz="1100">
                <a:latin typeface="Arial"/>
                <a:ea typeface="Arial"/>
                <a:cs typeface="Arial"/>
                <a:sym typeface="Arial"/>
              </a:rPr>
              <a:t>un obiettivo SMART per ciascun elemento del modello PERMA</a:t>
            </a:r>
            <a:r>
              <a:rPr lang="en-US" sz="1100">
                <a:latin typeface="Arial"/>
                <a:ea typeface="Arial"/>
                <a:cs typeface="Arial"/>
                <a:sym typeface="Arial"/>
              </a:rPr>
              <a:t> o per una priorità chiave della scuola.</a:t>
            </a:r>
            <a:br>
              <a:rPr lang="en-US" sz="1100">
                <a:latin typeface="Arial"/>
                <a:ea typeface="Arial"/>
                <a:cs typeface="Arial"/>
                <a:sym typeface="Arial"/>
              </a:rPr>
            </a:br>
            <a:r>
              <a:rPr lang="en-US" sz="1100">
                <a:latin typeface="Arial"/>
                <a:ea typeface="Arial"/>
                <a:cs typeface="Arial"/>
                <a:sym typeface="Arial"/>
              </a:rPr>
              <a:t> </a:t>
            </a:r>
            <a:r>
              <a:rPr b="1" lang="en-US" sz="1100">
                <a:latin typeface="Arial"/>
                <a:ea typeface="Arial"/>
                <a:cs typeface="Arial"/>
                <a:sym typeface="Arial"/>
              </a:rPr>
              <a:t>Esempi:</a:t>
            </a:r>
            <a:br>
              <a:rPr b="1" lang="en-US" sz="1100">
                <a:latin typeface="Arial"/>
                <a:ea typeface="Arial"/>
                <a:cs typeface="Arial"/>
                <a:sym typeface="Arial"/>
              </a:rPr>
            </a:br>
            <a:endParaRPr b="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Emozioni Positive:</a:t>
            </a:r>
            <a:r>
              <a:rPr lang="en-US" sz="1100">
                <a:latin typeface="Arial"/>
                <a:ea typeface="Arial"/>
                <a:cs typeface="Arial"/>
                <a:sym typeface="Arial"/>
              </a:rPr>
              <a:t> “Introdurre una pratica settimanale di gratitudine durante le riunioni del personale per aumentare l’umore positivo.”</a:t>
            </a:r>
            <a:br>
              <a:rPr lang="en-US" sz="1100">
                <a:latin typeface="Arial"/>
                <a:ea typeface="Arial"/>
                <a:cs typeface="Arial"/>
                <a:sym typeface="Arial"/>
              </a:rPr>
            </a:b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Relazioni:</a:t>
            </a:r>
            <a:r>
              <a:rPr lang="en-US" sz="1100">
                <a:latin typeface="Arial"/>
                <a:ea typeface="Arial"/>
                <a:cs typeface="Arial"/>
                <a:sym typeface="Arial"/>
              </a:rPr>
              <a:t> “Avviare un programma di mentoring tra insegnanti senior e nuovi docenti entro marzo.”</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Sottolineate che gli obiettivi non devono essere di grande scala; </a:t>
            </a:r>
            <a:r>
              <a:rPr b="1" lang="en-US" sz="1100">
                <a:latin typeface="Arial"/>
                <a:ea typeface="Arial"/>
                <a:cs typeface="Arial"/>
                <a:sym typeface="Arial"/>
              </a:rPr>
              <a:t>azioni piccole e ben definite hanno più probabilità di successo</a:t>
            </a:r>
            <a:r>
              <a:rPr lang="en-US" sz="1100">
                <a:latin typeface="Arial"/>
                <a:ea typeface="Arial"/>
                <a:cs typeface="Arial"/>
                <a:sym typeface="Arial"/>
              </a:rPr>
              <a:t>.</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Potete aggiungere: “Quando gli obiettivi sono SMART, il monitoraggio diventa più semplice — insegnanti e dirigenti possono raccogliere evidenze e celebrare piccoli successi.”</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Suggerimenti pratici:</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Puntate su azioni </a:t>
            </a:r>
            <a:r>
              <a:rPr b="1" lang="en-US" sz="1100">
                <a:latin typeface="Arial"/>
                <a:ea typeface="Arial"/>
                <a:cs typeface="Arial"/>
                <a:sym typeface="Arial"/>
              </a:rPr>
              <a:t>piccole e realistiche</a:t>
            </a:r>
            <a:r>
              <a:rPr lang="en-US" sz="1100">
                <a:latin typeface="Arial"/>
                <a:ea typeface="Arial"/>
                <a:cs typeface="Arial"/>
                <a:sym typeface="Arial"/>
              </a:rPr>
              <a:t> — il successo costruisce fiducia e motivazione.</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Incoraggiate le scuole a scegliere obiettivi in linea con la loro </a:t>
            </a:r>
            <a:r>
              <a:rPr b="1" lang="en-US" sz="1100">
                <a:latin typeface="Arial"/>
                <a:ea typeface="Arial"/>
                <a:cs typeface="Arial"/>
                <a:sym typeface="Arial"/>
              </a:rPr>
              <a:t>capacità attuale</a:t>
            </a:r>
            <a:r>
              <a:rPr lang="en-US" sz="1100">
                <a:latin typeface="Arial"/>
                <a:ea typeface="Arial"/>
                <a:cs typeface="Arial"/>
                <a:sym typeface="Arial"/>
              </a:rPr>
              <a:t>, invece di ideali troppo ambiziosi.</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Girate tra i gruppi o breakout room per offrire supporto nel rendere gli obiettivi misurabili e temporizzati.</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Chiedete ai partecipanti di identificare </a:t>
            </a:r>
            <a:r>
              <a:rPr b="1" lang="en-US" sz="1100">
                <a:latin typeface="Arial"/>
                <a:ea typeface="Arial"/>
                <a:cs typeface="Arial"/>
                <a:sym typeface="Arial"/>
              </a:rPr>
              <a:t>un indicatore di successo per ciascun obiettivo</a:t>
            </a:r>
            <a:r>
              <a:rPr lang="en-US" sz="1100">
                <a:latin typeface="Arial"/>
                <a:ea typeface="Arial"/>
                <a:cs typeface="Arial"/>
                <a:sym typeface="Arial"/>
              </a:rPr>
              <a:t> (es. voce del sondaggio, tasso di partecipazione, osservazione).</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Debriefing:</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Invitate alcuni gruppi a condividere i loro obiettivi SMART più efficaci in plenaria — celebrate chiarezza e creatività.</a:t>
            </a:r>
            <a:br>
              <a:rPr lang="en-US" sz="1100">
                <a:latin typeface="Arial"/>
                <a:ea typeface="Arial"/>
                <a:cs typeface="Arial"/>
                <a:sym typeface="Arial"/>
              </a:rPr>
            </a:br>
            <a:endParaRPr sz="1100">
              <a:latin typeface="Arial"/>
              <a:ea typeface="Arial"/>
              <a:cs typeface="Arial"/>
              <a:sym typeface="Arial"/>
            </a:endParaRPr>
          </a:p>
          <a:p>
            <a:pPr indent="-228600" lvl="0" marL="457200" marR="0" rtl="0" algn="l">
              <a:lnSpc>
                <a:spcPct val="100000"/>
              </a:lnSpc>
              <a:spcBef>
                <a:spcPts val="1200"/>
              </a:spcBef>
              <a:spcAft>
                <a:spcPts val="0"/>
              </a:spcAft>
              <a:buClr>
                <a:srgbClr val="000000"/>
              </a:buClr>
              <a:buSzPts val="1400"/>
              <a:buFont typeface="Arial"/>
              <a:buNone/>
            </a:pPr>
            <a:r>
              <a:t/>
            </a:r>
            <a:endParaRPr b="1"/>
          </a:p>
        </p:txBody>
      </p:sp>
      <p:sp>
        <p:nvSpPr>
          <p:cNvPr id="470" name="Google Shape;4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478" name="Google Shape;4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 questo punto, i partecipanti passano dalla pianificazione alla progettazione delle azioni.</a:t>
            </a:r>
            <a:br>
              <a:rPr lang="en-US" sz="1100">
                <a:latin typeface="Arial"/>
                <a:ea typeface="Arial"/>
                <a:cs typeface="Arial"/>
                <a:sym typeface="Arial"/>
              </a:rPr>
            </a:br>
            <a:r>
              <a:rPr lang="en-US" sz="1100">
                <a:latin typeface="Arial"/>
                <a:ea typeface="Arial"/>
                <a:cs typeface="Arial"/>
                <a:sym typeface="Arial"/>
              </a:rPr>
              <a:t> Sottolineate che le strategie </a:t>
            </a:r>
            <a:r>
              <a:rPr b="1" lang="en-US" sz="1100">
                <a:latin typeface="Arial"/>
                <a:ea typeface="Arial"/>
                <a:cs typeface="Arial"/>
                <a:sym typeface="Arial"/>
              </a:rPr>
              <a:t>PERMA</a:t>
            </a:r>
            <a:r>
              <a:rPr lang="en-US" sz="1100">
                <a:latin typeface="Arial"/>
                <a:ea typeface="Arial"/>
                <a:cs typeface="Arial"/>
                <a:sym typeface="Arial"/>
              </a:rPr>
              <a:t> trasformano obiettivi astratti in pratiche quotidiane della scuola che costruiscono una cultura del benessere.</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Spiegate che ogni elemento del PERMA rappresenta un diverso punto di accesso al benessere: alcune scuole potrebbero iniziare con </a:t>
            </a:r>
            <a:r>
              <a:rPr b="1" lang="en-US" sz="1100">
                <a:latin typeface="Arial"/>
                <a:ea typeface="Arial"/>
                <a:cs typeface="Arial"/>
                <a:sym typeface="Arial"/>
              </a:rPr>
              <a:t>Emozioni Positive</a:t>
            </a:r>
            <a:r>
              <a:rPr lang="en-US" sz="1100">
                <a:latin typeface="Arial"/>
                <a:ea typeface="Arial"/>
                <a:cs typeface="Arial"/>
                <a:sym typeface="Arial"/>
              </a:rPr>
              <a:t> o </a:t>
            </a:r>
            <a:r>
              <a:rPr b="1" lang="en-US" sz="1100">
                <a:latin typeface="Arial"/>
                <a:ea typeface="Arial"/>
                <a:cs typeface="Arial"/>
                <a:sym typeface="Arial"/>
              </a:rPr>
              <a:t>Relazioni</a:t>
            </a:r>
            <a:r>
              <a:rPr lang="en-US" sz="1100">
                <a:latin typeface="Arial"/>
                <a:ea typeface="Arial"/>
                <a:cs typeface="Arial"/>
                <a:sym typeface="Arial"/>
              </a:rPr>
              <a:t> prima di espandersi agli altri elementi.</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Rassicura i partecipanti che </a:t>
            </a:r>
            <a:r>
              <a:rPr b="1" lang="en-US" sz="1100">
                <a:latin typeface="Arial"/>
                <a:ea typeface="Arial"/>
                <a:cs typeface="Arial"/>
                <a:sym typeface="Arial"/>
              </a:rPr>
              <a:t>azioni piccole e costanti</a:t>
            </a:r>
            <a:r>
              <a:rPr lang="en-US" sz="1100">
                <a:latin typeface="Arial"/>
                <a:ea typeface="Arial"/>
                <a:cs typeface="Arial"/>
                <a:sym typeface="Arial"/>
              </a:rPr>
              <a:t> (come routine di gratitudine o riconoscimenti tra pari) possono avere un grande impatto.</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Condividete alcuni esempi reali o invitate i partecipanti a suggerire quelli già esistenti informalmente nelle loro scuole.</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Introducete l’attività successiva (</a:t>
            </a:r>
            <a:r>
              <a:rPr b="1" lang="en-US" sz="1100">
                <a:latin typeface="Arial"/>
                <a:ea typeface="Arial"/>
                <a:cs typeface="Arial"/>
                <a:sym typeface="Arial"/>
              </a:rPr>
              <a:t>“Progetta il tuo piano PERMA”</a:t>
            </a:r>
            <a:r>
              <a:rPr lang="en-US" sz="1100">
                <a:latin typeface="Arial"/>
                <a:ea typeface="Arial"/>
                <a:cs typeface="Arial"/>
                <a:sym typeface="Arial"/>
              </a:rPr>
              <a:t>), in cui creeranno un piano personale con almeno un intervento per ciascun ambito del PERMA.</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r>
              <a:rPr b="1" lang="en-US" sz="1100">
                <a:latin typeface="Arial"/>
                <a:ea typeface="Arial"/>
                <a:cs typeface="Arial"/>
                <a:sym typeface="Arial"/>
              </a:rPr>
              <a:t>Suggerimento per il formatore:</a:t>
            </a:r>
            <a:br>
              <a:rPr b="1" lang="en-US" sz="1100">
                <a:latin typeface="Arial"/>
                <a:ea typeface="Arial"/>
                <a:cs typeface="Arial"/>
                <a:sym typeface="Arial"/>
              </a:rPr>
            </a:br>
            <a:r>
              <a:rPr lang="en-US" sz="1100">
                <a:latin typeface="Arial"/>
                <a:ea typeface="Arial"/>
                <a:cs typeface="Arial"/>
                <a:sym typeface="Arial"/>
              </a:rPr>
              <a:t> “Pensate a quale dominio del PERMA la vostra scuola è più forte e quale necessita di maggiore attenzione. Quale piccola azione potrebbe rafforzare quell’area nel prossimo trimestre?”</a:t>
            </a:r>
            <a:endParaRPr sz="1100">
              <a:latin typeface="Arial"/>
              <a:ea typeface="Arial"/>
              <a:cs typeface="Arial"/>
              <a:sym typeface="Arial"/>
            </a:endParaRPr>
          </a:p>
          <a:p>
            <a:pPr indent="-228600" lvl="0" marL="457200" marR="0" rtl="0" algn="l">
              <a:lnSpc>
                <a:spcPct val="100000"/>
              </a:lnSpc>
              <a:spcBef>
                <a:spcPts val="1200"/>
              </a:spcBef>
              <a:spcAft>
                <a:spcPts val="0"/>
              </a:spcAft>
              <a:buClr>
                <a:srgbClr val="000000"/>
              </a:buClr>
              <a:buSzPts val="1400"/>
              <a:buFont typeface="Arial"/>
              <a:buNone/>
            </a:pPr>
            <a:r>
              <a:t/>
            </a:r>
            <a:endParaRPr/>
          </a:p>
        </p:txBody>
      </p:sp>
      <p:sp>
        <p:nvSpPr>
          <p:cNvPr id="487" name="Google Shape;48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Esempi</a:t>
            </a:r>
            <a:endParaRPr/>
          </a:p>
        </p:txBody>
      </p:sp>
      <p:sp>
        <p:nvSpPr>
          <p:cNvPr id="510" name="Google Shape;51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Mostrando prima un esempio completo, si fornisce un modello chiaro su come utilizzare le strategie introdotte nelle slide precedenti per affrontare uno specifico </a:t>
            </a:r>
            <a:r>
              <a:rPr b="1" lang="en-US" sz="1100">
                <a:latin typeface="Arial"/>
                <a:ea typeface="Arial"/>
                <a:cs typeface="Arial"/>
                <a:sym typeface="Arial"/>
              </a:rPr>
              <a:t>Stato del Problema</a:t>
            </a:r>
            <a:r>
              <a:rPr lang="en-US" sz="1100">
                <a:latin typeface="Arial"/>
                <a:ea typeface="Arial"/>
                <a:cs typeface="Arial"/>
                <a:sym typeface="Arial"/>
              </a:rPr>
              <a:t> (basso coinvolgimento).</a:t>
            </a:r>
            <a:endParaRPr sz="1100">
              <a:latin typeface="Arial"/>
              <a:ea typeface="Arial"/>
              <a:cs typeface="Arial"/>
              <a:sym typeface="Arial"/>
            </a:endParaRPr>
          </a:p>
          <a:p>
            <a:pPr indent="-228600" lvl="0" marL="457200" marR="0" rtl="0" algn="l">
              <a:lnSpc>
                <a:spcPct val="100000"/>
              </a:lnSpc>
              <a:spcBef>
                <a:spcPts val="1200"/>
              </a:spcBef>
              <a:spcAft>
                <a:spcPts val="0"/>
              </a:spcAft>
              <a:buClr>
                <a:srgbClr val="000000"/>
              </a:buClr>
              <a:buSzPts val="1400"/>
              <a:buFont typeface="Arial"/>
              <a:buNone/>
            </a:pPr>
            <a:r>
              <a:t/>
            </a:r>
            <a:endParaRPr/>
          </a:p>
        </p:txBody>
      </p:sp>
      <p:sp>
        <p:nvSpPr>
          <p:cNvPr id="523" name="Google Shape;52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Collegamento con i passaggi precedenti</a:t>
            </a:r>
            <a:br>
              <a:rPr b="1" lang="en-US" sz="1100">
                <a:latin typeface="Arial"/>
                <a:ea typeface="Arial"/>
                <a:cs typeface="Arial"/>
                <a:sym typeface="Arial"/>
              </a:rPr>
            </a:br>
            <a:r>
              <a:rPr lang="en-US" sz="1100">
                <a:latin typeface="Arial"/>
                <a:ea typeface="Arial"/>
                <a:cs typeface="Arial"/>
                <a:sym typeface="Arial"/>
              </a:rPr>
              <a:t> Spiegare che questo passaggio riguarda l’</a:t>
            </a:r>
            <a:r>
              <a:rPr b="1" lang="en-US" sz="1100">
                <a:latin typeface="Arial"/>
                <a:ea typeface="Arial"/>
                <a:cs typeface="Arial"/>
                <a:sym typeface="Arial"/>
              </a:rPr>
              <a:t>operazionalizzazione del piano di benessere</a:t>
            </a:r>
            <a:r>
              <a:rPr lang="en-US" sz="1100">
                <a:latin typeface="Arial"/>
                <a:ea typeface="Arial"/>
                <a:cs typeface="Arial"/>
                <a:sym typeface="Arial"/>
              </a:rPr>
              <a:t> — definire responsabilità chiare, tempistiche e risultati attesi.</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Incoraggiare i partecipanti a considerare la prospettiva sistemica di un Approccio Whole-School (WSA):</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Chi deve essere coinvolto (es. leadership, insegnanti, studenti, genitori)?</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Quando si svolgerà ciascuna azione?</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Quale supporto, risorse o partnership sono necessari?</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Come verranno monitorati e celebrati i progressi?</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Ricordare che avere </a:t>
            </a:r>
            <a:r>
              <a:rPr b="1" lang="en-US" sz="1100">
                <a:latin typeface="Arial"/>
                <a:ea typeface="Arial"/>
                <a:cs typeface="Arial"/>
                <a:sym typeface="Arial"/>
              </a:rPr>
              <a:t>persone responsabili nominate</a:t>
            </a:r>
            <a:r>
              <a:rPr lang="en-US" sz="1100">
                <a:latin typeface="Arial"/>
                <a:ea typeface="Arial"/>
                <a:cs typeface="Arial"/>
                <a:sym typeface="Arial"/>
              </a:rPr>
              <a:t> aumenta la responsabilità e la sostenibilità.</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Suggerire di </a:t>
            </a:r>
            <a:r>
              <a:rPr b="1" lang="en-US" sz="1100">
                <a:latin typeface="Arial"/>
                <a:ea typeface="Arial"/>
                <a:cs typeface="Arial"/>
                <a:sym typeface="Arial"/>
              </a:rPr>
              <a:t>collegare il piano alle strutture scolastiche esistenti</a:t>
            </a:r>
            <a:r>
              <a:rPr lang="en-US" sz="1100">
                <a:latin typeface="Arial"/>
                <a:ea typeface="Arial"/>
                <a:cs typeface="Arial"/>
                <a:sym typeface="Arial"/>
              </a:rPr>
              <a:t>, come riunioni del personale, associazioni genitori o progetti curriculari, in modo che il benessere non sia un “extra”, ma integrato nella scuola.</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Dopo aver introdotto la tabella, invitare i partecipanti a </a:t>
            </a:r>
            <a:r>
              <a:rPr b="1" lang="en-US" sz="1100">
                <a:latin typeface="Arial"/>
                <a:ea typeface="Arial"/>
                <a:cs typeface="Arial"/>
                <a:sym typeface="Arial"/>
              </a:rPr>
              <a:t>iniziare a redigere un breve piano d’azione</a:t>
            </a:r>
            <a:r>
              <a:rPr lang="en-US" sz="1100">
                <a:latin typeface="Arial"/>
                <a:ea typeface="Arial"/>
                <a:cs typeface="Arial"/>
                <a:sym typeface="Arial"/>
              </a:rPr>
              <a:t> per una singola strategia PERMA selezionata in precedenza.</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r>
              <a:rPr b="1" lang="en-US" sz="1100">
                <a:latin typeface="Arial"/>
                <a:ea typeface="Arial"/>
                <a:cs typeface="Arial"/>
                <a:sym typeface="Arial"/>
              </a:rPr>
              <a:t>Prompt per il formatore:</a:t>
            </a:r>
            <a:br>
              <a:rPr b="1" lang="en-US" sz="1100">
                <a:latin typeface="Arial"/>
                <a:ea typeface="Arial"/>
                <a:cs typeface="Arial"/>
                <a:sym typeface="Arial"/>
              </a:rPr>
            </a:br>
            <a:r>
              <a:rPr lang="en-US" sz="1100">
                <a:latin typeface="Arial"/>
                <a:ea typeface="Arial"/>
                <a:cs typeface="Arial"/>
                <a:sym typeface="Arial"/>
              </a:rPr>
              <a:t> “Chi altri nella vostra scuola potrebbe aiutare a rendere questa attività di benessere un successo? Come potete fare in modo che diventi una responsabilità condivisa e non un’iniziativa di una sola persona?”</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b="1"/>
          </a:p>
        </p:txBody>
      </p:sp>
      <p:sp>
        <p:nvSpPr>
          <p:cNvPr id="534" name="Google Shape;53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Questo passaggio chiude il </a:t>
            </a:r>
            <a:r>
              <a:rPr b="1" lang="en-US" sz="1100">
                <a:latin typeface="Arial"/>
                <a:ea typeface="Arial"/>
                <a:cs typeface="Arial"/>
                <a:sym typeface="Arial"/>
              </a:rPr>
              <a:t>ciclo di progettazione</a:t>
            </a:r>
            <a:r>
              <a:rPr lang="en-US" sz="1100">
                <a:latin typeface="Arial"/>
                <a:ea typeface="Arial"/>
                <a:cs typeface="Arial"/>
                <a:sym typeface="Arial"/>
              </a:rPr>
              <a:t>, assicurando responsabilità e miglioramento continuo, ed è collegato all’</a:t>
            </a:r>
            <a:r>
              <a:rPr b="1" lang="en-US" sz="1100">
                <a:latin typeface="Arial"/>
                <a:ea typeface="Arial"/>
                <a:cs typeface="Arial"/>
                <a:sym typeface="Arial"/>
              </a:rPr>
              <a:t>Unità 3.3</a:t>
            </a:r>
            <a:r>
              <a:rPr lang="en-US" sz="1100">
                <a:latin typeface="Arial"/>
                <a:ea typeface="Arial"/>
                <a:cs typeface="Arial"/>
                <a:sym typeface="Arial"/>
              </a:rPr>
              <a:t>.</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Sottolineare che la valutazione non riguarda il giudizio, ma l’apprendimento e l’adattamento.</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Incoraggiare le scuole a scegliere </a:t>
            </a:r>
            <a:r>
              <a:rPr b="1" lang="en-US" sz="1100">
                <a:latin typeface="Arial"/>
                <a:ea typeface="Arial"/>
                <a:cs typeface="Arial"/>
                <a:sym typeface="Arial"/>
              </a:rPr>
              <a:t>pochi indicatori significativi</a:t>
            </a:r>
            <a:r>
              <a:rPr lang="en-US" sz="1100">
                <a:latin typeface="Arial"/>
                <a:ea typeface="Arial"/>
                <a:cs typeface="Arial"/>
                <a:sym typeface="Arial"/>
              </a:rPr>
              <a:t> piuttosto che complicarsi con troppi dati.</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Spiegare che gli indicatori possono essere </a:t>
            </a:r>
            <a:r>
              <a:rPr b="1" lang="en-US" sz="1100">
                <a:latin typeface="Arial"/>
                <a:ea typeface="Arial"/>
                <a:cs typeface="Arial"/>
                <a:sym typeface="Arial"/>
              </a:rPr>
              <a:t>quantitativi</a:t>
            </a:r>
            <a:r>
              <a:rPr lang="en-US" sz="1100">
                <a:latin typeface="Arial"/>
                <a:ea typeface="Arial"/>
                <a:cs typeface="Arial"/>
                <a:sym typeface="Arial"/>
              </a:rPr>
              <a:t> (es. presenze, tassi di partecipazione) o </a:t>
            </a:r>
            <a:r>
              <a:rPr b="1" lang="en-US" sz="1100">
                <a:latin typeface="Arial"/>
                <a:ea typeface="Arial"/>
                <a:cs typeface="Arial"/>
                <a:sym typeface="Arial"/>
              </a:rPr>
              <a:t>qualitativi</a:t>
            </a:r>
            <a:r>
              <a:rPr lang="en-US" sz="1100">
                <a:latin typeface="Arial"/>
                <a:ea typeface="Arial"/>
                <a:cs typeface="Arial"/>
                <a:sym typeface="Arial"/>
              </a:rPr>
              <a:t> (es. interviste, riflessioni).</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Suggerire di organizzare </a:t>
            </a:r>
            <a:r>
              <a:rPr b="1" lang="en-US" sz="1100">
                <a:latin typeface="Arial"/>
                <a:ea typeface="Arial"/>
                <a:cs typeface="Arial"/>
                <a:sym typeface="Arial"/>
              </a:rPr>
              <a:t>sessioni di riflessione trimestrali</a:t>
            </a:r>
            <a:r>
              <a:rPr lang="en-US" sz="1100">
                <a:latin typeface="Arial"/>
                <a:ea typeface="Arial"/>
                <a:cs typeface="Arial"/>
                <a:sym typeface="Arial"/>
              </a:rPr>
              <a:t>, in cui il Team del Benessere rivede dati e storie di impatto.</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Incoraggiare la </a:t>
            </a:r>
            <a:r>
              <a:rPr b="1" lang="en-US" sz="1100">
                <a:latin typeface="Arial"/>
                <a:ea typeface="Arial"/>
                <a:cs typeface="Arial"/>
                <a:sym typeface="Arial"/>
              </a:rPr>
              <a:t>documentazione</a:t>
            </a:r>
            <a:r>
              <a:rPr lang="en-US" sz="1100">
                <a:latin typeface="Arial"/>
                <a:ea typeface="Arial"/>
                <a:cs typeface="Arial"/>
                <a:sym typeface="Arial"/>
              </a:rPr>
              <a:t> — semplici note “Cosa ha funzionato / Cosa migliorare” aiutano a mantenere i progressi.</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Ricordare:</a:t>
            </a:r>
            <a:endParaRPr b="1" sz="1100">
              <a:latin typeface="Arial"/>
              <a:ea typeface="Arial"/>
              <a:cs typeface="Arial"/>
              <a:sym typeface="Arial"/>
            </a:endParaRPr>
          </a:p>
          <a:p>
            <a:pPr indent="0" lvl="0" marL="381000" marR="38100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“La valutazione mantiene il benessere visibile e in evoluzione — è così che sosteniamo una cultura della fioritura.”</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r>
              <a:rPr b="1" lang="en-US" sz="1100">
                <a:latin typeface="Arial"/>
                <a:ea typeface="Arial"/>
                <a:cs typeface="Arial"/>
                <a:sym typeface="Arial"/>
              </a:rPr>
              <a:t>Prompt per il formatore:</a:t>
            </a:r>
            <a:br>
              <a:rPr b="1" lang="en-US" sz="1100">
                <a:latin typeface="Arial"/>
                <a:ea typeface="Arial"/>
                <a:cs typeface="Arial"/>
                <a:sym typeface="Arial"/>
              </a:rPr>
            </a:br>
            <a:r>
              <a:rPr lang="en-US" sz="1100">
                <a:latin typeface="Arial"/>
                <a:ea typeface="Arial"/>
                <a:cs typeface="Arial"/>
                <a:sym typeface="Arial"/>
              </a:rPr>
              <a:t> “Come apparirebbe il successo per il piano di benessere della vostra scuola? Come capirete se le vostre azioni stanno facendo la differenza?”</a:t>
            </a:r>
            <a:endParaRPr sz="1100">
              <a:latin typeface="Arial"/>
              <a:ea typeface="Arial"/>
              <a:cs typeface="Arial"/>
              <a:sym typeface="Arial"/>
            </a:endParaRPr>
          </a:p>
          <a:p>
            <a:pPr indent="-228600" lvl="0" marL="457200" marR="0" rtl="0" algn="l">
              <a:lnSpc>
                <a:spcPct val="100000"/>
              </a:lnSpc>
              <a:spcBef>
                <a:spcPts val="1200"/>
              </a:spcBef>
              <a:spcAft>
                <a:spcPts val="0"/>
              </a:spcAft>
              <a:buClr>
                <a:srgbClr val="000000"/>
              </a:buClr>
              <a:buSzPts val="1400"/>
              <a:buFont typeface="Arial"/>
              <a:buNone/>
            </a:pPr>
            <a:r>
              <a:t/>
            </a:r>
            <a:endParaRPr/>
          </a:p>
        </p:txBody>
      </p:sp>
      <p:sp>
        <p:nvSpPr>
          <p:cNvPr id="562" name="Google Shape;56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a82d436d81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3a82d436d81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Sottolineare che un piano equilibrato include </a:t>
            </a:r>
            <a:r>
              <a:rPr b="1" lang="en-US" sz="1100">
                <a:latin typeface="Arial"/>
                <a:ea typeface="Arial"/>
                <a:cs typeface="Arial"/>
                <a:sym typeface="Arial"/>
              </a:rPr>
              <a:t>aree di intervento sia ad alta necessità che a bassa necessità</a:t>
            </a:r>
            <a:r>
              <a:rPr lang="en-US" sz="1100">
                <a:latin typeface="Arial"/>
                <a:ea typeface="Arial"/>
                <a:cs typeface="Arial"/>
                <a:sym typeface="Arial"/>
              </a:rPr>
              <a:t> — combinando prevenzione e potenziamento.</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Incoraggiare i partecipanti ad </a:t>
            </a:r>
            <a:r>
              <a:rPr b="1" lang="en-US" sz="1100">
                <a:latin typeface="Arial"/>
                <a:ea typeface="Arial"/>
                <a:cs typeface="Arial"/>
                <a:sym typeface="Arial"/>
              </a:rPr>
              <a:t>adattare gli esempi alla realtà della loro scuola</a:t>
            </a:r>
            <a:r>
              <a:rPr lang="en-US" sz="1100">
                <a:latin typeface="Arial"/>
                <a:ea typeface="Arial"/>
                <a:cs typeface="Arial"/>
                <a:sym typeface="Arial"/>
              </a:rPr>
              <a:t>, considerando tempo, cultura e risorse disponibili.</a:t>
            </a:r>
            <a:endParaRPr sz="1100">
              <a:latin typeface="Arial"/>
              <a:ea typeface="Arial"/>
              <a:cs typeface="Arial"/>
              <a:sym typeface="Arial"/>
            </a:endParaRPr>
          </a:p>
          <a:p>
            <a:pPr indent="-228600" lvl="0" marL="457200" marR="0" rtl="0" algn="l">
              <a:lnSpc>
                <a:spcPct val="100000"/>
              </a:lnSpc>
              <a:spcBef>
                <a:spcPts val="1200"/>
              </a:spcBef>
              <a:spcAft>
                <a:spcPts val="0"/>
              </a:spcAft>
              <a:buClr>
                <a:srgbClr val="000000"/>
              </a:buClr>
              <a:buSzPts val="1400"/>
              <a:buFont typeface="Arial"/>
              <a:buNone/>
            </a:pPr>
            <a:r>
              <a:t/>
            </a:r>
            <a:endParaRPr/>
          </a:p>
        </p:txBody>
      </p:sp>
      <p:sp>
        <p:nvSpPr>
          <p:cNvPr id="590" name="Google Shape;5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100"/>
              <a:buFont typeface="Arial"/>
              <a:buNone/>
            </a:pPr>
            <a:r>
              <a:rPr lang="en-US"/>
              <a:t>Sottolineare che un piano equilibrato include sia aree di intervento ad alta necessità sia aree a bassa necessità — combinando prevenzione e valorizzazione.</a:t>
            </a:r>
            <a:endParaRPr/>
          </a:p>
          <a:p>
            <a:pPr indent="-228600" lvl="0" marL="457200" marR="0" rtl="0" algn="l">
              <a:lnSpc>
                <a:spcPct val="100000"/>
              </a:lnSpc>
              <a:spcBef>
                <a:spcPts val="0"/>
              </a:spcBef>
              <a:spcAft>
                <a:spcPts val="0"/>
              </a:spcAft>
              <a:buClr>
                <a:srgbClr val="000000"/>
              </a:buClr>
              <a:buSzPts val="1400"/>
              <a:buFont typeface="Arial"/>
              <a:buNone/>
            </a:pPr>
            <a:r>
              <a:rPr lang="en-US"/>
              <a:t>Incoraggiare i partecipanti ad adattare gli esempi alle realtà delle proprie scuole, tenendo conto del tempo disponibile, della cultura e delle risorse presenti.</a:t>
            </a:r>
            <a:endParaRPr/>
          </a:p>
        </p:txBody>
      </p:sp>
      <p:sp>
        <p:nvSpPr>
          <p:cNvPr id="598" name="Google Shape;59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100"/>
              <a:buFont typeface="Arial"/>
              <a:buNone/>
            </a:pPr>
            <a:r>
              <a:rPr lang="en-US"/>
              <a:t>Il pubblico ha già visto sei esempi completi ed è quindi pronto per la fase applicativa.</a:t>
            </a:r>
            <a:endParaRPr/>
          </a:p>
          <a:p>
            <a:pPr indent="-228600" lvl="0" marL="457200" rtl="0" algn="l">
              <a:spcBef>
                <a:spcPts val="0"/>
              </a:spcBef>
              <a:spcAft>
                <a:spcPts val="0"/>
              </a:spcAft>
              <a:buClr>
                <a:schemeClr val="dk1"/>
              </a:buClr>
              <a:buSzPts val="1100"/>
              <a:buFont typeface="Arial"/>
              <a:buNone/>
            </a:pPr>
            <a:r>
              <a:rPr lang="en-US"/>
              <a:t>Questa slide illustra in modo chiaro l’Attività di Progettazione di Gruppo, fornendo l’Obiettivo, i Passaggi e una Tabella Esempio per la creazione di un Mini Programma di Benessere.</a:t>
            </a:r>
            <a:endParaRPr/>
          </a:p>
          <a:p>
            <a:pPr indent="-228600" lvl="0" marL="457200" marR="0" rtl="0" algn="l">
              <a:lnSpc>
                <a:spcPct val="100000"/>
              </a:lnSpc>
              <a:spcBef>
                <a:spcPts val="0"/>
              </a:spcBef>
              <a:spcAft>
                <a:spcPts val="0"/>
              </a:spcAft>
              <a:buClr>
                <a:srgbClr val="000000"/>
              </a:buClr>
              <a:buSzPts val="1400"/>
              <a:buFont typeface="Arial"/>
              <a:buNone/>
            </a:pPr>
            <a:r>
              <a:rPr lang="en-US"/>
              <a:t>Si tratta del principale compito pratico dell’intero percorso.</a:t>
            </a:r>
            <a:endParaRPr/>
          </a:p>
        </p:txBody>
      </p:sp>
      <p:sp>
        <p:nvSpPr>
          <p:cNvPr id="613" name="Google Shape;61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621" name="Google Shape;62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628" name="Google Shape;62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7f9446a92a_0_1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g37f9446a92a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37f9446a92a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t>Concluderete l’unità con una breve riflessione per valutare la comprensione immediata. Le risposte verranno raccolte su un post-it (fisico o digitale).</a:t>
            </a:r>
            <a:endParaRPr b="1"/>
          </a:p>
          <a:p>
            <a:pPr indent="0" lvl="0" marL="0" rtl="0" algn="l">
              <a:lnSpc>
                <a:spcPct val="115000"/>
              </a:lnSpc>
              <a:spcBef>
                <a:spcPts val="1200"/>
              </a:spcBef>
              <a:spcAft>
                <a:spcPts val="1200"/>
              </a:spcAft>
              <a:buSzPts val="1100"/>
              <a:buNone/>
            </a:pPr>
            <a:r>
              <a:rPr b="1" lang="en-US"/>
              <a:t>Suggerimento per la risposta: (Dovrebbe concentrarsi sul Bisogno o sui Punti di Forza/Priorità).</a:t>
            </a:r>
            <a:endParaRPr b="1"/>
          </a:p>
        </p:txBody>
      </p:sp>
      <p:sp>
        <p:nvSpPr>
          <p:cNvPr id="701" name="Google Shape;701;g37f9446a92a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7f9446a92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37f9446a92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Accoglierai i Master Trainer e li congratulerai brevemente per aver completato i primi due giorni fondamentali, ricordando loro che ora possiedono una conoscenza approfondita di PERMA, WSA e SWPBS.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Sottolineerai che il Giorno 3 rappresenta il punto di svolta critico: si passa dal </a:t>
            </a:r>
            <a:r>
              <a:rPr i="1" lang="en-US" sz="1100">
                <a:latin typeface="Arial"/>
                <a:ea typeface="Arial"/>
                <a:cs typeface="Arial"/>
                <a:sym typeface="Arial"/>
              </a:rPr>
              <a:t>perché</a:t>
            </a:r>
            <a:r>
              <a:rPr lang="en-US" sz="1100">
                <a:latin typeface="Arial"/>
                <a:ea typeface="Arial"/>
                <a:cs typeface="Arial"/>
                <a:sym typeface="Arial"/>
              </a:rPr>
              <a:t> e </a:t>
            </a:r>
            <a:r>
              <a:rPr i="1" lang="en-US" sz="1100">
                <a:latin typeface="Arial"/>
                <a:ea typeface="Arial"/>
                <a:cs typeface="Arial"/>
                <a:sym typeface="Arial"/>
              </a:rPr>
              <a:t>cosa</a:t>
            </a:r>
            <a:r>
              <a:rPr lang="en-US" sz="1100">
                <a:latin typeface="Arial"/>
                <a:ea typeface="Arial"/>
                <a:cs typeface="Arial"/>
                <a:sym typeface="Arial"/>
              </a:rPr>
              <a:t> (principi e framework) al </a:t>
            </a:r>
            <a:r>
              <a:rPr i="1" lang="en-US" sz="1100">
                <a:latin typeface="Arial"/>
                <a:ea typeface="Arial"/>
                <a:cs typeface="Arial"/>
                <a:sym typeface="Arial"/>
              </a:rPr>
              <a:t>come</a:t>
            </a:r>
            <a:r>
              <a:rPr lang="en-US" sz="1100">
                <a:latin typeface="Arial"/>
                <a:ea typeface="Arial"/>
                <a:cs typeface="Arial"/>
                <a:sym typeface="Arial"/>
              </a:rPr>
              <a:t>—le competenze concrete necessarie per l’implementazione sul campo. Inquadri la giornata attorno all’obiettivo principale: partire con la struttura di un piano d’azione per il benessere personalizzato e allineato ai bisogni della scuola e con il framework per valutarne il successo.</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12" name="Google Shape;112;g37f9446a92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37f9446a92a_0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7" name="Google Shape;717;g37f9446a92a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37f9446a92a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3" name="Google Shape;723;g37f9446a92a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37f9446a92a_0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8" name="Google Shape;728;g37f9446a92a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Questa sessione guida i partecipanti nella progettazione di programmi di benessere basati sul </a:t>
            </a:r>
            <a:r>
              <a:rPr i="1" lang="en-US" sz="1100">
                <a:latin typeface="Arial"/>
                <a:ea typeface="Arial"/>
                <a:cs typeface="Arial"/>
                <a:sym typeface="Arial"/>
              </a:rPr>
              <a:t>Whole-School Approach</a:t>
            </a:r>
            <a:r>
              <a:rPr lang="en-US" sz="1100">
                <a:latin typeface="Arial"/>
                <a:ea typeface="Arial"/>
                <a:cs typeface="Arial"/>
                <a:sym typeface="Arial"/>
              </a:rPr>
              <a:t> (WSA).</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Sottolineerai che un </a:t>
            </a:r>
            <a:r>
              <a:rPr i="1" lang="en-US" sz="1100">
                <a:latin typeface="Arial"/>
                <a:ea typeface="Arial"/>
                <a:cs typeface="Arial"/>
                <a:sym typeface="Arial"/>
              </a:rPr>
              <a:t>Whole-School Approach</a:t>
            </a:r>
            <a:r>
              <a:rPr lang="en-US" sz="1100">
                <a:latin typeface="Arial"/>
                <a:ea typeface="Arial"/>
                <a:cs typeface="Arial"/>
                <a:sym typeface="Arial"/>
              </a:rPr>
              <a:t> non è un insieme di attività casuali, ma un sistema strategicamente progettato in base al contesto e alle esigenze uniche della scuola. Evidenzierai che questa unità è altamente pratica e prevede un esercizio di pianificazione di gruppo.</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Box 1: Valutazione dei Bisogni della Scuola</a:t>
            </a:r>
            <a:br>
              <a:rPr b="1" lang="en-US" sz="1100">
                <a:latin typeface="Arial"/>
                <a:ea typeface="Arial"/>
                <a:cs typeface="Arial"/>
                <a:sym typeface="Arial"/>
              </a:rPr>
            </a:br>
            <a:r>
              <a:rPr lang="en-US" sz="1100">
                <a:latin typeface="Arial"/>
                <a:ea typeface="Arial"/>
                <a:cs typeface="Arial"/>
                <a:sym typeface="Arial"/>
              </a:rPr>
              <a:t> Collegherai questo al Giorno 1: cosa ci dicono i dati? (ad es. sondaggi, assenze, turnover del personale).</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Box 2: Selezione delle Strategie PERMA</a:t>
            </a:r>
            <a:br>
              <a:rPr b="1" lang="en-US" sz="1100">
                <a:latin typeface="Arial"/>
                <a:ea typeface="Arial"/>
                <a:cs typeface="Arial"/>
                <a:sym typeface="Arial"/>
              </a:rPr>
            </a:br>
            <a:r>
              <a:rPr lang="en-US" sz="1100">
                <a:latin typeface="Arial"/>
                <a:ea typeface="Arial"/>
                <a:cs typeface="Arial"/>
                <a:sym typeface="Arial"/>
              </a:rPr>
              <a:t> Ti concentrerai sull’allineamento: se il bisogno è “Relazioni”, la strategia deve mirare alle Relazioni.</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Box 3: Progettazione del Programma WSA</a:t>
            </a:r>
            <a:br>
              <a:rPr b="1" lang="en-US" sz="1100">
                <a:latin typeface="Arial"/>
                <a:ea typeface="Arial"/>
                <a:cs typeface="Arial"/>
                <a:sym typeface="Arial"/>
              </a:rPr>
            </a:br>
            <a:r>
              <a:rPr lang="en-US" sz="1100">
                <a:latin typeface="Arial"/>
                <a:ea typeface="Arial"/>
                <a:cs typeface="Arial"/>
                <a:sym typeface="Arial"/>
              </a:rPr>
              <a:t> Sottolineerai l’elemento WSA: come verrà integrata questa strategia nel Curriculum, nell’Ambiente, nelle Politiche e nella Comunità? Questo rappresenta il lavoro centrale dell’Unità 3.1.</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Box 4: Implementazione</a:t>
            </a:r>
            <a:br>
              <a:rPr b="1" lang="en-US" sz="1100">
                <a:latin typeface="Arial"/>
                <a:ea typeface="Arial"/>
                <a:cs typeface="Arial"/>
                <a:sym typeface="Arial"/>
              </a:rPr>
            </a:br>
            <a:r>
              <a:rPr lang="en-US" sz="1100">
                <a:latin typeface="Arial"/>
                <a:ea typeface="Arial"/>
                <a:cs typeface="Arial"/>
                <a:sym typeface="Arial"/>
              </a:rPr>
              <a:t> Menionerai che questo si collega direttamente all’Unità 3.2: mettere in pratica il piano, formare altri e anticipare eventuali ostacoli.</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Box 5: Misurazione</a:t>
            </a:r>
            <a:br>
              <a:rPr b="1" lang="en-US" sz="1100">
                <a:latin typeface="Arial"/>
                <a:ea typeface="Arial"/>
                <a:cs typeface="Arial"/>
                <a:sym typeface="Arial"/>
              </a:rPr>
            </a:br>
            <a:r>
              <a:rPr lang="en-US" sz="1100">
                <a:latin typeface="Arial"/>
                <a:ea typeface="Arial"/>
                <a:cs typeface="Arial"/>
                <a:sym typeface="Arial"/>
              </a:rPr>
              <a:t> Segnalerai che questo si collega all’Unità 3.3: valutare l’impatto e utilizzare i risultati per tornare alla prossima Valutazione dei Bisogni della Scuola, rendendo il processo ciclico.</a:t>
            </a:r>
            <a:endParaRPr sz="11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Dopo il Box 5 (Misurazione), il processo ritorna al Box 1 (Valutazione dei Bisogni della Scuola), sottolineando che il lavoro sul benessere è continuo e basato sui dati.</a:t>
            </a:r>
            <a:endParaRPr/>
          </a:p>
        </p:txBody>
      </p:sp>
      <p:sp>
        <p:nvSpPr>
          <p:cNvPr id="121" name="Google Shape;12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7f9446a92a_0_1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37f9446a92a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7f9446a92a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Durata – (10-12 minuti)</a:t>
            </a:r>
            <a:endParaRPr b="1"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Introduzione del formatore (2 min)</a:t>
            </a:r>
            <a:br>
              <a:rPr b="1" lang="en-US" sz="1100">
                <a:latin typeface="Arial"/>
                <a:ea typeface="Arial"/>
                <a:cs typeface="Arial"/>
                <a:sym typeface="Arial"/>
              </a:rPr>
            </a:br>
            <a:r>
              <a:rPr lang="en-US" sz="1100">
                <a:latin typeface="Arial"/>
                <a:ea typeface="Arial"/>
                <a:cs typeface="Arial"/>
                <a:sym typeface="Arial"/>
              </a:rPr>
              <a:t> Inizia dicendo:</a:t>
            </a:r>
            <a:br>
              <a:rPr lang="en-US" sz="1100">
                <a:latin typeface="Arial"/>
                <a:ea typeface="Arial"/>
                <a:cs typeface="Arial"/>
                <a:sym typeface="Arial"/>
              </a:rPr>
            </a:br>
            <a:r>
              <a:rPr lang="en-US" sz="1100">
                <a:latin typeface="Arial"/>
                <a:ea typeface="Arial"/>
                <a:cs typeface="Arial"/>
                <a:sym typeface="Arial"/>
              </a:rPr>
              <a:t> “Anche se non avete ancora implementato un progetto PERMA, le vostre scuole probabilmente hanno già momenti di fioritura — piccole pratiche che favoriscono positività, coinvolgimento o connessione. Esploriamoli insieme.”</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Breakout Room (7 min)</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Dividi i partecipanti in piccoli gruppi di 4–5 persone.</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Chiedi loro di condividere un breve esempio per </a:t>
            </a:r>
            <a:r>
              <a:rPr b="1" lang="en-US" sz="1100">
                <a:latin typeface="Arial"/>
                <a:ea typeface="Arial"/>
                <a:cs typeface="Arial"/>
                <a:sym typeface="Arial"/>
              </a:rPr>
              <a:t>2 elementi PERMA</a:t>
            </a:r>
            <a:r>
              <a:rPr lang="en-US" sz="1100">
                <a:latin typeface="Arial"/>
                <a:ea typeface="Arial"/>
                <a:cs typeface="Arial"/>
                <a:sym typeface="Arial"/>
              </a:rPr>
              <a:t> che risuonano di più con loro.</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Incoraggia l’uso di esempi concreti e reali, non teorici.</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Condivisione di gruppo (4 min)</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Riporta tutti nella stanza principale.</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Invita 2–3 volontari a condividere brevemente un esempio ispirante emerso.</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Il formatore collega le risposte all’idea che </a:t>
            </a:r>
            <a:r>
              <a:rPr b="1" lang="en-US" sz="1100">
                <a:latin typeface="Arial"/>
                <a:ea typeface="Arial"/>
                <a:cs typeface="Arial"/>
                <a:sym typeface="Arial"/>
              </a:rPr>
              <a:t>PERMA è già presente nella vita quotidiana della scuola</a:t>
            </a:r>
            <a:r>
              <a:rPr lang="en-US" sz="1100">
                <a:latin typeface="Arial"/>
                <a:ea typeface="Arial"/>
                <a:cs typeface="Arial"/>
                <a:sym typeface="Arial"/>
              </a:rPr>
              <a:t> — l’obiettivo è progettare queste pratiche in modo intenzionale e sostenibile.</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Note sul tono e strumenti</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Mantieni un tono leggero, incoraggiante e apprezzativo.</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Ribadisci che: “PERMA non è qualcosa di completamente nuovo — spesso descrive ciò che le scuole di qualità già fanno bene.”</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Usa Mentimeter o Padlet (opzionale) per permettere ai partecipanti di postare brevi parole chiave durante la condivisione di gruppo (es. “Muro della gentilezza,” “Saluto mattutino,” “Mentoring tra pari”).</a:t>
            </a:r>
            <a:br>
              <a:rPr lang="en-US" sz="1100">
                <a:latin typeface="Arial"/>
                <a:ea typeface="Arial"/>
                <a:cs typeface="Arial"/>
                <a:sym typeface="Arial"/>
              </a:rPr>
            </a:br>
            <a:endParaRPr sz="1100">
              <a:latin typeface="Arial"/>
              <a:ea typeface="Arial"/>
              <a:cs typeface="Arial"/>
              <a:sym typeface="Arial"/>
            </a:endParaRPr>
          </a:p>
          <a:p>
            <a:pPr indent="-228600" lvl="0" marL="457200" marR="0" rtl="0" algn="l">
              <a:lnSpc>
                <a:spcPct val="100000"/>
              </a:lnSpc>
              <a:spcBef>
                <a:spcPts val="1200"/>
              </a:spcBef>
              <a:spcAft>
                <a:spcPts val="0"/>
              </a:spcAft>
              <a:buClr>
                <a:srgbClr val="000000"/>
              </a:buClr>
              <a:buSzPts val="1400"/>
              <a:buFont typeface="Arial"/>
              <a:buNone/>
            </a:pPr>
            <a:r>
              <a:t/>
            </a:r>
            <a:endParaRPr b="1"/>
          </a:p>
        </p:txBody>
      </p:sp>
      <p:sp>
        <p:nvSpPr>
          <p:cNvPr id="221" name="Google Shape;221;g37f9446a92a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In questa slide, ricordate ai partecipanti che l’</a:t>
            </a:r>
            <a:r>
              <a:rPr b="1" lang="en-US" sz="1100">
                <a:latin typeface="Arial"/>
                <a:ea typeface="Arial"/>
                <a:cs typeface="Arial"/>
                <a:sym typeface="Arial"/>
              </a:rPr>
              <a:t>Approccio Scolastico Globale</a:t>
            </a:r>
            <a:r>
              <a:rPr lang="en-US" sz="1100">
                <a:latin typeface="Arial"/>
                <a:ea typeface="Arial"/>
                <a:cs typeface="Arial"/>
                <a:sym typeface="Arial"/>
              </a:rPr>
              <a:t> non è un progetto separato: è una mentalità e una struttura che integra il benessere nelle routine quotidiane, nelle politiche e nelle relazioni.</a:t>
            </a:r>
            <a:br>
              <a:rPr lang="en-US" sz="1100">
                <a:latin typeface="Arial"/>
                <a:ea typeface="Arial"/>
                <a:cs typeface="Arial"/>
                <a:sym typeface="Arial"/>
              </a:rPr>
            </a:br>
            <a:r>
              <a:rPr lang="en-US" sz="1100">
                <a:latin typeface="Arial"/>
                <a:ea typeface="Arial"/>
                <a:cs typeface="Arial"/>
                <a:sym typeface="Arial"/>
              </a:rPr>
              <a:t> Spiegate che il modello </a:t>
            </a:r>
            <a:r>
              <a:rPr b="1" lang="en-US" sz="1100">
                <a:latin typeface="Arial"/>
                <a:ea typeface="Arial"/>
                <a:cs typeface="Arial"/>
                <a:sym typeface="Arial"/>
              </a:rPr>
              <a:t>PERMA</a:t>
            </a:r>
            <a:r>
              <a:rPr lang="en-US" sz="1100">
                <a:latin typeface="Arial"/>
                <a:ea typeface="Arial"/>
                <a:cs typeface="Arial"/>
                <a:sym typeface="Arial"/>
              </a:rPr>
              <a:t> fornisce la “spina dorsale” di questo approccio, aiutando le scuole a pianificare azioni concrete sotto i cinque pilastri del benessere.</a:t>
            </a:r>
            <a:endParaRPr sz="1100">
              <a:latin typeface="Arial"/>
              <a:ea typeface="Arial"/>
              <a:cs typeface="Arial"/>
              <a:sym typeface="Arial"/>
            </a:endParaRPr>
          </a:p>
          <a:p>
            <a:pPr indent="-228600" lvl="0" marL="457200" marR="0" rtl="0" algn="l">
              <a:lnSpc>
                <a:spcPct val="100000"/>
              </a:lnSpc>
              <a:spcBef>
                <a:spcPts val="1200"/>
              </a:spcBef>
              <a:spcAft>
                <a:spcPts val="0"/>
              </a:spcAft>
              <a:buClr>
                <a:srgbClr val="000000"/>
              </a:buClr>
              <a:buSzPts val="1400"/>
              <a:buFont typeface="Arial"/>
              <a:buNone/>
            </a:pPr>
            <a:r>
              <a:t/>
            </a:r>
            <a:endParaRPr/>
          </a:p>
        </p:txBody>
      </p:sp>
      <p:sp>
        <p:nvSpPr>
          <p:cNvPr id="230" name="Google Shape;23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1. Identificare i bisogni della scuola:</a:t>
            </a:r>
            <a:br>
              <a:rPr b="1" lang="en-US" sz="1100">
                <a:latin typeface="Arial"/>
                <a:ea typeface="Arial"/>
                <a:cs typeface="Arial"/>
                <a:sym typeface="Arial"/>
              </a:rPr>
            </a:br>
            <a:r>
              <a:rPr lang="en-US" sz="1100">
                <a:latin typeface="Arial"/>
                <a:ea typeface="Arial"/>
                <a:cs typeface="Arial"/>
                <a:sym typeface="Arial"/>
              </a:rPr>
              <a:t> Incoraggiate i partecipanti a riflettere in modo ampio su come raccolgono dati sul benessere. Le valutazioni dei bisogni possono includere sondaggi tra personale o studenti, colloqui informali, gruppi di discussione o persino dati su frequenza e comportamento.</a:t>
            </a:r>
            <a:br>
              <a:rPr lang="en-US" sz="1100">
                <a:latin typeface="Arial"/>
                <a:ea typeface="Arial"/>
                <a:cs typeface="Arial"/>
                <a:sym typeface="Arial"/>
              </a:rPr>
            </a:br>
            <a:r>
              <a:rPr lang="en-US" sz="1100">
                <a:latin typeface="Arial"/>
                <a:ea typeface="Arial"/>
                <a:cs typeface="Arial"/>
                <a:sym typeface="Arial"/>
              </a:rPr>
              <a:t> Ricordate loro che i dati non devono essere complessi: a volte semplici conversazioni con il personale o feedback dei genitori possono rivelare informazioni preziose sulle priorità di benessere.</a:t>
            </a:r>
            <a:br>
              <a:rPr lang="en-US" sz="1100">
                <a:latin typeface="Arial"/>
                <a:ea typeface="Arial"/>
                <a:cs typeface="Arial"/>
                <a:sym typeface="Arial"/>
              </a:rPr>
            </a:br>
            <a:r>
              <a:rPr lang="en-US" sz="1100">
                <a:latin typeface="Arial"/>
                <a:ea typeface="Arial"/>
                <a:cs typeface="Arial"/>
                <a:sym typeface="Arial"/>
              </a:rPr>
              <a:t> </a:t>
            </a:r>
            <a:r>
              <a:rPr b="1" lang="en-US" sz="1100">
                <a:latin typeface="Arial"/>
                <a:ea typeface="Arial"/>
                <a:cs typeface="Arial"/>
                <a:sym typeface="Arial"/>
              </a:rPr>
              <a:t>Esempio di spunto:</a:t>
            </a:r>
            <a:r>
              <a:rPr lang="en-US" sz="1100">
                <a:latin typeface="Arial"/>
                <a:ea typeface="Arial"/>
                <a:cs typeface="Arial"/>
                <a:sym typeface="Arial"/>
              </a:rPr>
              <a:t> “Quali sfide legate al benessere sentiamo più spesso nella nostra comunità scolastica?”</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2. Mappare punti di forza e lacune:</a:t>
            </a:r>
            <a:br>
              <a:rPr b="1" lang="en-US" sz="1100">
                <a:latin typeface="Arial"/>
                <a:ea typeface="Arial"/>
                <a:cs typeface="Arial"/>
                <a:sym typeface="Arial"/>
              </a:rPr>
            </a:br>
            <a:r>
              <a:rPr lang="en-US" sz="1100">
                <a:latin typeface="Arial"/>
                <a:ea typeface="Arial"/>
                <a:cs typeface="Arial"/>
                <a:sym typeface="Arial"/>
              </a:rPr>
              <a:t> Sottolineate che la mappatura riguarda un approccio di </a:t>
            </a:r>
            <a:r>
              <a:rPr b="1" lang="en-US" sz="1100">
                <a:latin typeface="Arial"/>
                <a:ea typeface="Arial"/>
                <a:cs typeface="Arial"/>
                <a:sym typeface="Arial"/>
              </a:rPr>
              <a:t>appreciative inquiry</a:t>
            </a:r>
            <a:r>
              <a:rPr lang="en-US" sz="1100">
                <a:latin typeface="Arial"/>
                <a:ea typeface="Arial"/>
                <a:cs typeface="Arial"/>
                <a:sym typeface="Arial"/>
              </a:rPr>
              <a:t>—partire dai punti di forza. Cosa funziona già bene e su cosa si può costruire?</a:t>
            </a:r>
            <a:br>
              <a:rPr lang="en-US" sz="1100">
                <a:latin typeface="Arial"/>
                <a:ea typeface="Arial"/>
                <a:cs typeface="Arial"/>
                <a:sym typeface="Arial"/>
              </a:rPr>
            </a:br>
            <a:r>
              <a:rPr lang="en-US" sz="1100">
                <a:latin typeface="Arial"/>
                <a:ea typeface="Arial"/>
                <a:cs typeface="Arial"/>
                <a:sym typeface="Arial"/>
              </a:rPr>
              <a:t> Poi guidate la riflessione su lacune o aree poco supportate. Ad esempio, una scuola può avere un forte coinvolgimento della comunità (Significato) ma un riconoscimento limitato dello sforzo degli insegnanti (Realizzazione).</a:t>
            </a:r>
            <a:br>
              <a:rPr lang="en-US" sz="1100">
                <a:latin typeface="Arial"/>
                <a:ea typeface="Arial"/>
                <a:cs typeface="Arial"/>
                <a:sym typeface="Arial"/>
              </a:rPr>
            </a:br>
            <a:r>
              <a:rPr lang="en-US" sz="1100">
                <a:latin typeface="Arial"/>
                <a:ea typeface="Arial"/>
                <a:cs typeface="Arial"/>
                <a:sym typeface="Arial"/>
              </a:rPr>
              <a:t> Incoraggiate l’uso di strumenti visivi come una tabella punti di forza–lacune o la </a:t>
            </a:r>
            <a:r>
              <a:rPr b="1" lang="en-US" sz="1100">
                <a:latin typeface="Arial"/>
                <a:ea typeface="Arial"/>
                <a:cs typeface="Arial"/>
                <a:sym typeface="Arial"/>
              </a:rPr>
              <a:t>Matrice di Allineamento PERMA–Bisogni</a:t>
            </a:r>
            <a:r>
              <a:rPr lang="en-US" sz="1100">
                <a:latin typeface="Arial"/>
                <a:ea typeface="Arial"/>
                <a:cs typeface="Arial"/>
                <a:sym typeface="Arial"/>
              </a:rPr>
              <a:t> per aiutare i team a prioritizzare le azioni.</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Esempio di riflessione rapida:</a:t>
            </a:r>
            <a:br>
              <a:rPr b="1" lang="en-US" sz="1100">
                <a:latin typeface="Arial"/>
                <a:ea typeface="Arial"/>
                <a:cs typeface="Arial"/>
                <a:sym typeface="Arial"/>
              </a:rPr>
            </a:br>
            <a:r>
              <a:rPr lang="en-US" sz="1100">
                <a:latin typeface="Arial"/>
                <a:ea typeface="Arial"/>
                <a:cs typeface="Arial"/>
                <a:sym typeface="Arial"/>
              </a:rPr>
              <a:t> “Gli insegnanti sono collaborativi e disponibili, ma molti si sentono sopraffatti dal carico di lavoro. Gli studenti sono coinvolti in classe, ma le collaborazioni con i genitori potrebbero essere più solide.”</a:t>
            </a:r>
            <a:endParaRPr sz="1100">
              <a:latin typeface="Arial"/>
              <a:ea typeface="Arial"/>
              <a:cs typeface="Arial"/>
              <a:sym typeface="Arial"/>
            </a:endParaRPr>
          </a:p>
          <a:p>
            <a:pPr indent="-228600" lvl="0" marL="457200" marR="0" rtl="0" algn="l">
              <a:lnSpc>
                <a:spcPct val="100000"/>
              </a:lnSpc>
              <a:spcBef>
                <a:spcPts val="1200"/>
              </a:spcBef>
              <a:spcAft>
                <a:spcPts val="0"/>
              </a:spcAft>
              <a:buClr>
                <a:srgbClr val="000000"/>
              </a:buClr>
              <a:buSzPts val="1400"/>
              <a:buFont typeface="Arial"/>
              <a:buNone/>
            </a:pPr>
            <a:r>
              <a:t/>
            </a:r>
            <a:endParaRPr b="1"/>
          </a:p>
        </p:txBody>
      </p:sp>
      <p:sp>
        <p:nvSpPr>
          <p:cNvPr id="332" name="Google Shape;3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2" name="Shape 72"/>
        <p:cNvGrpSpPr/>
        <p:nvPr/>
      </p:nvGrpSpPr>
      <p:grpSpPr>
        <a:xfrm>
          <a:off x="0" y="0"/>
          <a:ext cx="0" cy="0"/>
          <a:chOff x="0" y="0"/>
          <a:chExt cx="0" cy="0"/>
        </a:xfrm>
      </p:grpSpPr>
      <p:sp>
        <p:nvSpPr>
          <p:cNvPr id="73" name="Google Shape;73;g37f9446a92a_0_23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74" name="Google Shape;74;g37f9446a92a_0_23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5" name="Google Shape;75;g37f9446a92a_0_23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76" name="Google Shape;76;g37f9446a92a_0_23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77" name="Shape 77"/>
        <p:cNvGrpSpPr/>
        <p:nvPr/>
      </p:nvGrpSpPr>
      <p:grpSpPr>
        <a:xfrm>
          <a:off x="0" y="0"/>
          <a:ext cx="0" cy="0"/>
          <a:chOff x="0" y="0"/>
          <a:chExt cx="0" cy="0"/>
        </a:xfrm>
      </p:grpSpPr>
      <p:sp>
        <p:nvSpPr>
          <p:cNvPr id="78" name="Google Shape;78;g37f9446a92a_0_21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g37f9446a92a_0_21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g37f9446a92a_0_21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g37f9446a92a_0_21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2" name="Google Shape;82;g37f9446a92a_0_21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3" name="Google Shape;83;g37f9446a92a_0_21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84" name="Google Shape;84;g37f9446a92a_0_21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85" name="Google Shape;85;g37f9446a92a_0_21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86" name="Google Shape;86;g37f9446a92a_0_21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87" name="Shape 87"/>
        <p:cNvGrpSpPr/>
        <p:nvPr/>
      </p:nvGrpSpPr>
      <p:grpSpPr>
        <a:xfrm>
          <a:off x="0" y="0"/>
          <a:ext cx="0" cy="0"/>
          <a:chOff x="0" y="0"/>
          <a:chExt cx="0" cy="0"/>
        </a:xfrm>
      </p:grpSpPr>
      <p:sp>
        <p:nvSpPr>
          <p:cNvPr id="88" name="Google Shape;88;g37f9446a92a_0_23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g37f9446a92a_0_23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g37f9446a92a_0_23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37f9446a92a_0_23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2" name="Google Shape;92;g37f9446a92a_0_23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3" name="Google Shape;93;g37f9446a92a_0_23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94" name="Google Shape;94;g37f9446a92a_0_23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95" name="Google Shape;95;g37f9446a92a_0_23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96" name="Google Shape;96;g37f9446a92a_0_23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7" name="Shape 47"/>
        <p:cNvGrpSpPr/>
        <p:nvPr/>
      </p:nvGrpSpPr>
      <p:grpSpPr>
        <a:xfrm>
          <a:off x="0" y="0"/>
          <a:ext cx="0" cy="0"/>
          <a:chOff x="0" y="0"/>
          <a:chExt cx="0" cy="0"/>
        </a:xfrm>
      </p:grpSpPr>
      <p:sp>
        <p:nvSpPr>
          <p:cNvPr id="48" name="Google Shape;48;g37f9446a92a_0_20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7f9446a92a_0_20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g37f9446a92a_0_20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3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3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 name="Google Shape;54;p3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55" name="Shape 55"/>
        <p:cNvGrpSpPr/>
        <p:nvPr/>
      </p:nvGrpSpPr>
      <p:grpSpPr>
        <a:xfrm>
          <a:off x="0" y="0"/>
          <a:ext cx="0" cy="0"/>
          <a:chOff x="0" y="0"/>
          <a:chExt cx="0" cy="0"/>
        </a:xfrm>
      </p:grpSpPr>
      <p:sp>
        <p:nvSpPr>
          <p:cNvPr id="56" name="Google Shape;56;g37f9446a92a_0_19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37f9446a92a_0_197"/>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8" name="Shape 58"/>
        <p:cNvGrpSpPr/>
        <p:nvPr/>
      </p:nvGrpSpPr>
      <p:grpSpPr>
        <a:xfrm>
          <a:off x="0" y="0"/>
          <a:ext cx="0" cy="0"/>
          <a:chOff x="0" y="0"/>
          <a:chExt cx="0" cy="0"/>
        </a:xfrm>
      </p:grpSpPr>
      <p:sp>
        <p:nvSpPr>
          <p:cNvPr id="59" name="Google Shape;59;g37f9446a92a_0_20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37f9446a92a_0_209"/>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37f9446a92a_0_209"/>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8" name="Shape 68"/>
        <p:cNvGrpSpPr/>
        <p:nvPr/>
      </p:nvGrpSpPr>
      <p:grpSpPr>
        <a:xfrm>
          <a:off x="0" y="0"/>
          <a:ext cx="0" cy="0"/>
          <a:chOff x="0" y="0"/>
          <a:chExt cx="0" cy="0"/>
        </a:xfrm>
      </p:grpSpPr>
      <p:sp>
        <p:nvSpPr>
          <p:cNvPr id="69" name="Google Shape;69;g37f9446a92a_0_22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g37f9446a92a_0_22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37f9446a92a_0_22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843"/>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g37f9446a92a_0_194"/>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g37f9446a92a_0_19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62" name="Shape 62"/>
        <p:cNvGrpSpPr/>
        <p:nvPr/>
      </p:nvGrpSpPr>
      <p:grpSpPr>
        <a:xfrm>
          <a:off x="0" y="0"/>
          <a:ext cx="0" cy="0"/>
          <a:chOff x="0" y="0"/>
          <a:chExt cx="0" cy="0"/>
        </a:xfrm>
      </p:grpSpPr>
      <p:sp>
        <p:nvSpPr>
          <p:cNvPr id="63" name="Google Shape;63;g37f9446a92a_0_21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g37f9446a92a_0_2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g37f9446a92a_0_21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g37f9446a92a_0_21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g37f9446a92a_0_21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24.png"/><Relationship Id="rId7"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 Id="rId11" Type="http://schemas.openxmlformats.org/officeDocument/2006/relationships/image" Target="../media/image19.png"/><Relationship Id="rId10" Type="http://schemas.openxmlformats.org/officeDocument/2006/relationships/image" Target="../media/image25.png"/><Relationship Id="rId12" Type="http://schemas.openxmlformats.org/officeDocument/2006/relationships/image" Target="../media/image14.png"/><Relationship Id="rId9"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30.png"/><Relationship Id="rId8"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a82d436d81_0_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102" name="Google Shape;102;g3a82d436d81_0_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Durata del progetto: 36 mesi (Mar 2025 - Feb 2028)</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Progetto n.: 101196057</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Bando: ERASMUS-EDU-2024-POL-EXP</a:t>
            </a:r>
            <a:endParaRPr b="0" i="0" sz="3599">
              <a:solidFill>
                <a:srgbClr val="545454"/>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3.1: Progettare un programma WSA</a:t>
            </a:r>
            <a:endParaRPr/>
          </a:p>
        </p:txBody>
      </p:sp>
      <p:sp>
        <p:nvSpPr>
          <p:cNvPr id="371" name="Google Shape;371;p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Scheda di lavoro: Mappare bisogni e punti di forza del benessere scolastico (10–15 min)</a:t>
            </a:r>
            <a:endParaRPr/>
          </a:p>
        </p:txBody>
      </p:sp>
      <p:sp>
        <p:nvSpPr>
          <p:cNvPr id="372" name="Google Shape;372;p6"/>
          <p:cNvSpPr txBox="1"/>
          <p:nvPr>
            <p:ph idx="2" type="body"/>
          </p:nvPr>
        </p:nvSpPr>
        <p:spPr>
          <a:xfrm>
            <a:off x="9069858" y="41058"/>
            <a:ext cx="3122141" cy="2244942"/>
          </a:xfrm>
          <a:prstGeom prst="rect">
            <a:avLst/>
          </a:prstGeom>
          <a:solidFill>
            <a:schemeClr val="accent2"/>
          </a:solid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1700">
                <a:solidFill>
                  <a:srgbClr val="FFFFFF"/>
                </a:solidFill>
              </a:rPr>
              <a:t>Obiettivo: Aiutarti a riflettere sul panorama attuale del benessere nella tua scuola — identificando ciò che funziona bene e le aree in cui è necessario un supporto aggiuntivo, basandosi sul modello PERMA.</a:t>
            </a:r>
            <a:endParaRPr sz="1700"/>
          </a:p>
          <a:p>
            <a:pPr indent="-228600" lvl="0" marL="457200" marR="0" rtl="0" algn="l">
              <a:lnSpc>
                <a:spcPct val="90000"/>
              </a:lnSpc>
              <a:spcBef>
                <a:spcPts val="1000"/>
              </a:spcBef>
              <a:spcAft>
                <a:spcPts val="0"/>
              </a:spcAft>
              <a:buClr>
                <a:schemeClr val="dk1"/>
              </a:buClr>
              <a:buSzPts val="1800"/>
              <a:buFont typeface="Arial"/>
              <a:buNone/>
            </a:pPr>
            <a:r>
              <a:t/>
            </a:r>
            <a:endParaRPr>
              <a:solidFill>
                <a:srgbClr val="FFFFFF"/>
              </a:solidFill>
            </a:endParaRPr>
          </a:p>
          <a:p>
            <a:pPr indent="-228600" lvl="0" marL="457200" marR="0" rtl="0" algn="l">
              <a:lnSpc>
                <a:spcPct val="90000"/>
              </a:lnSpc>
              <a:spcBef>
                <a:spcPts val="1000"/>
              </a:spcBef>
              <a:spcAft>
                <a:spcPts val="0"/>
              </a:spcAft>
              <a:buClr>
                <a:schemeClr val="dk1"/>
              </a:buClr>
              <a:buSzPts val="1800"/>
              <a:buFont typeface="Arial"/>
              <a:buNone/>
            </a:pPr>
            <a:r>
              <a:t/>
            </a:r>
            <a:endParaRPr>
              <a:solidFill>
                <a:srgbClr val="FFFFFF"/>
              </a:solidFill>
            </a:endParaRPr>
          </a:p>
        </p:txBody>
      </p:sp>
      <p:graphicFrame>
        <p:nvGraphicFramePr>
          <p:cNvPr id="373" name="Google Shape;373;p6"/>
          <p:cNvGraphicFramePr/>
          <p:nvPr/>
        </p:nvGraphicFramePr>
        <p:xfrm>
          <a:off x="149530" y="1935480"/>
          <a:ext cx="3000000" cy="3000000"/>
        </p:xfrm>
        <a:graphic>
          <a:graphicData uri="http://schemas.openxmlformats.org/drawingml/2006/table">
            <a:tbl>
              <a:tblPr>
                <a:noFill/>
                <a:tableStyleId>{0C40AF97-F3F9-4B6D-BA96-BEA2A003BB5C}</a:tableStyleId>
              </a:tblPr>
              <a:tblGrid>
                <a:gridCol w="1795750"/>
                <a:gridCol w="2009975"/>
                <a:gridCol w="2009975"/>
                <a:gridCol w="2009975"/>
                <a:gridCol w="2009975"/>
              </a:tblGrid>
              <a:tr h="803575">
                <a:tc>
                  <a:txBody>
                    <a:bodyPr/>
                    <a:lstStyle/>
                    <a:p>
                      <a:pPr indent="0" lvl="0" marL="0" marR="0" rtl="0" algn="l">
                        <a:lnSpc>
                          <a:spcPct val="100000"/>
                        </a:lnSpc>
                        <a:spcBef>
                          <a:spcPts val="0"/>
                        </a:spcBef>
                        <a:spcAft>
                          <a:spcPts val="0"/>
                        </a:spcAft>
                        <a:buClr>
                          <a:srgbClr val="000000"/>
                        </a:buClr>
                        <a:buSzPts val="1400"/>
                        <a:buFont typeface="Arial"/>
                        <a:buNone/>
                      </a:pPr>
                      <a:r>
                        <a:rPr b="1" lang="en-US"/>
                        <a:t>Priorità</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Problem state (Observable situation/symptom, need)</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PERMA Elements</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t>Punti di forza attuali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t>Lacune esistenti</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rowSpan="3">
                  <a:txBody>
                    <a:bodyPr/>
                    <a:lstStyle/>
                    <a:p>
                      <a:pPr indent="0" lvl="0" marL="0" marR="0" rtl="0" algn="l">
                        <a:lnSpc>
                          <a:spcPct val="100000"/>
                        </a:lnSpc>
                        <a:spcBef>
                          <a:spcPts val="0"/>
                        </a:spcBef>
                        <a:spcAft>
                          <a:spcPts val="0"/>
                        </a:spcAft>
                        <a:buClr>
                          <a:srgbClr val="000000"/>
                        </a:buClr>
                        <a:buSzPts val="1400"/>
                        <a:buFont typeface="Arial"/>
                        <a:buNone/>
                      </a:pPr>
                      <a:r>
                        <a:rPr b="1" lang="en-US"/>
                        <a:t>Bisogno elevato della scuola</a:t>
                      </a:r>
                      <a:endParaRPr b="1"/>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i="1" lang="en-US">
                          <a:solidFill>
                            <a:srgbClr val="C00000"/>
                          </a:solidFill>
                        </a:rPr>
                        <a:t>Il personale segnala alto stress e bassa motivazione</a:t>
                      </a:r>
                      <a:endParaRPr i="1">
                        <a:solidFill>
                          <a:srgbClr val="C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i="1" lang="en-US">
                          <a:solidFill>
                            <a:srgbClr val="C00000"/>
                          </a:solidFill>
                        </a:rPr>
                        <a:t>Coinvolgimento (E), Emozioni Positive (P)</a:t>
                      </a:r>
                      <a:endParaRPr i="1">
                        <a:solidFill>
                          <a:srgbClr val="C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i="1" lang="en-US">
                          <a:solidFill>
                            <a:srgbClr val="C00000"/>
                          </a:solidFill>
                        </a:rPr>
                        <a:t>Muro della gratitudine del personale</a:t>
                      </a:r>
                      <a:endParaRPr i="1">
                        <a:solidFill>
                          <a:srgbClr val="C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i="1" lang="en-US">
                          <a:solidFill>
                            <a:srgbClr val="C00000"/>
                          </a:solidFill>
                        </a:rPr>
                        <a:t>Pochi rituali di riconoscimento per gli studenti</a:t>
                      </a:r>
                      <a:endParaRPr i="1" sz="1400" u="none" cap="none" strike="noStrike">
                        <a:solidFill>
                          <a:srgbClr val="C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rowSpan="3">
                  <a:txBody>
                    <a:bodyPr/>
                    <a:lstStyle/>
                    <a:p>
                      <a:pPr indent="0" lvl="0" marL="0" marR="0" rtl="0" algn="l">
                        <a:lnSpc>
                          <a:spcPct val="100000"/>
                        </a:lnSpc>
                        <a:spcBef>
                          <a:spcPts val="0"/>
                        </a:spcBef>
                        <a:spcAft>
                          <a:spcPts val="0"/>
                        </a:spcAft>
                        <a:buClr>
                          <a:srgbClr val="000000"/>
                        </a:buClr>
                        <a:buSzPts val="1400"/>
                        <a:buFont typeface="Arial"/>
                        <a:buNone/>
                      </a:pPr>
                      <a:r>
                        <a:rPr b="1" lang="en-US"/>
                        <a:t>Bisogno basso della scuola</a:t>
                      </a:r>
                      <a:endParaRPr b="1"/>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74" name="Google Shape;374;p6"/>
          <p:cNvSpPr txBox="1"/>
          <p:nvPr/>
        </p:nvSpPr>
        <p:spPr>
          <a:xfrm>
            <a:off x="116687" y="5096925"/>
            <a:ext cx="98355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Parte B. Domande di riflessione</a:t>
            </a:r>
            <a:endParaRPr/>
          </a:p>
          <a:p>
            <a:pPr indent="-114300" lvl="0" marL="0" marR="0" rtl="0" algn="l">
              <a:lnSpc>
                <a:spcPct val="100000"/>
              </a:lnSpc>
              <a:spcBef>
                <a:spcPts val="0"/>
              </a:spcBef>
              <a:spcAft>
                <a:spcPts val="0"/>
              </a:spcAft>
              <a:buClr>
                <a:srgbClr val="000000"/>
              </a:buClr>
              <a:buSzPts val="1800"/>
              <a:buFont typeface="Arial"/>
              <a:buAutoNum type="arabicPeriod"/>
            </a:pPr>
            <a:r>
              <a:rPr lang="en-US" sz="1800">
                <a:solidFill>
                  <a:schemeClr val="dk1"/>
                </a:solidFill>
                <a:latin typeface="Calibri"/>
                <a:ea typeface="Calibri"/>
                <a:cs typeface="Calibri"/>
                <a:sym typeface="Calibri"/>
              </a:rPr>
              <a:t>Quali </a:t>
            </a:r>
            <a:r>
              <a:rPr b="1" lang="en-US" sz="1800">
                <a:solidFill>
                  <a:schemeClr val="dk1"/>
                </a:solidFill>
                <a:latin typeface="Calibri"/>
                <a:ea typeface="Calibri"/>
                <a:cs typeface="Calibri"/>
                <a:sym typeface="Calibri"/>
              </a:rPr>
              <a:t>aree del modello PERMA </a:t>
            </a:r>
            <a:r>
              <a:rPr lang="en-US" sz="1800">
                <a:solidFill>
                  <a:schemeClr val="dk1"/>
                </a:solidFill>
                <a:latin typeface="Calibri"/>
                <a:ea typeface="Calibri"/>
                <a:cs typeface="Calibri"/>
                <a:sym typeface="Calibri"/>
              </a:rPr>
              <a:t>sembrano più solide nella tua scuola?</a:t>
            </a:r>
            <a:endParaRPr/>
          </a:p>
          <a:p>
            <a:pPr indent="-114300" lvl="0" marL="0" marR="0" rtl="0" algn="l">
              <a:lnSpc>
                <a:spcPct val="100000"/>
              </a:lnSpc>
              <a:spcBef>
                <a:spcPts val="0"/>
              </a:spcBef>
              <a:spcAft>
                <a:spcPts val="0"/>
              </a:spcAft>
              <a:buClr>
                <a:srgbClr val="000000"/>
              </a:buClr>
              <a:buSzPts val="1800"/>
              <a:buFont typeface="Arial"/>
              <a:buAutoNum type="arabicPeriod"/>
            </a:pPr>
            <a:r>
              <a:rPr lang="en-US" sz="1800">
                <a:solidFill>
                  <a:schemeClr val="dk1"/>
                </a:solidFill>
                <a:latin typeface="Calibri"/>
                <a:ea typeface="Calibri"/>
                <a:cs typeface="Calibri"/>
                <a:sym typeface="Calibri"/>
              </a:rPr>
              <a:t>Quali ambiti </a:t>
            </a:r>
            <a:r>
              <a:rPr b="1" lang="en-US" sz="1800">
                <a:solidFill>
                  <a:schemeClr val="dk1"/>
                </a:solidFill>
                <a:latin typeface="Calibri"/>
                <a:ea typeface="Calibri"/>
                <a:cs typeface="Calibri"/>
                <a:sym typeface="Calibri"/>
              </a:rPr>
              <a:t>dell’Approccio Scolastico Globale</a:t>
            </a:r>
            <a:r>
              <a:rPr lang="en-US" sz="1800">
                <a:solidFill>
                  <a:schemeClr val="dk1"/>
                </a:solidFill>
                <a:latin typeface="Calibri"/>
                <a:ea typeface="Calibri"/>
                <a:cs typeface="Calibri"/>
                <a:sym typeface="Calibri"/>
              </a:rPr>
              <a:t> (leadership, didattica, ambiente, relazioni) necessitano di maggiore attenzione?</a:t>
            </a:r>
            <a:endParaRPr sz="1800">
              <a:solidFill>
                <a:schemeClr val="dk1"/>
              </a:solidFill>
              <a:latin typeface="Calibri"/>
              <a:ea typeface="Calibri"/>
              <a:cs typeface="Calibri"/>
              <a:sym typeface="Calibri"/>
            </a:endParaRPr>
          </a:p>
        </p:txBody>
      </p:sp>
      <p:sp>
        <p:nvSpPr>
          <p:cNvPr id="375" name="Google Shape;375;p6"/>
          <p:cNvSpPr txBox="1"/>
          <p:nvPr/>
        </p:nvSpPr>
        <p:spPr>
          <a:xfrm>
            <a:off x="149525" y="1461625"/>
            <a:ext cx="8127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Parte A. Identificare i bisogni della scuola, mappare punti di forza e lacune</a:t>
            </a:r>
            <a:endParaRPr b="1"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3.1: Progettare un programma WSA</a:t>
            </a:r>
            <a:endParaRPr/>
          </a:p>
        </p:txBody>
      </p:sp>
      <p:sp>
        <p:nvSpPr>
          <p:cNvPr id="381" name="Google Shape;381;p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Worksheet: Mapping School Wellbeing Needs &amp; Strengths</a:t>
            </a:r>
            <a:endParaRPr/>
          </a:p>
        </p:txBody>
      </p:sp>
      <p:graphicFrame>
        <p:nvGraphicFramePr>
          <p:cNvPr id="382" name="Google Shape;382;p7"/>
          <p:cNvGraphicFramePr/>
          <p:nvPr/>
        </p:nvGraphicFramePr>
        <p:xfrm>
          <a:off x="149530" y="1935480"/>
          <a:ext cx="3000000" cy="3000000"/>
        </p:xfrm>
        <a:graphic>
          <a:graphicData uri="http://schemas.openxmlformats.org/drawingml/2006/table">
            <a:tbl>
              <a:tblPr>
                <a:noFill/>
                <a:tableStyleId>{0C40AF97-F3F9-4B6D-BA96-BEA2A003BB5C}</a:tableStyleId>
              </a:tblPr>
              <a:tblGrid>
                <a:gridCol w="1795750"/>
                <a:gridCol w="2009975"/>
                <a:gridCol w="2009975"/>
                <a:gridCol w="2009975"/>
                <a:gridCol w="2009975"/>
              </a:tblGrid>
              <a:tr h="803575">
                <a:tc>
                  <a:txBody>
                    <a:bodyPr/>
                    <a:lstStyle/>
                    <a:p>
                      <a:pPr indent="0" lvl="0" marL="0" rtl="0" algn="l">
                        <a:spcBef>
                          <a:spcPts val="0"/>
                        </a:spcBef>
                        <a:spcAft>
                          <a:spcPts val="0"/>
                        </a:spcAft>
                        <a:buClr>
                          <a:srgbClr val="000000"/>
                        </a:buClr>
                        <a:buSzPts val="1400"/>
                        <a:buFont typeface="Arial"/>
                        <a:buNone/>
                      </a:pPr>
                      <a:r>
                        <a:rPr b="1" lang="en-US"/>
                        <a:t>Priorità</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t>Problem state (Observable situation/symptom, need)</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t>PERMA Elements</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a:t>Punti di forza attuali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400"/>
                        <a:buFont typeface="Arial"/>
                        <a:buNone/>
                      </a:pPr>
                      <a:r>
                        <a:rPr lang="en-US"/>
                        <a:t>Lacune esistenti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rowSpan="3">
                  <a:txBody>
                    <a:bodyPr/>
                    <a:lstStyle/>
                    <a:p>
                      <a:pPr indent="0" lvl="0" marL="0" marR="0" rtl="0" algn="l">
                        <a:lnSpc>
                          <a:spcPct val="100000"/>
                        </a:lnSpc>
                        <a:spcBef>
                          <a:spcPts val="0"/>
                        </a:spcBef>
                        <a:spcAft>
                          <a:spcPts val="0"/>
                        </a:spcAft>
                        <a:buClr>
                          <a:srgbClr val="000000"/>
                        </a:buClr>
                        <a:buSzPts val="1400"/>
                        <a:buFont typeface="Arial"/>
                        <a:buNone/>
                      </a:pPr>
                      <a:r>
                        <a:rPr b="1" lang="en-US"/>
                        <a:t>Bisogno elevato della scuola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i="1" sz="1400" u="none" cap="none" strike="noStrike">
                        <a:solidFill>
                          <a:srgbClr val="C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i="1" sz="1400" u="none" cap="none" strike="noStrike">
                        <a:solidFill>
                          <a:srgbClr val="C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i="1" sz="1400" u="none" cap="none" strike="noStrike">
                        <a:solidFill>
                          <a:srgbClr val="C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i="1" sz="1400" u="none" cap="none" strike="noStrike">
                        <a:solidFill>
                          <a:srgbClr val="C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rowSpan="3">
                  <a:txBody>
                    <a:bodyPr/>
                    <a:lstStyle/>
                    <a:p>
                      <a:pPr indent="0" lvl="0" marL="0" marR="0" rtl="0" algn="l">
                        <a:lnSpc>
                          <a:spcPct val="100000"/>
                        </a:lnSpc>
                        <a:spcBef>
                          <a:spcPts val="0"/>
                        </a:spcBef>
                        <a:spcAft>
                          <a:spcPts val="0"/>
                        </a:spcAft>
                        <a:buClr>
                          <a:srgbClr val="000000"/>
                        </a:buClr>
                        <a:buSzPts val="1400"/>
                        <a:buFont typeface="Arial"/>
                        <a:buNone/>
                      </a:pPr>
                      <a:r>
                        <a:rPr b="1" lang="en-US"/>
                        <a:t>Bisogno basso della scuola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7850">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83" name="Google Shape;383;p7"/>
          <p:cNvSpPr txBox="1"/>
          <p:nvPr/>
        </p:nvSpPr>
        <p:spPr>
          <a:xfrm>
            <a:off x="149523" y="1461625"/>
            <a:ext cx="8002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Parte A. Identificare i bisogni della scuola, mappare punti di forza e lacune</a:t>
            </a:r>
            <a:endParaRPr b="1"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8"/>
          <p:cNvSpPr/>
          <p:nvPr/>
        </p:nvSpPr>
        <p:spPr>
          <a:xfrm rot="5400000">
            <a:off x="1817799" y="4615315"/>
            <a:ext cx="2523338" cy="2523338"/>
          </a:xfrm>
          <a:custGeom>
            <a:rect b="b" l="l" r="r" t="t"/>
            <a:pathLst>
              <a:path extrusionOk="0" h="3785007" w="3785007">
                <a:moveTo>
                  <a:pt x="0" y="0"/>
                </a:moveTo>
                <a:lnTo>
                  <a:pt x="3785007" y="0"/>
                </a:lnTo>
                <a:lnTo>
                  <a:pt x="3785007" y="3785007"/>
                </a:lnTo>
                <a:lnTo>
                  <a:pt x="0" y="378500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389" name="Google Shape;389;p8"/>
          <p:cNvSpPr/>
          <p:nvPr/>
        </p:nvSpPr>
        <p:spPr>
          <a:xfrm rot="-5400000">
            <a:off x="4290337" y="2526514"/>
            <a:ext cx="2523338" cy="2523338"/>
          </a:xfrm>
          <a:custGeom>
            <a:rect b="b" l="l" r="r" t="t"/>
            <a:pathLst>
              <a:path extrusionOk="0" h="3785007" w="3785007">
                <a:moveTo>
                  <a:pt x="3785007" y="3785007"/>
                </a:moveTo>
                <a:lnTo>
                  <a:pt x="0" y="3785007"/>
                </a:lnTo>
                <a:lnTo>
                  <a:pt x="0" y="0"/>
                </a:lnTo>
                <a:lnTo>
                  <a:pt x="3785007" y="0"/>
                </a:lnTo>
                <a:lnTo>
                  <a:pt x="3785007" y="3785007"/>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390" name="Google Shape;390;p8"/>
          <p:cNvSpPr/>
          <p:nvPr/>
        </p:nvSpPr>
        <p:spPr>
          <a:xfrm rot="5400000">
            <a:off x="5536379" y="1339975"/>
            <a:ext cx="2107427" cy="422111"/>
          </a:xfrm>
          <a:custGeom>
            <a:rect b="b" l="l" r="r" t="t"/>
            <a:pathLst>
              <a:path extrusionOk="0" h="633166" w="3161140">
                <a:moveTo>
                  <a:pt x="0" y="0"/>
                </a:moveTo>
                <a:lnTo>
                  <a:pt x="3161141" y="0"/>
                </a:lnTo>
                <a:lnTo>
                  <a:pt x="3161141" y="633166"/>
                </a:lnTo>
                <a:lnTo>
                  <a:pt x="0" y="63316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391" name="Google Shape;391;p8"/>
          <p:cNvSpPr/>
          <p:nvPr/>
        </p:nvSpPr>
        <p:spPr>
          <a:xfrm rot="5400000">
            <a:off x="5536379" y="-566612"/>
            <a:ext cx="2107427" cy="422111"/>
          </a:xfrm>
          <a:custGeom>
            <a:rect b="b" l="l" r="r" t="t"/>
            <a:pathLst>
              <a:path extrusionOk="0" h="633166" w="3161140">
                <a:moveTo>
                  <a:pt x="0" y="0"/>
                </a:moveTo>
                <a:lnTo>
                  <a:pt x="3161141" y="0"/>
                </a:lnTo>
                <a:lnTo>
                  <a:pt x="3161141" y="633166"/>
                </a:lnTo>
                <a:lnTo>
                  <a:pt x="0" y="63316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nvGrpSpPr>
          <p:cNvPr id="392" name="Google Shape;392;p8"/>
          <p:cNvGrpSpPr/>
          <p:nvPr/>
        </p:nvGrpSpPr>
        <p:grpSpPr>
          <a:xfrm rot="5400000">
            <a:off x="7055149" y="897678"/>
            <a:ext cx="584917" cy="584917"/>
            <a:chOff x="0" y="0"/>
            <a:chExt cx="812800" cy="812800"/>
          </a:xfrm>
        </p:grpSpPr>
        <p:sp>
          <p:nvSpPr>
            <p:cNvPr id="393" name="Google Shape;39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394" name="Google Shape;394;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395" name="Google Shape;395;p8"/>
          <p:cNvGrpSpPr/>
          <p:nvPr/>
        </p:nvGrpSpPr>
        <p:grpSpPr>
          <a:xfrm>
            <a:off x="7117493" y="970561"/>
            <a:ext cx="449691" cy="439152"/>
            <a:chOff x="1" y="19050"/>
            <a:chExt cx="812800" cy="793751"/>
          </a:xfrm>
        </p:grpSpPr>
        <p:sp>
          <p:nvSpPr>
            <p:cNvPr id="396" name="Google Shape;396;p8"/>
            <p:cNvSpPr/>
            <p:nvPr/>
          </p:nvSpPr>
          <p:spPr>
            <a:xfrm>
              <a:off x="1" y="22820"/>
              <a:ext cx="812800" cy="789981"/>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S</a:t>
              </a:r>
              <a:endParaRPr b="1" i="0" sz="1800" u="none" cap="none" strike="noStrike">
                <a:solidFill>
                  <a:schemeClr val="dk1"/>
                </a:solidFill>
                <a:latin typeface="Calibri"/>
                <a:ea typeface="Calibri"/>
                <a:cs typeface="Calibri"/>
                <a:sym typeface="Calibri"/>
              </a:endParaRPr>
            </a:p>
          </p:txBody>
        </p:sp>
        <p:sp>
          <p:nvSpPr>
            <p:cNvPr id="397" name="Google Shape;397;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cxnSp>
        <p:nvCxnSpPr>
          <p:cNvPr id="398" name="Google Shape;398;p8"/>
          <p:cNvCxnSpPr/>
          <p:nvPr/>
        </p:nvCxnSpPr>
        <p:spPr>
          <a:xfrm rot="10800000">
            <a:off x="6642685" y="1177438"/>
            <a:ext cx="426174" cy="6380"/>
          </a:xfrm>
          <a:prstGeom prst="straightConnector1">
            <a:avLst/>
          </a:prstGeom>
          <a:noFill/>
          <a:ln cap="flat" cmpd="sng" w="19050">
            <a:solidFill>
              <a:srgbClr val="A6A6A6"/>
            </a:solidFill>
            <a:prstDash val="solid"/>
            <a:round/>
            <a:headEnd len="sm" w="sm" type="none"/>
            <a:tailEnd len="sm" w="sm" type="none"/>
          </a:ln>
        </p:spPr>
      </p:cxnSp>
      <p:grpSp>
        <p:nvGrpSpPr>
          <p:cNvPr id="399" name="Google Shape;399;p8"/>
          <p:cNvGrpSpPr/>
          <p:nvPr/>
        </p:nvGrpSpPr>
        <p:grpSpPr>
          <a:xfrm rot="5400000">
            <a:off x="6522482" y="1090963"/>
            <a:ext cx="172949" cy="172949"/>
            <a:chOff x="0" y="0"/>
            <a:chExt cx="812800" cy="812800"/>
          </a:xfrm>
        </p:grpSpPr>
        <p:sp>
          <p:nvSpPr>
            <p:cNvPr id="400" name="Google Shape;400;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401" name="Google Shape;401;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402" name="Google Shape;402;p8"/>
          <p:cNvGrpSpPr/>
          <p:nvPr/>
        </p:nvGrpSpPr>
        <p:grpSpPr>
          <a:xfrm rot="5400000">
            <a:off x="7056233" y="2851069"/>
            <a:ext cx="584917" cy="584917"/>
            <a:chOff x="0" y="0"/>
            <a:chExt cx="812800" cy="812800"/>
          </a:xfrm>
        </p:grpSpPr>
        <p:sp>
          <p:nvSpPr>
            <p:cNvPr id="403" name="Google Shape;40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404" name="Google Shape;404;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405" name="Google Shape;405;p8"/>
          <p:cNvGrpSpPr/>
          <p:nvPr/>
        </p:nvGrpSpPr>
        <p:grpSpPr>
          <a:xfrm>
            <a:off x="7117549" y="2905904"/>
            <a:ext cx="449691" cy="449691"/>
            <a:chOff x="13395" y="-23092"/>
            <a:chExt cx="812800" cy="812800"/>
          </a:xfrm>
        </p:grpSpPr>
        <p:sp>
          <p:nvSpPr>
            <p:cNvPr id="406" name="Google Shape;406;p8"/>
            <p:cNvSpPr/>
            <p:nvPr/>
          </p:nvSpPr>
          <p:spPr>
            <a:xfrm>
              <a:off x="13395" y="-23092"/>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A</a:t>
              </a:r>
              <a:endParaRPr b="1" i="0" sz="1800" u="none" cap="none" strike="noStrike">
                <a:solidFill>
                  <a:schemeClr val="dk1"/>
                </a:solidFill>
                <a:latin typeface="Calibri"/>
                <a:ea typeface="Calibri"/>
                <a:cs typeface="Calibri"/>
                <a:sym typeface="Calibri"/>
              </a:endParaRPr>
            </a:p>
          </p:txBody>
        </p:sp>
        <p:sp>
          <p:nvSpPr>
            <p:cNvPr id="407" name="Google Shape;407;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cxnSp>
        <p:nvCxnSpPr>
          <p:cNvPr id="408" name="Google Shape;408;p8"/>
          <p:cNvCxnSpPr/>
          <p:nvPr/>
        </p:nvCxnSpPr>
        <p:spPr>
          <a:xfrm flipH="1">
            <a:off x="6538695" y="3143526"/>
            <a:ext cx="517538" cy="6381"/>
          </a:xfrm>
          <a:prstGeom prst="straightConnector1">
            <a:avLst/>
          </a:prstGeom>
          <a:noFill/>
          <a:ln cap="flat" cmpd="sng" w="19050">
            <a:solidFill>
              <a:srgbClr val="A6A6A6"/>
            </a:solidFill>
            <a:prstDash val="solid"/>
            <a:round/>
            <a:headEnd len="sm" w="sm" type="none"/>
            <a:tailEnd len="sm" w="sm" type="none"/>
          </a:ln>
        </p:spPr>
      </p:cxnSp>
      <p:grpSp>
        <p:nvGrpSpPr>
          <p:cNvPr id="409" name="Google Shape;409;p8"/>
          <p:cNvGrpSpPr/>
          <p:nvPr/>
        </p:nvGrpSpPr>
        <p:grpSpPr>
          <a:xfrm rot="5400000">
            <a:off x="6445831" y="3063432"/>
            <a:ext cx="172949" cy="172949"/>
            <a:chOff x="0" y="0"/>
            <a:chExt cx="812800" cy="812800"/>
          </a:xfrm>
        </p:grpSpPr>
        <p:sp>
          <p:nvSpPr>
            <p:cNvPr id="410" name="Google Shape;410;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9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411" name="Google Shape;411;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412" name="Google Shape;412;p8"/>
          <p:cNvGrpSpPr/>
          <p:nvPr/>
        </p:nvGrpSpPr>
        <p:grpSpPr>
          <a:xfrm rot="5400000">
            <a:off x="7055149" y="4635034"/>
            <a:ext cx="584917" cy="584917"/>
            <a:chOff x="0" y="0"/>
            <a:chExt cx="812800" cy="812800"/>
          </a:xfrm>
        </p:grpSpPr>
        <p:sp>
          <p:nvSpPr>
            <p:cNvPr id="413" name="Google Shape;41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94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414" name="Google Shape;414;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415" name="Google Shape;415;p8"/>
          <p:cNvGrpSpPr/>
          <p:nvPr/>
        </p:nvGrpSpPr>
        <p:grpSpPr>
          <a:xfrm>
            <a:off x="7122763" y="4702648"/>
            <a:ext cx="449691" cy="449691"/>
            <a:chOff x="0" y="0"/>
            <a:chExt cx="812800" cy="812800"/>
          </a:xfrm>
        </p:grpSpPr>
        <p:sp>
          <p:nvSpPr>
            <p:cNvPr id="416" name="Google Shape;416;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T</a:t>
              </a:r>
              <a:endParaRPr b="1" i="0" sz="1800" u="none" cap="none" strike="noStrike">
                <a:solidFill>
                  <a:schemeClr val="dk1"/>
                </a:solidFill>
                <a:latin typeface="Calibri"/>
                <a:ea typeface="Calibri"/>
                <a:cs typeface="Calibri"/>
                <a:sym typeface="Calibri"/>
              </a:endParaRPr>
            </a:p>
          </p:txBody>
        </p:sp>
        <p:sp>
          <p:nvSpPr>
            <p:cNvPr id="417" name="Google Shape;417;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cxnSp>
        <p:nvCxnSpPr>
          <p:cNvPr id="418" name="Google Shape;418;p8"/>
          <p:cNvCxnSpPr/>
          <p:nvPr/>
        </p:nvCxnSpPr>
        <p:spPr>
          <a:xfrm flipH="1">
            <a:off x="4185171" y="4927503"/>
            <a:ext cx="2909575" cy="18771"/>
          </a:xfrm>
          <a:prstGeom prst="straightConnector1">
            <a:avLst/>
          </a:prstGeom>
          <a:noFill/>
          <a:ln cap="flat" cmpd="sng" w="19050">
            <a:solidFill>
              <a:srgbClr val="A6A6A6"/>
            </a:solidFill>
            <a:prstDash val="solid"/>
            <a:round/>
            <a:headEnd len="sm" w="sm" type="none"/>
            <a:tailEnd len="sm" w="sm" type="none"/>
          </a:ln>
        </p:spPr>
      </p:cxnSp>
      <p:grpSp>
        <p:nvGrpSpPr>
          <p:cNvPr id="419" name="Google Shape;419;p8"/>
          <p:cNvGrpSpPr/>
          <p:nvPr/>
        </p:nvGrpSpPr>
        <p:grpSpPr>
          <a:xfrm rot="5400000">
            <a:off x="4003496" y="4830272"/>
            <a:ext cx="172949" cy="172949"/>
            <a:chOff x="0" y="0"/>
            <a:chExt cx="812800" cy="812800"/>
          </a:xfrm>
        </p:grpSpPr>
        <p:sp>
          <p:nvSpPr>
            <p:cNvPr id="420" name="Google Shape;420;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94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421" name="Google Shape;421;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sp>
        <p:nvSpPr>
          <p:cNvPr id="422" name="Google Shape;422;p8"/>
          <p:cNvSpPr txBox="1"/>
          <p:nvPr/>
        </p:nvSpPr>
        <p:spPr>
          <a:xfrm>
            <a:off x="7827539" y="897678"/>
            <a:ext cx="29529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Specifici</a:t>
            </a:r>
            <a:endParaRPr b="0" i="0" sz="1800" u="none" cap="none" strike="noStrike">
              <a:solidFill>
                <a:schemeClr val="dk1"/>
              </a:solidFill>
              <a:latin typeface="Calibri"/>
              <a:ea typeface="Calibri"/>
              <a:cs typeface="Calibri"/>
              <a:sym typeface="Calibri"/>
            </a:endParaRPr>
          </a:p>
        </p:txBody>
      </p:sp>
      <p:sp>
        <p:nvSpPr>
          <p:cNvPr id="423" name="Google Shape;423;p8"/>
          <p:cNvSpPr txBox="1"/>
          <p:nvPr/>
        </p:nvSpPr>
        <p:spPr>
          <a:xfrm>
            <a:off x="7827539" y="1201397"/>
            <a:ext cx="39936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1600">
                <a:solidFill>
                  <a:schemeClr val="dk1"/>
                </a:solidFill>
                <a:latin typeface="Calibri"/>
                <a:ea typeface="Calibri"/>
                <a:cs typeface="Calibri"/>
                <a:sym typeface="Calibri"/>
              </a:rPr>
              <a:t>Cosa vogliamo esattamente ottenere in termini di benessere?</a:t>
            </a:r>
            <a:endParaRPr b="0" i="0" sz="1600" u="none" cap="none" strike="noStrike">
              <a:solidFill>
                <a:srgbClr val="545454"/>
              </a:solidFill>
              <a:latin typeface="Arial"/>
              <a:ea typeface="Arial"/>
              <a:cs typeface="Arial"/>
              <a:sym typeface="Arial"/>
            </a:endParaRPr>
          </a:p>
        </p:txBody>
      </p:sp>
      <p:sp>
        <p:nvSpPr>
          <p:cNvPr id="424" name="Google Shape;424;p8"/>
          <p:cNvSpPr txBox="1"/>
          <p:nvPr/>
        </p:nvSpPr>
        <p:spPr>
          <a:xfrm>
            <a:off x="7895151" y="2799964"/>
            <a:ext cx="29529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Realizzabili</a:t>
            </a:r>
            <a:endParaRPr b="0" i="0" sz="1800" u="none" cap="none" strike="noStrike">
              <a:solidFill>
                <a:schemeClr val="dk1"/>
              </a:solidFill>
              <a:latin typeface="Calibri"/>
              <a:ea typeface="Calibri"/>
              <a:cs typeface="Calibri"/>
              <a:sym typeface="Calibri"/>
            </a:endParaRPr>
          </a:p>
        </p:txBody>
      </p:sp>
      <p:sp>
        <p:nvSpPr>
          <p:cNvPr id="425" name="Google Shape;425;p8"/>
          <p:cNvSpPr txBox="1"/>
          <p:nvPr/>
        </p:nvSpPr>
        <p:spPr>
          <a:xfrm>
            <a:off x="7883708" y="3127716"/>
            <a:ext cx="28620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600">
                <a:solidFill>
                  <a:srgbClr val="545454"/>
                </a:solidFill>
                <a:latin typeface="Calibri"/>
                <a:ea typeface="Calibri"/>
                <a:cs typeface="Calibri"/>
                <a:sym typeface="Calibri"/>
              </a:rPr>
              <a:t>È realistico, considerando tempo e risorse a disposizione?</a:t>
            </a:r>
            <a:endParaRPr sz="1600">
              <a:solidFill>
                <a:srgbClr val="545454"/>
              </a:solidFill>
              <a:latin typeface="Calibri"/>
              <a:ea typeface="Calibri"/>
              <a:cs typeface="Calibri"/>
              <a:sym typeface="Calibri"/>
            </a:endParaRPr>
          </a:p>
        </p:txBody>
      </p:sp>
      <p:sp>
        <p:nvSpPr>
          <p:cNvPr id="426" name="Google Shape;426;p8"/>
          <p:cNvSpPr txBox="1"/>
          <p:nvPr/>
        </p:nvSpPr>
        <p:spPr>
          <a:xfrm>
            <a:off x="7894067" y="4583930"/>
            <a:ext cx="29529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Temporizzati</a:t>
            </a:r>
            <a:endParaRPr b="0" i="0" sz="1800" u="none" cap="none" strike="noStrike">
              <a:solidFill>
                <a:schemeClr val="dk1"/>
              </a:solidFill>
              <a:latin typeface="Calibri"/>
              <a:ea typeface="Calibri"/>
              <a:cs typeface="Calibri"/>
              <a:sym typeface="Calibri"/>
            </a:endParaRPr>
          </a:p>
        </p:txBody>
      </p:sp>
      <p:sp>
        <p:nvSpPr>
          <p:cNvPr id="427" name="Google Shape;427;p8"/>
          <p:cNvSpPr txBox="1"/>
          <p:nvPr/>
        </p:nvSpPr>
        <p:spPr>
          <a:xfrm>
            <a:off x="7894067" y="4874104"/>
            <a:ext cx="28620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Quando rivedremo i progressi e i risultati?</a:t>
            </a:r>
            <a:endParaRPr sz="1600">
              <a:solidFill>
                <a:schemeClr val="dk1"/>
              </a:solidFill>
              <a:latin typeface="Calibri"/>
              <a:ea typeface="Calibri"/>
              <a:cs typeface="Calibri"/>
              <a:sym typeface="Calibri"/>
            </a:endParaRPr>
          </a:p>
        </p:txBody>
      </p:sp>
      <p:grpSp>
        <p:nvGrpSpPr>
          <p:cNvPr id="428" name="Google Shape;428;p8"/>
          <p:cNvGrpSpPr/>
          <p:nvPr/>
        </p:nvGrpSpPr>
        <p:grpSpPr>
          <a:xfrm rot="5400000">
            <a:off x="7056232" y="1880744"/>
            <a:ext cx="584917" cy="584917"/>
            <a:chOff x="0" y="0"/>
            <a:chExt cx="812800" cy="812800"/>
          </a:xfrm>
        </p:grpSpPr>
        <p:sp>
          <p:nvSpPr>
            <p:cNvPr id="429" name="Google Shape;42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430" name="Google Shape;430;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431" name="Google Shape;431;p8"/>
          <p:cNvGrpSpPr/>
          <p:nvPr/>
        </p:nvGrpSpPr>
        <p:grpSpPr>
          <a:xfrm>
            <a:off x="7138572" y="1948356"/>
            <a:ext cx="449691" cy="449691"/>
            <a:chOff x="45928" y="-3663"/>
            <a:chExt cx="812800" cy="812800"/>
          </a:xfrm>
        </p:grpSpPr>
        <p:sp>
          <p:nvSpPr>
            <p:cNvPr id="432" name="Google Shape;432;p8"/>
            <p:cNvSpPr/>
            <p:nvPr/>
          </p:nvSpPr>
          <p:spPr>
            <a:xfrm>
              <a:off x="45928" y="-3663"/>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M</a:t>
              </a:r>
              <a:endParaRPr b="1" i="0" sz="1800" u="none" cap="none" strike="noStrike">
                <a:solidFill>
                  <a:schemeClr val="dk1"/>
                </a:solidFill>
                <a:latin typeface="Calibri"/>
                <a:ea typeface="Calibri"/>
                <a:cs typeface="Calibri"/>
                <a:sym typeface="Calibri"/>
              </a:endParaRPr>
            </a:p>
          </p:txBody>
        </p:sp>
        <p:sp>
          <p:nvSpPr>
            <p:cNvPr id="433" name="Google Shape;433;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434" name="Google Shape;434;p8"/>
          <p:cNvGrpSpPr/>
          <p:nvPr/>
        </p:nvGrpSpPr>
        <p:grpSpPr>
          <a:xfrm rot="5400000">
            <a:off x="6522482" y="2075125"/>
            <a:ext cx="172949" cy="172949"/>
            <a:chOff x="0" y="0"/>
            <a:chExt cx="812800" cy="812800"/>
          </a:xfrm>
        </p:grpSpPr>
        <p:sp>
          <p:nvSpPr>
            <p:cNvPr id="435" name="Google Shape;435;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436" name="Google Shape;436;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sp>
        <p:nvSpPr>
          <p:cNvPr id="437" name="Google Shape;437;p8"/>
          <p:cNvSpPr txBox="1"/>
          <p:nvPr/>
        </p:nvSpPr>
        <p:spPr>
          <a:xfrm>
            <a:off x="7843752" y="1830700"/>
            <a:ext cx="29529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Misurabili</a:t>
            </a:r>
            <a:endParaRPr b="0" i="0" sz="1800" u="none" cap="none" strike="noStrike">
              <a:solidFill>
                <a:schemeClr val="dk1"/>
              </a:solidFill>
              <a:latin typeface="Calibri"/>
              <a:ea typeface="Calibri"/>
              <a:cs typeface="Calibri"/>
              <a:sym typeface="Calibri"/>
            </a:endParaRPr>
          </a:p>
        </p:txBody>
      </p:sp>
      <p:sp>
        <p:nvSpPr>
          <p:cNvPr id="438" name="Google Shape;438;p8"/>
          <p:cNvSpPr txBox="1"/>
          <p:nvPr/>
        </p:nvSpPr>
        <p:spPr>
          <a:xfrm>
            <a:off x="7843752" y="2068247"/>
            <a:ext cx="28620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Come sapremo se abbiamo fatto progressi?</a:t>
            </a:r>
            <a:endParaRPr/>
          </a:p>
        </p:txBody>
      </p:sp>
      <p:cxnSp>
        <p:nvCxnSpPr>
          <p:cNvPr id="439" name="Google Shape;439;p8"/>
          <p:cNvCxnSpPr/>
          <p:nvPr/>
        </p:nvCxnSpPr>
        <p:spPr>
          <a:xfrm rot="10800000">
            <a:off x="6691377" y="2163673"/>
            <a:ext cx="405980" cy="6380"/>
          </a:xfrm>
          <a:prstGeom prst="straightConnector1">
            <a:avLst/>
          </a:prstGeom>
          <a:noFill/>
          <a:ln cap="flat" cmpd="sng" w="19050">
            <a:solidFill>
              <a:srgbClr val="A6A6A6"/>
            </a:solidFill>
            <a:prstDash val="solid"/>
            <a:round/>
            <a:headEnd len="sm" w="sm" type="none"/>
            <a:tailEnd len="sm" w="sm" type="none"/>
          </a:ln>
        </p:spPr>
      </p:cxnSp>
      <p:sp>
        <p:nvSpPr>
          <p:cNvPr id="440" name="Google Shape;440;p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3.1: Progettare un programma WSA</a:t>
            </a:r>
            <a:endParaRPr/>
          </a:p>
        </p:txBody>
      </p:sp>
      <p:grpSp>
        <p:nvGrpSpPr>
          <p:cNvPr id="441" name="Google Shape;441;p8"/>
          <p:cNvGrpSpPr/>
          <p:nvPr/>
        </p:nvGrpSpPr>
        <p:grpSpPr>
          <a:xfrm rot="5400000">
            <a:off x="7055149" y="3761391"/>
            <a:ext cx="584917" cy="584917"/>
            <a:chOff x="0" y="0"/>
            <a:chExt cx="812800" cy="812800"/>
          </a:xfrm>
        </p:grpSpPr>
        <p:sp>
          <p:nvSpPr>
            <p:cNvPr id="442" name="Google Shape;44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443" name="Google Shape;443;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444" name="Google Shape;444;p8"/>
          <p:cNvGrpSpPr/>
          <p:nvPr/>
        </p:nvGrpSpPr>
        <p:grpSpPr>
          <a:xfrm>
            <a:off x="7115385" y="3829003"/>
            <a:ext cx="449691" cy="449691"/>
            <a:chOff x="-13335" y="-4"/>
            <a:chExt cx="812800" cy="812800"/>
          </a:xfrm>
        </p:grpSpPr>
        <p:sp>
          <p:nvSpPr>
            <p:cNvPr id="445" name="Google Shape;445;p8"/>
            <p:cNvSpPr/>
            <p:nvPr/>
          </p:nvSpPr>
          <p:spPr>
            <a:xfrm>
              <a:off x="-13335" y="-4"/>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R</a:t>
              </a:r>
              <a:endParaRPr b="1" i="0" sz="1800" u="none" cap="none" strike="noStrike">
                <a:solidFill>
                  <a:schemeClr val="dk1"/>
                </a:solidFill>
                <a:latin typeface="Calibri"/>
                <a:ea typeface="Calibri"/>
                <a:cs typeface="Calibri"/>
                <a:sym typeface="Calibri"/>
              </a:endParaRPr>
            </a:p>
          </p:txBody>
        </p:sp>
        <p:sp>
          <p:nvSpPr>
            <p:cNvPr id="446" name="Google Shape;446;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cxnSp>
        <p:nvCxnSpPr>
          <p:cNvPr id="447" name="Google Shape;447;p8"/>
          <p:cNvCxnSpPr/>
          <p:nvPr/>
        </p:nvCxnSpPr>
        <p:spPr>
          <a:xfrm rot="10800000">
            <a:off x="6005383" y="4046171"/>
            <a:ext cx="1049765" cy="7678"/>
          </a:xfrm>
          <a:prstGeom prst="straightConnector1">
            <a:avLst/>
          </a:prstGeom>
          <a:noFill/>
          <a:ln cap="flat" cmpd="sng" w="19050">
            <a:solidFill>
              <a:srgbClr val="A6A6A6"/>
            </a:solidFill>
            <a:prstDash val="solid"/>
            <a:round/>
            <a:headEnd len="sm" w="sm" type="none"/>
            <a:tailEnd len="sm" w="sm" type="none"/>
          </a:ln>
        </p:spPr>
      </p:cxnSp>
      <p:grpSp>
        <p:nvGrpSpPr>
          <p:cNvPr id="448" name="Google Shape;448;p8"/>
          <p:cNvGrpSpPr/>
          <p:nvPr/>
        </p:nvGrpSpPr>
        <p:grpSpPr>
          <a:xfrm rot="5400000">
            <a:off x="5897271" y="3963535"/>
            <a:ext cx="172949" cy="172949"/>
            <a:chOff x="0" y="0"/>
            <a:chExt cx="812800" cy="812800"/>
          </a:xfrm>
        </p:grpSpPr>
        <p:sp>
          <p:nvSpPr>
            <p:cNvPr id="449" name="Google Shape;44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450" name="Google Shape;450;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sp>
        <p:nvSpPr>
          <p:cNvPr id="451" name="Google Shape;451;p8"/>
          <p:cNvSpPr txBox="1"/>
          <p:nvPr/>
        </p:nvSpPr>
        <p:spPr>
          <a:xfrm>
            <a:off x="7894067" y="3710287"/>
            <a:ext cx="29529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Rilevanti</a:t>
            </a:r>
            <a:endParaRPr b="0" i="0" sz="1800" u="none" cap="none" strike="noStrike">
              <a:solidFill>
                <a:schemeClr val="dk1"/>
              </a:solidFill>
              <a:latin typeface="Calibri"/>
              <a:ea typeface="Calibri"/>
              <a:cs typeface="Calibri"/>
              <a:sym typeface="Calibri"/>
            </a:endParaRPr>
          </a:p>
        </p:txBody>
      </p:sp>
      <p:sp>
        <p:nvSpPr>
          <p:cNvPr id="452" name="Google Shape;452;p8"/>
          <p:cNvSpPr txBox="1"/>
          <p:nvPr/>
        </p:nvSpPr>
        <p:spPr>
          <a:xfrm>
            <a:off x="7894067" y="3984026"/>
            <a:ext cx="28620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Questo obiettivo è allineato alle priorità e ai valori della scuola?</a:t>
            </a:r>
            <a:endParaRPr/>
          </a:p>
        </p:txBody>
      </p:sp>
      <p:sp>
        <p:nvSpPr>
          <p:cNvPr id="453" name="Google Shape;453;p8"/>
          <p:cNvSpPr txBox="1"/>
          <p:nvPr/>
        </p:nvSpPr>
        <p:spPr>
          <a:xfrm>
            <a:off x="2551616" y="1942028"/>
            <a:ext cx="31074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1800">
                <a:solidFill>
                  <a:schemeClr val="accent2"/>
                </a:solidFill>
                <a:latin typeface="Calibri"/>
                <a:ea typeface="Calibri"/>
                <a:cs typeface="Calibri"/>
                <a:sym typeface="Calibri"/>
              </a:rPr>
              <a:t>Definire obiettivi SMART aiuta le scuole a trasformare i bisogni di benessere in obiettivi chiari e concreti. Gli obiettivi SMART garantiscono che il piano di benessere sia realistico, misurabile e allineato alle priorità della scuola, trasformando le intenzioni in un impatto sostenibile.</a:t>
            </a:r>
            <a:endParaRPr b="0" i="1" sz="1800" u="none" cap="none" strike="noStrike">
              <a:solidFill>
                <a:schemeClr val="accent2"/>
              </a:solidFill>
              <a:latin typeface="Calibri"/>
              <a:ea typeface="Calibri"/>
              <a:cs typeface="Calibri"/>
              <a:sym typeface="Calibri"/>
            </a:endParaRPr>
          </a:p>
        </p:txBody>
      </p:sp>
      <p:grpSp>
        <p:nvGrpSpPr>
          <p:cNvPr id="454" name="Google Shape;454;p8"/>
          <p:cNvGrpSpPr/>
          <p:nvPr/>
        </p:nvGrpSpPr>
        <p:grpSpPr>
          <a:xfrm>
            <a:off x="952776" y="952513"/>
            <a:ext cx="917540" cy="917540"/>
            <a:chOff x="0" y="0"/>
            <a:chExt cx="812800" cy="812800"/>
          </a:xfrm>
        </p:grpSpPr>
        <p:sp>
          <p:nvSpPr>
            <p:cNvPr id="455" name="Google Shape;455;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cap="sq" cmpd="sng" w="9525">
              <a:solidFill>
                <a:schemeClr val="accent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456" name="Google Shape;456;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sp>
        <p:nvSpPr>
          <p:cNvPr id="457" name="Google Shape;457;p8"/>
          <p:cNvSpPr/>
          <p:nvPr/>
        </p:nvSpPr>
        <p:spPr>
          <a:xfrm rot="10800000">
            <a:off x="562069" y="1610030"/>
            <a:ext cx="1733541" cy="2905255"/>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chemeClr val="accent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nvGrpSpPr>
          <p:cNvPr id="458" name="Google Shape;458;p8"/>
          <p:cNvGrpSpPr/>
          <p:nvPr/>
        </p:nvGrpSpPr>
        <p:grpSpPr>
          <a:xfrm>
            <a:off x="1065278" y="1065014"/>
            <a:ext cx="692537" cy="692537"/>
            <a:chOff x="0" y="0"/>
            <a:chExt cx="812800" cy="812800"/>
          </a:xfrm>
        </p:grpSpPr>
        <p:sp>
          <p:nvSpPr>
            <p:cNvPr id="459" name="Google Shape;45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460" name="Google Shape;460;p8"/>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461" name="Google Shape;461;p8"/>
          <p:cNvGrpSpPr/>
          <p:nvPr/>
        </p:nvGrpSpPr>
        <p:grpSpPr>
          <a:xfrm>
            <a:off x="589334" y="3852029"/>
            <a:ext cx="1644426" cy="416019"/>
            <a:chOff x="0" y="-57150"/>
            <a:chExt cx="757405" cy="191614"/>
          </a:xfrm>
        </p:grpSpPr>
        <p:sp>
          <p:nvSpPr>
            <p:cNvPr id="462" name="Google Shape;462;p8"/>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463" name="Google Shape;463;p8"/>
            <p:cNvSpPr txBox="1"/>
            <p:nvPr/>
          </p:nvSpPr>
          <p:spPr>
            <a:xfrm>
              <a:off x="0" y="-57150"/>
              <a:ext cx="757405" cy="191614"/>
            </a:xfrm>
            <a:prstGeom prst="rect">
              <a:avLst/>
            </a:prstGeom>
            <a:solidFill>
              <a:schemeClr val="accent4"/>
            </a:solidFill>
            <a:ln>
              <a:noFill/>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sp>
        <p:nvSpPr>
          <p:cNvPr id="464" name="Google Shape;464;p8"/>
          <p:cNvSpPr/>
          <p:nvPr/>
        </p:nvSpPr>
        <p:spPr>
          <a:xfrm>
            <a:off x="1207650" y="1207386"/>
            <a:ext cx="407794" cy="407794"/>
          </a:xfrm>
          <a:custGeom>
            <a:rect b="b" l="l" r="r" t="t"/>
            <a:pathLst>
              <a:path extrusionOk="0" h="611691" w="611691">
                <a:moveTo>
                  <a:pt x="0" y="0"/>
                </a:moveTo>
                <a:lnTo>
                  <a:pt x="611691" y="0"/>
                </a:lnTo>
                <a:lnTo>
                  <a:pt x="611691" y="611692"/>
                </a:lnTo>
                <a:lnTo>
                  <a:pt x="0" y="61169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465" name="Google Shape;465;p8"/>
          <p:cNvSpPr txBox="1"/>
          <p:nvPr/>
        </p:nvSpPr>
        <p:spPr>
          <a:xfrm>
            <a:off x="853302" y="1920194"/>
            <a:ext cx="1116600" cy="9381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800">
                <a:solidFill>
                  <a:schemeClr val="dk1"/>
                </a:solidFill>
                <a:latin typeface="Calibri"/>
                <a:ea typeface="Calibri"/>
                <a:cs typeface="Calibri"/>
                <a:sym typeface="Calibri"/>
              </a:rPr>
              <a:t>Definire obiettivi SMART</a:t>
            </a:r>
            <a:endParaRPr b="1" sz="1800">
              <a:solidFill>
                <a:schemeClr val="dk1"/>
              </a:solidFill>
              <a:latin typeface="Calibri"/>
              <a:ea typeface="Calibri"/>
              <a:cs typeface="Calibri"/>
              <a:sym typeface="Calibri"/>
            </a:endParaRPr>
          </a:p>
        </p:txBody>
      </p:sp>
      <p:sp>
        <p:nvSpPr>
          <p:cNvPr id="466" name="Google Shape;466;p8"/>
          <p:cNvSpPr txBox="1"/>
          <p:nvPr/>
        </p:nvSpPr>
        <p:spPr>
          <a:xfrm>
            <a:off x="722924" y="2800088"/>
            <a:ext cx="1377300" cy="1280700"/>
          </a:xfrm>
          <a:prstGeom prst="rect">
            <a:avLst/>
          </a:prstGeom>
          <a:noFill/>
          <a:ln>
            <a:noFill/>
          </a:ln>
        </p:spPr>
        <p:txBody>
          <a:bodyPr anchorCtr="0" anchor="t" bIns="0" lIns="0" spcFirstLastPara="1" rIns="0" wrap="square" tIns="0">
            <a:spAutoFit/>
          </a:bodyPr>
          <a:lstStyle/>
          <a:p>
            <a:pPr indent="0" lvl="0" marL="0" marR="0" rtl="0" algn="ctr">
              <a:lnSpc>
                <a:spcPct val="105000"/>
              </a:lnSpc>
              <a:spcBef>
                <a:spcPts val="0"/>
              </a:spcBef>
              <a:spcAft>
                <a:spcPts val="0"/>
              </a:spcAft>
              <a:buNone/>
            </a:pPr>
            <a:r>
              <a:rPr lang="en-US" sz="1600">
                <a:solidFill>
                  <a:schemeClr val="dk1"/>
                </a:solidFill>
                <a:latin typeface="Calibri"/>
                <a:ea typeface="Calibri"/>
                <a:cs typeface="Calibri"/>
                <a:sym typeface="Calibri"/>
              </a:rPr>
              <a:t>Specifici, Misurabili, Realizzabili, Rilevanti, Temporizzati.</a:t>
            </a:r>
            <a:endParaRPr sz="1600">
              <a:solidFill>
                <a:schemeClr val="dk1"/>
              </a:solidFill>
              <a:latin typeface="Calibri"/>
              <a:ea typeface="Calibri"/>
              <a:cs typeface="Calibri"/>
              <a:sym typeface="Calibri"/>
            </a:endParaRPr>
          </a:p>
        </p:txBody>
      </p:sp>
      <p:sp>
        <p:nvSpPr>
          <p:cNvPr id="467" name="Google Shape;467;p8"/>
          <p:cNvSpPr txBox="1"/>
          <p:nvPr/>
        </p:nvSpPr>
        <p:spPr>
          <a:xfrm>
            <a:off x="1034551" y="4071938"/>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chemeClr val="lt1"/>
                </a:solidFill>
                <a:latin typeface="Calibri"/>
                <a:ea typeface="Calibri"/>
                <a:cs typeface="Calibri"/>
                <a:sym typeface="Calibri"/>
              </a:rPr>
              <a:t>STEP 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3.1: Progettare un programma WSA</a:t>
            </a:r>
            <a:endParaRPr/>
          </a:p>
        </p:txBody>
      </p:sp>
      <p:sp>
        <p:nvSpPr>
          <p:cNvPr id="473" name="Google Shape;473;p13"/>
          <p:cNvSpPr txBox="1"/>
          <p:nvPr/>
        </p:nvSpPr>
        <p:spPr>
          <a:xfrm>
            <a:off x="250370" y="10070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accent2"/>
              </a:buClr>
              <a:buSzPts val="2400"/>
              <a:buFont typeface="Arial"/>
              <a:buNone/>
            </a:pPr>
            <a:r>
              <a:rPr lang="en-US" sz="2400">
                <a:solidFill>
                  <a:schemeClr val="accent2"/>
                </a:solidFill>
                <a:latin typeface="Calibri"/>
                <a:ea typeface="Calibri"/>
                <a:cs typeface="Calibri"/>
                <a:sym typeface="Calibri"/>
              </a:rPr>
              <a:t>Attività: Obiettivi SMART per ciascun elemento del modello PERMA (15–20 min)**</a:t>
            </a:r>
            <a:endParaRPr sz="2400">
              <a:solidFill>
                <a:schemeClr val="accent2"/>
              </a:solidFill>
              <a:latin typeface="Calibri"/>
              <a:ea typeface="Calibri"/>
              <a:cs typeface="Calibri"/>
              <a:sym typeface="Calibri"/>
            </a:endParaRPr>
          </a:p>
        </p:txBody>
      </p:sp>
      <p:sp>
        <p:nvSpPr>
          <p:cNvPr id="474" name="Google Shape;474;p13"/>
          <p:cNvSpPr txBox="1"/>
          <p:nvPr/>
        </p:nvSpPr>
        <p:spPr>
          <a:xfrm>
            <a:off x="250369" y="1644820"/>
            <a:ext cx="11649300" cy="5922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800">
                <a:solidFill>
                  <a:schemeClr val="dk1"/>
                </a:solidFill>
                <a:latin typeface="Calibri"/>
                <a:ea typeface="Calibri"/>
                <a:cs typeface="Calibri"/>
                <a:sym typeface="Calibri"/>
              </a:rPr>
              <a:t>Istruzioni</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US" sz="1800">
                <a:solidFill>
                  <a:schemeClr val="dk1"/>
                </a:solidFill>
                <a:latin typeface="Calibri"/>
                <a:ea typeface="Calibri"/>
                <a:cs typeface="Calibri"/>
                <a:sym typeface="Calibri"/>
              </a:rPr>
              <a:t>Passo 1:</a:t>
            </a:r>
            <a:r>
              <a:rPr lang="en-US" sz="1800">
                <a:solidFill>
                  <a:schemeClr val="dk1"/>
                </a:solidFill>
                <a:latin typeface="Calibri"/>
                <a:ea typeface="Calibri"/>
                <a:cs typeface="Calibri"/>
                <a:sym typeface="Calibri"/>
              </a:rPr>
              <a:t> Rivedete le principali priorità o bisogni di benessere della vostra scuola (dall’attività precedente).</a:t>
            </a:r>
            <a:br>
              <a:rPr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Passo 2:</a:t>
            </a:r>
            <a:r>
              <a:rPr lang="en-US" sz="1800">
                <a:solidFill>
                  <a:schemeClr val="dk1"/>
                </a:solidFill>
                <a:latin typeface="Calibri"/>
                <a:ea typeface="Calibri"/>
                <a:cs typeface="Calibri"/>
                <a:sym typeface="Calibri"/>
              </a:rPr>
              <a:t> Scegliete un elemento del modello </a:t>
            </a:r>
            <a:r>
              <a:rPr b="1" lang="en-US" sz="1800">
                <a:solidFill>
                  <a:schemeClr val="dk1"/>
                </a:solidFill>
                <a:latin typeface="Calibri"/>
                <a:ea typeface="Calibri"/>
                <a:cs typeface="Calibri"/>
                <a:sym typeface="Calibri"/>
              </a:rPr>
              <a:t>PERMA</a:t>
            </a:r>
            <a:r>
              <a:rPr lang="en-US" sz="1800">
                <a:solidFill>
                  <a:schemeClr val="dk1"/>
                </a:solidFill>
                <a:latin typeface="Calibri"/>
                <a:ea typeface="Calibri"/>
                <a:cs typeface="Calibri"/>
                <a:sym typeface="Calibri"/>
              </a:rPr>
              <a:t> (Emozioni Positive, Coinvolgimento, Relazioni, Significato o Realizzazione).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Passo 3:</a:t>
            </a:r>
            <a:r>
              <a:rPr lang="en-US" sz="1800">
                <a:solidFill>
                  <a:schemeClr val="dk1"/>
                </a:solidFill>
                <a:latin typeface="Calibri"/>
                <a:ea typeface="Calibri"/>
                <a:cs typeface="Calibri"/>
                <a:sym typeface="Calibri"/>
              </a:rPr>
              <a:t> Scrivete un obiettivo </a:t>
            </a:r>
            <a:r>
              <a:rPr b="1" lang="en-US" sz="1800">
                <a:solidFill>
                  <a:schemeClr val="dk1"/>
                </a:solidFill>
                <a:latin typeface="Calibri"/>
                <a:ea typeface="Calibri"/>
                <a:cs typeface="Calibri"/>
                <a:sym typeface="Calibri"/>
              </a:rPr>
              <a:t>SMART</a:t>
            </a:r>
            <a:r>
              <a:rPr lang="en-US" sz="1800">
                <a:solidFill>
                  <a:schemeClr val="dk1"/>
                </a:solidFill>
                <a:latin typeface="Calibri"/>
                <a:ea typeface="Calibri"/>
                <a:cs typeface="Calibri"/>
                <a:sym typeface="Calibri"/>
              </a:rPr>
              <a:t> relativo a quell’elemento, seguendo il formato:</a:t>
            </a:r>
            <a:endParaRPr sz="1800">
              <a:solidFill>
                <a:schemeClr val="dk1"/>
              </a:solidFill>
              <a:latin typeface="Calibri"/>
              <a:ea typeface="Calibri"/>
              <a:cs typeface="Calibri"/>
              <a:sym typeface="Calibri"/>
            </a:endParaRPr>
          </a:p>
          <a:p>
            <a:pPr indent="-342900" lvl="0" marL="457200" rtl="0" algn="l">
              <a:lnSpc>
                <a:spcPct val="115000"/>
              </a:lnSpc>
              <a:spcBef>
                <a:spcPts val="1000"/>
              </a:spcBef>
              <a:spcAft>
                <a:spcPts val="0"/>
              </a:spcAft>
              <a:buClr>
                <a:schemeClr val="dk1"/>
              </a:buClr>
              <a:buSzPts val="1800"/>
              <a:buChar char="●"/>
            </a:pPr>
            <a:r>
              <a:rPr b="1" lang="en-US" sz="1800">
                <a:solidFill>
                  <a:schemeClr val="dk1"/>
                </a:solidFill>
                <a:latin typeface="Calibri"/>
                <a:ea typeface="Calibri"/>
                <a:cs typeface="Calibri"/>
                <a:sym typeface="Calibri"/>
              </a:rPr>
              <a:t>Specifico:</a:t>
            </a:r>
            <a:r>
              <a:rPr lang="en-US" sz="1800">
                <a:solidFill>
                  <a:schemeClr val="dk1"/>
                </a:solidFill>
                <a:latin typeface="Calibri"/>
                <a:ea typeface="Calibri"/>
                <a:cs typeface="Calibri"/>
                <a:sym typeface="Calibri"/>
              </a:rPr>
              <a:t> Cosa verrà fatto esattamente?</a:t>
            </a:r>
            <a:endParaRPr sz="1800">
              <a:solidFill>
                <a:schemeClr val="dk1"/>
              </a:solidFill>
              <a:latin typeface="Calibri"/>
              <a:ea typeface="Calibri"/>
              <a:cs typeface="Calibri"/>
              <a:sym typeface="Calibri"/>
            </a:endParaRPr>
          </a:p>
          <a:p>
            <a:pPr indent="-342900" lvl="0" marL="457200" rtl="0" algn="l">
              <a:lnSpc>
                <a:spcPct val="115000"/>
              </a:lnSpc>
              <a:spcBef>
                <a:spcPts val="1000"/>
              </a:spcBef>
              <a:spcAft>
                <a:spcPts val="0"/>
              </a:spcAft>
              <a:buClr>
                <a:schemeClr val="dk1"/>
              </a:buClr>
              <a:buSzPts val="1800"/>
              <a:buChar char="●"/>
            </a:pPr>
            <a:r>
              <a:rPr b="1" lang="en-US" sz="1800">
                <a:solidFill>
                  <a:schemeClr val="dk1"/>
                </a:solidFill>
                <a:latin typeface="Calibri"/>
                <a:ea typeface="Calibri"/>
                <a:cs typeface="Calibri"/>
                <a:sym typeface="Calibri"/>
              </a:rPr>
              <a:t>Misurabile:</a:t>
            </a:r>
            <a:r>
              <a:rPr lang="en-US" sz="1800">
                <a:solidFill>
                  <a:schemeClr val="dk1"/>
                </a:solidFill>
                <a:latin typeface="Calibri"/>
                <a:ea typeface="Calibri"/>
                <a:cs typeface="Calibri"/>
                <a:sym typeface="Calibri"/>
              </a:rPr>
              <a:t> Come verrà monitorato il successo?</a:t>
            </a:r>
            <a:endParaRPr sz="1800">
              <a:solidFill>
                <a:schemeClr val="dk1"/>
              </a:solidFill>
              <a:latin typeface="Calibri"/>
              <a:ea typeface="Calibri"/>
              <a:cs typeface="Calibri"/>
              <a:sym typeface="Calibri"/>
            </a:endParaRPr>
          </a:p>
          <a:p>
            <a:pPr indent="-342900" lvl="0" marL="457200" rtl="0" algn="l">
              <a:lnSpc>
                <a:spcPct val="115000"/>
              </a:lnSpc>
              <a:spcBef>
                <a:spcPts val="1000"/>
              </a:spcBef>
              <a:spcAft>
                <a:spcPts val="0"/>
              </a:spcAft>
              <a:buClr>
                <a:schemeClr val="dk1"/>
              </a:buClr>
              <a:buSzPts val="1800"/>
              <a:buChar char="●"/>
            </a:pPr>
            <a:r>
              <a:rPr b="1" lang="en-US" sz="1800">
                <a:solidFill>
                  <a:schemeClr val="dk1"/>
                </a:solidFill>
                <a:latin typeface="Calibri"/>
                <a:ea typeface="Calibri"/>
                <a:cs typeface="Calibri"/>
                <a:sym typeface="Calibri"/>
              </a:rPr>
              <a:t>Realizzabile:</a:t>
            </a:r>
            <a:r>
              <a:rPr lang="en-US" sz="1800">
                <a:solidFill>
                  <a:schemeClr val="dk1"/>
                </a:solidFill>
                <a:latin typeface="Calibri"/>
                <a:ea typeface="Calibri"/>
                <a:cs typeface="Calibri"/>
                <a:sym typeface="Calibri"/>
              </a:rPr>
              <a:t> È realistico?</a:t>
            </a:r>
            <a:endParaRPr sz="1800">
              <a:solidFill>
                <a:schemeClr val="dk1"/>
              </a:solidFill>
              <a:latin typeface="Calibri"/>
              <a:ea typeface="Calibri"/>
              <a:cs typeface="Calibri"/>
              <a:sym typeface="Calibri"/>
            </a:endParaRPr>
          </a:p>
          <a:p>
            <a:pPr indent="-342900" lvl="0" marL="457200" rtl="0" algn="l">
              <a:lnSpc>
                <a:spcPct val="115000"/>
              </a:lnSpc>
              <a:spcBef>
                <a:spcPts val="1000"/>
              </a:spcBef>
              <a:spcAft>
                <a:spcPts val="0"/>
              </a:spcAft>
              <a:buClr>
                <a:schemeClr val="dk1"/>
              </a:buClr>
              <a:buSzPts val="1800"/>
              <a:buChar char="●"/>
            </a:pPr>
            <a:r>
              <a:rPr b="1" lang="en-US" sz="1800">
                <a:solidFill>
                  <a:schemeClr val="dk1"/>
                </a:solidFill>
                <a:latin typeface="Calibri"/>
                <a:ea typeface="Calibri"/>
                <a:cs typeface="Calibri"/>
                <a:sym typeface="Calibri"/>
              </a:rPr>
              <a:t>Rilevante:</a:t>
            </a:r>
            <a:r>
              <a:rPr lang="en-US" sz="1800">
                <a:solidFill>
                  <a:schemeClr val="dk1"/>
                </a:solidFill>
                <a:latin typeface="Calibri"/>
                <a:ea typeface="Calibri"/>
                <a:cs typeface="Calibri"/>
                <a:sym typeface="Calibri"/>
              </a:rPr>
              <a:t> Perché è importante per il benessere?</a:t>
            </a:r>
            <a:endParaRPr sz="1800">
              <a:solidFill>
                <a:schemeClr val="dk1"/>
              </a:solidFill>
              <a:latin typeface="Calibri"/>
              <a:ea typeface="Calibri"/>
              <a:cs typeface="Calibri"/>
              <a:sym typeface="Calibri"/>
            </a:endParaRPr>
          </a:p>
          <a:p>
            <a:pPr indent="-342900" lvl="0" marL="457200" rtl="0" algn="l">
              <a:lnSpc>
                <a:spcPct val="115000"/>
              </a:lnSpc>
              <a:spcBef>
                <a:spcPts val="1000"/>
              </a:spcBef>
              <a:spcAft>
                <a:spcPts val="0"/>
              </a:spcAft>
              <a:buClr>
                <a:schemeClr val="dk1"/>
              </a:buClr>
              <a:buSzPts val="1800"/>
              <a:buChar char="●"/>
            </a:pPr>
            <a:r>
              <a:rPr b="1" lang="en-US" sz="1800">
                <a:solidFill>
                  <a:schemeClr val="dk1"/>
                </a:solidFill>
                <a:latin typeface="Calibri"/>
                <a:ea typeface="Calibri"/>
                <a:cs typeface="Calibri"/>
                <a:sym typeface="Calibri"/>
              </a:rPr>
              <a:t>Temporizzato:</a:t>
            </a:r>
            <a:r>
              <a:rPr lang="en-US" sz="1800">
                <a:solidFill>
                  <a:schemeClr val="dk1"/>
                </a:solidFill>
                <a:latin typeface="Calibri"/>
                <a:ea typeface="Calibri"/>
                <a:cs typeface="Calibri"/>
                <a:sym typeface="Calibri"/>
              </a:rPr>
              <a:t> Quando sarà realizzato o valutato?</a:t>
            </a:r>
            <a:endParaRPr sz="18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b="1" lang="en-US" sz="1800">
                <a:solidFill>
                  <a:schemeClr val="dk1"/>
                </a:solidFill>
                <a:latin typeface="Calibri"/>
                <a:ea typeface="Calibri"/>
                <a:cs typeface="Calibri"/>
                <a:sym typeface="Calibri"/>
              </a:rPr>
              <a:t>Passo 4:</a:t>
            </a:r>
            <a:r>
              <a:rPr lang="en-US" sz="1800">
                <a:solidFill>
                  <a:schemeClr val="dk1"/>
                </a:solidFill>
                <a:latin typeface="Calibri"/>
                <a:ea typeface="Calibri"/>
                <a:cs typeface="Calibri"/>
                <a:sym typeface="Calibri"/>
              </a:rPr>
              <a:t> Se il tempo lo permette, ripetete per altri elementi del modello PERMA o per una priorità a livello scolastico (es. benessere degli insegnanti, coinvolgimento degli studenti).</a:t>
            </a:r>
            <a:br>
              <a:rPr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Passo 5:</a:t>
            </a:r>
            <a:r>
              <a:rPr lang="en-US" sz="1800">
                <a:solidFill>
                  <a:schemeClr val="dk1"/>
                </a:solidFill>
                <a:latin typeface="Calibri"/>
                <a:ea typeface="Calibri"/>
                <a:cs typeface="Calibri"/>
                <a:sym typeface="Calibri"/>
              </a:rPr>
              <a:t> Condividete i vostri obiettivi SMART con un altro gruppo per un rapido feedback.</a:t>
            </a:r>
            <a:endParaRPr b="1" sz="2500">
              <a:solidFill>
                <a:schemeClr val="dk1"/>
              </a:solidFill>
              <a:latin typeface="Calibri"/>
              <a:ea typeface="Calibri"/>
              <a:cs typeface="Calibri"/>
              <a:sym typeface="Calibri"/>
            </a:endParaRPr>
          </a:p>
          <a:p>
            <a:pPr indent="0" lvl="0" marL="0" marR="0" rtl="0" algn="l">
              <a:lnSpc>
                <a:spcPct val="150000"/>
              </a:lnSpc>
              <a:spcBef>
                <a:spcPts val="100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75" name="Google Shape;475;p13"/>
          <p:cNvSpPr txBox="1"/>
          <p:nvPr/>
        </p:nvSpPr>
        <p:spPr>
          <a:xfrm>
            <a:off x="8859795" y="41057"/>
            <a:ext cx="3332205" cy="2269657"/>
          </a:xfrm>
          <a:prstGeom prst="rect">
            <a:avLst/>
          </a:prstGeom>
          <a:solidFill>
            <a:schemeClr val="accent2"/>
          </a:solid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1800">
                <a:solidFill>
                  <a:srgbClr val="FFFFFF"/>
                </a:solidFill>
                <a:latin typeface="Calibri"/>
                <a:ea typeface="Calibri"/>
                <a:cs typeface="Calibri"/>
                <a:sym typeface="Calibri"/>
              </a:rPr>
              <a:t>Obiettivo: Aiutare i partecipanti a trasformare le intenzioni di benessere in azioni specifiche, misurabili e realizzabili, utilizzando il framework SMART e collegando ciascun obiettivo a un elemento del modello PERMA o a una priorità della scuola.</a:t>
            </a:r>
            <a:endParaRPr b="1" sz="1800">
              <a:solidFill>
                <a:srgbClr val="FFFFFF"/>
              </a:solidFill>
              <a:latin typeface="Calibri"/>
              <a:ea typeface="Calibri"/>
              <a:cs typeface="Calibri"/>
              <a:sym typeface="Calibri"/>
            </a:endParaRPr>
          </a:p>
          <a:p>
            <a:pPr indent="-228600" lvl="0" marL="457200" marR="0" rtl="0" algn="l">
              <a:lnSpc>
                <a:spcPct val="90000"/>
              </a:lnSpc>
              <a:spcBef>
                <a:spcPts val="1000"/>
              </a:spcBef>
              <a:spcAft>
                <a:spcPts val="0"/>
              </a:spcAft>
              <a:buClr>
                <a:schemeClr val="dk1"/>
              </a:buClr>
              <a:buSzPts val="1800"/>
              <a:buFont typeface="Arial"/>
              <a:buNone/>
            </a:pPr>
            <a:r>
              <a:t/>
            </a:r>
            <a:endParaRPr b="1" sz="180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3.1: Progettare un programma WSA</a:t>
            </a:r>
            <a:endParaRPr/>
          </a:p>
        </p:txBody>
      </p:sp>
      <p:sp>
        <p:nvSpPr>
          <p:cNvPr id="481" name="Google Shape;481;p14"/>
          <p:cNvSpPr txBox="1"/>
          <p:nvPr/>
        </p:nvSpPr>
        <p:spPr>
          <a:xfrm>
            <a:off x="250370" y="1007072"/>
            <a:ext cx="11944500"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accent2"/>
              </a:buClr>
              <a:buSzPts val="2400"/>
              <a:buFont typeface="Arial"/>
              <a:buNone/>
            </a:pPr>
            <a:r>
              <a:rPr lang="en-US" sz="2400">
                <a:solidFill>
                  <a:schemeClr val="accent2"/>
                </a:solidFill>
                <a:latin typeface="Calibri"/>
                <a:ea typeface="Calibri"/>
                <a:cs typeface="Calibri"/>
                <a:sym typeface="Calibri"/>
              </a:rPr>
              <a:t>Attività: Obiettivi SMART attraverso il PERMA (15–20 min)</a:t>
            </a:r>
            <a:endParaRPr b="1" i="1" sz="2400" u="none" cap="none" strike="noStrike">
              <a:solidFill>
                <a:schemeClr val="accent2"/>
              </a:solidFill>
              <a:latin typeface="Calibri"/>
              <a:ea typeface="Calibri"/>
              <a:cs typeface="Calibri"/>
              <a:sym typeface="Calibri"/>
            </a:endParaRPr>
          </a:p>
        </p:txBody>
      </p:sp>
      <p:graphicFrame>
        <p:nvGraphicFramePr>
          <p:cNvPr id="482" name="Google Shape;482;p14"/>
          <p:cNvGraphicFramePr/>
          <p:nvPr/>
        </p:nvGraphicFramePr>
        <p:xfrm>
          <a:off x="250370" y="1943718"/>
          <a:ext cx="3000000" cy="3000000"/>
        </p:xfrm>
        <a:graphic>
          <a:graphicData uri="http://schemas.openxmlformats.org/drawingml/2006/table">
            <a:tbl>
              <a:tblPr>
                <a:noFill/>
                <a:tableStyleId>{8AA4E2DD-AF6A-4189-AD4B-FDCA38CB5439}</a:tableStyleId>
              </a:tblPr>
              <a:tblGrid>
                <a:gridCol w="2480550"/>
                <a:gridCol w="8797925"/>
              </a:tblGrid>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Elemento PERMA</a:t>
                      </a:r>
                      <a:endParaRPr b="1" sz="1800">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Esempio di obiettivo SMART</a:t>
                      </a:r>
                      <a:endParaRPr sz="1800" u="none" cap="none" strike="noStrike">
                        <a:latin typeface="Calibri"/>
                        <a:ea typeface="Calibri"/>
                        <a:cs typeface="Calibri"/>
                        <a:sym typeface="Calibri"/>
                      </a:endParaRPr>
                    </a:p>
                  </a:txBody>
                  <a:tcPr marT="45725" marB="45725" marR="91450" marL="91450"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Emozioni Positive (P)</a:t>
                      </a:r>
                      <a:endParaRPr b="1" sz="1800">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“Introdurre una pratica settimanale di gratitudine durante le riunioni del personale per aumentare l’umore positivo.”</a:t>
                      </a:r>
                      <a:endParaRPr/>
                    </a:p>
                  </a:txBody>
                  <a:tcPr marT="45725" marB="45725" marR="91450" marL="91450"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Coinvolgimento (E)</a:t>
                      </a:r>
                      <a:endParaRPr b="1" sz="1800">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“Entro la fine del semestre, ogni insegnante integrerà un’attività di apprendimento basata sui punti di forza al mese.”</a:t>
                      </a:r>
                      <a:endParaRPr/>
                    </a:p>
                  </a:txBody>
                  <a:tcPr marT="45725" marB="45725" marR="91450" marL="91450"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Relazioni (R)</a:t>
                      </a:r>
                      <a:endParaRPr b="1" sz="1800">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“Avviare un programma di mentoring tra insegnanti senior e nuovi docenti entro marzo.”</a:t>
                      </a:r>
                      <a:endParaRPr/>
                    </a:p>
                  </a:txBody>
                  <a:tcPr marT="45725" marB="45725" marR="91450" marL="91450"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Significato (M)</a:t>
                      </a:r>
                      <a:endParaRPr b="1" sz="1800">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“Organizzare un progetto scolastico ‘Purpose in Action’ che colleghi l’apprendimento in classe ai bisogni della comunità.”</a:t>
                      </a:r>
                      <a:endParaRPr/>
                    </a:p>
                  </a:txBody>
                  <a:tcPr marT="45725" marB="45725" marR="91450" marL="91450" anchor="ctr"/>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Realizzazione (A)</a:t>
                      </a:r>
                      <a:endParaRPr b="1" sz="1800">
                        <a:latin typeface="Calibri"/>
                        <a:ea typeface="Calibri"/>
                        <a:cs typeface="Calibri"/>
                        <a:sym typeface="Calibri"/>
                      </a:endParaRPr>
                    </a:p>
                  </a:txBody>
                  <a:tcPr marT="45725" marB="45725" marR="91450" marL="91450" anchor="ctr"/>
                </a:tc>
                <a:tc>
                  <a:txBody>
                    <a:bodyPr/>
                    <a:lstStyle/>
                    <a:p>
                      <a:pPr indent="0" lvl="0" marL="0" rtl="0" algn="l">
                        <a:lnSpc>
                          <a:spcPct val="115000"/>
                        </a:lnSpc>
                        <a:spcBef>
                          <a:spcPts val="1200"/>
                        </a:spcBef>
                        <a:spcAft>
                          <a:spcPts val="1200"/>
                        </a:spcAft>
                        <a:buNone/>
                      </a:pPr>
                      <a:r>
                        <a:rPr lang="en-US" sz="1800">
                          <a:latin typeface="Calibri"/>
                          <a:ea typeface="Calibri"/>
                          <a:cs typeface="Calibri"/>
                          <a:sym typeface="Calibri"/>
                        </a:rPr>
                        <a:t>“Entro giugno, celebrare mensilmente i successi delle classi e del personale in un bollettino di riconoscimento condiviso.”</a:t>
                      </a:r>
                      <a:endParaRPr sz="1800">
                        <a:latin typeface="Calibri"/>
                        <a:ea typeface="Calibri"/>
                        <a:cs typeface="Calibri"/>
                        <a:sym typeface="Calibri"/>
                      </a:endParaRPr>
                    </a:p>
                  </a:txBody>
                  <a:tcPr marT="45725" marB="45725" marR="91450" marL="91450" anchor="ctr"/>
                </a:tc>
              </a:tr>
            </a:tbl>
          </a:graphicData>
        </a:graphic>
      </p:graphicFrame>
      <p:sp>
        <p:nvSpPr>
          <p:cNvPr id="483" name="Google Shape;483;p14"/>
          <p:cNvSpPr txBox="1"/>
          <p:nvPr/>
        </p:nvSpPr>
        <p:spPr>
          <a:xfrm>
            <a:off x="250370" y="1526630"/>
            <a:ext cx="61536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Esempi</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15"/>
          <p:cNvSpPr txBox="1"/>
          <p:nvPr/>
        </p:nvSpPr>
        <p:spPr>
          <a:xfrm>
            <a:off x="986422" y="983387"/>
            <a:ext cx="562686" cy="61138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490" name="Google Shape;490;p15"/>
          <p:cNvSpPr txBox="1"/>
          <p:nvPr/>
        </p:nvSpPr>
        <p:spPr>
          <a:xfrm>
            <a:off x="247500" y="73929"/>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FFFFFF"/>
              </a:buClr>
              <a:buSzPts val="3800"/>
              <a:buFont typeface="Calibri"/>
              <a:buNone/>
            </a:pPr>
            <a:r>
              <a:rPr lang="en-US" sz="3800">
                <a:solidFill>
                  <a:srgbClr val="FFFFFF"/>
                </a:solidFill>
                <a:latin typeface="Calibri"/>
                <a:ea typeface="Calibri"/>
                <a:cs typeface="Calibri"/>
                <a:sym typeface="Calibri"/>
              </a:rPr>
              <a:t>Unità 3.1: Progettare un programma WSA</a:t>
            </a:r>
            <a:endParaRPr sz="3800">
              <a:solidFill>
                <a:srgbClr val="FFFFFF"/>
              </a:solidFill>
              <a:latin typeface="Calibri"/>
              <a:ea typeface="Calibri"/>
              <a:cs typeface="Calibri"/>
              <a:sym typeface="Calibri"/>
            </a:endParaRPr>
          </a:p>
        </p:txBody>
      </p:sp>
      <p:sp>
        <p:nvSpPr>
          <p:cNvPr id="491" name="Google Shape;491;p15"/>
          <p:cNvSpPr txBox="1"/>
          <p:nvPr/>
        </p:nvSpPr>
        <p:spPr>
          <a:xfrm>
            <a:off x="2443062" y="1790424"/>
            <a:ext cx="33894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1800">
                <a:solidFill>
                  <a:schemeClr val="accent2"/>
                </a:solidFill>
                <a:latin typeface="Calibri"/>
                <a:ea typeface="Calibri"/>
                <a:cs typeface="Calibri"/>
                <a:sym typeface="Calibri"/>
              </a:rPr>
              <a:t>Una volta chiariti i bisogni della scuola e gli obiettivi SMART, il passo successivo è </a:t>
            </a:r>
            <a:r>
              <a:rPr b="1" i="1" lang="en-US" sz="1800">
                <a:solidFill>
                  <a:schemeClr val="accent2"/>
                </a:solidFill>
                <a:latin typeface="Calibri"/>
                <a:ea typeface="Calibri"/>
                <a:cs typeface="Calibri"/>
                <a:sym typeface="Calibri"/>
              </a:rPr>
              <a:t>selezionare interventi/azioni allineati </a:t>
            </a:r>
            <a:r>
              <a:rPr i="1" lang="en-US" sz="1800">
                <a:solidFill>
                  <a:schemeClr val="accent2"/>
                </a:solidFill>
                <a:latin typeface="Calibri"/>
                <a:ea typeface="Calibri"/>
                <a:cs typeface="Calibri"/>
                <a:sym typeface="Calibri"/>
              </a:rPr>
              <a:t>al modello PERMA che rendano concreti quegli obiettivi. Ogni elemento del PERMA rappresenta un percorso diverso verso il benessere: puntate a includere almeno un intervento/azione per ciascun ambito.</a:t>
            </a:r>
            <a:endParaRPr b="0" i="1" sz="1800" u="none" cap="none" strike="noStrike">
              <a:solidFill>
                <a:schemeClr val="accent2"/>
              </a:solidFill>
              <a:latin typeface="Calibri"/>
              <a:ea typeface="Calibri"/>
              <a:cs typeface="Calibri"/>
              <a:sym typeface="Calibri"/>
            </a:endParaRPr>
          </a:p>
        </p:txBody>
      </p:sp>
      <p:graphicFrame>
        <p:nvGraphicFramePr>
          <p:cNvPr id="492" name="Google Shape;492;p15"/>
          <p:cNvGraphicFramePr/>
          <p:nvPr/>
        </p:nvGraphicFramePr>
        <p:xfrm>
          <a:off x="5815915" y="890309"/>
          <a:ext cx="3000000" cy="3000000"/>
        </p:xfrm>
        <a:graphic>
          <a:graphicData uri="http://schemas.openxmlformats.org/drawingml/2006/table">
            <a:tbl>
              <a:tblPr>
                <a:noFill/>
                <a:tableStyleId>{8AA4E2DD-AF6A-4189-AD4B-FDCA38CB5439}</a:tableStyleId>
              </a:tblPr>
              <a:tblGrid>
                <a:gridCol w="2271225"/>
                <a:gridCol w="2230750"/>
                <a:gridCol w="1874100"/>
              </a:tblGrid>
              <a:tr h="2952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PERMA Element</a:t>
                      </a:r>
                      <a:endParaRPr sz="18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Focus</a:t>
                      </a:r>
                      <a:endParaRPr sz="18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Esempi</a:t>
                      </a:r>
                      <a:r>
                        <a:rPr b="1" lang="en-US" sz="1800" u="none" cap="none" strike="noStrike">
                          <a:latin typeface="Calibri"/>
                          <a:ea typeface="Calibri"/>
                          <a:cs typeface="Calibri"/>
                          <a:sym typeface="Calibri"/>
                        </a:rPr>
                        <a:t> </a:t>
                      </a:r>
                      <a:r>
                        <a:rPr b="1" lang="en-US" sz="1800">
                          <a:latin typeface="Calibri"/>
                          <a:ea typeface="Calibri"/>
                          <a:cs typeface="Calibri"/>
                          <a:sym typeface="Calibri"/>
                        </a:rPr>
                        <a:t>Strategia o attività della scuola</a:t>
                      </a:r>
                      <a:endParaRPr sz="1800" u="none" cap="none" strike="noStrike">
                        <a:latin typeface="Calibri"/>
                        <a:ea typeface="Calibri"/>
                        <a:cs typeface="Calibri"/>
                        <a:sym typeface="Calibri"/>
                      </a:endParaRPr>
                    </a:p>
                  </a:txBody>
                  <a:tcPr marT="45725" marB="45725" marR="91450" marL="91450" anchor="ctr"/>
                </a:tc>
              </a:tr>
              <a:tr h="708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P – </a:t>
                      </a:r>
                      <a:r>
                        <a:rPr b="1" lang="en-US" sz="1800">
                          <a:latin typeface="Calibri"/>
                          <a:ea typeface="Calibri"/>
                          <a:cs typeface="Calibri"/>
                          <a:sym typeface="Calibri"/>
                        </a:rPr>
                        <a:t>Emozioni Positive </a:t>
                      </a:r>
                      <a:endParaRPr b="1" sz="1800">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Costruire ottimismo, gratitudine, gioia</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45725" marB="45725" marR="91450" marL="91450" anchor="ctr"/>
                </a:tc>
              </a:tr>
              <a:tr h="708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E – </a:t>
                      </a:r>
                      <a:r>
                        <a:rPr b="1" lang="en-US" sz="1800">
                          <a:latin typeface="Calibri"/>
                          <a:ea typeface="Calibri"/>
                          <a:cs typeface="Calibri"/>
                          <a:sym typeface="Calibri"/>
                        </a:rPr>
                        <a:t>Coinvolgimento</a:t>
                      </a:r>
                      <a:endParaRPr sz="18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Favorire il flusso e l’uso dei punti di forza</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45725" marB="45725" marR="91450" marL="91450" anchor="ctr"/>
                </a:tc>
              </a:tr>
              <a:tr h="708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R – </a:t>
                      </a:r>
                      <a:r>
                        <a:rPr b="1" lang="en-US" sz="1800">
                          <a:latin typeface="Calibri"/>
                          <a:ea typeface="Calibri"/>
                          <a:cs typeface="Calibri"/>
                          <a:sym typeface="Calibri"/>
                        </a:rPr>
                        <a:t>Relazioni</a:t>
                      </a:r>
                      <a:endParaRPr sz="18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Rafforzare fiducia, empatia e connessione</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45725" marB="45725" marR="91450" marL="91450" anchor="ctr"/>
                </a:tc>
              </a:tr>
              <a:tr h="708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M – </a:t>
                      </a:r>
                      <a:r>
                        <a:rPr b="1" lang="en-US" sz="1800">
                          <a:latin typeface="Calibri"/>
                          <a:ea typeface="Calibri"/>
                          <a:cs typeface="Calibri"/>
                          <a:sym typeface="Calibri"/>
                        </a:rPr>
                        <a:t>Significato</a:t>
                      </a:r>
                      <a:endParaRPr sz="18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Collegare l’apprendimento ai valori e allo scopo</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45725" marB="45725" marR="91450" marL="91450" anchor="ctr"/>
                </a:tc>
              </a:tr>
              <a:tr h="5019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A – </a:t>
                      </a:r>
                      <a:r>
                        <a:rPr b="1" lang="en-US" sz="1800">
                          <a:latin typeface="Calibri"/>
                          <a:ea typeface="Calibri"/>
                          <a:cs typeface="Calibri"/>
                          <a:sym typeface="Calibri"/>
                        </a:rPr>
                        <a:t>Realizzazione</a:t>
                      </a:r>
                      <a:endParaRPr sz="1800" u="none" cap="none" strike="noStrike">
                        <a:latin typeface="Calibri"/>
                        <a:ea typeface="Calibri"/>
                        <a:cs typeface="Calibri"/>
                        <a:sym typeface="Calibri"/>
                      </a:endParaRPr>
                    </a:p>
                  </a:txBody>
                  <a:tcPr marT="45725" marB="45725" marR="91450" marL="91450" anchor="ctr"/>
                </a:tc>
                <a:tc>
                  <a:txBody>
                    <a:bodyPr/>
                    <a:lstStyle/>
                    <a:p>
                      <a:pPr indent="0" lvl="0" marL="0" rtl="0" algn="l">
                        <a:lnSpc>
                          <a:spcPct val="115000"/>
                        </a:lnSpc>
                        <a:spcBef>
                          <a:spcPts val="1200"/>
                        </a:spcBef>
                        <a:spcAft>
                          <a:spcPts val="1200"/>
                        </a:spcAft>
                        <a:buNone/>
                      </a:pPr>
                      <a:r>
                        <a:rPr lang="en-US" sz="1800">
                          <a:latin typeface="Calibri"/>
                          <a:ea typeface="Calibri"/>
                          <a:cs typeface="Calibri"/>
                          <a:sym typeface="Calibri"/>
                        </a:rPr>
                        <a:t>Celebrare impegno e progresso</a:t>
                      </a:r>
                      <a:endParaRPr sz="1800">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latin typeface="Calibri"/>
                        <a:ea typeface="Calibri"/>
                        <a:cs typeface="Calibri"/>
                        <a:sym typeface="Calibri"/>
                      </a:endParaRPr>
                    </a:p>
                  </a:txBody>
                  <a:tcPr marT="45725" marB="45725" marR="91450" marL="91450" anchor="ctr"/>
                </a:tc>
              </a:tr>
            </a:tbl>
          </a:graphicData>
        </a:graphic>
      </p:graphicFrame>
      <p:grpSp>
        <p:nvGrpSpPr>
          <p:cNvPr id="493" name="Google Shape;493;p15"/>
          <p:cNvGrpSpPr/>
          <p:nvPr/>
        </p:nvGrpSpPr>
        <p:grpSpPr>
          <a:xfrm>
            <a:off x="816892" y="890309"/>
            <a:ext cx="917540" cy="917540"/>
            <a:chOff x="0" y="0"/>
            <a:chExt cx="812800" cy="812800"/>
          </a:xfrm>
        </p:grpSpPr>
        <p:sp>
          <p:nvSpPr>
            <p:cNvPr id="494" name="Google Shape;49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495" name="Google Shape;495;p15"/>
            <p:cNvSpPr txBox="1"/>
            <p:nvPr/>
          </p:nvSpPr>
          <p:spPr>
            <a:xfrm>
              <a:off x="99659" y="134673"/>
              <a:ext cx="613484" cy="554406"/>
            </a:xfrm>
            <a:prstGeom prst="rect">
              <a:avLst/>
            </a:prstGeom>
            <a:solidFill>
              <a:schemeClr val="accent3"/>
            </a:solid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sp>
        <p:nvSpPr>
          <p:cNvPr id="496" name="Google Shape;496;p15"/>
          <p:cNvSpPr/>
          <p:nvPr/>
        </p:nvSpPr>
        <p:spPr>
          <a:xfrm rot="10800000">
            <a:off x="421012" y="1547826"/>
            <a:ext cx="1733541" cy="2905255"/>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chemeClr val="accent3"/>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nvGrpSpPr>
          <p:cNvPr id="497" name="Google Shape;497;p15"/>
          <p:cNvGrpSpPr/>
          <p:nvPr/>
        </p:nvGrpSpPr>
        <p:grpSpPr>
          <a:xfrm>
            <a:off x="929394" y="1002810"/>
            <a:ext cx="692537" cy="692537"/>
            <a:chOff x="0" y="0"/>
            <a:chExt cx="812800" cy="812800"/>
          </a:xfrm>
        </p:grpSpPr>
        <p:sp>
          <p:nvSpPr>
            <p:cNvPr id="498" name="Google Shape;49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499" name="Google Shape;499;p15"/>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500" name="Google Shape;500;p15"/>
          <p:cNvGrpSpPr/>
          <p:nvPr/>
        </p:nvGrpSpPr>
        <p:grpSpPr>
          <a:xfrm>
            <a:off x="453449" y="3789825"/>
            <a:ext cx="1644426" cy="416019"/>
            <a:chOff x="0" y="-57150"/>
            <a:chExt cx="757405" cy="191614"/>
          </a:xfrm>
        </p:grpSpPr>
        <p:sp>
          <p:nvSpPr>
            <p:cNvPr id="501" name="Google Shape;501;p15"/>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502" name="Google Shape;502;p15"/>
            <p:cNvSpPr txBox="1"/>
            <p:nvPr/>
          </p:nvSpPr>
          <p:spPr>
            <a:xfrm>
              <a:off x="0" y="-57150"/>
              <a:ext cx="757405" cy="191614"/>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sp>
        <p:nvSpPr>
          <p:cNvPr id="503" name="Google Shape;503;p15"/>
          <p:cNvSpPr/>
          <p:nvPr/>
        </p:nvSpPr>
        <p:spPr>
          <a:xfrm>
            <a:off x="1063834" y="1145182"/>
            <a:ext cx="423656" cy="407794"/>
          </a:xfrm>
          <a:custGeom>
            <a:rect b="b" l="l" r="r" t="t"/>
            <a:pathLst>
              <a:path extrusionOk="0" h="611691" w="635484">
                <a:moveTo>
                  <a:pt x="0" y="0"/>
                </a:moveTo>
                <a:lnTo>
                  <a:pt x="635485" y="0"/>
                </a:lnTo>
                <a:lnTo>
                  <a:pt x="635485" y="611692"/>
                </a:lnTo>
                <a:lnTo>
                  <a:pt x="0" y="6116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504" name="Google Shape;504;p15"/>
          <p:cNvSpPr txBox="1"/>
          <p:nvPr/>
        </p:nvSpPr>
        <p:spPr>
          <a:xfrm>
            <a:off x="717418" y="1899722"/>
            <a:ext cx="1116600" cy="9381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800">
                <a:solidFill>
                  <a:schemeClr val="dk1"/>
                </a:solidFill>
                <a:latin typeface="Calibri"/>
                <a:ea typeface="Calibri"/>
                <a:cs typeface="Calibri"/>
                <a:sym typeface="Calibri"/>
              </a:rPr>
              <a:t>Selezionare strategie PERMA</a:t>
            </a:r>
            <a:endParaRPr b="1" sz="1800">
              <a:solidFill>
                <a:schemeClr val="dk1"/>
              </a:solidFill>
              <a:latin typeface="Calibri"/>
              <a:ea typeface="Calibri"/>
              <a:cs typeface="Calibri"/>
              <a:sym typeface="Calibri"/>
            </a:endParaRPr>
          </a:p>
        </p:txBody>
      </p:sp>
      <p:sp>
        <p:nvSpPr>
          <p:cNvPr id="505" name="Google Shape;505;p15"/>
          <p:cNvSpPr txBox="1"/>
          <p:nvPr/>
        </p:nvSpPr>
        <p:spPr>
          <a:xfrm>
            <a:off x="587040" y="2920897"/>
            <a:ext cx="1377300" cy="830400"/>
          </a:xfrm>
          <a:prstGeom prst="rect">
            <a:avLst/>
          </a:prstGeom>
          <a:noFill/>
          <a:ln>
            <a:noFill/>
          </a:ln>
        </p:spPr>
        <p:txBody>
          <a:bodyPr anchorCtr="0" anchor="t" bIns="0" lIns="0" spcFirstLastPara="1" rIns="0" wrap="square" tIns="0">
            <a:spAutoFit/>
          </a:bodyPr>
          <a:lstStyle/>
          <a:p>
            <a:pPr indent="0" lvl="0" marL="0" marR="0" rtl="0" algn="ctr">
              <a:lnSpc>
                <a:spcPct val="105000"/>
              </a:lnSpc>
              <a:spcBef>
                <a:spcPts val="0"/>
              </a:spcBef>
              <a:spcAft>
                <a:spcPts val="0"/>
              </a:spcAft>
              <a:buNone/>
            </a:pPr>
            <a:r>
              <a:rPr lang="en-US" sz="1300">
                <a:solidFill>
                  <a:schemeClr val="dk1"/>
                </a:solidFill>
                <a:latin typeface="Calibri"/>
                <a:ea typeface="Calibri"/>
                <a:cs typeface="Calibri"/>
                <a:sym typeface="Calibri"/>
              </a:rPr>
              <a:t>Scegliere almeno un intervento per ciascun elemento del modello PERMA.</a:t>
            </a:r>
            <a:endParaRPr sz="1300">
              <a:solidFill>
                <a:schemeClr val="dk1"/>
              </a:solidFill>
              <a:latin typeface="Calibri"/>
              <a:ea typeface="Calibri"/>
              <a:cs typeface="Calibri"/>
              <a:sym typeface="Calibri"/>
            </a:endParaRPr>
          </a:p>
        </p:txBody>
      </p:sp>
      <p:sp>
        <p:nvSpPr>
          <p:cNvPr id="506" name="Google Shape;506;p15"/>
          <p:cNvSpPr txBox="1"/>
          <p:nvPr/>
        </p:nvSpPr>
        <p:spPr>
          <a:xfrm>
            <a:off x="898667" y="4009734"/>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rgbClr val="FFFFFF"/>
                </a:solidFill>
                <a:latin typeface="Calibri"/>
                <a:ea typeface="Calibri"/>
                <a:cs typeface="Calibri"/>
                <a:sym typeface="Calibri"/>
              </a:rPr>
              <a:t>STEP 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16"/>
          <p:cNvSpPr txBox="1"/>
          <p:nvPr/>
        </p:nvSpPr>
        <p:spPr>
          <a:xfrm>
            <a:off x="895014" y="876160"/>
            <a:ext cx="745501" cy="810016"/>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513" name="Google Shape;513;p16"/>
          <p:cNvSpPr txBox="1"/>
          <p:nvPr/>
        </p:nvSpPr>
        <p:spPr>
          <a:xfrm>
            <a:off x="986422" y="983387"/>
            <a:ext cx="562686" cy="61138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514" name="Google Shape;514;p16"/>
          <p:cNvSpPr txBox="1"/>
          <p:nvPr/>
        </p:nvSpPr>
        <p:spPr>
          <a:xfrm>
            <a:off x="247500" y="73929"/>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000000"/>
              </a:buClr>
              <a:buSzPts val="3800"/>
              <a:buFont typeface="Arial"/>
              <a:buNone/>
            </a:pPr>
            <a:r>
              <a:rPr lang="en-US" sz="3800">
                <a:solidFill>
                  <a:srgbClr val="FFFFFF"/>
                </a:solidFill>
                <a:latin typeface="Calibri"/>
                <a:ea typeface="Calibri"/>
                <a:cs typeface="Calibri"/>
                <a:sym typeface="Calibri"/>
              </a:rPr>
              <a:t>Unità 3.1: Progettare un programma WSA</a:t>
            </a:r>
            <a:endParaRPr sz="3800">
              <a:solidFill>
                <a:srgbClr val="FFFFFF"/>
              </a:solidFill>
              <a:latin typeface="Calibri"/>
              <a:ea typeface="Calibri"/>
              <a:cs typeface="Calibri"/>
              <a:sym typeface="Calibri"/>
            </a:endParaRPr>
          </a:p>
        </p:txBody>
      </p:sp>
      <p:graphicFrame>
        <p:nvGraphicFramePr>
          <p:cNvPr id="515" name="Google Shape;515;p16"/>
          <p:cNvGraphicFramePr/>
          <p:nvPr/>
        </p:nvGraphicFramePr>
        <p:xfrm>
          <a:off x="342870" y="1981726"/>
          <a:ext cx="3000000" cy="3000000"/>
        </p:xfrm>
        <a:graphic>
          <a:graphicData uri="http://schemas.openxmlformats.org/drawingml/2006/table">
            <a:tbl>
              <a:tblPr>
                <a:noFill/>
                <a:tableStyleId>{8AA4E2DD-AF6A-4189-AD4B-FDCA38CB5439}</a:tableStyleId>
              </a:tblPr>
              <a:tblGrid>
                <a:gridCol w="2231625"/>
                <a:gridCol w="4318400"/>
                <a:gridCol w="4956225"/>
              </a:tblGrid>
              <a:tr h="2952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Elemento </a:t>
                      </a:r>
                      <a:r>
                        <a:rPr b="1" lang="en-US" sz="1800">
                          <a:latin typeface="Calibri"/>
                          <a:ea typeface="Calibri"/>
                          <a:cs typeface="Calibri"/>
                          <a:sym typeface="Calibri"/>
                        </a:rPr>
                        <a:t>PERMA</a:t>
                      </a:r>
                      <a:endParaRPr sz="18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Focus </a:t>
                      </a:r>
                      <a:r>
                        <a:rPr b="1" lang="en-US" sz="1800">
                          <a:latin typeface="Calibri"/>
                          <a:ea typeface="Calibri"/>
                          <a:cs typeface="Calibri"/>
                          <a:sym typeface="Calibri"/>
                        </a:rPr>
                        <a:t>Strategico</a:t>
                      </a:r>
                      <a:endParaRPr sz="1800" u="none" cap="none" strike="noStrike">
                        <a:latin typeface="Calibri"/>
                        <a:ea typeface="Calibri"/>
                        <a:cs typeface="Calibri"/>
                        <a:sym typeface="Calibri"/>
                      </a:endParaRPr>
                    </a:p>
                  </a:txBody>
                  <a:tcPr marT="45725" marB="45725" marR="91450" marL="91450" anchor="ctr"/>
                </a:tc>
                <a:tc>
                  <a:txBody>
                    <a:bodyPr/>
                    <a:lstStyle/>
                    <a:p>
                      <a:pPr indent="0" lvl="0" marL="0" rtl="0" algn="l">
                        <a:spcBef>
                          <a:spcPts val="0"/>
                        </a:spcBef>
                        <a:spcAft>
                          <a:spcPts val="0"/>
                        </a:spcAft>
                        <a:buClr>
                          <a:srgbClr val="000000"/>
                        </a:buClr>
                        <a:buSzPts val="1800"/>
                        <a:buFont typeface="Arial"/>
                        <a:buNone/>
                      </a:pPr>
                      <a:r>
                        <a:rPr b="1" lang="en-US" sz="1800">
                          <a:latin typeface="Calibri"/>
                          <a:ea typeface="Calibri"/>
                          <a:cs typeface="Calibri"/>
                          <a:sym typeface="Calibri"/>
                        </a:rPr>
                        <a:t>Esempi Strategia o attività della scuola</a:t>
                      </a:r>
                      <a:endParaRPr b="1" sz="1800">
                        <a:latin typeface="Calibri"/>
                        <a:ea typeface="Calibri"/>
                        <a:cs typeface="Calibri"/>
                        <a:sym typeface="Calibri"/>
                      </a:endParaRPr>
                    </a:p>
                  </a:txBody>
                  <a:tcPr marT="45725" marB="45725" marR="91450" marL="91450" anchor="ctr"/>
                </a:tc>
              </a:tr>
              <a:tr h="708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P – </a:t>
                      </a:r>
                      <a:r>
                        <a:rPr b="1" lang="en-US" sz="1800">
                          <a:latin typeface="Calibri"/>
                          <a:ea typeface="Calibri"/>
                          <a:cs typeface="Calibri"/>
                          <a:sym typeface="Calibri"/>
                        </a:rPr>
                        <a:t>Emozioni Positive</a:t>
                      </a:r>
                      <a:endParaRPr sz="18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Costruire ottimismo, gratitudine, gioia</a:t>
                      </a:r>
                      <a:endParaRPr sz="1800">
                        <a:latin typeface="Calibri"/>
                        <a:ea typeface="Calibri"/>
                        <a:cs typeface="Calibri"/>
                        <a:sym typeface="Calibri"/>
                      </a:endParaRPr>
                    </a:p>
                  </a:txBody>
                  <a:tcPr marT="45725" marB="45725" marR="91450" marL="91450" anchor="ctr"/>
                </a:tc>
                <a:tc>
                  <a:txBody>
                    <a:bodyPr/>
                    <a:lstStyle/>
                    <a:p>
                      <a:pPr indent="0" lvl="0" marL="0" rtl="0" algn="l">
                        <a:lnSpc>
                          <a:spcPct val="115000"/>
                        </a:lnSpc>
                        <a:spcBef>
                          <a:spcPts val="1200"/>
                        </a:spcBef>
                        <a:spcAft>
                          <a:spcPts val="1200"/>
                        </a:spcAft>
                        <a:buNone/>
                      </a:pPr>
                      <a:r>
                        <a:rPr lang="en-US" sz="1800">
                          <a:latin typeface="Calibri"/>
                          <a:ea typeface="Calibri"/>
                          <a:cs typeface="Calibri"/>
                          <a:sym typeface="Calibri"/>
                        </a:rPr>
                        <a:t>Riflessioni “Tre cose positive” alla fine di ogni settimana; muro della gratitudine; cerchio mattutino di apprezzamento</a:t>
                      </a:r>
                      <a:endParaRPr sz="1800">
                        <a:latin typeface="Calibri"/>
                        <a:ea typeface="Calibri"/>
                        <a:cs typeface="Calibri"/>
                        <a:sym typeface="Calibri"/>
                      </a:endParaRPr>
                    </a:p>
                  </a:txBody>
                  <a:tcPr marT="45725" marB="45725" marR="91450" marL="91450" anchor="ctr"/>
                </a:tc>
              </a:tr>
              <a:tr h="708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E – </a:t>
                      </a:r>
                      <a:r>
                        <a:rPr b="1" lang="en-US" sz="1800">
                          <a:latin typeface="Calibri"/>
                          <a:ea typeface="Calibri"/>
                          <a:cs typeface="Calibri"/>
                          <a:sym typeface="Calibri"/>
                        </a:rPr>
                        <a:t>Coinvolgimento</a:t>
                      </a:r>
                      <a:endParaRPr sz="18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Favorire il flusso e l’uso dei punti di forza</a:t>
                      </a:r>
                      <a:endParaRPr sz="1800">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Apprendimento basato sui punti di forza; sfide creative; integrazione della scelta dello studente nelle lezioni</a:t>
                      </a:r>
                      <a:endParaRPr/>
                    </a:p>
                  </a:txBody>
                  <a:tcPr marT="45725" marB="45725" marR="91450" marL="91450" anchor="ctr"/>
                </a:tc>
              </a:tr>
              <a:tr h="708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R – </a:t>
                      </a:r>
                      <a:r>
                        <a:rPr b="1" lang="en-US" sz="1800">
                          <a:latin typeface="Calibri"/>
                          <a:ea typeface="Calibri"/>
                          <a:cs typeface="Calibri"/>
                          <a:sym typeface="Calibri"/>
                        </a:rPr>
                        <a:t>Relazioni</a:t>
                      </a:r>
                      <a:endParaRPr sz="18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Rafforzare fiducia, empatia e connessione</a:t>
                      </a:r>
                      <a:endParaRPr sz="1800">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Sfida di gentilezza; programmi di supporto tra pari; rituali di apprezzamento insegnante–studente</a:t>
                      </a:r>
                      <a:endParaRPr/>
                    </a:p>
                  </a:txBody>
                  <a:tcPr marT="45725" marB="45725" marR="91450" marL="91450" anchor="ctr"/>
                </a:tc>
              </a:tr>
              <a:tr h="708575">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M – </a:t>
                      </a:r>
                      <a:r>
                        <a:rPr b="1" lang="en-US" sz="1800">
                          <a:latin typeface="Calibri"/>
                          <a:ea typeface="Calibri"/>
                          <a:cs typeface="Calibri"/>
                          <a:sym typeface="Calibri"/>
                        </a:rPr>
                        <a:t>Significato</a:t>
                      </a:r>
                      <a:endParaRPr sz="18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Collegare l’apprendimento ai valori e allo scopo</a:t>
                      </a:r>
                      <a:endParaRPr sz="1800">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Progetto di service-learning; campagna sui valori della scuola; poster di riflessione “Perché è importante”</a:t>
                      </a:r>
                      <a:endParaRPr/>
                    </a:p>
                  </a:txBody>
                  <a:tcPr marT="45725" marB="45725" marR="91450" marL="91450" anchor="ctr"/>
                </a:tc>
              </a:tr>
              <a:tr h="5019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A – </a:t>
                      </a:r>
                      <a:r>
                        <a:rPr b="1" lang="en-US" sz="1800">
                          <a:latin typeface="Calibri"/>
                          <a:ea typeface="Calibri"/>
                          <a:cs typeface="Calibri"/>
                          <a:sym typeface="Calibri"/>
                        </a:rPr>
                        <a:t>Realizzazione</a:t>
                      </a:r>
                      <a:endParaRPr sz="1800" u="none" cap="none" strike="noStrike">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Celebrare impegno e progresso</a:t>
                      </a:r>
                      <a:endParaRPr sz="1800">
                        <a:latin typeface="Calibri"/>
                        <a:ea typeface="Calibri"/>
                        <a:cs typeface="Calibri"/>
                        <a:sym typeface="Calibri"/>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Routine di definizione degli obiettivi; rituali di riconoscimento; badge di progresso o premi per il benessere</a:t>
                      </a:r>
                      <a:endParaRPr/>
                    </a:p>
                  </a:txBody>
                  <a:tcPr marT="45725" marB="45725" marR="91450" marL="91450" anchor="ctr"/>
                </a:tc>
              </a:tr>
            </a:tbl>
          </a:graphicData>
        </a:graphic>
      </p:graphicFrame>
      <p:grpSp>
        <p:nvGrpSpPr>
          <p:cNvPr id="516" name="Google Shape;516;p16"/>
          <p:cNvGrpSpPr/>
          <p:nvPr/>
        </p:nvGrpSpPr>
        <p:grpSpPr>
          <a:xfrm>
            <a:off x="0" y="876288"/>
            <a:ext cx="1644426" cy="416019"/>
            <a:chOff x="0" y="-57150"/>
            <a:chExt cx="757405" cy="191614"/>
          </a:xfrm>
        </p:grpSpPr>
        <p:sp>
          <p:nvSpPr>
            <p:cNvPr id="517" name="Google Shape;517;p16"/>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518" name="Google Shape;518;p16"/>
            <p:cNvSpPr txBox="1"/>
            <p:nvPr/>
          </p:nvSpPr>
          <p:spPr>
            <a:xfrm>
              <a:off x="0" y="-57150"/>
              <a:ext cx="757405" cy="191614"/>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sp>
        <p:nvSpPr>
          <p:cNvPr id="519" name="Google Shape;519;p16"/>
          <p:cNvSpPr txBox="1"/>
          <p:nvPr/>
        </p:nvSpPr>
        <p:spPr>
          <a:xfrm>
            <a:off x="475944" y="1048554"/>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rgbClr val="FFFFFF"/>
                </a:solidFill>
                <a:latin typeface="Calibri"/>
                <a:ea typeface="Calibri"/>
                <a:cs typeface="Calibri"/>
                <a:sym typeface="Calibri"/>
              </a:rPr>
              <a:t>STEP 4</a:t>
            </a:r>
            <a:endParaRPr/>
          </a:p>
        </p:txBody>
      </p:sp>
      <p:sp>
        <p:nvSpPr>
          <p:cNvPr id="520" name="Google Shape;520;p16"/>
          <p:cNvSpPr txBox="1"/>
          <p:nvPr/>
        </p:nvSpPr>
        <p:spPr>
          <a:xfrm>
            <a:off x="342870" y="1555019"/>
            <a:ext cx="60979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Esempio di Tabella delle Strategie PERMA</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7"/>
          <p:cNvSpPr txBox="1"/>
          <p:nvPr/>
        </p:nvSpPr>
        <p:spPr>
          <a:xfrm>
            <a:off x="247500" y="73929"/>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FFFFFF"/>
              </a:buClr>
              <a:buSzPts val="3800"/>
              <a:buFont typeface="Calibri"/>
              <a:buNone/>
            </a:pPr>
            <a:r>
              <a:rPr lang="en-US" sz="3800">
                <a:solidFill>
                  <a:srgbClr val="FFFFFF"/>
                </a:solidFill>
                <a:latin typeface="Calibri"/>
                <a:ea typeface="Calibri"/>
                <a:cs typeface="Calibri"/>
                <a:sym typeface="Calibri"/>
              </a:rPr>
              <a:t>Unità 3.1: Progettare un programma WSA</a:t>
            </a:r>
            <a:endParaRPr sz="3800">
              <a:solidFill>
                <a:srgbClr val="FFFFFF"/>
              </a:solidFill>
              <a:latin typeface="Calibri"/>
              <a:ea typeface="Calibri"/>
              <a:cs typeface="Calibri"/>
              <a:sym typeface="Calibri"/>
            </a:endParaRPr>
          </a:p>
        </p:txBody>
      </p:sp>
      <p:sp>
        <p:nvSpPr>
          <p:cNvPr id="526" name="Google Shape;526;p17"/>
          <p:cNvSpPr txBox="1"/>
          <p:nvPr/>
        </p:nvSpPr>
        <p:spPr>
          <a:xfrm>
            <a:off x="1644400" y="919775"/>
            <a:ext cx="9484200" cy="2232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chemeClr val="accent2"/>
                </a:solidFill>
                <a:latin typeface="Calibri"/>
                <a:ea typeface="Calibri"/>
                <a:cs typeface="Calibri"/>
                <a:sym typeface="Calibri"/>
              </a:rPr>
              <a:t>Scenario: Migliorare il Coinvolgimento degli Studenti tramite l’Apprendimento Basato sui Punti di Forza</a:t>
            </a:r>
            <a:endParaRPr b="1" sz="1800">
              <a:solidFill>
                <a:schemeClr val="accent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i="1" lang="en-US" sz="1700">
                <a:solidFill>
                  <a:schemeClr val="dk1"/>
                </a:solidFill>
                <a:latin typeface="Calibri"/>
                <a:ea typeface="Calibri"/>
                <a:cs typeface="Calibri"/>
                <a:sym typeface="Calibri"/>
              </a:rPr>
              <a:t>Alla Bright Horizons Primary School, gli insegnanti hanno notato che durante le lezioni mattutine gli studenti sembrano distratti, passivi e poco motivati. Le discussioni in classe spesso non decollano e la partecipazione è bassa, anche tra gli studenti generalmente più attivi. Il sondaggio sul benessere a metà anno della scuola ha inoltre rivelato che gli studenti si sentono “annoIati” e “scollegati dall’apprendimento”.</a:t>
            </a:r>
            <a:endParaRPr i="1" sz="17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p:txBody>
      </p:sp>
      <p:grpSp>
        <p:nvGrpSpPr>
          <p:cNvPr id="527" name="Google Shape;527;p17"/>
          <p:cNvGrpSpPr/>
          <p:nvPr/>
        </p:nvGrpSpPr>
        <p:grpSpPr>
          <a:xfrm>
            <a:off x="0" y="789922"/>
            <a:ext cx="1644426" cy="416019"/>
            <a:chOff x="0" y="-57150"/>
            <a:chExt cx="757405" cy="191614"/>
          </a:xfrm>
        </p:grpSpPr>
        <p:sp>
          <p:nvSpPr>
            <p:cNvPr id="528" name="Google Shape;528;p17"/>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rgbClr val="FFFFFF"/>
                </a:solidFill>
                <a:latin typeface="Calibri"/>
                <a:ea typeface="Calibri"/>
                <a:cs typeface="Calibri"/>
                <a:sym typeface="Calibri"/>
              </a:endParaRPr>
            </a:p>
          </p:txBody>
        </p:sp>
        <p:sp>
          <p:nvSpPr>
            <p:cNvPr id="529" name="Google Shape;529;p17"/>
            <p:cNvSpPr txBox="1"/>
            <p:nvPr/>
          </p:nvSpPr>
          <p:spPr>
            <a:xfrm>
              <a:off x="0" y="-57150"/>
              <a:ext cx="757405" cy="191614"/>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rgbClr val="FFFFFF"/>
                </a:solidFill>
                <a:latin typeface="Calibri"/>
                <a:ea typeface="Calibri"/>
                <a:cs typeface="Calibri"/>
                <a:sym typeface="Calibri"/>
              </a:endParaRPr>
            </a:p>
          </p:txBody>
        </p:sp>
      </p:grpSp>
      <p:sp>
        <p:nvSpPr>
          <p:cNvPr id="530" name="Google Shape;530;p17"/>
          <p:cNvSpPr txBox="1"/>
          <p:nvPr/>
        </p:nvSpPr>
        <p:spPr>
          <a:xfrm>
            <a:off x="475944" y="962188"/>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rgbClr val="FFFFFF"/>
                </a:solidFill>
                <a:latin typeface="Calibri"/>
                <a:ea typeface="Calibri"/>
                <a:cs typeface="Calibri"/>
                <a:sym typeface="Calibri"/>
              </a:rPr>
              <a:t>STEP 4</a:t>
            </a:r>
            <a:endParaRPr/>
          </a:p>
        </p:txBody>
      </p:sp>
      <p:graphicFrame>
        <p:nvGraphicFramePr>
          <p:cNvPr id="531" name="Google Shape;531;p17"/>
          <p:cNvGraphicFramePr/>
          <p:nvPr/>
        </p:nvGraphicFramePr>
        <p:xfrm>
          <a:off x="149530" y="2795408"/>
          <a:ext cx="3000000" cy="3000000"/>
        </p:xfrm>
        <a:graphic>
          <a:graphicData uri="http://schemas.openxmlformats.org/drawingml/2006/table">
            <a:tbl>
              <a:tblPr>
                <a:noFill/>
                <a:tableStyleId>{8AA4E2DD-AF6A-4189-AD4B-FDCA38CB5439}</a:tableStyleId>
              </a:tblPr>
              <a:tblGrid>
                <a:gridCol w="1097375"/>
                <a:gridCol w="2125675"/>
                <a:gridCol w="1113350"/>
                <a:gridCol w="1850425"/>
                <a:gridCol w="4351425"/>
                <a:gridCol w="1354675"/>
              </a:tblGrid>
              <a:tr h="331525">
                <a:tc>
                  <a:txBody>
                    <a:bodyPr/>
                    <a:lstStyle/>
                    <a:p>
                      <a:pPr indent="0" lvl="0" marL="0" marR="0" rtl="0" algn="ctr">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Priorità</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Stato del problema (situazione/sintomo osservabile, bisogno)</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Elemento </a:t>
                      </a:r>
                      <a:r>
                        <a:rPr b="1" lang="en-US" sz="1800" u="none" cap="none" strike="noStrike">
                          <a:solidFill>
                            <a:schemeClr val="dk1"/>
                          </a:solidFill>
                          <a:latin typeface="Calibri"/>
                          <a:ea typeface="Calibri"/>
                          <a:cs typeface="Calibri"/>
                          <a:sym typeface="Calibri"/>
                        </a:rPr>
                        <a:t>PERMA</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Paradigma di Progettazione WSA (Focus Strategico)</a:t>
                      </a:r>
                      <a:endParaRPr b="1" sz="1800">
                        <a:latin typeface="Calibri"/>
                        <a:ea typeface="Calibri"/>
                        <a:cs typeface="Calibri"/>
                        <a:sym typeface="Calibri"/>
                      </a:endParaRPr>
                    </a:p>
                  </a:txBody>
                  <a:tcPr marT="20725" marB="20725" marR="41450" marL="41450"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Strategia o Attività della Scuola</a:t>
                      </a:r>
                      <a:endParaRPr b="1" sz="1800">
                        <a:latin typeface="Calibri"/>
                        <a:ea typeface="Calibri"/>
                        <a:cs typeface="Calibri"/>
                        <a:sym typeface="Calibri"/>
                      </a:endParaRPr>
                    </a:p>
                  </a:txBody>
                  <a:tcPr marT="20725" marB="20725" marR="41450" marL="41450"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Risultati Attesi</a:t>
                      </a:r>
                      <a:endParaRPr/>
                    </a:p>
                  </a:txBody>
                  <a:tcPr marT="20725" marB="20725" marR="41450" marL="41450" anchor="ctr"/>
                </a:tc>
              </a:tr>
              <a:tr h="718325">
                <a:tc>
                  <a:txBody>
                    <a:bodyPr/>
                    <a:lstStyle/>
                    <a:p>
                      <a:pPr indent="0" lvl="0" marL="0" marR="0" rtl="0" algn="ctr">
                        <a:lnSpc>
                          <a:spcPct val="100000"/>
                        </a:lnSpc>
                        <a:spcBef>
                          <a:spcPts val="0"/>
                        </a:spcBef>
                        <a:spcAft>
                          <a:spcPts val="0"/>
                        </a:spcAft>
                        <a:buClr>
                          <a:srgbClr val="000000"/>
                        </a:buClr>
                        <a:buSzPts val="1800"/>
                        <a:buFont typeface="Arial"/>
                        <a:buNone/>
                      </a:pPr>
                      <a:r>
                        <a:rPr i="1" lang="en-US" sz="1800">
                          <a:solidFill>
                            <a:srgbClr val="C00000"/>
                          </a:solidFill>
                          <a:latin typeface="Calibri"/>
                          <a:ea typeface="Calibri"/>
                          <a:cs typeface="Calibri"/>
                          <a:sym typeface="Calibri"/>
                        </a:rPr>
                        <a:t>Bisogno elevato della scuola</a:t>
                      </a:r>
                      <a:endParaRPr i="1" sz="1800">
                        <a:solidFill>
                          <a:srgbClr val="C00000"/>
                        </a:solidFill>
                        <a:latin typeface="Calibri"/>
                        <a:ea typeface="Calibri"/>
                        <a:cs typeface="Calibri"/>
                        <a:sym typeface="Calibri"/>
                      </a:endParaRPr>
                    </a:p>
                  </a:txBody>
                  <a:tcPr marT="20725" marB="20725" marR="41450" marL="41450" anchor="ctr"/>
                </a:tc>
                <a:tc>
                  <a:txBody>
                    <a:bodyPr/>
                    <a:lstStyle/>
                    <a:p>
                      <a:pPr indent="0" lvl="0" marL="0" marR="0" rtl="0" algn="ctr">
                        <a:lnSpc>
                          <a:spcPct val="100000"/>
                        </a:lnSpc>
                        <a:spcBef>
                          <a:spcPts val="0"/>
                        </a:spcBef>
                        <a:spcAft>
                          <a:spcPts val="0"/>
                        </a:spcAft>
                        <a:buClr>
                          <a:srgbClr val="000000"/>
                        </a:buClr>
                        <a:buSzPts val="1800"/>
                        <a:buFont typeface="Arial"/>
                        <a:buNone/>
                      </a:pPr>
                      <a:r>
                        <a:rPr i="1" lang="en-US" sz="1800">
                          <a:solidFill>
                            <a:srgbClr val="C00000"/>
                          </a:solidFill>
                          <a:latin typeface="Calibri"/>
                          <a:ea typeface="Calibri"/>
                          <a:cs typeface="Calibri"/>
                          <a:sym typeface="Calibri"/>
                        </a:rPr>
                        <a:t>Gli studenti sono passivi e annoiati in classe.</a:t>
                      </a:r>
                      <a:endParaRPr i="1" sz="1800">
                        <a:solidFill>
                          <a:srgbClr val="C00000"/>
                        </a:solidFill>
                        <a:latin typeface="Calibri"/>
                        <a:ea typeface="Calibri"/>
                        <a:cs typeface="Calibri"/>
                        <a:sym typeface="Calibri"/>
                      </a:endParaRPr>
                    </a:p>
                  </a:txBody>
                  <a:tcPr marT="20725" marB="20725" marR="41450" marL="41450" anchor="ctr"/>
                </a:tc>
                <a:tc>
                  <a:txBody>
                    <a:bodyPr/>
                    <a:lstStyle/>
                    <a:p>
                      <a:pPr indent="0" lvl="0" marL="0" marR="0" rtl="0" algn="ctr">
                        <a:lnSpc>
                          <a:spcPct val="100000"/>
                        </a:lnSpc>
                        <a:spcBef>
                          <a:spcPts val="0"/>
                        </a:spcBef>
                        <a:spcAft>
                          <a:spcPts val="0"/>
                        </a:spcAft>
                        <a:buClr>
                          <a:srgbClr val="000000"/>
                        </a:buClr>
                        <a:buSzPts val="1800"/>
                        <a:buFont typeface="Arial"/>
                        <a:buNone/>
                      </a:pPr>
                      <a:r>
                        <a:rPr i="1" lang="en-US" sz="1800">
                          <a:solidFill>
                            <a:srgbClr val="C00000"/>
                          </a:solidFill>
                          <a:latin typeface="Calibri"/>
                          <a:ea typeface="Calibri"/>
                          <a:cs typeface="Calibri"/>
                          <a:sym typeface="Calibri"/>
                        </a:rPr>
                        <a:t>E – Coinvolgimento</a:t>
                      </a:r>
                      <a:endParaRPr i="1" sz="1800">
                        <a:solidFill>
                          <a:srgbClr val="C00000"/>
                        </a:solidFill>
                        <a:latin typeface="Calibri"/>
                        <a:ea typeface="Calibri"/>
                        <a:cs typeface="Calibri"/>
                        <a:sym typeface="Calibri"/>
                      </a:endParaRPr>
                    </a:p>
                  </a:txBody>
                  <a:tcPr marT="20725" marB="20725" marR="41450" marL="41450" anchor="ctr"/>
                </a:tc>
                <a:tc>
                  <a:txBody>
                    <a:bodyPr/>
                    <a:lstStyle/>
                    <a:p>
                      <a:pPr indent="0" lvl="0" marL="0" marR="0" rtl="0" algn="ctr">
                        <a:lnSpc>
                          <a:spcPct val="100000"/>
                        </a:lnSpc>
                        <a:spcBef>
                          <a:spcPts val="0"/>
                        </a:spcBef>
                        <a:spcAft>
                          <a:spcPts val="0"/>
                        </a:spcAft>
                        <a:buClr>
                          <a:srgbClr val="000000"/>
                        </a:buClr>
                        <a:buSzPts val="1800"/>
                        <a:buFont typeface="Arial"/>
                        <a:buNone/>
                      </a:pPr>
                      <a:r>
                        <a:rPr i="1" lang="en-US" sz="1800">
                          <a:solidFill>
                            <a:srgbClr val="C00000"/>
                          </a:solidFill>
                          <a:latin typeface="Calibri"/>
                          <a:ea typeface="Calibri"/>
                          <a:cs typeface="Calibri"/>
                          <a:sym typeface="Calibri"/>
                        </a:rPr>
                        <a:t>Favorire l’apprendimento attivo e l’insegnamento basato sui punti di forza</a:t>
                      </a:r>
                      <a:endParaRPr i="1" sz="1800">
                        <a:solidFill>
                          <a:srgbClr val="C00000"/>
                        </a:solidFill>
                        <a:latin typeface="Calibri"/>
                        <a:ea typeface="Calibri"/>
                        <a:cs typeface="Calibri"/>
                        <a:sym typeface="Calibri"/>
                      </a:endParaRPr>
                    </a:p>
                  </a:txBody>
                  <a:tcPr marT="20725" marB="20725" marR="41450" marL="41450" anchor="ctr"/>
                </a:tc>
                <a:tc>
                  <a:txBody>
                    <a:bodyPr/>
                    <a:lstStyle/>
                    <a:p>
                      <a:pPr indent="0" lvl="0" marL="0" marR="0" rtl="0" algn="ctr">
                        <a:lnSpc>
                          <a:spcPct val="100000"/>
                        </a:lnSpc>
                        <a:spcBef>
                          <a:spcPts val="0"/>
                        </a:spcBef>
                        <a:spcAft>
                          <a:spcPts val="0"/>
                        </a:spcAft>
                        <a:buClr>
                          <a:srgbClr val="000000"/>
                        </a:buClr>
                        <a:buSzPts val="1800"/>
                        <a:buFont typeface="Arial"/>
                        <a:buNone/>
                      </a:pPr>
                      <a:r>
                        <a:rPr i="1" lang="en-US" sz="1800">
                          <a:solidFill>
                            <a:srgbClr val="C00000"/>
                          </a:solidFill>
                          <a:latin typeface="Calibri"/>
                          <a:ea typeface="Calibri"/>
                          <a:cs typeface="Calibri"/>
                          <a:sym typeface="Calibri"/>
                        </a:rPr>
                        <a:t>Gli insegnanti introducono attività di riflessione sui punti di forza secondo il modello VIA per aiutare gli studenti a identificare i loro punti di forza principali (es. curiosità, creatività, lavoro di squadra). OPPURE gli studenti partecipano a un muro “Punti di Forza in Azione”, pubblicando esempi di come hanno utilizzato i propri punti di forza durante i progetti in classe.</a:t>
                      </a:r>
                      <a:endParaRPr i="1" sz="1800">
                        <a:solidFill>
                          <a:srgbClr val="C00000"/>
                        </a:solidFill>
                        <a:latin typeface="Calibri"/>
                        <a:ea typeface="Calibri"/>
                        <a:cs typeface="Calibri"/>
                        <a:sym typeface="Calibri"/>
                      </a:endParaRPr>
                    </a:p>
                  </a:txBody>
                  <a:tcPr marT="20725" marB="20725" marR="41450" marL="41450" anchor="ctr"/>
                </a:tc>
                <a:tc>
                  <a:txBody>
                    <a:bodyPr/>
                    <a:lstStyle/>
                    <a:p>
                      <a:pPr indent="0" lvl="0" marL="0" marR="0" rtl="0" algn="ctr">
                        <a:lnSpc>
                          <a:spcPct val="100000"/>
                        </a:lnSpc>
                        <a:spcBef>
                          <a:spcPts val="0"/>
                        </a:spcBef>
                        <a:spcAft>
                          <a:spcPts val="0"/>
                        </a:spcAft>
                        <a:buClr>
                          <a:srgbClr val="000000"/>
                        </a:buClr>
                        <a:buSzPts val="1800"/>
                        <a:buFont typeface="Arial"/>
                        <a:buNone/>
                      </a:pPr>
                      <a:r>
                        <a:rPr i="1" lang="en-US" sz="1800">
                          <a:solidFill>
                            <a:srgbClr val="C00000"/>
                          </a:solidFill>
                          <a:latin typeface="Calibri"/>
                          <a:ea typeface="Calibri"/>
                          <a:cs typeface="Calibri"/>
                          <a:sym typeface="Calibri"/>
                        </a:rPr>
                        <a:t>Entro due mesi, gli studenti iniziano a mostrare maggiore concentrazione,</a:t>
                      </a:r>
                      <a:endParaRPr/>
                    </a:p>
                  </a:txBody>
                  <a:tcPr marT="20725" marB="20725" marR="41450" marL="41450"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grpSp>
        <p:nvGrpSpPr>
          <p:cNvPr id="536" name="Google Shape;536;p20"/>
          <p:cNvGrpSpPr/>
          <p:nvPr/>
        </p:nvGrpSpPr>
        <p:grpSpPr>
          <a:xfrm>
            <a:off x="988403" y="1306579"/>
            <a:ext cx="692537" cy="692537"/>
            <a:chOff x="0" y="0"/>
            <a:chExt cx="812800" cy="812800"/>
          </a:xfrm>
        </p:grpSpPr>
        <p:sp>
          <p:nvSpPr>
            <p:cNvPr id="537" name="Google Shape;53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chemeClr val="dk1"/>
                </a:solidFill>
                <a:latin typeface="Calibri"/>
                <a:ea typeface="Calibri"/>
                <a:cs typeface="Calibri"/>
                <a:sym typeface="Calibri"/>
              </a:endParaRPr>
            </a:p>
          </p:txBody>
        </p:sp>
        <p:sp>
          <p:nvSpPr>
            <p:cNvPr id="538" name="Google Shape;538;p20"/>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chemeClr val="dk1"/>
                </a:solidFill>
                <a:latin typeface="Calibri"/>
                <a:ea typeface="Calibri"/>
                <a:cs typeface="Calibri"/>
                <a:sym typeface="Calibri"/>
              </a:endParaRPr>
            </a:p>
          </p:txBody>
        </p:sp>
      </p:grpSp>
      <p:grpSp>
        <p:nvGrpSpPr>
          <p:cNvPr id="539" name="Google Shape;539;p20"/>
          <p:cNvGrpSpPr/>
          <p:nvPr/>
        </p:nvGrpSpPr>
        <p:grpSpPr>
          <a:xfrm>
            <a:off x="7032761" y="2620627"/>
            <a:ext cx="692537" cy="692537"/>
            <a:chOff x="0" y="0"/>
            <a:chExt cx="812800" cy="812800"/>
          </a:xfrm>
        </p:grpSpPr>
        <p:sp>
          <p:nvSpPr>
            <p:cNvPr id="540" name="Google Shape;54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541" name="Google Shape;541;p20"/>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sp>
        <p:nvSpPr>
          <p:cNvPr id="542" name="Google Shape;542;p2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SzPts val="3800"/>
              <a:buNone/>
            </a:pPr>
            <a:r>
              <a:rPr lang="en-US"/>
              <a:t>Unità 3.1: Progettare un programma WSA</a:t>
            </a:r>
            <a:endParaRPr/>
          </a:p>
        </p:txBody>
      </p:sp>
      <p:sp>
        <p:nvSpPr>
          <p:cNvPr id="543" name="Google Shape;543;p20"/>
          <p:cNvSpPr txBox="1"/>
          <p:nvPr/>
        </p:nvSpPr>
        <p:spPr>
          <a:xfrm>
            <a:off x="3645726" y="1322810"/>
            <a:ext cx="61038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1800">
                <a:solidFill>
                  <a:schemeClr val="accent2"/>
                </a:solidFill>
                <a:latin typeface="Calibri"/>
                <a:ea typeface="Calibri"/>
                <a:cs typeface="Calibri"/>
                <a:sym typeface="Calibri"/>
              </a:rPr>
              <a:t>Una volta selezionate le strategie PERMA, il passo successivo è progettare il vostro </a:t>
            </a:r>
            <a:r>
              <a:rPr b="1" lang="en-US" sz="1800">
                <a:solidFill>
                  <a:schemeClr val="accent2"/>
                </a:solidFill>
                <a:latin typeface="Calibri"/>
                <a:ea typeface="Calibri"/>
                <a:cs typeface="Calibri"/>
                <a:sym typeface="Calibri"/>
              </a:rPr>
              <a:t>Piano d’Azione per il Benessere Scolastico Globale</a:t>
            </a:r>
            <a:r>
              <a:rPr lang="en-US" sz="1800">
                <a:solidFill>
                  <a:schemeClr val="accent2"/>
                </a:solidFill>
                <a:latin typeface="Calibri"/>
                <a:ea typeface="Calibri"/>
                <a:cs typeface="Calibri"/>
                <a:sym typeface="Calibri"/>
              </a:rPr>
              <a:t> — definendo chi fa cosa, quando e come.</a:t>
            </a:r>
            <a:endParaRPr b="0" i="0" sz="1800" u="none" cap="none" strike="noStrike">
              <a:solidFill>
                <a:schemeClr val="accent2"/>
              </a:solidFill>
              <a:latin typeface="Calibri"/>
              <a:ea typeface="Calibri"/>
              <a:cs typeface="Calibri"/>
              <a:sym typeface="Calibri"/>
            </a:endParaRPr>
          </a:p>
        </p:txBody>
      </p:sp>
      <p:graphicFrame>
        <p:nvGraphicFramePr>
          <p:cNvPr id="544" name="Google Shape;544;p20"/>
          <p:cNvGraphicFramePr/>
          <p:nvPr/>
        </p:nvGraphicFramePr>
        <p:xfrm>
          <a:off x="2551529" y="3179627"/>
          <a:ext cx="3000000" cy="3000000"/>
        </p:xfrm>
        <a:graphic>
          <a:graphicData uri="http://schemas.openxmlformats.org/drawingml/2006/table">
            <a:tbl>
              <a:tblPr>
                <a:noFill/>
                <a:tableStyleId>{BA083753-771E-475D-BCB8-CABF3633CA1F}</a:tableStyleId>
              </a:tblPr>
              <a:tblGrid>
                <a:gridCol w="1917725"/>
                <a:gridCol w="2139200"/>
                <a:gridCol w="1696250"/>
                <a:gridCol w="1917725"/>
                <a:gridCol w="1917725"/>
              </a:tblGrid>
              <a:tr h="228600">
                <a:tc>
                  <a:txBody>
                    <a:bodyPr/>
                    <a:lstStyle/>
                    <a:p>
                      <a:pPr indent="0" lvl="0" marL="0" rtl="0" algn="ctr">
                        <a:lnSpc>
                          <a:spcPct val="115000"/>
                        </a:lnSpc>
                        <a:spcBef>
                          <a:spcPts val="0"/>
                        </a:spcBef>
                        <a:spcAft>
                          <a:spcPts val="0"/>
                        </a:spcAft>
                        <a:buNone/>
                      </a:pPr>
                      <a:r>
                        <a:rPr b="1" lang="en-US" sz="1800">
                          <a:solidFill>
                            <a:schemeClr val="dk1"/>
                          </a:solidFill>
                          <a:latin typeface="Calibri"/>
                          <a:ea typeface="Calibri"/>
                          <a:cs typeface="Calibri"/>
                          <a:sym typeface="Calibri"/>
                        </a:rPr>
                        <a:t>Passo d’Azione</a:t>
                      </a:r>
                      <a:endParaRPr b="1" sz="1800">
                        <a:solidFill>
                          <a:schemeClr val="dk1"/>
                        </a:solidFill>
                        <a:latin typeface="Calibri"/>
                        <a:ea typeface="Calibri"/>
                        <a:cs typeface="Calibri"/>
                        <a:sym typeface="Calibri"/>
                      </a:endParaRPr>
                    </a:p>
                  </a:txBody>
                  <a:tcPr marT="91425" marB="91425" marR="91425" marL="91425"/>
                </a:tc>
                <a:tc>
                  <a:txBody>
                    <a:bodyPr/>
                    <a:lstStyle/>
                    <a:p>
                      <a:pPr indent="0" lvl="0" marL="0" rtl="0" algn="ctr">
                        <a:lnSpc>
                          <a:spcPct val="115000"/>
                        </a:lnSpc>
                        <a:spcBef>
                          <a:spcPts val="0"/>
                        </a:spcBef>
                        <a:spcAft>
                          <a:spcPts val="0"/>
                        </a:spcAft>
                        <a:buNone/>
                      </a:pPr>
                      <a:r>
                        <a:rPr b="1" lang="en-US" sz="1800">
                          <a:solidFill>
                            <a:schemeClr val="dk1"/>
                          </a:solidFill>
                          <a:latin typeface="Calibri"/>
                          <a:ea typeface="Calibri"/>
                          <a:cs typeface="Calibri"/>
                          <a:sym typeface="Calibri"/>
                        </a:rPr>
                        <a:t>Persona/Team Responsabile</a:t>
                      </a:r>
                      <a:endParaRPr b="1" sz="1800">
                        <a:solidFill>
                          <a:schemeClr val="dk1"/>
                        </a:solidFill>
                        <a:latin typeface="Calibri"/>
                        <a:ea typeface="Calibri"/>
                        <a:cs typeface="Calibri"/>
                        <a:sym typeface="Calibri"/>
                      </a:endParaRPr>
                    </a:p>
                  </a:txBody>
                  <a:tcPr marT="91425" marB="91425" marR="91425" marL="91425"/>
                </a:tc>
                <a:tc>
                  <a:txBody>
                    <a:bodyPr/>
                    <a:lstStyle/>
                    <a:p>
                      <a:pPr indent="0" lvl="0" marL="0" rtl="0" algn="ctr">
                        <a:lnSpc>
                          <a:spcPct val="115000"/>
                        </a:lnSpc>
                        <a:spcBef>
                          <a:spcPts val="0"/>
                        </a:spcBef>
                        <a:spcAft>
                          <a:spcPts val="0"/>
                        </a:spcAft>
                        <a:buNone/>
                      </a:pPr>
                      <a:r>
                        <a:rPr b="1" lang="en-US" sz="1800">
                          <a:solidFill>
                            <a:schemeClr val="dk1"/>
                          </a:solidFill>
                          <a:latin typeface="Calibri"/>
                          <a:ea typeface="Calibri"/>
                          <a:cs typeface="Calibri"/>
                          <a:sym typeface="Calibri"/>
                        </a:rPr>
                        <a:t>Tempistica</a:t>
                      </a:r>
                      <a:endParaRPr b="1" sz="1800">
                        <a:solidFill>
                          <a:schemeClr val="dk1"/>
                        </a:solidFill>
                        <a:latin typeface="Calibri"/>
                        <a:ea typeface="Calibri"/>
                        <a:cs typeface="Calibri"/>
                        <a:sym typeface="Calibri"/>
                      </a:endParaRPr>
                    </a:p>
                  </a:txBody>
                  <a:tcPr marT="91425" marB="91425" marR="91425" marL="91425"/>
                </a:tc>
                <a:tc>
                  <a:txBody>
                    <a:bodyPr/>
                    <a:lstStyle/>
                    <a:p>
                      <a:pPr indent="0" lvl="0" marL="0" rtl="0" algn="ctr">
                        <a:lnSpc>
                          <a:spcPct val="115000"/>
                        </a:lnSpc>
                        <a:spcBef>
                          <a:spcPts val="0"/>
                        </a:spcBef>
                        <a:spcAft>
                          <a:spcPts val="0"/>
                        </a:spcAft>
                        <a:buNone/>
                      </a:pPr>
                      <a:r>
                        <a:rPr b="1" lang="en-US" sz="1800">
                          <a:solidFill>
                            <a:schemeClr val="dk1"/>
                          </a:solidFill>
                          <a:latin typeface="Calibri"/>
                          <a:ea typeface="Calibri"/>
                          <a:cs typeface="Calibri"/>
                          <a:sym typeface="Calibri"/>
                        </a:rPr>
                        <a:t>Risorse Necessarie</a:t>
                      </a:r>
                      <a:endParaRPr b="1" sz="1800">
                        <a:solidFill>
                          <a:schemeClr val="dk1"/>
                        </a:solidFill>
                        <a:latin typeface="Calibri"/>
                        <a:ea typeface="Calibri"/>
                        <a:cs typeface="Calibri"/>
                        <a:sym typeface="Calibri"/>
                      </a:endParaRPr>
                    </a:p>
                  </a:txBody>
                  <a:tcPr marT="91425" marB="91425" marR="91425" marL="91425"/>
                </a:tc>
                <a:tc>
                  <a:txBody>
                    <a:bodyPr/>
                    <a:lstStyle/>
                    <a:p>
                      <a:pPr indent="0" lvl="0" marL="0" rtl="0" algn="ctr">
                        <a:lnSpc>
                          <a:spcPct val="115000"/>
                        </a:lnSpc>
                        <a:spcBef>
                          <a:spcPts val="0"/>
                        </a:spcBef>
                        <a:spcAft>
                          <a:spcPts val="0"/>
                        </a:spcAft>
                        <a:buNone/>
                      </a:pPr>
                      <a:r>
                        <a:rPr b="1" lang="en-US" sz="1800">
                          <a:solidFill>
                            <a:schemeClr val="dk1"/>
                          </a:solidFill>
                          <a:latin typeface="Calibri"/>
                          <a:ea typeface="Calibri"/>
                          <a:cs typeface="Calibri"/>
                          <a:sym typeface="Calibri"/>
                        </a:rPr>
                        <a:t>Indicatori di Successo</a:t>
                      </a:r>
                      <a:endParaRPr b="1" sz="1800">
                        <a:solidFill>
                          <a:schemeClr val="dk1"/>
                        </a:solidFill>
                        <a:latin typeface="Calibri"/>
                        <a:ea typeface="Calibri"/>
                        <a:cs typeface="Calibri"/>
                        <a:sym typeface="Calibri"/>
                      </a:endParaRPr>
                    </a:p>
                  </a:txBody>
                  <a:tcPr marT="91425" marB="91425" marR="91425" marL="91425"/>
                </a:tc>
              </a:tr>
              <a:tr h="228600">
                <a:tc>
                  <a:txBody>
                    <a:bodyPr/>
                    <a:lstStyle/>
                    <a:p>
                      <a:pPr indent="0" lvl="0" marL="0" rtl="0" algn="l">
                        <a:spcBef>
                          <a:spcPts val="0"/>
                        </a:spcBef>
                        <a:spcAft>
                          <a:spcPts val="0"/>
                        </a:spcAft>
                        <a:buNone/>
                      </a:pPr>
                      <a:r>
                        <a:rPr i="1" lang="en-US" sz="1800">
                          <a:solidFill>
                            <a:schemeClr val="accent2"/>
                          </a:solidFill>
                          <a:latin typeface="Calibri"/>
                          <a:ea typeface="Calibri"/>
                          <a:cs typeface="Calibri"/>
                          <a:sym typeface="Calibri"/>
                        </a:rPr>
                        <a:t>Avviare la riflessione settimanale dello staff “Tre Cose Positive”</a:t>
                      </a:r>
                      <a:endParaRPr i="1" sz="1800">
                        <a:solidFill>
                          <a:schemeClr val="accent2"/>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i="1" lang="en-US" sz="1800">
                          <a:solidFill>
                            <a:schemeClr val="accent2"/>
                          </a:solidFill>
                          <a:latin typeface="Calibri"/>
                          <a:ea typeface="Calibri"/>
                          <a:cs typeface="Calibri"/>
                          <a:sym typeface="Calibri"/>
                        </a:rPr>
                        <a:t>Campione del Benessere + Team di Leadership</a:t>
                      </a:r>
                      <a:endParaRPr i="1" sz="1800">
                        <a:solidFill>
                          <a:schemeClr val="accent2"/>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i="1" lang="en-US" sz="1800">
                          <a:solidFill>
                            <a:schemeClr val="accent2"/>
                          </a:solidFill>
                          <a:latin typeface="Calibri"/>
                          <a:ea typeface="Calibri"/>
                          <a:cs typeface="Calibri"/>
                          <a:sym typeface="Calibri"/>
                        </a:rPr>
                        <a:t>Inizio a dicembre</a:t>
                      </a:r>
                      <a:endParaRPr i="1" sz="1800">
                        <a:solidFill>
                          <a:schemeClr val="accent2"/>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i="1" lang="en-US" sz="1800">
                          <a:solidFill>
                            <a:schemeClr val="accent2"/>
                          </a:solidFill>
                          <a:latin typeface="Calibri"/>
                          <a:ea typeface="Calibri"/>
                          <a:cs typeface="Calibri"/>
                          <a:sym typeface="Calibri"/>
                        </a:rPr>
                        <a:t>Tempo per riunione, schede di riflessione</a:t>
                      </a:r>
                      <a:endParaRPr i="1" sz="1800">
                        <a:solidFill>
                          <a:schemeClr val="accent2"/>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i="1" lang="en-US" sz="1800">
                          <a:solidFill>
                            <a:schemeClr val="accent2"/>
                          </a:solidFill>
                          <a:latin typeface="Calibri"/>
                          <a:ea typeface="Calibri"/>
                          <a:cs typeface="Calibri"/>
                          <a:sym typeface="Calibri"/>
                        </a:rPr>
                        <a:t>Partecipazione dell’80% dello staff, feedback positivo</a:t>
                      </a:r>
                      <a:endParaRPr i="1" sz="1800">
                        <a:solidFill>
                          <a:schemeClr val="accent2"/>
                        </a:solidFill>
                        <a:latin typeface="Calibri"/>
                        <a:ea typeface="Calibri"/>
                        <a:cs typeface="Calibri"/>
                        <a:sym typeface="Calibri"/>
                      </a:endParaRPr>
                    </a:p>
                  </a:txBody>
                  <a:tcPr marT="91425" marB="91425" marR="91425" marL="91425"/>
                </a:tc>
              </a:tr>
            </a:tbl>
          </a:graphicData>
        </a:graphic>
      </p:graphicFrame>
      <p:sp>
        <p:nvSpPr>
          <p:cNvPr id="545" name="Google Shape;545;p20"/>
          <p:cNvSpPr/>
          <p:nvPr/>
        </p:nvSpPr>
        <p:spPr>
          <a:xfrm>
            <a:off x="763400" y="1016650"/>
            <a:ext cx="917540" cy="91754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a:ln cap="sq" cmpd="sng" w="9525">
            <a:solidFill>
              <a:schemeClr val="accent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nvGrpSpPr>
          <p:cNvPr id="546" name="Google Shape;546;p20"/>
          <p:cNvGrpSpPr/>
          <p:nvPr/>
        </p:nvGrpSpPr>
        <p:grpSpPr>
          <a:xfrm rot="10800000">
            <a:off x="355401" y="1666002"/>
            <a:ext cx="1733541" cy="3061273"/>
            <a:chOff x="0" y="-57150"/>
            <a:chExt cx="635000" cy="1121352"/>
          </a:xfrm>
        </p:grpSpPr>
        <p:sp>
          <p:nvSpPr>
            <p:cNvPr id="547" name="Google Shape;547;p20"/>
            <p:cNvSpPr/>
            <p:nvPr/>
          </p:nvSpPr>
          <p:spPr>
            <a:xfrm>
              <a:off x="0" y="0"/>
              <a:ext cx="635000" cy="1064202"/>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chemeClr val="accent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548" name="Google Shape;548;p20"/>
            <p:cNvSpPr txBox="1"/>
            <p:nvPr/>
          </p:nvSpPr>
          <p:spPr>
            <a:xfrm>
              <a:off x="0" y="-57150"/>
              <a:ext cx="635000" cy="1009281"/>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549" name="Google Shape;549;p20"/>
          <p:cNvGrpSpPr/>
          <p:nvPr/>
        </p:nvGrpSpPr>
        <p:grpSpPr>
          <a:xfrm>
            <a:off x="875902" y="1129151"/>
            <a:ext cx="692537" cy="692537"/>
            <a:chOff x="0" y="0"/>
            <a:chExt cx="812800" cy="812800"/>
          </a:xfrm>
        </p:grpSpPr>
        <p:sp>
          <p:nvSpPr>
            <p:cNvPr id="550" name="Google Shape;55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551" name="Google Shape;551;p20"/>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552" name="Google Shape;552;p20"/>
          <p:cNvGrpSpPr/>
          <p:nvPr/>
        </p:nvGrpSpPr>
        <p:grpSpPr>
          <a:xfrm>
            <a:off x="399958" y="3916166"/>
            <a:ext cx="1644426" cy="416019"/>
            <a:chOff x="0" y="-57150"/>
            <a:chExt cx="757405" cy="191614"/>
          </a:xfrm>
        </p:grpSpPr>
        <p:sp>
          <p:nvSpPr>
            <p:cNvPr id="553" name="Google Shape;553;p20"/>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5"/>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554" name="Google Shape;554;p20"/>
            <p:cNvSpPr txBox="1"/>
            <p:nvPr/>
          </p:nvSpPr>
          <p:spPr>
            <a:xfrm>
              <a:off x="0" y="-57150"/>
              <a:ext cx="757405" cy="191614"/>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sp>
        <p:nvSpPr>
          <p:cNvPr id="555" name="Google Shape;555;p20"/>
          <p:cNvSpPr/>
          <p:nvPr/>
        </p:nvSpPr>
        <p:spPr>
          <a:xfrm>
            <a:off x="1033616" y="1259817"/>
            <a:ext cx="377110" cy="431207"/>
          </a:xfrm>
          <a:custGeom>
            <a:rect b="b" l="l" r="r" t="t"/>
            <a:pathLst>
              <a:path extrusionOk="0" h="646811" w="565665">
                <a:moveTo>
                  <a:pt x="0" y="0"/>
                </a:moveTo>
                <a:lnTo>
                  <a:pt x="565665" y="0"/>
                </a:lnTo>
                <a:lnTo>
                  <a:pt x="565665" y="646811"/>
                </a:lnTo>
                <a:lnTo>
                  <a:pt x="0" y="64681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556" name="Google Shape;556;p20"/>
          <p:cNvSpPr txBox="1"/>
          <p:nvPr/>
        </p:nvSpPr>
        <p:spPr>
          <a:xfrm>
            <a:off x="470792" y="1996826"/>
            <a:ext cx="1491300" cy="9381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800">
                <a:solidFill>
                  <a:schemeClr val="dk1"/>
                </a:solidFill>
                <a:latin typeface="Calibri"/>
                <a:ea typeface="Calibri"/>
                <a:cs typeface="Calibri"/>
                <a:sym typeface="Calibri"/>
              </a:rPr>
              <a:t>Progettare azioni e responsabilità</a:t>
            </a:r>
            <a:endParaRPr b="1" sz="1800">
              <a:solidFill>
                <a:schemeClr val="dk1"/>
              </a:solidFill>
              <a:latin typeface="Calibri"/>
              <a:ea typeface="Calibri"/>
              <a:cs typeface="Calibri"/>
              <a:sym typeface="Calibri"/>
            </a:endParaRPr>
          </a:p>
        </p:txBody>
      </p:sp>
      <p:sp>
        <p:nvSpPr>
          <p:cNvPr id="557" name="Google Shape;557;p20"/>
          <p:cNvSpPr txBox="1"/>
          <p:nvPr/>
        </p:nvSpPr>
        <p:spPr>
          <a:xfrm>
            <a:off x="533034" y="3060706"/>
            <a:ext cx="1377300" cy="894300"/>
          </a:xfrm>
          <a:prstGeom prst="rect">
            <a:avLst/>
          </a:prstGeom>
          <a:noFill/>
          <a:ln>
            <a:noFill/>
          </a:ln>
        </p:spPr>
        <p:txBody>
          <a:bodyPr anchorCtr="0" anchor="t" bIns="0" lIns="0" spcFirstLastPara="1" rIns="0" wrap="square" tIns="0">
            <a:spAutoFit/>
          </a:bodyPr>
          <a:lstStyle/>
          <a:p>
            <a:pPr indent="0" lvl="0" marL="0" marR="0" rtl="0" algn="ctr">
              <a:lnSpc>
                <a:spcPct val="105000"/>
              </a:lnSpc>
              <a:spcBef>
                <a:spcPts val="0"/>
              </a:spcBef>
              <a:spcAft>
                <a:spcPts val="0"/>
              </a:spcAft>
              <a:buNone/>
            </a:pPr>
            <a:r>
              <a:rPr lang="en-US">
                <a:solidFill>
                  <a:schemeClr val="dk1"/>
                </a:solidFill>
                <a:latin typeface="Calibri"/>
                <a:ea typeface="Calibri"/>
                <a:cs typeface="Calibri"/>
                <a:sym typeface="Calibri"/>
              </a:rPr>
              <a:t>Definire chi, quando e come ogni attività viene implementata.</a:t>
            </a:r>
            <a:endParaRPr>
              <a:solidFill>
                <a:schemeClr val="dk1"/>
              </a:solidFill>
              <a:latin typeface="Calibri"/>
              <a:ea typeface="Calibri"/>
              <a:cs typeface="Calibri"/>
              <a:sym typeface="Calibri"/>
            </a:endParaRPr>
          </a:p>
        </p:txBody>
      </p:sp>
      <p:sp>
        <p:nvSpPr>
          <p:cNvPr id="558" name="Google Shape;558;p20"/>
          <p:cNvSpPr txBox="1"/>
          <p:nvPr/>
        </p:nvSpPr>
        <p:spPr>
          <a:xfrm>
            <a:off x="845175" y="4136075"/>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chemeClr val="lt1"/>
                </a:solidFill>
                <a:latin typeface="Calibri"/>
                <a:ea typeface="Calibri"/>
                <a:cs typeface="Calibri"/>
                <a:sym typeface="Calibri"/>
              </a:rPr>
              <a:t>STEP 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grpSp>
        <p:nvGrpSpPr>
          <p:cNvPr id="564" name="Google Shape;564;p21"/>
          <p:cNvGrpSpPr/>
          <p:nvPr/>
        </p:nvGrpSpPr>
        <p:grpSpPr>
          <a:xfrm>
            <a:off x="810691" y="946702"/>
            <a:ext cx="917540" cy="917540"/>
            <a:chOff x="0" y="0"/>
            <a:chExt cx="812800" cy="812800"/>
          </a:xfrm>
        </p:grpSpPr>
        <p:sp>
          <p:nvSpPr>
            <p:cNvPr id="565" name="Google Shape;56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7B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566" name="Google Shape;566;p21"/>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567" name="Google Shape;567;p21"/>
          <p:cNvGrpSpPr/>
          <p:nvPr/>
        </p:nvGrpSpPr>
        <p:grpSpPr>
          <a:xfrm rot="10800000">
            <a:off x="402691" y="1596054"/>
            <a:ext cx="1733541" cy="3061273"/>
            <a:chOff x="0" y="-57150"/>
            <a:chExt cx="635000" cy="1121352"/>
          </a:xfrm>
        </p:grpSpPr>
        <p:sp>
          <p:nvSpPr>
            <p:cNvPr id="568" name="Google Shape;568;p21"/>
            <p:cNvSpPr/>
            <p:nvPr/>
          </p:nvSpPr>
          <p:spPr>
            <a:xfrm>
              <a:off x="0" y="0"/>
              <a:ext cx="635000" cy="1064202"/>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rgbClr val="667B8A"/>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569" name="Google Shape;569;p21"/>
            <p:cNvSpPr txBox="1"/>
            <p:nvPr/>
          </p:nvSpPr>
          <p:spPr>
            <a:xfrm>
              <a:off x="0" y="-57150"/>
              <a:ext cx="635000" cy="1009281"/>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570" name="Google Shape;570;p21"/>
          <p:cNvGrpSpPr/>
          <p:nvPr/>
        </p:nvGrpSpPr>
        <p:grpSpPr>
          <a:xfrm>
            <a:off x="923193" y="1059203"/>
            <a:ext cx="692537" cy="692537"/>
            <a:chOff x="0" y="0"/>
            <a:chExt cx="812800" cy="812800"/>
          </a:xfrm>
        </p:grpSpPr>
        <p:sp>
          <p:nvSpPr>
            <p:cNvPr id="571" name="Google Shape;57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572" name="Google Shape;572;p21"/>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sp>
        <p:nvSpPr>
          <p:cNvPr id="573" name="Google Shape;573;p21"/>
          <p:cNvSpPr/>
          <p:nvPr/>
        </p:nvSpPr>
        <p:spPr>
          <a:xfrm>
            <a:off x="1033757" y="1170854"/>
            <a:ext cx="471409" cy="469237"/>
          </a:xfrm>
          <a:custGeom>
            <a:rect b="b" l="l" r="r" t="t"/>
            <a:pathLst>
              <a:path extrusionOk="0" h="703855" w="707113">
                <a:moveTo>
                  <a:pt x="0" y="0"/>
                </a:moveTo>
                <a:lnTo>
                  <a:pt x="707113" y="0"/>
                </a:lnTo>
                <a:lnTo>
                  <a:pt x="707113" y="703855"/>
                </a:lnTo>
                <a:lnTo>
                  <a:pt x="0" y="70385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574" name="Google Shape;574;p21"/>
          <p:cNvSpPr txBox="1"/>
          <p:nvPr/>
        </p:nvSpPr>
        <p:spPr>
          <a:xfrm>
            <a:off x="711217" y="2011758"/>
            <a:ext cx="1116600" cy="9381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800">
                <a:solidFill>
                  <a:schemeClr val="dk1"/>
                </a:solidFill>
                <a:latin typeface="Calibri"/>
                <a:ea typeface="Calibri"/>
                <a:cs typeface="Calibri"/>
                <a:sym typeface="Calibri"/>
              </a:rPr>
              <a:t>Pianificare la valutazione</a:t>
            </a:r>
            <a:endParaRPr b="1" sz="1800">
              <a:solidFill>
                <a:schemeClr val="dk1"/>
              </a:solidFill>
              <a:latin typeface="Calibri"/>
              <a:ea typeface="Calibri"/>
              <a:cs typeface="Calibri"/>
              <a:sym typeface="Calibri"/>
            </a:endParaRPr>
          </a:p>
        </p:txBody>
      </p:sp>
      <p:sp>
        <p:nvSpPr>
          <p:cNvPr id="575" name="Google Shape;575;p21"/>
          <p:cNvSpPr txBox="1"/>
          <p:nvPr/>
        </p:nvSpPr>
        <p:spPr>
          <a:xfrm>
            <a:off x="580838" y="2856403"/>
            <a:ext cx="1377300" cy="1120500"/>
          </a:xfrm>
          <a:prstGeom prst="rect">
            <a:avLst/>
          </a:prstGeom>
          <a:noFill/>
          <a:ln>
            <a:noFill/>
          </a:ln>
        </p:spPr>
        <p:txBody>
          <a:bodyPr anchorCtr="0" anchor="t" bIns="0" lIns="0" spcFirstLastPara="1" rIns="0" wrap="square" tIns="0">
            <a:spAutoFit/>
          </a:bodyPr>
          <a:lstStyle/>
          <a:p>
            <a:pPr indent="0" lvl="0" marL="0" marR="0" rtl="0" algn="ctr">
              <a:lnSpc>
                <a:spcPct val="105000"/>
              </a:lnSpc>
              <a:spcBef>
                <a:spcPts val="0"/>
              </a:spcBef>
              <a:spcAft>
                <a:spcPts val="0"/>
              </a:spcAft>
              <a:buNone/>
            </a:pPr>
            <a:r>
              <a:rPr lang="en-US">
                <a:solidFill>
                  <a:schemeClr val="dk1"/>
                </a:solidFill>
                <a:latin typeface="Calibri"/>
                <a:ea typeface="Calibri"/>
                <a:cs typeface="Calibri"/>
                <a:sym typeface="Calibri"/>
              </a:rPr>
              <a:t>Includere indicatori, scadenze e momenti di riflessione.</a:t>
            </a:r>
            <a:endParaRPr>
              <a:solidFill>
                <a:schemeClr val="dk1"/>
              </a:solidFill>
              <a:latin typeface="Calibri"/>
              <a:ea typeface="Calibri"/>
              <a:cs typeface="Calibri"/>
              <a:sym typeface="Calibri"/>
            </a:endParaRPr>
          </a:p>
        </p:txBody>
      </p:sp>
      <p:sp>
        <p:nvSpPr>
          <p:cNvPr id="576" name="Google Shape;576;p21"/>
          <p:cNvSpPr txBox="1"/>
          <p:nvPr/>
        </p:nvSpPr>
        <p:spPr>
          <a:xfrm>
            <a:off x="892466" y="4066127"/>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chemeClr val="dk1"/>
                </a:solidFill>
                <a:latin typeface="Calibri"/>
                <a:ea typeface="Calibri"/>
                <a:cs typeface="Calibri"/>
                <a:sym typeface="Calibri"/>
              </a:rPr>
              <a:t>STEP 6</a:t>
            </a:r>
            <a:endParaRPr/>
          </a:p>
        </p:txBody>
      </p:sp>
      <p:sp>
        <p:nvSpPr>
          <p:cNvPr id="577" name="Google Shape;577;p2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3.1: Progettare un programma WSA</a:t>
            </a:r>
            <a:endParaRPr/>
          </a:p>
        </p:txBody>
      </p:sp>
      <p:sp>
        <p:nvSpPr>
          <p:cNvPr id="578" name="Google Shape;578;p21"/>
          <p:cNvSpPr txBox="1"/>
          <p:nvPr/>
        </p:nvSpPr>
        <p:spPr>
          <a:xfrm>
            <a:off x="2303736" y="1864242"/>
            <a:ext cx="3651300" cy="203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chemeClr val="accent2"/>
                </a:solidFill>
                <a:latin typeface="Calibri"/>
                <a:ea typeface="Calibri"/>
                <a:cs typeface="Calibri"/>
                <a:sym typeface="Calibri"/>
              </a:rPr>
              <a:t>Perché la valutazione è importante</a:t>
            </a:r>
            <a:endParaRPr b="1" sz="1800">
              <a:solidFill>
                <a:schemeClr val="accent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US" sz="1800">
                <a:solidFill>
                  <a:schemeClr val="accent2"/>
                </a:solidFill>
                <a:latin typeface="Calibri"/>
                <a:ea typeface="Calibri"/>
                <a:cs typeface="Calibri"/>
                <a:sym typeface="Calibri"/>
              </a:rPr>
              <a:t>La valutazione garantisce che le iniziative di benessere siano </a:t>
            </a:r>
            <a:r>
              <a:rPr b="1" lang="en-US" sz="1800">
                <a:solidFill>
                  <a:schemeClr val="accent2"/>
                </a:solidFill>
                <a:latin typeface="Calibri"/>
                <a:ea typeface="Calibri"/>
                <a:cs typeface="Calibri"/>
                <a:sym typeface="Calibri"/>
              </a:rPr>
              <a:t>efficaci</a:t>
            </a:r>
            <a:r>
              <a:rPr lang="en-US" sz="1800">
                <a:solidFill>
                  <a:schemeClr val="accent2"/>
                </a:solidFill>
                <a:latin typeface="Calibri"/>
                <a:ea typeface="Calibri"/>
                <a:cs typeface="Calibri"/>
                <a:sym typeface="Calibri"/>
              </a:rPr>
              <a:t>, </a:t>
            </a:r>
            <a:r>
              <a:rPr b="1" lang="en-US" sz="1800">
                <a:solidFill>
                  <a:schemeClr val="accent2"/>
                </a:solidFill>
                <a:latin typeface="Calibri"/>
                <a:ea typeface="Calibri"/>
                <a:cs typeface="Calibri"/>
                <a:sym typeface="Calibri"/>
              </a:rPr>
              <a:t>misurabili</a:t>
            </a:r>
            <a:r>
              <a:rPr lang="en-US" sz="1800">
                <a:solidFill>
                  <a:schemeClr val="accent2"/>
                </a:solidFill>
                <a:latin typeface="Calibri"/>
                <a:ea typeface="Calibri"/>
                <a:cs typeface="Calibri"/>
                <a:sym typeface="Calibri"/>
              </a:rPr>
              <a:t> e </a:t>
            </a:r>
            <a:r>
              <a:rPr b="1" lang="en-US" sz="1800">
                <a:solidFill>
                  <a:schemeClr val="accent2"/>
                </a:solidFill>
                <a:latin typeface="Calibri"/>
                <a:ea typeface="Calibri"/>
                <a:cs typeface="Calibri"/>
                <a:sym typeface="Calibri"/>
              </a:rPr>
              <a:t>sostenibili</a:t>
            </a:r>
            <a:r>
              <a:rPr lang="en-US" sz="1800">
                <a:solidFill>
                  <a:schemeClr val="accent2"/>
                </a:solidFill>
                <a:latin typeface="Calibri"/>
                <a:ea typeface="Calibri"/>
                <a:cs typeface="Calibri"/>
                <a:sym typeface="Calibri"/>
              </a:rPr>
              <a:t>. Aiuta le scuole a celebrare i progressi, imparare dalle difficoltà e raffinare i piani di benessere nel tempo.</a:t>
            </a:r>
            <a:endParaRPr sz="1800">
              <a:solidFill>
                <a:schemeClr val="accent2"/>
              </a:solidFill>
              <a:latin typeface="Calibri"/>
              <a:ea typeface="Calibri"/>
              <a:cs typeface="Calibri"/>
              <a:sym typeface="Calibri"/>
            </a:endParaRPr>
          </a:p>
        </p:txBody>
      </p:sp>
      <p:sp>
        <p:nvSpPr>
          <p:cNvPr id="579" name="Google Shape;579;p21"/>
          <p:cNvSpPr txBox="1"/>
          <p:nvPr/>
        </p:nvSpPr>
        <p:spPr>
          <a:xfrm>
            <a:off x="402691" y="4807261"/>
            <a:ext cx="56934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US" sz="1500">
                <a:solidFill>
                  <a:schemeClr val="dk1"/>
                </a:solidFill>
                <a:latin typeface="Calibri"/>
                <a:ea typeface="Calibri"/>
                <a:cs typeface="Calibri"/>
                <a:sym typeface="Calibri"/>
              </a:rPr>
              <a:t>Componenti chiave di un piano di valutazione:</a:t>
            </a:r>
            <a:endParaRPr i="0" sz="1500" u="none" cap="none" strike="noStrike">
              <a:solidFill>
                <a:schemeClr val="dk1"/>
              </a:solidFill>
              <a:latin typeface="Calibri"/>
              <a:ea typeface="Calibri"/>
              <a:cs typeface="Calibri"/>
              <a:sym typeface="Calibri"/>
            </a:endParaRPr>
          </a:p>
          <a:p>
            <a:pPr indent="-95250" lvl="0" marL="0" marR="0" rtl="0" algn="l">
              <a:lnSpc>
                <a:spcPct val="100000"/>
              </a:lnSpc>
              <a:spcBef>
                <a:spcPts val="0"/>
              </a:spcBef>
              <a:spcAft>
                <a:spcPts val="0"/>
              </a:spcAft>
              <a:buClr>
                <a:schemeClr val="dk1"/>
              </a:buClr>
              <a:buSzPts val="1500"/>
              <a:buFont typeface="Arial"/>
              <a:buAutoNum type="arabicPeriod"/>
            </a:pPr>
            <a:r>
              <a:rPr b="1" i="0" lang="en-US" sz="1500" u="none" cap="none" strike="noStrike">
                <a:solidFill>
                  <a:schemeClr val="dk1"/>
                </a:solidFill>
                <a:latin typeface="Calibri"/>
                <a:ea typeface="Calibri"/>
                <a:cs typeface="Calibri"/>
                <a:sym typeface="Calibri"/>
              </a:rPr>
              <a:t> </a:t>
            </a:r>
            <a:r>
              <a:rPr b="1" lang="en-US" sz="1500">
                <a:solidFill>
                  <a:schemeClr val="dk1"/>
                </a:solidFill>
                <a:latin typeface="Calibri"/>
                <a:ea typeface="Calibri"/>
                <a:cs typeface="Calibri"/>
                <a:sym typeface="Calibri"/>
              </a:rPr>
              <a:t>Indicatori:</a:t>
            </a:r>
            <a:r>
              <a:rPr lang="en-US" sz="1500">
                <a:solidFill>
                  <a:schemeClr val="dk1"/>
                </a:solidFill>
                <a:latin typeface="Calibri"/>
                <a:ea typeface="Calibri"/>
                <a:cs typeface="Calibri"/>
                <a:sym typeface="Calibri"/>
              </a:rPr>
              <a:t> Quali segnali mostreranno che il benessere sta migliorando?</a:t>
            </a:r>
            <a:endParaRPr sz="1500">
              <a:solidFill>
                <a:schemeClr val="dk1"/>
              </a:solidFill>
              <a:latin typeface="Calibri"/>
              <a:ea typeface="Calibri"/>
              <a:cs typeface="Calibri"/>
              <a:sym typeface="Calibri"/>
            </a:endParaRPr>
          </a:p>
          <a:p>
            <a:pPr indent="-95250" lvl="0" marL="0" marR="0" rtl="0" algn="l">
              <a:lnSpc>
                <a:spcPct val="100000"/>
              </a:lnSpc>
              <a:spcBef>
                <a:spcPts val="0"/>
              </a:spcBef>
              <a:spcAft>
                <a:spcPts val="0"/>
              </a:spcAft>
              <a:buClr>
                <a:schemeClr val="dk1"/>
              </a:buClr>
              <a:buSzPts val="1500"/>
              <a:buFont typeface="Arial"/>
              <a:buAutoNum type="arabicPeriod"/>
            </a:pPr>
            <a:r>
              <a:rPr b="1" lang="en-US" sz="1500">
                <a:solidFill>
                  <a:schemeClr val="dk1"/>
                </a:solidFill>
                <a:latin typeface="Calibri"/>
                <a:ea typeface="Calibri"/>
                <a:cs typeface="Calibri"/>
                <a:sym typeface="Calibri"/>
              </a:rPr>
              <a:t>Tempistiche:</a:t>
            </a:r>
            <a:r>
              <a:rPr lang="en-US" sz="1500">
                <a:solidFill>
                  <a:schemeClr val="dk1"/>
                </a:solidFill>
                <a:latin typeface="Calibri"/>
                <a:ea typeface="Calibri"/>
                <a:cs typeface="Calibri"/>
                <a:sym typeface="Calibri"/>
              </a:rPr>
              <a:t> Quando e con quale frequenza verranno esaminati i progressi?</a:t>
            </a:r>
            <a:endParaRPr sz="1500">
              <a:solidFill>
                <a:schemeClr val="dk1"/>
              </a:solidFill>
              <a:latin typeface="Calibri"/>
              <a:ea typeface="Calibri"/>
              <a:cs typeface="Calibri"/>
              <a:sym typeface="Calibri"/>
            </a:endParaRPr>
          </a:p>
          <a:p>
            <a:pPr indent="-95250" lvl="0" marL="0" marR="0" rtl="0" algn="l">
              <a:lnSpc>
                <a:spcPct val="100000"/>
              </a:lnSpc>
              <a:spcBef>
                <a:spcPts val="0"/>
              </a:spcBef>
              <a:spcAft>
                <a:spcPts val="0"/>
              </a:spcAft>
              <a:buClr>
                <a:schemeClr val="dk1"/>
              </a:buClr>
              <a:buSzPts val="1500"/>
              <a:buFont typeface="Arial"/>
              <a:buAutoNum type="arabicPeriod"/>
            </a:pPr>
            <a:r>
              <a:rPr b="1" lang="en-US" sz="1500">
                <a:solidFill>
                  <a:schemeClr val="dk1"/>
                </a:solidFill>
                <a:latin typeface="Calibri"/>
                <a:ea typeface="Calibri"/>
                <a:cs typeface="Calibri"/>
                <a:sym typeface="Calibri"/>
              </a:rPr>
              <a:t>Opportunità di riflessione:</a:t>
            </a:r>
            <a:r>
              <a:rPr lang="en-US" sz="1500">
                <a:solidFill>
                  <a:schemeClr val="dk1"/>
                </a:solidFill>
                <a:latin typeface="Calibri"/>
                <a:ea typeface="Calibri"/>
                <a:cs typeface="Calibri"/>
                <a:sym typeface="Calibri"/>
              </a:rPr>
              <a:t> Come rifletteranno insegnanti e studenti su ciò che funziona e su ciò che necessita di aggiustamenti?</a:t>
            </a:r>
            <a:endParaRPr b="1" sz="1500">
              <a:solidFill>
                <a:schemeClr val="dk1"/>
              </a:solidFill>
              <a:latin typeface="Calibri"/>
              <a:ea typeface="Calibri"/>
              <a:cs typeface="Calibri"/>
              <a:sym typeface="Calibri"/>
            </a:endParaRPr>
          </a:p>
        </p:txBody>
      </p:sp>
      <p:graphicFrame>
        <p:nvGraphicFramePr>
          <p:cNvPr id="580" name="Google Shape;580;p21"/>
          <p:cNvGraphicFramePr/>
          <p:nvPr/>
        </p:nvGraphicFramePr>
        <p:xfrm>
          <a:off x="6122483" y="1468119"/>
          <a:ext cx="3000000" cy="3000000"/>
        </p:xfrm>
        <a:graphic>
          <a:graphicData uri="http://schemas.openxmlformats.org/drawingml/2006/table">
            <a:tbl>
              <a:tblPr>
                <a:noFill/>
                <a:tableStyleId>{8AA4E2DD-AF6A-4189-AD4B-FDCA38CB5439}</a:tableStyleId>
              </a:tblPr>
              <a:tblGrid>
                <a:gridCol w="989975"/>
                <a:gridCol w="2805575"/>
                <a:gridCol w="1897775"/>
              </a:tblGrid>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PERMA</a:t>
                      </a:r>
                      <a:endParaRPr sz="18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rtl="0" algn="ctr">
                        <a:lnSpc>
                          <a:spcPct val="115000"/>
                        </a:lnSpc>
                        <a:spcBef>
                          <a:spcPts val="0"/>
                        </a:spcBef>
                        <a:spcAft>
                          <a:spcPts val="0"/>
                        </a:spcAft>
                        <a:buNone/>
                      </a:pPr>
                      <a:r>
                        <a:rPr b="1" lang="en-US" sz="1500">
                          <a:latin typeface="Calibri"/>
                          <a:ea typeface="Calibri"/>
                          <a:cs typeface="Calibri"/>
                          <a:sym typeface="Calibri"/>
                        </a:rPr>
                        <a:t>Indicatore Possibile</a:t>
                      </a:r>
                      <a:endParaRPr b="1" sz="1500">
                        <a:latin typeface="Calibri"/>
                        <a:ea typeface="Calibri"/>
                        <a:cs typeface="Calibri"/>
                        <a:sym typeface="Calibri"/>
                      </a:endParaRPr>
                    </a:p>
                  </a:txBody>
                  <a:tcPr marT="91425" marB="91425" marR="91425" marL="91425"/>
                </a:tc>
                <a:tc>
                  <a:txBody>
                    <a:bodyPr/>
                    <a:lstStyle/>
                    <a:p>
                      <a:pPr indent="0" lvl="0" marL="0" rtl="0" algn="ctr">
                        <a:lnSpc>
                          <a:spcPct val="115000"/>
                        </a:lnSpc>
                        <a:spcBef>
                          <a:spcPts val="0"/>
                        </a:spcBef>
                        <a:spcAft>
                          <a:spcPts val="0"/>
                        </a:spcAft>
                        <a:buNone/>
                      </a:pPr>
                      <a:r>
                        <a:rPr b="1" lang="en-US" sz="1500">
                          <a:latin typeface="Calibri"/>
                          <a:ea typeface="Calibri"/>
                          <a:cs typeface="Calibri"/>
                          <a:sym typeface="Calibri"/>
                        </a:rPr>
                        <a:t>Strumento/Metodo</a:t>
                      </a:r>
                      <a:endParaRPr b="1" sz="1500">
                        <a:latin typeface="Calibri"/>
                        <a:ea typeface="Calibri"/>
                        <a:cs typeface="Calibri"/>
                        <a:sym typeface="Calibri"/>
                      </a:endParaRPr>
                    </a:p>
                  </a:txBody>
                  <a:tcPr marT="91425" marB="91425" marR="91425" marL="91425"/>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P</a:t>
                      </a:r>
                      <a:endParaRPr sz="18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rtl="0" algn="l">
                        <a:spcBef>
                          <a:spcPts val="0"/>
                        </a:spcBef>
                        <a:spcAft>
                          <a:spcPts val="0"/>
                        </a:spcAft>
                        <a:buNone/>
                      </a:pPr>
                      <a:r>
                        <a:rPr lang="en-US" sz="1500">
                          <a:latin typeface="Calibri"/>
                          <a:ea typeface="Calibri"/>
                          <a:cs typeface="Calibri"/>
                          <a:sym typeface="Calibri"/>
                        </a:rPr>
                        <a:t>Aumento dei report di umore positivo tra personale e studenti</a:t>
                      </a:r>
                      <a:endParaRPr sz="15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1500">
                          <a:latin typeface="Calibri"/>
                          <a:ea typeface="Calibri"/>
                          <a:cs typeface="Calibri"/>
                          <a:sym typeface="Calibri"/>
                        </a:rPr>
                        <a:t>Breve sondaggio sul benessere; “check-in” sull’umore</a:t>
                      </a:r>
                      <a:endParaRPr sz="1500">
                        <a:latin typeface="Calibri"/>
                        <a:ea typeface="Calibri"/>
                        <a:cs typeface="Calibri"/>
                        <a:sym typeface="Calibri"/>
                      </a:endParaRPr>
                    </a:p>
                  </a:txBody>
                  <a:tcPr marT="91425" marB="91425" marR="91425" marL="91425"/>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E </a:t>
                      </a:r>
                      <a:endParaRPr sz="18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rtl="0" algn="l">
                        <a:spcBef>
                          <a:spcPts val="0"/>
                        </a:spcBef>
                        <a:spcAft>
                          <a:spcPts val="0"/>
                        </a:spcAft>
                        <a:buNone/>
                      </a:pPr>
                      <a:r>
                        <a:rPr lang="en-US" sz="1500">
                          <a:latin typeface="Calibri"/>
                          <a:ea typeface="Calibri"/>
                          <a:cs typeface="Calibri"/>
                          <a:sym typeface="Calibri"/>
                        </a:rPr>
                        <a:t>Maggiore partecipazione degli studenti alle attività</a:t>
                      </a:r>
                      <a:endParaRPr sz="15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1500">
                          <a:latin typeface="Calibri"/>
                          <a:ea typeface="Calibri"/>
                          <a:cs typeface="Calibri"/>
                          <a:sym typeface="Calibri"/>
                        </a:rPr>
                        <a:t>Registri di presenza; note di osservazione</a:t>
                      </a:r>
                      <a:endParaRPr sz="1500">
                        <a:latin typeface="Calibri"/>
                        <a:ea typeface="Calibri"/>
                        <a:cs typeface="Calibri"/>
                        <a:sym typeface="Calibri"/>
                      </a:endParaRPr>
                    </a:p>
                  </a:txBody>
                  <a:tcPr marT="91425" marB="91425" marR="91425" marL="91425"/>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R </a:t>
                      </a:r>
                      <a:endParaRPr sz="18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rtl="0" algn="l">
                        <a:spcBef>
                          <a:spcPts val="0"/>
                        </a:spcBef>
                        <a:spcAft>
                          <a:spcPts val="0"/>
                        </a:spcAft>
                        <a:buNone/>
                      </a:pPr>
                      <a:r>
                        <a:rPr lang="en-US" sz="1500">
                          <a:latin typeface="Calibri"/>
                          <a:ea typeface="Calibri"/>
                          <a:cs typeface="Calibri"/>
                          <a:sym typeface="Calibri"/>
                        </a:rPr>
                        <a:t>Miglioramento della collaborazione tra pari e tra personale</a:t>
                      </a:r>
                      <a:endParaRPr sz="15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1500">
                          <a:latin typeface="Calibri"/>
                          <a:ea typeface="Calibri"/>
                          <a:cs typeface="Calibri"/>
                          <a:sym typeface="Calibri"/>
                        </a:rPr>
                        <a:t>Moduli di feedback; sondaggi sul clima in classe</a:t>
                      </a:r>
                      <a:endParaRPr sz="1500">
                        <a:latin typeface="Calibri"/>
                        <a:ea typeface="Calibri"/>
                        <a:cs typeface="Calibri"/>
                        <a:sym typeface="Calibri"/>
                      </a:endParaRPr>
                    </a:p>
                  </a:txBody>
                  <a:tcPr marT="91425" marB="91425" marR="91425" marL="91425"/>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M</a:t>
                      </a:r>
                      <a:endParaRPr sz="18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rtl="0" algn="l">
                        <a:spcBef>
                          <a:spcPts val="0"/>
                        </a:spcBef>
                        <a:spcAft>
                          <a:spcPts val="0"/>
                        </a:spcAft>
                        <a:buNone/>
                      </a:pPr>
                      <a:r>
                        <a:rPr lang="en-US" sz="1500">
                          <a:latin typeface="Calibri"/>
                          <a:ea typeface="Calibri"/>
                          <a:cs typeface="Calibri"/>
                          <a:sym typeface="Calibri"/>
                        </a:rPr>
                        <a:t>Maggiore riflessione sui valori e sul senso della scuola</a:t>
                      </a:r>
                      <a:endParaRPr sz="15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1500">
                          <a:latin typeface="Calibri"/>
                          <a:ea typeface="Calibri"/>
                          <a:cs typeface="Calibri"/>
                          <a:sym typeface="Calibri"/>
                        </a:rPr>
                        <a:t>Diari degli studenti; sintesi delle discussioni</a:t>
                      </a:r>
                      <a:endParaRPr sz="1500">
                        <a:latin typeface="Calibri"/>
                        <a:ea typeface="Calibri"/>
                        <a:cs typeface="Calibri"/>
                        <a:sym typeface="Calibri"/>
                      </a:endParaRPr>
                    </a:p>
                  </a:txBody>
                  <a:tcPr marT="91425" marB="91425" marR="91425" marL="91425"/>
                </a:tc>
              </a:tr>
              <a:tr h="228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A</a:t>
                      </a:r>
                      <a:endParaRPr sz="18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rtl="0" algn="l">
                        <a:spcBef>
                          <a:spcPts val="0"/>
                        </a:spcBef>
                        <a:spcAft>
                          <a:spcPts val="0"/>
                        </a:spcAft>
                        <a:buNone/>
                      </a:pPr>
                      <a:r>
                        <a:rPr lang="en-US" sz="1500">
                          <a:latin typeface="Calibri"/>
                          <a:ea typeface="Calibri"/>
                          <a:cs typeface="Calibri"/>
                          <a:sym typeface="Calibri"/>
                        </a:rPr>
                        <a:t>Riconoscimento visibile degli sforzi e dei risultati</a:t>
                      </a:r>
                      <a:endParaRPr sz="15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1500">
                          <a:latin typeface="Calibri"/>
                          <a:ea typeface="Calibri"/>
                          <a:cs typeface="Calibri"/>
                          <a:sym typeface="Calibri"/>
                        </a:rPr>
                        <a:t>Registri delle celebrazioni; bacheca dei riconoscimenti</a:t>
                      </a:r>
                      <a:endParaRPr sz="1500">
                        <a:latin typeface="Calibri"/>
                        <a:ea typeface="Calibri"/>
                        <a:cs typeface="Calibri"/>
                        <a:sym typeface="Calibri"/>
                      </a:endParaRPr>
                    </a:p>
                  </a:txBody>
                  <a:tcPr marT="91425" marB="91425" marR="91425" marL="91425"/>
                </a:tc>
              </a:tr>
            </a:tbl>
          </a:graphicData>
        </a:graphic>
      </p:graphicFrame>
      <p:sp>
        <p:nvSpPr>
          <p:cNvPr id="581" name="Google Shape;581;p21"/>
          <p:cNvSpPr txBox="1"/>
          <p:nvPr/>
        </p:nvSpPr>
        <p:spPr>
          <a:xfrm>
            <a:off x="6122475" y="6064614"/>
            <a:ext cx="5919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1600">
                <a:solidFill>
                  <a:schemeClr val="accent2"/>
                </a:solidFill>
                <a:latin typeface="Calibri"/>
                <a:ea typeface="Calibri"/>
                <a:cs typeface="Calibri"/>
                <a:sym typeface="Calibri"/>
              </a:rPr>
              <a:t>Suggerimento: </a:t>
            </a:r>
            <a:r>
              <a:rPr lang="en-US" sz="1600">
                <a:solidFill>
                  <a:schemeClr val="accent2"/>
                </a:solidFill>
                <a:latin typeface="Calibri"/>
                <a:ea typeface="Calibri"/>
                <a:cs typeface="Calibri"/>
                <a:sym typeface="Calibri"/>
              </a:rPr>
              <a:t>Mantieni le cose semplici — concentrati su 2–3 indicatori che siano facili da raccogliere e da riesaminare regolarmente.</a:t>
            </a:r>
            <a:endParaRPr b="0" sz="1600" u="none" cap="none" strike="noStrike">
              <a:solidFill>
                <a:schemeClr val="accent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a82d436d81_0_5"/>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500">
                <a:solidFill>
                  <a:srgbClr val="595959"/>
                </a:solidFill>
                <a:latin typeface="Arial"/>
                <a:ea typeface="Arial"/>
                <a:cs typeface="Arial"/>
                <a:sym typeface="Arial"/>
              </a:rPr>
              <a:t>WP 3: Formazione e sviluppo delle capacità (D3.1)</a:t>
            </a:r>
            <a:endParaRPr sz="2500">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ts val="2000"/>
              <a:buFont typeface="Calibri"/>
              <a:buNone/>
            </a:pPr>
            <a:r>
              <a:t/>
            </a:r>
            <a:endParaRPr sz="2200"/>
          </a:p>
        </p:txBody>
      </p:sp>
      <p:sp>
        <p:nvSpPr>
          <p:cNvPr id="108" name="Google Shape;108;g3a82d436d81_0_5"/>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b="0" i="0" lang="en-US" sz="3599">
                <a:solidFill>
                  <a:srgbClr val="545454"/>
                </a:solidFill>
              </a:rPr>
              <a:t>Corso per Master Trainer - Giorno 3</a:t>
            </a:r>
            <a:endParaRPr b="0" i="0" sz="3599">
              <a:solidFill>
                <a:srgbClr val="54545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2"/>
          <p:cNvSpPr txBox="1"/>
          <p:nvPr>
            <p:ph idx="2" type="body"/>
          </p:nvPr>
        </p:nvSpPr>
        <p:spPr>
          <a:xfrm>
            <a:off x="0" y="2978747"/>
            <a:ext cx="11944500" cy="900505"/>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1800"/>
              <a:buNone/>
            </a:pPr>
            <a:r>
              <a:rPr b="1" lang="en-US" sz="3600"/>
              <a:t>ESEMPI</a:t>
            </a:r>
            <a:endParaRPr b="1" sz="3600"/>
          </a:p>
        </p:txBody>
      </p:sp>
      <p:sp>
        <p:nvSpPr>
          <p:cNvPr id="587" name="Google Shape;587;p2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3.1: Progettare un programma WSA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23"/>
          <p:cNvSpPr txBox="1"/>
          <p:nvPr/>
        </p:nvSpPr>
        <p:spPr>
          <a:xfrm>
            <a:off x="149530" y="1278036"/>
            <a:ext cx="61536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Esempio di matrice:</a:t>
            </a:r>
            <a:endParaRPr/>
          </a:p>
        </p:txBody>
      </p:sp>
      <p:sp>
        <p:nvSpPr>
          <p:cNvPr id="593" name="Google Shape;593;p2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Worksheet</a:t>
            </a:r>
            <a:r>
              <a:rPr lang="en-US"/>
              <a:t>: Mappare i bisogni di benessere della scuola e selezionare le strategie PERMA</a:t>
            </a:r>
            <a:endParaRPr/>
          </a:p>
        </p:txBody>
      </p:sp>
      <p:sp>
        <p:nvSpPr>
          <p:cNvPr id="594" name="Google Shape;594;p2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3.1: Progettare un programma WSA</a:t>
            </a:r>
            <a:endParaRPr/>
          </a:p>
        </p:txBody>
      </p:sp>
      <p:graphicFrame>
        <p:nvGraphicFramePr>
          <p:cNvPr id="595" name="Google Shape;595;p23"/>
          <p:cNvGraphicFramePr/>
          <p:nvPr/>
        </p:nvGraphicFramePr>
        <p:xfrm>
          <a:off x="149530" y="1647368"/>
          <a:ext cx="3000000" cy="3000000"/>
        </p:xfrm>
        <a:graphic>
          <a:graphicData uri="http://schemas.openxmlformats.org/drawingml/2006/table">
            <a:tbl>
              <a:tblPr>
                <a:noFill/>
                <a:tableStyleId>{8AA4E2DD-AF6A-4189-AD4B-FDCA38CB5439}</a:tableStyleId>
              </a:tblPr>
              <a:tblGrid>
                <a:gridCol w="1073800"/>
                <a:gridCol w="3546400"/>
                <a:gridCol w="1421025"/>
                <a:gridCol w="2211850"/>
                <a:gridCol w="3639875"/>
              </a:tblGrid>
              <a:tr h="331525">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Priorità</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Stato del problema (situazione/sintomo osservabile, bisogno)</a:t>
                      </a:r>
                      <a:endParaRPr b="1"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Elemento </a:t>
                      </a:r>
                      <a:r>
                        <a:rPr b="1" lang="en-US" sz="1800" u="none" cap="none" strike="noStrike">
                          <a:solidFill>
                            <a:schemeClr val="dk1"/>
                          </a:solidFill>
                          <a:latin typeface="Calibri"/>
                          <a:ea typeface="Calibri"/>
                          <a:cs typeface="Calibri"/>
                          <a:sym typeface="Calibri"/>
                        </a:rPr>
                        <a:t>PERMA</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Paradigma di Progettazione WSA (Focus Strategico)</a:t>
                      </a:r>
                      <a:endParaRPr b="1"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Strategia o Attività della Scuola</a:t>
                      </a:r>
                      <a:endParaRPr b="1" sz="1800">
                        <a:latin typeface="Calibri"/>
                        <a:ea typeface="Calibri"/>
                        <a:cs typeface="Calibri"/>
                        <a:sym typeface="Calibri"/>
                      </a:endParaRPr>
                    </a:p>
                  </a:txBody>
                  <a:tcPr marT="20725" marB="20725" marR="41450" marL="41450" anchor="ctr"/>
                </a:tc>
              </a:tr>
              <a:tr h="718325">
                <a:tc>
                  <a:txBody>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C00000"/>
                          </a:solidFill>
                          <a:latin typeface="Calibri"/>
                          <a:ea typeface="Calibri"/>
                          <a:cs typeface="Calibri"/>
                          <a:sym typeface="Calibri"/>
                        </a:rPr>
                        <a:t>Bisogno elevato della scuola</a:t>
                      </a:r>
                      <a:endParaRPr b="1" sz="1800">
                        <a:solidFill>
                          <a:srgbClr val="C00000"/>
                        </a:solidFill>
                        <a:latin typeface="Calibri"/>
                        <a:ea typeface="Calibri"/>
                        <a:cs typeface="Calibri"/>
                        <a:sym typeface="Calibri"/>
                      </a:endParaRPr>
                    </a:p>
                  </a:txBody>
                  <a:tcPr marT="20725" marB="20725" marR="41450" marL="41450" anchor="ctr"/>
                </a:tc>
                <a:tc>
                  <a:txBody>
                    <a:bodyPr/>
                    <a:lstStyle/>
                    <a:p>
                      <a:pPr indent="0" lvl="0" marL="0" rtl="0" algn="l">
                        <a:spcBef>
                          <a:spcPts val="0"/>
                        </a:spcBef>
                        <a:spcAft>
                          <a:spcPts val="0"/>
                        </a:spcAft>
                        <a:buNone/>
                      </a:pPr>
                      <a:r>
                        <a:rPr lang="en-US" sz="1800">
                          <a:latin typeface="Calibri"/>
                          <a:ea typeface="Calibri"/>
                          <a:cs typeface="Calibri"/>
                          <a:sym typeface="Calibri"/>
                        </a:rPr>
                        <a:t>Studenti passivi e annoiati durante le lezioni.</a:t>
                      </a:r>
                      <a:endParaRPr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E – </a:t>
                      </a:r>
                      <a:r>
                        <a:rPr b="1" lang="en-US" sz="1800">
                          <a:latin typeface="Calibri"/>
                          <a:ea typeface="Calibri"/>
                          <a:cs typeface="Calibri"/>
                          <a:sym typeface="Calibri"/>
                        </a:rPr>
                        <a:t>Coinvolgimento</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Promuovere l’apprendimento attivo e un insegnamento basato sui punti di forza.</a:t>
                      </a:r>
                      <a:endParaRPr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Introdurre i “Venerdì del Flow” – una lezione settimanale basata su progetti o attività creative.</a:t>
                      </a:r>
                      <a:endParaRPr/>
                    </a:p>
                  </a:txBody>
                  <a:tcPr marT="20725" marB="20725" marR="41450" marL="41450" anchor="ctr"/>
                </a:tc>
              </a:tr>
              <a:tr h="6216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Mancanza di fiducia e forte tensione interpersonale tra colleghi.</a:t>
                      </a:r>
                      <a:endParaRPr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R – </a:t>
                      </a:r>
                      <a:r>
                        <a:rPr b="1" lang="en-US" sz="1800">
                          <a:latin typeface="Calibri"/>
                          <a:ea typeface="Calibri"/>
                          <a:cs typeface="Calibri"/>
                          <a:sym typeface="Calibri"/>
                        </a:rPr>
                        <a:t>Relazioni</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Rafforzare la fiducia e la collaborazione tra colleghi.</a:t>
                      </a:r>
                      <a:endParaRPr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Avviare un “Cerchio di Apprezzamento tra Pari” durante le riunioni del personale.</a:t>
                      </a:r>
                      <a:endParaRPr/>
                    </a:p>
                  </a:txBody>
                  <a:tcPr marT="20725" marB="20725" marR="41450" marL="41450" anchor="ctr"/>
                </a:tc>
              </a:tr>
              <a:tr h="7183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Stress cronico, elevata ansia, basso morale del personale, pessimismo o scarsa capacità di gestione dei conflitti.</a:t>
                      </a:r>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P – </a:t>
                      </a:r>
                      <a:r>
                        <a:rPr b="1" lang="en-US" sz="1800">
                          <a:latin typeface="Calibri"/>
                          <a:ea typeface="Calibri"/>
                          <a:cs typeface="Calibri"/>
                          <a:sym typeface="Calibri"/>
                        </a:rPr>
                        <a:t>Emozioni </a:t>
                      </a:r>
                      <a:r>
                        <a:rPr b="1" lang="en-US" sz="1800" u="none" cap="none" strike="noStrike">
                          <a:solidFill>
                            <a:schemeClr val="dk1"/>
                          </a:solidFill>
                          <a:latin typeface="Calibri"/>
                          <a:ea typeface="Calibri"/>
                          <a:cs typeface="Calibri"/>
                          <a:sym typeface="Calibri"/>
                        </a:rPr>
                        <a:t>Positive </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Costruire resilienza emotiva e ottimismo tra i membri del personale.</a:t>
                      </a:r>
                      <a:endParaRPr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Avviare riflessioni settimanali su “Tre cose positive”; creare una bacheca della gratitudine dedicata al benessere.</a:t>
                      </a:r>
                      <a:endParaRPr/>
                    </a:p>
                  </a:txBody>
                  <a:tcPr marT="20725" marB="20725" marR="41450" marL="41450"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24"/>
          <p:cNvSpPr txBox="1"/>
          <p:nvPr/>
        </p:nvSpPr>
        <p:spPr>
          <a:xfrm>
            <a:off x="149530" y="1278036"/>
            <a:ext cx="61536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Example Matrix: </a:t>
            </a:r>
            <a:endParaRPr/>
          </a:p>
        </p:txBody>
      </p:sp>
      <p:sp>
        <p:nvSpPr>
          <p:cNvPr id="601" name="Google Shape;601;p2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Worksheet: Mapping School Wellbeing Needs &amp; Selecting PERMA strategies</a:t>
            </a:r>
            <a:endParaRPr/>
          </a:p>
        </p:txBody>
      </p:sp>
      <p:sp>
        <p:nvSpPr>
          <p:cNvPr id="602" name="Google Shape;602;p2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3.1: Progettare un programma WSA</a:t>
            </a:r>
            <a:endParaRPr/>
          </a:p>
        </p:txBody>
      </p:sp>
      <p:graphicFrame>
        <p:nvGraphicFramePr>
          <p:cNvPr id="603" name="Google Shape;603;p24"/>
          <p:cNvGraphicFramePr/>
          <p:nvPr/>
        </p:nvGraphicFramePr>
        <p:xfrm>
          <a:off x="149530" y="1832755"/>
          <a:ext cx="3000000" cy="3000000"/>
        </p:xfrm>
        <a:graphic>
          <a:graphicData uri="http://schemas.openxmlformats.org/drawingml/2006/table">
            <a:tbl>
              <a:tblPr>
                <a:noFill/>
                <a:tableStyleId>{8AA4E2DD-AF6A-4189-AD4B-FDCA38CB5439}</a:tableStyleId>
              </a:tblPr>
              <a:tblGrid>
                <a:gridCol w="1073800"/>
                <a:gridCol w="3546400"/>
                <a:gridCol w="1421025"/>
                <a:gridCol w="2211850"/>
                <a:gridCol w="3639875"/>
              </a:tblGrid>
              <a:tr h="331525">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Priorità</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Stato del problema (situazione/sintomo osservabile, bisogno)</a:t>
                      </a:r>
                      <a:endParaRPr b="1"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Elemento PERMA</a:t>
                      </a:r>
                      <a:endParaRPr b="1"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Paradigma di Progettazione WSA (Focus Strategico)</a:t>
                      </a:r>
                      <a:endParaRPr b="1"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Strategia o Attività della Scuola</a:t>
                      </a:r>
                      <a:endParaRPr b="1" sz="1800">
                        <a:latin typeface="Calibri"/>
                        <a:ea typeface="Calibri"/>
                        <a:cs typeface="Calibri"/>
                        <a:sym typeface="Calibri"/>
                      </a:endParaRPr>
                    </a:p>
                  </a:txBody>
                  <a:tcPr marT="20725" marB="20725" marR="41450" marL="41450" anchor="ctr"/>
                </a:tc>
              </a:tr>
              <a:tr h="815025">
                <a:tc>
                  <a:txBody>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C00000"/>
                          </a:solidFill>
                          <a:latin typeface="Calibri"/>
                          <a:ea typeface="Calibri"/>
                          <a:cs typeface="Calibri"/>
                          <a:sym typeface="Calibri"/>
                        </a:rPr>
                        <a:t>Bisogno basso della scuola</a:t>
                      </a:r>
                      <a:endParaRPr sz="1800" u="none" cap="none" strike="noStrike">
                        <a:solidFill>
                          <a:srgbClr val="C00000"/>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Riconoscimento incoerente dei piccoli sforzi o dei miglioramenti degli studenti</a:t>
                      </a:r>
                      <a:endParaRPr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A – </a:t>
                      </a:r>
                      <a:r>
                        <a:rPr b="1" lang="en-US" sz="1800">
                          <a:latin typeface="Calibri"/>
                          <a:ea typeface="Calibri"/>
                          <a:cs typeface="Calibri"/>
                          <a:sym typeface="Calibri"/>
                        </a:rPr>
                        <a:t>Realizzazione</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Celebrare la crescita, i progressi e l’impegno.</a:t>
                      </a:r>
                      <a:endParaRPr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Istituire una “Bacheca dei Successi degli Studenti” che metta in evidenza impegno, gentilezza e perseveranza.</a:t>
                      </a:r>
                      <a:endParaRPr/>
                    </a:p>
                  </a:txBody>
                  <a:tcPr marT="20725" marB="20725" marR="41450" marL="41450" anchor="ctr"/>
                </a:tc>
              </a:tr>
              <a:tr h="5249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Bassa partecipazione dei genitori/famiglie ad attività extracurriculari volontarie</a:t>
                      </a:r>
                      <a:endParaRPr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R – </a:t>
                      </a:r>
                      <a:r>
                        <a:rPr b="1" lang="en-US" sz="1800">
                          <a:latin typeface="Calibri"/>
                          <a:ea typeface="Calibri"/>
                          <a:cs typeface="Calibri"/>
                          <a:sym typeface="Calibri"/>
                        </a:rPr>
                        <a:t>Relazioni</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Promuovere le partnership tra scuola e famiglia.</a:t>
                      </a:r>
                      <a:endParaRPr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Organizzare “Giornate Aperte” dedicate alle famiglie, con attività congiunte.</a:t>
                      </a:r>
                      <a:endParaRPr/>
                    </a:p>
                  </a:txBody>
                  <a:tcPr marT="20725" marB="20725" marR="41450" marL="41450" anchor="ctr"/>
                </a:tc>
              </a:tr>
              <a:tr h="6216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rtl="0" algn="l">
                        <a:spcBef>
                          <a:spcPts val="0"/>
                        </a:spcBef>
                        <a:spcAft>
                          <a:spcPts val="0"/>
                        </a:spcAft>
                        <a:buClr>
                          <a:srgbClr val="000000"/>
                        </a:buClr>
                        <a:buSzPts val="1800"/>
                        <a:buFont typeface="Arial"/>
                        <a:buNone/>
                      </a:pPr>
                      <a:r>
                        <a:rPr lang="en-US" sz="1800">
                          <a:latin typeface="Calibri"/>
                          <a:ea typeface="Calibri"/>
                          <a:cs typeface="Calibri"/>
                          <a:sym typeface="Calibri"/>
                        </a:rPr>
                        <a:t>Poche manifestazioni spontanee di gratitudine o apprezzamento tra studenti e personale</a:t>
                      </a:r>
                      <a:endParaRPr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solidFill>
                            <a:schemeClr val="dk1"/>
                          </a:solidFill>
                          <a:latin typeface="Calibri"/>
                          <a:ea typeface="Calibri"/>
                          <a:cs typeface="Calibri"/>
                          <a:sym typeface="Calibri"/>
                        </a:rPr>
                        <a:t>P – Emozion</a:t>
                      </a:r>
                      <a:r>
                        <a:rPr b="1" lang="en-US" sz="1800">
                          <a:latin typeface="Calibri"/>
                          <a:ea typeface="Calibri"/>
                          <a:cs typeface="Calibri"/>
                          <a:sym typeface="Calibri"/>
                        </a:rPr>
                        <a:t>i </a:t>
                      </a:r>
                      <a:r>
                        <a:rPr b="1" lang="en-US" sz="1800" u="none" cap="none" strike="noStrike">
                          <a:solidFill>
                            <a:schemeClr val="dk1"/>
                          </a:solidFill>
                          <a:latin typeface="Calibri"/>
                          <a:ea typeface="Calibri"/>
                          <a:cs typeface="Calibri"/>
                          <a:sym typeface="Calibri"/>
                        </a:rPr>
                        <a:t>Positive </a:t>
                      </a:r>
                      <a:endParaRPr sz="1800" u="none" cap="none" strike="noStrike">
                        <a:solidFill>
                          <a:schemeClr val="dk1"/>
                        </a:solidFill>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Coltivare gratitudine e positività nella vita scolastica quotidiana.</a:t>
                      </a:r>
                      <a:endParaRPr sz="1800">
                        <a:latin typeface="Calibri"/>
                        <a:ea typeface="Calibri"/>
                        <a:cs typeface="Calibri"/>
                        <a:sym typeface="Calibri"/>
                      </a:endParaRPr>
                    </a:p>
                  </a:txBody>
                  <a:tcPr marT="20725" marB="20725" marR="41450" marL="41450"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Introdurre un mese dedicato alla “Sfida della Gentilezza”; integrare nelle classi i “Barattoli della Gratitudine”, in cui gli studenti possano condividere messaggi positivi.</a:t>
                      </a:r>
                      <a:endParaRPr/>
                    </a:p>
                  </a:txBody>
                  <a:tcPr marT="20725" marB="20725" marR="41450" marL="41450"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25"/>
          <p:cNvSpPr txBox="1"/>
          <p:nvPr>
            <p:ph idx="2" type="body"/>
          </p:nvPr>
        </p:nvSpPr>
        <p:spPr>
          <a:xfrm>
            <a:off x="0" y="2978747"/>
            <a:ext cx="11944500" cy="900505"/>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1800"/>
              <a:buNone/>
            </a:pPr>
            <a:r>
              <a:rPr b="1" lang="en-US" sz="3600"/>
              <a:t>Attività ed esercitazione esperienziale</a:t>
            </a:r>
            <a:endParaRPr b="1" sz="3600"/>
          </a:p>
        </p:txBody>
      </p:sp>
      <p:sp>
        <p:nvSpPr>
          <p:cNvPr id="609" name="Google Shape;609;p2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3.1: Progettare un programma WSA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26"/>
          <p:cNvSpPr txBox="1"/>
          <p:nvPr>
            <p:ph idx="1" type="body"/>
          </p:nvPr>
        </p:nvSpPr>
        <p:spPr>
          <a:xfrm>
            <a:off x="97970" y="1220644"/>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b="0" lang="en-US" sz="2200"/>
              <a:t>Progettazione di gruppo di un mini programma di benessere (25–30 minuti)</a:t>
            </a:r>
            <a:endParaRPr sz="2200"/>
          </a:p>
        </p:txBody>
      </p:sp>
      <p:sp>
        <p:nvSpPr>
          <p:cNvPr id="616" name="Google Shape;616;p26"/>
          <p:cNvSpPr txBox="1"/>
          <p:nvPr>
            <p:ph idx="2" type="body"/>
          </p:nvPr>
        </p:nvSpPr>
        <p:spPr>
          <a:xfrm>
            <a:off x="97970" y="1771444"/>
            <a:ext cx="11944500" cy="3640656"/>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1800"/>
              <a:buFont typeface="Arial"/>
              <a:buAutoNum type="arabicPeriod"/>
            </a:pPr>
            <a:r>
              <a:rPr lang="en-US"/>
              <a:t>Rivedere il principale bisogno di benessere della vostra scuola e l’obiettivo SMART.</a:t>
            </a:r>
            <a:endParaRPr/>
          </a:p>
          <a:p>
            <a:pPr indent="-342900" lvl="0" marL="571500" rtl="0" algn="l">
              <a:lnSpc>
                <a:spcPct val="90000"/>
              </a:lnSpc>
              <a:spcBef>
                <a:spcPts val="1000"/>
              </a:spcBef>
              <a:spcAft>
                <a:spcPts val="0"/>
              </a:spcAft>
              <a:buSzPts val="1800"/>
              <a:buFont typeface="Arial"/>
              <a:buAutoNum type="arabicPeriod"/>
            </a:pPr>
            <a:r>
              <a:rPr lang="en-US"/>
              <a:t>In piccoli gruppi (4–5 partecipanti), progettare un Mini Piano di Benessere che includa:</a:t>
            </a:r>
            <a:endParaRPr/>
          </a:p>
          <a:p>
            <a:pPr indent="-342900" lvl="0" marL="571500" rtl="0" algn="l">
              <a:lnSpc>
                <a:spcPct val="90000"/>
              </a:lnSpc>
              <a:spcBef>
                <a:spcPts val="1000"/>
              </a:spcBef>
              <a:spcAft>
                <a:spcPts val="0"/>
              </a:spcAft>
              <a:buSzPts val="1800"/>
              <a:buFont typeface="Arial"/>
              <a:buChar char="•"/>
            </a:pPr>
            <a:r>
              <a:rPr b="1" lang="en-US"/>
              <a:t>Obiettivo:</a:t>
            </a:r>
            <a:r>
              <a:rPr lang="en-US"/>
              <a:t> Cosa si vuole ottenere?</a:t>
            </a:r>
            <a:endParaRPr/>
          </a:p>
          <a:p>
            <a:pPr indent="-342900" lvl="0" marL="571500" rtl="0" algn="l">
              <a:lnSpc>
                <a:spcPct val="90000"/>
              </a:lnSpc>
              <a:spcBef>
                <a:spcPts val="1000"/>
              </a:spcBef>
              <a:spcAft>
                <a:spcPts val="0"/>
              </a:spcAft>
              <a:buSzPts val="1800"/>
              <a:buFont typeface="Arial"/>
              <a:buChar char="•"/>
            </a:pPr>
            <a:r>
              <a:rPr b="1" lang="en-US"/>
              <a:t>Strategia PERMA: </a:t>
            </a:r>
            <a:r>
              <a:rPr lang="en-US"/>
              <a:t>A quali elementi si allinea?</a:t>
            </a:r>
            <a:endParaRPr/>
          </a:p>
          <a:p>
            <a:pPr indent="-342900" lvl="0" marL="571500" rtl="0" algn="l">
              <a:lnSpc>
                <a:spcPct val="90000"/>
              </a:lnSpc>
              <a:spcBef>
                <a:spcPts val="1000"/>
              </a:spcBef>
              <a:spcAft>
                <a:spcPts val="0"/>
              </a:spcAft>
              <a:buSzPts val="1800"/>
              <a:buFont typeface="Arial"/>
              <a:buChar char="•"/>
            </a:pPr>
            <a:r>
              <a:rPr b="1" lang="en-US"/>
              <a:t>Azioni e Ruoli:</a:t>
            </a:r>
            <a:r>
              <a:rPr lang="en-US"/>
              <a:t> Chi guiderà o supporterà l’iniziativa?</a:t>
            </a:r>
            <a:endParaRPr/>
          </a:p>
          <a:p>
            <a:pPr indent="-342900" lvl="0" marL="571500" rtl="0" algn="l">
              <a:lnSpc>
                <a:spcPct val="90000"/>
              </a:lnSpc>
              <a:spcBef>
                <a:spcPts val="1000"/>
              </a:spcBef>
              <a:spcAft>
                <a:spcPts val="0"/>
              </a:spcAft>
              <a:buSzPts val="1800"/>
              <a:buFont typeface="Arial"/>
              <a:buChar char="•"/>
            </a:pPr>
            <a:r>
              <a:rPr b="1" lang="en-US"/>
              <a:t>Indicatori: </a:t>
            </a:r>
            <a:r>
              <a:rPr lang="en-US"/>
              <a:t>Come verrà misurato il successo?</a:t>
            </a:r>
            <a:endParaRPr/>
          </a:p>
          <a:p>
            <a:pPr indent="-342900" lvl="0" marL="571500" rtl="0" algn="l">
              <a:lnSpc>
                <a:spcPct val="90000"/>
              </a:lnSpc>
              <a:spcBef>
                <a:spcPts val="1000"/>
              </a:spcBef>
              <a:spcAft>
                <a:spcPts val="0"/>
              </a:spcAft>
              <a:buSzPts val="1800"/>
              <a:buFont typeface="Arial"/>
              <a:buChar char="•"/>
            </a:pPr>
            <a:r>
              <a:rPr b="1" lang="en-US"/>
              <a:t>Tempistiche: </a:t>
            </a:r>
            <a:r>
              <a:rPr lang="en-US"/>
              <a:t>Quando verranno verificati i progressi?</a:t>
            </a:r>
            <a:endParaRPr/>
          </a:p>
          <a:p>
            <a:pPr indent="-342900" lvl="0" marL="571500" rtl="0" algn="l">
              <a:lnSpc>
                <a:spcPct val="90000"/>
              </a:lnSpc>
              <a:spcBef>
                <a:spcPts val="1000"/>
              </a:spcBef>
              <a:spcAft>
                <a:spcPts val="0"/>
              </a:spcAft>
              <a:buSzPts val="1800"/>
              <a:buFont typeface="Arial"/>
              <a:buAutoNum type="arabicPeriod" startAt="3"/>
            </a:pPr>
            <a:r>
              <a:rPr lang="en-US"/>
              <a:t>Preparare e condividere un riepilogo di gruppo della durata di 2 minuti (orale o tramite lavagna digitale).</a:t>
            </a:r>
            <a:endParaRPr/>
          </a:p>
          <a:p>
            <a:pPr indent="-342900" lvl="0" marL="571500" rtl="0" algn="l">
              <a:lnSpc>
                <a:spcPct val="90000"/>
              </a:lnSpc>
              <a:spcBef>
                <a:spcPts val="1000"/>
              </a:spcBef>
              <a:spcAft>
                <a:spcPts val="0"/>
              </a:spcAft>
              <a:buSzPts val="1800"/>
              <a:buFont typeface="Arial"/>
              <a:buAutoNum type="arabicPeriod" startAt="3"/>
            </a:pPr>
            <a:r>
              <a:rPr lang="en-US"/>
              <a:t>Breve giro di feedback.</a:t>
            </a:r>
            <a:endParaRPr/>
          </a:p>
        </p:txBody>
      </p:sp>
      <p:sp>
        <p:nvSpPr>
          <p:cNvPr id="617" name="Google Shape;617;p26"/>
          <p:cNvSpPr txBox="1"/>
          <p:nvPr/>
        </p:nvSpPr>
        <p:spPr>
          <a:xfrm>
            <a:off x="9193425" y="809599"/>
            <a:ext cx="2998500" cy="2111700"/>
          </a:xfrm>
          <a:prstGeom prst="rect">
            <a:avLst/>
          </a:prstGeom>
          <a:solidFill>
            <a:schemeClr val="accent2"/>
          </a:solid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1800">
                <a:solidFill>
                  <a:srgbClr val="FFFFFF"/>
                </a:solidFill>
                <a:latin typeface="Calibri"/>
                <a:ea typeface="Calibri"/>
                <a:cs typeface="Calibri"/>
                <a:sym typeface="Calibri"/>
              </a:rPr>
              <a:t>Obiettivo: Applicare i sei passaggi di progettazione creando un piano di benessere breve e mirato, allineato al modello PERMA e ai bisogni identificati della vostra scuola.</a:t>
            </a:r>
            <a:endParaRPr b="1" i="0" sz="1800" u="none" cap="none" strike="noStrike">
              <a:solidFill>
                <a:srgbClr val="FFFFFF"/>
              </a:solidFill>
              <a:latin typeface="Calibri"/>
              <a:ea typeface="Calibri"/>
              <a:cs typeface="Calibri"/>
              <a:sym typeface="Calibri"/>
            </a:endParaRPr>
          </a:p>
        </p:txBody>
      </p:sp>
      <p:sp>
        <p:nvSpPr>
          <p:cNvPr id="618" name="Google Shape;618;p26"/>
          <p:cNvSpPr txBox="1"/>
          <p:nvPr>
            <p:ph type="title"/>
          </p:nvPr>
        </p:nvSpPr>
        <p:spPr>
          <a:xfrm>
            <a:off x="0" y="57230"/>
            <a:ext cx="11944500" cy="797442"/>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2700"/>
              <a:t>Dispensa/Quaderno di lavoro: Piano di progettazione di un programma WSA basato sul modello PERMA</a:t>
            </a:r>
            <a:endParaRPr sz="2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27"/>
          <p:cNvSpPr txBox="1"/>
          <p:nvPr>
            <p:ph idx="1" type="body"/>
          </p:nvPr>
        </p:nvSpPr>
        <p:spPr>
          <a:xfrm>
            <a:off x="97970" y="79744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Tabella 2 Esempio</a:t>
            </a:r>
            <a:endParaRPr/>
          </a:p>
        </p:txBody>
      </p:sp>
      <p:graphicFrame>
        <p:nvGraphicFramePr>
          <p:cNvPr id="624" name="Google Shape;624;p27"/>
          <p:cNvGraphicFramePr/>
          <p:nvPr/>
        </p:nvGraphicFramePr>
        <p:xfrm>
          <a:off x="147400" y="1378323"/>
          <a:ext cx="3000000" cy="3000000"/>
        </p:xfrm>
        <a:graphic>
          <a:graphicData uri="http://schemas.openxmlformats.org/drawingml/2006/table">
            <a:tbl>
              <a:tblPr bandRow="1" firstCol="1" firstRow="1">
                <a:noFill/>
                <a:tableStyleId>{C1928BC9-20F5-44D1-A5D8-BA451979232D}</a:tableStyleId>
              </a:tblPr>
              <a:tblGrid>
                <a:gridCol w="897625"/>
                <a:gridCol w="1246900"/>
                <a:gridCol w="1246900"/>
                <a:gridCol w="1116275"/>
                <a:gridCol w="1187525"/>
                <a:gridCol w="1116275"/>
                <a:gridCol w="1270650"/>
                <a:gridCol w="1473400"/>
                <a:gridCol w="1194450"/>
                <a:gridCol w="1194450"/>
              </a:tblGrid>
              <a:tr h="228600">
                <a:tc gridSpan="10">
                  <a:txBody>
                    <a:bodyPr/>
                    <a:lstStyle/>
                    <a:p>
                      <a:pPr indent="0" lvl="0" marL="0" marR="0" rtl="0" algn="l">
                        <a:lnSpc>
                          <a:spcPct val="107000"/>
                        </a:lnSpc>
                        <a:spcBef>
                          <a:spcPts val="0"/>
                        </a:spcBef>
                        <a:spcAft>
                          <a:spcPts val="0"/>
                        </a:spcAft>
                        <a:buClr>
                          <a:srgbClr val="000000"/>
                        </a:buClr>
                        <a:buSzPts val="1800"/>
                        <a:buFont typeface="Arial"/>
                        <a:buNone/>
                      </a:pPr>
                      <a:r>
                        <a:rPr b="1" lang="en-US" sz="1800">
                          <a:solidFill>
                            <a:srgbClr val="FFFFFF"/>
                          </a:solidFill>
                          <a:latin typeface="Calibri"/>
                          <a:ea typeface="Calibri"/>
                          <a:cs typeface="Calibri"/>
                          <a:sym typeface="Calibri"/>
                        </a:rPr>
                        <a:t>WSA PERMA – Scheda Azione e Monitoraggio del Programma</a:t>
                      </a:r>
                      <a:endParaRPr b="1" sz="1800" u="none" cap="none" strike="noStrike">
                        <a:solidFill>
                          <a:srgbClr val="FFFFFF"/>
                        </a:solidFill>
                        <a:latin typeface="Calibri"/>
                        <a:ea typeface="Calibri"/>
                        <a:cs typeface="Calibri"/>
                        <a:sym typeface="Calibri"/>
                      </a:endParaRPr>
                    </a:p>
                  </a:txBody>
                  <a:tcPr marT="0" marB="0" marR="68575" marL="68575">
                    <a:solidFill>
                      <a:schemeClr val="accent3"/>
                    </a:solidFill>
                  </a:tcPr>
                </a:tc>
                <a:tc hMerge="1"/>
                <a:tc hMerge="1"/>
                <a:tc hMerge="1"/>
                <a:tc hMerge="1"/>
                <a:tc hMerge="1"/>
                <a:tc hMerge="1"/>
                <a:tc hMerge="1"/>
                <a:tc hMerge="1"/>
                <a:tc hMerge="1"/>
              </a:tr>
              <a:tr h="1366325">
                <a:tc gridSpan="3">
                  <a:txBody>
                    <a:bodyPr/>
                    <a:lstStyle/>
                    <a:p>
                      <a:pPr indent="0" lvl="0" marL="0" marR="0" rtl="0" algn="ctr">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1. VALUTAZIONE DEI BISOGNI</a:t>
                      </a:r>
                      <a:endParaRPr b="1" sz="1800">
                        <a:solidFill>
                          <a:srgbClr val="4F4F50"/>
                        </a:solidFill>
                        <a:latin typeface="Calibri"/>
                        <a:ea typeface="Calibri"/>
                        <a:cs typeface="Calibri"/>
                        <a:sym typeface="Calibri"/>
                      </a:endParaRPr>
                    </a:p>
                  </a:txBody>
                  <a:tcPr marT="0" marB="0" marR="68575" marL="68575">
                    <a:solidFill>
                      <a:srgbClr val="FEE1DA"/>
                    </a:solidFill>
                  </a:tcPr>
                </a:tc>
                <a:tc hMerge="1"/>
                <a:tc hMerge="1"/>
                <a:tc>
                  <a:txBody>
                    <a:bodyPr/>
                    <a:lstStyle/>
                    <a:p>
                      <a:pPr indent="0" lvl="0" marL="0" marR="0" rtl="0" algn="ctr">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2. DEFINIZIONE DELL’OBIETTIVO (GOAL SETTING)</a:t>
                      </a:r>
                      <a:endParaRPr b="1" sz="1800">
                        <a:solidFill>
                          <a:srgbClr val="4F4F50"/>
                        </a:solidFill>
                        <a:latin typeface="Calibri"/>
                        <a:ea typeface="Calibri"/>
                        <a:cs typeface="Calibri"/>
                        <a:sym typeface="Calibri"/>
                      </a:endParaRPr>
                    </a:p>
                  </a:txBody>
                  <a:tcPr marT="0" marB="0" marR="68575" marL="68575">
                    <a:solidFill>
                      <a:srgbClr val="FEE1DA"/>
                    </a:solidFill>
                  </a:tcPr>
                </a:tc>
                <a:tc gridSpan="4">
                  <a:txBody>
                    <a:bodyPr/>
                    <a:lstStyle/>
                    <a:p>
                      <a:pPr indent="0" lvl="0" marL="0" marR="0" rtl="0" algn="ctr">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3. PROGETTAZIONE DELL’INTERVENTO</a:t>
                      </a:r>
                      <a:endParaRPr b="1" sz="1800">
                        <a:solidFill>
                          <a:srgbClr val="4F4F50"/>
                        </a:solidFill>
                        <a:latin typeface="Calibri"/>
                        <a:ea typeface="Calibri"/>
                        <a:cs typeface="Calibri"/>
                        <a:sym typeface="Calibri"/>
                      </a:endParaRPr>
                    </a:p>
                  </a:txBody>
                  <a:tcPr marT="0" marB="0" marR="68575" marL="68575">
                    <a:solidFill>
                      <a:srgbClr val="FEE1DA"/>
                    </a:solidFill>
                  </a:tcPr>
                </a:tc>
                <a:tc hMerge="1"/>
                <a:tc hMerge="1"/>
                <a:tc hMerge="1"/>
                <a:tc gridSpan="2">
                  <a:txBody>
                    <a:bodyPr/>
                    <a:lstStyle/>
                    <a:p>
                      <a:pPr indent="0" lvl="0" marL="0" marR="0" rtl="0" algn="ctr">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4. INDICATORI E MISURAZIONE</a:t>
                      </a:r>
                      <a:endParaRPr b="1" sz="1800">
                        <a:solidFill>
                          <a:srgbClr val="4F4F50"/>
                        </a:solidFill>
                        <a:latin typeface="Calibri"/>
                        <a:ea typeface="Calibri"/>
                        <a:cs typeface="Calibri"/>
                        <a:sym typeface="Calibri"/>
                      </a:endParaRPr>
                    </a:p>
                  </a:txBody>
                  <a:tcPr marT="0" marB="0" marR="68575" marL="68575">
                    <a:solidFill>
                      <a:srgbClr val="FEE1DA"/>
                    </a:solidFill>
                  </a:tcPr>
                </a:tc>
                <a:tc hMerge="1"/>
              </a:tr>
              <a:tr h="228600">
                <a:tc>
                  <a:txBody>
                    <a:bodyPr/>
                    <a:lstStyle/>
                    <a:p>
                      <a:pPr indent="0" lvl="0" marL="0" marR="0" rtl="0" algn="l">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Livello di priorità</a:t>
                      </a:r>
                      <a:endParaRPr b="1" sz="1800">
                        <a:latin typeface="Calibri"/>
                        <a:ea typeface="Calibri"/>
                        <a:cs typeface="Calibri"/>
                        <a:sym typeface="Calibri"/>
                      </a:endParaRPr>
                    </a:p>
                  </a:txBody>
                  <a:tcPr marT="0" marB="0" marR="68575" marL="68575">
                    <a:solidFill>
                      <a:srgbClr val="FEE1DA"/>
                    </a:solidFill>
                  </a:tcPr>
                </a:tc>
                <a:tc>
                  <a:txBody>
                    <a:bodyPr/>
                    <a:lstStyle/>
                    <a:p>
                      <a:pPr indent="0" lvl="0" marL="0" marR="0" rtl="0" algn="l">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Stato del problema</a:t>
                      </a:r>
                      <a:endParaRPr b="1" sz="1800">
                        <a:latin typeface="Calibri"/>
                        <a:ea typeface="Calibri"/>
                        <a:cs typeface="Calibri"/>
                        <a:sym typeface="Calibri"/>
                      </a:endParaRPr>
                    </a:p>
                  </a:txBody>
                  <a:tcPr marT="0" marB="0" marR="68575" marL="68575">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Punti di forza/risorse esistenti</a:t>
                      </a:r>
                      <a:endParaRPr b="1" sz="1800">
                        <a:latin typeface="Calibri"/>
                        <a:ea typeface="Calibri"/>
                        <a:cs typeface="Calibri"/>
                        <a:sym typeface="Calibri"/>
                      </a:endParaRPr>
                    </a:p>
                  </a:txBody>
                  <a:tcPr marT="0" marB="0" marR="68575" marL="68575">
                    <a:solidFill>
                      <a:srgbClr val="FEE1DA"/>
                    </a:solidFill>
                  </a:tcPr>
                </a:tc>
                <a:tc>
                  <a:txBody>
                    <a:bodyPr/>
                    <a:lstStyle/>
                    <a:p>
                      <a:pPr indent="0" lvl="0" marL="0" marR="0" rtl="0" algn="l">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Obiettivo SMART</a:t>
                      </a:r>
                      <a:endParaRPr b="1" sz="1800">
                        <a:latin typeface="Calibri"/>
                        <a:ea typeface="Calibri"/>
                        <a:cs typeface="Calibri"/>
                        <a:sym typeface="Calibri"/>
                      </a:endParaRPr>
                    </a:p>
                  </a:txBody>
                  <a:tcPr marT="0" marB="0" marR="68575" marL="68575">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Elemento PERMA</a:t>
                      </a:r>
                      <a:endParaRPr b="1" sz="1800">
                        <a:latin typeface="Calibri"/>
                        <a:ea typeface="Calibri"/>
                        <a:cs typeface="Calibri"/>
                        <a:sym typeface="Calibri"/>
                      </a:endParaRPr>
                    </a:p>
                  </a:txBody>
                  <a:tcPr marT="0" marB="0" marR="68575" marL="68575">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Paradigma di progettazione WSA (Focus strategico)</a:t>
                      </a:r>
                      <a:endParaRPr b="1" sz="1800">
                        <a:latin typeface="Calibri"/>
                        <a:ea typeface="Calibri"/>
                        <a:cs typeface="Calibri"/>
                        <a:sym typeface="Calibri"/>
                      </a:endParaRPr>
                    </a:p>
                  </a:txBody>
                  <a:tcPr marT="0" marB="0" marR="68575" marL="68575">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Strategia o attività scolastica (Intervento)</a:t>
                      </a:r>
                      <a:endParaRPr b="1" sz="1800">
                        <a:latin typeface="Calibri"/>
                        <a:ea typeface="Calibri"/>
                        <a:cs typeface="Calibri"/>
                        <a:sym typeface="Calibri"/>
                      </a:endParaRPr>
                    </a:p>
                  </a:txBody>
                  <a:tcPr marT="0" marB="0" marR="68575" marL="68575">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Azioni e ruoli</a:t>
                      </a:r>
                      <a:endParaRPr b="1" sz="1800">
                        <a:latin typeface="Calibri"/>
                        <a:ea typeface="Calibri"/>
                        <a:cs typeface="Calibri"/>
                        <a:sym typeface="Calibri"/>
                      </a:endParaRPr>
                    </a:p>
                  </a:txBody>
                  <a:tcPr marT="0" marB="0" marR="68575" marL="68575">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Indicatori / Misurazione</a:t>
                      </a:r>
                      <a:endParaRPr b="1" sz="1800">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t/>
                      </a:r>
                      <a:endParaRPr b="1" sz="1800">
                        <a:latin typeface="Calibri"/>
                        <a:ea typeface="Calibri"/>
                        <a:cs typeface="Calibri"/>
                        <a:sym typeface="Calibri"/>
                      </a:endParaRPr>
                    </a:p>
                  </a:txBody>
                  <a:tcPr marT="0" marB="0" marR="68575" marL="68575">
                    <a:solidFill>
                      <a:srgbClr val="FEE1DA"/>
                    </a:solidFill>
                  </a:tcPr>
                </a:tc>
                <a:tc>
                  <a:txBody>
                    <a:bodyPr/>
                    <a:lstStyle/>
                    <a:p>
                      <a:pPr indent="0" lvl="0" marL="0" rtl="0" algn="l">
                        <a:lnSpc>
                          <a:spcPct val="115000"/>
                        </a:lnSpc>
                        <a:spcBef>
                          <a:spcPts val="1200"/>
                        </a:spcBef>
                        <a:spcAft>
                          <a:spcPts val="0"/>
                        </a:spcAft>
                        <a:buNone/>
                      </a:pPr>
                      <a:r>
                        <a:rPr b="1" lang="en-US" sz="1800">
                          <a:latin typeface="Calibri"/>
                          <a:ea typeface="Calibri"/>
                          <a:cs typeface="Calibri"/>
                          <a:sym typeface="Calibri"/>
                        </a:rPr>
                        <a:t>Tempistiche / Revisione</a:t>
                      </a:r>
                      <a:endParaRPr b="1" sz="1800">
                        <a:latin typeface="Calibri"/>
                        <a:ea typeface="Calibri"/>
                        <a:cs typeface="Calibri"/>
                        <a:sym typeface="Calibri"/>
                      </a:endParaRPr>
                    </a:p>
                    <a:p>
                      <a:pPr indent="0" lvl="0" marL="0" marR="0" rtl="0" algn="l">
                        <a:lnSpc>
                          <a:spcPct val="107000"/>
                        </a:lnSpc>
                        <a:spcBef>
                          <a:spcPts val="1200"/>
                        </a:spcBef>
                        <a:spcAft>
                          <a:spcPts val="0"/>
                        </a:spcAft>
                        <a:buClr>
                          <a:srgbClr val="000000"/>
                        </a:buClr>
                        <a:buSzPts val="1800"/>
                        <a:buFont typeface="Arial"/>
                        <a:buNone/>
                      </a:pPr>
                      <a:r>
                        <a:t/>
                      </a:r>
                      <a:endParaRPr b="1" sz="1800">
                        <a:latin typeface="Calibri"/>
                        <a:ea typeface="Calibri"/>
                        <a:cs typeface="Calibri"/>
                        <a:sym typeface="Calibri"/>
                      </a:endParaRPr>
                    </a:p>
                  </a:txBody>
                  <a:tcPr marT="0" marB="0" marR="68575" marL="68575">
                    <a:solidFill>
                      <a:srgbClr val="FEE1DA"/>
                    </a:solidFill>
                  </a:tcPr>
                </a:tc>
              </a:tr>
              <a:tr h="228600">
                <a:tc>
                  <a:txBody>
                    <a:bodyPr/>
                    <a:lstStyle/>
                    <a:p>
                      <a:pPr indent="0" lvl="0" marL="0" marR="0" rtl="0" algn="l">
                        <a:lnSpc>
                          <a:spcPct val="107000"/>
                        </a:lnSpc>
                        <a:spcBef>
                          <a:spcPts val="0"/>
                        </a:spcBef>
                        <a:spcAft>
                          <a:spcPts val="0"/>
                        </a:spcAft>
                        <a:buClr>
                          <a:srgbClr val="000000"/>
                        </a:buClr>
                        <a:buSzPts val="1800"/>
                        <a:buFont typeface="Arial"/>
                        <a:buNone/>
                      </a:pPr>
                      <a:r>
                        <a:rPr lang="en-US" sz="1800">
                          <a:latin typeface="Calibri"/>
                          <a:ea typeface="Calibri"/>
                          <a:cs typeface="Calibri"/>
                          <a:sym typeface="Calibri"/>
                        </a:rPr>
                        <a:t>Alto</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US"/>
                        <a:t>Gli studenti sono passivi/annoia­ti in classe; il sondaggio tra i docenti mostra bassi tassi di partecipazione degli studenti (media 50%).</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US"/>
                        <a:t>Molti insegnanti sono formati all’apprendimento basato su progetti; la scuola dispone di uno spazio flessibile dedicato ad attività creative.</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US"/>
                        <a:t>Entro marzo, aumentare la partecipazione in classe attraverso routine di apprendimento creativo.</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 – </a:t>
                      </a:r>
                      <a:r>
                        <a:rPr lang="en-US"/>
                        <a:t>Coinvolgimento</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US"/>
                        <a:t>Favorire il flow e l’uso dei punti di forza; promuovere l’apprendimento attivo.</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US"/>
                        <a:t>Gli insegnanti introducono un’attività settimanale di flow (es. sfide creative guidate dagli studenti) in una materia.</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US"/>
                        <a:t>Gli insegnanti introducono un’attività settimanale di flow; gli studenti aiutanti co-guidano; il Team Benessere prepara la banca delle sfide creative (Fasi 1-3).</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US"/>
                        <a:t>Checklist di osservazione (i docenti monitorano la partecipazione); questionari di feedback degli studenti (pre/post); dati sulla partecipazione a metà percorso.</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400"/>
                        <a:buFont typeface="Arial"/>
                        <a:buNone/>
                      </a:pPr>
                      <a:r>
                        <a:rPr lang="en-US"/>
                        <a:t>Check-in: 15 dicembre (revisione dei primi feedback dei docenti). Revisione finale: fine marzo (valutazione del raggiungimento dell’obiettivo SMART).</a:t>
                      </a:r>
                      <a:endParaRPr sz="1800" u="none" cap="none" strike="noStrike">
                        <a:solidFill>
                          <a:srgbClr val="4F4F50"/>
                        </a:solidFill>
                        <a:latin typeface="Calibri"/>
                        <a:ea typeface="Calibri"/>
                        <a:cs typeface="Calibri"/>
                        <a:sym typeface="Calibri"/>
                      </a:endParaRPr>
                    </a:p>
                  </a:txBody>
                  <a:tcPr marT="0" marB="0" marR="68575" marL="68575"/>
                </a:tc>
              </a:tr>
              <a:tr h="5942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r>
            </a:tbl>
          </a:graphicData>
        </a:graphic>
      </p:graphicFrame>
      <p:sp>
        <p:nvSpPr>
          <p:cNvPr id="625" name="Google Shape;625;p27"/>
          <p:cNvSpPr txBox="1"/>
          <p:nvPr>
            <p:ph type="title"/>
          </p:nvPr>
        </p:nvSpPr>
        <p:spPr>
          <a:xfrm>
            <a:off x="0" y="57230"/>
            <a:ext cx="11944500" cy="797442"/>
          </a:xfrm>
          <a:prstGeom prst="rect">
            <a:avLst/>
          </a:prstGeom>
          <a:noFill/>
          <a:ln>
            <a:noFill/>
          </a:ln>
        </p:spPr>
        <p:txBody>
          <a:bodyPr anchorCtr="0" anchor="ctr" bIns="54000" lIns="54000" spcFirstLastPara="1" rIns="54000" wrap="square" tIns="54000">
            <a:noAutofit/>
          </a:bodyPr>
          <a:lstStyle/>
          <a:p>
            <a:pPr indent="0" lvl="0" marL="0" rtl="0" algn="l">
              <a:spcBef>
                <a:spcPts val="0"/>
              </a:spcBef>
              <a:spcAft>
                <a:spcPts val="0"/>
              </a:spcAft>
              <a:buClr>
                <a:srgbClr val="FFFFFF"/>
              </a:buClr>
              <a:buSzPts val="3800"/>
              <a:buFont typeface="Calibri"/>
              <a:buNone/>
            </a:pPr>
            <a:r>
              <a:rPr lang="en-US" sz="2700"/>
              <a:t>Dispensa/Quaderno di lavoro: Piano di progettazione di un programma WSA basato sul modello PERMA</a:t>
            </a: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8"/>
          <p:cNvSpPr txBox="1"/>
          <p:nvPr>
            <p:ph idx="1" type="body"/>
          </p:nvPr>
        </p:nvSpPr>
        <p:spPr>
          <a:xfrm>
            <a:off x="97970" y="79744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Tabella 2</a:t>
            </a:r>
            <a:endParaRPr/>
          </a:p>
        </p:txBody>
      </p:sp>
      <p:graphicFrame>
        <p:nvGraphicFramePr>
          <p:cNvPr id="631" name="Google Shape;631;p28"/>
          <p:cNvGraphicFramePr/>
          <p:nvPr/>
        </p:nvGraphicFramePr>
        <p:xfrm>
          <a:off x="147400" y="1378323"/>
          <a:ext cx="3000000" cy="3000000"/>
        </p:xfrm>
        <a:graphic>
          <a:graphicData uri="http://schemas.openxmlformats.org/drawingml/2006/table">
            <a:tbl>
              <a:tblPr bandRow="1" firstCol="1" firstRow="1">
                <a:noFill/>
                <a:tableStyleId>{C1928BC9-20F5-44D1-A5D8-BA451979232D}</a:tableStyleId>
              </a:tblPr>
              <a:tblGrid>
                <a:gridCol w="1194450"/>
                <a:gridCol w="1194450"/>
                <a:gridCol w="1194450"/>
                <a:gridCol w="1194450"/>
                <a:gridCol w="1194450"/>
                <a:gridCol w="1194450"/>
                <a:gridCol w="1194450"/>
                <a:gridCol w="1194450"/>
                <a:gridCol w="1194450"/>
                <a:gridCol w="1194450"/>
              </a:tblGrid>
              <a:tr h="228600">
                <a:tc gridSpan="10">
                  <a:txBody>
                    <a:bodyPr/>
                    <a:lstStyle/>
                    <a:p>
                      <a:pPr indent="0" lvl="0" marL="0" marR="0" rtl="0" algn="l">
                        <a:lnSpc>
                          <a:spcPct val="107000"/>
                        </a:lnSpc>
                        <a:spcBef>
                          <a:spcPts val="0"/>
                        </a:spcBef>
                        <a:spcAft>
                          <a:spcPts val="0"/>
                        </a:spcAft>
                        <a:buClr>
                          <a:srgbClr val="000000"/>
                        </a:buClr>
                        <a:buSzPts val="1800"/>
                        <a:buFont typeface="Arial"/>
                        <a:buNone/>
                      </a:pPr>
                      <a:r>
                        <a:rPr b="1" lang="en-US" sz="1800">
                          <a:solidFill>
                            <a:srgbClr val="FFFFFF"/>
                          </a:solidFill>
                          <a:latin typeface="Calibri"/>
                          <a:ea typeface="Calibri"/>
                          <a:cs typeface="Calibri"/>
                          <a:sym typeface="Calibri"/>
                        </a:rPr>
                        <a:t>WSA PERMA – Scheda Azione e Monitoraggio del Programma</a:t>
                      </a:r>
                      <a:endParaRPr b="1" sz="1800" u="none" cap="none" strike="noStrike">
                        <a:solidFill>
                          <a:srgbClr val="FFFFFF"/>
                        </a:solidFill>
                        <a:latin typeface="Calibri"/>
                        <a:ea typeface="Calibri"/>
                        <a:cs typeface="Calibri"/>
                        <a:sym typeface="Calibri"/>
                      </a:endParaRPr>
                    </a:p>
                  </a:txBody>
                  <a:tcPr marT="0" marB="0" marR="68575" marL="68575">
                    <a:solidFill>
                      <a:schemeClr val="accent3"/>
                    </a:solidFill>
                  </a:tcPr>
                </a:tc>
                <a:tc hMerge="1"/>
                <a:tc hMerge="1"/>
                <a:tc hMerge="1"/>
                <a:tc hMerge="1"/>
                <a:tc hMerge="1"/>
                <a:tc hMerge="1"/>
                <a:tc hMerge="1"/>
                <a:tc hMerge="1"/>
                <a:tc hMerge="1"/>
              </a:tr>
              <a:tr h="228600">
                <a:tc gridSpan="3">
                  <a:txBody>
                    <a:bodyPr/>
                    <a:lstStyle/>
                    <a:p>
                      <a:pPr indent="0" lvl="0" marL="0" marR="0" rtl="0" algn="ctr">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1. VALUTAZIONE DEI BISOGNI</a:t>
                      </a:r>
                      <a:endParaRPr b="1" sz="1800">
                        <a:solidFill>
                          <a:srgbClr val="4F4F5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rgbClr val="FEE1DA"/>
                    </a:solidFill>
                  </a:tcPr>
                </a:tc>
                <a:tc hMerge="1"/>
                <a:tc hMerge="1"/>
                <a:tc>
                  <a:txBody>
                    <a:bodyPr/>
                    <a:lstStyle/>
                    <a:p>
                      <a:pPr indent="0" lvl="0" marL="0" marR="0" rtl="0" algn="ctr">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2. DEFINIZIONE DELL’OBIETTIVO (GOAL SETTING)</a:t>
                      </a:r>
                      <a:endParaRPr b="1" sz="1800">
                        <a:solidFill>
                          <a:srgbClr val="4F4F5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rgbClr val="FEE1DA"/>
                    </a:solidFill>
                  </a:tcPr>
                </a:tc>
                <a:tc gridSpan="4">
                  <a:txBody>
                    <a:bodyPr/>
                    <a:lstStyle/>
                    <a:p>
                      <a:pPr indent="0" lvl="0" marL="0" marR="0" rtl="0" algn="ctr">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3. PROGETTAZIONE DELL’INTERVENTO</a:t>
                      </a:r>
                      <a:endParaRPr b="1" sz="1800">
                        <a:solidFill>
                          <a:srgbClr val="4F4F5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rgbClr val="FEE1DA"/>
                    </a:solidFill>
                  </a:tcPr>
                </a:tc>
                <a:tc hMerge="1"/>
                <a:tc hMerge="1"/>
                <a:tc hMerge="1"/>
                <a:tc gridSpan="2">
                  <a:txBody>
                    <a:bodyPr/>
                    <a:lstStyle/>
                    <a:p>
                      <a:pPr indent="0" lvl="0" marL="0" rtl="0" algn="ctr">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4. INDICATORI E MISURAZIONE</a:t>
                      </a:r>
                      <a:endParaRPr b="1" sz="1800">
                        <a:solidFill>
                          <a:srgbClr val="4F4F50"/>
                        </a:solidFill>
                        <a:latin typeface="Calibri"/>
                        <a:ea typeface="Calibri"/>
                        <a:cs typeface="Calibri"/>
                        <a:sym typeface="Calibri"/>
                      </a:endParaRPr>
                    </a:p>
                  </a:txBody>
                  <a:tcPr marT="0" marB="0" marR="68575" marL="68575">
                    <a:lnB cap="flat" cmpd="sng" w="12700">
                      <a:solidFill>
                        <a:schemeClr val="dk1"/>
                      </a:solidFill>
                      <a:prstDash val="solid"/>
                      <a:round/>
                      <a:headEnd len="sm" w="sm" type="none"/>
                      <a:tailEnd len="sm" w="sm" type="none"/>
                    </a:lnB>
                    <a:solidFill>
                      <a:srgbClr val="FEE1DA"/>
                    </a:solidFill>
                  </a:tcPr>
                </a:tc>
                <a:tc hMerge="1"/>
              </a:tr>
              <a:tr h="228600">
                <a:tc>
                  <a:txBody>
                    <a:bodyPr/>
                    <a:lstStyle/>
                    <a:p>
                      <a:pPr indent="0" lvl="0" marL="0" marR="0" rtl="0" algn="l">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Livello di priorità</a:t>
                      </a:r>
                      <a:endParaRPr b="1" sz="180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1DA"/>
                    </a:solidFill>
                  </a:tcPr>
                </a:tc>
                <a:tc>
                  <a:txBody>
                    <a:bodyPr/>
                    <a:lstStyle/>
                    <a:p>
                      <a:pPr indent="0" lvl="0" marL="0" marR="0" rtl="0" algn="l">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Stato del problema</a:t>
                      </a:r>
                      <a:endParaRPr b="1" sz="180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Punti di forza/risorse esistenti</a:t>
                      </a:r>
                      <a:endParaRPr b="1" sz="180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1DA"/>
                    </a:solidFill>
                  </a:tcPr>
                </a:tc>
                <a:tc>
                  <a:txBody>
                    <a:bodyPr/>
                    <a:lstStyle/>
                    <a:p>
                      <a:pPr indent="0" lvl="0" marL="0" marR="0" rtl="0" algn="l">
                        <a:lnSpc>
                          <a:spcPct val="107000"/>
                        </a:lnSpc>
                        <a:spcBef>
                          <a:spcPts val="0"/>
                        </a:spcBef>
                        <a:spcAft>
                          <a:spcPts val="0"/>
                        </a:spcAft>
                        <a:buClr>
                          <a:srgbClr val="000000"/>
                        </a:buClr>
                        <a:buSzPts val="1800"/>
                        <a:buFont typeface="Arial"/>
                        <a:buNone/>
                      </a:pPr>
                      <a:r>
                        <a:rPr b="1" lang="en-US" sz="1800">
                          <a:latin typeface="Calibri"/>
                          <a:ea typeface="Calibri"/>
                          <a:cs typeface="Calibri"/>
                          <a:sym typeface="Calibri"/>
                        </a:rPr>
                        <a:t>Obiettivo SMART</a:t>
                      </a:r>
                      <a:endParaRPr b="1" sz="180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Elemento PERMA</a:t>
                      </a:r>
                      <a:endParaRPr b="1" sz="180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Paradigma di progettazione WSA (Focus strategico)</a:t>
                      </a:r>
                      <a:endParaRPr b="1" sz="180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Strategia o attività scolastica (Intervento)</a:t>
                      </a:r>
                      <a:endParaRPr b="1" sz="180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Azioni e ruoli</a:t>
                      </a:r>
                      <a:endParaRPr b="1" sz="180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1DA"/>
                    </a:solidFill>
                  </a:tcPr>
                </a:tc>
                <a:tc>
                  <a:txBody>
                    <a:bodyPr/>
                    <a:lstStyle/>
                    <a:p>
                      <a:pPr indent="0" lvl="0" marL="0" rtl="0" algn="l">
                        <a:lnSpc>
                          <a:spcPct val="107000"/>
                        </a:lnSpc>
                        <a:spcBef>
                          <a:spcPts val="0"/>
                        </a:spcBef>
                        <a:spcAft>
                          <a:spcPts val="0"/>
                        </a:spcAft>
                        <a:buNone/>
                      </a:pPr>
                      <a:r>
                        <a:rPr b="1" lang="en-US" sz="1800">
                          <a:latin typeface="Calibri"/>
                          <a:ea typeface="Calibri"/>
                          <a:cs typeface="Calibri"/>
                          <a:sym typeface="Calibri"/>
                        </a:rPr>
                        <a:t>Indicatori / Misurazione</a:t>
                      </a:r>
                      <a:endParaRPr b="1" sz="1800">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t/>
                      </a:r>
                      <a:endParaRPr b="1" sz="180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1DA"/>
                    </a:solidFill>
                  </a:tcPr>
                </a:tc>
                <a:tc>
                  <a:txBody>
                    <a:bodyPr/>
                    <a:lstStyle/>
                    <a:p>
                      <a:pPr indent="0" lvl="0" marL="0" rtl="0" algn="l">
                        <a:lnSpc>
                          <a:spcPct val="115000"/>
                        </a:lnSpc>
                        <a:spcBef>
                          <a:spcPts val="1200"/>
                        </a:spcBef>
                        <a:spcAft>
                          <a:spcPts val="0"/>
                        </a:spcAft>
                        <a:buNone/>
                      </a:pPr>
                      <a:r>
                        <a:rPr b="1" lang="en-US" sz="1800">
                          <a:latin typeface="Calibri"/>
                          <a:ea typeface="Calibri"/>
                          <a:cs typeface="Calibri"/>
                          <a:sym typeface="Calibri"/>
                        </a:rPr>
                        <a:t>Tempistiche / Revisione</a:t>
                      </a:r>
                      <a:endParaRPr b="1" sz="1800">
                        <a:latin typeface="Calibri"/>
                        <a:ea typeface="Calibri"/>
                        <a:cs typeface="Calibri"/>
                        <a:sym typeface="Calibri"/>
                      </a:endParaRPr>
                    </a:p>
                    <a:p>
                      <a:pPr indent="0" lvl="0" marL="0" marR="0" rtl="0" algn="l">
                        <a:lnSpc>
                          <a:spcPct val="107000"/>
                        </a:lnSpc>
                        <a:spcBef>
                          <a:spcPts val="1200"/>
                        </a:spcBef>
                        <a:spcAft>
                          <a:spcPts val="0"/>
                        </a:spcAft>
                        <a:buClr>
                          <a:srgbClr val="000000"/>
                        </a:buClr>
                        <a:buSzPts val="1800"/>
                        <a:buFont typeface="Arial"/>
                        <a:buNone/>
                      </a:pPr>
                      <a:r>
                        <a:t/>
                      </a:r>
                      <a:endParaRPr b="1" sz="180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1DA"/>
                    </a:solidFill>
                  </a:tcPr>
                </a:tc>
              </a:tr>
              <a:tr h="228600">
                <a:tc>
                  <a:txBody>
                    <a:bodyPr/>
                    <a:lstStyle/>
                    <a:p>
                      <a:pPr indent="0" lvl="0" marL="0" marR="0" rtl="0" algn="l">
                        <a:lnSpc>
                          <a:spcPct val="107000"/>
                        </a:lnSpc>
                        <a:spcBef>
                          <a:spcPts val="0"/>
                        </a:spcBef>
                        <a:spcAft>
                          <a:spcPts val="0"/>
                        </a:spcAft>
                        <a:buClr>
                          <a:srgbClr val="000000"/>
                        </a:buClr>
                        <a:buSzPts val="1800"/>
                        <a:buFont typeface="Arial"/>
                        <a:buNone/>
                      </a:pPr>
                      <a:r>
                        <a:rPr lang="en-US" sz="1800">
                          <a:latin typeface="Calibri"/>
                          <a:ea typeface="Calibri"/>
                          <a:cs typeface="Calibri"/>
                          <a:sym typeface="Calibri"/>
                        </a:rPr>
                        <a:t>(Alto/Medio/Basso)</a:t>
                      </a:r>
                      <a:endParaRPr sz="1800">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l">
                        <a:lnSpc>
                          <a:spcPct val="107000"/>
                        </a:lnSpc>
                        <a:spcBef>
                          <a:spcPts val="0"/>
                        </a:spcBef>
                        <a:spcAft>
                          <a:spcPts val="0"/>
                        </a:spcAft>
                        <a:buClr>
                          <a:srgbClr val="000000"/>
                        </a:buClr>
                        <a:buSzPts val="1800"/>
                        <a:buFont typeface="Arial"/>
                        <a:buNone/>
                      </a:pPr>
                      <a:r>
                        <a:rPr lang="en-US" sz="1800">
                          <a:latin typeface="Calibri"/>
                          <a:ea typeface="Calibri"/>
                          <a:cs typeface="Calibri"/>
                          <a:sym typeface="Calibri"/>
                        </a:rPr>
                        <a:t>(Situazione/bisogno osservabile)</a:t>
                      </a:r>
                      <a:endParaRPr sz="1800">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l">
                        <a:lnSpc>
                          <a:spcPct val="107000"/>
                        </a:lnSpc>
                        <a:spcBef>
                          <a:spcPts val="0"/>
                        </a:spcBef>
                        <a:spcAft>
                          <a:spcPts val="0"/>
                        </a:spcAft>
                        <a:buClr>
                          <a:srgbClr val="000000"/>
                        </a:buClr>
                        <a:buSzPts val="1800"/>
                        <a:buFont typeface="Arial"/>
                        <a:buNone/>
                      </a:pPr>
                      <a:r>
                        <a:rPr lang="en-US" sz="1800">
                          <a:latin typeface="Calibri"/>
                          <a:ea typeface="Calibri"/>
                          <a:cs typeface="Calibri"/>
                          <a:sym typeface="Calibri"/>
                        </a:rPr>
                        <a:t>(Risorse su cui fare leva)</a:t>
                      </a:r>
                      <a:endParaRPr sz="1800">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l">
                        <a:lnSpc>
                          <a:spcPct val="107000"/>
                        </a:lnSpc>
                        <a:spcBef>
                          <a:spcPts val="0"/>
                        </a:spcBef>
                        <a:spcAft>
                          <a:spcPts val="0"/>
                        </a:spcAft>
                        <a:buClr>
                          <a:srgbClr val="000000"/>
                        </a:buClr>
                        <a:buSzPts val="1800"/>
                        <a:buFont typeface="Arial"/>
                        <a:buNone/>
                      </a:pPr>
                      <a:r>
                        <a:rPr lang="en-US" sz="1800">
                          <a:latin typeface="Calibri"/>
                          <a:ea typeface="Calibri"/>
                          <a:cs typeface="Calibri"/>
                          <a:sym typeface="Calibri"/>
                        </a:rPr>
                        <a:t>(Risultato specifico, misurabile e con scadenza temporale)</a:t>
                      </a:r>
                      <a:endParaRPr sz="1800">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l">
                        <a:lnSpc>
                          <a:spcPct val="107000"/>
                        </a:lnSpc>
                        <a:spcBef>
                          <a:spcPts val="0"/>
                        </a:spcBef>
                        <a:spcAft>
                          <a:spcPts val="0"/>
                        </a:spcAft>
                        <a:buClr>
                          <a:srgbClr val="000000"/>
                        </a:buClr>
                        <a:buSzPts val="1800"/>
                        <a:buFont typeface="Arial"/>
                        <a:buNone/>
                      </a:pPr>
                      <a:r>
                        <a:rPr lang="en-US" sz="1800">
                          <a:latin typeface="Calibri"/>
                          <a:ea typeface="Calibri"/>
                          <a:cs typeface="Calibri"/>
                          <a:sym typeface="Calibri"/>
                        </a:rPr>
                        <a:t>(P, E, R, M o A)</a:t>
                      </a:r>
                      <a:endParaRPr sz="1800">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l">
                        <a:lnSpc>
                          <a:spcPct val="107000"/>
                        </a:lnSpc>
                        <a:spcBef>
                          <a:spcPts val="0"/>
                        </a:spcBef>
                        <a:spcAft>
                          <a:spcPts val="0"/>
                        </a:spcAft>
                        <a:buClr>
                          <a:srgbClr val="000000"/>
                        </a:buClr>
                        <a:buSzPts val="1800"/>
                        <a:buFont typeface="Arial"/>
                        <a:buNone/>
                      </a:pPr>
                      <a:r>
                        <a:rPr lang="en-US" sz="1800">
                          <a:latin typeface="Calibri"/>
                          <a:ea typeface="Calibri"/>
                          <a:cs typeface="Calibri"/>
                          <a:sym typeface="Calibri"/>
                        </a:rPr>
                        <a:t>(Principio generale)</a:t>
                      </a:r>
                      <a:endParaRPr sz="1800">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l">
                        <a:lnSpc>
                          <a:spcPct val="107000"/>
                        </a:lnSpc>
                        <a:spcBef>
                          <a:spcPts val="0"/>
                        </a:spcBef>
                        <a:spcAft>
                          <a:spcPts val="0"/>
                        </a:spcAft>
                        <a:buClr>
                          <a:srgbClr val="000000"/>
                        </a:buClr>
                        <a:buSzPts val="1800"/>
                        <a:buFont typeface="Arial"/>
                        <a:buNone/>
                      </a:pPr>
                      <a:r>
                        <a:rPr lang="en-US" sz="1800">
                          <a:latin typeface="Calibri"/>
                          <a:ea typeface="Calibri"/>
                          <a:cs typeface="Calibri"/>
                          <a:sym typeface="Calibri"/>
                        </a:rPr>
                        <a:t>(Piano d’azione specifico)</a:t>
                      </a:r>
                      <a:endParaRPr sz="1800">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l">
                        <a:lnSpc>
                          <a:spcPct val="107000"/>
                        </a:lnSpc>
                        <a:spcBef>
                          <a:spcPts val="0"/>
                        </a:spcBef>
                        <a:spcAft>
                          <a:spcPts val="0"/>
                        </a:spcAft>
                        <a:buClr>
                          <a:srgbClr val="000000"/>
                        </a:buClr>
                        <a:buSzPts val="1800"/>
                        <a:buFont typeface="Arial"/>
                        <a:buNone/>
                      </a:pPr>
                      <a:r>
                        <a:rPr lang="en-US" sz="1800">
                          <a:latin typeface="Calibri"/>
                          <a:ea typeface="Calibri"/>
                          <a:cs typeface="Calibri"/>
                          <a:sym typeface="Calibri"/>
                        </a:rPr>
                        <a:t>(Chi guida e prime 3 fasi)</a:t>
                      </a:r>
                      <a:endParaRPr sz="1800">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l">
                        <a:lnSpc>
                          <a:spcPct val="107000"/>
                        </a:lnSpc>
                        <a:spcBef>
                          <a:spcPts val="0"/>
                        </a:spcBef>
                        <a:spcAft>
                          <a:spcPts val="0"/>
                        </a:spcAft>
                        <a:buClr>
                          <a:srgbClr val="000000"/>
                        </a:buClr>
                        <a:buSzPts val="1800"/>
                        <a:buFont typeface="Arial"/>
                        <a:buNone/>
                      </a:pPr>
                      <a:r>
                        <a:rPr lang="en-US" sz="1800">
                          <a:latin typeface="Calibri"/>
                          <a:ea typeface="Calibri"/>
                          <a:cs typeface="Calibri"/>
                          <a:sym typeface="Calibri"/>
                        </a:rPr>
                        <a:t>(Come viene misurato il successo)</a:t>
                      </a:r>
                      <a:endParaRPr sz="1800">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c>
                  <a:txBody>
                    <a:bodyPr/>
                    <a:lstStyle/>
                    <a:p>
                      <a:pPr indent="0" lvl="0" marL="0" marR="0" rtl="0" algn="l">
                        <a:lnSpc>
                          <a:spcPct val="107000"/>
                        </a:lnSpc>
                        <a:spcBef>
                          <a:spcPts val="0"/>
                        </a:spcBef>
                        <a:spcAft>
                          <a:spcPts val="0"/>
                        </a:spcAft>
                        <a:buClr>
                          <a:srgbClr val="000000"/>
                        </a:buClr>
                        <a:buSzPts val="1800"/>
                        <a:buFont typeface="Arial"/>
                        <a:buNone/>
                      </a:pPr>
                      <a:r>
                        <a:rPr lang="en-US" sz="1800">
                          <a:latin typeface="Calibri"/>
                          <a:ea typeface="Calibri"/>
                          <a:cs typeface="Calibri"/>
                          <a:sym typeface="Calibri"/>
                        </a:rPr>
                        <a:t>(Date di check-in/revisione finale)</a:t>
                      </a:r>
                      <a:endParaRPr sz="1800" u="none" cap="none" strike="noStrike">
                        <a:solidFill>
                          <a:srgbClr val="4F4F50"/>
                        </a:solidFill>
                        <a:latin typeface="Calibri"/>
                        <a:ea typeface="Calibri"/>
                        <a:cs typeface="Calibri"/>
                        <a:sym typeface="Calibri"/>
                      </a:endParaRPr>
                    </a:p>
                  </a:txBody>
                  <a:tcPr marT="0" marB="0" marR="68575" marL="68575">
                    <a:lnT cap="flat" cmpd="sng" w="12700">
                      <a:solidFill>
                        <a:schemeClr val="dk1"/>
                      </a:solidFill>
                      <a:prstDash val="solid"/>
                      <a:round/>
                      <a:headEnd len="sm" w="sm" type="none"/>
                      <a:tailEnd len="sm" w="sm" type="none"/>
                    </a:lnT>
                  </a:tcPr>
                </a:tc>
              </a:tr>
              <a:tr h="228600">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r>
              <a:tr h="228600">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800" u="none" cap="none" strike="noStrike">
                        <a:solidFill>
                          <a:srgbClr val="4F4F50"/>
                        </a:solidFill>
                        <a:latin typeface="Calibri"/>
                        <a:ea typeface="Calibri"/>
                        <a:cs typeface="Calibri"/>
                        <a:sym typeface="Calibri"/>
                      </a:endParaRPr>
                    </a:p>
                  </a:txBody>
                  <a:tcPr marT="0" marB="0" marR="68575" marL="68575"/>
                </a:tc>
              </a:tr>
              <a:tr h="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r>
              <a:tr h="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4F4F50"/>
                        </a:solidFill>
                        <a:latin typeface="Calibri"/>
                        <a:ea typeface="Calibri"/>
                        <a:cs typeface="Calibri"/>
                        <a:sym typeface="Calibri"/>
                      </a:endParaRPr>
                    </a:p>
                  </a:txBody>
                  <a:tcPr marT="0" marB="0" marR="68575" marL="68575"/>
                </a:tc>
              </a:tr>
            </a:tbl>
          </a:graphicData>
        </a:graphic>
      </p:graphicFrame>
      <p:sp>
        <p:nvSpPr>
          <p:cNvPr id="632" name="Google Shape;632;p28"/>
          <p:cNvSpPr txBox="1"/>
          <p:nvPr>
            <p:ph type="title"/>
          </p:nvPr>
        </p:nvSpPr>
        <p:spPr>
          <a:xfrm>
            <a:off x="0" y="57230"/>
            <a:ext cx="11944500" cy="797442"/>
          </a:xfrm>
          <a:prstGeom prst="rect">
            <a:avLst/>
          </a:prstGeom>
          <a:noFill/>
          <a:ln>
            <a:noFill/>
          </a:ln>
        </p:spPr>
        <p:txBody>
          <a:bodyPr anchorCtr="0" anchor="ctr" bIns="54000" lIns="54000" spcFirstLastPara="1" rIns="54000" wrap="square" tIns="54000">
            <a:noAutofit/>
          </a:bodyPr>
          <a:lstStyle/>
          <a:p>
            <a:pPr indent="0" lvl="0" marL="0" rtl="0" algn="l">
              <a:spcBef>
                <a:spcPts val="0"/>
              </a:spcBef>
              <a:spcAft>
                <a:spcPts val="0"/>
              </a:spcAft>
              <a:buClr>
                <a:srgbClr val="FFFFFF"/>
              </a:buClr>
              <a:buSzPts val="3800"/>
              <a:buFont typeface="Calibri"/>
              <a:buNone/>
            </a:pPr>
            <a:r>
              <a:rPr lang="en-US" sz="2700"/>
              <a:t>Dispensa/Quaderno di lavoro: Piano di progettazione di un programma WSA basato sul modello PERMA</a:t>
            </a:r>
            <a:endParaRPr sz="27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grpSp>
        <p:nvGrpSpPr>
          <p:cNvPr id="637" name="Google Shape;637;g37f9446a92a_0_161"/>
          <p:cNvGrpSpPr/>
          <p:nvPr/>
        </p:nvGrpSpPr>
        <p:grpSpPr>
          <a:xfrm>
            <a:off x="692471" y="2607130"/>
            <a:ext cx="2057400" cy="2798308"/>
            <a:chOff x="0" y="-57150"/>
            <a:chExt cx="812800" cy="1105504"/>
          </a:xfrm>
        </p:grpSpPr>
        <p:sp>
          <p:nvSpPr>
            <p:cNvPr id="638" name="Google Shape;638;g37f9446a92a_0_161"/>
            <p:cNvSpPr/>
            <p:nvPr/>
          </p:nvSpPr>
          <p:spPr>
            <a:xfrm>
              <a:off x="0" y="0"/>
              <a:ext cx="812800" cy="1048354"/>
            </a:xfrm>
            <a:custGeom>
              <a:rect b="b" l="l" r="r" t="t"/>
              <a:pathLst>
                <a:path extrusionOk="0" h="1048354" w="812800">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39" name="Google Shape;639;g37f9446a92a_0_161"/>
            <p:cNvSpPr txBox="1"/>
            <p:nvPr/>
          </p:nvSpPr>
          <p:spPr>
            <a:xfrm>
              <a:off x="0" y="-57150"/>
              <a:ext cx="812800" cy="1105504"/>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40" name="Google Shape;640;g37f9446a92a_0_161"/>
          <p:cNvGrpSpPr/>
          <p:nvPr/>
        </p:nvGrpSpPr>
        <p:grpSpPr>
          <a:xfrm>
            <a:off x="3460425" y="2627196"/>
            <a:ext cx="2057400" cy="2798308"/>
            <a:chOff x="0" y="-57150"/>
            <a:chExt cx="812800" cy="1105504"/>
          </a:xfrm>
        </p:grpSpPr>
        <p:sp>
          <p:nvSpPr>
            <p:cNvPr id="641" name="Google Shape;641;g37f9446a92a_0_161"/>
            <p:cNvSpPr/>
            <p:nvPr/>
          </p:nvSpPr>
          <p:spPr>
            <a:xfrm>
              <a:off x="0" y="0"/>
              <a:ext cx="812800" cy="1048354"/>
            </a:xfrm>
            <a:custGeom>
              <a:rect b="b" l="l" r="r" t="t"/>
              <a:pathLst>
                <a:path extrusionOk="0" h="1048354" w="812800">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42" name="Google Shape;642;g37f9446a92a_0_161"/>
            <p:cNvSpPr txBox="1"/>
            <p:nvPr/>
          </p:nvSpPr>
          <p:spPr>
            <a:xfrm>
              <a:off x="0" y="-57150"/>
              <a:ext cx="812800" cy="1105504"/>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43" name="Google Shape;643;g37f9446a92a_0_161"/>
          <p:cNvGrpSpPr/>
          <p:nvPr/>
        </p:nvGrpSpPr>
        <p:grpSpPr>
          <a:xfrm>
            <a:off x="1733637" y="1267710"/>
            <a:ext cx="1138854" cy="1232218"/>
            <a:chOff x="0" y="-57150"/>
            <a:chExt cx="660400" cy="714540"/>
          </a:xfrm>
        </p:grpSpPr>
        <p:sp>
          <p:nvSpPr>
            <p:cNvPr id="644" name="Google Shape;644;g37f9446a92a_0_161"/>
            <p:cNvSpPr/>
            <p:nvPr/>
          </p:nvSpPr>
          <p:spPr>
            <a:xfrm>
              <a:off x="0" y="0"/>
              <a:ext cx="660400" cy="657390"/>
            </a:xfrm>
            <a:custGeom>
              <a:rect b="b" l="l" r="r" t="t"/>
              <a:pathLst>
                <a:path extrusionOk="0" h="657390" w="66040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45" name="Google Shape;645;g37f9446a92a_0_161"/>
            <p:cNvSpPr txBox="1"/>
            <p:nvPr/>
          </p:nvSpPr>
          <p:spPr>
            <a:xfrm>
              <a:off x="0" y="-57150"/>
              <a:ext cx="660400" cy="58754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46" name="Google Shape;646;g37f9446a92a_0_161"/>
          <p:cNvGrpSpPr/>
          <p:nvPr/>
        </p:nvGrpSpPr>
        <p:grpSpPr>
          <a:xfrm>
            <a:off x="3921052" y="1267710"/>
            <a:ext cx="1138854" cy="1232218"/>
            <a:chOff x="0" y="-57150"/>
            <a:chExt cx="660400" cy="714540"/>
          </a:xfrm>
        </p:grpSpPr>
        <p:sp>
          <p:nvSpPr>
            <p:cNvPr id="647" name="Google Shape;647;g37f9446a92a_0_161"/>
            <p:cNvSpPr/>
            <p:nvPr/>
          </p:nvSpPr>
          <p:spPr>
            <a:xfrm>
              <a:off x="0" y="0"/>
              <a:ext cx="660400" cy="657390"/>
            </a:xfrm>
            <a:custGeom>
              <a:rect b="b" l="l" r="r" t="t"/>
              <a:pathLst>
                <a:path extrusionOk="0" h="657390" w="66040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48" name="Google Shape;648;g37f9446a92a_0_161"/>
            <p:cNvSpPr txBox="1"/>
            <p:nvPr/>
          </p:nvSpPr>
          <p:spPr>
            <a:xfrm>
              <a:off x="0" y="-57150"/>
              <a:ext cx="660400" cy="58754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49" name="Google Shape;649;g37f9446a92a_0_161"/>
          <p:cNvGrpSpPr/>
          <p:nvPr/>
        </p:nvGrpSpPr>
        <p:grpSpPr>
          <a:xfrm>
            <a:off x="5661069" y="2607130"/>
            <a:ext cx="2057400" cy="2798308"/>
            <a:chOff x="0" y="-57150"/>
            <a:chExt cx="812800" cy="1105504"/>
          </a:xfrm>
        </p:grpSpPr>
        <p:sp>
          <p:nvSpPr>
            <p:cNvPr id="650" name="Google Shape;650;g37f9446a92a_0_161"/>
            <p:cNvSpPr/>
            <p:nvPr/>
          </p:nvSpPr>
          <p:spPr>
            <a:xfrm>
              <a:off x="0" y="0"/>
              <a:ext cx="812800" cy="1048354"/>
            </a:xfrm>
            <a:custGeom>
              <a:rect b="b" l="l" r="r" t="t"/>
              <a:pathLst>
                <a:path extrusionOk="0" h="1048354" w="812800">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51" name="Google Shape;651;g37f9446a92a_0_161"/>
            <p:cNvSpPr txBox="1"/>
            <p:nvPr/>
          </p:nvSpPr>
          <p:spPr>
            <a:xfrm>
              <a:off x="0" y="-57150"/>
              <a:ext cx="812800" cy="1105504"/>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52" name="Google Shape;652;g37f9446a92a_0_161"/>
          <p:cNvGrpSpPr/>
          <p:nvPr/>
        </p:nvGrpSpPr>
        <p:grpSpPr>
          <a:xfrm>
            <a:off x="6108467" y="1267710"/>
            <a:ext cx="1138854" cy="1232218"/>
            <a:chOff x="0" y="-57150"/>
            <a:chExt cx="660400" cy="714540"/>
          </a:xfrm>
        </p:grpSpPr>
        <p:sp>
          <p:nvSpPr>
            <p:cNvPr id="653" name="Google Shape;653;g37f9446a92a_0_161"/>
            <p:cNvSpPr/>
            <p:nvPr/>
          </p:nvSpPr>
          <p:spPr>
            <a:xfrm>
              <a:off x="0" y="0"/>
              <a:ext cx="660400" cy="657390"/>
            </a:xfrm>
            <a:custGeom>
              <a:rect b="b" l="l" r="r" t="t"/>
              <a:pathLst>
                <a:path extrusionOk="0" h="657390" w="66040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54" name="Google Shape;654;g37f9446a92a_0_161"/>
            <p:cNvSpPr txBox="1"/>
            <p:nvPr/>
          </p:nvSpPr>
          <p:spPr>
            <a:xfrm>
              <a:off x="0" y="-57150"/>
              <a:ext cx="660400" cy="58754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55" name="Google Shape;655;g37f9446a92a_0_161"/>
          <p:cNvGrpSpPr/>
          <p:nvPr/>
        </p:nvGrpSpPr>
        <p:grpSpPr>
          <a:xfrm>
            <a:off x="7848484" y="2607130"/>
            <a:ext cx="2057400" cy="2798308"/>
            <a:chOff x="0" y="-57150"/>
            <a:chExt cx="812800" cy="1105504"/>
          </a:xfrm>
        </p:grpSpPr>
        <p:sp>
          <p:nvSpPr>
            <p:cNvPr id="656" name="Google Shape;656;g37f9446a92a_0_161"/>
            <p:cNvSpPr/>
            <p:nvPr/>
          </p:nvSpPr>
          <p:spPr>
            <a:xfrm>
              <a:off x="0" y="0"/>
              <a:ext cx="812800" cy="1048354"/>
            </a:xfrm>
            <a:custGeom>
              <a:rect b="b" l="l" r="r" t="t"/>
              <a:pathLst>
                <a:path extrusionOk="0" h="1048354" w="812800">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57" name="Google Shape;657;g37f9446a92a_0_161"/>
            <p:cNvSpPr txBox="1"/>
            <p:nvPr/>
          </p:nvSpPr>
          <p:spPr>
            <a:xfrm>
              <a:off x="0" y="-57150"/>
              <a:ext cx="812800" cy="1105504"/>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58" name="Google Shape;658;g37f9446a92a_0_161"/>
          <p:cNvGrpSpPr/>
          <p:nvPr/>
        </p:nvGrpSpPr>
        <p:grpSpPr>
          <a:xfrm>
            <a:off x="8295881" y="1267710"/>
            <a:ext cx="1138854" cy="1232218"/>
            <a:chOff x="0" y="-57150"/>
            <a:chExt cx="660400" cy="714540"/>
          </a:xfrm>
        </p:grpSpPr>
        <p:sp>
          <p:nvSpPr>
            <p:cNvPr id="659" name="Google Shape;659;g37f9446a92a_0_161"/>
            <p:cNvSpPr/>
            <p:nvPr/>
          </p:nvSpPr>
          <p:spPr>
            <a:xfrm>
              <a:off x="0" y="0"/>
              <a:ext cx="660400" cy="657390"/>
            </a:xfrm>
            <a:custGeom>
              <a:rect b="b" l="l" r="r" t="t"/>
              <a:pathLst>
                <a:path extrusionOk="0" h="657390" w="66040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60" name="Google Shape;660;g37f9446a92a_0_161"/>
            <p:cNvSpPr txBox="1"/>
            <p:nvPr/>
          </p:nvSpPr>
          <p:spPr>
            <a:xfrm>
              <a:off x="0" y="-57150"/>
              <a:ext cx="660400" cy="58754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61" name="Google Shape;661;g37f9446a92a_0_161"/>
          <p:cNvGrpSpPr/>
          <p:nvPr/>
        </p:nvGrpSpPr>
        <p:grpSpPr>
          <a:xfrm>
            <a:off x="1092838" y="5708989"/>
            <a:ext cx="2337217" cy="200669"/>
            <a:chOff x="0" y="-57150"/>
            <a:chExt cx="854418" cy="118665"/>
          </a:xfrm>
        </p:grpSpPr>
        <p:sp>
          <p:nvSpPr>
            <p:cNvPr id="662" name="Google Shape;662;g37f9446a92a_0_161"/>
            <p:cNvSpPr/>
            <p:nvPr/>
          </p:nvSpPr>
          <p:spPr>
            <a:xfrm>
              <a:off x="0" y="0"/>
              <a:ext cx="854418" cy="61515"/>
            </a:xfrm>
            <a:custGeom>
              <a:rect b="b" l="l" r="r" t="t"/>
              <a:pathLst>
                <a:path extrusionOk="0" h="61515" w="854418">
                  <a:moveTo>
                    <a:pt x="0" y="0"/>
                  </a:moveTo>
                  <a:lnTo>
                    <a:pt x="854418" y="0"/>
                  </a:lnTo>
                  <a:lnTo>
                    <a:pt x="854418" y="61515"/>
                  </a:lnTo>
                  <a:lnTo>
                    <a:pt x="0" y="6151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63" name="Google Shape;663;g37f9446a92a_0_161"/>
            <p:cNvSpPr txBox="1"/>
            <p:nvPr/>
          </p:nvSpPr>
          <p:spPr>
            <a:xfrm>
              <a:off x="0" y="-57150"/>
              <a:ext cx="854418" cy="118665"/>
            </a:xfrm>
            <a:prstGeom prst="rect">
              <a:avLst/>
            </a:prstGeom>
            <a:solidFill>
              <a:schemeClr val="accent1"/>
            </a:solid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64" name="Google Shape;664;g37f9446a92a_0_161"/>
          <p:cNvGrpSpPr/>
          <p:nvPr/>
        </p:nvGrpSpPr>
        <p:grpSpPr>
          <a:xfrm>
            <a:off x="5605061" y="5511603"/>
            <a:ext cx="2162746" cy="402261"/>
            <a:chOff x="0" y="-57150"/>
            <a:chExt cx="854418" cy="118665"/>
          </a:xfrm>
        </p:grpSpPr>
        <p:sp>
          <p:nvSpPr>
            <p:cNvPr id="665" name="Google Shape;665;g37f9446a92a_0_161"/>
            <p:cNvSpPr/>
            <p:nvPr/>
          </p:nvSpPr>
          <p:spPr>
            <a:xfrm>
              <a:off x="0" y="0"/>
              <a:ext cx="854418" cy="61515"/>
            </a:xfrm>
            <a:custGeom>
              <a:rect b="b" l="l" r="r" t="t"/>
              <a:pathLst>
                <a:path extrusionOk="0" h="61515" w="854418">
                  <a:moveTo>
                    <a:pt x="0" y="0"/>
                  </a:moveTo>
                  <a:lnTo>
                    <a:pt x="854418" y="0"/>
                  </a:lnTo>
                  <a:lnTo>
                    <a:pt x="854418" y="61515"/>
                  </a:lnTo>
                  <a:lnTo>
                    <a:pt x="0" y="61515"/>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66" name="Google Shape;666;g37f9446a92a_0_161"/>
            <p:cNvSpPr txBox="1"/>
            <p:nvPr/>
          </p:nvSpPr>
          <p:spPr>
            <a:xfrm>
              <a:off x="0" y="-57150"/>
              <a:ext cx="854418" cy="118665"/>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67" name="Google Shape;667;g37f9446a92a_0_161"/>
          <p:cNvGrpSpPr/>
          <p:nvPr/>
        </p:nvGrpSpPr>
        <p:grpSpPr>
          <a:xfrm>
            <a:off x="3442315" y="5511603"/>
            <a:ext cx="2162746" cy="402261"/>
            <a:chOff x="0" y="-57150"/>
            <a:chExt cx="854418" cy="118665"/>
          </a:xfrm>
        </p:grpSpPr>
        <p:sp>
          <p:nvSpPr>
            <p:cNvPr id="668" name="Google Shape;668;g37f9446a92a_0_161"/>
            <p:cNvSpPr/>
            <p:nvPr/>
          </p:nvSpPr>
          <p:spPr>
            <a:xfrm>
              <a:off x="0" y="0"/>
              <a:ext cx="854418" cy="61515"/>
            </a:xfrm>
            <a:custGeom>
              <a:rect b="b" l="l" r="r" t="t"/>
              <a:pathLst>
                <a:path extrusionOk="0" h="61515" w="854418">
                  <a:moveTo>
                    <a:pt x="0" y="0"/>
                  </a:moveTo>
                  <a:lnTo>
                    <a:pt x="854418" y="0"/>
                  </a:lnTo>
                  <a:lnTo>
                    <a:pt x="854418" y="61515"/>
                  </a:lnTo>
                  <a:lnTo>
                    <a:pt x="0" y="61515"/>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69" name="Google Shape;669;g37f9446a92a_0_161"/>
            <p:cNvSpPr txBox="1"/>
            <p:nvPr/>
          </p:nvSpPr>
          <p:spPr>
            <a:xfrm>
              <a:off x="0" y="-57150"/>
              <a:ext cx="854418" cy="118665"/>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70" name="Google Shape;670;g37f9446a92a_0_161"/>
          <p:cNvGrpSpPr/>
          <p:nvPr/>
        </p:nvGrpSpPr>
        <p:grpSpPr>
          <a:xfrm>
            <a:off x="7767807" y="5560673"/>
            <a:ext cx="2162746" cy="346062"/>
            <a:chOff x="0" y="-57150"/>
            <a:chExt cx="854418" cy="136715"/>
          </a:xfrm>
        </p:grpSpPr>
        <p:sp>
          <p:nvSpPr>
            <p:cNvPr id="671" name="Google Shape;671;g37f9446a92a_0_161"/>
            <p:cNvSpPr/>
            <p:nvPr/>
          </p:nvSpPr>
          <p:spPr>
            <a:xfrm>
              <a:off x="0" y="0"/>
              <a:ext cx="854418" cy="79565"/>
            </a:xfrm>
            <a:custGeom>
              <a:rect b="b" l="l" r="r" t="t"/>
              <a:pathLst>
                <a:path extrusionOk="0" h="61515" w="854418">
                  <a:moveTo>
                    <a:pt x="0" y="0"/>
                  </a:moveTo>
                  <a:lnTo>
                    <a:pt x="854418" y="0"/>
                  </a:lnTo>
                  <a:lnTo>
                    <a:pt x="854418" y="61515"/>
                  </a:lnTo>
                  <a:lnTo>
                    <a:pt x="0" y="6151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72" name="Google Shape;672;g37f9446a92a_0_161"/>
            <p:cNvSpPr txBox="1"/>
            <p:nvPr/>
          </p:nvSpPr>
          <p:spPr>
            <a:xfrm>
              <a:off x="0" y="-57150"/>
              <a:ext cx="854418" cy="118665"/>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73" name="Google Shape;673;g37f9446a92a_0_161"/>
          <p:cNvGrpSpPr/>
          <p:nvPr/>
        </p:nvGrpSpPr>
        <p:grpSpPr>
          <a:xfrm>
            <a:off x="1556858" y="5672621"/>
            <a:ext cx="304109" cy="304109"/>
            <a:chOff x="0" y="0"/>
            <a:chExt cx="812800" cy="812800"/>
          </a:xfrm>
        </p:grpSpPr>
        <p:sp>
          <p:nvSpPr>
            <p:cNvPr id="674" name="Google Shape;674;g37f9446a92a_0_16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cap="sq" cmpd="sng" w="762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75" name="Google Shape;675;g37f9446a92a_0_161"/>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76" name="Google Shape;676;g37f9446a92a_0_161"/>
          <p:cNvGrpSpPr/>
          <p:nvPr/>
        </p:nvGrpSpPr>
        <p:grpSpPr>
          <a:xfrm>
            <a:off x="3777865" y="5631137"/>
            <a:ext cx="304109" cy="304109"/>
            <a:chOff x="0" y="0"/>
            <a:chExt cx="812800" cy="812800"/>
          </a:xfrm>
        </p:grpSpPr>
        <p:sp>
          <p:nvSpPr>
            <p:cNvPr id="677" name="Google Shape;677;g37f9446a92a_0_16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cap="sq" cmpd="sng" w="762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78" name="Google Shape;678;g37f9446a92a_0_161"/>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79" name="Google Shape;679;g37f9446a92a_0_161"/>
          <p:cNvGrpSpPr/>
          <p:nvPr/>
        </p:nvGrpSpPr>
        <p:grpSpPr>
          <a:xfrm>
            <a:off x="5986612" y="5631137"/>
            <a:ext cx="304109" cy="304109"/>
            <a:chOff x="0" y="0"/>
            <a:chExt cx="812800" cy="812800"/>
          </a:xfrm>
        </p:grpSpPr>
        <p:sp>
          <p:nvSpPr>
            <p:cNvPr id="680" name="Google Shape;680;g37f9446a92a_0_16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cap="sq" cmpd="sng" w="762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81" name="Google Shape;681;g37f9446a92a_0_161"/>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682" name="Google Shape;682;g37f9446a92a_0_161"/>
          <p:cNvGrpSpPr/>
          <p:nvPr/>
        </p:nvGrpSpPr>
        <p:grpSpPr>
          <a:xfrm>
            <a:off x="8195360" y="5631137"/>
            <a:ext cx="304109" cy="304109"/>
            <a:chOff x="0" y="0"/>
            <a:chExt cx="812800" cy="812800"/>
          </a:xfrm>
        </p:grpSpPr>
        <p:sp>
          <p:nvSpPr>
            <p:cNvPr id="683" name="Google Shape;683;g37f9446a92a_0_16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a:ln cap="sq" cmpd="sng" w="762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84" name="Google Shape;684;g37f9446a92a_0_161"/>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sp>
        <p:nvSpPr>
          <p:cNvPr id="685" name="Google Shape;685;g37f9446a92a_0_161"/>
          <p:cNvSpPr/>
          <p:nvPr/>
        </p:nvSpPr>
        <p:spPr>
          <a:xfrm>
            <a:off x="2018299" y="1681533"/>
            <a:ext cx="569530" cy="569530"/>
          </a:xfrm>
          <a:custGeom>
            <a:rect b="b" l="l" r="r" t="t"/>
            <a:pathLst>
              <a:path extrusionOk="0" h="854295" w="854295">
                <a:moveTo>
                  <a:pt x="0" y="0"/>
                </a:moveTo>
                <a:lnTo>
                  <a:pt x="854295" y="0"/>
                </a:lnTo>
                <a:lnTo>
                  <a:pt x="854295" y="854295"/>
                </a:lnTo>
                <a:lnTo>
                  <a:pt x="0" y="85429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86" name="Google Shape;686;g37f9446a92a_0_161"/>
          <p:cNvSpPr/>
          <p:nvPr/>
        </p:nvSpPr>
        <p:spPr>
          <a:xfrm>
            <a:off x="4261177" y="1794962"/>
            <a:ext cx="458603" cy="456101"/>
          </a:xfrm>
          <a:custGeom>
            <a:rect b="b" l="l" r="r" t="t"/>
            <a:pathLst>
              <a:path extrusionOk="0" h="684152" w="687904">
                <a:moveTo>
                  <a:pt x="0" y="0"/>
                </a:moveTo>
                <a:lnTo>
                  <a:pt x="687904" y="0"/>
                </a:lnTo>
                <a:lnTo>
                  <a:pt x="687904" y="684152"/>
                </a:lnTo>
                <a:lnTo>
                  <a:pt x="0" y="6841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87" name="Google Shape;687;g37f9446a92a_0_161"/>
          <p:cNvSpPr/>
          <p:nvPr/>
        </p:nvSpPr>
        <p:spPr>
          <a:xfrm>
            <a:off x="10188415" y="2826851"/>
            <a:ext cx="554931" cy="462823"/>
          </a:xfrm>
          <a:custGeom>
            <a:rect b="b" l="l" r="r" t="t"/>
            <a:pathLst>
              <a:path extrusionOk="0" h="694234" w="832397">
                <a:moveTo>
                  <a:pt x="0" y="0"/>
                </a:moveTo>
                <a:lnTo>
                  <a:pt x="832397" y="0"/>
                </a:lnTo>
                <a:lnTo>
                  <a:pt x="832397" y="694234"/>
                </a:lnTo>
                <a:lnTo>
                  <a:pt x="0" y="69423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88" name="Google Shape;688;g37f9446a92a_0_161"/>
          <p:cNvSpPr/>
          <p:nvPr/>
        </p:nvSpPr>
        <p:spPr>
          <a:xfrm>
            <a:off x="8582893" y="1775838"/>
            <a:ext cx="594218" cy="441640"/>
          </a:xfrm>
          <a:custGeom>
            <a:rect b="b" l="l" r="r" t="t"/>
            <a:pathLst>
              <a:path extrusionOk="0" h="662460" w="891327">
                <a:moveTo>
                  <a:pt x="0" y="0"/>
                </a:moveTo>
                <a:lnTo>
                  <a:pt x="891327" y="0"/>
                </a:lnTo>
                <a:lnTo>
                  <a:pt x="891327" y="662460"/>
                </a:lnTo>
                <a:lnTo>
                  <a:pt x="0" y="66246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89" name="Google Shape;689;g37f9446a92a_0_161"/>
          <p:cNvSpPr/>
          <p:nvPr/>
        </p:nvSpPr>
        <p:spPr>
          <a:xfrm>
            <a:off x="6451109" y="1823822"/>
            <a:ext cx="453570" cy="446148"/>
          </a:xfrm>
          <a:custGeom>
            <a:rect b="b" l="l" r="r" t="t"/>
            <a:pathLst>
              <a:path extrusionOk="0" h="669222" w="680355">
                <a:moveTo>
                  <a:pt x="0" y="0"/>
                </a:moveTo>
                <a:lnTo>
                  <a:pt x="680354" y="0"/>
                </a:lnTo>
                <a:lnTo>
                  <a:pt x="680354" y="669221"/>
                </a:lnTo>
                <a:lnTo>
                  <a:pt x="0" y="66922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690" name="Google Shape;690;g37f9446a92a_0_161"/>
          <p:cNvSpPr txBox="1"/>
          <p:nvPr/>
        </p:nvSpPr>
        <p:spPr>
          <a:xfrm>
            <a:off x="1652225" y="2639628"/>
            <a:ext cx="1301677" cy="55399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Dati sono il motore</a:t>
            </a:r>
            <a:endParaRPr b="0" i="0" sz="1800" u="none" cap="none" strike="noStrike">
              <a:solidFill>
                <a:schemeClr val="dk1"/>
              </a:solidFill>
              <a:latin typeface="Calibri"/>
              <a:ea typeface="Calibri"/>
              <a:cs typeface="Calibri"/>
              <a:sym typeface="Calibri"/>
            </a:endParaRPr>
          </a:p>
        </p:txBody>
      </p:sp>
      <p:sp>
        <p:nvSpPr>
          <p:cNvPr id="691" name="Google Shape;691;g37f9446a92a_0_161"/>
          <p:cNvSpPr txBox="1"/>
          <p:nvPr/>
        </p:nvSpPr>
        <p:spPr>
          <a:xfrm>
            <a:off x="3516433" y="2639628"/>
            <a:ext cx="2001391" cy="55399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Approccio basato sui punti di forza</a:t>
            </a:r>
            <a:endParaRPr/>
          </a:p>
        </p:txBody>
      </p:sp>
      <p:sp>
        <p:nvSpPr>
          <p:cNvPr id="692" name="Google Shape;692;g37f9446a92a_0_161"/>
          <p:cNvSpPr txBox="1"/>
          <p:nvPr/>
        </p:nvSpPr>
        <p:spPr>
          <a:xfrm>
            <a:off x="1210441" y="3461462"/>
            <a:ext cx="21627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800">
                <a:solidFill>
                  <a:schemeClr val="dk1"/>
                </a:solidFill>
                <a:latin typeface="Calibri"/>
                <a:ea typeface="Calibri"/>
                <a:cs typeface="Calibri"/>
                <a:sym typeface="Calibri"/>
              </a:rPr>
              <a:t>Iniziare sempre dai dati dell’analisi dei bisogni (sondaggi, osservazioni, feedback) per definire lo Stato del Problema. Non fare mai affidamento solo sulle supposizioni.</a:t>
            </a:r>
            <a:endParaRPr b="0" i="0" sz="1800" u="none" cap="none" strike="noStrike">
              <a:solidFill>
                <a:schemeClr val="dk1"/>
              </a:solidFill>
              <a:latin typeface="Calibri"/>
              <a:ea typeface="Calibri"/>
              <a:cs typeface="Calibri"/>
              <a:sym typeface="Calibri"/>
            </a:endParaRPr>
          </a:p>
        </p:txBody>
      </p:sp>
      <p:sp>
        <p:nvSpPr>
          <p:cNvPr id="693" name="Google Shape;693;g37f9446a92a_0_161"/>
          <p:cNvSpPr txBox="1"/>
          <p:nvPr/>
        </p:nvSpPr>
        <p:spPr>
          <a:xfrm>
            <a:off x="3343641" y="3437405"/>
            <a:ext cx="22614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Riconoscere e mappare le risorse esistenti della scuola (persone, programmi, competenze) prima di crearne di nuove. Questo garantisce che il piano sia realizzabile.</a:t>
            </a:r>
            <a:endParaRPr/>
          </a:p>
        </p:txBody>
      </p:sp>
      <p:sp>
        <p:nvSpPr>
          <p:cNvPr id="694" name="Google Shape;694;g37f9446a92a_0_161"/>
          <p:cNvSpPr txBox="1"/>
          <p:nvPr/>
        </p:nvSpPr>
        <p:spPr>
          <a:xfrm>
            <a:off x="5690618" y="2639628"/>
            <a:ext cx="1885841" cy="55399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PERMA fornisce uno scopo</a:t>
            </a:r>
            <a:endParaRPr/>
          </a:p>
        </p:txBody>
      </p:sp>
      <p:sp>
        <p:nvSpPr>
          <p:cNvPr id="695" name="Google Shape;695;g37f9446a92a_0_161"/>
          <p:cNvSpPr txBox="1"/>
          <p:nvPr/>
        </p:nvSpPr>
        <p:spPr>
          <a:xfrm>
            <a:off x="5605061" y="3429000"/>
            <a:ext cx="20937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Il modello PERMA conferisce alle vostre interventi un chiaro focus sul benessere (P, E, R, M o A), andando oltre le attività generiche di “wellness”.</a:t>
            </a:r>
            <a:endParaRPr/>
          </a:p>
        </p:txBody>
      </p:sp>
      <p:sp>
        <p:nvSpPr>
          <p:cNvPr id="696" name="Google Shape;696;g37f9446a92a_0_161"/>
          <p:cNvSpPr txBox="1"/>
          <p:nvPr/>
        </p:nvSpPr>
        <p:spPr>
          <a:xfrm>
            <a:off x="8214469" y="2639628"/>
            <a:ext cx="13017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Valutazione è apprendimento</a:t>
            </a:r>
            <a:endParaRPr/>
          </a:p>
        </p:txBody>
      </p:sp>
      <p:sp>
        <p:nvSpPr>
          <p:cNvPr id="697" name="Google Shape;697;g37f9446a92a_0_161"/>
          <p:cNvSpPr txBox="1"/>
          <p:nvPr/>
        </p:nvSpPr>
        <p:spPr>
          <a:xfrm>
            <a:off x="7859809" y="3401779"/>
            <a:ext cx="2162700" cy="277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Gli obiettivi SMART e gli indicatori trasformano le intenzioni in risultati misurabili. I risultati della valutazione devono sempre essere reinseriti per informare la successiva analisi dei bisogni.</a:t>
            </a:r>
            <a:endParaRPr/>
          </a:p>
        </p:txBody>
      </p:sp>
      <p:sp>
        <p:nvSpPr>
          <p:cNvPr id="698" name="Google Shape;698;g37f9446a92a_0_161"/>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FFFFFF"/>
              </a:buClr>
              <a:buSzPts val="3800"/>
              <a:buFont typeface="Calibri"/>
              <a:buNone/>
            </a:pPr>
            <a:r>
              <a:rPr b="0" i="0" lang="en-US" sz="3800" u="none" cap="none" strike="noStrike">
                <a:solidFill>
                  <a:srgbClr val="FFFFFF"/>
                </a:solidFill>
                <a:latin typeface="Calibri"/>
                <a:ea typeface="Calibri"/>
                <a:cs typeface="Calibri"/>
                <a:sym typeface="Calibri"/>
              </a:rPr>
              <a:t>Conclusione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g37f9446a92a_0_17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Riflessioni</a:t>
            </a:r>
            <a:endParaRPr/>
          </a:p>
        </p:txBody>
      </p:sp>
      <p:sp>
        <p:nvSpPr>
          <p:cNvPr id="704" name="Google Shape;704;g37f9446a92a_0_174"/>
          <p:cNvSpPr txBox="1"/>
          <p:nvPr>
            <p:ph idx="1" type="body"/>
          </p:nvPr>
        </p:nvSpPr>
        <p:spPr>
          <a:xfrm>
            <a:off x="97970" y="915504"/>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Biglietto di uscita (5 minuti)</a:t>
            </a:r>
            <a:endParaRPr/>
          </a:p>
        </p:txBody>
      </p:sp>
      <p:sp>
        <p:nvSpPr>
          <p:cNvPr id="705" name="Google Shape;705;g37f9446a92a_0_174"/>
          <p:cNvSpPr txBox="1"/>
          <p:nvPr>
            <p:ph idx="2" type="body"/>
          </p:nvPr>
        </p:nvSpPr>
        <p:spPr>
          <a:xfrm>
            <a:off x="123750" y="2135167"/>
            <a:ext cx="11944500" cy="144677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0"/>
              </a:spcAft>
              <a:buSzPts val="1800"/>
              <a:buNone/>
            </a:pPr>
            <a:r>
              <a:rPr b="1" lang="en-US" sz="2000"/>
              <a:t>Qual è l’UNICA domanda più importante che porrete a un insegnante prima di aiutarlo a progettare un’attività in classe basata sul modello PERMA?</a:t>
            </a:r>
            <a:endParaRPr b="1" sz="2000"/>
          </a:p>
          <a:p>
            <a:pPr indent="0" lvl="0" marL="0" rtl="0" algn="ctr">
              <a:lnSpc>
                <a:spcPct val="115000"/>
              </a:lnSpc>
              <a:spcBef>
                <a:spcPts val="1200"/>
              </a:spcBef>
              <a:spcAft>
                <a:spcPts val="0"/>
              </a:spcAft>
              <a:buSzPts val="1800"/>
              <a:buNone/>
            </a:pPr>
            <a:r>
              <a:t/>
            </a:r>
            <a:endParaRPr b="1" sz="2000"/>
          </a:p>
          <a:p>
            <a:pPr indent="0" lvl="0" marL="0" rtl="0" algn="ctr">
              <a:lnSpc>
                <a:spcPct val="115000"/>
              </a:lnSpc>
              <a:spcBef>
                <a:spcPts val="1200"/>
              </a:spcBef>
              <a:spcAft>
                <a:spcPts val="1200"/>
              </a:spcAft>
              <a:buSzPts val="1800"/>
              <a:buNone/>
            </a:pPr>
            <a:r>
              <a:t/>
            </a:r>
            <a:endParaRPr b="1"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grpSp>
        <p:nvGrpSpPr>
          <p:cNvPr id="710" name="Google Shape;710;p29"/>
          <p:cNvGrpSpPr/>
          <p:nvPr/>
        </p:nvGrpSpPr>
        <p:grpSpPr>
          <a:xfrm>
            <a:off x="692471" y="2607130"/>
            <a:ext cx="2057400" cy="2798308"/>
            <a:chOff x="0" y="-57150"/>
            <a:chExt cx="812800" cy="1105504"/>
          </a:xfrm>
        </p:grpSpPr>
        <p:sp>
          <p:nvSpPr>
            <p:cNvPr id="711" name="Google Shape;711;p29"/>
            <p:cNvSpPr/>
            <p:nvPr/>
          </p:nvSpPr>
          <p:spPr>
            <a:xfrm>
              <a:off x="0" y="0"/>
              <a:ext cx="812800" cy="1048354"/>
            </a:xfrm>
            <a:custGeom>
              <a:rect b="b" l="l" r="r" t="t"/>
              <a:pathLst>
                <a:path extrusionOk="0" h="1048354" w="812800">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712" name="Google Shape;712;p29"/>
            <p:cNvSpPr txBox="1"/>
            <p:nvPr/>
          </p:nvSpPr>
          <p:spPr>
            <a:xfrm>
              <a:off x="0" y="-57150"/>
              <a:ext cx="812800" cy="1105504"/>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sp>
        <p:nvSpPr>
          <p:cNvPr id="713" name="Google Shape;713;p29"/>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None/>
            </a:pPr>
            <a:r>
              <a:rPr lang="en-US" sz="3700">
                <a:solidFill>
                  <a:srgbClr val="FFFFFF"/>
                </a:solidFill>
                <a:latin typeface="Calibri"/>
                <a:ea typeface="Calibri"/>
                <a:cs typeface="Calibri"/>
                <a:sym typeface="Calibri"/>
              </a:rPr>
              <a:t>Sguardo avanti all’Unità 3.2: Implementazione e Integrazione</a:t>
            </a:r>
            <a:endParaRPr sz="1300"/>
          </a:p>
        </p:txBody>
      </p:sp>
      <p:sp>
        <p:nvSpPr>
          <p:cNvPr id="714" name="Google Shape;714;p29"/>
          <p:cNvSpPr txBox="1"/>
          <p:nvPr/>
        </p:nvSpPr>
        <p:spPr>
          <a:xfrm>
            <a:off x="276834" y="1452562"/>
            <a:ext cx="8237700" cy="2724300"/>
          </a:xfrm>
          <a:prstGeom prst="rect">
            <a:avLst/>
          </a:prstGeom>
          <a:noFill/>
          <a:ln>
            <a:noFill/>
          </a:ln>
        </p:spPr>
        <p:txBody>
          <a:bodyPr anchorCtr="0" anchor="t" bIns="45700" lIns="91425" spcFirstLastPara="1" rIns="91425" wrap="square" tIns="45700">
            <a:spAutoFit/>
          </a:bodyPr>
          <a:lstStyle/>
          <a:p>
            <a:pPr indent="-342900" lvl="0" marL="457200" rtl="0" algn="l">
              <a:lnSpc>
                <a:spcPct val="150000"/>
              </a:lnSpc>
              <a:spcBef>
                <a:spcPts val="0"/>
              </a:spcBef>
              <a:spcAft>
                <a:spcPts val="0"/>
              </a:spcAft>
              <a:buSzPts val="1800"/>
              <a:buChar char="•"/>
            </a:pPr>
            <a:r>
              <a:rPr lang="en-US" sz="1800">
                <a:solidFill>
                  <a:schemeClr val="dk1"/>
                </a:solidFill>
                <a:latin typeface="Calibri"/>
                <a:ea typeface="Calibri"/>
                <a:cs typeface="Calibri"/>
                <a:sym typeface="Calibri"/>
              </a:rPr>
              <a:t>La prossima unità sarà incentrata sulla messa in pratica del vostro piano.</a:t>
            </a:r>
            <a:endParaRPr sz="1800">
              <a:solidFill>
                <a:schemeClr val="dk1"/>
              </a:solidFill>
              <a:latin typeface="Calibri"/>
              <a:ea typeface="Calibri"/>
              <a:cs typeface="Calibri"/>
              <a:sym typeface="Calibri"/>
            </a:endParaRPr>
          </a:p>
          <a:p>
            <a:pPr indent="-342900" lvl="0" marL="457200" rtl="0" algn="l">
              <a:lnSpc>
                <a:spcPct val="150000"/>
              </a:lnSpc>
              <a:spcBef>
                <a:spcPts val="0"/>
              </a:spcBef>
              <a:spcAft>
                <a:spcPts val="0"/>
              </a:spcAft>
              <a:buSzPts val="1800"/>
              <a:buChar char="•"/>
            </a:pPr>
            <a:r>
              <a:rPr lang="en-US" sz="1800">
                <a:solidFill>
                  <a:schemeClr val="dk1"/>
                </a:solidFill>
                <a:latin typeface="Calibri"/>
                <a:ea typeface="Calibri"/>
                <a:cs typeface="Calibri"/>
                <a:sym typeface="Calibri"/>
              </a:rPr>
              <a:t>Esploreremo strategie pratiche per integrare le iniziative di benessere nelle routine quotidiane della scuola, nel curriculum e nelle politiche scolastiche.</a:t>
            </a:r>
            <a:endParaRPr sz="18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rgbClr val="000000"/>
              </a:buClr>
              <a:buSzPts val="1800"/>
              <a:buFont typeface="Arial"/>
              <a:buChar char="•"/>
            </a:pPr>
            <a:r>
              <a:rPr lang="en-US" sz="1800">
                <a:solidFill>
                  <a:schemeClr val="dk1"/>
                </a:solidFill>
                <a:latin typeface="Calibri"/>
                <a:ea typeface="Calibri"/>
                <a:cs typeface="Calibri"/>
                <a:sym typeface="Calibri"/>
              </a:rPr>
              <a:t>Impareremo anche come anticipare e superare eventuali ostacoli, per garantire che il programma di benessere sia sostenibile fin dal primo giorno.</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7f9446a92a_0_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300"/>
              <a:t>Progettare e Mantenere Programmi di Benessere per l’Intera Scuola</a:t>
            </a:r>
            <a:endParaRPr sz="3300"/>
          </a:p>
        </p:txBody>
      </p:sp>
      <p:sp>
        <p:nvSpPr>
          <p:cNvPr id="115" name="Google Shape;115;g37f9446a92a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Introduzione</a:t>
            </a:r>
            <a:endParaRPr/>
          </a:p>
        </p:txBody>
      </p:sp>
      <p:sp>
        <p:nvSpPr>
          <p:cNvPr id="116" name="Google Shape;116;g37f9446a92a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t>Questa giornata ti porta dalla teoria </a:t>
            </a:r>
            <a:r>
              <a:rPr b="1" lang="en-US"/>
              <a:t>all’azione</a:t>
            </a:r>
            <a:r>
              <a:rPr lang="en-US"/>
              <a:t>. Acquisirai le competenze pratiche per </a:t>
            </a:r>
            <a:r>
              <a:rPr b="1" lang="en-US"/>
              <a:t>progettare un programma di benessere personalizzato</a:t>
            </a:r>
            <a:r>
              <a:rPr lang="en-US"/>
              <a:t>, allineato alle esigenze della scuola, garantendone </a:t>
            </a:r>
            <a:r>
              <a:rPr b="1" lang="en-US"/>
              <a:t>l’integrazione</a:t>
            </a:r>
            <a:r>
              <a:rPr lang="en-US"/>
              <a:t> nella cultura, nel curriculum e nelle politiche scolastiche. Infine, padroneggerai gli </a:t>
            </a:r>
            <a:r>
              <a:rPr b="1" lang="en-US"/>
              <a:t>strumenti per misurare l’impatto</a:t>
            </a:r>
            <a:r>
              <a:rPr lang="en-US"/>
              <a:t> e favorire la riflessione continua, assicurando la </a:t>
            </a:r>
            <a:r>
              <a:rPr b="1" lang="en-US"/>
              <a:t>sostenibilità</a:t>
            </a:r>
            <a:r>
              <a:rPr lang="en-US"/>
              <a:t> e il successo a lungo termine del programma.</a:t>
            </a:r>
            <a:endParaRPr/>
          </a:p>
          <a:p>
            <a:pPr indent="0" lvl="0" marL="0" rtl="0" algn="l">
              <a:lnSpc>
                <a:spcPct val="90000"/>
              </a:lnSpc>
              <a:spcBef>
                <a:spcPts val="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117" name="Google Shape;117;g37f9446a92a_0_0"/>
          <p:cNvSpPr txBox="1"/>
          <p:nvPr/>
        </p:nvSpPr>
        <p:spPr>
          <a:xfrm>
            <a:off x="97970" y="2551837"/>
            <a:ext cx="97476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chemeClr val="accent1"/>
                </a:solidFill>
                <a:latin typeface="Calibri"/>
                <a:ea typeface="Calibri"/>
                <a:cs typeface="Calibri"/>
                <a:sym typeface="Calibri"/>
              </a:rPr>
              <a:t>Suddivisione delle Unità:</a:t>
            </a:r>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Unità 3.1 (Progettazione): </a:t>
            </a:r>
            <a:r>
              <a:rPr lang="en-US" sz="1800">
                <a:solidFill>
                  <a:schemeClr val="dk1"/>
                </a:solidFill>
                <a:latin typeface="Calibri"/>
                <a:ea typeface="Calibri"/>
                <a:cs typeface="Calibri"/>
                <a:sym typeface="Calibri"/>
              </a:rPr>
              <a:t>Crea un programma che risponda direttamente alle esigenze della tua scuola, utilizzando obiettivi SMART e strategie PERMA.</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Unità 3.2 (Implementazione): </a:t>
            </a:r>
            <a:r>
              <a:rPr lang="en-US" sz="1800">
                <a:solidFill>
                  <a:schemeClr val="dk1"/>
                </a:solidFill>
                <a:latin typeface="Calibri"/>
                <a:ea typeface="Calibri"/>
                <a:cs typeface="Calibri"/>
                <a:sym typeface="Calibri"/>
              </a:rPr>
              <a:t>Come integrare questo programma nella vita quotidiana della scuola, nella cultura e nelle politiche, rendendolo una pratica sostenibile.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Unità 3.3 (Misurare e Sostenere): </a:t>
            </a:r>
            <a:r>
              <a:rPr lang="en-US" sz="1800">
                <a:solidFill>
                  <a:schemeClr val="dk1"/>
                </a:solidFill>
                <a:latin typeface="Calibri"/>
                <a:ea typeface="Calibri"/>
                <a:cs typeface="Calibri"/>
                <a:sym typeface="Calibri"/>
              </a:rPr>
              <a:t>Strumenti per verificare la fedeltà, misurare l’impatto e garantire che il programma continui a evolversi basandosi sulle evidenze.</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g37f9446a92a_0_18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Letteratura</a:t>
            </a:r>
            <a:endParaRPr/>
          </a:p>
        </p:txBody>
      </p:sp>
      <p:sp>
        <p:nvSpPr>
          <p:cNvPr id="720" name="Google Shape;720;g37f9446a92a_0_180"/>
          <p:cNvSpPr txBox="1"/>
          <p:nvPr>
            <p:ph idx="2" type="body"/>
          </p:nvPr>
        </p:nvSpPr>
        <p:spPr>
          <a:xfrm>
            <a:off x="97970" y="797442"/>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lang="en-US" sz="1600"/>
              <a:t>Butler, J., &amp; Kern, M. L. (2016). The PERMA-Profiler: A brief multidimensional measure of flourishing. </a:t>
            </a:r>
            <a:r>
              <a:rPr i="1" lang="en-US" sz="1600"/>
              <a:t>International journal of wellbeing</a:t>
            </a:r>
            <a:r>
              <a:rPr lang="en-US" sz="1600"/>
              <a:t>, </a:t>
            </a:r>
            <a:r>
              <a:rPr i="1" lang="en-US" sz="1600"/>
              <a:t>6</a:t>
            </a:r>
            <a:r>
              <a:rPr lang="en-US" sz="1600"/>
              <a:t>(3).</a:t>
            </a:r>
            <a:endParaRPr/>
          </a:p>
          <a:p>
            <a:pPr indent="0" lvl="0" marL="0" rtl="0" algn="l">
              <a:lnSpc>
                <a:spcPct val="100000"/>
              </a:lnSpc>
              <a:spcBef>
                <a:spcPts val="2400"/>
              </a:spcBef>
              <a:spcAft>
                <a:spcPts val="0"/>
              </a:spcAft>
              <a:buSzPts val="1800"/>
              <a:buNone/>
            </a:pPr>
            <a:r>
              <a:rPr lang="en-US" sz="1600"/>
              <a:t>Cefai, C., Camilleri, L., Bartolo, P., Grazzani, I., Cavioni, V., Conte, E., ... &amp; Colomeischi, A. A. (2022). The effectiveness of a school-based, universal mental health programme in six European countries. </a:t>
            </a:r>
            <a:r>
              <a:rPr i="1" lang="en-US" sz="1600"/>
              <a:t>Frontiers in Psychology</a:t>
            </a:r>
            <a:r>
              <a:rPr lang="en-US" sz="1600"/>
              <a:t>, </a:t>
            </a:r>
            <a:r>
              <a:rPr i="1" lang="en-US" sz="1600"/>
              <a:t>13</a:t>
            </a:r>
            <a:r>
              <a:rPr lang="en-US" sz="1600"/>
              <a:t>, 925614</a:t>
            </a:r>
            <a:endParaRPr/>
          </a:p>
          <a:p>
            <a:pPr indent="0" lvl="0" marL="0" rtl="0" algn="l">
              <a:lnSpc>
                <a:spcPct val="100000"/>
              </a:lnSpc>
              <a:spcBef>
                <a:spcPts val="2400"/>
              </a:spcBef>
              <a:spcAft>
                <a:spcPts val="0"/>
              </a:spcAft>
              <a:buSzPts val="1800"/>
              <a:buNone/>
            </a:pPr>
            <a:r>
              <a:rPr lang="en-US" sz="1600"/>
              <a:t>Diener, E., Suh, E. M., Lucas, R. E., &amp; Smith, H. L. (1999). Subjective well-being: three decades of progress. </a:t>
            </a:r>
            <a:r>
              <a:rPr i="1" lang="en-US" sz="1600"/>
              <a:t>Psychological bulletin</a:t>
            </a:r>
            <a:r>
              <a:rPr lang="en-US" sz="1600"/>
              <a:t>, </a:t>
            </a:r>
            <a:r>
              <a:rPr i="1" lang="en-US" sz="1600"/>
              <a:t>125</a:t>
            </a:r>
            <a:r>
              <a:rPr lang="en-US" sz="1600"/>
              <a:t>(2), 276.</a:t>
            </a:r>
            <a:endParaRPr/>
          </a:p>
          <a:p>
            <a:pPr indent="0" lvl="0" marL="0" rtl="0" algn="l">
              <a:lnSpc>
                <a:spcPct val="100000"/>
              </a:lnSpc>
              <a:spcBef>
                <a:spcPts val="2400"/>
              </a:spcBef>
              <a:spcAft>
                <a:spcPts val="0"/>
              </a:spcAft>
              <a:buSzPts val="1800"/>
              <a:buNone/>
            </a:pPr>
            <a:r>
              <a:rPr lang="en-US" sz="1600"/>
              <a:t>Michael, D., Goutas, T., Tsigilis, N., Michaelidou, V., Gregoriadis, A., Charalambous, V., &amp; Vrasidas, C. (2023). Effects of the universal positive behavioral interventions and supports on collective teacher efficacy. </a:t>
            </a:r>
            <a:r>
              <a:rPr i="1" lang="en-US" sz="1600"/>
              <a:t>Psychology in the Schools</a:t>
            </a:r>
            <a:r>
              <a:rPr lang="en-US" sz="1600"/>
              <a:t>, </a:t>
            </a:r>
            <a:r>
              <a:rPr i="1" lang="en-US" sz="1600"/>
              <a:t>60</a:t>
            </a:r>
            <a:r>
              <a:rPr lang="en-US" sz="1600"/>
              <a:t>(9), 3188-3205.</a:t>
            </a:r>
            <a:endParaRPr/>
          </a:p>
          <a:p>
            <a:pPr indent="0" lvl="0" marL="0" rtl="0" algn="l">
              <a:lnSpc>
                <a:spcPct val="100000"/>
              </a:lnSpc>
              <a:spcBef>
                <a:spcPts val="2400"/>
              </a:spcBef>
              <a:spcAft>
                <a:spcPts val="0"/>
              </a:spcAft>
              <a:buSzPts val="1800"/>
              <a:buNone/>
            </a:pPr>
            <a:r>
              <a:rPr lang="en-US" sz="1600"/>
              <a:t>Norrish, J. M., Williams, P., O'Connor, M., &amp; Robinson, J. (2013). An applied framework for positive education. </a:t>
            </a:r>
            <a:r>
              <a:rPr i="1" lang="en-US" sz="1600"/>
              <a:t>International Journal of Wellbeing</a:t>
            </a:r>
            <a:r>
              <a:rPr lang="en-US" sz="1600"/>
              <a:t>, </a:t>
            </a:r>
            <a:r>
              <a:rPr i="1" lang="en-US" sz="1600"/>
              <a:t>3</a:t>
            </a:r>
            <a:r>
              <a:rPr lang="en-US" sz="1600"/>
              <a:t>(2).</a:t>
            </a:r>
            <a:endParaRPr/>
          </a:p>
          <a:p>
            <a:pPr indent="0" lvl="0" marL="0" rtl="0" algn="l">
              <a:lnSpc>
                <a:spcPct val="100000"/>
              </a:lnSpc>
              <a:spcBef>
                <a:spcPts val="2400"/>
              </a:spcBef>
              <a:spcAft>
                <a:spcPts val="0"/>
              </a:spcAft>
              <a:buSzPts val="1800"/>
              <a:buNone/>
            </a:pPr>
            <a:r>
              <a:rPr lang="en-US" sz="1600"/>
              <a:t>Ryff, C. D. (2022). Positive psychology: Looking back and looking forward. </a:t>
            </a:r>
            <a:r>
              <a:rPr i="1" lang="en-US" sz="1600"/>
              <a:t>Frontiers in psychology</a:t>
            </a:r>
            <a:r>
              <a:rPr lang="en-US" sz="1600"/>
              <a:t>, </a:t>
            </a:r>
            <a:r>
              <a:rPr i="1" lang="en-US" sz="1600"/>
              <a:t>13</a:t>
            </a:r>
            <a:r>
              <a:rPr lang="en-US" sz="1600"/>
              <a:t>, 840062.</a:t>
            </a:r>
            <a:endParaRPr/>
          </a:p>
          <a:p>
            <a:pPr indent="0" lvl="0" marL="0" rtl="0" algn="l">
              <a:lnSpc>
                <a:spcPct val="100000"/>
              </a:lnSpc>
              <a:spcBef>
                <a:spcPts val="2400"/>
              </a:spcBef>
              <a:spcAft>
                <a:spcPts val="0"/>
              </a:spcAft>
              <a:buSzPts val="1800"/>
              <a:buNone/>
            </a:pPr>
            <a:r>
              <a:rPr lang="en-US"/>
              <a:t>Seligman, M. E. (2011). </a:t>
            </a:r>
            <a:r>
              <a:rPr i="1" lang="en-US"/>
              <a:t>Flourish: A visionary new understanding of happiness and well-being</a:t>
            </a:r>
            <a:r>
              <a:rPr lang="en-US"/>
              <a:t>. Simon and Schuster.</a:t>
            </a:r>
            <a:endParaRPr/>
          </a:p>
          <a:p>
            <a:pPr indent="0" lvl="0" marL="0" rtl="0" algn="l">
              <a:lnSpc>
                <a:spcPct val="100000"/>
              </a:lnSpc>
              <a:spcBef>
                <a:spcPts val="2400"/>
              </a:spcBef>
              <a:spcAft>
                <a:spcPts val="1200"/>
              </a:spcAft>
              <a:buSzPts val="1800"/>
              <a:buNone/>
            </a:pPr>
            <a:r>
              <a:rPr lang="en-US"/>
              <a:t>Waters, L., Sun, J., Rusk, R., Cotton, A., &amp; Arch, A. (2017). Positive education. </a:t>
            </a:r>
            <a:r>
              <a:rPr i="1" lang="en-US"/>
              <a:t>Wellbeing, recovery and mental health</a:t>
            </a:r>
            <a:r>
              <a:rPr lang="en-US"/>
              <a:t>, 245-264.</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g37f9446a92a_0_186"/>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Grazie per la vostra attenzione!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g37f9446a92a_0_190"/>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2"/>
          <p:cNvGrpSpPr/>
          <p:nvPr/>
        </p:nvGrpSpPr>
        <p:grpSpPr>
          <a:xfrm rot="10800000">
            <a:off x="993026" y="2606048"/>
            <a:ext cx="1960874" cy="1803767"/>
            <a:chOff x="82539" y="-6350"/>
            <a:chExt cx="647721" cy="595825"/>
          </a:xfrm>
        </p:grpSpPr>
        <p:sp>
          <p:nvSpPr>
            <p:cNvPr id="124" name="Google Shape;124;p2"/>
            <p:cNvSpPr/>
            <p:nvPr/>
          </p:nvSpPr>
          <p:spPr>
            <a:xfrm>
              <a:off x="82539" y="0"/>
              <a:ext cx="647721" cy="589475"/>
            </a:xfrm>
            <a:custGeom>
              <a:rect b="b" l="l" r="r" t="t"/>
              <a:pathLst>
                <a:path extrusionOk="0" h="589475" w="647721">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25" name="Google Shape;125;p2"/>
            <p:cNvSpPr txBox="1"/>
            <p:nvPr/>
          </p:nvSpPr>
          <p:spPr>
            <a:xfrm>
              <a:off x="127000" y="-6350"/>
              <a:ext cx="558800" cy="3873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26" name="Google Shape;126;p2"/>
          <p:cNvGrpSpPr/>
          <p:nvPr/>
        </p:nvGrpSpPr>
        <p:grpSpPr>
          <a:xfrm>
            <a:off x="1452726" y="3142775"/>
            <a:ext cx="1041471" cy="1041471"/>
            <a:chOff x="0" y="0"/>
            <a:chExt cx="812800" cy="812800"/>
          </a:xfrm>
        </p:grpSpPr>
        <p:sp>
          <p:nvSpPr>
            <p:cNvPr id="127" name="Google Shape;127;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28" name="Google Shape;128;p2"/>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29" name="Google Shape;129;p2"/>
          <p:cNvGrpSpPr/>
          <p:nvPr/>
        </p:nvGrpSpPr>
        <p:grpSpPr>
          <a:xfrm rot="10800000">
            <a:off x="5144239" y="2606048"/>
            <a:ext cx="1960874" cy="1803767"/>
            <a:chOff x="82539" y="-6350"/>
            <a:chExt cx="647721" cy="595825"/>
          </a:xfrm>
        </p:grpSpPr>
        <p:sp>
          <p:nvSpPr>
            <p:cNvPr id="130" name="Google Shape;130;p2"/>
            <p:cNvSpPr/>
            <p:nvPr/>
          </p:nvSpPr>
          <p:spPr>
            <a:xfrm>
              <a:off x="82539" y="0"/>
              <a:ext cx="647721" cy="589475"/>
            </a:xfrm>
            <a:custGeom>
              <a:rect b="b" l="l" r="r" t="t"/>
              <a:pathLst>
                <a:path extrusionOk="0" h="589475" w="647721">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31" name="Google Shape;131;p2"/>
            <p:cNvSpPr txBox="1"/>
            <p:nvPr/>
          </p:nvSpPr>
          <p:spPr>
            <a:xfrm>
              <a:off x="127000" y="-6350"/>
              <a:ext cx="558800" cy="3873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32" name="Google Shape;132;p2"/>
          <p:cNvGrpSpPr/>
          <p:nvPr/>
        </p:nvGrpSpPr>
        <p:grpSpPr>
          <a:xfrm>
            <a:off x="5603939" y="3142775"/>
            <a:ext cx="1041471" cy="1041471"/>
            <a:chOff x="0" y="0"/>
            <a:chExt cx="812800" cy="812800"/>
          </a:xfrm>
        </p:grpSpPr>
        <p:sp>
          <p:nvSpPr>
            <p:cNvPr id="133" name="Google Shape;133;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34" name="Google Shape;134;p2"/>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35" name="Google Shape;135;p2"/>
          <p:cNvGrpSpPr/>
          <p:nvPr/>
        </p:nvGrpSpPr>
        <p:grpSpPr>
          <a:xfrm>
            <a:off x="7219843" y="4258443"/>
            <a:ext cx="1960874" cy="1803767"/>
            <a:chOff x="82539" y="-6350"/>
            <a:chExt cx="647721" cy="595825"/>
          </a:xfrm>
        </p:grpSpPr>
        <p:sp>
          <p:nvSpPr>
            <p:cNvPr id="136" name="Google Shape;136;p2"/>
            <p:cNvSpPr/>
            <p:nvPr/>
          </p:nvSpPr>
          <p:spPr>
            <a:xfrm>
              <a:off x="82539" y="0"/>
              <a:ext cx="647721" cy="589475"/>
            </a:xfrm>
            <a:custGeom>
              <a:rect b="b" l="l" r="r" t="t"/>
              <a:pathLst>
                <a:path extrusionOk="0" h="589475" w="647721">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rgbClr val="B5B5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37" name="Google Shape;137;p2"/>
            <p:cNvSpPr txBox="1"/>
            <p:nvPr/>
          </p:nvSpPr>
          <p:spPr>
            <a:xfrm>
              <a:off x="127000" y="-6350"/>
              <a:ext cx="558800" cy="3873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38" name="Google Shape;138;p2"/>
          <p:cNvGrpSpPr/>
          <p:nvPr/>
        </p:nvGrpSpPr>
        <p:grpSpPr>
          <a:xfrm rot="10800000">
            <a:off x="9295453" y="2606048"/>
            <a:ext cx="1960874" cy="1803767"/>
            <a:chOff x="82539" y="-6350"/>
            <a:chExt cx="647721" cy="595825"/>
          </a:xfrm>
        </p:grpSpPr>
        <p:sp>
          <p:nvSpPr>
            <p:cNvPr id="139" name="Google Shape;139;p2"/>
            <p:cNvSpPr/>
            <p:nvPr/>
          </p:nvSpPr>
          <p:spPr>
            <a:xfrm>
              <a:off x="82539" y="0"/>
              <a:ext cx="647721" cy="589475"/>
            </a:xfrm>
            <a:custGeom>
              <a:rect b="b" l="l" r="r" t="t"/>
              <a:pathLst>
                <a:path extrusionOk="0" h="589475" w="647721">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rgbClr val="FDCD7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40" name="Google Shape;140;p2"/>
            <p:cNvSpPr txBox="1"/>
            <p:nvPr/>
          </p:nvSpPr>
          <p:spPr>
            <a:xfrm>
              <a:off x="127000" y="-6350"/>
              <a:ext cx="558800" cy="3873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41" name="Google Shape;141;p2"/>
          <p:cNvGrpSpPr/>
          <p:nvPr/>
        </p:nvGrpSpPr>
        <p:grpSpPr>
          <a:xfrm>
            <a:off x="3068630" y="4258443"/>
            <a:ext cx="1960874" cy="1803767"/>
            <a:chOff x="82539" y="-6350"/>
            <a:chExt cx="647721" cy="595825"/>
          </a:xfrm>
        </p:grpSpPr>
        <p:sp>
          <p:nvSpPr>
            <p:cNvPr id="142" name="Google Shape;142;p2"/>
            <p:cNvSpPr/>
            <p:nvPr/>
          </p:nvSpPr>
          <p:spPr>
            <a:xfrm>
              <a:off x="82539" y="0"/>
              <a:ext cx="647721" cy="589475"/>
            </a:xfrm>
            <a:custGeom>
              <a:rect b="b" l="l" r="r" t="t"/>
              <a:pathLst>
                <a:path extrusionOk="0" h="589475" w="647721">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43" name="Google Shape;143;p2"/>
            <p:cNvSpPr txBox="1"/>
            <p:nvPr/>
          </p:nvSpPr>
          <p:spPr>
            <a:xfrm>
              <a:off x="127000" y="-6350"/>
              <a:ext cx="558800" cy="3873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44" name="Google Shape;144;p2"/>
          <p:cNvGrpSpPr/>
          <p:nvPr/>
        </p:nvGrpSpPr>
        <p:grpSpPr>
          <a:xfrm>
            <a:off x="3528333" y="4485013"/>
            <a:ext cx="1041471" cy="1041471"/>
            <a:chOff x="0" y="0"/>
            <a:chExt cx="812800" cy="812800"/>
          </a:xfrm>
        </p:grpSpPr>
        <p:sp>
          <p:nvSpPr>
            <p:cNvPr id="145" name="Google Shape;145;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46" name="Google Shape;146;p2"/>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47" name="Google Shape;147;p2"/>
          <p:cNvGrpSpPr/>
          <p:nvPr/>
        </p:nvGrpSpPr>
        <p:grpSpPr>
          <a:xfrm>
            <a:off x="9755153" y="3142775"/>
            <a:ext cx="1041471" cy="1041471"/>
            <a:chOff x="0" y="0"/>
            <a:chExt cx="812800" cy="812800"/>
          </a:xfrm>
        </p:grpSpPr>
        <p:sp>
          <p:nvSpPr>
            <p:cNvPr id="148" name="Google Shape;148;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49" name="Google Shape;149;p2"/>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50" name="Google Shape;150;p2"/>
          <p:cNvGrpSpPr/>
          <p:nvPr/>
        </p:nvGrpSpPr>
        <p:grpSpPr>
          <a:xfrm>
            <a:off x="7679546" y="4485013"/>
            <a:ext cx="1041471" cy="1041471"/>
            <a:chOff x="0" y="0"/>
            <a:chExt cx="812800" cy="812800"/>
          </a:xfrm>
        </p:grpSpPr>
        <p:sp>
          <p:nvSpPr>
            <p:cNvPr id="151" name="Google Shape;151;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52" name="Google Shape;152;p2"/>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sp>
        <p:nvSpPr>
          <p:cNvPr id="153" name="Google Shape;153;p2"/>
          <p:cNvSpPr/>
          <p:nvPr/>
        </p:nvSpPr>
        <p:spPr>
          <a:xfrm rot="2545444">
            <a:off x="1372326" y="2117102"/>
            <a:ext cx="1173514" cy="1071098"/>
          </a:xfrm>
          <a:custGeom>
            <a:rect b="b" l="l" r="r" t="t"/>
            <a:pathLst>
              <a:path extrusionOk="0" h="1606647" w="1760271">
                <a:moveTo>
                  <a:pt x="0" y="0"/>
                </a:moveTo>
                <a:lnTo>
                  <a:pt x="1760271" y="0"/>
                </a:lnTo>
                <a:lnTo>
                  <a:pt x="1760271" y="1606648"/>
                </a:lnTo>
                <a:lnTo>
                  <a:pt x="0" y="160664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54" name="Google Shape;154;p2"/>
          <p:cNvSpPr/>
          <p:nvPr/>
        </p:nvSpPr>
        <p:spPr>
          <a:xfrm rot="2545444">
            <a:off x="5537918" y="2117102"/>
            <a:ext cx="1173514" cy="1071098"/>
          </a:xfrm>
          <a:custGeom>
            <a:rect b="b" l="l" r="r" t="t"/>
            <a:pathLst>
              <a:path extrusionOk="0" h="1606647" w="1760271">
                <a:moveTo>
                  <a:pt x="0" y="0"/>
                </a:moveTo>
                <a:lnTo>
                  <a:pt x="1760271" y="0"/>
                </a:lnTo>
                <a:lnTo>
                  <a:pt x="1760271" y="1606648"/>
                </a:lnTo>
                <a:lnTo>
                  <a:pt x="0" y="160664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55" name="Google Shape;155;p2"/>
          <p:cNvSpPr/>
          <p:nvPr/>
        </p:nvSpPr>
        <p:spPr>
          <a:xfrm flipH="1" rot="8168989">
            <a:off x="3461612" y="5482280"/>
            <a:ext cx="1173514" cy="1071098"/>
          </a:xfrm>
          <a:custGeom>
            <a:rect b="b" l="l" r="r" t="t"/>
            <a:pathLst>
              <a:path extrusionOk="0" h="1606647" w="1760271">
                <a:moveTo>
                  <a:pt x="1760271" y="0"/>
                </a:moveTo>
                <a:lnTo>
                  <a:pt x="0" y="0"/>
                </a:lnTo>
                <a:lnTo>
                  <a:pt x="0" y="1606647"/>
                </a:lnTo>
                <a:lnTo>
                  <a:pt x="1760271" y="1606647"/>
                </a:lnTo>
                <a:lnTo>
                  <a:pt x="1760271"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56" name="Google Shape;156;p2"/>
          <p:cNvSpPr/>
          <p:nvPr/>
        </p:nvSpPr>
        <p:spPr>
          <a:xfrm rot="2545444">
            <a:off x="9703510" y="2117102"/>
            <a:ext cx="1173514" cy="1071098"/>
          </a:xfrm>
          <a:custGeom>
            <a:rect b="b" l="l" r="r" t="t"/>
            <a:pathLst>
              <a:path extrusionOk="0" h="1606647" w="1760271">
                <a:moveTo>
                  <a:pt x="0" y="0"/>
                </a:moveTo>
                <a:lnTo>
                  <a:pt x="1760271" y="0"/>
                </a:lnTo>
                <a:lnTo>
                  <a:pt x="1760271" y="1606648"/>
                </a:lnTo>
                <a:lnTo>
                  <a:pt x="0" y="160664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57" name="Google Shape;157;p2"/>
          <p:cNvSpPr/>
          <p:nvPr/>
        </p:nvSpPr>
        <p:spPr>
          <a:xfrm flipH="1" rot="8174555">
            <a:off x="7627204" y="5482280"/>
            <a:ext cx="1173514" cy="1071098"/>
          </a:xfrm>
          <a:custGeom>
            <a:rect b="b" l="l" r="r" t="t"/>
            <a:pathLst>
              <a:path extrusionOk="0" h="1606647" w="1760271">
                <a:moveTo>
                  <a:pt x="1760271" y="0"/>
                </a:moveTo>
                <a:lnTo>
                  <a:pt x="0" y="0"/>
                </a:lnTo>
                <a:lnTo>
                  <a:pt x="0" y="1606647"/>
                </a:lnTo>
                <a:lnTo>
                  <a:pt x="1760271" y="1606647"/>
                </a:lnTo>
                <a:lnTo>
                  <a:pt x="1760271"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58" name="Google Shape;158;p2"/>
          <p:cNvSpPr/>
          <p:nvPr/>
        </p:nvSpPr>
        <p:spPr>
          <a:xfrm>
            <a:off x="1758426" y="3409260"/>
            <a:ext cx="473436" cy="518705"/>
          </a:xfrm>
          <a:custGeom>
            <a:rect b="b" l="l" r="r" t="t"/>
            <a:pathLst>
              <a:path extrusionOk="0" h="778057" w="710154">
                <a:moveTo>
                  <a:pt x="0" y="0"/>
                </a:moveTo>
                <a:lnTo>
                  <a:pt x="710153" y="0"/>
                </a:lnTo>
                <a:lnTo>
                  <a:pt x="710153" y="778057"/>
                </a:lnTo>
                <a:lnTo>
                  <a:pt x="0" y="778057"/>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59" name="Google Shape;159;p2"/>
          <p:cNvSpPr/>
          <p:nvPr/>
        </p:nvSpPr>
        <p:spPr>
          <a:xfrm>
            <a:off x="3788016" y="4729355"/>
            <a:ext cx="550778" cy="552788"/>
          </a:xfrm>
          <a:custGeom>
            <a:rect b="b" l="l" r="r" t="t"/>
            <a:pathLst>
              <a:path extrusionOk="0" h="829182" w="826167">
                <a:moveTo>
                  <a:pt x="0" y="0"/>
                </a:moveTo>
                <a:lnTo>
                  <a:pt x="826166" y="0"/>
                </a:lnTo>
                <a:lnTo>
                  <a:pt x="826166" y="829181"/>
                </a:lnTo>
                <a:lnTo>
                  <a:pt x="0" y="829181"/>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60" name="Google Shape;160;p2"/>
          <p:cNvSpPr/>
          <p:nvPr/>
        </p:nvSpPr>
        <p:spPr>
          <a:xfrm>
            <a:off x="5784853" y="3325255"/>
            <a:ext cx="679643" cy="676511"/>
          </a:xfrm>
          <a:custGeom>
            <a:rect b="b" l="l" r="r" t="t"/>
            <a:pathLst>
              <a:path extrusionOk="0" h="1014767" w="1019464">
                <a:moveTo>
                  <a:pt x="0" y="0"/>
                </a:moveTo>
                <a:lnTo>
                  <a:pt x="1019464" y="0"/>
                </a:lnTo>
                <a:lnTo>
                  <a:pt x="1019464" y="1014767"/>
                </a:lnTo>
                <a:lnTo>
                  <a:pt x="0" y="1014767"/>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61" name="Google Shape;161;p2"/>
          <p:cNvSpPr/>
          <p:nvPr/>
        </p:nvSpPr>
        <p:spPr>
          <a:xfrm>
            <a:off x="7884850" y="4679953"/>
            <a:ext cx="602189" cy="602189"/>
          </a:xfrm>
          <a:custGeom>
            <a:rect b="b" l="l" r="r" t="t"/>
            <a:pathLst>
              <a:path extrusionOk="0" h="903284" w="903284">
                <a:moveTo>
                  <a:pt x="0" y="0"/>
                </a:moveTo>
                <a:lnTo>
                  <a:pt x="903284" y="0"/>
                </a:lnTo>
                <a:lnTo>
                  <a:pt x="903284" y="903284"/>
                </a:lnTo>
                <a:lnTo>
                  <a:pt x="0" y="903284"/>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62" name="Google Shape;162;p2"/>
          <p:cNvSpPr/>
          <p:nvPr/>
        </p:nvSpPr>
        <p:spPr>
          <a:xfrm>
            <a:off x="9998759" y="3374969"/>
            <a:ext cx="583015" cy="587286"/>
          </a:xfrm>
          <a:custGeom>
            <a:rect b="b" l="l" r="r" t="t"/>
            <a:pathLst>
              <a:path extrusionOk="0" h="880929" w="874522">
                <a:moveTo>
                  <a:pt x="0" y="0"/>
                </a:moveTo>
                <a:lnTo>
                  <a:pt x="874523" y="0"/>
                </a:lnTo>
                <a:lnTo>
                  <a:pt x="874523" y="880929"/>
                </a:lnTo>
                <a:lnTo>
                  <a:pt x="0" y="880929"/>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63" name="Google Shape;163;p2"/>
          <p:cNvSpPr txBox="1"/>
          <p:nvPr/>
        </p:nvSpPr>
        <p:spPr>
          <a:xfrm>
            <a:off x="2077675" y="965575"/>
            <a:ext cx="9964800" cy="1108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800">
                <a:solidFill>
                  <a:schemeClr val="dk1"/>
                </a:solidFill>
                <a:latin typeface="Calibri"/>
                <a:ea typeface="Calibri"/>
                <a:cs typeface="Calibri"/>
                <a:sym typeface="Calibri"/>
              </a:rPr>
              <a:t>I partecipanti acquisiranno le competenze pratiche per passare dalla teoria (PERMA, WSA, SWPBS) </a:t>
            </a:r>
            <a:r>
              <a:rPr i="1" lang="en-US" sz="1800">
                <a:solidFill>
                  <a:schemeClr val="dk1"/>
                </a:solidFill>
                <a:latin typeface="Calibri"/>
                <a:ea typeface="Calibri"/>
                <a:cs typeface="Calibri"/>
                <a:sym typeface="Calibri"/>
              </a:rPr>
              <a:t>all’azione</a:t>
            </a:r>
            <a:r>
              <a:rPr lang="en-US" sz="1800">
                <a:solidFill>
                  <a:schemeClr val="dk1"/>
                </a:solidFill>
                <a:latin typeface="Calibri"/>
                <a:ea typeface="Calibri"/>
                <a:cs typeface="Calibri"/>
                <a:sym typeface="Calibri"/>
              </a:rPr>
              <a:t>, progettando un programma di benessere personalizzato e allineato ai bisogni della propria scuola.</a:t>
            </a:r>
            <a:endParaRPr/>
          </a:p>
        </p:txBody>
      </p:sp>
      <p:sp>
        <p:nvSpPr>
          <p:cNvPr id="164" name="Google Shape;164;p2"/>
          <p:cNvSpPr txBox="1"/>
          <p:nvPr/>
        </p:nvSpPr>
        <p:spPr>
          <a:xfrm>
            <a:off x="1322622" y="4670671"/>
            <a:ext cx="1301700" cy="937800"/>
          </a:xfrm>
          <a:prstGeom prst="rect">
            <a:avLst/>
          </a:prstGeom>
          <a:noFill/>
          <a:ln>
            <a:noFill/>
          </a:ln>
        </p:spPr>
        <p:txBody>
          <a:bodyPr anchorCtr="0" anchor="t" bIns="0" lIns="0" spcFirstLastPara="1" rIns="0" wrap="square" tIns="0">
            <a:spAutoFit/>
          </a:bodyPr>
          <a:lstStyle/>
          <a:p>
            <a:pPr indent="0" lvl="0" marL="0" marR="0" rtl="0" algn="ctr">
              <a:lnSpc>
                <a:spcPct val="119222"/>
              </a:lnSpc>
              <a:spcBef>
                <a:spcPts val="0"/>
              </a:spcBef>
              <a:spcAft>
                <a:spcPts val="0"/>
              </a:spcAft>
              <a:buNone/>
            </a:pPr>
            <a:r>
              <a:rPr b="1" lang="en-US" sz="1800">
                <a:solidFill>
                  <a:srgbClr val="3C3C50"/>
                </a:solidFill>
                <a:latin typeface="Calibri"/>
                <a:ea typeface="Calibri"/>
                <a:cs typeface="Calibri"/>
                <a:sym typeface="Calibri"/>
              </a:rPr>
              <a:t>Valutazione dei Bisogni della Scuola</a:t>
            </a:r>
            <a:endParaRPr/>
          </a:p>
        </p:txBody>
      </p:sp>
      <p:sp>
        <p:nvSpPr>
          <p:cNvPr id="165" name="Google Shape;165;p2"/>
          <p:cNvSpPr txBox="1"/>
          <p:nvPr/>
        </p:nvSpPr>
        <p:spPr>
          <a:xfrm>
            <a:off x="9625049" y="4670671"/>
            <a:ext cx="1453800" cy="277200"/>
          </a:xfrm>
          <a:prstGeom prst="rect">
            <a:avLst/>
          </a:prstGeom>
          <a:noFill/>
          <a:ln>
            <a:noFill/>
          </a:ln>
        </p:spPr>
        <p:txBody>
          <a:bodyPr anchorCtr="0" anchor="t" bIns="0" lIns="0" spcFirstLastPara="1" rIns="0" wrap="square" tIns="0">
            <a:spAutoFit/>
          </a:bodyPr>
          <a:lstStyle/>
          <a:p>
            <a:pPr indent="0" lvl="0" marL="0" marR="0" rtl="0" algn="ctr">
              <a:lnSpc>
                <a:spcPct val="119222"/>
              </a:lnSpc>
              <a:spcBef>
                <a:spcPts val="0"/>
              </a:spcBef>
              <a:spcAft>
                <a:spcPts val="0"/>
              </a:spcAft>
              <a:buNone/>
            </a:pPr>
            <a:r>
              <a:rPr b="1" lang="en-US" sz="1800">
                <a:solidFill>
                  <a:srgbClr val="3C3C50"/>
                </a:solidFill>
                <a:latin typeface="Calibri"/>
                <a:ea typeface="Calibri"/>
                <a:cs typeface="Calibri"/>
                <a:sym typeface="Calibri"/>
              </a:rPr>
              <a:t>Misurazione</a:t>
            </a:r>
            <a:endParaRPr b="1" sz="1800">
              <a:solidFill>
                <a:srgbClr val="3C3C50"/>
              </a:solidFill>
              <a:latin typeface="Calibri"/>
              <a:ea typeface="Calibri"/>
              <a:cs typeface="Calibri"/>
              <a:sym typeface="Calibri"/>
            </a:endParaRPr>
          </a:p>
        </p:txBody>
      </p:sp>
      <p:sp>
        <p:nvSpPr>
          <p:cNvPr id="166" name="Google Shape;166;p2"/>
          <p:cNvSpPr txBox="1"/>
          <p:nvPr/>
        </p:nvSpPr>
        <p:spPr>
          <a:xfrm>
            <a:off x="3398230" y="2390644"/>
            <a:ext cx="1301700" cy="937800"/>
          </a:xfrm>
          <a:prstGeom prst="rect">
            <a:avLst/>
          </a:prstGeom>
          <a:noFill/>
          <a:ln>
            <a:noFill/>
          </a:ln>
        </p:spPr>
        <p:txBody>
          <a:bodyPr anchorCtr="0" anchor="t" bIns="0" lIns="0" spcFirstLastPara="1" rIns="0" wrap="square" tIns="0">
            <a:spAutoFit/>
          </a:bodyPr>
          <a:lstStyle/>
          <a:p>
            <a:pPr indent="0" lvl="0" marL="0" marR="0" rtl="0" algn="ctr">
              <a:lnSpc>
                <a:spcPct val="119222"/>
              </a:lnSpc>
              <a:spcBef>
                <a:spcPts val="0"/>
              </a:spcBef>
              <a:spcAft>
                <a:spcPts val="0"/>
              </a:spcAft>
              <a:buNone/>
            </a:pPr>
            <a:r>
              <a:rPr b="1" lang="en-US" sz="1800">
                <a:solidFill>
                  <a:srgbClr val="3C3C50"/>
                </a:solidFill>
                <a:latin typeface="Calibri"/>
                <a:ea typeface="Calibri"/>
                <a:cs typeface="Calibri"/>
                <a:sym typeface="Calibri"/>
              </a:rPr>
              <a:t>Selezione Strategie PERMA</a:t>
            </a:r>
            <a:endParaRPr/>
          </a:p>
        </p:txBody>
      </p:sp>
      <p:sp>
        <p:nvSpPr>
          <p:cNvPr id="167" name="Google Shape;167;p2"/>
          <p:cNvSpPr txBox="1"/>
          <p:nvPr/>
        </p:nvSpPr>
        <p:spPr>
          <a:xfrm>
            <a:off x="5445162" y="4670671"/>
            <a:ext cx="1301700" cy="937800"/>
          </a:xfrm>
          <a:prstGeom prst="rect">
            <a:avLst/>
          </a:prstGeom>
          <a:noFill/>
          <a:ln>
            <a:noFill/>
          </a:ln>
        </p:spPr>
        <p:txBody>
          <a:bodyPr anchorCtr="0" anchor="t" bIns="0" lIns="0" spcFirstLastPara="1" rIns="0" wrap="square" tIns="0">
            <a:spAutoFit/>
          </a:bodyPr>
          <a:lstStyle/>
          <a:p>
            <a:pPr indent="0" lvl="0" marL="0" marR="0" rtl="0" algn="ctr">
              <a:lnSpc>
                <a:spcPct val="119222"/>
              </a:lnSpc>
              <a:spcBef>
                <a:spcPts val="0"/>
              </a:spcBef>
              <a:spcAft>
                <a:spcPts val="0"/>
              </a:spcAft>
              <a:buNone/>
            </a:pPr>
            <a:r>
              <a:rPr b="1" lang="en-US" sz="1800">
                <a:solidFill>
                  <a:srgbClr val="3C3C50"/>
                </a:solidFill>
                <a:latin typeface="Calibri"/>
                <a:ea typeface="Calibri"/>
                <a:cs typeface="Calibri"/>
                <a:sym typeface="Calibri"/>
              </a:rPr>
              <a:t>Progettazione Programma WSA</a:t>
            </a:r>
            <a:endParaRPr b="1" i="0" sz="1800" u="none" cap="none" strike="noStrike">
              <a:solidFill>
                <a:srgbClr val="3C3C50"/>
              </a:solidFill>
              <a:latin typeface="Calibri"/>
              <a:ea typeface="Calibri"/>
              <a:cs typeface="Calibri"/>
              <a:sym typeface="Calibri"/>
            </a:endParaRPr>
          </a:p>
        </p:txBody>
      </p:sp>
      <p:sp>
        <p:nvSpPr>
          <p:cNvPr id="168" name="Google Shape;168;p2"/>
          <p:cNvSpPr txBox="1"/>
          <p:nvPr/>
        </p:nvSpPr>
        <p:spPr>
          <a:xfrm>
            <a:off x="7405999" y="2626350"/>
            <a:ext cx="1774800" cy="277200"/>
          </a:xfrm>
          <a:prstGeom prst="rect">
            <a:avLst/>
          </a:prstGeom>
          <a:noFill/>
          <a:ln>
            <a:noFill/>
          </a:ln>
        </p:spPr>
        <p:txBody>
          <a:bodyPr anchorCtr="0" anchor="t" bIns="0" lIns="0" spcFirstLastPara="1" rIns="0" wrap="square" tIns="0">
            <a:spAutoFit/>
          </a:bodyPr>
          <a:lstStyle/>
          <a:p>
            <a:pPr indent="0" lvl="0" marL="0" marR="0" rtl="0" algn="ctr">
              <a:lnSpc>
                <a:spcPct val="119222"/>
              </a:lnSpc>
              <a:spcBef>
                <a:spcPts val="0"/>
              </a:spcBef>
              <a:spcAft>
                <a:spcPts val="0"/>
              </a:spcAft>
              <a:buNone/>
            </a:pPr>
            <a:r>
              <a:rPr b="1" lang="en-US" sz="1800">
                <a:solidFill>
                  <a:srgbClr val="3C3C50"/>
                </a:solidFill>
                <a:latin typeface="Calibri"/>
                <a:ea typeface="Calibri"/>
                <a:cs typeface="Calibri"/>
                <a:sym typeface="Calibri"/>
              </a:rPr>
              <a:t>Implementazione</a:t>
            </a:r>
            <a:endParaRPr b="1" i="0" sz="1800" u="none" cap="none" strike="noStrike">
              <a:solidFill>
                <a:srgbClr val="3C3C50"/>
              </a:solidFill>
              <a:latin typeface="Calibri"/>
              <a:ea typeface="Calibri"/>
              <a:cs typeface="Calibri"/>
              <a:sym typeface="Calibri"/>
            </a:endParaRPr>
          </a:p>
        </p:txBody>
      </p:sp>
      <p:sp>
        <p:nvSpPr>
          <p:cNvPr id="169" name="Google Shape;169;p2"/>
          <p:cNvSpPr txBox="1"/>
          <p:nvPr/>
        </p:nvSpPr>
        <p:spPr>
          <a:xfrm>
            <a:off x="1170618" y="5564009"/>
            <a:ext cx="1605600" cy="5049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lang="en-US" sz="1600">
                <a:solidFill>
                  <a:schemeClr val="dk1"/>
                </a:solidFill>
                <a:latin typeface="Calibri"/>
                <a:ea typeface="Calibri"/>
                <a:cs typeface="Calibri"/>
                <a:sym typeface="Calibri"/>
              </a:rPr>
              <a:t>Cosa ci dicono i dati?</a:t>
            </a:r>
            <a:endParaRPr b="0" i="0" sz="1600" u="none" cap="none" strike="noStrike">
              <a:solidFill>
                <a:srgbClr val="5F6075"/>
              </a:solidFill>
              <a:latin typeface="Lato"/>
              <a:ea typeface="Lato"/>
              <a:cs typeface="Lato"/>
              <a:sym typeface="Lato"/>
            </a:endParaRPr>
          </a:p>
        </p:txBody>
      </p:sp>
      <p:sp>
        <p:nvSpPr>
          <p:cNvPr id="170" name="Google Shape;170;p2"/>
          <p:cNvSpPr txBox="1"/>
          <p:nvPr/>
        </p:nvSpPr>
        <p:spPr>
          <a:xfrm>
            <a:off x="9495850" y="5058407"/>
            <a:ext cx="1774800" cy="15393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lang="en-US" sz="1600">
                <a:solidFill>
                  <a:schemeClr val="dk1"/>
                </a:solidFill>
                <a:latin typeface="Calibri"/>
                <a:ea typeface="Calibri"/>
                <a:cs typeface="Calibri"/>
                <a:sym typeface="Calibri"/>
              </a:rPr>
              <a:t>Valutare l’impatto e utilizzare i risultati per tornare alla successiva Valutazione dei Bisogni della Scuola.</a:t>
            </a:r>
            <a:endParaRPr b="0" i="0" sz="1600" u="none" cap="none" strike="noStrike">
              <a:solidFill>
                <a:srgbClr val="5F6075"/>
              </a:solidFill>
              <a:latin typeface="Lato"/>
              <a:ea typeface="Lato"/>
              <a:cs typeface="Lato"/>
              <a:sym typeface="Lato"/>
            </a:endParaRPr>
          </a:p>
        </p:txBody>
      </p:sp>
      <p:sp>
        <p:nvSpPr>
          <p:cNvPr id="171" name="Google Shape;171;p2"/>
          <p:cNvSpPr txBox="1"/>
          <p:nvPr/>
        </p:nvSpPr>
        <p:spPr>
          <a:xfrm>
            <a:off x="3260562" y="3443812"/>
            <a:ext cx="1605600" cy="7635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lang="en-US" sz="1600">
                <a:solidFill>
                  <a:schemeClr val="dk1"/>
                </a:solidFill>
                <a:latin typeface="Calibri"/>
                <a:ea typeface="Calibri"/>
                <a:cs typeface="Calibri"/>
                <a:sym typeface="Calibri"/>
              </a:rPr>
              <a:t>Allineare PERMA ai Bisogni della Scuola</a:t>
            </a:r>
            <a:endParaRPr b="0" i="0" sz="1600" u="none" cap="none" strike="noStrike">
              <a:solidFill>
                <a:schemeClr val="dk1"/>
              </a:solidFill>
              <a:latin typeface="Calibri"/>
              <a:ea typeface="Calibri"/>
              <a:cs typeface="Calibri"/>
              <a:sym typeface="Calibri"/>
            </a:endParaRPr>
          </a:p>
        </p:txBody>
      </p:sp>
      <p:sp>
        <p:nvSpPr>
          <p:cNvPr id="172" name="Google Shape;172;p2"/>
          <p:cNvSpPr txBox="1"/>
          <p:nvPr/>
        </p:nvSpPr>
        <p:spPr>
          <a:xfrm>
            <a:off x="5293157" y="5550099"/>
            <a:ext cx="1605600" cy="12807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lang="en-US" sz="1600">
                <a:solidFill>
                  <a:schemeClr val="dk1"/>
                </a:solidFill>
                <a:latin typeface="Calibri"/>
                <a:ea typeface="Calibri"/>
                <a:cs typeface="Calibri"/>
                <a:sym typeface="Calibri"/>
              </a:rPr>
              <a:t>Come incorporare una strategia WSA nel Curriculum, nell’Ambiente e nella Comunità</a:t>
            </a:r>
            <a:endParaRPr b="0" i="0" sz="1600" u="none" cap="none" strike="noStrike">
              <a:solidFill>
                <a:schemeClr val="dk1"/>
              </a:solidFill>
              <a:latin typeface="Calibri"/>
              <a:ea typeface="Calibri"/>
              <a:cs typeface="Calibri"/>
              <a:sym typeface="Calibri"/>
            </a:endParaRPr>
          </a:p>
        </p:txBody>
      </p:sp>
      <p:sp>
        <p:nvSpPr>
          <p:cNvPr id="173" name="Google Shape;173;p2"/>
          <p:cNvSpPr txBox="1"/>
          <p:nvPr/>
        </p:nvSpPr>
        <p:spPr>
          <a:xfrm>
            <a:off x="7395443" y="2984185"/>
            <a:ext cx="16056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600">
                <a:solidFill>
                  <a:schemeClr val="dk1"/>
                </a:solidFill>
                <a:latin typeface="Calibri"/>
                <a:ea typeface="Calibri"/>
                <a:cs typeface="Calibri"/>
                <a:sym typeface="Calibri"/>
              </a:rPr>
              <a:t>Mettere il piano in pratica, formare gli altri e anticipare gli ostacoli.</a:t>
            </a:r>
            <a:endParaRPr/>
          </a:p>
        </p:txBody>
      </p:sp>
      <p:sp>
        <p:nvSpPr>
          <p:cNvPr id="174" name="Google Shape;174;p2"/>
          <p:cNvSpPr txBox="1"/>
          <p:nvPr/>
        </p:nvSpPr>
        <p:spPr>
          <a:xfrm>
            <a:off x="97970" y="28133"/>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300">
                <a:solidFill>
                  <a:srgbClr val="FFFFFF"/>
                </a:solidFill>
                <a:latin typeface="Calibri"/>
                <a:ea typeface="Calibri"/>
                <a:cs typeface="Calibri"/>
                <a:sym typeface="Calibri"/>
              </a:rPr>
              <a:t>Progettare e Mantenere Programmi di Benessere per l’Intera Scuola</a:t>
            </a:r>
            <a:endParaRPr sz="3800">
              <a:solidFill>
                <a:srgbClr val="FFFFFF"/>
              </a:solidFill>
              <a:latin typeface="Calibri"/>
              <a:ea typeface="Calibri"/>
              <a:cs typeface="Calibri"/>
              <a:sym typeface="Calibri"/>
            </a:endParaRPr>
          </a:p>
        </p:txBody>
      </p:sp>
      <p:sp>
        <p:nvSpPr>
          <p:cNvPr id="175" name="Google Shape;175;p2"/>
          <p:cNvSpPr txBox="1"/>
          <p:nvPr/>
        </p:nvSpPr>
        <p:spPr>
          <a:xfrm>
            <a:off x="97970" y="1054066"/>
            <a:ext cx="1817327" cy="5508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1000"/>
              </a:spcBef>
              <a:spcAft>
                <a:spcPts val="0"/>
              </a:spcAft>
              <a:buNone/>
            </a:pPr>
            <a:r>
              <a:rPr b="1" lang="en-US" sz="2400">
                <a:solidFill>
                  <a:schemeClr val="accent2"/>
                </a:solidFill>
                <a:latin typeface="Calibri"/>
                <a:ea typeface="Calibri"/>
                <a:cs typeface="Calibri"/>
                <a:sym typeface="Calibri"/>
              </a:rPr>
              <a:t>Introduzione</a:t>
            </a:r>
            <a:r>
              <a:rPr b="1" i="0" lang="en-US" sz="2400" u="none" cap="none" strike="noStrike">
                <a:solidFill>
                  <a:schemeClr val="accent2"/>
                </a:solidFill>
                <a:latin typeface="Calibri"/>
                <a:ea typeface="Calibri"/>
                <a:cs typeface="Calibri"/>
                <a:sym typeface="Calibri"/>
              </a:rPr>
              <a:t> </a:t>
            </a:r>
            <a:endParaRPr b="1" i="0" sz="2400" u="none" cap="none" strike="noStrike">
              <a:solidFill>
                <a:schemeClr val="accen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pSp>
        <p:nvGrpSpPr>
          <p:cNvPr id="180" name="Google Shape;180;g37f9446a92a_0_149"/>
          <p:cNvGrpSpPr/>
          <p:nvPr/>
        </p:nvGrpSpPr>
        <p:grpSpPr>
          <a:xfrm>
            <a:off x="321276" y="2302923"/>
            <a:ext cx="5136159" cy="1624306"/>
            <a:chOff x="0" y="-57150"/>
            <a:chExt cx="2258522" cy="728050"/>
          </a:xfrm>
        </p:grpSpPr>
        <p:sp>
          <p:nvSpPr>
            <p:cNvPr id="181" name="Google Shape;181;g37f9446a92a_0_149"/>
            <p:cNvSpPr/>
            <p:nvPr/>
          </p:nvSpPr>
          <p:spPr>
            <a:xfrm>
              <a:off x="0" y="0"/>
              <a:ext cx="2258522" cy="670900"/>
            </a:xfrm>
            <a:custGeom>
              <a:rect b="b" l="l" r="r" t="t"/>
              <a:pathLst>
                <a:path extrusionOk="0" h="670900" w="2258522">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cap="sq" cmpd="sng" w="57150">
              <a:solidFill>
                <a:schemeClr val="accent3"/>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82" name="Google Shape;182;g37f9446a92a_0_149"/>
            <p:cNvSpPr txBox="1"/>
            <p:nvPr/>
          </p:nvSpPr>
          <p:spPr>
            <a:xfrm>
              <a:off x="0" y="-57150"/>
              <a:ext cx="2258522" cy="7280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83" name="Google Shape;183;g37f9446a92a_0_149"/>
          <p:cNvGrpSpPr/>
          <p:nvPr/>
        </p:nvGrpSpPr>
        <p:grpSpPr>
          <a:xfrm>
            <a:off x="362187" y="4351016"/>
            <a:ext cx="5136159" cy="1624306"/>
            <a:chOff x="0" y="-57150"/>
            <a:chExt cx="2258522" cy="728050"/>
          </a:xfrm>
        </p:grpSpPr>
        <p:sp>
          <p:nvSpPr>
            <p:cNvPr id="184" name="Google Shape;184;g37f9446a92a_0_149"/>
            <p:cNvSpPr/>
            <p:nvPr/>
          </p:nvSpPr>
          <p:spPr>
            <a:xfrm>
              <a:off x="0" y="0"/>
              <a:ext cx="2258522" cy="670900"/>
            </a:xfrm>
            <a:custGeom>
              <a:rect b="b" l="l" r="r" t="t"/>
              <a:pathLst>
                <a:path extrusionOk="0" h="670900" w="2258522">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cap="sq" cmpd="sng" w="57150">
              <a:solidFill>
                <a:schemeClr val="accent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85" name="Google Shape;185;g37f9446a92a_0_149"/>
            <p:cNvSpPr txBox="1"/>
            <p:nvPr/>
          </p:nvSpPr>
          <p:spPr>
            <a:xfrm>
              <a:off x="0" y="-57150"/>
              <a:ext cx="2258522" cy="7280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86" name="Google Shape;186;g37f9446a92a_0_149"/>
          <p:cNvGrpSpPr/>
          <p:nvPr/>
        </p:nvGrpSpPr>
        <p:grpSpPr>
          <a:xfrm>
            <a:off x="5870690" y="2314336"/>
            <a:ext cx="5136159" cy="1624306"/>
            <a:chOff x="0" y="-57150"/>
            <a:chExt cx="2258522" cy="728050"/>
          </a:xfrm>
        </p:grpSpPr>
        <p:sp>
          <p:nvSpPr>
            <p:cNvPr id="187" name="Google Shape;187;g37f9446a92a_0_149"/>
            <p:cNvSpPr/>
            <p:nvPr/>
          </p:nvSpPr>
          <p:spPr>
            <a:xfrm>
              <a:off x="0" y="0"/>
              <a:ext cx="2258522" cy="670900"/>
            </a:xfrm>
            <a:custGeom>
              <a:rect b="b" l="l" r="r" t="t"/>
              <a:pathLst>
                <a:path extrusionOk="0" h="670900" w="2258522">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cap="sq" cmpd="sng" w="57150">
              <a:solidFill>
                <a:schemeClr val="accent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88" name="Google Shape;188;g37f9446a92a_0_149"/>
            <p:cNvSpPr txBox="1"/>
            <p:nvPr/>
          </p:nvSpPr>
          <p:spPr>
            <a:xfrm>
              <a:off x="0" y="-57150"/>
              <a:ext cx="2258522" cy="7280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89" name="Google Shape;189;g37f9446a92a_0_149"/>
          <p:cNvGrpSpPr/>
          <p:nvPr/>
        </p:nvGrpSpPr>
        <p:grpSpPr>
          <a:xfrm>
            <a:off x="5870690" y="4373986"/>
            <a:ext cx="5136159" cy="1624306"/>
            <a:chOff x="0" y="-57150"/>
            <a:chExt cx="2258522" cy="728050"/>
          </a:xfrm>
        </p:grpSpPr>
        <p:sp>
          <p:nvSpPr>
            <p:cNvPr id="190" name="Google Shape;190;g37f9446a92a_0_149"/>
            <p:cNvSpPr/>
            <p:nvPr/>
          </p:nvSpPr>
          <p:spPr>
            <a:xfrm>
              <a:off x="0" y="0"/>
              <a:ext cx="2258522" cy="670900"/>
            </a:xfrm>
            <a:custGeom>
              <a:rect b="b" l="l" r="r" t="t"/>
              <a:pathLst>
                <a:path extrusionOk="0" h="670900" w="2258522">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cap="sq" cmpd="sng" w="57150">
              <a:solidFill>
                <a:schemeClr val="accent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91" name="Google Shape;191;g37f9446a92a_0_149"/>
            <p:cNvSpPr txBox="1"/>
            <p:nvPr/>
          </p:nvSpPr>
          <p:spPr>
            <a:xfrm>
              <a:off x="0" y="-57150"/>
              <a:ext cx="2258522" cy="7280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92" name="Google Shape;192;g37f9446a92a_0_149"/>
          <p:cNvGrpSpPr/>
          <p:nvPr/>
        </p:nvGrpSpPr>
        <p:grpSpPr>
          <a:xfrm>
            <a:off x="554418" y="2598918"/>
            <a:ext cx="858554" cy="969791"/>
            <a:chOff x="0" y="-57150"/>
            <a:chExt cx="377532" cy="434682"/>
          </a:xfrm>
        </p:grpSpPr>
        <p:sp>
          <p:nvSpPr>
            <p:cNvPr id="193" name="Google Shape;193;g37f9446a92a_0_149"/>
            <p:cNvSpPr/>
            <p:nvPr/>
          </p:nvSpPr>
          <p:spPr>
            <a:xfrm>
              <a:off x="0" y="0"/>
              <a:ext cx="377532" cy="377532"/>
            </a:xfrm>
            <a:custGeom>
              <a:rect b="b" l="l" r="r" t="t"/>
              <a:pathLst>
                <a:path extrusionOk="0" h="377532" w="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94" name="Google Shape;194;g37f9446a92a_0_149"/>
            <p:cNvSpPr txBox="1"/>
            <p:nvPr/>
          </p:nvSpPr>
          <p:spPr>
            <a:xfrm>
              <a:off x="0" y="-57150"/>
              <a:ext cx="377532" cy="434682"/>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95" name="Google Shape;195;g37f9446a92a_0_149"/>
          <p:cNvGrpSpPr/>
          <p:nvPr/>
        </p:nvGrpSpPr>
        <p:grpSpPr>
          <a:xfrm>
            <a:off x="556231" y="4653451"/>
            <a:ext cx="858554" cy="969791"/>
            <a:chOff x="0" y="-57150"/>
            <a:chExt cx="377532" cy="434682"/>
          </a:xfrm>
        </p:grpSpPr>
        <p:sp>
          <p:nvSpPr>
            <p:cNvPr id="196" name="Google Shape;196;g37f9446a92a_0_149"/>
            <p:cNvSpPr/>
            <p:nvPr/>
          </p:nvSpPr>
          <p:spPr>
            <a:xfrm>
              <a:off x="0" y="0"/>
              <a:ext cx="377532" cy="377532"/>
            </a:xfrm>
            <a:custGeom>
              <a:rect b="b" l="l" r="r" t="t"/>
              <a:pathLst>
                <a:path extrusionOk="0" h="377532" w="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197" name="Google Shape;197;g37f9446a92a_0_149"/>
            <p:cNvSpPr txBox="1"/>
            <p:nvPr/>
          </p:nvSpPr>
          <p:spPr>
            <a:xfrm>
              <a:off x="0" y="-57150"/>
              <a:ext cx="377532" cy="434682"/>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198" name="Google Shape;198;g37f9446a92a_0_149"/>
          <p:cNvGrpSpPr/>
          <p:nvPr/>
        </p:nvGrpSpPr>
        <p:grpSpPr>
          <a:xfrm>
            <a:off x="6034216" y="2598918"/>
            <a:ext cx="944919" cy="991987"/>
            <a:chOff x="0" y="-57150"/>
            <a:chExt cx="415509" cy="444631"/>
          </a:xfrm>
        </p:grpSpPr>
        <p:sp>
          <p:nvSpPr>
            <p:cNvPr id="199" name="Google Shape;199;g37f9446a92a_0_149"/>
            <p:cNvSpPr/>
            <p:nvPr/>
          </p:nvSpPr>
          <p:spPr>
            <a:xfrm>
              <a:off x="37977" y="9949"/>
              <a:ext cx="377532" cy="377532"/>
            </a:xfrm>
            <a:custGeom>
              <a:rect b="b" l="l" r="r" t="t"/>
              <a:pathLst>
                <a:path extrusionOk="0" h="377532" w="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200" name="Google Shape;200;g37f9446a92a_0_149"/>
            <p:cNvSpPr txBox="1"/>
            <p:nvPr/>
          </p:nvSpPr>
          <p:spPr>
            <a:xfrm>
              <a:off x="0" y="-57150"/>
              <a:ext cx="377532" cy="434682"/>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grpSp>
        <p:nvGrpSpPr>
          <p:cNvPr id="201" name="Google Shape;201;g37f9446a92a_0_149"/>
          <p:cNvGrpSpPr/>
          <p:nvPr/>
        </p:nvGrpSpPr>
        <p:grpSpPr>
          <a:xfrm>
            <a:off x="6085891" y="4653451"/>
            <a:ext cx="858554" cy="969791"/>
            <a:chOff x="0" y="-57150"/>
            <a:chExt cx="377532" cy="434682"/>
          </a:xfrm>
        </p:grpSpPr>
        <p:sp>
          <p:nvSpPr>
            <p:cNvPr id="202" name="Google Shape;202;g37f9446a92a_0_149"/>
            <p:cNvSpPr/>
            <p:nvPr/>
          </p:nvSpPr>
          <p:spPr>
            <a:xfrm>
              <a:off x="0" y="0"/>
              <a:ext cx="377532" cy="377532"/>
            </a:xfrm>
            <a:custGeom>
              <a:rect b="b" l="l" r="r" t="t"/>
              <a:pathLst>
                <a:path extrusionOk="0" h="377532" w="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203" name="Google Shape;203;g37f9446a92a_0_149"/>
            <p:cNvSpPr txBox="1"/>
            <p:nvPr/>
          </p:nvSpPr>
          <p:spPr>
            <a:xfrm>
              <a:off x="0" y="-57150"/>
              <a:ext cx="377532" cy="434682"/>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grpSp>
      <p:sp>
        <p:nvSpPr>
          <p:cNvPr id="204" name="Google Shape;204;g37f9446a92a_0_149"/>
          <p:cNvSpPr/>
          <p:nvPr/>
        </p:nvSpPr>
        <p:spPr>
          <a:xfrm>
            <a:off x="670537" y="2918586"/>
            <a:ext cx="660341" cy="481485"/>
          </a:xfrm>
          <a:custGeom>
            <a:rect b="b" l="l" r="r" t="t"/>
            <a:pathLst>
              <a:path extrusionOk="0" h="609806" w="820483">
                <a:moveTo>
                  <a:pt x="0" y="0"/>
                </a:moveTo>
                <a:lnTo>
                  <a:pt x="820483" y="0"/>
                </a:lnTo>
                <a:lnTo>
                  <a:pt x="820483" y="609806"/>
                </a:lnTo>
                <a:lnTo>
                  <a:pt x="0" y="60980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205" name="Google Shape;205;g37f9446a92a_0_149"/>
          <p:cNvSpPr/>
          <p:nvPr/>
        </p:nvSpPr>
        <p:spPr>
          <a:xfrm>
            <a:off x="6299262" y="2946963"/>
            <a:ext cx="482037" cy="482037"/>
          </a:xfrm>
          <a:custGeom>
            <a:rect b="b" l="l" r="r" t="t"/>
            <a:pathLst>
              <a:path extrusionOk="0" h="723056" w="723056">
                <a:moveTo>
                  <a:pt x="0" y="0"/>
                </a:moveTo>
                <a:lnTo>
                  <a:pt x="723056" y="0"/>
                </a:lnTo>
                <a:lnTo>
                  <a:pt x="723056" y="723056"/>
                </a:lnTo>
                <a:lnTo>
                  <a:pt x="0" y="72305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206" name="Google Shape;206;g37f9446a92a_0_149"/>
          <p:cNvSpPr/>
          <p:nvPr/>
        </p:nvSpPr>
        <p:spPr>
          <a:xfrm>
            <a:off x="685042" y="4908579"/>
            <a:ext cx="558712" cy="544139"/>
          </a:xfrm>
          <a:custGeom>
            <a:rect b="b" l="l" r="r" t="t"/>
            <a:pathLst>
              <a:path extrusionOk="0" h="689159" w="694208">
                <a:moveTo>
                  <a:pt x="0" y="0"/>
                </a:moveTo>
                <a:lnTo>
                  <a:pt x="694208" y="0"/>
                </a:lnTo>
                <a:lnTo>
                  <a:pt x="694208" y="689159"/>
                </a:lnTo>
                <a:lnTo>
                  <a:pt x="0" y="68915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207" name="Google Shape;207;g37f9446a92a_0_149"/>
          <p:cNvSpPr txBox="1"/>
          <p:nvPr/>
        </p:nvSpPr>
        <p:spPr>
          <a:xfrm>
            <a:off x="4986564" y="2799749"/>
            <a:ext cx="300697" cy="253852"/>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1" i="0" lang="en-US" sz="1533" u="none" cap="none" strike="noStrike">
                <a:solidFill>
                  <a:schemeClr val="accent3"/>
                </a:solidFill>
                <a:latin typeface="Lato"/>
                <a:ea typeface="Lato"/>
                <a:cs typeface="Lato"/>
                <a:sym typeface="Lato"/>
              </a:rPr>
              <a:t>01</a:t>
            </a:r>
            <a:endParaRPr/>
          </a:p>
        </p:txBody>
      </p:sp>
      <p:sp>
        <p:nvSpPr>
          <p:cNvPr id="208" name="Google Shape;208;g37f9446a92a_0_149"/>
          <p:cNvSpPr txBox="1"/>
          <p:nvPr/>
        </p:nvSpPr>
        <p:spPr>
          <a:xfrm>
            <a:off x="4704414" y="4569336"/>
            <a:ext cx="871909" cy="253852"/>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1" i="0" lang="en-US" sz="1533" u="none" cap="none" strike="noStrike">
                <a:solidFill>
                  <a:schemeClr val="accent2"/>
                </a:solidFill>
                <a:latin typeface="Lato"/>
                <a:ea typeface="Lato"/>
                <a:cs typeface="Lato"/>
                <a:sym typeface="Lato"/>
              </a:rPr>
              <a:t>03</a:t>
            </a:r>
            <a:endParaRPr/>
          </a:p>
        </p:txBody>
      </p:sp>
      <p:sp>
        <p:nvSpPr>
          <p:cNvPr id="209" name="Google Shape;209;g37f9446a92a_0_149"/>
          <p:cNvSpPr txBox="1"/>
          <p:nvPr/>
        </p:nvSpPr>
        <p:spPr>
          <a:xfrm>
            <a:off x="10363389" y="2621692"/>
            <a:ext cx="686642" cy="253852"/>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1" i="0" lang="en-US" sz="1533" u="none" cap="none" strike="noStrike">
                <a:solidFill>
                  <a:schemeClr val="accent4"/>
                </a:solidFill>
                <a:latin typeface="Lato"/>
                <a:ea typeface="Lato"/>
                <a:cs typeface="Lato"/>
                <a:sym typeface="Lato"/>
              </a:rPr>
              <a:t>02</a:t>
            </a:r>
            <a:endParaRPr/>
          </a:p>
        </p:txBody>
      </p:sp>
      <p:sp>
        <p:nvSpPr>
          <p:cNvPr id="210" name="Google Shape;210;g37f9446a92a_0_149"/>
          <p:cNvSpPr txBox="1"/>
          <p:nvPr/>
        </p:nvSpPr>
        <p:spPr>
          <a:xfrm flipH="1">
            <a:off x="10506718" y="4654727"/>
            <a:ext cx="399983" cy="253852"/>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1" i="0" lang="en-US" sz="1533" u="none" cap="none" strike="noStrike">
                <a:solidFill>
                  <a:schemeClr val="accent1"/>
                </a:solidFill>
                <a:latin typeface="Lato"/>
                <a:ea typeface="Lato"/>
                <a:cs typeface="Lato"/>
                <a:sym typeface="Lato"/>
              </a:rPr>
              <a:t>04</a:t>
            </a:r>
            <a:endParaRPr/>
          </a:p>
        </p:txBody>
      </p:sp>
      <p:sp>
        <p:nvSpPr>
          <p:cNvPr id="211" name="Google Shape;211;g37f9446a92a_0_149"/>
          <p:cNvSpPr txBox="1"/>
          <p:nvPr/>
        </p:nvSpPr>
        <p:spPr>
          <a:xfrm>
            <a:off x="7306726" y="2642014"/>
            <a:ext cx="2730600" cy="1077600"/>
          </a:xfrm>
          <a:prstGeom prst="rect">
            <a:avLst/>
          </a:prstGeom>
          <a:noFill/>
          <a:ln>
            <a:noFill/>
          </a:ln>
        </p:spPr>
        <p:txBody>
          <a:bodyPr anchorCtr="0" anchor="t" bIns="0" lIns="0" spcFirstLastPara="1" rIns="0" wrap="square" tIns="0">
            <a:spAutoFit/>
          </a:bodyPr>
          <a:lstStyle/>
          <a:p>
            <a:pPr indent="0" lvl="0" marL="0" marR="0" rtl="0" algn="l">
              <a:lnSpc>
                <a:spcPct val="93333"/>
              </a:lnSpc>
              <a:spcBef>
                <a:spcPts val="0"/>
              </a:spcBef>
              <a:spcAft>
                <a:spcPts val="0"/>
              </a:spcAft>
              <a:buNone/>
            </a:pPr>
            <a:r>
              <a:rPr b="1" lang="en-US" sz="1500">
                <a:solidFill>
                  <a:schemeClr val="dk1"/>
                </a:solidFill>
                <a:latin typeface="Calibri"/>
                <a:ea typeface="Calibri"/>
                <a:cs typeface="Calibri"/>
                <a:sym typeface="Calibri"/>
              </a:rPr>
              <a:t>Seleziona e allinea </a:t>
            </a:r>
            <a:r>
              <a:rPr lang="en-US" sz="1500">
                <a:solidFill>
                  <a:schemeClr val="dk1"/>
                </a:solidFill>
                <a:latin typeface="Calibri"/>
                <a:ea typeface="Calibri"/>
                <a:cs typeface="Calibri"/>
                <a:sym typeface="Calibri"/>
              </a:rPr>
              <a:t>s</a:t>
            </a:r>
            <a:r>
              <a:rPr lang="en-US" sz="1500">
                <a:solidFill>
                  <a:schemeClr val="dk1"/>
                </a:solidFill>
                <a:latin typeface="Calibri"/>
                <a:ea typeface="Calibri"/>
                <a:cs typeface="Calibri"/>
                <a:sym typeface="Calibri"/>
              </a:rPr>
              <a:t>trategie appropriate basate sul modello PERMA per affrontare le esigenze di benessere individuate nel contesto della loro scuola.</a:t>
            </a:r>
            <a:endParaRPr b="0" i="0" sz="1500" u="none" cap="none" strike="noStrike">
              <a:solidFill>
                <a:schemeClr val="dk1"/>
              </a:solidFill>
              <a:latin typeface="Calibri"/>
              <a:ea typeface="Calibri"/>
              <a:cs typeface="Calibri"/>
              <a:sym typeface="Calibri"/>
            </a:endParaRPr>
          </a:p>
        </p:txBody>
      </p:sp>
      <p:sp>
        <p:nvSpPr>
          <p:cNvPr id="212" name="Google Shape;212;g37f9446a92a_0_149"/>
          <p:cNvSpPr/>
          <p:nvPr/>
        </p:nvSpPr>
        <p:spPr>
          <a:xfrm>
            <a:off x="6241189" y="4913029"/>
            <a:ext cx="589303" cy="578137"/>
          </a:xfrm>
          <a:custGeom>
            <a:rect b="b" l="l" r="r" t="t"/>
            <a:pathLst>
              <a:path extrusionOk="0" h="732217" w="732217">
                <a:moveTo>
                  <a:pt x="0" y="0"/>
                </a:moveTo>
                <a:lnTo>
                  <a:pt x="732217" y="0"/>
                </a:lnTo>
                <a:lnTo>
                  <a:pt x="732217" y="732217"/>
                </a:lnTo>
                <a:lnTo>
                  <a:pt x="0" y="73221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Arial"/>
              <a:ea typeface="Arial"/>
              <a:cs typeface="Arial"/>
              <a:sym typeface="Arial"/>
            </a:endParaRPr>
          </a:p>
        </p:txBody>
      </p:sp>
      <p:sp>
        <p:nvSpPr>
          <p:cNvPr id="213" name="Google Shape;213;g37f9446a92a_0_149"/>
          <p:cNvSpPr txBox="1"/>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marR="0" rtl="0" algn="l">
              <a:lnSpc>
                <a:spcPct val="90000"/>
              </a:lnSpc>
              <a:spcBef>
                <a:spcPts val="0"/>
              </a:spcBef>
              <a:spcAft>
                <a:spcPts val="0"/>
              </a:spcAft>
              <a:buClr>
                <a:srgbClr val="FFFFFF"/>
              </a:buClr>
              <a:buSzPts val="3800"/>
              <a:buFont typeface="Calibri"/>
              <a:buNone/>
            </a:pPr>
            <a:r>
              <a:rPr lang="en-US" sz="3800">
                <a:solidFill>
                  <a:srgbClr val="FFFFFF"/>
                </a:solidFill>
                <a:latin typeface="Calibri"/>
                <a:ea typeface="Calibri"/>
                <a:cs typeface="Calibri"/>
                <a:sym typeface="Calibri"/>
              </a:rPr>
              <a:t>Obiettivi di Apprendimento</a:t>
            </a:r>
            <a:endParaRPr/>
          </a:p>
        </p:txBody>
      </p:sp>
      <p:sp>
        <p:nvSpPr>
          <p:cNvPr id="214" name="Google Shape;214;g37f9446a92a_0_149"/>
          <p:cNvSpPr txBox="1"/>
          <p:nvPr/>
        </p:nvSpPr>
        <p:spPr>
          <a:xfrm>
            <a:off x="362187" y="1017412"/>
            <a:ext cx="11944500" cy="55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chemeClr val="accent2"/>
                </a:solidFill>
                <a:latin typeface="Calibri"/>
                <a:ea typeface="Calibri"/>
                <a:cs typeface="Calibri"/>
                <a:sym typeface="Calibri"/>
              </a:rPr>
              <a:t>Unit 3.1: </a:t>
            </a:r>
            <a:r>
              <a:rPr lang="en-US" sz="2400">
                <a:solidFill>
                  <a:schemeClr val="accent2"/>
                </a:solidFill>
                <a:latin typeface="Calibri"/>
                <a:ea typeface="Calibri"/>
                <a:cs typeface="Calibri"/>
                <a:sym typeface="Calibri"/>
              </a:rPr>
              <a:t>Progettare e Mantenere Programmi di Benessere per l’Intera Scuola</a:t>
            </a:r>
            <a:endParaRPr sz="2400">
              <a:solidFill>
                <a:schemeClr val="accent2"/>
              </a:solidFill>
              <a:latin typeface="Calibri"/>
              <a:ea typeface="Calibri"/>
              <a:cs typeface="Calibri"/>
              <a:sym typeface="Calibri"/>
            </a:endParaRPr>
          </a:p>
        </p:txBody>
      </p:sp>
      <p:sp>
        <p:nvSpPr>
          <p:cNvPr id="215" name="Google Shape;215;g37f9446a92a_0_149"/>
          <p:cNvSpPr txBox="1"/>
          <p:nvPr/>
        </p:nvSpPr>
        <p:spPr>
          <a:xfrm>
            <a:off x="1610803" y="2598918"/>
            <a:ext cx="33759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600">
                <a:solidFill>
                  <a:schemeClr val="dk1"/>
                </a:solidFill>
                <a:latin typeface="Calibri"/>
                <a:ea typeface="Calibri"/>
                <a:cs typeface="Calibri"/>
                <a:sym typeface="Calibri"/>
              </a:rPr>
              <a:t>Analizza le esigenze di benessere della loro scuola </a:t>
            </a:r>
            <a:r>
              <a:rPr lang="en-US" sz="1600">
                <a:solidFill>
                  <a:schemeClr val="dk1"/>
                </a:solidFill>
                <a:latin typeface="Calibri"/>
                <a:ea typeface="Calibri"/>
                <a:cs typeface="Calibri"/>
                <a:sym typeface="Calibri"/>
              </a:rPr>
              <a:t>e le pratiche esistenti per identificare le priorità chiave per un Approccio a Tutta la Scuola (WSA).</a:t>
            </a:r>
            <a:endParaRPr sz="1200"/>
          </a:p>
        </p:txBody>
      </p:sp>
      <p:sp>
        <p:nvSpPr>
          <p:cNvPr id="216" name="Google Shape;216;g37f9446a92a_0_149"/>
          <p:cNvSpPr txBox="1"/>
          <p:nvPr/>
        </p:nvSpPr>
        <p:spPr>
          <a:xfrm>
            <a:off x="7123992" y="4614233"/>
            <a:ext cx="3545700" cy="113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700">
                <a:solidFill>
                  <a:schemeClr val="dk1"/>
                </a:solidFill>
                <a:latin typeface="Calibri"/>
                <a:ea typeface="Calibri"/>
                <a:cs typeface="Calibri"/>
                <a:sym typeface="Calibri"/>
              </a:rPr>
              <a:t>Progetta un mini piano d’azione </a:t>
            </a:r>
            <a:r>
              <a:rPr lang="en-US" sz="1700">
                <a:solidFill>
                  <a:schemeClr val="dk1"/>
                </a:solidFill>
                <a:latin typeface="Calibri"/>
                <a:ea typeface="Calibri"/>
                <a:cs typeface="Calibri"/>
                <a:sym typeface="Calibri"/>
              </a:rPr>
              <a:t>per il benessere che integri interventi PERMA per il personale, gli studenti e l’intera comunità scolastica.</a:t>
            </a:r>
            <a:endParaRPr i="0" sz="1700" u="none" cap="none" strike="noStrike">
              <a:solidFill>
                <a:schemeClr val="dk1"/>
              </a:solidFill>
              <a:latin typeface="Calibri"/>
              <a:ea typeface="Calibri"/>
              <a:cs typeface="Calibri"/>
              <a:sym typeface="Calibri"/>
            </a:endParaRPr>
          </a:p>
        </p:txBody>
      </p:sp>
      <p:sp>
        <p:nvSpPr>
          <p:cNvPr id="217" name="Google Shape;217;g37f9446a92a_0_149"/>
          <p:cNvSpPr txBox="1"/>
          <p:nvPr/>
        </p:nvSpPr>
        <p:spPr>
          <a:xfrm>
            <a:off x="1522185" y="4520964"/>
            <a:ext cx="36819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600">
                <a:solidFill>
                  <a:schemeClr val="dk1"/>
                </a:solidFill>
                <a:latin typeface="Calibri"/>
                <a:ea typeface="Calibri"/>
                <a:cs typeface="Calibri"/>
                <a:sym typeface="Calibri"/>
              </a:rPr>
              <a:t>Formula obiettivi di benessere SMART </a:t>
            </a:r>
            <a:r>
              <a:rPr lang="en-US" sz="1600">
                <a:solidFill>
                  <a:schemeClr val="dk1"/>
                </a:solidFill>
                <a:latin typeface="Calibri"/>
                <a:ea typeface="Calibri"/>
                <a:cs typeface="Calibri"/>
                <a:sym typeface="Calibri"/>
              </a:rPr>
              <a:t>che siano specifici, misurabili, raggiungibili, pertinenti e temporalmente definiti, garantendo un’implementazione strategica e sostenibile.</a:t>
            </a:r>
            <a:endParaRPr i="0" sz="1600" u="none" cap="none" strike="noStrike">
              <a:solidFill>
                <a:schemeClr val="dk1"/>
              </a:solidFill>
              <a:latin typeface="Calibri"/>
              <a:ea typeface="Calibri"/>
              <a:cs typeface="Calibri"/>
              <a:sym typeface="Calibri"/>
            </a:endParaRPr>
          </a:p>
        </p:txBody>
      </p:sp>
      <p:sp>
        <p:nvSpPr>
          <p:cNvPr id="218" name="Google Shape;218;g37f9446a92a_0_149"/>
          <p:cNvSpPr txBox="1"/>
          <p:nvPr/>
        </p:nvSpPr>
        <p:spPr>
          <a:xfrm>
            <a:off x="321276" y="1672873"/>
            <a:ext cx="61536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Al termine di questa unità, i partecipanti saranno in grado di:</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7f9446a92a_0_13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Attività di Icebreaker – PERMA nella mia vita scolastica</a:t>
            </a:r>
            <a:endParaRPr/>
          </a:p>
        </p:txBody>
      </p:sp>
      <p:sp>
        <p:nvSpPr>
          <p:cNvPr id="224" name="Google Shape;224;g37f9446a92a_0_138"/>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800"/>
              <a:buNone/>
            </a:pPr>
            <a:r>
              <a:rPr i="1" lang="en-US" sz="2400">
                <a:solidFill>
                  <a:schemeClr val="accent2"/>
                </a:solidFill>
              </a:rPr>
              <a:t>Attività: Disegna o descrivi un elemento che rende la tua scuola una comunità fiorente (6 min)</a:t>
            </a:r>
            <a:endParaRPr i="1" sz="2400">
              <a:solidFill>
                <a:schemeClr val="accent2"/>
              </a:solidFill>
            </a:endParaRPr>
          </a:p>
        </p:txBody>
      </p:sp>
      <p:graphicFrame>
        <p:nvGraphicFramePr>
          <p:cNvPr id="225" name="Google Shape;225;g37f9446a92a_0_138"/>
          <p:cNvGraphicFramePr/>
          <p:nvPr/>
        </p:nvGraphicFramePr>
        <p:xfrm>
          <a:off x="149529" y="1983544"/>
          <a:ext cx="3000000" cy="3000000"/>
        </p:xfrm>
        <a:graphic>
          <a:graphicData uri="http://schemas.openxmlformats.org/drawingml/2006/table">
            <a:tbl>
              <a:tblPr>
                <a:noFill/>
                <a:tableStyleId>{BA083753-771E-475D-BCB8-CABF3633CA1F}</a:tableStyleId>
              </a:tblPr>
              <a:tblGrid>
                <a:gridCol w="2531875"/>
                <a:gridCol w="4327000"/>
              </a:tblGrid>
              <a:tr h="466100">
                <a:tc>
                  <a:txBody>
                    <a:bodyPr/>
                    <a:lstStyle/>
                    <a:p>
                      <a:pPr indent="0" lvl="0" marL="0" marR="0" rtl="0" algn="l">
                        <a:lnSpc>
                          <a:spcPct val="100000"/>
                        </a:lnSpc>
                        <a:spcBef>
                          <a:spcPts val="0"/>
                        </a:spcBef>
                        <a:spcAft>
                          <a:spcPts val="0"/>
                        </a:spcAft>
                        <a:buClr>
                          <a:srgbClr val="000000"/>
                        </a:buClr>
                        <a:buSzPts val="1800"/>
                        <a:buFont typeface="Arial"/>
                        <a:buNone/>
                      </a:pPr>
                      <a:r>
                        <a:rPr lang="en-US" sz="1800"/>
                        <a:t>Elemento PERMA</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25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P – </a:t>
                      </a:r>
                      <a:r>
                        <a:rPr b="1" lang="en-US" sz="1800"/>
                        <a:t>Emozioni Positive</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Qual è un momento a scuola che porta sorrisi o risate?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25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E – </a:t>
                      </a:r>
                      <a:r>
                        <a:rPr b="1" lang="en-US" sz="1800"/>
                        <a:t>Coinvolgimento</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Quando insegnanti o studenti si sentono maggiormente immersi nell’apprendimento?</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25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R – </a:t>
                      </a:r>
                      <a:r>
                        <a:rPr b="1" lang="en-US" sz="1800"/>
                        <a:t>Relazioni</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Come la tua scuola crea un senso di connessione o fiducia?</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25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M – </a:t>
                      </a:r>
                      <a:r>
                        <a:rPr b="1" lang="en-US" sz="1800"/>
                        <a:t>Significato</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a:t>Cosa dà scopo o orgoglio nella comunità scolastica?</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2560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A – </a:t>
                      </a:r>
                      <a:r>
                        <a:rPr b="1" lang="en-US" sz="1800"/>
                        <a:t>Realizzazione</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US" sz="1800"/>
                        <a:t>Qual è un piccolo successo che la tua scuola celebra?</a:t>
                      </a:r>
                      <a:endParaRPr sz="18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26" name="Google Shape;226;g37f9446a92a_0_138"/>
          <p:cNvPicPr preferRelativeResize="0"/>
          <p:nvPr/>
        </p:nvPicPr>
        <p:blipFill rotWithShape="1">
          <a:blip r:embed="rId3">
            <a:alphaModFix/>
          </a:blip>
          <a:srcRect b="0" l="0" r="0" t="0"/>
          <a:stretch/>
        </p:blipFill>
        <p:spPr>
          <a:xfrm>
            <a:off x="7203275" y="1520040"/>
            <a:ext cx="4839195" cy="48391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
          <p:cNvSpPr txBox="1"/>
          <p:nvPr>
            <p:ph type="title"/>
          </p:nvPr>
        </p:nvSpPr>
        <p:spPr>
          <a:xfrm>
            <a:off x="97970" y="81642"/>
            <a:ext cx="1209403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Collegare l'Approccio Scolastico Globale con il PERMA</a:t>
            </a:r>
            <a:endParaRPr/>
          </a:p>
        </p:txBody>
      </p:sp>
      <p:sp>
        <p:nvSpPr>
          <p:cNvPr id="233" name="Google Shape;233;p3"/>
          <p:cNvSpPr txBox="1"/>
          <p:nvPr>
            <p:ph idx="1" type="body"/>
          </p:nvPr>
        </p:nvSpPr>
        <p:spPr>
          <a:xfrm>
            <a:off x="97970" y="854671"/>
            <a:ext cx="11944500" cy="1048269"/>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b="0" i="1" lang="en-US" sz="1800"/>
              <a:t>Un Approccio Scolastico Globale (WSA) integra il benessere in ogni livello della vita scolastica, mentre il modello PERMA offre un quadro chiaro per progettare azioni mirate al benessere. Insieme, aiutano le scuole a sviluppare piani di benessere completi e sostenibili, in grado di rispondere alle esigenze sia del personale sia degli studenti.</a:t>
            </a:r>
            <a:endParaRPr i="1" sz="1800"/>
          </a:p>
        </p:txBody>
      </p:sp>
      <p:sp>
        <p:nvSpPr>
          <p:cNvPr id="234" name="Google Shape;234;p3"/>
          <p:cNvSpPr txBox="1"/>
          <p:nvPr>
            <p:ph idx="2" type="body"/>
          </p:nvPr>
        </p:nvSpPr>
        <p:spPr>
          <a:xfrm>
            <a:off x="893233" y="4955061"/>
            <a:ext cx="10353973" cy="1821297"/>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1800"/>
              <a:buNone/>
            </a:pPr>
            <a:r>
              <a:rPr lang="en-US"/>
              <a:t>Un buon piano di benessere basato su un Approccio Scolastico Globale (WSA) collega ciascun ambito del modello PERMA a un </a:t>
            </a:r>
            <a:r>
              <a:rPr b="1" lang="en-US"/>
              <a:t>obiettivo chiaro, attività specifiche, indicatori di successo e soggetti coinvolti.</a:t>
            </a:r>
            <a:endParaRPr b="1"/>
          </a:p>
          <a:p>
            <a:pPr indent="-228600" lvl="0" marL="457200" rtl="0" algn="ctr">
              <a:lnSpc>
                <a:spcPct val="90000"/>
              </a:lnSpc>
              <a:spcBef>
                <a:spcPts val="1000"/>
              </a:spcBef>
              <a:spcAft>
                <a:spcPts val="0"/>
              </a:spcAft>
              <a:buSzPts val="1800"/>
              <a:buNone/>
            </a:pPr>
            <a:r>
              <a:rPr i="1" lang="en-US">
                <a:solidFill>
                  <a:schemeClr val="accent2"/>
                </a:solidFill>
              </a:rPr>
              <a:t>Questo collegamento garantisce coerenza e sostenibilità a lungo termine all’interno del sistema scolastico.</a:t>
            </a:r>
            <a:endParaRPr i="1">
              <a:solidFill>
                <a:schemeClr val="accent2"/>
              </a:solidFill>
            </a:endParaRPr>
          </a:p>
        </p:txBody>
      </p:sp>
      <p:sp>
        <p:nvSpPr>
          <p:cNvPr id="235" name="Google Shape;235;p3"/>
          <p:cNvSpPr txBox="1"/>
          <p:nvPr/>
        </p:nvSpPr>
        <p:spPr>
          <a:xfrm>
            <a:off x="2386324" y="2298242"/>
            <a:ext cx="37587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Modello PERMA: </a:t>
            </a:r>
            <a:r>
              <a:rPr lang="en-US" sz="1800">
                <a:solidFill>
                  <a:schemeClr val="dk1"/>
                </a:solidFill>
                <a:latin typeface="Calibri"/>
                <a:ea typeface="Calibri"/>
                <a:cs typeface="Calibri"/>
                <a:sym typeface="Calibri"/>
              </a:rPr>
              <a:t>Cinque pilastri del benessere che guidano la progettazione dei programmi:</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P – </a:t>
            </a:r>
            <a:r>
              <a:rPr lang="en-US" sz="1800">
                <a:solidFill>
                  <a:schemeClr val="dk1"/>
                </a:solidFill>
                <a:latin typeface="Calibri"/>
                <a:ea typeface="Calibri"/>
                <a:cs typeface="Calibri"/>
                <a:sym typeface="Calibri"/>
              </a:rPr>
              <a:t>Emozioni Positive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E – </a:t>
            </a:r>
            <a:r>
              <a:rPr lang="en-US" sz="1800">
                <a:solidFill>
                  <a:schemeClr val="dk1"/>
                </a:solidFill>
                <a:latin typeface="Calibri"/>
                <a:ea typeface="Calibri"/>
                <a:cs typeface="Calibri"/>
                <a:sym typeface="Calibri"/>
              </a:rPr>
              <a:t>Coinvolgimento</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R – </a:t>
            </a:r>
            <a:r>
              <a:rPr lang="en-US" sz="1800">
                <a:solidFill>
                  <a:schemeClr val="dk1"/>
                </a:solidFill>
                <a:latin typeface="Calibri"/>
                <a:ea typeface="Calibri"/>
                <a:cs typeface="Calibri"/>
                <a:sym typeface="Calibri"/>
              </a:rPr>
              <a:t>Relazioni</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M – </a:t>
            </a:r>
            <a:r>
              <a:rPr lang="en-US" sz="1800">
                <a:solidFill>
                  <a:schemeClr val="dk1"/>
                </a:solidFill>
                <a:latin typeface="Calibri"/>
                <a:ea typeface="Calibri"/>
                <a:cs typeface="Calibri"/>
                <a:sym typeface="Calibri"/>
              </a:rPr>
              <a:t>Significato</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A – </a:t>
            </a:r>
            <a:r>
              <a:rPr lang="en-US" sz="1800">
                <a:solidFill>
                  <a:schemeClr val="dk1"/>
                </a:solidFill>
                <a:latin typeface="Calibri"/>
                <a:ea typeface="Calibri"/>
                <a:cs typeface="Calibri"/>
                <a:sym typeface="Calibri"/>
              </a:rPr>
              <a:t>Realizzazione</a:t>
            </a:r>
            <a:endParaRPr sz="1800">
              <a:solidFill>
                <a:schemeClr val="dk1"/>
              </a:solidFill>
              <a:latin typeface="Calibri"/>
              <a:ea typeface="Calibri"/>
              <a:cs typeface="Calibri"/>
              <a:sym typeface="Calibri"/>
            </a:endParaRPr>
          </a:p>
        </p:txBody>
      </p:sp>
      <p:sp>
        <p:nvSpPr>
          <p:cNvPr id="236" name="Google Shape;236;p3"/>
          <p:cNvSpPr/>
          <p:nvPr/>
        </p:nvSpPr>
        <p:spPr>
          <a:xfrm>
            <a:off x="5936169" y="2226452"/>
            <a:ext cx="716692" cy="2174904"/>
          </a:xfrm>
          <a:prstGeom prst="rightBrace">
            <a:avLst>
              <a:gd fmla="val 8333" name="adj1"/>
              <a:gd fmla="val 50000" name="adj2"/>
            </a:avLst>
          </a:prstGeom>
          <a:noFill/>
          <a:ln cap="flat" cmpd="sng" w="9525">
            <a:solidFill>
              <a:srgbClr val="6F55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37" name="Google Shape;237;p3"/>
          <p:cNvSpPr txBox="1"/>
          <p:nvPr/>
        </p:nvSpPr>
        <p:spPr>
          <a:xfrm>
            <a:off x="6993925" y="2944572"/>
            <a:ext cx="43959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Esempio: “Sotto </a:t>
            </a:r>
            <a:r>
              <a:rPr b="1" lang="en-US" sz="1800">
                <a:solidFill>
                  <a:schemeClr val="dk1"/>
                </a:solidFill>
                <a:latin typeface="Calibri"/>
                <a:ea typeface="Calibri"/>
                <a:cs typeface="Calibri"/>
                <a:sym typeface="Calibri"/>
              </a:rPr>
              <a:t>Emozioni Positive</a:t>
            </a:r>
            <a:r>
              <a:rPr lang="en-US" sz="1800">
                <a:solidFill>
                  <a:schemeClr val="dk1"/>
                </a:solidFill>
                <a:latin typeface="Calibri"/>
                <a:ea typeface="Calibri"/>
                <a:cs typeface="Calibri"/>
                <a:sym typeface="Calibri"/>
              </a:rPr>
              <a:t>, una scuola potrebbe introdurre rituali di gratitudine; sotto </a:t>
            </a:r>
            <a:r>
              <a:rPr b="1" lang="en-US" sz="1800">
                <a:solidFill>
                  <a:schemeClr val="dk1"/>
                </a:solidFill>
                <a:latin typeface="Calibri"/>
                <a:ea typeface="Calibri"/>
                <a:cs typeface="Calibri"/>
                <a:sym typeface="Calibri"/>
              </a:rPr>
              <a:t>Relazioni</a:t>
            </a:r>
            <a:r>
              <a:rPr lang="en-US" sz="1800">
                <a:solidFill>
                  <a:schemeClr val="dk1"/>
                </a:solidFill>
                <a:latin typeface="Calibri"/>
                <a:ea typeface="Calibri"/>
                <a:cs typeface="Calibri"/>
                <a:sym typeface="Calibri"/>
              </a:rPr>
              <a:t>, cerchi di tutoraggio tra pari.”</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4"/>
          <p:cNvGrpSpPr/>
          <p:nvPr/>
        </p:nvGrpSpPr>
        <p:grpSpPr>
          <a:xfrm>
            <a:off x="986136" y="2481891"/>
            <a:ext cx="917540" cy="917540"/>
            <a:chOff x="0" y="0"/>
            <a:chExt cx="812800" cy="812800"/>
          </a:xfrm>
        </p:grpSpPr>
        <p:sp>
          <p:nvSpPr>
            <p:cNvPr id="243" name="Google Shape;24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44" name="Google Shape;244;p4"/>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sp>
        <p:nvSpPr>
          <p:cNvPr id="245" name="Google Shape;245;p4"/>
          <p:cNvSpPr/>
          <p:nvPr/>
        </p:nvSpPr>
        <p:spPr>
          <a:xfrm>
            <a:off x="2831079" y="2478359"/>
            <a:ext cx="917540" cy="91754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46" name="Google Shape;246;p4"/>
          <p:cNvSpPr/>
          <p:nvPr/>
        </p:nvSpPr>
        <p:spPr>
          <a:xfrm rot="10800000">
            <a:off x="578797" y="3137051"/>
            <a:ext cx="1733541" cy="2905255"/>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chemeClr val="accent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nvGrpSpPr>
          <p:cNvPr id="247" name="Google Shape;247;p4"/>
          <p:cNvGrpSpPr/>
          <p:nvPr/>
        </p:nvGrpSpPr>
        <p:grpSpPr>
          <a:xfrm rot="10800000">
            <a:off x="2438162" y="3131243"/>
            <a:ext cx="1733541" cy="3061273"/>
            <a:chOff x="0" y="-57150"/>
            <a:chExt cx="635000" cy="1121352"/>
          </a:xfrm>
        </p:grpSpPr>
        <p:sp>
          <p:nvSpPr>
            <p:cNvPr id="248" name="Google Shape;248;p4"/>
            <p:cNvSpPr/>
            <p:nvPr/>
          </p:nvSpPr>
          <p:spPr>
            <a:xfrm>
              <a:off x="0" y="0"/>
              <a:ext cx="635000" cy="1064202"/>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chemeClr val="accent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49" name="Google Shape;249;p4"/>
            <p:cNvSpPr txBox="1"/>
            <p:nvPr/>
          </p:nvSpPr>
          <p:spPr>
            <a:xfrm>
              <a:off x="0" y="-57150"/>
              <a:ext cx="635000" cy="1009281"/>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250" name="Google Shape;250;p4"/>
          <p:cNvGrpSpPr/>
          <p:nvPr/>
        </p:nvGrpSpPr>
        <p:grpSpPr>
          <a:xfrm>
            <a:off x="1098637" y="2590860"/>
            <a:ext cx="692537" cy="692537"/>
            <a:chOff x="-1" y="-4145"/>
            <a:chExt cx="812800" cy="812800"/>
          </a:xfrm>
        </p:grpSpPr>
        <p:sp>
          <p:nvSpPr>
            <p:cNvPr id="251" name="Google Shape;251;p4"/>
            <p:cNvSpPr/>
            <p:nvPr/>
          </p:nvSpPr>
          <p:spPr>
            <a:xfrm>
              <a:off x="-1" y="-4145"/>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52" name="Google Shape;252;p4"/>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253" name="Google Shape;253;p4"/>
          <p:cNvGrpSpPr/>
          <p:nvPr/>
        </p:nvGrpSpPr>
        <p:grpSpPr>
          <a:xfrm>
            <a:off x="2958664" y="2594392"/>
            <a:ext cx="692537" cy="692537"/>
            <a:chOff x="0" y="0"/>
            <a:chExt cx="812800" cy="812800"/>
          </a:xfrm>
        </p:grpSpPr>
        <p:sp>
          <p:nvSpPr>
            <p:cNvPr id="254" name="Google Shape;254;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55" name="Google Shape;255;p4"/>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256" name="Google Shape;256;p4"/>
          <p:cNvGrpSpPr/>
          <p:nvPr/>
        </p:nvGrpSpPr>
        <p:grpSpPr>
          <a:xfrm>
            <a:off x="622693" y="5381407"/>
            <a:ext cx="1644426" cy="416019"/>
            <a:chOff x="0" y="-57150"/>
            <a:chExt cx="757405" cy="191614"/>
          </a:xfrm>
        </p:grpSpPr>
        <p:sp>
          <p:nvSpPr>
            <p:cNvPr id="257" name="Google Shape;257;p4"/>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258" name="Google Shape;258;p4"/>
            <p:cNvSpPr txBox="1"/>
            <p:nvPr/>
          </p:nvSpPr>
          <p:spPr>
            <a:xfrm>
              <a:off x="0" y="-57150"/>
              <a:ext cx="757405" cy="191614"/>
            </a:xfrm>
            <a:prstGeom prst="rect">
              <a:avLst/>
            </a:prstGeom>
            <a:solidFill>
              <a:schemeClr val="accent2"/>
            </a:solidFill>
            <a:ln>
              <a:noFill/>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259" name="Google Shape;259;p4"/>
          <p:cNvGrpSpPr/>
          <p:nvPr/>
        </p:nvGrpSpPr>
        <p:grpSpPr>
          <a:xfrm>
            <a:off x="2482719" y="5381407"/>
            <a:ext cx="1644426" cy="416019"/>
            <a:chOff x="0" y="-57150"/>
            <a:chExt cx="757405" cy="191614"/>
          </a:xfrm>
        </p:grpSpPr>
        <p:sp>
          <p:nvSpPr>
            <p:cNvPr id="260" name="Google Shape;260;p4"/>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261" name="Google Shape;261;p4"/>
            <p:cNvSpPr txBox="1"/>
            <p:nvPr/>
          </p:nvSpPr>
          <p:spPr>
            <a:xfrm>
              <a:off x="0" y="-57150"/>
              <a:ext cx="757405" cy="191614"/>
            </a:xfrm>
            <a:prstGeom prst="rect">
              <a:avLst/>
            </a:prstGeom>
            <a:solidFill>
              <a:schemeClr val="accent1"/>
            </a:solidFill>
            <a:ln>
              <a:noFill/>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262" name="Google Shape;262;p4"/>
          <p:cNvGrpSpPr/>
          <p:nvPr/>
        </p:nvGrpSpPr>
        <p:grpSpPr>
          <a:xfrm>
            <a:off x="4706702" y="2481891"/>
            <a:ext cx="917540" cy="917540"/>
            <a:chOff x="0" y="0"/>
            <a:chExt cx="812800" cy="812800"/>
          </a:xfrm>
        </p:grpSpPr>
        <p:sp>
          <p:nvSpPr>
            <p:cNvPr id="263" name="Google Shape;26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cap="sq" cmpd="sng" w="9525">
              <a:solidFill>
                <a:schemeClr val="accent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64" name="Google Shape;264;p4"/>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sp>
        <p:nvSpPr>
          <p:cNvPr id="265" name="Google Shape;265;p4"/>
          <p:cNvSpPr/>
          <p:nvPr/>
        </p:nvSpPr>
        <p:spPr>
          <a:xfrm rot="10800000">
            <a:off x="4315995" y="3139408"/>
            <a:ext cx="1733541" cy="2905255"/>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chemeClr val="accent4"/>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nvGrpSpPr>
          <p:cNvPr id="266" name="Google Shape;266;p4"/>
          <p:cNvGrpSpPr/>
          <p:nvPr/>
        </p:nvGrpSpPr>
        <p:grpSpPr>
          <a:xfrm>
            <a:off x="4819204" y="2594392"/>
            <a:ext cx="692537" cy="692537"/>
            <a:chOff x="0" y="0"/>
            <a:chExt cx="812800" cy="812800"/>
          </a:xfrm>
        </p:grpSpPr>
        <p:sp>
          <p:nvSpPr>
            <p:cNvPr id="267" name="Google Shape;267;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68" name="Google Shape;268;p4"/>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269" name="Google Shape;269;p4"/>
          <p:cNvGrpSpPr/>
          <p:nvPr/>
        </p:nvGrpSpPr>
        <p:grpSpPr>
          <a:xfrm>
            <a:off x="4343260" y="5381407"/>
            <a:ext cx="1644426" cy="416019"/>
            <a:chOff x="0" y="-57150"/>
            <a:chExt cx="757405" cy="191614"/>
          </a:xfrm>
        </p:grpSpPr>
        <p:sp>
          <p:nvSpPr>
            <p:cNvPr id="270" name="Google Shape;270;p4"/>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271" name="Google Shape;271;p4"/>
            <p:cNvSpPr txBox="1"/>
            <p:nvPr/>
          </p:nvSpPr>
          <p:spPr>
            <a:xfrm>
              <a:off x="0" y="-57150"/>
              <a:ext cx="757405" cy="191614"/>
            </a:xfrm>
            <a:prstGeom prst="rect">
              <a:avLst/>
            </a:prstGeom>
            <a:solidFill>
              <a:schemeClr val="accent4"/>
            </a:solidFill>
            <a:ln>
              <a:noFill/>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272" name="Google Shape;272;p4"/>
          <p:cNvGrpSpPr/>
          <p:nvPr/>
        </p:nvGrpSpPr>
        <p:grpSpPr>
          <a:xfrm>
            <a:off x="6567243" y="2481891"/>
            <a:ext cx="917540" cy="917540"/>
            <a:chOff x="0" y="0"/>
            <a:chExt cx="812800" cy="812800"/>
          </a:xfrm>
        </p:grpSpPr>
        <p:sp>
          <p:nvSpPr>
            <p:cNvPr id="273" name="Google Shape;27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74" name="Google Shape;274;p4"/>
            <p:cNvSpPr txBox="1"/>
            <p:nvPr/>
          </p:nvSpPr>
          <p:spPr>
            <a:xfrm>
              <a:off x="99659" y="134673"/>
              <a:ext cx="613484" cy="554406"/>
            </a:xfrm>
            <a:prstGeom prst="rect">
              <a:avLst/>
            </a:prstGeom>
            <a:solidFill>
              <a:schemeClr val="accent3"/>
            </a:solid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sp>
        <p:nvSpPr>
          <p:cNvPr id="275" name="Google Shape;275;p4"/>
          <p:cNvSpPr/>
          <p:nvPr/>
        </p:nvSpPr>
        <p:spPr>
          <a:xfrm rot="10800000">
            <a:off x="6171363" y="3139408"/>
            <a:ext cx="1733541" cy="2905255"/>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chemeClr val="accent3"/>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nvGrpSpPr>
          <p:cNvPr id="276" name="Google Shape;276;p4"/>
          <p:cNvGrpSpPr/>
          <p:nvPr/>
        </p:nvGrpSpPr>
        <p:grpSpPr>
          <a:xfrm>
            <a:off x="6679745" y="2594392"/>
            <a:ext cx="692537" cy="692537"/>
            <a:chOff x="0" y="0"/>
            <a:chExt cx="812800" cy="812800"/>
          </a:xfrm>
        </p:grpSpPr>
        <p:sp>
          <p:nvSpPr>
            <p:cNvPr id="277" name="Google Shape;277;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78" name="Google Shape;278;p4"/>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279" name="Google Shape;279;p4"/>
          <p:cNvGrpSpPr/>
          <p:nvPr/>
        </p:nvGrpSpPr>
        <p:grpSpPr>
          <a:xfrm>
            <a:off x="6203800" y="5381407"/>
            <a:ext cx="1644426" cy="416019"/>
            <a:chOff x="0" y="-57150"/>
            <a:chExt cx="757405" cy="191614"/>
          </a:xfrm>
        </p:grpSpPr>
        <p:sp>
          <p:nvSpPr>
            <p:cNvPr id="280" name="Google Shape;280;p4"/>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281" name="Google Shape;281;p4"/>
            <p:cNvSpPr txBox="1"/>
            <p:nvPr/>
          </p:nvSpPr>
          <p:spPr>
            <a:xfrm>
              <a:off x="0" y="-57150"/>
              <a:ext cx="757405" cy="191614"/>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sp>
        <p:nvSpPr>
          <p:cNvPr id="282" name="Google Shape;282;p4"/>
          <p:cNvSpPr/>
          <p:nvPr/>
        </p:nvSpPr>
        <p:spPr>
          <a:xfrm>
            <a:off x="8427783" y="2481891"/>
            <a:ext cx="917540" cy="91754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a:ln cap="sq" cmpd="sng" w="9525">
            <a:solidFill>
              <a:schemeClr val="accent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nvGrpSpPr>
          <p:cNvPr id="283" name="Google Shape;283;p4"/>
          <p:cNvGrpSpPr/>
          <p:nvPr/>
        </p:nvGrpSpPr>
        <p:grpSpPr>
          <a:xfrm>
            <a:off x="10288324" y="2481891"/>
            <a:ext cx="917540" cy="917540"/>
            <a:chOff x="0" y="0"/>
            <a:chExt cx="812800" cy="812800"/>
          </a:xfrm>
        </p:grpSpPr>
        <p:sp>
          <p:nvSpPr>
            <p:cNvPr id="284" name="Google Shape;284;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7B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85" name="Google Shape;285;p4"/>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286" name="Google Shape;286;p4"/>
          <p:cNvGrpSpPr/>
          <p:nvPr/>
        </p:nvGrpSpPr>
        <p:grpSpPr>
          <a:xfrm rot="10800000">
            <a:off x="8019784" y="3131243"/>
            <a:ext cx="1733541" cy="3061273"/>
            <a:chOff x="0" y="-57150"/>
            <a:chExt cx="635000" cy="1121352"/>
          </a:xfrm>
        </p:grpSpPr>
        <p:sp>
          <p:nvSpPr>
            <p:cNvPr id="287" name="Google Shape;287;p4"/>
            <p:cNvSpPr/>
            <p:nvPr/>
          </p:nvSpPr>
          <p:spPr>
            <a:xfrm>
              <a:off x="0" y="0"/>
              <a:ext cx="635000" cy="1064202"/>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chemeClr val="accent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88" name="Google Shape;288;p4"/>
            <p:cNvSpPr txBox="1"/>
            <p:nvPr/>
          </p:nvSpPr>
          <p:spPr>
            <a:xfrm>
              <a:off x="0" y="-57150"/>
              <a:ext cx="635000" cy="1009281"/>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289" name="Google Shape;289;p4"/>
          <p:cNvGrpSpPr/>
          <p:nvPr/>
        </p:nvGrpSpPr>
        <p:grpSpPr>
          <a:xfrm rot="10800000">
            <a:off x="9880324" y="3131243"/>
            <a:ext cx="1733541" cy="3061273"/>
            <a:chOff x="0" y="-57150"/>
            <a:chExt cx="635000" cy="1121352"/>
          </a:xfrm>
        </p:grpSpPr>
        <p:sp>
          <p:nvSpPr>
            <p:cNvPr id="290" name="Google Shape;290;p4"/>
            <p:cNvSpPr/>
            <p:nvPr/>
          </p:nvSpPr>
          <p:spPr>
            <a:xfrm>
              <a:off x="0" y="0"/>
              <a:ext cx="635000" cy="1064202"/>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rgbClr val="667B8A"/>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91" name="Google Shape;291;p4"/>
            <p:cNvSpPr txBox="1"/>
            <p:nvPr/>
          </p:nvSpPr>
          <p:spPr>
            <a:xfrm>
              <a:off x="0" y="-57150"/>
              <a:ext cx="635000" cy="1009281"/>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292" name="Google Shape;292;p4"/>
          <p:cNvGrpSpPr/>
          <p:nvPr/>
        </p:nvGrpSpPr>
        <p:grpSpPr>
          <a:xfrm>
            <a:off x="8540285" y="2594392"/>
            <a:ext cx="692537" cy="692537"/>
            <a:chOff x="0" y="0"/>
            <a:chExt cx="812800" cy="812800"/>
          </a:xfrm>
        </p:grpSpPr>
        <p:sp>
          <p:nvSpPr>
            <p:cNvPr id="293" name="Google Shape;29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94" name="Google Shape;294;p4"/>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295" name="Google Shape;295;p4"/>
          <p:cNvGrpSpPr/>
          <p:nvPr/>
        </p:nvGrpSpPr>
        <p:grpSpPr>
          <a:xfrm>
            <a:off x="10400826" y="2594392"/>
            <a:ext cx="692537" cy="692537"/>
            <a:chOff x="0" y="0"/>
            <a:chExt cx="812800" cy="812800"/>
          </a:xfrm>
        </p:grpSpPr>
        <p:sp>
          <p:nvSpPr>
            <p:cNvPr id="296" name="Google Shape;29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297" name="Google Shape;297;p4"/>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298" name="Google Shape;298;p4"/>
          <p:cNvGrpSpPr/>
          <p:nvPr/>
        </p:nvGrpSpPr>
        <p:grpSpPr>
          <a:xfrm>
            <a:off x="8064341" y="5381407"/>
            <a:ext cx="1644426" cy="416019"/>
            <a:chOff x="0" y="-57150"/>
            <a:chExt cx="757405" cy="191614"/>
          </a:xfrm>
        </p:grpSpPr>
        <p:sp>
          <p:nvSpPr>
            <p:cNvPr id="299" name="Google Shape;299;p4"/>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5"/>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300" name="Google Shape;300;p4"/>
            <p:cNvSpPr txBox="1"/>
            <p:nvPr/>
          </p:nvSpPr>
          <p:spPr>
            <a:xfrm>
              <a:off x="0" y="-57150"/>
              <a:ext cx="757405" cy="191614"/>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301" name="Google Shape;301;p4"/>
          <p:cNvGrpSpPr/>
          <p:nvPr/>
        </p:nvGrpSpPr>
        <p:grpSpPr>
          <a:xfrm>
            <a:off x="9924882" y="5381407"/>
            <a:ext cx="1644426" cy="416019"/>
            <a:chOff x="0" y="-57150"/>
            <a:chExt cx="757405" cy="191614"/>
          </a:xfrm>
        </p:grpSpPr>
        <p:sp>
          <p:nvSpPr>
            <p:cNvPr id="302" name="Google Shape;302;p4"/>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rgbClr val="667B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03" name="Google Shape;303;p4"/>
            <p:cNvSpPr txBox="1"/>
            <p:nvPr/>
          </p:nvSpPr>
          <p:spPr>
            <a:xfrm>
              <a:off x="0" y="-57150"/>
              <a:ext cx="757405" cy="191614"/>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sp>
        <p:nvSpPr>
          <p:cNvPr id="304" name="Google Shape;304;p4"/>
          <p:cNvSpPr/>
          <p:nvPr/>
        </p:nvSpPr>
        <p:spPr>
          <a:xfrm>
            <a:off x="1253025" y="2741913"/>
            <a:ext cx="383763" cy="397495"/>
          </a:xfrm>
          <a:custGeom>
            <a:rect b="b" l="l" r="r" t="t"/>
            <a:pathLst>
              <a:path extrusionOk="0" h="596242" w="575644">
                <a:moveTo>
                  <a:pt x="0" y="0"/>
                </a:moveTo>
                <a:lnTo>
                  <a:pt x="575644" y="0"/>
                </a:lnTo>
                <a:lnTo>
                  <a:pt x="575644" y="596242"/>
                </a:lnTo>
                <a:lnTo>
                  <a:pt x="0" y="59624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05" name="Google Shape;305;p4"/>
          <p:cNvSpPr/>
          <p:nvPr/>
        </p:nvSpPr>
        <p:spPr>
          <a:xfrm>
            <a:off x="3064510" y="2696693"/>
            <a:ext cx="438093" cy="447865"/>
          </a:xfrm>
          <a:custGeom>
            <a:rect b="b" l="l" r="r" t="t"/>
            <a:pathLst>
              <a:path extrusionOk="0" h="671798" w="657140">
                <a:moveTo>
                  <a:pt x="0" y="0"/>
                </a:moveTo>
                <a:lnTo>
                  <a:pt x="657140" y="0"/>
                </a:lnTo>
                <a:lnTo>
                  <a:pt x="657140" y="671798"/>
                </a:lnTo>
                <a:lnTo>
                  <a:pt x="0" y="6717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06" name="Google Shape;306;p4"/>
          <p:cNvSpPr/>
          <p:nvPr/>
        </p:nvSpPr>
        <p:spPr>
          <a:xfrm>
            <a:off x="4961576" y="2736764"/>
            <a:ext cx="407794" cy="407794"/>
          </a:xfrm>
          <a:custGeom>
            <a:rect b="b" l="l" r="r" t="t"/>
            <a:pathLst>
              <a:path extrusionOk="0" h="611691" w="611691">
                <a:moveTo>
                  <a:pt x="0" y="0"/>
                </a:moveTo>
                <a:lnTo>
                  <a:pt x="611691" y="0"/>
                </a:lnTo>
                <a:lnTo>
                  <a:pt x="611691" y="611692"/>
                </a:lnTo>
                <a:lnTo>
                  <a:pt x="0" y="61169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07" name="Google Shape;307;p4"/>
          <p:cNvSpPr/>
          <p:nvPr/>
        </p:nvSpPr>
        <p:spPr>
          <a:xfrm>
            <a:off x="6814185" y="2736764"/>
            <a:ext cx="423656" cy="407794"/>
          </a:xfrm>
          <a:custGeom>
            <a:rect b="b" l="l" r="r" t="t"/>
            <a:pathLst>
              <a:path extrusionOk="0" h="611691" w="635484">
                <a:moveTo>
                  <a:pt x="0" y="0"/>
                </a:moveTo>
                <a:lnTo>
                  <a:pt x="635485" y="0"/>
                </a:lnTo>
                <a:lnTo>
                  <a:pt x="635485" y="611692"/>
                </a:lnTo>
                <a:lnTo>
                  <a:pt x="0" y="61169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08" name="Google Shape;308;p4"/>
          <p:cNvSpPr/>
          <p:nvPr/>
        </p:nvSpPr>
        <p:spPr>
          <a:xfrm>
            <a:off x="8697999" y="2725058"/>
            <a:ext cx="377110" cy="431207"/>
          </a:xfrm>
          <a:custGeom>
            <a:rect b="b" l="l" r="r" t="t"/>
            <a:pathLst>
              <a:path extrusionOk="0" h="646811" w="565665">
                <a:moveTo>
                  <a:pt x="0" y="0"/>
                </a:moveTo>
                <a:lnTo>
                  <a:pt x="565665" y="0"/>
                </a:lnTo>
                <a:lnTo>
                  <a:pt x="565665" y="646811"/>
                </a:lnTo>
                <a:lnTo>
                  <a:pt x="0" y="64681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09" name="Google Shape;309;p4"/>
          <p:cNvSpPr/>
          <p:nvPr/>
        </p:nvSpPr>
        <p:spPr>
          <a:xfrm>
            <a:off x="10511390" y="2706043"/>
            <a:ext cx="471409" cy="469237"/>
          </a:xfrm>
          <a:custGeom>
            <a:rect b="b" l="l" r="r" t="t"/>
            <a:pathLst>
              <a:path extrusionOk="0" h="703855" w="707113">
                <a:moveTo>
                  <a:pt x="0" y="0"/>
                </a:moveTo>
                <a:lnTo>
                  <a:pt x="707113" y="0"/>
                </a:lnTo>
                <a:lnTo>
                  <a:pt x="707113" y="703855"/>
                </a:lnTo>
                <a:lnTo>
                  <a:pt x="0" y="70385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10" name="Google Shape;310;p4"/>
          <p:cNvSpPr txBox="1"/>
          <p:nvPr/>
        </p:nvSpPr>
        <p:spPr>
          <a:xfrm>
            <a:off x="756283" y="3519125"/>
            <a:ext cx="1377300" cy="8859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700">
                <a:solidFill>
                  <a:schemeClr val="dk1"/>
                </a:solidFill>
                <a:latin typeface="Calibri"/>
                <a:ea typeface="Calibri"/>
                <a:cs typeface="Calibri"/>
                <a:sym typeface="Calibri"/>
              </a:rPr>
              <a:t>Identificare i bisogni della scuola</a:t>
            </a:r>
            <a:endParaRPr b="1" sz="1700">
              <a:solidFill>
                <a:schemeClr val="dk1"/>
              </a:solidFill>
              <a:latin typeface="Calibri"/>
              <a:ea typeface="Calibri"/>
              <a:cs typeface="Calibri"/>
              <a:sym typeface="Calibri"/>
            </a:endParaRPr>
          </a:p>
        </p:txBody>
      </p:sp>
      <p:sp>
        <p:nvSpPr>
          <p:cNvPr id="311" name="Google Shape;311;p4"/>
          <p:cNvSpPr txBox="1"/>
          <p:nvPr/>
        </p:nvSpPr>
        <p:spPr>
          <a:xfrm>
            <a:off x="1067911" y="5601316"/>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chemeClr val="lt1"/>
                </a:solidFill>
                <a:latin typeface="Calibri"/>
                <a:ea typeface="Calibri"/>
                <a:cs typeface="Calibri"/>
                <a:sym typeface="Calibri"/>
              </a:rPr>
              <a:t>STEP 1</a:t>
            </a:r>
            <a:endParaRPr/>
          </a:p>
        </p:txBody>
      </p:sp>
      <p:sp>
        <p:nvSpPr>
          <p:cNvPr id="312" name="Google Shape;312;p4"/>
          <p:cNvSpPr txBox="1"/>
          <p:nvPr/>
        </p:nvSpPr>
        <p:spPr>
          <a:xfrm>
            <a:off x="2927937" y="5601316"/>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chemeClr val="lt1"/>
                </a:solidFill>
                <a:latin typeface="Calibri"/>
                <a:ea typeface="Calibri"/>
                <a:cs typeface="Calibri"/>
                <a:sym typeface="Calibri"/>
              </a:rPr>
              <a:t>STEP 2</a:t>
            </a:r>
            <a:endParaRPr/>
          </a:p>
        </p:txBody>
      </p:sp>
      <p:sp>
        <p:nvSpPr>
          <p:cNvPr id="313" name="Google Shape;313;p4"/>
          <p:cNvSpPr txBox="1"/>
          <p:nvPr/>
        </p:nvSpPr>
        <p:spPr>
          <a:xfrm>
            <a:off x="2499507" y="3634819"/>
            <a:ext cx="1629000" cy="6075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800">
                <a:solidFill>
                  <a:schemeClr val="dk1"/>
                </a:solidFill>
                <a:latin typeface="Calibri"/>
                <a:ea typeface="Calibri"/>
                <a:cs typeface="Calibri"/>
                <a:sym typeface="Calibri"/>
              </a:rPr>
              <a:t>Mappare punti di forza e lacune</a:t>
            </a:r>
            <a:endParaRPr b="1" sz="1800">
              <a:solidFill>
                <a:schemeClr val="dk1"/>
              </a:solidFill>
              <a:latin typeface="Calibri"/>
              <a:ea typeface="Calibri"/>
              <a:cs typeface="Calibri"/>
              <a:sym typeface="Calibri"/>
            </a:endParaRPr>
          </a:p>
        </p:txBody>
      </p:sp>
      <p:sp>
        <p:nvSpPr>
          <p:cNvPr id="314" name="Google Shape;314;p4"/>
          <p:cNvSpPr txBox="1"/>
          <p:nvPr/>
        </p:nvSpPr>
        <p:spPr>
          <a:xfrm>
            <a:off x="756283" y="4329467"/>
            <a:ext cx="1377300" cy="12006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lang="en-US" sz="1500">
                <a:solidFill>
                  <a:schemeClr val="dk1"/>
                </a:solidFill>
                <a:latin typeface="Calibri"/>
                <a:ea typeface="Calibri"/>
                <a:cs typeface="Calibri"/>
                <a:sym typeface="Calibri"/>
              </a:rPr>
              <a:t>Usare dati da valutazioni dei bisogni, sondaggi del personale o discussioni.</a:t>
            </a:r>
            <a:endParaRPr b="0" i="0" sz="1500" u="none" cap="none" strike="noStrike">
              <a:solidFill>
                <a:schemeClr val="dk1"/>
              </a:solidFill>
              <a:latin typeface="Calibri"/>
              <a:ea typeface="Calibri"/>
              <a:cs typeface="Calibri"/>
              <a:sym typeface="Calibri"/>
            </a:endParaRPr>
          </a:p>
        </p:txBody>
      </p:sp>
      <p:sp>
        <p:nvSpPr>
          <p:cNvPr id="315" name="Google Shape;315;p4"/>
          <p:cNvSpPr txBox="1"/>
          <p:nvPr/>
        </p:nvSpPr>
        <p:spPr>
          <a:xfrm>
            <a:off x="2499507" y="4342351"/>
            <a:ext cx="1629000" cy="10221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lang="en-US" sz="1600">
                <a:solidFill>
                  <a:schemeClr val="dk1"/>
                </a:solidFill>
                <a:latin typeface="Calibri"/>
                <a:ea typeface="Calibri"/>
                <a:cs typeface="Calibri"/>
                <a:sym typeface="Calibri"/>
              </a:rPr>
              <a:t>Dove gli sforzi per il benessere sono già forti? Dove mancano?</a:t>
            </a:r>
            <a:endParaRPr/>
          </a:p>
        </p:txBody>
      </p:sp>
      <p:sp>
        <p:nvSpPr>
          <p:cNvPr id="316" name="Google Shape;316;p4"/>
          <p:cNvSpPr txBox="1"/>
          <p:nvPr/>
        </p:nvSpPr>
        <p:spPr>
          <a:xfrm>
            <a:off x="4607228" y="3393929"/>
            <a:ext cx="1116600" cy="9381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800">
                <a:solidFill>
                  <a:schemeClr val="dk1"/>
                </a:solidFill>
                <a:latin typeface="Calibri"/>
                <a:ea typeface="Calibri"/>
                <a:cs typeface="Calibri"/>
                <a:sym typeface="Calibri"/>
              </a:rPr>
              <a:t>Definire obiettivi SMART</a:t>
            </a:r>
            <a:endParaRPr b="1" sz="1800">
              <a:solidFill>
                <a:schemeClr val="dk1"/>
              </a:solidFill>
              <a:latin typeface="Calibri"/>
              <a:ea typeface="Calibri"/>
              <a:cs typeface="Calibri"/>
              <a:sym typeface="Calibri"/>
            </a:endParaRPr>
          </a:p>
        </p:txBody>
      </p:sp>
      <p:sp>
        <p:nvSpPr>
          <p:cNvPr id="317" name="Google Shape;317;p4"/>
          <p:cNvSpPr txBox="1"/>
          <p:nvPr/>
        </p:nvSpPr>
        <p:spPr>
          <a:xfrm>
            <a:off x="4476850" y="4329466"/>
            <a:ext cx="1377300" cy="1293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1200"/>
              </a:spcBef>
              <a:spcAft>
                <a:spcPts val="1200"/>
              </a:spcAft>
              <a:buNone/>
            </a:pPr>
            <a:r>
              <a:rPr lang="en-US" sz="1500">
                <a:solidFill>
                  <a:schemeClr val="dk1"/>
                </a:solidFill>
                <a:latin typeface="Calibri"/>
                <a:ea typeface="Calibri"/>
                <a:cs typeface="Calibri"/>
                <a:sym typeface="Calibri"/>
              </a:rPr>
              <a:t>Specifici, Misurabili, Realizzabili, Rilevanti, Temporizzati.</a:t>
            </a:r>
            <a:endParaRPr sz="1500">
              <a:solidFill>
                <a:schemeClr val="dk1"/>
              </a:solidFill>
              <a:latin typeface="Calibri"/>
              <a:ea typeface="Calibri"/>
              <a:cs typeface="Calibri"/>
              <a:sym typeface="Calibri"/>
            </a:endParaRPr>
          </a:p>
        </p:txBody>
      </p:sp>
      <p:sp>
        <p:nvSpPr>
          <p:cNvPr id="318" name="Google Shape;318;p4"/>
          <p:cNvSpPr txBox="1"/>
          <p:nvPr/>
        </p:nvSpPr>
        <p:spPr>
          <a:xfrm>
            <a:off x="6467769" y="3546947"/>
            <a:ext cx="1116600" cy="9381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800">
                <a:solidFill>
                  <a:schemeClr val="dk1"/>
                </a:solidFill>
                <a:latin typeface="Calibri"/>
                <a:ea typeface="Calibri"/>
                <a:cs typeface="Calibri"/>
                <a:sym typeface="Calibri"/>
              </a:rPr>
              <a:t>Selezionare strategie PERMA</a:t>
            </a:r>
            <a:endParaRPr b="1" sz="1800">
              <a:solidFill>
                <a:schemeClr val="dk1"/>
              </a:solidFill>
              <a:latin typeface="Calibri"/>
              <a:ea typeface="Calibri"/>
              <a:cs typeface="Calibri"/>
              <a:sym typeface="Calibri"/>
            </a:endParaRPr>
          </a:p>
        </p:txBody>
      </p:sp>
      <p:sp>
        <p:nvSpPr>
          <p:cNvPr id="319" name="Google Shape;319;p4"/>
          <p:cNvSpPr txBox="1"/>
          <p:nvPr/>
        </p:nvSpPr>
        <p:spPr>
          <a:xfrm>
            <a:off x="6337391" y="4512479"/>
            <a:ext cx="1377300" cy="11205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lang="en-US">
                <a:solidFill>
                  <a:schemeClr val="dk1"/>
                </a:solidFill>
                <a:latin typeface="Calibri"/>
                <a:ea typeface="Calibri"/>
                <a:cs typeface="Calibri"/>
                <a:sym typeface="Calibri"/>
              </a:rPr>
              <a:t>Scegliere almeno un intervento per ciascun elemento del modello PERMA.</a:t>
            </a:r>
            <a:endParaRPr b="0" i="0" u="none" cap="none" strike="noStrike">
              <a:solidFill>
                <a:schemeClr val="dk1"/>
              </a:solidFill>
              <a:latin typeface="Calibri"/>
              <a:ea typeface="Calibri"/>
              <a:cs typeface="Calibri"/>
              <a:sym typeface="Calibri"/>
            </a:endParaRPr>
          </a:p>
        </p:txBody>
      </p:sp>
      <p:sp>
        <p:nvSpPr>
          <p:cNvPr id="320" name="Google Shape;320;p4"/>
          <p:cNvSpPr txBox="1"/>
          <p:nvPr/>
        </p:nvSpPr>
        <p:spPr>
          <a:xfrm>
            <a:off x="8135175" y="3545531"/>
            <a:ext cx="1491300" cy="9381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800">
                <a:solidFill>
                  <a:schemeClr val="dk1"/>
                </a:solidFill>
                <a:latin typeface="Calibri"/>
                <a:ea typeface="Calibri"/>
                <a:cs typeface="Calibri"/>
                <a:sym typeface="Calibri"/>
              </a:rPr>
              <a:t>Progettare azioni e responsabilità</a:t>
            </a:r>
            <a:endParaRPr b="1" sz="1800">
              <a:solidFill>
                <a:schemeClr val="dk1"/>
              </a:solidFill>
              <a:latin typeface="Calibri"/>
              <a:ea typeface="Calibri"/>
              <a:cs typeface="Calibri"/>
              <a:sym typeface="Calibri"/>
            </a:endParaRPr>
          </a:p>
        </p:txBody>
      </p:sp>
      <p:sp>
        <p:nvSpPr>
          <p:cNvPr id="321" name="Google Shape;321;p4"/>
          <p:cNvSpPr txBox="1"/>
          <p:nvPr/>
        </p:nvSpPr>
        <p:spPr>
          <a:xfrm>
            <a:off x="10188850" y="3421750"/>
            <a:ext cx="1116600" cy="8859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700">
                <a:solidFill>
                  <a:schemeClr val="dk1"/>
                </a:solidFill>
                <a:latin typeface="Calibri"/>
                <a:ea typeface="Calibri"/>
                <a:cs typeface="Calibri"/>
                <a:sym typeface="Calibri"/>
              </a:rPr>
              <a:t>Pianificare la valutazione</a:t>
            </a:r>
            <a:endParaRPr b="1" sz="1700">
              <a:solidFill>
                <a:schemeClr val="dk1"/>
              </a:solidFill>
              <a:latin typeface="Calibri"/>
              <a:ea typeface="Calibri"/>
              <a:cs typeface="Calibri"/>
              <a:sym typeface="Calibri"/>
            </a:endParaRPr>
          </a:p>
        </p:txBody>
      </p:sp>
      <p:sp>
        <p:nvSpPr>
          <p:cNvPr id="322" name="Google Shape;322;p4"/>
          <p:cNvSpPr txBox="1"/>
          <p:nvPr/>
        </p:nvSpPr>
        <p:spPr>
          <a:xfrm>
            <a:off x="8197417" y="4525947"/>
            <a:ext cx="1377300" cy="12807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lang="en-US" sz="1600">
                <a:solidFill>
                  <a:schemeClr val="dk1"/>
                </a:solidFill>
                <a:latin typeface="Calibri"/>
                <a:ea typeface="Calibri"/>
                <a:cs typeface="Calibri"/>
                <a:sym typeface="Calibri"/>
              </a:rPr>
              <a:t>Definire chi, quando e come ogni attività viene implementata.</a:t>
            </a:r>
            <a:endParaRPr b="0" i="0" sz="1600" u="none" cap="none" strike="noStrike">
              <a:solidFill>
                <a:schemeClr val="dk1"/>
              </a:solidFill>
              <a:latin typeface="Calibri"/>
              <a:ea typeface="Calibri"/>
              <a:cs typeface="Calibri"/>
              <a:sym typeface="Calibri"/>
            </a:endParaRPr>
          </a:p>
        </p:txBody>
      </p:sp>
      <p:sp>
        <p:nvSpPr>
          <p:cNvPr id="323" name="Google Shape;323;p4"/>
          <p:cNvSpPr txBox="1"/>
          <p:nvPr/>
        </p:nvSpPr>
        <p:spPr>
          <a:xfrm>
            <a:off x="10058471" y="4238574"/>
            <a:ext cx="1377300" cy="12807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lang="en-US" sz="1600">
                <a:solidFill>
                  <a:schemeClr val="dk1"/>
                </a:solidFill>
                <a:latin typeface="Calibri"/>
                <a:ea typeface="Calibri"/>
                <a:cs typeface="Calibri"/>
                <a:sym typeface="Calibri"/>
              </a:rPr>
              <a:t>Includere indicatori, scadenze e momenti di riflessione.</a:t>
            </a:r>
            <a:endParaRPr b="0" i="0" sz="1600" u="none" cap="none" strike="noStrike">
              <a:solidFill>
                <a:schemeClr val="dk1"/>
              </a:solidFill>
              <a:latin typeface="Calibri"/>
              <a:ea typeface="Calibri"/>
              <a:cs typeface="Calibri"/>
              <a:sym typeface="Calibri"/>
            </a:endParaRPr>
          </a:p>
        </p:txBody>
      </p:sp>
      <p:sp>
        <p:nvSpPr>
          <p:cNvPr id="324" name="Google Shape;324;p4"/>
          <p:cNvSpPr txBox="1"/>
          <p:nvPr/>
        </p:nvSpPr>
        <p:spPr>
          <a:xfrm>
            <a:off x="4788477" y="5601316"/>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chemeClr val="lt1"/>
                </a:solidFill>
                <a:latin typeface="Calibri"/>
                <a:ea typeface="Calibri"/>
                <a:cs typeface="Calibri"/>
                <a:sym typeface="Calibri"/>
              </a:rPr>
              <a:t>STEP 3</a:t>
            </a:r>
            <a:endParaRPr/>
          </a:p>
        </p:txBody>
      </p:sp>
      <p:sp>
        <p:nvSpPr>
          <p:cNvPr id="325" name="Google Shape;325;p4"/>
          <p:cNvSpPr txBox="1"/>
          <p:nvPr/>
        </p:nvSpPr>
        <p:spPr>
          <a:xfrm>
            <a:off x="6649018" y="5601316"/>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chemeClr val="lt1"/>
                </a:solidFill>
                <a:latin typeface="Calibri"/>
                <a:ea typeface="Calibri"/>
                <a:cs typeface="Calibri"/>
                <a:sym typeface="Calibri"/>
              </a:rPr>
              <a:t>STEP 4</a:t>
            </a:r>
            <a:endParaRPr/>
          </a:p>
        </p:txBody>
      </p:sp>
      <p:sp>
        <p:nvSpPr>
          <p:cNvPr id="326" name="Google Shape;326;p4"/>
          <p:cNvSpPr txBox="1"/>
          <p:nvPr/>
        </p:nvSpPr>
        <p:spPr>
          <a:xfrm>
            <a:off x="8509558" y="5601316"/>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chemeClr val="lt1"/>
                </a:solidFill>
                <a:latin typeface="Calibri"/>
                <a:ea typeface="Calibri"/>
                <a:cs typeface="Calibri"/>
                <a:sym typeface="Calibri"/>
              </a:rPr>
              <a:t>STEP 5</a:t>
            </a:r>
            <a:endParaRPr/>
          </a:p>
        </p:txBody>
      </p:sp>
      <p:sp>
        <p:nvSpPr>
          <p:cNvPr id="327" name="Google Shape;327;p4"/>
          <p:cNvSpPr txBox="1"/>
          <p:nvPr/>
        </p:nvSpPr>
        <p:spPr>
          <a:xfrm>
            <a:off x="10370099" y="5601316"/>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chemeClr val="lt1"/>
                </a:solidFill>
                <a:latin typeface="Calibri"/>
                <a:ea typeface="Calibri"/>
                <a:cs typeface="Calibri"/>
                <a:sym typeface="Calibri"/>
              </a:rPr>
              <a:t>STEP 6</a:t>
            </a:r>
            <a:endParaRPr/>
          </a:p>
        </p:txBody>
      </p:sp>
      <p:sp>
        <p:nvSpPr>
          <p:cNvPr id="328" name="Google Shape;328;p4"/>
          <p:cNvSpPr txBox="1"/>
          <p:nvPr/>
        </p:nvSpPr>
        <p:spPr>
          <a:xfrm>
            <a:off x="97970" y="81642"/>
            <a:ext cx="11944500" cy="71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3800">
                <a:solidFill>
                  <a:srgbClr val="FFFFFF"/>
                </a:solidFill>
                <a:latin typeface="Calibri"/>
                <a:ea typeface="Calibri"/>
                <a:cs typeface="Calibri"/>
                <a:sym typeface="Calibri"/>
              </a:rPr>
              <a:t>Passaggi per progettare un programma basato su un WSA</a:t>
            </a:r>
            <a:endParaRPr b="0" i="0" sz="3800" u="none" cap="none" strike="noStrike">
              <a:solidFill>
                <a:srgbClr val="FFFFFF"/>
              </a:solidFill>
              <a:latin typeface="Calibri"/>
              <a:ea typeface="Calibri"/>
              <a:cs typeface="Calibri"/>
              <a:sym typeface="Calibri"/>
            </a:endParaRPr>
          </a:p>
        </p:txBody>
      </p:sp>
      <p:sp>
        <p:nvSpPr>
          <p:cNvPr id="329" name="Google Shape;329;p4"/>
          <p:cNvSpPr txBox="1"/>
          <p:nvPr/>
        </p:nvSpPr>
        <p:spPr>
          <a:xfrm>
            <a:off x="97970" y="1117031"/>
            <a:ext cx="11944500" cy="112240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1" lang="en-US" sz="1800">
                <a:solidFill>
                  <a:schemeClr val="accent2"/>
                </a:solidFill>
                <a:latin typeface="Calibri"/>
                <a:ea typeface="Calibri"/>
                <a:cs typeface="Calibri"/>
                <a:sym typeface="Calibri"/>
              </a:rPr>
              <a:t>Progettare un programma di benessere efficace basato su un Approccio Scolastico Globale (WSA) richiede un processo chiaro che colleghi bisogni, punti di forza e priorità della scuola con strategie PERMA basate su evidenze.</a:t>
            </a:r>
            <a:endParaRPr i="1" sz="1800">
              <a:solidFill>
                <a:schemeClr val="accent2"/>
              </a:solidFill>
              <a:latin typeface="Calibri"/>
              <a:ea typeface="Calibri"/>
              <a:cs typeface="Calibri"/>
              <a:sym typeface="Calibri"/>
            </a:endParaRPr>
          </a:p>
          <a:p>
            <a:pPr indent="0" lvl="0" marL="0" marR="0" rtl="0" algn="ctr">
              <a:lnSpc>
                <a:spcPct val="100000"/>
              </a:lnSpc>
              <a:spcBef>
                <a:spcPts val="0"/>
              </a:spcBef>
              <a:spcAft>
                <a:spcPts val="0"/>
              </a:spcAft>
              <a:buNone/>
            </a:pPr>
            <a:r>
              <a:rPr i="1" lang="en-US" sz="1800">
                <a:solidFill>
                  <a:schemeClr val="accent2"/>
                </a:solidFill>
                <a:latin typeface="Calibri"/>
                <a:ea typeface="Calibri"/>
                <a:cs typeface="Calibri"/>
                <a:sym typeface="Calibri"/>
              </a:rPr>
              <a:t>Questi passaggi vi guideranno nella creazione di un piano di benessere strutturato, inclusivo e sostenibile, su misura per la comunità scolastica.</a:t>
            </a:r>
            <a:endParaRPr i="1" sz="1800">
              <a:solidFill>
                <a:schemeClr val="accent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
          <p:cNvSpPr/>
          <p:nvPr/>
        </p:nvSpPr>
        <p:spPr>
          <a:xfrm>
            <a:off x="2821169" y="1478933"/>
            <a:ext cx="917540" cy="91754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nvGrpSpPr>
          <p:cNvPr id="335" name="Google Shape;335;p5"/>
          <p:cNvGrpSpPr/>
          <p:nvPr/>
        </p:nvGrpSpPr>
        <p:grpSpPr>
          <a:xfrm>
            <a:off x="976226" y="1482465"/>
            <a:ext cx="917540" cy="917540"/>
            <a:chOff x="0" y="0"/>
            <a:chExt cx="812800" cy="812800"/>
          </a:xfrm>
        </p:grpSpPr>
        <p:sp>
          <p:nvSpPr>
            <p:cNvPr id="336" name="Google Shape;336;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37" name="Google Shape;337;p5"/>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sp>
        <p:nvSpPr>
          <p:cNvPr id="338" name="Google Shape;338;p5"/>
          <p:cNvSpPr/>
          <p:nvPr/>
        </p:nvSpPr>
        <p:spPr>
          <a:xfrm>
            <a:off x="1088726" y="1593788"/>
            <a:ext cx="692537" cy="69253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39" name="Google Shape;339;p5"/>
          <p:cNvSpPr txBox="1"/>
          <p:nvPr/>
        </p:nvSpPr>
        <p:spPr>
          <a:xfrm>
            <a:off x="3253456" y="1382947"/>
            <a:ext cx="745501" cy="810016"/>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40" name="Google Shape;340;p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sz="3400"/>
              <a:t>Unità 3.1: Progettare un programma WSA</a:t>
            </a:r>
            <a:endParaRPr sz="3400"/>
          </a:p>
        </p:txBody>
      </p:sp>
      <p:sp>
        <p:nvSpPr>
          <p:cNvPr id="341" name="Google Shape;341;p5"/>
          <p:cNvSpPr txBox="1"/>
          <p:nvPr>
            <p:ph idx="1" type="body"/>
          </p:nvPr>
        </p:nvSpPr>
        <p:spPr>
          <a:xfrm>
            <a:off x="97970" y="804042"/>
            <a:ext cx="599803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Passaggi per progettare un programma WSA</a:t>
            </a:r>
            <a:endParaRPr/>
          </a:p>
        </p:txBody>
      </p:sp>
      <p:grpSp>
        <p:nvGrpSpPr>
          <p:cNvPr id="342" name="Google Shape;342;p5"/>
          <p:cNvGrpSpPr/>
          <p:nvPr/>
        </p:nvGrpSpPr>
        <p:grpSpPr>
          <a:xfrm>
            <a:off x="2927377" y="1570599"/>
            <a:ext cx="692537" cy="728323"/>
            <a:chOff x="-18835" y="19050"/>
            <a:chExt cx="812800" cy="854801"/>
          </a:xfrm>
        </p:grpSpPr>
        <p:sp>
          <p:nvSpPr>
            <p:cNvPr id="343" name="Google Shape;343;p5"/>
            <p:cNvSpPr/>
            <p:nvPr/>
          </p:nvSpPr>
          <p:spPr>
            <a:xfrm>
              <a:off x="-18835" y="61051"/>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44" name="Google Shape;344;p5"/>
            <p:cNvSpPr txBox="1"/>
            <p:nvPr/>
          </p:nvSpPr>
          <p:spPr>
            <a:xfrm>
              <a:off x="76200" y="19050"/>
              <a:ext cx="660400" cy="717550"/>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sp>
        <p:nvSpPr>
          <p:cNvPr id="345" name="Google Shape;345;p5"/>
          <p:cNvSpPr txBox="1"/>
          <p:nvPr/>
        </p:nvSpPr>
        <p:spPr>
          <a:xfrm>
            <a:off x="6096000" y="2192963"/>
            <a:ext cx="40947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Passo 1. Rivedere la valutazione dei bisogni</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1" lang="en-US" sz="1800">
                <a:solidFill>
                  <a:schemeClr val="dk1"/>
                </a:solidFill>
                <a:latin typeface="Calibri"/>
                <a:ea typeface="Calibri"/>
                <a:cs typeface="Calibri"/>
                <a:sym typeface="Calibri"/>
              </a:rPr>
              <a:t>Qual è la lacuna più significativa in termini di benessere nella tua scuola?</a:t>
            </a:r>
            <a:endParaRPr i="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1" lang="en-US" sz="1800">
                <a:solidFill>
                  <a:schemeClr val="dk1"/>
                </a:solidFill>
                <a:latin typeface="Calibri"/>
                <a:ea typeface="Calibri"/>
                <a:cs typeface="Calibri"/>
                <a:sym typeface="Calibri"/>
              </a:rPr>
              <a:t>Quale elemento del modello PERMA è maggiormente coinvolto?</a:t>
            </a:r>
            <a:endParaRPr i="1" sz="1800">
              <a:solidFill>
                <a:schemeClr val="dk1"/>
              </a:solidFill>
              <a:latin typeface="Calibri"/>
              <a:ea typeface="Calibri"/>
              <a:cs typeface="Calibri"/>
              <a:sym typeface="Calibri"/>
            </a:endParaRPr>
          </a:p>
        </p:txBody>
      </p:sp>
      <p:sp>
        <p:nvSpPr>
          <p:cNvPr id="346" name="Google Shape;346;p5"/>
          <p:cNvSpPr txBox="1"/>
          <p:nvPr/>
        </p:nvSpPr>
        <p:spPr>
          <a:xfrm>
            <a:off x="6096000" y="4109798"/>
            <a:ext cx="41205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Passo 2: Mappare punti di forza e lacune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1" lang="en-US" sz="1800">
                <a:solidFill>
                  <a:schemeClr val="dk1"/>
                </a:solidFill>
                <a:latin typeface="Calibri"/>
                <a:ea typeface="Calibri"/>
                <a:cs typeface="Calibri"/>
                <a:sym typeface="Calibri"/>
              </a:rPr>
              <a:t>Se dovessi indicare un punto di forza attuale e una sfida legata al benessere nella tua scuola, quali sarebbero?</a:t>
            </a:r>
            <a:endParaRPr/>
          </a:p>
        </p:txBody>
      </p:sp>
      <p:sp>
        <p:nvSpPr>
          <p:cNvPr id="347" name="Google Shape;347;p5"/>
          <p:cNvSpPr/>
          <p:nvPr/>
        </p:nvSpPr>
        <p:spPr>
          <a:xfrm>
            <a:off x="7358563" y="44266"/>
            <a:ext cx="4887907" cy="2621152"/>
          </a:xfrm>
          <a:prstGeom prst="cloud">
            <a:avLst/>
          </a:prstGeom>
          <a:solidFill>
            <a:schemeClr val="accent1"/>
          </a:solidFill>
          <a:ln cap="flat" cmpd="sng" w="25400">
            <a:solidFill>
              <a:srgbClr val="3025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1800">
                <a:solidFill>
                  <a:srgbClr val="FFFFFF"/>
                </a:solidFill>
                <a:latin typeface="Calibri"/>
                <a:ea typeface="Calibri"/>
                <a:cs typeface="Calibri"/>
                <a:sym typeface="Calibri"/>
              </a:rPr>
              <a:t>Riflessione rapida</a:t>
            </a:r>
            <a:endParaRPr sz="18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None/>
            </a:pPr>
            <a:r>
              <a:rPr lang="en-US" sz="1800">
                <a:solidFill>
                  <a:srgbClr val="FFFFFF"/>
                </a:solidFill>
                <a:latin typeface="Calibri"/>
                <a:ea typeface="Calibri"/>
                <a:cs typeface="Calibri"/>
                <a:sym typeface="Calibri"/>
              </a:rPr>
              <a:t>Pensa alla tua comunità scolastica — personale, studenti e famiglie. In 2–3 frasi, descrivi il clima generale del benessere nella tua scuola.</a:t>
            </a:r>
            <a:endParaRPr sz="1800">
              <a:solidFill>
                <a:srgbClr val="FFFFFF"/>
              </a:solidFill>
              <a:latin typeface="Calibri"/>
              <a:ea typeface="Calibri"/>
              <a:cs typeface="Calibri"/>
              <a:sym typeface="Calibri"/>
            </a:endParaRPr>
          </a:p>
        </p:txBody>
      </p:sp>
      <p:sp>
        <p:nvSpPr>
          <p:cNvPr id="348" name="Google Shape;348;p5"/>
          <p:cNvSpPr/>
          <p:nvPr/>
        </p:nvSpPr>
        <p:spPr>
          <a:xfrm rot="10800000">
            <a:off x="550033" y="2330217"/>
            <a:ext cx="1733541" cy="2905255"/>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chemeClr val="accent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nvGrpSpPr>
          <p:cNvPr id="349" name="Google Shape;349;p5"/>
          <p:cNvGrpSpPr/>
          <p:nvPr/>
        </p:nvGrpSpPr>
        <p:grpSpPr>
          <a:xfrm rot="10800000">
            <a:off x="2409398" y="2324409"/>
            <a:ext cx="1733541" cy="3061273"/>
            <a:chOff x="0" y="-57150"/>
            <a:chExt cx="635000" cy="1121352"/>
          </a:xfrm>
        </p:grpSpPr>
        <p:sp>
          <p:nvSpPr>
            <p:cNvPr id="350" name="Google Shape;350;p5"/>
            <p:cNvSpPr/>
            <p:nvPr/>
          </p:nvSpPr>
          <p:spPr>
            <a:xfrm>
              <a:off x="0" y="0"/>
              <a:ext cx="635000" cy="1064202"/>
            </a:xfrm>
            <a:custGeom>
              <a:rect b="b" l="l" r="r" t="t"/>
              <a:pathLst>
                <a:path extrusionOk="0" h="1064202" w="635000">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cap="sq" cmpd="sng" w="95250">
              <a:solidFill>
                <a:schemeClr val="accent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51" name="Google Shape;351;p5"/>
            <p:cNvSpPr txBox="1"/>
            <p:nvPr/>
          </p:nvSpPr>
          <p:spPr>
            <a:xfrm>
              <a:off x="0" y="-57150"/>
              <a:ext cx="635000" cy="1009281"/>
            </a:xfrm>
            <a:prstGeom prst="rect">
              <a:avLst/>
            </a:prstGeom>
            <a:noFill/>
            <a:ln>
              <a:noFill/>
            </a:ln>
          </p:spPr>
          <p:txBody>
            <a:bodyPr anchorCtr="0" anchor="ctr" bIns="33850" lIns="33850" spcFirstLastPara="1" rIns="33850" wrap="square" tIns="33850">
              <a:noAutofit/>
            </a:bodyPr>
            <a:lstStyle/>
            <a:p>
              <a:pPr indent="0" lvl="0" marL="0" marR="0" rtl="0" algn="ctr">
                <a:lnSpc>
                  <a:spcPct val="190032"/>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grpSp>
      <p:grpSp>
        <p:nvGrpSpPr>
          <p:cNvPr id="352" name="Google Shape;352;p5"/>
          <p:cNvGrpSpPr/>
          <p:nvPr/>
        </p:nvGrpSpPr>
        <p:grpSpPr>
          <a:xfrm>
            <a:off x="593929" y="4574573"/>
            <a:ext cx="1644426" cy="416019"/>
            <a:chOff x="0" y="-57150"/>
            <a:chExt cx="757405" cy="191614"/>
          </a:xfrm>
        </p:grpSpPr>
        <p:sp>
          <p:nvSpPr>
            <p:cNvPr id="353" name="Google Shape;353;p5"/>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354" name="Google Shape;354;p5"/>
            <p:cNvSpPr txBox="1"/>
            <p:nvPr/>
          </p:nvSpPr>
          <p:spPr>
            <a:xfrm>
              <a:off x="0" y="-57150"/>
              <a:ext cx="757405" cy="191614"/>
            </a:xfrm>
            <a:prstGeom prst="rect">
              <a:avLst/>
            </a:prstGeom>
            <a:solidFill>
              <a:schemeClr val="accent2"/>
            </a:solidFill>
            <a:ln>
              <a:noFill/>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grpSp>
        <p:nvGrpSpPr>
          <p:cNvPr id="355" name="Google Shape;355;p5"/>
          <p:cNvGrpSpPr/>
          <p:nvPr/>
        </p:nvGrpSpPr>
        <p:grpSpPr>
          <a:xfrm>
            <a:off x="2453955" y="4574573"/>
            <a:ext cx="1644426" cy="416019"/>
            <a:chOff x="0" y="-57150"/>
            <a:chExt cx="757405" cy="191614"/>
          </a:xfrm>
        </p:grpSpPr>
        <p:sp>
          <p:nvSpPr>
            <p:cNvPr id="356" name="Google Shape;356;p5"/>
            <p:cNvSpPr/>
            <p:nvPr/>
          </p:nvSpPr>
          <p:spPr>
            <a:xfrm>
              <a:off x="0" y="0"/>
              <a:ext cx="757405" cy="134464"/>
            </a:xfrm>
            <a:custGeom>
              <a:rect b="b" l="l" r="r" t="t"/>
              <a:pathLst>
                <a:path extrusionOk="0" h="134464" w="757405">
                  <a:moveTo>
                    <a:pt x="0" y="0"/>
                  </a:moveTo>
                  <a:lnTo>
                    <a:pt x="757405" y="0"/>
                  </a:lnTo>
                  <a:lnTo>
                    <a:pt x="757405" y="134464"/>
                  </a:lnTo>
                  <a:lnTo>
                    <a:pt x="0" y="13446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357" name="Google Shape;357;p5"/>
            <p:cNvSpPr txBox="1"/>
            <p:nvPr/>
          </p:nvSpPr>
          <p:spPr>
            <a:xfrm>
              <a:off x="0" y="-57150"/>
              <a:ext cx="757405" cy="191614"/>
            </a:xfrm>
            <a:prstGeom prst="rect">
              <a:avLst/>
            </a:prstGeom>
            <a:solidFill>
              <a:schemeClr val="accent1"/>
            </a:solidFill>
            <a:ln>
              <a:noFill/>
            </a:ln>
          </p:spPr>
          <p:txBody>
            <a:bodyPr anchorCtr="0" anchor="ctr" bIns="33850" lIns="33850" spcFirstLastPara="1" rIns="33850" wrap="square" tIns="33850">
              <a:noAutofit/>
            </a:bodyPr>
            <a:lstStyle/>
            <a:p>
              <a:pPr indent="0" lvl="0" marL="0" marR="0" rtl="0" algn="ctr">
                <a:lnSpc>
                  <a:spcPct val="985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grpSp>
      <p:sp>
        <p:nvSpPr>
          <p:cNvPr id="358" name="Google Shape;358;p5"/>
          <p:cNvSpPr/>
          <p:nvPr/>
        </p:nvSpPr>
        <p:spPr>
          <a:xfrm>
            <a:off x="1243115" y="1742487"/>
            <a:ext cx="383763" cy="397495"/>
          </a:xfrm>
          <a:custGeom>
            <a:rect b="b" l="l" r="r" t="t"/>
            <a:pathLst>
              <a:path extrusionOk="0" h="596242" w="575644">
                <a:moveTo>
                  <a:pt x="0" y="0"/>
                </a:moveTo>
                <a:lnTo>
                  <a:pt x="575644" y="0"/>
                </a:lnTo>
                <a:lnTo>
                  <a:pt x="575644" y="596242"/>
                </a:lnTo>
                <a:lnTo>
                  <a:pt x="0" y="59624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59" name="Google Shape;359;p5"/>
          <p:cNvSpPr/>
          <p:nvPr/>
        </p:nvSpPr>
        <p:spPr>
          <a:xfrm>
            <a:off x="3054600" y="1697267"/>
            <a:ext cx="438093" cy="447865"/>
          </a:xfrm>
          <a:custGeom>
            <a:rect b="b" l="l" r="r" t="t"/>
            <a:pathLst>
              <a:path extrusionOk="0" h="671798" w="657140">
                <a:moveTo>
                  <a:pt x="0" y="0"/>
                </a:moveTo>
                <a:lnTo>
                  <a:pt x="657140" y="0"/>
                </a:lnTo>
                <a:lnTo>
                  <a:pt x="657140" y="671798"/>
                </a:lnTo>
                <a:lnTo>
                  <a:pt x="0" y="6717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933" u="none" cap="none" strike="noStrike">
              <a:solidFill>
                <a:srgbClr val="000000"/>
              </a:solidFill>
              <a:latin typeface="Calibri"/>
              <a:ea typeface="Calibri"/>
              <a:cs typeface="Calibri"/>
              <a:sym typeface="Calibri"/>
            </a:endParaRPr>
          </a:p>
        </p:txBody>
      </p:sp>
      <p:sp>
        <p:nvSpPr>
          <p:cNvPr id="360" name="Google Shape;360;p5"/>
          <p:cNvSpPr txBox="1"/>
          <p:nvPr/>
        </p:nvSpPr>
        <p:spPr>
          <a:xfrm>
            <a:off x="727519" y="2628827"/>
            <a:ext cx="1377300" cy="9381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800">
                <a:solidFill>
                  <a:schemeClr val="dk1"/>
                </a:solidFill>
                <a:latin typeface="Calibri"/>
                <a:ea typeface="Calibri"/>
                <a:cs typeface="Calibri"/>
                <a:sym typeface="Calibri"/>
              </a:rPr>
              <a:t>Identificare i bisogni della scuola</a:t>
            </a:r>
            <a:endParaRPr b="1" i="0" sz="1800" u="none" cap="none" strike="noStrike">
              <a:solidFill>
                <a:schemeClr val="dk1"/>
              </a:solidFill>
              <a:latin typeface="Calibri"/>
              <a:ea typeface="Calibri"/>
              <a:cs typeface="Calibri"/>
              <a:sym typeface="Calibri"/>
            </a:endParaRPr>
          </a:p>
        </p:txBody>
      </p:sp>
      <p:sp>
        <p:nvSpPr>
          <p:cNvPr id="361" name="Google Shape;361;p5"/>
          <p:cNvSpPr txBox="1"/>
          <p:nvPr/>
        </p:nvSpPr>
        <p:spPr>
          <a:xfrm>
            <a:off x="1039147" y="4794482"/>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chemeClr val="lt1"/>
                </a:solidFill>
                <a:latin typeface="Calibri"/>
                <a:ea typeface="Calibri"/>
                <a:cs typeface="Calibri"/>
                <a:sym typeface="Calibri"/>
              </a:rPr>
              <a:t>STEP 1</a:t>
            </a:r>
            <a:endParaRPr/>
          </a:p>
        </p:txBody>
      </p:sp>
      <p:sp>
        <p:nvSpPr>
          <p:cNvPr id="362" name="Google Shape;362;p5"/>
          <p:cNvSpPr txBox="1"/>
          <p:nvPr/>
        </p:nvSpPr>
        <p:spPr>
          <a:xfrm>
            <a:off x="2899173" y="4794482"/>
            <a:ext cx="692537" cy="195566"/>
          </a:xfrm>
          <a:prstGeom prst="rect">
            <a:avLst/>
          </a:prstGeom>
          <a:noFill/>
          <a:ln>
            <a:noFill/>
          </a:ln>
        </p:spPr>
        <p:txBody>
          <a:bodyPr anchorCtr="0" anchor="t" bIns="0" lIns="0" spcFirstLastPara="1" rIns="0" wrap="square" tIns="0">
            <a:spAutoFit/>
          </a:bodyPr>
          <a:lstStyle/>
          <a:p>
            <a:pPr indent="0" lvl="0" marL="0" marR="0" rtl="0" algn="ctr">
              <a:lnSpc>
                <a:spcPct val="80055"/>
              </a:lnSpc>
              <a:spcBef>
                <a:spcPts val="0"/>
              </a:spcBef>
              <a:spcAft>
                <a:spcPts val="0"/>
              </a:spcAft>
              <a:buNone/>
            </a:pPr>
            <a:r>
              <a:rPr b="1" i="0" lang="en-US" sz="1800" u="none" cap="none" strike="noStrike">
                <a:solidFill>
                  <a:schemeClr val="lt1"/>
                </a:solidFill>
                <a:latin typeface="Calibri"/>
                <a:ea typeface="Calibri"/>
                <a:cs typeface="Calibri"/>
                <a:sym typeface="Calibri"/>
              </a:rPr>
              <a:t>STEP 2</a:t>
            </a:r>
            <a:endParaRPr/>
          </a:p>
        </p:txBody>
      </p:sp>
      <p:sp>
        <p:nvSpPr>
          <p:cNvPr id="363" name="Google Shape;363;p5"/>
          <p:cNvSpPr txBox="1"/>
          <p:nvPr/>
        </p:nvSpPr>
        <p:spPr>
          <a:xfrm>
            <a:off x="2470743" y="2827985"/>
            <a:ext cx="1629000" cy="607500"/>
          </a:xfrm>
          <a:prstGeom prst="rect">
            <a:avLst/>
          </a:prstGeom>
          <a:noFill/>
          <a:ln>
            <a:noFill/>
          </a:ln>
        </p:spPr>
        <p:txBody>
          <a:bodyPr anchorCtr="0" anchor="t" bIns="0" lIns="0" spcFirstLastPara="1" rIns="0" wrap="square" tIns="0">
            <a:spAutoFit/>
          </a:bodyPr>
          <a:lstStyle/>
          <a:p>
            <a:pPr indent="0" lvl="0" marL="0" marR="0" rtl="0" algn="ctr">
              <a:lnSpc>
                <a:spcPct val="119277"/>
              </a:lnSpc>
              <a:spcBef>
                <a:spcPts val="0"/>
              </a:spcBef>
              <a:spcAft>
                <a:spcPts val="0"/>
              </a:spcAft>
              <a:buNone/>
            </a:pPr>
            <a:r>
              <a:rPr b="1" lang="en-US" sz="1800">
                <a:solidFill>
                  <a:schemeClr val="dk1"/>
                </a:solidFill>
                <a:latin typeface="Calibri"/>
                <a:ea typeface="Calibri"/>
                <a:cs typeface="Calibri"/>
                <a:sym typeface="Calibri"/>
              </a:rPr>
              <a:t>Mappare punti di forza e lacune</a:t>
            </a:r>
            <a:endParaRPr b="1" i="0" sz="1800" u="none" cap="none" strike="noStrike">
              <a:solidFill>
                <a:schemeClr val="dk1"/>
              </a:solidFill>
              <a:latin typeface="Calibri"/>
              <a:ea typeface="Calibri"/>
              <a:cs typeface="Calibri"/>
              <a:sym typeface="Calibri"/>
            </a:endParaRPr>
          </a:p>
        </p:txBody>
      </p:sp>
      <p:sp>
        <p:nvSpPr>
          <p:cNvPr id="364" name="Google Shape;364;p5"/>
          <p:cNvSpPr txBox="1"/>
          <p:nvPr/>
        </p:nvSpPr>
        <p:spPr>
          <a:xfrm>
            <a:off x="727519" y="3522633"/>
            <a:ext cx="1377300" cy="11205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lang="en-US">
                <a:solidFill>
                  <a:schemeClr val="dk1"/>
                </a:solidFill>
                <a:latin typeface="Calibri"/>
                <a:ea typeface="Calibri"/>
                <a:cs typeface="Calibri"/>
                <a:sym typeface="Calibri"/>
              </a:rPr>
              <a:t>Usare dati da valutazioni dei bisogni, sondaggi del personale o discussioni</a:t>
            </a:r>
            <a:endParaRPr b="0" i="0" u="none" cap="none" strike="noStrike">
              <a:solidFill>
                <a:schemeClr val="dk1"/>
              </a:solidFill>
              <a:latin typeface="Calibri"/>
              <a:ea typeface="Calibri"/>
              <a:cs typeface="Calibri"/>
              <a:sym typeface="Calibri"/>
            </a:endParaRPr>
          </a:p>
        </p:txBody>
      </p:sp>
      <p:sp>
        <p:nvSpPr>
          <p:cNvPr id="365" name="Google Shape;365;p5"/>
          <p:cNvSpPr txBox="1"/>
          <p:nvPr/>
        </p:nvSpPr>
        <p:spPr>
          <a:xfrm>
            <a:off x="2475518" y="3506901"/>
            <a:ext cx="1629000" cy="668100"/>
          </a:xfrm>
          <a:prstGeom prst="rect">
            <a:avLst/>
          </a:prstGeom>
          <a:noFill/>
          <a:ln>
            <a:noFill/>
          </a:ln>
        </p:spPr>
        <p:txBody>
          <a:bodyPr anchorCtr="0" anchor="t" bIns="0" lIns="0" spcFirstLastPara="1" rIns="0" wrap="square" tIns="0">
            <a:spAutoFit/>
          </a:bodyPr>
          <a:lstStyle/>
          <a:p>
            <a:pPr indent="0" lvl="0" marL="0" marR="0" rtl="0" algn="ctr">
              <a:lnSpc>
                <a:spcPct val="104999"/>
              </a:lnSpc>
              <a:spcBef>
                <a:spcPts val="0"/>
              </a:spcBef>
              <a:spcAft>
                <a:spcPts val="0"/>
              </a:spcAft>
              <a:buNone/>
            </a:pPr>
            <a:r>
              <a:rPr lang="en-US">
                <a:solidFill>
                  <a:schemeClr val="dk1"/>
                </a:solidFill>
                <a:latin typeface="Calibri"/>
                <a:ea typeface="Calibri"/>
                <a:cs typeface="Calibri"/>
                <a:sym typeface="Calibri"/>
              </a:rPr>
              <a:t>Dove gli sforzi per il benessere sono già forti? Dove mancano?</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