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3" r:id="rId5"/>
    <p:sldMasterId id="214748365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y="6858000" cx="12192000"/>
  <p:notesSz cx="6858000" cy="9144000"/>
  <p:embeddedFontLs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5" roundtripDataSignature="AMtx7mg7KO8twuvkQnL7E2p5M6d7obOZU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5175D21-9714-4977-A624-74BAB5A664FB}">
  <a:tblStyle styleId="{25175D21-9714-4977-A624-74BAB5A664FB}"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E9F0"/>
          </a:solidFill>
        </a:fill>
      </a:tcStyle>
    </a:wholeTbl>
    <a:band1H>
      <a:tcTxStyle/>
      <a:tcStyle>
        <a:fill>
          <a:solidFill>
            <a:srgbClr val="D4D0E0"/>
          </a:solidFill>
        </a:fill>
      </a:tcStyle>
    </a:band1H>
    <a:band2H>
      <a:tcTxStyle/>
    </a:band2H>
    <a:band1V>
      <a:tcTxStyle/>
      <a:tcStyle>
        <a:fill>
          <a:solidFill>
            <a:srgbClr val="D4D0E0"/>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OpenSans-regular.fntdata"/><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OpenSans-italic.fntdata"/><Relationship Id="rId10" Type="http://schemas.openxmlformats.org/officeDocument/2006/relationships/slide" Target="slides/slide3.xml"/><Relationship Id="rId32" Type="http://schemas.openxmlformats.org/officeDocument/2006/relationships/font" Target="fonts/OpenSans-bold.fntdata"/><Relationship Id="rId13" Type="http://schemas.openxmlformats.org/officeDocument/2006/relationships/slide" Target="slides/slide6.xml"/><Relationship Id="rId35" Type="http://customschemas.google.com/relationships/presentationmetadata" Target="metadata"/><Relationship Id="rId12" Type="http://schemas.openxmlformats.org/officeDocument/2006/relationships/slide" Target="slides/slide5.xml"/><Relationship Id="rId34" Type="http://schemas.openxmlformats.org/officeDocument/2006/relationships/font" Target="fonts/OpenSans-bold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a825df3c5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g3a825df3c5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SzPts val="1100"/>
              <a:buNone/>
            </a:pPr>
            <a:r>
              <a:rPr b="1" lang="en-US" sz="1100">
                <a:latin typeface="Arial"/>
                <a:ea typeface="Arial"/>
                <a:cs typeface="Arial"/>
                <a:sym typeface="Arial"/>
              </a:rPr>
              <a:t>Tempo totale per questa slide: 5 minuti</a:t>
            </a:r>
            <a:br>
              <a:rPr b="1" lang="en-US" sz="1100">
                <a:latin typeface="Arial"/>
                <a:ea typeface="Arial"/>
                <a:cs typeface="Arial"/>
                <a:sym typeface="Arial"/>
              </a:rPr>
            </a:br>
            <a:r>
              <a:rPr lang="en-US" sz="1100">
                <a:latin typeface="Arial"/>
                <a:ea typeface="Arial"/>
                <a:cs typeface="Arial"/>
                <a:sym typeface="Arial"/>
              </a:rPr>
              <a:t> Il formatore spiega gli approcci di valutazione del benessere confrontandoli con l’aiuto della tabella. Invita i partecipanti a condividere opinioni, punti di vista ed eventuali esperienze personali sui concetti presentati.</a:t>
            </a:r>
            <a:endParaRPr/>
          </a:p>
        </p:txBody>
      </p:sp>
      <p:sp>
        <p:nvSpPr>
          <p:cNvPr id="179" name="Google Shape;17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Tempo totale per questa slide: 10 minuti</a:t>
            </a:r>
            <a:endParaRPr/>
          </a:p>
          <a:p>
            <a:pPr indent="0" lvl="0" marL="0" marR="0" rtl="0" algn="l">
              <a:lnSpc>
                <a:spcPct val="100000"/>
              </a:lnSpc>
              <a:spcBef>
                <a:spcPts val="0"/>
              </a:spcBef>
              <a:spcAft>
                <a:spcPts val="0"/>
              </a:spcAft>
              <a:buClr>
                <a:srgbClr val="000000"/>
              </a:buClr>
              <a:buSzPts val="1400"/>
              <a:buFont typeface="Arial"/>
              <a:buNone/>
            </a:pPr>
            <a:r>
              <a:rPr lang="en-US"/>
              <a:t>Il formatore organizza i partecipanti in piccoli gruppi per rispondere alla domanda (5 minuti). Incoraggia i partecipanti a identificare quali strumenti utilizzano già e quali lacune esistono, e invita 2–3 gruppi a condividere esempi o riflessioni.</a:t>
            </a:r>
            <a:endParaRPr/>
          </a:p>
        </p:txBody>
      </p:sp>
      <p:sp>
        <p:nvSpPr>
          <p:cNvPr id="186" name="Google Shape;18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Tempo totale per questa slide: 5 minuti</a:t>
            </a:r>
            <a:endParaRPr/>
          </a:p>
          <a:p>
            <a:pPr indent="0" lvl="0" marL="0" rtl="0" algn="l">
              <a:lnSpc>
                <a:spcPct val="100000"/>
              </a:lnSpc>
              <a:spcBef>
                <a:spcPts val="0"/>
              </a:spcBef>
              <a:spcAft>
                <a:spcPts val="0"/>
              </a:spcAft>
              <a:buSzPts val="1400"/>
              <a:buNone/>
            </a:pPr>
            <a:r>
              <a:rPr lang="en-US"/>
              <a:t>Lo scopo qui è introdurre strumenti e metriche per la valutazione dei risultati relativi al benessere.</a:t>
            </a:r>
            <a:endParaRPr/>
          </a:p>
        </p:txBody>
      </p:sp>
      <p:sp>
        <p:nvSpPr>
          <p:cNvPr id="194" name="Google Shape;19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t>Tempo totale per questa slide: 5 minuti</a:t>
            </a:r>
            <a:br>
              <a:rPr lang="en-US"/>
            </a:br>
            <a:r>
              <a:rPr lang="en-US"/>
              <a:t> Lo scopo qui è introdurre strumenti e metriche per la valutazione dei risultati relativi al benessere.</a:t>
            </a:r>
            <a:br>
              <a:rPr lang="en-US"/>
            </a:br>
            <a:r>
              <a:rPr lang="en-US"/>
              <a:t> Il formatore sottolinea che questi strumenti sono forniti come esempi, per aiutare i partecipanti a familiarizzare con essi, ma gli insegnanti possono usare qualsiasi altro strumento, a seconda delle esigenze e del contesto della scuola. L’uso di una combinazione di strumenti per valutare/misurare il benessere a scuola è sempre efficace.</a:t>
            </a:r>
            <a:endParaRPr/>
          </a:p>
          <a:p>
            <a:pPr indent="0" lvl="0" marL="0" rtl="0" algn="l">
              <a:lnSpc>
                <a:spcPct val="115000"/>
              </a:lnSpc>
              <a:spcBef>
                <a:spcPts val="1200"/>
              </a:spcBef>
              <a:spcAft>
                <a:spcPts val="1200"/>
              </a:spcAft>
              <a:buClr>
                <a:schemeClr val="dk1"/>
              </a:buClr>
              <a:buSzPts val="1100"/>
              <a:buFont typeface="Arial"/>
              <a:buNone/>
            </a:pPr>
            <a:r>
              <a:rPr lang="en-US"/>
              <a:t>PAUSA</a:t>
            </a:r>
            <a:endParaRPr/>
          </a:p>
        </p:txBody>
      </p:sp>
      <p:sp>
        <p:nvSpPr>
          <p:cNvPr id="203" name="Google Shape;20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7f9446a92a_0_1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Tempo totale per questa slide: 5 minuti</a:t>
            </a:r>
            <a:endParaRPr/>
          </a:p>
          <a:p>
            <a:pPr indent="0" lvl="0" marL="0" marR="0" rtl="0" algn="l">
              <a:lnSpc>
                <a:spcPct val="100000"/>
              </a:lnSpc>
              <a:spcBef>
                <a:spcPts val="0"/>
              </a:spcBef>
              <a:spcAft>
                <a:spcPts val="0"/>
              </a:spcAft>
              <a:buClr>
                <a:srgbClr val="000000"/>
              </a:buClr>
              <a:buSzPts val="1400"/>
              <a:buFont typeface="Arial"/>
              <a:buNone/>
            </a:pPr>
            <a:r>
              <a:rPr lang="en-US"/>
              <a:t>Lo scopo qui è esplorare strategie a lungo termine per integrare il benessere nei sistemi scolastici.</a:t>
            </a:r>
            <a:endParaRPr/>
          </a:p>
          <a:p>
            <a:pPr indent="0" lvl="0" marL="0" marR="0" rtl="0" algn="l">
              <a:lnSpc>
                <a:spcPct val="100000"/>
              </a:lnSpc>
              <a:spcBef>
                <a:spcPts val="0"/>
              </a:spcBef>
              <a:spcAft>
                <a:spcPts val="0"/>
              </a:spcAft>
              <a:buClr>
                <a:srgbClr val="000000"/>
              </a:buClr>
              <a:buSzPts val="1400"/>
              <a:buFont typeface="Arial"/>
              <a:buNone/>
            </a:pPr>
            <a:r>
              <a:rPr lang="en-US"/>
              <a:t>Il formatore presenta gli esempi di strutture sostenibili presenti nella slide e sottolinea l’importanza dell’allineamento tra il benessere di personale, studenti, genitori e sistema. Per la parte “Rivedere, Comunicare, Celebrare”, il formatore enfatizza l’importanza di celebrare i progressi e condividere i dati tramite racconti ed esempi concreti.</a:t>
            </a:r>
            <a:endParaRPr/>
          </a:p>
          <a:p>
            <a:pPr indent="0" lvl="0" marL="0" marR="0" rtl="0" algn="l">
              <a:lnSpc>
                <a:spcPct val="100000"/>
              </a:lnSpc>
              <a:spcBef>
                <a:spcPts val="0"/>
              </a:spcBef>
              <a:spcAft>
                <a:spcPts val="0"/>
              </a:spcAft>
              <a:buClr>
                <a:srgbClr val="000000"/>
              </a:buClr>
              <a:buSzPts val="1400"/>
              <a:buFont typeface="Arial"/>
              <a:buNone/>
            </a:pPr>
            <a:r>
              <a:rPr lang="en-US"/>
              <a:t>PAUSA</a:t>
            </a:r>
            <a:endParaRPr/>
          </a:p>
          <a:p>
            <a:pPr indent="0" lvl="0" marL="0" marR="0" rtl="0" algn="l">
              <a:lnSpc>
                <a:spcPct val="100000"/>
              </a:lnSpc>
              <a:spcBef>
                <a:spcPts val="0"/>
              </a:spcBef>
              <a:spcAft>
                <a:spcPts val="0"/>
              </a:spcAft>
              <a:buClr>
                <a:srgbClr val="000000"/>
              </a:buClr>
              <a:buSzPts val="1400"/>
              <a:buFont typeface="Arial"/>
              <a:buNone/>
            </a:pPr>
            <a:r>
              <a:t/>
            </a:r>
            <a:endParaRPr/>
          </a:p>
        </p:txBody>
      </p:sp>
      <p:sp>
        <p:nvSpPr>
          <p:cNvPr id="212" name="Google Shape;212;g37f9446a92a_0_1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100">
                <a:latin typeface="Arial"/>
                <a:ea typeface="Arial"/>
                <a:cs typeface="Arial"/>
                <a:sym typeface="Arial"/>
              </a:rPr>
              <a:t>Quando presenti questo contenuto, guiderai i partecipanti attraverso il </a:t>
            </a:r>
            <a:r>
              <a:rPr b="1" lang="en-US" sz="1100">
                <a:latin typeface="Arial"/>
                <a:ea typeface="Arial"/>
                <a:cs typeface="Arial"/>
                <a:sym typeface="Arial"/>
              </a:rPr>
              <a:t>Fidelity Inventory</a:t>
            </a:r>
            <a:r>
              <a:rPr lang="en-US" sz="1100">
                <a:latin typeface="Arial"/>
                <a:ea typeface="Arial"/>
                <a:cs typeface="Arial"/>
                <a:sym typeface="Arial"/>
              </a:rPr>
              <a:t>. Sottolinea che la valutazione deve basarsi su </a:t>
            </a:r>
            <a:r>
              <a:rPr b="1" lang="en-US" sz="1100">
                <a:latin typeface="Arial"/>
                <a:ea typeface="Arial"/>
                <a:cs typeface="Arial"/>
                <a:sym typeface="Arial"/>
              </a:rPr>
              <a:t>evidenze concrete</a:t>
            </a:r>
            <a:r>
              <a:rPr lang="en-US" sz="1100">
                <a:latin typeface="Arial"/>
                <a:ea typeface="Arial"/>
                <a:cs typeface="Arial"/>
                <a:sym typeface="Arial"/>
              </a:rPr>
              <a:t>, non solo su percezioni. Incoraggiali a </a:t>
            </a:r>
            <a:r>
              <a:rPr b="1" lang="en-US" sz="1100">
                <a:latin typeface="Arial"/>
                <a:ea typeface="Arial"/>
                <a:cs typeface="Arial"/>
                <a:sym typeface="Arial"/>
              </a:rPr>
              <a:t>documentare le evidenze</a:t>
            </a:r>
            <a:r>
              <a:rPr lang="en-US" sz="1100">
                <a:latin typeface="Arial"/>
                <a:ea typeface="Arial"/>
                <a:cs typeface="Arial"/>
                <a:sym typeface="Arial"/>
              </a:rPr>
              <a:t> per ciascun elemento, in modo da supportare i punteggi assegnati.</a:t>
            </a:r>
            <a:endParaRPr b="0" i="0" sz="1200" u="none" cap="none" strike="noStrike">
              <a:solidFill>
                <a:schemeClr val="dk1"/>
              </a:solidFill>
              <a:latin typeface="Calibri"/>
              <a:ea typeface="Calibri"/>
              <a:cs typeface="Calibri"/>
              <a:sym typeface="Calibri"/>
            </a:endParaRPr>
          </a:p>
        </p:txBody>
      </p:sp>
      <p:sp>
        <p:nvSpPr>
          <p:cNvPr id="220" name="Google Shape;22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p:txBody>
      </p:sp>
      <p:sp>
        <p:nvSpPr>
          <p:cNvPr id="227" name="Google Shape;22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100">
                <a:latin typeface="Arial"/>
                <a:ea typeface="Arial"/>
                <a:cs typeface="Arial"/>
                <a:sym typeface="Arial"/>
              </a:rPr>
              <a:t>Quando presenti questo contenuto, guiderai i partecipanti attraverso il </a:t>
            </a:r>
            <a:r>
              <a:rPr b="1" lang="en-US" sz="1100">
                <a:latin typeface="Arial"/>
                <a:ea typeface="Arial"/>
                <a:cs typeface="Arial"/>
                <a:sym typeface="Arial"/>
              </a:rPr>
              <a:t>Fidelity Inventory</a:t>
            </a:r>
            <a:r>
              <a:rPr lang="en-US" sz="1100">
                <a:latin typeface="Arial"/>
                <a:ea typeface="Arial"/>
                <a:cs typeface="Arial"/>
                <a:sym typeface="Arial"/>
              </a:rPr>
              <a:t>. Sottolinea che i punteggi devono basarsi su </a:t>
            </a:r>
            <a:r>
              <a:rPr b="1" lang="en-US" sz="1100">
                <a:latin typeface="Arial"/>
                <a:ea typeface="Arial"/>
                <a:cs typeface="Arial"/>
                <a:sym typeface="Arial"/>
              </a:rPr>
              <a:t>evidenze concrete</a:t>
            </a:r>
            <a:r>
              <a:rPr lang="en-US" sz="1100">
                <a:latin typeface="Arial"/>
                <a:ea typeface="Arial"/>
                <a:cs typeface="Arial"/>
                <a:sym typeface="Arial"/>
              </a:rPr>
              <a:t>, non solo su percezioni. Incoraggiali a </a:t>
            </a:r>
            <a:r>
              <a:rPr b="1" lang="en-US" sz="1100">
                <a:latin typeface="Arial"/>
                <a:ea typeface="Arial"/>
                <a:cs typeface="Arial"/>
                <a:sym typeface="Arial"/>
              </a:rPr>
              <a:t>documentare le evidenze</a:t>
            </a:r>
            <a:r>
              <a:rPr lang="en-US" sz="1100">
                <a:latin typeface="Arial"/>
                <a:ea typeface="Arial"/>
                <a:cs typeface="Arial"/>
                <a:sym typeface="Arial"/>
              </a:rPr>
              <a:t> per ciascun elemento, in modo da giustificare e supportare i punteggi assegnati.</a:t>
            </a:r>
            <a:endParaRPr b="0" i="0" sz="1200" u="none" cap="none" strike="noStrike">
              <a:solidFill>
                <a:schemeClr val="dk1"/>
              </a:solidFill>
              <a:latin typeface="Calibri"/>
              <a:ea typeface="Calibri"/>
              <a:cs typeface="Calibri"/>
              <a:sym typeface="Calibri"/>
            </a:endParaRPr>
          </a:p>
        </p:txBody>
      </p:sp>
      <p:sp>
        <p:nvSpPr>
          <p:cNvPr id="252" name="Google Shape;25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a:t>Spunti di Discussione (per dopo l’attività):</a:t>
            </a:r>
            <a:endParaRPr b="1"/>
          </a:p>
          <a:p>
            <a:pPr indent="-298450" lvl="0" marL="457200" rtl="0" algn="l">
              <a:lnSpc>
                <a:spcPct val="115000"/>
              </a:lnSpc>
              <a:spcBef>
                <a:spcPts val="1200"/>
              </a:spcBef>
              <a:spcAft>
                <a:spcPts val="0"/>
              </a:spcAft>
              <a:buClr>
                <a:schemeClr val="dk1"/>
              </a:buClr>
              <a:buSzPts val="1100"/>
              <a:buChar char="●"/>
            </a:pPr>
            <a:r>
              <a:rPr b="1" lang="en-US"/>
              <a:t>In quali aree Harmony High ha ottenuto i punteggi più alti e perché?</a:t>
            </a:r>
            <a:br>
              <a:rPr b="1" lang="en-US"/>
            </a:br>
            <a:endParaRPr b="1"/>
          </a:p>
          <a:p>
            <a:pPr indent="-298450" lvl="0" marL="457200" rtl="0" algn="l">
              <a:lnSpc>
                <a:spcPct val="115000"/>
              </a:lnSpc>
              <a:spcBef>
                <a:spcPts val="0"/>
              </a:spcBef>
              <a:spcAft>
                <a:spcPts val="0"/>
              </a:spcAft>
              <a:buClr>
                <a:schemeClr val="dk1"/>
              </a:buClr>
              <a:buSzPts val="1100"/>
              <a:buChar char="●"/>
            </a:pPr>
            <a:r>
              <a:rPr b="1" lang="en-US"/>
              <a:t>Quali aree necessitano del maggiore miglioramento?</a:t>
            </a:r>
            <a:br>
              <a:rPr b="1" lang="en-US"/>
            </a:br>
            <a:endParaRPr b="1"/>
          </a:p>
          <a:p>
            <a:pPr indent="-298450" lvl="0" marL="457200" rtl="0" algn="l">
              <a:lnSpc>
                <a:spcPct val="115000"/>
              </a:lnSpc>
              <a:spcBef>
                <a:spcPts val="0"/>
              </a:spcBef>
              <a:spcAft>
                <a:spcPts val="0"/>
              </a:spcAft>
              <a:buClr>
                <a:schemeClr val="dk1"/>
              </a:buClr>
              <a:buSzPts val="1100"/>
              <a:buChar char="●"/>
            </a:pPr>
            <a:r>
              <a:rPr b="1" lang="en-US"/>
              <a:t>Sulla base dei tuoi riscontri, quali raccomandazioni specifiche faresti al team principale per aiutarli a migliorare la loro fedeltà al piano?</a:t>
            </a:r>
            <a:br>
              <a:rPr b="1" lang="en-US"/>
            </a:br>
            <a:endParaRPr b="1"/>
          </a:p>
          <a:p>
            <a:pPr indent="-298450" lvl="0" marL="457200" rtl="0" algn="l">
              <a:lnSpc>
                <a:spcPct val="115000"/>
              </a:lnSpc>
              <a:spcBef>
                <a:spcPts val="0"/>
              </a:spcBef>
              <a:spcAft>
                <a:spcPts val="0"/>
              </a:spcAft>
              <a:buClr>
                <a:schemeClr val="dk1"/>
              </a:buClr>
              <a:buSzPts val="1100"/>
              <a:buChar char="●"/>
            </a:pPr>
            <a:r>
              <a:rPr b="1" lang="en-US"/>
              <a:t>In che modo la mancanza di alcune evidenze (ad esempio, piani delle lezioni, modifiche documentate al piano d’azione) influisce sulla tua capacità di valutare accuratamente la fedeltà della scuola?</a:t>
            </a:r>
            <a:endParaRPr b="1"/>
          </a:p>
        </p:txBody>
      </p:sp>
      <p:sp>
        <p:nvSpPr>
          <p:cNvPr id="259" name="Google Shape;25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7f9446a92a_0_1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200" u="none" cap="none" strike="noStrike">
                <a:solidFill>
                  <a:schemeClr val="dk1"/>
                </a:solidFill>
                <a:latin typeface="Calibri"/>
                <a:ea typeface="Calibri"/>
                <a:cs typeface="Calibri"/>
                <a:sym typeface="Calibri"/>
              </a:rPr>
              <a:t>TOTAL time for this slide: </a:t>
            </a:r>
            <a:r>
              <a:rPr b="1" i="0" lang="en-US" sz="1200" u="none" cap="none" strike="noStrike">
                <a:solidFill>
                  <a:schemeClr val="dk1"/>
                </a:solidFill>
                <a:latin typeface="Calibri"/>
                <a:ea typeface="Calibri"/>
                <a:cs typeface="Calibri"/>
                <a:sym typeface="Calibri"/>
              </a:rPr>
              <a:t>1-2 minutes</a:t>
            </a:r>
            <a:endParaRPr/>
          </a:p>
        </p:txBody>
      </p:sp>
      <p:sp>
        <p:nvSpPr>
          <p:cNvPr id="266" name="Google Shape;266;g37f9446a92a_0_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a825df3c53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g3a825df3c53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SzPts val="1100"/>
              <a:buNone/>
            </a:pPr>
            <a:r>
              <a:rPr lang="en-US"/>
              <a:t>Nessun tempo assegnato per questo compito… rimane aperto, a discrezione dei partecipanti (per riflettere/pensare nel proprio tempo libero).</a:t>
            </a:r>
            <a:endParaRPr/>
          </a:p>
        </p:txBody>
      </p:sp>
      <p:sp>
        <p:nvSpPr>
          <p:cNvPr id="272" name="Google Shape;27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7f9446a92a_0_1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Clr>
                <a:schemeClr val="dk1"/>
              </a:buClr>
              <a:buSzPts val="1100"/>
              <a:buFont typeface="Arial"/>
              <a:buNone/>
            </a:pPr>
            <a:r>
              <a:rPr lang="en-US"/>
              <a:t>Tempo totale per questa slide: 1 minuto</a:t>
            </a:r>
            <a:endParaRPr/>
          </a:p>
          <a:p>
            <a:pPr indent="-228600" lvl="0" marL="457200" rtl="0" algn="l">
              <a:spcBef>
                <a:spcPts val="0"/>
              </a:spcBef>
              <a:spcAft>
                <a:spcPts val="0"/>
              </a:spcAft>
              <a:buClr>
                <a:schemeClr val="dk1"/>
              </a:buClr>
              <a:buSzPts val="1100"/>
              <a:buFont typeface="Arial"/>
              <a:buNone/>
            </a:pPr>
            <a:r>
              <a:rPr lang="en-US"/>
              <a:t>Il formatore riassume e condivide le risorse elencate. Incoraggia i partecipanti a esplorare almeno uno strumento (ad esempio, TFI, WEMWBS, PERMAH) e ad adattarlo al proprio contesto.</a:t>
            </a:r>
            <a:endParaRPr/>
          </a:p>
          <a:p>
            <a:pPr indent="-228600" lvl="0" marL="457200" marR="0" rtl="0" algn="l">
              <a:lnSpc>
                <a:spcPct val="100000"/>
              </a:lnSpc>
              <a:spcBef>
                <a:spcPts val="0"/>
              </a:spcBef>
              <a:spcAft>
                <a:spcPts val="0"/>
              </a:spcAft>
              <a:buClr>
                <a:srgbClr val="000000"/>
              </a:buClr>
              <a:buSzPts val="1400"/>
              <a:buFont typeface="Arial"/>
              <a:buNone/>
            </a:pPr>
            <a:r>
              <a:rPr lang="en-US"/>
              <a:t>Chiude la sessione ringraziando i partecipanti e invitandoli eventualmente a fornire feedback post-sessione o a partecipare a opportunità di riflessione/follow-up (ad esempio, programmando un breve incontro di riflessione o di aggiornamento tra 4–6 settimane per verificare l’implementazione).</a:t>
            </a:r>
            <a:endParaRPr/>
          </a:p>
        </p:txBody>
      </p:sp>
      <p:sp>
        <p:nvSpPr>
          <p:cNvPr id="279" name="Google Shape;279;g37f9446a92a_0_1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a825df3c53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g3a825df3c53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7f9446a92a_0_1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g37f9446a92a_0_1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7f9446a92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 name="Google Shape;112;g37f9446a92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Accoglierai i Master Trainer e li congratulerai brevemente per aver completato i primi due giorni fondamentali, ricordando loro che ora possiedono una conoscenza approfondita di PERMA, WSA e SWPBS.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Sottolineerai che il Giorno 3 rappresenta il punto di svolta cruciale: passare dal perché e dal cosa (principi e framework) al come—le competenze concrete necessarie per l’implementazione sul campo.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Presenterai la giornata incentrandola sull’obiettivo principale: uscire con la struttura di un piano d’azione per il benessere personalizzato e allineato ai bisogni della scuola e con il framework per valutarne il successo.</a:t>
            </a:r>
            <a:endParaRPr/>
          </a:p>
        </p:txBody>
      </p:sp>
      <p:sp>
        <p:nvSpPr>
          <p:cNvPr id="113" name="Google Shape;113;g37f9446a92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7f9446a92a_0_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g37f9446a92a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9" name="Google Shape;129;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7f9446a92a_0_1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Tempo totale per questa slide:</a:t>
            </a:r>
            <a:r>
              <a:rPr lang="en-US" sz="1100">
                <a:latin typeface="Arial"/>
                <a:ea typeface="Arial"/>
                <a:cs typeface="Arial"/>
                <a:sym typeface="Arial"/>
              </a:rPr>
              <a:t> 5 minuti</a:t>
            </a:r>
            <a:endParaRPr sz="1100">
              <a:latin typeface="Arial"/>
              <a:ea typeface="Arial"/>
              <a:cs typeface="Arial"/>
              <a:sym typeface="Arial"/>
            </a:endParaRPr>
          </a:p>
          <a:p>
            <a:pPr indent="-298450" lvl="0" marL="457200" rtl="0" algn="l">
              <a:lnSpc>
                <a:spcPct val="115000"/>
              </a:lnSpc>
              <a:spcBef>
                <a:spcPts val="1200"/>
              </a:spcBef>
              <a:spcAft>
                <a:spcPts val="0"/>
              </a:spcAft>
              <a:buClr>
                <a:schemeClr val="dk1"/>
              </a:buClr>
              <a:buSzPts val="1100"/>
              <a:buChar char="●"/>
            </a:pPr>
            <a:r>
              <a:rPr lang="en-US" sz="1100">
                <a:latin typeface="Arial"/>
                <a:ea typeface="Arial"/>
                <a:cs typeface="Arial"/>
                <a:sym typeface="Arial"/>
              </a:rPr>
              <a:t>Il formatore accoglie i partecipanti e introduce brevemente lo scopo dell’Unità 3.3.</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Il ruolo dell’energizer (breve attività) è quello di “agganciare” i partecipanti al concetto di </a:t>
            </a:r>
            <a:r>
              <a:rPr b="1" lang="en-US" sz="1100">
                <a:latin typeface="Arial"/>
                <a:ea typeface="Arial"/>
                <a:cs typeface="Arial"/>
                <a:sym typeface="Arial"/>
              </a:rPr>
              <a:t>“impatto”</a:t>
            </a:r>
            <a:r>
              <a:rPr lang="en-US" sz="1100">
                <a:latin typeface="Arial"/>
                <a:ea typeface="Arial"/>
                <a:cs typeface="Arial"/>
                <a:sym typeface="Arial"/>
              </a:rPr>
              <a:t>.</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Il formatore spiega la breve attività.</a:t>
            </a:r>
            <a:br>
              <a:rPr lang="en-US" sz="1100">
                <a:latin typeface="Arial"/>
                <a:ea typeface="Arial"/>
                <a:cs typeface="Arial"/>
                <a:sym typeface="Arial"/>
              </a:rPr>
            </a:b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Dopo che tutti i partecipanti hanno condiviso il loro pensiero, il formatore conclude (collegando così al tema dell’Unità 3.3) dicendo:</a:t>
            </a:r>
            <a:br>
              <a:rPr lang="en-US" sz="1100">
                <a:latin typeface="Arial"/>
                <a:ea typeface="Arial"/>
                <a:cs typeface="Arial"/>
                <a:sym typeface="Arial"/>
              </a:rPr>
            </a:br>
            <a:endParaRPr sz="1100">
              <a:latin typeface="Arial"/>
              <a:ea typeface="Arial"/>
              <a:cs typeface="Arial"/>
              <a:sym typeface="Arial"/>
            </a:endParaRPr>
          </a:p>
          <a:p>
            <a:pPr indent="0" lvl="0" marL="381000" marR="381000" rtl="0" algn="l">
              <a:lnSpc>
                <a:spcPct val="115000"/>
              </a:lnSpc>
              <a:spcBef>
                <a:spcPts val="1200"/>
              </a:spcBef>
              <a:spcAft>
                <a:spcPts val="1200"/>
              </a:spcAft>
              <a:buClr>
                <a:schemeClr val="dk1"/>
              </a:buClr>
              <a:buSzPts val="1100"/>
              <a:buFont typeface="Arial"/>
              <a:buNone/>
            </a:pPr>
            <a:r>
              <a:rPr lang="en-US" sz="1100">
                <a:latin typeface="Arial"/>
                <a:ea typeface="Arial"/>
                <a:cs typeface="Arial"/>
                <a:sym typeface="Arial"/>
              </a:rPr>
              <a:t>“Bellissimo – avete appena descritto l’impatto in azione! Ognuno di questi segnali rappresenta qualcosa che può essere osservato, monitorato e celebrato. Misurare questo tipo di cambiamenti è il modo in cui dimostriamo che i nostri sforzi per il benessere fanno davvero la differenza – e come possiamo sostenerli nel tempo. Ora, esploriamo come possiamo misurare questo impatto e mantenere vivo il momentum del benessere nelle nostre scuole.”</a:t>
            </a:r>
            <a:endParaRPr/>
          </a:p>
        </p:txBody>
      </p:sp>
      <p:sp>
        <p:nvSpPr>
          <p:cNvPr id="135" name="Google Shape;135;g37f9446a92a_0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7f9446a92a_0_1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Tempo totale per questa slide: 10 minuti</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Lo scopo di questa sezione è esplorare il “perché” della valutazione dell’impatto del benessere.</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Il formatore presenta, utilizzando la slide, i motivi principali per misurare il benessere e sottolinea che misurare il benessere aiuta le scuole a comprendere l’efficacia delle iniziative, a orientare la pianificazione e a sostenere i miglioramenti.</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Successivamente, il formatore propone la domanda riflessiva:</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“Come appare l’‘impatto’ del benessere nella tua aula o nella tua scuola?”</a:t>
            </a:r>
            <a:endParaRPr/>
          </a:p>
          <a:p>
            <a:pPr indent="-228600" lvl="0" marL="457200" marR="0" rtl="0" algn="l">
              <a:lnSpc>
                <a:spcPct val="100000"/>
              </a:lnSpc>
              <a:spcBef>
                <a:spcPts val="0"/>
              </a:spcBef>
              <a:spcAft>
                <a:spcPts val="0"/>
              </a:spcAft>
              <a:buClr>
                <a:srgbClr val="000000"/>
              </a:buClr>
              <a:buSzPts val="1400"/>
              <a:buFont typeface="Arial"/>
              <a:buNone/>
            </a:pPr>
            <a:r>
              <a:rPr lang="en-US"/>
              <a:t>e invita i partecipanti a discuterne in coppie per 5 minuti.</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Il formatore raccoglie le idee chiave su una lavagna o un flipchart.</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lang="en-US"/>
              <a:t>In questo modo, si collega la discussione all’idea di utilizzare approcci strutturati di valutazione, che saranno presentati subito dopo.</a:t>
            </a:r>
            <a:endParaRPr/>
          </a:p>
        </p:txBody>
      </p:sp>
      <p:sp>
        <p:nvSpPr>
          <p:cNvPr id="142" name="Google Shape;142;g37f9446a92a_0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7f9446a92a_0_1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Tempo totale per questa slide: 5 minuti</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Il formatore invita i partecipanti a rispondere alla domanda e a scrivere le loro risposte sul foglio di lavoro.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Ascolta le opinioni dei partecipanti, riconoscendo i loro contributi come interessanti e preziosi, e li ringrazia per aver condiviso le proprie idee con il gruppo.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Infine, sottolinea che nella fase successiva presenterà strumenti e metriche per misurare i programmi di benessere WSA e spiegherà come possono essere utilizzati.</a:t>
            </a:r>
            <a:endParaRPr/>
          </a:p>
        </p:txBody>
      </p:sp>
      <p:sp>
        <p:nvSpPr>
          <p:cNvPr id="151" name="Google Shape;151;g37f9446a92a_0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ChatGPT said: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Tempo totale per questa slide: 2 minuti</a:t>
            </a:r>
            <a:endParaRPr/>
          </a:p>
          <a:p>
            <a:pPr indent="0" lvl="0" marL="0" rtl="0" algn="l">
              <a:lnSpc>
                <a:spcPct val="100000"/>
              </a:lnSpc>
              <a:spcBef>
                <a:spcPts val="0"/>
              </a:spcBef>
              <a:spcAft>
                <a:spcPts val="0"/>
              </a:spcAft>
              <a:buSzPts val="1400"/>
              <a:buNone/>
            </a:pPr>
            <a:r>
              <a:rPr lang="en-US"/>
              <a:t>Lo scopo qui è introdurre gli approcci per valutare i risultati del benessere.</a:t>
            </a:r>
            <a:endParaRPr/>
          </a:p>
          <a:p>
            <a:pPr indent="0" lvl="0" marL="0" rtl="0" algn="l">
              <a:lnSpc>
                <a:spcPct val="100000"/>
              </a:lnSpc>
              <a:spcBef>
                <a:spcPts val="0"/>
              </a:spcBef>
              <a:spcAft>
                <a:spcPts val="0"/>
              </a:spcAft>
              <a:buSzPts val="1400"/>
              <a:buNone/>
            </a:pPr>
            <a:r>
              <a:rPr lang="en-US"/>
              <a:t>Il formatore presenta i principali approcci e sottolinea l’importanza di usare i dati per migliorare, non per dimostrare!</a:t>
            </a:r>
            <a:endParaRPr/>
          </a:p>
        </p:txBody>
      </p:sp>
      <p:sp>
        <p:nvSpPr>
          <p:cNvPr id="159" name="Google Shape;15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5" name="Shape 15"/>
        <p:cNvGrpSpPr/>
        <p:nvPr/>
      </p:nvGrpSpPr>
      <p:grpSpPr>
        <a:xfrm>
          <a:off x="0" y="0"/>
          <a:ext cx="0" cy="0"/>
          <a:chOff x="0" y="0"/>
          <a:chExt cx="0" cy="0"/>
        </a:xfrm>
      </p:grpSpPr>
      <p:sp>
        <p:nvSpPr>
          <p:cNvPr id="16" name="Google Shape;16;p11"/>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1"/>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11"/>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1"/>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1"/>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22" name="Google Shape;22;p11"/>
          <p:cNvPicPr preferRelativeResize="0"/>
          <p:nvPr/>
        </p:nvPicPr>
        <p:blipFill rotWithShape="1">
          <a:blip r:embed="rId3">
            <a:alphaModFix/>
          </a:blip>
          <a:srcRect b="0" l="0" r="0" t="0"/>
          <a:stretch/>
        </p:blipFill>
        <p:spPr>
          <a:xfrm>
            <a:off x="6467522" y="1099770"/>
            <a:ext cx="5375466" cy="4388049"/>
          </a:xfrm>
          <a:prstGeom prst="rect">
            <a:avLst/>
          </a:prstGeom>
          <a:noFill/>
          <a:ln>
            <a:noFill/>
          </a:ln>
        </p:spPr>
      </p:pic>
      <p:pic>
        <p:nvPicPr>
          <p:cNvPr id="23" name="Google Shape;23;p11"/>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24" name="Google Shape;24;p11"/>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73" name="Shape 73"/>
        <p:cNvGrpSpPr/>
        <p:nvPr/>
      </p:nvGrpSpPr>
      <p:grpSpPr>
        <a:xfrm>
          <a:off x="0" y="0"/>
          <a:ext cx="0" cy="0"/>
          <a:chOff x="0" y="0"/>
          <a:chExt cx="0" cy="0"/>
        </a:xfrm>
      </p:grpSpPr>
      <p:sp>
        <p:nvSpPr>
          <p:cNvPr id="74" name="Google Shape;74;g37f9446a92a_0_233"/>
          <p:cNvSpPr txBox="1"/>
          <p:nvPr/>
        </p:nvSpPr>
        <p:spPr>
          <a:xfrm>
            <a:off x="2172707" y="2960694"/>
            <a:ext cx="7832400" cy="1600200"/>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75" name="Google Shape;75;g37f9446a92a_0_233"/>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76" name="Google Shape;76;g37f9446a92a_0_233"/>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77" name="Google Shape;77;g37f9446a92a_0_233"/>
          <p:cNvSpPr/>
          <p:nvPr/>
        </p:nvSpPr>
        <p:spPr>
          <a:xfrm flipH="1">
            <a:off x="2172835" y="2913643"/>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78" name="Shape 78"/>
        <p:cNvGrpSpPr/>
        <p:nvPr/>
      </p:nvGrpSpPr>
      <p:grpSpPr>
        <a:xfrm>
          <a:off x="0" y="0"/>
          <a:ext cx="0" cy="0"/>
          <a:chOff x="0" y="0"/>
          <a:chExt cx="0" cy="0"/>
        </a:xfrm>
      </p:grpSpPr>
      <p:sp>
        <p:nvSpPr>
          <p:cNvPr id="79" name="Google Shape;79;g37f9446a92a_0_219"/>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0" name="Google Shape;80;g37f9446a92a_0_219"/>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1" name="Google Shape;81;g37f9446a92a_0_219"/>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g37f9446a92a_0_219"/>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3" name="Google Shape;83;g37f9446a92a_0_219"/>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4" name="Google Shape;84;g37f9446a92a_0_219"/>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85" name="Google Shape;85;g37f9446a92a_0_219"/>
          <p:cNvPicPr preferRelativeResize="0"/>
          <p:nvPr/>
        </p:nvPicPr>
        <p:blipFill rotWithShape="1">
          <a:blip r:embed="rId3">
            <a:alphaModFix/>
          </a:blip>
          <a:srcRect b="0" l="0" r="0" t="0"/>
          <a:stretch/>
        </p:blipFill>
        <p:spPr>
          <a:xfrm>
            <a:off x="6467522" y="1099770"/>
            <a:ext cx="5375466" cy="4388048"/>
          </a:xfrm>
          <a:prstGeom prst="rect">
            <a:avLst/>
          </a:prstGeom>
          <a:noFill/>
          <a:ln>
            <a:noFill/>
          </a:ln>
        </p:spPr>
      </p:pic>
      <p:pic>
        <p:nvPicPr>
          <p:cNvPr id="86" name="Google Shape;86;g37f9446a92a_0_219"/>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87" name="Google Shape;87;g37f9446a92a_0_219"/>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88" name="Shape 88"/>
        <p:cNvGrpSpPr/>
        <p:nvPr/>
      </p:nvGrpSpPr>
      <p:grpSpPr>
        <a:xfrm>
          <a:off x="0" y="0"/>
          <a:ext cx="0" cy="0"/>
          <a:chOff x="0" y="0"/>
          <a:chExt cx="0" cy="0"/>
        </a:xfrm>
      </p:grpSpPr>
      <p:sp>
        <p:nvSpPr>
          <p:cNvPr id="89" name="Google Shape;89;g37f9446a92a_0_238"/>
          <p:cNvSpPr/>
          <p:nvPr/>
        </p:nvSpPr>
        <p:spPr>
          <a:xfrm>
            <a:off x="0" y="0"/>
            <a:ext cx="12192000" cy="601920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g37f9446a92a_0_238"/>
          <p:cNvSpPr/>
          <p:nvPr/>
        </p:nvSpPr>
        <p:spPr>
          <a:xfrm>
            <a:off x="1" y="2184266"/>
            <a:ext cx="310800" cy="13311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g37f9446a92a_0_238"/>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g37f9446a92a_0_238"/>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3" name="Google Shape;93;g37f9446a92a_0_238"/>
          <p:cNvSpPr/>
          <p:nvPr/>
        </p:nvSpPr>
        <p:spPr>
          <a:xfrm flipH="1" rot="-5400000">
            <a:off x="-507448" y="4140103"/>
            <a:ext cx="1331100" cy="316200"/>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94" name="Google Shape;94;g37f9446a92a_0_238"/>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95" name="Google Shape;95;g37f9446a92a_0_238"/>
          <p:cNvPicPr preferRelativeResize="0"/>
          <p:nvPr/>
        </p:nvPicPr>
        <p:blipFill rotWithShape="1">
          <a:blip r:embed="rId3">
            <a:alphaModFix/>
          </a:blip>
          <a:srcRect b="0" l="0" r="0" t="0"/>
          <a:stretch/>
        </p:blipFill>
        <p:spPr>
          <a:xfrm>
            <a:off x="7557741" y="680458"/>
            <a:ext cx="3408733" cy="4711409"/>
          </a:xfrm>
          <a:prstGeom prst="rect">
            <a:avLst/>
          </a:prstGeom>
          <a:noFill/>
          <a:ln>
            <a:noFill/>
          </a:ln>
        </p:spPr>
      </p:pic>
      <p:pic>
        <p:nvPicPr>
          <p:cNvPr id="96" name="Google Shape;96;g37f9446a92a_0_238"/>
          <p:cNvPicPr preferRelativeResize="0"/>
          <p:nvPr/>
        </p:nvPicPr>
        <p:blipFill rotWithShape="1">
          <a:blip r:embed="rId4">
            <a:alphaModFix/>
          </a:blip>
          <a:srcRect b="0" l="0" r="0" t="0"/>
          <a:stretch/>
        </p:blipFill>
        <p:spPr>
          <a:xfrm>
            <a:off x="310897" y="6212262"/>
            <a:ext cx="1886785" cy="401872"/>
          </a:xfrm>
          <a:prstGeom prst="rect">
            <a:avLst/>
          </a:prstGeom>
          <a:noFill/>
          <a:ln>
            <a:noFill/>
          </a:ln>
        </p:spPr>
      </p:pic>
      <p:sp>
        <p:nvSpPr>
          <p:cNvPr id="97" name="Google Shape;97;g37f9446a92a_0_238"/>
          <p:cNvSpPr txBox="1"/>
          <p:nvPr/>
        </p:nvSpPr>
        <p:spPr>
          <a:xfrm>
            <a:off x="2385759" y="6214024"/>
            <a:ext cx="9495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5" name="Shape 25"/>
        <p:cNvGrpSpPr/>
        <p:nvPr/>
      </p:nvGrpSpPr>
      <p:grpSpPr>
        <a:xfrm>
          <a:off x="0" y="0"/>
          <a:ext cx="0" cy="0"/>
          <a:chOff x="0" y="0"/>
          <a:chExt cx="0" cy="0"/>
        </a:xfrm>
      </p:grpSpPr>
      <p:sp>
        <p:nvSpPr>
          <p:cNvPr id="26" name="Google Shape;26;p18"/>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18"/>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8"/>
          <p:cNvSpPr/>
          <p:nvPr/>
        </p:nvSpPr>
        <p:spPr>
          <a:xfrm flipH="1">
            <a:off x="2172708" y="2774849"/>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9" name="Shape 29"/>
        <p:cNvGrpSpPr/>
        <p:nvPr/>
      </p:nvGrpSpPr>
      <p:grpSpPr>
        <a:xfrm>
          <a:off x="0" y="0"/>
          <a:ext cx="0" cy="0"/>
          <a:chOff x="0" y="0"/>
          <a:chExt cx="0" cy="0"/>
        </a:xfrm>
      </p:grpSpPr>
      <p:sp>
        <p:nvSpPr>
          <p:cNvPr id="30" name="Google Shape;30;p19"/>
          <p:cNvSpPr txBox="1"/>
          <p:nvPr/>
        </p:nvSpPr>
        <p:spPr>
          <a:xfrm>
            <a:off x="2172707" y="2960694"/>
            <a:ext cx="7832271" cy="1600197"/>
          </a:xfrm>
          <a:prstGeom prst="rect">
            <a:avLst/>
          </a:prstGeom>
          <a:solidFill>
            <a:srgbClr val="F8E7E3">
              <a:alpha val="40000"/>
            </a:srgbClr>
          </a:solid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accent2"/>
              </a:buClr>
              <a:buSzPts val="2000"/>
              <a:buFont typeface="Open Sans"/>
              <a:buNone/>
            </a:pPr>
            <a:r>
              <a:t/>
            </a:r>
            <a:endParaRPr b="1" i="0" sz="2000" u="none" cap="none" strike="noStrike">
              <a:solidFill>
                <a:schemeClr val="accent2"/>
              </a:solidFill>
              <a:latin typeface="Open Sans"/>
              <a:ea typeface="Open Sans"/>
              <a:cs typeface="Open Sans"/>
              <a:sym typeface="Open Sans"/>
            </a:endParaRPr>
          </a:p>
        </p:txBody>
      </p:sp>
      <p:sp>
        <p:nvSpPr>
          <p:cNvPr id="31" name="Google Shape;31;p19"/>
          <p:cNvSpPr txBox="1"/>
          <p:nvPr>
            <p:ph type="ctrTitle"/>
          </p:nvPr>
        </p:nvSpPr>
        <p:spPr>
          <a:xfrm>
            <a:off x="2187019" y="2959363"/>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2"/>
              </a:buClr>
              <a:buSzPts val="2000"/>
              <a:buFont typeface="Calibri"/>
              <a:buNone/>
              <a:defRPr b="1" sz="2000">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2" name="Google Shape;32;p19"/>
          <p:cNvPicPr preferRelativeResize="0"/>
          <p:nvPr/>
        </p:nvPicPr>
        <p:blipFill rotWithShape="1">
          <a:blip r:embed="rId2">
            <a:alphaModFix/>
          </a:blip>
          <a:srcRect b="0" l="0" r="0" t="0"/>
          <a:stretch/>
        </p:blipFill>
        <p:spPr>
          <a:xfrm>
            <a:off x="5456010" y="1471139"/>
            <a:ext cx="1060199" cy="1465364"/>
          </a:xfrm>
          <a:prstGeom prst="rect">
            <a:avLst/>
          </a:prstGeom>
          <a:noFill/>
          <a:ln>
            <a:noFill/>
          </a:ln>
        </p:spPr>
      </p:pic>
      <p:sp>
        <p:nvSpPr>
          <p:cNvPr id="33" name="Google Shape;33;p19"/>
          <p:cNvSpPr/>
          <p:nvPr/>
        </p:nvSpPr>
        <p:spPr>
          <a:xfrm flipH="1">
            <a:off x="2172707" y="2913643"/>
            <a:ext cx="7839428" cy="45719"/>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FFFFFF"/>
        </a:solidFill>
      </p:bgPr>
    </p:bg>
    <p:spTree>
      <p:nvGrpSpPr>
        <p:cNvPr id="34" name="Shape 34"/>
        <p:cNvGrpSpPr/>
        <p:nvPr/>
      </p:nvGrpSpPr>
      <p:grpSpPr>
        <a:xfrm>
          <a:off x="0" y="0"/>
          <a:ext cx="0" cy="0"/>
          <a:chOff x="0" y="0"/>
          <a:chExt cx="0" cy="0"/>
        </a:xfrm>
      </p:grpSpPr>
      <p:sp>
        <p:nvSpPr>
          <p:cNvPr id="35" name="Google Shape;35;p12"/>
          <p:cNvSpPr/>
          <p:nvPr/>
        </p:nvSpPr>
        <p:spPr>
          <a:xfrm>
            <a:off x="0" y="0"/>
            <a:ext cx="12191999" cy="6019060"/>
          </a:xfrm>
          <a:prstGeom prst="rect">
            <a:avLst/>
          </a:prstGeom>
          <a:solidFill>
            <a:srgbClr val="F8E7E3">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12"/>
          <p:cNvSpPr/>
          <p:nvPr/>
        </p:nvSpPr>
        <p:spPr>
          <a:xfrm>
            <a:off x="1" y="2184266"/>
            <a:ext cx="310895" cy="1331189"/>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12"/>
          <p:cNvSpPr txBox="1"/>
          <p:nvPr>
            <p:ph type="ctrTitle"/>
          </p:nvPr>
        </p:nvSpPr>
        <p:spPr>
          <a:xfrm>
            <a:off x="374726" y="2184268"/>
            <a:ext cx="6914821"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2000"/>
              <a:buFont typeface="Calibri"/>
              <a:buNone/>
              <a:defRPr b="1" sz="2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2"/>
          <p:cNvSpPr txBox="1"/>
          <p:nvPr>
            <p:ph idx="1" type="subTitle"/>
          </p:nvPr>
        </p:nvSpPr>
        <p:spPr>
          <a:xfrm>
            <a:off x="401324" y="3651830"/>
            <a:ext cx="6893057"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1" i="1" sz="1600">
                <a:solidFill>
                  <a:schemeClr val="accent1"/>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 name="Google Shape;39;p12"/>
          <p:cNvSpPr/>
          <p:nvPr/>
        </p:nvSpPr>
        <p:spPr>
          <a:xfrm flipH="1" rot="-5400000">
            <a:off x="-507419" y="4140073"/>
            <a:ext cx="1331189" cy="316348"/>
          </a:xfrm>
          <a:prstGeom prst="rect">
            <a:avLst/>
          </a:pr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 name="Google Shape;40;p12"/>
          <p:cNvPicPr preferRelativeResize="0"/>
          <p:nvPr/>
        </p:nvPicPr>
        <p:blipFill rotWithShape="1">
          <a:blip r:embed="rId2">
            <a:alphaModFix/>
          </a:blip>
          <a:srcRect b="0" l="0" r="0" t="0"/>
          <a:stretch/>
        </p:blipFill>
        <p:spPr>
          <a:xfrm>
            <a:off x="310896" y="164293"/>
            <a:ext cx="1738194" cy="1738194"/>
          </a:xfrm>
          <a:prstGeom prst="rect">
            <a:avLst/>
          </a:prstGeom>
          <a:noFill/>
          <a:ln>
            <a:noFill/>
          </a:ln>
        </p:spPr>
      </p:pic>
      <p:pic>
        <p:nvPicPr>
          <p:cNvPr id="41" name="Google Shape;41;p12"/>
          <p:cNvPicPr preferRelativeResize="0"/>
          <p:nvPr/>
        </p:nvPicPr>
        <p:blipFill rotWithShape="1">
          <a:blip r:embed="rId3">
            <a:alphaModFix/>
          </a:blip>
          <a:srcRect b="0" l="0" r="0" t="0"/>
          <a:stretch/>
        </p:blipFill>
        <p:spPr>
          <a:xfrm>
            <a:off x="7557741" y="680458"/>
            <a:ext cx="3408733" cy="4711410"/>
          </a:xfrm>
          <a:prstGeom prst="rect">
            <a:avLst/>
          </a:prstGeom>
          <a:noFill/>
          <a:ln>
            <a:noFill/>
          </a:ln>
        </p:spPr>
      </p:pic>
      <p:pic>
        <p:nvPicPr>
          <p:cNvPr id="42" name="Google Shape;42;p12"/>
          <p:cNvPicPr preferRelativeResize="0"/>
          <p:nvPr/>
        </p:nvPicPr>
        <p:blipFill rotWithShape="1">
          <a:blip r:embed="rId4">
            <a:alphaModFix/>
          </a:blip>
          <a:srcRect b="0" l="0" r="0" t="0"/>
          <a:stretch/>
        </p:blipFill>
        <p:spPr>
          <a:xfrm>
            <a:off x="310897" y="6212262"/>
            <a:ext cx="1886787" cy="401872"/>
          </a:xfrm>
          <a:prstGeom prst="rect">
            <a:avLst/>
          </a:prstGeom>
          <a:noFill/>
          <a:ln>
            <a:noFill/>
          </a:ln>
        </p:spPr>
      </p:pic>
      <p:sp>
        <p:nvSpPr>
          <p:cNvPr id="43" name="Google Shape;43;p12"/>
          <p:cNvSpPr txBox="1"/>
          <p:nvPr/>
        </p:nvSpPr>
        <p:spPr>
          <a:xfrm>
            <a:off x="2385759" y="6214024"/>
            <a:ext cx="9495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101196057</a:t>
            </a:r>
            <a:endParaRPr b="0" i="0" sz="9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47" name="Shape 47"/>
        <p:cNvGrpSpPr/>
        <p:nvPr/>
      </p:nvGrpSpPr>
      <p:grpSpPr>
        <a:xfrm>
          <a:off x="0" y="0"/>
          <a:ext cx="0" cy="0"/>
          <a:chOff x="0" y="0"/>
          <a:chExt cx="0" cy="0"/>
        </a:xfrm>
      </p:grpSpPr>
      <p:sp>
        <p:nvSpPr>
          <p:cNvPr id="48" name="Google Shape;48;g37f9446a92a_0_20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g37f9446a92a_0_20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g37f9446a92a_0_20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51" name="Shape 51"/>
        <p:cNvGrpSpPr/>
        <p:nvPr/>
      </p:nvGrpSpPr>
      <p:grpSpPr>
        <a:xfrm>
          <a:off x="0" y="0"/>
          <a:ext cx="0" cy="0"/>
          <a:chOff x="0" y="0"/>
          <a:chExt cx="0" cy="0"/>
        </a:xfrm>
      </p:grpSpPr>
      <p:sp>
        <p:nvSpPr>
          <p:cNvPr id="52" name="Google Shape;52;g37f9446a92a_0_19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g37f9446a92a_0_197"/>
          <p:cNvSpPr txBox="1"/>
          <p:nvPr>
            <p:ph idx="1" type="body"/>
          </p:nvPr>
        </p:nvSpPr>
        <p:spPr>
          <a:xfrm>
            <a:off x="97971" y="881743"/>
            <a:ext cx="11944500" cy="5870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54" name="Shape 54"/>
        <p:cNvGrpSpPr/>
        <p:nvPr/>
      </p:nvGrpSpPr>
      <p:grpSpPr>
        <a:xfrm>
          <a:off x="0" y="0"/>
          <a:ext cx="0" cy="0"/>
          <a:chOff x="0" y="0"/>
          <a:chExt cx="0" cy="0"/>
        </a:xfrm>
      </p:grpSpPr>
      <p:sp>
        <p:nvSpPr>
          <p:cNvPr id="55" name="Google Shape;55;p17"/>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7"/>
          <p:cNvSpPr txBox="1"/>
          <p:nvPr>
            <p:ph idx="1" type="body"/>
          </p:nvPr>
        </p:nvSpPr>
        <p:spPr>
          <a:xfrm>
            <a:off x="97971"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17"/>
          <p:cNvSpPr txBox="1"/>
          <p:nvPr>
            <p:ph idx="2" type="body"/>
          </p:nvPr>
        </p:nvSpPr>
        <p:spPr>
          <a:xfrm>
            <a:off x="6131377" y="1462684"/>
            <a:ext cx="5910900" cy="5313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accent4"/>
              </a:buClr>
              <a:buSzPts val="1800"/>
              <a:buFont typeface="Arial"/>
              <a:buNone/>
              <a:defRPr b="0" i="0" sz="1800" u="none" cap="none" strike="noStrike">
                <a:solidFill>
                  <a:schemeClr val="accent4"/>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17"/>
          <p:cNvSpPr txBox="1"/>
          <p:nvPr>
            <p:ph idx="3"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2"/>
              </a:buClr>
              <a:buSzPts val="2400"/>
              <a:buFont typeface="Arial"/>
              <a:buNone/>
              <a:defRPr b="1" i="0" sz="2400" u="none" cap="none" strike="noStrike">
                <a:solidFill>
                  <a:schemeClr val="accent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59" name="Shape 59"/>
        <p:cNvGrpSpPr/>
        <p:nvPr/>
      </p:nvGrpSpPr>
      <p:grpSpPr>
        <a:xfrm>
          <a:off x="0" y="0"/>
          <a:ext cx="0" cy="0"/>
          <a:chOff x="0" y="0"/>
          <a:chExt cx="0" cy="0"/>
        </a:xfrm>
      </p:grpSpPr>
      <p:sp>
        <p:nvSpPr>
          <p:cNvPr id="60" name="Google Shape;60;g37f9446a92a_0_209"/>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rgbClr val="FFFFFF"/>
              </a:buClr>
              <a:buSzPts val="3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g37f9446a92a_0_209"/>
          <p:cNvSpPr txBox="1"/>
          <p:nvPr>
            <p:ph idx="1" type="body"/>
          </p:nvPr>
        </p:nvSpPr>
        <p:spPr>
          <a:xfrm>
            <a:off x="97971"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 name="Google Shape;62;g37f9446a92a_0_209"/>
          <p:cNvSpPr txBox="1"/>
          <p:nvPr>
            <p:ph idx="2" type="body"/>
          </p:nvPr>
        </p:nvSpPr>
        <p:spPr>
          <a:xfrm>
            <a:off x="6131377" y="873580"/>
            <a:ext cx="5910900" cy="5902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68300" lvl="1" marL="9144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69" name="Shape 69"/>
        <p:cNvGrpSpPr/>
        <p:nvPr/>
      </p:nvGrpSpPr>
      <p:grpSpPr>
        <a:xfrm>
          <a:off x="0" y="0"/>
          <a:ext cx="0" cy="0"/>
          <a:chOff x="0" y="0"/>
          <a:chExt cx="0" cy="0"/>
        </a:xfrm>
      </p:grpSpPr>
      <p:sp>
        <p:nvSpPr>
          <p:cNvPr id="70" name="Google Shape;70;g37f9446a92a_0_229"/>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g37f9446a92a_0_229"/>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FFFFFF"/>
              </a:buClr>
              <a:buSzPts val="2000"/>
              <a:buFont typeface="Calibri"/>
              <a:buNone/>
              <a:defRPr b="1" sz="2000">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g37f9446a92a_0_229"/>
          <p:cNvSpPr/>
          <p:nvPr/>
        </p:nvSpPr>
        <p:spPr>
          <a:xfrm flipH="1">
            <a:off x="2172836" y="2774849"/>
            <a:ext cx="7839300" cy="45600"/>
          </a:xfrm>
          <a:prstGeom prst="rect">
            <a:avLst/>
          </a:prstGeom>
          <a:solidFill>
            <a:schemeClr val="accent3"/>
          </a:solidFill>
          <a:ln cap="flat" cmpd="sng" w="127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7843"/>
          </a:srgbClr>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0"/>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0"/>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0"/>
          </a:schemeClr>
        </a:solidFill>
      </p:bgPr>
    </p:bg>
    <p:spTree>
      <p:nvGrpSpPr>
        <p:cNvPr id="44" name="Shape 44"/>
        <p:cNvGrpSpPr/>
        <p:nvPr/>
      </p:nvGrpSpPr>
      <p:grpSpPr>
        <a:xfrm>
          <a:off x="0" y="0"/>
          <a:ext cx="0" cy="0"/>
          <a:chOff x="0" y="0"/>
          <a:chExt cx="0" cy="0"/>
        </a:xfrm>
      </p:grpSpPr>
      <p:sp>
        <p:nvSpPr>
          <p:cNvPr id="45" name="Google Shape;45;g37f9446a92a_0_194"/>
          <p:cNvSpPr/>
          <p:nvPr/>
        </p:nvSpPr>
        <p:spPr>
          <a:xfrm>
            <a:off x="0" y="0"/>
            <a:ext cx="12192000" cy="79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46" name="Google Shape;46;g37f9446a92a_0_194"/>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rgbClr val="FFFFFF"/>
              </a:buClr>
              <a:buSzPts val="3800"/>
              <a:buFont typeface="Calibri"/>
              <a:buNone/>
              <a:defRPr b="0" i="0" sz="3800" u="none" cap="none" strike="noStrike">
                <a:solidFill>
                  <a:srgbClr val="FFFFFF"/>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4" r:id="rId1"/>
    <p:sldLayoutId id="2147483655" r:id="rId2"/>
    <p:sldLayoutId id="2147483656" r:id="rId3"/>
    <p:sldLayoutId id="214748365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alpha val="48627"/>
          </a:srgbClr>
        </a:solidFill>
      </p:bgPr>
    </p:bg>
    <p:spTree>
      <p:nvGrpSpPr>
        <p:cNvPr id="63" name="Shape 63"/>
        <p:cNvGrpSpPr/>
        <p:nvPr/>
      </p:nvGrpSpPr>
      <p:grpSpPr>
        <a:xfrm>
          <a:off x="0" y="0"/>
          <a:ext cx="0" cy="0"/>
          <a:chOff x="0" y="0"/>
          <a:chExt cx="0" cy="0"/>
        </a:xfrm>
      </p:grpSpPr>
      <p:sp>
        <p:nvSpPr>
          <p:cNvPr id="64" name="Google Shape;64;g37f9446a92a_0_213"/>
          <p:cNvSpPr txBox="1"/>
          <p:nvPr>
            <p:ph type="title"/>
          </p:nvPr>
        </p:nvSpPr>
        <p:spPr>
          <a:xfrm>
            <a:off x="838200" y="365129"/>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5" name="Google Shape;65;g37f9446a92a_0_2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 name="Google Shape;66;g37f9446a92a_0_213"/>
          <p:cNvSpPr txBox="1"/>
          <p:nvPr>
            <p:ph idx="10" type="dt"/>
          </p:nvPr>
        </p:nvSpPr>
        <p:spPr>
          <a:xfrm>
            <a:off x="838200" y="6356354"/>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7" name="Google Shape;67;g37f9446a92a_0_213"/>
          <p:cNvSpPr txBox="1"/>
          <p:nvPr>
            <p:ph idx="11" type="ftr"/>
          </p:nvPr>
        </p:nvSpPr>
        <p:spPr>
          <a:xfrm>
            <a:off x="4038600" y="6356354"/>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959595"/>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8" name="Google Shape;68;g37f9446a92a_0_213"/>
          <p:cNvSpPr txBox="1"/>
          <p:nvPr>
            <p:ph idx="12" type="sldNum"/>
          </p:nvPr>
        </p:nvSpPr>
        <p:spPr>
          <a:xfrm>
            <a:off x="8610600" y="6356354"/>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95959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hyperlink" Target="https://casel.org/fundamentals-of-sel/what-is-the-casel-framework/" TargetMode="External"/><Relationship Id="rId4" Type="http://schemas.openxmlformats.org/officeDocument/2006/relationships/hyperlink" Target="https://permahsurvey.com/" TargetMode="External"/><Relationship Id="rId9" Type="http://schemas.openxmlformats.org/officeDocument/2006/relationships/hyperlink" Target="https://cdn.prod.website-files.com/5d3725188825e071f1670246/67ed7b2664fb092c2e54c886_TFI-3-Manual.pdf" TargetMode="External"/><Relationship Id="rId5" Type="http://schemas.openxmlformats.org/officeDocument/2006/relationships/hyperlink" Target="https://www.pbis.org/" TargetMode="External"/><Relationship Id="rId6" Type="http://schemas.openxmlformats.org/officeDocument/2006/relationships/hyperlink" Target="https://prowproject.eu/" TargetMode="External"/><Relationship Id="rId7" Type="http://schemas.openxmlformats.org/officeDocument/2006/relationships/hyperlink" Target="https://pbiseurope.org/" TargetMode="External"/><Relationship Id="rId8" Type="http://schemas.openxmlformats.org/officeDocument/2006/relationships/hyperlink" Target="https://warwick.ac.uk/services/innovations/wemwb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3a825df3c53_0_0"/>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Font typeface="Calibri"/>
              <a:buNone/>
            </a:pPr>
            <a:r>
              <a:rPr lang="en-US" sz="2200"/>
              <a:t>Thriving Schools - Un Approccio Sistemico e Integrato a Livello Scolastico per la Salute Mentale e il Benessere</a:t>
            </a:r>
            <a:endParaRPr sz="2200"/>
          </a:p>
        </p:txBody>
      </p:sp>
      <p:sp>
        <p:nvSpPr>
          <p:cNvPr id="103" name="Google Shape;103;g3a825df3c53_0_0"/>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fontScale="55000" lnSpcReduction="20000"/>
          </a:bodyPr>
          <a:lstStyle/>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Durata del progetto: 36 mesi (Mar 2025 - Feb 2028)</a:t>
            </a:r>
            <a:endParaRPr b="0" i="0" sz="3599">
              <a:solidFill>
                <a:srgbClr val="545454"/>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Progetto n.: 101196057</a:t>
            </a:r>
            <a:endParaRPr b="0" i="0" sz="3599">
              <a:solidFill>
                <a:srgbClr val="545454"/>
              </a:solidFill>
            </a:endParaRPr>
          </a:p>
          <a:p>
            <a:pPr indent="0" lvl="0" marL="0" rtl="0" algn="l">
              <a:lnSpc>
                <a:spcPct val="140011"/>
              </a:lnSpc>
              <a:spcBef>
                <a:spcPts val="0"/>
              </a:spcBef>
              <a:spcAft>
                <a:spcPts val="0"/>
              </a:spcAft>
              <a:buClr>
                <a:srgbClr val="000000"/>
              </a:buClr>
              <a:buSzPct val="100000"/>
              <a:buFont typeface="Arial"/>
              <a:buNone/>
            </a:pPr>
            <a:r>
              <a:rPr b="0" i="0" lang="en-US" sz="3599">
                <a:solidFill>
                  <a:srgbClr val="545454"/>
                </a:solidFill>
              </a:rPr>
              <a:t>Bando: ERASMUS-EDU-2024-POL-EXP</a:t>
            </a:r>
            <a:endParaRPr b="0" i="0" sz="3599">
              <a:solidFill>
                <a:srgbClr val="545454"/>
              </a:solidFill>
            </a:endParaRPr>
          </a:p>
          <a:p>
            <a:pPr indent="0" lvl="0" marL="0" rtl="0" algn="l">
              <a:lnSpc>
                <a:spcPct val="90000"/>
              </a:lnSpc>
              <a:spcBef>
                <a:spcPts val="0"/>
              </a:spcBef>
              <a:spcAft>
                <a:spcPts val="0"/>
              </a:spcAft>
              <a:buClr>
                <a:schemeClr val="accent1"/>
              </a:buClr>
              <a:buSzPct val="10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spcBef>
                <a:spcPts val="0"/>
              </a:spcBef>
              <a:spcAft>
                <a:spcPts val="0"/>
              </a:spcAft>
              <a:buSzPts val="3800"/>
              <a:buNone/>
            </a:pPr>
            <a:r>
              <a:rPr lang="en-US"/>
              <a:t>Unità 3.3: Misurare l’Impatto e Sostenere il Benessere</a:t>
            </a:r>
            <a:endParaRPr/>
          </a:p>
        </p:txBody>
      </p:sp>
      <p:sp>
        <p:nvSpPr>
          <p:cNvPr id="182" name="Google Shape;182;p4"/>
          <p:cNvSpPr txBox="1"/>
          <p:nvPr>
            <p:ph idx="1" type="body"/>
          </p:nvPr>
        </p:nvSpPr>
        <p:spPr>
          <a:xfrm>
            <a:off x="97970" y="1240027"/>
            <a:ext cx="11944500" cy="550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2400"/>
              <a:buNone/>
            </a:pPr>
            <a:r>
              <a:rPr lang="en-US"/>
              <a:t>Approcci per Valutare il Benessere (2)</a:t>
            </a:r>
            <a:endParaRPr/>
          </a:p>
        </p:txBody>
      </p:sp>
      <p:graphicFrame>
        <p:nvGraphicFramePr>
          <p:cNvPr id="183" name="Google Shape;183;p4"/>
          <p:cNvGraphicFramePr/>
          <p:nvPr/>
        </p:nvGraphicFramePr>
        <p:xfrm>
          <a:off x="367936" y="1993606"/>
          <a:ext cx="3000000" cy="3000000"/>
        </p:xfrm>
        <a:graphic>
          <a:graphicData uri="http://schemas.openxmlformats.org/drawingml/2006/table">
            <a:tbl>
              <a:tblPr bandRow="1" firstCol="1" firstRow="1">
                <a:noFill/>
                <a:tableStyleId>{25175D21-9714-4977-A624-74BAB5A664FB}</a:tableStyleId>
              </a:tblPr>
              <a:tblGrid>
                <a:gridCol w="2864025"/>
                <a:gridCol w="2864025"/>
                <a:gridCol w="2864025"/>
                <a:gridCol w="2864025"/>
              </a:tblGrid>
              <a:tr h="500625">
                <a:tc>
                  <a:txBody>
                    <a:bodyPr/>
                    <a:lstStyle/>
                    <a:p>
                      <a:pPr indent="0" lvl="0" marL="0" marR="0" rtl="0" algn="ctr">
                        <a:lnSpc>
                          <a:spcPct val="115000"/>
                        </a:lnSpc>
                        <a:spcBef>
                          <a:spcPts val="0"/>
                        </a:spcBef>
                        <a:spcAft>
                          <a:spcPts val="0"/>
                        </a:spcAft>
                        <a:buClr>
                          <a:srgbClr val="000000"/>
                        </a:buClr>
                        <a:buSzPts val="1800"/>
                        <a:buFont typeface="Arial"/>
                        <a:buNone/>
                      </a:pPr>
                      <a:r>
                        <a:rPr lang="en-US" sz="1800">
                          <a:latin typeface="Calibri"/>
                          <a:ea typeface="Calibri"/>
                          <a:cs typeface="Calibri"/>
                          <a:sym typeface="Calibri"/>
                        </a:rPr>
                        <a:t>Approccio</a:t>
                      </a:r>
                      <a:endParaRPr/>
                    </a:p>
                  </a:txBody>
                  <a:tcPr marT="9525" marB="9525" marR="9525" marL="952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a:latin typeface="Calibri"/>
                          <a:ea typeface="Calibri"/>
                          <a:cs typeface="Calibri"/>
                          <a:sym typeface="Calibri"/>
                        </a:rPr>
                        <a:t>Descrizione</a:t>
                      </a:r>
                      <a:endParaRPr/>
                    </a:p>
                  </a:txBody>
                  <a:tcPr marT="9525" marB="9525" marR="9525" marL="952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a:latin typeface="Calibri"/>
                          <a:ea typeface="Calibri"/>
                          <a:cs typeface="Calibri"/>
                          <a:sym typeface="Calibri"/>
                        </a:rPr>
                        <a:t>Quando è più utile</a:t>
                      </a:r>
                      <a:endParaRPr sz="1800">
                        <a:latin typeface="Calibri"/>
                        <a:ea typeface="Calibri"/>
                        <a:cs typeface="Calibri"/>
                        <a:sym typeface="Calibri"/>
                      </a:endParaRPr>
                    </a:p>
                  </a:txBody>
                  <a:tcPr marT="9525" marB="9525" marR="9525" marL="9525" anchor="ctr"/>
                </a:tc>
                <a:tc>
                  <a:txBody>
                    <a:bodyPr/>
                    <a:lstStyle/>
                    <a:p>
                      <a:pPr indent="0" lvl="0" marL="0" marR="0" rtl="0" algn="ctr">
                        <a:lnSpc>
                          <a:spcPct val="115000"/>
                        </a:lnSpc>
                        <a:spcBef>
                          <a:spcPts val="0"/>
                        </a:spcBef>
                        <a:spcAft>
                          <a:spcPts val="0"/>
                        </a:spcAft>
                        <a:buClr>
                          <a:srgbClr val="000000"/>
                        </a:buClr>
                        <a:buSzPts val="1800"/>
                        <a:buFont typeface="Arial"/>
                        <a:buNone/>
                      </a:pPr>
                      <a:r>
                        <a:rPr lang="en-US" sz="1800">
                          <a:latin typeface="Calibri"/>
                          <a:ea typeface="Calibri"/>
                          <a:cs typeface="Calibri"/>
                          <a:sym typeface="Calibri"/>
                        </a:rPr>
                        <a:t>Strumenti di esempio</a:t>
                      </a:r>
                      <a:endParaRPr/>
                    </a:p>
                  </a:txBody>
                  <a:tcPr marT="9525" marB="9525" marR="9525" marL="9525" anchor="ctr"/>
                </a:tc>
              </a:tr>
              <a:tr h="988450">
                <a:tc>
                  <a:txBody>
                    <a:bodyPr/>
                    <a:lstStyle/>
                    <a:p>
                      <a:pPr indent="0" lvl="0" marL="0" marR="0" rtl="0" algn="l">
                        <a:lnSpc>
                          <a:spcPct val="115000"/>
                        </a:lnSpc>
                        <a:spcBef>
                          <a:spcPts val="0"/>
                        </a:spcBef>
                        <a:spcAft>
                          <a:spcPts val="0"/>
                        </a:spcAft>
                        <a:buClr>
                          <a:srgbClr val="000000"/>
                        </a:buClr>
                        <a:buSzPts val="1800"/>
                        <a:buFont typeface="Arial"/>
                        <a:buNone/>
                      </a:pPr>
                      <a:r>
                        <a:rPr lang="en-US" sz="1800">
                          <a:latin typeface="Calibri"/>
                          <a:ea typeface="Calibri"/>
                          <a:cs typeface="Calibri"/>
                          <a:sym typeface="Calibri"/>
                        </a:rPr>
                        <a:t>Valutazione Formativa</a:t>
                      </a:r>
                      <a:endParaRPr sz="1800">
                        <a:latin typeface="Calibri"/>
                        <a:ea typeface="Calibri"/>
                        <a:cs typeface="Calibri"/>
                        <a:sym typeface="Calibri"/>
                      </a:endParaRPr>
                    </a:p>
                  </a:txBody>
                  <a:tcPr marT="9525" marB="9525" marR="9525" marL="9525" anchor="ct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a:latin typeface="Calibri"/>
                          <a:ea typeface="Calibri"/>
                          <a:cs typeface="Calibri"/>
                          <a:sym typeface="Calibri"/>
                        </a:rPr>
                        <a:t>Valutazione continua durante l’implementazione per migliorare l’erogazione.</a:t>
                      </a:r>
                      <a:endParaRPr sz="1600">
                        <a:latin typeface="Calibri"/>
                        <a:ea typeface="Calibri"/>
                        <a:cs typeface="Calibri"/>
                        <a:sym typeface="Calibri"/>
                      </a:endParaRPr>
                    </a:p>
                  </a:txBody>
                  <a:tcPr marT="9525" marB="9525" marR="9525" marL="9525" anchor="ct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a:latin typeface="Calibri"/>
                          <a:ea typeface="Calibri"/>
                          <a:cs typeface="Calibri"/>
                          <a:sym typeface="Calibri"/>
                        </a:rPr>
                        <a:t>Prime fasi o metà del programma.</a:t>
                      </a:r>
                      <a:endParaRPr sz="1600">
                        <a:latin typeface="Calibri"/>
                        <a:ea typeface="Calibri"/>
                        <a:cs typeface="Calibri"/>
                        <a:sym typeface="Calibri"/>
                      </a:endParaRPr>
                    </a:p>
                  </a:txBody>
                  <a:tcPr marT="9525" marB="9525" marR="9525" marL="9525" anchor="ct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a:latin typeface="Calibri"/>
                          <a:ea typeface="Calibri"/>
                          <a:cs typeface="Calibri"/>
                          <a:sym typeface="Calibri"/>
                        </a:rPr>
                        <a:t>Moduli di feedback del personale, osservazioni in classe, focus group.</a:t>
                      </a:r>
                      <a:endParaRPr/>
                    </a:p>
                  </a:txBody>
                  <a:tcPr marT="9525" marB="9525" marR="9525" marL="9525" anchor="ctr"/>
                </a:tc>
              </a:tr>
              <a:tr h="988450">
                <a:tc>
                  <a:txBody>
                    <a:bodyPr/>
                    <a:lstStyle/>
                    <a:p>
                      <a:pPr indent="0" lvl="0" marL="0" marR="0" rtl="0" algn="l">
                        <a:lnSpc>
                          <a:spcPct val="115000"/>
                        </a:lnSpc>
                        <a:spcBef>
                          <a:spcPts val="0"/>
                        </a:spcBef>
                        <a:spcAft>
                          <a:spcPts val="0"/>
                        </a:spcAft>
                        <a:buClr>
                          <a:srgbClr val="000000"/>
                        </a:buClr>
                        <a:buSzPts val="1800"/>
                        <a:buFont typeface="Arial"/>
                        <a:buNone/>
                      </a:pPr>
                      <a:r>
                        <a:rPr lang="en-US" sz="1800">
                          <a:latin typeface="Calibri"/>
                          <a:ea typeface="Calibri"/>
                          <a:cs typeface="Calibri"/>
                          <a:sym typeface="Calibri"/>
                        </a:rPr>
                        <a:t>Valutazione Sommativa</a:t>
                      </a:r>
                      <a:endParaRPr sz="1800">
                        <a:latin typeface="Calibri"/>
                        <a:ea typeface="Calibri"/>
                        <a:cs typeface="Calibri"/>
                        <a:sym typeface="Calibri"/>
                      </a:endParaRPr>
                    </a:p>
                  </a:txBody>
                  <a:tcPr marT="9525" marB="9525" marR="9525" marL="9525" anchor="ct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a:latin typeface="Calibri"/>
                          <a:ea typeface="Calibri"/>
                          <a:cs typeface="Calibri"/>
                          <a:sym typeface="Calibri"/>
                        </a:rPr>
                        <a:t>Misura i risultati complessivi e l’impatto finale.</a:t>
                      </a:r>
                      <a:endParaRPr sz="1600">
                        <a:latin typeface="Calibri"/>
                        <a:ea typeface="Calibri"/>
                        <a:cs typeface="Calibri"/>
                        <a:sym typeface="Calibri"/>
                      </a:endParaRPr>
                    </a:p>
                  </a:txBody>
                  <a:tcPr marT="9525" marB="9525" marR="9525" marL="9525" anchor="ct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a:latin typeface="Calibri"/>
                          <a:ea typeface="Calibri"/>
                          <a:cs typeface="Calibri"/>
                          <a:sym typeface="Calibri"/>
                        </a:rPr>
                        <a:t>Al termine o su base annuale.</a:t>
                      </a:r>
                      <a:endParaRPr sz="1600">
                        <a:latin typeface="Calibri"/>
                        <a:ea typeface="Calibri"/>
                        <a:cs typeface="Calibri"/>
                        <a:sym typeface="Calibri"/>
                      </a:endParaRPr>
                    </a:p>
                  </a:txBody>
                  <a:tcPr marT="9525" marB="9525" marR="9525" marL="9525" anchor="ct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a:latin typeface="Calibri"/>
                          <a:ea typeface="Calibri"/>
                          <a:cs typeface="Calibri"/>
                          <a:sym typeface="Calibri"/>
                        </a:rPr>
                        <a:t>Questionari, scorecard sul benessere, dati su frequenza e partecipazione.</a:t>
                      </a:r>
                      <a:endParaRPr/>
                    </a:p>
                  </a:txBody>
                  <a:tcPr marT="9525" marB="9525" marR="9525" marL="9525" anchor="ctr"/>
                </a:tc>
              </a:tr>
              <a:tr h="988450">
                <a:tc>
                  <a:txBody>
                    <a:bodyPr/>
                    <a:lstStyle/>
                    <a:p>
                      <a:pPr indent="0" lvl="0" marL="0" marR="0" rtl="0" algn="l">
                        <a:lnSpc>
                          <a:spcPct val="115000"/>
                        </a:lnSpc>
                        <a:spcBef>
                          <a:spcPts val="0"/>
                        </a:spcBef>
                        <a:spcAft>
                          <a:spcPts val="0"/>
                        </a:spcAft>
                        <a:buClr>
                          <a:srgbClr val="000000"/>
                        </a:buClr>
                        <a:buSzPts val="1800"/>
                        <a:buFont typeface="Arial"/>
                        <a:buNone/>
                      </a:pPr>
                      <a:r>
                        <a:rPr lang="en-US" sz="1800">
                          <a:latin typeface="Calibri"/>
                          <a:ea typeface="Calibri"/>
                          <a:cs typeface="Calibri"/>
                          <a:sym typeface="Calibri"/>
                        </a:rPr>
                        <a:t>Valutazione di Processo</a:t>
                      </a:r>
                      <a:endParaRPr sz="1800">
                        <a:latin typeface="Calibri"/>
                        <a:ea typeface="Calibri"/>
                        <a:cs typeface="Calibri"/>
                        <a:sym typeface="Calibri"/>
                      </a:endParaRPr>
                    </a:p>
                  </a:txBody>
                  <a:tcPr marT="9525" marB="9525" marR="9525" marL="9525" anchor="ct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a:latin typeface="Calibri"/>
                          <a:ea typeface="Calibri"/>
                          <a:cs typeface="Calibri"/>
                          <a:sym typeface="Calibri"/>
                        </a:rPr>
                        <a:t>Esamina come il programma WSA è stato implementato.</a:t>
                      </a:r>
                      <a:endParaRPr sz="1600">
                        <a:latin typeface="Calibri"/>
                        <a:ea typeface="Calibri"/>
                        <a:cs typeface="Calibri"/>
                        <a:sym typeface="Calibri"/>
                      </a:endParaRPr>
                    </a:p>
                  </a:txBody>
                  <a:tcPr marT="9525" marB="9525" marR="9525" marL="9525" anchor="ct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a:latin typeface="Calibri"/>
                          <a:ea typeface="Calibri"/>
                          <a:cs typeface="Calibri"/>
                          <a:sym typeface="Calibri"/>
                        </a:rPr>
                        <a:t>Quando si vogliono esplorare la fedeltà o le barriere.</a:t>
                      </a:r>
                      <a:endParaRPr sz="1600">
                        <a:latin typeface="Calibri"/>
                        <a:ea typeface="Calibri"/>
                        <a:cs typeface="Calibri"/>
                        <a:sym typeface="Calibri"/>
                      </a:endParaRPr>
                    </a:p>
                  </a:txBody>
                  <a:tcPr marT="9525" marB="9525" marR="9525" marL="9525" anchor="ct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a:latin typeface="Calibri"/>
                          <a:ea typeface="Calibri"/>
                          <a:cs typeface="Calibri"/>
                          <a:sym typeface="Calibri"/>
                        </a:rPr>
                        <a:t>Diari di implementazione, interviste, checklist di fedeltà.</a:t>
                      </a:r>
                      <a:endParaRPr/>
                    </a:p>
                  </a:txBody>
                  <a:tcPr marT="9525" marB="9525" marR="9525" marL="9525" anchor="ctr"/>
                </a:tc>
              </a:tr>
              <a:tr h="988450">
                <a:tc>
                  <a:txBody>
                    <a:bodyPr/>
                    <a:lstStyle/>
                    <a:p>
                      <a:pPr indent="0" lvl="0" marL="0" marR="0" rtl="0" algn="l">
                        <a:lnSpc>
                          <a:spcPct val="115000"/>
                        </a:lnSpc>
                        <a:spcBef>
                          <a:spcPts val="0"/>
                        </a:spcBef>
                        <a:spcAft>
                          <a:spcPts val="0"/>
                        </a:spcAft>
                        <a:buClr>
                          <a:srgbClr val="000000"/>
                        </a:buClr>
                        <a:buSzPts val="1800"/>
                        <a:buFont typeface="Arial"/>
                        <a:buNone/>
                      </a:pPr>
                      <a:r>
                        <a:rPr lang="en-US" sz="1800">
                          <a:latin typeface="Calibri"/>
                          <a:ea typeface="Calibri"/>
                          <a:cs typeface="Calibri"/>
                          <a:sym typeface="Calibri"/>
                        </a:rPr>
                        <a:t>Valutazione Evolutiva</a:t>
                      </a:r>
                      <a:endParaRPr/>
                    </a:p>
                  </a:txBody>
                  <a:tcPr marT="9525" marB="9525" marR="9525" marL="9525" anchor="ct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a:latin typeface="Calibri"/>
                          <a:ea typeface="Calibri"/>
                          <a:cs typeface="Calibri"/>
                          <a:sym typeface="Calibri"/>
                        </a:rPr>
                        <a:t>Supporta l’innovazione e si adatta man mano che il programma WSA evolve.</a:t>
                      </a:r>
                      <a:endParaRPr sz="1600">
                        <a:latin typeface="Calibri"/>
                        <a:ea typeface="Calibri"/>
                        <a:cs typeface="Calibri"/>
                        <a:sym typeface="Calibri"/>
                      </a:endParaRPr>
                    </a:p>
                  </a:txBody>
                  <a:tcPr marT="9525" marB="9525" marR="9525" marL="9525" anchor="ct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a:latin typeface="Calibri"/>
                          <a:ea typeface="Calibri"/>
                          <a:cs typeface="Calibri"/>
                          <a:sym typeface="Calibri"/>
                        </a:rPr>
                        <a:t>In programmi dinamici o pilota.</a:t>
                      </a:r>
                      <a:endParaRPr sz="1600">
                        <a:latin typeface="Calibri"/>
                        <a:ea typeface="Calibri"/>
                        <a:cs typeface="Calibri"/>
                        <a:sym typeface="Calibri"/>
                      </a:endParaRPr>
                    </a:p>
                  </a:txBody>
                  <a:tcPr marT="9525" marB="9525" marR="9525" marL="9525" anchor="ctr"/>
                </a:tc>
                <a:tc>
                  <a:txBody>
                    <a:bodyPr/>
                    <a:lstStyle/>
                    <a:p>
                      <a:pPr indent="0" lvl="0" marL="0" marR="0" rtl="0" algn="ctr">
                        <a:lnSpc>
                          <a:spcPct val="115000"/>
                        </a:lnSpc>
                        <a:spcBef>
                          <a:spcPts val="0"/>
                        </a:spcBef>
                        <a:spcAft>
                          <a:spcPts val="0"/>
                        </a:spcAft>
                        <a:buClr>
                          <a:srgbClr val="000000"/>
                        </a:buClr>
                        <a:buSzPts val="1600"/>
                        <a:buFont typeface="Arial"/>
                        <a:buNone/>
                      </a:pPr>
                      <a:r>
                        <a:rPr lang="en-US" sz="1600">
                          <a:latin typeface="Calibri"/>
                          <a:ea typeface="Calibri"/>
                          <a:cs typeface="Calibri"/>
                          <a:sym typeface="Calibri"/>
                        </a:rPr>
                        <a:t>Riunioni di riflessione periodiche, indagini narrative.</a:t>
                      </a:r>
                      <a:endParaRPr/>
                    </a:p>
                  </a:txBody>
                  <a:tcPr marT="9525" marB="9525" marR="9525" marL="9525"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3.3: Misurare l’Impatto e Sostenere il Benessere</a:t>
            </a:r>
            <a:endParaRPr/>
          </a:p>
        </p:txBody>
      </p:sp>
      <p:sp>
        <p:nvSpPr>
          <p:cNvPr id="189" name="Google Shape;189;p5"/>
          <p:cNvSpPr txBox="1"/>
          <p:nvPr>
            <p:ph idx="1" type="body"/>
          </p:nvPr>
        </p:nvSpPr>
        <p:spPr>
          <a:xfrm>
            <a:off x="247500" y="911885"/>
            <a:ext cx="11944500" cy="550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2400"/>
              <a:buNone/>
            </a:pPr>
            <a:r>
              <a:rPr lang="en-US"/>
              <a:t>Approcci per Valutare il Benessere (3)</a:t>
            </a:r>
            <a:endParaRPr/>
          </a:p>
        </p:txBody>
      </p:sp>
      <p:sp>
        <p:nvSpPr>
          <p:cNvPr id="190" name="Google Shape;190;p5"/>
          <p:cNvSpPr txBox="1"/>
          <p:nvPr/>
        </p:nvSpPr>
        <p:spPr>
          <a:xfrm>
            <a:off x="542110" y="1577128"/>
            <a:ext cx="7380513" cy="210842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accent2"/>
              </a:buClr>
              <a:buSzPts val="2400"/>
              <a:buFont typeface="Arial"/>
              <a:buNone/>
            </a:pPr>
            <a:r>
              <a:rPr b="1" i="1" lang="en-US" sz="2400">
                <a:solidFill>
                  <a:srgbClr val="7030A0"/>
                </a:solidFill>
                <a:latin typeface="Calibri"/>
                <a:ea typeface="Calibri"/>
                <a:cs typeface="Calibri"/>
                <a:sym typeface="Calibri"/>
              </a:rPr>
              <a:t>Quale approccio utilizza </a:t>
            </a:r>
            <a:r>
              <a:rPr b="1" i="1" lang="en-US" sz="2400">
                <a:solidFill>
                  <a:schemeClr val="accent3"/>
                </a:solidFill>
                <a:latin typeface="Calibri"/>
                <a:ea typeface="Calibri"/>
                <a:cs typeface="Calibri"/>
                <a:sym typeface="Calibri"/>
              </a:rPr>
              <a:t>più spesso</a:t>
            </a:r>
            <a:r>
              <a:rPr b="1" i="1" lang="en-US" sz="2400">
                <a:solidFill>
                  <a:srgbClr val="7030A0"/>
                </a:solidFill>
                <a:latin typeface="Calibri"/>
                <a:ea typeface="Calibri"/>
                <a:cs typeface="Calibri"/>
                <a:sym typeface="Calibri"/>
              </a:rPr>
              <a:t> la tua scuola, e perché?</a:t>
            </a:r>
            <a:endParaRPr/>
          </a:p>
          <a:p>
            <a:pPr indent="0" lvl="0" marL="0" marR="0" rtl="0" algn="ctr">
              <a:lnSpc>
                <a:spcPct val="90000"/>
              </a:lnSpc>
              <a:spcBef>
                <a:spcPts val="0"/>
              </a:spcBef>
              <a:spcAft>
                <a:spcPts val="0"/>
              </a:spcAft>
              <a:buClr>
                <a:schemeClr val="accent2"/>
              </a:buClr>
              <a:buSzPts val="2400"/>
              <a:buFont typeface="Arial"/>
              <a:buNone/>
            </a:pPr>
            <a:r>
              <a:t/>
            </a:r>
            <a:endParaRPr b="1" i="1" sz="2400" u="none" cap="none" strike="noStrike">
              <a:solidFill>
                <a:srgbClr val="7030A0"/>
              </a:solidFill>
              <a:latin typeface="Calibri"/>
              <a:ea typeface="Calibri"/>
              <a:cs typeface="Calibri"/>
              <a:sym typeface="Calibri"/>
            </a:endParaRPr>
          </a:p>
          <a:p>
            <a:pPr indent="0" lvl="0" marL="0" marR="0" rtl="0" algn="ctr">
              <a:lnSpc>
                <a:spcPct val="90000"/>
              </a:lnSpc>
              <a:spcBef>
                <a:spcPts val="0"/>
              </a:spcBef>
              <a:spcAft>
                <a:spcPts val="0"/>
              </a:spcAft>
              <a:buClr>
                <a:schemeClr val="accent2"/>
              </a:buClr>
              <a:buSzPts val="2400"/>
              <a:buFont typeface="Arial"/>
              <a:buNone/>
            </a:pPr>
            <a:r>
              <a:t/>
            </a:r>
            <a:endParaRPr b="1" i="1" sz="1800" u="none" cap="none" strike="noStrike">
              <a:solidFill>
                <a:srgbClr val="7030A0"/>
              </a:solidFill>
              <a:latin typeface="Calibri"/>
              <a:ea typeface="Calibri"/>
              <a:cs typeface="Calibri"/>
              <a:sym typeface="Calibri"/>
            </a:endParaRPr>
          </a:p>
          <a:p>
            <a:pPr indent="0" lvl="0" marL="0" marR="0" rtl="0" algn="l">
              <a:lnSpc>
                <a:spcPct val="90000"/>
              </a:lnSpc>
              <a:spcBef>
                <a:spcPts val="0"/>
              </a:spcBef>
              <a:spcAft>
                <a:spcPts val="0"/>
              </a:spcAft>
              <a:buClr>
                <a:schemeClr val="accent2"/>
              </a:buClr>
              <a:buSzPts val="2400"/>
              <a:buFont typeface="Arial"/>
              <a:buNone/>
            </a:pPr>
            <a:r>
              <a:rPr b="1" i="0" lang="en-US" sz="1800" u="none" cap="none" strike="noStrike">
                <a:solidFill>
                  <a:schemeClr val="dk1"/>
                </a:solidFill>
                <a:latin typeface="Calibri"/>
                <a:ea typeface="Calibri"/>
                <a:cs typeface="Calibri"/>
                <a:sym typeface="Calibri"/>
              </a:rPr>
              <a:t>	</a:t>
            </a:r>
            <a:r>
              <a:rPr b="1" lang="en-US" sz="1800">
                <a:solidFill>
                  <a:schemeClr val="dk1"/>
                </a:solidFill>
                <a:latin typeface="Calibri"/>
                <a:ea typeface="Calibri"/>
                <a:cs typeface="Calibri"/>
                <a:sym typeface="Calibri"/>
              </a:rPr>
              <a:t>Durata</a:t>
            </a:r>
            <a:r>
              <a:rPr b="1" i="0" lang="en-US" sz="1800" u="none" cap="none" strike="noStrike">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5 minut</a:t>
            </a:r>
            <a:r>
              <a:rPr lang="en-US" sz="1800">
                <a:solidFill>
                  <a:schemeClr val="dk1"/>
                </a:solidFill>
                <a:latin typeface="Calibri"/>
                <a:ea typeface="Calibri"/>
                <a:cs typeface="Calibri"/>
                <a:sym typeface="Calibri"/>
              </a:rPr>
              <a:t>i</a:t>
            </a:r>
            <a:endParaRPr/>
          </a:p>
        </p:txBody>
      </p:sp>
      <p:pic>
        <p:nvPicPr>
          <p:cNvPr id="191" name="Google Shape;191;p5"/>
          <p:cNvPicPr preferRelativeResize="0"/>
          <p:nvPr/>
        </p:nvPicPr>
        <p:blipFill rotWithShape="1">
          <a:blip r:embed="rId3">
            <a:alphaModFix/>
          </a:blip>
          <a:srcRect b="0" l="0" r="0" t="0"/>
          <a:stretch/>
        </p:blipFill>
        <p:spPr>
          <a:xfrm>
            <a:off x="5507461" y="2743200"/>
            <a:ext cx="5625723" cy="37555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3.3: Misurare l’Impatto e Sostenere il Benessere</a:t>
            </a:r>
            <a:endParaRPr/>
          </a:p>
        </p:txBody>
      </p:sp>
      <p:sp>
        <p:nvSpPr>
          <p:cNvPr id="197" name="Google Shape;197;p6"/>
          <p:cNvSpPr txBox="1"/>
          <p:nvPr>
            <p:ph idx="1" type="body"/>
          </p:nvPr>
        </p:nvSpPr>
        <p:spPr>
          <a:xfrm>
            <a:off x="0" y="922839"/>
            <a:ext cx="11944500" cy="550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2400"/>
              <a:buNone/>
            </a:pPr>
            <a:r>
              <a:rPr lang="en-US"/>
              <a:t>Strumenti e Metriche per Valutare il Benessere a Scuola (1)</a:t>
            </a:r>
            <a:endParaRPr/>
          </a:p>
        </p:txBody>
      </p:sp>
      <p:sp>
        <p:nvSpPr>
          <p:cNvPr id="198" name="Google Shape;198;p6"/>
          <p:cNvSpPr txBox="1"/>
          <p:nvPr>
            <p:ph idx="2" type="body"/>
          </p:nvPr>
        </p:nvSpPr>
        <p:spPr>
          <a:xfrm>
            <a:off x="143691" y="1421691"/>
            <a:ext cx="10750731" cy="550800"/>
          </a:xfrm>
          <a:prstGeom prst="rect">
            <a:avLst/>
          </a:prstGeom>
          <a:noFill/>
          <a:ln>
            <a:noFill/>
          </a:ln>
        </p:spPr>
        <p:txBody>
          <a:bodyPr anchorCtr="0" anchor="t" bIns="45700" lIns="91425" spcFirstLastPara="1" rIns="91425" wrap="square" tIns="45700">
            <a:noAutofit/>
          </a:bodyPr>
          <a:lstStyle/>
          <a:p>
            <a:pPr indent="0" lvl="0" marL="228600" rtl="0" algn="ctr">
              <a:lnSpc>
                <a:spcPct val="90000"/>
              </a:lnSpc>
              <a:spcBef>
                <a:spcPts val="1000"/>
              </a:spcBef>
              <a:spcAft>
                <a:spcPts val="0"/>
              </a:spcAft>
              <a:buSzPts val="1800"/>
              <a:buNone/>
            </a:pPr>
            <a:r>
              <a:rPr b="1" lang="en-US" sz="2000">
                <a:solidFill>
                  <a:schemeClr val="accent1"/>
                </a:solidFill>
              </a:rPr>
              <a:t>A. Strumenti QUANTITATIVI</a:t>
            </a:r>
            <a:endParaRPr sz="2000">
              <a:solidFill>
                <a:schemeClr val="accent1"/>
              </a:solidFill>
            </a:endParaRPr>
          </a:p>
          <a:p>
            <a:pPr indent="0" lvl="0" marL="0" rtl="0" algn="l">
              <a:lnSpc>
                <a:spcPct val="90000"/>
              </a:lnSpc>
              <a:spcBef>
                <a:spcPts val="0"/>
              </a:spcBef>
              <a:spcAft>
                <a:spcPts val="0"/>
              </a:spcAft>
              <a:buClr>
                <a:schemeClr val="dk1"/>
              </a:buClr>
              <a:buSzPts val="1800"/>
              <a:buNone/>
            </a:pPr>
            <a:r>
              <a:t/>
            </a:r>
            <a:endParaRPr/>
          </a:p>
        </p:txBody>
      </p:sp>
      <p:sp>
        <p:nvSpPr>
          <p:cNvPr id="199" name="Google Shape;199;p6"/>
          <p:cNvSpPr txBox="1"/>
          <p:nvPr/>
        </p:nvSpPr>
        <p:spPr>
          <a:xfrm>
            <a:off x="250372" y="1972491"/>
            <a:ext cx="9357092" cy="4558939"/>
          </a:xfrm>
          <a:prstGeom prst="rect">
            <a:avLst/>
          </a:prstGeom>
          <a:noFill/>
          <a:ln>
            <a:noFill/>
          </a:ln>
        </p:spPr>
        <p:txBody>
          <a:bodyPr anchorCtr="0" anchor="t" bIns="45700" lIns="91425" spcFirstLastPara="1" rIns="91425" wrap="square" tIns="45700">
            <a:noAutofit/>
          </a:bodyPr>
          <a:lstStyle/>
          <a:p>
            <a:pPr indent="0" lvl="1" marL="546100" marR="0" rtl="0" algn="just">
              <a:lnSpc>
                <a:spcPct val="90000"/>
              </a:lnSpc>
              <a:spcBef>
                <a:spcPts val="500"/>
              </a:spcBef>
              <a:spcAft>
                <a:spcPts val="0"/>
              </a:spcAft>
              <a:buClr>
                <a:schemeClr val="dk1"/>
              </a:buClr>
              <a:buSzPts val="2200"/>
              <a:buFont typeface="Arial"/>
              <a:buNone/>
            </a:pPr>
            <a:r>
              <a:rPr b="1" lang="en-US" sz="1800">
                <a:solidFill>
                  <a:schemeClr val="accent2"/>
                </a:solidFill>
                <a:latin typeface="Calibri"/>
                <a:ea typeface="Calibri"/>
                <a:cs typeface="Calibri"/>
                <a:sym typeface="Calibri"/>
              </a:rPr>
              <a:t>Sondaggi e Questionari</a:t>
            </a:r>
            <a:endParaRPr b="1" sz="1800">
              <a:solidFill>
                <a:schemeClr val="accent2"/>
              </a:solidFill>
              <a:latin typeface="Calibri"/>
              <a:ea typeface="Calibri"/>
              <a:cs typeface="Calibri"/>
              <a:sym typeface="Calibri"/>
            </a:endParaRPr>
          </a:p>
          <a:p>
            <a:pPr indent="-368300" lvl="1" marL="914400" marR="0" rtl="0" algn="just">
              <a:lnSpc>
                <a:spcPct val="90000"/>
              </a:lnSpc>
              <a:spcBef>
                <a:spcPts val="500"/>
              </a:spcBef>
              <a:spcAft>
                <a:spcPts val="0"/>
              </a:spcAft>
              <a:buClr>
                <a:schemeClr val="dk1"/>
              </a:buClr>
              <a:buSzPts val="2200"/>
              <a:buFont typeface="Arial"/>
              <a:buChar char="•"/>
            </a:pPr>
            <a:r>
              <a:rPr i="1" lang="en-US" sz="1800">
                <a:solidFill>
                  <a:schemeClr val="dk1"/>
                </a:solidFill>
                <a:latin typeface="Calibri"/>
                <a:ea typeface="Calibri"/>
                <a:cs typeface="Calibri"/>
                <a:sym typeface="Calibri"/>
              </a:rPr>
              <a:t>Esempi includono lo Student Resilience Survey e la Warwick-Edinburgh Mental Well-being Scale (WEMWBS). Dovresti utilizzare strumenti brevi, validati e con un linguaggio appropriato all’età.</a:t>
            </a:r>
            <a:endParaRPr/>
          </a:p>
          <a:p>
            <a:pPr indent="0" lvl="1" marL="546100" marR="0" rtl="0" algn="just">
              <a:lnSpc>
                <a:spcPct val="90000"/>
              </a:lnSpc>
              <a:spcBef>
                <a:spcPts val="500"/>
              </a:spcBef>
              <a:spcAft>
                <a:spcPts val="0"/>
              </a:spcAft>
              <a:buClr>
                <a:schemeClr val="dk1"/>
              </a:buClr>
              <a:buSzPts val="2200"/>
              <a:buFont typeface="Arial"/>
              <a:buNone/>
            </a:pPr>
            <a:r>
              <a:rPr b="1" lang="en-US" sz="1800">
                <a:solidFill>
                  <a:schemeClr val="accent2"/>
                </a:solidFill>
                <a:latin typeface="Calibri"/>
                <a:ea typeface="Calibri"/>
                <a:cs typeface="Calibri"/>
                <a:sym typeface="Calibri"/>
              </a:rPr>
              <a:t>Metriche sul Clima Scolastico</a:t>
            </a:r>
            <a:endParaRPr b="1" sz="1800">
              <a:solidFill>
                <a:schemeClr val="accent2"/>
              </a:solidFill>
              <a:latin typeface="Calibri"/>
              <a:ea typeface="Calibri"/>
              <a:cs typeface="Calibri"/>
              <a:sym typeface="Calibri"/>
            </a:endParaRPr>
          </a:p>
          <a:p>
            <a:pPr indent="-368300" lvl="1" marL="914400" marR="0" rtl="0" algn="just">
              <a:lnSpc>
                <a:spcPct val="90000"/>
              </a:lnSpc>
              <a:spcBef>
                <a:spcPts val="500"/>
              </a:spcBef>
              <a:spcAft>
                <a:spcPts val="0"/>
              </a:spcAft>
              <a:buClr>
                <a:schemeClr val="dk1"/>
              </a:buClr>
              <a:buSzPts val="2200"/>
              <a:buFont typeface="Arial"/>
              <a:buChar char="•"/>
            </a:pPr>
            <a:r>
              <a:rPr i="1" lang="en-US" sz="1800">
                <a:solidFill>
                  <a:schemeClr val="dk1"/>
                </a:solidFill>
                <a:latin typeface="Calibri"/>
                <a:ea typeface="Calibri"/>
                <a:cs typeface="Calibri"/>
                <a:sym typeface="Calibri"/>
              </a:rPr>
              <a:t>Questo include dati come frequenza, episodi comportamentali e tassi di coinvolgimento degli studenti. Puoi anche usare dati scolastici esistenti per misurare il senso di appartenenza o di sicurezza.</a:t>
            </a:r>
            <a:endParaRPr b="1" i="0" sz="1800" u="none" cap="none" strike="noStrike">
              <a:solidFill>
                <a:schemeClr val="accent2"/>
              </a:solidFill>
              <a:latin typeface="Calibri"/>
              <a:ea typeface="Calibri"/>
              <a:cs typeface="Calibri"/>
              <a:sym typeface="Calibri"/>
            </a:endParaRPr>
          </a:p>
          <a:p>
            <a:pPr indent="0" lvl="1" marL="546100" marR="0" rtl="0" algn="just">
              <a:lnSpc>
                <a:spcPct val="90000"/>
              </a:lnSpc>
              <a:spcBef>
                <a:spcPts val="500"/>
              </a:spcBef>
              <a:spcAft>
                <a:spcPts val="0"/>
              </a:spcAft>
              <a:buClr>
                <a:schemeClr val="dk1"/>
              </a:buClr>
              <a:buSzPts val="2200"/>
              <a:buFont typeface="Arial"/>
              <a:buNone/>
            </a:pPr>
            <a:r>
              <a:rPr b="1" lang="en-US" sz="1800">
                <a:solidFill>
                  <a:schemeClr val="accent2"/>
                </a:solidFill>
                <a:latin typeface="Calibri"/>
                <a:ea typeface="Calibri"/>
                <a:cs typeface="Calibri"/>
                <a:sym typeface="Calibri"/>
              </a:rPr>
              <a:t>Correlazioni Accademiche</a:t>
            </a:r>
            <a:endParaRPr b="1" sz="1800">
              <a:solidFill>
                <a:schemeClr val="accent2"/>
              </a:solidFill>
              <a:latin typeface="Calibri"/>
              <a:ea typeface="Calibri"/>
              <a:cs typeface="Calibri"/>
              <a:sym typeface="Calibri"/>
            </a:endParaRPr>
          </a:p>
          <a:p>
            <a:pPr indent="-368300" lvl="1" marL="914400" marR="0" rtl="0" algn="just">
              <a:lnSpc>
                <a:spcPct val="90000"/>
              </a:lnSpc>
              <a:spcBef>
                <a:spcPts val="500"/>
              </a:spcBef>
              <a:spcAft>
                <a:spcPts val="0"/>
              </a:spcAft>
              <a:buClr>
                <a:schemeClr val="dk1"/>
              </a:buClr>
              <a:buSzPts val="2200"/>
              <a:buFont typeface="Arial"/>
              <a:buChar char="•"/>
            </a:pPr>
            <a:r>
              <a:rPr i="1" lang="en-US" sz="1800">
                <a:solidFill>
                  <a:schemeClr val="dk1"/>
                </a:solidFill>
                <a:latin typeface="Calibri"/>
                <a:ea typeface="Calibri"/>
                <a:cs typeface="Calibri"/>
                <a:sym typeface="Calibri"/>
              </a:rPr>
              <a:t>Si cerca una correlazione tra interventi sul benessere e risultati accademici, ma è importante ricordare che correlazione non significa causalità.</a:t>
            </a:r>
            <a:endParaRPr/>
          </a:p>
          <a:p>
            <a:pPr indent="0" lvl="1" marL="546100" marR="0" rtl="0" algn="just">
              <a:lnSpc>
                <a:spcPct val="90000"/>
              </a:lnSpc>
              <a:spcBef>
                <a:spcPts val="500"/>
              </a:spcBef>
              <a:spcAft>
                <a:spcPts val="0"/>
              </a:spcAft>
              <a:buClr>
                <a:schemeClr val="dk1"/>
              </a:buClr>
              <a:buSzPts val="2200"/>
              <a:buFont typeface="Arial"/>
              <a:buNone/>
            </a:pPr>
            <a:r>
              <a:rPr b="1" lang="en-US" sz="1800">
                <a:solidFill>
                  <a:schemeClr val="accent2"/>
                </a:solidFill>
                <a:latin typeface="Calibri"/>
                <a:ea typeface="Calibri"/>
                <a:cs typeface="Calibri"/>
                <a:sym typeface="Calibri"/>
              </a:rPr>
              <a:t>Cruscotti e Schede di Valutazione</a:t>
            </a:r>
            <a:endParaRPr b="1" sz="1800">
              <a:solidFill>
                <a:schemeClr val="accent2"/>
              </a:solidFill>
              <a:latin typeface="Calibri"/>
              <a:ea typeface="Calibri"/>
              <a:cs typeface="Calibri"/>
              <a:sym typeface="Calibri"/>
            </a:endParaRPr>
          </a:p>
          <a:p>
            <a:pPr indent="-368300" lvl="1" marL="914400" marR="0" rtl="0" algn="just">
              <a:lnSpc>
                <a:spcPct val="90000"/>
              </a:lnSpc>
              <a:spcBef>
                <a:spcPts val="500"/>
              </a:spcBef>
              <a:spcAft>
                <a:spcPts val="0"/>
              </a:spcAft>
              <a:buClr>
                <a:schemeClr val="dk1"/>
              </a:buClr>
              <a:buSzPts val="2200"/>
              <a:buFont typeface="Arial"/>
              <a:buChar char="•"/>
            </a:pPr>
            <a:r>
              <a:rPr i="1" lang="en-US" sz="1800">
                <a:solidFill>
                  <a:schemeClr val="dk1"/>
                </a:solidFill>
                <a:latin typeface="Calibri"/>
                <a:ea typeface="Calibri"/>
                <a:cs typeface="Calibri"/>
                <a:sym typeface="Calibri"/>
              </a:rPr>
              <a:t>Questi combinano indicatori come frequenza, risultati dei sondaggi e turnover del personale.</a:t>
            </a:r>
            <a:endParaRPr i="1" sz="1800">
              <a:solidFill>
                <a:schemeClr val="dk1"/>
              </a:solidFill>
              <a:latin typeface="Calibri"/>
              <a:ea typeface="Calibri"/>
              <a:cs typeface="Calibri"/>
              <a:sym typeface="Calibri"/>
            </a:endParaRPr>
          </a:p>
          <a:p>
            <a:pPr indent="-368300" lvl="1" marL="914400" marR="0" rtl="0" algn="just">
              <a:lnSpc>
                <a:spcPct val="90000"/>
              </a:lnSpc>
              <a:spcBef>
                <a:spcPts val="500"/>
              </a:spcBef>
              <a:spcAft>
                <a:spcPts val="0"/>
              </a:spcAft>
              <a:buClr>
                <a:schemeClr val="dk1"/>
              </a:buClr>
              <a:buSzPts val="2200"/>
              <a:buFont typeface="Arial"/>
              <a:buChar char="•"/>
            </a:pPr>
            <a:r>
              <a:rPr i="1" lang="en-US" sz="1800">
                <a:solidFill>
                  <a:schemeClr val="dk1"/>
                </a:solidFill>
                <a:latin typeface="Calibri"/>
                <a:ea typeface="Calibri"/>
                <a:cs typeface="Calibri"/>
                <a:sym typeface="Calibri"/>
              </a:rPr>
              <a:t>Esempi di categorie di metriche: Salute Emotiva, Relazioni Sociali, Coinvolgimento, Ambiente.</a:t>
            </a:r>
            <a:endParaRPr i="1" sz="1800">
              <a:solidFill>
                <a:schemeClr val="dk1"/>
              </a:solidFill>
              <a:latin typeface="Calibri"/>
              <a:ea typeface="Calibri"/>
              <a:cs typeface="Calibri"/>
              <a:sym typeface="Calibri"/>
            </a:endParaRPr>
          </a:p>
        </p:txBody>
      </p:sp>
      <p:pic>
        <p:nvPicPr>
          <p:cNvPr id="200" name="Google Shape;200;p6"/>
          <p:cNvPicPr preferRelativeResize="0"/>
          <p:nvPr/>
        </p:nvPicPr>
        <p:blipFill rotWithShape="1">
          <a:blip r:embed="rId3">
            <a:alphaModFix/>
          </a:blip>
          <a:srcRect b="0" l="0" r="0" t="0"/>
          <a:stretch/>
        </p:blipFill>
        <p:spPr>
          <a:xfrm>
            <a:off x="9714145" y="2946833"/>
            <a:ext cx="2386420" cy="1612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7"/>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3.3: Misurare l’Impatto e Sostenere il Benessere</a:t>
            </a:r>
            <a:endParaRPr/>
          </a:p>
        </p:txBody>
      </p:sp>
      <p:sp>
        <p:nvSpPr>
          <p:cNvPr id="206" name="Google Shape;206;p7"/>
          <p:cNvSpPr txBox="1"/>
          <p:nvPr>
            <p:ph idx="1" type="body"/>
          </p:nvPr>
        </p:nvSpPr>
        <p:spPr>
          <a:xfrm>
            <a:off x="123750" y="881018"/>
            <a:ext cx="11944500" cy="550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2400"/>
              <a:buNone/>
            </a:pPr>
            <a:r>
              <a:rPr lang="en-US"/>
              <a:t>Strumenti e Metriche per Valutare il Benessere a Scuola (2)</a:t>
            </a:r>
            <a:endParaRPr/>
          </a:p>
        </p:txBody>
      </p:sp>
      <p:sp>
        <p:nvSpPr>
          <p:cNvPr id="207" name="Google Shape;207;p7"/>
          <p:cNvSpPr txBox="1"/>
          <p:nvPr>
            <p:ph idx="2" type="body"/>
          </p:nvPr>
        </p:nvSpPr>
        <p:spPr>
          <a:xfrm>
            <a:off x="4676503" y="1703874"/>
            <a:ext cx="6530735" cy="550800"/>
          </a:xfrm>
          <a:prstGeom prst="rect">
            <a:avLst/>
          </a:prstGeom>
          <a:noFill/>
          <a:ln>
            <a:noFill/>
          </a:ln>
        </p:spPr>
        <p:txBody>
          <a:bodyPr anchorCtr="0" anchor="t" bIns="45700" lIns="91425" spcFirstLastPara="1" rIns="91425" wrap="square" tIns="45700">
            <a:noAutofit/>
          </a:bodyPr>
          <a:lstStyle/>
          <a:p>
            <a:pPr indent="0" lvl="0" marL="228600" rtl="0" algn="ctr">
              <a:lnSpc>
                <a:spcPct val="90000"/>
              </a:lnSpc>
              <a:spcBef>
                <a:spcPts val="1000"/>
              </a:spcBef>
              <a:spcAft>
                <a:spcPts val="0"/>
              </a:spcAft>
              <a:buSzPts val="1800"/>
              <a:buNone/>
            </a:pPr>
            <a:r>
              <a:rPr b="1" lang="en-US" sz="2000">
                <a:solidFill>
                  <a:schemeClr val="accent1"/>
                </a:solidFill>
              </a:rPr>
              <a:t>B. Strumenti QUALITATIVI</a:t>
            </a:r>
            <a:endParaRPr sz="2000">
              <a:solidFill>
                <a:schemeClr val="accent1"/>
              </a:solidFill>
            </a:endParaRPr>
          </a:p>
          <a:p>
            <a:pPr indent="0" lvl="0" marL="0" rtl="0" algn="l">
              <a:lnSpc>
                <a:spcPct val="90000"/>
              </a:lnSpc>
              <a:spcBef>
                <a:spcPts val="0"/>
              </a:spcBef>
              <a:spcAft>
                <a:spcPts val="0"/>
              </a:spcAft>
              <a:buClr>
                <a:schemeClr val="dk1"/>
              </a:buClr>
              <a:buSzPts val="1800"/>
              <a:buNone/>
            </a:pPr>
            <a:r>
              <a:t/>
            </a:r>
            <a:endParaRPr/>
          </a:p>
        </p:txBody>
      </p:sp>
      <p:sp>
        <p:nvSpPr>
          <p:cNvPr id="208" name="Google Shape;208;p7"/>
          <p:cNvSpPr txBox="1"/>
          <p:nvPr/>
        </p:nvSpPr>
        <p:spPr>
          <a:xfrm>
            <a:off x="4676503" y="2356424"/>
            <a:ext cx="6966927" cy="4193179"/>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chemeClr val="dk1"/>
              </a:buClr>
              <a:buSzPts val="1800"/>
              <a:buFont typeface="Arial"/>
              <a:buNone/>
            </a:pPr>
            <a:r>
              <a:rPr b="1" lang="en-US" sz="1800">
                <a:solidFill>
                  <a:schemeClr val="accent2"/>
                </a:solidFill>
                <a:latin typeface="Calibri"/>
                <a:ea typeface="Calibri"/>
                <a:cs typeface="Calibri"/>
                <a:sym typeface="Calibri"/>
              </a:rPr>
              <a:t>Focus Group e Cerchi di Ascolto</a:t>
            </a:r>
            <a:endParaRPr b="1" sz="1800">
              <a:solidFill>
                <a:schemeClr val="accent2"/>
              </a:solidFill>
              <a:latin typeface="Calibri"/>
              <a:ea typeface="Calibri"/>
              <a:cs typeface="Calibri"/>
              <a:sym typeface="Calibri"/>
            </a:endParaRPr>
          </a:p>
          <a:p>
            <a:pPr indent="-228600" lvl="0" marL="457200" marR="0" rtl="0" algn="l">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Raccogliere le voci di studenti e personale per comprendere le esperienze vissute. Porre domande aperte: </a:t>
            </a:r>
            <a:r>
              <a:rPr i="1" lang="en-US" sz="1800">
                <a:solidFill>
                  <a:schemeClr val="dk1"/>
                </a:solidFill>
                <a:latin typeface="Calibri"/>
                <a:ea typeface="Calibri"/>
                <a:cs typeface="Calibri"/>
                <a:sym typeface="Calibri"/>
              </a:rPr>
              <a:t>“Cosa ti aiuta a sentirti sicuro e supportato a scuola?”</a:t>
            </a:r>
            <a:endParaRPr b="0" i="1" sz="1800" u="none" cap="none" strike="noStrike">
              <a:solidFill>
                <a:schemeClr val="dk1"/>
              </a:solidFill>
              <a:latin typeface="Calibri"/>
              <a:ea typeface="Calibri"/>
              <a:cs typeface="Calibri"/>
              <a:sym typeface="Calibri"/>
            </a:endParaRPr>
          </a:p>
          <a:p>
            <a:pPr indent="-228600" lvl="0" marL="457200" marR="0" rtl="0" algn="ctr">
              <a:lnSpc>
                <a:spcPct val="90000"/>
              </a:lnSpc>
              <a:spcBef>
                <a:spcPts val="1000"/>
              </a:spcBef>
              <a:spcAft>
                <a:spcPts val="0"/>
              </a:spcAft>
              <a:buClr>
                <a:schemeClr val="dk1"/>
              </a:buClr>
              <a:buSzPts val="1800"/>
              <a:buFont typeface="Arial"/>
              <a:buNone/>
            </a:pPr>
            <a:r>
              <a:rPr b="1" lang="en-US" sz="1800">
                <a:solidFill>
                  <a:schemeClr val="accent2"/>
                </a:solidFill>
                <a:latin typeface="Calibri"/>
                <a:ea typeface="Calibri"/>
                <a:cs typeface="Calibri"/>
                <a:sym typeface="Calibri"/>
              </a:rPr>
              <a:t>Diari e Taccuini Riflessivi</a:t>
            </a:r>
            <a:endParaRPr b="1" sz="1800">
              <a:solidFill>
                <a:schemeClr val="accent2"/>
              </a:solidFill>
              <a:latin typeface="Calibri"/>
              <a:ea typeface="Calibri"/>
              <a:cs typeface="Calibri"/>
              <a:sym typeface="Calibri"/>
            </a:endParaRPr>
          </a:p>
          <a:p>
            <a:pPr indent="-228600" lvl="0" marL="457200" marR="0" rtl="0" algn="ctr">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Permettono a studenti o insegnanti di documentare cambiamenti nel benessere o nel modo di pensare.</a:t>
            </a:r>
            <a:endParaRPr/>
          </a:p>
          <a:p>
            <a:pPr indent="-228600" lvl="0" marL="457200" marR="0" rtl="0" algn="ctr">
              <a:lnSpc>
                <a:spcPct val="90000"/>
              </a:lnSpc>
              <a:spcBef>
                <a:spcPts val="1000"/>
              </a:spcBef>
              <a:spcAft>
                <a:spcPts val="0"/>
              </a:spcAft>
              <a:buClr>
                <a:schemeClr val="dk1"/>
              </a:buClr>
              <a:buSzPts val="1800"/>
              <a:buFont typeface="Arial"/>
              <a:buNone/>
            </a:pPr>
            <a:r>
              <a:rPr b="1" lang="en-US" sz="1800">
                <a:solidFill>
                  <a:schemeClr val="accent2"/>
                </a:solidFill>
                <a:latin typeface="Calibri"/>
                <a:ea typeface="Calibri"/>
                <a:cs typeface="Calibri"/>
                <a:sym typeface="Calibri"/>
              </a:rPr>
              <a:t>Osservazioni in Classe e Learning Walks</a:t>
            </a:r>
            <a:endParaRPr b="1" sz="1800">
              <a:solidFill>
                <a:schemeClr val="accent2"/>
              </a:solidFill>
              <a:latin typeface="Calibri"/>
              <a:ea typeface="Calibri"/>
              <a:cs typeface="Calibri"/>
              <a:sym typeface="Calibri"/>
            </a:endParaRPr>
          </a:p>
          <a:p>
            <a:pPr indent="-228600" lvl="0" marL="457200" marR="0" rtl="0" algn="ctr">
              <a:lnSpc>
                <a:spcPct val="90000"/>
              </a:lnSpc>
              <a:spcBef>
                <a:spcPts val="1000"/>
              </a:spcBef>
              <a:spcAft>
                <a:spcPts val="0"/>
              </a:spcAft>
              <a:buClr>
                <a:schemeClr val="dk1"/>
              </a:buClr>
              <a:buSzPts val="1800"/>
              <a:buFont typeface="Arial"/>
              <a:buNone/>
            </a:pPr>
            <a:r>
              <a:rPr lang="en-US" sz="1800">
                <a:solidFill>
                  <a:schemeClr val="dk1"/>
                </a:solidFill>
                <a:latin typeface="Calibri"/>
                <a:ea typeface="Calibri"/>
                <a:cs typeface="Calibri"/>
                <a:sym typeface="Calibri"/>
              </a:rPr>
              <a:t>Utilizzano framework come rubriche sul clima della classe per osservare e valutare il benessere.</a:t>
            </a:r>
            <a:endParaRPr/>
          </a:p>
          <a:p>
            <a:pPr indent="0" lvl="1" marL="546100" marR="0" rtl="0" algn="ctr">
              <a:lnSpc>
                <a:spcPct val="90000"/>
              </a:lnSpc>
              <a:spcBef>
                <a:spcPts val="500"/>
              </a:spcBef>
              <a:spcAft>
                <a:spcPts val="0"/>
              </a:spcAft>
              <a:buClr>
                <a:schemeClr val="dk1"/>
              </a:buClr>
              <a:buSzPts val="2200"/>
              <a:buFont typeface="Arial"/>
              <a:buNone/>
            </a:pPr>
            <a:r>
              <a:rPr b="1" lang="en-US" sz="1800">
                <a:solidFill>
                  <a:schemeClr val="accent2"/>
                </a:solidFill>
                <a:latin typeface="Calibri"/>
                <a:ea typeface="Calibri"/>
                <a:cs typeface="Calibri"/>
                <a:sym typeface="Calibri"/>
              </a:rPr>
              <a:t>Racconti e Studi di Caso</a:t>
            </a:r>
            <a:endParaRPr b="1" sz="1800">
              <a:solidFill>
                <a:schemeClr val="accent2"/>
              </a:solidFill>
              <a:latin typeface="Calibri"/>
              <a:ea typeface="Calibri"/>
              <a:cs typeface="Calibri"/>
              <a:sym typeface="Calibri"/>
            </a:endParaRPr>
          </a:p>
          <a:p>
            <a:pPr indent="0" lvl="1" marL="546100" marR="0" rtl="0" algn="ctr">
              <a:lnSpc>
                <a:spcPct val="90000"/>
              </a:lnSpc>
              <a:spcBef>
                <a:spcPts val="500"/>
              </a:spcBef>
              <a:spcAft>
                <a:spcPts val="0"/>
              </a:spcAft>
              <a:buClr>
                <a:schemeClr val="dk1"/>
              </a:buClr>
              <a:buSzPts val="2200"/>
              <a:buFont typeface="Arial"/>
              <a:buNone/>
            </a:pPr>
            <a:r>
              <a:rPr lang="en-US" sz="1800">
                <a:solidFill>
                  <a:schemeClr val="dk1"/>
                </a:solidFill>
                <a:latin typeface="Calibri"/>
                <a:ea typeface="Calibri"/>
                <a:cs typeface="Calibri"/>
                <a:sym typeface="Calibri"/>
              </a:rPr>
              <a:t>Raccolgono narrazioni di cambiamento per integrare i dati numerici.</a:t>
            </a:r>
            <a:endParaRPr/>
          </a:p>
        </p:txBody>
      </p:sp>
      <p:pic>
        <p:nvPicPr>
          <p:cNvPr id="209" name="Google Shape;209;p7"/>
          <p:cNvPicPr preferRelativeResize="0"/>
          <p:nvPr/>
        </p:nvPicPr>
        <p:blipFill rotWithShape="1">
          <a:blip r:embed="rId3">
            <a:alphaModFix/>
          </a:blip>
          <a:srcRect b="0" l="0" r="0" t="0"/>
          <a:stretch/>
        </p:blipFill>
        <p:spPr>
          <a:xfrm>
            <a:off x="0" y="2664821"/>
            <a:ext cx="4299733" cy="25798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37f9446a92a_0_161"/>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3.3: Misurare l’Impatto e Sostenere il Benessere</a:t>
            </a:r>
            <a:endParaRPr/>
          </a:p>
        </p:txBody>
      </p:sp>
      <p:sp>
        <p:nvSpPr>
          <p:cNvPr id="215" name="Google Shape;215;g37f9446a92a_0_161"/>
          <p:cNvSpPr txBox="1"/>
          <p:nvPr>
            <p:ph idx="3" type="body"/>
          </p:nvPr>
        </p:nvSpPr>
        <p:spPr>
          <a:xfrm>
            <a:off x="62400" y="851415"/>
            <a:ext cx="11944500" cy="550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2400"/>
              <a:buNone/>
            </a:pPr>
            <a:r>
              <a:rPr lang="en-US"/>
              <a:t>Pratiche per Sostenere il Benessere</a:t>
            </a:r>
            <a:endParaRPr/>
          </a:p>
        </p:txBody>
      </p:sp>
      <p:sp>
        <p:nvSpPr>
          <p:cNvPr id="216" name="Google Shape;216;g37f9446a92a_0_161"/>
          <p:cNvSpPr txBox="1"/>
          <p:nvPr/>
        </p:nvSpPr>
        <p:spPr>
          <a:xfrm>
            <a:off x="341325" y="1402225"/>
            <a:ext cx="8557500" cy="507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Per sostenere le pratiche che promuovono il benessere nel tempo, è consigliabile:</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lang="en-US" sz="1800">
                <a:solidFill>
                  <a:schemeClr val="accent1"/>
                </a:solidFill>
                <a:latin typeface="Calibri"/>
                <a:ea typeface="Calibri"/>
                <a:cs typeface="Calibri"/>
                <a:sym typeface="Calibri"/>
              </a:rPr>
              <a:t>Integrare nei Sistemi Scolastici (Unità 3.1):</a:t>
            </a:r>
            <a:endParaRPr b="1" sz="1800">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Inserire le metriche di benessere nei Piani di Miglioramento della Scuola e collegare i risultati al curriculum, alle pratiche didattiche e allo sviluppo del personale. È anche possibile creare team di leadership dedicati al benessere.</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lang="en-US" sz="1800">
                <a:solidFill>
                  <a:schemeClr val="accent1"/>
                </a:solidFill>
                <a:latin typeface="Calibri"/>
                <a:ea typeface="Calibri"/>
                <a:cs typeface="Calibri"/>
                <a:sym typeface="Calibri"/>
              </a:rPr>
              <a:t>Sviluppare Capacità (Unità 3.2):</a:t>
            </a:r>
            <a:endParaRPr b="1" sz="1800">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Formare il personale sulla lettura e interpretazione dei dati e promuovere mentoring tra pari e responsabilità condivisa.</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lang="en-US" sz="1800">
                <a:solidFill>
                  <a:schemeClr val="accent1"/>
                </a:solidFill>
                <a:latin typeface="Calibri"/>
                <a:ea typeface="Calibri"/>
                <a:cs typeface="Calibri"/>
                <a:sym typeface="Calibri"/>
              </a:rPr>
              <a:t>Comunicare e Celebrare (Unità 3.2):</a:t>
            </a:r>
            <a:endParaRPr b="1" sz="1800">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Condividere storie sull’impatto con la comunità e celebrare in modo visibile i traguardi raggiunti.</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lang="en-US" sz="1800">
                <a:solidFill>
                  <a:schemeClr val="accent1"/>
                </a:solidFill>
                <a:latin typeface="Calibri"/>
                <a:ea typeface="Calibri"/>
                <a:cs typeface="Calibri"/>
                <a:sym typeface="Calibri"/>
              </a:rPr>
              <a:t>Rivedere e Adattare (Unità 3.3):</a:t>
            </a:r>
            <a:endParaRPr b="1" sz="1800">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Usare cicli di revisione annuali per analizzare nuovamente i dati e allinearsi a framework basati su evidenze come CASEL, PERMA o il Framework sul Benessere dell’OCSE.</a:t>
            </a:r>
            <a:endParaRPr sz="1800">
              <a:solidFill>
                <a:schemeClr val="dk1"/>
              </a:solidFill>
              <a:latin typeface="Calibri"/>
              <a:ea typeface="Calibri"/>
              <a:cs typeface="Calibri"/>
              <a:sym typeface="Calibri"/>
            </a:endParaRPr>
          </a:p>
        </p:txBody>
      </p:sp>
      <p:pic>
        <p:nvPicPr>
          <p:cNvPr id="217" name="Google Shape;217;g37f9446a92a_0_161"/>
          <p:cNvPicPr preferRelativeResize="0"/>
          <p:nvPr/>
        </p:nvPicPr>
        <p:blipFill rotWithShape="1">
          <a:blip r:embed="rId3">
            <a:alphaModFix/>
          </a:blip>
          <a:srcRect b="0" l="0" r="0" t="0"/>
          <a:stretch/>
        </p:blipFill>
        <p:spPr>
          <a:xfrm>
            <a:off x="8407484" y="4402812"/>
            <a:ext cx="3784516" cy="24551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3.3: Misurare l’Impatto e Sostenere il Benessere</a:t>
            </a:r>
            <a:endParaRPr/>
          </a:p>
        </p:txBody>
      </p:sp>
      <p:sp>
        <p:nvSpPr>
          <p:cNvPr id="223" name="Google Shape;223;p8"/>
          <p:cNvSpPr txBox="1"/>
          <p:nvPr>
            <p:ph idx="3" type="body"/>
          </p:nvPr>
        </p:nvSpPr>
        <p:spPr>
          <a:xfrm>
            <a:off x="62400" y="851415"/>
            <a:ext cx="11944500" cy="550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2400"/>
              <a:buNone/>
            </a:pPr>
            <a:r>
              <a:rPr b="0" lang="en-US"/>
              <a:t>The Thriving Schools Fidelity Inventory: uno strumento per il miglioramento continuo – 30 minuti</a:t>
            </a:r>
            <a:endParaRPr/>
          </a:p>
        </p:txBody>
      </p:sp>
      <p:sp>
        <p:nvSpPr>
          <p:cNvPr id="224" name="Google Shape;224;p8"/>
          <p:cNvSpPr txBox="1"/>
          <p:nvPr/>
        </p:nvSpPr>
        <p:spPr>
          <a:xfrm>
            <a:off x="241125" y="1456188"/>
            <a:ext cx="11765700" cy="507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800">
                <a:solidFill>
                  <a:schemeClr val="dk1"/>
                </a:solidFill>
                <a:latin typeface="Calibri"/>
                <a:ea typeface="Calibri"/>
                <a:cs typeface="Calibri"/>
                <a:sym typeface="Calibri"/>
              </a:rPr>
              <a:t>Il Thriving Schools Fidelity Inventory è uno strumento progettato per valutare quanto efficacemente le scuole stanno implementando i componenti fondamentali delle loro iniziative di benessere. Si concentra su pratiche osservabili e misurabili, aiutando le scuole a migliorare continuamente l’implementazione. L’inventario è pensato per essere utilizzato almeno una o due volte all’anno, al fine di monitorare i progressi e supportare le decisioni.</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lang="en-US" sz="1800">
                <a:solidFill>
                  <a:schemeClr val="dk1"/>
                </a:solidFill>
                <a:latin typeface="Calibri"/>
                <a:ea typeface="Calibri"/>
                <a:cs typeface="Calibri"/>
                <a:sym typeface="Calibri"/>
              </a:rPr>
              <a:t>Approccio alla Valutazione</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US" sz="1800">
                <a:solidFill>
                  <a:schemeClr val="dk1"/>
                </a:solidFill>
                <a:latin typeface="Calibri"/>
                <a:ea typeface="Calibri"/>
                <a:cs typeface="Calibri"/>
                <a:sym typeface="Calibri"/>
              </a:rPr>
              <a:t>L’inventario utilizza una scala a 3 punti per ciascun elemento:</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lang="en-US" sz="1800">
                <a:solidFill>
                  <a:schemeClr val="accent1"/>
                </a:solidFill>
                <a:latin typeface="Calibri"/>
                <a:ea typeface="Calibri"/>
                <a:cs typeface="Calibri"/>
                <a:sym typeface="Calibri"/>
              </a:rPr>
              <a:t>0 = Non implementato</a:t>
            </a:r>
            <a:endParaRPr b="1" sz="1800">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None/>
            </a:pPr>
            <a:r>
              <a:rPr b="1" lang="en-US" sz="1800">
                <a:solidFill>
                  <a:schemeClr val="accent1"/>
                </a:solidFill>
                <a:latin typeface="Calibri"/>
                <a:ea typeface="Calibri"/>
                <a:cs typeface="Calibri"/>
                <a:sym typeface="Calibri"/>
              </a:rPr>
              <a:t>1 = Parzialmente implementato (alcuni componenti mancanti, incoerenti o al di sotto della qualità richiesta)</a:t>
            </a:r>
            <a:endParaRPr b="1" sz="1800">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None/>
            </a:pPr>
            <a:r>
              <a:rPr b="1" lang="en-US" sz="1800">
                <a:solidFill>
                  <a:schemeClr val="accent1"/>
                </a:solidFill>
                <a:latin typeface="Calibri"/>
                <a:ea typeface="Calibri"/>
                <a:cs typeface="Calibri"/>
                <a:sym typeface="Calibri"/>
              </a:rPr>
              <a:t>2 = Completamente implementato (soddisfa o supera costantemente i requisiti)</a:t>
            </a:r>
            <a:endParaRPr b="1" sz="1800">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US" sz="1800">
                <a:solidFill>
                  <a:schemeClr val="dk1"/>
                </a:solidFill>
                <a:latin typeface="Calibri"/>
                <a:ea typeface="Calibri"/>
                <a:cs typeface="Calibri"/>
                <a:sym typeface="Calibri"/>
              </a:rPr>
              <a:t>Le evidenze per la valutazione provengono da diverse fonti, tra cui piani d’azione scolastici, registri di frequenza, appunti di osservazione e sintesi dei focus group.</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US" sz="1800">
                <a:solidFill>
                  <a:schemeClr val="dk1"/>
                </a:solidFill>
                <a:latin typeface="Calibri"/>
                <a:ea typeface="Calibri"/>
                <a:cs typeface="Calibri"/>
                <a:sym typeface="Calibri"/>
              </a:rPr>
              <a:t>Il punteggio totale possibile varia da 0 a 30, determinando il livello di fedeltà:</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lang="en-US" sz="1800">
                <a:solidFill>
                  <a:schemeClr val="accent1"/>
                </a:solidFill>
                <a:latin typeface="Calibri"/>
                <a:ea typeface="Calibri"/>
                <a:cs typeface="Calibri"/>
                <a:sym typeface="Calibri"/>
              </a:rPr>
              <a:t>Fedeltà Bassa: 0–14</a:t>
            </a:r>
            <a:endParaRPr b="1" sz="1800">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None/>
            </a:pPr>
            <a:r>
              <a:rPr b="1" lang="en-US" sz="1800">
                <a:solidFill>
                  <a:schemeClr val="accent1"/>
                </a:solidFill>
                <a:latin typeface="Calibri"/>
                <a:ea typeface="Calibri"/>
                <a:cs typeface="Calibri"/>
                <a:sym typeface="Calibri"/>
              </a:rPr>
              <a:t>Fedeltà Moderata: 15–23</a:t>
            </a:r>
            <a:endParaRPr b="1" sz="1800">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None/>
            </a:pPr>
            <a:r>
              <a:rPr b="1" lang="en-US" sz="1800">
                <a:solidFill>
                  <a:schemeClr val="accent1"/>
                </a:solidFill>
                <a:latin typeface="Calibri"/>
                <a:ea typeface="Calibri"/>
                <a:cs typeface="Calibri"/>
                <a:sym typeface="Calibri"/>
              </a:rPr>
              <a:t>Fedeltà Alta: 24–30</a:t>
            </a:r>
            <a:endParaRPr b="1" i="0" sz="1800" u="none" cap="none" strike="noStrike">
              <a:solidFill>
                <a:schemeClr val="accen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spcBef>
                <a:spcPts val="0"/>
              </a:spcBef>
              <a:spcAft>
                <a:spcPts val="0"/>
              </a:spcAft>
              <a:buSzPts val="3800"/>
              <a:buNone/>
            </a:pPr>
            <a:r>
              <a:rPr lang="en-US"/>
              <a:t>Unità 3.3: Misurare l’Impatto e Sostenere il Benessere</a:t>
            </a:r>
            <a:endParaRPr/>
          </a:p>
        </p:txBody>
      </p:sp>
      <p:sp>
        <p:nvSpPr>
          <p:cNvPr id="230" name="Google Shape;230;p13"/>
          <p:cNvSpPr txBox="1"/>
          <p:nvPr>
            <p:ph idx="3" type="body"/>
          </p:nvPr>
        </p:nvSpPr>
        <p:spPr>
          <a:xfrm>
            <a:off x="62400" y="851425"/>
            <a:ext cx="4469700" cy="550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2400"/>
              <a:buNone/>
            </a:pPr>
            <a:r>
              <a:rPr lang="en-US"/>
              <a:t>Sezioni e Elementi dell’Inventario</a:t>
            </a:r>
            <a:endParaRPr/>
          </a:p>
        </p:txBody>
      </p:sp>
      <p:grpSp>
        <p:nvGrpSpPr>
          <p:cNvPr id="231" name="Google Shape;231;p13"/>
          <p:cNvGrpSpPr/>
          <p:nvPr/>
        </p:nvGrpSpPr>
        <p:grpSpPr>
          <a:xfrm>
            <a:off x="503999" y="1531972"/>
            <a:ext cx="11535895" cy="4592853"/>
            <a:chOff x="406029" y="905671"/>
            <a:chExt cx="11535895" cy="4592853"/>
          </a:xfrm>
        </p:grpSpPr>
        <p:sp>
          <p:nvSpPr>
            <p:cNvPr id="232" name="Google Shape;232;p13"/>
            <p:cNvSpPr/>
            <p:nvPr/>
          </p:nvSpPr>
          <p:spPr>
            <a:xfrm>
              <a:off x="6280305" y="3364824"/>
              <a:ext cx="5661619" cy="2133700"/>
            </a:xfrm>
            <a:prstGeom prst="roundRect">
              <a:avLst>
                <a:gd fmla="val 10000" name="adj"/>
              </a:avLst>
            </a:prstGeom>
            <a:solidFill>
              <a:schemeClr val="lt1">
                <a:alpha val="89803"/>
              </a:schemeClr>
            </a:solidFill>
            <a:ln cap="flat" cmpd="sng" w="25400">
              <a:solidFill>
                <a:srgbClr val="7359A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3"/>
            <p:cNvSpPr txBox="1"/>
            <p:nvPr/>
          </p:nvSpPr>
          <p:spPr>
            <a:xfrm>
              <a:off x="8025660" y="3840073"/>
              <a:ext cx="3869400" cy="1506600"/>
            </a:xfrm>
            <a:prstGeom prst="rect">
              <a:avLst/>
            </a:prstGeom>
            <a:noFill/>
            <a:ln>
              <a:noFill/>
            </a:ln>
          </p:spPr>
          <p:txBody>
            <a:bodyPr anchorCtr="1" anchor="t" bIns="0" lIns="68575" spcFirstLastPara="1" rIns="68575" wrap="square" tIns="0">
              <a:noAutofit/>
            </a:bodyPr>
            <a:lstStyle/>
            <a:p>
              <a:pPr indent="-171450" lvl="1" marL="171450" marR="0" rtl="0" algn="ctr">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Questa sezione esamina il processo della scuola per il monitoraggio continuo, inclusi gli aggiustamenti del piano d’azione basati sui risultati e il completamento delle attività post-valutazione.</a:t>
              </a:r>
              <a:endParaRPr b="0" i="0" sz="1800" u="none" cap="none" strike="noStrike">
                <a:solidFill>
                  <a:srgbClr val="000000"/>
                </a:solidFill>
                <a:latin typeface="Calibri"/>
                <a:ea typeface="Calibri"/>
                <a:cs typeface="Calibri"/>
                <a:sym typeface="Calibri"/>
              </a:endParaRPr>
            </a:p>
          </p:txBody>
        </p:sp>
        <p:sp>
          <p:nvSpPr>
            <p:cNvPr id="234" name="Google Shape;234;p13"/>
            <p:cNvSpPr/>
            <p:nvPr/>
          </p:nvSpPr>
          <p:spPr>
            <a:xfrm>
              <a:off x="406029" y="3478152"/>
              <a:ext cx="5515518" cy="1993274"/>
            </a:xfrm>
            <a:prstGeom prst="roundRect">
              <a:avLst>
                <a:gd fmla="val 10000" name="adj"/>
              </a:avLst>
            </a:prstGeom>
            <a:solidFill>
              <a:schemeClr val="lt1">
                <a:alpha val="89803"/>
              </a:schemeClr>
            </a:solidFill>
            <a:ln cap="flat" cmpd="sng" w="25400">
              <a:solidFill>
                <a:srgbClr val="7359A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3"/>
            <p:cNvSpPr txBox="1"/>
            <p:nvPr/>
          </p:nvSpPr>
          <p:spPr>
            <a:xfrm>
              <a:off x="449815" y="4020256"/>
              <a:ext cx="3773290" cy="1407383"/>
            </a:xfrm>
            <a:prstGeom prst="rect">
              <a:avLst/>
            </a:prstGeom>
            <a:noFill/>
            <a:ln>
              <a:noFill/>
            </a:ln>
          </p:spPr>
          <p:txBody>
            <a:bodyPr anchorCtr="1" anchor="t" bIns="68575" lIns="68575" spcFirstLastPara="1" rIns="0" wrap="square" tIns="0">
              <a:noAutofit/>
            </a:bodyPr>
            <a:lstStyle/>
            <a:p>
              <a:pPr indent="-171450" lvl="1" marL="171450" marR="0" rtl="0" algn="ctr">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Questa sezione valuta l’erogazione delle attività di benessere rivolte a studenti e genitori, inclusa la frequenza e la copertura delle attività per gli studenti e dei laboratori per i genitori.</a:t>
              </a:r>
              <a:endParaRPr b="0" i="0" sz="1800" u="none" cap="none" strike="noStrike">
                <a:solidFill>
                  <a:srgbClr val="000000"/>
                </a:solidFill>
                <a:latin typeface="Calibri"/>
                <a:ea typeface="Calibri"/>
                <a:cs typeface="Calibri"/>
                <a:sym typeface="Calibri"/>
              </a:endParaRPr>
            </a:p>
          </p:txBody>
        </p:sp>
        <p:sp>
          <p:nvSpPr>
            <p:cNvPr id="236" name="Google Shape;236;p13"/>
            <p:cNvSpPr/>
            <p:nvPr/>
          </p:nvSpPr>
          <p:spPr>
            <a:xfrm>
              <a:off x="6228732" y="1001388"/>
              <a:ext cx="5713192" cy="2144564"/>
            </a:xfrm>
            <a:prstGeom prst="roundRect">
              <a:avLst>
                <a:gd fmla="val 10000" name="adj"/>
              </a:avLst>
            </a:prstGeom>
            <a:solidFill>
              <a:schemeClr val="lt1">
                <a:alpha val="89803"/>
              </a:schemeClr>
            </a:solidFill>
            <a:ln cap="flat" cmpd="sng" w="25400">
              <a:solidFill>
                <a:srgbClr val="7359A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3"/>
            <p:cNvSpPr txBox="1"/>
            <p:nvPr/>
          </p:nvSpPr>
          <p:spPr>
            <a:xfrm>
              <a:off x="8007849" y="923922"/>
              <a:ext cx="3905100" cy="1514100"/>
            </a:xfrm>
            <a:prstGeom prst="rect">
              <a:avLst/>
            </a:prstGeom>
            <a:noFill/>
            <a:ln>
              <a:noFill/>
            </a:ln>
          </p:spPr>
          <p:txBody>
            <a:bodyPr anchorCtr="1" anchor="t" bIns="68575" lIns="68575" spcFirstLastPara="1" rIns="68575" wrap="square" tIns="68575">
              <a:noAutofit/>
            </a:bodyPr>
            <a:lstStyle/>
            <a:p>
              <a:pPr indent="-171450" lvl="1" marL="171450" marR="0" rtl="0" algn="ctr">
                <a:lnSpc>
                  <a:spcPct val="100000"/>
                </a:lnSpc>
                <a:spcBef>
                  <a:spcPts val="0"/>
                </a:spcBef>
                <a:spcAft>
                  <a:spcPts val="0"/>
                </a:spcAft>
                <a:buClr>
                  <a:srgbClr val="000000"/>
                </a:buClr>
                <a:buSzPts val="1800"/>
                <a:buFont typeface="Arial"/>
                <a:buNone/>
              </a:pPr>
              <a:r>
                <a:rPr lang="en-US" sz="1700">
                  <a:latin typeface="Calibri"/>
                  <a:ea typeface="Calibri"/>
                  <a:cs typeface="Calibri"/>
                  <a:sym typeface="Calibri"/>
                </a:rPr>
                <a:t>Questa parte si concentra sulla formazione del personale, inclusa la formazione per i well-being champions e la partecipazione alle sessioni di formazione mensili per insegnanti. Valuta anche la frequenza degli incontri di coaching e il livello complessivo di coinvolgimento del personale.</a:t>
              </a:r>
              <a:endParaRPr b="0" i="0" sz="1700" u="none" cap="none" strike="noStrike">
                <a:solidFill>
                  <a:srgbClr val="000000"/>
                </a:solidFill>
                <a:latin typeface="Calibri"/>
                <a:ea typeface="Calibri"/>
                <a:cs typeface="Calibri"/>
                <a:sym typeface="Calibri"/>
              </a:endParaRPr>
            </a:p>
          </p:txBody>
        </p:sp>
        <p:sp>
          <p:nvSpPr>
            <p:cNvPr id="238" name="Google Shape;238;p13"/>
            <p:cNvSpPr/>
            <p:nvPr/>
          </p:nvSpPr>
          <p:spPr>
            <a:xfrm>
              <a:off x="541483" y="1047214"/>
              <a:ext cx="5407141" cy="1993274"/>
            </a:xfrm>
            <a:prstGeom prst="roundRect">
              <a:avLst>
                <a:gd fmla="val 10000" name="adj"/>
              </a:avLst>
            </a:prstGeom>
            <a:solidFill>
              <a:schemeClr val="lt1">
                <a:alpha val="89803"/>
              </a:schemeClr>
            </a:solidFill>
            <a:ln cap="flat" cmpd="sng" w="25400">
              <a:solidFill>
                <a:srgbClr val="7359A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3"/>
            <p:cNvSpPr txBox="1"/>
            <p:nvPr/>
          </p:nvSpPr>
          <p:spPr>
            <a:xfrm>
              <a:off x="585269" y="1015967"/>
              <a:ext cx="3697500" cy="1407300"/>
            </a:xfrm>
            <a:prstGeom prst="rect">
              <a:avLst/>
            </a:prstGeom>
            <a:noFill/>
            <a:ln>
              <a:noFill/>
            </a:ln>
          </p:spPr>
          <p:txBody>
            <a:bodyPr anchorCtr="1" anchor="t" bIns="68575" lIns="68575" spcFirstLastPara="1" rIns="68575" wrap="square" tIns="68575">
              <a:noAutofit/>
            </a:bodyPr>
            <a:lstStyle/>
            <a:p>
              <a:pPr indent="-171450" lvl="1" marL="171450" marR="0" rtl="0" algn="ctr">
                <a:lnSpc>
                  <a:spcPct val="100000"/>
                </a:lnSpc>
                <a:spcBef>
                  <a:spcPts val="0"/>
                </a:spcBef>
                <a:spcAft>
                  <a:spcPts val="0"/>
                </a:spcAft>
                <a:buClr>
                  <a:srgbClr val="000000"/>
                </a:buClr>
                <a:buSzPts val="1800"/>
                <a:buFont typeface="Arial"/>
                <a:buNone/>
              </a:pPr>
              <a:r>
                <a:rPr lang="en-US" sz="1800">
                  <a:latin typeface="Calibri"/>
                  <a:ea typeface="Calibri"/>
                  <a:cs typeface="Calibri"/>
                  <a:sym typeface="Calibri"/>
                </a:rPr>
                <a:t>Questa sezione valuta gli elementi fondamentali del programma, come la creazione di un team centrale, l’assegnazione di un formatore principale e il completamento di una valutazione dei bisogni e di un piano d’azione.</a:t>
              </a:r>
              <a:endParaRPr b="0" i="0" sz="1800" u="none" cap="none" strike="noStrike">
                <a:solidFill>
                  <a:srgbClr val="000000"/>
                </a:solidFill>
                <a:latin typeface="Calibri"/>
                <a:ea typeface="Calibri"/>
                <a:cs typeface="Calibri"/>
                <a:sym typeface="Calibri"/>
              </a:endParaRPr>
            </a:p>
          </p:txBody>
        </p:sp>
        <p:sp>
          <p:nvSpPr>
            <p:cNvPr id="240" name="Google Shape;240;p13"/>
            <p:cNvSpPr/>
            <p:nvPr/>
          </p:nvSpPr>
          <p:spPr>
            <a:xfrm>
              <a:off x="3993122" y="905671"/>
              <a:ext cx="2140458" cy="2215088"/>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7359A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3"/>
            <p:cNvSpPr txBox="1"/>
            <p:nvPr/>
          </p:nvSpPr>
          <p:spPr>
            <a:xfrm>
              <a:off x="4620048" y="1554455"/>
              <a:ext cx="1513532" cy="1566304"/>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lang="en-US" sz="1800">
                  <a:solidFill>
                    <a:schemeClr val="lt1"/>
                  </a:solidFill>
                  <a:latin typeface="Calibri"/>
                  <a:ea typeface="Calibri"/>
                  <a:cs typeface="Calibri"/>
                  <a:sym typeface="Calibri"/>
                </a:rPr>
                <a:t>Sezione 1: Team e Preparazione</a:t>
              </a:r>
              <a:endParaRPr b="0" i="0" sz="1800" u="none" cap="none" strike="noStrike">
                <a:solidFill>
                  <a:schemeClr val="lt1"/>
                </a:solidFill>
                <a:latin typeface="Calibri"/>
                <a:ea typeface="Calibri"/>
                <a:cs typeface="Calibri"/>
                <a:sym typeface="Calibri"/>
              </a:endParaRPr>
            </a:p>
          </p:txBody>
        </p:sp>
        <p:sp>
          <p:nvSpPr>
            <p:cNvPr id="242" name="Google Shape;242;p13"/>
            <p:cNvSpPr/>
            <p:nvPr/>
          </p:nvSpPr>
          <p:spPr>
            <a:xfrm rot="5400000">
              <a:off x="6211243" y="942986"/>
              <a:ext cx="2215088" cy="2140458"/>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7359A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3"/>
            <p:cNvSpPr txBox="1"/>
            <p:nvPr/>
          </p:nvSpPr>
          <p:spPr>
            <a:xfrm>
              <a:off x="6248558" y="1554455"/>
              <a:ext cx="1513532" cy="1566304"/>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lang="en-US" sz="1800">
                  <a:solidFill>
                    <a:schemeClr val="lt1"/>
                  </a:solidFill>
                  <a:latin typeface="Calibri"/>
                  <a:ea typeface="Calibri"/>
                  <a:cs typeface="Calibri"/>
                  <a:sym typeface="Calibri"/>
                </a:rPr>
                <a:t>Sezione 2: Formazione del Personale e Coaching</a:t>
              </a:r>
              <a:endParaRPr b="0" i="0" sz="1800" u="none" cap="none" strike="noStrike">
                <a:solidFill>
                  <a:schemeClr val="lt1"/>
                </a:solidFill>
                <a:latin typeface="Calibri"/>
                <a:ea typeface="Calibri"/>
                <a:cs typeface="Calibri"/>
                <a:sym typeface="Calibri"/>
              </a:endParaRPr>
            </a:p>
          </p:txBody>
        </p:sp>
        <p:sp>
          <p:nvSpPr>
            <p:cNvPr id="244" name="Google Shape;244;p13"/>
            <p:cNvSpPr/>
            <p:nvPr/>
          </p:nvSpPr>
          <p:spPr>
            <a:xfrm rot="10800000">
              <a:off x="6248558" y="3190910"/>
              <a:ext cx="2140458" cy="2215088"/>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7359A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3"/>
            <p:cNvSpPr txBox="1"/>
            <p:nvPr/>
          </p:nvSpPr>
          <p:spPr>
            <a:xfrm>
              <a:off x="6248555" y="3190899"/>
              <a:ext cx="1619400" cy="1566300"/>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lang="en-US" sz="1800">
                  <a:solidFill>
                    <a:schemeClr val="lt1"/>
                  </a:solidFill>
                  <a:latin typeface="Calibri"/>
                  <a:ea typeface="Calibri"/>
                  <a:cs typeface="Calibri"/>
                  <a:sym typeface="Calibri"/>
                </a:rPr>
                <a:t>Sezione 4: Monitoraggio e Valutazione</a:t>
              </a:r>
              <a:endParaRPr b="0" i="0" sz="1800" u="none" cap="none" strike="noStrike">
                <a:solidFill>
                  <a:schemeClr val="lt1"/>
                </a:solidFill>
                <a:latin typeface="Calibri"/>
                <a:ea typeface="Calibri"/>
                <a:cs typeface="Calibri"/>
                <a:sym typeface="Calibri"/>
              </a:endParaRPr>
            </a:p>
          </p:txBody>
        </p:sp>
        <p:sp>
          <p:nvSpPr>
            <p:cNvPr id="246" name="Google Shape;246;p13"/>
            <p:cNvSpPr/>
            <p:nvPr/>
          </p:nvSpPr>
          <p:spPr>
            <a:xfrm rot="-5400000">
              <a:off x="3955807" y="3228225"/>
              <a:ext cx="2215088" cy="2140458"/>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7359A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3"/>
            <p:cNvSpPr txBox="1"/>
            <p:nvPr/>
          </p:nvSpPr>
          <p:spPr>
            <a:xfrm>
              <a:off x="4620048" y="3190910"/>
              <a:ext cx="1513532" cy="1566304"/>
            </a:xfrm>
            <a:prstGeom prst="rect">
              <a:avLst/>
            </a:prstGeom>
            <a:noFill/>
            <a:ln>
              <a:noFill/>
            </a:ln>
          </p:spPr>
          <p:txBody>
            <a:bodyPr anchorCtr="0" anchor="ctr" bIns="128000"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lang="en-US" sz="1800">
                  <a:solidFill>
                    <a:schemeClr val="lt1"/>
                  </a:solidFill>
                  <a:latin typeface="Calibri"/>
                  <a:ea typeface="Calibri"/>
                  <a:cs typeface="Calibri"/>
                  <a:sym typeface="Calibri"/>
                </a:rPr>
                <a:t>Sezione 3: Attività per Studenti e Genitori</a:t>
              </a:r>
              <a:endParaRPr b="0" i="0" sz="1800" u="none" cap="none" strike="noStrike">
                <a:solidFill>
                  <a:schemeClr val="lt1"/>
                </a:solidFill>
                <a:latin typeface="Calibri"/>
                <a:ea typeface="Calibri"/>
                <a:cs typeface="Calibri"/>
                <a:sym typeface="Calibri"/>
              </a:endParaRPr>
            </a:p>
          </p:txBody>
        </p:sp>
        <p:sp>
          <p:nvSpPr>
            <p:cNvPr id="248" name="Google Shape;248;p13"/>
            <p:cNvSpPr/>
            <p:nvPr/>
          </p:nvSpPr>
          <p:spPr>
            <a:xfrm>
              <a:off x="5786781" y="2802839"/>
              <a:ext cx="739026" cy="665038"/>
            </a:xfrm>
            <a:custGeom>
              <a:rect b="b" l="l" r="r" t="t"/>
              <a:pathLst>
                <a:path extrusionOk="0" h="120000" w="120000">
                  <a:moveTo>
                    <a:pt x="6749" y="60000"/>
                  </a:moveTo>
                  <a:lnTo>
                    <a:pt x="6749" y="60000"/>
                  </a:lnTo>
                  <a:cubicBezTo>
                    <a:pt x="6749" y="34246"/>
                    <a:pt x="25697" y="12295"/>
                    <a:pt x="51483" y="8176"/>
                  </a:cubicBezTo>
                  <a:cubicBezTo>
                    <a:pt x="77269" y="4057"/>
                    <a:pt x="102278" y="18986"/>
                    <a:pt x="110526" y="43422"/>
                  </a:cubicBezTo>
                  <a:lnTo>
                    <a:pt x="116729" y="43422"/>
                  </a:lnTo>
                  <a:lnTo>
                    <a:pt x="106502" y="60000"/>
                  </a:lnTo>
                  <a:lnTo>
                    <a:pt x="89733" y="43422"/>
                  </a:lnTo>
                  <a:lnTo>
                    <a:pt x="95657" y="43422"/>
                  </a:lnTo>
                  <a:lnTo>
                    <a:pt x="95657" y="43422"/>
                  </a:lnTo>
                  <a:cubicBezTo>
                    <a:pt x="87488" y="27786"/>
                    <a:pt x="68974" y="19522"/>
                    <a:pt x="50978" y="23479"/>
                  </a:cubicBezTo>
                  <a:cubicBezTo>
                    <a:pt x="32981" y="27435"/>
                    <a:pt x="20247" y="42568"/>
                    <a:pt x="20247" y="60000"/>
                  </a:cubicBezTo>
                  <a:close/>
                </a:path>
              </a:pathLst>
            </a:custGeom>
            <a:solidFill>
              <a:srgbClr val="BAB3C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3"/>
            <p:cNvSpPr/>
            <p:nvPr/>
          </p:nvSpPr>
          <p:spPr>
            <a:xfrm rot="10800000">
              <a:off x="5806654" y="2802835"/>
              <a:ext cx="739026" cy="665038"/>
            </a:xfrm>
            <a:custGeom>
              <a:rect b="b" l="l" r="r" t="t"/>
              <a:pathLst>
                <a:path extrusionOk="0" h="120000" w="120000">
                  <a:moveTo>
                    <a:pt x="6749" y="60000"/>
                  </a:moveTo>
                  <a:lnTo>
                    <a:pt x="6749" y="60000"/>
                  </a:lnTo>
                  <a:cubicBezTo>
                    <a:pt x="6749" y="34246"/>
                    <a:pt x="25697" y="12295"/>
                    <a:pt x="51483" y="8176"/>
                  </a:cubicBezTo>
                  <a:cubicBezTo>
                    <a:pt x="77269" y="4057"/>
                    <a:pt x="102278" y="18986"/>
                    <a:pt x="110526" y="43422"/>
                  </a:cubicBezTo>
                  <a:lnTo>
                    <a:pt x="116729" y="43422"/>
                  </a:lnTo>
                  <a:lnTo>
                    <a:pt x="106502" y="60000"/>
                  </a:lnTo>
                  <a:lnTo>
                    <a:pt x="89733" y="43422"/>
                  </a:lnTo>
                  <a:lnTo>
                    <a:pt x="95657" y="43422"/>
                  </a:lnTo>
                  <a:lnTo>
                    <a:pt x="95657" y="43422"/>
                  </a:lnTo>
                  <a:cubicBezTo>
                    <a:pt x="87488" y="27786"/>
                    <a:pt x="68974" y="19522"/>
                    <a:pt x="50978" y="23479"/>
                  </a:cubicBezTo>
                  <a:cubicBezTo>
                    <a:pt x="32981" y="27435"/>
                    <a:pt x="20247" y="42568"/>
                    <a:pt x="20247" y="60000"/>
                  </a:cubicBezTo>
                  <a:close/>
                </a:path>
              </a:pathLst>
            </a:custGeom>
            <a:solidFill>
              <a:srgbClr val="BAB3C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4"/>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spcBef>
                <a:spcPts val="0"/>
              </a:spcBef>
              <a:spcAft>
                <a:spcPts val="0"/>
              </a:spcAft>
              <a:buSzPts val="3800"/>
              <a:buNone/>
            </a:pPr>
            <a:r>
              <a:rPr lang="en-US"/>
              <a:t>Unità 3.3: Misurare l’Impatto e Sostenere il Benessere</a:t>
            </a:r>
            <a:endParaRPr/>
          </a:p>
        </p:txBody>
      </p:sp>
      <p:sp>
        <p:nvSpPr>
          <p:cNvPr id="255" name="Google Shape;255;p14"/>
          <p:cNvSpPr txBox="1"/>
          <p:nvPr>
            <p:ph idx="3" type="body"/>
          </p:nvPr>
        </p:nvSpPr>
        <p:spPr>
          <a:xfrm>
            <a:off x="62400" y="851415"/>
            <a:ext cx="11944500" cy="550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2400"/>
              <a:buNone/>
            </a:pPr>
            <a:r>
              <a:rPr b="0" lang="en-US"/>
              <a:t>Esercitazione con lo Strumento di Fedeltà: “I Pezzi Mancanti”</a:t>
            </a:r>
            <a:endParaRPr/>
          </a:p>
        </p:txBody>
      </p:sp>
      <p:sp>
        <p:nvSpPr>
          <p:cNvPr id="256" name="Google Shape;256;p14"/>
          <p:cNvSpPr txBox="1"/>
          <p:nvPr/>
        </p:nvSpPr>
        <p:spPr>
          <a:xfrm>
            <a:off x="241125" y="1456188"/>
            <a:ext cx="11765700" cy="618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chemeClr val="dk1"/>
                </a:solidFill>
                <a:latin typeface="Calibri"/>
                <a:ea typeface="Calibri"/>
                <a:cs typeface="Calibri"/>
                <a:sym typeface="Calibri"/>
              </a:rPr>
              <a:t>In questo scenario, agirai come Master Trainer assegnato a una scuola, “Harmony High”. Hai appena completato il check-in di metà anno con il team centrale della scuola e devi compilare il Thriving Schools Fidelity Inventory. Il tuo compito è rivedere le note fornite e valutare la fedeltà di implementazione della scuola.</a:t>
            </a:r>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lang="en-US" sz="1800">
                <a:solidFill>
                  <a:schemeClr val="dk1"/>
                </a:solidFill>
                <a:latin typeface="Calibri"/>
                <a:ea typeface="Calibri"/>
                <a:cs typeface="Calibri"/>
                <a:sym typeface="Calibri"/>
              </a:rPr>
              <a:t>Dettagli dello Scenario:</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i="1" lang="en-US" sz="1800">
                <a:solidFill>
                  <a:schemeClr val="dk1"/>
                </a:solidFill>
                <a:latin typeface="Calibri"/>
                <a:ea typeface="Calibri"/>
                <a:cs typeface="Calibri"/>
                <a:sym typeface="Calibri"/>
              </a:rPr>
              <a:t>Scuola:</a:t>
            </a:r>
            <a:r>
              <a:rPr lang="en-US" sz="1800">
                <a:solidFill>
                  <a:schemeClr val="dk1"/>
                </a:solidFill>
                <a:latin typeface="Calibri"/>
                <a:ea typeface="Calibri"/>
                <a:cs typeface="Calibri"/>
                <a:sym typeface="Calibri"/>
              </a:rPr>
              <a:t> Harmony High. </a:t>
            </a:r>
            <a:r>
              <a:rPr i="1" lang="en-US" sz="1800">
                <a:solidFill>
                  <a:schemeClr val="dk1"/>
                </a:solidFill>
                <a:latin typeface="Calibri"/>
                <a:ea typeface="Calibri"/>
                <a:cs typeface="Calibri"/>
                <a:sym typeface="Calibri"/>
              </a:rPr>
              <a:t>Team</a:t>
            </a:r>
            <a:r>
              <a:rPr lang="en-US" sz="1800">
                <a:solidFill>
                  <a:schemeClr val="dk1"/>
                </a:solidFill>
                <a:latin typeface="Calibri"/>
                <a:ea typeface="Calibri"/>
                <a:cs typeface="Calibri"/>
                <a:sym typeface="Calibri"/>
              </a:rPr>
              <a:t>: 5 membri, inclusi il preside, un consulente, un insegnante di sostegno, un insegnante di storia e un rappresentante dei genitori. Il rappresentante dei genitori è stato aggiunto a novembre, un mese dopo la formazione iniziale del team.</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lang="en-US" sz="1800">
                <a:solidFill>
                  <a:schemeClr val="dk1"/>
                </a:solidFill>
                <a:latin typeface="Calibri"/>
                <a:ea typeface="Calibri"/>
                <a:cs typeface="Calibri"/>
                <a:sym typeface="Calibri"/>
              </a:rPr>
              <a:t>Istruzioni per l’Attività:</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US" sz="1800">
                <a:solidFill>
                  <a:schemeClr val="dk1"/>
                </a:solidFill>
                <a:latin typeface="Calibri"/>
                <a:ea typeface="Calibri"/>
                <a:cs typeface="Calibri"/>
                <a:sym typeface="Calibri"/>
              </a:rPr>
              <a:t>Utilizzando le note dello scenario fornite (slide successiva), compilare il Foglio di Valutazione del Thriving Schools Fidelity Inventory.</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US" sz="1800">
                <a:solidFill>
                  <a:schemeClr val="dk1"/>
                </a:solidFill>
                <a:latin typeface="Calibri"/>
                <a:ea typeface="Calibri"/>
                <a:cs typeface="Calibri"/>
                <a:sym typeface="Calibri"/>
              </a:rPr>
              <a:t>Per ciascun elemento, assegna un punteggio di 0, 1 o 2 basandoti sulle evidenze presenti nelle note.</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US" sz="1800">
                <a:solidFill>
                  <a:schemeClr val="dk1"/>
                </a:solidFill>
                <a:latin typeface="Calibri"/>
                <a:ea typeface="Calibri"/>
                <a:cs typeface="Calibri"/>
                <a:sym typeface="Calibri"/>
              </a:rPr>
              <a:t>Nella colonna “Note sulle Evidenze”, annota brevemente il motivo per cui hai assegnato quel punteggio, facendo riferimento ai dettagli dello scenario.</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US" sz="1800">
                <a:solidFill>
                  <a:schemeClr val="dk1"/>
                </a:solidFill>
                <a:latin typeface="Calibri"/>
                <a:ea typeface="Calibri"/>
                <a:cs typeface="Calibri"/>
                <a:sym typeface="Calibri"/>
              </a:rPr>
              <a:t>Una volta completata la valutazione di tutti gli elementi, calcola il punteggio totale e determina il livello di fedeltà della scuola (Bassa, Moderata o Alta).</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3.3: Misurare l’Impatto e Sostenere il Benessere</a:t>
            </a:r>
            <a:endParaRPr/>
          </a:p>
        </p:txBody>
      </p:sp>
      <p:sp>
        <p:nvSpPr>
          <p:cNvPr id="262" name="Google Shape;262;p15"/>
          <p:cNvSpPr txBox="1"/>
          <p:nvPr>
            <p:ph idx="3" type="body"/>
          </p:nvPr>
        </p:nvSpPr>
        <p:spPr>
          <a:xfrm>
            <a:off x="62400" y="851415"/>
            <a:ext cx="11944500" cy="550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2400"/>
              <a:buNone/>
            </a:pPr>
            <a:r>
              <a:rPr b="0" lang="en-US"/>
              <a:t>Esercitazione con lo Strumento di Fedeltà: “I Pezzi Mancanti”</a:t>
            </a:r>
            <a:endParaRPr b="0"/>
          </a:p>
        </p:txBody>
      </p:sp>
      <p:sp>
        <p:nvSpPr>
          <p:cNvPr id="263" name="Google Shape;263;p15"/>
          <p:cNvSpPr txBox="1"/>
          <p:nvPr/>
        </p:nvSpPr>
        <p:spPr>
          <a:xfrm>
            <a:off x="241125" y="1456188"/>
            <a:ext cx="11765700" cy="591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1800">
                <a:solidFill>
                  <a:schemeClr val="dk1"/>
                </a:solidFill>
                <a:latin typeface="Calibri"/>
                <a:ea typeface="Calibri"/>
                <a:cs typeface="Calibri"/>
                <a:sym typeface="Calibri"/>
              </a:rPr>
              <a:t>Dettagli dello Scenario:</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b="1" lang="en-US" sz="1800">
                <a:solidFill>
                  <a:schemeClr val="dk1"/>
                </a:solidFill>
                <a:latin typeface="Calibri"/>
                <a:ea typeface="Calibri"/>
                <a:cs typeface="Calibri"/>
                <a:sym typeface="Calibri"/>
              </a:rPr>
              <a:t>Note dal tuo check-in di metà anno:</a:t>
            </a:r>
            <a:endParaRPr b="1" sz="1800">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lang="en-US" sz="1800">
                <a:solidFill>
                  <a:schemeClr val="dk1"/>
                </a:solidFill>
                <a:latin typeface="Calibri"/>
                <a:ea typeface="Calibri"/>
                <a:cs typeface="Calibri"/>
                <a:sym typeface="Calibri"/>
              </a:rPr>
              <a:t>Il piano d’azione della scuola è stato creato dopo la valutazione dei bisogni e include una visione chiara e attività pianificate. Il piano è stato finalizzato e approvato dal team principale in ottobre.</a:t>
            </a:r>
            <a:endParaRPr sz="1800">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lang="en-US" sz="1800">
                <a:solidFill>
                  <a:schemeClr val="dk1"/>
                </a:solidFill>
                <a:latin typeface="Calibri"/>
                <a:ea typeface="Calibri"/>
                <a:cs typeface="Calibri"/>
                <a:sym typeface="Calibri"/>
              </a:rPr>
              <a:t>Tutti i membri del team principale hanno completato la formazione di 18 ore per i "well-being champions".</a:t>
            </a:r>
            <a:endParaRPr sz="1800">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lang="en-US" sz="1800">
                <a:solidFill>
                  <a:schemeClr val="dk1"/>
                </a:solidFill>
                <a:latin typeface="Calibri"/>
                <a:ea typeface="Calibri"/>
                <a:cs typeface="Calibri"/>
                <a:sym typeface="Calibri"/>
              </a:rPr>
              <a:t>Il master trainer ha avuto regolari incontri di coaching documentati con il team principale ogni mese dall’inizio dell’anno scolastico.</a:t>
            </a:r>
            <a:endParaRPr sz="1800">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lang="en-US" sz="1800">
                <a:solidFill>
                  <a:schemeClr val="dk1"/>
                </a:solidFill>
                <a:latin typeface="Calibri"/>
                <a:ea typeface="Calibri"/>
                <a:cs typeface="Calibri"/>
                <a:sym typeface="Calibri"/>
              </a:rPr>
              <a:t>I registri di presenza mostrano che 8 insegnanti su 10 formati partecipano costantemente alle sessioni di formazione mensili di 1 ora.</a:t>
            </a:r>
            <a:endParaRPr sz="1800">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lang="en-US" sz="1800">
                <a:solidFill>
                  <a:schemeClr val="dk1"/>
                </a:solidFill>
                <a:latin typeface="Calibri"/>
                <a:ea typeface="Calibri"/>
                <a:cs typeface="Calibri"/>
                <a:sym typeface="Calibri"/>
              </a:rPr>
              <a:t>Le attività per gli studenti sui temi PERMA/SWPBS sono state realizzate in tutti i mesi dall’inizio del programma.</a:t>
            </a:r>
            <a:endParaRPr sz="1800">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lang="en-US" sz="1800">
                <a:solidFill>
                  <a:schemeClr val="dk1"/>
                </a:solidFill>
                <a:latin typeface="Calibri"/>
                <a:ea typeface="Calibri"/>
                <a:cs typeface="Calibri"/>
                <a:sym typeface="Calibri"/>
              </a:rPr>
              <a:t>Tuttavia, i piani delle lezioni e i lavori degli studenti non erano disponibili per la revisione.</a:t>
            </a:r>
            <a:endParaRPr sz="1800">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lang="en-US" sz="1800">
                <a:solidFill>
                  <a:schemeClr val="dk1"/>
                </a:solidFill>
                <a:latin typeface="Calibri"/>
                <a:ea typeface="Calibri"/>
                <a:cs typeface="Calibri"/>
                <a:sym typeface="Calibri"/>
              </a:rPr>
              <a:t>Solo uno dei due workshop richiesti per i genitori è stato erogato durante l’anno.</a:t>
            </a:r>
            <a:endParaRPr sz="1800">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lang="en-US" sz="1800">
                <a:solidFill>
                  <a:schemeClr val="dk1"/>
                </a:solidFill>
                <a:latin typeface="Calibri"/>
                <a:ea typeface="Calibri"/>
                <a:cs typeface="Calibri"/>
                <a:sym typeface="Calibri"/>
              </a:rPr>
              <a:t>Il workshop tenuto ha registrato la presenza di 12 genitori.</a:t>
            </a:r>
            <a:endParaRPr sz="1800">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lang="en-US" sz="1800">
                <a:solidFill>
                  <a:schemeClr val="dk1"/>
                </a:solidFill>
                <a:latin typeface="Calibri"/>
                <a:ea typeface="Calibri"/>
                <a:cs typeface="Calibri"/>
                <a:sym typeface="Calibri"/>
              </a:rPr>
              <a:t>Il team principale ha avuto riunioni regolari, ma i verbali di novembre e dicembre non mostrano chiaramente eventuali modifiche al piano d’azione.</a:t>
            </a:r>
            <a:endParaRPr sz="1800">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lang="en-US" sz="1800">
                <a:solidFill>
                  <a:schemeClr val="dk1"/>
                </a:solidFill>
                <a:latin typeface="Calibri"/>
                <a:ea typeface="Calibri"/>
                <a:cs typeface="Calibri"/>
                <a:sym typeface="Calibri"/>
              </a:rPr>
              <a:t>I questionari post-valutazione per insegnanti e studenti sono stati distribuiti, ma i dati non sono ancora stati raccolti o analizzati.</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br>
              <a:rPr b="0" i="0" lang="en-US" sz="1800" u="none" cap="none" strike="noStrike">
                <a:solidFill>
                  <a:srgbClr val="000000"/>
                </a:solidFill>
                <a:latin typeface="Arial"/>
                <a:ea typeface="Arial"/>
                <a:cs typeface="Arial"/>
                <a:sym typeface="Arial"/>
              </a:rPr>
            </a:br>
            <a:br>
              <a:rPr b="0" i="0" lang="en-US" sz="1800" u="none" cap="none" strike="noStrike">
                <a:solidFill>
                  <a:srgbClr val="000000"/>
                </a:solidFill>
                <a:latin typeface="Arial"/>
                <a:ea typeface="Arial"/>
                <a:cs typeface="Arial"/>
                <a:sym typeface="Arial"/>
              </a:rPr>
            </a:br>
            <a:br>
              <a:rPr b="0" i="0" lang="en-US"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37f9446a92a_0_16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Conclusione</a:t>
            </a:r>
            <a:endParaRPr/>
          </a:p>
        </p:txBody>
      </p:sp>
      <p:sp>
        <p:nvSpPr>
          <p:cNvPr id="269" name="Google Shape;269;g37f9446a92a_0_168"/>
          <p:cNvSpPr txBox="1"/>
          <p:nvPr>
            <p:ph idx="2" type="body"/>
          </p:nvPr>
        </p:nvSpPr>
        <p:spPr>
          <a:xfrm>
            <a:off x="97971" y="920930"/>
            <a:ext cx="11944500" cy="5669281"/>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1200"/>
              </a:spcBef>
              <a:spcAft>
                <a:spcPts val="0"/>
              </a:spcAft>
              <a:buNone/>
            </a:pPr>
            <a:r>
              <a:rPr b="1" i="1" lang="en-US">
                <a:solidFill>
                  <a:srgbClr val="F05A22"/>
                </a:solidFill>
              </a:rPr>
              <a:t>La comprensione dei fattori sistemici che supportano o ostacolano il benessere nelle scuole è fondamentale, poiché gli educatori svolgono un ruolo cruciale nel creare un ambiente positivo e di supporto. L’apprendimento collaborativo e il dialogo professionale tra il personale sono inoltre essenziali per costruire una capacità collettiva di portare avanti iniziative di benessere sostenibili.</a:t>
            </a:r>
            <a:endParaRPr b="1" i="1">
              <a:solidFill>
                <a:srgbClr val="F05A22"/>
              </a:solidFill>
            </a:endParaRPr>
          </a:p>
          <a:p>
            <a:pPr indent="0" lvl="0" marL="0" rtl="0" algn="l">
              <a:lnSpc>
                <a:spcPct val="115000"/>
              </a:lnSpc>
              <a:spcBef>
                <a:spcPts val="1200"/>
              </a:spcBef>
              <a:spcAft>
                <a:spcPts val="0"/>
              </a:spcAft>
              <a:buNone/>
            </a:pPr>
            <a:r>
              <a:t/>
            </a:r>
            <a:endParaRPr/>
          </a:p>
          <a:p>
            <a:pPr indent="0" lvl="0" marL="0" rtl="0" algn="l">
              <a:lnSpc>
                <a:spcPct val="115000"/>
              </a:lnSpc>
              <a:spcBef>
                <a:spcPts val="1200"/>
              </a:spcBef>
              <a:spcAft>
                <a:spcPts val="0"/>
              </a:spcAft>
              <a:buNone/>
            </a:pPr>
            <a:r>
              <a:rPr lang="en-US"/>
              <a:t>I principali argomenti trattati in questa formazione sono stati:</a:t>
            </a:r>
            <a:endParaRPr/>
          </a:p>
          <a:p>
            <a:pPr indent="-298450" lvl="0" marL="457200" rtl="0" algn="l">
              <a:lnSpc>
                <a:spcPct val="115000"/>
              </a:lnSpc>
              <a:spcBef>
                <a:spcPts val="1200"/>
              </a:spcBef>
              <a:spcAft>
                <a:spcPts val="0"/>
              </a:spcAft>
              <a:buClr>
                <a:schemeClr val="dk1"/>
              </a:buClr>
              <a:buSzPts val="1100"/>
              <a:buChar char="●"/>
            </a:pPr>
            <a:r>
              <a:rPr lang="en-US"/>
              <a:t>Impatto del benessere e motivi per misurarlo.</a:t>
            </a:r>
            <a:endParaRPr/>
          </a:p>
          <a:p>
            <a:pPr indent="-298450" lvl="0" marL="457200" rtl="0" algn="l">
              <a:lnSpc>
                <a:spcPct val="115000"/>
              </a:lnSpc>
              <a:spcBef>
                <a:spcPts val="0"/>
              </a:spcBef>
              <a:spcAft>
                <a:spcPts val="0"/>
              </a:spcAft>
              <a:buClr>
                <a:schemeClr val="dk1"/>
              </a:buClr>
              <a:buSzPts val="1100"/>
              <a:buChar char="●"/>
            </a:pPr>
            <a:r>
              <a:rPr lang="en-US"/>
              <a:t>Approcci, strumenti e metriche per valutare il benessere a scuola.</a:t>
            </a:r>
            <a:endParaRPr/>
          </a:p>
          <a:p>
            <a:pPr indent="-298450" lvl="0" marL="457200" rtl="0" algn="l">
              <a:lnSpc>
                <a:spcPct val="115000"/>
              </a:lnSpc>
              <a:spcBef>
                <a:spcPts val="0"/>
              </a:spcBef>
              <a:spcAft>
                <a:spcPts val="0"/>
              </a:spcAft>
              <a:buClr>
                <a:schemeClr val="dk1"/>
              </a:buClr>
              <a:buSzPts val="1100"/>
              <a:buChar char="●"/>
            </a:pPr>
            <a:r>
              <a:rPr lang="en-US"/>
              <a:t>Completamento dello Strumento di Fedeltà (Fidelity Instrument).</a:t>
            </a:r>
            <a:endParaRPr/>
          </a:p>
          <a:p>
            <a:pPr indent="0" lvl="0" marL="228600" rtl="0" algn="l">
              <a:lnSpc>
                <a:spcPct val="90000"/>
              </a:lnSpc>
              <a:spcBef>
                <a:spcPts val="1200"/>
              </a:spcBef>
              <a:spcAft>
                <a:spcPts val="0"/>
              </a:spcAft>
              <a:buSzPts val="1800"/>
              <a:buNone/>
            </a:pPr>
            <a:r>
              <a:t/>
            </a:r>
            <a:endParaRPr i="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3a825df3c53_0_5"/>
          <p:cNvSpPr txBox="1"/>
          <p:nvPr>
            <p:ph type="ctrTitle"/>
          </p:nvPr>
        </p:nvSpPr>
        <p:spPr>
          <a:xfrm>
            <a:off x="374726" y="2184268"/>
            <a:ext cx="6914700" cy="1334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000"/>
              <a:buNone/>
            </a:pPr>
            <a:r>
              <a:rPr lang="en-US" sz="2500">
                <a:solidFill>
                  <a:srgbClr val="595959"/>
                </a:solidFill>
                <a:latin typeface="Arial"/>
                <a:ea typeface="Arial"/>
                <a:cs typeface="Arial"/>
                <a:sym typeface="Arial"/>
              </a:rPr>
              <a:t>WP 3: Formazione e sviluppo delle capacità (D3.1)</a:t>
            </a:r>
            <a:endParaRPr sz="2500">
              <a:solidFill>
                <a:srgbClr val="595959"/>
              </a:solidFill>
              <a:latin typeface="Arial"/>
              <a:ea typeface="Arial"/>
              <a:cs typeface="Arial"/>
              <a:sym typeface="Arial"/>
            </a:endParaRPr>
          </a:p>
          <a:p>
            <a:pPr indent="0" lvl="0" marL="0" rtl="0" algn="l">
              <a:lnSpc>
                <a:spcPct val="90000"/>
              </a:lnSpc>
              <a:spcBef>
                <a:spcPts val="0"/>
              </a:spcBef>
              <a:spcAft>
                <a:spcPts val="0"/>
              </a:spcAft>
              <a:buClr>
                <a:schemeClr val="dk1"/>
              </a:buClr>
              <a:buSzPts val="2000"/>
              <a:buFont typeface="Calibri"/>
              <a:buNone/>
            </a:pPr>
            <a:r>
              <a:t/>
            </a:r>
            <a:endParaRPr sz="2200"/>
          </a:p>
        </p:txBody>
      </p:sp>
      <p:sp>
        <p:nvSpPr>
          <p:cNvPr id="109" name="Google Shape;109;g3a825df3c53_0_5"/>
          <p:cNvSpPr txBox="1"/>
          <p:nvPr>
            <p:ph idx="1" type="subTitle"/>
          </p:nvPr>
        </p:nvSpPr>
        <p:spPr>
          <a:xfrm>
            <a:off x="401324" y="3651830"/>
            <a:ext cx="6893100" cy="1292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600"/>
              <a:buNone/>
            </a:pPr>
            <a:r>
              <a:rPr b="0" i="0" lang="en-US" sz="3599">
                <a:solidFill>
                  <a:srgbClr val="545454"/>
                </a:solidFill>
              </a:rPr>
              <a:t>Corso per Master Trainer - Giorno 3</a:t>
            </a:r>
            <a:endParaRPr b="0" i="0" sz="3599">
              <a:solidFill>
                <a:srgbClr val="545454"/>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6"/>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E una domanda riflessiva finale…</a:t>
            </a:r>
            <a:endParaRPr/>
          </a:p>
        </p:txBody>
      </p:sp>
      <p:sp>
        <p:nvSpPr>
          <p:cNvPr id="275" name="Google Shape;275;p16"/>
          <p:cNvSpPr txBox="1"/>
          <p:nvPr>
            <p:ph idx="2" type="body"/>
          </p:nvPr>
        </p:nvSpPr>
        <p:spPr>
          <a:xfrm>
            <a:off x="627017" y="3716381"/>
            <a:ext cx="9346475" cy="2423162"/>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800"/>
              <a:buNone/>
            </a:pPr>
            <a:r>
              <a:t/>
            </a:r>
            <a:endParaRPr i="1"/>
          </a:p>
          <a:p>
            <a:pPr indent="0" lvl="0" marL="0" rtl="0" algn="ctr">
              <a:lnSpc>
                <a:spcPct val="115000"/>
              </a:lnSpc>
              <a:spcBef>
                <a:spcPts val="1200"/>
              </a:spcBef>
              <a:spcAft>
                <a:spcPts val="0"/>
              </a:spcAft>
              <a:buSzPts val="1800"/>
              <a:buNone/>
            </a:pPr>
            <a:r>
              <a:rPr b="1" i="1" lang="en-US" sz="2800"/>
              <a:t>Dopo aver partecipato a questa sessione, quale sarà la </a:t>
            </a:r>
            <a:r>
              <a:rPr b="1" i="1" lang="en-US" sz="2800">
                <a:solidFill>
                  <a:schemeClr val="accent2"/>
                </a:solidFill>
              </a:rPr>
              <a:t>prossima azione</a:t>
            </a:r>
            <a:r>
              <a:rPr b="1" i="1" lang="en-US" sz="2800"/>
              <a:t> che intraprenderai nel tuo ruolo per </a:t>
            </a:r>
            <a:r>
              <a:rPr b="1" i="1" lang="en-US" sz="2800">
                <a:solidFill>
                  <a:schemeClr val="accent1"/>
                </a:solidFill>
              </a:rPr>
              <a:t>sostenere il benessere</a:t>
            </a:r>
            <a:r>
              <a:rPr b="1" i="1" lang="en-US" sz="2800"/>
              <a:t> nella tua scuola?</a:t>
            </a:r>
            <a:endParaRPr i="1" sz="2800"/>
          </a:p>
        </p:txBody>
      </p:sp>
      <p:pic>
        <p:nvPicPr>
          <p:cNvPr descr="Thinking Photos Emoji Free PNG HQ ..." id="276" name="Google Shape;276;p16"/>
          <p:cNvPicPr preferRelativeResize="0"/>
          <p:nvPr/>
        </p:nvPicPr>
        <p:blipFill rotWithShape="1">
          <a:blip r:embed="rId3">
            <a:alphaModFix/>
          </a:blip>
          <a:srcRect b="0" l="0" r="0" t="0"/>
          <a:stretch/>
        </p:blipFill>
        <p:spPr>
          <a:xfrm>
            <a:off x="6890657" y="797442"/>
            <a:ext cx="3483836" cy="348383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37f9446a92a_0_180"/>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Letteratura</a:t>
            </a:r>
            <a:endParaRPr/>
          </a:p>
        </p:txBody>
      </p:sp>
      <p:sp>
        <p:nvSpPr>
          <p:cNvPr id="282" name="Google Shape;282;g37f9446a92a_0_18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t/>
            </a:r>
            <a:endParaRPr/>
          </a:p>
        </p:txBody>
      </p:sp>
      <p:sp>
        <p:nvSpPr>
          <p:cNvPr id="283" name="Google Shape;283;g37f9446a92a_0_18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342900" lvl="0" marL="571500" rtl="0" algn="just">
              <a:lnSpc>
                <a:spcPct val="90000"/>
              </a:lnSpc>
              <a:spcBef>
                <a:spcPts val="1000"/>
              </a:spcBef>
              <a:spcAft>
                <a:spcPts val="0"/>
              </a:spcAft>
              <a:buSzPts val="1800"/>
              <a:buFont typeface="Arial"/>
              <a:buAutoNum type="arabicPeriod"/>
            </a:pPr>
            <a:r>
              <a:rPr lang="en-US"/>
              <a:t>CASEL. (n.d.). </a:t>
            </a:r>
            <a:r>
              <a:rPr i="1" lang="en-US"/>
              <a:t>CASEL framework for SEL.</a:t>
            </a:r>
            <a:r>
              <a:rPr lang="en-US"/>
              <a:t> Collaborative for Academic, Social, and Emotional Learning. </a:t>
            </a:r>
            <a:r>
              <a:rPr lang="en-US" u="sng">
                <a:solidFill>
                  <a:schemeClr val="hlink"/>
                </a:solidFill>
                <a:hlinkClick r:id="rId3"/>
              </a:rPr>
              <a:t>https://casel.org/fundamentals-of-sel/what-is-the-casel-framework/</a:t>
            </a:r>
            <a:endParaRPr/>
          </a:p>
          <a:p>
            <a:pPr indent="-342900" lvl="0" marL="571500" rtl="0" algn="just">
              <a:lnSpc>
                <a:spcPct val="90000"/>
              </a:lnSpc>
              <a:spcBef>
                <a:spcPts val="1000"/>
              </a:spcBef>
              <a:spcAft>
                <a:spcPts val="0"/>
              </a:spcAft>
              <a:buSzPts val="1800"/>
              <a:buFont typeface="Arial"/>
              <a:buAutoNum type="arabicPeriod"/>
            </a:pPr>
            <a:r>
              <a:rPr lang="en-US"/>
              <a:t>Geelong Grammar School. (n.d.). </a:t>
            </a:r>
            <a:r>
              <a:rPr i="1" lang="en-US"/>
              <a:t>PERMAH well-being survey.</a:t>
            </a:r>
            <a:r>
              <a:rPr lang="en-US"/>
              <a:t> </a:t>
            </a:r>
            <a:r>
              <a:rPr lang="en-US" u="sng">
                <a:solidFill>
                  <a:schemeClr val="hlink"/>
                </a:solidFill>
                <a:hlinkClick r:id="rId4"/>
              </a:rPr>
              <a:t>https://permahsurvey.com/</a:t>
            </a:r>
            <a:endParaRPr/>
          </a:p>
          <a:p>
            <a:pPr indent="-342900" lvl="0" marL="571500" rtl="0" algn="just">
              <a:lnSpc>
                <a:spcPct val="90000"/>
              </a:lnSpc>
              <a:spcBef>
                <a:spcPts val="1000"/>
              </a:spcBef>
              <a:spcAft>
                <a:spcPts val="0"/>
              </a:spcAft>
              <a:buSzPts val="1800"/>
              <a:buFont typeface="Arial"/>
              <a:buAutoNum type="arabicPeriod"/>
            </a:pPr>
            <a:r>
              <a:rPr lang="en-US"/>
              <a:t>OECD. (2023). </a:t>
            </a:r>
            <a:r>
              <a:rPr i="1" lang="en-US"/>
              <a:t>OECD well-being framework for education: Students’ well-being and teachers’ well-being.</a:t>
            </a:r>
            <a:r>
              <a:rPr lang="en-US"/>
              <a:t> Organisation for Economic Co-operation and Development.</a:t>
            </a:r>
            <a:endParaRPr/>
          </a:p>
          <a:p>
            <a:pPr indent="-342900" lvl="0" marL="571500" rtl="0" algn="just">
              <a:lnSpc>
                <a:spcPct val="90000"/>
              </a:lnSpc>
              <a:spcBef>
                <a:spcPts val="1000"/>
              </a:spcBef>
              <a:spcAft>
                <a:spcPts val="0"/>
              </a:spcAft>
              <a:buSzPts val="1800"/>
              <a:buFont typeface="Arial"/>
              <a:buAutoNum type="arabicPeriod"/>
            </a:pPr>
            <a:r>
              <a:rPr lang="en-US"/>
              <a:t>Positive Behavioral Interventions and Supports (PBIS). (n.d.). </a:t>
            </a:r>
            <a:r>
              <a:rPr i="1" lang="en-US"/>
              <a:t>What is PBIS?</a:t>
            </a:r>
            <a:r>
              <a:rPr lang="en-US"/>
              <a:t> </a:t>
            </a:r>
            <a:r>
              <a:rPr lang="en-US" u="sng">
                <a:solidFill>
                  <a:schemeClr val="hlink"/>
                </a:solidFill>
                <a:hlinkClick r:id="rId5"/>
              </a:rPr>
              <a:t>https://www.pbis.org/</a:t>
            </a:r>
            <a:endParaRPr/>
          </a:p>
          <a:p>
            <a:pPr indent="-342900" lvl="0" marL="571500" rtl="0" algn="just">
              <a:lnSpc>
                <a:spcPct val="90000"/>
              </a:lnSpc>
              <a:spcBef>
                <a:spcPts val="1000"/>
              </a:spcBef>
              <a:spcAft>
                <a:spcPts val="0"/>
              </a:spcAft>
              <a:buSzPts val="1800"/>
              <a:buFont typeface="Arial"/>
              <a:buAutoNum type="arabicPeriod"/>
            </a:pPr>
            <a:r>
              <a:rPr lang="en-US"/>
              <a:t>ProW Project. (n.d.). </a:t>
            </a:r>
            <a:r>
              <a:rPr i="1" lang="en-US"/>
              <a:t>Promoting teachers’ well-being through positive behavior support in early childhood education (ProW).</a:t>
            </a:r>
            <a:r>
              <a:rPr lang="en-US"/>
              <a:t> </a:t>
            </a:r>
            <a:r>
              <a:rPr lang="en-US" u="sng">
                <a:solidFill>
                  <a:schemeClr val="hlink"/>
                </a:solidFill>
                <a:hlinkClick r:id="rId6"/>
              </a:rPr>
              <a:t>https://prowproject.eu/</a:t>
            </a:r>
            <a:endParaRPr/>
          </a:p>
          <a:p>
            <a:pPr indent="-342900" lvl="0" marL="571500" rtl="0" algn="just">
              <a:lnSpc>
                <a:spcPct val="90000"/>
              </a:lnSpc>
              <a:spcBef>
                <a:spcPts val="1000"/>
              </a:spcBef>
              <a:spcAft>
                <a:spcPts val="0"/>
              </a:spcAft>
              <a:buSzPts val="1800"/>
              <a:buFont typeface="Arial"/>
              <a:buAutoNum type="arabicPeriod"/>
            </a:pPr>
            <a:r>
              <a:rPr lang="en-US"/>
              <a:t>SWPBS Project. (n.d.). </a:t>
            </a:r>
            <a:r>
              <a:rPr i="1" lang="en-US"/>
              <a:t>Building school-wide inclusive, positive and equitable learning environments through a systems-change approach (SWPBS).</a:t>
            </a:r>
            <a:r>
              <a:rPr lang="en-US"/>
              <a:t> </a:t>
            </a:r>
            <a:r>
              <a:rPr lang="en-US" u="sng">
                <a:solidFill>
                  <a:schemeClr val="hlink"/>
                </a:solidFill>
                <a:hlinkClick r:id="rId7"/>
              </a:rPr>
              <a:t>https://pbiseurope.org/</a:t>
            </a:r>
            <a:endParaRPr/>
          </a:p>
          <a:p>
            <a:pPr indent="-342900" lvl="0" marL="571500" rtl="0" algn="just">
              <a:lnSpc>
                <a:spcPct val="90000"/>
              </a:lnSpc>
              <a:spcBef>
                <a:spcPts val="1000"/>
              </a:spcBef>
              <a:spcAft>
                <a:spcPts val="0"/>
              </a:spcAft>
              <a:buSzPts val="1800"/>
              <a:buFont typeface="Arial"/>
              <a:buAutoNum type="arabicPeriod"/>
            </a:pPr>
            <a:r>
              <a:rPr lang="en-US"/>
              <a:t>Warwick Medical School. (n.d.). </a:t>
            </a:r>
            <a:r>
              <a:rPr i="1" lang="en-US"/>
              <a:t>Warwick–Edinburgh Mental Well-being Scale (WEMWBS).</a:t>
            </a:r>
            <a:r>
              <a:rPr lang="en-US"/>
              <a:t> University of Warwick. </a:t>
            </a:r>
            <a:r>
              <a:rPr lang="en-US" u="sng">
                <a:solidFill>
                  <a:schemeClr val="hlink"/>
                </a:solidFill>
                <a:hlinkClick r:id="rId8"/>
              </a:rPr>
              <a:t>https://warwick.ac.uk/services/innovations/wemwbs</a:t>
            </a:r>
            <a:endParaRPr/>
          </a:p>
          <a:p>
            <a:pPr indent="-342900" lvl="0" marL="571500" rtl="0" algn="just">
              <a:lnSpc>
                <a:spcPct val="90000"/>
              </a:lnSpc>
              <a:spcBef>
                <a:spcPts val="1000"/>
              </a:spcBef>
              <a:spcAft>
                <a:spcPts val="0"/>
              </a:spcAft>
              <a:buSzPts val="1800"/>
              <a:buFont typeface="Arial"/>
              <a:buAutoNum type="arabicPeriod"/>
            </a:pPr>
            <a:r>
              <a:rPr lang="en-US"/>
              <a:t>Wisconsin Center for Education Research. (n.d.). </a:t>
            </a:r>
            <a:r>
              <a:rPr i="1" lang="en-US"/>
              <a:t>School-wide PBIS tiered fidelity inventory (TFI) manual (Version 3.0).</a:t>
            </a:r>
            <a:r>
              <a:rPr lang="en-US"/>
              <a:t> </a:t>
            </a:r>
            <a:r>
              <a:rPr lang="en-US" u="sng">
                <a:solidFill>
                  <a:schemeClr val="hlink"/>
                </a:solidFill>
                <a:hlinkClick r:id="rId9"/>
              </a:rPr>
              <a:t>TFI-Manual-3.0.pdf</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g3a825df3c53_0_45"/>
          <p:cNvSpPr txBox="1"/>
          <p:nvPr>
            <p:ph type="ctrTitle"/>
          </p:nvPr>
        </p:nvSpPr>
        <p:spPr>
          <a:xfrm>
            <a:off x="2179865" y="2774849"/>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2000"/>
              <a:buFont typeface="Calibri"/>
              <a:buNone/>
            </a:pPr>
            <a:r>
              <a:rPr lang="en-US"/>
              <a:t>Grazie per la vostra attenzione!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37f9446a92a_0_190"/>
          <p:cNvSpPr txBox="1"/>
          <p:nvPr>
            <p:ph type="ctrTitle"/>
          </p:nvPr>
        </p:nvSpPr>
        <p:spPr>
          <a:xfrm>
            <a:off x="2187019" y="2959363"/>
            <a:ext cx="7832400" cy="1600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2"/>
              </a:buClr>
              <a:buSzPts val="2000"/>
              <a:buFont typeface="Calibri"/>
              <a:buNone/>
            </a:pPr>
            <a:r>
              <a:rPr lang="en-US"/>
              <a:t>https://thrivingschools.eu/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37f9446a92a_0_0"/>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lnSpc>
                <a:spcPct val="90000"/>
              </a:lnSpc>
              <a:spcBef>
                <a:spcPts val="0"/>
              </a:spcBef>
              <a:spcAft>
                <a:spcPts val="0"/>
              </a:spcAft>
              <a:buSzPts val="3800"/>
              <a:buNone/>
            </a:pPr>
            <a:r>
              <a:rPr lang="en-US" sz="3300"/>
              <a:t>Progettare e Mantenere Programmi di Benessere per l’Intera Scuola</a:t>
            </a:r>
            <a:endParaRPr sz="3000"/>
          </a:p>
        </p:txBody>
      </p:sp>
      <p:sp>
        <p:nvSpPr>
          <p:cNvPr id="116" name="Google Shape;116;g37f9446a92a_0_0"/>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1000"/>
              </a:spcBef>
              <a:spcAft>
                <a:spcPts val="0"/>
              </a:spcAft>
              <a:buSzPts val="2400"/>
              <a:buNone/>
            </a:pPr>
            <a:r>
              <a:rPr lang="en-US"/>
              <a:t>Introduzione</a:t>
            </a:r>
            <a:endParaRPr/>
          </a:p>
        </p:txBody>
      </p:sp>
      <p:sp>
        <p:nvSpPr>
          <p:cNvPr id="117" name="Google Shape;117;g37f9446a92a_0_0"/>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rPr lang="en-US"/>
              <a:t>Questa giornata ti porta dalla teoria all’azione. Acquisirai le competenze pratiche per progettare un programma di benessere su misura, allineato alle esigenze della scuola, garantendone l’integrazione nella cultura, nel curriculum e nelle politiche scolastiche. Infine, padroneggerai gli strumenti per misurare l’impatto e favorire la riflessione continua, assicurando la sostenibilità e il successo a lungo termine del programma.</a:t>
            </a:r>
            <a:endParaRPr/>
          </a:p>
          <a:p>
            <a:pPr indent="0" lvl="0" marL="0" rtl="0" algn="l">
              <a:lnSpc>
                <a:spcPct val="90000"/>
              </a:lnSpc>
              <a:spcBef>
                <a:spcPts val="1000"/>
              </a:spcBef>
              <a:spcAft>
                <a:spcPts val="0"/>
              </a:spcAft>
              <a:buSzPts val="1800"/>
              <a:buNone/>
            </a:pPr>
            <a:r>
              <a:t/>
            </a:r>
            <a:endParaRPr/>
          </a:p>
        </p:txBody>
      </p:sp>
      <p:sp>
        <p:nvSpPr>
          <p:cNvPr id="118" name="Google Shape;118;g37f9446a92a_0_0"/>
          <p:cNvSpPr txBox="1"/>
          <p:nvPr/>
        </p:nvSpPr>
        <p:spPr>
          <a:xfrm>
            <a:off x="97970" y="2551837"/>
            <a:ext cx="97476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lang="en-US" sz="1800">
                <a:solidFill>
                  <a:schemeClr val="accent1"/>
                </a:solidFill>
                <a:latin typeface="Calibri"/>
                <a:ea typeface="Calibri"/>
                <a:cs typeface="Calibri"/>
                <a:sym typeface="Calibri"/>
              </a:rPr>
              <a:t>Suddivisione delle Unità:</a:t>
            </a:r>
            <a:endParaRPr b="1" sz="1800">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sz="1800">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lang="en-US" sz="1800">
                <a:solidFill>
                  <a:schemeClr val="dk1"/>
                </a:solidFill>
                <a:latin typeface="Calibri"/>
                <a:ea typeface="Calibri"/>
                <a:cs typeface="Calibri"/>
                <a:sym typeface="Calibri"/>
              </a:rPr>
              <a:t>Unità 3.1 (Progettare): </a:t>
            </a:r>
            <a:r>
              <a:rPr lang="en-US" sz="1800">
                <a:solidFill>
                  <a:schemeClr val="dk1"/>
                </a:solidFill>
                <a:latin typeface="Calibri"/>
                <a:ea typeface="Calibri"/>
                <a:cs typeface="Calibri"/>
                <a:sym typeface="Calibri"/>
              </a:rPr>
              <a:t>Creare un programma che risponda direttamente alle esigenze della scuola utilizzando obiettivi SMART e strategie PERMA.</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lang="en-US" sz="1800">
                <a:solidFill>
                  <a:schemeClr val="dk1"/>
                </a:solidFill>
                <a:latin typeface="Calibri"/>
                <a:ea typeface="Calibri"/>
                <a:cs typeface="Calibri"/>
                <a:sym typeface="Calibri"/>
              </a:rPr>
              <a:t>Unità 3.2 (Implementare): </a:t>
            </a:r>
            <a:r>
              <a:rPr lang="en-US" sz="1800">
                <a:solidFill>
                  <a:schemeClr val="dk1"/>
                </a:solidFill>
                <a:latin typeface="Calibri"/>
                <a:ea typeface="Calibri"/>
                <a:cs typeface="Calibri"/>
                <a:sym typeface="Calibri"/>
              </a:rPr>
              <a:t>Come integrare questo programma nella vita quotidiana della scuola, nella cultura e nelle politiche, trasformandolo in una pratica sostenibile.</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lang="en-US" sz="1800">
                <a:solidFill>
                  <a:schemeClr val="dk1"/>
                </a:solidFill>
                <a:latin typeface="Calibri"/>
                <a:ea typeface="Calibri"/>
                <a:cs typeface="Calibri"/>
                <a:sym typeface="Calibri"/>
              </a:rPr>
              <a:t>Unità 3.3 (Misurare e Sostenere): </a:t>
            </a:r>
            <a:r>
              <a:rPr lang="en-US" sz="1800">
                <a:solidFill>
                  <a:schemeClr val="dk1"/>
                </a:solidFill>
                <a:latin typeface="Calibri"/>
                <a:ea typeface="Calibri"/>
                <a:cs typeface="Calibri"/>
                <a:sym typeface="Calibri"/>
              </a:rPr>
              <a:t>Strumenti per verificare la fedeltà, misurare l’impatto e garantire che il programma continui a evolversi basandosi sulle evidenze.</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37f9446a92a_0_132"/>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rgbClr val="FFFFFF"/>
              </a:buClr>
              <a:buSzPts val="3800"/>
              <a:buFont typeface="Calibri"/>
              <a:buNone/>
            </a:pPr>
            <a:r>
              <a:rPr lang="en-US"/>
              <a:t>Obiettivi di apprendimento</a:t>
            </a:r>
            <a:endParaRPr/>
          </a:p>
        </p:txBody>
      </p:sp>
      <p:sp>
        <p:nvSpPr>
          <p:cNvPr id="124" name="Google Shape;124;g37f9446a92a_0_132"/>
          <p:cNvSpPr txBox="1"/>
          <p:nvPr>
            <p:ph idx="1" type="body"/>
          </p:nvPr>
        </p:nvSpPr>
        <p:spPr>
          <a:xfrm>
            <a:off x="97970" y="854672"/>
            <a:ext cx="11944500" cy="5508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2"/>
              </a:buClr>
              <a:buSzPts val="2400"/>
              <a:buNone/>
            </a:pPr>
            <a:r>
              <a:t/>
            </a:r>
            <a:endParaRPr/>
          </a:p>
        </p:txBody>
      </p:sp>
      <p:sp>
        <p:nvSpPr>
          <p:cNvPr id="125" name="Google Shape;125;g37f9446a92a_0_132"/>
          <p:cNvSpPr txBox="1"/>
          <p:nvPr>
            <p:ph idx="2" type="body"/>
          </p:nvPr>
        </p:nvSpPr>
        <p:spPr>
          <a:xfrm>
            <a:off x="97971" y="1462685"/>
            <a:ext cx="11944500" cy="528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n-US"/>
              <a:t>Al termine di questo percorso formativo, sarai in grado di:</a:t>
            </a:r>
            <a:endParaRPr/>
          </a:p>
          <a:p>
            <a:pPr indent="0" lvl="0" marL="0" rtl="0" algn="l">
              <a:lnSpc>
                <a:spcPct val="90000"/>
              </a:lnSpc>
              <a:spcBef>
                <a:spcPts val="0"/>
              </a:spcBef>
              <a:spcAft>
                <a:spcPts val="0"/>
              </a:spcAft>
              <a:buClr>
                <a:schemeClr val="dk1"/>
              </a:buClr>
              <a:buSzPts val="1800"/>
              <a:buNone/>
            </a:pPr>
            <a:r>
              <a:t/>
            </a:r>
            <a:endParaRPr/>
          </a:p>
          <a:p>
            <a:pPr indent="-285750" lvl="0" marL="514350" rtl="0" algn="l">
              <a:lnSpc>
                <a:spcPct val="90000"/>
              </a:lnSpc>
              <a:spcBef>
                <a:spcPts val="1000"/>
              </a:spcBef>
              <a:spcAft>
                <a:spcPts val="0"/>
              </a:spcAft>
              <a:buSzPts val="1800"/>
              <a:buFont typeface="Arial"/>
              <a:buChar char="•"/>
            </a:pPr>
            <a:r>
              <a:rPr lang="en-US">
                <a:solidFill>
                  <a:srgbClr val="7030A0"/>
                </a:solidFill>
              </a:rPr>
              <a:t>Comprendere lo scopo e l’importanza di misurare l’impatto del benessere nelle scuole.</a:t>
            </a:r>
            <a:endParaRPr>
              <a:solidFill>
                <a:srgbClr val="7030A0"/>
              </a:solidFill>
            </a:endParaRPr>
          </a:p>
          <a:p>
            <a:pPr indent="-285750" lvl="0" marL="514350" rtl="0" algn="l">
              <a:lnSpc>
                <a:spcPct val="90000"/>
              </a:lnSpc>
              <a:spcBef>
                <a:spcPts val="1000"/>
              </a:spcBef>
              <a:spcAft>
                <a:spcPts val="0"/>
              </a:spcAft>
              <a:buSzPts val="1800"/>
              <a:buFont typeface="Arial"/>
              <a:buChar char="•"/>
            </a:pPr>
            <a:r>
              <a:rPr lang="en-US">
                <a:solidFill>
                  <a:srgbClr val="7030A0"/>
                </a:solidFill>
              </a:rPr>
              <a:t>Individuare strumenti qualitativi e quantitativi per valutare i programmi di benessere.</a:t>
            </a:r>
            <a:endParaRPr>
              <a:solidFill>
                <a:srgbClr val="7030A0"/>
              </a:solidFill>
            </a:endParaRPr>
          </a:p>
          <a:p>
            <a:pPr indent="-285750" lvl="0" marL="514350" rtl="0" algn="l">
              <a:lnSpc>
                <a:spcPct val="90000"/>
              </a:lnSpc>
              <a:spcBef>
                <a:spcPts val="1000"/>
              </a:spcBef>
              <a:spcAft>
                <a:spcPts val="0"/>
              </a:spcAft>
              <a:buSzPts val="1800"/>
              <a:buFont typeface="Arial"/>
              <a:buChar char="•"/>
            </a:pPr>
            <a:r>
              <a:rPr lang="en-US">
                <a:solidFill>
                  <a:srgbClr val="7030A0"/>
                </a:solidFill>
              </a:rPr>
              <a:t>Applicare strumenti di verifica della fedeltà per la riflessione in aula e a livello scolastico.</a:t>
            </a:r>
            <a:endParaRPr>
              <a:solidFill>
                <a:srgbClr val="7030A0"/>
              </a:solidFill>
            </a:endParaRPr>
          </a:p>
          <a:p>
            <a:pPr indent="0" lvl="0" marL="114300" rtl="0" algn="l">
              <a:lnSpc>
                <a:spcPct val="90000"/>
              </a:lnSpc>
              <a:spcBef>
                <a:spcPts val="0"/>
              </a:spcBef>
              <a:spcAft>
                <a:spcPts val="0"/>
              </a:spcAft>
              <a:buSzPts val="1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
          <p:cNvSpPr txBox="1"/>
          <p:nvPr>
            <p:ph type="title"/>
          </p:nvPr>
        </p:nvSpPr>
        <p:spPr>
          <a:xfrm>
            <a:off x="97970" y="81642"/>
            <a:ext cx="11944500" cy="715800"/>
          </a:xfrm>
          <a:prstGeom prst="rect">
            <a:avLst/>
          </a:prstGeom>
          <a:noFill/>
          <a:ln>
            <a:noFill/>
          </a:ln>
        </p:spPr>
        <p:txBody>
          <a:bodyPr anchorCtr="0" anchor="ctr" bIns="54000" lIns="54000" spcFirstLastPara="1" rIns="54000" wrap="square" tIns="54000">
            <a:noAutofit/>
          </a:bodyPr>
          <a:lstStyle/>
          <a:p>
            <a:pPr indent="0" lvl="0" marL="0" rtl="0" algn="l">
              <a:spcBef>
                <a:spcPts val="0"/>
              </a:spcBef>
              <a:spcAft>
                <a:spcPts val="0"/>
              </a:spcAft>
              <a:buSzPts val="3800"/>
              <a:buNone/>
            </a:pPr>
            <a:r>
              <a:rPr lang="en-US" sz="3300"/>
              <a:t>Progettare e Mantenere Programmi di Benessere per l’Intera Scuola</a:t>
            </a:r>
            <a:endParaRPr/>
          </a:p>
        </p:txBody>
      </p:sp>
      <p:sp>
        <p:nvSpPr>
          <p:cNvPr id="132" name="Google Shape;132;p2"/>
          <p:cNvSpPr txBox="1"/>
          <p:nvPr>
            <p:ph idx="1" type="body"/>
          </p:nvPr>
        </p:nvSpPr>
        <p:spPr>
          <a:xfrm>
            <a:off x="123750" y="3153600"/>
            <a:ext cx="11944500" cy="550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1000"/>
              </a:spcBef>
              <a:spcAft>
                <a:spcPts val="0"/>
              </a:spcAft>
              <a:buSzPts val="2400"/>
              <a:buNone/>
            </a:pPr>
            <a:r>
              <a:rPr lang="en-US" sz="4000"/>
              <a:t>Unità 3.3 Misurare l’Impatto e Sostenere il Benessere</a:t>
            </a:r>
            <a:endParaRPr sz="4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37f9446a92a_0_138"/>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100000"/>
              </a:lnSpc>
              <a:spcBef>
                <a:spcPts val="0"/>
              </a:spcBef>
              <a:spcAft>
                <a:spcPts val="0"/>
              </a:spcAft>
              <a:buClr>
                <a:srgbClr val="000000"/>
              </a:buClr>
              <a:buSzPts val="2000"/>
              <a:buFont typeface="Arial"/>
              <a:buNone/>
            </a:pPr>
            <a:r>
              <a:rPr i="1" lang="en-US"/>
              <a:t>“Passa l’Impatto”</a:t>
            </a:r>
            <a:r>
              <a:rPr lang="en-US"/>
              <a:t> – breve attività di gruppo</a:t>
            </a:r>
            <a:endParaRPr/>
          </a:p>
        </p:txBody>
      </p:sp>
      <p:sp>
        <p:nvSpPr>
          <p:cNvPr id="138" name="Google Shape;138;g37f9446a92a_0_138"/>
          <p:cNvSpPr txBox="1"/>
          <p:nvPr>
            <p:ph idx="1" type="body"/>
          </p:nvPr>
        </p:nvSpPr>
        <p:spPr>
          <a:xfrm>
            <a:off x="97971" y="881743"/>
            <a:ext cx="8268789" cy="5870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800"/>
              <a:buNone/>
            </a:pPr>
            <a:r>
              <a:t/>
            </a:r>
            <a:endParaRPr/>
          </a:p>
          <a:p>
            <a:pPr indent="0" lvl="0" marL="0" rtl="0" algn="l">
              <a:lnSpc>
                <a:spcPct val="90000"/>
              </a:lnSpc>
              <a:spcBef>
                <a:spcPts val="0"/>
              </a:spcBef>
              <a:spcAft>
                <a:spcPts val="0"/>
              </a:spcAft>
              <a:buSzPts val="1800"/>
              <a:buNone/>
            </a:pPr>
            <a:r>
              <a:t/>
            </a:r>
            <a:endParaRPr/>
          </a:p>
          <a:p>
            <a:pPr indent="-285750" lvl="0" marL="285750" rtl="0" algn="just">
              <a:lnSpc>
                <a:spcPct val="90000"/>
              </a:lnSpc>
              <a:spcBef>
                <a:spcPts val="0"/>
              </a:spcBef>
              <a:spcAft>
                <a:spcPts val="0"/>
              </a:spcAft>
              <a:buSzPts val="1800"/>
              <a:buFont typeface="Noto Sans Symbols"/>
              <a:buChar char="⮚"/>
            </a:pPr>
            <a:r>
              <a:rPr lang="en-US"/>
              <a:t>Avete imparato oggi nelle Unità 3.1 e 3.2 come progettare i Programmi WSA, implementarli e integrarli nella vostra scuola!</a:t>
            </a:r>
            <a:endParaRPr/>
          </a:p>
          <a:p>
            <a:pPr indent="-171450" lvl="0" marL="285750" rtl="0" algn="just">
              <a:lnSpc>
                <a:spcPct val="90000"/>
              </a:lnSpc>
              <a:spcBef>
                <a:spcPts val="0"/>
              </a:spcBef>
              <a:spcAft>
                <a:spcPts val="0"/>
              </a:spcAft>
              <a:buSzPts val="1800"/>
              <a:buFont typeface="Noto Sans Symbols"/>
              <a:buNone/>
            </a:pPr>
            <a:r>
              <a:t/>
            </a:r>
            <a:endParaRPr/>
          </a:p>
          <a:p>
            <a:pPr indent="-285750" lvl="0" marL="285750" rtl="0" algn="just">
              <a:lnSpc>
                <a:spcPct val="90000"/>
              </a:lnSpc>
              <a:spcBef>
                <a:spcPts val="0"/>
              </a:spcBef>
              <a:spcAft>
                <a:spcPts val="0"/>
              </a:spcAft>
              <a:buSzPts val="1800"/>
              <a:buFont typeface="Noto Sans Symbols"/>
              <a:buChar char="⮚"/>
            </a:pPr>
            <a:r>
              <a:rPr lang="en-US"/>
              <a:t>Ora spostiamo rapidamente l’attenzione: dal design del programma WSA alla </a:t>
            </a:r>
            <a:r>
              <a:rPr b="1" lang="en-US">
                <a:solidFill>
                  <a:schemeClr val="accent3"/>
                </a:solidFill>
              </a:rPr>
              <a:t>riflessione e alla misurazione…</a:t>
            </a:r>
            <a:endParaRPr b="1">
              <a:solidFill>
                <a:schemeClr val="accent3"/>
              </a:solidFill>
            </a:endParaRPr>
          </a:p>
          <a:p>
            <a:pPr indent="-171450" lvl="0" marL="285750" rtl="0" algn="just">
              <a:lnSpc>
                <a:spcPct val="90000"/>
              </a:lnSpc>
              <a:spcBef>
                <a:spcPts val="0"/>
              </a:spcBef>
              <a:spcAft>
                <a:spcPts val="0"/>
              </a:spcAft>
              <a:buSzPts val="1800"/>
              <a:buFont typeface="Noto Sans Symbols"/>
              <a:buNone/>
            </a:pPr>
            <a:r>
              <a:t/>
            </a:r>
            <a:endParaRPr/>
          </a:p>
          <a:p>
            <a:pPr indent="-285750" lvl="0" marL="285750" rtl="0" algn="just">
              <a:lnSpc>
                <a:spcPct val="90000"/>
              </a:lnSpc>
              <a:spcBef>
                <a:spcPts val="0"/>
              </a:spcBef>
              <a:spcAft>
                <a:spcPts val="0"/>
              </a:spcAft>
              <a:buSzPts val="1800"/>
              <a:buFont typeface="Noto Sans Symbols"/>
              <a:buChar char="⮚"/>
            </a:pPr>
            <a:r>
              <a:rPr lang="en-US"/>
              <a:t>Tutti in piedi in cerchio (o restate seduti se lo spazio è limitato)!</a:t>
            </a:r>
            <a:endParaRPr/>
          </a:p>
          <a:p>
            <a:pPr indent="-171450" lvl="0" marL="285750" rtl="0" algn="just">
              <a:lnSpc>
                <a:spcPct val="90000"/>
              </a:lnSpc>
              <a:spcBef>
                <a:spcPts val="0"/>
              </a:spcBef>
              <a:spcAft>
                <a:spcPts val="0"/>
              </a:spcAft>
              <a:buSzPts val="1800"/>
              <a:buFont typeface="Noto Sans Symbols"/>
              <a:buNone/>
            </a:pPr>
            <a:r>
              <a:t/>
            </a:r>
            <a:endParaRPr/>
          </a:p>
          <a:p>
            <a:pPr indent="-285750" lvl="0" marL="285750" rtl="0" algn="just">
              <a:lnSpc>
                <a:spcPct val="90000"/>
              </a:lnSpc>
              <a:spcBef>
                <a:spcPts val="0"/>
              </a:spcBef>
              <a:spcAft>
                <a:spcPts val="0"/>
              </a:spcAft>
              <a:buSzPts val="1800"/>
              <a:buFont typeface="Noto Sans Symbols"/>
              <a:buChar char="⮚"/>
            </a:pPr>
            <a:r>
              <a:rPr lang="en-US"/>
              <a:t>Quando ricevete questo oggetto (ad esempio una pallina, un pennarello, ecc.), condividete un piccolo segnale di </a:t>
            </a:r>
            <a:r>
              <a:rPr b="1" lang="en-US">
                <a:solidFill>
                  <a:schemeClr val="accent1"/>
                </a:solidFill>
              </a:rPr>
              <a:t>impatto o cambiamento positivo</a:t>
            </a:r>
            <a:r>
              <a:rPr lang="en-US"/>
              <a:t> che sperate di vedere grazie agli </a:t>
            </a:r>
            <a:r>
              <a:rPr lang="en-US">
                <a:solidFill>
                  <a:schemeClr val="accent1"/>
                </a:solidFill>
              </a:rPr>
              <a:t>sforzi WSA </a:t>
            </a:r>
            <a:r>
              <a:rPr lang="en-US"/>
              <a:t>della vostra scuola (può riguardare studenti, insegnanti o l’intero ambiente scolastico, ad esempio: “Gli studenti parlano più apertamente delle emozioni” o “Gli insegnanti collaborano di più”, ecc.)!</a:t>
            </a:r>
            <a:endParaRPr/>
          </a:p>
          <a:p>
            <a:pPr indent="-171450" lvl="0" marL="285750" rtl="0" algn="just">
              <a:lnSpc>
                <a:spcPct val="90000"/>
              </a:lnSpc>
              <a:spcBef>
                <a:spcPts val="0"/>
              </a:spcBef>
              <a:spcAft>
                <a:spcPts val="0"/>
              </a:spcAft>
              <a:buSzPts val="1800"/>
              <a:buFont typeface="Noto Sans Symbols"/>
              <a:buNone/>
            </a:pPr>
            <a:r>
              <a:t/>
            </a:r>
            <a:endParaRPr/>
          </a:p>
          <a:p>
            <a:pPr indent="-285750" lvl="0" marL="285750" rtl="0" algn="just">
              <a:lnSpc>
                <a:spcPct val="90000"/>
              </a:lnSpc>
              <a:spcBef>
                <a:spcPts val="0"/>
              </a:spcBef>
              <a:spcAft>
                <a:spcPts val="0"/>
              </a:spcAft>
              <a:buSzPts val="1800"/>
              <a:buFont typeface="Noto Sans Symbols"/>
              <a:buChar char="⮚"/>
            </a:pPr>
            <a:r>
              <a:rPr lang="en-US"/>
              <a:t>Passate l’oggetto a un’altra persona. Continuate velocemente finché tutti non hanno condiviso o finché il tempo non scade!</a:t>
            </a:r>
            <a:endParaRPr/>
          </a:p>
          <a:p>
            <a:pPr indent="-171450" lvl="0" marL="285750" rtl="0" algn="just">
              <a:lnSpc>
                <a:spcPct val="90000"/>
              </a:lnSpc>
              <a:spcBef>
                <a:spcPts val="0"/>
              </a:spcBef>
              <a:spcAft>
                <a:spcPts val="0"/>
              </a:spcAft>
              <a:buSzPts val="1800"/>
              <a:buFont typeface="Noto Sans Symbols"/>
              <a:buNone/>
            </a:pPr>
            <a:r>
              <a:t/>
            </a:r>
            <a:endParaRPr/>
          </a:p>
          <a:p>
            <a:pPr indent="-171450" lvl="0" marL="285750" rtl="0" algn="just">
              <a:lnSpc>
                <a:spcPct val="90000"/>
              </a:lnSpc>
              <a:spcBef>
                <a:spcPts val="0"/>
              </a:spcBef>
              <a:spcAft>
                <a:spcPts val="0"/>
              </a:spcAft>
              <a:buSzPts val="1800"/>
              <a:buFont typeface="Noto Sans Symbols"/>
              <a:buNone/>
            </a:pPr>
            <a:r>
              <a:t/>
            </a:r>
            <a:endParaRPr/>
          </a:p>
          <a:p>
            <a:pPr indent="0" lvl="0" marL="0" rtl="0" algn="just">
              <a:lnSpc>
                <a:spcPct val="90000"/>
              </a:lnSpc>
              <a:spcBef>
                <a:spcPts val="0"/>
              </a:spcBef>
              <a:spcAft>
                <a:spcPts val="0"/>
              </a:spcAft>
              <a:buSzPts val="1800"/>
              <a:buNone/>
            </a:pPr>
            <a:r>
              <a:rPr b="1" lang="en-US"/>
              <a:t>Durata: </a:t>
            </a:r>
            <a:r>
              <a:rPr lang="en-US"/>
              <a:t>5 minuti</a:t>
            </a:r>
            <a:endParaRPr/>
          </a:p>
          <a:p>
            <a:pPr indent="0" lvl="0" marL="0" rtl="0" algn="just">
              <a:lnSpc>
                <a:spcPct val="90000"/>
              </a:lnSpc>
              <a:spcBef>
                <a:spcPts val="0"/>
              </a:spcBef>
              <a:spcAft>
                <a:spcPts val="0"/>
              </a:spcAft>
              <a:buSzPts val="1800"/>
              <a:buNone/>
            </a:pPr>
            <a:r>
              <a:t/>
            </a:r>
            <a:endParaRPr/>
          </a:p>
          <a:p>
            <a:pPr indent="0" lvl="0" marL="0" rtl="0" algn="l">
              <a:lnSpc>
                <a:spcPct val="90000"/>
              </a:lnSpc>
              <a:spcBef>
                <a:spcPts val="0"/>
              </a:spcBef>
              <a:spcAft>
                <a:spcPts val="0"/>
              </a:spcAft>
              <a:buSzPts val="1800"/>
              <a:buNone/>
            </a:pPr>
            <a:r>
              <a:t/>
            </a:r>
            <a:endParaRPr/>
          </a:p>
        </p:txBody>
      </p:sp>
      <p:pic>
        <p:nvPicPr>
          <p:cNvPr descr="Group of multicolored, stylized human figures seated around a round white table. Perfect for illustrating teamwork, diversity, collaboration, and communication in a modern setting. Around community conference group table illustrations" id="139" name="Google Shape;139;g37f9446a92a_0_138"/>
          <p:cNvPicPr preferRelativeResize="0"/>
          <p:nvPr/>
        </p:nvPicPr>
        <p:blipFill rotWithShape="1">
          <a:blip r:embed="rId3">
            <a:alphaModFix/>
          </a:blip>
          <a:srcRect b="0" l="0" r="0" t="0"/>
          <a:stretch/>
        </p:blipFill>
        <p:spPr>
          <a:xfrm>
            <a:off x="8575766" y="1744435"/>
            <a:ext cx="3134541" cy="313454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37f9446a92a_0_155"/>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3.3: Misurare l’Impatto e Sostenere il Benessere</a:t>
            </a:r>
            <a:endParaRPr/>
          </a:p>
        </p:txBody>
      </p:sp>
      <p:sp>
        <p:nvSpPr>
          <p:cNvPr id="145" name="Google Shape;145;g37f9446a92a_0_155"/>
          <p:cNvSpPr txBox="1"/>
          <p:nvPr>
            <p:ph idx="1" type="body"/>
          </p:nvPr>
        </p:nvSpPr>
        <p:spPr>
          <a:xfrm>
            <a:off x="-65315" y="956383"/>
            <a:ext cx="11944500" cy="550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2400"/>
              <a:buNone/>
            </a:pPr>
            <a:r>
              <a:rPr lang="en-US"/>
              <a:t>Perché misurare il benessere?</a:t>
            </a:r>
            <a:endParaRPr/>
          </a:p>
        </p:txBody>
      </p:sp>
      <p:sp>
        <p:nvSpPr>
          <p:cNvPr id="146" name="Google Shape;146;g37f9446a92a_0_155"/>
          <p:cNvSpPr txBox="1"/>
          <p:nvPr>
            <p:ph idx="2" type="body"/>
          </p:nvPr>
        </p:nvSpPr>
        <p:spPr>
          <a:xfrm>
            <a:off x="5036496" y="1580251"/>
            <a:ext cx="6925865" cy="3324852"/>
          </a:xfrm>
          <a:prstGeom prst="rect">
            <a:avLst/>
          </a:prstGeom>
          <a:noFill/>
          <a:ln>
            <a:noFill/>
          </a:ln>
        </p:spPr>
        <p:txBody>
          <a:bodyPr anchorCtr="0" anchor="t" bIns="45700" lIns="91425" spcFirstLastPara="1" rIns="91425" wrap="square" tIns="45700">
            <a:noAutofit/>
          </a:bodyPr>
          <a:lstStyle/>
          <a:p>
            <a:pPr indent="-285750" lvl="0" marL="514350" rtl="0" algn="l">
              <a:lnSpc>
                <a:spcPct val="90000"/>
              </a:lnSpc>
              <a:spcBef>
                <a:spcPts val="1000"/>
              </a:spcBef>
              <a:spcAft>
                <a:spcPts val="0"/>
              </a:spcAft>
              <a:buSzPts val="1800"/>
              <a:buFont typeface="Noto Sans Symbols"/>
              <a:buChar char="⮚"/>
            </a:pPr>
            <a:r>
              <a:rPr lang="en-US"/>
              <a:t>Per </a:t>
            </a:r>
            <a:r>
              <a:rPr b="1" i="1" lang="en-US"/>
              <a:t>capire cosa funziona e perché!</a:t>
            </a:r>
            <a:endParaRPr b="1" i="1"/>
          </a:p>
          <a:p>
            <a:pPr indent="-171450" lvl="0" marL="514350" rtl="0" algn="l">
              <a:lnSpc>
                <a:spcPct val="90000"/>
              </a:lnSpc>
              <a:spcBef>
                <a:spcPts val="1000"/>
              </a:spcBef>
              <a:spcAft>
                <a:spcPts val="0"/>
              </a:spcAft>
              <a:buSzPts val="1800"/>
              <a:buFont typeface="Noto Sans Symbols"/>
              <a:buNone/>
            </a:pPr>
            <a:r>
              <a:t/>
            </a:r>
            <a:endParaRPr/>
          </a:p>
          <a:p>
            <a:pPr indent="-285750" lvl="0" marL="514350" rtl="0" algn="l">
              <a:lnSpc>
                <a:spcPct val="90000"/>
              </a:lnSpc>
              <a:spcBef>
                <a:spcPts val="1000"/>
              </a:spcBef>
              <a:spcAft>
                <a:spcPts val="0"/>
              </a:spcAft>
              <a:buSzPts val="1800"/>
              <a:buFont typeface="Noto Sans Symbols"/>
              <a:buChar char="⮚"/>
            </a:pPr>
            <a:r>
              <a:rPr lang="en-US"/>
              <a:t>Per </a:t>
            </a:r>
            <a:r>
              <a:rPr b="1" i="1" lang="en-US"/>
              <a:t>migliorare la progettazione e l’implementazione del programma WSA!</a:t>
            </a:r>
            <a:endParaRPr b="1" i="1"/>
          </a:p>
          <a:p>
            <a:pPr indent="-171450" lvl="0" marL="514350" rtl="0" algn="l">
              <a:lnSpc>
                <a:spcPct val="90000"/>
              </a:lnSpc>
              <a:spcBef>
                <a:spcPts val="1000"/>
              </a:spcBef>
              <a:spcAft>
                <a:spcPts val="0"/>
              </a:spcAft>
              <a:buSzPts val="1800"/>
              <a:buFont typeface="Noto Sans Symbols"/>
              <a:buNone/>
            </a:pPr>
            <a:r>
              <a:t/>
            </a:r>
            <a:endParaRPr/>
          </a:p>
          <a:p>
            <a:pPr indent="-285750" lvl="0" marL="514350" rtl="0" algn="l">
              <a:lnSpc>
                <a:spcPct val="90000"/>
              </a:lnSpc>
              <a:spcBef>
                <a:spcPts val="1000"/>
              </a:spcBef>
              <a:spcAft>
                <a:spcPts val="0"/>
              </a:spcAft>
              <a:buSzPts val="1800"/>
              <a:buFont typeface="Noto Sans Symbols"/>
              <a:buChar char="⮚"/>
            </a:pPr>
            <a:r>
              <a:rPr lang="en-US"/>
              <a:t>Per </a:t>
            </a:r>
            <a:r>
              <a:rPr b="1" i="1" lang="en-US"/>
              <a:t>dimostrare l’impatto</a:t>
            </a:r>
            <a:r>
              <a:rPr lang="en-US"/>
              <a:t> ai portatori di interesse (studenti, insegnanti, famiglie, dirigenti e finanziatori)!</a:t>
            </a:r>
            <a:endParaRPr/>
          </a:p>
          <a:p>
            <a:pPr indent="-171450" lvl="0" marL="514350" rtl="0" algn="l">
              <a:lnSpc>
                <a:spcPct val="90000"/>
              </a:lnSpc>
              <a:spcBef>
                <a:spcPts val="1000"/>
              </a:spcBef>
              <a:spcAft>
                <a:spcPts val="0"/>
              </a:spcAft>
              <a:buSzPts val="1800"/>
              <a:buFont typeface="Noto Sans Symbols"/>
              <a:buNone/>
            </a:pPr>
            <a:r>
              <a:t/>
            </a:r>
            <a:endParaRPr/>
          </a:p>
          <a:p>
            <a:pPr indent="-285750" lvl="0" marL="514350" rtl="0" algn="l">
              <a:lnSpc>
                <a:spcPct val="90000"/>
              </a:lnSpc>
              <a:spcBef>
                <a:spcPts val="1000"/>
              </a:spcBef>
              <a:spcAft>
                <a:spcPts val="0"/>
              </a:spcAft>
              <a:buSzPts val="1800"/>
              <a:buFont typeface="Noto Sans Symbols"/>
              <a:buChar char="⮚"/>
            </a:pPr>
            <a:r>
              <a:rPr lang="en-US"/>
              <a:t>Per </a:t>
            </a:r>
            <a:r>
              <a:rPr b="1" i="1" lang="en-US"/>
              <a:t>sostenere una cultura del benessere</a:t>
            </a:r>
            <a:r>
              <a:rPr lang="en-US"/>
              <a:t> attraverso apprendimento continuo e adattamento!</a:t>
            </a:r>
            <a:endParaRPr/>
          </a:p>
          <a:p>
            <a:pPr indent="0" lvl="0" marL="0" rtl="0" algn="l">
              <a:lnSpc>
                <a:spcPct val="90000"/>
              </a:lnSpc>
              <a:spcBef>
                <a:spcPts val="0"/>
              </a:spcBef>
              <a:spcAft>
                <a:spcPts val="0"/>
              </a:spcAft>
              <a:buClr>
                <a:schemeClr val="dk1"/>
              </a:buClr>
              <a:buSzPts val="1800"/>
              <a:buNone/>
            </a:pPr>
            <a:r>
              <a:t/>
            </a:r>
            <a:endParaRPr/>
          </a:p>
        </p:txBody>
      </p:sp>
      <p:sp>
        <p:nvSpPr>
          <p:cNvPr id="147" name="Google Shape;147;g37f9446a92a_0_155"/>
          <p:cNvSpPr txBox="1"/>
          <p:nvPr/>
        </p:nvSpPr>
        <p:spPr>
          <a:xfrm>
            <a:off x="1340863" y="5651737"/>
            <a:ext cx="10441641" cy="1124621"/>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accent2"/>
              </a:buClr>
              <a:buSzPts val="2400"/>
              <a:buFont typeface="Arial"/>
              <a:buNone/>
            </a:pPr>
            <a:r>
              <a:rPr b="1" i="1" lang="en-US" sz="2800">
                <a:solidFill>
                  <a:schemeClr val="accent1"/>
                </a:solidFill>
                <a:latin typeface="Calibri"/>
                <a:ea typeface="Calibri"/>
                <a:cs typeface="Calibri"/>
                <a:sym typeface="Calibri"/>
              </a:rPr>
              <a:t>Come appare l’</a:t>
            </a:r>
            <a:r>
              <a:rPr b="1" i="1" lang="en-US" sz="2800">
                <a:solidFill>
                  <a:schemeClr val="accent3"/>
                </a:solidFill>
                <a:latin typeface="Calibri"/>
                <a:ea typeface="Calibri"/>
                <a:cs typeface="Calibri"/>
                <a:sym typeface="Calibri"/>
              </a:rPr>
              <a:t>“impatto”</a:t>
            </a:r>
            <a:r>
              <a:rPr b="1" i="1" lang="en-US" sz="2800">
                <a:solidFill>
                  <a:schemeClr val="accent1"/>
                </a:solidFill>
                <a:latin typeface="Calibri"/>
                <a:ea typeface="Calibri"/>
                <a:cs typeface="Calibri"/>
                <a:sym typeface="Calibri"/>
              </a:rPr>
              <a:t> del benessere nella tua aula o nella tua scuola?</a:t>
            </a:r>
            <a:endParaRPr/>
          </a:p>
          <a:p>
            <a:pPr indent="0" lvl="0" marL="0" marR="0" rtl="0" algn="ctr">
              <a:lnSpc>
                <a:spcPct val="90000"/>
              </a:lnSpc>
              <a:spcBef>
                <a:spcPts val="0"/>
              </a:spcBef>
              <a:spcAft>
                <a:spcPts val="0"/>
              </a:spcAft>
              <a:buClr>
                <a:schemeClr val="accent2"/>
              </a:buClr>
              <a:buSzPts val="2400"/>
              <a:buFont typeface="Arial"/>
              <a:buNone/>
            </a:pPr>
            <a:r>
              <a:t/>
            </a:r>
            <a:endParaRPr b="1" i="1" sz="800" u="none" cap="none" strike="noStrike">
              <a:solidFill>
                <a:schemeClr val="accent1"/>
              </a:solidFill>
              <a:latin typeface="Calibri"/>
              <a:ea typeface="Calibri"/>
              <a:cs typeface="Calibri"/>
              <a:sym typeface="Calibri"/>
            </a:endParaRPr>
          </a:p>
          <a:p>
            <a:pPr indent="0" lvl="0" marL="0" marR="0" rtl="0" algn="l">
              <a:lnSpc>
                <a:spcPct val="90000"/>
              </a:lnSpc>
              <a:spcBef>
                <a:spcPts val="0"/>
              </a:spcBef>
              <a:spcAft>
                <a:spcPts val="0"/>
              </a:spcAft>
              <a:buClr>
                <a:schemeClr val="accent2"/>
              </a:buClr>
              <a:buSzPts val="2400"/>
              <a:buFont typeface="Arial"/>
              <a:buNone/>
            </a:pPr>
            <a:r>
              <a:rPr b="1" lang="en-US" sz="1800">
                <a:solidFill>
                  <a:schemeClr val="dk1"/>
                </a:solidFill>
                <a:latin typeface="Calibri"/>
                <a:ea typeface="Calibri"/>
                <a:cs typeface="Calibri"/>
                <a:sym typeface="Calibri"/>
              </a:rPr>
              <a:t>Durata: </a:t>
            </a:r>
            <a:r>
              <a:rPr lang="en-US" sz="1800">
                <a:solidFill>
                  <a:schemeClr val="dk1"/>
                </a:solidFill>
                <a:latin typeface="Calibri"/>
                <a:ea typeface="Calibri"/>
                <a:cs typeface="Calibri"/>
                <a:sym typeface="Calibri"/>
              </a:rPr>
              <a:t>5 minuti</a:t>
            </a:r>
            <a:endParaRPr/>
          </a:p>
        </p:txBody>
      </p:sp>
      <p:pic>
        <p:nvPicPr>
          <p:cNvPr id="148" name="Google Shape;148;g37f9446a92a_0_155"/>
          <p:cNvPicPr preferRelativeResize="0"/>
          <p:nvPr/>
        </p:nvPicPr>
        <p:blipFill rotWithShape="1">
          <a:blip r:embed="rId3">
            <a:alphaModFix/>
          </a:blip>
          <a:srcRect b="0" l="0" r="0" t="0"/>
          <a:stretch/>
        </p:blipFill>
        <p:spPr>
          <a:xfrm>
            <a:off x="445177" y="2147529"/>
            <a:ext cx="4077790" cy="29051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37f9446a92a_0_149"/>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3.3: Misurare l’Impatto e Sostenere il Benessere</a:t>
            </a:r>
            <a:endParaRPr/>
          </a:p>
        </p:txBody>
      </p:sp>
      <p:sp>
        <p:nvSpPr>
          <p:cNvPr id="154" name="Google Shape;154;g37f9446a92a_0_149"/>
          <p:cNvSpPr txBox="1"/>
          <p:nvPr>
            <p:ph idx="2" type="body"/>
          </p:nvPr>
        </p:nvSpPr>
        <p:spPr>
          <a:xfrm>
            <a:off x="97971" y="1462685"/>
            <a:ext cx="11944500" cy="2514955"/>
          </a:xfrm>
          <a:prstGeom prst="rect">
            <a:avLst/>
          </a:prstGeom>
          <a:noFill/>
          <a:ln>
            <a:noFill/>
          </a:ln>
        </p:spPr>
        <p:txBody>
          <a:bodyPr anchorCtr="0" anchor="t" bIns="45700" lIns="91425" spcFirstLastPara="1" rIns="91425" wrap="square" tIns="45700">
            <a:noAutofit/>
          </a:bodyPr>
          <a:lstStyle/>
          <a:p>
            <a:pPr indent="-381000" lvl="0" marL="457200" rtl="0" algn="l">
              <a:lnSpc>
                <a:spcPct val="115000"/>
              </a:lnSpc>
              <a:spcBef>
                <a:spcPts val="1200"/>
              </a:spcBef>
              <a:spcAft>
                <a:spcPts val="0"/>
              </a:spcAft>
              <a:buSzPts val="2400"/>
              <a:buChar char="•"/>
            </a:pPr>
            <a:r>
              <a:rPr lang="en-US" sz="1700"/>
              <a:t>Nella scuola, il benessere è una </a:t>
            </a:r>
            <a:r>
              <a:rPr b="1" lang="en-US" sz="1700"/>
              <a:t>responsabilità condivisa</a:t>
            </a:r>
            <a:r>
              <a:rPr lang="en-US" sz="1700"/>
              <a:t> che coinvolge ogni membro della comunità: insegnanti, dirigenti, personale, studenti e famiglie.</a:t>
            </a:r>
            <a:endParaRPr sz="1700"/>
          </a:p>
          <a:p>
            <a:pPr indent="-381000" lvl="0" marL="457200" rtl="0" algn="l">
              <a:lnSpc>
                <a:spcPct val="115000"/>
              </a:lnSpc>
              <a:spcBef>
                <a:spcPts val="0"/>
              </a:spcBef>
              <a:spcAft>
                <a:spcPts val="0"/>
              </a:spcAft>
              <a:buSzPts val="2400"/>
              <a:buChar char="•"/>
            </a:pPr>
            <a:r>
              <a:rPr lang="en-US" sz="1700"/>
              <a:t>Quando tutti contribuiscono a creare un ambiente di supporto, il benessere </a:t>
            </a:r>
            <a:r>
              <a:rPr b="1" lang="en-US" sz="1700"/>
              <a:t>diventa parte integrante della cultura scolastica</a:t>
            </a:r>
            <a:r>
              <a:rPr lang="en-US" sz="1700"/>
              <a:t>, anziché un compito aggiuntivo.</a:t>
            </a:r>
            <a:endParaRPr sz="1700"/>
          </a:p>
          <a:p>
            <a:pPr indent="-381000" lvl="0" marL="457200" rtl="0" algn="l">
              <a:lnSpc>
                <a:spcPct val="115000"/>
              </a:lnSpc>
              <a:spcBef>
                <a:spcPts val="0"/>
              </a:spcBef>
              <a:spcAft>
                <a:spcPts val="0"/>
              </a:spcAft>
              <a:buSzPts val="2400"/>
              <a:buChar char="•"/>
            </a:pPr>
            <a:r>
              <a:rPr lang="en-US" sz="1700"/>
              <a:t>Questo sforzo collettivo garantisce che </a:t>
            </a:r>
            <a:r>
              <a:rPr b="1" lang="en-US" sz="1700"/>
              <a:t>cura, connessione e crescita</a:t>
            </a:r>
            <a:r>
              <a:rPr lang="en-US" sz="1700"/>
              <a:t> siano sostenute in tutta la scuola.</a:t>
            </a:r>
            <a:endParaRPr sz="2400"/>
          </a:p>
          <a:p>
            <a:pPr indent="0" lvl="0" marL="0" rtl="0" algn="l">
              <a:lnSpc>
                <a:spcPct val="90000"/>
              </a:lnSpc>
              <a:spcBef>
                <a:spcPts val="1200"/>
              </a:spcBef>
              <a:spcAft>
                <a:spcPts val="0"/>
              </a:spcAft>
              <a:buClr>
                <a:schemeClr val="dk1"/>
              </a:buClr>
              <a:buSzPts val="1800"/>
              <a:buNone/>
            </a:pPr>
            <a:r>
              <a:t/>
            </a:r>
            <a:endParaRPr/>
          </a:p>
          <a:p>
            <a:pPr indent="-171450" lvl="0" marL="285750" rtl="0" algn="l">
              <a:lnSpc>
                <a:spcPct val="90000"/>
              </a:lnSpc>
              <a:spcBef>
                <a:spcPts val="0"/>
              </a:spcBef>
              <a:spcAft>
                <a:spcPts val="0"/>
              </a:spcAft>
              <a:buClr>
                <a:schemeClr val="dk1"/>
              </a:buClr>
              <a:buSzPts val="1800"/>
              <a:buFont typeface="Arial"/>
              <a:buNone/>
            </a:pPr>
            <a:r>
              <a:t/>
            </a:r>
            <a:endParaRPr/>
          </a:p>
        </p:txBody>
      </p:sp>
      <p:sp>
        <p:nvSpPr>
          <p:cNvPr id="155" name="Google Shape;155;g37f9446a92a_0_149"/>
          <p:cNvSpPr txBox="1"/>
          <p:nvPr>
            <p:ph idx="1" type="body"/>
          </p:nvPr>
        </p:nvSpPr>
        <p:spPr>
          <a:xfrm>
            <a:off x="3745005" y="3354521"/>
            <a:ext cx="7038384" cy="3242222"/>
          </a:xfrm>
          <a:prstGeom prst="rect">
            <a:avLst/>
          </a:prstGeom>
          <a:noFill/>
          <a:ln>
            <a:noFill/>
          </a:ln>
        </p:spPr>
        <p:txBody>
          <a:bodyPr anchorCtr="0" anchor="ctr" bIns="45700" lIns="91425" spcFirstLastPara="1" rIns="91425" wrap="square" tIns="45700">
            <a:noAutofit/>
          </a:bodyPr>
          <a:lstStyle/>
          <a:p>
            <a:pPr indent="-228600" lvl="0" marL="457200" rtl="0" algn="ctr">
              <a:lnSpc>
                <a:spcPct val="90000"/>
              </a:lnSpc>
              <a:spcBef>
                <a:spcPts val="1000"/>
              </a:spcBef>
              <a:spcAft>
                <a:spcPts val="0"/>
              </a:spcAft>
              <a:buSzPts val="2400"/>
              <a:buNone/>
            </a:pPr>
            <a:r>
              <a:t/>
            </a:r>
            <a:endParaRPr i="1"/>
          </a:p>
          <a:p>
            <a:pPr indent="-228600" lvl="0" marL="457200" rtl="0" algn="ctr">
              <a:lnSpc>
                <a:spcPct val="90000"/>
              </a:lnSpc>
              <a:spcBef>
                <a:spcPts val="1000"/>
              </a:spcBef>
              <a:spcAft>
                <a:spcPts val="0"/>
              </a:spcAft>
              <a:buSzPts val="2400"/>
              <a:buNone/>
            </a:pPr>
            <a:r>
              <a:t/>
            </a:r>
            <a:endParaRPr i="1"/>
          </a:p>
          <a:p>
            <a:pPr indent="-228600" lvl="0" marL="457200" rtl="0" algn="ctr">
              <a:lnSpc>
                <a:spcPct val="90000"/>
              </a:lnSpc>
              <a:spcBef>
                <a:spcPts val="1000"/>
              </a:spcBef>
              <a:spcAft>
                <a:spcPts val="0"/>
              </a:spcAft>
              <a:buSzPts val="2400"/>
              <a:buNone/>
            </a:pPr>
            <a:r>
              <a:rPr i="1" lang="en-US"/>
              <a:t>Cosa ti viene in mente quando senti parlare di </a:t>
            </a:r>
            <a:r>
              <a:rPr i="1" lang="en-US">
                <a:solidFill>
                  <a:schemeClr val="accent1"/>
                </a:solidFill>
              </a:rPr>
              <a:t>“misurare il benessere”</a:t>
            </a:r>
            <a:r>
              <a:rPr i="1" lang="en-US"/>
              <a:t> in un contesto scolastico?</a:t>
            </a:r>
            <a:endParaRPr/>
          </a:p>
          <a:p>
            <a:pPr indent="-228600" lvl="0" marL="457200" rtl="0" algn="ctr">
              <a:lnSpc>
                <a:spcPct val="90000"/>
              </a:lnSpc>
              <a:spcBef>
                <a:spcPts val="1000"/>
              </a:spcBef>
              <a:spcAft>
                <a:spcPts val="0"/>
              </a:spcAft>
              <a:buSzPts val="2400"/>
              <a:buNone/>
            </a:pPr>
            <a:r>
              <a:t/>
            </a:r>
            <a:endParaRPr i="1"/>
          </a:p>
          <a:p>
            <a:pPr indent="-228600" lvl="0" marL="457200" rtl="0" algn="l">
              <a:lnSpc>
                <a:spcPct val="90000"/>
              </a:lnSpc>
              <a:spcBef>
                <a:spcPts val="1000"/>
              </a:spcBef>
              <a:spcAft>
                <a:spcPts val="0"/>
              </a:spcAft>
              <a:buSzPts val="2400"/>
              <a:buNone/>
            </a:pPr>
            <a:r>
              <a:t/>
            </a:r>
            <a:endParaRPr sz="1800">
              <a:solidFill>
                <a:schemeClr val="dk1"/>
              </a:solidFill>
            </a:endParaRPr>
          </a:p>
          <a:p>
            <a:pPr indent="-228600" lvl="0" marL="457200" rtl="0" algn="l">
              <a:lnSpc>
                <a:spcPct val="90000"/>
              </a:lnSpc>
              <a:spcBef>
                <a:spcPts val="1000"/>
              </a:spcBef>
              <a:spcAft>
                <a:spcPts val="0"/>
              </a:spcAft>
              <a:buSzPts val="2400"/>
              <a:buNone/>
            </a:pPr>
            <a:r>
              <a:rPr lang="en-US" sz="1800">
                <a:solidFill>
                  <a:schemeClr val="dk1"/>
                </a:solidFill>
              </a:rPr>
              <a:t>Durata: </a:t>
            </a:r>
            <a:r>
              <a:rPr b="0" lang="en-US" sz="1800">
                <a:solidFill>
                  <a:schemeClr val="dk1"/>
                </a:solidFill>
              </a:rPr>
              <a:t>2 minuti</a:t>
            </a:r>
            <a:endParaRPr/>
          </a:p>
          <a:p>
            <a:pPr indent="-228600" lvl="0" marL="457200" rtl="0" algn="l">
              <a:lnSpc>
                <a:spcPct val="90000"/>
              </a:lnSpc>
              <a:spcBef>
                <a:spcPts val="1000"/>
              </a:spcBef>
              <a:spcAft>
                <a:spcPts val="0"/>
              </a:spcAft>
              <a:buSzPts val="2400"/>
              <a:buNone/>
            </a:pPr>
            <a:r>
              <a:t/>
            </a:r>
            <a:endParaRPr i="1"/>
          </a:p>
        </p:txBody>
      </p:sp>
      <p:pic>
        <p:nvPicPr>
          <p:cNvPr id="156" name="Google Shape;156;g37f9446a92a_0_149"/>
          <p:cNvPicPr preferRelativeResize="0"/>
          <p:nvPr/>
        </p:nvPicPr>
        <p:blipFill rotWithShape="1">
          <a:blip r:embed="rId3">
            <a:alphaModFix/>
          </a:blip>
          <a:srcRect b="0" l="0" r="0" t="0"/>
          <a:stretch/>
        </p:blipFill>
        <p:spPr>
          <a:xfrm>
            <a:off x="365778" y="3608876"/>
            <a:ext cx="3594100" cy="2260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
          <p:cNvSpPr txBox="1"/>
          <p:nvPr>
            <p:ph type="title"/>
          </p:nvPr>
        </p:nvSpPr>
        <p:spPr>
          <a:xfrm>
            <a:off x="97970" y="81642"/>
            <a:ext cx="11944500" cy="715800"/>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SzPts val="3800"/>
              <a:buNone/>
            </a:pPr>
            <a:r>
              <a:rPr lang="en-US"/>
              <a:t>Unità 3.3: Misurare l’Impatto e Sostenere il Benessere</a:t>
            </a:r>
            <a:endParaRPr/>
          </a:p>
        </p:txBody>
      </p:sp>
      <p:grpSp>
        <p:nvGrpSpPr>
          <p:cNvPr id="162" name="Google Shape;162;p3"/>
          <p:cNvGrpSpPr/>
          <p:nvPr/>
        </p:nvGrpSpPr>
        <p:grpSpPr>
          <a:xfrm>
            <a:off x="3331793" y="809456"/>
            <a:ext cx="6225696" cy="6157265"/>
            <a:chOff x="1678356" y="-190364"/>
            <a:chExt cx="6225696" cy="6157265"/>
          </a:xfrm>
        </p:grpSpPr>
        <p:sp>
          <p:nvSpPr>
            <p:cNvPr id="163" name="Google Shape;163;p3"/>
            <p:cNvSpPr/>
            <p:nvPr/>
          </p:nvSpPr>
          <p:spPr>
            <a:xfrm>
              <a:off x="2568640" y="665704"/>
              <a:ext cx="4445128" cy="4445128"/>
            </a:xfrm>
            <a:prstGeom prst="blockArc">
              <a:avLst>
                <a:gd fmla="val 10800000" name="adj1"/>
                <a:gd fmla="val 16200000" name="adj2"/>
                <a:gd fmla="val 4637" name="adj3"/>
              </a:avLst>
            </a:prstGeom>
            <a:solidFill>
              <a:srgbClr val="BAB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2568640" y="665704"/>
              <a:ext cx="4445128" cy="4445128"/>
            </a:xfrm>
            <a:prstGeom prst="blockArc">
              <a:avLst>
                <a:gd fmla="val 5400000" name="adj1"/>
                <a:gd fmla="val 10800000" name="adj2"/>
                <a:gd fmla="val 4637" name="adj3"/>
              </a:avLst>
            </a:prstGeom>
            <a:solidFill>
              <a:srgbClr val="BAB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p:nvPr/>
          </p:nvSpPr>
          <p:spPr>
            <a:xfrm>
              <a:off x="2568640" y="665704"/>
              <a:ext cx="4445128" cy="4445128"/>
            </a:xfrm>
            <a:prstGeom prst="blockArc">
              <a:avLst>
                <a:gd fmla="val 0" name="adj1"/>
                <a:gd fmla="val 5400000" name="adj2"/>
                <a:gd fmla="val 4637" name="adj3"/>
              </a:avLst>
            </a:prstGeom>
            <a:solidFill>
              <a:srgbClr val="BAB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
            <p:cNvSpPr/>
            <p:nvPr/>
          </p:nvSpPr>
          <p:spPr>
            <a:xfrm>
              <a:off x="2568640" y="665704"/>
              <a:ext cx="4445128" cy="4445128"/>
            </a:xfrm>
            <a:prstGeom prst="blockArc">
              <a:avLst>
                <a:gd fmla="val 16200000" name="adj1"/>
                <a:gd fmla="val 0" name="adj2"/>
                <a:gd fmla="val 4637" name="adj3"/>
              </a:avLst>
            </a:prstGeom>
            <a:solidFill>
              <a:srgbClr val="BAB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
            <p:cNvSpPr/>
            <p:nvPr/>
          </p:nvSpPr>
          <p:spPr>
            <a:xfrm>
              <a:off x="3768862" y="1865927"/>
              <a:ext cx="2044683" cy="2044683"/>
            </a:xfrm>
            <a:prstGeom prst="ellipse">
              <a:avLst/>
            </a:prstGeom>
            <a:solidFill>
              <a:schemeClr val="lt1"/>
            </a:solidFill>
            <a:ln cap="flat" cmpd="sng" w="25400">
              <a:solidFill>
                <a:srgbClr val="675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txBox="1"/>
            <p:nvPr/>
          </p:nvSpPr>
          <p:spPr>
            <a:xfrm>
              <a:off x="4068299" y="2165364"/>
              <a:ext cx="1445809" cy="1445809"/>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000000"/>
                </a:buClr>
                <a:buSzPts val="2000"/>
                <a:buFont typeface="Arial"/>
                <a:buNone/>
              </a:pPr>
              <a:r>
                <a:rPr b="1" lang="en-US" sz="2000">
                  <a:solidFill>
                    <a:schemeClr val="accent2"/>
                  </a:solidFill>
                  <a:latin typeface="Calibri"/>
                  <a:ea typeface="Calibri"/>
                  <a:cs typeface="Calibri"/>
                  <a:sym typeface="Calibri"/>
                </a:rPr>
                <a:t>Approcci per Valutare il Benessere (1)</a:t>
              </a:r>
              <a:endParaRPr b="1" i="0" sz="2000" u="none" cap="none" strike="noStrike">
                <a:solidFill>
                  <a:schemeClr val="accent2"/>
                </a:solidFill>
                <a:latin typeface="Calibri"/>
                <a:ea typeface="Calibri"/>
                <a:cs typeface="Calibri"/>
                <a:sym typeface="Calibri"/>
              </a:endParaRPr>
            </a:p>
          </p:txBody>
        </p:sp>
        <p:sp>
          <p:nvSpPr>
            <p:cNvPr id="169" name="Google Shape;169;p3"/>
            <p:cNvSpPr/>
            <p:nvPr/>
          </p:nvSpPr>
          <p:spPr>
            <a:xfrm>
              <a:off x="3849394" y="-190364"/>
              <a:ext cx="1883620" cy="1815190"/>
            </a:xfrm>
            <a:prstGeom prst="ellipse">
              <a:avLst/>
            </a:prstGeom>
            <a:solidFill>
              <a:schemeClr val="lt1"/>
            </a:solidFill>
            <a:ln cap="flat" cmpd="sng" w="25400">
              <a:solidFill>
                <a:srgbClr val="675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txBox="1"/>
            <p:nvPr/>
          </p:nvSpPr>
          <p:spPr>
            <a:xfrm>
              <a:off x="4125244" y="75464"/>
              <a:ext cx="1331920" cy="1283534"/>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Formative Evaluation - ongoing feedback to improve delivery</a:t>
              </a:r>
              <a:endParaRPr b="0" i="0" sz="1800" u="none" cap="none" strike="noStrike">
                <a:solidFill>
                  <a:schemeClr val="lt1"/>
                </a:solidFill>
                <a:latin typeface="Calibri"/>
                <a:ea typeface="Calibri"/>
                <a:cs typeface="Calibri"/>
                <a:sym typeface="Calibri"/>
              </a:endParaRPr>
            </a:p>
          </p:txBody>
        </p:sp>
        <p:sp>
          <p:nvSpPr>
            <p:cNvPr id="171" name="Google Shape;171;p3"/>
            <p:cNvSpPr/>
            <p:nvPr/>
          </p:nvSpPr>
          <p:spPr>
            <a:xfrm>
              <a:off x="6020432" y="1980673"/>
              <a:ext cx="1883620" cy="1815190"/>
            </a:xfrm>
            <a:prstGeom prst="ellipse">
              <a:avLst/>
            </a:prstGeom>
            <a:solidFill>
              <a:schemeClr val="lt1"/>
            </a:solidFill>
            <a:ln cap="flat" cmpd="sng" w="25400">
              <a:solidFill>
                <a:srgbClr val="675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
            <p:cNvSpPr txBox="1"/>
            <p:nvPr/>
          </p:nvSpPr>
          <p:spPr>
            <a:xfrm>
              <a:off x="6296282" y="2246501"/>
              <a:ext cx="1331920" cy="1283534"/>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Summative Evaluation - measure overall outcomes and impact</a:t>
              </a:r>
              <a:endParaRPr b="0" i="0" sz="1800" u="none" cap="none" strike="noStrike">
                <a:solidFill>
                  <a:schemeClr val="lt1"/>
                </a:solidFill>
                <a:latin typeface="Calibri"/>
                <a:ea typeface="Calibri"/>
                <a:cs typeface="Calibri"/>
                <a:sym typeface="Calibri"/>
              </a:endParaRPr>
            </a:p>
          </p:txBody>
        </p:sp>
        <p:sp>
          <p:nvSpPr>
            <p:cNvPr id="173" name="Google Shape;173;p3"/>
            <p:cNvSpPr/>
            <p:nvPr/>
          </p:nvSpPr>
          <p:spPr>
            <a:xfrm>
              <a:off x="3849394" y="4151711"/>
              <a:ext cx="1883620" cy="1815190"/>
            </a:xfrm>
            <a:prstGeom prst="ellipse">
              <a:avLst/>
            </a:prstGeom>
            <a:solidFill>
              <a:schemeClr val="lt1"/>
            </a:solidFill>
            <a:ln cap="flat" cmpd="sng" w="25400">
              <a:solidFill>
                <a:srgbClr val="675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3"/>
            <p:cNvSpPr txBox="1"/>
            <p:nvPr/>
          </p:nvSpPr>
          <p:spPr>
            <a:xfrm>
              <a:off x="4125244" y="4417539"/>
              <a:ext cx="1331920" cy="1283534"/>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Process Evaluation - how implementation happened</a:t>
              </a:r>
              <a:endParaRPr b="0" i="0" sz="1800" u="none" cap="none" strike="noStrike">
                <a:solidFill>
                  <a:schemeClr val="lt1"/>
                </a:solidFill>
                <a:latin typeface="Calibri"/>
                <a:ea typeface="Calibri"/>
                <a:cs typeface="Calibri"/>
                <a:sym typeface="Calibri"/>
              </a:endParaRPr>
            </a:p>
          </p:txBody>
        </p:sp>
        <p:sp>
          <p:nvSpPr>
            <p:cNvPr id="175" name="Google Shape;175;p3"/>
            <p:cNvSpPr/>
            <p:nvPr/>
          </p:nvSpPr>
          <p:spPr>
            <a:xfrm>
              <a:off x="1678356" y="1980673"/>
              <a:ext cx="1883620" cy="1815190"/>
            </a:xfrm>
            <a:prstGeom prst="ellipse">
              <a:avLst/>
            </a:prstGeom>
            <a:solidFill>
              <a:schemeClr val="lt1"/>
            </a:solidFill>
            <a:ln cap="flat" cmpd="sng" w="25400">
              <a:solidFill>
                <a:srgbClr val="67519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3"/>
            <p:cNvSpPr txBox="1"/>
            <p:nvPr/>
          </p:nvSpPr>
          <p:spPr>
            <a:xfrm>
              <a:off x="1954206" y="2246501"/>
              <a:ext cx="1331920" cy="1283534"/>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Developmental Evaluation – adaptive for innovation</a:t>
              </a:r>
              <a:endParaRPr b="0" i="0" sz="1800" u="none" cap="none" strike="noStrike">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CARDET Course templat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ARDET Course template - Cover page">
  <a:themeElements>
    <a:clrScheme name="ThrivingSchools">
      <a:dk1>
        <a:srgbClr val="4F4F50"/>
      </a:dk1>
      <a:lt1>
        <a:srgbClr val="F2F2F2"/>
      </a:lt1>
      <a:dk2>
        <a:srgbClr val="4F4F50"/>
      </a:dk2>
      <a:lt2>
        <a:srgbClr val="F2F2F2"/>
      </a:lt2>
      <a:accent1>
        <a:srgbClr val="735AA5"/>
      </a:accent1>
      <a:accent2>
        <a:srgbClr val="F05A22"/>
      </a:accent2>
      <a:accent3>
        <a:srgbClr val="FA7252"/>
      </a:accent3>
      <a:accent4>
        <a:srgbClr val="FBAE17"/>
      </a:accent4>
      <a:accent5>
        <a:srgbClr val="4F4F50"/>
      </a:accent5>
      <a:accent6>
        <a:srgbClr val="4F4F50"/>
      </a:accent6>
      <a:hlink>
        <a:srgbClr val="00E1F2"/>
      </a:hlink>
      <a:folHlink>
        <a:srgbClr val="00AB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