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3" r:id="rId2"/>
  </p:sldMasterIdLst>
  <p:notesMasterIdLst>
    <p:notesMasterId r:id="rId3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Lst>
  <p:sldSz cx="12192000" cy="6858000"/>
  <p:notesSz cx="6858000" cy="9144000"/>
  <p:embeddedFontLst>
    <p:embeddedFont>
      <p:font typeface="Open Sans" panose="020B0606030504020204" pitchFamily="34" charset="0"/>
      <p:regular r:id="rId31"/>
      <p:bold r:id="rId32"/>
      <p:italic r:id="rId33"/>
      <p:boldItalic r:id="rId34"/>
    </p:embeddedFont>
    <p:embeddedFont>
      <p:font typeface="Open Sans Light" panose="020B0306030504020204" pitchFamily="3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2" roundtripDataSignature="AMtx7mjNQ19lfjl4F5qya6DOQ4GwGNQfn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36B432A-82D1-4C33-83C0-1C1D5B054DF6}">
  <a:tblStyle styleId="{D36B432A-82D1-4C33-83C0-1C1D5B054DF6}" styleName="Table_0">
    <a:wholeTbl>
      <a:tcTxStyle b="off" i="off">
        <a:font>
          <a:latin typeface="Arial"/>
          <a:ea typeface="Arial"/>
          <a:cs typeface="Arial"/>
        </a:font>
        <a:schemeClr val="dk1"/>
      </a:tcTxStyle>
      <a:tcStyle>
        <a:tcBdr>
          <a:left>
            <a:ln w="12700" cap="flat" cmpd="sng">
              <a:solidFill>
                <a:schemeClr val="accent1"/>
              </a:solidFill>
              <a:prstDash val="solid"/>
              <a:round/>
              <a:headEnd type="none" w="sm" len="sm"/>
              <a:tailEnd type="none" w="sm" len="sm"/>
            </a:ln>
          </a:left>
          <a:right>
            <a:ln w="12700" cap="flat" cmpd="sng">
              <a:solidFill>
                <a:schemeClr val="accent1"/>
              </a:solidFill>
              <a:prstDash val="solid"/>
              <a:round/>
              <a:headEnd type="none" w="sm" len="sm"/>
              <a:tailEnd type="none" w="sm" len="sm"/>
            </a:ln>
          </a:right>
          <a:top>
            <a:ln w="12700" cap="flat" cmpd="sng">
              <a:solidFill>
                <a:schemeClr val="accent1"/>
              </a:solidFill>
              <a:prstDash val="solid"/>
              <a:round/>
              <a:headEnd type="none" w="sm" len="sm"/>
              <a:tailEnd type="none" w="sm" len="sm"/>
            </a:ln>
          </a:top>
          <a:bottom>
            <a:ln w="12700" cap="flat" cmpd="sng">
              <a:solidFill>
                <a:schemeClr val="accent1"/>
              </a:solidFill>
              <a:prstDash val="solid"/>
              <a:round/>
              <a:headEnd type="none" w="sm" len="sm"/>
              <a:tailEnd type="none" w="sm" len="sm"/>
            </a:ln>
          </a:bottom>
          <a:insideH>
            <a:ln w="12700" cap="flat" cmpd="sng">
              <a:solidFill>
                <a:schemeClr val="accent1"/>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lt1"/>
          </a:solidFill>
        </a:fill>
      </a:tcStyle>
    </a:wholeTbl>
    <a:band1H>
      <a:tcTxStyle/>
      <a:tcStyle>
        <a:tcBdr/>
        <a:fill>
          <a:solidFill>
            <a:srgbClr val="EBE9F0"/>
          </a:solidFill>
        </a:fill>
      </a:tcStyle>
    </a:band1H>
    <a:band2H>
      <a:tcTxStyle/>
      <a:tcStyle>
        <a:tcBdr/>
      </a:tcStyle>
    </a:band2H>
    <a:band1V>
      <a:tcTxStyle/>
      <a:tcStyle>
        <a:tcBdr/>
        <a:fill>
          <a:solidFill>
            <a:srgbClr val="EBE9F0"/>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accent1"/>
              </a:solidFill>
              <a:prstDash val="solid"/>
              <a:round/>
              <a:headEnd type="none" w="sm" len="sm"/>
              <a:tailEnd type="none" w="sm" len="sm"/>
            </a:ln>
          </a:top>
        </a:tcBdr>
        <a:fill>
          <a:solidFill>
            <a:schemeClr val="l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fill>
          <a:solidFill>
            <a:schemeClr val="accent1"/>
          </a:solidFill>
        </a:fill>
      </a:tcStyle>
    </a:firstRow>
    <a:neCell>
      <a:tcTxStyle/>
      <a:tcStyle>
        <a:tcBdr/>
      </a:tcStyle>
    </a:neCell>
    <a:nwCell>
      <a:tcTxStyle/>
      <a:tcStyle>
        <a:tcBdr/>
      </a:tcStyle>
    </a:nwCell>
  </a:tblStyle>
  <a:tblStyle styleId="{A6599FBD-A214-4719-847D-AB40B70A8640}" styleName="Table_1">
    <a:wholeTbl>
      <a:tcTxStyle b="off" i="off">
        <a:font>
          <a:latin typeface="Arial"/>
          <a:ea typeface="Arial"/>
          <a:cs typeface="Arial"/>
        </a:font>
        <a:schemeClr val="dk1"/>
      </a:tcTxStyle>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op>
            <a:ln w="9525" cap="flat" cmpd="sng">
              <a:solidFill>
                <a:schemeClr val="accent1"/>
              </a:solidFill>
              <a:prstDash val="solid"/>
              <a:round/>
              <a:headEnd type="none" w="sm" len="sm"/>
              <a:tailEnd type="none" w="sm" len="sm"/>
            </a:ln>
          </a:top>
          <a:bottom>
            <a:ln w="9525" cap="flat" cmpd="sng">
              <a:solidFill>
                <a:schemeClr val="accent1"/>
              </a:solidFill>
              <a:prstDash val="solid"/>
              <a:round/>
              <a:headEnd type="none" w="sm" len="sm"/>
              <a:tailEnd type="none" w="sm" len="sm"/>
            </a:ln>
          </a:bottom>
          <a:insideH>
            <a:ln w="9525" cap="flat" cmpd="sng">
              <a:solidFill>
                <a:schemeClr val="accent1"/>
              </a:solidFill>
              <a:prstDash val="solid"/>
              <a:round/>
              <a:headEnd type="none" w="sm" len="sm"/>
              <a:tailEnd type="none" w="sm" len="sm"/>
            </a:ln>
          </a:insideH>
          <a:insideV>
            <a:ln w="9525" cap="flat" cmpd="sng">
              <a:solidFill>
                <a:schemeClr val="accent1"/>
              </a:solidFill>
              <a:prstDash val="solid"/>
              <a:round/>
              <a:headEnd type="none" w="sm" len="sm"/>
              <a:tailEnd type="none" w="sm" len="sm"/>
            </a:ln>
          </a:insideV>
        </a:tcBdr>
        <a:fill>
          <a:solidFill>
            <a:srgbClr val="FFFFFF">
              <a:alpha val="0"/>
            </a:srgbClr>
          </a:solidFill>
        </a:fill>
      </a:tcStyle>
    </a:wholeTbl>
    <a:band1H>
      <a:tcTxStyle/>
      <a:tcStyle>
        <a:tcBdr/>
        <a:fill>
          <a:solidFill>
            <a:schemeClr val="accent1">
              <a:alpha val="40000"/>
            </a:schemeClr>
          </a:solidFill>
        </a:fill>
      </a:tcStyle>
    </a:band1H>
    <a:band2H>
      <a:tcTxStyle/>
      <a:tcStyle>
        <a:tcBdr/>
      </a:tcStyle>
    </a:band2H>
    <a:band1V>
      <a:tcTxStyle/>
      <a:tcStyle>
        <a:tcBdr>
          <a:top>
            <a:ln w="9525" cap="flat" cmpd="sng">
              <a:solidFill>
                <a:schemeClr val="accent1"/>
              </a:solidFill>
              <a:prstDash val="solid"/>
              <a:round/>
              <a:headEnd type="none" w="sm" len="sm"/>
              <a:tailEnd type="none" w="sm" len="sm"/>
            </a:ln>
          </a:top>
          <a:bottom>
            <a:ln w="9525" cap="flat" cmpd="sng">
              <a:solidFill>
                <a:schemeClr val="accent1"/>
              </a:solidFill>
              <a:prstDash val="solid"/>
              <a:round/>
              <a:headEnd type="none" w="sm" len="sm"/>
              <a:tailEnd type="none" w="sm" len="sm"/>
            </a:ln>
          </a:bottom>
        </a:tcBdr>
        <a:fill>
          <a:solidFill>
            <a:schemeClr val="accent1">
              <a:alpha val="40000"/>
            </a:schemeClr>
          </a:solidFill>
        </a:fill>
      </a:tcStyle>
    </a:band1V>
    <a:band2V>
      <a:tcTxStyle/>
      <a:tcStyle>
        <a:tcBdr/>
      </a:tcStyle>
    </a:band2V>
    <a:lastCol>
      <a:tcTxStyle b="on" i="off"/>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op>
            <a:ln w="9525" cap="flat" cmpd="sng">
              <a:solidFill>
                <a:schemeClr val="accent1"/>
              </a:solidFill>
              <a:prstDash val="solid"/>
              <a:round/>
              <a:headEnd type="none" w="sm" len="sm"/>
              <a:tailEnd type="none" w="sm" len="sm"/>
            </a:ln>
          </a:top>
          <a:bottom>
            <a:ln w="9525" cap="flat" cmpd="sng">
              <a:solidFill>
                <a:schemeClr val="accent1"/>
              </a:solidFill>
              <a:prstDash val="solid"/>
              <a:round/>
              <a:headEnd type="none" w="sm" len="sm"/>
              <a:tailEnd type="none" w="sm" len="sm"/>
            </a:ln>
          </a:bottom>
          <a:insideH>
            <a:ln w="9525" cap="flat" cmpd="sng">
              <a:solidFill>
                <a:schemeClr val="accent1"/>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tcStyle>
    </a:lastCol>
    <a:firstCol>
      <a:tcTxStyle b="on" i="off"/>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op>
            <a:ln w="9525" cap="flat" cmpd="sng">
              <a:solidFill>
                <a:schemeClr val="accent1"/>
              </a:solidFill>
              <a:prstDash val="solid"/>
              <a:round/>
              <a:headEnd type="none" w="sm" len="sm"/>
              <a:tailEnd type="none" w="sm" len="sm"/>
            </a:ln>
          </a:top>
          <a:bottom>
            <a:ln w="9525" cap="flat" cmpd="sng">
              <a:solidFill>
                <a:schemeClr val="accent1"/>
              </a:solidFill>
              <a:prstDash val="solid"/>
              <a:round/>
              <a:headEnd type="none" w="sm" len="sm"/>
              <a:tailEnd type="none" w="sm" len="sm"/>
            </a:ln>
          </a:bottom>
          <a:insideH>
            <a:ln w="9525" cap="flat" cmpd="sng">
              <a:solidFill>
                <a:schemeClr val="accent1"/>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tcStyle>
    </a:firstCol>
    <a:lastRow>
      <a:tcTxStyle b="on" i="off"/>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op>
            <a:ln w="9525" cap="flat" cmpd="sng">
              <a:solidFill>
                <a:schemeClr val="accent1"/>
              </a:solidFill>
              <a:prstDash val="solid"/>
              <a:round/>
              <a:headEnd type="none" w="sm" len="sm"/>
              <a:tailEnd type="none" w="sm" len="sm"/>
            </a:ln>
          </a:top>
          <a:bottom>
            <a:ln w="9525" cap="flat" cmpd="sng">
              <a:solidFill>
                <a:schemeClr val="accent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op>
            <a:ln w="9525" cap="flat" cmpd="sng">
              <a:solidFill>
                <a:schemeClr val="accent1"/>
              </a:solidFill>
              <a:prstDash val="solid"/>
              <a:round/>
              <a:headEnd type="none" w="sm" len="sm"/>
              <a:tailEnd type="none" w="sm" len="sm"/>
            </a:ln>
          </a:top>
          <a:bottom>
            <a:ln w="9525" cap="flat" cmpd="sng">
              <a:solidFill>
                <a:schemeClr val="lt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accent1"/>
          </a:solidFill>
        </a:fill>
      </a:tcStyle>
    </a:firstRow>
    <a:neCell>
      <a:tcTxStyle/>
      <a:tcStyle>
        <a:tcBdr/>
      </a:tcStyle>
    </a:neCell>
    <a:nwCell>
      <a:tcTxStyle/>
      <a:tcStyle>
        <a:tcBdr/>
      </a:tcStyle>
    </a:nwCell>
  </a:tblStyle>
  <a:tblStyle styleId="{681A3C7C-7CFA-4ECE-9D5C-598549E92B13}" styleName="Table_2">
    <a:wholeTbl>
      <a:tcTxStyle b="off" i="off">
        <a:font>
          <a:latin typeface="Arial"/>
          <a:ea typeface="Arial"/>
          <a:cs typeface="Arial"/>
        </a:font>
        <a:schemeClr val="lt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accent1"/>
          </a:solidFill>
        </a:fill>
      </a:tcStyle>
    </a:wholeTbl>
    <a:band1H>
      <a:tcTxStyle/>
      <a:tcStyle>
        <a:tcBdr/>
        <a:fill>
          <a:solidFill>
            <a:srgbClr val="5B4782"/>
          </a:solidFill>
        </a:fill>
      </a:tcStyle>
    </a:band1H>
    <a:band2H>
      <a:tcTxStyle/>
      <a:tcStyle>
        <a:tcBdr/>
      </a:tcStyle>
    </a:band2H>
    <a:band1V>
      <a:tcTxStyle/>
      <a:tcStyle>
        <a:tcBdr/>
        <a:fill>
          <a:solidFill>
            <a:srgbClr val="5B4782"/>
          </a:solidFill>
        </a:fill>
      </a:tcStyle>
    </a:band1V>
    <a:band2V>
      <a:tcTxStyle/>
      <a:tcStyle>
        <a:tcBdr/>
      </a:tcStyle>
    </a:band2V>
    <a:lastCol>
      <a:tcTxStyle b="on" i="off"/>
      <a:tcStyle>
        <a:tcBdr>
          <a:left>
            <a:ln w="25400" cap="flat" cmpd="sng">
              <a:solidFill>
                <a:schemeClr val="lt1"/>
              </a:solidFill>
              <a:prstDash val="solid"/>
              <a:round/>
              <a:headEnd type="none" w="sm" len="sm"/>
              <a:tailEnd type="none" w="sm" len="sm"/>
            </a:ln>
          </a:left>
        </a:tcBdr>
        <a:fill>
          <a:solidFill>
            <a:srgbClr val="5B4782"/>
          </a:solidFill>
        </a:fill>
      </a:tcStyle>
    </a:lastCol>
    <a:firstCol>
      <a:tcTxStyle b="on" i="off"/>
      <a:tcStyle>
        <a:tcBdr>
          <a:right>
            <a:ln w="25400" cap="flat" cmpd="sng">
              <a:solidFill>
                <a:schemeClr val="lt1"/>
              </a:solidFill>
              <a:prstDash val="solid"/>
              <a:round/>
              <a:headEnd type="none" w="sm" len="sm"/>
              <a:tailEnd type="none" w="sm" len="sm"/>
            </a:ln>
          </a:right>
        </a:tcBdr>
        <a:fill>
          <a:solidFill>
            <a:srgbClr val="5B4782"/>
          </a:solidFill>
        </a:fill>
      </a:tcStyle>
    </a:firstCol>
    <a:lastRow>
      <a:tcTxStyle b="on" i="off"/>
      <a:tcStyle>
        <a:tcBdr>
          <a:top>
            <a:ln w="25400" cap="flat" cmpd="sng">
              <a:solidFill>
                <a:schemeClr val="lt1"/>
              </a:solidFill>
              <a:prstDash val="solid"/>
              <a:round/>
              <a:headEnd type="none" w="sm" len="sm"/>
              <a:tailEnd type="none" w="sm" len="sm"/>
            </a:ln>
          </a:top>
        </a:tcBdr>
        <a:fill>
          <a:solidFill>
            <a:srgbClr val="4B3B6C"/>
          </a:solidFill>
        </a:fill>
      </a:tcStyle>
    </a:lastRow>
    <a:seCell>
      <a:tcTxStyle/>
      <a:tcStyle>
        <a:tcBdr>
          <a:left>
            <a:ln w="9525" cap="flat" cmpd="sng">
              <a:solidFill>
                <a:srgbClr val="000000">
                  <a:alpha val="0"/>
                </a:srgbClr>
              </a:solidFill>
              <a:prstDash val="solid"/>
              <a:round/>
              <a:headEnd type="none" w="sm" len="sm"/>
              <a:tailEnd type="none" w="sm" len="sm"/>
            </a:ln>
          </a:left>
        </a:tcBdr>
      </a:tcStyle>
    </a:seCell>
    <a:swCell>
      <a:tcTxStyle/>
      <a:tcStyle>
        <a:tcBdr>
          <a:right>
            <a:ln w="9525" cap="flat" cmpd="sng">
              <a:solidFill>
                <a:srgbClr val="000000">
                  <a:alpha val="0"/>
                </a:srgbClr>
              </a:solidFill>
              <a:prstDash val="solid"/>
              <a:round/>
              <a:headEnd type="none" w="sm" len="sm"/>
              <a:tailEnd type="none" w="sm" len="sm"/>
            </a:ln>
          </a:right>
        </a:tcBdr>
      </a:tcStyle>
    </a:swCell>
    <a:firstRow>
      <a:tcTxStyle b="on" i="off"/>
      <a:tcStyle>
        <a:tcBdr>
          <a:bottom>
            <a:ln w="25400" cap="flat" cmpd="sng">
              <a:solidFill>
                <a:schemeClr val="lt1"/>
              </a:solidFill>
              <a:prstDash val="solid"/>
              <a:round/>
              <a:headEnd type="none" w="sm" len="sm"/>
              <a:tailEnd type="none" w="sm" len="sm"/>
            </a:ln>
          </a:bottom>
        </a:tcBdr>
        <a:fill>
          <a:solidFill>
            <a:schemeClr val="dk1"/>
          </a:solidFill>
        </a:fill>
      </a:tcStyle>
    </a:firstRow>
    <a:neCell>
      <a:tcTxStyle/>
      <a:tcStyle>
        <a:tcBdr>
          <a:left>
            <a:ln w="9525" cap="flat" cmpd="sng">
              <a:solidFill>
                <a:srgbClr val="000000">
                  <a:alpha val="0"/>
                </a:srgbClr>
              </a:solidFill>
              <a:prstDash val="solid"/>
              <a:round/>
              <a:headEnd type="none" w="sm" len="sm"/>
              <a:tailEnd type="none" w="sm" len="sm"/>
            </a:ln>
          </a:left>
        </a:tcBdr>
      </a:tcStyle>
    </a:neCell>
    <a:nwCell>
      <a:tcTxStyle/>
      <a:tcStyle>
        <a:tcBdr>
          <a:right>
            <a:ln w="9525" cap="flat" cmpd="sng">
              <a:solidFill>
                <a:srgbClr val="000000">
                  <a:alpha val="0"/>
                </a:srgbClr>
              </a:solidFill>
              <a:prstDash val="solid"/>
              <a:round/>
              <a:headEnd type="none" w="sm" len="sm"/>
              <a:tailEnd type="none" w="sm" len="sm"/>
            </a:ln>
          </a:right>
        </a:tcBdr>
      </a:tcStyle>
    </a:nwCell>
  </a:tblStyle>
  <a:tblStyle styleId="{49A1CE76-4159-4534-A59B-E77FA4D5D068}" styleName="Table_3">
    <a:wholeTbl>
      <a:tcTxStyle b="off" i="off">
        <a:font>
          <a:latin typeface="Arial"/>
          <a:ea typeface="Arial"/>
          <a:cs typeface="Arial"/>
        </a:font>
        <a:schemeClr val="dk1"/>
      </a:tcTxStyle>
      <a:tcStyle>
        <a:tcBdr>
          <a:left>
            <a:ln w="12700" cap="flat" cmpd="sng">
              <a:solidFill>
                <a:schemeClr val="accent1"/>
              </a:solidFill>
              <a:prstDash val="solid"/>
              <a:round/>
              <a:headEnd type="none" w="sm" len="sm"/>
              <a:tailEnd type="none" w="sm" len="sm"/>
            </a:ln>
          </a:left>
          <a:right>
            <a:ln w="12700" cap="flat" cmpd="sng">
              <a:solidFill>
                <a:schemeClr val="accent1"/>
              </a:solidFill>
              <a:prstDash val="solid"/>
              <a:round/>
              <a:headEnd type="none" w="sm" len="sm"/>
              <a:tailEnd type="none" w="sm" len="sm"/>
            </a:ln>
          </a:right>
          <a:top>
            <a:ln w="12700" cap="flat" cmpd="sng">
              <a:solidFill>
                <a:schemeClr val="accent1"/>
              </a:solidFill>
              <a:prstDash val="solid"/>
              <a:round/>
              <a:headEnd type="none" w="sm" len="sm"/>
              <a:tailEnd type="none" w="sm" len="sm"/>
            </a:ln>
          </a:top>
          <a:bottom>
            <a:ln w="12700" cap="flat" cmpd="sng">
              <a:solidFill>
                <a:schemeClr val="accent1"/>
              </a:solidFill>
              <a:prstDash val="solid"/>
              <a:round/>
              <a:headEnd type="none" w="sm" len="sm"/>
              <a:tailEnd type="none" w="sm" len="sm"/>
            </a:ln>
          </a:bottom>
          <a:insideH>
            <a:ln w="12700" cap="flat" cmpd="sng">
              <a:solidFill>
                <a:schemeClr val="accent1"/>
              </a:solidFill>
              <a:prstDash val="solid"/>
              <a:round/>
              <a:headEnd type="none" w="sm" len="sm"/>
              <a:tailEnd type="none" w="sm" len="sm"/>
            </a:ln>
          </a:insideH>
          <a:insideV>
            <a:ln w="12700" cap="flat" cmpd="sng">
              <a:solidFill>
                <a:schemeClr val="accent1"/>
              </a:solidFill>
              <a:prstDash val="solid"/>
              <a:round/>
              <a:headEnd type="none" w="sm" len="sm"/>
              <a:tailEnd type="none" w="sm" len="sm"/>
            </a:ln>
          </a:insideV>
        </a:tcBdr>
        <a:fill>
          <a:solidFill>
            <a:srgbClr val="EBE9F0"/>
          </a:solidFill>
        </a:fill>
      </a:tcStyle>
    </a:wholeTbl>
    <a:band1H>
      <a:tcTxStyle/>
      <a:tcStyle>
        <a:tcBdr/>
        <a:fill>
          <a:solidFill>
            <a:srgbClr val="D4D0E0"/>
          </a:solidFill>
        </a:fill>
      </a:tcStyle>
    </a:band1H>
    <a:band2H>
      <a:tcTxStyle/>
      <a:tcStyle>
        <a:tcBdr/>
      </a:tcStyle>
    </a:band2H>
    <a:band1V>
      <a:tcTxStyle/>
      <a:tcStyle>
        <a:tcBdr/>
        <a:fill>
          <a:solidFill>
            <a:srgbClr val="D4D0E0"/>
          </a:solidFill>
        </a:fill>
      </a:tcStyle>
    </a:band1V>
    <a:band2V>
      <a:tcTxStyle/>
      <a:tcStyle>
        <a:tcBdr/>
      </a:tcStyle>
    </a:band2V>
    <a:lastCol>
      <a:tcTxStyle b="on" i="off"/>
      <a:tcStyle>
        <a:tcBdr/>
      </a:tcStyle>
    </a:lastCol>
    <a:firstCol>
      <a:tcTxStyle b="on" i="off"/>
      <a:tcStyle>
        <a:tcBdr/>
      </a:tcStyle>
    </a:firstCol>
    <a:lastRow>
      <a:tcTxStyle b="on" i="off"/>
      <a:tcStyle>
        <a:tcBdr>
          <a:top>
            <a:ln w="25400" cap="flat" cmpd="sng">
              <a:solidFill>
                <a:schemeClr val="accent1"/>
              </a:solidFill>
              <a:prstDash val="solid"/>
              <a:round/>
              <a:headEnd type="none" w="sm" len="sm"/>
              <a:tailEnd type="none" w="sm" len="sm"/>
            </a:ln>
          </a:top>
        </a:tcBdr>
        <a:fill>
          <a:solidFill>
            <a:srgbClr val="EBE9F0"/>
          </a:solidFill>
        </a:fill>
      </a:tcStyle>
    </a:lastRow>
    <a:seCell>
      <a:tcTxStyle/>
      <a:tcStyle>
        <a:tcBdr/>
      </a:tcStyle>
    </a:seCell>
    <a:swCell>
      <a:tcTxStyle/>
      <a:tcStyle>
        <a:tcBdr/>
      </a:tcStyle>
    </a:swCell>
    <a:firstRow>
      <a:tcTxStyle b="on" i="off"/>
      <a:tcStyle>
        <a:tcBdr/>
        <a:fill>
          <a:solidFill>
            <a:srgbClr val="EBE9F0"/>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72"/>
    <p:restoredTop sz="94673"/>
  </p:normalViewPr>
  <p:slideViewPr>
    <p:cSldViewPr snapToGrid="0">
      <p:cViewPr varScale="1">
        <p:scale>
          <a:sx n="97" d="100"/>
          <a:sy n="97" d="100"/>
        </p:scale>
        <p:origin x="1128" y="4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font" Target="fonts/font4.fntdata"/><Relationship Id="rId42" Type="http://customschemas.google.com/relationships/presentationmetadata" Target="meta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2.fntdata"/><Relationship Id="rId37" Type="http://schemas.openxmlformats.org/officeDocument/2006/relationships/font" Target="fonts/font7.fntdata"/><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6.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fntdata"/><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5" name="Google Shape;6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3" name="Google Shape;14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1" name="Google Shape;151;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8" name="Google Shape;158;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37d7badc4d7_0_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6" name="Google Shape;166;g37d7badc4d7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38507ec21ab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5" name="Google Shape;175;g38507ec21ab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2" name="Google Shape;182;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2" name="Google Shape;192;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0" name="Google Shape;200;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8507ec21ab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9" name="Google Shape;209;g38507ec21ab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6" name="Google Shape;216;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37d7badc4d7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1" name="Google Shape;71;g37d7badc4d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3" name="Google Shape;223;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0" name="Google Shape;230;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7" name="Google Shape;237;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6" name="Google Shape;24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37f91dc4fb9_0_17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3" name="Google Shape;253;g37f91dc4fb9_0_1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9" name="Google Shape;25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4" name="Google Shape;26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9" name="Google Shape;26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 name="Google Shape;77;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 name="Google Shape;78;p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5" name="Google Shape;8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37f91dc4fb9_0_5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3" name="Google Shape;103;g37f91dc4fb9_0_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7f91dc4fb9_0_1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0" name="Google Shape;110;g37f91dc4fb9_0_1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37d7badc4d7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9" name="Google Shape;119;g37d7badc4d7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7" name="Google Shape;12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5" name="Google Shape;13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15"/>
        <p:cNvGrpSpPr/>
        <p:nvPr/>
      </p:nvGrpSpPr>
      <p:grpSpPr>
        <a:xfrm>
          <a:off x="0" y="0"/>
          <a:ext cx="0" cy="0"/>
          <a:chOff x="0" y="0"/>
          <a:chExt cx="0" cy="0"/>
        </a:xfrm>
      </p:grpSpPr>
      <p:sp>
        <p:nvSpPr>
          <p:cNvPr id="16" name="Google Shape;16;p11"/>
          <p:cNvSpPr/>
          <p:nvPr/>
        </p:nvSpPr>
        <p:spPr>
          <a:xfrm>
            <a:off x="0" y="0"/>
            <a:ext cx="12191999" cy="6019060"/>
          </a:xfrm>
          <a:prstGeom prst="rect">
            <a:avLst/>
          </a:prstGeom>
          <a:solidFill>
            <a:srgbClr val="F8E7E3">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 name="Google Shape;17;p11"/>
          <p:cNvSpPr/>
          <p:nvPr/>
        </p:nvSpPr>
        <p:spPr>
          <a:xfrm>
            <a:off x="1" y="2184266"/>
            <a:ext cx="310895" cy="1331189"/>
          </a:xfrm>
          <a:prstGeom prst="rect">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 name="Google Shape;18;p11"/>
          <p:cNvSpPr txBox="1">
            <a:spLocks noGrp="1"/>
          </p:cNvSpPr>
          <p:nvPr>
            <p:ph type="ctrTitle"/>
          </p:nvPr>
        </p:nvSpPr>
        <p:spPr>
          <a:xfrm>
            <a:off x="374726" y="2184268"/>
            <a:ext cx="6914821" cy="133406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2000"/>
              <a:buFont typeface="Calibri"/>
              <a:buNone/>
              <a:defRPr sz="2000" b="1">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1"/>
          <p:cNvSpPr txBox="1">
            <a:spLocks noGrp="1"/>
          </p:cNvSpPr>
          <p:nvPr>
            <p:ph type="subTitle" idx="1"/>
          </p:nvPr>
        </p:nvSpPr>
        <p:spPr>
          <a:xfrm>
            <a:off x="401324" y="3651830"/>
            <a:ext cx="6893057" cy="129283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1000"/>
              </a:spcBef>
              <a:spcAft>
                <a:spcPts val="0"/>
              </a:spcAft>
              <a:buClr>
                <a:schemeClr val="accent1"/>
              </a:buClr>
              <a:buSzPts val="1600"/>
              <a:buNone/>
              <a:defRPr sz="1600" b="1" i="1">
                <a:solidFill>
                  <a:schemeClr val="accen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11"/>
          <p:cNvSpPr/>
          <p:nvPr/>
        </p:nvSpPr>
        <p:spPr>
          <a:xfrm rot="-5400000" flipH="1">
            <a:off x="-507419" y="4140073"/>
            <a:ext cx="1331189" cy="316348"/>
          </a:xfrm>
          <a:prstGeom prst="rect">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 name="Google Shape;21;p11"/>
          <p:cNvPicPr preferRelativeResize="0"/>
          <p:nvPr/>
        </p:nvPicPr>
        <p:blipFill rotWithShape="1">
          <a:blip r:embed="rId2">
            <a:alphaModFix/>
          </a:blip>
          <a:srcRect/>
          <a:stretch/>
        </p:blipFill>
        <p:spPr>
          <a:xfrm>
            <a:off x="310896" y="164293"/>
            <a:ext cx="1738194" cy="1738194"/>
          </a:xfrm>
          <a:prstGeom prst="rect">
            <a:avLst/>
          </a:prstGeom>
          <a:noFill/>
          <a:ln>
            <a:noFill/>
          </a:ln>
        </p:spPr>
      </p:pic>
      <p:pic>
        <p:nvPicPr>
          <p:cNvPr id="22" name="Google Shape;22;p11"/>
          <p:cNvPicPr preferRelativeResize="0"/>
          <p:nvPr/>
        </p:nvPicPr>
        <p:blipFill rotWithShape="1">
          <a:blip r:embed="rId3">
            <a:alphaModFix/>
          </a:blip>
          <a:srcRect/>
          <a:stretch/>
        </p:blipFill>
        <p:spPr>
          <a:xfrm>
            <a:off x="6467522" y="1099770"/>
            <a:ext cx="5375466" cy="4388049"/>
          </a:xfrm>
          <a:prstGeom prst="rect">
            <a:avLst/>
          </a:prstGeom>
          <a:noFill/>
          <a:ln>
            <a:noFill/>
          </a:ln>
        </p:spPr>
      </p:pic>
      <p:pic>
        <p:nvPicPr>
          <p:cNvPr id="23" name="Google Shape;23;p11"/>
          <p:cNvPicPr preferRelativeResize="0"/>
          <p:nvPr/>
        </p:nvPicPr>
        <p:blipFill rotWithShape="1">
          <a:blip r:embed="rId4">
            <a:alphaModFix/>
          </a:blip>
          <a:srcRect/>
          <a:stretch/>
        </p:blipFill>
        <p:spPr>
          <a:xfrm>
            <a:off x="310897" y="6212262"/>
            <a:ext cx="1886787" cy="401872"/>
          </a:xfrm>
          <a:prstGeom prst="rect">
            <a:avLst/>
          </a:prstGeom>
          <a:noFill/>
          <a:ln>
            <a:noFill/>
          </a:ln>
        </p:spPr>
      </p:pic>
      <p:sp>
        <p:nvSpPr>
          <p:cNvPr id="24" name="Google Shape;24;p11"/>
          <p:cNvSpPr txBox="1"/>
          <p:nvPr/>
        </p:nvSpPr>
        <p:spPr>
          <a:xfrm>
            <a:off x="2385759" y="6214024"/>
            <a:ext cx="949534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dk1"/>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101196057</a:t>
            </a:r>
            <a:endParaRPr sz="900" b="0" i="0" u="none" strike="noStrike" cap="none">
              <a:solidFill>
                <a:schemeClr val="dk1"/>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25"/>
        <p:cNvGrpSpPr/>
        <p:nvPr/>
      </p:nvGrpSpPr>
      <p:grpSpPr>
        <a:xfrm>
          <a:off x="0" y="0"/>
          <a:ext cx="0" cy="0"/>
          <a:chOff x="0" y="0"/>
          <a:chExt cx="0" cy="0"/>
        </a:xfrm>
      </p:grpSpPr>
      <p:sp>
        <p:nvSpPr>
          <p:cNvPr id="26" name="Google Shape;26;p18"/>
          <p:cNvSpPr/>
          <p:nvPr/>
        </p:nvSpPr>
        <p:spPr>
          <a:xfrm>
            <a:off x="0" y="0"/>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 name="Google Shape;27;p18"/>
          <p:cNvSpPr txBox="1">
            <a:spLocks noGrp="1"/>
          </p:cNvSpPr>
          <p:nvPr>
            <p:ph type="ctrTitle"/>
          </p:nvPr>
        </p:nvSpPr>
        <p:spPr>
          <a:xfrm>
            <a:off x="2179865" y="2774849"/>
            <a:ext cx="7832271" cy="160019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FFFFFF"/>
              </a:buClr>
              <a:buSzPts val="2000"/>
              <a:buFont typeface="Calibri"/>
              <a:buNone/>
              <a:defRPr sz="2000" b="1">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8"/>
          <p:cNvSpPr/>
          <p:nvPr/>
        </p:nvSpPr>
        <p:spPr>
          <a:xfrm flipH="1">
            <a:off x="2172708" y="2774849"/>
            <a:ext cx="7839428" cy="45719"/>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29"/>
        <p:cNvGrpSpPr/>
        <p:nvPr/>
      </p:nvGrpSpPr>
      <p:grpSpPr>
        <a:xfrm>
          <a:off x="0" y="0"/>
          <a:ext cx="0" cy="0"/>
          <a:chOff x="0" y="0"/>
          <a:chExt cx="0" cy="0"/>
        </a:xfrm>
      </p:grpSpPr>
      <p:sp>
        <p:nvSpPr>
          <p:cNvPr id="30" name="Google Shape;30;p19"/>
          <p:cNvSpPr txBox="1"/>
          <p:nvPr/>
        </p:nvSpPr>
        <p:spPr>
          <a:xfrm>
            <a:off x="2172707" y="2960694"/>
            <a:ext cx="7832271" cy="1600197"/>
          </a:xfrm>
          <a:prstGeom prst="rect">
            <a:avLst/>
          </a:prstGeom>
          <a:solidFill>
            <a:srgbClr val="F8E7E3">
              <a:alpha val="40000"/>
            </a:srgbClr>
          </a:solid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accent2"/>
              </a:buClr>
              <a:buSzPts val="2000"/>
              <a:buFont typeface="Open Sans"/>
              <a:buNone/>
            </a:pPr>
            <a:endParaRPr sz="2000" b="1" i="0" u="none" strike="noStrike" cap="none">
              <a:solidFill>
                <a:schemeClr val="accent2"/>
              </a:solidFill>
              <a:latin typeface="Open Sans"/>
              <a:ea typeface="Open Sans"/>
              <a:cs typeface="Open Sans"/>
              <a:sym typeface="Open Sans"/>
            </a:endParaRPr>
          </a:p>
        </p:txBody>
      </p:sp>
      <p:sp>
        <p:nvSpPr>
          <p:cNvPr id="31" name="Google Shape;31;p19"/>
          <p:cNvSpPr txBox="1">
            <a:spLocks noGrp="1"/>
          </p:cNvSpPr>
          <p:nvPr>
            <p:ph type="ctrTitle"/>
          </p:nvPr>
        </p:nvSpPr>
        <p:spPr>
          <a:xfrm>
            <a:off x="2187019" y="2959363"/>
            <a:ext cx="7832271" cy="160019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accent2"/>
              </a:buClr>
              <a:buSzPts val="2000"/>
              <a:buFont typeface="Calibri"/>
              <a:buNone/>
              <a:defRPr sz="2000" b="1">
                <a:solidFill>
                  <a:schemeClr val="accent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2" name="Google Shape;32;p19"/>
          <p:cNvPicPr preferRelativeResize="0"/>
          <p:nvPr/>
        </p:nvPicPr>
        <p:blipFill rotWithShape="1">
          <a:blip r:embed="rId2">
            <a:alphaModFix/>
          </a:blip>
          <a:srcRect/>
          <a:stretch/>
        </p:blipFill>
        <p:spPr>
          <a:xfrm>
            <a:off x="5456010" y="1471139"/>
            <a:ext cx="1060199" cy="1465364"/>
          </a:xfrm>
          <a:prstGeom prst="rect">
            <a:avLst/>
          </a:prstGeom>
          <a:noFill/>
          <a:ln>
            <a:noFill/>
          </a:ln>
        </p:spPr>
      </p:pic>
      <p:sp>
        <p:nvSpPr>
          <p:cNvPr id="33" name="Google Shape;33;p19"/>
          <p:cNvSpPr/>
          <p:nvPr/>
        </p:nvSpPr>
        <p:spPr>
          <a:xfrm flipH="1">
            <a:off x="2172707" y="2913643"/>
            <a:ext cx="7839428" cy="45719"/>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rgbClr val="FFFFFF"/>
        </a:solidFill>
        <a:effectLst/>
      </p:bgPr>
    </p:bg>
    <p:spTree>
      <p:nvGrpSpPr>
        <p:cNvPr id="1" name="Shape 34"/>
        <p:cNvGrpSpPr/>
        <p:nvPr/>
      </p:nvGrpSpPr>
      <p:grpSpPr>
        <a:xfrm>
          <a:off x="0" y="0"/>
          <a:ext cx="0" cy="0"/>
          <a:chOff x="0" y="0"/>
          <a:chExt cx="0" cy="0"/>
        </a:xfrm>
      </p:grpSpPr>
      <p:sp>
        <p:nvSpPr>
          <p:cNvPr id="35" name="Google Shape;35;p12"/>
          <p:cNvSpPr/>
          <p:nvPr/>
        </p:nvSpPr>
        <p:spPr>
          <a:xfrm>
            <a:off x="0" y="0"/>
            <a:ext cx="12191999" cy="6019060"/>
          </a:xfrm>
          <a:prstGeom prst="rect">
            <a:avLst/>
          </a:prstGeom>
          <a:solidFill>
            <a:srgbClr val="F8E7E3">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6" name="Google Shape;36;p12"/>
          <p:cNvSpPr/>
          <p:nvPr/>
        </p:nvSpPr>
        <p:spPr>
          <a:xfrm>
            <a:off x="1" y="2184266"/>
            <a:ext cx="310895" cy="1331189"/>
          </a:xfrm>
          <a:prstGeom prst="rect">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7" name="Google Shape;37;p12"/>
          <p:cNvSpPr txBox="1">
            <a:spLocks noGrp="1"/>
          </p:cNvSpPr>
          <p:nvPr>
            <p:ph type="ctrTitle"/>
          </p:nvPr>
        </p:nvSpPr>
        <p:spPr>
          <a:xfrm>
            <a:off x="374726" y="2184268"/>
            <a:ext cx="6914821" cy="133406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2000"/>
              <a:buFont typeface="Calibri"/>
              <a:buNone/>
              <a:defRPr sz="2000" b="1">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2"/>
          <p:cNvSpPr txBox="1">
            <a:spLocks noGrp="1"/>
          </p:cNvSpPr>
          <p:nvPr>
            <p:ph type="subTitle" idx="1"/>
          </p:nvPr>
        </p:nvSpPr>
        <p:spPr>
          <a:xfrm>
            <a:off x="401324" y="3651830"/>
            <a:ext cx="6893057" cy="129283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1000"/>
              </a:spcBef>
              <a:spcAft>
                <a:spcPts val="0"/>
              </a:spcAft>
              <a:buClr>
                <a:schemeClr val="accent1"/>
              </a:buClr>
              <a:buSzPts val="1600"/>
              <a:buNone/>
              <a:defRPr sz="1600" b="1" i="1">
                <a:solidFill>
                  <a:schemeClr val="accen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9" name="Google Shape;39;p12"/>
          <p:cNvSpPr/>
          <p:nvPr/>
        </p:nvSpPr>
        <p:spPr>
          <a:xfrm rot="-5400000" flipH="1">
            <a:off x="-507419" y="4140073"/>
            <a:ext cx="1331189" cy="316348"/>
          </a:xfrm>
          <a:prstGeom prst="rect">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0" name="Google Shape;40;p12"/>
          <p:cNvPicPr preferRelativeResize="0"/>
          <p:nvPr/>
        </p:nvPicPr>
        <p:blipFill rotWithShape="1">
          <a:blip r:embed="rId2">
            <a:alphaModFix/>
          </a:blip>
          <a:srcRect/>
          <a:stretch/>
        </p:blipFill>
        <p:spPr>
          <a:xfrm>
            <a:off x="310896" y="164293"/>
            <a:ext cx="1738194" cy="1738194"/>
          </a:xfrm>
          <a:prstGeom prst="rect">
            <a:avLst/>
          </a:prstGeom>
          <a:noFill/>
          <a:ln>
            <a:noFill/>
          </a:ln>
        </p:spPr>
      </p:pic>
      <p:pic>
        <p:nvPicPr>
          <p:cNvPr id="41" name="Google Shape;41;p12"/>
          <p:cNvPicPr preferRelativeResize="0"/>
          <p:nvPr/>
        </p:nvPicPr>
        <p:blipFill rotWithShape="1">
          <a:blip r:embed="rId3">
            <a:alphaModFix/>
          </a:blip>
          <a:srcRect/>
          <a:stretch/>
        </p:blipFill>
        <p:spPr>
          <a:xfrm>
            <a:off x="7557741" y="680458"/>
            <a:ext cx="3408733" cy="4711410"/>
          </a:xfrm>
          <a:prstGeom prst="rect">
            <a:avLst/>
          </a:prstGeom>
          <a:noFill/>
          <a:ln>
            <a:noFill/>
          </a:ln>
        </p:spPr>
      </p:pic>
      <p:pic>
        <p:nvPicPr>
          <p:cNvPr id="42" name="Google Shape;42;p12"/>
          <p:cNvPicPr preferRelativeResize="0"/>
          <p:nvPr/>
        </p:nvPicPr>
        <p:blipFill rotWithShape="1">
          <a:blip r:embed="rId4">
            <a:alphaModFix/>
          </a:blip>
          <a:srcRect/>
          <a:stretch/>
        </p:blipFill>
        <p:spPr>
          <a:xfrm>
            <a:off x="310897" y="6212262"/>
            <a:ext cx="1886787" cy="401872"/>
          </a:xfrm>
          <a:prstGeom prst="rect">
            <a:avLst/>
          </a:prstGeom>
          <a:noFill/>
          <a:ln>
            <a:noFill/>
          </a:ln>
        </p:spPr>
      </p:pic>
      <p:sp>
        <p:nvSpPr>
          <p:cNvPr id="43" name="Google Shape;43;p12"/>
          <p:cNvSpPr txBox="1"/>
          <p:nvPr/>
        </p:nvSpPr>
        <p:spPr>
          <a:xfrm>
            <a:off x="2385759" y="6214024"/>
            <a:ext cx="949534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dk1"/>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101196057</a:t>
            </a:r>
            <a:endParaRPr sz="900" b="0" i="0" u="none" strike="noStrike" cap="none">
              <a:solidFill>
                <a:schemeClr val="dk1"/>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ubtitle Content - 2col">
  <p:cSld name="Title Subtitle Content - 2col">
    <p:spTree>
      <p:nvGrpSpPr>
        <p:cNvPr id="1" name="Shape 47"/>
        <p:cNvGrpSpPr/>
        <p:nvPr/>
      </p:nvGrpSpPr>
      <p:grpSpPr>
        <a:xfrm>
          <a:off x="0" y="0"/>
          <a:ext cx="0" cy="0"/>
          <a:chOff x="0" y="0"/>
          <a:chExt cx="0" cy="0"/>
        </a:xfrm>
      </p:grpSpPr>
      <p:sp>
        <p:nvSpPr>
          <p:cNvPr id="48" name="Google Shape;48;g37f91dc4fb9_0_121"/>
          <p:cNvSpPr txBox="1">
            <a:spLocks noGrp="1"/>
          </p:cNvSpPr>
          <p:nvPr>
            <p:ph type="title"/>
          </p:nvPr>
        </p:nvSpPr>
        <p:spPr>
          <a:xfrm>
            <a:off x="97970" y="81642"/>
            <a:ext cx="11944500" cy="715800"/>
          </a:xfrm>
          <a:prstGeom prst="rect">
            <a:avLst/>
          </a:prstGeom>
          <a:noFill/>
          <a:ln>
            <a:noFill/>
          </a:ln>
        </p:spPr>
        <p:txBody>
          <a:bodyPr spcFirstLastPara="1" wrap="square" lIns="54000" tIns="54000" rIns="54000" bIns="54000" anchor="ctr" anchorCtr="0">
            <a:noAutofit/>
          </a:bodyPr>
          <a:lstStyle>
            <a:lvl1pPr lvl="0" algn="l">
              <a:lnSpc>
                <a:spcPct val="90000"/>
              </a:lnSpc>
              <a:spcBef>
                <a:spcPts val="0"/>
              </a:spcBef>
              <a:spcAft>
                <a:spcPts val="0"/>
              </a:spcAft>
              <a:buClr>
                <a:srgbClr val="FFFFFF"/>
              </a:buClr>
              <a:buSzPts val="3800"/>
              <a:buFont typeface="Calibri"/>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g37f91dc4fb9_0_121"/>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lvl1pPr marL="457200" marR="0" lvl="0" indent="-228600" algn="just" rtl="0">
              <a:lnSpc>
                <a:spcPct val="90000"/>
              </a:lnSpc>
              <a:spcBef>
                <a:spcPts val="1000"/>
              </a:spcBef>
              <a:spcAft>
                <a:spcPts val="0"/>
              </a:spcAft>
              <a:buClr>
                <a:schemeClr val="accent2"/>
              </a:buClr>
              <a:buSzPts val="2400"/>
              <a:buFont typeface="Arial"/>
              <a:buNone/>
              <a:defRPr sz="2400" b="1" i="0" u="none" strike="noStrike" cap="none">
                <a:solidFill>
                  <a:schemeClr val="accent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 name="Google Shape;50;g37f91dc4fb9_0_121"/>
          <p:cNvSpPr txBox="1">
            <a:spLocks noGrp="1"/>
          </p:cNvSpPr>
          <p:nvPr>
            <p:ph type="body" idx="2"/>
          </p:nvPr>
        </p:nvSpPr>
        <p:spPr>
          <a:xfrm>
            <a:off x="97971" y="1462685"/>
            <a:ext cx="11944500" cy="52893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Text - 1col">
  <p:cSld name="Title Text - 1col">
    <p:spTree>
      <p:nvGrpSpPr>
        <p:cNvPr id="1" name="Shape 51"/>
        <p:cNvGrpSpPr/>
        <p:nvPr/>
      </p:nvGrpSpPr>
      <p:grpSpPr>
        <a:xfrm>
          <a:off x="0" y="0"/>
          <a:ext cx="0" cy="0"/>
          <a:chOff x="0" y="0"/>
          <a:chExt cx="0" cy="0"/>
        </a:xfrm>
      </p:grpSpPr>
      <p:sp>
        <p:nvSpPr>
          <p:cNvPr id="52" name="Google Shape;52;g37f91dc4fb9_0_118"/>
          <p:cNvSpPr txBox="1">
            <a:spLocks noGrp="1"/>
          </p:cNvSpPr>
          <p:nvPr>
            <p:ph type="title"/>
          </p:nvPr>
        </p:nvSpPr>
        <p:spPr>
          <a:xfrm>
            <a:off x="97970" y="81642"/>
            <a:ext cx="11944500" cy="715800"/>
          </a:xfrm>
          <a:prstGeom prst="rect">
            <a:avLst/>
          </a:prstGeom>
          <a:noFill/>
          <a:ln>
            <a:noFill/>
          </a:ln>
        </p:spPr>
        <p:txBody>
          <a:bodyPr spcFirstLastPara="1" wrap="square" lIns="54000" tIns="54000" rIns="54000" bIns="54000" anchor="ctr" anchorCtr="0">
            <a:noAutofit/>
          </a:bodyPr>
          <a:lstStyle>
            <a:lvl1pPr lvl="0" algn="l">
              <a:lnSpc>
                <a:spcPct val="90000"/>
              </a:lnSpc>
              <a:spcBef>
                <a:spcPts val="0"/>
              </a:spcBef>
              <a:spcAft>
                <a:spcPts val="0"/>
              </a:spcAft>
              <a:buClr>
                <a:srgbClr val="FFFFFF"/>
              </a:buClr>
              <a:buSzPts val="3800"/>
              <a:buFont typeface="Calibri"/>
              <a:buNone/>
              <a:defRPr>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g37f91dc4fb9_0_118"/>
          <p:cNvSpPr txBox="1">
            <a:spLocks noGrp="1"/>
          </p:cNvSpPr>
          <p:nvPr>
            <p:ph type="body" idx="1"/>
          </p:nvPr>
        </p:nvSpPr>
        <p:spPr>
          <a:xfrm>
            <a:off x="97971" y="881743"/>
            <a:ext cx="11944500" cy="5870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ubtitle Text - 1col">
  <p:cSld name="Title Subtitle Text - 1col">
    <p:spTree>
      <p:nvGrpSpPr>
        <p:cNvPr id="1" name="Shape 54"/>
        <p:cNvGrpSpPr/>
        <p:nvPr/>
      </p:nvGrpSpPr>
      <p:grpSpPr>
        <a:xfrm>
          <a:off x="0" y="0"/>
          <a:ext cx="0" cy="0"/>
          <a:chOff x="0" y="0"/>
          <a:chExt cx="0" cy="0"/>
        </a:xfrm>
      </p:grpSpPr>
      <p:sp>
        <p:nvSpPr>
          <p:cNvPr id="55" name="Google Shape;55;g37f91dc4fb9_0_125"/>
          <p:cNvSpPr txBox="1">
            <a:spLocks noGrp="1"/>
          </p:cNvSpPr>
          <p:nvPr>
            <p:ph type="title"/>
          </p:nvPr>
        </p:nvSpPr>
        <p:spPr>
          <a:xfrm>
            <a:off x="97970" y="81642"/>
            <a:ext cx="11944500" cy="715800"/>
          </a:xfrm>
          <a:prstGeom prst="rect">
            <a:avLst/>
          </a:prstGeom>
          <a:noFill/>
          <a:ln>
            <a:noFill/>
          </a:ln>
        </p:spPr>
        <p:txBody>
          <a:bodyPr spcFirstLastPara="1" wrap="square" lIns="54000" tIns="54000" rIns="54000" bIns="54000" anchor="ctr" anchorCtr="0">
            <a:noAutofit/>
          </a:bodyPr>
          <a:lstStyle>
            <a:lvl1pPr lvl="0" algn="l">
              <a:lnSpc>
                <a:spcPct val="90000"/>
              </a:lnSpc>
              <a:spcBef>
                <a:spcPts val="0"/>
              </a:spcBef>
              <a:spcAft>
                <a:spcPts val="0"/>
              </a:spcAft>
              <a:buClr>
                <a:srgbClr val="FFFFFF"/>
              </a:buClr>
              <a:buSzPts val="3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g37f91dc4fb9_0_125"/>
          <p:cNvSpPr txBox="1">
            <a:spLocks noGrp="1"/>
          </p:cNvSpPr>
          <p:nvPr>
            <p:ph type="body" idx="1"/>
          </p:nvPr>
        </p:nvSpPr>
        <p:spPr>
          <a:xfrm>
            <a:off x="97971" y="1462684"/>
            <a:ext cx="5910900" cy="5313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4"/>
              </a:buClr>
              <a:buSzPts val="1800"/>
              <a:buFont typeface="Arial"/>
              <a:buNone/>
              <a:defRPr sz="1800" b="0" i="0" u="none" strike="noStrike" cap="none">
                <a:solidFill>
                  <a:schemeClr val="accent4"/>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 name="Google Shape;57;g37f91dc4fb9_0_125"/>
          <p:cNvSpPr txBox="1">
            <a:spLocks noGrp="1"/>
          </p:cNvSpPr>
          <p:nvPr>
            <p:ph type="body" idx="2"/>
          </p:nvPr>
        </p:nvSpPr>
        <p:spPr>
          <a:xfrm>
            <a:off x="6131377" y="1462684"/>
            <a:ext cx="5910900" cy="5313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4"/>
              </a:buClr>
              <a:buSzPts val="1800"/>
              <a:buFont typeface="Arial"/>
              <a:buNone/>
              <a:defRPr sz="1800" b="0" i="0" u="none" strike="noStrike" cap="none">
                <a:solidFill>
                  <a:schemeClr val="accent4"/>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 name="Google Shape;58;g37f91dc4fb9_0_125"/>
          <p:cNvSpPr txBox="1">
            <a:spLocks noGrp="1"/>
          </p:cNvSpPr>
          <p:nvPr>
            <p:ph type="body" idx="3"/>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lvl1pPr marL="457200" marR="0" lvl="0" indent="-228600" algn="just" rtl="0">
              <a:lnSpc>
                <a:spcPct val="90000"/>
              </a:lnSpc>
              <a:spcBef>
                <a:spcPts val="1000"/>
              </a:spcBef>
              <a:spcAft>
                <a:spcPts val="0"/>
              </a:spcAft>
              <a:buClr>
                <a:schemeClr val="accent2"/>
              </a:buClr>
              <a:buSzPts val="2400"/>
              <a:buFont typeface="Arial"/>
              <a:buNone/>
              <a:defRPr sz="2400" b="1" i="0" u="none" strike="noStrike" cap="none">
                <a:solidFill>
                  <a:schemeClr val="accent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Content - 2col">
  <p:cSld name="Title Content - 2col">
    <p:spTree>
      <p:nvGrpSpPr>
        <p:cNvPr id="1" name="Shape 59"/>
        <p:cNvGrpSpPr/>
        <p:nvPr/>
      </p:nvGrpSpPr>
      <p:grpSpPr>
        <a:xfrm>
          <a:off x="0" y="0"/>
          <a:ext cx="0" cy="0"/>
          <a:chOff x="0" y="0"/>
          <a:chExt cx="0" cy="0"/>
        </a:xfrm>
      </p:grpSpPr>
      <p:sp>
        <p:nvSpPr>
          <p:cNvPr id="60" name="Google Shape;60;g37f91dc4fb9_0_130"/>
          <p:cNvSpPr txBox="1">
            <a:spLocks noGrp="1"/>
          </p:cNvSpPr>
          <p:nvPr>
            <p:ph type="title"/>
          </p:nvPr>
        </p:nvSpPr>
        <p:spPr>
          <a:xfrm>
            <a:off x="97970" y="81642"/>
            <a:ext cx="11944500" cy="715800"/>
          </a:xfrm>
          <a:prstGeom prst="rect">
            <a:avLst/>
          </a:prstGeom>
          <a:noFill/>
          <a:ln>
            <a:noFill/>
          </a:ln>
        </p:spPr>
        <p:txBody>
          <a:bodyPr spcFirstLastPara="1" wrap="square" lIns="54000" tIns="54000" rIns="54000" bIns="54000" anchor="ctr" anchorCtr="0">
            <a:noAutofit/>
          </a:bodyPr>
          <a:lstStyle>
            <a:lvl1pPr lvl="0" algn="l">
              <a:lnSpc>
                <a:spcPct val="90000"/>
              </a:lnSpc>
              <a:spcBef>
                <a:spcPts val="0"/>
              </a:spcBef>
              <a:spcAft>
                <a:spcPts val="0"/>
              </a:spcAft>
              <a:buClr>
                <a:srgbClr val="FFFFFF"/>
              </a:buClr>
              <a:buSzPts val="3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g37f91dc4fb9_0_130"/>
          <p:cNvSpPr txBox="1">
            <a:spLocks noGrp="1"/>
          </p:cNvSpPr>
          <p:nvPr>
            <p:ph type="body" idx="1"/>
          </p:nvPr>
        </p:nvSpPr>
        <p:spPr>
          <a:xfrm>
            <a:off x="97971" y="873580"/>
            <a:ext cx="5910900" cy="5902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2" name="Google Shape;62;g37f91dc4fb9_0_130"/>
          <p:cNvSpPr txBox="1">
            <a:spLocks noGrp="1"/>
          </p:cNvSpPr>
          <p:nvPr>
            <p:ph type="body" idx="2"/>
          </p:nvPr>
        </p:nvSpPr>
        <p:spPr>
          <a:xfrm>
            <a:off x="6131377" y="873580"/>
            <a:ext cx="5910900" cy="5902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alpha val="48627"/>
          </a:srgbClr>
        </a:solidFill>
        <a:effectLst/>
      </p:bgPr>
    </p:bg>
    <p:spTree>
      <p:nvGrpSpPr>
        <p:cNvPr id="1" name="Shape 9"/>
        <p:cNvGrpSpPr/>
        <p:nvPr/>
      </p:nvGrpSpPr>
      <p:grpSpPr>
        <a:xfrm>
          <a:off x="0" y="0"/>
          <a:ext cx="0" cy="0"/>
          <a:chOff x="0" y="0"/>
          <a:chExt cx="0" cy="0"/>
        </a:xfrm>
      </p:grpSpPr>
      <p:sp>
        <p:nvSpPr>
          <p:cNvPr id="10" name="Google Shape;10;p10"/>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0"/>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959595"/>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0"/>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959595"/>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0"/>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2">
            <a:alpha val="0"/>
          </a:schemeClr>
        </a:solidFill>
        <a:effectLst/>
      </p:bgPr>
    </p:bg>
    <p:spTree>
      <p:nvGrpSpPr>
        <p:cNvPr id="1" name="Shape 44"/>
        <p:cNvGrpSpPr/>
        <p:nvPr/>
      </p:nvGrpSpPr>
      <p:grpSpPr>
        <a:xfrm>
          <a:off x="0" y="0"/>
          <a:ext cx="0" cy="0"/>
          <a:chOff x="0" y="0"/>
          <a:chExt cx="0" cy="0"/>
        </a:xfrm>
      </p:grpSpPr>
      <p:sp>
        <p:nvSpPr>
          <p:cNvPr id="45" name="Google Shape;45;g37f91dc4fb9_0_115"/>
          <p:cNvSpPr/>
          <p:nvPr/>
        </p:nvSpPr>
        <p:spPr>
          <a:xfrm>
            <a:off x="0" y="0"/>
            <a:ext cx="12192000" cy="797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46" name="Google Shape;46;g37f91dc4fb9_0_115"/>
          <p:cNvSpPr txBox="1">
            <a:spLocks noGrp="1"/>
          </p:cNvSpPr>
          <p:nvPr>
            <p:ph type="title"/>
          </p:nvPr>
        </p:nvSpPr>
        <p:spPr>
          <a:xfrm>
            <a:off x="97970" y="81642"/>
            <a:ext cx="11944500" cy="715800"/>
          </a:xfrm>
          <a:prstGeom prst="rect">
            <a:avLst/>
          </a:prstGeom>
          <a:noFill/>
          <a:ln>
            <a:noFill/>
          </a:ln>
        </p:spPr>
        <p:txBody>
          <a:bodyPr spcFirstLastPara="1" wrap="square" lIns="54000" tIns="54000" rIns="54000" bIns="54000" anchor="ctr" anchorCtr="0">
            <a:noAutofit/>
          </a:bodyPr>
          <a:lstStyle>
            <a:lvl1pPr marR="0" lvl="0" algn="l" rtl="0">
              <a:lnSpc>
                <a:spcPct val="90000"/>
              </a:lnSpc>
              <a:spcBef>
                <a:spcPts val="0"/>
              </a:spcBef>
              <a:spcAft>
                <a:spcPts val="0"/>
              </a:spcAft>
              <a:buClr>
                <a:srgbClr val="FFFFFF"/>
              </a:buClr>
              <a:buSzPts val="3800"/>
              <a:buFont typeface="Calibri"/>
              <a:buNone/>
              <a:defRPr sz="38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doi.org/10.3389/fpsyg.2020.00427" TargetMode="Externa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hyperlink" Target="https://doi.org/10.1375/aedp.28.2.75" TargetMode="External"/><Relationship Id="rId5" Type="http://schemas.openxmlformats.org/officeDocument/2006/relationships/hyperlink" Target="https://doi.org/10.1007/978-94-007-2147-0_9" TargetMode="External"/><Relationship Id="rId4" Type="http://schemas.openxmlformats.org/officeDocument/2006/relationships/hyperlink" Target="https://doi.org/10.1111/j.1467-8624.2010.01564.x"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
          <p:cNvSpPr txBox="1">
            <a:spLocks noGrp="1"/>
          </p:cNvSpPr>
          <p:nvPr>
            <p:ph type="ctrTitle"/>
          </p:nvPr>
        </p:nvSpPr>
        <p:spPr>
          <a:xfrm>
            <a:off x="374726" y="2184268"/>
            <a:ext cx="7161191" cy="1334065"/>
          </a:xfrm>
          <a:prstGeom prst="rect">
            <a:avLst/>
          </a:prstGeom>
          <a:noFill/>
          <a:ln>
            <a:noFill/>
          </a:ln>
        </p:spPr>
        <p:txBody>
          <a:bodyPr spcFirstLastPara="1" wrap="square" lIns="91425" tIns="45700" rIns="91425" bIns="45700" anchor="ctr" anchorCtr="0">
            <a:normAutofit/>
          </a:bodyPr>
          <a:lstStyle/>
          <a:p>
            <a:pPr lvl="0"/>
            <a:r>
              <a:rPr lang="el-GR" sz="2200" dirty="0" err="1"/>
              <a:t>Ευημερεύοντα</a:t>
            </a:r>
            <a:r>
              <a:rPr lang="el-GR" sz="2200" dirty="0"/>
              <a:t> Σχολεία: Μια Συστημική, Ολιστική Σχολική Προσέγγιση στην Ψυχική Υγεία και Ευημερία</a:t>
            </a:r>
            <a:endParaRPr sz="2200" dirty="0"/>
          </a:p>
        </p:txBody>
      </p:sp>
      <p:sp>
        <p:nvSpPr>
          <p:cNvPr id="68" name="Google Shape;68;p1"/>
          <p:cNvSpPr txBox="1">
            <a:spLocks noGrp="1"/>
          </p:cNvSpPr>
          <p:nvPr>
            <p:ph type="subTitle" idx="1"/>
          </p:nvPr>
        </p:nvSpPr>
        <p:spPr>
          <a:xfrm>
            <a:off x="401324" y="3651830"/>
            <a:ext cx="6893057" cy="1292830"/>
          </a:xfrm>
          <a:prstGeom prst="rect">
            <a:avLst/>
          </a:prstGeom>
          <a:noFill/>
          <a:ln>
            <a:noFill/>
          </a:ln>
        </p:spPr>
        <p:txBody>
          <a:bodyPr spcFirstLastPara="1" wrap="square" lIns="91425" tIns="45700" rIns="91425" bIns="45700" anchor="ctr" anchorCtr="0">
            <a:normAutofit/>
          </a:bodyPr>
          <a:lstStyle/>
          <a:p>
            <a:pPr marL="0" lvl="0" indent="0" algn="l" rtl="0">
              <a:lnSpc>
                <a:spcPct val="140011"/>
              </a:lnSpc>
              <a:spcBef>
                <a:spcPts val="0"/>
              </a:spcBef>
              <a:spcAft>
                <a:spcPts val="0"/>
              </a:spcAft>
              <a:buClr>
                <a:srgbClr val="000000"/>
              </a:buClr>
              <a:buSzPct val="100000"/>
              <a:buFont typeface="Arial"/>
              <a:buNone/>
            </a:pPr>
            <a:r>
              <a:rPr lang="en-US" sz="1800" b="0" i="0" dirty="0" err="1">
                <a:solidFill>
                  <a:srgbClr val="545454"/>
                </a:solidFill>
              </a:rPr>
              <a:t>Διάρκει</a:t>
            </a:r>
            <a:r>
              <a:rPr lang="en-US" sz="1800" b="0" i="0" dirty="0">
                <a:solidFill>
                  <a:srgbClr val="545454"/>
                </a:solidFill>
              </a:rPr>
              <a:t>α </a:t>
            </a:r>
            <a:r>
              <a:rPr lang="en-US" sz="1800" b="0" i="0" dirty="0" err="1">
                <a:solidFill>
                  <a:srgbClr val="545454"/>
                </a:solidFill>
              </a:rPr>
              <a:t>έργου</a:t>
            </a:r>
            <a:r>
              <a:rPr lang="en-US" sz="1800" b="0" i="0" dirty="0">
                <a:solidFill>
                  <a:srgbClr val="545454"/>
                </a:solidFill>
              </a:rPr>
              <a:t>: 36 </a:t>
            </a:r>
            <a:r>
              <a:rPr lang="en-US" sz="1800" b="0" i="0" dirty="0" err="1">
                <a:solidFill>
                  <a:srgbClr val="545454"/>
                </a:solidFill>
              </a:rPr>
              <a:t>μήνες</a:t>
            </a:r>
            <a:r>
              <a:rPr lang="en-US" sz="1800" b="0" i="0" dirty="0">
                <a:solidFill>
                  <a:srgbClr val="545454"/>
                </a:solidFill>
              </a:rPr>
              <a:t> (</a:t>
            </a:r>
            <a:r>
              <a:rPr lang="en-US" sz="1800" b="0" i="0" dirty="0" err="1">
                <a:solidFill>
                  <a:srgbClr val="545454"/>
                </a:solidFill>
              </a:rPr>
              <a:t>Μάρτιος</a:t>
            </a:r>
            <a:r>
              <a:rPr lang="en-US" sz="1800" b="0" i="0" dirty="0">
                <a:solidFill>
                  <a:srgbClr val="545454"/>
                </a:solidFill>
              </a:rPr>
              <a:t> 2025 - </a:t>
            </a:r>
            <a:r>
              <a:rPr lang="en-US" sz="1800" b="0" i="0" dirty="0" err="1">
                <a:solidFill>
                  <a:srgbClr val="545454"/>
                </a:solidFill>
              </a:rPr>
              <a:t>Φε</a:t>
            </a:r>
            <a:r>
              <a:rPr lang="en-US" sz="1800" b="0" i="0" dirty="0">
                <a:solidFill>
                  <a:srgbClr val="545454"/>
                </a:solidFill>
              </a:rPr>
              <a:t>β</a:t>
            </a:r>
            <a:r>
              <a:rPr lang="en-US" sz="1800" b="0" i="0" dirty="0" err="1">
                <a:solidFill>
                  <a:srgbClr val="545454"/>
                </a:solidFill>
              </a:rPr>
              <a:t>ρουάριος</a:t>
            </a:r>
            <a:r>
              <a:rPr lang="en-US" sz="1800" b="0" i="0" dirty="0">
                <a:solidFill>
                  <a:srgbClr val="545454"/>
                </a:solidFill>
              </a:rPr>
              <a:t> 2028)</a:t>
            </a:r>
            <a:endParaRPr sz="1800" b="0" i="0" dirty="0">
              <a:solidFill>
                <a:srgbClr val="000000"/>
              </a:solidFill>
            </a:endParaRPr>
          </a:p>
          <a:p>
            <a:pPr marL="0" lvl="0" indent="0" algn="l" rtl="0">
              <a:lnSpc>
                <a:spcPct val="140011"/>
              </a:lnSpc>
              <a:spcBef>
                <a:spcPts val="0"/>
              </a:spcBef>
              <a:spcAft>
                <a:spcPts val="0"/>
              </a:spcAft>
              <a:buClr>
                <a:srgbClr val="000000"/>
              </a:buClr>
              <a:buSzPct val="100000"/>
              <a:buFont typeface="Arial"/>
              <a:buNone/>
            </a:pPr>
            <a:r>
              <a:rPr lang="en-US" sz="1800" b="0" i="0" dirty="0" err="1">
                <a:solidFill>
                  <a:srgbClr val="545454"/>
                </a:solidFill>
              </a:rPr>
              <a:t>Αριθμός</a:t>
            </a:r>
            <a:r>
              <a:rPr lang="en-US" sz="1800" b="0" i="0" dirty="0">
                <a:solidFill>
                  <a:srgbClr val="545454"/>
                </a:solidFill>
              </a:rPr>
              <a:t> </a:t>
            </a:r>
            <a:r>
              <a:rPr lang="en-US" sz="1800" b="0" i="0" dirty="0" err="1">
                <a:solidFill>
                  <a:srgbClr val="545454"/>
                </a:solidFill>
              </a:rPr>
              <a:t>έργου</a:t>
            </a:r>
            <a:r>
              <a:rPr lang="en-US" sz="1800" b="0" i="0" dirty="0">
                <a:solidFill>
                  <a:srgbClr val="545454"/>
                </a:solidFill>
              </a:rPr>
              <a:t>: 101196057</a:t>
            </a:r>
            <a:endParaRPr sz="1800" b="0" i="0" dirty="0">
              <a:solidFill>
                <a:srgbClr val="000000"/>
              </a:solidFill>
            </a:endParaRPr>
          </a:p>
          <a:p>
            <a:pPr marL="0" lvl="0" indent="0" algn="l" rtl="0">
              <a:lnSpc>
                <a:spcPct val="140011"/>
              </a:lnSpc>
              <a:spcBef>
                <a:spcPts val="0"/>
              </a:spcBef>
              <a:spcAft>
                <a:spcPts val="0"/>
              </a:spcAft>
              <a:buClr>
                <a:srgbClr val="000000"/>
              </a:buClr>
              <a:buSzPct val="100000"/>
              <a:buFont typeface="Arial"/>
              <a:buNone/>
            </a:pPr>
            <a:r>
              <a:rPr lang="en-US" sz="1800" b="0" i="0" dirty="0" err="1">
                <a:solidFill>
                  <a:srgbClr val="545454"/>
                </a:solidFill>
              </a:rPr>
              <a:t>Πρόσκληση</a:t>
            </a:r>
            <a:r>
              <a:rPr lang="en-US" sz="1800" b="0" i="0" dirty="0">
                <a:solidFill>
                  <a:srgbClr val="545454"/>
                </a:solidFill>
              </a:rPr>
              <a:t>: ERASMUS-EDU-2024-POL-EXP</a:t>
            </a:r>
            <a:endParaRPr sz="1800" b="0" i="0" dirty="0">
              <a:solidFill>
                <a:srgbClr val="000000"/>
              </a:solidFill>
            </a:endParaRPr>
          </a:p>
          <a:p>
            <a:pPr marL="0" lvl="0" indent="0" algn="l" rtl="0">
              <a:lnSpc>
                <a:spcPct val="90000"/>
              </a:lnSpc>
              <a:spcBef>
                <a:spcPts val="0"/>
              </a:spcBef>
              <a:spcAft>
                <a:spcPts val="0"/>
              </a:spcAft>
              <a:buClr>
                <a:schemeClr val="accent1"/>
              </a:buClr>
              <a:buSzPct val="100000"/>
              <a:buNone/>
            </a:pPr>
            <a:endParaRPr sz="1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4"/>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SzPts val="3800"/>
              <a:buNone/>
            </a:pPr>
            <a:r>
              <a:rPr lang="en-US"/>
              <a:t>Ενότητα 1.2 – Εισαγωγή στο μοντέλο PERMA</a:t>
            </a:r>
            <a:endParaRPr/>
          </a:p>
        </p:txBody>
      </p:sp>
      <p:sp>
        <p:nvSpPr>
          <p:cNvPr id="147" name="Google Shape;147;p14"/>
          <p:cNvSpPr txBox="1">
            <a:spLocks noGrp="1"/>
          </p:cNvSpPr>
          <p:nvPr>
            <p:ph type="body" idx="2"/>
          </p:nvPr>
        </p:nvSpPr>
        <p:spPr>
          <a:xfrm>
            <a:off x="97970" y="1312997"/>
            <a:ext cx="5649686" cy="52893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dk1"/>
              </a:buClr>
              <a:buSzPts val="1800"/>
              <a:buFont typeface="Arial"/>
              <a:buNone/>
            </a:pPr>
            <a:r>
              <a:rPr lang="en-US" b="1" dirty="0" err="1"/>
              <a:t>Σχέσεις</a:t>
            </a:r>
            <a:r>
              <a:rPr lang="en-US" b="1" dirty="0"/>
              <a:t> (R)</a:t>
            </a:r>
            <a:endParaRPr dirty="0"/>
          </a:p>
          <a:p>
            <a:pPr marL="457200" marR="0" lvl="0" indent="-228600" algn="l" rtl="0">
              <a:lnSpc>
                <a:spcPct val="90000"/>
              </a:lnSpc>
              <a:spcBef>
                <a:spcPts val="1000"/>
              </a:spcBef>
              <a:spcAft>
                <a:spcPts val="0"/>
              </a:spcAft>
              <a:buClr>
                <a:schemeClr val="dk1"/>
              </a:buClr>
              <a:buSzPts val="1800"/>
              <a:buFont typeface="Arial"/>
              <a:buNone/>
            </a:pPr>
            <a:r>
              <a:rPr lang="el-GR" b="1" dirty="0"/>
              <a:t>Τι σημαίνει αυτό στο σχολείο</a:t>
            </a:r>
            <a:br>
              <a:rPr lang="en-US" dirty="0"/>
            </a:br>
            <a:r>
              <a:rPr lang="en-US" dirty="0"/>
              <a:t>• </a:t>
            </a:r>
            <a:r>
              <a:rPr lang="en-US" dirty="0" err="1"/>
              <a:t>Οι</a:t>
            </a:r>
            <a:r>
              <a:rPr lang="en-US" dirty="0"/>
              <a:t> </a:t>
            </a:r>
            <a:r>
              <a:rPr lang="el-GR" dirty="0"/>
              <a:t>μαθητές/μαθήτριες</a:t>
            </a:r>
            <a:r>
              <a:rPr lang="en-US" dirty="0"/>
              <a:t> </a:t>
            </a:r>
            <a:r>
              <a:rPr lang="en-US" dirty="0" err="1"/>
              <a:t>κ</a:t>
            </a:r>
            <a:r>
              <a:rPr lang="en-US" dirty="0"/>
              <a:t>α</a:t>
            </a:r>
            <a:r>
              <a:rPr lang="en-US" dirty="0" err="1"/>
              <a:t>ι</a:t>
            </a:r>
            <a:r>
              <a:rPr lang="en-US" dirty="0"/>
              <a:t> </a:t>
            </a:r>
            <a:r>
              <a:rPr lang="en-US" dirty="0" err="1"/>
              <a:t>το</a:t>
            </a:r>
            <a:r>
              <a:rPr lang="en-US" dirty="0"/>
              <a:t> π</a:t>
            </a:r>
            <a:r>
              <a:rPr lang="en-US" dirty="0" err="1"/>
              <a:t>ροσω</a:t>
            </a:r>
            <a:r>
              <a:rPr lang="en-US" dirty="0"/>
              <a:t>π</a:t>
            </a:r>
            <a:r>
              <a:rPr lang="en-US" dirty="0" err="1"/>
              <a:t>ικό</a:t>
            </a:r>
            <a:r>
              <a:rPr lang="en-US" dirty="0"/>
              <a:t> α</a:t>
            </a:r>
            <a:r>
              <a:rPr lang="en-US" dirty="0" err="1"/>
              <a:t>ισθάνοντ</a:t>
            </a:r>
            <a:r>
              <a:rPr lang="en-US" dirty="0"/>
              <a:t>α</a:t>
            </a:r>
            <a:r>
              <a:rPr lang="en-US" dirty="0" err="1"/>
              <a:t>ι</a:t>
            </a:r>
            <a:r>
              <a:rPr lang="en-US" dirty="0"/>
              <a:t> </a:t>
            </a:r>
            <a:r>
              <a:rPr lang="el-GR" dirty="0"/>
              <a:t>αποδοχή</a:t>
            </a:r>
            <a:r>
              <a:rPr lang="en-US" dirty="0"/>
              <a:t>, </a:t>
            </a:r>
            <a:r>
              <a:rPr lang="el-GR" dirty="0"/>
              <a:t>υποστήριξη</a:t>
            </a:r>
            <a:r>
              <a:rPr lang="en-US" dirty="0"/>
              <a:t> </a:t>
            </a:r>
            <a:r>
              <a:rPr lang="en-US" dirty="0" err="1"/>
              <a:t>κ</a:t>
            </a:r>
            <a:r>
              <a:rPr lang="en-US" dirty="0"/>
              <a:t>α</a:t>
            </a:r>
            <a:r>
              <a:rPr lang="en-US" dirty="0" err="1"/>
              <a:t>ι</a:t>
            </a:r>
            <a:r>
              <a:rPr lang="en-US" dirty="0"/>
              <a:t> </a:t>
            </a:r>
            <a:r>
              <a:rPr lang="el-GR" dirty="0"/>
              <a:t>αναγνώριση</a:t>
            </a:r>
            <a:br>
              <a:rPr lang="en-US" dirty="0"/>
            </a:br>
            <a:r>
              <a:rPr lang="en-US" dirty="0"/>
              <a:t>• </a:t>
            </a:r>
            <a:r>
              <a:rPr lang="en-US" dirty="0" err="1"/>
              <a:t>Οι</a:t>
            </a:r>
            <a:r>
              <a:rPr lang="en-US" dirty="0"/>
              <a:t> α</a:t>
            </a:r>
            <a:r>
              <a:rPr lang="en-US" dirty="0" err="1"/>
              <a:t>λληλε</a:t>
            </a:r>
            <a:r>
              <a:rPr lang="en-US" dirty="0"/>
              <a:t>π</a:t>
            </a:r>
            <a:r>
              <a:rPr lang="en-US" dirty="0" err="1"/>
              <a:t>ιδράσεις</a:t>
            </a:r>
            <a:r>
              <a:rPr lang="en-US" dirty="0"/>
              <a:t> </a:t>
            </a:r>
            <a:r>
              <a:rPr lang="el-GR" dirty="0"/>
              <a:t>χαρακτηρίζονται από σεβασμό και </a:t>
            </a:r>
            <a:r>
              <a:rPr lang="el-GR" dirty="0" err="1"/>
              <a:t>προβλεψιμότητα</a:t>
            </a:r>
            <a:endParaRPr dirty="0"/>
          </a:p>
          <a:p>
            <a:pPr lvl="0"/>
            <a:r>
              <a:rPr lang="en-US" b="1" dirty="0" err="1"/>
              <a:t>Πώς</a:t>
            </a:r>
            <a:r>
              <a:rPr lang="en-US" b="1" dirty="0"/>
              <a:t> </a:t>
            </a:r>
            <a:r>
              <a:rPr lang="en-US" b="1" dirty="0" err="1"/>
              <a:t>φ</a:t>
            </a:r>
            <a:r>
              <a:rPr lang="en-US" b="1" dirty="0"/>
              <a:t>α</a:t>
            </a:r>
            <a:r>
              <a:rPr lang="en-US" b="1" dirty="0" err="1"/>
              <a:t>ίνετ</a:t>
            </a:r>
            <a:r>
              <a:rPr lang="en-US" b="1" dirty="0"/>
              <a:t>α</a:t>
            </a:r>
            <a:r>
              <a:rPr lang="en-US" b="1" dirty="0" err="1"/>
              <a:t>ι</a:t>
            </a:r>
            <a:r>
              <a:rPr lang="en-US" b="1" dirty="0"/>
              <a:t> α</a:t>
            </a:r>
            <a:r>
              <a:rPr lang="en-US" b="1" dirty="0" err="1"/>
              <a:t>υτό</a:t>
            </a:r>
            <a:r>
              <a:rPr lang="en-US" b="1" dirty="0"/>
              <a:t> </a:t>
            </a:r>
            <a:r>
              <a:rPr lang="en-US" b="1" dirty="0" err="1"/>
              <a:t>στην</a:t>
            </a:r>
            <a:r>
              <a:rPr lang="en-US" b="1" dirty="0"/>
              <a:t> π</a:t>
            </a:r>
            <a:r>
              <a:rPr lang="en-US" b="1" dirty="0" err="1"/>
              <a:t>ράξη</a:t>
            </a:r>
            <a:br>
              <a:rPr lang="en-US" dirty="0"/>
            </a:br>
            <a:r>
              <a:rPr lang="en-US" dirty="0"/>
              <a:t>• </a:t>
            </a:r>
            <a:r>
              <a:rPr lang="el-GR" dirty="0"/>
              <a:t>Σύντομος έλεγχος συναισθημάτων </a:t>
            </a:r>
            <a:br>
              <a:rPr lang="en-US" dirty="0"/>
            </a:br>
            <a:r>
              <a:rPr lang="en-US" dirty="0"/>
              <a:t>• </a:t>
            </a:r>
            <a:r>
              <a:rPr lang="en-US" dirty="0" err="1"/>
              <a:t>Σύστημ</a:t>
            </a:r>
            <a:r>
              <a:rPr lang="en-US" dirty="0"/>
              <a:t>α </a:t>
            </a:r>
            <a:r>
              <a:rPr lang="en-US" dirty="0" err="1"/>
              <a:t>ζευγ</a:t>
            </a:r>
            <a:r>
              <a:rPr lang="en-US" dirty="0"/>
              <a:t>α</a:t>
            </a:r>
            <a:r>
              <a:rPr lang="en-US" dirty="0" err="1"/>
              <a:t>ρι</a:t>
            </a:r>
            <a:r>
              <a:rPr lang="el-GR" dirty="0" err="1"/>
              <a:t>ού</a:t>
            </a:r>
            <a:r>
              <a:rPr lang="el-GR" dirty="0"/>
              <a:t>/«</a:t>
            </a:r>
            <a:r>
              <a:rPr lang="en-US" dirty="0"/>
              <a:t>buddy» </a:t>
            </a:r>
            <a:r>
              <a:rPr lang="en-US" dirty="0" err="1"/>
              <a:t>ή</a:t>
            </a:r>
            <a:r>
              <a:rPr lang="en-US" dirty="0"/>
              <a:t> </a:t>
            </a:r>
            <a:r>
              <a:rPr lang="en-US" dirty="0" err="1"/>
              <a:t>υ</a:t>
            </a:r>
            <a:r>
              <a:rPr lang="en-US" dirty="0"/>
              <a:t>π</a:t>
            </a:r>
            <a:r>
              <a:rPr lang="en-US" dirty="0" err="1"/>
              <a:t>οστήριξη</a:t>
            </a:r>
            <a:r>
              <a:rPr lang="en-US" dirty="0"/>
              <a:t> </a:t>
            </a:r>
            <a:r>
              <a:rPr lang="el-GR" dirty="0"/>
              <a:t>μεταξύ</a:t>
            </a:r>
            <a:r>
              <a:rPr lang="en-US" dirty="0"/>
              <a:t> </a:t>
            </a:r>
            <a:r>
              <a:rPr lang="en-US" dirty="0" err="1"/>
              <a:t>συμ</a:t>
            </a:r>
            <a:r>
              <a:rPr lang="el-GR" dirty="0"/>
              <a:t>μαθητών/συμμαθητριών</a:t>
            </a:r>
            <a:br>
              <a:rPr lang="en-US" dirty="0"/>
            </a:br>
            <a:r>
              <a:rPr lang="en-US" dirty="0"/>
              <a:t>• </a:t>
            </a:r>
            <a:r>
              <a:rPr lang="en-US" dirty="0" err="1"/>
              <a:t>Οι</a:t>
            </a:r>
            <a:r>
              <a:rPr lang="en-US" dirty="0"/>
              <a:t> </a:t>
            </a:r>
            <a:r>
              <a:rPr lang="en-US" dirty="0" err="1"/>
              <a:t>εκ</a:t>
            </a:r>
            <a:r>
              <a:rPr lang="en-US" dirty="0"/>
              <a:t>πα</a:t>
            </a:r>
            <a:r>
              <a:rPr lang="en-US" dirty="0" err="1"/>
              <a:t>ιδευτικοί</a:t>
            </a:r>
            <a:r>
              <a:rPr lang="en-US" dirty="0"/>
              <a:t> </a:t>
            </a:r>
            <a:r>
              <a:rPr lang="en-US" dirty="0" err="1"/>
              <a:t>χρησιμο</a:t>
            </a:r>
            <a:r>
              <a:rPr lang="en-US" dirty="0"/>
              <a:t>π</a:t>
            </a:r>
            <a:r>
              <a:rPr lang="en-US" dirty="0" err="1"/>
              <a:t>οιούν</a:t>
            </a:r>
            <a:r>
              <a:rPr lang="en-US" dirty="0"/>
              <a:t> </a:t>
            </a:r>
            <a:r>
              <a:rPr lang="en-US" dirty="0" err="1"/>
              <a:t>τ</a:t>
            </a:r>
            <a:r>
              <a:rPr lang="en-US" dirty="0"/>
              <a:t>α </a:t>
            </a:r>
            <a:r>
              <a:rPr lang="en-US" dirty="0" err="1"/>
              <a:t>ονόμ</a:t>
            </a:r>
            <a:r>
              <a:rPr lang="en-US" dirty="0"/>
              <a:t>α</a:t>
            </a:r>
            <a:r>
              <a:rPr lang="en-US" dirty="0" err="1"/>
              <a:t>τ</a:t>
            </a:r>
            <a:r>
              <a:rPr lang="en-US" dirty="0"/>
              <a:t>α, </a:t>
            </a:r>
            <a:r>
              <a:rPr lang="en-US" dirty="0" err="1"/>
              <a:t>ζητούν</a:t>
            </a:r>
            <a:r>
              <a:rPr lang="en-US" dirty="0"/>
              <a:t> </a:t>
            </a:r>
            <a:r>
              <a:rPr lang="en-US" dirty="0" err="1"/>
              <a:t>τη</a:t>
            </a:r>
            <a:r>
              <a:rPr lang="en-US" dirty="0"/>
              <a:t> </a:t>
            </a:r>
            <a:r>
              <a:rPr lang="en-US" dirty="0" err="1"/>
              <a:t>γνώμη</a:t>
            </a:r>
            <a:r>
              <a:rPr lang="en-US" dirty="0"/>
              <a:t> </a:t>
            </a:r>
            <a:r>
              <a:rPr lang="en-US" dirty="0" err="1"/>
              <a:t>των</a:t>
            </a:r>
            <a:r>
              <a:rPr lang="en-US" dirty="0"/>
              <a:t> </a:t>
            </a:r>
            <a:r>
              <a:rPr lang="en-US" dirty="0" err="1"/>
              <a:t>μ</a:t>
            </a:r>
            <a:r>
              <a:rPr lang="en-US" dirty="0"/>
              <a:t>α</a:t>
            </a:r>
            <a:r>
              <a:rPr lang="en-US" dirty="0" err="1"/>
              <a:t>θητών</a:t>
            </a:r>
            <a:r>
              <a:rPr lang="en-US" dirty="0"/>
              <a:t>/</a:t>
            </a:r>
            <a:r>
              <a:rPr lang="el-GR" dirty="0"/>
              <a:t>μαθητριών</a:t>
            </a:r>
            <a:r>
              <a:rPr lang="en-US" dirty="0"/>
              <a:t> </a:t>
            </a:r>
            <a:r>
              <a:rPr lang="en-US" dirty="0" err="1"/>
              <a:t>κ</a:t>
            </a:r>
            <a:r>
              <a:rPr lang="en-US" dirty="0"/>
              <a:t>α</a:t>
            </a:r>
            <a:r>
              <a:rPr lang="en-US" dirty="0" err="1"/>
              <a:t>ι</a:t>
            </a:r>
            <a:r>
              <a:rPr lang="en-US" dirty="0"/>
              <a:t> α</a:t>
            </a:r>
            <a:r>
              <a:rPr lang="en-US" dirty="0" err="1"/>
              <a:t>ν</a:t>
            </a:r>
            <a:r>
              <a:rPr lang="en-US" dirty="0"/>
              <a:t>α</a:t>
            </a:r>
            <a:r>
              <a:rPr lang="en-US" dirty="0" err="1"/>
              <a:t>γνωρίζουν</a:t>
            </a:r>
            <a:r>
              <a:rPr lang="en-US" dirty="0"/>
              <a:t> </a:t>
            </a:r>
            <a:r>
              <a:rPr lang="en-US" dirty="0" err="1"/>
              <a:t>τις</a:t>
            </a:r>
            <a:r>
              <a:rPr lang="en-US" dirty="0"/>
              <a:t> π</a:t>
            </a:r>
            <a:r>
              <a:rPr lang="en-US" dirty="0" err="1"/>
              <a:t>ροσ</a:t>
            </a:r>
            <a:r>
              <a:rPr lang="en-US" dirty="0"/>
              <a:t>π</a:t>
            </a:r>
            <a:r>
              <a:rPr lang="en-US" dirty="0" err="1"/>
              <a:t>άθειές</a:t>
            </a:r>
            <a:r>
              <a:rPr lang="en-US" dirty="0"/>
              <a:t> </a:t>
            </a:r>
            <a:r>
              <a:rPr lang="en-US" dirty="0" err="1"/>
              <a:t>τους</a:t>
            </a:r>
            <a:endParaRPr dirty="0"/>
          </a:p>
          <a:p>
            <a:pPr marL="457200" marR="0" lvl="0" indent="-228600" algn="l" rtl="0">
              <a:lnSpc>
                <a:spcPct val="90000"/>
              </a:lnSpc>
              <a:spcBef>
                <a:spcPts val="1000"/>
              </a:spcBef>
              <a:spcAft>
                <a:spcPts val="0"/>
              </a:spcAft>
              <a:buClr>
                <a:schemeClr val="dk1"/>
              </a:buClr>
              <a:buSzPts val="1800"/>
              <a:buFont typeface="Arial"/>
              <a:buNone/>
            </a:pPr>
            <a:r>
              <a:rPr lang="en-US" b="1" dirty="0" err="1"/>
              <a:t>Α</a:t>
            </a:r>
            <a:r>
              <a:rPr lang="en-US" b="1" dirty="0"/>
              <a:t>π</a:t>
            </a:r>
            <a:r>
              <a:rPr lang="en-US" b="1" dirty="0" err="1"/>
              <a:t>οτελέσμ</a:t>
            </a:r>
            <a:r>
              <a:rPr lang="en-US" b="1" dirty="0"/>
              <a:t>α</a:t>
            </a:r>
            <a:r>
              <a:rPr lang="en-US" b="1" dirty="0" err="1"/>
              <a:t>τ</a:t>
            </a:r>
            <a:r>
              <a:rPr lang="en-US" b="1" dirty="0"/>
              <a:t>α </a:t>
            </a:r>
            <a:r>
              <a:rPr lang="en-US" b="1" dirty="0" err="1"/>
              <a:t>στη</a:t>
            </a:r>
            <a:r>
              <a:rPr lang="en-US" b="1" dirty="0"/>
              <a:t> </a:t>
            </a:r>
            <a:r>
              <a:rPr lang="en-US" b="1" dirty="0" err="1"/>
              <a:t>σχολική</a:t>
            </a:r>
            <a:r>
              <a:rPr lang="en-US" b="1" dirty="0"/>
              <a:t> </a:t>
            </a:r>
            <a:r>
              <a:rPr lang="en-US" b="1" dirty="0" err="1"/>
              <a:t>ζωή</a:t>
            </a:r>
            <a:br>
              <a:rPr lang="en-US" dirty="0"/>
            </a:br>
            <a:r>
              <a:rPr lang="en-US" dirty="0"/>
              <a:t>• </a:t>
            </a:r>
            <a:r>
              <a:rPr lang="en-US" dirty="0" err="1"/>
              <a:t>Κ</a:t>
            </a:r>
            <a:r>
              <a:rPr lang="en-US" dirty="0"/>
              <a:t>α</a:t>
            </a:r>
            <a:r>
              <a:rPr lang="en-US" dirty="0" err="1"/>
              <a:t>λύτερη</a:t>
            </a:r>
            <a:r>
              <a:rPr lang="en-US" dirty="0"/>
              <a:t> </a:t>
            </a:r>
            <a:r>
              <a:rPr lang="en-US" dirty="0" err="1"/>
              <a:t>συμ</a:t>
            </a:r>
            <a:r>
              <a:rPr lang="en-US" dirty="0"/>
              <a:t>π</a:t>
            </a:r>
            <a:r>
              <a:rPr lang="en-US" dirty="0" err="1"/>
              <a:t>εριφορά</a:t>
            </a:r>
            <a:r>
              <a:rPr lang="en-US" dirty="0"/>
              <a:t> </a:t>
            </a:r>
            <a:r>
              <a:rPr lang="en-US" dirty="0" err="1"/>
              <a:t>κ</a:t>
            </a:r>
            <a:r>
              <a:rPr lang="en-US" dirty="0"/>
              <a:t>α</a:t>
            </a:r>
            <a:r>
              <a:rPr lang="en-US" dirty="0" err="1"/>
              <a:t>ι</a:t>
            </a:r>
            <a:r>
              <a:rPr lang="en-US" dirty="0"/>
              <a:t> </a:t>
            </a:r>
            <a:r>
              <a:rPr lang="en-US" dirty="0" err="1"/>
              <a:t>λιγότερες</a:t>
            </a:r>
            <a:r>
              <a:rPr lang="en-US" dirty="0"/>
              <a:t> </a:t>
            </a:r>
            <a:r>
              <a:rPr lang="en-US" dirty="0" err="1"/>
              <a:t>συγκρούσεις</a:t>
            </a:r>
            <a:br>
              <a:rPr lang="en-US" dirty="0"/>
            </a:br>
            <a:r>
              <a:rPr lang="en-US" dirty="0"/>
              <a:t>• </a:t>
            </a:r>
            <a:r>
              <a:rPr lang="en-US" dirty="0" err="1"/>
              <a:t>Μεγ</a:t>
            </a:r>
            <a:r>
              <a:rPr lang="en-US" dirty="0"/>
              <a:t>α</a:t>
            </a:r>
            <a:r>
              <a:rPr lang="en-US" dirty="0" err="1"/>
              <a:t>λύτερη</a:t>
            </a:r>
            <a:r>
              <a:rPr lang="en-US" dirty="0"/>
              <a:t> </a:t>
            </a:r>
            <a:r>
              <a:rPr lang="en-US" dirty="0" err="1"/>
              <a:t>εμ</a:t>
            </a:r>
            <a:r>
              <a:rPr lang="en-US" dirty="0"/>
              <a:t>π</a:t>
            </a:r>
            <a:r>
              <a:rPr lang="en-US" dirty="0" err="1"/>
              <a:t>ιστοσύνη</a:t>
            </a:r>
            <a:r>
              <a:rPr lang="en-US" dirty="0"/>
              <a:t> </a:t>
            </a:r>
            <a:r>
              <a:rPr lang="en-US" dirty="0" err="1"/>
              <a:t>μετ</a:t>
            </a:r>
            <a:r>
              <a:rPr lang="en-US" dirty="0"/>
              <a:t>α</a:t>
            </a:r>
            <a:r>
              <a:rPr lang="en-US" dirty="0" err="1"/>
              <a:t>ξύ</a:t>
            </a:r>
            <a:r>
              <a:rPr lang="en-US" dirty="0"/>
              <a:t> </a:t>
            </a:r>
            <a:r>
              <a:rPr lang="en-US" dirty="0" err="1"/>
              <a:t>εκ</a:t>
            </a:r>
            <a:r>
              <a:rPr lang="en-US" dirty="0"/>
              <a:t>πα</a:t>
            </a:r>
            <a:r>
              <a:rPr lang="en-US" dirty="0" err="1"/>
              <a:t>ιδευτικών</a:t>
            </a:r>
            <a:r>
              <a:rPr lang="en-US" dirty="0"/>
              <a:t> </a:t>
            </a:r>
            <a:r>
              <a:rPr lang="en-US" dirty="0" err="1"/>
              <a:t>κ</a:t>
            </a:r>
            <a:r>
              <a:rPr lang="en-US" dirty="0"/>
              <a:t>α</a:t>
            </a:r>
            <a:r>
              <a:rPr lang="en-US" dirty="0" err="1"/>
              <a:t>ι</a:t>
            </a:r>
            <a:r>
              <a:rPr lang="en-US" dirty="0"/>
              <a:t> </a:t>
            </a:r>
            <a:r>
              <a:rPr lang="en-US" dirty="0" err="1"/>
              <a:t>μ</a:t>
            </a:r>
            <a:r>
              <a:rPr lang="en-US" dirty="0"/>
              <a:t>α</a:t>
            </a:r>
            <a:r>
              <a:rPr lang="en-US" dirty="0" err="1"/>
              <a:t>θητών</a:t>
            </a:r>
            <a:r>
              <a:rPr lang="el-GR" dirty="0"/>
              <a:t>/μαθητριών</a:t>
            </a:r>
            <a:endParaRPr dirty="0"/>
          </a:p>
          <a:p>
            <a:pPr marL="0" lvl="0" indent="0" algn="l" rtl="0">
              <a:lnSpc>
                <a:spcPct val="90000"/>
              </a:lnSpc>
              <a:spcBef>
                <a:spcPts val="0"/>
              </a:spcBef>
              <a:spcAft>
                <a:spcPts val="0"/>
              </a:spcAft>
              <a:buClr>
                <a:schemeClr val="dk1"/>
              </a:buClr>
              <a:buSzPts val="1800"/>
              <a:buNone/>
            </a:pPr>
            <a:endParaRPr dirty="0"/>
          </a:p>
        </p:txBody>
      </p:sp>
      <p:pic>
        <p:nvPicPr>
          <p:cNvPr id="148" name="Google Shape;148;p14"/>
          <p:cNvPicPr preferRelativeResize="0"/>
          <p:nvPr/>
        </p:nvPicPr>
        <p:blipFill rotWithShape="1">
          <a:blip r:embed="rId3">
            <a:alphaModFix/>
          </a:blip>
          <a:srcRect/>
          <a:stretch/>
        </p:blipFill>
        <p:spPr>
          <a:xfrm>
            <a:off x="5915843" y="1462685"/>
            <a:ext cx="5376998" cy="513961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5"/>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SzPts val="3800"/>
              <a:buNone/>
            </a:pPr>
            <a:r>
              <a:rPr lang="en-US"/>
              <a:t>Ενότητα 1.2 – Εισαγωγή στο μοντέλο PERMA</a:t>
            </a:r>
            <a:endParaRPr/>
          </a:p>
        </p:txBody>
      </p:sp>
      <p:sp>
        <p:nvSpPr>
          <p:cNvPr id="154" name="Google Shape;154;p15"/>
          <p:cNvSpPr txBox="1">
            <a:spLocks noGrp="1"/>
          </p:cNvSpPr>
          <p:nvPr>
            <p:ph type="body" idx="2"/>
          </p:nvPr>
        </p:nvSpPr>
        <p:spPr>
          <a:xfrm>
            <a:off x="97970" y="1229449"/>
            <a:ext cx="5376999" cy="52893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dk1"/>
              </a:buClr>
              <a:buSzPts val="1800"/>
              <a:buFont typeface="Arial"/>
              <a:buNone/>
            </a:pPr>
            <a:r>
              <a:rPr lang="el-GR" b="1" dirty="0"/>
              <a:t>Νόημα</a:t>
            </a:r>
            <a:r>
              <a:rPr lang="en-US" b="1" dirty="0"/>
              <a:t> (M)</a:t>
            </a:r>
            <a:endParaRPr dirty="0"/>
          </a:p>
          <a:p>
            <a:pPr marL="457200" marR="0" lvl="0" indent="-228600" algn="l" rtl="0">
              <a:lnSpc>
                <a:spcPct val="90000"/>
              </a:lnSpc>
              <a:spcBef>
                <a:spcPts val="1000"/>
              </a:spcBef>
              <a:spcAft>
                <a:spcPts val="0"/>
              </a:spcAft>
              <a:buClr>
                <a:schemeClr val="dk1"/>
              </a:buClr>
              <a:buSzPts val="1800"/>
              <a:buFont typeface="Arial"/>
              <a:buNone/>
            </a:pPr>
            <a:r>
              <a:rPr lang="el-GR" b="1" dirty="0"/>
              <a:t>Τι σημαίνει αυτό στο σχολείο</a:t>
            </a:r>
            <a:br>
              <a:rPr lang="en-US" dirty="0"/>
            </a:br>
            <a:r>
              <a:rPr lang="en-US" dirty="0"/>
              <a:t>• </a:t>
            </a:r>
            <a:r>
              <a:rPr lang="en-US" dirty="0" err="1"/>
              <a:t>Οι</a:t>
            </a:r>
            <a:r>
              <a:rPr lang="en-US" dirty="0"/>
              <a:t> </a:t>
            </a:r>
            <a:r>
              <a:rPr lang="el-GR" dirty="0"/>
              <a:t>μαθητές/μαθήτριες</a:t>
            </a:r>
            <a:r>
              <a:rPr lang="en-US" dirty="0"/>
              <a:t> </a:t>
            </a:r>
            <a:r>
              <a:rPr lang="en-US" dirty="0" err="1"/>
              <a:t>κ</a:t>
            </a:r>
            <a:r>
              <a:rPr lang="en-US" dirty="0"/>
              <a:t>α</a:t>
            </a:r>
            <a:r>
              <a:rPr lang="en-US" dirty="0" err="1"/>
              <a:t>τ</a:t>
            </a:r>
            <a:r>
              <a:rPr lang="en-US" dirty="0"/>
              <a:t>α</a:t>
            </a:r>
            <a:r>
              <a:rPr lang="en-US" dirty="0" err="1"/>
              <a:t>νοούν</a:t>
            </a:r>
            <a:r>
              <a:rPr lang="en-US" dirty="0"/>
              <a:t> </a:t>
            </a:r>
            <a:r>
              <a:rPr lang="en-US" dirty="0" err="1"/>
              <a:t>τον</a:t>
            </a:r>
            <a:r>
              <a:rPr lang="en-US" dirty="0"/>
              <a:t> </a:t>
            </a:r>
            <a:r>
              <a:rPr lang="en-US" dirty="0" err="1"/>
              <a:t>σκο</a:t>
            </a:r>
            <a:r>
              <a:rPr lang="en-US" dirty="0"/>
              <a:t>π</a:t>
            </a:r>
            <a:r>
              <a:rPr lang="en-US" dirty="0" err="1"/>
              <a:t>ό</a:t>
            </a:r>
            <a:r>
              <a:rPr lang="en-US" dirty="0"/>
              <a:t> </a:t>
            </a:r>
            <a:r>
              <a:rPr lang="en-US" dirty="0" err="1"/>
              <a:t>της</a:t>
            </a:r>
            <a:r>
              <a:rPr lang="en-US" dirty="0"/>
              <a:t> </a:t>
            </a:r>
            <a:r>
              <a:rPr lang="en-US" dirty="0" err="1"/>
              <a:t>δρ</a:t>
            </a:r>
            <a:r>
              <a:rPr lang="en-US" dirty="0"/>
              <a:t>α</a:t>
            </a:r>
            <a:r>
              <a:rPr lang="en-US" dirty="0" err="1"/>
              <a:t>στηριότητ</a:t>
            </a:r>
            <a:r>
              <a:rPr lang="en-US" dirty="0"/>
              <a:t>α</a:t>
            </a:r>
            <a:r>
              <a:rPr lang="en-US" dirty="0" err="1"/>
              <a:t>ς</a:t>
            </a:r>
            <a:br>
              <a:rPr lang="en-US" dirty="0"/>
            </a:br>
            <a:r>
              <a:rPr lang="en-US" dirty="0"/>
              <a:t>• </a:t>
            </a:r>
            <a:r>
              <a:rPr lang="en-US" dirty="0" err="1"/>
              <a:t>Οι</a:t>
            </a:r>
            <a:r>
              <a:rPr lang="en-US" dirty="0"/>
              <a:t> </a:t>
            </a:r>
            <a:r>
              <a:rPr lang="en-US" dirty="0" err="1"/>
              <a:t>εκ</a:t>
            </a:r>
            <a:r>
              <a:rPr lang="en-US" dirty="0"/>
              <a:t>πα</a:t>
            </a:r>
            <a:r>
              <a:rPr lang="en-US" dirty="0" err="1"/>
              <a:t>ιδευτικοί</a:t>
            </a:r>
            <a:r>
              <a:rPr lang="en-US" dirty="0"/>
              <a:t> </a:t>
            </a:r>
            <a:r>
              <a:rPr lang="en-US" dirty="0" err="1"/>
              <a:t>ε</a:t>
            </a:r>
            <a:r>
              <a:rPr lang="en-US" dirty="0"/>
              <a:t>π</a:t>
            </a:r>
            <a:r>
              <a:rPr lang="en-US" dirty="0" err="1"/>
              <a:t>ικοινωνούν</a:t>
            </a:r>
            <a:r>
              <a:rPr lang="en-US" dirty="0"/>
              <a:t> </a:t>
            </a:r>
            <a:r>
              <a:rPr lang="en-US" dirty="0" err="1"/>
              <a:t>το</a:t>
            </a:r>
            <a:r>
              <a:rPr lang="en-US" dirty="0"/>
              <a:t> «</a:t>
            </a:r>
            <a:r>
              <a:rPr lang="en-US" dirty="0" err="1"/>
              <a:t>γι</a:t>
            </a:r>
            <a:r>
              <a:rPr lang="en-US" dirty="0"/>
              <a:t>α</a:t>
            </a:r>
            <a:r>
              <a:rPr lang="en-US" dirty="0" err="1"/>
              <a:t>τί</a:t>
            </a:r>
            <a:r>
              <a:rPr lang="en-US" dirty="0"/>
              <a:t>», </a:t>
            </a:r>
            <a:r>
              <a:rPr lang="en-US" dirty="0" err="1"/>
              <a:t>όχι</a:t>
            </a:r>
            <a:r>
              <a:rPr lang="en-US" dirty="0"/>
              <a:t> </a:t>
            </a:r>
            <a:r>
              <a:rPr lang="en-US" dirty="0" err="1"/>
              <a:t>μόνο</a:t>
            </a:r>
            <a:r>
              <a:rPr lang="en-US" dirty="0"/>
              <a:t> </a:t>
            </a:r>
            <a:r>
              <a:rPr lang="en-US" dirty="0" err="1"/>
              <a:t>το</a:t>
            </a:r>
            <a:r>
              <a:rPr lang="en-US" dirty="0"/>
              <a:t> «</a:t>
            </a:r>
            <a:r>
              <a:rPr lang="en-US" dirty="0" err="1"/>
              <a:t>τι</a:t>
            </a:r>
            <a:r>
              <a:rPr lang="en-US" dirty="0"/>
              <a:t>»</a:t>
            </a:r>
            <a:endParaRPr dirty="0"/>
          </a:p>
          <a:p>
            <a:pPr marL="457200" marR="0" lvl="0" indent="-228600" algn="l" rtl="0">
              <a:lnSpc>
                <a:spcPct val="90000"/>
              </a:lnSpc>
              <a:spcBef>
                <a:spcPts val="1000"/>
              </a:spcBef>
              <a:spcAft>
                <a:spcPts val="0"/>
              </a:spcAft>
              <a:buClr>
                <a:schemeClr val="dk1"/>
              </a:buClr>
              <a:buSzPts val="1800"/>
              <a:buFont typeface="Arial"/>
              <a:buNone/>
            </a:pPr>
            <a:r>
              <a:rPr lang="en-US" b="1" dirty="0" err="1"/>
              <a:t>Πώς</a:t>
            </a:r>
            <a:r>
              <a:rPr lang="en-US" b="1" dirty="0"/>
              <a:t> </a:t>
            </a:r>
            <a:r>
              <a:rPr lang="en-US" b="1" dirty="0" err="1"/>
              <a:t>φ</a:t>
            </a:r>
            <a:r>
              <a:rPr lang="en-US" b="1" dirty="0"/>
              <a:t>α</a:t>
            </a:r>
            <a:r>
              <a:rPr lang="en-US" b="1" dirty="0" err="1"/>
              <a:t>ίνετ</a:t>
            </a:r>
            <a:r>
              <a:rPr lang="en-US" b="1" dirty="0"/>
              <a:t>α</a:t>
            </a:r>
            <a:r>
              <a:rPr lang="en-US" b="1" dirty="0" err="1"/>
              <a:t>ι</a:t>
            </a:r>
            <a:r>
              <a:rPr lang="en-US" b="1" dirty="0"/>
              <a:t> α</a:t>
            </a:r>
            <a:r>
              <a:rPr lang="en-US" b="1" dirty="0" err="1"/>
              <a:t>υτό</a:t>
            </a:r>
            <a:r>
              <a:rPr lang="en-US" b="1" dirty="0"/>
              <a:t> </a:t>
            </a:r>
            <a:r>
              <a:rPr lang="en-US" b="1" dirty="0" err="1"/>
              <a:t>στην</a:t>
            </a:r>
            <a:r>
              <a:rPr lang="en-US" b="1" dirty="0"/>
              <a:t> π</a:t>
            </a:r>
            <a:r>
              <a:rPr lang="en-US" b="1" dirty="0" err="1"/>
              <a:t>ράξη</a:t>
            </a:r>
            <a:br>
              <a:rPr lang="en-US" dirty="0"/>
            </a:br>
            <a:r>
              <a:rPr lang="en-US" dirty="0"/>
              <a:t>• </a:t>
            </a:r>
            <a:r>
              <a:rPr lang="en-US" dirty="0" err="1"/>
              <a:t>Ξεκινήστε</a:t>
            </a:r>
            <a:r>
              <a:rPr lang="en-US" dirty="0"/>
              <a:t> </a:t>
            </a:r>
            <a:r>
              <a:rPr lang="en-US" dirty="0" err="1"/>
              <a:t>το</a:t>
            </a:r>
            <a:r>
              <a:rPr lang="en-US" dirty="0"/>
              <a:t> </a:t>
            </a:r>
            <a:r>
              <a:rPr lang="en-US" dirty="0" err="1"/>
              <a:t>μάθημ</a:t>
            </a:r>
            <a:r>
              <a:rPr lang="en-US" dirty="0"/>
              <a:t>α </a:t>
            </a:r>
            <a:r>
              <a:rPr lang="en-US" dirty="0" err="1"/>
              <a:t>με</a:t>
            </a:r>
            <a:r>
              <a:rPr lang="en-US" dirty="0"/>
              <a:t> </a:t>
            </a:r>
            <a:r>
              <a:rPr lang="en-US" dirty="0" err="1"/>
              <a:t>μι</a:t>
            </a:r>
            <a:r>
              <a:rPr lang="en-US" dirty="0"/>
              <a:t>α π</a:t>
            </a:r>
            <a:r>
              <a:rPr lang="en-US" dirty="0" err="1"/>
              <a:t>ρότ</a:t>
            </a:r>
            <a:r>
              <a:rPr lang="en-US" dirty="0"/>
              <a:t>α</a:t>
            </a:r>
            <a:r>
              <a:rPr lang="en-US" dirty="0" err="1"/>
              <a:t>ση</a:t>
            </a:r>
            <a:r>
              <a:rPr lang="en-US" dirty="0"/>
              <a:t>: «</a:t>
            </a:r>
            <a:r>
              <a:rPr lang="en-US" dirty="0" err="1"/>
              <a:t>Γι</a:t>
            </a:r>
            <a:r>
              <a:rPr lang="en-US" dirty="0"/>
              <a:t>α</a:t>
            </a:r>
            <a:r>
              <a:rPr lang="en-US" dirty="0" err="1"/>
              <a:t>τί</a:t>
            </a:r>
            <a:r>
              <a:rPr lang="en-US" dirty="0"/>
              <a:t> α</a:t>
            </a:r>
            <a:r>
              <a:rPr lang="en-US" dirty="0" err="1"/>
              <a:t>υτό</a:t>
            </a:r>
            <a:r>
              <a:rPr lang="en-US" dirty="0"/>
              <a:t> </a:t>
            </a:r>
            <a:r>
              <a:rPr lang="el-GR" dirty="0"/>
              <a:t>είναι σημαντικό</a:t>
            </a:r>
            <a:r>
              <a:rPr lang="en-US" dirty="0"/>
              <a:t>»</a:t>
            </a:r>
            <a:br>
              <a:rPr lang="en-US" dirty="0"/>
            </a:br>
            <a:r>
              <a:rPr lang="en-US" dirty="0"/>
              <a:t>• </a:t>
            </a:r>
            <a:r>
              <a:rPr lang="en-US" dirty="0" err="1"/>
              <a:t>Σχολικά</a:t>
            </a:r>
            <a:r>
              <a:rPr lang="en-US" dirty="0"/>
              <a:t> </a:t>
            </a:r>
            <a:r>
              <a:rPr lang="en-US" dirty="0" err="1"/>
              <a:t>έ</a:t>
            </a:r>
            <a:r>
              <a:rPr lang="el-GR" dirty="0" err="1"/>
              <a:t>ργα</a:t>
            </a:r>
            <a:r>
              <a:rPr lang="en-US" dirty="0"/>
              <a:t> π</a:t>
            </a:r>
            <a:r>
              <a:rPr lang="en-US" dirty="0" err="1"/>
              <a:t>ου</a:t>
            </a:r>
            <a:r>
              <a:rPr lang="en-US" dirty="0"/>
              <a:t> </a:t>
            </a:r>
            <a:r>
              <a:rPr lang="en-US" dirty="0" err="1"/>
              <a:t>συνδέοντ</a:t>
            </a:r>
            <a:r>
              <a:rPr lang="en-US" dirty="0"/>
              <a:t>α</a:t>
            </a:r>
            <a:r>
              <a:rPr lang="en-US" dirty="0" err="1"/>
              <a:t>ι</a:t>
            </a:r>
            <a:r>
              <a:rPr lang="en-US" dirty="0"/>
              <a:t> </a:t>
            </a:r>
            <a:r>
              <a:rPr lang="en-US" dirty="0" err="1"/>
              <a:t>με</a:t>
            </a:r>
            <a:r>
              <a:rPr lang="en-US" dirty="0"/>
              <a:t> π</a:t>
            </a:r>
            <a:r>
              <a:rPr lang="en-US" dirty="0" err="1"/>
              <a:t>ρ</a:t>
            </a:r>
            <a:r>
              <a:rPr lang="en-US" dirty="0"/>
              <a:t>α</a:t>
            </a:r>
            <a:r>
              <a:rPr lang="en-US" dirty="0" err="1"/>
              <a:t>γμ</a:t>
            </a:r>
            <a:r>
              <a:rPr lang="en-US" dirty="0"/>
              <a:t>α</a:t>
            </a:r>
            <a:r>
              <a:rPr lang="en-US" dirty="0" err="1"/>
              <a:t>τικά</a:t>
            </a:r>
            <a:r>
              <a:rPr lang="en-US" dirty="0"/>
              <a:t> </a:t>
            </a:r>
            <a:r>
              <a:rPr lang="en-US" dirty="0" err="1"/>
              <a:t>ζητήμ</a:t>
            </a:r>
            <a:r>
              <a:rPr lang="en-US" dirty="0"/>
              <a:t>α</a:t>
            </a:r>
            <a:r>
              <a:rPr lang="en-US" dirty="0" err="1"/>
              <a:t>τ</a:t>
            </a:r>
            <a:r>
              <a:rPr lang="en-US" dirty="0"/>
              <a:t>α (</a:t>
            </a:r>
            <a:r>
              <a:rPr lang="el-GR" dirty="0"/>
              <a:t>περιβαλλοντική </a:t>
            </a:r>
            <a:r>
              <a:rPr lang="en-US" dirty="0" err="1"/>
              <a:t>ομάδ</a:t>
            </a:r>
            <a:r>
              <a:rPr lang="en-US" dirty="0"/>
              <a:t>α, </a:t>
            </a:r>
            <a:r>
              <a:rPr lang="en-US" dirty="0" err="1"/>
              <a:t>μ</a:t>
            </a:r>
            <a:r>
              <a:rPr lang="en-US" dirty="0"/>
              <a:t>α</a:t>
            </a:r>
            <a:r>
              <a:rPr lang="en-US" dirty="0" err="1"/>
              <a:t>θητικό</a:t>
            </a:r>
            <a:r>
              <a:rPr lang="en-US" dirty="0"/>
              <a:t> </a:t>
            </a:r>
            <a:r>
              <a:rPr lang="en-US" dirty="0" err="1"/>
              <a:t>συμ</a:t>
            </a:r>
            <a:r>
              <a:rPr lang="en-US" dirty="0"/>
              <a:t>β</a:t>
            </a:r>
            <a:r>
              <a:rPr lang="en-US" dirty="0" err="1"/>
              <a:t>ούλιο</a:t>
            </a:r>
            <a:r>
              <a:rPr lang="en-US" dirty="0"/>
              <a:t>)</a:t>
            </a:r>
            <a:br>
              <a:rPr lang="en-US" dirty="0"/>
            </a:br>
            <a:r>
              <a:rPr lang="en-US" dirty="0"/>
              <a:t>• </a:t>
            </a:r>
            <a:r>
              <a:rPr lang="en-US" dirty="0" err="1"/>
              <a:t>Οι</a:t>
            </a:r>
            <a:r>
              <a:rPr lang="en-US" dirty="0"/>
              <a:t> </a:t>
            </a:r>
            <a:r>
              <a:rPr lang="el-GR" dirty="0"/>
              <a:t>μαθητές/μαθήτριες</a:t>
            </a:r>
            <a:r>
              <a:rPr lang="en-US" dirty="0"/>
              <a:t> β</a:t>
            </a:r>
            <a:r>
              <a:rPr lang="en-US" dirty="0" err="1"/>
              <a:t>οηθούν</a:t>
            </a:r>
            <a:r>
              <a:rPr lang="en-US" dirty="0"/>
              <a:t> </a:t>
            </a:r>
            <a:r>
              <a:rPr lang="en-US" dirty="0" err="1"/>
              <a:t>στο</a:t>
            </a:r>
            <a:r>
              <a:rPr lang="el-GR" dirty="0"/>
              <a:t>ν</a:t>
            </a:r>
            <a:r>
              <a:rPr lang="en-US" dirty="0"/>
              <a:t> </a:t>
            </a:r>
            <a:r>
              <a:rPr lang="en-US" dirty="0" err="1"/>
              <a:t>σχεδι</a:t>
            </a:r>
            <a:r>
              <a:rPr lang="en-US" dirty="0"/>
              <a:t>α</a:t>
            </a:r>
            <a:r>
              <a:rPr lang="en-US" dirty="0" err="1"/>
              <a:t>σμό</a:t>
            </a:r>
            <a:r>
              <a:rPr lang="en-US" dirty="0"/>
              <a:t> </a:t>
            </a:r>
            <a:r>
              <a:rPr lang="en-US" dirty="0" err="1"/>
              <a:t>ή</a:t>
            </a:r>
            <a:r>
              <a:rPr lang="en-US" dirty="0"/>
              <a:t> </a:t>
            </a:r>
            <a:r>
              <a:rPr lang="en-US" dirty="0" err="1"/>
              <a:t>την</a:t>
            </a:r>
            <a:r>
              <a:rPr lang="en-US" dirty="0"/>
              <a:t> πα</a:t>
            </a:r>
            <a:r>
              <a:rPr lang="en-US" dirty="0" err="1"/>
              <a:t>ρουσί</a:t>
            </a:r>
            <a:r>
              <a:rPr lang="en-US" dirty="0"/>
              <a:t>α</a:t>
            </a:r>
            <a:r>
              <a:rPr lang="en-US" dirty="0" err="1"/>
              <a:t>ση</a:t>
            </a:r>
            <a:r>
              <a:rPr lang="en-US" dirty="0"/>
              <a:t> </a:t>
            </a:r>
            <a:r>
              <a:rPr lang="en-US" dirty="0" err="1"/>
              <a:t>των</a:t>
            </a:r>
            <a:r>
              <a:rPr lang="en-US" dirty="0"/>
              <a:t> </a:t>
            </a:r>
            <a:r>
              <a:rPr lang="en-US" dirty="0" err="1"/>
              <a:t>μ</a:t>
            </a:r>
            <a:r>
              <a:rPr lang="en-US" dirty="0"/>
              <a:t>α</a:t>
            </a:r>
            <a:r>
              <a:rPr lang="en-US" dirty="0" err="1"/>
              <a:t>θησι</a:t>
            </a:r>
            <a:r>
              <a:rPr lang="en-US" dirty="0"/>
              <a:t>α</a:t>
            </a:r>
            <a:r>
              <a:rPr lang="en-US" dirty="0" err="1"/>
              <a:t>κών</a:t>
            </a:r>
            <a:r>
              <a:rPr lang="en-US" dirty="0"/>
              <a:t> απ</a:t>
            </a:r>
            <a:r>
              <a:rPr lang="en-US" dirty="0" err="1"/>
              <a:t>οτελεσμάτων</a:t>
            </a:r>
            <a:endParaRPr dirty="0"/>
          </a:p>
          <a:p>
            <a:pPr marL="457200" marR="0" lvl="0" indent="-228600" algn="l" rtl="0">
              <a:lnSpc>
                <a:spcPct val="90000"/>
              </a:lnSpc>
              <a:spcBef>
                <a:spcPts val="1000"/>
              </a:spcBef>
              <a:spcAft>
                <a:spcPts val="0"/>
              </a:spcAft>
              <a:buClr>
                <a:schemeClr val="dk1"/>
              </a:buClr>
              <a:buSzPts val="1800"/>
              <a:buFont typeface="Arial"/>
              <a:buNone/>
            </a:pPr>
            <a:r>
              <a:rPr lang="en-US" b="1" dirty="0" err="1"/>
              <a:t>Α</a:t>
            </a:r>
            <a:r>
              <a:rPr lang="en-US" b="1" dirty="0"/>
              <a:t>π</a:t>
            </a:r>
            <a:r>
              <a:rPr lang="en-US" b="1" dirty="0" err="1"/>
              <a:t>οτελέσμ</a:t>
            </a:r>
            <a:r>
              <a:rPr lang="en-US" b="1" dirty="0"/>
              <a:t>α</a:t>
            </a:r>
            <a:r>
              <a:rPr lang="en-US" b="1" dirty="0" err="1"/>
              <a:t>τ</a:t>
            </a:r>
            <a:r>
              <a:rPr lang="en-US" b="1" dirty="0"/>
              <a:t>α </a:t>
            </a:r>
            <a:r>
              <a:rPr lang="en-US" b="1" dirty="0" err="1"/>
              <a:t>στη</a:t>
            </a:r>
            <a:r>
              <a:rPr lang="en-US" b="1" dirty="0"/>
              <a:t> </a:t>
            </a:r>
            <a:r>
              <a:rPr lang="en-US" b="1" dirty="0" err="1"/>
              <a:t>σχολική</a:t>
            </a:r>
            <a:r>
              <a:rPr lang="en-US" b="1" dirty="0"/>
              <a:t> </a:t>
            </a:r>
            <a:r>
              <a:rPr lang="en-US" b="1" dirty="0" err="1"/>
              <a:t>ζωή</a:t>
            </a:r>
            <a:br>
              <a:rPr lang="en-US" dirty="0"/>
            </a:br>
            <a:r>
              <a:rPr lang="en-US" dirty="0"/>
              <a:t>• </a:t>
            </a:r>
            <a:r>
              <a:rPr lang="en-US" dirty="0" err="1"/>
              <a:t>Υψηλότερ</a:t>
            </a:r>
            <a:r>
              <a:rPr lang="el-GR" dirty="0"/>
              <a:t>ο</a:t>
            </a:r>
            <a:r>
              <a:rPr lang="en-US" dirty="0"/>
              <a:t> </a:t>
            </a:r>
            <a:r>
              <a:rPr lang="el-GR" dirty="0"/>
              <a:t>κίνητρο </a:t>
            </a:r>
            <a:r>
              <a:rPr lang="en-US" dirty="0" err="1"/>
              <a:t>κ</a:t>
            </a:r>
            <a:r>
              <a:rPr lang="en-US" dirty="0"/>
              <a:t>α</a:t>
            </a:r>
            <a:r>
              <a:rPr lang="en-US" dirty="0" err="1"/>
              <a:t>ι</a:t>
            </a:r>
            <a:r>
              <a:rPr lang="en-US" dirty="0"/>
              <a:t> </a:t>
            </a:r>
            <a:r>
              <a:rPr lang="en-US" dirty="0" err="1"/>
              <a:t>δέσμευση</a:t>
            </a:r>
            <a:br>
              <a:rPr lang="en-US" dirty="0"/>
            </a:br>
            <a:r>
              <a:rPr lang="en-US" dirty="0"/>
              <a:t>• </a:t>
            </a:r>
            <a:r>
              <a:rPr lang="en-US" dirty="0" err="1"/>
              <a:t>Μειωμένη</a:t>
            </a:r>
            <a:r>
              <a:rPr lang="en-US" dirty="0"/>
              <a:t> α</a:t>
            </a:r>
            <a:r>
              <a:rPr lang="en-US" dirty="0" err="1"/>
              <a:t>ντίστ</a:t>
            </a:r>
            <a:r>
              <a:rPr lang="en-US" dirty="0"/>
              <a:t>α</a:t>
            </a:r>
            <a:r>
              <a:rPr lang="en-US" dirty="0" err="1"/>
              <a:t>ση</a:t>
            </a:r>
            <a:r>
              <a:rPr lang="en-US" dirty="0"/>
              <a:t> </a:t>
            </a:r>
            <a:r>
              <a:rPr lang="en-US" dirty="0" err="1"/>
              <a:t>σε</a:t>
            </a:r>
            <a:r>
              <a:rPr lang="en-US" dirty="0"/>
              <a:t> απα</a:t>
            </a:r>
            <a:r>
              <a:rPr lang="en-US" dirty="0" err="1"/>
              <a:t>ιτητικές</a:t>
            </a:r>
            <a:r>
              <a:rPr lang="en-US" dirty="0"/>
              <a:t> </a:t>
            </a:r>
            <a:r>
              <a:rPr lang="en-US" dirty="0" err="1"/>
              <a:t>εργ</a:t>
            </a:r>
            <a:r>
              <a:rPr lang="en-US" dirty="0"/>
              <a:t>α</a:t>
            </a:r>
            <a:r>
              <a:rPr lang="en-US" dirty="0" err="1"/>
              <a:t>σίες</a:t>
            </a:r>
            <a:endParaRPr dirty="0"/>
          </a:p>
          <a:p>
            <a:pPr marL="0" lvl="0" indent="0" algn="l" rtl="0">
              <a:lnSpc>
                <a:spcPct val="90000"/>
              </a:lnSpc>
              <a:spcBef>
                <a:spcPts val="0"/>
              </a:spcBef>
              <a:spcAft>
                <a:spcPts val="0"/>
              </a:spcAft>
              <a:buClr>
                <a:schemeClr val="dk1"/>
              </a:buClr>
              <a:buSzPts val="1800"/>
              <a:buNone/>
            </a:pPr>
            <a:endParaRPr dirty="0"/>
          </a:p>
        </p:txBody>
      </p:sp>
      <p:pic>
        <p:nvPicPr>
          <p:cNvPr id="155" name="Google Shape;155;p15" title="973b10d6-1be1-4287-a7c7-d624ae9bbd95.jpg"/>
          <p:cNvPicPr preferRelativeResize="0"/>
          <p:nvPr/>
        </p:nvPicPr>
        <p:blipFill>
          <a:blip r:embed="rId3">
            <a:alphaModFix/>
          </a:blip>
          <a:stretch>
            <a:fillRect/>
          </a:stretch>
        </p:blipFill>
        <p:spPr>
          <a:xfrm>
            <a:off x="6133325" y="996225"/>
            <a:ext cx="5377001" cy="575574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6"/>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SzPts val="3800"/>
              <a:buNone/>
            </a:pPr>
            <a:r>
              <a:rPr lang="en-US"/>
              <a:t>Ενότητα 1.2 – Εισαγωγή στο μοντέλο PERMA</a:t>
            </a:r>
            <a:endParaRPr/>
          </a:p>
        </p:txBody>
      </p:sp>
      <p:sp>
        <p:nvSpPr>
          <p:cNvPr id="162" name="Google Shape;162;p16"/>
          <p:cNvSpPr txBox="1">
            <a:spLocks noGrp="1"/>
          </p:cNvSpPr>
          <p:nvPr>
            <p:ph type="body" idx="2"/>
          </p:nvPr>
        </p:nvSpPr>
        <p:spPr>
          <a:xfrm>
            <a:off x="97971" y="1462685"/>
            <a:ext cx="5376999" cy="52893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dk1"/>
              </a:buClr>
              <a:buSzPts val="1800"/>
              <a:buFont typeface="Arial"/>
              <a:buNone/>
            </a:pPr>
            <a:r>
              <a:rPr lang="el-GR" b="1" dirty="0"/>
              <a:t>Επίτευξη</a:t>
            </a:r>
            <a:r>
              <a:rPr lang="en-US" b="1" dirty="0"/>
              <a:t> (A)</a:t>
            </a:r>
            <a:endParaRPr dirty="0"/>
          </a:p>
          <a:p>
            <a:pPr marL="457200" marR="0" lvl="0" indent="-228600" algn="l" rtl="0">
              <a:lnSpc>
                <a:spcPct val="90000"/>
              </a:lnSpc>
              <a:spcBef>
                <a:spcPts val="1000"/>
              </a:spcBef>
              <a:spcAft>
                <a:spcPts val="0"/>
              </a:spcAft>
              <a:buClr>
                <a:schemeClr val="dk1"/>
              </a:buClr>
              <a:buSzPts val="1800"/>
              <a:buFont typeface="Arial"/>
              <a:buNone/>
            </a:pPr>
            <a:r>
              <a:rPr lang="el-GR" b="1" dirty="0"/>
              <a:t>Τι σημαίνει αυτό στο σχολείο</a:t>
            </a:r>
            <a:br>
              <a:rPr lang="en-US" dirty="0"/>
            </a:br>
            <a:r>
              <a:rPr lang="en-US" dirty="0"/>
              <a:t>• </a:t>
            </a:r>
            <a:r>
              <a:rPr lang="en-US" dirty="0" err="1"/>
              <a:t>Οι</a:t>
            </a:r>
            <a:r>
              <a:rPr lang="en-US" dirty="0"/>
              <a:t> </a:t>
            </a:r>
            <a:r>
              <a:rPr lang="el-GR" dirty="0"/>
              <a:t>μαθητές/μαθήτριες</a:t>
            </a:r>
            <a:r>
              <a:rPr lang="en-US" dirty="0"/>
              <a:t> </a:t>
            </a:r>
            <a:r>
              <a:rPr lang="en-US" dirty="0" err="1"/>
              <a:t>κ</a:t>
            </a:r>
            <a:r>
              <a:rPr lang="en-US" dirty="0"/>
              <a:t>α</a:t>
            </a:r>
            <a:r>
              <a:rPr lang="en-US" dirty="0" err="1"/>
              <a:t>ι</a:t>
            </a:r>
            <a:r>
              <a:rPr lang="en-US" dirty="0"/>
              <a:t> </a:t>
            </a:r>
            <a:r>
              <a:rPr lang="en-US" dirty="0" err="1"/>
              <a:t>οι</a:t>
            </a:r>
            <a:r>
              <a:rPr lang="en-US" dirty="0"/>
              <a:t> </a:t>
            </a:r>
            <a:r>
              <a:rPr lang="en-US" dirty="0" err="1"/>
              <a:t>εκ</a:t>
            </a:r>
            <a:r>
              <a:rPr lang="en-US" dirty="0"/>
              <a:t>πα</a:t>
            </a:r>
            <a:r>
              <a:rPr lang="en-US" dirty="0" err="1"/>
              <a:t>ιδευτικοί</a:t>
            </a:r>
            <a:r>
              <a:rPr lang="en-US" dirty="0"/>
              <a:t> β</a:t>
            </a:r>
            <a:r>
              <a:rPr lang="en-US" dirty="0" err="1"/>
              <a:t>λέ</a:t>
            </a:r>
            <a:r>
              <a:rPr lang="en-US" dirty="0"/>
              <a:t>π</a:t>
            </a:r>
            <a:r>
              <a:rPr lang="en-US" dirty="0" err="1"/>
              <a:t>ουν</a:t>
            </a:r>
            <a:r>
              <a:rPr lang="en-US" dirty="0"/>
              <a:t> π</a:t>
            </a:r>
            <a:r>
              <a:rPr lang="en-US" dirty="0" err="1"/>
              <a:t>ρόοδο</a:t>
            </a:r>
            <a:r>
              <a:rPr lang="en-US" dirty="0"/>
              <a:t> </a:t>
            </a:r>
            <a:r>
              <a:rPr lang="en-US" dirty="0" err="1"/>
              <a:t>κ</a:t>
            </a:r>
            <a:r>
              <a:rPr lang="en-US" dirty="0"/>
              <a:t>α</a:t>
            </a:r>
            <a:r>
              <a:rPr lang="en-US" dirty="0" err="1"/>
              <a:t>ι</a:t>
            </a:r>
            <a:r>
              <a:rPr lang="en-US" dirty="0"/>
              <a:t> </a:t>
            </a:r>
            <a:r>
              <a:rPr lang="en-US" dirty="0" err="1"/>
              <a:t>μικρέ</a:t>
            </a:r>
            <a:r>
              <a:rPr lang="el-GR" dirty="0"/>
              <a:t>ς επιτυχίες</a:t>
            </a:r>
            <a:br>
              <a:rPr lang="en-US" dirty="0"/>
            </a:br>
            <a:r>
              <a:rPr lang="en-US" dirty="0"/>
              <a:t>• </a:t>
            </a:r>
            <a:r>
              <a:rPr lang="en-US" dirty="0" err="1"/>
              <a:t>Οι</a:t>
            </a:r>
            <a:r>
              <a:rPr lang="en-US" dirty="0"/>
              <a:t> </a:t>
            </a:r>
            <a:r>
              <a:rPr lang="en-US" dirty="0" err="1"/>
              <a:t>στόχοι</a:t>
            </a:r>
            <a:r>
              <a:rPr lang="en-US" dirty="0"/>
              <a:t> </a:t>
            </a:r>
            <a:r>
              <a:rPr lang="en-US" dirty="0" err="1"/>
              <a:t>είν</a:t>
            </a:r>
            <a:r>
              <a:rPr lang="en-US" dirty="0"/>
              <a:t>α</a:t>
            </a:r>
            <a:r>
              <a:rPr lang="en-US" dirty="0" err="1"/>
              <a:t>ι</a:t>
            </a:r>
            <a:r>
              <a:rPr lang="en-US" dirty="0"/>
              <a:t> </a:t>
            </a:r>
            <a:r>
              <a:rPr lang="en-US" dirty="0" err="1"/>
              <a:t>συγκεκριμένοι</a:t>
            </a:r>
            <a:r>
              <a:rPr lang="en-US" dirty="0"/>
              <a:t> </a:t>
            </a:r>
            <a:r>
              <a:rPr lang="en-US" dirty="0" err="1"/>
              <a:t>κ</a:t>
            </a:r>
            <a:r>
              <a:rPr lang="en-US" dirty="0"/>
              <a:t>α</a:t>
            </a:r>
            <a:r>
              <a:rPr lang="en-US" dirty="0" err="1"/>
              <a:t>ι</a:t>
            </a:r>
            <a:r>
              <a:rPr lang="en-US" dirty="0"/>
              <a:t> </a:t>
            </a:r>
            <a:r>
              <a:rPr lang="en-US" dirty="0" err="1"/>
              <a:t>ορ</a:t>
            </a:r>
            <a:r>
              <a:rPr lang="en-US" dirty="0"/>
              <a:t>α</a:t>
            </a:r>
            <a:r>
              <a:rPr lang="en-US" dirty="0" err="1"/>
              <a:t>τοί</a:t>
            </a:r>
            <a:endParaRPr dirty="0"/>
          </a:p>
          <a:p>
            <a:pPr marL="457200" marR="0" lvl="0" indent="-228600" algn="l" rtl="0">
              <a:lnSpc>
                <a:spcPct val="90000"/>
              </a:lnSpc>
              <a:spcBef>
                <a:spcPts val="1000"/>
              </a:spcBef>
              <a:spcAft>
                <a:spcPts val="0"/>
              </a:spcAft>
              <a:buClr>
                <a:schemeClr val="dk1"/>
              </a:buClr>
              <a:buSzPts val="1800"/>
              <a:buFont typeface="Arial"/>
              <a:buNone/>
            </a:pPr>
            <a:r>
              <a:rPr lang="en-US" b="1" dirty="0" err="1"/>
              <a:t>Πώς</a:t>
            </a:r>
            <a:r>
              <a:rPr lang="en-US" b="1" dirty="0"/>
              <a:t> </a:t>
            </a:r>
            <a:r>
              <a:rPr lang="en-US" b="1" dirty="0" err="1"/>
              <a:t>φ</a:t>
            </a:r>
            <a:r>
              <a:rPr lang="en-US" b="1" dirty="0"/>
              <a:t>α</a:t>
            </a:r>
            <a:r>
              <a:rPr lang="en-US" b="1" dirty="0" err="1"/>
              <a:t>ίνετ</a:t>
            </a:r>
            <a:r>
              <a:rPr lang="en-US" b="1" dirty="0"/>
              <a:t>α</a:t>
            </a:r>
            <a:r>
              <a:rPr lang="en-US" b="1" dirty="0" err="1"/>
              <a:t>ι</a:t>
            </a:r>
            <a:r>
              <a:rPr lang="en-US" b="1" dirty="0"/>
              <a:t> α</a:t>
            </a:r>
            <a:r>
              <a:rPr lang="en-US" b="1" dirty="0" err="1"/>
              <a:t>υτό</a:t>
            </a:r>
            <a:r>
              <a:rPr lang="en-US" b="1" dirty="0"/>
              <a:t> </a:t>
            </a:r>
            <a:r>
              <a:rPr lang="en-US" b="1" dirty="0" err="1"/>
              <a:t>στην</a:t>
            </a:r>
            <a:r>
              <a:rPr lang="en-US" b="1" dirty="0"/>
              <a:t> π</a:t>
            </a:r>
            <a:r>
              <a:rPr lang="en-US" b="1" dirty="0" err="1"/>
              <a:t>ράξη</a:t>
            </a:r>
            <a:br>
              <a:rPr lang="en-US" dirty="0"/>
            </a:br>
            <a:r>
              <a:rPr lang="en-US" dirty="0"/>
              <a:t>• </a:t>
            </a:r>
            <a:r>
              <a:rPr lang="en-US" dirty="0" err="1"/>
              <a:t>Ε</a:t>
            </a:r>
            <a:r>
              <a:rPr lang="en-US" dirty="0"/>
              <a:t>β</a:t>
            </a:r>
            <a:r>
              <a:rPr lang="en-US" dirty="0" err="1"/>
              <a:t>δομ</a:t>
            </a:r>
            <a:r>
              <a:rPr lang="en-US" dirty="0"/>
              <a:t>α</a:t>
            </a:r>
            <a:r>
              <a:rPr lang="en-US" dirty="0" err="1"/>
              <a:t>δι</a:t>
            </a:r>
            <a:r>
              <a:rPr lang="en-US" dirty="0"/>
              <a:t>α</a:t>
            </a:r>
            <a:r>
              <a:rPr lang="en-US" dirty="0" err="1"/>
              <a:t>ίες</a:t>
            </a:r>
            <a:r>
              <a:rPr lang="en-US" dirty="0"/>
              <a:t> </a:t>
            </a:r>
            <a:r>
              <a:rPr lang="en-US" dirty="0" err="1"/>
              <a:t>κάρτες</a:t>
            </a:r>
            <a:r>
              <a:rPr lang="en-US" dirty="0"/>
              <a:t> </a:t>
            </a:r>
            <a:r>
              <a:rPr lang="en-US" dirty="0" err="1"/>
              <a:t>στόχων</a:t>
            </a:r>
            <a:r>
              <a:rPr lang="en-US" dirty="0"/>
              <a:t>: «</a:t>
            </a:r>
            <a:r>
              <a:rPr lang="en-US" dirty="0" err="1"/>
              <a:t>Αυτή</a:t>
            </a:r>
            <a:r>
              <a:rPr lang="en-US" dirty="0"/>
              <a:t> </a:t>
            </a:r>
            <a:r>
              <a:rPr lang="en-US" dirty="0" err="1"/>
              <a:t>την</a:t>
            </a:r>
            <a:r>
              <a:rPr lang="en-US" dirty="0"/>
              <a:t> </a:t>
            </a:r>
            <a:r>
              <a:rPr lang="en-US" dirty="0" err="1"/>
              <a:t>ε</a:t>
            </a:r>
            <a:r>
              <a:rPr lang="en-US" dirty="0"/>
              <a:t>β</a:t>
            </a:r>
            <a:r>
              <a:rPr lang="en-US" dirty="0" err="1"/>
              <a:t>δομάδ</a:t>
            </a:r>
            <a:r>
              <a:rPr lang="en-US" dirty="0"/>
              <a:t>α </a:t>
            </a:r>
            <a:r>
              <a:rPr lang="en-US" dirty="0" err="1"/>
              <a:t>θ</a:t>
            </a:r>
            <a:r>
              <a:rPr lang="en-US" dirty="0"/>
              <a:t>α...»</a:t>
            </a:r>
            <a:br>
              <a:rPr lang="en-US" dirty="0"/>
            </a:br>
            <a:r>
              <a:rPr lang="en-US" dirty="0"/>
              <a:t>• </a:t>
            </a:r>
            <a:r>
              <a:rPr lang="en-US" dirty="0" err="1"/>
              <a:t>Ορ</a:t>
            </a:r>
            <a:r>
              <a:rPr lang="en-US" dirty="0"/>
              <a:t>α</a:t>
            </a:r>
            <a:r>
              <a:rPr lang="en-US" dirty="0" err="1"/>
              <a:t>τός</a:t>
            </a:r>
            <a:r>
              <a:rPr lang="en-US" dirty="0"/>
              <a:t> </a:t>
            </a:r>
            <a:r>
              <a:rPr lang="en-US" dirty="0" err="1"/>
              <a:t>δείκτης</a:t>
            </a:r>
            <a:r>
              <a:rPr lang="en-US" dirty="0"/>
              <a:t> π</a:t>
            </a:r>
            <a:r>
              <a:rPr lang="en-US" dirty="0" err="1"/>
              <a:t>ροόδου</a:t>
            </a:r>
            <a:r>
              <a:rPr lang="en-US" dirty="0"/>
              <a:t> (π</a:t>
            </a:r>
            <a:r>
              <a:rPr lang="en-US" dirty="0" err="1"/>
              <a:t>ίν</a:t>
            </a:r>
            <a:r>
              <a:rPr lang="en-US" dirty="0"/>
              <a:t>α</a:t>
            </a:r>
            <a:r>
              <a:rPr lang="en-US" dirty="0" err="1"/>
              <a:t>κ</a:t>
            </a:r>
            <a:r>
              <a:rPr lang="en-US" dirty="0"/>
              <a:t>α</a:t>
            </a:r>
            <a:r>
              <a:rPr lang="en-US" dirty="0" err="1"/>
              <a:t>ς</a:t>
            </a:r>
            <a:r>
              <a:rPr lang="en-US" dirty="0"/>
              <a:t> </a:t>
            </a:r>
            <a:r>
              <a:rPr lang="en-US" dirty="0" err="1"/>
              <a:t>ή</a:t>
            </a:r>
            <a:r>
              <a:rPr lang="en-US" dirty="0"/>
              <a:t> </a:t>
            </a:r>
            <a:r>
              <a:rPr lang="en-US" dirty="0" err="1"/>
              <a:t>ημερολόγιο</a:t>
            </a:r>
            <a:r>
              <a:rPr lang="en-US" dirty="0"/>
              <a:t>)</a:t>
            </a:r>
            <a:br>
              <a:rPr lang="en-US" dirty="0"/>
            </a:br>
            <a:r>
              <a:rPr lang="en-US" dirty="0"/>
              <a:t>• </a:t>
            </a:r>
            <a:r>
              <a:rPr lang="en-US" dirty="0" err="1"/>
              <a:t>Σύντομος</a:t>
            </a:r>
            <a:r>
              <a:rPr lang="en-US" dirty="0"/>
              <a:t> </a:t>
            </a:r>
            <a:r>
              <a:rPr lang="en-US" dirty="0" err="1"/>
              <a:t>κύκλος</a:t>
            </a:r>
            <a:r>
              <a:rPr lang="en-US" dirty="0"/>
              <a:t> α</a:t>
            </a:r>
            <a:r>
              <a:rPr lang="en-US" dirty="0" err="1"/>
              <a:t>ν</a:t>
            </a:r>
            <a:r>
              <a:rPr lang="en-US" dirty="0"/>
              <a:t>α</a:t>
            </a:r>
            <a:r>
              <a:rPr lang="en-US" dirty="0" err="1"/>
              <a:t>τροφοδότησης</a:t>
            </a:r>
            <a:r>
              <a:rPr lang="en-US" dirty="0"/>
              <a:t>: </a:t>
            </a:r>
            <a:r>
              <a:rPr lang="en-US" dirty="0" err="1"/>
              <a:t>τι</a:t>
            </a:r>
            <a:r>
              <a:rPr lang="en-US" dirty="0"/>
              <a:t> β</a:t>
            </a:r>
            <a:r>
              <a:rPr lang="en-US" dirty="0" err="1"/>
              <a:t>ελτιώθηκε</a:t>
            </a:r>
            <a:r>
              <a:rPr lang="en-US" dirty="0"/>
              <a:t> απ</a:t>
            </a:r>
            <a:r>
              <a:rPr lang="en-US" dirty="0" err="1"/>
              <a:t>ό</a:t>
            </a:r>
            <a:r>
              <a:rPr lang="en-US" dirty="0"/>
              <a:t> </a:t>
            </a:r>
            <a:r>
              <a:rPr lang="en-US" dirty="0" err="1"/>
              <a:t>την</a:t>
            </a:r>
            <a:r>
              <a:rPr lang="en-US" dirty="0"/>
              <a:t> </a:t>
            </a:r>
            <a:r>
              <a:rPr lang="en-US" dirty="0" err="1"/>
              <a:t>τελευτ</a:t>
            </a:r>
            <a:r>
              <a:rPr lang="en-US" dirty="0"/>
              <a:t>α</a:t>
            </a:r>
            <a:r>
              <a:rPr lang="en-US" dirty="0" err="1"/>
              <a:t>ί</a:t>
            </a:r>
            <a:r>
              <a:rPr lang="en-US" dirty="0"/>
              <a:t>α </a:t>
            </a:r>
            <a:r>
              <a:rPr lang="en-US" dirty="0" err="1"/>
              <a:t>φορά</a:t>
            </a:r>
            <a:endParaRPr dirty="0"/>
          </a:p>
          <a:p>
            <a:pPr marL="457200" marR="0" lvl="0" indent="-228600" algn="l" rtl="0">
              <a:lnSpc>
                <a:spcPct val="90000"/>
              </a:lnSpc>
              <a:spcBef>
                <a:spcPts val="1000"/>
              </a:spcBef>
              <a:spcAft>
                <a:spcPts val="0"/>
              </a:spcAft>
              <a:buClr>
                <a:schemeClr val="dk1"/>
              </a:buClr>
              <a:buSzPts val="1800"/>
              <a:buFont typeface="Arial"/>
              <a:buNone/>
            </a:pPr>
            <a:r>
              <a:rPr lang="en-US" b="1" dirty="0" err="1"/>
              <a:t>Α</a:t>
            </a:r>
            <a:r>
              <a:rPr lang="en-US" b="1" dirty="0"/>
              <a:t>π</a:t>
            </a:r>
            <a:r>
              <a:rPr lang="en-US" b="1" dirty="0" err="1"/>
              <a:t>οτελέσμ</a:t>
            </a:r>
            <a:r>
              <a:rPr lang="en-US" b="1" dirty="0"/>
              <a:t>α</a:t>
            </a:r>
            <a:r>
              <a:rPr lang="en-US" b="1" dirty="0" err="1"/>
              <a:t>τ</a:t>
            </a:r>
            <a:r>
              <a:rPr lang="en-US" b="1" dirty="0"/>
              <a:t>α </a:t>
            </a:r>
            <a:r>
              <a:rPr lang="en-US" b="1" dirty="0" err="1"/>
              <a:t>στη</a:t>
            </a:r>
            <a:r>
              <a:rPr lang="en-US" b="1" dirty="0"/>
              <a:t> </a:t>
            </a:r>
            <a:r>
              <a:rPr lang="en-US" b="1" dirty="0" err="1"/>
              <a:t>σχολική</a:t>
            </a:r>
            <a:r>
              <a:rPr lang="en-US" b="1" dirty="0"/>
              <a:t> </a:t>
            </a:r>
            <a:r>
              <a:rPr lang="en-US" b="1" dirty="0" err="1"/>
              <a:t>ζωή</a:t>
            </a:r>
            <a:br>
              <a:rPr lang="en-US" dirty="0"/>
            </a:br>
            <a:r>
              <a:rPr lang="en-US" dirty="0"/>
              <a:t>• </a:t>
            </a:r>
            <a:r>
              <a:rPr lang="en-US" dirty="0" err="1"/>
              <a:t>Οι</a:t>
            </a:r>
            <a:r>
              <a:rPr lang="en-US" dirty="0"/>
              <a:t> </a:t>
            </a:r>
            <a:r>
              <a:rPr lang="el-GR" dirty="0"/>
              <a:t>μαθητές/μαθήτριες</a:t>
            </a:r>
            <a:r>
              <a:rPr lang="en-US" dirty="0"/>
              <a:t> α</a:t>
            </a:r>
            <a:r>
              <a:rPr lang="en-US" dirty="0" err="1"/>
              <a:t>ισθάνοντ</a:t>
            </a:r>
            <a:r>
              <a:rPr lang="en-US" dirty="0"/>
              <a:t>α</a:t>
            </a:r>
            <a:r>
              <a:rPr lang="en-US" dirty="0" err="1"/>
              <a:t>ι</a:t>
            </a:r>
            <a:r>
              <a:rPr lang="en-US" dirty="0"/>
              <a:t> </a:t>
            </a:r>
            <a:r>
              <a:rPr lang="en-US" dirty="0" err="1"/>
              <a:t>ικ</a:t>
            </a:r>
            <a:r>
              <a:rPr lang="en-US" dirty="0"/>
              <a:t>α</a:t>
            </a:r>
            <a:r>
              <a:rPr lang="en-US" dirty="0" err="1"/>
              <a:t>νοί</a:t>
            </a:r>
            <a:br>
              <a:rPr lang="en-US" dirty="0"/>
            </a:br>
            <a:r>
              <a:rPr lang="en-US" dirty="0"/>
              <a:t>• </a:t>
            </a:r>
            <a:r>
              <a:rPr lang="en-US" dirty="0" err="1"/>
              <a:t>Οι</a:t>
            </a:r>
            <a:r>
              <a:rPr lang="en-US" dirty="0"/>
              <a:t> </a:t>
            </a:r>
            <a:r>
              <a:rPr lang="en-US" dirty="0" err="1"/>
              <a:t>εκ</a:t>
            </a:r>
            <a:r>
              <a:rPr lang="en-US" dirty="0"/>
              <a:t>πα</a:t>
            </a:r>
            <a:r>
              <a:rPr lang="en-US" dirty="0" err="1"/>
              <a:t>ιδευτικοί</a:t>
            </a:r>
            <a:r>
              <a:rPr lang="en-US" dirty="0"/>
              <a:t> β</a:t>
            </a:r>
            <a:r>
              <a:rPr lang="en-US" dirty="0" err="1"/>
              <a:t>λέ</a:t>
            </a:r>
            <a:r>
              <a:rPr lang="en-US" dirty="0"/>
              <a:t>π</a:t>
            </a:r>
            <a:r>
              <a:rPr lang="en-US" dirty="0" err="1"/>
              <a:t>ουν</a:t>
            </a:r>
            <a:r>
              <a:rPr lang="en-US" dirty="0"/>
              <a:t> </a:t>
            </a:r>
            <a:r>
              <a:rPr lang="en-US" dirty="0" err="1"/>
              <a:t>τον</a:t>
            </a:r>
            <a:r>
              <a:rPr lang="en-US" dirty="0"/>
              <a:t> α</a:t>
            </a:r>
            <a:r>
              <a:rPr lang="en-US" dirty="0" err="1"/>
              <a:t>ντίκτυ</a:t>
            </a:r>
            <a:r>
              <a:rPr lang="en-US" dirty="0"/>
              <a:t>π</a:t>
            </a:r>
            <a:r>
              <a:rPr lang="en-US" dirty="0" err="1"/>
              <a:t>ο</a:t>
            </a:r>
            <a:r>
              <a:rPr lang="en-US" dirty="0"/>
              <a:t> </a:t>
            </a:r>
            <a:r>
              <a:rPr lang="en-US" dirty="0" err="1"/>
              <a:t>της</a:t>
            </a:r>
            <a:r>
              <a:rPr lang="en-US" dirty="0"/>
              <a:t> </a:t>
            </a:r>
            <a:r>
              <a:rPr lang="en-US" dirty="0" err="1"/>
              <a:t>διδ</a:t>
            </a:r>
            <a:r>
              <a:rPr lang="en-US" dirty="0"/>
              <a:t>α</a:t>
            </a:r>
            <a:r>
              <a:rPr lang="en-US" dirty="0" err="1"/>
              <a:t>σκ</a:t>
            </a:r>
            <a:r>
              <a:rPr lang="en-US" dirty="0"/>
              <a:t>α</a:t>
            </a:r>
            <a:r>
              <a:rPr lang="en-US" dirty="0" err="1"/>
              <a:t>λί</a:t>
            </a:r>
            <a:r>
              <a:rPr lang="en-US" dirty="0"/>
              <a:t>α</a:t>
            </a:r>
            <a:r>
              <a:rPr lang="en-US" dirty="0" err="1"/>
              <a:t>ς</a:t>
            </a:r>
            <a:r>
              <a:rPr lang="en-US" dirty="0"/>
              <a:t> </a:t>
            </a:r>
            <a:r>
              <a:rPr lang="en-US" dirty="0" err="1"/>
              <a:t>τους</a:t>
            </a:r>
            <a:endParaRPr dirty="0"/>
          </a:p>
          <a:p>
            <a:pPr marL="0" lvl="0" indent="0" algn="l" rtl="0">
              <a:lnSpc>
                <a:spcPct val="90000"/>
              </a:lnSpc>
              <a:spcBef>
                <a:spcPts val="0"/>
              </a:spcBef>
              <a:spcAft>
                <a:spcPts val="0"/>
              </a:spcAft>
              <a:buClr>
                <a:schemeClr val="dk1"/>
              </a:buClr>
              <a:buSzPts val="1800"/>
              <a:buNone/>
            </a:pPr>
            <a:endParaRPr dirty="0"/>
          </a:p>
        </p:txBody>
      </p:sp>
      <p:pic>
        <p:nvPicPr>
          <p:cNvPr id="163" name="Google Shape;163;p16"/>
          <p:cNvPicPr preferRelativeResize="0"/>
          <p:nvPr/>
        </p:nvPicPr>
        <p:blipFill rotWithShape="1">
          <a:blip r:embed="rId3">
            <a:alphaModFix/>
          </a:blip>
          <a:srcRect/>
          <a:stretch/>
        </p:blipFill>
        <p:spPr>
          <a:xfrm>
            <a:off x="5672051" y="1886119"/>
            <a:ext cx="5723659" cy="429274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g37d7badc4d7_0_12"/>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SzPts val="3800"/>
              <a:buNone/>
            </a:pPr>
            <a:r>
              <a:rPr lang="en-US"/>
              <a:t>Ενότητα 1.2 – Εισαγωγή στο μοντέλο PERMA</a:t>
            </a:r>
            <a:endParaRPr/>
          </a:p>
        </p:txBody>
      </p:sp>
      <p:sp>
        <p:nvSpPr>
          <p:cNvPr id="169" name="Google Shape;169;g37d7badc4d7_0_12"/>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457200" marR="0" lvl="0" indent="-228600" algn="just" rtl="0">
              <a:lnSpc>
                <a:spcPct val="90000"/>
              </a:lnSpc>
              <a:spcBef>
                <a:spcPts val="1000"/>
              </a:spcBef>
              <a:spcAft>
                <a:spcPts val="0"/>
              </a:spcAft>
              <a:buClr>
                <a:schemeClr val="accent2"/>
              </a:buClr>
              <a:buSzPts val="2400"/>
              <a:buFont typeface="Arial"/>
              <a:buNone/>
            </a:pPr>
            <a:r>
              <a:rPr lang="en-US" dirty="0"/>
              <a:t>PERMA: </a:t>
            </a:r>
            <a:r>
              <a:rPr lang="en-US" dirty="0" err="1"/>
              <a:t>Πέντε</a:t>
            </a:r>
            <a:r>
              <a:rPr lang="en-US" dirty="0"/>
              <a:t> </a:t>
            </a:r>
            <a:r>
              <a:rPr lang="en-US" dirty="0" err="1"/>
              <a:t>στοιχεί</a:t>
            </a:r>
            <a:r>
              <a:rPr lang="en-US" dirty="0"/>
              <a:t>α π</a:t>
            </a:r>
            <a:r>
              <a:rPr lang="en-US" dirty="0" err="1"/>
              <a:t>ου</a:t>
            </a:r>
            <a:r>
              <a:rPr lang="en-US" dirty="0"/>
              <a:t> </a:t>
            </a:r>
            <a:r>
              <a:rPr lang="en-US" dirty="0" err="1"/>
              <a:t>υ</a:t>
            </a:r>
            <a:r>
              <a:rPr lang="en-US" dirty="0"/>
              <a:t>π</a:t>
            </a:r>
            <a:r>
              <a:rPr lang="en-US" dirty="0" err="1"/>
              <a:t>οστηρίζουν</a:t>
            </a:r>
            <a:r>
              <a:rPr lang="en-US" dirty="0"/>
              <a:t> </a:t>
            </a:r>
            <a:r>
              <a:rPr lang="en-US" dirty="0" err="1"/>
              <a:t>την</a:t>
            </a:r>
            <a:r>
              <a:rPr lang="en-US" dirty="0"/>
              <a:t> </a:t>
            </a:r>
            <a:r>
              <a:rPr lang="en-US" dirty="0" err="1"/>
              <a:t>ευημερί</a:t>
            </a:r>
            <a:r>
              <a:rPr lang="en-US" dirty="0"/>
              <a:t>α </a:t>
            </a:r>
            <a:r>
              <a:rPr lang="el-GR" dirty="0"/>
              <a:t>στο</a:t>
            </a:r>
            <a:r>
              <a:rPr lang="en-US" dirty="0"/>
              <a:t> </a:t>
            </a:r>
            <a:r>
              <a:rPr lang="en-US" dirty="0" err="1"/>
              <a:t>σχολεί</a:t>
            </a:r>
            <a:r>
              <a:rPr lang="el-GR" dirty="0"/>
              <a:t>ο</a:t>
            </a:r>
            <a:endParaRPr dirty="0"/>
          </a:p>
        </p:txBody>
      </p:sp>
      <p:sp>
        <p:nvSpPr>
          <p:cNvPr id="170" name="Google Shape;170;g37d7badc4d7_0_12"/>
          <p:cNvSpPr txBox="1"/>
          <p:nvPr/>
        </p:nvSpPr>
        <p:spPr>
          <a:xfrm>
            <a:off x="378079" y="1405472"/>
            <a:ext cx="11111555" cy="646331"/>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dirty="0" err="1">
                <a:solidFill>
                  <a:srgbClr val="000000"/>
                </a:solidFill>
                <a:latin typeface="Arial"/>
                <a:ea typeface="Arial"/>
                <a:cs typeface="Arial"/>
                <a:sym typeface="Arial"/>
              </a:rPr>
              <a:t>Το</a:t>
            </a:r>
            <a:r>
              <a:rPr lang="en-US" sz="1800" b="0" i="0" u="none" strike="noStrike" cap="none" dirty="0">
                <a:solidFill>
                  <a:srgbClr val="000000"/>
                </a:solidFill>
                <a:latin typeface="Arial"/>
                <a:ea typeface="Arial"/>
                <a:cs typeface="Arial"/>
                <a:sym typeface="Arial"/>
              </a:rPr>
              <a:t> PERMA π</a:t>
            </a:r>
            <a:r>
              <a:rPr lang="en-US" sz="1800" b="0" i="0" u="none" strike="noStrike" cap="none" dirty="0" err="1">
                <a:solidFill>
                  <a:srgbClr val="000000"/>
                </a:solidFill>
                <a:latin typeface="Arial"/>
                <a:ea typeface="Arial"/>
                <a:cs typeface="Arial"/>
                <a:sym typeface="Arial"/>
              </a:rPr>
              <a:t>εριγράφει</a:t>
            </a:r>
            <a:r>
              <a:rPr lang="en-US" sz="1800" b="0" i="0" u="none" strike="noStrike" cap="none" dirty="0">
                <a:solidFill>
                  <a:srgbClr val="000000"/>
                </a:solidFill>
                <a:latin typeface="Arial"/>
                <a:ea typeface="Arial"/>
                <a:cs typeface="Arial"/>
                <a:sym typeface="Arial"/>
              </a:rPr>
              <a:t> π</a:t>
            </a:r>
            <a:r>
              <a:rPr lang="en-US" sz="1800" b="0" i="0" u="none" strike="noStrike" cap="none" dirty="0" err="1">
                <a:solidFill>
                  <a:srgbClr val="000000"/>
                </a:solidFill>
                <a:latin typeface="Arial"/>
                <a:ea typeface="Arial"/>
                <a:cs typeface="Arial"/>
                <a:sym typeface="Arial"/>
              </a:rPr>
              <a:t>έντε</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στοιχεί</a:t>
            </a:r>
            <a:r>
              <a:rPr lang="en-US" sz="1800" b="0" i="0" u="none" strike="noStrike" cap="none" dirty="0">
                <a:solidFill>
                  <a:srgbClr val="000000"/>
                </a:solidFill>
                <a:latin typeface="Arial"/>
                <a:ea typeface="Arial"/>
                <a:cs typeface="Arial"/>
                <a:sym typeface="Arial"/>
              </a:rPr>
              <a:t>α π</a:t>
            </a:r>
            <a:r>
              <a:rPr lang="en-US" sz="1800" b="0" i="0" u="none" strike="noStrike" cap="none" dirty="0" err="1">
                <a:solidFill>
                  <a:srgbClr val="000000"/>
                </a:solidFill>
                <a:latin typeface="Arial"/>
                <a:ea typeface="Arial"/>
                <a:cs typeface="Arial"/>
                <a:sym typeface="Arial"/>
              </a:rPr>
              <a:t>ου</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υ</a:t>
            </a:r>
            <a:r>
              <a:rPr lang="en-US" sz="1800" b="0" i="0" u="none" strike="noStrike" cap="none" dirty="0">
                <a:solidFill>
                  <a:srgbClr val="000000"/>
                </a:solidFill>
                <a:latin typeface="Arial"/>
                <a:ea typeface="Arial"/>
                <a:cs typeface="Arial"/>
                <a:sym typeface="Arial"/>
              </a:rPr>
              <a:t>π</a:t>
            </a:r>
            <a:r>
              <a:rPr lang="en-US" sz="1800" b="0" i="0" u="none" strike="noStrike" cap="none" dirty="0" err="1">
                <a:solidFill>
                  <a:srgbClr val="000000"/>
                </a:solidFill>
                <a:latin typeface="Arial"/>
                <a:ea typeface="Arial"/>
                <a:cs typeface="Arial"/>
                <a:sym typeface="Arial"/>
              </a:rPr>
              <a:t>οστηρίζουν</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την</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ευημερί</a:t>
            </a:r>
            <a:r>
              <a:rPr lang="en-US" sz="1800" b="0" i="0" u="none" strike="noStrike" cap="none" dirty="0">
                <a:solidFill>
                  <a:srgbClr val="000000"/>
                </a:solidFill>
                <a:latin typeface="Arial"/>
                <a:ea typeface="Arial"/>
                <a:cs typeface="Arial"/>
                <a:sym typeface="Arial"/>
              </a:rPr>
              <a:t>α </a:t>
            </a:r>
            <a:r>
              <a:rPr lang="en-US" sz="1800" b="0" i="0" u="none" strike="noStrike" cap="none" dirty="0" err="1">
                <a:solidFill>
                  <a:srgbClr val="000000"/>
                </a:solidFill>
                <a:latin typeface="Arial"/>
                <a:ea typeface="Arial"/>
                <a:cs typeface="Arial"/>
                <a:sym typeface="Arial"/>
              </a:rPr>
              <a:t>στο</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σχολικό</a:t>
            </a:r>
            <a:r>
              <a:rPr lang="en-US" sz="1800" b="0" i="0" u="none" strike="noStrike" cap="none" dirty="0">
                <a:solidFill>
                  <a:srgbClr val="000000"/>
                </a:solidFill>
                <a:latin typeface="Arial"/>
                <a:ea typeface="Arial"/>
                <a:cs typeface="Arial"/>
                <a:sym typeface="Arial"/>
              </a:rPr>
              <a:t> π</a:t>
            </a:r>
            <a:r>
              <a:rPr lang="en-US" sz="1800" b="0" i="0" u="none" strike="noStrike" cap="none" dirty="0" err="1">
                <a:solidFill>
                  <a:srgbClr val="000000"/>
                </a:solidFill>
                <a:latin typeface="Arial"/>
                <a:ea typeface="Arial"/>
                <a:cs typeface="Arial"/>
                <a:sym typeface="Arial"/>
              </a:rPr>
              <a:t>ερι</a:t>
            </a:r>
            <a:r>
              <a:rPr lang="en-US" sz="1800" b="0" i="0" u="none" strike="noStrike" cap="none" dirty="0">
                <a:solidFill>
                  <a:srgbClr val="000000"/>
                </a:solidFill>
                <a:latin typeface="Arial"/>
                <a:ea typeface="Arial"/>
                <a:cs typeface="Arial"/>
                <a:sym typeface="Arial"/>
              </a:rPr>
              <a:t>β</a:t>
            </a:r>
            <a:r>
              <a:rPr lang="en-US" sz="1800" b="0" i="0" u="none" strike="noStrike" cap="none" dirty="0" err="1">
                <a:solidFill>
                  <a:srgbClr val="000000"/>
                </a:solidFill>
                <a:latin typeface="Arial"/>
                <a:ea typeface="Arial"/>
                <a:cs typeface="Arial"/>
                <a:sym typeface="Arial"/>
              </a:rPr>
              <a:t>άλλον</a:t>
            </a:r>
            <a:r>
              <a:rPr lang="en-US" sz="1800" b="0" i="0" u="none" strike="noStrike" cap="none" dirty="0">
                <a:solidFill>
                  <a:srgbClr val="000000"/>
                </a:solidFill>
                <a:latin typeface="Arial"/>
                <a:ea typeface="Arial"/>
                <a:cs typeface="Arial"/>
                <a:sym typeface="Arial"/>
              </a:rPr>
              <a:t>.</a:t>
            </a:r>
            <a:endParaRPr dirty="0"/>
          </a:p>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dirty="0" err="1">
                <a:solidFill>
                  <a:srgbClr val="000000"/>
                </a:solidFill>
                <a:latin typeface="Arial"/>
                <a:ea typeface="Arial"/>
                <a:cs typeface="Arial"/>
                <a:sym typeface="Arial"/>
              </a:rPr>
              <a:t>Π</a:t>
            </a:r>
            <a:r>
              <a:rPr lang="en-US" sz="1800" b="0" i="0" u="none" strike="noStrike" cap="none" dirty="0">
                <a:solidFill>
                  <a:srgbClr val="000000"/>
                </a:solidFill>
                <a:latin typeface="Arial"/>
                <a:ea typeface="Arial"/>
                <a:cs typeface="Arial"/>
                <a:sym typeface="Arial"/>
              </a:rPr>
              <a:t>α</a:t>
            </a:r>
            <a:r>
              <a:rPr lang="en-US" sz="1800" b="0" i="0" u="none" strike="noStrike" cap="none" dirty="0" err="1">
                <a:solidFill>
                  <a:srgbClr val="000000"/>
                </a:solidFill>
                <a:latin typeface="Arial"/>
                <a:ea typeface="Arial"/>
                <a:cs typeface="Arial"/>
                <a:sym typeface="Arial"/>
              </a:rPr>
              <a:t>ρ</a:t>
            </a:r>
            <a:r>
              <a:rPr lang="en-US" sz="1800" b="0" i="0" u="none" strike="noStrike" cap="none" dirty="0">
                <a:solidFill>
                  <a:srgbClr val="000000"/>
                </a:solidFill>
                <a:latin typeface="Arial"/>
                <a:ea typeface="Arial"/>
                <a:cs typeface="Arial"/>
                <a:sym typeface="Arial"/>
              </a:rPr>
              <a:t>α</a:t>
            </a:r>
            <a:r>
              <a:rPr lang="en-US" sz="1800" b="0" i="0" u="none" strike="noStrike" cap="none" dirty="0" err="1">
                <a:solidFill>
                  <a:srgbClr val="000000"/>
                </a:solidFill>
                <a:latin typeface="Arial"/>
                <a:ea typeface="Arial"/>
                <a:cs typeface="Arial"/>
                <a:sym typeface="Arial"/>
              </a:rPr>
              <a:t>κάτω</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μ</a:t>
            </a:r>
            <a:r>
              <a:rPr lang="en-US" sz="1800" b="0" i="0" u="none" strike="noStrike" cap="none" dirty="0">
                <a:solidFill>
                  <a:srgbClr val="000000"/>
                </a:solidFill>
                <a:latin typeface="Arial"/>
                <a:ea typeface="Arial"/>
                <a:cs typeface="Arial"/>
                <a:sym typeface="Arial"/>
              </a:rPr>
              <a:t>π</a:t>
            </a:r>
            <a:r>
              <a:rPr lang="en-US" sz="1800" b="0" i="0" u="none" strike="noStrike" cap="none" dirty="0" err="1">
                <a:solidFill>
                  <a:srgbClr val="000000"/>
                </a:solidFill>
                <a:latin typeface="Arial"/>
                <a:ea typeface="Arial"/>
                <a:cs typeface="Arial"/>
                <a:sym typeface="Arial"/>
              </a:rPr>
              <a:t>ορείτε</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ν</a:t>
            </a:r>
            <a:r>
              <a:rPr lang="en-US" sz="1800" b="0" i="0" u="none" strike="noStrike" cap="none" dirty="0">
                <a:solidFill>
                  <a:srgbClr val="000000"/>
                </a:solidFill>
                <a:latin typeface="Arial"/>
                <a:ea typeface="Arial"/>
                <a:cs typeface="Arial"/>
                <a:sym typeface="Arial"/>
              </a:rPr>
              <a:t>α </a:t>
            </a:r>
            <a:r>
              <a:rPr lang="en-US" sz="1800" b="0" i="0" u="none" strike="noStrike" cap="none" dirty="0" err="1">
                <a:solidFill>
                  <a:srgbClr val="000000"/>
                </a:solidFill>
                <a:latin typeface="Arial"/>
                <a:ea typeface="Arial"/>
                <a:cs typeface="Arial"/>
                <a:sym typeface="Arial"/>
              </a:rPr>
              <a:t>δείτε</a:t>
            </a:r>
            <a:r>
              <a:rPr lang="en-US" sz="1800" b="0" i="0" u="none" strike="noStrike" cap="none" dirty="0">
                <a:solidFill>
                  <a:srgbClr val="000000"/>
                </a:solidFill>
                <a:latin typeface="Arial"/>
                <a:ea typeface="Arial"/>
                <a:cs typeface="Arial"/>
                <a:sym typeface="Arial"/>
              </a:rPr>
              <a:t> π</a:t>
            </a:r>
            <a:r>
              <a:rPr lang="en-US" sz="1800" b="0" i="0" u="none" strike="noStrike" cap="none" dirty="0" err="1">
                <a:solidFill>
                  <a:srgbClr val="000000"/>
                </a:solidFill>
                <a:latin typeface="Arial"/>
                <a:ea typeface="Arial"/>
                <a:cs typeface="Arial"/>
                <a:sym typeface="Arial"/>
              </a:rPr>
              <a:t>ώς</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εφ</a:t>
            </a:r>
            <a:r>
              <a:rPr lang="en-US" sz="1800" b="0" i="0" u="none" strike="noStrike" cap="none" dirty="0">
                <a:solidFill>
                  <a:srgbClr val="000000"/>
                </a:solidFill>
                <a:latin typeface="Arial"/>
                <a:ea typeface="Arial"/>
                <a:cs typeface="Arial"/>
                <a:sym typeface="Arial"/>
              </a:rPr>
              <a:t>α</a:t>
            </a:r>
            <a:r>
              <a:rPr lang="en-US" sz="1800" b="0" i="0" u="none" strike="noStrike" cap="none" dirty="0" err="1">
                <a:solidFill>
                  <a:srgbClr val="000000"/>
                </a:solidFill>
                <a:latin typeface="Arial"/>
                <a:ea typeface="Arial"/>
                <a:cs typeface="Arial"/>
                <a:sym typeface="Arial"/>
              </a:rPr>
              <a:t>ρμόζετ</a:t>
            </a:r>
            <a:r>
              <a:rPr lang="en-US" sz="1800" b="0" i="0" u="none" strike="noStrike" cap="none" dirty="0">
                <a:solidFill>
                  <a:srgbClr val="000000"/>
                </a:solidFill>
                <a:latin typeface="Arial"/>
                <a:ea typeface="Arial"/>
                <a:cs typeface="Arial"/>
                <a:sym typeface="Arial"/>
              </a:rPr>
              <a:t>α</a:t>
            </a:r>
            <a:r>
              <a:rPr lang="en-US" sz="1800" b="0" i="0" u="none" strike="noStrike" cap="none" dirty="0" err="1">
                <a:solidFill>
                  <a:srgbClr val="000000"/>
                </a:solidFill>
                <a:latin typeface="Arial"/>
                <a:ea typeface="Arial"/>
                <a:cs typeface="Arial"/>
                <a:sym typeface="Arial"/>
              </a:rPr>
              <a:t>ι</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κάθε</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στοιχείο</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στην</a:t>
            </a:r>
            <a:r>
              <a:rPr lang="en-US" sz="1800" b="0" i="0" u="none" strike="noStrike" cap="none" dirty="0">
                <a:solidFill>
                  <a:srgbClr val="000000"/>
                </a:solidFill>
                <a:latin typeface="Arial"/>
                <a:ea typeface="Arial"/>
                <a:cs typeface="Arial"/>
                <a:sym typeface="Arial"/>
              </a:rPr>
              <a:t> π</a:t>
            </a:r>
            <a:r>
              <a:rPr lang="en-US" sz="1800" b="0" i="0" u="none" strike="noStrike" cap="none" dirty="0" err="1">
                <a:solidFill>
                  <a:srgbClr val="000000"/>
                </a:solidFill>
                <a:latin typeface="Arial"/>
                <a:ea typeface="Arial"/>
                <a:cs typeface="Arial"/>
                <a:sym typeface="Arial"/>
              </a:rPr>
              <a:t>ράξη</a:t>
            </a:r>
            <a:r>
              <a:rPr lang="en-US" sz="1800" b="0" i="0" u="none" strike="noStrike" cap="none" dirty="0">
                <a:solidFill>
                  <a:srgbClr val="000000"/>
                </a:solidFill>
                <a:latin typeface="Arial"/>
                <a:ea typeface="Arial"/>
                <a:cs typeface="Arial"/>
                <a:sym typeface="Arial"/>
              </a:rPr>
              <a:t>.</a:t>
            </a:r>
            <a:endParaRPr sz="1800" b="0" i="0" u="none" strike="noStrike" cap="none" dirty="0">
              <a:solidFill>
                <a:srgbClr val="000000"/>
              </a:solidFill>
              <a:latin typeface="Arial"/>
              <a:ea typeface="Arial"/>
              <a:cs typeface="Arial"/>
              <a:sym typeface="Arial"/>
            </a:endParaRPr>
          </a:p>
        </p:txBody>
      </p:sp>
      <p:graphicFrame>
        <p:nvGraphicFramePr>
          <p:cNvPr id="171" name="Google Shape;171;g37d7badc4d7_0_12"/>
          <p:cNvGraphicFramePr/>
          <p:nvPr>
            <p:extLst>
              <p:ext uri="{D42A27DB-BD31-4B8C-83A1-F6EECF244321}">
                <p14:modId xmlns:p14="http://schemas.microsoft.com/office/powerpoint/2010/main" val="528099303"/>
              </p:ext>
            </p:extLst>
          </p:nvPr>
        </p:nvGraphicFramePr>
        <p:xfrm>
          <a:off x="378079" y="2170404"/>
          <a:ext cx="11643960" cy="3962460"/>
        </p:xfrm>
        <a:graphic>
          <a:graphicData uri="http://schemas.openxmlformats.org/drawingml/2006/table">
            <a:tbl>
              <a:tblPr>
                <a:gradFill>
                  <a:gsLst>
                    <a:gs pos="0">
                      <a:srgbClr val="BEABEE"/>
                    </a:gs>
                    <a:gs pos="35000">
                      <a:srgbClr val="D0C4F2"/>
                    </a:gs>
                    <a:gs pos="100000">
                      <a:srgbClr val="ECE8FA"/>
                    </a:gs>
                  </a:gsLst>
                  <a:lin ang="16200000" scaled="0"/>
                </a:gradFill>
                <a:tableStyleId>{A6599FBD-A214-4719-847D-AB40B70A8640}</a:tableStyleId>
              </a:tblPr>
              <a:tblGrid>
                <a:gridCol w="3881320">
                  <a:extLst>
                    <a:ext uri="{9D8B030D-6E8A-4147-A177-3AD203B41FA5}">
                      <a16:colId xmlns:a16="http://schemas.microsoft.com/office/drawing/2014/main" val="20000"/>
                    </a:ext>
                  </a:extLst>
                </a:gridCol>
                <a:gridCol w="4045258">
                  <a:extLst>
                    <a:ext uri="{9D8B030D-6E8A-4147-A177-3AD203B41FA5}">
                      <a16:colId xmlns:a16="http://schemas.microsoft.com/office/drawing/2014/main" val="20001"/>
                    </a:ext>
                  </a:extLst>
                </a:gridCol>
                <a:gridCol w="3717382">
                  <a:extLst>
                    <a:ext uri="{9D8B030D-6E8A-4147-A177-3AD203B41FA5}">
                      <a16:colId xmlns:a16="http://schemas.microsoft.com/office/drawing/2014/main" val="20002"/>
                    </a:ext>
                  </a:extLst>
                </a:gridCol>
              </a:tblGrid>
              <a:tr h="278950">
                <a:tc>
                  <a:txBody>
                    <a:bodyPr/>
                    <a:lstStyle/>
                    <a:p>
                      <a:pPr marL="0" marR="0" lvl="0" indent="0" algn="l" rtl="0">
                        <a:lnSpc>
                          <a:spcPct val="100000"/>
                        </a:lnSpc>
                        <a:spcBef>
                          <a:spcPts val="0"/>
                        </a:spcBef>
                        <a:spcAft>
                          <a:spcPts val="0"/>
                        </a:spcAft>
                        <a:buClr>
                          <a:srgbClr val="000000"/>
                        </a:buClr>
                        <a:buSzPts val="1600"/>
                        <a:buFont typeface="Arial"/>
                        <a:buNone/>
                      </a:pPr>
                      <a:r>
                        <a:rPr lang="en-US" sz="1400" b="1" u="none" strike="noStrike" cap="none" dirty="0" err="1"/>
                        <a:t>Στοιχείο</a:t>
                      </a:r>
                      <a:r>
                        <a:rPr lang="en-US" sz="1400" b="1" u="none" strike="noStrike" cap="none" dirty="0"/>
                        <a:t> PERMA</a:t>
                      </a:r>
                      <a:endParaRPr sz="1200"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600"/>
                        <a:buFont typeface="Arial"/>
                        <a:buNone/>
                      </a:pPr>
                      <a:r>
                        <a:rPr lang="en-US" sz="1400" b="1" u="none" strike="noStrike" cap="none"/>
                        <a:t>Τι σημαίνει στη σχολική ζωή</a:t>
                      </a:r>
                      <a:endParaRPr sz="120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600"/>
                        <a:buFont typeface="Arial"/>
                        <a:buNone/>
                      </a:pPr>
                      <a:r>
                        <a:rPr lang="en-US" sz="1400" b="1" u="none" strike="noStrike" cap="none" dirty="0" err="1"/>
                        <a:t>Σύντομο</a:t>
                      </a:r>
                      <a:r>
                        <a:rPr lang="en-US" sz="1400" b="1" u="none" strike="noStrike" cap="none" dirty="0"/>
                        <a:t> πα</a:t>
                      </a:r>
                      <a:r>
                        <a:rPr lang="en-US" sz="1400" b="1" u="none" strike="noStrike" cap="none" dirty="0" err="1"/>
                        <a:t>ράδειγμ</a:t>
                      </a:r>
                      <a:r>
                        <a:rPr lang="en-US" sz="1400" b="1" u="none" strike="noStrike" cap="none" dirty="0"/>
                        <a:t>α </a:t>
                      </a:r>
                      <a:r>
                        <a:rPr lang="el-GR" sz="1400" b="1" u="none" strike="noStrike" cap="none" dirty="0"/>
                        <a:t>στην </a:t>
                      </a:r>
                      <a:r>
                        <a:rPr lang="en-US" sz="1400" b="1" u="none" strike="noStrike" cap="none" dirty="0" err="1"/>
                        <a:t>τάξη</a:t>
                      </a:r>
                      <a:endParaRPr sz="1200" dirty="0"/>
                    </a:p>
                  </a:txBody>
                  <a:tcPr marL="91450" marR="91450" marT="45725" marB="45725" anchor="ctr"/>
                </a:tc>
                <a:extLst>
                  <a:ext uri="{0D108BD9-81ED-4DB2-BD59-A6C34878D82A}">
                    <a16:rowId xmlns:a16="http://schemas.microsoft.com/office/drawing/2014/main" val="10000"/>
                  </a:ext>
                </a:extLst>
              </a:tr>
              <a:tr h="684700">
                <a:tc>
                  <a:txBody>
                    <a:bodyPr/>
                    <a:lstStyle/>
                    <a:p>
                      <a:pPr marL="0" marR="0" lvl="0" indent="0" algn="l" rtl="0">
                        <a:lnSpc>
                          <a:spcPct val="100000"/>
                        </a:lnSpc>
                        <a:spcBef>
                          <a:spcPts val="0"/>
                        </a:spcBef>
                        <a:spcAft>
                          <a:spcPts val="0"/>
                        </a:spcAft>
                        <a:buClr>
                          <a:srgbClr val="000000"/>
                        </a:buClr>
                        <a:buSzPts val="1600"/>
                        <a:buFont typeface="Arial"/>
                        <a:buNone/>
                      </a:pPr>
                      <a:r>
                        <a:rPr lang="en-US" sz="1400" b="1" u="none" strike="noStrike" cap="none"/>
                        <a:t>Θετικά συναισθήματα</a:t>
                      </a:r>
                      <a:endParaRPr sz="14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600"/>
                        <a:buFont typeface="Arial"/>
                        <a:buNone/>
                      </a:pPr>
                      <a:r>
                        <a:rPr lang="en-US" sz="1400" u="none" strike="noStrike" cap="none" dirty="0" err="1"/>
                        <a:t>Οι</a:t>
                      </a:r>
                      <a:r>
                        <a:rPr lang="en-US" sz="1400" u="none" strike="noStrike" cap="none" dirty="0"/>
                        <a:t> </a:t>
                      </a:r>
                      <a:r>
                        <a:rPr lang="el-GR" sz="1400" u="none" strike="noStrike" cap="none" dirty="0"/>
                        <a:t>μαθητές/μαθήτριες</a:t>
                      </a:r>
                      <a:r>
                        <a:rPr lang="en-US" sz="1400" u="none" strike="noStrike" cap="none" dirty="0"/>
                        <a:t> </a:t>
                      </a:r>
                      <a:r>
                        <a:rPr lang="en-US" sz="1400" u="none" strike="noStrike" cap="none" dirty="0" err="1"/>
                        <a:t>κ</a:t>
                      </a:r>
                      <a:r>
                        <a:rPr lang="en-US" sz="1400" u="none" strike="noStrike" cap="none" dirty="0"/>
                        <a:t>α</a:t>
                      </a:r>
                      <a:r>
                        <a:rPr lang="en-US" sz="1400" u="none" strike="noStrike" cap="none" dirty="0" err="1"/>
                        <a:t>ι</a:t>
                      </a:r>
                      <a:r>
                        <a:rPr lang="en-US" sz="1400" u="none" strike="noStrike" cap="none" dirty="0"/>
                        <a:t> </a:t>
                      </a:r>
                      <a:r>
                        <a:rPr lang="en-US" sz="1400" u="none" strike="noStrike" cap="none" dirty="0" err="1"/>
                        <a:t>το</a:t>
                      </a:r>
                      <a:r>
                        <a:rPr lang="en-US" sz="1400" u="none" strike="noStrike" cap="none" dirty="0"/>
                        <a:t> π</a:t>
                      </a:r>
                      <a:r>
                        <a:rPr lang="en-US" sz="1400" u="none" strike="noStrike" cap="none" dirty="0" err="1"/>
                        <a:t>ροσω</a:t>
                      </a:r>
                      <a:r>
                        <a:rPr lang="en-US" sz="1400" u="none" strike="noStrike" cap="none" dirty="0"/>
                        <a:t>π</a:t>
                      </a:r>
                      <a:r>
                        <a:rPr lang="en-US" sz="1400" u="none" strike="noStrike" cap="none" dirty="0" err="1"/>
                        <a:t>ικό</a:t>
                      </a:r>
                      <a:r>
                        <a:rPr lang="en-US" sz="1400" u="none" strike="noStrike" cap="none" dirty="0"/>
                        <a:t> β</a:t>
                      </a:r>
                      <a:r>
                        <a:rPr lang="en-US" sz="1400" u="none" strike="noStrike" cap="none" dirty="0" err="1"/>
                        <a:t>ιώνουν</a:t>
                      </a:r>
                      <a:r>
                        <a:rPr lang="en-US" sz="1400" u="none" strike="noStrike" cap="none" dirty="0"/>
                        <a:t> </a:t>
                      </a:r>
                      <a:r>
                        <a:rPr lang="en-US" sz="1400" u="none" strike="noStrike" cap="none" dirty="0" err="1"/>
                        <a:t>στιγμές</a:t>
                      </a:r>
                      <a:r>
                        <a:rPr lang="en-US" sz="1400" u="none" strike="noStrike" cap="none" dirty="0"/>
                        <a:t> </a:t>
                      </a:r>
                      <a:r>
                        <a:rPr lang="en-US" sz="1400" u="none" strike="noStrike" cap="none" dirty="0" err="1"/>
                        <a:t>ηρεμί</a:t>
                      </a:r>
                      <a:r>
                        <a:rPr lang="en-US" sz="1400" u="none" strike="noStrike" cap="none" dirty="0"/>
                        <a:t>α</a:t>
                      </a:r>
                      <a:r>
                        <a:rPr lang="en-US" sz="1400" u="none" strike="noStrike" cap="none" dirty="0" err="1"/>
                        <a:t>ς</a:t>
                      </a:r>
                      <a:r>
                        <a:rPr lang="en-US" sz="1400" u="none" strike="noStrike" cap="none" dirty="0"/>
                        <a:t>, </a:t>
                      </a:r>
                      <a:r>
                        <a:rPr lang="en-US" sz="1400" u="none" strike="noStrike" cap="none" dirty="0" err="1"/>
                        <a:t>ενθάρρυνσης</a:t>
                      </a:r>
                      <a:r>
                        <a:rPr lang="en-US" sz="1400" u="none" strike="noStrike" cap="none" dirty="0"/>
                        <a:t> </a:t>
                      </a:r>
                      <a:r>
                        <a:rPr lang="en-US" sz="1400" u="none" strike="noStrike" cap="none" dirty="0" err="1"/>
                        <a:t>κ</a:t>
                      </a:r>
                      <a:r>
                        <a:rPr lang="en-US" sz="1400" u="none" strike="noStrike" cap="none" dirty="0"/>
                        <a:t>α</a:t>
                      </a:r>
                      <a:r>
                        <a:rPr lang="en-US" sz="1400" u="none" strike="noStrike" cap="none" dirty="0" err="1"/>
                        <a:t>ι</a:t>
                      </a:r>
                      <a:r>
                        <a:rPr lang="en-US" sz="1400" u="none" strike="noStrike" cap="none" dirty="0"/>
                        <a:t> </a:t>
                      </a:r>
                      <a:r>
                        <a:rPr lang="en-US" sz="1400" u="none" strike="noStrike" cap="none" dirty="0" err="1"/>
                        <a:t>χ</a:t>
                      </a:r>
                      <a:r>
                        <a:rPr lang="en-US" sz="1400" u="none" strike="noStrike" cap="none" dirty="0"/>
                        <a:t>α</a:t>
                      </a:r>
                      <a:r>
                        <a:rPr lang="en-US" sz="1400" u="none" strike="noStrike" cap="none" dirty="0" err="1"/>
                        <a:t>ράς</a:t>
                      </a:r>
                      <a:r>
                        <a:rPr lang="en-US" sz="1400" u="none" strike="noStrike" cap="none" dirty="0"/>
                        <a:t> </a:t>
                      </a:r>
                      <a:r>
                        <a:rPr lang="en-US" sz="1400" u="none" strike="noStrike" cap="none" dirty="0" err="1"/>
                        <a:t>κ</a:t>
                      </a:r>
                      <a:r>
                        <a:rPr lang="en-US" sz="1400" u="none" strike="noStrike" cap="none" dirty="0"/>
                        <a:t>α</a:t>
                      </a:r>
                      <a:r>
                        <a:rPr lang="en-US" sz="1400" u="none" strike="noStrike" cap="none" dirty="0" err="1"/>
                        <a:t>τά</a:t>
                      </a:r>
                      <a:r>
                        <a:rPr lang="en-US" sz="1400" u="none" strike="noStrike" cap="none" dirty="0"/>
                        <a:t> </a:t>
                      </a:r>
                      <a:r>
                        <a:rPr lang="en-US" sz="1400" u="none" strike="noStrike" cap="none" dirty="0" err="1"/>
                        <a:t>τη</a:t>
                      </a:r>
                      <a:r>
                        <a:rPr lang="en-US" sz="1400" u="none" strike="noStrike" cap="none" dirty="0"/>
                        <a:t> </a:t>
                      </a:r>
                      <a:r>
                        <a:rPr lang="en-US" sz="1400" u="none" strike="noStrike" cap="none" dirty="0" err="1"/>
                        <a:t>διάρκει</a:t>
                      </a:r>
                      <a:r>
                        <a:rPr lang="en-US" sz="1400" u="none" strike="noStrike" cap="none" dirty="0"/>
                        <a:t>α </a:t>
                      </a:r>
                      <a:r>
                        <a:rPr lang="en-US" sz="1400" u="none" strike="noStrike" cap="none" dirty="0" err="1"/>
                        <a:t>της</a:t>
                      </a:r>
                      <a:r>
                        <a:rPr lang="en-US" sz="1400" u="none" strike="noStrike" cap="none" dirty="0"/>
                        <a:t> </a:t>
                      </a:r>
                      <a:r>
                        <a:rPr lang="en-US" sz="1400" u="none" strike="noStrike" cap="none" dirty="0" err="1"/>
                        <a:t>ημέρ</a:t>
                      </a:r>
                      <a:r>
                        <a:rPr lang="en-US" sz="1400" u="none" strike="noStrike" cap="none" dirty="0"/>
                        <a:t>α</a:t>
                      </a:r>
                      <a:r>
                        <a:rPr lang="en-US" sz="1400" u="none" strike="noStrike" cap="none" dirty="0" err="1"/>
                        <a:t>ς</a:t>
                      </a:r>
                      <a:r>
                        <a:rPr lang="en-US" sz="1400" u="none" strike="noStrike" cap="none" dirty="0"/>
                        <a:t>.</a:t>
                      </a:r>
                      <a:endParaRPr sz="1200"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600"/>
                        <a:buFont typeface="Arial"/>
                        <a:buNone/>
                      </a:pPr>
                      <a:r>
                        <a:rPr lang="en-US" sz="1400" u="none" strike="noStrike" cap="none" dirty="0" err="1"/>
                        <a:t>Δρ</a:t>
                      </a:r>
                      <a:r>
                        <a:rPr lang="en-US" sz="1400" u="none" strike="noStrike" cap="none" dirty="0"/>
                        <a:t>α</a:t>
                      </a:r>
                      <a:r>
                        <a:rPr lang="en-US" sz="1400" u="none" strike="noStrike" cap="none" dirty="0" err="1"/>
                        <a:t>στηριότητ</a:t>
                      </a:r>
                      <a:r>
                        <a:rPr lang="en-US" sz="1400" u="none" strike="noStrike" cap="none" dirty="0"/>
                        <a:t>α </a:t>
                      </a:r>
                      <a:r>
                        <a:rPr lang="en-US" sz="1400" u="none" strike="noStrike" cap="none" dirty="0" err="1"/>
                        <a:t>στο</a:t>
                      </a:r>
                      <a:r>
                        <a:rPr lang="en-US" sz="1400" u="none" strike="noStrike" cap="none" dirty="0"/>
                        <a:t> </a:t>
                      </a:r>
                      <a:r>
                        <a:rPr lang="en-US" sz="1400" u="none" strike="noStrike" cap="none" dirty="0" err="1"/>
                        <a:t>τέλος</a:t>
                      </a:r>
                      <a:r>
                        <a:rPr lang="en-US" sz="1400" u="none" strike="noStrike" cap="none" dirty="0"/>
                        <a:t> </a:t>
                      </a:r>
                      <a:r>
                        <a:rPr lang="en-US" sz="1400" u="none" strike="noStrike" cap="none" dirty="0" err="1"/>
                        <a:t>του</a:t>
                      </a:r>
                      <a:r>
                        <a:rPr lang="en-US" sz="1400" u="none" strike="noStrike" cap="none" dirty="0"/>
                        <a:t> </a:t>
                      </a:r>
                      <a:r>
                        <a:rPr lang="en-US" sz="1400" u="none" strike="noStrike" cap="none" dirty="0" err="1"/>
                        <a:t>μ</a:t>
                      </a:r>
                      <a:r>
                        <a:rPr lang="en-US" sz="1400" u="none" strike="noStrike" cap="none" dirty="0"/>
                        <a:t>α</a:t>
                      </a:r>
                      <a:r>
                        <a:rPr lang="en-US" sz="1400" u="none" strike="noStrike" cap="none" dirty="0" err="1"/>
                        <a:t>θήμ</a:t>
                      </a:r>
                      <a:r>
                        <a:rPr lang="en-US" sz="1400" u="none" strike="noStrike" cap="none" dirty="0"/>
                        <a:t>α</a:t>
                      </a:r>
                      <a:r>
                        <a:rPr lang="en-US" sz="1400" u="none" strike="noStrike" cap="none" dirty="0" err="1"/>
                        <a:t>τος</a:t>
                      </a:r>
                      <a:r>
                        <a:rPr lang="en-US" sz="1400" u="none" strike="noStrike" cap="none" dirty="0"/>
                        <a:t>: </a:t>
                      </a:r>
                      <a:r>
                        <a:rPr lang="el-GR" sz="1400" u="none" strike="noStrike" cap="none" dirty="0"/>
                        <a:t>«</a:t>
                      </a:r>
                      <a:r>
                        <a:rPr lang="en-US" sz="1400" u="none" strike="noStrike" cap="none" dirty="0" err="1"/>
                        <a:t>Τρί</a:t>
                      </a:r>
                      <a:r>
                        <a:rPr lang="en-US" sz="1400" u="none" strike="noStrike" cap="none" dirty="0"/>
                        <a:t>α </a:t>
                      </a:r>
                      <a:r>
                        <a:rPr lang="en-US" sz="1400" u="none" strike="noStrike" cap="none" dirty="0" err="1"/>
                        <a:t>κ</a:t>
                      </a:r>
                      <a:r>
                        <a:rPr lang="en-US" sz="1400" u="none" strike="noStrike" cap="none" dirty="0"/>
                        <a:t>α</a:t>
                      </a:r>
                      <a:r>
                        <a:rPr lang="en-US" sz="1400" u="none" strike="noStrike" cap="none" dirty="0" err="1"/>
                        <a:t>λά</a:t>
                      </a:r>
                      <a:r>
                        <a:rPr lang="en-US" sz="1400" u="none" strike="noStrike" cap="none" dirty="0"/>
                        <a:t> π</a:t>
                      </a:r>
                      <a:r>
                        <a:rPr lang="en-US" sz="1400" u="none" strike="noStrike" cap="none" dirty="0" err="1"/>
                        <a:t>ράγμ</a:t>
                      </a:r>
                      <a:r>
                        <a:rPr lang="en-US" sz="1400" u="none" strike="noStrike" cap="none" dirty="0"/>
                        <a:t>α</a:t>
                      </a:r>
                      <a:r>
                        <a:rPr lang="en-US" sz="1400" u="none" strike="noStrike" cap="none" dirty="0" err="1"/>
                        <a:t>τ</a:t>
                      </a:r>
                      <a:r>
                        <a:rPr lang="en-US" sz="1400" u="none" strike="noStrike" cap="none" dirty="0"/>
                        <a:t>α</a:t>
                      </a:r>
                      <a:r>
                        <a:rPr lang="el-GR" sz="1400" u="none" strike="noStrike" cap="none" dirty="0"/>
                        <a:t>»</a:t>
                      </a:r>
                      <a:r>
                        <a:rPr lang="en-US" sz="1400" u="none" strike="noStrike" cap="none" dirty="0"/>
                        <a:t>. </a:t>
                      </a:r>
                      <a:r>
                        <a:rPr lang="en-US" sz="1400" u="none" strike="noStrike" cap="none" dirty="0" err="1"/>
                        <a:t>Κάθε</a:t>
                      </a:r>
                      <a:r>
                        <a:rPr lang="en-US" sz="1400" u="none" strike="noStrike" cap="none" dirty="0"/>
                        <a:t> </a:t>
                      </a:r>
                      <a:r>
                        <a:rPr lang="en-US" sz="1400" u="none" strike="noStrike" cap="none" dirty="0" err="1"/>
                        <a:t>μ</a:t>
                      </a:r>
                      <a:r>
                        <a:rPr lang="en-US" sz="1400" u="none" strike="noStrike" cap="none" dirty="0"/>
                        <a:t>α</a:t>
                      </a:r>
                      <a:r>
                        <a:rPr lang="en-US" sz="1400" u="none" strike="noStrike" cap="none" dirty="0" err="1"/>
                        <a:t>θητής</a:t>
                      </a:r>
                      <a:r>
                        <a:rPr lang="el-GR" sz="1400" u="none" strike="noStrike" cap="none" dirty="0"/>
                        <a:t>/μαθήτρια</a:t>
                      </a:r>
                      <a:r>
                        <a:rPr lang="en-US" sz="1400" u="none" strike="noStrike" cap="none" dirty="0"/>
                        <a:t> </a:t>
                      </a:r>
                      <a:r>
                        <a:rPr lang="en-US" sz="1400" u="none" strike="noStrike" cap="none" dirty="0" err="1"/>
                        <a:t>γράφει</a:t>
                      </a:r>
                      <a:r>
                        <a:rPr lang="en-US" sz="1400" u="none" strike="noStrike" cap="none" dirty="0"/>
                        <a:t> </a:t>
                      </a:r>
                      <a:r>
                        <a:rPr lang="en-US" sz="1400" u="none" strike="noStrike" cap="none" dirty="0" err="1"/>
                        <a:t>μι</a:t>
                      </a:r>
                      <a:r>
                        <a:rPr lang="en-US" sz="1400" u="none" strike="noStrike" cap="none" dirty="0"/>
                        <a:t>α </a:t>
                      </a:r>
                      <a:r>
                        <a:rPr lang="en-US" sz="1400" u="none" strike="noStrike" cap="none" dirty="0" err="1"/>
                        <a:t>θετική</a:t>
                      </a:r>
                      <a:r>
                        <a:rPr lang="en-US" sz="1400" u="none" strike="noStrike" cap="none" dirty="0"/>
                        <a:t> </a:t>
                      </a:r>
                      <a:r>
                        <a:rPr lang="en-US" sz="1400" u="none" strike="noStrike" cap="none" dirty="0" err="1"/>
                        <a:t>στιγμή</a:t>
                      </a:r>
                      <a:r>
                        <a:rPr lang="en-US" sz="1400" u="none" strike="noStrike" cap="none" dirty="0"/>
                        <a:t>.</a:t>
                      </a:r>
                      <a:endParaRPr sz="1200" dirty="0"/>
                    </a:p>
                  </a:txBody>
                  <a:tcPr marL="91450" marR="91450" marT="45725" marB="45725" anchor="ctr"/>
                </a:tc>
                <a:extLst>
                  <a:ext uri="{0D108BD9-81ED-4DB2-BD59-A6C34878D82A}">
                    <a16:rowId xmlns:a16="http://schemas.microsoft.com/office/drawing/2014/main" val="10001"/>
                  </a:ext>
                </a:extLst>
              </a:tr>
              <a:tr h="684700">
                <a:tc>
                  <a:txBody>
                    <a:bodyPr/>
                    <a:lstStyle/>
                    <a:p>
                      <a:pPr marL="0" marR="0" lvl="0" indent="0" algn="l" rtl="0">
                        <a:lnSpc>
                          <a:spcPct val="100000"/>
                        </a:lnSpc>
                        <a:spcBef>
                          <a:spcPts val="0"/>
                        </a:spcBef>
                        <a:spcAft>
                          <a:spcPts val="0"/>
                        </a:spcAft>
                        <a:buClr>
                          <a:srgbClr val="000000"/>
                        </a:buClr>
                        <a:buSzPts val="1600"/>
                        <a:buFont typeface="Arial"/>
                        <a:buNone/>
                      </a:pPr>
                      <a:r>
                        <a:rPr lang="el-GR" sz="1400" b="1" u="none" strike="noStrike" cap="none" dirty="0"/>
                        <a:t>Δέσμευση</a:t>
                      </a:r>
                      <a:endParaRPr sz="1400" u="none" strike="noStrike" cap="none"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600"/>
                        <a:buFont typeface="Arial"/>
                        <a:buNone/>
                      </a:pPr>
                      <a:r>
                        <a:rPr lang="en-US" sz="1400" u="none" strike="noStrike" cap="none" dirty="0" err="1"/>
                        <a:t>Οι</a:t>
                      </a:r>
                      <a:r>
                        <a:rPr lang="en-US" sz="1400" u="none" strike="noStrike" cap="none" dirty="0"/>
                        <a:t> </a:t>
                      </a:r>
                      <a:r>
                        <a:rPr lang="el-GR" sz="1400" u="none" strike="noStrike" cap="none" dirty="0"/>
                        <a:t>μαθητές/μαθήτριες</a:t>
                      </a:r>
                      <a:r>
                        <a:rPr lang="en-US" sz="1400" u="none" strike="noStrike" cap="none" dirty="0"/>
                        <a:t> </a:t>
                      </a:r>
                      <a:r>
                        <a:rPr lang="en-US" sz="1400" u="none" strike="noStrike" cap="none" dirty="0" err="1"/>
                        <a:t>συγκεντρώνοντ</a:t>
                      </a:r>
                      <a:r>
                        <a:rPr lang="en-US" sz="1400" u="none" strike="noStrike" cap="none" dirty="0"/>
                        <a:t>α</a:t>
                      </a:r>
                      <a:r>
                        <a:rPr lang="en-US" sz="1400" u="none" strike="noStrike" cap="none" dirty="0" err="1"/>
                        <a:t>ι</a:t>
                      </a:r>
                      <a:r>
                        <a:rPr lang="en-US" sz="1400" u="none" strike="noStrike" cap="none" dirty="0"/>
                        <a:t> </a:t>
                      </a:r>
                      <a:r>
                        <a:rPr lang="en-US" sz="1400" u="none" strike="noStrike" cap="none" dirty="0" err="1"/>
                        <a:t>κ</a:t>
                      </a:r>
                      <a:r>
                        <a:rPr lang="en-US" sz="1400" u="none" strike="noStrike" cap="none" dirty="0"/>
                        <a:t>α</a:t>
                      </a:r>
                      <a:r>
                        <a:rPr lang="en-US" sz="1400" u="none" strike="noStrike" cap="none" dirty="0" err="1"/>
                        <a:t>ι</a:t>
                      </a:r>
                      <a:r>
                        <a:rPr lang="en-US" sz="1400" u="none" strike="noStrike" cap="none" dirty="0"/>
                        <a:t> πα</a:t>
                      </a:r>
                      <a:r>
                        <a:rPr lang="en-US" sz="1400" u="none" strike="noStrike" cap="none" dirty="0" err="1"/>
                        <a:t>ρ</a:t>
                      </a:r>
                      <a:r>
                        <a:rPr lang="en-US" sz="1400" u="none" strike="noStrike" cap="none" dirty="0"/>
                        <a:t>α</a:t>
                      </a:r>
                      <a:r>
                        <a:rPr lang="en-US" sz="1400" u="none" strike="noStrike" cap="none" dirty="0" err="1"/>
                        <a:t>μένουν</a:t>
                      </a:r>
                      <a:r>
                        <a:rPr lang="en-US" sz="1400" u="none" strike="noStrike" cap="none" dirty="0"/>
                        <a:t> </a:t>
                      </a:r>
                      <a:r>
                        <a:rPr lang="el-GR" sz="1400" u="none" strike="noStrike" cap="none" dirty="0"/>
                        <a:t>προσηλωμένοι</a:t>
                      </a:r>
                      <a:r>
                        <a:rPr lang="en-US" sz="1400" u="none" strike="noStrike" cap="none" dirty="0"/>
                        <a:t> </a:t>
                      </a:r>
                      <a:r>
                        <a:rPr lang="en-US" sz="1400" u="none" strike="noStrike" cap="none" dirty="0" err="1"/>
                        <a:t>σε</a:t>
                      </a:r>
                      <a:r>
                        <a:rPr lang="en-US" sz="1400" u="none" strike="noStrike" cap="none" dirty="0"/>
                        <a:t> </a:t>
                      </a:r>
                      <a:r>
                        <a:rPr lang="en-US" sz="1400" u="none" strike="noStrike" cap="none" dirty="0" err="1"/>
                        <a:t>μ</a:t>
                      </a:r>
                      <a:r>
                        <a:rPr lang="en-US" sz="1400" u="none" strike="noStrike" cap="none" dirty="0"/>
                        <a:t>α</a:t>
                      </a:r>
                      <a:r>
                        <a:rPr lang="en-US" sz="1400" u="none" strike="noStrike" cap="none" dirty="0" err="1"/>
                        <a:t>θησι</a:t>
                      </a:r>
                      <a:r>
                        <a:rPr lang="en-US" sz="1400" u="none" strike="noStrike" cap="none" dirty="0"/>
                        <a:t>α</a:t>
                      </a:r>
                      <a:r>
                        <a:rPr lang="en-US" sz="1400" u="none" strike="noStrike" cap="none" dirty="0" err="1"/>
                        <a:t>κές</a:t>
                      </a:r>
                      <a:r>
                        <a:rPr lang="en-US" sz="1400" u="none" strike="noStrike" cap="none" dirty="0"/>
                        <a:t> </a:t>
                      </a:r>
                      <a:r>
                        <a:rPr lang="en-US" sz="1400" u="none" strike="noStrike" cap="none" dirty="0" err="1"/>
                        <a:t>δρ</a:t>
                      </a:r>
                      <a:r>
                        <a:rPr lang="en-US" sz="1400" u="none" strike="noStrike" cap="none" dirty="0"/>
                        <a:t>α</a:t>
                      </a:r>
                      <a:r>
                        <a:rPr lang="en-US" sz="1400" u="none" strike="noStrike" cap="none" dirty="0" err="1"/>
                        <a:t>στηριότητες</a:t>
                      </a:r>
                      <a:r>
                        <a:rPr lang="en-US" sz="1400" u="none" strike="noStrike" cap="none" dirty="0"/>
                        <a:t> π</a:t>
                      </a:r>
                      <a:r>
                        <a:rPr lang="en-US" sz="1400" u="none" strike="noStrike" cap="none" dirty="0" err="1"/>
                        <a:t>ου</a:t>
                      </a:r>
                      <a:r>
                        <a:rPr lang="en-US" sz="1400" u="none" strike="noStrike" cap="none" dirty="0"/>
                        <a:t> </a:t>
                      </a:r>
                      <a:r>
                        <a:rPr lang="en-US" sz="1400" u="none" strike="noStrike" cap="none" dirty="0" err="1"/>
                        <a:t>τ</a:t>
                      </a:r>
                      <a:r>
                        <a:rPr lang="en-US" sz="1400" u="none" strike="noStrike" cap="none" dirty="0"/>
                        <a:t>α</a:t>
                      </a:r>
                      <a:r>
                        <a:rPr lang="en-US" sz="1400" u="none" strike="noStrike" cap="none" dirty="0" err="1"/>
                        <a:t>ιριάζουν</a:t>
                      </a:r>
                      <a:r>
                        <a:rPr lang="en-US" sz="1400" u="none" strike="noStrike" cap="none" dirty="0"/>
                        <a:t> </a:t>
                      </a:r>
                      <a:r>
                        <a:rPr lang="en-US" sz="1400" u="none" strike="noStrike" cap="none" dirty="0" err="1"/>
                        <a:t>στο</a:t>
                      </a:r>
                      <a:r>
                        <a:rPr lang="en-US" sz="1400" u="none" strike="noStrike" cap="none" dirty="0"/>
                        <a:t> </a:t>
                      </a:r>
                      <a:r>
                        <a:rPr lang="en-US" sz="1400" u="none" strike="noStrike" cap="none" dirty="0" err="1"/>
                        <a:t>ε</a:t>
                      </a:r>
                      <a:r>
                        <a:rPr lang="en-US" sz="1400" u="none" strike="noStrike" cap="none" dirty="0"/>
                        <a:t>π</a:t>
                      </a:r>
                      <a:r>
                        <a:rPr lang="en-US" sz="1400" u="none" strike="noStrike" cap="none" dirty="0" err="1"/>
                        <a:t>ί</a:t>
                      </a:r>
                      <a:r>
                        <a:rPr lang="en-US" sz="1400" u="none" strike="noStrike" cap="none" dirty="0"/>
                        <a:t>π</a:t>
                      </a:r>
                      <a:r>
                        <a:rPr lang="en-US" sz="1400" u="none" strike="noStrike" cap="none" dirty="0" err="1"/>
                        <a:t>εδο</a:t>
                      </a:r>
                      <a:r>
                        <a:rPr lang="en-US" sz="1400" u="none" strike="noStrike" cap="none" dirty="0"/>
                        <a:t> </a:t>
                      </a:r>
                      <a:r>
                        <a:rPr lang="en-US" sz="1400" u="none" strike="noStrike" cap="none" dirty="0" err="1"/>
                        <a:t>των</a:t>
                      </a:r>
                      <a:r>
                        <a:rPr lang="en-US" sz="1400" u="none" strike="noStrike" cap="none" dirty="0"/>
                        <a:t> </a:t>
                      </a:r>
                      <a:r>
                        <a:rPr lang="en-US" sz="1400" u="none" strike="noStrike" cap="none" dirty="0" err="1"/>
                        <a:t>ικ</a:t>
                      </a:r>
                      <a:r>
                        <a:rPr lang="en-US" sz="1400" u="none" strike="noStrike" cap="none" dirty="0"/>
                        <a:t>α</a:t>
                      </a:r>
                      <a:r>
                        <a:rPr lang="en-US" sz="1400" u="none" strike="noStrike" cap="none" dirty="0" err="1"/>
                        <a:t>νοτήτων</a:t>
                      </a:r>
                      <a:r>
                        <a:rPr lang="en-US" sz="1400" u="none" strike="noStrike" cap="none" dirty="0"/>
                        <a:t> </a:t>
                      </a:r>
                      <a:r>
                        <a:rPr lang="en-US" sz="1400" u="none" strike="noStrike" cap="none" dirty="0" err="1"/>
                        <a:t>τους</a:t>
                      </a:r>
                      <a:r>
                        <a:rPr lang="en-US" sz="1400" u="none" strike="noStrike" cap="none" dirty="0"/>
                        <a:t>.</a:t>
                      </a:r>
                      <a:endParaRPr sz="1200"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600"/>
                        <a:buFont typeface="Arial"/>
                        <a:buNone/>
                      </a:pPr>
                      <a:r>
                        <a:rPr lang="en-US" sz="1400" u="none" strike="noStrike" cap="none" dirty="0" err="1"/>
                        <a:t>Δρ</a:t>
                      </a:r>
                      <a:r>
                        <a:rPr lang="en-US" sz="1400" u="none" strike="noStrike" cap="none" dirty="0"/>
                        <a:t>α</a:t>
                      </a:r>
                      <a:r>
                        <a:rPr lang="en-US" sz="1400" u="none" strike="noStrike" cap="none" dirty="0" err="1"/>
                        <a:t>στηριότητ</a:t>
                      </a:r>
                      <a:r>
                        <a:rPr lang="en-US" sz="1400" u="none" strike="noStrike" cap="none" dirty="0"/>
                        <a:t>α </a:t>
                      </a:r>
                      <a:r>
                        <a:rPr lang="en-US" sz="1400" u="none" strike="noStrike" cap="none" dirty="0" err="1"/>
                        <a:t>ε</a:t>
                      </a:r>
                      <a:r>
                        <a:rPr lang="en-US" sz="1400" u="none" strike="noStrike" cap="none" dirty="0"/>
                        <a:t>π</a:t>
                      </a:r>
                      <a:r>
                        <a:rPr lang="en-US" sz="1400" u="none" strike="noStrike" cap="none" dirty="0" err="1"/>
                        <a:t>ιλογής</a:t>
                      </a:r>
                      <a:r>
                        <a:rPr lang="en-US" sz="1400" u="none" strike="noStrike" cap="none" dirty="0"/>
                        <a:t>. </a:t>
                      </a:r>
                      <a:r>
                        <a:rPr lang="en-US" sz="1400" u="none" strike="noStrike" cap="none" dirty="0" err="1"/>
                        <a:t>Οι</a:t>
                      </a:r>
                      <a:r>
                        <a:rPr lang="en-US" sz="1400" u="none" strike="noStrike" cap="none" dirty="0"/>
                        <a:t> </a:t>
                      </a:r>
                      <a:r>
                        <a:rPr lang="el-GR" sz="1400" u="none" strike="noStrike" cap="none" dirty="0"/>
                        <a:t>μαθητές/μαθήτριες</a:t>
                      </a:r>
                      <a:r>
                        <a:rPr lang="en-US" sz="1400" u="none" strike="noStrike" cap="none" dirty="0"/>
                        <a:t> </a:t>
                      </a:r>
                      <a:r>
                        <a:rPr lang="en-US" sz="1400" u="none" strike="noStrike" cap="none" dirty="0" err="1"/>
                        <a:t>ε</a:t>
                      </a:r>
                      <a:r>
                        <a:rPr lang="en-US" sz="1400" u="none" strike="noStrike" cap="none" dirty="0"/>
                        <a:t>π</a:t>
                      </a:r>
                      <a:r>
                        <a:rPr lang="en-US" sz="1400" u="none" strike="noStrike" cap="none" dirty="0" err="1"/>
                        <a:t>ιλέγουν</a:t>
                      </a:r>
                      <a:r>
                        <a:rPr lang="en-US" sz="1400" u="none" strike="noStrike" cap="none" dirty="0"/>
                        <a:t> </a:t>
                      </a:r>
                      <a:r>
                        <a:rPr lang="en-US" sz="1400" u="none" strike="noStrike" cap="none" dirty="0" err="1"/>
                        <a:t>τον</a:t>
                      </a:r>
                      <a:r>
                        <a:rPr lang="en-US" sz="1400" u="none" strike="noStrike" cap="none" dirty="0"/>
                        <a:t> </a:t>
                      </a:r>
                      <a:r>
                        <a:rPr lang="en-US" sz="1400" u="none" strike="noStrike" cap="none" dirty="0" err="1"/>
                        <a:t>τρό</a:t>
                      </a:r>
                      <a:r>
                        <a:rPr lang="en-US" sz="1400" u="none" strike="noStrike" cap="none" dirty="0"/>
                        <a:t>π</a:t>
                      </a:r>
                      <a:r>
                        <a:rPr lang="en-US" sz="1400" u="none" strike="noStrike" cap="none" dirty="0" err="1"/>
                        <a:t>ο</a:t>
                      </a:r>
                      <a:r>
                        <a:rPr lang="en-US" sz="1400" u="none" strike="noStrike" cap="none" dirty="0"/>
                        <a:t> πα</a:t>
                      </a:r>
                      <a:r>
                        <a:rPr lang="en-US" sz="1400" u="none" strike="noStrike" cap="none" dirty="0" err="1"/>
                        <a:t>ρουσί</a:t>
                      </a:r>
                      <a:r>
                        <a:rPr lang="en-US" sz="1400" u="none" strike="noStrike" cap="none" dirty="0"/>
                        <a:t>α</a:t>
                      </a:r>
                      <a:r>
                        <a:rPr lang="en-US" sz="1400" u="none" strike="noStrike" cap="none" dirty="0" err="1"/>
                        <a:t>σης</a:t>
                      </a:r>
                      <a:r>
                        <a:rPr lang="en-US" sz="1400" u="none" strike="noStrike" cap="none" dirty="0"/>
                        <a:t> </a:t>
                      </a:r>
                      <a:r>
                        <a:rPr lang="en-US" sz="1400" u="none" strike="noStrike" cap="none" dirty="0" err="1"/>
                        <a:t>της</a:t>
                      </a:r>
                      <a:r>
                        <a:rPr lang="en-US" sz="1400" u="none" strike="noStrike" cap="none" dirty="0"/>
                        <a:t> </a:t>
                      </a:r>
                      <a:r>
                        <a:rPr lang="en-US" sz="1400" u="none" strike="noStrike" cap="none" dirty="0" err="1"/>
                        <a:t>μάθησης</a:t>
                      </a:r>
                      <a:r>
                        <a:rPr lang="en-US" sz="1400" u="none" strike="noStrike" cap="none" dirty="0"/>
                        <a:t>.</a:t>
                      </a:r>
                      <a:endParaRPr sz="1200" dirty="0"/>
                    </a:p>
                  </a:txBody>
                  <a:tcPr marL="91450" marR="91450" marT="45725" marB="45725" anchor="ctr"/>
                </a:tc>
                <a:extLst>
                  <a:ext uri="{0D108BD9-81ED-4DB2-BD59-A6C34878D82A}">
                    <a16:rowId xmlns:a16="http://schemas.microsoft.com/office/drawing/2014/main" val="10002"/>
                  </a:ext>
                </a:extLst>
              </a:tr>
              <a:tr h="481825">
                <a:tc>
                  <a:txBody>
                    <a:bodyPr/>
                    <a:lstStyle/>
                    <a:p>
                      <a:pPr marL="0" marR="0" lvl="0" indent="0" algn="l" rtl="0">
                        <a:lnSpc>
                          <a:spcPct val="100000"/>
                        </a:lnSpc>
                        <a:spcBef>
                          <a:spcPts val="0"/>
                        </a:spcBef>
                        <a:spcAft>
                          <a:spcPts val="0"/>
                        </a:spcAft>
                        <a:buClr>
                          <a:srgbClr val="000000"/>
                        </a:buClr>
                        <a:buSzPts val="1600"/>
                        <a:buFont typeface="Arial"/>
                        <a:buNone/>
                      </a:pPr>
                      <a:r>
                        <a:rPr lang="en-US" sz="1400" b="1" u="none" strike="noStrike" cap="none"/>
                        <a:t>Σχέσεις</a:t>
                      </a:r>
                      <a:endParaRPr sz="14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600"/>
                        <a:buFont typeface="Arial"/>
                        <a:buNone/>
                      </a:pPr>
                      <a:r>
                        <a:rPr lang="el-GR" sz="1400" b="0" i="0" u="none" strike="noStrike" cap="none" dirty="0">
                          <a:solidFill>
                            <a:schemeClr val="dk1"/>
                          </a:solidFill>
                          <a:effectLst/>
                          <a:latin typeface="Arial"/>
                          <a:ea typeface="Arial"/>
                          <a:cs typeface="Arial"/>
                          <a:sym typeface="Arial"/>
                        </a:rPr>
                        <a:t>Οι άνθρωποι αισθάνονται αποδοχή, σεβασμό και υποστήριξη. Το αίσθημα του ανήκειν γίνεται ορατό.</a:t>
                      </a:r>
                      <a:endParaRPr sz="1200"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600"/>
                        <a:buFont typeface="Arial"/>
                        <a:buNone/>
                      </a:pPr>
                      <a:r>
                        <a:rPr lang="el-GR" sz="1400" u="none" strike="noStrike" cap="none" dirty="0"/>
                        <a:t>Οι εκπαιδευτικοί χαιρετούν</a:t>
                      </a:r>
                      <a:r>
                        <a:rPr lang="en-US" sz="1400" u="none" strike="noStrike" cap="none" dirty="0"/>
                        <a:t> </a:t>
                      </a:r>
                      <a:r>
                        <a:rPr lang="el-GR" sz="1400" u="none" strike="noStrike" cap="none" dirty="0"/>
                        <a:t>τους/τις μαθητές/</a:t>
                      </a:r>
                      <a:r>
                        <a:rPr lang="el-GR" sz="1400" u="none" strike="noStrike" cap="none" dirty="0" err="1"/>
                        <a:t>τριες</a:t>
                      </a:r>
                      <a:r>
                        <a:rPr lang="el-GR" sz="1400" u="none" strike="noStrike" cap="none" dirty="0"/>
                        <a:t> </a:t>
                      </a:r>
                      <a:r>
                        <a:rPr lang="en-US" sz="1400" u="none" strike="noStrike" cap="none" dirty="0" err="1"/>
                        <a:t>στην</a:t>
                      </a:r>
                      <a:r>
                        <a:rPr lang="en-US" sz="1400" u="none" strike="noStrike" cap="none" dirty="0"/>
                        <a:t> </a:t>
                      </a:r>
                      <a:r>
                        <a:rPr lang="en-US" sz="1400" u="none" strike="noStrike" cap="none" dirty="0" err="1"/>
                        <a:t>είσοδο</a:t>
                      </a:r>
                      <a:r>
                        <a:rPr lang="el-GR" sz="1400" u="none" strike="noStrike" cap="none" dirty="0"/>
                        <a:t> της τάξης</a:t>
                      </a:r>
                      <a:r>
                        <a:rPr lang="en-US" sz="1400" u="none" strike="noStrike" cap="none" dirty="0"/>
                        <a:t>. </a:t>
                      </a:r>
                      <a:r>
                        <a:rPr lang="en-US" sz="1400" u="none" strike="noStrike" cap="none" dirty="0" err="1"/>
                        <a:t>Σύντομη</a:t>
                      </a:r>
                      <a:r>
                        <a:rPr lang="en-US" sz="1400" u="none" strike="noStrike" cap="none" dirty="0"/>
                        <a:t> </a:t>
                      </a:r>
                      <a:r>
                        <a:rPr lang="en-US" sz="1400" u="none" strike="noStrike" cap="none" dirty="0" err="1"/>
                        <a:t>ερώτηση</a:t>
                      </a:r>
                      <a:r>
                        <a:rPr lang="en-US" sz="1400" u="none" strike="noStrike" cap="none" dirty="0"/>
                        <a:t> </a:t>
                      </a:r>
                      <a:r>
                        <a:rPr lang="en-US" sz="1400" u="none" strike="noStrike" cap="none" dirty="0" err="1"/>
                        <a:t>γι</a:t>
                      </a:r>
                      <a:r>
                        <a:rPr lang="en-US" sz="1400" u="none" strike="noStrike" cap="none" dirty="0"/>
                        <a:t>α </a:t>
                      </a:r>
                      <a:r>
                        <a:rPr lang="en-US" sz="1400" u="none" strike="noStrike" cap="none" dirty="0" err="1"/>
                        <a:t>ν</a:t>
                      </a:r>
                      <a:r>
                        <a:rPr lang="en-US" sz="1400" u="none" strike="noStrike" cap="none" dirty="0"/>
                        <a:t>α </a:t>
                      </a:r>
                      <a:r>
                        <a:rPr lang="el-GR" sz="1400" u="none" strike="noStrike" cap="none" dirty="0"/>
                        <a:t>δουν</a:t>
                      </a:r>
                      <a:r>
                        <a:rPr lang="en-US" sz="1400" u="none" strike="noStrike" cap="none" dirty="0"/>
                        <a:t> α</a:t>
                      </a:r>
                      <a:r>
                        <a:rPr lang="en-US" sz="1400" u="none" strike="noStrike" cap="none" dirty="0" err="1"/>
                        <a:t>ν</a:t>
                      </a:r>
                      <a:r>
                        <a:rPr lang="en-US" sz="1400" u="none" strike="noStrike" cap="none" dirty="0"/>
                        <a:t> </a:t>
                      </a:r>
                      <a:r>
                        <a:rPr lang="en-US" sz="1400" u="none" strike="noStrike" cap="none" dirty="0" err="1"/>
                        <a:t>είν</a:t>
                      </a:r>
                      <a:r>
                        <a:rPr lang="en-US" sz="1400" u="none" strike="noStrike" cap="none" dirty="0"/>
                        <a:t>α</a:t>
                      </a:r>
                      <a:r>
                        <a:rPr lang="en-US" sz="1400" u="none" strike="noStrike" cap="none" dirty="0" err="1"/>
                        <a:t>ι</a:t>
                      </a:r>
                      <a:r>
                        <a:rPr lang="en-US" sz="1400" u="none" strike="noStrike" cap="none" dirty="0"/>
                        <a:t> </a:t>
                      </a:r>
                      <a:r>
                        <a:rPr lang="en-US" sz="1400" u="none" strike="noStrike" cap="none" dirty="0" err="1"/>
                        <a:t>κ</a:t>
                      </a:r>
                      <a:r>
                        <a:rPr lang="en-US" sz="1400" u="none" strike="noStrike" cap="none" dirty="0"/>
                        <a:t>α</a:t>
                      </a:r>
                      <a:r>
                        <a:rPr lang="en-US" sz="1400" u="none" strike="noStrike" cap="none" dirty="0" err="1"/>
                        <a:t>λά</a:t>
                      </a:r>
                      <a:r>
                        <a:rPr lang="en-US" sz="1400" u="none" strike="noStrike" cap="none" dirty="0"/>
                        <a:t>.</a:t>
                      </a:r>
                      <a:endParaRPr sz="1200" dirty="0"/>
                    </a:p>
                  </a:txBody>
                  <a:tcPr marL="91450" marR="91450" marT="45725" marB="45725" anchor="ctr"/>
                </a:tc>
                <a:extLst>
                  <a:ext uri="{0D108BD9-81ED-4DB2-BD59-A6C34878D82A}">
                    <a16:rowId xmlns:a16="http://schemas.microsoft.com/office/drawing/2014/main" val="10003"/>
                  </a:ext>
                </a:extLst>
              </a:tr>
              <a:tr h="481825">
                <a:tc>
                  <a:txBody>
                    <a:bodyPr/>
                    <a:lstStyle/>
                    <a:p>
                      <a:pPr marL="0" marR="0" lvl="0" indent="0" algn="l" rtl="0">
                        <a:lnSpc>
                          <a:spcPct val="100000"/>
                        </a:lnSpc>
                        <a:spcBef>
                          <a:spcPts val="0"/>
                        </a:spcBef>
                        <a:spcAft>
                          <a:spcPts val="0"/>
                        </a:spcAft>
                        <a:buClr>
                          <a:srgbClr val="000000"/>
                        </a:buClr>
                        <a:buSzPts val="1600"/>
                        <a:buFont typeface="Arial"/>
                        <a:buNone/>
                      </a:pPr>
                      <a:r>
                        <a:rPr lang="el-GR" sz="1400" b="1" u="none" strike="noStrike" cap="none" dirty="0"/>
                        <a:t>Νόημα</a:t>
                      </a:r>
                      <a:endParaRPr sz="1400" u="none" strike="noStrike" cap="none"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600"/>
                        <a:buFont typeface="Arial"/>
                        <a:buNone/>
                      </a:pPr>
                      <a:r>
                        <a:rPr lang="en-US" sz="1400" u="none" strike="noStrike" cap="none" dirty="0" err="1"/>
                        <a:t>Οι</a:t>
                      </a:r>
                      <a:r>
                        <a:rPr lang="en-US" sz="1400" u="none" strike="noStrike" cap="none" dirty="0"/>
                        <a:t> </a:t>
                      </a:r>
                      <a:r>
                        <a:rPr lang="el-GR" sz="1400" u="none" strike="noStrike" cap="none" dirty="0"/>
                        <a:t>μαθητές/μαθήτριες</a:t>
                      </a:r>
                      <a:r>
                        <a:rPr lang="en-US" sz="1400" u="none" strike="noStrike" cap="none" dirty="0"/>
                        <a:t> </a:t>
                      </a:r>
                      <a:r>
                        <a:rPr lang="en-US" sz="1400" u="none" strike="noStrike" cap="none" dirty="0" err="1"/>
                        <a:t>κ</a:t>
                      </a:r>
                      <a:r>
                        <a:rPr lang="en-US" sz="1400" u="none" strike="noStrike" cap="none" dirty="0"/>
                        <a:t>α</a:t>
                      </a:r>
                      <a:r>
                        <a:rPr lang="en-US" sz="1400" u="none" strike="noStrike" cap="none" dirty="0" err="1"/>
                        <a:t>τ</a:t>
                      </a:r>
                      <a:r>
                        <a:rPr lang="en-US" sz="1400" u="none" strike="noStrike" cap="none" dirty="0"/>
                        <a:t>α</a:t>
                      </a:r>
                      <a:r>
                        <a:rPr lang="en-US" sz="1400" u="none" strike="noStrike" cap="none" dirty="0" err="1"/>
                        <a:t>νοούν</a:t>
                      </a:r>
                      <a:r>
                        <a:rPr lang="en-US" sz="1400" u="none" strike="noStrike" cap="none" dirty="0"/>
                        <a:t> </a:t>
                      </a:r>
                      <a:r>
                        <a:rPr lang="en-US" sz="1400" u="none" strike="noStrike" cap="none" dirty="0" err="1"/>
                        <a:t>τον</a:t>
                      </a:r>
                      <a:r>
                        <a:rPr lang="en-US" sz="1400" u="none" strike="noStrike" cap="none" dirty="0"/>
                        <a:t> </a:t>
                      </a:r>
                      <a:r>
                        <a:rPr lang="en-US" sz="1400" u="none" strike="noStrike" cap="none" dirty="0" err="1"/>
                        <a:t>σκο</a:t>
                      </a:r>
                      <a:r>
                        <a:rPr lang="en-US" sz="1400" u="none" strike="noStrike" cap="none" dirty="0"/>
                        <a:t>π</a:t>
                      </a:r>
                      <a:r>
                        <a:rPr lang="en-US" sz="1400" u="none" strike="noStrike" cap="none" dirty="0" err="1"/>
                        <a:t>ό</a:t>
                      </a:r>
                      <a:r>
                        <a:rPr lang="en-US" sz="1400" u="none" strike="noStrike" cap="none" dirty="0"/>
                        <a:t> </a:t>
                      </a:r>
                      <a:r>
                        <a:rPr lang="en-US" sz="1400" u="none" strike="noStrike" cap="none" dirty="0" err="1"/>
                        <a:t>της</a:t>
                      </a:r>
                      <a:r>
                        <a:rPr lang="en-US" sz="1400" u="none" strike="noStrike" cap="none" dirty="0"/>
                        <a:t> </a:t>
                      </a:r>
                      <a:r>
                        <a:rPr lang="en-US" sz="1400" u="none" strike="noStrike" cap="none" dirty="0" err="1"/>
                        <a:t>μάθησης</a:t>
                      </a:r>
                      <a:r>
                        <a:rPr lang="en-US" sz="1400" u="none" strike="noStrike" cap="none" dirty="0"/>
                        <a:t> </a:t>
                      </a:r>
                      <a:r>
                        <a:rPr lang="en-US" sz="1400" u="none" strike="noStrike" cap="none" dirty="0" err="1"/>
                        <a:t>κ</a:t>
                      </a:r>
                      <a:r>
                        <a:rPr lang="en-US" sz="1400" u="none" strike="noStrike" cap="none" dirty="0"/>
                        <a:t>α</a:t>
                      </a:r>
                      <a:r>
                        <a:rPr lang="en-US" sz="1400" u="none" strike="noStrike" cap="none" dirty="0" err="1"/>
                        <a:t>ι</a:t>
                      </a:r>
                      <a:r>
                        <a:rPr lang="en-US" sz="1400" u="none" strike="noStrike" cap="none" dirty="0"/>
                        <a:t> </a:t>
                      </a:r>
                      <a:r>
                        <a:rPr lang="en-US" sz="1400" u="none" strike="noStrike" cap="none" dirty="0" err="1"/>
                        <a:t>τον</a:t>
                      </a:r>
                      <a:r>
                        <a:rPr lang="en-US" sz="1400" u="none" strike="noStrike" cap="none" dirty="0"/>
                        <a:t> </a:t>
                      </a:r>
                      <a:r>
                        <a:rPr lang="en-US" sz="1400" u="none" strike="noStrike" cap="none" dirty="0" err="1"/>
                        <a:t>συνδέουν</a:t>
                      </a:r>
                      <a:r>
                        <a:rPr lang="en-US" sz="1400" u="none" strike="noStrike" cap="none" dirty="0"/>
                        <a:t> </a:t>
                      </a:r>
                      <a:r>
                        <a:rPr lang="en-US" sz="1400" u="none" strike="noStrike" cap="none" dirty="0" err="1"/>
                        <a:t>με</a:t>
                      </a:r>
                      <a:r>
                        <a:rPr lang="en-US" sz="1400" u="none" strike="noStrike" cap="none" dirty="0"/>
                        <a:t> </a:t>
                      </a:r>
                      <a:r>
                        <a:rPr lang="en-US" sz="1400" u="none" strike="noStrike" cap="none" dirty="0" err="1"/>
                        <a:t>την</a:t>
                      </a:r>
                      <a:r>
                        <a:rPr lang="en-US" sz="1400" u="none" strike="noStrike" cap="none" dirty="0"/>
                        <a:t> π</a:t>
                      </a:r>
                      <a:r>
                        <a:rPr lang="en-US" sz="1400" u="none" strike="noStrike" cap="none" dirty="0" err="1"/>
                        <a:t>ρ</a:t>
                      </a:r>
                      <a:r>
                        <a:rPr lang="en-US" sz="1400" u="none" strike="noStrike" cap="none" dirty="0"/>
                        <a:t>α</a:t>
                      </a:r>
                      <a:r>
                        <a:rPr lang="en-US" sz="1400" u="none" strike="noStrike" cap="none" dirty="0" err="1"/>
                        <a:t>γμ</a:t>
                      </a:r>
                      <a:r>
                        <a:rPr lang="en-US" sz="1400" u="none" strike="noStrike" cap="none" dirty="0"/>
                        <a:t>α</a:t>
                      </a:r>
                      <a:r>
                        <a:rPr lang="en-US" sz="1400" u="none" strike="noStrike" cap="none" dirty="0" err="1"/>
                        <a:t>τική</a:t>
                      </a:r>
                      <a:r>
                        <a:rPr lang="en-US" sz="1400" u="none" strike="noStrike" cap="none" dirty="0"/>
                        <a:t> </a:t>
                      </a:r>
                      <a:r>
                        <a:rPr lang="en-US" sz="1400" u="none" strike="noStrike" cap="none" dirty="0" err="1"/>
                        <a:t>ζωή</a:t>
                      </a:r>
                      <a:r>
                        <a:rPr lang="en-US" sz="1400" u="none" strike="noStrike" cap="none" dirty="0"/>
                        <a:t>.</a:t>
                      </a:r>
                      <a:endParaRPr sz="1200"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600"/>
                        <a:buFont typeface="Arial"/>
                        <a:buNone/>
                      </a:pPr>
                      <a:r>
                        <a:rPr lang="en-US" sz="1400" u="none" strike="noStrike" cap="none" dirty="0" err="1"/>
                        <a:t>Έ</a:t>
                      </a:r>
                      <a:r>
                        <a:rPr lang="el-GR" sz="1400" u="none" strike="noStrike" cap="none" dirty="0" err="1"/>
                        <a:t>ναρξη</a:t>
                      </a:r>
                      <a:r>
                        <a:rPr lang="el-GR" sz="1400" u="none" strike="noStrike" cap="none" dirty="0"/>
                        <a:t> του</a:t>
                      </a:r>
                      <a:r>
                        <a:rPr lang="en-US" sz="1400" u="none" strike="noStrike" cap="none" dirty="0"/>
                        <a:t> </a:t>
                      </a:r>
                      <a:r>
                        <a:rPr lang="el-GR" sz="1400" u="none" strike="noStrike" cap="none" dirty="0"/>
                        <a:t>μαθήματος </a:t>
                      </a:r>
                      <a:r>
                        <a:rPr lang="en-US" sz="1400" u="none" strike="noStrike" cap="none" dirty="0" err="1"/>
                        <a:t>με</a:t>
                      </a:r>
                      <a:r>
                        <a:rPr lang="en-US" sz="1400" u="none" strike="noStrike" cap="none" dirty="0"/>
                        <a:t> </a:t>
                      </a:r>
                      <a:r>
                        <a:rPr lang="en-US" sz="1400" u="none" strike="noStrike" cap="none" dirty="0" err="1"/>
                        <a:t>μί</a:t>
                      </a:r>
                      <a:r>
                        <a:rPr lang="en-US" sz="1400" u="none" strike="noStrike" cap="none" dirty="0"/>
                        <a:t>α π</a:t>
                      </a:r>
                      <a:r>
                        <a:rPr lang="en-US" sz="1400" u="none" strike="noStrike" cap="none" dirty="0" err="1"/>
                        <a:t>ρότ</a:t>
                      </a:r>
                      <a:r>
                        <a:rPr lang="en-US" sz="1400" u="none" strike="noStrike" cap="none" dirty="0"/>
                        <a:t>α</a:t>
                      </a:r>
                      <a:r>
                        <a:rPr lang="en-US" sz="1400" u="none" strike="noStrike" cap="none" dirty="0" err="1"/>
                        <a:t>ση</a:t>
                      </a:r>
                      <a:r>
                        <a:rPr lang="en-US" sz="1400" u="none" strike="noStrike" cap="none" dirty="0"/>
                        <a:t>: </a:t>
                      </a:r>
                      <a:r>
                        <a:rPr lang="en-US" sz="1400" u="none" strike="noStrike" cap="none" dirty="0" err="1"/>
                        <a:t>Γι</a:t>
                      </a:r>
                      <a:r>
                        <a:rPr lang="en-US" sz="1400" u="none" strike="noStrike" cap="none" dirty="0"/>
                        <a:t>α</a:t>
                      </a:r>
                      <a:r>
                        <a:rPr lang="en-US" sz="1400" u="none" strike="noStrike" cap="none" dirty="0" err="1"/>
                        <a:t>τί</a:t>
                      </a:r>
                      <a:r>
                        <a:rPr lang="en-US" sz="1400" u="none" strike="noStrike" cap="none" dirty="0"/>
                        <a:t> α</a:t>
                      </a:r>
                      <a:r>
                        <a:rPr lang="en-US" sz="1400" u="none" strike="noStrike" cap="none" dirty="0" err="1"/>
                        <a:t>υτό</a:t>
                      </a:r>
                      <a:r>
                        <a:rPr lang="en-US" sz="1400" u="none" strike="noStrike" cap="none" dirty="0"/>
                        <a:t> </a:t>
                      </a:r>
                      <a:r>
                        <a:rPr lang="el-GR" sz="1400" u="none" strike="noStrike" cap="none" dirty="0"/>
                        <a:t>είναι σημαντικό</a:t>
                      </a:r>
                      <a:r>
                        <a:rPr lang="en-US" sz="1400" u="none" strike="noStrike" cap="none" dirty="0"/>
                        <a:t>.</a:t>
                      </a:r>
                      <a:endParaRPr sz="1200" dirty="0"/>
                    </a:p>
                  </a:txBody>
                  <a:tcPr marL="91450" marR="91450" marT="45725" marB="45725" anchor="ctr"/>
                </a:tc>
                <a:extLst>
                  <a:ext uri="{0D108BD9-81ED-4DB2-BD59-A6C34878D82A}">
                    <a16:rowId xmlns:a16="http://schemas.microsoft.com/office/drawing/2014/main" val="10004"/>
                  </a:ext>
                </a:extLst>
              </a:tr>
              <a:tr h="481825">
                <a:tc>
                  <a:txBody>
                    <a:bodyPr/>
                    <a:lstStyle/>
                    <a:p>
                      <a:pPr marL="0" marR="0" lvl="0" indent="0" algn="l" rtl="0">
                        <a:lnSpc>
                          <a:spcPct val="100000"/>
                        </a:lnSpc>
                        <a:spcBef>
                          <a:spcPts val="0"/>
                        </a:spcBef>
                        <a:spcAft>
                          <a:spcPts val="0"/>
                        </a:spcAft>
                        <a:buClr>
                          <a:srgbClr val="000000"/>
                        </a:buClr>
                        <a:buSzPts val="1600"/>
                        <a:buFont typeface="Arial"/>
                        <a:buNone/>
                      </a:pPr>
                      <a:r>
                        <a:rPr lang="el-GR" sz="1400" b="1" u="none" strike="noStrike" cap="none" dirty="0"/>
                        <a:t>Επίτευξη</a:t>
                      </a:r>
                      <a:endParaRPr sz="1400" u="none" strike="noStrike" cap="none"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600"/>
                        <a:buFont typeface="Arial"/>
                        <a:buNone/>
                      </a:pPr>
                      <a:r>
                        <a:rPr lang="en-US" sz="1400" u="none" strike="noStrike" cap="none" dirty="0" err="1"/>
                        <a:t>Οι</a:t>
                      </a:r>
                      <a:r>
                        <a:rPr lang="en-US" sz="1400" u="none" strike="noStrike" cap="none" dirty="0"/>
                        <a:t> </a:t>
                      </a:r>
                      <a:r>
                        <a:rPr lang="el-GR" sz="1400" u="none" strike="noStrike" cap="none" dirty="0"/>
                        <a:t>μαθητές/μαθήτριες</a:t>
                      </a:r>
                      <a:r>
                        <a:rPr lang="en-US" sz="1400" u="none" strike="noStrike" cap="none" dirty="0"/>
                        <a:t> πα</a:t>
                      </a:r>
                      <a:r>
                        <a:rPr lang="en-US" sz="1400" u="none" strike="noStrike" cap="none" dirty="0" err="1"/>
                        <a:t>ρ</a:t>
                      </a:r>
                      <a:r>
                        <a:rPr lang="en-US" sz="1400" u="none" strike="noStrike" cap="none" dirty="0"/>
                        <a:t>α</a:t>
                      </a:r>
                      <a:r>
                        <a:rPr lang="en-US" sz="1400" u="none" strike="noStrike" cap="none" dirty="0" err="1"/>
                        <a:t>τηρούν</a:t>
                      </a:r>
                      <a:r>
                        <a:rPr lang="en-US" sz="1400" u="none" strike="noStrike" cap="none" dirty="0"/>
                        <a:t> </a:t>
                      </a:r>
                      <a:r>
                        <a:rPr lang="en-US" sz="1400" u="none" strike="noStrike" cap="none" dirty="0" err="1"/>
                        <a:t>την</a:t>
                      </a:r>
                      <a:r>
                        <a:rPr lang="en-US" sz="1400" u="none" strike="noStrike" cap="none" dirty="0"/>
                        <a:t> π</a:t>
                      </a:r>
                      <a:r>
                        <a:rPr lang="en-US" sz="1400" u="none" strike="noStrike" cap="none" dirty="0" err="1"/>
                        <a:t>ρόοδο</a:t>
                      </a:r>
                      <a:r>
                        <a:rPr lang="en-US" sz="1400" u="none" strike="noStrike" cap="none" dirty="0"/>
                        <a:t> </a:t>
                      </a:r>
                      <a:r>
                        <a:rPr lang="en-US" sz="1400" u="none" strike="noStrike" cap="none" dirty="0" err="1"/>
                        <a:t>κ</a:t>
                      </a:r>
                      <a:r>
                        <a:rPr lang="en-US" sz="1400" u="none" strike="noStrike" cap="none" dirty="0"/>
                        <a:t>α</a:t>
                      </a:r>
                      <a:r>
                        <a:rPr lang="en-US" sz="1400" u="none" strike="noStrike" cap="none" dirty="0" err="1"/>
                        <a:t>ι</a:t>
                      </a:r>
                      <a:r>
                        <a:rPr lang="en-US" sz="1400" u="none" strike="noStrike" cap="none" dirty="0"/>
                        <a:t> </a:t>
                      </a:r>
                      <a:r>
                        <a:rPr lang="el-GR" sz="1400" u="none" strike="noStrike" cap="none" dirty="0"/>
                        <a:t>αναγνωρίζουν</a:t>
                      </a:r>
                      <a:r>
                        <a:rPr lang="en-US" sz="1400" u="none" strike="noStrike" cap="none" dirty="0"/>
                        <a:t> </a:t>
                      </a:r>
                      <a:r>
                        <a:rPr lang="en-US" sz="1400" u="none" strike="noStrike" cap="none" dirty="0" err="1"/>
                        <a:t>τις</a:t>
                      </a:r>
                      <a:r>
                        <a:rPr lang="en-US" sz="1400" u="none" strike="noStrike" cap="none" dirty="0"/>
                        <a:t> </a:t>
                      </a:r>
                      <a:r>
                        <a:rPr lang="en-US" sz="1400" u="none" strike="noStrike" cap="none" dirty="0" err="1"/>
                        <a:t>μικρές</a:t>
                      </a:r>
                      <a:r>
                        <a:rPr lang="en-US" sz="1400" u="none" strike="noStrike" cap="none" dirty="0"/>
                        <a:t> </a:t>
                      </a:r>
                      <a:r>
                        <a:rPr lang="en-US" sz="1400" u="none" strike="noStrike" cap="none" dirty="0" err="1"/>
                        <a:t>ε</a:t>
                      </a:r>
                      <a:r>
                        <a:rPr lang="en-US" sz="1400" u="none" strike="noStrike" cap="none" dirty="0"/>
                        <a:t>π</a:t>
                      </a:r>
                      <a:r>
                        <a:rPr lang="en-US" sz="1400" u="none" strike="noStrike" cap="none" dirty="0" err="1"/>
                        <a:t>ιτυχίες</a:t>
                      </a:r>
                      <a:r>
                        <a:rPr lang="en-US" sz="1400" u="none" strike="noStrike" cap="none" dirty="0"/>
                        <a:t>.</a:t>
                      </a:r>
                      <a:endParaRPr sz="1200"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600"/>
                        <a:buFont typeface="Arial"/>
                        <a:buNone/>
                      </a:pPr>
                      <a:r>
                        <a:rPr lang="en-US" sz="1400" u="none" strike="noStrike" cap="none" dirty="0" err="1"/>
                        <a:t>Κάρτ</a:t>
                      </a:r>
                      <a:r>
                        <a:rPr lang="en-US" sz="1400" u="none" strike="noStrike" cap="none" dirty="0"/>
                        <a:t>α </a:t>
                      </a:r>
                      <a:r>
                        <a:rPr lang="en-US" sz="1400" u="none" strike="noStrike" cap="none" dirty="0" err="1"/>
                        <a:t>ε</a:t>
                      </a:r>
                      <a:r>
                        <a:rPr lang="en-US" sz="1400" u="none" strike="noStrike" cap="none" dirty="0"/>
                        <a:t>β</a:t>
                      </a:r>
                      <a:r>
                        <a:rPr lang="en-US" sz="1400" u="none" strike="noStrike" cap="none" dirty="0" err="1"/>
                        <a:t>δομ</a:t>
                      </a:r>
                      <a:r>
                        <a:rPr lang="en-US" sz="1400" u="none" strike="noStrike" cap="none" dirty="0"/>
                        <a:t>α</a:t>
                      </a:r>
                      <a:r>
                        <a:rPr lang="en-US" sz="1400" u="none" strike="noStrike" cap="none" dirty="0" err="1"/>
                        <a:t>δι</a:t>
                      </a:r>
                      <a:r>
                        <a:rPr lang="en-US" sz="1400" u="none" strike="noStrike" cap="none" dirty="0"/>
                        <a:t>α</a:t>
                      </a:r>
                      <a:r>
                        <a:rPr lang="en-US" sz="1400" u="none" strike="noStrike" cap="none" dirty="0" err="1"/>
                        <a:t>ίου</a:t>
                      </a:r>
                      <a:r>
                        <a:rPr lang="en-US" sz="1400" u="none" strike="noStrike" cap="none" dirty="0"/>
                        <a:t> </a:t>
                      </a:r>
                      <a:r>
                        <a:rPr lang="en-US" sz="1400" u="none" strike="noStrike" cap="none" dirty="0" err="1"/>
                        <a:t>στόχου</a:t>
                      </a:r>
                      <a:r>
                        <a:rPr lang="en-US" sz="1400" u="none" strike="noStrike" cap="none" dirty="0"/>
                        <a:t>. </a:t>
                      </a:r>
                      <a:r>
                        <a:rPr lang="en-US" sz="1400" u="none" strike="noStrike" cap="none" dirty="0" err="1"/>
                        <a:t>Γρήγορ</a:t>
                      </a:r>
                      <a:r>
                        <a:rPr lang="el-GR" sz="1400" u="none" strike="noStrike" cap="none" dirty="0" err="1"/>
                        <a:t>ος</a:t>
                      </a:r>
                      <a:r>
                        <a:rPr lang="en-US" sz="1400" u="none" strike="noStrike" cap="none" dirty="0"/>
                        <a:t> </a:t>
                      </a:r>
                      <a:r>
                        <a:rPr lang="el-GR" sz="1400" u="none" strike="noStrike" cap="none" dirty="0"/>
                        <a:t>αναστοχασμός </a:t>
                      </a:r>
                      <a:r>
                        <a:rPr lang="en-US" sz="1400" u="none" strike="noStrike" cap="none" dirty="0" err="1"/>
                        <a:t>στο</a:t>
                      </a:r>
                      <a:r>
                        <a:rPr lang="en-US" sz="1400" u="none" strike="noStrike" cap="none" dirty="0"/>
                        <a:t> </a:t>
                      </a:r>
                      <a:r>
                        <a:rPr lang="en-US" sz="1400" u="none" strike="noStrike" cap="none" dirty="0" err="1"/>
                        <a:t>τέλος</a:t>
                      </a:r>
                      <a:r>
                        <a:rPr lang="en-US" sz="1400" u="none" strike="noStrike" cap="none" dirty="0"/>
                        <a:t> </a:t>
                      </a:r>
                      <a:r>
                        <a:rPr lang="en-US" sz="1400" u="none" strike="noStrike" cap="none" dirty="0" err="1"/>
                        <a:t>της</a:t>
                      </a:r>
                      <a:r>
                        <a:rPr lang="en-US" sz="1400" u="none" strike="noStrike" cap="none" dirty="0"/>
                        <a:t> </a:t>
                      </a:r>
                      <a:r>
                        <a:rPr lang="en-US" sz="1400" u="none" strike="noStrike" cap="none" dirty="0" err="1"/>
                        <a:t>ε</a:t>
                      </a:r>
                      <a:r>
                        <a:rPr lang="en-US" sz="1400" u="none" strike="noStrike" cap="none" dirty="0"/>
                        <a:t>β</a:t>
                      </a:r>
                      <a:r>
                        <a:rPr lang="en-US" sz="1400" u="none" strike="noStrike" cap="none" dirty="0" err="1"/>
                        <a:t>δομάδ</a:t>
                      </a:r>
                      <a:r>
                        <a:rPr lang="en-US" sz="1400" u="none" strike="noStrike" cap="none" dirty="0"/>
                        <a:t>α</a:t>
                      </a:r>
                      <a:r>
                        <a:rPr lang="en-US" sz="1400" u="none" strike="noStrike" cap="none" dirty="0" err="1"/>
                        <a:t>ς</a:t>
                      </a:r>
                      <a:r>
                        <a:rPr lang="en-US" sz="1400" u="none" strike="noStrike" cap="none" dirty="0"/>
                        <a:t>.</a:t>
                      </a:r>
                      <a:endParaRPr sz="1200" dirty="0"/>
                    </a:p>
                  </a:txBody>
                  <a:tcPr marL="91450" marR="91450" marT="45725" marB="45725" anchor="ctr"/>
                </a:tc>
                <a:extLst>
                  <a:ext uri="{0D108BD9-81ED-4DB2-BD59-A6C34878D82A}">
                    <a16:rowId xmlns:a16="http://schemas.microsoft.com/office/drawing/2014/main" val="10005"/>
                  </a:ext>
                </a:extLst>
              </a:tr>
            </a:tbl>
          </a:graphicData>
        </a:graphic>
      </p:graphicFrame>
      <p:sp>
        <p:nvSpPr>
          <p:cNvPr id="172" name="Google Shape;172;g37d7badc4d7_0_12"/>
          <p:cNvSpPr txBox="1"/>
          <p:nvPr/>
        </p:nvSpPr>
        <p:spPr>
          <a:xfrm>
            <a:off x="444339" y="6198458"/>
            <a:ext cx="11577700" cy="61551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700" b="0" i="1" u="none" strike="noStrike" cap="none" dirty="0" err="1">
                <a:solidFill>
                  <a:srgbClr val="000000"/>
                </a:solidFill>
                <a:latin typeface="Arial"/>
                <a:ea typeface="Arial"/>
                <a:cs typeface="Arial"/>
                <a:sym typeface="Arial"/>
              </a:rPr>
              <a:t>Μ</a:t>
            </a:r>
            <a:r>
              <a:rPr lang="en-US" sz="1700" b="0" i="1" u="none" strike="noStrike" cap="none" dirty="0">
                <a:solidFill>
                  <a:srgbClr val="000000"/>
                </a:solidFill>
                <a:latin typeface="Arial"/>
                <a:ea typeface="Arial"/>
                <a:cs typeface="Arial"/>
                <a:sym typeface="Arial"/>
              </a:rPr>
              <a:t>π</a:t>
            </a:r>
            <a:r>
              <a:rPr lang="en-US" sz="1700" b="0" i="1" u="none" strike="noStrike" cap="none" dirty="0" err="1">
                <a:solidFill>
                  <a:srgbClr val="000000"/>
                </a:solidFill>
                <a:latin typeface="Arial"/>
                <a:ea typeface="Arial"/>
                <a:cs typeface="Arial"/>
                <a:sym typeface="Arial"/>
              </a:rPr>
              <a:t>ορείτε</a:t>
            </a:r>
            <a:r>
              <a:rPr lang="en-US" sz="1700" b="0" i="1" u="none" strike="noStrike" cap="none" dirty="0">
                <a:solidFill>
                  <a:srgbClr val="000000"/>
                </a:solidFill>
                <a:latin typeface="Arial"/>
                <a:ea typeface="Arial"/>
                <a:cs typeface="Arial"/>
                <a:sym typeface="Arial"/>
              </a:rPr>
              <a:t> </a:t>
            </a:r>
            <a:r>
              <a:rPr lang="en-US" sz="1700" b="0" i="1" u="none" strike="noStrike" cap="none" dirty="0" err="1">
                <a:solidFill>
                  <a:srgbClr val="000000"/>
                </a:solidFill>
                <a:latin typeface="Arial"/>
                <a:ea typeface="Arial"/>
                <a:cs typeface="Arial"/>
                <a:sym typeface="Arial"/>
              </a:rPr>
              <a:t>ν</a:t>
            </a:r>
            <a:r>
              <a:rPr lang="en-US" sz="1700" b="0" i="1" u="none" strike="noStrike" cap="none" dirty="0">
                <a:solidFill>
                  <a:srgbClr val="000000"/>
                </a:solidFill>
                <a:latin typeface="Arial"/>
                <a:ea typeface="Arial"/>
                <a:cs typeface="Arial"/>
                <a:sym typeface="Arial"/>
              </a:rPr>
              <a:t>α </a:t>
            </a:r>
            <a:r>
              <a:rPr lang="el-GR" sz="1700" b="0" i="1" u="none" strike="noStrike" cap="none" dirty="0">
                <a:solidFill>
                  <a:srgbClr val="000000"/>
                </a:solidFill>
                <a:latin typeface="Arial"/>
                <a:ea typeface="Arial"/>
                <a:cs typeface="Arial"/>
                <a:sym typeface="Arial"/>
              </a:rPr>
              <a:t>υποστηρίξετε</a:t>
            </a:r>
            <a:r>
              <a:rPr lang="en-US" sz="1700" b="0" i="1" u="none" strike="noStrike" cap="none" dirty="0">
                <a:solidFill>
                  <a:srgbClr val="000000"/>
                </a:solidFill>
                <a:latin typeface="Arial"/>
                <a:ea typeface="Arial"/>
                <a:cs typeface="Arial"/>
                <a:sym typeface="Arial"/>
              </a:rPr>
              <a:t> </a:t>
            </a:r>
            <a:r>
              <a:rPr lang="en-US" sz="1700" b="0" i="1" u="none" strike="noStrike" cap="none" dirty="0" err="1">
                <a:solidFill>
                  <a:srgbClr val="000000"/>
                </a:solidFill>
                <a:latin typeface="Arial"/>
                <a:ea typeface="Arial"/>
                <a:cs typeface="Arial"/>
                <a:sym typeface="Arial"/>
              </a:rPr>
              <a:t>το</a:t>
            </a:r>
            <a:r>
              <a:rPr lang="en-US" sz="1700" b="0" i="1" u="none" strike="noStrike" cap="none" dirty="0">
                <a:solidFill>
                  <a:srgbClr val="000000"/>
                </a:solidFill>
                <a:latin typeface="Arial"/>
                <a:ea typeface="Arial"/>
                <a:cs typeface="Arial"/>
                <a:sym typeface="Arial"/>
              </a:rPr>
              <a:t> PERMA </a:t>
            </a:r>
            <a:r>
              <a:rPr lang="en-US" sz="1700" b="0" i="1" u="none" strike="noStrike" cap="none" dirty="0" err="1">
                <a:solidFill>
                  <a:srgbClr val="000000"/>
                </a:solidFill>
                <a:latin typeface="Arial"/>
                <a:ea typeface="Arial"/>
                <a:cs typeface="Arial"/>
                <a:sym typeface="Arial"/>
              </a:rPr>
              <a:t>με</a:t>
            </a:r>
            <a:r>
              <a:rPr lang="en-US" sz="1700" b="0" i="1" u="none" strike="noStrike" cap="none" dirty="0">
                <a:solidFill>
                  <a:srgbClr val="000000"/>
                </a:solidFill>
                <a:latin typeface="Arial"/>
                <a:ea typeface="Arial"/>
                <a:cs typeface="Arial"/>
                <a:sym typeface="Arial"/>
              </a:rPr>
              <a:t> απ</a:t>
            </a:r>
            <a:r>
              <a:rPr lang="en-US" sz="1700" b="0" i="1" u="none" strike="noStrike" cap="none" dirty="0" err="1">
                <a:solidFill>
                  <a:srgbClr val="000000"/>
                </a:solidFill>
                <a:latin typeface="Arial"/>
                <a:ea typeface="Arial"/>
                <a:cs typeface="Arial"/>
                <a:sym typeface="Arial"/>
              </a:rPr>
              <a:t>λές</a:t>
            </a:r>
            <a:r>
              <a:rPr lang="en-US" sz="1700" b="0" i="1" u="none" strike="noStrike" cap="none" dirty="0">
                <a:solidFill>
                  <a:srgbClr val="000000"/>
                </a:solidFill>
                <a:latin typeface="Arial"/>
                <a:ea typeface="Arial"/>
                <a:cs typeface="Arial"/>
                <a:sym typeface="Arial"/>
              </a:rPr>
              <a:t> </a:t>
            </a:r>
            <a:r>
              <a:rPr lang="en-US" sz="1700" b="0" i="1" u="none" strike="noStrike" cap="none" dirty="0" err="1">
                <a:solidFill>
                  <a:srgbClr val="000000"/>
                </a:solidFill>
                <a:latin typeface="Arial"/>
                <a:ea typeface="Arial"/>
                <a:cs typeface="Arial"/>
                <a:sym typeface="Arial"/>
              </a:rPr>
              <a:t>ρουτίνες</a:t>
            </a:r>
            <a:r>
              <a:rPr lang="en-US" sz="1700" b="0" i="1" u="none" strike="noStrike" cap="none" dirty="0">
                <a:solidFill>
                  <a:srgbClr val="000000"/>
                </a:solidFill>
                <a:latin typeface="Arial"/>
                <a:ea typeface="Arial"/>
                <a:cs typeface="Arial"/>
                <a:sym typeface="Arial"/>
              </a:rPr>
              <a:t>. </a:t>
            </a:r>
            <a:endParaRPr lang="el-GR" sz="1700" b="0" i="1"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r>
              <a:rPr lang="en-US" sz="1700" b="0" i="1" u="none" strike="noStrike" cap="none" dirty="0" err="1">
                <a:solidFill>
                  <a:srgbClr val="000000"/>
                </a:solidFill>
                <a:latin typeface="Arial"/>
                <a:ea typeface="Arial"/>
                <a:cs typeface="Arial"/>
                <a:sym typeface="Arial"/>
              </a:rPr>
              <a:t>Μικρές</a:t>
            </a:r>
            <a:r>
              <a:rPr lang="el-GR" sz="1700" b="0" i="1" u="none" strike="noStrike" cap="none" dirty="0">
                <a:solidFill>
                  <a:srgbClr val="000000"/>
                </a:solidFill>
                <a:latin typeface="Arial"/>
                <a:ea typeface="Arial"/>
                <a:cs typeface="Arial"/>
                <a:sym typeface="Arial"/>
              </a:rPr>
              <a:t> καθημερινές</a:t>
            </a:r>
            <a:r>
              <a:rPr lang="en-US" sz="1700" b="0" i="1" u="none" strike="noStrike" cap="none" dirty="0">
                <a:solidFill>
                  <a:srgbClr val="000000"/>
                </a:solidFill>
                <a:latin typeface="Arial"/>
                <a:ea typeface="Arial"/>
                <a:cs typeface="Arial"/>
                <a:sym typeface="Arial"/>
              </a:rPr>
              <a:t> </a:t>
            </a:r>
            <a:r>
              <a:rPr lang="en-US" sz="1700" b="0" i="1" u="none" strike="noStrike" cap="none" dirty="0" err="1">
                <a:solidFill>
                  <a:srgbClr val="000000"/>
                </a:solidFill>
                <a:latin typeface="Arial"/>
                <a:ea typeface="Arial"/>
                <a:cs typeface="Arial"/>
                <a:sym typeface="Arial"/>
              </a:rPr>
              <a:t>ενέργειες</a:t>
            </a:r>
            <a:r>
              <a:rPr lang="en-US" sz="1700" b="0" i="1" u="none" strike="noStrike" cap="none" dirty="0">
                <a:solidFill>
                  <a:srgbClr val="000000"/>
                </a:solidFill>
                <a:latin typeface="Arial"/>
                <a:ea typeface="Arial"/>
                <a:cs typeface="Arial"/>
                <a:sym typeface="Arial"/>
              </a:rPr>
              <a:t> α</a:t>
            </a:r>
            <a:r>
              <a:rPr lang="en-US" sz="1700" b="0" i="1" u="none" strike="noStrike" cap="none" dirty="0" err="1">
                <a:solidFill>
                  <a:srgbClr val="000000"/>
                </a:solidFill>
                <a:latin typeface="Arial"/>
                <a:ea typeface="Arial"/>
                <a:cs typeface="Arial"/>
                <a:sym typeface="Arial"/>
              </a:rPr>
              <a:t>λλάζουν</a:t>
            </a:r>
            <a:r>
              <a:rPr lang="en-US" sz="1700" b="0" i="1" u="none" strike="noStrike" cap="none" dirty="0">
                <a:solidFill>
                  <a:srgbClr val="000000"/>
                </a:solidFill>
                <a:latin typeface="Arial"/>
                <a:ea typeface="Arial"/>
                <a:cs typeface="Arial"/>
                <a:sym typeface="Arial"/>
              </a:rPr>
              <a:t> </a:t>
            </a:r>
            <a:r>
              <a:rPr lang="en-US" sz="1700" b="0" i="1" u="none" strike="noStrike" cap="none" dirty="0" err="1">
                <a:solidFill>
                  <a:srgbClr val="000000"/>
                </a:solidFill>
                <a:latin typeface="Arial"/>
                <a:ea typeface="Arial"/>
                <a:cs typeface="Arial"/>
                <a:sym typeface="Arial"/>
              </a:rPr>
              <a:t>την</a:t>
            </a:r>
            <a:r>
              <a:rPr lang="en-US" sz="1700" b="0" i="1" u="none" strike="noStrike" cap="none" dirty="0">
                <a:solidFill>
                  <a:srgbClr val="000000"/>
                </a:solidFill>
                <a:latin typeface="Arial"/>
                <a:ea typeface="Arial"/>
                <a:cs typeface="Arial"/>
                <a:sym typeface="Arial"/>
              </a:rPr>
              <a:t> </a:t>
            </a:r>
            <a:r>
              <a:rPr lang="en-US" sz="1700" b="0" i="1" u="none" strike="noStrike" cap="none" dirty="0" err="1">
                <a:solidFill>
                  <a:srgbClr val="000000"/>
                </a:solidFill>
                <a:latin typeface="Arial"/>
                <a:ea typeface="Arial"/>
                <a:cs typeface="Arial"/>
                <a:sym typeface="Arial"/>
              </a:rPr>
              <a:t>κουλτούρ</a:t>
            </a:r>
            <a:r>
              <a:rPr lang="en-US" sz="1700" b="0" i="1" u="none" strike="noStrike" cap="none" dirty="0">
                <a:solidFill>
                  <a:srgbClr val="000000"/>
                </a:solidFill>
                <a:latin typeface="Arial"/>
                <a:ea typeface="Arial"/>
                <a:cs typeface="Arial"/>
                <a:sym typeface="Arial"/>
              </a:rPr>
              <a:t>α </a:t>
            </a:r>
            <a:r>
              <a:rPr lang="en-US" sz="1700" b="0" i="1" u="none" strike="noStrike" cap="none" dirty="0" err="1">
                <a:solidFill>
                  <a:srgbClr val="000000"/>
                </a:solidFill>
                <a:latin typeface="Arial"/>
                <a:ea typeface="Arial"/>
                <a:cs typeface="Arial"/>
                <a:sym typeface="Arial"/>
              </a:rPr>
              <a:t>του</a:t>
            </a:r>
            <a:r>
              <a:rPr lang="en-US" sz="1700" b="0" i="1" u="none" strike="noStrike" cap="none" dirty="0">
                <a:solidFill>
                  <a:srgbClr val="000000"/>
                </a:solidFill>
                <a:latin typeface="Arial"/>
                <a:ea typeface="Arial"/>
                <a:cs typeface="Arial"/>
                <a:sym typeface="Arial"/>
              </a:rPr>
              <a:t> </a:t>
            </a:r>
            <a:r>
              <a:rPr lang="en-US" sz="1700" b="0" i="1" u="none" strike="noStrike" cap="none" dirty="0" err="1">
                <a:solidFill>
                  <a:srgbClr val="000000"/>
                </a:solidFill>
                <a:latin typeface="Arial"/>
                <a:ea typeface="Arial"/>
                <a:cs typeface="Arial"/>
                <a:sym typeface="Arial"/>
              </a:rPr>
              <a:t>σχολείου</a:t>
            </a:r>
            <a:r>
              <a:rPr lang="en-US" sz="1700" b="0" i="1" u="none" strike="noStrike" cap="none" dirty="0">
                <a:solidFill>
                  <a:srgbClr val="000000"/>
                </a:solidFill>
                <a:latin typeface="Arial"/>
                <a:ea typeface="Arial"/>
                <a:cs typeface="Arial"/>
                <a:sym typeface="Arial"/>
              </a:rPr>
              <a:t>.</a:t>
            </a:r>
            <a:endParaRPr sz="17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g38507ec21ab_0_0"/>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SzPts val="3800"/>
              <a:buNone/>
            </a:pPr>
            <a:r>
              <a:rPr lang="en-US"/>
              <a:t>Ενότητα 1.2 – Εισαγωγή στο μοντέλο PERMA</a:t>
            </a:r>
            <a:endParaRPr/>
          </a:p>
        </p:txBody>
      </p:sp>
      <p:sp>
        <p:nvSpPr>
          <p:cNvPr id="178" name="Google Shape;178;g38507ec21ab_0_0"/>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457200" marR="0" lvl="0" indent="-228600" algn="just" rtl="0">
              <a:lnSpc>
                <a:spcPct val="90000"/>
              </a:lnSpc>
              <a:spcBef>
                <a:spcPts val="1000"/>
              </a:spcBef>
              <a:spcAft>
                <a:spcPts val="0"/>
              </a:spcAft>
              <a:buClr>
                <a:schemeClr val="accent2"/>
              </a:buClr>
              <a:buSzPts val="2400"/>
              <a:buFont typeface="Arial"/>
              <a:buNone/>
            </a:pPr>
            <a:r>
              <a:rPr lang="en-US"/>
              <a:t>Από την κατανόηση στη δράση</a:t>
            </a:r>
            <a:endParaRPr/>
          </a:p>
        </p:txBody>
      </p:sp>
      <p:sp>
        <p:nvSpPr>
          <p:cNvPr id="179" name="Google Shape;179;g38507ec21ab_0_0"/>
          <p:cNvSpPr txBox="1">
            <a:spLocks noGrp="1"/>
          </p:cNvSpPr>
          <p:nvPr>
            <p:ph type="body" idx="2"/>
          </p:nvPr>
        </p:nvSpPr>
        <p:spPr>
          <a:xfrm>
            <a:off x="97971" y="1462685"/>
            <a:ext cx="11944500" cy="52893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dk1"/>
              </a:buClr>
              <a:buSzPts val="1800"/>
              <a:buFont typeface="Arial"/>
              <a:buNone/>
            </a:pPr>
            <a:r>
              <a:rPr lang="en-US" sz="2000" dirty="0" err="1"/>
              <a:t>Τώρ</a:t>
            </a:r>
            <a:r>
              <a:rPr lang="en-US" sz="2000" dirty="0"/>
              <a:t>α </a:t>
            </a:r>
            <a:r>
              <a:rPr lang="en-US" sz="2000" dirty="0" err="1"/>
              <a:t>γνωρίζετε</a:t>
            </a:r>
            <a:r>
              <a:rPr lang="en-US" sz="2000" dirty="0"/>
              <a:t> </a:t>
            </a:r>
            <a:r>
              <a:rPr lang="en-US" sz="2000" dirty="0" err="1"/>
              <a:t>τ</a:t>
            </a:r>
            <a:r>
              <a:rPr lang="en-US" sz="2000" dirty="0"/>
              <a:t>α π</a:t>
            </a:r>
            <a:r>
              <a:rPr lang="en-US" sz="2000" dirty="0" err="1"/>
              <a:t>έντε</a:t>
            </a:r>
            <a:r>
              <a:rPr lang="en-US" sz="2000" dirty="0"/>
              <a:t> </a:t>
            </a:r>
            <a:r>
              <a:rPr lang="en-US" sz="2000" dirty="0" err="1"/>
              <a:t>στοιχεί</a:t>
            </a:r>
            <a:r>
              <a:rPr lang="en-US" sz="2000" dirty="0"/>
              <a:t>α </a:t>
            </a:r>
            <a:r>
              <a:rPr lang="en-US" sz="2000" dirty="0" err="1"/>
              <a:t>του</a:t>
            </a:r>
            <a:r>
              <a:rPr lang="el-GR" sz="2000" dirty="0"/>
              <a:t> μοντέλου</a:t>
            </a:r>
            <a:r>
              <a:rPr lang="en-US" sz="2000" dirty="0"/>
              <a:t> PERMA </a:t>
            </a:r>
            <a:r>
              <a:rPr lang="en-US" sz="2000" dirty="0" err="1"/>
              <a:t>κ</a:t>
            </a:r>
            <a:r>
              <a:rPr lang="en-US" sz="2000" dirty="0"/>
              <a:t>α</a:t>
            </a:r>
            <a:r>
              <a:rPr lang="en-US" sz="2000" dirty="0" err="1"/>
              <a:t>ι</a:t>
            </a:r>
            <a:r>
              <a:rPr lang="en-US" sz="2000" dirty="0"/>
              <a:t> π</a:t>
            </a:r>
            <a:r>
              <a:rPr lang="en-US" sz="2000" dirty="0" err="1"/>
              <a:t>ώς</a:t>
            </a:r>
            <a:r>
              <a:rPr lang="en-US" sz="2000" dirty="0"/>
              <a:t> α</a:t>
            </a:r>
            <a:r>
              <a:rPr lang="en-US" sz="2000" dirty="0" err="1"/>
              <a:t>υτά</a:t>
            </a:r>
            <a:r>
              <a:rPr lang="en-US" sz="2000" dirty="0"/>
              <a:t> </a:t>
            </a:r>
            <a:r>
              <a:rPr lang="en-US" sz="2000" dirty="0" err="1"/>
              <a:t>εκδηλώνοντ</a:t>
            </a:r>
            <a:r>
              <a:rPr lang="en-US" sz="2000" dirty="0"/>
              <a:t>α</a:t>
            </a:r>
            <a:r>
              <a:rPr lang="en-US" sz="2000" dirty="0" err="1"/>
              <a:t>ι</a:t>
            </a:r>
            <a:r>
              <a:rPr lang="en-US" sz="2000" dirty="0"/>
              <a:t> </a:t>
            </a:r>
            <a:r>
              <a:rPr lang="en-US" sz="2000" dirty="0" err="1"/>
              <a:t>στη</a:t>
            </a:r>
            <a:r>
              <a:rPr lang="en-US" sz="2000" dirty="0"/>
              <a:t> </a:t>
            </a:r>
            <a:r>
              <a:rPr lang="en-US" sz="2000" dirty="0" err="1"/>
              <a:t>σχολική</a:t>
            </a:r>
            <a:r>
              <a:rPr lang="en-US" sz="2000" dirty="0"/>
              <a:t> </a:t>
            </a:r>
            <a:r>
              <a:rPr lang="en-US" sz="2000" dirty="0" err="1"/>
              <a:t>ζωή</a:t>
            </a:r>
            <a:r>
              <a:rPr lang="en-US" sz="2000" dirty="0"/>
              <a:t>.</a:t>
            </a:r>
            <a:br>
              <a:rPr lang="en-US" sz="2000" dirty="0"/>
            </a:br>
            <a:r>
              <a:rPr lang="el-GR" sz="2000" dirty="0"/>
              <a:t>Προτού</a:t>
            </a:r>
            <a:r>
              <a:rPr lang="en-US" sz="2000" dirty="0"/>
              <a:t> </a:t>
            </a:r>
            <a:r>
              <a:rPr lang="en-US" sz="2000" dirty="0" err="1"/>
              <a:t>εξερευνήσουμε</a:t>
            </a:r>
            <a:r>
              <a:rPr lang="en-US" sz="2000" dirty="0"/>
              <a:t> </a:t>
            </a:r>
            <a:r>
              <a:rPr lang="en-US" sz="2000" dirty="0" err="1"/>
              <a:t>συγκεκριμένες</a:t>
            </a:r>
            <a:r>
              <a:rPr lang="en-US" sz="2000" dirty="0"/>
              <a:t> </a:t>
            </a:r>
            <a:r>
              <a:rPr lang="en-US" sz="2000" dirty="0" err="1"/>
              <a:t>δρ</a:t>
            </a:r>
            <a:r>
              <a:rPr lang="en-US" sz="2000" dirty="0"/>
              <a:t>α</a:t>
            </a:r>
            <a:r>
              <a:rPr lang="en-US" sz="2000" dirty="0" err="1"/>
              <a:t>στηριότητες</a:t>
            </a:r>
            <a:r>
              <a:rPr lang="en-US" sz="2000" dirty="0"/>
              <a:t>, </a:t>
            </a:r>
            <a:r>
              <a:rPr lang="en-US" sz="2000" dirty="0" err="1"/>
              <a:t>θ</a:t>
            </a:r>
            <a:r>
              <a:rPr lang="en-US" sz="2000" dirty="0"/>
              <a:t>α </a:t>
            </a:r>
            <a:r>
              <a:rPr lang="en-US" sz="2000" dirty="0" err="1"/>
              <a:t>κάνουμε</a:t>
            </a:r>
            <a:r>
              <a:rPr lang="en-US" sz="2000" dirty="0"/>
              <a:t> </a:t>
            </a:r>
            <a:r>
              <a:rPr lang="el-GR" sz="2000" dirty="0"/>
              <a:t>το εξής</a:t>
            </a:r>
            <a:r>
              <a:rPr lang="en-US" sz="2000" dirty="0"/>
              <a:t>:</a:t>
            </a:r>
            <a:endParaRPr dirty="0"/>
          </a:p>
          <a:p>
            <a:pPr marL="457200" marR="0" lvl="0" indent="-228600" algn="l" rtl="0">
              <a:lnSpc>
                <a:spcPct val="90000"/>
              </a:lnSpc>
              <a:spcBef>
                <a:spcPts val="1000"/>
              </a:spcBef>
              <a:spcAft>
                <a:spcPts val="0"/>
              </a:spcAft>
              <a:buClr>
                <a:schemeClr val="dk1"/>
              </a:buClr>
              <a:buSzPts val="1800"/>
              <a:buFont typeface="Arial"/>
              <a:buNone/>
            </a:pPr>
            <a:r>
              <a:rPr lang="el-GR" sz="2000" b="1" dirty="0"/>
              <a:t>Σύνδεση</a:t>
            </a:r>
            <a:r>
              <a:rPr lang="en-US" sz="2000" b="1" dirty="0"/>
              <a:t> </a:t>
            </a:r>
            <a:r>
              <a:rPr lang="en-US" sz="2000" b="1" dirty="0" err="1"/>
              <a:t>το</a:t>
            </a:r>
            <a:r>
              <a:rPr lang="el-GR" sz="2000" b="1" dirty="0"/>
              <a:t>υ</a:t>
            </a:r>
            <a:r>
              <a:rPr lang="en-US" sz="2000" b="1" dirty="0"/>
              <a:t> PERMA </a:t>
            </a:r>
            <a:r>
              <a:rPr lang="en-US" sz="2000" b="1" dirty="0" err="1"/>
              <a:t>με</a:t>
            </a:r>
            <a:r>
              <a:rPr lang="en-US" sz="2000" b="1" dirty="0"/>
              <a:t> </a:t>
            </a:r>
            <a:r>
              <a:rPr lang="en-US" sz="2000" b="1" dirty="0" err="1"/>
              <a:t>την</a:t>
            </a:r>
            <a:r>
              <a:rPr lang="en-US" sz="2000" b="1" dirty="0"/>
              <a:t> π</a:t>
            </a:r>
            <a:r>
              <a:rPr lang="en-US" sz="2000" b="1" dirty="0" err="1"/>
              <a:t>ρ</a:t>
            </a:r>
            <a:r>
              <a:rPr lang="en-US" sz="2000" b="1" dirty="0"/>
              <a:t>α</a:t>
            </a:r>
            <a:r>
              <a:rPr lang="en-US" sz="2000" b="1" dirty="0" err="1"/>
              <a:t>γμ</a:t>
            </a:r>
            <a:r>
              <a:rPr lang="en-US" sz="2000" b="1" dirty="0"/>
              <a:t>α</a:t>
            </a:r>
            <a:r>
              <a:rPr lang="en-US" sz="2000" b="1" dirty="0" err="1"/>
              <a:t>τικότητ</a:t>
            </a:r>
            <a:r>
              <a:rPr lang="en-US" sz="2000" b="1" dirty="0"/>
              <a:t>α </a:t>
            </a:r>
            <a:r>
              <a:rPr lang="en-US" sz="2000" b="1" dirty="0" err="1"/>
              <a:t>του</a:t>
            </a:r>
            <a:r>
              <a:rPr lang="en-US" sz="2000" b="1" dirty="0"/>
              <a:t> </a:t>
            </a:r>
            <a:r>
              <a:rPr lang="en-US" sz="2000" b="1" dirty="0" err="1"/>
              <a:t>σχολείου</a:t>
            </a:r>
            <a:r>
              <a:rPr lang="en-US" sz="2000" b="1" dirty="0"/>
              <a:t> </a:t>
            </a:r>
            <a:r>
              <a:rPr lang="en-US" sz="2000" b="1" dirty="0" err="1"/>
              <a:t>σ</a:t>
            </a:r>
            <a:r>
              <a:rPr lang="en-US" sz="2000" b="1" dirty="0"/>
              <a:t>α</a:t>
            </a:r>
            <a:r>
              <a:rPr lang="en-US" sz="2000" b="1" dirty="0" err="1"/>
              <a:t>ς</a:t>
            </a:r>
            <a:r>
              <a:rPr lang="en-US" sz="2000" b="1" dirty="0"/>
              <a:t>.</a:t>
            </a:r>
            <a:endParaRPr sz="2000" dirty="0"/>
          </a:p>
          <a:p>
            <a:pPr marL="457200" marR="0" lvl="0" indent="-228600" algn="l" rtl="0">
              <a:lnSpc>
                <a:spcPct val="90000"/>
              </a:lnSpc>
              <a:spcBef>
                <a:spcPts val="1000"/>
              </a:spcBef>
              <a:spcAft>
                <a:spcPts val="0"/>
              </a:spcAft>
              <a:buClr>
                <a:schemeClr val="dk1"/>
              </a:buClr>
              <a:buSzPts val="1800"/>
              <a:buFont typeface="Arial"/>
              <a:buNone/>
            </a:pPr>
            <a:r>
              <a:rPr lang="en-US" sz="2000" dirty="0" err="1"/>
              <a:t>Στην</a:t>
            </a:r>
            <a:r>
              <a:rPr lang="en-US" sz="2000" dirty="0"/>
              <a:t> </a:t>
            </a:r>
            <a:r>
              <a:rPr lang="en-US" sz="2000" dirty="0" err="1"/>
              <a:t>Ενότητ</a:t>
            </a:r>
            <a:r>
              <a:rPr lang="en-US" sz="2000" dirty="0"/>
              <a:t>α 1.1 π</a:t>
            </a:r>
            <a:r>
              <a:rPr lang="en-US" sz="2000" dirty="0" err="1"/>
              <a:t>ροσδιορίσ</a:t>
            </a:r>
            <a:r>
              <a:rPr lang="en-US" sz="2000" dirty="0"/>
              <a:t>α</a:t>
            </a:r>
            <a:r>
              <a:rPr lang="en-US" sz="2000" dirty="0" err="1"/>
              <a:t>τε</a:t>
            </a:r>
            <a:r>
              <a:rPr lang="en-US" sz="2000" dirty="0"/>
              <a:t>:</a:t>
            </a:r>
            <a:br>
              <a:rPr lang="en-US" sz="2000" dirty="0"/>
            </a:br>
            <a:r>
              <a:rPr lang="en-US" sz="2000" dirty="0"/>
              <a:t>• </a:t>
            </a:r>
            <a:r>
              <a:rPr lang="en-US" sz="2000" dirty="0" err="1"/>
              <a:t>τ</a:t>
            </a:r>
            <a:r>
              <a:rPr lang="en-US" sz="2000" dirty="0"/>
              <a:t>α </a:t>
            </a:r>
            <a:r>
              <a:rPr lang="el-GR" sz="2000" dirty="0"/>
              <a:t>υπάρχοντα</a:t>
            </a:r>
            <a:r>
              <a:rPr lang="en-US" sz="2000" dirty="0"/>
              <a:t> π</a:t>
            </a:r>
            <a:r>
              <a:rPr lang="en-US" sz="2000" dirty="0" err="1"/>
              <a:t>λεονεκτήμ</a:t>
            </a:r>
            <a:r>
              <a:rPr lang="en-US" sz="2000" dirty="0"/>
              <a:t>α</a:t>
            </a:r>
            <a:r>
              <a:rPr lang="en-US" sz="2000" dirty="0" err="1"/>
              <a:t>τ</a:t>
            </a:r>
            <a:r>
              <a:rPr lang="en-US" sz="2000" dirty="0"/>
              <a:t>α </a:t>
            </a:r>
            <a:r>
              <a:rPr lang="en-US" sz="2000" dirty="0" err="1"/>
              <a:t>ό</a:t>
            </a:r>
            <a:r>
              <a:rPr lang="el-GR" sz="2000" dirty="0" err="1"/>
              <a:t>σον</a:t>
            </a:r>
            <a:r>
              <a:rPr lang="el-GR" sz="2000" dirty="0"/>
              <a:t> αφορά την</a:t>
            </a:r>
            <a:r>
              <a:rPr lang="en-US" sz="2000" dirty="0"/>
              <a:t> </a:t>
            </a:r>
            <a:r>
              <a:rPr lang="en-US" sz="2000" dirty="0" err="1"/>
              <a:t>ευημερί</a:t>
            </a:r>
            <a:r>
              <a:rPr lang="en-US" sz="2000" dirty="0"/>
              <a:t>α</a:t>
            </a:r>
            <a:br>
              <a:rPr lang="en-US" sz="2000" dirty="0"/>
            </a:br>
            <a:r>
              <a:rPr lang="en-US" sz="2000" dirty="0"/>
              <a:t>• </a:t>
            </a:r>
            <a:r>
              <a:rPr lang="en-US" sz="2000" dirty="0" err="1"/>
              <a:t>τις</a:t>
            </a:r>
            <a:r>
              <a:rPr lang="en-US" sz="2000" dirty="0"/>
              <a:t> </a:t>
            </a:r>
            <a:r>
              <a:rPr lang="en-US" sz="2000" dirty="0" err="1"/>
              <a:t>τρέχουσες</a:t>
            </a:r>
            <a:r>
              <a:rPr lang="en-US" sz="2000" dirty="0"/>
              <a:t> π</a:t>
            </a:r>
            <a:r>
              <a:rPr lang="en-US" sz="2000" dirty="0" err="1"/>
              <a:t>ροκλήσεις</a:t>
            </a:r>
            <a:r>
              <a:rPr lang="en-US" sz="2000" dirty="0"/>
              <a:t> </a:t>
            </a:r>
            <a:r>
              <a:rPr lang="en-US" sz="2000" dirty="0" err="1"/>
              <a:t>ή</a:t>
            </a:r>
            <a:r>
              <a:rPr lang="en-US" sz="2000" dirty="0"/>
              <a:t> </a:t>
            </a:r>
            <a:r>
              <a:rPr lang="en-US" sz="2000" dirty="0" err="1"/>
              <a:t>ελλείψεις</a:t>
            </a:r>
            <a:endParaRPr dirty="0"/>
          </a:p>
          <a:p>
            <a:pPr marL="457200" marR="0" lvl="0" indent="-228600" algn="l" rtl="0">
              <a:lnSpc>
                <a:spcPct val="90000"/>
              </a:lnSpc>
              <a:spcBef>
                <a:spcPts val="1000"/>
              </a:spcBef>
              <a:spcAft>
                <a:spcPts val="0"/>
              </a:spcAft>
              <a:buClr>
                <a:schemeClr val="dk1"/>
              </a:buClr>
              <a:buSzPts val="1800"/>
              <a:buFont typeface="Arial"/>
              <a:buNone/>
            </a:pPr>
            <a:r>
              <a:rPr lang="en-US" sz="2000" dirty="0" err="1"/>
              <a:t>Τώρ</a:t>
            </a:r>
            <a:r>
              <a:rPr lang="en-US" sz="2000" dirty="0"/>
              <a:t>α</a:t>
            </a:r>
            <a:r>
              <a:rPr lang="el-GR" sz="2000" dirty="0"/>
              <a:t>,</a:t>
            </a:r>
            <a:r>
              <a:rPr lang="en-US" sz="2000" dirty="0"/>
              <a:t> </a:t>
            </a:r>
            <a:r>
              <a:rPr lang="en-US" sz="2000" dirty="0" err="1"/>
              <a:t>θ</a:t>
            </a:r>
            <a:r>
              <a:rPr lang="en-US" sz="2000" dirty="0"/>
              <a:t>α </a:t>
            </a:r>
            <a:r>
              <a:rPr lang="en-US" sz="2000" dirty="0" err="1"/>
              <a:t>τ</a:t>
            </a:r>
            <a:r>
              <a:rPr lang="en-US" sz="2000" dirty="0"/>
              <a:t>α </a:t>
            </a:r>
            <a:r>
              <a:rPr lang="en-US" sz="2000" dirty="0" err="1"/>
              <a:t>χρησιμο</a:t>
            </a:r>
            <a:r>
              <a:rPr lang="en-US" sz="2000" dirty="0"/>
              <a:t>π</a:t>
            </a:r>
            <a:r>
              <a:rPr lang="en-US" sz="2000" dirty="0" err="1"/>
              <a:t>οιήσ</a:t>
            </a:r>
            <a:r>
              <a:rPr lang="el-GR" sz="2000" dirty="0" err="1"/>
              <a:t>ετε</a:t>
            </a:r>
            <a:r>
              <a:rPr lang="en-US" sz="2000" dirty="0"/>
              <a:t> </a:t>
            </a:r>
            <a:r>
              <a:rPr lang="en-US" sz="2000" dirty="0" err="1"/>
              <a:t>κ</a:t>
            </a:r>
            <a:r>
              <a:rPr lang="en-US" sz="2000" dirty="0"/>
              <a:t>α</a:t>
            </a:r>
            <a:r>
              <a:rPr lang="en-US" sz="2000" dirty="0" err="1"/>
              <a:t>ι</a:t>
            </a:r>
            <a:r>
              <a:rPr lang="en-US" sz="2000" dirty="0"/>
              <a:t> </a:t>
            </a:r>
            <a:r>
              <a:rPr lang="en-US" sz="2000" dirty="0" err="1"/>
              <a:t>θ</a:t>
            </a:r>
            <a:r>
              <a:rPr lang="en-US" sz="2000" dirty="0"/>
              <a:t>α </a:t>
            </a:r>
            <a:r>
              <a:rPr lang="en-US" sz="2000" dirty="0" err="1"/>
              <a:t>τ</a:t>
            </a:r>
            <a:r>
              <a:rPr lang="en-US" sz="2000" dirty="0"/>
              <a:t>α </a:t>
            </a:r>
            <a:r>
              <a:rPr lang="en-US" sz="2000" dirty="0" err="1"/>
              <a:t>το</a:t>
            </a:r>
            <a:r>
              <a:rPr lang="en-US" sz="2000" dirty="0"/>
              <a:t>π</a:t>
            </a:r>
            <a:r>
              <a:rPr lang="en-US" sz="2000" dirty="0" err="1"/>
              <a:t>οθετήσ</a:t>
            </a:r>
            <a:r>
              <a:rPr lang="el-GR" sz="2000" dirty="0" err="1"/>
              <a:t>ετε</a:t>
            </a:r>
            <a:r>
              <a:rPr lang="en-US" sz="2000" dirty="0"/>
              <a:t> </a:t>
            </a:r>
            <a:r>
              <a:rPr lang="en-US" sz="2000" dirty="0" err="1"/>
              <a:t>κάτω</a:t>
            </a:r>
            <a:r>
              <a:rPr lang="en-US" sz="2000" dirty="0"/>
              <a:t> απ</a:t>
            </a:r>
            <a:r>
              <a:rPr lang="en-US" sz="2000" dirty="0" err="1"/>
              <a:t>ό</a:t>
            </a:r>
            <a:r>
              <a:rPr lang="en-US" sz="2000" dirty="0"/>
              <a:t> </a:t>
            </a:r>
            <a:r>
              <a:rPr lang="en-US" sz="2000" dirty="0" err="1"/>
              <a:t>τ</a:t>
            </a:r>
            <a:r>
              <a:rPr lang="en-US" sz="2000" dirty="0"/>
              <a:t>α </a:t>
            </a:r>
            <a:r>
              <a:rPr lang="en-US" sz="2000" dirty="0" err="1"/>
              <a:t>στοιχεί</a:t>
            </a:r>
            <a:r>
              <a:rPr lang="en-US" sz="2000" dirty="0"/>
              <a:t>α </a:t>
            </a:r>
            <a:r>
              <a:rPr lang="en-US" sz="2000" dirty="0" err="1"/>
              <a:t>του</a:t>
            </a:r>
            <a:r>
              <a:rPr lang="en-US" sz="2000" dirty="0"/>
              <a:t> PERMA.</a:t>
            </a:r>
            <a:br>
              <a:rPr lang="en-US" sz="2000" dirty="0"/>
            </a:br>
            <a:r>
              <a:rPr lang="en-US" sz="2000" dirty="0" err="1"/>
              <a:t>Αυτό</a:t>
            </a:r>
            <a:r>
              <a:rPr lang="en-US" sz="2000" dirty="0"/>
              <a:t> </a:t>
            </a:r>
            <a:r>
              <a:rPr lang="el-GR" sz="2000" dirty="0"/>
              <a:t>θα σας</a:t>
            </a:r>
            <a:r>
              <a:rPr lang="en-US" sz="2000" dirty="0"/>
              <a:t> β</a:t>
            </a:r>
            <a:r>
              <a:rPr lang="en-US" sz="2000" dirty="0" err="1"/>
              <a:t>οηθή</a:t>
            </a:r>
            <a:r>
              <a:rPr lang="el-GR" sz="2000" dirty="0" err="1"/>
              <a:t>σει</a:t>
            </a:r>
            <a:r>
              <a:rPr lang="en-US" sz="2000" dirty="0"/>
              <a:t> </a:t>
            </a:r>
            <a:r>
              <a:rPr lang="en-US" sz="2000" dirty="0" err="1"/>
              <a:t>ν</a:t>
            </a:r>
            <a:r>
              <a:rPr lang="en-US" sz="2000" dirty="0"/>
              <a:t>α </a:t>
            </a:r>
            <a:r>
              <a:rPr lang="el-GR" sz="2000" dirty="0"/>
              <a:t>διαπιστώσετε</a:t>
            </a:r>
            <a:r>
              <a:rPr lang="en-US" sz="2000" dirty="0"/>
              <a:t> π</a:t>
            </a:r>
            <a:r>
              <a:rPr lang="en-US" sz="2000" dirty="0" err="1"/>
              <a:t>οιο</a:t>
            </a:r>
            <a:r>
              <a:rPr lang="en-US" sz="2000" dirty="0"/>
              <a:t> </a:t>
            </a:r>
            <a:r>
              <a:rPr lang="el-GR" sz="2000" dirty="0"/>
              <a:t>κομμάτι</a:t>
            </a:r>
            <a:r>
              <a:rPr lang="en-US" sz="2000" dirty="0"/>
              <a:t> </a:t>
            </a:r>
            <a:r>
              <a:rPr lang="en-US" sz="2000" dirty="0" err="1"/>
              <a:t>της</a:t>
            </a:r>
            <a:r>
              <a:rPr lang="en-US" sz="2000" dirty="0"/>
              <a:t> </a:t>
            </a:r>
            <a:r>
              <a:rPr lang="en-US" sz="2000" dirty="0" err="1"/>
              <a:t>ευημερί</a:t>
            </a:r>
            <a:r>
              <a:rPr lang="en-US" sz="2000" dirty="0"/>
              <a:t>α</a:t>
            </a:r>
            <a:r>
              <a:rPr lang="en-US" sz="2000" dirty="0" err="1"/>
              <a:t>ς</a:t>
            </a:r>
            <a:r>
              <a:rPr lang="en-US" sz="2000" dirty="0"/>
              <a:t> </a:t>
            </a:r>
            <a:r>
              <a:rPr lang="en-US" sz="2000" dirty="0" err="1"/>
              <a:t>χρειάζετ</a:t>
            </a:r>
            <a:r>
              <a:rPr lang="en-US" sz="2000" dirty="0"/>
              <a:t>α</a:t>
            </a:r>
            <a:r>
              <a:rPr lang="en-US" sz="2000" dirty="0" err="1"/>
              <a:t>ι</a:t>
            </a:r>
            <a:r>
              <a:rPr lang="en-US" sz="2000" dirty="0"/>
              <a:t> </a:t>
            </a:r>
            <a:r>
              <a:rPr lang="en-US" sz="2000" dirty="0" err="1"/>
              <a:t>τη</a:t>
            </a:r>
            <a:r>
              <a:rPr lang="en-US" sz="2000" dirty="0"/>
              <a:t> </a:t>
            </a:r>
            <a:r>
              <a:rPr lang="en-US" sz="2000" dirty="0" err="1"/>
              <a:t>μεγ</a:t>
            </a:r>
            <a:r>
              <a:rPr lang="en-US" sz="2000" dirty="0"/>
              <a:t>α</a:t>
            </a:r>
            <a:r>
              <a:rPr lang="en-US" sz="2000" dirty="0" err="1"/>
              <a:t>λύτερη</a:t>
            </a:r>
            <a:r>
              <a:rPr lang="en-US" sz="2000" dirty="0"/>
              <a:t> π</a:t>
            </a:r>
            <a:r>
              <a:rPr lang="en-US" sz="2000" dirty="0" err="1"/>
              <a:t>ροσοχή</a:t>
            </a:r>
            <a:r>
              <a:rPr lang="en-US" sz="2000" dirty="0"/>
              <a:t> </a:t>
            </a:r>
            <a:r>
              <a:rPr lang="en-US" sz="2000" dirty="0" err="1"/>
              <a:t>στο</a:t>
            </a:r>
            <a:r>
              <a:rPr lang="en-US" sz="2000" dirty="0"/>
              <a:t> </a:t>
            </a:r>
            <a:r>
              <a:rPr lang="en-US" sz="2000" dirty="0" err="1"/>
              <a:t>σχολείο</a:t>
            </a:r>
            <a:r>
              <a:rPr lang="en-US" sz="2000" dirty="0"/>
              <a:t> </a:t>
            </a:r>
            <a:r>
              <a:rPr lang="en-US" sz="2000" dirty="0" err="1"/>
              <a:t>σ</a:t>
            </a:r>
            <a:r>
              <a:rPr lang="en-US" sz="2000" dirty="0"/>
              <a:t>α</a:t>
            </a:r>
            <a:r>
              <a:rPr lang="en-US" sz="2000" dirty="0" err="1"/>
              <a:t>ς</a:t>
            </a:r>
            <a:r>
              <a:rPr lang="en-US" sz="2000" dirty="0"/>
              <a:t>.</a:t>
            </a:r>
            <a:endParaRPr dirty="0"/>
          </a:p>
          <a:p>
            <a:pPr marL="457200" marR="0" lvl="0" indent="-228600" algn="l" rtl="0">
              <a:lnSpc>
                <a:spcPct val="90000"/>
              </a:lnSpc>
              <a:spcBef>
                <a:spcPts val="1000"/>
              </a:spcBef>
              <a:spcAft>
                <a:spcPts val="0"/>
              </a:spcAft>
              <a:buClr>
                <a:schemeClr val="dk1"/>
              </a:buClr>
              <a:buSzPts val="1800"/>
              <a:buFont typeface="Arial"/>
              <a:buNone/>
            </a:pPr>
            <a:r>
              <a:rPr lang="en-US" sz="2000" dirty="0" err="1"/>
              <a:t>Ότ</a:t>
            </a:r>
            <a:r>
              <a:rPr lang="en-US" sz="2000" dirty="0"/>
              <a:t>α</a:t>
            </a:r>
            <a:r>
              <a:rPr lang="en-US" sz="2000" dirty="0" err="1"/>
              <a:t>ν</a:t>
            </a:r>
            <a:r>
              <a:rPr lang="en-US" sz="2000" dirty="0"/>
              <a:t> </a:t>
            </a:r>
            <a:r>
              <a:rPr lang="en-US" sz="2000" dirty="0" err="1"/>
              <a:t>γνωρίζουμε</a:t>
            </a:r>
            <a:r>
              <a:rPr lang="en-US" sz="2000" dirty="0"/>
              <a:t> </a:t>
            </a:r>
            <a:r>
              <a:rPr lang="en-US" sz="2000" i="1" dirty="0"/>
              <a:t>π</a:t>
            </a:r>
            <a:r>
              <a:rPr lang="en-US" sz="2000" i="1" dirty="0" err="1"/>
              <a:t>ού</a:t>
            </a:r>
            <a:r>
              <a:rPr lang="en-US" sz="2000" i="1" dirty="0"/>
              <a:t> </a:t>
            </a:r>
            <a:r>
              <a:rPr lang="en-US" sz="2000" dirty="0"/>
              <a:t>β</a:t>
            </a:r>
            <a:r>
              <a:rPr lang="en-US" sz="2000" dirty="0" err="1"/>
              <a:t>ρίσκετ</a:t>
            </a:r>
            <a:r>
              <a:rPr lang="en-US" sz="2000" dirty="0"/>
              <a:t>α</a:t>
            </a:r>
            <a:r>
              <a:rPr lang="en-US" sz="2000" dirty="0" err="1"/>
              <a:t>ι</a:t>
            </a:r>
            <a:r>
              <a:rPr lang="en-US" sz="2000" dirty="0"/>
              <a:t> </a:t>
            </a:r>
            <a:r>
              <a:rPr lang="en-US" sz="2000" dirty="0" err="1"/>
              <a:t>η</a:t>
            </a:r>
            <a:r>
              <a:rPr lang="en-US" sz="2000" dirty="0"/>
              <a:t> α</a:t>
            </a:r>
            <a:r>
              <a:rPr lang="en-US" sz="2000" dirty="0" err="1"/>
              <a:t>νάγκη</a:t>
            </a:r>
            <a:r>
              <a:rPr lang="en-US" sz="2000" dirty="0"/>
              <a:t>, </a:t>
            </a:r>
            <a:r>
              <a:rPr lang="en-US" sz="2000" dirty="0" err="1"/>
              <a:t>μ</a:t>
            </a:r>
            <a:r>
              <a:rPr lang="en-US" sz="2000" dirty="0"/>
              <a:t>π</a:t>
            </a:r>
            <a:r>
              <a:rPr lang="en-US" sz="2000" dirty="0" err="1"/>
              <a:t>ορούμε</a:t>
            </a:r>
            <a:r>
              <a:rPr lang="en-US" sz="2000" dirty="0"/>
              <a:t> </a:t>
            </a:r>
            <a:r>
              <a:rPr lang="en-US" sz="2000" dirty="0" err="1"/>
              <a:t>ν</a:t>
            </a:r>
            <a:r>
              <a:rPr lang="en-US" sz="2000" dirty="0"/>
              <a:t>α </a:t>
            </a:r>
            <a:r>
              <a:rPr lang="en-US" sz="2000" dirty="0" err="1"/>
              <a:t>ε</a:t>
            </a:r>
            <a:r>
              <a:rPr lang="en-US" sz="2000" dirty="0"/>
              <a:t>π</a:t>
            </a:r>
            <a:r>
              <a:rPr lang="en-US" sz="2000" dirty="0" err="1"/>
              <a:t>ιλέξουμε</a:t>
            </a:r>
            <a:r>
              <a:rPr lang="en-US" sz="2000" dirty="0"/>
              <a:t> </a:t>
            </a:r>
            <a:r>
              <a:rPr lang="en-US" sz="2000" i="1" dirty="0"/>
              <a:t>π</a:t>
            </a:r>
            <a:r>
              <a:rPr lang="en-US" sz="2000" i="1" dirty="0" err="1"/>
              <a:t>οι</a:t>
            </a:r>
            <a:r>
              <a:rPr lang="en-US" sz="2000" i="1" dirty="0"/>
              <a:t>α </a:t>
            </a:r>
            <a:r>
              <a:rPr lang="en-US" sz="2000" dirty="0" err="1"/>
              <a:t>δρ</a:t>
            </a:r>
            <a:r>
              <a:rPr lang="en-US" sz="2000" dirty="0"/>
              <a:t>α</a:t>
            </a:r>
            <a:r>
              <a:rPr lang="en-US" sz="2000" dirty="0" err="1"/>
              <a:t>στηριότητ</a:t>
            </a:r>
            <a:r>
              <a:rPr lang="en-US" sz="2000" dirty="0"/>
              <a:t>α </a:t>
            </a:r>
            <a:r>
              <a:rPr lang="en-US" sz="2000" dirty="0" err="1"/>
              <a:t>θ</a:t>
            </a:r>
            <a:r>
              <a:rPr lang="en-US" sz="2000" dirty="0"/>
              <a:t>α </a:t>
            </a:r>
            <a:r>
              <a:rPr lang="en-US" sz="2000" dirty="0" err="1"/>
              <a:t>εφ</a:t>
            </a:r>
            <a:r>
              <a:rPr lang="en-US" sz="2000" dirty="0"/>
              <a:t>α</a:t>
            </a:r>
            <a:r>
              <a:rPr lang="en-US" sz="2000" dirty="0" err="1"/>
              <a:t>ρμόσουμε</a:t>
            </a:r>
            <a:r>
              <a:rPr lang="en-US" sz="2000" dirty="0"/>
              <a:t>.</a:t>
            </a:r>
            <a:endParaRPr dirty="0"/>
          </a:p>
          <a:p>
            <a:pPr marL="457200" marR="0" lvl="0" indent="-228600" algn="l" rtl="0">
              <a:lnSpc>
                <a:spcPct val="90000"/>
              </a:lnSpc>
              <a:spcBef>
                <a:spcPts val="1000"/>
              </a:spcBef>
              <a:spcAft>
                <a:spcPts val="0"/>
              </a:spcAft>
              <a:buClr>
                <a:schemeClr val="dk1"/>
              </a:buClr>
              <a:buSzPts val="1800"/>
              <a:buFont typeface="Arial"/>
              <a:buNone/>
            </a:pPr>
            <a:endParaRPr sz="2000" dirty="0"/>
          </a:p>
          <a:p>
            <a:pPr marL="457200" marR="0" lvl="0" indent="-228600" algn="l" rtl="0">
              <a:lnSpc>
                <a:spcPct val="90000"/>
              </a:lnSpc>
              <a:spcBef>
                <a:spcPts val="1000"/>
              </a:spcBef>
              <a:spcAft>
                <a:spcPts val="0"/>
              </a:spcAft>
              <a:buClr>
                <a:schemeClr val="dk1"/>
              </a:buClr>
              <a:buSzPts val="1800"/>
              <a:buFont typeface="Arial"/>
              <a:buNone/>
            </a:pPr>
            <a:endParaRPr sz="2000" dirty="0"/>
          </a:p>
          <a:p>
            <a:pPr marL="0" lvl="0" indent="0" algn="l" rtl="0">
              <a:lnSpc>
                <a:spcPct val="90000"/>
              </a:lnSpc>
              <a:spcBef>
                <a:spcPts val="0"/>
              </a:spcBef>
              <a:spcAft>
                <a:spcPts val="0"/>
              </a:spcAft>
              <a:buClr>
                <a:schemeClr val="dk1"/>
              </a:buClr>
              <a:buSzPts val="1800"/>
              <a:buNone/>
            </a:pPr>
            <a:endParaRPr sz="2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7"/>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SzPts val="3800"/>
              <a:buNone/>
            </a:pPr>
            <a:r>
              <a:rPr lang="en-US"/>
              <a:t>Ενότητα 1.2 – Εισαγωγή στο μοντέλο PERMA</a:t>
            </a:r>
            <a:endParaRPr/>
          </a:p>
        </p:txBody>
      </p:sp>
      <p:sp>
        <p:nvSpPr>
          <p:cNvPr id="185" name="Google Shape;185;p17"/>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457200" marR="0" lvl="0" indent="-228600" algn="just" rtl="0">
              <a:lnSpc>
                <a:spcPct val="90000"/>
              </a:lnSpc>
              <a:spcBef>
                <a:spcPts val="1000"/>
              </a:spcBef>
              <a:spcAft>
                <a:spcPts val="0"/>
              </a:spcAft>
              <a:buClr>
                <a:schemeClr val="accent2"/>
              </a:buClr>
              <a:buSzPts val="2400"/>
              <a:buFont typeface="Arial"/>
              <a:buNone/>
            </a:pPr>
            <a:r>
              <a:rPr lang="en-US"/>
              <a:t>Χαρτογράφηση PERMA (10 λεπτά)</a:t>
            </a:r>
            <a:endParaRPr/>
          </a:p>
        </p:txBody>
      </p:sp>
      <p:sp>
        <p:nvSpPr>
          <p:cNvPr id="186" name="Google Shape;186;p17"/>
          <p:cNvSpPr txBox="1">
            <a:spLocks noGrp="1"/>
          </p:cNvSpPr>
          <p:nvPr>
            <p:ph type="body" idx="2"/>
          </p:nvPr>
        </p:nvSpPr>
        <p:spPr>
          <a:xfrm>
            <a:off x="132520" y="1284294"/>
            <a:ext cx="11944500" cy="5289300"/>
          </a:xfrm>
          <a:prstGeom prst="rect">
            <a:avLst/>
          </a:prstGeom>
          <a:noFill/>
          <a:ln>
            <a:noFill/>
          </a:ln>
        </p:spPr>
        <p:txBody>
          <a:bodyPr spcFirstLastPara="1" wrap="square" lIns="91425" tIns="45700" rIns="91425" bIns="45700" anchor="t" anchorCtr="0">
            <a:noAutofit/>
          </a:bodyPr>
          <a:lstStyle/>
          <a:p>
            <a:pPr marL="265113" lvl="0" indent="0" algn="l" rtl="0">
              <a:lnSpc>
                <a:spcPct val="90000"/>
              </a:lnSpc>
              <a:spcBef>
                <a:spcPts val="1000"/>
              </a:spcBef>
              <a:spcAft>
                <a:spcPts val="0"/>
              </a:spcAft>
              <a:buSzPts val="1800"/>
              <a:buNone/>
            </a:pPr>
            <a:r>
              <a:rPr lang="el-GR" b="1" dirty="0"/>
              <a:t>Δραστηριότητα</a:t>
            </a:r>
            <a:br>
              <a:rPr lang="en-US" dirty="0"/>
            </a:br>
            <a:r>
              <a:rPr lang="en-US" dirty="0" err="1"/>
              <a:t>Συνεργ</a:t>
            </a:r>
            <a:r>
              <a:rPr lang="en-US" dirty="0"/>
              <a:t>α</a:t>
            </a:r>
            <a:r>
              <a:rPr lang="en-US" dirty="0" err="1"/>
              <a:t>στείτε</a:t>
            </a:r>
            <a:r>
              <a:rPr lang="en-US" dirty="0"/>
              <a:t> </a:t>
            </a:r>
            <a:r>
              <a:rPr lang="en-US" dirty="0" err="1"/>
              <a:t>με</a:t>
            </a:r>
            <a:r>
              <a:rPr lang="en-US" dirty="0"/>
              <a:t> </a:t>
            </a:r>
            <a:r>
              <a:rPr lang="en-US" dirty="0" err="1"/>
              <a:t>την</a:t>
            </a:r>
            <a:r>
              <a:rPr lang="en-US" dirty="0"/>
              <a:t> </a:t>
            </a:r>
            <a:r>
              <a:rPr lang="en-US" dirty="0" err="1"/>
              <a:t>ομάδ</a:t>
            </a:r>
            <a:r>
              <a:rPr lang="en-US" dirty="0"/>
              <a:t>α </a:t>
            </a:r>
            <a:r>
              <a:rPr lang="en-US" dirty="0" err="1"/>
              <a:t>σ</a:t>
            </a:r>
            <a:r>
              <a:rPr lang="en-US" dirty="0"/>
              <a:t>α</a:t>
            </a:r>
            <a:r>
              <a:rPr lang="en-US" dirty="0" err="1"/>
              <a:t>ς</a:t>
            </a:r>
            <a:r>
              <a:rPr lang="en-US" dirty="0"/>
              <a:t> </a:t>
            </a:r>
            <a:r>
              <a:rPr lang="en-US" dirty="0" err="1"/>
              <a:t>κ</a:t>
            </a:r>
            <a:r>
              <a:rPr lang="en-US" dirty="0"/>
              <a:t>α</a:t>
            </a:r>
            <a:r>
              <a:rPr lang="en-US" dirty="0" err="1"/>
              <a:t>ι</a:t>
            </a:r>
            <a:r>
              <a:rPr lang="en-US" dirty="0"/>
              <a:t> </a:t>
            </a:r>
            <a:r>
              <a:rPr lang="en-US" dirty="0" err="1"/>
              <a:t>κ</a:t>
            </a:r>
            <a:r>
              <a:rPr lang="en-US" dirty="0"/>
              <a:t>α</a:t>
            </a:r>
            <a:r>
              <a:rPr lang="en-US" dirty="0" err="1"/>
              <a:t>τηγοριο</a:t>
            </a:r>
            <a:r>
              <a:rPr lang="en-US" dirty="0"/>
              <a:t>π</a:t>
            </a:r>
            <a:r>
              <a:rPr lang="en-US" dirty="0" err="1"/>
              <a:t>οιήστε</a:t>
            </a:r>
            <a:r>
              <a:rPr lang="en-US" dirty="0"/>
              <a:t> </a:t>
            </a:r>
            <a:r>
              <a:rPr lang="en-US" dirty="0" err="1"/>
              <a:t>τ</a:t>
            </a:r>
            <a:r>
              <a:rPr lang="en-US" dirty="0"/>
              <a:t>α π</a:t>
            </a:r>
            <a:r>
              <a:rPr lang="en-US" dirty="0" err="1"/>
              <a:t>λεονεκτήμ</a:t>
            </a:r>
            <a:r>
              <a:rPr lang="en-US" dirty="0"/>
              <a:t>α</a:t>
            </a:r>
            <a:r>
              <a:rPr lang="en-US" dirty="0" err="1"/>
              <a:t>τ</a:t>
            </a:r>
            <a:r>
              <a:rPr lang="en-US" dirty="0"/>
              <a:t>α </a:t>
            </a:r>
            <a:r>
              <a:rPr lang="en-US" dirty="0" err="1"/>
              <a:t>κ</a:t>
            </a:r>
            <a:r>
              <a:rPr lang="en-US" dirty="0"/>
              <a:t>α</a:t>
            </a:r>
            <a:r>
              <a:rPr lang="en-US" dirty="0" err="1"/>
              <a:t>ι</a:t>
            </a:r>
            <a:r>
              <a:rPr lang="en-US" dirty="0"/>
              <a:t> </a:t>
            </a:r>
            <a:r>
              <a:rPr lang="en-US" dirty="0" err="1"/>
              <a:t>τις</a:t>
            </a:r>
            <a:r>
              <a:rPr lang="en-US" dirty="0"/>
              <a:t> π</a:t>
            </a:r>
            <a:r>
              <a:rPr lang="en-US" dirty="0" err="1"/>
              <a:t>ροκλήσεις</a:t>
            </a:r>
            <a:r>
              <a:rPr lang="en-US" dirty="0"/>
              <a:t> απ</a:t>
            </a:r>
            <a:r>
              <a:rPr lang="en-US" dirty="0" err="1"/>
              <a:t>ό</a:t>
            </a:r>
            <a:r>
              <a:rPr lang="en-US" dirty="0"/>
              <a:t> </a:t>
            </a:r>
            <a:r>
              <a:rPr lang="en-US" dirty="0" err="1"/>
              <a:t>την</a:t>
            </a:r>
            <a:r>
              <a:rPr lang="en-US" dirty="0"/>
              <a:t> </a:t>
            </a:r>
            <a:r>
              <a:rPr lang="en-US" dirty="0" err="1"/>
              <a:t>Ενότητ</a:t>
            </a:r>
            <a:r>
              <a:rPr lang="en-US" dirty="0"/>
              <a:t>α 1.1 </a:t>
            </a:r>
            <a:r>
              <a:rPr lang="en-US" dirty="0" err="1"/>
              <a:t>σύμφων</a:t>
            </a:r>
            <a:r>
              <a:rPr lang="en-US" dirty="0"/>
              <a:t>α </a:t>
            </a:r>
            <a:r>
              <a:rPr lang="en-US" dirty="0" err="1"/>
              <a:t>με</a:t>
            </a:r>
            <a:r>
              <a:rPr lang="en-US" dirty="0"/>
              <a:t> </a:t>
            </a:r>
            <a:r>
              <a:rPr lang="en-US" dirty="0" err="1"/>
              <a:t>τ</a:t>
            </a:r>
            <a:r>
              <a:rPr lang="en-US" dirty="0"/>
              <a:t>α </a:t>
            </a:r>
            <a:r>
              <a:rPr lang="en-US" dirty="0" err="1"/>
              <a:t>στοιχεί</a:t>
            </a:r>
            <a:r>
              <a:rPr lang="en-US" dirty="0"/>
              <a:t>α </a:t>
            </a:r>
            <a:r>
              <a:rPr lang="en-US" dirty="0" err="1"/>
              <a:t>του</a:t>
            </a:r>
            <a:r>
              <a:rPr lang="en-US" dirty="0"/>
              <a:t> </a:t>
            </a:r>
            <a:r>
              <a:rPr lang="en-US" dirty="0" err="1"/>
              <a:t>μοντέλου</a:t>
            </a:r>
            <a:r>
              <a:rPr lang="en-US" dirty="0"/>
              <a:t> PERMA:</a:t>
            </a:r>
            <a:endParaRPr dirty="0"/>
          </a:p>
          <a:p>
            <a:pPr marL="457200" marR="0" lvl="0" indent="-228600" algn="l" rtl="0">
              <a:lnSpc>
                <a:spcPct val="90000"/>
              </a:lnSpc>
              <a:spcBef>
                <a:spcPts val="1000"/>
              </a:spcBef>
              <a:spcAft>
                <a:spcPts val="0"/>
              </a:spcAft>
              <a:buClr>
                <a:schemeClr val="dk1"/>
              </a:buClr>
              <a:buSzPts val="1800"/>
              <a:buFont typeface="Arial"/>
              <a:buNone/>
            </a:pPr>
            <a:endParaRPr dirty="0"/>
          </a:p>
          <a:p>
            <a:pPr marL="0" lvl="0" indent="0" algn="l" rtl="0">
              <a:lnSpc>
                <a:spcPct val="90000"/>
              </a:lnSpc>
              <a:spcBef>
                <a:spcPts val="0"/>
              </a:spcBef>
              <a:spcAft>
                <a:spcPts val="0"/>
              </a:spcAft>
              <a:buClr>
                <a:schemeClr val="dk1"/>
              </a:buClr>
              <a:buSzPts val="1800"/>
              <a:buNone/>
            </a:pPr>
            <a:endParaRPr dirty="0"/>
          </a:p>
        </p:txBody>
      </p:sp>
      <p:graphicFrame>
        <p:nvGraphicFramePr>
          <p:cNvPr id="187" name="Google Shape;187;p17"/>
          <p:cNvGraphicFramePr/>
          <p:nvPr>
            <p:extLst>
              <p:ext uri="{D42A27DB-BD31-4B8C-83A1-F6EECF244321}">
                <p14:modId xmlns:p14="http://schemas.microsoft.com/office/powerpoint/2010/main" val="3544545374"/>
              </p:ext>
            </p:extLst>
          </p:nvPr>
        </p:nvGraphicFramePr>
        <p:xfrm>
          <a:off x="415290" y="2256383"/>
          <a:ext cx="10515625" cy="493675"/>
        </p:xfrm>
        <a:graphic>
          <a:graphicData uri="http://schemas.openxmlformats.org/drawingml/2006/table">
            <a:tbl>
              <a:tblPr>
                <a:noFill/>
                <a:tableStyleId>{681A3C7C-7CFA-4ECE-9D5C-598549E92B13}</a:tableStyleId>
              </a:tblPr>
              <a:tblGrid>
                <a:gridCol w="2103125">
                  <a:extLst>
                    <a:ext uri="{9D8B030D-6E8A-4147-A177-3AD203B41FA5}">
                      <a16:colId xmlns:a16="http://schemas.microsoft.com/office/drawing/2014/main" val="20000"/>
                    </a:ext>
                  </a:extLst>
                </a:gridCol>
                <a:gridCol w="2103125">
                  <a:extLst>
                    <a:ext uri="{9D8B030D-6E8A-4147-A177-3AD203B41FA5}">
                      <a16:colId xmlns:a16="http://schemas.microsoft.com/office/drawing/2014/main" val="20001"/>
                    </a:ext>
                  </a:extLst>
                </a:gridCol>
                <a:gridCol w="2103125">
                  <a:extLst>
                    <a:ext uri="{9D8B030D-6E8A-4147-A177-3AD203B41FA5}">
                      <a16:colId xmlns:a16="http://schemas.microsoft.com/office/drawing/2014/main" val="20002"/>
                    </a:ext>
                  </a:extLst>
                </a:gridCol>
                <a:gridCol w="2103125">
                  <a:extLst>
                    <a:ext uri="{9D8B030D-6E8A-4147-A177-3AD203B41FA5}">
                      <a16:colId xmlns:a16="http://schemas.microsoft.com/office/drawing/2014/main" val="20003"/>
                    </a:ext>
                  </a:extLst>
                </a:gridCol>
                <a:gridCol w="2103125">
                  <a:extLst>
                    <a:ext uri="{9D8B030D-6E8A-4147-A177-3AD203B41FA5}">
                      <a16:colId xmlns:a16="http://schemas.microsoft.com/office/drawing/2014/main" val="20004"/>
                    </a:ext>
                  </a:extLst>
                </a:gridCol>
              </a:tblGrid>
              <a:tr h="493675">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err="1"/>
                        <a:t>Θετικά</a:t>
                      </a:r>
                      <a:r>
                        <a:rPr lang="en-US" sz="1400" u="none" strike="noStrike" cap="none" dirty="0"/>
                        <a:t> </a:t>
                      </a:r>
                      <a:r>
                        <a:rPr lang="en-US" sz="1400" u="none" strike="noStrike" cap="none" dirty="0" err="1"/>
                        <a:t>συν</a:t>
                      </a:r>
                      <a:r>
                        <a:rPr lang="en-US" sz="1400" u="none" strike="noStrike" cap="none" dirty="0"/>
                        <a:t>α</a:t>
                      </a:r>
                      <a:r>
                        <a:rPr lang="en-US" sz="1400" u="none" strike="noStrike" cap="none" dirty="0" err="1"/>
                        <a:t>ισθήμ</a:t>
                      </a:r>
                      <a:r>
                        <a:rPr lang="en-US" sz="1400" u="none" strike="noStrike" cap="none" dirty="0"/>
                        <a:t>α</a:t>
                      </a:r>
                      <a:r>
                        <a:rPr lang="en-US" sz="1400" u="none" strike="noStrike" cap="none" dirty="0" err="1"/>
                        <a:t>τ</a:t>
                      </a:r>
                      <a:r>
                        <a:rPr lang="en-US" sz="1400" u="none" strike="noStrike" cap="none" dirty="0"/>
                        <a:t>α</a:t>
                      </a:r>
                      <a:endParaRPr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400"/>
                        <a:buFont typeface="Arial"/>
                        <a:buNone/>
                      </a:pPr>
                      <a:r>
                        <a:rPr lang="el-GR" sz="1400" u="none" strike="noStrike" cap="none" dirty="0"/>
                        <a:t>Δέσμευση</a:t>
                      </a:r>
                      <a:endParaRPr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Σχέσεις</a:t>
                      </a:r>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Νόημα</a:t>
                      </a:r>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err="1"/>
                        <a:t>Ε</a:t>
                      </a:r>
                      <a:r>
                        <a:rPr lang="en-US" sz="1400" u="none" strike="noStrike" cap="none" dirty="0"/>
                        <a:t>π</a:t>
                      </a:r>
                      <a:r>
                        <a:rPr lang="en-US" sz="1400" u="none" strike="noStrike" cap="none" dirty="0" err="1"/>
                        <a:t>ίτευξη</a:t>
                      </a:r>
                      <a:endParaRPr dirty="0"/>
                    </a:p>
                  </a:txBody>
                  <a:tcPr marL="91450" marR="91450" marT="45725" marB="45725" anchor="ctr"/>
                </a:tc>
                <a:extLst>
                  <a:ext uri="{0D108BD9-81ED-4DB2-BD59-A6C34878D82A}">
                    <a16:rowId xmlns:a16="http://schemas.microsoft.com/office/drawing/2014/main" val="10000"/>
                  </a:ext>
                </a:extLst>
              </a:tr>
            </a:tbl>
          </a:graphicData>
        </a:graphic>
      </p:graphicFrame>
      <p:sp>
        <p:nvSpPr>
          <p:cNvPr id="188" name="Google Shape;188;p17"/>
          <p:cNvSpPr txBox="1"/>
          <p:nvPr/>
        </p:nvSpPr>
        <p:spPr>
          <a:xfrm>
            <a:off x="415290" y="2750058"/>
            <a:ext cx="11423784" cy="21390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err="1">
                <a:solidFill>
                  <a:srgbClr val="000000"/>
                </a:solidFill>
                <a:latin typeface="Calibri"/>
                <a:ea typeface="Calibri"/>
                <a:cs typeface="Calibri"/>
                <a:sym typeface="Calibri"/>
              </a:rPr>
              <a:t>Βήμ</a:t>
            </a:r>
            <a:r>
              <a:rPr lang="en-US" sz="1800" b="1" i="0" u="none" strike="noStrike" cap="none" dirty="0">
                <a:solidFill>
                  <a:srgbClr val="000000"/>
                </a:solidFill>
                <a:latin typeface="Calibri"/>
                <a:ea typeface="Calibri"/>
                <a:cs typeface="Calibri"/>
                <a:sym typeface="Calibri"/>
              </a:rPr>
              <a:t>α</a:t>
            </a:r>
            <a:r>
              <a:rPr lang="en-US" sz="1800" b="1" i="0" u="none" strike="noStrike" cap="none" dirty="0" err="1">
                <a:solidFill>
                  <a:srgbClr val="000000"/>
                </a:solidFill>
                <a:latin typeface="Calibri"/>
                <a:ea typeface="Calibri"/>
                <a:cs typeface="Calibri"/>
                <a:sym typeface="Calibri"/>
              </a:rPr>
              <a:t>τ</a:t>
            </a:r>
            <a:r>
              <a:rPr lang="en-US" sz="1800" b="1" i="0" u="none" strike="noStrike" cap="none" dirty="0">
                <a:solidFill>
                  <a:srgbClr val="000000"/>
                </a:solidFill>
                <a:latin typeface="Calibri"/>
                <a:ea typeface="Calibri"/>
                <a:cs typeface="Calibri"/>
                <a:sym typeface="Calibri"/>
              </a:rPr>
              <a:t>α</a:t>
            </a:r>
            <a:endParaRPr sz="1800" b="0" i="0" u="none" strike="noStrike" cap="none" dirty="0">
              <a:solidFill>
                <a:srgbClr val="000000"/>
              </a:solidFill>
              <a:latin typeface="Calibri"/>
              <a:ea typeface="Calibri"/>
              <a:cs typeface="Calibri"/>
              <a:sym typeface="Calibri"/>
            </a:endParaRPr>
          </a:p>
          <a:p>
            <a:pPr marL="0" marR="0" lvl="0" indent="-114300" algn="l" rtl="0">
              <a:lnSpc>
                <a:spcPct val="100000"/>
              </a:lnSpc>
              <a:spcBef>
                <a:spcPts val="0"/>
              </a:spcBef>
              <a:spcAft>
                <a:spcPts val="0"/>
              </a:spcAft>
              <a:buClr>
                <a:srgbClr val="000000"/>
              </a:buClr>
              <a:buSzPts val="1800"/>
              <a:buFont typeface="Arial"/>
              <a:buAutoNum type="arabicPeriod"/>
            </a:pPr>
            <a:r>
              <a:rPr lang="en-US" sz="1800" b="0" i="0" u="none" strike="noStrike" cap="none" dirty="0" err="1">
                <a:solidFill>
                  <a:srgbClr val="000000"/>
                </a:solidFill>
                <a:latin typeface="Calibri"/>
                <a:ea typeface="Calibri"/>
                <a:cs typeface="Calibri"/>
                <a:sym typeface="Calibri"/>
              </a:rPr>
              <a:t>Το</a:t>
            </a:r>
            <a:r>
              <a:rPr lang="en-US" sz="1800" b="0" i="0" u="none" strike="noStrike" cap="none" dirty="0">
                <a:solidFill>
                  <a:srgbClr val="000000"/>
                </a:solidFill>
                <a:latin typeface="Calibri"/>
                <a:ea typeface="Calibri"/>
                <a:cs typeface="Calibri"/>
                <a:sym typeface="Calibri"/>
              </a:rPr>
              <a:t>π</a:t>
            </a:r>
            <a:r>
              <a:rPr lang="en-US" sz="1800" b="0" i="0" u="none" strike="noStrike" cap="none" dirty="0" err="1">
                <a:solidFill>
                  <a:srgbClr val="000000"/>
                </a:solidFill>
                <a:latin typeface="Calibri"/>
                <a:ea typeface="Calibri"/>
                <a:cs typeface="Calibri"/>
                <a:sym typeface="Calibri"/>
              </a:rPr>
              <a:t>οθετήστε</a:t>
            </a:r>
            <a:r>
              <a:rPr lang="en-US" sz="1800" b="0" i="0" u="none" strike="noStrike" cap="none" dirty="0">
                <a:solidFill>
                  <a:srgbClr val="000000"/>
                </a:solidFill>
                <a:latin typeface="Calibri"/>
                <a:ea typeface="Calibri"/>
                <a:cs typeface="Calibri"/>
                <a:sym typeface="Calibri"/>
              </a:rPr>
              <a:t> </a:t>
            </a:r>
            <a:r>
              <a:rPr lang="en-US" sz="1800" b="0" i="0" u="none" strike="noStrike" cap="none" dirty="0" err="1">
                <a:solidFill>
                  <a:srgbClr val="000000"/>
                </a:solidFill>
                <a:latin typeface="Calibri"/>
                <a:ea typeface="Calibri"/>
                <a:cs typeface="Calibri"/>
                <a:sym typeface="Calibri"/>
              </a:rPr>
              <a:t>κάθε</a:t>
            </a:r>
            <a:r>
              <a:rPr lang="en-US" sz="1800" b="0" i="0" u="none" strike="noStrike" cap="none" dirty="0">
                <a:solidFill>
                  <a:srgbClr val="000000"/>
                </a:solidFill>
                <a:latin typeface="Calibri"/>
                <a:ea typeface="Calibri"/>
                <a:cs typeface="Calibri"/>
                <a:sym typeface="Calibri"/>
              </a:rPr>
              <a:t> </a:t>
            </a:r>
            <a:r>
              <a:rPr lang="el-GR" sz="1800" b="0" i="0" u="none" strike="noStrike" cap="none" dirty="0">
                <a:solidFill>
                  <a:srgbClr val="000000"/>
                </a:solidFill>
                <a:latin typeface="Calibri"/>
                <a:ea typeface="Calibri"/>
                <a:cs typeface="Calibri"/>
                <a:sym typeface="Calibri"/>
              </a:rPr>
              <a:t>πλεονέκτημα</a:t>
            </a:r>
            <a:r>
              <a:rPr lang="en-US" sz="1800" b="0" i="0" u="none" strike="noStrike" cap="none" dirty="0">
                <a:solidFill>
                  <a:srgbClr val="000000"/>
                </a:solidFill>
                <a:latin typeface="Calibri"/>
                <a:ea typeface="Calibri"/>
                <a:cs typeface="Calibri"/>
                <a:sym typeface="Calibri"/>
              </a:rPr>
              <a:t> </a:t>
            </a:r>
            <a:r>
              <a:rPr lang="en-US" sz="1800" b="0" i="0" u="none" strike="noStrike" cap="none" dirty="0" err="1">
                <a:solidFill>
                  <a:srgbClr val="000000"/>
                </a:solidFill>
                <a:latin typeface="Calibri"/>
                <a:ea typeface="Calibri"/>
                <a:cs typeface="Calibri"/>
                <a:sym typeface="Calibri"/>
              </a:rPr>
              <a:t>ή</a:t>
            </a:r>
            <a:r>
              <a:rPr lang="en-US" sz="1800" b="0" i="0" u="none" strike="noStrike" cap="none" dirty="0">
                <a:solidFill>
                  <a:srgbClr val="000000"/>
                </a:solidFill>
                <a:latin typeface="Calibri"/>
                <a:ea typeface="Calibri"/>
                <a:cs typeface="Calibri"/>
                <a:sym typeface="Calibri"/>
              </a:rPr>
              <a:t> π</a:t>
            </a:r>
            <a:r>
              <a:rPr lang="en-US" sz="1800" b="0" i="0" u="none" strike="noStrike" cap="none" dirty="0" err="1">
                <a:solidFill>
                  <a:srgbClr val="000000"/>
                </a:solidFill>
                <a:latin typeface="Calibri"/>
                <a:ea typeface="Calibri"/>
                <a:cs typeface="Calibri"/>
                <a:sym typeface="Calibri"/>
              </a:rPr>
              <a:t>ρόκληση</a:t>
            </a:r>
            <a:r>
              <a:rPr lang="en-US" sz="1800" b="0" i="0" u="none" strike="noStrike" cap="none" dirty="0">
                <a:solidFill>
                  <a:srgbClr val="000000"/>
                </a:solidFill>
                <a:latin typeface="Calibri"/>
                <a:ea typeface="Calibri"/>
                <a:cs typeface="Calibri"/>
                <a:sym typeface="Calibri"/>
              </a:rPr>
              <a:t> </a:t>
            </a:r>
            <a:r>
              <a:rPr lang="en-US" sz="1800" b="0" i="0" u="none" strike="noStrike" cap="none" dirty="0" err="1">
                <a:solidFill>
                  <a:srgbClr val="000000"/>
                </a:solidFill>
                <a:latin typeface="Calibri"/>
                <a:ea typeface="Calibri"/>
                <a:cs typeface="Calibri"/>
                <a:sym typeface="Calibri"/>
              </a:rPr>
              <a:t>στη</a:t>
            </a:r>
            <a:r>
              <a:rPr lang="en-US" sz="1800" b="0" i="0" u="none" strike="noStrike" cap="none" dirty="0">
                <a:solidFill>
                  <a:srgbClr val="000000"/>
                </a:solidFill>
                <a:latin typeface="Calibri"/>
                <a:ea typeface="Calibri"/>
                <a:cs typeface="Calibri"/>
                <a:sym typeface="Calibri"/>
              </a:rPr>
              <a:t> </a:t>
            </a:r>
            <a:r>
              <a:rPr lang="en-US" sz="1800" b="0" i="0" u="none" strike="noStrike" cap="none" dirty="0" err="1">
                <a:solidFill>
                  <a:srgbClr val="000000"/>
                </a:solidFill>
                <a:latin typeface="Calibri"/>
                <a:ea typeface="Calibri"/>
                <a:cs typeface="Calibri"/>
                <a:sym typeface="Calibri"/>
              </a:rPr>
              <a:t>σχετική</a:t>
            </a:r>
            <a:r>
              <a:rPr lang="en-US" sz="1800" b="0" i="0" u="none" strike="noStrike" cap="none" dirty="0">
                <a:solidFill>
                  <a:srgbClr val="000000"/>
                </a:solidFill>
                <a:latin typeface="Calibri"/>
                <a:ea typeface="Calibri"/>
                <a:cs typeface="Calibri"/>
                <a:sym typeface="Calibri"/>
              </a:rPr>
              <a:t> </a:t>
            </a:r>
            <a:r>
              <a:rPr lang="en-US" sz="1800" b="0" i="0" u="none" strike="noStrike" cap="none" dirty="0" err="1">
                <a:solidFill>
                  <a:srgbClr val="000000"/>
                </a:solidFill>
                <a:latin typeface="Calibri"/>
                <a:ea typeface="Calibri"/>
                <a:cs typeface="Calibri"/>
                <a:sym typeface="Calibri"/>
              </a:rPr>
              <a:t>στήλη</a:t>
            </a:r>
            <a:r>
              <a:rPr lang="en-US" sz="1800" b="0" i="0" u="none" strike="noStrike" cap="none" dirty="0">
                <a:solidFill>
                  <a:srgbClr val="000000"/>
                </a:solidFill>
                <a:latin typeface="Calibri"/>
                <a:ea typeface="Calibri"/>
                <a:cs typeface="Calibri"/>
                <a:sym typeface="Calibri"/>
              </a:rPr>
              <a:t>.</a:t>
            </a:r>
            <a:endParaRPr dirty="0"/>
          </a:p>
          <a:p>
            <a:pPr marL="0" marR="0" lvl="0" indent="-114300" algn="l" rtl="0">
              <a:lnSpc>
                <a:spcPct val="100000"/>
              </a:lnSpc>
              <a:spcBef>
                <a:spcPts val="0"/>
              </a:spcBef>
              <a:spcAft>
                <a:spcPts val="0"/>
              </a:spcAft>
              <a:buClr>
                <a:srgbClr val="000000"/>
              </a:buClr>
              <a:buSzPts val="1800"/>
              <a:buFont typeface="Arial"/>
              <a:buAutoNum type="arabicPeriod"/>
            </a:pPr>
            <a:r>
              <a:rPr lang="el-GR" sz="1800" b="0" i="0" u="none" strike="noStrike" cap="none" dirty="0">
                <a:solidFill>
                  <a:srgbClr val="000000"/>
                </a:solidFill>
                <a:latin typeface="Calibri"/>
                <a:ea typeface="Calibri"/>
                <a:cs typeface="Calibri"/>
                <a:sym typeface="Calibri"/>
              </a:rPr>
              <a:t>Εντοπίστε</a:t>
            </a:r>
            <a:r>
              <a:rPr lang="en-US" sz="1800" b="0" i="0" u="none" strike="noStrike" cap="none" dirty="0">
                <a:solidFill>
                  <a:srgbClr val="000000"/>
                </a:solidFill>
                <a:latin typeface="Calibri"/>
                <a:ea typeface="Calibri"/>
                <a:cs typeface="Calibri"/>
                <a:sym typeface="Calibri"/>
              </a:rPr>
              <a:t> </a:t>
            </a:r>
            <a:r>
              <a:rPr lang="en-US" sz="1800" b="0" i="0" u="none" strike="noStrike" cap="none" dirty="0" err="1">
                <a:solidFill>
                  <a:srgbClr val="000000"/>
                </a:solidFill>
                <a:latin typeface="Calibri"/>
                <a:ea typeface="Calibri"/>
                <a:cs typeface="Calibri"/>
                <a:sym typeface="Calibri"/>
              </a:rPr>
              <a:t>τη</a:t>
            </a:r>
            <a:r>
              <a:rPr lang="en-US" sz="1800" b="0" i="0" u="none" strike="noStrike" cap="none" dirty="0">
                <a:solidFill>
                  <a:srgbClr val="000000"/>
                </a:solidFill>
                <a:latin typeface="Calibri"/>
                <a:ea typeface="Calibri"/>
                <a:cs typeface="Calibri"/>
                <a:sym typeface="Calibri"/>
              </a:rPr>
              <a:t> </a:t>
            </a:r>
            <a:r>
              <a:rPr lang="en-US" sz="1800" b="0" i="0" u="none" strike="noStrike" cap="none" dirty="0" err="1">
                <a:solidFill>
                  <a:srgbClr val="000000"/>
                </a:solidFill>
                <a:latin typeface="Calibri"/>
                <a:ea typeface="Calibri"/>
                <a:cs typeface="Calibri"/>
                <a:sym typeface="Calibri"/>
              </a:rPr>
              <a:t>στήλη</a:t>
            </a:r>
            <a:r>
              <a:rPr lang="en-US" sz="1800" b="0" i="0" u="none" strike="noStrike" cap="none" dirty="0">
                <a:solidFill>
                  <a:srgbClr val="000000"/>
                </a:solidFill>
                <a:latin typeface="Calibri"/>
                <a:ea typeface="Calibri"/>
                <a:cs typeface="Calibri"/>
                <a:sym typeface="Calibri"/>
              </a:rPr>
              <a:t> </a:t>
            </a:r>
            <a:r>
              <a:rPr lang="en-US" sz="1800" b="0" i="0" u="none" strike="noStrike" cap="none" dirty="0" err="1">
                <a:solidFill>
                  <a:srgbClr val="000000"/>
                </a:solidFill>
                <a:latin typeface="Calibri"/>
                <a:ea typeface="Calibri"/>
                <a:cs typeface="Calibri"/>
                <a:sym typeface="Calibri"/>
              </a:rPr>
              <a:t>με</a:t>
            </a:r>
            <a:r>
              <a:rPr lang="en-US" sz="1800" b="0" i="0" u="none" strike="noStrike" cap="none" dirty="0">
                <a:solidFill>
                  <a:srgbClr val="000000"/>
                </a:solidFill>
                <a:latin typeface="Calibri"/>
                <a:ea typeface="Calibri"/>
                <a:cs typeface="Calibri"/>
                <a:sym typeface="Calibri"/>
              </a:rPr>
              <a:t> </a:t>
            </a:r>
            <a:r>
              <a:rPr lang="en-US" sz="1800" b="0" i="0" u="none" strike="noStrike" cap="none" dirty="0" err="1">
                <a:solidFill>
                  <a:srgbClr val="000000"/>
                </a:solidFill>
                <a:latin typeface="Calibri"/>
                <a:ea typeface="Calibri"/>
                <a:cs typeface="Calibri"/>
                <a:sym typeface="Calibri"/>
              </a:rPr>
              <a:t>τον</a:t>
            </a:r>
            <a:r>
              <a:rPr lang="en-US" sz="1800" b="0" i="0" u="none" strike="noStrike" cap="none" dirty="0">
                <a:solidFill>
                  <a:srgbClr val="000000"/>
                </a:solidFill>
                <a:latin typeface="Calibri"/>
                <a:ea typeface="Calibri"/>
                <a:cs typeface="Calibri"/>
                <a:sym typeface="Calibri"/>
              </a:rPr>
              <a:t> </a:t>
            </a:r>
            <a:r>
              <a:rPr lang="en-US" sz="1800" b="0" i="0" u="none" strike="noStrike" cap="none" dirty="0" err="1">
                <a:solidFill>
                  <a:srgbClr val="000000"/>
                </a:solidFill>
                <a:latin typeface="Calibri"/>
                <a:ea typeface="Calibri"/>
                <a:cs typeface="Calibri"/>
                <a:sym typeface="Calibri"/>
              </a:rPr>
              <a:t>μεγ</a:t>
            </a:r>
            <a:r>
              <a:rPr lang="en-US" sz="1800" b="0" i="0" u="none" strike="noStrike" cap="none" dirty="0">
                <a:solidFill>
                  <a:srgbClr val="000000"/>
                </a:solidFill>
                <a:latin typeface="Calibri"/>
                <a:ea typeface="Calibri"/>
                <a:cs typeface="Calibri"/>
                <a:sym typeface="Calibri"/>
              </a:rPr>
              <a:t>α</a:t>
            </a:r>
            <a:r>
              <a:rPr lang="en-US" sz="1800" b="0" i="0" u="none" strike="noStrike" cap="none" dirty="0" err="1">
                <a:solidFill>
                  <a:srgbClr val="000000"/>
                </a:solidFill>
                <a:latin typeface="Calibri"/>
                <a:ea typeface="Calibri"/>
                <a:cs typeface="Calibri"/>
                <a:sym typeface="Calibri"/>
              </a:rPr>
              <a:t>λύτερο</a:t>
            </a:r>
            <a:r>
              <a:rPr lang="en-US" sz="1800" b="0" i="0" u="none" strike="noStrike" cap="none" dirty="0">
                <a:solidFill>
                  <a:srgbClr val="000000"/>
                </a:solidFill>
                <a:latin typeface="Calibri"/>
                <a:ea typeface="Calibri"/>
                <a:cs typeface="Calibri"/>
                <a:sym typeface="Calibri"/>
              </a:rPr>
              <a:t> α</a:t>
            </a:r>
            <a:r>
              <a:rPr lang="en-US" sz="1800" b="0" i="0" u="none" strike="noStrike" cap="none" dirty="0" err="1">
                <a:solidFill>
                  <a:srgbClr val="000000"/>
                </a:solidFill>
                <a:latin typeface="Calibri"/>
                <a:ea typeface="Calibri"/>
                <a:cs typeface="Calibri"/>
                <a:sym typeface="Calibri"/>
              </a:rPr>
              <a:t>ριθμό</a:t>
            </a:r>
            <a:r>
              <a:rPr lang="en-US" sz="1800" b="0" i="0" u="none" strike="noStrike" cap="none" dirty="0">
                <a:solidFill>
                  <a:srgbClr val="000000"/>
                </a:solidFill>
                <a:latin typeface="Calibri"/>
                <a:ea typeface="Calibri"/>
                <a:cs typeface="Calibri"/>
                <a:sym typeface="Calibri"/>
              </a:rPr>
              <a:t> π</a:t>
            </a:r>
            <a:r>
              <a:rPr lang="en-US" sz="1800" b="0" i="0" u="none" strike="noStrike" cap="none" dirty="0" err="1">
                <a:solidFill>
                  <a:srgbClr val="000000"/>
                </a:solidFill>
                <a:latin typeface="Calibri"/>
                <a:ea typeface="Calibri"/>
                <a:cs typeface="Calibri"/>
                <a:sym typeface="Calibri"/>
              </a:rPr>
              <a:t>ροκλήσεων</a:t>
            </a:r>
            <a:r>
              <a:rPr lang="en-US" sz="1800" b="0" i="0" u="none" strike="noStrike" cap="none" dirty="0">
                <a:solidFill>
                  <a:srgbClr val="000000"/>
                </a:solidFill>
                <a:latin typeface="Calibri"/>
                <a:ea typeface="Calibri"/>
                <a:cs typeface="Calibri"/>
                <a:sym typeface="Calibri"/>
              </a:rPr>
              <a:t>.</a:t>
            </a:r>
            <a:br>
              <a:rPr lang="en-US" sz="1800" b="0" i="0" u="none" strike="noStrike" cap="none" dirty="0">
                <a:solidFill>
                  <a:srgbClr val="000000"/>
                </a:solidFill>
                <a:latin typeface="Calibri"/>
                <a:ea typeface="Calibri"/>
                <a:cs typeface="Calibri"/>
                <a:sym typeface="Calibri"/>
              </a:rPr>
            </a:br>
            <a:r>
              <a:rPr lang="en-US" sz="1800" b="0" i="0" u="none" strike="noStrike" cap="none" dirty="0" err="1">
                <a:solidFill>
                  <a:srgbClr val="000000"/>
                </a:solidFill>
                <a:latin typeface="Calibri"/>
                <a:ea typeface="Calibri"/>
                <a:cs typeface="Calibri"/>
                <a:sym typeface="Calibri"/>
              </a:rPr>
              <a:t>Αυτό</a:t>
            </a:r>
            <a:r>
              <a:rPr lang="en-US" sz="1800" b="0" i="0" u="none" strike="noStrike" cap="none" dirty="0">
                <a:solidFill>
                  <a:srgbClr val="000000"/>
                </a:solidFill>
                <a:latin typeface="Calibri"/>
                <a:ea typeface="Calibri"/>
                <a:cs typeface="Calibri"/>
                <a:sym typeface="Calibri"/>
              </a:rPr>
              <a:t> </a:t>
            </a:r>
            <a:r>
              <a:rPr lang="en-US" sz="1800" b="0" i="0" u="none" strike="noStrike" cap="none" dirty="0" err="1">
                <a:solidFill>
                  <a:srgbClr val="000000"/>
                </a:solidFill>
                <a:latin typeface="Calibri"/>
                <a:ea typeface="Calibri"/>
                <a:cs typeface="Calibri"/>
                <a:sym typeface="Calibri"/>
              </a:rPr>
              <a:t>δείχνει</a:t>
            </a:r>
            <a:r>
              <a:rPr lang="en-US" sz="1800" b="0" i="0" u="none" strike="noStrike" cap="none" dirty="0">
                <a:solidFill>
                  <a:srgbClr val="000000"/>
                </a:solidFill>
                <a:latin typeface="Calibri"/>
                <a:ea typeface="Calibri"/>
                <a:cs typeface="Calibri"/>
                <a:sym typeface="Calibri"/>
              </a:rPr>
              <a:t> </a:t>
            </a:r>
            <a:r>
              <a:rPr lang="en-US" sz="1800" b="0" i="0" u="none" strike="noStrike" cap="none" dirty="0" err="1">
                <a:solidFill>
                  <a:srgbClr val="000000"/>
                </a:solidFill>
                <a:latin typeface="Calibri"/>
                <a:ea typeface="Calibri"/>
                <a:cs typeface="Calibri"/>
                <a:sym typeface="Calibri"/>
              </a:rPr>
              <a:t>τον</a:t>
            </a:r>
            <a:r>
              <a:rPr lang="en-US" sz="1800" b="0" i="0" u="none" strike="noStrike" cap="none" dirty="0">
                <a:solidFill>
                  <a:srgbClr val="000000"/>
                </a:solidFill>
                <a:latin typeface="Calibri"/>
                <a:ea typeface="Calibri"/>
                <a:cs typeface="Calibri"/>
                <a:sym typeface="Calibri"/>
              </a:rPr>
              <a:t> </a:t>
            </a:r>
            <a:r>
              <a:rPr lang="en-US" sz="1800" b="0" i="0" u="none" strike="noStrike" cap="none" dirty="0" err="1">
                <a:solidFill>
                  <a:srgbClr val="000000"/>
                </a:solidFill>
                <a:latin typeface="Calibri"/>
                <a:ea typeface="Calibri"/>
                <a:cs typeface="Calibri"/>
                <a:sym typeface="Calibri"/>
              </a:rPr>
              <a:t>τομέ</a:t>
            </a:r>
            <a:r>
              <a:rPr lang="en-US" sz="1800" b="0" i="0" u="none" strike="noStrike" cap="none" dirty="0">
                <a:solidFill>
                  <a:srgbClr val="000000"/>
                </a:solidFill>
                <a:latin typeface="Calibri"/>
                <a:ea typeface="Calibri"/>
                <a:cs typeface="Calibri"/>
                <a:sym typeface="Calibri"/>
              </a:rPr>
              <a:t>α </a:t>
            </a:r>
            <a:r>
              <a:rPr lang="el-GR" sz="1800" b="0" i="0" u="none" strike="noStrike" cap="none" dirty="0">
                <a:solidFill>
                  <a:srgbClr val="000000"/>
                </a:solidFill>
                <a:latin typeface="Calibri"/>
                <a:ea typeface="Calibri"/>
                <a:cs typeface="Calibri"/>
                <a:sym typeface="Calibri"/>
              </a:rPr>
              <a:t>στον οποίο</a:t>
            </a:r>
            <a:r>
              <a:rPr lang="en-US" sz="1800" b="0" i="0" u="none" strike="noStrike" cap="none" dirty="0">
                <a:solidFill>
                  <a:srgbClr val="000000"/>
                </a:solidFill>
                <a:latin typeface="Calibri"/>
                <a:ea typeface="Calibri"/>
                <a:cs typeface="Calibri"/>
                <a:sym typeface="Calibri"/>
              </a:rPr>
              <a:t> </a:t>
            </a:r>
            <a:r>
              <a:rPr lang="en-US" sz="1800" b="0" i="0" u="none" strike="noStrike" cap="none" dirty="0" err="1">
                <a:solidFill>
                  <a:srgbClr val="000000"/>
                </a:solidFill>
                <a:latin typeface="Calibri"/>
                <a:ea typeface="Calibri"/>
                <a:cs typeface="Calibri"/>
                <a:sym typeface="Calibri"/>
              </a:rPr>
              <a:t>χρειάζετ</a:t>
            </a:r>
            <a:r>
              <a:rPr lang="en-US" sz="1800" b="0" i="0" u="none" strike="noStrike" cap="none" dirty="0">
                <a:solidFill>
                  <a:srgbClr val="000000"/>
                </a:solidFill>
                <a:latin typeface="Calibri"/>
                <a:ea typeface="Calibri"/>
                <a:cs typeface="Calibri"/>
                <a:sym typeface="Calibri"/>
              </a:rPr>
              <a:t>α</a:t>
            </a:r>
            <a:r>
              <a:rPr lang="en-US" sz="1800" b="0" i="0" u="none" strike="noStrike" cap="none" dirty="0" err="1">
                <a:solidFill>
                  <a:srgbClr val="000000"/>
                </a:solidFill>
                <a:latin typeface="Calibri"/>
                <a:ea typeface="Calibri"/>
                <a:cs typeface="Calibri"/>
                <a:sym typeface="Calibri"/>
              </a:rPr>
              <a:t>ι</a:t>
            </a:r>
            <a:r>
              <a:rPr lang="el-GR" sz="1800" b="0" i="0" u="none" strike="noStrike" cap="none" dirty="0">
                <a:solidFill>
                  <a:srgbClr val="000000"/>
                </a:solidFill>
                <a:latin typeface="Calibri"/>
                <a:ea typeface="Calibri"/>
                <a:cs typeface="Calibri"/>
                <a:sym typeface="Calibri"/>
              </a:rPr>
              <a:t> να δοθεί</a:t>
            </a:r>
            <a:r>
              <a:rPr lang="en-US" sz="1800" b="0" i="0" u="none" strike="noStrike" cap="none" dirty="0">
                <a:solidFill>
                  <a:srgbClr val="000000"/>
                </a:solidFill>
                <a:latin typeface="Calibri"/>
                <a:ea typeface="Calibri"/>
                <a:cs typeface="Calibri"/>
                <a:sym typeface="Calibri"/>
              </a:rPr>
              <a:t> π</a:t>
            </a:r>
            <a:r>
              <a:rPr lang="en-US" sz="1800" b="0" i="0" u="none" strike="noStrike" cap="none" dirty="0" err="1">
                <a:solidFill>
                  <a:srgbClr val="000000"/>
                </a:solidFill>
                <a:latin typeface="Calibri"/>
                <a:ea typeface="Calibri"/>
                <a:cs typeface="Calibri"/>
                <a:sym typeface="Calibri"/>
              </a:rPr>
              <a:t>ροτερ</a:t>
            </a:r>
            <a:r>
              <a:rPr lang="en-US" sz="1800" b="0" i="0" u="none" strike="noStrike" cap="none" dirty="0">
                <a:solidFill>
                  <a:srgbClr val="000000"/>
                </a:solidFill>
                <a:latin typeface="Calibri"/>
                <a:ea typeface="Calibri"/>
                <a:cs typeface="Calibri"/>
                <a:sym typeface="Calibri"/>
              </a:rPr>
              <a:t>α</a:t>
            </a:r>
            <a:r>
              <a:rPr lang="en-US" sz="1800" b="0" i="0" u="none" strike="noStrike" cap="none" dirty="0" err="1">
                <a:solidFill>
                  <a:srgbClr val="000000"/>
                </a:solidFill>
                <a:latin typeface="Calibri"/>
                <a:ea typeface="Calibri"/>
                <a:cs typeface="Calibri"/>
                <a:sym typeface="Calibri"/>
              </a:rPr>
              <a:t>ιότητ</a:t>
            </a:r>
            <a:r>
              <a:rPr lang="en-US" sz="1800" b="0" i="0" u="none" strike="noStrike" cap="none" dirty="0">
                <a:solidFill>
                  <a:srgbClr val="000000"/>
                </a:solidFill>
                <a:latin typeface="Calibri"/>
                <a:ea typeface="Calibri"/>
                <a:cs typeface="Calibri"/>
                <a:sym typeface="Calibri"/>
              </a:rPr>
              <a:t>α.</a:t>
            </a:r>
            <a:endParaRPr dirty="0"/>
          </a:p>
          <a:p>
            <a:pPr marL="0" marR="0" lvl="0" indent="-114300" algn="l" rtl="0">
              <a:lnSpc>
                <a:spcPct val="100000"/>
              </a:lnSpc>
              <a:spcBef>
                <a:spcPts val="0"/>
              </a:spcBef>
              <a:spcAft>
                <a:spcPts val="600"/>
              </a:spcAft>
              <a:buClr>
                <a:srgbClr val="000000"/>
              </a:buClr>
              <a:buSzPts val="1800"/>
              <a:buFont typeface="Arial"/>
              <a:buAutoNum type="arabicPeriod"/>
            </a:pPr>
            <a:r>
              <a:rPr lang="en-US" sz="1800" b="0" i="0" u="none" strike="noStrike" cap="none" dirty="0" err="1">
                <a:solidFill>
                  <a:srgbClr val="000000"/>
                </a:solidFill>
                <a:latin typeface="Calibri"/>
                <a:ea typeface="Calibri"/>
                <a:cs typeface="Calibri"/>
                <a:sym typeface="Calibri"/>
              </a:rPr>
              <a:t>Κυκλώστε</a:t>
            </a:r>
            <a:r>
              <a:rPr lang="en-US" sz="1800" b="0" i="0" u="none" strike="noStrike" cap="none" dirty="0">
                <a:solidFill>
                  <a:srgbClr val="000000"/>
                </a:solidFill>
                <a:latin typeface="Calibri"/>
                <a:ea typeface="Calibri"/>
                <a:cs typeface="Calibri"/>
                <a:sym typeface="Calibri"/>
              </a:rPr>
              <a:t> </a:t>
            </a:r>
            <a:r>
              <a:rPr lang="en-US" sz="1800" b="0" i="0" u="none" strike="noStrike" cap="none" dirty="0" err="1">
                <a:solidFill>
                  <a:srgbClr val="000000"/>
                </a:solidFill>
                <a:latin typeface="Calibri"/>
                <a:ea typeface="Calibri"/>
                <a:cs typeface="Calibri"/>
                <a:sym typeface="Calibri"/>
              </a:rPr>
              <a:t>ή</a:t>
            </a:r>
            <a:r>
              <a:rPr lang="en-US" sz="1800" b="0" i="0" u="none" strike="noStrike" cap="none" dirty="0">
                <a:solidFill>
                  <a:srgbClr val="000000"/>
                </a:solidFill>
                <a:latin typeface="Calibri"/>
                <a:ea typeface="Calibri"/>
                <a:cs typeface="Calibri"/>
                <a:sym typeface="Calibri"/>
              </a:rPr>
              <a:t> </a:t>
            </a:r>
            <a:r>
              <a:rPr lang="el-GR" sz="1800" b="0" i="0" u="none" strike="noStrike" cap="none" dirty="0">
                <a:solidFill>
                  <a:srgbClr val="000000"/>
                </a:solidFill>
                <a:latin typeface="Calibri"/>
                <a:ea typeface="Calibri"/>
                <a:cs typeface="Calibri"/>
                <a:sym typeface="Calibri"/>
              </a:rPr>
              <a:t>υπογραμμίστε</a:t>
            </a:r>
            <a:r>
              <a:rPr lang="en-US" sz="1800" b="0" i="0" u="none" strike="noStrike" cap="none" dirty="0">
                <a:solidFill>
                  <a:srgbClr val="000000"/>
                </a:solidFill>
                <a:latin typeface="Calibri"/>
                <a:ea typeface="Calibri"/>
                <a:cs typeface="Calibri"/>
                <a:sym typeface="Calibri"/>
              </a:rPr>
              <a:t> α</a:t>
            </a:r>
            <a:r>
              <a:rPr lang="en-US" sz="1800" b="0" i="0" u="none" strike="noStrike" cap="none" dirty="0" err="1">
                <a:solidFill>
                  <a:srgbClr val="000000"/>
                </a:solidFill>
                <a:latin typeface="Calibri"/>
                <a:ea typeface="Calibri"/>
                <a:cs typeface="Calibri"/>
                <a:sym typeface="Calibri"/>
              </a:rPr>
              <a:t>υτό</a:t>
            </a:r>
            <a:r>
              <a:rPr lang="en-US" sz="1800" b="0" i="0" u="none" strike="noStrike" cap="none" dirty="0">
                <a:solidFill>
                  <a:srgbClr val="000000"/>
                </a:solidFill>
                <a:latin typeface="Calibri"/>
                <a:ea typeface="Calibri"/>
                <a:cs typeface="Calibri"/>
                <a:sym typeface="Calibri"/>
              </a:rPr>
              <a:t> </a:t>
            </a:r>
            <a:r>
              <a:rPr lang="en-US" sz="1800" b="0" i="0" u="none" strike="noStrike" cap="none" dirty="0" err="1">
                <a:solidFill>
                  <a:srgbClr val="000000"/>
                </a:solidFill>
                <a:latin typeface="Calibri"/>
                <a:ea typeface="Calibri"/>
                <a:cs typeface="Calibri"/>
                <a:sym typeface="Calibri"/>
              </a:rPr>
              <a:t>το</a:t>
            </a:r>
            <a:r>
              <a:rPr lang="en-US" sz="1800" b="0" i="0" u="none" strike="noStrike" cap="none" dirty="0">
                <a:solidFill>
                  <a:srgbClr val="000000"/>
                </a:solidFill>
                <a:latin typeface="Calibri"/>
                <a:ea typeface="Calibri"/>
                <a:cs typeface="Calibri"/>
                <a:sym typeface="Calibri"/>
              </a:rPr>
              <a:t> </a:t>
            </a:r>
            <a:r>
              <a:rPr lang="en-US" sz="1800" b="0" i="0" u="none" strike="noStrike" cap="none" dirty="0" err="1">
                <a:solidFill>
                  <a:srgbClr val="000000"/>
                </a:solidFill>
                <a:latin typeface="Calibri"/>
                <a:ea typeface="Calibri"/>
                <a:cs typeface="Calibri"/>
                <a:sym typeface="Calibri"/>
              </a:rPr>
              <a:t>στοιχείο</a:t>
            </a:r>
            <a:r>
              <a:rPr lang="en-US" sz="1800" b="0" i="0" u="none" strike="noStrike" cap="none" dirty="0">
                <a:solidFill>
                  <a:srgbClr val="000000"/>
                </a:solidFill>
                <a:latin typeface="Calibri"/>
                <a:ea typeface="Calibri"/>
                <a:cs typeface="Calibri"/>
                <a:sym typeface="Calibri"/>
              </a:rPr>
              <a:t>.</a:t>
            </a:r>
            <a:endParaRPr dirty="0"/>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err="1">
                <a:solidFill>
                  <a:srgbClr val="000000"/>
                </a:solidFill>
                <a:latin typeface="Calibri"/>
                <a:ea typeface="Calibri"/>
                <a:cs typeface="Calibri"/>
                <a:sym typeface="Calibri"/>
              </a:rPr>
              <a:t>Στόχος</a:t>
            </a:r>
            <a:br>
              <a:rPr lang="en-US" sz="1800" b="0" i="0" u="none" strike="noStrike" cap="none" dirty="0">
                <a:solidFill>
                  <a:srgbClr val="000000"/>
                </a:solidFill>
                <a:latin typeface="Calibri"/>
                <a:ea typeface="Calibri"/>
                <a:cs typeface="Calibri"/>
                <a:sym typeface="Calibri"/>
              </a:rPr>
            </a:br>
            <a:r>
              <a:rPr lang="en-US" sz="1800" b="0" i="0" u="none" strike="noStrike" cap="none" dirty="0" err="1">
                <a:solidFill>
                  <a:srgbClr val="000000"/>
                </a:solidFill>
                <a:latin typeface="Calibri"/>
                <a:ea typeface="Calibri"/>
                <a:cs typeface="Calibri"/>
                <a:sym typeface="Calibri"/>
              </a:rPr>
              <a:t>Κάθε</a:t>
            </a:r>
            <a:r>
              <a:rPr lang="en-US" sz="1800" b="0" i="0" u="none" strike="noStrike" cap="none" dirty="0">
                <a:solidFill>
                  <a:srgbClr val="000000"/>
                </a:solidFill>
                <a:latin typeface="Calibri"/>
                <a:ea typeface="Calibri"/>
                <a:cs typeface="Calibri"/>
                <a:sym typeface="Calibri"/>
              </a:rPr>
              <a:t> </a:t>
            </a:r>
            <a:r>
              <a:rPr lang="en-US" sz="1800" b="0" i="0" u="none" strike="noStrike" cap="none" dirty="0" err="1">
                <a:solidFill>
                  <a:srgbClr val="000000"/>
                </a:solidFill>
                <a:latin typeface="Calibri"/>
                <a:ea typeface="Calibri"/>
                <a:cs typeface="Calibri"/>
                <a:sym typeface="Calibri"/>
              </a:rPr>
              <a:t>σχολείο</a:t>
            </a:r>
            <a:r>
              <a:rPr lang="en-US" sz="1800" b="0" i="0" u="none" strike="noStrike" cap="none" dirty="0">
                <a:solidFill>
                  <a:srgbClr val="000000"/>
                </a:solidFill>
                <a:latin typeface="Calibri"/>
                <a:ea typeface="Calibri"/>
                <a:cs typeface="Calibri"/>
                <a:sym typeface="Calibri"/>
              </a:rPr>
              <a:t> π</a:t>
            </a:r>
            <a:r>
              <a:rPr lang="en-US" sz="1800" b="0" i="0" u="none" strike="noStrike" cap="none" dirty="0" err="1">
                <a:solidFill>
                  <a:srgbClr val="000000"/>
                </a:solidFill>
                <a:latin typeface="Calibri"/>
                <a:ea typeface="Calibri"/>
                <a:cs typeface="Calibri"/>
                <a:sym typeface="Calibri"/>
              </a:rPr>
              <a:t>ροσδιορίζει</a:t>
            </a:r>
            <a:r>
              <a:rPr lang="en-US" sz="1800" b="0" i="0" u="none" strike="noStrike" cap="none" dirty="0">
                <a:solidFill>
                  <a:srgbClr val="000000"/>
                </a:solidFill>
                <a:latin typeface="Calibri"/>
                <a:ea typeface="Calibri"/>
                <a:cs typeface="Calibri"/>
                <a:sym typeface="Calibri"/>
              </a:rPr>
              <a:t> </a:t>
            </a:r>
            <a:r>
              <a:rPr lang="en-US" sz="1800" b="1" i="0" u="none" strike="noStrike" cap="none" dirty="0" err="1">
                <a:solidFill>
                  <a:srgbClr val="000000"/>
                </a:solidFill>
                <a:latin typeface="Calibri"/>
                <a:ea typeface="Calibri"/>
                <a:cs typeface="Calibri"/>
                <a:sym typeface="Calibri"/>
              </a:rPr>
              <a:t>έν</a:t>
            </a:r>
            <a:r>
              <a:rPr lang="en-US" sz="1800" b="1" i="0" u="none" strike="noStrike" cap="none" dirty="0">
                <a:solidFill>
                  <a:srgbClr val="000000"/>
                </a:solidFill>
                <a:latin typeface="Calibri"/>
                <a:ea typeface="Calibri"/>
                <a:cs typeface="Calibri"/>
                <a:sym typeface="Calibri"/>
              </a:rPr>
              <a:t>α </a:t>
            </a:r>
            <a:r>
              <a:rPr lang="en-US" sz="1800" b="1" i="0" u="none" strike="noStrike" cap="none" dirty="0" err="1">
                <a:solidFill>
                  <a:srgbClr val="000000"/>
                </a:solidFill>
                <a:latin typeface="Calibri"/>
                <a:ea typeface="Calibri"/>
                <a:cs typeface="Calibri"/>
                <a:sym typeface="Calibri"/>
              </a:rPr>
              <a:t>στοιχείο</a:t>
            </a:r>
            <a:r>
              <a:rPr lang="en-US" sz="1800" b="1" i="0" u="none" strike="noStrike" cap="none" dirty="0">
                <a:solidFill>
                  <a:srgbClr val="000000"/>
                </a:solidFill>
                <a:latin typeface="Calibri"/>
                <a:ea typeface="Calibri"/>
                <a:cs typeface="Calibri"/>
                <a:sym typeface="Calibri"/>
              </a:rPr>
              <a:t> PERMA </a:t>
            </a:r>
            <a:r>
              <a:rPr lang="en-US" sz="1800" b="0" i="0" u="none" strike="noStrike" cap="none" dirty="0">
                <a:solidFill>
                  <a:srgbClr val="000000"/>
                </a:solidFill>
                <a:latin typeface="Calibri"/>
                <a:ea typeface="Calibri"/>
                <a:cs typeface="Calibri"/>
                <a:sym typeface="Calibri"/>
              </a:rPr>
              <a:t>π</a:t>
            </a:r>
            <a:r>
              <a:rPr lang="en-US" sz="1800" b="0" i="0" u="none" strike="noStrike" cap="none" dirty="0" err="1">
                <a:solidFill>
                  <a:srgbClr val="000000"/>
                </a:solidFill>
                <a:latin typeface="Calibri"/>
                <a:ea typeface="Calibri"/>
                <a:cs typeface="Calibri"/>
                <a:sym typeface="Calibri"/>
              </a:rPr>
              <a:t>ου</a:t>
            </a:r>
            <a:r>
              <a:rPr lang="en-US" sz="1800" b="0" i="0" u="none" strike="noStrike" cap="none" dirty="0">
                <a:solidFill>
                  <a:srgbClr val="000000"/>
                </a:solidFill>
                <a:latin typeface="Calibri"/>
                <a:ea typeface="Calibri"/>
                <a:cs typeface="Calibri"/>
                <a:sym typeface="Calibri"/>
              </a:rPr>
              <a:t> </a:t>
            </a:r>
            <a:r>
              <a:rPr lang="en-US" sz="1800" b="0" i="0" u="none" strike="noStrike" cap="none" dirty="0" err="1">
                <a:solidFill>
                  <a:srgbClr val="000000"/>
                </a:solidFill>
                <a:latin typeface="Calibri"/>
                <a:ea typeface="Calibri"/>
                <a:cs typeface="Calibri"/>
                <a:sym typeface="Calibri"/>
              </a:rPr>
              <a:t>χρειάζετ</a:t>
            </a:r>
            <a:r>
              <a:rPr lang="en-US" sz="1800" b="0" i="0" u="none" strike="noStrike" cap="none" dirty="0">
                <a:solidFill>
                  <a:srgbClr val="000000"/>
                </a:solidFill>
                <a:latin typeface="Calibri"/>
                <a:ea typeface="Calibri"/>
                <a:cs typeface="Calibri"/>
                <a:sym typeface="Calibri"/>
              </a:rPr>
              <a:t>α</a:t>
            </a:r>
            <a:r>
              <a:rPr lang="en-US" sz="1800" b="0" i="0" u="none" strike="noStrike" cap="none" dirty="0" err="1">
                <a:solidFill>
                  <a:srgbClr val="000000"/>
                </a:solidFill>
                <a:latin typeface="Calibri"/>
                <a:ea typeface="Calibri"/>
                <a:cs typeface="Calibri"/>
                <a:sym typeface="Calibri"/>
              </a:rPr>
              <a:t>ι</a:t>
            </a:r>
            <a:r>
              <a:rPr lang="en-US" sz="1800" b="0" i="0" u="none" strike="noStrike" cap="none" dirty="0">
                <a:solidFill>
                  <a:srgbClr val="000000"/>
                </a:solidFill>
                <a:latin typeface="Calibri"/>
                <a:ea typeface="Calibri"/>
                <a:cs typeface="Calibri"/>
                <a:sym typeface="Calibri"/>
              </a:rPr>
              <a:t> β</a:t>
            </a:r>
            <a:r>
              <a:rPr lang="en-US" sz="1800" b="0" i="0" u="none" strike="noStrike" cap="none" dirty="0" err="1">
                <a:solidFill>
                  <a:srgbClr val="000000"/>
                </a:solidFill>
                <a:latin typeface="Calibri"/>
                <a:ea typeface="Calibri"/>
                <a:cs typeface="Calibri"/>
                <a:sym typeface="Calibri"/>
              </a:rPr>
              <a:t>ελτίωση</a:t>
            </a:r>
            <a:r>
              <a:rPr lang="en-US" sz="2000" b="0" i="0" u="none" strike="noStrike" cap="none" dirty="0">
                <a:solidFill>
                  <a:srgbClr val="000000"/>
                </a:solidFill>
                <a:latin typeface="Calibri"/>
                <a:ea typeface="Calibri"/>
                <a:cs typeface="Calibri"/>
                <a:sym typeface="Calibri"/>
              </a:rPr>
              <a:t>.</a:t>
            </a:r>
            <a:endParaRPr dirty="0"/>
          </a:p>
        </p:txBody>
      </p:sp>
      <p:sp>
        <p:nvSpPr>
          <p:cNvPr id="189" name="Google Shape;189;p17"/>
          <p:cNvSpPr txBox="1"/>
          <p:nvPr/>
        </p:nvSpPr>
        <p:spPr>
          <a:xfrm>
            <a:off x="441794" y="4898780"/>
            <a:ext cx="11056207" cy="1831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err="1">
                <a:solidFill>
                  <a:srgbClr val="000000"/>
                </a:solidFill>
                <a:latin typeface="Calibri"/>
                <a:ea typeface="Calibri"/>
                <a:cs typeface="Calibri"/>
                <a:sym typeface="Calibri"/>
              </a:rPr>
              <a:t>Μετά</a:t>
            </a:r>
            <a:r>
              <a:rPr lang="en-US" sz="1800" b="1" i="0" u="none" strike="noStrike" cap="none" dirty="0">
                <a:solidFill>
                  <a:srgbClr val="000000"/>
                </a:solidFill>
                <a:latin typeface="Calibri"/>
                <a:ea typeface="Calibri"/>
                <a:cs typeface="Calibri"/>
                <a:sym typeface="Calibri"/>
              </a:rPr>
              <a:t>βα</a:t>
            </a:r>
            <a:r>
              <a:rPr lang="en-US" sz="1800" b="1" i="0" u="none" strike="noStrike" cap="none" dirty="0" err="1">
                <a:solidFill>
                  <a:srgbClr val="000000"/>
                </a:solidFill>
                <a:latin typeface="Calibri"/>
                <a:ea typeface="Calibri"/>
                <a:cs typeface="Calibri"/>
                <a:sym typeface="Calibri"/>
              </a:rPr>
              <a:t>ση</a:t>
            </a:r>
            <a:r>
              <a:rPr lang="en-US" sz="1800" b="1" i="0" u="none" strike="noStrike" cap="none" dirty="0">
                <a:solidFill>
                  <a:srgbClr val="000000"/>
                </a:solidFill>
                <a:latin typeface="Calibri"/>
                <a:ea typeface="Calibri"/>
                <a:cs typeface="Calibri"/>
                <a:sym typeface="Calibri"/>
              </a:rPr>
              <a:t> </a:t>
            </a:r>
            <a:r>
              <a:rPr lang="en-US" sz="1800" b="1" i="0" u="none" strike="noStrike" cap="none" dirty="0" err="1">
                <a:solidFill>
                  <a:srgbClr val="000000"/>
                </a:solidFill>
                <a:latin typeface="Calibri"/>
                <a:ea typeface="Calibri"/>
                <a:cs typeface="Calibri"/>
                <a:sym typeface="Calibri"/>
              </a:rPr>
              <a:t>στην</a:t>
            </a:r>
            <a:r>
              <a:rPr lang="en-US" sz="1800" b="1" i="0" u="none" strike="noStrike" cap="none" dirty="0">
                <a:solidFill>
                  <a:srgbClr val="000000"/>
                </a:solidFill>
                <a:latin typeface="Calibri"/>
                <a:ea typeface="Calibri"/>
                <a:cs typeface="Calibri"/>
                <a:sym typeface="Calibri"/>
              </a:rPr>
              <a:t> </a:t>
            </a:r>
            <a:r>
              <a:rPr lang="en-US" sz="1800" b="1" i="0" u="none" strike="noStrike" cap="none" dirty="0" err="1">
                <a:solidFill>
                  <a:srgbClr val="000000"/>
                </a:solidFill>
                <a:latin typeface="Calibri"/>
                <a:ea typeface="Calibri"/>
                <a:cs typeface="Calibri"/>
                <a:sym typeface="Calibri"/>
              </a:rPr>
              <a:t>ε</a:t>
            </a:r>
            <a:r>
              <a:rPr lang="en-US" sz="1800" b="1" i="0" u="none" strike="noStrike" cap="none" dirty="0">
                <a:solidFill>
                  <a:srgbClr val="000000"/>
                </a:solidFill>
                <a:latin typeface="Calibri"/>
                <a:ea typeface="Calibri"/>
                <a:cs typeface="Calibri"/>
                <a:sym typeface="Calibri"/>
              </a:rPr>
              <a:t>π</a:t>
            </a:r>
            <a:r>
              <a:rPr lang="en-US" sz="1800" b="1" i="0" u="none" strike="noStrike" cap="none" dirty="0" err="1">
                <a:solidFill>
                  <a:srgbClr val="000000"/>
                </a:solidFill>
                <a:latin typeface="Calibri"/>
                <a:ea typeface="Calibri"/>
                <a:cs typeface="Calibri"/>
                <a:sym typeface="Calibri"/>
              </a:rPr>
              <a:t>ίδειξη</a:t>
            </a:r>
            <a:endParaRPr dirty="0"/>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err="1">
                <a:solidFill>
                  <a:srgbClr val="000000"/>
                </a:solidFill>
                <a:latin typeface="Calibri"/>
                <a:ea typeface="Calibri"/>
                <a:cs typeface="Calibri"/>
                <a:sym typeface="Calibri"/>
              </a:rPr>
              <a:t>Τώρ</a:t>
            </a:r>
            <a:r>
              <a:rPr lang="en-US" sz="1800" b="0" i="0" u="none" strike="noStrike" cap="none" dirty="0">
                <a:solidFill>
                  <a:srgbClr val="000000"/>
                </a:solidFill>
                <a:latin typeface="Calibri"/>
                <a:ea typeface="Calibri"/>
                <a:cs typeface="Calibri"/>
                <a:sym typeface="Calibri"/>
              </a:rPr>
              <a:t>α π</a:t>
            </a:r>
            <a:r>
              <a:rPr lang="en-US" sz="1800" b="0" i="0" u="none" strike="noStrike" cap="none" dirty="0" err="1">
                <a:solidFill>
                  <a:srgbClr val="000000"/>
                </a:solidFill>
                <a:latin typeface="Calibri"/>
                <a:ea typeface="Calibri"/>
                <a:cs typeface="Calibri"/>
                <a:sym typeface="Calibri"/>
              </a:rPr>
              <a:t>ου</a:t>
            </a:r>
            <a:r>
              <a:rPr lang="en-US" sz="1800" b="0" i="0" u="none" strike="noStrike" cap="none" dirty="0">
                <a:solidFill>
                  <a:srgbClr val="000000"/>
                </a:solidFill>
                <a:latin typeface="Calibri"/>
                <a:ea typeface="Calibri"/>
                <a:cs typeface="Calibri"/>
                <a:sym typeface="Calibri"/>
              </a:rPr>
              <a:t> </a:t>
            </a:r>
            <a:r>
              <a:rPr lang="en-US" sz="1800" b="0" i="0" u="none" strike="noStrike" cap="none" dirty="0" err="1">
                <a:solidFill>
                  <a:srgbClr val="000000"/>
                </a:solidFill>
                <a:latin typeface="Calibri"/>
                <a:ea typeface="Calibri"/>
                <a:cs typeface="Calibri"/>
                <a:sym typeface="Calibri"/>
              </a:rPr>
              <a:t>έχετε</a:t>
            </a:r>
            <a:r>
              <a:rPr lang="en-US" sz="1800" b="0" i="0" u="none" strike="noStrike" cap="none" dirty="0">
                <a:solidFill>
                  <a:srgbClr val="000000"/>
                </a:solidFill>
                <a:latin typeface="Calibri"/>
                <a:ea typeface="Calibri"/>
                <a:cs typeface="Calibri"/>
                <a:sym typeface="Calibri"/>
              </a:rPr>
              <a:t> π</a:t>
            </a:r>
            <a:r>
              <a:rPr lang="en-US" sz="1800" b="0" i="0" u="none" strike="noStrike" cap="none" dirty="0" err="1">
                <a:solidFill>
                  <a:srgbClr val="000000"/>
                </a:solidFill>
                <a:latin typeface="Calibri"/>
                <a:ea typeface="Calibri"/>
                <a:cs typeface="Calibri"/>
                <a:sym typeface="Calibri"/>
              </a:rPr>
              <a:t>ροσδιορίσει</a:t>
            </a:r>
            <a:r>
              <a:rPr lang="en-US" sz="1800" b="0" i="0" u="none" strike="noStrike" cap="none" dirty="0">
                <a:solidFill>
                  <a:srgbClr val="000000"/>
                </a:solidFill>
                <a:latin typeface="Calibri"/>
                <a:ea typeface="Calibri"/>
                <a:cs typeface="Calibri"/>
                <a:sym typeface="Calibri"/>
              </a:rPr>
              <a:t> π</a:t>
            </a:r>
            <a:r>
              <a:rPr lang="en-US" sz="1800" b="0" i="0" u="none" strike="noStrike" cap="none" dirty="0" err="1">
                <a:solidFill>
                  <a:srgbClr val="000000"/>
                </a:solidFill>
                <a:latin typeface="Calibri"/>
                <a:ea typeface="Calibri"/>
                <a:cs typeface="Calibri"/>
                <a:sym typeface="Calibri"/>
              </a:rPr>
              <a:t>οιο</a:t>
            </a:r>
            <a:r>
              <a:rPr lang="en-US" sz="1800" b="0" i="0" u="none" strike="noStrike" cap="none" dirty="0">
                <a:solidFill>
                  <a:srgbClr val="000000"/>
                </a:solidFill>
                <a:latin typeface="Calibri"/>
                <a:ea typeface="Calibri"/>
                <a:cs typeface="Calibri"/>
                <a:sym typeface="Calibri"/>
              </a:rPr>
              <a:t> </a:t>
            </a:r>
            <a:r>
              <a:rPr lang="en-US" sz="1800" b="0" i="0" u="none" strike="noStrike" cap="none" dirty="0" err="1">
                <a:solidFill>
                  <a:srgbClr val="000000"/>
                </a:solidFill>
                <a:latin typeface="Calibri"/>
                <a:ea typeface="Calibri"/>
                <a:cs typeface="Calibri"/>
                <a:sym typeface="Calibri"/>
              </a:rPr>
              <a:t>στοιχείο</a:t>
            </a:r>
            <a:r>
              <a:rPr lang="en-US" sz="1800" b="0" i="0" u="none" strike="noStrike" cap="none" dirty="0">
                <a:solidFill>
                  <a:srgbClr val="000000"/>
                </a:solidFill>
                <a:latin typeface="Calibri"/>
                <a:ea typeface="Calibri"/>
                <a:cs typeface="Calibri"/>
                <a:sym typeface="Calibri"/>
              </a:rPr>
              <a:t> PERMA </a:t>
            </a:r>
            <a:r>
              <a:rPr lang="en-US" sz="1800" b="0" i="0" u="none" strike="noStrike" cap="none" dirty="0" err="1">
                <a:solidFill>
                  <a:srgbClr val="000000"/>
                </a:solidFill>
                <a:latin typeface="Calibri"/>
                <a:ea typeface="Calibri"/>
                <a:cs typeface="Calibri"/>
                <a:sym typeface="Calibri"/>
              </a:rPr>
              <a:t>χρειάζετ</a:t>
            </a:r>
            <a:r>
              <a:rPr lang="en-US" sz="1800" b="0" i="0" u="none" strike="noStrike" cap="none" dirty="0">
                <a:solidFill>
                  <a:srgbClr val="000000"/>
                </a:solidFill>
                <a:latin typeface="Calibri"/>
                <a:ea typeface="Calibri"/>
                <a:cs typeface="Calibri"/>
                <a:sym typeface="Calibri"/>
              </a:rPr>
              <a:t>α</a:t>
            </a:r>
            <a:r>
              <a:rPr lang="en-US" sz="1800" b="0" i="0" u="none" strike="noStrike" cap="none" dirty="0" err="1">
                <a:solidFill>
                  <a:srgbClr val="000000"/>
                </a:solidFill>
                <a:latin typeface="Calibri"/>
                <a:ea typeface="Calibri"/>
                <a:cs typeface="Calibri"/>
                <a:sym typeface="Calibri"/>
              </a:rPr>
              <a:t>ι</a:t>
            </a:r>
            <a:r>
              <a:rPr lang="en-US" sz="1800" b="0" i="0" u="none" strike="noStrike" cap="none" dirty="0">
                <a:solidFill>
                  <a:srgbClr val="000000"/>
                </a:solidFill>
                <a:latin typeface="Calibri"/>
                <a:ea typeface="Calibri"/>
                <a:cs typeface="Calibri"/>
                <a:sym typeface="Calibri"/>
              </a:rPr>
              <a:t> </a:t>
            </a:r>
            <a:r>
              <a:rPr lang="en-US" sz="1800" b="0" i="0" u="none" strike="noStrike" cap="none" dirty="0" err="1">
                <a:solidFill>
                  <a:srgbClr val="000000"/>
                </a:solidFill>
                <a:latin typeface="Calibri"/>
                <a:ea typeface="Calibri"/>
                <a:cs typeface="Calibri"/>
                <a:sym typeface="Calibri"/>
              </a:rPr>
              <a:t>υ</a:t>
            </a:r>
            <a:r>
              <a:rPr lang="en-US" sz="1800" b="0" i="0" u="none" strike="noStrike" cap="none" dirty="0">
                <a:solidFill>
                  <a:srgbClr val="000000"/>
                </a:solidFill>
                <a:latin typeface="Calibri"/>
                <a:ea typeface="Calibri"/>
                <a:cs typeface="Calibri"/>
                <a:sym typeface="Calibri"/>
              </a:rPr>
              <a:t>π</a:t>
            </a:r>
            <a:r>
              <a:rPr lang="en-US" sz="1800" b="0" i="0" u="none" strike="noStrike" cap="none" dirty="0" err="1">
                <a:solidFill>
                  <a:srgbClr val="000000"/>
                </a:solidFill>
                <a:latin typeface="Calibri"/>
                <a:ea typeface="Calibri"/>
                <a:cs typeface="Calibri"/>
                <a:sym typeface="Calibri"/>
              </a:rPr>
              <a:t>οστήριξη</a:t>
            </a:r>
            <a:r>
              <a:rPr lang="en-US" sz="1800" b="0" i="0" u="none" strike="noStrike" cap="none" dirty="0">
                <a:solidFill>
                  <a:srgbClr val="000000"/>
                </a:solidFill>
                <a:latin typeface="Calibri"/>
                <a:ea typeface="Calibri"/>
                <a:cs typeface="Calibri"/>
                <a:sym typeface="Calibri"/>
              </a:rPr>
              <a:t>:</a:t>
            </a:r>
            <a:endParaRPr dirty="0"/>
          </a:p>
          <a:p>
            <a:pPr marL="0" marR="0" lvl="0" indent="0" algn="l" rtl="0">
              <a:lnSpc>
                <a:spcPct val="100000"/>
              </a:lnSpc>
              <a:spcBef>
                <a:spcPts val="0"/>
              </a:spcBef>
              <a:spcAft>
                <a:spcPts val="600"/>
              </a:spcAft>
              <a:buClr>
                <a:srgbClr val="000000"/>
              </a:buClr>
              <a:buSzPts val="1800"/>
              <a:buFont typeface="Arial"/>
              <a:buNone/>
            </a:pPr>
            <a:r>
              <a:rPr lang="en-US" sz="1800" b="0" i="0" u="none" strike="noStrike" cap="none" dirty="0">
                <a:solidFill>
                  <a:srgbClr val="000000"/>
                </a:solidFill>
                <a:latin typeface="Calibri"/>
                <a:ea typeface="Calibri"/>
                <a:cs typeface="Calibri"/>
                <a:sym typeface="Calibri"/>
              </a:rPr>
              <a:t>• </a:t>
            </a:r>
            <a:r>
              <a:rPr lang="en-US" sz="1800" b="0" i="0" u="none" strike="noStrike" cap="none" dirty="0" err="1">
                <a:solidFill>
                  <a:srgbClr val="000000"/>
                </a:solidFill>
                <a:latin typeface="Calibri"/>
                <a:ea typeface="Calibri"/>
                <a:cs typeface="Calibri"/>
                <a:sym typeface="Calibri"/>
              </a:rPr>
              <a:t>Θ</a:t>
            </a:r>
            <a:r>
              <a:rPr lang="en-US" sz="1800" b="0" i="0" u="none" strike="noStrike" cap="none" dirty="0">
                <a:solidFill>
                  <a:srgbClr val="000000"/>
                </a:solidFill>
                <a:latin typeface="Calibri"/>
                <a:ea typeface="Calibri"/>
                <a:cs typeface="Calibri"/>
                <a:sym typeface="Calibri"/>
              </a:rPr>
              <a:t>α </a:t>
            </a:r>
            <a:r>
              <a:rPr lang="en-US" sz="1800" b="0" i="0" u="none" strike="noStrike" cap="none" dirty="0" err="1">
                <a:solidFill>
                  <a:srgbClr val="000000"/>
                </a:solidFill>
                <a:latin typeface="Calibri"/>
                <a:ea typeface="Calibri"/>
                <a:cs typeface="Calibri"/>
                <a:sym typeface="Calibri"/>
              </a:rPr>
              <a:t>συμμετάσχετε</a:t>
            </a:r>
            <a:r>
              <a:rPr lang="en-US" sz="1800" b="0" i="0" u="none" strike="noStrike" cap="none" dirty="0">
                <a:solidFill>
                  <a:srgbClr val="000000"/>
                </a:solidFill>
                <a:latin typeface="Calibri"/>
                <a:ea typeface="Calibri"/>
                <a:cs typeface="Calibri"/>
                <a:sym typeface="Calibri"/>
              </a:rPr>
              <a:t> </a:t>
            </a:r>
            <a:r>
              <a:rPr lang="en-US" sz="1800" b="0" i="0" u="none" strike="noStrike" cap="none" dirty="0" err="1">
                <a:solidFill>
                  <a:srgbClr val="000000"/>
                </a:solidFill>
                <a:latin typeface="Calibri"/>
                <a:ea typeface="Calibri"/>
                <a:cs typeface="Calibri"/>
                <a:sym typeface="Calibri"/>
              </a:rPr>
              <a:t>σε</a:t>
            </a:r>
            <a:r>
              <a:rPr lang="en-US" sz="1800" b="0" i="0" u="none" strike="noStrike" cap="none" dirty="0">
                <a:solidFill>
                  <a:srgbClr val="000000"/>
                </a:solidFill>
                <a:latin typeface="Calibri"/>
                <a:ea typeface="Calibri"/>
                <a:cs typeface="Calibri"/>
                <a:sym typeface="Calibri"/>
              </a:rPr>
              <a:t> </a:t>
            </a:r>
            <a:r>
              <a:rPr lang="en-US" sz="1800" b="0" i="0" u="none" strike="noStrike" cap="none" dirty="0" err="1">
                <a:solidFill>
                  <a:srgbClr val="000000"/>
                </a:solidFill>
                <a:latin typeface="Calibri"/>
                <a:ea typeface="Calibri"/>
                <a:cs typeface="Calibri"/>
                <a:sym typeface="Calibri"/>
              </a:rPr>
              <a:t>μι</a:t>
            </a:r>
            <a:r>
              <a:rPr lang="en-US" sz="1800" b="0" i="0" u="none" strike="noStrike" cap="none" dirty="0">
                <a:solidFill>
                  <a:srgbClr val="000000"/>
                </a:solidFill>
                <a:latin typeface="Calibri"/>
                <a:ea typeface="Calibri"/>
                <a:cs typeface="Calibri"/>
                <a:sym typeface="Calibri"/>
              </a:rPr>
              <a:t>α </a:t>
            </a:r>
            <a:r>
              <a:rPr lang="en-US" sz="1800" b="0" i="0" u="none" strike="noStrike" cap="none" dirty="0" err="1">
                <a:solidFill>
                  <a:srgbClr val="000000"/>
                </a:solidFill>
                <a:latin typeface="Calibri"/>
                <a:ea typeface="Calibri"/>
                <a:cs typeface="Calibri"/>
                <a:sym typeface="Calibri"/>
              </a:rPr>
              <a:t>σύντομη</a:t>
            </a:r>
            <a:r>
              <a:rPr lang="en-US" sz="1800" b="0" i="0" u="none" strike="noStrike" cap="none" dirty="0">
                <a:solidFill>
                  <a:srgbClr val="000000"/>
                </a:solidFill>
                <a:latin typeface="Calibri"/>
                <a:ea typeface="Calibri"/>
                <a:cs typeface="Calibri"/>
                <a:sym typeface="Calibri"/>
              </a:rPr>
              <a:t> </a:t>
            </a:r>
            <a:r>
              <a:rPr lang="en-US" sz="1800" b="0" i="0" u="none" strike="noStrike" cap="none" dirty="0" err="1">
                <a:solidFill>
                  <a:srgbClr val="000000"/>
                </a:solidFill>
                <a:latin typeface="Calibri"/>
                <a:ea typeface="Calibri"/>
                <a:cs typeface="Calibri"/>
                <a:sym typeface="Calibri"/>
              </a:rPr>
              <a:t>δρ</a:t>
            </a:r>
            <a:r>
              <a:rPr lang="en-US" sz="1800" b="0" i="0" u="none" strike="noStrike" cap="none" dirty="0">
                <a:solidFill>
                  <a:srgbClr val="000000"/>
                </a:solidFill>
                <a:latin typeface="Calibri"/>
                <a:ea typeface="Calibri"/>
                <a:cs typeface="Calibri"/>
                <a:sym typeface="Calibri"/>
              </a:rPr>
              <a:t>α</a:t>
            </a:r>
            <a:r>
              <a:rPr lang="en-US" sz="1800" b="0" i="0" u="none" strike="noStrike" cap="none" dirty="0" err="1">
                <a:solidFill>
                  <a:srgbClr val="000000"/>
                </a:solidFill>
                <a:latin typeface="Calibri"/>
                <a:ea typeface="Calibri"/>
                <a:cs typeface="Calibri"/>
                <a:sym typeface="Calibri"/>
              </a:rPr>
              <a:t>στηριότητ</a:t>
            </a:r>
            <a:r>
              <a:rPr lang="en-US" sz="1800" b="0" i="0" u="none" strike="noStrike" cap="none" dirty="0">
                <a:solidFill>
                  <a:srgbClr val="000000"/>
                </a:solidFill>
                <a:latin typeface="Calibri"/>
                <a:ea typeface="Calibri"/>
                <a:cs typeface="Calibri"/>
                <a:sym typeface="Calibri"/>
              </a:rPr>
              <a:t>α </a:t>
            </a:r>
            <a:r>
              <a:rPr lang="el-GR" sz="1800" b="0" i="0" u="none" strike="noStrike" cap="none" dirty="0">
                <a:solidFill>
                  <a:srgbClr val="000000"/>
                </a:solidFill>
                <a:latin typeface="Calibri"/>
                <a:ea typeface="Calibri"/>
                <a:cs typeface="Calibri"/>
                <a:sym typeface="Calibri"/>
              </a:rPr>
              <a:t>ευημερίας</a:t>
            </a:r>
            <a:br>
              <a:rPr lang="en-US" sz="1800" b="0" i="0" u="none" strike="noStrike" cap="none" dirty="0">
                <a:solidFill>
                  <a:srgbClr val="000000"/>
                </a:solidFill>
                <a:latin typeface="Calibri"/>
                <a:ea typeface="Calibri"/>
                <a:cs typeface="Calibri"/>
                <a:sym typeface="Calibri"/>
              </a:rPr>
            </a:br>
            <a:r>
              <a:rPr lang="en-US" sz="1800" b="0" i="0" u="none" strike="noStrike" cap="none" dirty="0">
                <a:solidFill>
                  <a:srgbClr val="000000"/>
                </a:solidFill>
                <a:latin typeface="Calibri"/>
                <a:ea typeface="Calibri"/>
                <a:cs typeface="Calibri"/>
                <a:sym typeface="Calibri"/>
              </a:rPr>
              <a:t>• </a:t>
            </a:r>
            <a:r>
              <a:rPr lang="en-US" sz="1800" b="0" i="0" u="none" strike="noStrike" cap="none" dirty="0" err="1">
                <a:solidFill>
                  <a:srgbClr val="000000"/>
                </a:solidFill>
                <a:latin typeface="Calibri"/>
                <a:ea typeface="Calibri"/>
                <a:cs typeface="Calibri"/>
                <a:sym typeface="Calibri"/>
              </a:rPr>
              <a:t>Θ</a:t>
            </a:r>
            <a:r>
              <a:rPr lang="en-US" sz="1800" b="0" i="0" u="none" strike="noStrike" cap="none" dirty="0">
                <a:solidFill>
                  <a:srgbClr val="000000"/>
                </a:solidFill>
                <a:latin typeface="Calibri"/>
                <a:ea typeface="Calibri"/>
                <a:cs typeface="Calibri"/>
                <a:sym typeface="Calibri"/>
              </a:rPr>
              <a:t>α </a:t>
            </a:r>
            <a:r>
              <a:rPr lang="en-US" sz="1800" b="0" i="0" u="none" strike="noStrike" cap="none" dirty="0" err="1">
                <a:solidFill>
                  <a:srgbClr val="000000"/>
                </a:solidFill>
                <a:latin typeface="Calibri"/>
                <a:ea typeface="Calibri"/>
                <a:cs typeface="Calibri"/>
                <a:sym typeface="Calibri"/>
              </a:rPr>
              <a:t>δείτε</a:t>
            </a:r>
            <a:r>
              <a:rPr lang="en-US" sz="1800" b="0" i="0" u="none" strike="noStrike" cap="none" dirty="0">
                <a:solidFill>
                  <a:srgbClr val="000000"/>
                </a:solidFill>
                <a:latin typeface="Calibri"/>
                <a:ea typeface="Calibri"/>
                <a:cs typeface="Calibri"/>
                <a:sym typeface="Calibri"/>
              </a:rPr>
              <a:t> π</a:t>
            </a:r>
            <a:r>
              <a:rPr lang="en-US" sz="1800" b="0" i="0" u="none" strike="noStrike" cap="none" dirty="0" err="1">
                <a:solidFill>
                  <a:srgbClr val="000000"/>
                </a:solidFill>
                <a:latin typeface="Calibri"/>
                <a:ea typeface="Calibri"/>
                <a:cs typeface="Calibri"/>
                <a:sym typeface="Calibri"/>
              </a:rPr>
              <a:t>ώς</a:t>
            </a:r>
            <a:r>
              <a:rPr lang="en-US" sz="1800" b="0" i="0" u="none" strike="noStrike" cap="none" dirty="0">
                <a:solidFill>
                  <a:srgbClr val="000000"/>
                </a:solidFill>
                <a:latin typeface="Calibri"/>
                <a:ea typeface="Calibri"/>
                <a:cs typeface="Calibri"/>
                <a:sym typeface="Calibri"/>
              </a:rPr>
              <a:t> απ</a:t>
            </a:r>
            <a:r>
              <a:rPr lang="en-US" sz="1800" b="0" i="0" u="none" strike="noStrike" cap="none" dirty="0" err="1">
                <a:solidFill>
                  <a:srgbClr val="000000"/>
                </a:solidFill>
                <a:latin typeface="Calibri"/>
                <a:ea typeface="Calibri"/>
                <a:cs typeface="Calibri"/>
                <a:sym typeface="Calibri"/>
              </a:rPr>
              <a:t>λές</a:t>
            </a:r>
            <a:r>
              <a:rPr lang="en-US" sz="1800" b="0" i="0" u="none" strike="noStrike" cap="none" dirty="0">
                <a:solidFill>
                  <a:srgbClr val="000000"/>
                </a:solidFill>
                <a:latin typeface="Calibri"/>
                <a:ea typeface="Calibri"/>
                <a:cs typeface="Calibri"/>
                <a:sym typeface="Calibri"/>
              </a:rPr>
              <a:t> </a:t>
            </a:r>
            <a:r>
              <a:rPr lang="en-US" sz="1800" b="0" i="0" u="none" strike="noStrike" cap="none" dirty="0" err="1">
                <a:solidFill>
                  <a:srgbClr val="000000"/>
                </a:solidFill>
                <a:latin typeface="Calibri"/>
                <a:ea typeface="Calibri"/>
                <a:cs typeface="Calibri"/>
                <a:sym typeface="Calibri"/>
              </a:rPr>
              <a:t>ρουτίνες</a:t>
            </a:r>
            <a:r>
              <a:rPr lang="en-US" sz="1800" b="0" i="0" u="none" strike="noStrike" cap="none" dirty="0">
                <a:solidFill>
                  <a:srgbClr val="000000"/>
                </a:solidFill>
                <a:latin typeface="Calibri"/>
                <a:ea typeface="Calibri"/>
                <a:cs typeface="Calibri"/>
                <a:sym typeface="Calibri"/>
              </a:rPr>
              <a:t> </a:t>
            </a:r>
            <a:r>
              <a:rPr lang="en-US" sz="1800" b="0" i="0" u="none" strike="noStrike" cap="none" dirty="0" err="1">
                <a:solidFill>
                  <a:srgbClr val="000000"/>
                </a:solidFill>
                <a:latin typeface="Calibri"/>
                <a:ea typeface="Calibri"/>
                <a:cs typeface="Calibri"/>
                <a:sym typeface="Calibri"/>
              </a:rPr>
              <a:t>μ</a:t>
            </a:r>
            <a:r>
              <a:rPr lang="en-US" sz="1800" b="0" i="0" u="none" strike="noStrike" cap="none" dirty="0">
                <a:solidFill>
                  <a:srgbClr val="000000"/>
                </a:solidFill>
                <a:latin typeface="Calibri"/>
                <a:ea typeface="Calibri"/>
                <a:cs typeface="Calibri"/>
                <a:sym typeface="Calibri"/>
              </a:rPr>
              <a:t>π</a:t>
            </a:r>
            <a:r>
              <a:rPr lang="en-US" sz="1800" b="0" i="0" u="none" strike="noStrike" cap="none" dirty="0" err="1">
                <a:solidFill>
                  <a:srgbClr val="000000"/>
                </a:solidFill>
                <a:latin typeface="Calibri"/>
                <a:ea typeface="Calibri"/>
                <a:cs typeface="Calibri"/>
                <a:sym typeface="Calibri"/>
              </a:rPr>
              <a:t>ορούν</a:t>
            </a:r>
            <a:r>
              <a:rPr lang="en-US" sz="1800" b="0" i="0" u="none" strike="noStrike" cap="none" dirty="0">
                <a:solidFill>
                  <a:srgbClr val="000000"/>
                </a:solidFill>
                <a:latin typeface="Calibri"/>
                <a:ea typeface="Calibri"/>
                <a:cs typeface="Calibri"/>
                <a:sym typeface="Calibri"/>
              </a:rPr>
              <a:t> </a:t>
            </a:r>
            <a:r>
              <a:rPr lang="en-US" sz="1800" b="0" i="0" u="none" strike="noStrike" cap="none" dirty="0" err="1">
                <a:solidFill>
                  <a:srgbClr val="000000"/>
                </a:solidFill>
                <a:latin typeface="Calibri"/>
                <a:ea typeface="Calibri"/>
                <a:cs typeface="Calibri"/>
                <a:sym typeface="Calibri"/>
              </a:rPr>
              <a:t>ν</a:t>
            </a:r>
            <a:r>
              <a:rPr lang="en-US" sz="1800" b="0" i="0" u="none" strike="noStrike" cap="none" dirty="0">
                <a:solidFill>
                  <a:srgbClr val="000000"/>
                </a:solidFill>
                <a:latin typeface="Calibri"/>
                <a:ea typeface="Calibri"/>
                <a:cs typeface="Calibri"/>
                <a:sym typeface="Calibri"/>
              </a:rPr>
              <a:t>α α</a:t>
            </a:r>
            <a:r>
              <a:rPr lang="en-US" sz="1800" b="0" i="0" u="none" strike="noStrike" cap="none" dirty="0" err="1">
                <a:solidFill>
                  <a:srgbClr val="000000"/>
                </a:solidFill>
                <a:latin typeface="Calibri"/>
                <a:ea typeface="Calibri"/>
                <a:cs typeface="Calibri"/>
                <a:sym typeface="Calibri"/>
              </a:rPr>
              <a:t>λλάξουν</a:t>
            </a:r>
            <a:r>
              <a:rPr lang="en-US" sz="1800" b="0" i="0" u="none" strike="noStrike" cap="none" dirty="0">
                <a:solidFill>
                  <a:srgbClr val="000000"/>
                </a:solidFill>
                <a:latin typeface="Calibri"/>
                <a:ea typeface="Calibri"/>
                <a:cs typeface="Calibri"/>
                <a:sym typeface="Calibri"/>
              </a:rPr>
              <a:t> </a:t>
            </a:r>
            <a:r>
              <a:rPr lang="en-US" sz="1800" b="0" i="0" u="none" strike="noStrike" cap="none" dirty="0" err="1">
                <a:solidFill>
                  <a:srgbClr val="000000"/>
                </a:solidFill>
                <a:latin typeface="Calibri"/>
                <a:ea typeface="Calibri"/>
                <a:cs typeface="Calibri"/>
                <a:sym typeface="Calibri"/>
              </a:rPr>
              <a:t>το</a:t>
            </a:r>
            <a:r>
              <a:rPr lang="el-GR" sz="1800" b="0" i="0" u="none" strike="noStrike" cap="none" dirty="0">
                <a:solidFill>
                  <a:srgbClr val="000000"/>
                </a:solidFill>
                <a:latin typeface="Calibri"/>
                <a:ea typeface="Calibri"/>
                <a:cs typeface="Calibri"/>
                <a:sym typeface="Calibri"/>
              </a:rPr>
              <a:t> σχολικό</a:t>
            </a:r>
            <a:r>
              <a:rPr lang="en-US" sz="1800" b="0" i="0" u="none" strike="noStrike" cap="none" dirty="0">
                <a:solidFill>
                  <a:srgbClr val="000000"/>
                </a:solidFill>
                <a:latin typeface="Calibri"/>
                <a:ea typeface="Calibri"/>
                <a:cs typeface="Calibri"/>
                <a:sym typeface="Calibri"/>
              </a:rPr>
              <a:t> </a:t>
            </a:r>
            <a:r>
              <a:rPr lang="en-US" sz="1800" b="0" i="0" u="none" strike="noStrike" cap="none" dirty="0" err="1">
                <a:solidFill>
                  <a:srgbClr val="000000"/>
                </a:solidFill>
                <a:latin typeface="Calibri"/>
                <a:ea typeface="Calibri"/>
                <a:cs typeface="Calibri"/>
                <a:sym typeface="Calibri"/>
              </a:rPr>
              <a:t>κλίμ</a:t>
            </a:r>
            <a:r>
              <a:rPr lang="en-US" sz="1800" b="0" i="0" u="none" strike="noStrike" cap="none" dirty="0">
                <a:solidFill>
                  <a:srgbClr val="000000"/>
                </a:solidFill>
                <a:latin typeface="Calibri"/>
                <a:ea typeface="Calibri"/>
                <a:cs typeface="Calibri"/>
                <a:sym typeface="Calibri"/>
              </a:rPr>
              <a:t>α</a:t>
            </a:r>
            <a:br>
              <a:rPr lang="en-US" sz="1800" b="0" i="0" u="none" strike="noStrike" cap="none" dirty="0">
                <a:solidFill>
                  <a:srgbClr val="000000"/>
                </a:solidFill>
                <a:latin typeface="Calibri"/>
                <a:ea typeface="Calibri"/>
                <a:cs typeface="Calibri"/>
                <a:sym typeface="Calibri"/>
              </a:rPr>
            </a:br>
            <a:r>
              <a:rPr lang="en-US" sz="1800" b="0" i="0" u="none" strike="noStrike" cap="none" dirty="0">
                <a:solidFill>
                  <a:srgbClr val="000000"/>
                </a:solidFill>
                <a:latin typeface="Calibri"/>
                <a:ea typeface="Calibri"/>
                <a:cs typeface="Calibri"/>
                <a:sym typeface="Calibri"/>
              </a:rPr>
              <a:t>• </a:t>
            </a:r>
            <a:r>
              <a:rPr lang="en-US" sz="1800" b="0" i="0" u="none" strike="noStrike" cap="none" dirty="0" err="1">
                <a:solidFill>
                  <a:srgbClr val="000000"/>
                </a:solidFill>
                <a:latin typeface="Calibri"/>
                <a:ea typeface="Calibri"/>
                <a:cs typeface="Calibri"/>
                <a:sym typeface="Calibri"/>
              </a:rPr>
              <a:t>Μ</a:t>
            </a:r>
            <a:r>
              <a:rPr lang="en-US" sz="1800" b="0" i="0" u="none" strike="noStrike" cap="none" dirty="0">
                <a:solidFill>
                  <a:srgbClr val="000000"/>
                </a:solidFill>
                <a:latin typeface="Calibri"/>
                <a:ea typeface="Calibri"/>
                <a:cs typeface="Calibri"/>
                <a:sym typeface="Calibri"/>
              </a:rPr>
              <a:t>π</a:t>
            </a:r>
            <a:r>
              <a:rPr lang="en-US" sz="1800" b="0" i="0" u="none" strike="noStrike" cap="none" dirty="0" err="1">
                <a:solidFill>
                  <a:srgbClr val="000000"/>
                </a:solidFill>
                <a:latin typeface="Calibri"/>
                <a:ea typeface="Calibri"/>
                <a:cs typeface="Calibri"/>
                <a:sym typeface="Calibri"/>
              </a:rPr>
              <a:t>ορείτε</a:t>
            </a:r>
            <a:r>
              <a:rPr lang="en-US" sz="1800" b="0" i="0" u="none" strike="noStrike" cap="none" dirty="0">
                <a:solidFill>
                  <a:srgbClr val="000000"/>
                </a:solidFill>
                <a:latin typeface="Calibri"/>
                <a:ea typeface="Calibri"/>
                <a:cs typeface="Calibri"/>
                <a:sym typeface="Calibri"/>
              </a:rPr>
              <a:t> </a:t>
            </a:r>
            <a:r>
              <a:rPr lang="en-US" sz="1800" b="0" i="0" u="none" strike="noStrike" cap="none" dirty="0" err="1">
                <a:solidFill>
                  <a:srgbClr val="000000"/>
                </a:solidFill>
                <a:latin typeface="Calibri"/>
                <a:ea typeface="Calibri"/>
                <a:cs typeface="Calibri"/>
                <a:sym typeface="Calibri"/>
              </a:rPr>
              <a:t>ν</a:t>
            </a:r>
            <a:r>
              <a:rPr lang="en-US" sz="1800" b="0" i="0" u="none" strike="noStrike" cap="none" dirty="0">
                <a:solidFill>
                  <a:srgbClr val="000000"/>
                </a:solidFill>
                <a:latin typeface="Calibri"/>
                <a:ea typeface="Calibri"/>
                <a:cs typeface="Calibri"/>
                <a:sym typeface="Calibri"/>
              </a:rPr>
              <a:t>α απ</a:t>
            </a:r>
            <a:r>
              <a:rPr lang="en-US" sz="1800" b="0" i="0" u="none" strike="noStrike" cap="none" dirty="0" err="1">
                <a:solidFill>
                  <a:srgbClr val="000000"/>
                </a:solidFill>
                <a:latin typeface="Calibri"/>
                <a:ea typeface="Calibri"/>
                <a:cs typeface="Calibri"/>
                <a:sym typeface="Calibri"/>
              </a:rPr>
              <a:t>οφ</a:t>
            </a:r>
            <a:r>
              <a:rPr lang="en-US" sz="1800" b="0" i="0" u="none" strike="noStrike" cap="none" dirty="0">
                <a:solidFill>
                  <a:srgbClr val="000000"/>
                </a:solidFill>
                <a:latin typeface="Calibri"/>
                <a:ea typeface="Calibri"/>
                <a:cs typeface="Calibri"/>
                <a:sym typeface="Calibri"/>
              </a:rPr>
              <a:t>α</a:t>
            </a:r>
            <a:r>
              <a:rPr lang="en-US" sz="1800" b="0" i="0" u="none" strike="noStrike" cap="none" dirty="0" err="1">
                <a:solidFill>
                  <a:srgbClr val="000000"/>
                </a:solidFill>
                <a:latin typeface="Calibri"/>
                <a:ea typeface="Calibri"/>
                <a:cs typeface="Calibri"/>
                <a:sym typeface="Calibri"/>
              </a:rPr>
              <a:t>σίσετε</a:t>
            </a:r>
            <a:r>
              <a:rPr lang="en-US" sz="1800" b="0" i="0" u="none" strike="noStrike" cap="none" dirty="0">
                <a:solidFill>
                  <a:srgbClr val="000000"/>
                </a:solidFill>
                <a:latin typeface="Calibri"/>
                <a:ea typeface="Calibri"/>
                <a:cs typeface="Calibri"/>
                <a:sym typeface="Calibri"/>
              </a:rPr>
              <a:t> </a:t>
            </a:r>
            <a:r>
              <a:rPr lang="en-US" sz="1800" b="0" i="0" u="none" strike="noStrike" cap="none" dirty="0" err="1">
                <a:solidFill>
                  <a:srgbClr val="000000"/>
                </a:solidFill>
                <a:latin typeface="Calibri"/>
                <a:ea typeface="Calibri"/>
                <a:cs typeface="Calibri"/>
                <a:sym typeface="Calibri"/>
              </a:rPr>
              <a:t>ν</a:t>
            </a:r>
            <a:r>
              <a:rPr lang="en-US" sz="1800" b="0" i="0" u="none" strike="noStrike" cap="none" dirty="0">
                <a:solidFill>
                  <a:srgbClr val="000000"/>
                </a:solidFill>
                <a:latin typeface="Calibri"/>
                <a:ea typeface="Calibri"/>
                <a:cs typeface="Calibri"/>
                <a:sym typeface="Calibri"/>
              </a:rPr>
              <a:t>α </a:t>
            </a:r>
            <a:r>
              <a:rPr lang="en-US" sz="1800" b="0" i="0" u="none" strike="noStrike" cap="none" dirty="0" err="1">
                <a:solidFill>
                  <a:srgbClr val="000000"/>
                </a:solidFill>
                <a:latin typeface="Calibri"/>
                <a:ea typeface="Calibri"/>
                <a:cs typeface="Calibri"/>
                <a:sym typeface="Calibri"/>
              </a:rPr>
              <a:t>εφ</a:t>
            </a:r>
            <a:r>
              <a:rPr lang="en-US" sz="1800" b="0" i="0" u="none" strike="noStrike" cap="none" dirty="0">
                <a:solidFill>
                  <a:srgbClr val="000000"/>
                </a:solidFill>
                <a:latin typeface="Calibri"/>
                <a:ea typeface="Calibri"/>
                <a:cs typeface="Calibri"/>
                <a:sym typeface="Calibri"/>
              </a:rPr>
              <a:t>α</a:t>
            </a:r>
            <a:r>
              <a:rPr lang="en-US" sz="1800" b="0" i="0" u="none" strike="noStrike" cap="none" dirty="0" err="1">
                <a:solidFill>
                  <a:srgbClr val="000000"/>
                </a:solidFill>
                <a:latin typeface="Calibri"/>
                <a:ea typeface="Calibri"/>
                <a:cs typeface="Calibri"/>
                <a:sym typeface="Calibri"/>
              </a:rPr>
              <a:t>ρμόσετε</a:t>
            </a:r>
            <a:r>
              <a:rPr lang="el-GR" sz="1800" b="0" i="0" u="none" strike="noStrike" cap="none" dirty="0">
                <a:solidFill>
                  <a:srgbClr val="000000"/>
                </a:solidFill>
                <a:latin typeface="Calibri"/>
                <a:ea typeface="Calibri"/>
                <a:cs typeface="Calibri"/>
                <a:sym typeface="Calibri"/>
              </a:rPr>
              <a:t> αυτή τη ρουτίνα</a:t>
            </a:r>
            <a:r>
              <a:rPr lang="en-US" sz="1800" b="0" i="0" u="none" strike="noStrike" cap="none" dirty="0">
                <a:solidFill>
                  <a:srgbClr val="000000"/>
                </a:solidFill>
                <a:latin typeface="Calibri"/>
                <a:ea typeface="Calibri"/>
                <a:cs typeface="Calibri"/>
                <a:sym typeface="Calibri"/>
              </a:rPr>
              <a:t> </a:t>
            </a:r>
            <a:r>
              <a:rPr lang="en-US" sz="1800" b="0" i="0" u="none" strike="noStrike" cap="none" dirty="0" err="1">
                <a:solidFill>
                  <a:srgbClr val="000000"/>
                </a:solidFill>
                <a:latin typeface="Calibri"/>
                <a:ea typeface="Calibri"/>
                <a:cs typeface="Calibri"/>
                <a:sym typeface="Calibri"/>
              </a:rPr>
              <a:t>στο</a:t>
            </a:r>
            <a:r>
              <a:rPr lang="en-US" sz="1800" b="0" i="0" u="none" strike="noStrike" cap="none" dirty="0">
                <a:solidFill>
                  <a:srgbClr val="000000"/>
                </a:solidFill>
                <a:latin typeface="Calibri"/>
                <a:ea typeface="Calibri"/>
                <a:cs typeface="Calibri"/>
                <a:sym typeface="Calibri"/>
              </a:rPr>
              <a:t> </a:t>
            </a:r>
            <a:r>
              <a:rPr lang="en-US" sz="1800" b="0" i="0" u="none" strike="noStrike" cap="none" dirty="0" err="1">
                <a:solidFill>
                  <a:srgbClr val="000000"/>
                </a:solidFill>
                <a:latin typeface="Calibri"/>
                <a:ea typeface="Calibri"/>
                <a:cs typeface="Calibri"/>
                <a:sym typeface="Calibri"/>
              </a:rPr>
              <a:t>σχολείο</a:t>
            </a:r>
            <a:r>
              <a:rPr lang="en-US" sz="1800" b="0" i="0" u="none" strike="noStrike" cap="none" dirty="0">
                <a:solidFill>
                  <a:srgbClr val="000000"/>
                </a:solidFill>
                <a:latin typeface="Calibri"/>
                <a:ea typeface="Calibri"/>
                <a:cs typeface="Calibri"/>
                <a:sym typeface="Calibri"/>
              </a:rPr>
              <a:t> </a:t>
            </a:r>
            <a:r>
              <a:rPr lang="en-US" sz="1800" b="0" i="0" u="none" strike="noStrike" cap="none" dirty="0" err="1">
                <a:solidFill>
                  <a:srgbClr val="000000"/>
                </a:solidFill>
                <a:latin typeface="Calibri"/>
                <a:ea typeface="Calibri"/>
                <a:cs typeface="Calibri"/>
                <a:sym typeface="Calibri"/>
              </a:rPr>
              <a:t>σ</a:t>
            </a:r>
            <a:r>
              <a:rPr lang="en-US" sz="1800" b="0" i="0" u="none" strike="noStrike" cap="none" dirty="0">
                <a:solidFill>
                  <a:srgbClr val="000000"/>
                </a:solidFill>
                <a:latin typeface="Calibri"/>
                <a:ea typeface="Calibri"/>
                <a:cs typeface="Calibri"/>
                <a:sym typeface="Calibri"/>
              </a:rPr>
              <a:t>α</a:t>
            </a:r>
            <a:r>
              <a:rPr lang="en-US" sz="1800" b="0" i="0" u="none" strike="noStrike" cap="none" dirty="0" err="1">
                <a:solidFill>
                  <a:srgbClr val="000000"/>
                </a:solidFill>
                <a:latin typeface="Calibri"/>
                <a:ea typeface="Calibri"/>
                <a:cs typeface="Calibri"/>
                <a:sym typeface="Calibri"/>
              </a:rPr>
              <a:t>ς</a:t>
            </a:r>
            <a:endParaRPr dirty="0"/>
          </a:p>
          <a:p>
            <a:pPr marL="0" marR="0" lvl="0" indent="0" algn="l" rtl="0">
              <a:lnSpc>
                <a:spcPct val="100000"/>
              </a:lnSpc>
              <a:spcBef>
                <a:spcPts val="0"/>
              </a:spcBef>
              <a:spcAft>
                <a:spcPts val="0"/>
              </a:spcAft>
              <a:buClr>
                <a:srgbClr val="000000"/>
              </a:buClr>
              <a:buSzPts val="1800"/>
              <a:buFont typeface="Arial"/>
              <a:buNone/>
            </a:pPr>
            <a:r>
              <a:rPr lang="el-GR" sz="1800" b="0" i="0" u="none" strike="noStrike" cap="none" dirty="0">
                <a:solidFill>
                  <a:srgbClr val="000000"/>
                </a:solidFill>
                <a:latin typeface="Calibri"/>
                <a:ea typeface="Calibri"/>
                <a:cs typeface="Calibri"/>
                <a:sym typeface="Calibri"/>
              </a:rPr>
              <a:t>Προχωράμε</a:t>
            </a:r>
            <a:r>
              <a:rPr lang="en-US" sz="1800" b="0" i="0" u="none" strike="noStrike" cap="none" dirty="0">
                <a:solidFill>
                  <a:srgbClr val="000000"/>
                </a:solidFill>
                <a:latin typeface="Calibri"/>
                <a:ea typeface="Calibri"/>
                <a:cs typeface="Calibri"/>
                <a:sym typeface="Calibri"/>
              </a:rPr>
              <a:t> απ</a:t>
            </a:r>
            <a:r>
              <a:rPr lang="en-US" sz="1800" b="0" i="0" u="none" strike="noStrike" cap="none" dirty="0" err="1">
                <a:solidFill>
                  <a:srgbClr val="000000"/>
                </a:solidFill>
                <a:latin typeface="Calibri"/>
                <a:ea typeface="Calibri"/>
                <a:cs typeface="Calibri"/>
                <a:sym typeface="Calibri"/>
              </a:rPr>
              <a:t>ό</a:t>
            </a:r>
            <a:r>
              <a:rPr lang="en-US" sz="1800" b="0" i="0" u="none" strike="noStrike" cap="none" dirty="0">
                <a:solidFill>
                  <a:srgbClr val="000000"/>
                </a:solidFill>
                <a:latin typeface="Calibri"/>
                <a:ea typeface="Calibri"/>
                <a:cs typeface="Calibri"/>
                <a:sym typeface="Calibri"/>
              </a:rPr>
              <a:t> </a:t>
            </a:r>
            <a:r>
              <a:rPr lang="en-US" sz="1800" b="0" i="1" u="none" strike="noStrike" cap="none" dirty="0" err="1">
                <a:solidFill>
                  <a:srgbClr val="000000"/>
                </a:solidFill>
                <a:latin typeface="Calibri"/>
                <a:ea typeface="Calibri"/>
                <a:cs typeface="Calibri"/>
                <a:sym typeface="Calibri"/>
              </a:rPr>
              <a:t>τη</a:t>
            </a:r>
            <a:r>
              <a:rPr lang="en-US" sz="1800" b="0" i="1" u="none" strike="noStrike" cap="none" dirty="0">
                <a:solidFill>
                  <a:srgbClr val="000000"/>
                </a:solidFill>
                <a:latin typeface="Calibri"/>
                <a:ea typeface="Calibri"/>
                <a:cs typeface="Calibri"/>
                <a:sym typeface="Calibri"/>
              </a:rPr>
              <a:t> </a:t>
            </a:r>
            <a:r>
              <a:rPr lang="en-US" sz="1800" b="0" i="1" u="none" strike="noStrike" cap="none" dirty="0" err="1">
                <a:solidFill>
                  <a:srgbClr val="000000"/>
                </a:solidFill>
                <a:latin typeface="Calibri"/>
                <a:ea typeface="Calibri"/>
                <a:cs typeface="Calibri"/>
                <a:sym typeface="Calibri"/>
              </a:rPr>
              <a:t>διάγνωση</a:t>
            </a:r>
            <a:r>
              <a:rPr lang="en-US" sz="1800" b="0" i="1" u="none" strike="noStrike" cap="none" dirty="0">
                <a:solidFill>
                  <a:srgbClr val="000000"/>
                </a:solidFill>
                <a:latin typeface="Calibri"/>
                <a:ea typeface="Calibri"/>
                <a:cs typeface="Calibri"/>
                <a:sym typeface="Calibri"/>
              </a:rPr>
              <a:t> </a:t>
            </a:r>
            <a:r>
              <a:rPr lang="en-US" sz="1800" b="0" i="1" u="none" strike="noStrike" cap="none" dirty="0" err="1">
                <a:solidFill>
                  <a:srgbClr val="000000"/>
                </a:solidFill>
                <a:latin typeface="Calibri"/>
                <a:ea typeface="Calibri"/>
                <a:cs typeface="Calibri"/>
                <a:sym typeface="Calibri"/>
              </a:rPr>
              <a:t>της</a:t>
            </a:r>
            <a:r>
              <a:rPr lang="en-US" sz="1800" b="0" i="1" u="none" strike="noStrike" cap="none" dirty="0">
                <a:solidFill>
                  <a:srgbClr val="000000"/>
                </a:solidFill>
                <a:latin typeface="Calibri"/>
                <a:ea typeface="Calibri"/>
                <a:cs typeface="Calibri"/>
                <a:sym typeface="Calibri"/>
              </a:rPr>
              <a:t> α</a:t>
            </a:r>
            <a:r>
              <a:rPr lang="en-US" sz="1800" b="0" i="1" u="none" strike="noStrike" cap="none" dirty="0" err="1">
                <a:solidFill>
                  <a:srgbClr val="000000"/>
                </a:solidFill>
                <a:latin typeface="Calibri"/>
                <a:ea typeface="Calibri"/>
                <a:cs typeface="Calibri"/>
                <a:sym typeface="Calibri"/>
              </a:rPr>
              <a:t>νάγκης</a:t>
            </a:r>
            <a:r>
              <a:rPr lang="en-US" sz="1800" b="0" i="1" u="none" strike="noStrike" cap="none" dirty="0">
                <a:solidFill>
                  <a:srgbClr val="000000"/>
                </a:solidFill>
                <a:latin typeface="Calibri"/>
                <a:ea typeface="Calibri"/>
                <a:cs typeface="Calibri"/>
                <a:sym typeface="Calibri"/>
              </a:rPr>
              <a:t> </a:t>
            </a:r>
            <a:r>
              <a:rPr lang="en-US" sz="1800" b="0" i="0" u="none" strike="noStrike" cap="none" dirty="0" err="1">
                <a:solidFill>
                  <a:srgbClr val="000000"/>
                </a:solidFill>
                <a:latin typeface="Calibri"/>
                <a:ea typeface="Calibri"/>
                <a:cs typeface="Calibri"/>
                <a:sym typeface="Calibri"/>
              </a:rPr>
              <a:t>στη</a:t>
            </a:r>
            <a:r>
              <a:rPr lang="en-US" sz="1800" b="0" i="0" u="none" strike="noStrike" cap="none" dirty="0">
                <a:solidFill>
                  <a:srgbClr val="000000"/>
                </a:solidFill>
                <a:latin typeface="Calibri"/>
                <a:ea typeface="Calibri"/>
                <a:cs typeface="Calibri"/>
                <a:sym typeface="Calibri"/>
              </a:rPr>
              <a:t> </a:t>
            </a:r>
            <a:r>
              <a:rPr lang="en-US" sz="1800" b="0" i="1" u="none" strike="noStrike" cap="none" dirty="0" err="1">
                <a:solidFill>
                  <a:srgbClr val="000000"/>
                </a:solidFill>
                <a:latin typeface="Calibri"/>
                <a:ea typeface="Calibri"/>
                <a:cs typeface="Calibri"/>
                <a:sym typeface="Calibri"/>
              </a:rPr>
              <a:t>δοκιμή</a:t>
            </a:r>
            <a:r>
              <a:rPr lang="en-US" sz="1800" b="0" i="1" u="none" strike="noStrike" cap="none" dirty="0">
                <a:solidFill>
                  <a:srgbClr val="000000"/>
                </a:solidFill>
                <a:latin typeface="Calibri"/>
                <a:ea typeface="Calibri"/>
                <a:cs typeface="Calibri"/>
                <a:sym typeface="Calibri"/>
              </a:rPr>
              <a:t> </a:t>
            </a:r>
            <a:r>
              <a:rPr lang="en-US" sz="1800" b="0" i="1" u="none" strike="noStrike" cap="none" dirty="0" err="1">
                <a:solidFill>
                  <a:srgbClr val="000000"/>
                </a:solidFill>
                <a:latin typeface="Calibri"/>
                <a:ea typeface="Calibri"/>
                <a:cs typeface="Calibri"/>
                <a:sym typeface="Calibri"/>
              </a:rPr>
              <a:t>μι</a:t>
            </a:r>
            <a:r>
              <a:rPr lang="en-US" sz="1800" b="0" i="1" u="none" strike="noStrike" cap="none" dirty="0">
                <a:solidFill>
                  <a:srgbClr val="000000"/>
                </a:solidFill>
                <a:latin typeface="Calibri"/>
                <a:ea typeface="Calibri"/>
                <a:cs typeface="Calibri"/>
                <a:sym typeface="Calibri"/>
              </a:rPr>
              <a:t>α</a:t>
            </a:r>
            <a:r>
              <a:rPr lang="en-US" sz="1800" b="0" i="1" u="none" strike="noStrike" cap="none" dirty="0" err="1">
                <a:solidFill>
                  <a:srgbClr val="000000"/>
                </a:solidFill>
                <a:latin typeface="Calibri"/>
                <a:ea typeface="Calibri"/>
                <a:cs typeface="Calibri"/>
                <a:sym typeface="Calibri"/>
              </a:rPr>
              <a:t>ς</a:t>
            </a:r>
            <a:r>
              <a:rPr lang="en-US" sz="1800" b="0" i="1" u="none" strike="noStrike" cap="none" dirty="0">
                <a:solidFill>
                  <a:srgbClr val="000000"/>
                </a:solidFill>
                <a:latin typeface="Calibri"/>
                <a:ea typeface="Calibri"/>
                <a:cs typeface="Calibri"/>
                <a:sym typeface="Calibri"/>
              </a:rPr>
              <a:t> </a:t>
            </a:r>
            <a:r>
              <a:rPr lang="en-US" sz="1800" b="0" i="1" u="none" strike="noStrike" cap="none" dirty="0" err="1">
                <a:solidFill>
                  <a:srgbClr val="000000"/>
                </a:solidFill>
                <a:latin typeface="Calibri"/>
                <a:ea typeface="Calibri"/>
                <a:cs typeface="Calibri"/>
                <a:sym typeface="Calibri"/>
              </a:rPr>
              <a:t>λύσης</a:t>
            </a:r>
            <a:r>
              <a:rPr lang="en-US" sz="1800" b="0" i="1" u="none" strike="noStrike" cap="none" dirty="0">
                <a:solidFill>
                  <a:srgbClr val="000000"/>
                </a:solidFill>
                <a:latin typeface="Calibri"/>
                <a:ea typeface="Calibri"/>
                <a:cs typeface="Calibri"/>
                <a:sym typeface="Calibri"/>
              </a:rPr>
              <a:t>.</a:t>
            </a:r>
            <a:endParaRPr sz="18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0"/>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SzPts val="3800"/>
              <a:buNone/>
            </a:pPr>
            <a:r>
              <a:rPr lang="en-US"/>
              <a:t>Ενότητα 1.2 – Εισαγωγή στο μοντέλο PERMA</a:t>
            </a:r>
            <a:endParaRPr/>
          </a:p>
        </p:txBody>
      </p:sp>
      <p:sp>
        <p:nvSpPr>
          <p:cNvPr id="195" name="Google Shape;195;p20"/>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457200" marR="0" lvl="0" indent="-228600" algn="just" rtl="0">
              <a:lnSpc>
                <a:spcPct val="90000"/>
              </a:lnSpc>
              <a:spcBef>
                <a:spcPts val="1000"/>
              </a:spcBef>
              <a:spcAft>
                <a:spcPts val="0"/>
              </a:spcAft>
              <a:buClr>
                <a:schemeClr val="accent2"/>
              </a:buClr>
              <a:buSzPts val="2400"/>
              <a:buFont typeface="Arial"/>
              <a:buNone/>
            </a:pPr>
            <a:r>
              <a:rPr lang="en-US"/>
              <a:t>Επίδειξη δραστηριότητας: «Τρία καλά πράγματα» (15 λεπτά)</a:t>
            </a:r>
            <a:endParaRPr/>
          </a:p>
        </p:txBody>
      </p:sp>
      <p:sp>
        <p:nvSpPr>
          <p:cNvPr id="196" name="Google Shape;196;p20"/>
          <p:cNvSpPr txBox="1">
            <a:spLocks noGrp="1"/>
          </p:cNvSpPr>
          <p:nvPr>
            <p:ph type="body" idx="2"/>
          </p:nvPr>
        </p:nvSpPr>
        <p:spPr>
          <a:xfrm>
            <a:off x="303711" y="1568700"/>
            <a:ext cx="6234249" cy="52893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dk1"/>
              </a:buClr>
              <a:buSzPts val="1800"/>
              <a:buFont typeface="Arial"/>
              <a:buNone/>
            </a:pPr>
            <a:r>
              <a:rPr lang="en-US" sz="2000" dirty="0" err="1"/>
              <a:t>Θ</a:t>
            </a:r>
            <a:r>
              <a:rPr lang="en-US" sz="2000" dirty="0"/>
              <a:t>α </a:t>
            </a:r>
            <a:r>
              <a:rPr lang="en-US" sz="2000" dirty="0" err="1"/>
              <a:t>δοκιμάσετε</a:t>
            </a:r>
            <a:r>
              <a:rPr lang="en-US" sz="2000" dirty="0"/>
              <a:t> </a:t>
            </a:r>
            <a:r>
              <a:rPr lang="en-US" sz="2000" dirty="0" err="1"/>
              <a:t>μι</a:t>
            </a:r>
            <a:r>
              <a:rPr lang="en-US" sz="2000" dirty="0"/>
              <a:t>α </a:t>
            </a:r>
            <a:r>
              <a:rPr lang="en-US" sz="2000" dirty="0" err="1"/>
              <a:t>δρ</a:t>
            </a:r>
            <a:r>
              <a:rPr lang="en-US" sz="2000" dirty="0"/>
              <a:t>α</a:t>
            </a:r>
            <a:r>
              <a:rPr lang="en-US" sz="2000" dirty="0" err="1"/>
              <a:t>στηριότητ</a:t>
            </a:r>
            <a:r>
              <a:rPr lang="en-US" sz="2000" dirty="0"/>
              <a:t>α π</a:t>
            </a:r>
            <a:r>
              <a:rPr lang="en-US" sz="2000" dirty="0" err="1"/>
              <a:t>ου</a:t>
            </a:r>
            <a:r>
              <a:rPr lang="en-US" sz="2000" dirty="0"/>
              <a:t> </a:t>
            </a:r>
            <a:r>
              <a:rPr lang="en-US" sz="2000" dirty="0" err="1"/>
              <a:t>ενισχύει</a:t>
            </a:r>
            <a:r>
              <a:rPr lang="en-US" sz="2000" dirty="0"/>
              <a:t> </a:t>
            </a:r>
            <a:r>
              <a:rPr lang="en-US" sz="2000" dirty="0" err="1"/>
              <a:t>το</a:t>
            </a:r>
            <a:r>
              <a:rPr lang="en-US" sz="2000" dirty="0"/>
              <a:t> </a:t>
            </a:r>
            <a:r>
              <a:rPr lang="en-US" sz="2000" dirty="0" err="1"/>
              <a:t>στοιχείο</a:t>
            </a:r>
            <a:r>
              <a:rPr lang="en-US" sz="2000" dirty="0"/>
              <a:t> </a:t>
            </a:r>
            <a:r>
              <a:rPr lang="en-US" sz="2000" dirty="0" err="1"/>
              <a:t>των</a:t>
            </a:r>
            <a:r>
              <a:rPr lang="en-US" sz="2000" dirty="0"/>
              <a:t> </a:t>
            </a:r>
            <a:r>
              <a:rPr lang="en-US" sz="2000" b="1" dirty="0" err="1"/>
              <a:t>Θετικών</a:t>
            </a:r>
            <a:r>
              <a:rPr lang="en-US" sz="2000" b="1" dirty="0"/>
              <a:t> </a:t>
            </a:r>
            <a:r>
              <a:rPr lang="en-US" sz="2000" b="1" dirty="0" err="1"/>
              <a:t>Συν</a:t>
            </a:r>
            <a:r>
              <a:rPr lang="en-US" sz="2000" b="1" dirty="0"/>
              <a:t>α</a:t>
            </a:r>
            <a:r>
              <a:rPr lang="en-US" sz="2000" b="1" dirty="0" err="1"/>
              <a:t>ισθημάτων</a:t>
            </a:r>
            <a:r>
              <a:rPr lang="en-US" sz="2000" b="1" dirty="0"/>
              <a:t> </a:t>
            </a:r>
            <a:r>
              <a:rPr lang="en-US" sz="2000" dirty="0" err="1"/>
              <a:t>του</a:t>
            </a:r>
            <a:r>
              <a:rPr lang="en-US" sz="2000" dirty="0"/>
              <a:t> </a:t>
            </a:r>
            <a:r>
              <a:rPr lang="en-US" sz="2000" dirty="0" err="1"/>
              <a:t>μοντέλου</a:t>
            </a:r>
            <a:r>
              <a:rPr lang="en-US" sz="2000" dirty="0"/>
              <a:t> PERMA.</a:t>
            </a:r>
            <a:endParaRPr dirty="0"/>
          </a:p>
          <a:p>
            <a:pPr marL="457200" marR="0" lvl="0" indent="-228600" algn="l" rtl="0">
              <a:lnSpc>
                <a:spcPct val="90000"/>
              </a:lnSpc>
              <a:spcBef>
                <a:spcPts val="1000"/>
              </a:spcBef>
              <a:spcAft>
                <a:spcPts val="0"/>
              </a:spcAft>
              <a:buClr>
                <a:schemeClr val="dk1"/>
              </a:buClr>
              <a:buSzPts val="1800"/>
              <a:buFont typeface="Arial"/>
              <a:buNone/>
            </a:pPr>
            <a:r>
              <a:rPr lang="en-US" sz="2000" b="1" dirty="0" err="1"/>
              <a:t>Οδηγίες</a:t>
            </a:r>
            <a:br>
              <a:rPr lang="en-US" sz="2000" dirty="0"/>
            </a:br>
            <a:r>
              <a:rPr lang="en-US" sz="2000" dirty="0"/>
              <a:t>• </a:t>
            </a:r>
            <a:r>
              <a:rPr lang="en-US" sz="2000" dirty="0" err="1"/>
              <a:t>Πάρτε</a:t>
            </a:r>
            <a:r>
              <a:rPr lang="en-US" sz="2000" dirty="0"/>
              <a:t> </a:t>
            </a:r>
            <a:r>
              <a:rPr lang="en-US" sz="2000" dirty="0" err="1"/>
              <a:t>έν</a:t>
            </a:r>
            <a:r>
              <a:rPr lang="en-US" sz="2000" dirty="0"/>
              <a:t>α </a:t>
            </a:r>
            <a:r>
              <a:rPr lang="el-GR" sz="2000" dirty="0"/>
              <a:t>φύλλο χαρτιού</a:t>
            </a:r>
            <a:r>
              <a:rPr lang="en-US" sz="2000" dirty="0"/>
              <a:t> </a:t>
            </a:r>
            <a:r>
              <a:rPr lang="en-US" sz="2000" dirty="0" err="1"/>
              <a:t>ή</a:t>
            </a:r>
            <a:r>
              <a:rPr lang="en-US" sz="2000" dirty="0"/>
              <a:t> </a:t>
            </a:r>
            <a:r>
              <a:rPr lang="en-US" sz="2000" dirty="0" err="1"/>
              <a:t>έν</a:t>
            </a:r>
            <a:r>
              <a:rPr lang="en-US" sz="2000" dirty="0"/>
              <a:t>α </a:t>
            </a:r>
            <a:r>
              <a:rPr lang="en-US" sz="2000" dirty="0" err="1"/>
              <a:t>post-it</a:t>
            </a:r>
            <a:br>
              <a:rPr lang="en-US" sz="2000" dirty="0"/>
            </a:br>
            <a:r>
              <a:rPr lang="en-US" sz="2000" dirty="0"/>
              <a:t>• </a:t>
            </a:r>
            <a:r>
              <a:rPr lang="en-US" sz="2000" dirty="0" err="1"/>
              <a:t>Γράψτε</a:t>
            </a:r>
            <a:r>
              <a:rPr lang="en-US" sz="2000" dirty="0"/>
              <a:t> </a:t>
            </a:r>
            <a:r>
              <a:rPr lang="en-US" sz="2000" dirty="0" err="1"/>
              <a:t>τρί</a:t>
            </a:r>
            <a:r>
              <a:rPr lang="en-US" sz="2000" dirty="0"/>
              <a:t>α </a:t>
            </a:r>
            <a:r>
              <a:rPr lang="en-US" sz="2000" dirty="0" err="1"/>
              <a:t>κ</a:t>
            </a:r>
            <a:r>
              <a:rPr lang="en-US" sz="2000" dirty="0"/>
              <a:t>α</a:t>
            </a:r>
            <a:r>
              <a:rPr lang="en-US" sz="2000" dirty="0" err="1"/>
              <a:t>λά</a:t>
            </a:r>
            <a:r>
              <a:rPr lang="en-US" sz="2000" dirty="0"/>
              <a:t> π</a:t>
            </a:r>
            <a:r>
              <a:rPr lang="en-US" sz="2000" dirty="0" err="1"/>
              <a:t>ράγμ</a:t>
            </a:r>
            <a:r>
              <a:rPr lang="en-US" sz="2000" dirty="0"/>
              <a:t>α</a:t>
            </a:r>
            <a:r>
              <a:rPr lang="en-US" sz="2000" dirty="0" err="1"/>
              <a:t>τ</a:t>
            </a:r>
            <a:r>
              <a:rPr lang="en-US" sz="2000" dirty="0"/>
              <a:t>α π</a:t>
            </a:r>
            <a:r>
              <a:rPr lang="en-US" sz="2000" dirty="0" err="1"/>
              <a:t>ου</a:t>
            </a:r>
            <a:r>
              <a:rPr lang="en-US" sz="2000" dirty="0"/>
              <a:t> </a:t>
            </a:r>
            <a:r>
              <a:rPr lang="en-US" sz="2000" dirty="0" err="1"/>
              <a:t>συνέ</a:t>
            </a:r>
            <a:r>
              <a:rPr lang="en-US" sz="2000" dirty="0"/>
              <a:t>β</a:t>
            </a:r>
            <a:r>
              <a:rPr lang="en-US" sz="2000" dirty="0" err="1"/>
              <a:t>ησ</a:t>
            </a:r>
            <a:r>
              <a:rPr lang="en-US" sz="2000" dirty="0"/>
              <a:t>α</a:t>
            </a:r>
            <a:r>
              <a:rPr lang="en-US" sz="2000" dirty="0" err="1"/>
              <a:t>ν</a:t>
            </a:r>
            <a:r>
              <a:rPr lang="en-US" sz="2000" dirty="0"/>
              <a:t> </a:t>
            </a:r>
            <a:r>
              <a:rPr lang="en-US" sz="2000" dirty="0" err="1"/>
              <a:t>σήμερ</a:t>
            </a:r>
            <a:r>
              <a:rPr lang="en-US" sz="2000" dirty="0"/>
              <a:t>α</a:t>
            </a:r>
            <a:br>
              <a:rPr lang="en-US" sz="2000" dirty="0"/>
            </a:br>
            <a:r>
              <a:rPr lang="en-US" sz="2000" dirty="0"/>
              <a:t>• </a:t>
            </a:r>
            <a:r>
              <a:rPr lang="en-US" sz="2000" dirty="0" err="1"/>
              <a:t>Κάτω</a:t>
            </a:r>
            <a:r>
              <a:rPr lang="en-US" sz="2000" dirty="0"/>
              <a:t> απ</a:t>
            </a:r>
            <a:r>
              <a:rPr lang="en-US" sz="2000" dirty="0" err="1"/>
              <a:t>ό</a:t>
            </a:r>
            <a:r>
              <a:rPr lang="en-US" sz="2000" dirty="0"/>
              <a:t> </a:t>
            </a:r>
            <a:r>
              <a:rPr lang="en-US" sz="2000" dirty="0" err="1"/>
              <a:t>κάθε</a:t>
            </a:r>
            <a:r>
              <a:rPr lang="en-US" sz="2000" dirty="0"/>
              <a:t> </a:t>
            </a:r>
            <a:r>
              <a:rPr lang="en-US" sz="2000" dirty="0" err="1"/>
              <a:t>έν</a:t>
            </a:r>
            <a:r>
              <a:rPr lang="en-US" sz="2000" dirty="0"/>
              <a:t>α, </a:t>
            </a:r>
            <a:r>
              <a:rPr lang="en-US" sz="2000" dirty="0" err="1"/>
              <a:t>γράψτε</a:t>
            </a:r>
            <a:r>
              <a:rPr lang="en-US" sz="2000" dirty="0"/>
              <a:t>: «</a:t>
            </a:r>
            <a:r>
              <a:rPr lang="en-US" sz="2000" dirty="0" err="1"/>
              <a:t>Τι</a:t>
            </a:r>
            <a:r>
              <a:rPr lang="en-US" sz="2000" dirty="0"/>
              <a:t> β</a:t>
            </a:r>
            <a:r>
              <a:rPr lang="en-US" sz="2000" dirty="0" err="1"/>
              <a:t>οήθησε</a:t>
            </a:r>
            <a:r>
              <a:rPr lang="en-US" sz="2000" dirty="0"/>
              <a:t> </a:t>
            </a:r>
            <a:r>
              <a:rPr lang="en-US" sz="2000" dirty="0" err="1"/>
              <a:t>ν</a:t>
            </a:r>
            <a:r>
              <a:rPr lang="en-US" sz="2000" dirty="0"/>
              <a:t>α </a:t>
            </a:r>
            <a:r>
              <a:rPr lang="en-US" sz="2000" dirty="0" err="1"/>
              <a:t>συμ</a:t>
            </a:r>
            <a:r>
              <a:rPr lang="en-US" sz="2000" dirty="0"/>
              <a:t>β</a:t>
            </a:r>
            <a:r>
              <a:rPr lang="en-US" sz="2000" dirty="0" err="1"/>
              <a:t>εί</a:t>
            </a:r>
            <a:r>
              <a:rPr lang="en-US" sz="2000" dirty="0"/>
              <a:t> α</a:t>
            </a:r>
            <a:r>
              <a:rPr lang="en-US" sz="2000" dirty="0" err="1"/>
              <a:t>υτό</a:t>
            </a:r>
            <a:r>
              <a:rPr lang="en-US" sz="2000" dirty="0"/>
              <a:t>»</a:t>
            </a:r>
            <a:endParaRPr dirty="0"/>
          </a:p>
          <a:p>
            <a:pPr marL="457200" marR="0" lvl="0" indent="-228600" algn="l" rtl="0">
              <a:lnSpc>
                <a:spcPct val="90000"/>
              </a:lnSpc>
              <a:spcBef>
                <a:spcPts val="1000"/>
              </a:spcBef>
              <a:spcAft>
                <a:spcPts val="0"/>
              </a:spcAft>
              <a:buClr>
                <a:schemeClr val="dk1"/>
              </a:buClr>
              <a:buSzPts val="1800"/>
              <a:buFont typeface="Arial"/>
              <a:buNone/>
            </a:pPr>
            <a:r>
              <a:rPr lang="en-US" sz="2000" b="1" dirty="0" err="1"/>
              <a:t>Αντ</a:t>
            </a:r>
            <a:r>
              <a:rPr lang="en-US" sz="2000" b="1" dirty="0"/>
              <a:t>α</a:t>
            </a:r>
            <a:r>
              <a:rPr lang="en-US" sz="2000" b="1" dirty="0" err="1"/>
              <a:t>λλ</a:t>
            </a:r>
            <a:r>
              <a:rPr lang="en-US" sz="2000" b="1" dirty="0"/>
              <a:t>α</a:t>
            </a:r>
            <a:r>
              <a:rPr lang="en-US" sz="2000" b="1" dirty="0" err="1"/>
              <a:t>γή</a:t>
            </a:r>
            <a:br>
              <a:rPr lang="en-US" sz="2000" dirty="0"/>
            </a:br>
            <a:r>
              <a:rPr lang="el-GR" sz="2000" dirty="0"/>
              <a:t>Μοιραστείτε</a:t>
            </a:r>
            <a:r>
              <a:rPr lang="en-US" sz="2000" dirty="0"/>
              <a:t> </a:t>
            </a:r>
            <a:r>
              <a:rPr lang="en-US" sz="2000" dirty="0" err="1"/>
              <a:t>έν</a:t>
            </a:r>
            <a:r>
              <a:rPr lang="en-US" sz="2000" dirty="0"/>
              <a:t>α απ</a:t>
            </a:r>
            <a:r>
              <a:rPr lang="en-US" sz="2000" dirty="0" err="1"/>
              <a:t>ό</a:t>
            </a:r>
            <a:r>
              <a:rPr lang="en-US" sz="2000" dirty="0"/>
              <a:t> </a:t>
            </a:r>
            <a:r>
              <a:rPr lang="en-US" sz="2000" dirty="0" err="1"/>
              <a:t>τ</a:t>
            </a:r>
            <a:r>
              <a:rPr lang="en-US" sz="2000" dirty="0"/>
              <a:t>α </a:t>
            </a:r>
            <a:r>
              <a:rPr lang="en-US" sz="2000" dirty="0" err="1"/>
              <a:t>κ</a:t>
            </a:r>
            <a:r>
              <a:rPr lang="en-US" sz="2000" dirty="0"/>
              <a:t>α</a:t>
            </a:r>
            <a:r>
              <a:rPr lang="en-US" sz="2000" dirty="0" err="1"/>
              <a:t>λά</a:t>
            </a:r>
            <a:r>
              <a:rPr lang="en-US" sz="2000" dirty="0"/>
              <a:t> π</a:t>
            </a:r>
            <a:r>
              <a:rPr lang="en-US" sz="2000" dirty="0" err="1"/>
              <a:t>ράγμ</a:t>
            </a:r>
            <a:r>
              <a:rPr lang="en-US" sz="2000" dirty="0"/>
              <a:t>α</a:t>
            </a:r>
            <a:r>
              <a:rPr lang="en-US" sz="2000" dirty="0" err="1"/>
              <a:t>τ</a:t>
            </a:r>
            <a:r>
              <a:rPr lang="en-US" sz="2000" dirty="0"/>
              <a:t>α π</a:t>
            </a:r>
            <a:r>
              <a:rPr lang="en-US" sz="2000" dirty="0" err="1"/>
              <a:t>ου</a:t>
            </a:r>
            <a:r>
              <a:rPr lang="en-US" sz="2000" dirty="0"/>
              <a:t> </a:t>
            </a:r>
            <a:r>
              <a:rPr lang="en-US" sz="2000" dirty="0" err="1"/>
              <a:t>γράψ</a:t>
            </a:r>
            <a:r>
              <a:rPr lang="en-US" sz="2000" dirty="0"/>
              <a:t>α</a:t>
            </a:r>
            <a:r>
              <a:rPr lang="en-US" sz="2000" dirty="0" err="1"/>
              <a:t>τε</a:t>
            </a:r>
            <a:r>
              <a:rPr lang="en-US" sz="2000" dirty="0"/>
              <a:t> </a:t>
            </a:r>
            <a:r>
              <a:rPr lang="en-US" sz="2000" dirty="0" err="1"/>
              <a:t>με</a:t>
            </a:r>
            <a:r>
              <a:rPr lang="en-US" sz="2000" dirty="0"/>
              <a:t> </a:t>
            </a:r>
            <a:r>
              <a:rPr lang="el-GR" sz="2000" dirty="0"/>
              <a:t>το </a:t>
            </a:r>
            <a:r>
              <a:rPr lang="en-CY" sz="2000" dirty="0"/>
              <a:t>ά</a:t>
            </a:r>
            <a:r>
              <a:rPr lang="el-GR" sz="2000" dirty="0" err="1"/>
              <a:t>τομο</a:t>
            </a:r>
            <a:r>
              <a:rPr lang="en-US" sz="2000" dirty="0"/>
              <a:t> </a:t>
            </a:r>
            <a:r>
              <a:rPr lang="en-US" sz="2000" dirty="0" err="1"/>
              <a:t>δί</a:t>
            </a:r>
            <a:r>
              <a:rPr lang="en-US" sz="2000" dirty="0"/>
              <a:t>π</a:t>
            </a:r>
            <a:r>
              <a:rPr lang="en-US" sz="2000" dirty="0" err="1"/>
              <a:t>λ</a:t>
            </a:r>
            <a:r>
              <a:rPr lang="en-US" sz="2000" dirty="0"/>
              <a:t>α </a:t>
            </a:r>
            <a:r>
              <a:rPr lang="en-US" sz="2000" dirty="0" err="1"/>
              <a:t>σ</a:t>
            </a:r>
            <a:r>
              <a:rPr lang="en-US" sz="2000" dirty="0"/>
              <a:t>α</a:t>
            </a:r>
            <a:r>
              <a:rPr lang="en-US" sz="2000" dirty="0" err="1"/>
              <a:t>ς</a:t>
            </a:r>
            <a:r>
              <a:rPr lang="en-US" sz="2000" dirty="0"/>
              <a:t>.</a:t>
            </a:r>
            <a:endParaRPr dirty="0"/>
          </a:p>
          <a:p>
            <a:pPr marL="457200" marR="0" lvl="0" indent="-228600" algn="l" rtl="0">
              <a:lnSpc>
                <a:spcPct val="90000"/>
              </a:lnSpc>
              <a:spcBef>
                <a:spcPts val="1000"/>
              </a:spcBef>
              <a:spcAft>
                <a:spcPts val="0"/>
              </a:spcAft>
              <a:buClr>
                <a:schemeClr val="dk1"/>
              </a:buClr>
              <a:buSzPts val="1800"/>
              <a:buFont typeface="Arial"/>
              <a:buNone/>
            </a:pPr>
            <a:r>
              <a:rPr lang="en-US" sz="2000" b="1" dirty="0" err="1"/>
              <a:t>Συμ</a:t>
            </a:r>
            <a:r>
              <a:rPr lang="en-US" sz="2000" b="1" dirty="0"/>
              <a:t>π</a:t>
            </a:r>
            <a:r>
              <a:rPr lang="en-US" sz="2000" b="1" dirty="0" err="1"/>
              <a:t>έρ</a:t>
            </a:r>
            <a:r>
              <a:rPr lang="en-US" sz="2000" b="1" dirty="0"/>
              <a:t>α</a:t>
            </a:r>
            <a:r>
              <a:rPr lang="en-US" sz="2000" b="1" dirty="0" err="1"/>
              <a:t>σμ</a:t>
            </a:r>
            <a:r>
              <a:rPr lang="en-US" sz="2000" b="1" dirty="0"/>
              <a:t>α</a:t>
            </a:r>
            <a:br>
              <a:rPr lang="en-US" sz="2000" dirty="0"/>
            </a:br>
            <a:r>
              <a:rPr lang="en-US" sz="2000" dirty="0" err="1"/>
              <a:t>Τ</a:t>
            </a:r>
            <a:r>
              <a:rPr lang="en-US" sz="2000" dirty="0"/>
              <a:t>α </a:t>
            </a:r>
            <a:r>
              <a:rPr lang="en-US" sz="2000" dirty="0" err="1"/>
              <a:t>θετικά</a:t>
            </a:r>
            <a:r>
              <a:rPr lang="en-US" sz="2000" dirty="0"/>
              <a:t> </a:t>
            </a:r>
            <a:r>
              <a:rPr lang="en-US" sz="2000" dirty="0" err="1"/>
              <a:t>συν</a:t>
            </a:r>
            <a:r>
              <a:rPr lang="en-US" sz="2000" dirty="0"/>
              <a:t>α</a:t>
            </a:r>
            <a:r>
              <a:rPr lang="en-US" sz="2000" dirty="0" err="1"/>
              <a:t>ισθήμ</a:t>
            </a:r>
            <a:r>
              <a:rPr lang="en-US" sz="2000" dirty="0"/>
              <a:t>α</a:t>
            </a:r>
            <a:r>
              <a:rPr lang="en-US" sz="2000" dirty="0" err="1"/>
              <a:t>τ</a:t>
            </a:r>
            <a:r>
              <a:rPr lang="en-US" sz="2000" dirty="0"/>
              <a:t>α </a:t>
            </a:r>
            <a:r>
              <a:rPr lang="en-US" sz="2000" dirty="0" err="1"/>
              <a:t>δεν</a:t>
            </a:r>
            <a:r>
              <a:rPr lang="en-US" sz="2000" dirty="0"/>
              <a:t> </a:t>
            </a:r>
            <a:r>
              <a:rPr lang="en-US" sz="2000" dirty="0" err="1"/>
              <a:t>είν</a:t>
            </a:r>
            <a:r>
              <a:rPr lang="en-US" sz="2000" dirty="0"/>
              <a:t>α</a:t>
            </a:r>
            <a:r>
              <a:rPr lang="en-US" sz="2000" dirty="0" err="1"/>
              <a:t>ι</a:t>
            </a:r>
            <a:r>
              <a:rPr lang="en-US" sz="2000" dirty="0"/>
              <a:t> </a:t>
            </a:r>
            <a:r>
              <a:rPr lang="en-US" sz="2000" dirty="0" err="1"/>
              <a:t>τυχ</a:t>
            </a:r>
            <a:r>
              <a:rPr lang="en-US" sz="2000" dirty="0"/>
              <a:t>α</a:t>
            </a:r>
            <a:r>
              <a:rPr lang="en-US" sz="2000" dirty="0" err="1"/>
              <a:t>ί</a:t>
            </a:r>
            <a:r>
              <a:rPr lang="en-US" sz="2000" dirty="0"/>
              <a:t>α.</a:t>
            </a:r>
            <a:br>
              <a:rPr lang="en-US" sz="2000" dirty="0"/>
            </a:br>
            <a:r>
              <a:rPr lang="el-GR" sz="2000" dirty="0"/>
              <a:t>Δημιουργούνται από μικρές ρουτίνες</a:t>
            </a:r>
            <a:r>
              <a:rPr lang="en-US" sz="2000" dirty="0"/>
              <a:t>.</a:t>
            </a:r>
            <a:endParaRPr dirty="0"/>
          </a:p>
          <a:p>
            <a:pPr marL="457200" marR="0" lvl="0" indent="-228600" algn="l" rtl="0">
              <a:lnSpc>
                <a:spcPct val="90000"/>
              </a:lnSpc>
              <a:spcBef>
                <a:spcPts val="1000"/>
              </a:spcBef>
              <a:spcAft>
                <a:spcPts val="0"/>
              </a:spcAft>
              <a:buClr>
                <a:schemeClr val="dk1"/>
              </a:buClr>
              <a:buSzPts val="1800"/>
              <a:buFont typeface="Arial"/>
              <a:buNone/>
            </a:pPr>
            <a:endParaRPr sz="2000" dirty="0"/>
          </a:p>
          <a:p>
            <a:pPr marL="457200" marR="0" lvl="0" indent="-228600" algn="l" rtl="0">
              <a:lnSpc>
                <a:spcPct val="90000"/>
              </a:lnSpc>
              <a:spcBef>
                <a:spcPts val="1000"/>
              </a:spcBef>
              <a:spcAft>
                <a:spcPts val="0"/>
              </a:spcAft>
              <a:buClr>
                <a:schemeClr val="dk1"/>
              </a:buClr>
              <a:buSzPts val="1800"/>
              <a:buFont typeface="Arial"/>
              <a:buNone/>
            </a:pPr>
            <a:endParaRPr sz="2000" dirty="0"/>
          </a:p>
          <a:p>
            <a:pPr marL="0" lvl="0" indent="0" algn="l" rtl="0">
              <a:lnSpc>
                <a:spcPct val="90000"/>
              </a:lnSpc>
              <a:spcBef>
                <a:spcPts val="0"/>
              </a:spcBef>
              <a:spcAft>
                <a:spcPts val="0"/>
              </a:spcAft>
              <a:buClr>
                <a:schemeClr val="dk1"/>
              </a:buClr>
              <a:buSzPts val="1800"/>
              <a:buNone/>
            </a:pPr>
            <a:endParaRPr sz="2000" dirty="0"/>
          </a:p>
        </p:txBody>
      </p:sp>
      <p:pic>
        <p:nvPicPr>
          <p:cNvPr id="197" name="Google Shape;197;p20" descr="Three Good Things! | Melrose Area Public Schools"/>
          <p:cNvPicPr preferRelativeResize="0"/>
          <p:nvPr/>
        </p:nvPicPr>
        <p:blipFill rotWithShape="1">
          <a:blip r:embed="rId3">
            <a:alphaModFix/>
          </a:blip>
          <a:srcRect/>
          <a:stretch/>
        </p:blipFill>
        <p:spPr>
          <a:xfrm>
            <a:off x="7093333" y="1508405"/>
            <a:ext cx="4418265" cy="478728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1"/>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SzPts val="3800"/>
              <a:buNone/>
            </a:pPr>
            <a:r>
              <a:rPr lang="en-US"/>
              <a:t>Ενότητα 1.2 – Εισαγωγή στο μοντέλο PERMA</a:t>
            </a:r>
            <a:endParaRPr/>
          </a:p>
        </p:txBody>
      </p:sp>
      <p:sp>
        <p:nvSpPr>
          <p:cNvPr id="203" name="Google Shape;203;p21"/>
          <p:cNvSpPr txBox="1">
            <a:spLocks noGrp="1"/>
          </p:cNvSpPr>
          <p:nvPr>
            <p:ph type="body" idx="1"/>
          </p:nvPr>
        </p:nvSpPr>
        <p:spPr>
          <a:xfrm>
            <a:off x="97970" y="963527"/>
            <a:ext cx="11944500" cy="550800"/>
          </a:xfrm>
          <a:prstGeom prst="rect">
            <a:avLst/>
          </a:prstGeom>
          <a:noFill/>
          <a:ln>
            <a:noFill/>
          </a:ln>
        </p:spPr>
        <p:txBody>
          <a:bodyPr spcFirstLastPara="1" wrap="square" lIns="91425" tIns="45700" rIns="91425" bIns="45700" anchor="ctr" anchorCtr="0">
            <a:noAutofit/>
          </a:bodyPr>
          <a:lstStyle/>
          <a:p>
            <a:pPr marL="457200" marR="0" lvl="0" indent="-228600" algn="just" rtl="0">
              <a:lnSpc>
                <a:spcPct val="90000"/>
              </a:lnSpc>
              <a:spcBef>
                <a:spcPts val="1000"/>
              </a:spcBef>
              <a:spcAft>
                <a:spcPts val="0"/>
              </a:spcAft>
              <a:buClr>
                <a:schemeClr val="accent2"/>
              </a:buClr>
              <a:buSzPts val="2400"/>
              <a:buFont typeface="Arial"/>
              <a:buNone/>
            </a:pPr>
            <a:r>
              <a:rPr lang="en-US" dirty="0" err="1"/>
              <a:t>Προσ</a:t>
            </a:r>
            <a:r>
              <a:rPr lang="en-US" dirty="0"/>
              <a:t>α</a:t>
            </a:r>
            <a:r>
              <a:rPr lang="en-US" dirty="0" err="1"/>
              <a:t>ρμόστε</a:t>
            </a:r>
            <a:r>
              <a:rPr lang="en-US" dirty="0"/>
              <a:t> </a:t>
            </a:r>
            <a:r>
              <a:rPr lang="en-US" dirty="0" err="1"/>
              <a:t>τη</a:t>
            </a:r>
            <a:r>
              <a:rPr lang="en-US" dirty="0"/>
              <a:t> </a:t>
            </a:r>
            <a:r>
              <a:rPr lang="en-US" dirty="0" err="1"/>
              <a:t>δρ</a:t>
            </a:r>
            <a:r>
              <a:rPr lang="en-US" dirty="0"/>
              <a:t>α</a:t>
            </a:r>
            <a:r>
              <a:rPr lang="en-US" dirty="0" err="1"/>
              <a:t>στηριότητ</a:t>
            </a:r>
            <a:r>
              <a:rPr lang="en-US" dirty="0"/>
              <a:t>α </a:t>
            </a:r>
            <a:r>
              <a:rPr lang="en-US" dirty="0" err="1"/>
              <a:t>στο</a:t>
            </a:r>
            <a:r>
              <a:rPr lang="el-GR" dirty="0"/>
              <a:t> δικό σας</a:t>
            </a:r>
            <a:r>
              <a:rPr lang="en-US" dirty="0"/>
              <a:t> </a:t>
            </a:r>
            <a:r>
              <a:rPr lang="el-GR" dirty="0"/>
              <a:t>πλαίσιο</a:t>
            </a:r>
            <a:endParaRPr dirty="0"/>
          </a:p>
        </p:txBody>
      </p:sp>
      <p:sp>
        <p:nvSpPr>
          <p:cNvPr id="204" name="Google Shape;204;p21"/>
          <p:cNvSpPr txBox="1">
            <a:spLocks noGrp="1"/>
          </p:cNvSpPr>
          <p:nvPr>
            <p:ph type="body" idx="2"/>
          </p:nvPr>
        </p:nvSpPr>
        <p:spPr>
          <a:xfrm>
            <a:off x="123750" y="1487058"/>
            <a:ext cx="11944500" cy="52893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dk1"/>
              </a:buClr>
              <a:buSzPts val="1800"/>
              <a:buFont typeface="Arial"/>
              <a:buNone/>
            </a:pPr>
            <a:endParaRPr sz="2000"/>
          </a:p>
          <a:p>
            <a:pPr marL="457200" marR="0" lvl="0" indent="-228600" algn="l" rtl="0">
              <a:lnSpc>
                <a:spcPct val="90000"/>
              </a:lnSpc>
              <a:spcBef>
                <a:spcPts val="1000"/>
              </a:spcBef>
              <a:spcAft>
                <a:spcPts val="0"/>
              </a:spcAft>
              <a:buClr>
                <a:schemeClr val="dk1"/>
              </a:buClr>
              <a:buSzPts val="1800"/>
              <a:buFont typeface="Arial"/>
              <a:buNone/>
            </a:pPr>
            <a:endParaRPr sz="2000"/>
          </a:p>
          <a:p>
            <a:pPr marL="0" lvl="0" indent="0" algn="l" rtl="0">
              <a:lnSpc>
                <a:spcPct val="90000"/>
              </a:lnSpc>
              <a:spcBef>
                <a:spcPts val="0"/>
              </a:spcBef>
              <a:spcAft>
                <a:spcPts val="0"/>
              </a:spcAft>
              <a:buClr>
                <a:schemeClr val="dk1"/>
              </a:buClr>
              <a:buSzPts val="1800"/>
              <a:buNone/>
            </a:pPr>
            <a:endParaRPr sz="2000"/>
          </a:p>
        </p:txBody>
      </p:sp>
      <p:graphicFrame>
        <p:nvGraphicFramePr>
          <p:cNvPr id="205" name="Google Shape;205;p21"/>
          <p:cNvGraphicFramePr/>
          <p:nvPr>
            <p:extLst>
              <p:ext uri="{D42A27DB-BD31-4B8C-83A1-F6EECF244321}">
                <p14:modId xmlns:p14="http://schemas.microsoft.com/office/powerpoint/2010/main" val="3753363341"/>
              </p:ext>
            </p:extLst>
          </p:nvPr>
        </p:nvGraphicFramePr>
        <p:xfrm>
          <a:off x="415290" y="1890554"/>
          <a:ext cx="10515625" cy="2521425"/>
        </p:xfrm>
        <a:graphic>
          <a:graphicData uri="http://schemas.openxmlformats.org/drawingml/2006/table">
            <a:tbl>
              <a:tblPr>
                <a:noFill/>
                <a:tableStyleId>{681A3C7C-7CFA-4ECE-9D5C-598549E92B13}</a:tableStyleId>
              </a:tblPr>
              <a:tblGrid>
                <a:gridCol w="2066653">
                  <a:extLst>
                    <a:ext uri="{9D8B030D-6E8A-4147-A177-3AD203B41FA5}">
                      <a16:colId xmlns:a16="http://schemas.microsoft.com/office/drawing/2014/main" val="20000"/>
                    </a:ext>
                  </a:extLst>
                </a:gridCol>
                <a:gridCol w="2139597">
                  <a:extLst>
                    <a:ext uri="{9D8B030D-6E8A-4147-A177-3AD203B41FA5}">
                      <a16:colId xmlns:a16="http://schemas.microsoft.com/office/drawing/2014/main" val="20001"/>
                    </a:ext>
                  </a:extLst>
                </a:gridCol>
                <a:gridCol w="2103125">
                  <a:extLst>
                    <a:ext uri="{9D8B030D-6E8A-4147-A177-3AD203B41FA5}">
                      <a16:colId xmlns:a16="http://schemas.microsoft.com/office/drawing/2014/main" val="20002"/>
                    </a:ext>
                  </a:extLst>
                </a:gridCol>
                <a:gridCol w="2103125">
                  <a:extLst>
                    <a:ext uri="{9D8B030D-6E8A-4147-A177-3AD203B41FA5}">
                      <a16:colId xmlns:a16="http://schemas.microsoft.com/office/drawing/2014/main" val="20003"/>
                    </a:ext>
                  </a:extLst>
                </a:gridCol>
                <a:gridCol w="2103125">
                  <a:extLst>
                    <a:ext uri="{9D8B030D-6E8A-4147-A177-3AD203B41FA5}">
                      <a16:colId xmlns:a16="http://schemas.microsoft.com/office/drawing/2014/main" val="20004"/>
                    </a:ext>
                  </a:extLst>
                </a:gridCol>
              </a:tblGrid>
              <a:tr h="1045475">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err="1"/>
                        <a:t>Πού</a:t>
                      </a:r>
                      <a:r>
                        <a:rPr lang="en-US" sz="1400" u="none" strike="noStrike" cap="none" dirty="0"/>
                        <a:t> </a:t>
                      </a:r>
                      <a:r>
                        <a:rPr lang="en-US" sz="1400" u="none" strike="noStrike" cap="none" dirty="0" err="1"/>
                        <a:t>θ</a:t>
                      </a:r>
                      <a:r>
                        <a:rPr lang="en-US" sz="1400" u="none" strike="noStrike" cap="none" dirty="0"/>
                        <a:t>α </a:t>
                      </a:r>
                      <a:r>
                        <a:rPr lang="el-GR" sz="1400" u="none" strike="noStrike" cap="none" dirty="0"/>
                        <a:t>την</a:t>
                      </a:r>
                      <a:r>
                        <a:rPr lang="en-US" sz="1400" u="none" strike="noStrike" cap="none" dirty="0"/>
                        <a:t> </a:t>
                      </a:r>
                      <a:r>
                        <a:rPr lang="en-US" sz="1400" u="none" strike="noStrike" cap="none" dirty="0" err="1"/>
                        <a:t>εφ</a:t>
                      </a:r>
                      <a:r>
                        <a:rPr lang="en-US" sz="1400" u="none" strike="noStrike" cap="none" dirty="0"/>
                        <a:t>α</a:t>
                      </a:r>
                      <a:r>
                        <a:rPr lang="en-US" sz="1400" u="none" strike="noStrike" cap="none" dirty="0" err="1"/>
                        <a:t>ρμόσουμε</a:t>
                      </a:r>
                      <a:r>
                        <a:rPr lang="en-US" sz="1400" u="none" strike="noStrike" cap="none" dirty="0"/>
                        <a:t>;</a:t>
                      </a:r>
                      <a:endParaRPr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Ποιοι συμμετέχουν;</a:t>
                      </a:r>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Πότε και πόσο συχνά;</a:t>
                      </a:r>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Τι ακριβώς θα κάνουμε;</a:t>
                      </a:r>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Απαιτούμενα υλικά</a:t>
                      </a:r>
                      <a:endParaRPr/>
                    </a:p>
                  </a:txBody>
                  <a:tcPr marL="91450" marR="91450" marT="45725" marB="45725" anchor="ctr"/>
                </a:tc>
                <a:extLst>
                  <a:ext uri="{0D108BD9-81ED-4DB2-BD59-A6C34878D82A}">
                    <a16:rowId xmlns:a16="http://schemas.microsoft.com/office/drawing/2014/main" val="10000"/>
                  </a:ext>
                </a:extLst>
              </a:tr>
              <a:tr h="147595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err="1"/>
                        <a:t>Τάξη</a:t>
                      </a:r>
                      <a:r>
                        <a:rPr lang="en-US" sz="1400" u="none" strike="noStrike" cap="none" dirty="0"/>
                        <a:t> / </a:t>
                      </a:r>
                      <a:r>
                        <a:rPr lang="en-US" sz="1400" u="none" strike="noStrike" cap="none" dirty="0" err="1"/>
                        <a:t>Προσω</a:t>
                      </a:r>
                      <a:r>
                        <a:rPr lang="en-US" sz="1400" u="none" strike="noStrike" cap="none" dirty="0"/>
                        <a:t>π</a:t>
                      </a:r>
                      <a:r>
                        <a:rPr lang="en-US" sz="1400" u="none" strike="noStrike" cap="none" dirty="0" err="1"/>
                        <a:t>ικό</a:t>
                      </a:r>
                      <a:r>
                        <a:rPr lang="en-US" sz="1400" u="none" strike="noStrike" cap="none" dirty="0"/>
                        <a:t> / </a:t>
                      </a:r>
                      <a:r>
                        <a:rPr lang="en-US" sz="1400" u="none" strike="noStrike" cap="none" dirty="0" err="1"/>
                        <a:t>Άλλ</a:t>
                      </a:r>
                      <a:r>
                        <a:rPr lang="el-GR" sz="1400" u="none" strike="noStrike" cap="none" dirty="0"/>
                        <a:t>ο</a:t>
                      </a:r>
                      <a:endParaRPr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400"/>
                        <a:buFont typeface="Arial"/>
                        <a:buNone/>
                      </a:pPr>
                      <a:r>
                        <a:rPr lang="el-GR" sz="1400" u="none" strike="noStrike" cap="none" dirty="0"/>
                        <a:t>Μαθητές/μαθήτριες</a:t>
                      </a:r>
                      <a:r>
                        <a:rPr lang="en-US" sz="1400" u="none" strike="noStrike" cap="none" dirty="0"/>
                        <a:t> / </a:t>
                      </a:r>
                      <a:r>
                        <a:rPr lang="en-US" sz="1400" u="none" strike="noStrike" cap="none" dirty="0" err="1"/>
                        <a:t>Κ</a:t>
                      </a:r>
                      <a:r>
                        <a:rPr lang="en-US" sz="1400" u="none" strike="noStrike" cap="none" dirty="0"/>
                        <a:t>α</a:t>
                      </a:r>
                      <a:r>
                        <a:rPr lang="en-US" sz="1400" u="none" strike="noStrike" cap="none" dirty="0" err="1"/>
                        <a:t>θηγητές</a:t>
                      </a:r>
                      <a:r>
                        <a:rPr lang="en-US" sz="1400" u="none" strike="noStrike" cap="none" dirty="0"/>
                        <a:t> / </a:t>
                      </a:r>
                      <a:r>
                        <a:rPr lang="en-US" sz="1400" u="none" strike="noStrike" cap="none" dirty="0" err="1"/>
                        <a:t>Όλο</a:t>
                      </a:r>
                      <a:r>
                        <a:rPr lang="en-US" sz="1400" u="none" strike="noStrike" cap="none" dirty="0"/>
                        <a:t> </a:t>
                      </a:r>
                      <a:r>
                        <a:rPr lang="en-US" sz="1400" u="none" strike="noStrike" cap="none" dirty="0" err="1"/>
                        <a:t>το</a:t>
                      </a:r>
                      <a:r>
                        <a:rPr lang="en-US" sz="1400" u="none" strike="noStrike" cap="none" dirty="0"/>
                        <a:t> </a:t>
                      </a:r>
                      <a:r>
                        <a:rPr lang="en-US" sz="1400" u="none" strike="noStrike" cap="none" dirty="0" err="1"/>
                        <a:t>σχολείο</a:t>
                      </a:r>
                      <a:endParaRPr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Καθημερινά / Εβδομαδιαία / Στο τέλος του μαθήματος</a:t>
                      </a:r>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Σύντομη περιγραφή της ρουτίνας (βήματα σε 1-2 γραμμές)</a:t>
                      </a:r>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t>Post-it, </a:t>
                      </a:r>
                      <a:r>
                        <a:rPr lang="en-US" sz="1400" u="none" strike="noStrike" cap="none" dirty="0" err="1"/>
                        <a:t>χ</a:t>
                      </a:r>
                      <a:r>
                        <a:rPr lang="en-US" sz="1400" u="none" strike="noStrike" cap="none" dirty="0"/>
                        <a:t>α</a:t>
                      </a:r>
                      <a:r>
                        <a:rPr lang="en-US" sz="1400" u="none" strike="noStrike" cap="none" dirty="0" err="1"/>
                        <a:t>ρτί</a:t>
                      </a:r>
                      <a:r>
                        <a:rPr lang="en-US" sz="1400" u="none" strike="noStrike" cap="none" dirty="0"/>
                        <a:t>, </a:t>
                      </a:r>
                      <a:r>
                        <a:rPr lang="en-US" sz="1400" u="none" strike="noStrike" cap="none" dirty="0" err="1"/>
                        <a:t>χρονόμετρο</a:t>
                      </a:r>
                      <a:r>
                        <a:rPr lang="en-US" sz="1400" u="none" strike="noStrike" cap="none" dirty="0"/>
                        <a:t>, π</a:t>
                      </a:r>
                      <a:r>
                        <a:rPr lang="en-US" sz="1400" u="none" strike="noStrike" cap="none" dirty="0" err="1"/>
                        <a:t>ίν</a:t>
                      </a:r>
                      <a:r>
                        <a:rPr lang="en-US" sz="1400" u="none" strike="noStrike" cap="none" dirty="0"/>
                        <a:t>α</a:t>
                      </a:r>
                      <a:r>
                        <a:rPr lang="en-US" sz="1400" u="none" strike="noStrike" cap="none" dirty="0" err="1"/>
                        <a:t>κ</a:t>
                      </a:r>
                      <a:r>
                        <a:rPr lang="en-US" sz="1400" u="none" strike="noStrike" cap="none" dirty="0"/>
                        <a:t>α</a:t>
                      </a:r>
                      <a:r>
                        <a:rPr lang="en-US" sz="1400" u="none" strike="noStrike" cap="none" dirty="0" err="1"/>
                        <a:t>ς</a:t>
                      </a:r>
                      <a:endParaRPr dirty="0"/>
                    </a:p>
                  </a:txBody>
                  <a:tcPr marL="91450" marR="91450" marT="45725" marB="45725" anchor="ctr"/>
                </a:tc>
                <a:extLst>
                  <a:ext uri="{0D108BD9-81ED-4DB2-BD59-A6C34878D82A}">
                    <a16:rowId xmlns:a16="http://schemas.microsoft.com/office/drawing/2014/main" val="10001"/>
                  </a:ext>
                </a:extLst>
              </a:tr>
            </a:tbl>
          </a:graphicData>
        </a:graphic>
      </p:graphicFrame>
      <p:sp>
        <p:nvSpPr>
          <p:cNvPr id="206" name="Google Shape;206;p21"/>
          <p:cNvSpPr txBox="1"/>
          <p:nvPr/>
        </p:nvSpPr>
        <p:spPr>
          <a:xfrm>
            <a:off x="514349" y="4994004"/>
            <a:ext cx="11242221"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dirty="0" err="1">
                <a:solidFill>
                  <a:srgbClr val="000000"/>
                </a:solidFill>
                <a:latin typeface="Calibri"/>
                <a:ea typeface="Calibri"/>
                <a:cs typeface="Calibri"/>
                <a:sym typeface="Calibri"/>
              </a:rPr>
              <a:t>Εργ</a:t>
            </a:r>
            <a:r>
              <a:rPr lang="en-US" sz="2000" b="0" i="0" u="none" strike="noStrike" cap="none" dirty="0">
                <a:solidFill>
                  <a:srgbClr val="000000"/>
                </a:solidFill>
                <a:latin typeface="Calibri"/>
                <a:ea typeface="Calibri"/>
                <a:cs typeface="Calibri"/>
                <a:sym typeface="Calibri"/>
              </a:rPr>
              <a:t>α</a:t>
            </a:r>
            <a:r>
              <a:rPr lang="en-US" sz="2000" b="0" i="0" u="none" strike="noStrike" cap="none" dirty="0" err="1">
                <a:solidFill>
                  <a:srgbClr val="000000"/>
                </a:solidFill>
                <a:latin typeface="Calibri"/>
                <a:ea typeface="Calibri"/>
                <a:cs typeface="Calibri"/>
                <a:sym typeface="Calibri"/>
              </a:rPr>
              <a:t>στείτε</a:t>
            </a:r>
            <a:r>
              <a:rPr lang="en-US" sz="2000" b="0" i="0" u="none" strike="noStrike" cap="none" dirty="0">
                <a:solidFill>
                  <a:srgbClr val="000000"/>
                </a:solidFill>
                <a:latin typeface="Calibri"/>
                <a:ea typeface="Calibri"/>
                <a:cs typeface="Calibri"/>
                <a:sym typeface="Calibri"/>
              </a:rPr>
              <a:t> </a:t>
            </a:r>
            <a:r>
              <a:rPr lang="en-US" sz="2000" b="0" i="0" u="none" strike="noStrike" cap="none" dirty="0" err="1">
                <a:solidFill>
                  <a:srgbClr val="000000"/>
                </a:solidFill>
                <a:latin typeface="Calibri"/>
                <a:ea typeface="Calibri"/>
                <a:cs typeface="Calibri"/>
                <a:sym typeface="Calibri"/>
              </a:rPr>
              <a:t>σε</a:t>
            </a:r>
            <a:r>
              <a:rPr lang="en-US" sz="2000" b="0" i="0" u="none" strike="noStrike" cap="none" dirty="0">
                <a:solidFill>
                  <a:srgbClr val="000000"/>
                </a:solidFill>
                <a:latin typeface="Calibri"/>
                <a:ea typeface="Calibri"/>
                <a:cs typeface="Calibri"/>
                <a:sym typeface="Calibri"/>
              </a:rPr>
              <a:t> </a:t>
            </a:r>
            <a:r>
              <a:rPr lang="en-US" sz="2000" b="0" i="0" u="none" strike="noStrike" cap="none" dirty="0" err="1">
                <a:solidFill>
                  <a:srgbClr val="000000"/>
                </a:solidFill>
                <a:latin typeface="Calibri"/>
                <a:ea typeface="Calibri"/>
                <a:cs typeface="Calibri"/>
                <a:sym typeface="Calibri"/>
              </a:rPr>
              <a:t>ζευγάρι</a:t>
            </a:r>
            <a:r>
              <a:rPr lang="en-US" sz="2000" b="0" i="0" u="none" strike="noStrike" cap="none" dirty="0">
                <a:solidFill>
                  <a:srgbClr val="000000"/>
                </a:solidFill>
                <a:latin typeface="Calibri"/>
                <a:ea typeface="Calibri"/>
                <a:cs typeface="Calibri"/>
                <a:sym typeface="Calibri"/>
              </a:rPr>
              <a:t>α. </a:t>
            </a:r>
            <a:r>
              <a:rPr lang="en-US" sz="2000" b="0" i="0" u="none" strike="noStrike" cap="none" dirty="0" err="1">
                <a:solidFill>
                  <a:srgbClr val="000000"/>
                </a:solidFill>
                <a:latin typeface="Calibri"/>
                <a:ea typeface="Calibri"/>
                <a:cs typeface="Calibri"/>
                <a:sym typeface="Calibri"/>
              </a:rPr>
              <a:t>Συμ</a:t>
            </a:r>
            <a:r>
              <a:rPr lang="en-US" sz="2000" b="0" i="0" u="none" strike="noStrike" cap="none" dirty="0">
                <a:solidFill>
                  <a:srgbClr val="000000"/>
                </a:solidFill>
                <a:latin typeface="Calibri"/>
                <a:ea typeface="Calibri"/>
                <a:cs typeface="Calibri"/>
                <a:sym typeface="Calibri"/>
              </a:rPr>
              <a:t>π</a:t>
            </a:r>
            <a:r>
              <a:rPr lang="en-US" sz="2000" b="0" i="0" u="none" strike="noStrike" cap="none" dirty="0" err="1">
                <a:solidFill>
                  <a:srgbClr val="000000"/>
                </a:solidFill>
                <a:latin typeface="Calibri"/>
                <a:ea typeface="Calibri"/>
                <a:cs typeface="Calibri"/>
                <a:sym typeface="Calibri"/>
              </a:rPr>
              <a:t>ληρώστε</a:t>
            </a:r>
            <a:r>
              <a:rPr lang="en-US" sz="2000" b="0" i="0" u="none" strike="noStrike" cap="none" dirty="0">
                <a:solidFill>
                  <a:srgbClr val="000000"/>
                </a:solidFill>
                <a:latin typeface="Calibri"/>
                <a:ea typeface="Calibri"/>
                <a:cs typeface="Calibri"/>
                <a:sym typeface="Calibri"/>
              </a:rPr>
              <a:t> </a:t>
            </a:r>
            <a:r>
              <a:rPr lang="en-US" sz="2000" b="0" i="0" u="none" strike="noStrike" cap="none" dirty="0" err="1">
                <a:solidFill>
                  <a:srgbClr val="000000"/>
                </a:solidFill>
                <a:latin typeface="Calibri"/>
                <a:ea typeface="Calibri"/>
                <a:cs typeface="Calibri"/>
                <a:sym typeface="Calibri"/>
              </a:rPr>
              <a:t>ό</a:t>
            </a:r>
            <a:r>
              <a:rPr lang="el-GR" sz="2000" b="0" i="0" u="none" strike="noStrike" cap="none" dirty="0">
                <a:solidFill>
                  <a:srgbClr val="000000"/>
                </a:solidFill>
                <a:latin typeface="Calibri"/>
                <a:ea typeface="Calibri"/>
                <a:cs typeface="Calibri"/>
                <a:sym typeface="Calibri"/>
              </a:rPr>
              <a:t>λες τις στήλες</a:t>
            </a:r>
            <a:r>
              <a:rPr lang="en-US" sz="2000" b="0" i="0" u="none" strike="noStrike" cap="none" dirty="0">
                <a:solidFill>
                  <a:srgbClr val="000000"/>
                </a:solidFill>
                <a:latin typeface="Calibri"/>
                <a:ea typeface="Calibri"/>
                <a:cs typeface="Calibri"/>
                <a:sym typeface="Calibri"/>
              </a:rPr>
              <a:t>. </a:t>
            </a:r>
            <a:r>
              <a:rPr lang="en-US" sz="2000" b="0" i="0" u="none" strike="noStrike" cap="none" dirty="0" err="1">
                <a:solidFill>
                  <a:srgbClr val="000000"/>
                </a:solidFill>
                <a:latin typeface="Calibri"/>
                <a:ea typeface="Calibri"/>
                <a:cs typeface="Calibri"/>
                <a:sym typeface="Calibri"/>
              </a:rPr>
              <a:t>Κρ</a:t>
            </a:r>
            <a:r>
              <a:rPr lang="en-US" sz="2000" b="0" i="0" u="none" strike="noStrike" cap="none" dirty="0">
                <a:solidFill>
                  <a:srgbClr val="000000"/>
                </a:solidFill>
                <a:latin typeface="Calibri"/>
                <a:ea typeface="Calibri"/>
                <a:cs typeface="Calibri"/>
                <a:sym typeface="Calibri"/>
              </a:rPr>
              <a:t>α</a:t>
            </a:r>
            <a:r>
              <a:rPr lang="en-US" sz="2000" b="0" i="0" u="none" strike="noStrike" cap="none" dirty="0" err="1">
                <a:solidFill>
                  <a:srgbClr val="000000"/>
                </a:solidFill>
                <a:latin typeface="Calibri"/>
                <a:ea typeface="Calibri"/>
                <a:cs typeface="Calibri"/>
                <a:sym typeface="Calibri"/>
              </a:rPr>
              <a:t>τήστε</a:t>
            </a:r>
            <a:r>
              <a:rPr lang="en-US" sz="2000" b="0" i="0" u="none" strike="noStrike" cap="none" dirty="0">
                <a:solidFill>
                  <a:srgbClr val="000000"/>
                </a:solidFill>
                <a:latin typeface="Calibri"/>
                <a:ea typeface="Calibri"/>
                <a:cs typeface="Calibri"/>
                <a:sym typeface="Calibri"/>
              </a:rPr>
              <a:t> </a:t>
            </a:r>
            <a:r>
              <a:rPr lang="en-US" sz="2000" b="0" i="0" u="none" strike="noStrike" cap="none" dirty="0" err="1">
                <a:solidFill>
                  <a:srgbClr val="000000"/>
                </a:solidFill>
                <a:latin typeface="Calibri"/>
                <a:ea typeface="Calibri"/>
                <a:cs typeface="Calibri"/>
                <a:sym typeface="Calibri"/>
              </a:rPr>
              <a:t>το</a:t>
            </a:r>
            <a:r>
              <a:rPr lang="en-US" sz="2000" b="0" i="0" u="none" strike="noStrike" cap="none" dirty="0">
                <a:solidFill>
                  <a:srgbClr val="000000"/>
                </a:solidFill>
                <a:latin typeface="Calibri"/>
                <a:ea typeface="Calibri"/>
                <a:cs typeface="Calibri"/>
                <a:sym typeface="Calibri"/>
              </a:rPr>
              <a:t> </a:t>
            </a:r>
            <a:r>
              <a:rPr lang="en-US" sz="2000" b="0" i="0" u="none" strike="noStrike" cap="none" dirty="0" err="1">
                <a:solidFill>
                  <a:srgbClr val="000000"/>
                </a:solidFill>
                <a:latin typeface="Calibri"/>
                <a:ea typeface="Calibri"/>
                <a:cs typeface="Calibri"/>
                <a:sym typeface="Calibri"/>
              </a:rPr>
              <a:t>σχέδιο</a:t>
            </a:r>
            <a:r>
              <a:rPr lang="en-US" sz="2000" b="0" i="0" u="none" strike="noStrike" cap="none" dirty="0">
                <a:solidFill>
                  <a:srgbClr val="000000"/>
                </a:solidFill>
                <a:latin typeface="Calibri"/>
                <a:ea typeface="Calibri"/>
                <a:cs typeface="Calibri"/>
                <a:sym typeface="Calibri"/>
              </a:rPr>
              <a:t> </a:t>
            </a:r>
            <a:r>
              <a:rPr lang="en-US" sz="2000" b="0" i="0" u="none" strike="noStrike" cap="none" dirty="0" err="1">
                <a:solidFill>
                  <a:srgbClr val="000000"/>
                </a:solidFill>
                <a:latin typeface="Calibri"/>
                <a:ea typeface="Calibri"/>
                <a:cs typeface="Calibri"/>
                <a:sym typeface="Calibri"/>
              </a:rPr>
              <a:t>συγκεκριμένο</a:t>
            </a:r>
            <a:r>
              <a:rPr lang="en-US" sz="2000" b="0" i="0" u="none" strike="noStrike" cap="none" dirty="0">
                <a:solidFill>
                  <a:srgbClr val="000000"/>
                </a:solidFill>
                <a:latin typeface="Calibri"/>
                <a:ea typeface="Calibri"/>
                <a:cs typeface="Calibri"/>
                <a:sym typeface="Calibri"/>
              </a:rPr>
              <a:t> </a:t>
            </a:r>
            <a:r>
              <a:rPr lang="en-US" sz="2000" b="0" i="0" u="none" strike="noStrike" cap="none" dirty="0" err="1">
                <a:solidFill>
                  <a:srgbClr val="000000"/>
                </a:solidFill>
                <a:latin typeface="Calibri"/>
                <a:ea typeface="Calibri"/>
                <a:cs typeface="Calibri"/>
                <a:sym typeface="Calibri"/>
              </a:rPr>
              <a:t>κ</a:t>
            </a:r>
            <a:r>
              <a:rPr lang="en-US" sz="2000" b="0" i="0" u="none" strike="noStrike" cap="none" dirty="0">
                <a:solidFill>
                  <a:srgbClr val="000000"/>
                </a:solidFill>
                <a:latin typeface="Calibri"/>
                <a:ea typeface="Calibri"/>
                <a:cs typeface="Calibri"/>
                <a:sym typeface="Calibri"/>
              </a:rPr>
              <a:t>α</a:t>
            </a:r>
            <a:r>
              <a:rPr lang="en-US" sz="2000" b="0" i="0" u="none" strike="noStrike" cap="none" dirty="0" err="1">
                <a:solidFill>
                  <a:srgbClr val="000000"/>
                </a:solidFill>
                <a:latin typeface="Calibri"/>
                <a:ea typeface="Calibri"/>
                <a:cs typeface="Calibri"/>
                <a:sym typeface="Calibri"/>
              </a:rPr>
              <a:t>ι</a:t>
            </a:r>
            <a:r>
              <a:rPr lang="en-US" sz="2000" b="0" i="0" u="none" strike="noStrike" cap="none" dirty="0">
                <a:solidFill>
                  <a:srgbClr val="000000"/>
                </a:solidFill>
                <a:latin typeface="Calibri"/>
                <a:ea typeface="Calibri"/>
                <a:cs typeface="Calibri"/>
                <a:sym typeface="Calibri"/>
              </a:rPr>
              <a:t> </a:t>
            </a:r>
            <a:r>
              <a:rPr lang="en-US" sz="2000" b="0" i="0" u="none" strike="noStrike" cap="none" dirty="0" err="1">
                <a:solidFill>
                  <a:srgbClr val="000000"/>
                </a:solidFill>
                <a:latin typeface="Calibri"/>
                <a:ea typeface="Calibri"/>
                <a:cs typeface="Calibri"/>
                <a:sym typeface="Calibri"/>
              </a:rPr>
              <a:t>ρε</a:t>
            </a:r>
            <a:r>
              <a:rPr lang="en-US" sz="2000" b="0" i="0" u="none" strike="noStrike" cap="none" dirty="0">
                <a:solidFill>
                  <a:srgbClr val="000000"/>
                </a:solidFill>
                <a:latin typeface="Calibri"/>
                <a:ea typeface="Calibri"/>
                <a:cs typeface="Calibri"/>
                <a:sym typeface="Calibri"/>
              </a:rPr>
              <a:t>α</a:t>
            </a:r>
            <a:r>
              <a:rPr lang="en-US" sz="2000" b="0" i="0" u="none" strike="noStrike" cap="none" dirty="0" err="1">
                <a:solidFill>
                  <a:srgbClr val="000000"/>
                </a:solidFill>
                <a:latin typeface="Calibri"/>
                <a:ea typeface="Calibri"/>
                <a:cs typeface="Calibri"/>
                <a:sym typeface="Calibri"/>
              </a:rPr>
              <a:t>λιστικό</a:t>
            </a:r>
            <a:r>
              <a:rPr lang="en-US" sz="2000" b="0" i="0" u="none" strike="noStrike" cap="none" dirty="0">
                <a:solidFill>
                  <a:srgbClr val="000000"/>
                </a:solidFill>
                <a:latin typeface="Calibri"/>
                <a:ea typeface="Calibri"/>
                <a:cs typeface="Calibri"/>
                <a:sym typeface="Calibri"/>
              </a:rPr>
              <a:t>.</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g38507ec21ab_0_6"/>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SzPts val="3800"/>
              <a:buNone/>
            </a:pPr>
            <a:r>
              <a:rPr lang="en-US"/>
              <a:t>Ενότητα 1.2 – Εισαγωγή στο μοντέλο PERMA</a:t>
            </a:r>
            <a:endParaRPr/>
          </a:p>
        </p:txBody>
      </p:sp>
      <p:sp>
        <p:nvSpPr>
          <p:cNvPr id="212" name="Google Shape;212;g38507ec21ab_0_6"/>
          <p:cNvSpPr txBox="1">
            <a:spLocks noGrp="1"/>
          </p:cNvSpPr>
          <p:nvPr>
            <p:ph type="body" idx="1"/>
          </p:nvPr>
        </p:nvSpPr>
        <p:spPr>
          <a:xfrm>
            <a:off x="190734" y="920932"/>
            <a:ext cx="11944500" cy="550800"/>
          </a:xfrm>
          <a:prstGeom prst="rect">
            <a:avLst/>
          </a:prstGeom>
          <a:noFill/>
          <a:ln>
            <a:noFill/>
          </a:ln>
        </p:spPr>
        <p:txBody>
          <a:bodyPr spcFirstLastPara="1" wrap="square" lIns="91425" tIns="45700" rIns="91425" bIns="45700" anchor="ctr" anchorCtr="0">
            <a:noAutofit/>
          </a:bodyPr>
          <a:lstStyle/>
          <a:p>
            <a:pPr marL="0" lvl="0" indent="0">
              <a:spcBef>
                <a:spcPts val="0"/>
              </a:spcBef>
            </a:pPr>
            <a:r>
              <a:rPr lang="en-US" dirty="0" err="1"/>
              <a:t>Εισ</a:t>
            </a:r>
            <a:r>
              <a:rPr lang="en-US" dirty="0"/>
              <a:t>α</a:t>
            </a:r>
            <a:r>
              <a:rPr lang="en-US" dirty="0" err="1"/>
              <a:t>γωγή</a:t>
            </a:r>
            <a:r>
              <a:rPr lang="en-US" dirty="0"/>
              <a:t> </a:t>
            </a:r>
            <a:r>
              <a:rPr lang="el-GR" dirty="0"/>
              <a:t>στη δραστηριότητα</a:t>
            </a:r>
            <a:r>
              <a:rPr lang="en-US" dirty="0"/>
              <a:t> </a:t>
            </a:r>
            <a:r>
              <a:rPr lang="el-GR" dirty="0"/>
              <a:t>«Καταγραφή στοιχείων </a:t>
            </a:r>
            <a:r>
              <a:rPr lang="en-US" dirty="0"/>
              <a:t>PERMA</a:t>
            </a:r>
            <a:r>
              <a:rPr lang="el-GR" dirty="0"/>
              <a:t>»</a:t>
            </a:r>
            <a:r>
              <a:rPr lang="en-US" dirty="0"/>
              <a:t> </a:t>
            </a:r>
            <a:endParaRPr dirty="0"/>
          </a:p>
        </p:txBody>
      </p:sp>
      <p:sp>
        <p:nvSpPr>
          <p:cNvPr id="213" name="Google Shape;213;g38507ec21ab_0_6"/>
          <p:cNvSpPr txBox="1">
            <a:spLocks noGrp="1"/>
          </p:cNvSpPr>
          <p:nvPr>
            <p:ph type="body" idx="2"/>
          </p:nvPr>
        </p:nvSpPr>
        <p:spPr>
          <a:xfrm>
            <a:off x="97970" y="1568700"/>
            <a:ext cx="10352316" cy="5289300"/>
          </a:xfrm>
          <a:prstGeom prst="rect">
            <a:avLst/>
          </a:prstGeom>
          <a:noFill/>
          <a:ln>
            <a:noFill/>
          </a:ln>
        </p:spPr>
        <p:txBody>
          <a:bodyPr spcFirstLastPara="1" wrap="square" lIns="91425" tIns="45700" rIns="91425" bIns="45700" anchor="t" anchorCtr="0">
            <a:noAutofit/>
          </a:bodyPr>
          <a:lstStyle/>
          <a:p>
            <a:pPr marL="263525" lvl="0" indent="0" algn="l" rtl="0">
              <a:lnSpc>
                <a:spcPct val="90000"/>
              </a:lnSpc>
              <a:spcBef>
                <a:spcPts val="1000"/>
              </a:spcBef>
              <a:spcAft>
                <a:spcPts val="0"/>
              </a:spcAft>
              <a:buSzPts val="1800"/>
              <a:buNone/>
            </a:pPr>
            <a:r>
              <a:rPr lang="en-US" sz="2000" dirty="0" err="1"/>
              <a:t>Στην</a:t>
            </a:r>
            <a:r>
              <a:rPr lang="en-US" sz="2000" dirty="0"/>
              <a:t> </a:t>
            </a:r>
            <a:r>
              <a:rPr lang="en-US" sz="2000" dirty="0" err="1"/>
              <a:t>Ενότητ</a:t>
            </a:r>
            <a:r>
              <a:rPr lang="en-US" sz="2000" dirty="0"/>
              <a:t>α 1.1 </a:t>
            </a:r>
            <a:r>
              <a:rPr lang="en-US" sz="2000" dirty="0" err="1"/>
              <a:t>έχετε</a:t>
            </a:r>
            <a:r>
              <a:rPr lang="en-US" sz="2000" dirty="0"/>
              <a:t> </a:t>
            </a:r>
            <a:r>
              <a:rPr lang="en-US" sz="2000" dirty="0" err="1"/>
              <a:t>ήδη</a:t>
            </a:r>
            <a:r>
              <a:rPr lang="en-US" sz="2000" dirty="0"/>
              <a:t> </a:t>
            </a:r>
            <a:r>
              <a:rPr lang="en-US" sz="2000" dirty="0" err="1"/>
              <a:t>εντο</a:t>
            </a:r>
            <a:r>
              <a:rPr lang="en-US" sz="2000" dirty="0"/>
              <a:t>π</a:t>
            </a:r>
            <a:r>
              <a:rPr lang="en-US" sz="2000" dirty="0" err="1"/>
              <a:t>ίσει</a:t>
            </a:r>
            <a:r>
              <a:rPr lang="en-US" sz="2000" dirty="0"/>
              <a:t> </a:t>
            </a:r>
            <a:r>
              <a:rPr lang="en-US" sz="2000" dirty="0" err="1"/>
              <a:t>τ</a:t>
            </a:r>
            <a:r>
              <a:rPr lang="en-US" sz="2000" dirty="0"/>
              <a:t>α </a:t>
            </a:r>
            <a:r>
              <a:rPr lang="en-US" sz="2000" dirty="0" err="1"/>
              <a:t>δυν</a:t>
            </a:r>
            <a:r>
              <a:rPr lang="en-US" sz="2000" dirty="0"/>
              <a:t>α</a:t>
            </a:r>
            <a:r>
              <a:rPr lang="en-US" sz="2000" dirty="0" err="1"/>
              <a:t>τά</a:t>
            </a:r>
            <a:r>
              <a:rPr lang="en-US" sz="2000" dirty="0"/>
              <a:t> </a:t>
            </a:r>
            <a:r>
              <a:rPr lang="en-US" sz="2000" dirty="0" err="1"/>
              <a:t>σημεί</a:t>
            </a:r>
            <a:r>
              <a:rPr lang="en-US" sz="2000" dirty="0"/>
              <a:t>α </a:t>
            </a:r>
            <a:r>
              <a:rPr lang="en-US" sz="2000" dirty="0" err="1"/>
              <a:t>κ</a:t>
            </a:r>
            <a:r>
              <a:rPr lang="en-US" sz="2000" dirty="0"/>
              <a:t>α</a:t>
            </a:r>
            <a:r>
              <a:rPr lang="en-US" sz="2000" dirty="0" err="1"/>
              <a:t>ι</a:t>
            </a:r>
            <a:r>
              <a:rPr lang="en-US" sz="2000" dirty="0"/>
              <a:t> </a:t>
            </a:r>
            <a:r>
              <a:rPr lang="en-US" sz="2000" dirty="0" err="1"/>
              <a:t>τις</a:t>
            </a:r>
            <a:r>
              <a:rPr lang="en-US" sz="2000" dirty="0"/>
              <a:t> π</a:t>
            </a:r>
            <a:r>
              <a:rPr lang="en-US" sz="2000" dirty="0" err="1"/>
              <a:t>ροκλήσεις</a:t>
            </a:r>
            <a:r>
              <a:rPr lang="en-US" sz="2000" dirty="0"/>
              <a:t> </a:t>
            </a:r>
            <a:r>
              <a:rPr lang="en-US" sz="2000" dirty="0" err="1"/>
              <a:t>του</a:t>
            </a:r>
            <a:r>
              <a:rPr lang="en-US" sz="2000" dirty="0"/>
              <a:t> </a:t>
            </a:r>
            <a:r>
              <a:rPr lang="en-US" sz="2000" dirty="0" err="1"/>
              <a:t>σχολείου</a:t>
            </a:r>
            <a:r>
              <a:rPr lang="en-US" sz="2000" dirty="0"/>
              <a:t> </a:t>
            </a:r>
            <a:r>
              <a:rPr lang="en-US" sz="2000" dirty="0" err="1"/>
              <a:t>σ</a:t>
            </a:r>
            <a:r>
              <a:rPr lang="en-US" sz="2000" dirty="0"/>
              <a:t>α</a:t>
            </a:r>
            <a:r>
              <a:rPr lang="en-US" sz="2000" dirty="0" err="1"/>
              <a:t>ς</a:t>
            </a:r>
            <a:r>
              <a:rPr lang="en-US" sz="2000" dirty="0"/>
              <a:t>.</a:t>
            </a:r>
            <a:br>
              <a:rPr lang="en-US" sz="2000" dirty="0"/>
            </a:br>
            <a:r>
              <a:rPr lang="en-US" sz="2000" dirty="0" err="1"/>
              <a:t>Αντί</a:t>
            </a:r>
            <a:r>
              <a:rPr lang="en-US" sz="2000" dirty="0"/>
              <a:t> </a:t>
            </a:r>
            <a:r>
              <a:rPr lang="en-US" sz="2000" dirty="0" err="1"/>
              <a:t>ν</a:t>
            </a:r>
            <a:r>
              <a:rPr lang="en-US" sz="2000" dirty="0"/>
              <a:t>α π</a:t>
            </a:r>
            <a:r>
              <a:rPr lang="en-US" sz="2000" dirty="0" err="1"/>
              <a:t>ροσθέσουμε</a:t>
            </a:r>
            <a:r>
              <a:rPr lang="en-US" sz="2000" dirty="0"/>
              <a:t> </a:t>
            </a:r>
            <a:r>
              <a:rPr lang="en-US" sz="2000" dirty="0" err="1"/>
              <a:t>νέες</a:t>
            </a:r>
            <a:r>
              <a:rPr lang="en-US" sz="2000" dirty="0"/>
              <a:t> </a:t>
            </a:r>
            <a:r>
              <a:rPr lang="en-US" sz="2000" dirty="0" err="1"/>
              <a:t>ιδέες</a:t>
            </a:r>
            <a:r>
              <a:rPr lang="en-US" sz="2000" dirty="0"/>
              <a:t>, </a:t>
            </a:r>
            <a:r>
              <a:rPr lang="en-US" sz="2000" dirty="0" err="1"/>
              <a:t>θ</a:t>
            </a:r>
            <a:r>
              <a:rPr lang="en-US" sz="2000" dirty="0"/>
              <a:t>α </a:t>
            </a:r>
            <a:r>
              <a:rPr lang="en-US" sz="2000" b="1" dirty="0" err="1"/>
              <a:t>χρησιμο</a:t>
            </a:r>
            <a:r>
              <a:rPr lang="en-US" sz="2000" b="1" dirty="0"/>
              <a:t>π</a:t>
            </a:r>
            <a:r>
              <a:rPr lang="en-US" sz="2000" b="1" dirty="0" err="1"/>
              <a:t>οιήσουμε</a:t>
            </a:r>
            <a:r>
              <a:rPr lang="en-US" sz="2000" dirty="0"/>
              <a:t> </a:t>
            </a:r>
            <a:r>
              <a:rPr lang="en-US" sz="2000" b="1" dirty="0"/>
              <a:t>α</a:t>
            </a:r>
            <a:r>
              <a:rPr lang="en-US" sz="2000" b="1" dirty="0" err="1"/>
              <a:t>υτές</a:t>
            </a:r>
            <a:r>
              <a:rPr lang="en-US" sz="2000" b="1" dirty="0"/>
              <a:t> π</a:t>
            </a:r>
            <a:r>
              <a:rPr lang="en-US" sz="2000" b="1" dirty="0" err="1"/>
              <a:t>ου</a:t>
            </a:r>
            <a:r>
              <a:rPr lang="en-US" sz="2000" b="1" dirty="0"/>
              <a:t> </a:t>
            </a:r>
            <a:r>
              <a:rPr lang="en-US" sz="2000" b="1" dirty="0" err="1"/>
              <a:t>έχετε</a:t>
            </a:r>
            <a:r>
              <a:rPr lang="en-US" sz="2000" b="1" dirty="0"/>
              <a:t> </a:t>
            </a:r>
            <a:r>
              <a:rPr lang="en-US" sz="2000" b="1" dirty="0" err="1"/>
              <a:t>ήδη</a:t>
            </a:r>
            <a:r>
              <a:rPr lang="en-US" sz="2000" b="1" dirty="0"/>
              <a:t> </a:t>
            </a:r>
            <a:r>
              <a:rPr lang="en-US" sz="2000" dirty="0" err="1"/>
              <a:t>κ</a:t>
            </a:r>
            <a:r>
              <a:rPr lang="en-US" sz="2000" dirty="0"/>
              <a:t>α</a:t>
            </a:r>
            <a:r>
              <a:rPr lang="en-US" sz="2000" dirty="0" err="1"/>
              <a:t>ι</a:t>
            </a:r>
            <a:r>
              <a:rPr lang="en-US" sz="2000" dirty="0"/>
              <a:t> </a:t>
            </a:r>
            <a:r>
              <a:rPr lang="en-US" sz="2000" dirty="0" err="1"/>
              <a:t>θ</a:t>
            </a:r>
            <a:r>
              <a:rPr lang="en-US" sz="2000" dirty="0"/>
              <a:t>α </a:t>
            </a:r>
            <a:r>
              <a:rPr lang="en-US" sz="2000" dirty="0" err="1"/>
              <a:t>δούμε</a:t>
            </a:r>
            <a:r>
              <a:rPr lang="en-US" sz="2000" dirty="0"/>
              <a:t> π</a:t>
            </a:r>
            <a:r>
              <a:rPr lang="en-US" sz="2000" dirty="0" err="1"/>
              <a:t>ώς</a:t>
            </a:r>
            <a:r>
              <a:rPr lang="en-US" sz="2000" dirty="0"/>
              <a:t> </a:t>
            </a:r>
            <a:r>
              <a:rPr lang="en-US" sz="2000" dirty="0" err="1"/>
              <a:t>συνδέοντ</a:t>
            </a:r>
            <a:r>
              <a:rPr lang="en-US" sz="2000" dirty="0"/>
              <a:t>α</a:t>
            </a:r>
            <a:r>
              <a:rPr lang="en-US" sz="2000" dirty="0" err="1"/>
              <a:t>ι</a:t>
            </a:r>
            <a:r>
              <a:rPr lang="en-US" sz="2000" dirty="0"/>
              <a:t> </a:t>
            </a:r>
            <a:r>
              <a:rPr lang="en-US" sz="2000" dirty="0" err="1"/>
              <a:t>με</a:t>
            </a:r>
            <a:r>
              <a:rPr lang="en-US" sz="2000" dirty="0"/>
              <a:t> </a:t>
            </a:r>
            <a:r>
              <a:rPr lang="en-US" sz="2000" dirty="0" err="1"/>
              <a:t>το</a:t>
            </a:r>
            <a:r>
              <a:rPr lang="en-US" sz="2000" dirty="0"/>
              <a:t> PERMA.</a:t>
            </a:r>
            <a:endParaRPr dirty="0"/>
          </a:p>
          <a:p>
            <a:pPr marL="263525" lvl="0" indent="0" algn="l" rtl="0">
              <a:lnSpc>
                <a:spcPct val="90000"/>
              </a:lnSpc>
              <a:spcBef>
                <a:spcPts val="1000"/>
              </a:spcBef>
              <a:spcAft>
                <a:spcPts val="0"/>
              </a:spcAft>
              <a:buSzPts val="1800"/>
              <a:buNone/>
            </a:pPr>
            <a:r>
              <a:rPr lang="en-US" sz="2000" dirty="0" err="1"/>
              <a:t>Αυτή</a:t>
            </a:r>
            <a:r>
              <a:rPr lang="en-US" sz="2000" dirty="0"/>
              <a:t> </a:t>
            </a:r>
            <a:r>
              <a:rPr lang="en-US" sz="2000" dirty="0" err="1"/>
              <a:t>η</a:t>
            </a:r>
            <a:r>
              <a:rPr lang="en-US" sz="2000" dirty="0"/>
              <a:t> </a:t>
            </a:r>
            <a:r>
              <a:rPr lang="en-US" sz="2000" dirty="0" err="1"/>
              <a:t>δρ</a:t>
            </a:r>
            <a:r>
              <a:rPr lang="en-US" sz="2000" dirty="0"/>
              <a:t>α</a:t>
            </a:r>
            <a:r>
              <a:rPr lang="en-US" sz="2000" dirty="0" err="1"/>
              <a:t>στηριότητ</a:t>
            </a:r>
            <a:r>
              <a:rPr lang="en-US" sz="2000" dirty="0"/>
              <a:t>α </a:t>
            </a:r>
            <a:r>
              <a:rPr lang="en-US" sz="2000" dirty="0" err="1"/>
              <a:t>θ</a:t>
            </a:r>
            <a:r>
              <a:rPr lang="en-US" sz="2000" dirty="0"/>
              <a:t>α </a:t>
            </a:r>
            <a:r>
              <a:rPr lang="en-US" sz="2000" dirty="0" err="1"/>
              <a:t>σ</a:t>
            </a:r>
            <a:r>
              <a:rPr lang="en-US" sz="2000" dirty="0"/>
              <a:t>α</a:t>
            </a:r>
            <a:r>
              <a:rPr lang="en-US" sz="2000" dirty="0" err="1"/>
              <a:t>ς</a:t>
            </a:r>
            <a:r>
              <a:rPr lang="en-US" sz="2000" dirty="0"/>
              <a:t> β</a:t>
            </a:r>
            <a:r>
              <a:rPr lang="en-US" sz="2000" dirty="0" err="1"/>
              <a:t>οηθήσει</a:t>
            </a:r>
            <a:r>
              <a:rPr lang="en-US" sz="2000" dirty="0"/>
              <a:t>:</a:t>
            </a:r>
            <a:br>
              <a:rPr lang="en-US" sz="2000" dirty="0"/>
            </a:br>
            <a:r>
              <a:rPr lang="en-US" sz="2000" dirty="0"/>
              <a:t>• </a:t>
            </a:r>
            <a:r>
              <a:rPr lang="en-US" sz="2000" dirty="0" err="1"/>
              <a:t>Ν</a:t>
            </a:r>
            <a:r>
              <a:rPr lang="en-US" sz="2000" dirty="0"/>
              <a:t>α </a:t>
            </a:r>
            <a:r>
              <a:rPr lang="en-US" sz="2000" dirty="0" err="1"/>
              <a:t>ο</a:t>
            </a:r>
            <a:r>
              <a:rPr lang="en-US" sz="2000" dirty="0"/>
              <a:t>π</a:t>
            </a:r>
            <a:r>
              <a:rPr lang="en-US" sz="2000" dirty="0" err="1"/>
              <a:t>τικο</a:t>
            </a:r>
            <a:r>
              <a:rPr lang="en-US" sz="2000" dirty="0"/>
              <a:t>π</a:t>
            </a:r>
            <a:r>
              <a:rPr lang="en-US" sz="2000" dirty="0" err="1"/>
              <a:t>οιήσετε</a:t>
            </a:r>
            <a:r>
              <a:rPr lang="en-US" sz="2000" dirty="0"/>
              <a:t> </a:t>
            </a:r>
            <a:r>
              <a:rPr lang="en-US" sz="2000" dirty="0" err="1"/>
              <a:t>τι</a:t>
            </a:r>
            <a:r>
              <a:rPr lang="en-US" sz="2000" dirty="0"/>
              <a:t> </a:t>
            </a:r>
            <a:r>
              <a:rPr lang="en-US" sz="2000" dirty="0" err="1"/>
              <a:t>λειτουργεί</a:t>
            </a:r>
            <a:r>
              <a:rPr lang="en-US" sz="2000" dirty="0"/>
              <a:t> </a:t>
            </a:r>
            <a:r>
              <a:rPr lang="en-US" sz="2000" dirty="0" err="1"/>
              <a:t>στο</a:t>
            </a:r>
            <a:r>
              <a:rPr lang="en-US" sz="2000" dirty="0"/>
              <a:t> </a:t>
            </a:r>
            <a:r>
              <a:rPr lang="en-US" sz="2000" dirty="0" err="1"/>
              <a:t>σχολείο</a:t>
            </a:r>
            <a:r>
              <a:rPr lang="en-US" sz="2000" dirty="0"/>
              <a:t> </a:t>
            </a:r>
            <a:r>
              <a:rPr lang="en-US" sz="2000" dirty="0" err="1"/>
              <a:t>σ</a:t>
            </a:r>
            <a:r>
              <a:rPr lang="en-US" sz="2000" dirty="0"/>
              <a:t>α</a:t>
            </a:r>
            <a:r>
              <a:rPr lang="en-US" sz="2000" dirty="0" err="1"/>
              <a:t>ς</a:t>
            </a:r>
            <a:br>
              <a:rPr lang="en-US" sz="2000" dirty="0"/>
            </a:br>
            <a:r>
              <a:rPr lang="en-US" sz="2000" dirty="0"/>
              <a:t>• </a:t>
            </a:r>
            <a:r>
              <a:rPr lang="el-GR" sz="2000" dirty="0"/>
              <a:t>Να εντοπίσετε</a:t>
            </a:r>
            <a:r>
              <a:rPr lang="en-US" sz="2000" dirty="0"/>
              <a:t> </a:t>
            </a:r>
            <a:r>
              <a:rPr lang="en-US" sz="2000" dirty="0" err="1"/>
              <a:t>μοτί</a:t>
            </a:r>
            <a:r>
              <a:rPr lang="en-US" sz="2000" dirty="0"/>
              <a:t>βα </a:t>
            </a:r>
            <a:r>
              <a:rPr lang="en-US" sz="2000" dirty="0" err="1"/>
              <a:t>στ</a:t>
            </a:r>
            <a:r>
              <a:rPr lang="en-US" sz="2000" dirty="0"/>
              <a:t>α </a:t>
            </a:r>
            <a:r>
              <a:rPr lang="en-US" sz="2000" dirty="0" err="1"/>
              <a:t>στοιχεί</a:t>
            </a:r>
            <a:r>
              <a:rPr lang="en-US" sz="2000" dirty="0"/>
              <a:t>α </a:t>
            </a:r>
            <a:r>
              <a:rPr lang="en-US" sz="2000" dirty="0" err="1"/>
              <a:t>του</a:t>
            </a:r>
            <a:r>
              <a:rPr lang="en-US" sz="2000" dirty="0"/>
              <a:t> PERMA</a:t>
            </a:r>
            <a:br>
              <a:rPr lang="en-US" sz="2000" dirty="0"/>
            </a:br>
            <a:r>
              <a:rPr lang="en-US" sz="2000" dirty="0"/>
              <a:t>• </a:t>
            </a:r>
            <a:r>
              <a:rPr lang="el-GR" sz="2000" dirty="0"/>
              <a:t>Να αποφασίσετε</a:t>
            </a:r>
            <a:r>
              <a:rPr lang="en-US" sz="2000" dirty="0"/>
              <a:t> π</a:t>
            </a:r>
            <a:r>
              <a:rPr lang="en-US" sz="2000" dirty="0" err="1"/>
              <a:t>οιο</a:t>
            </a:r>
            <a:r>
              <a:rPr lang="en-US" sz="2000" dirty="0"/>
              <a:t> </a:t>
            </a:r>
            <a:r>
              <a:rPr lang="en-US" sz="2000" dirty="0" err="1"/>
              <a:t>στοιχείο</a:t>
            </a:r>
            <a:r>
              <a:rPr lang="en-US" sz="2000" dirty="0"/>
              <a:t> </a:t>
            </a:r>
            <a:r>
              <a:rPr lang="en-US" sz="2000" dirty="0" err="1"/>
              <a:t>χρειάζετ</a:t>
            </a:r>
            <a:r>
              <a:rPr lang="en-US" sz="2000" dirty="0"/>
              <a:t>α</a:t>
            </a:r>
            <a:r>
              <a:rPr lang="en-US" sz="2000" dirty="0" err="1"/>
              <a:t>ι</a:t>
            </a:r>
            <a:r>
              <a:rPr lang="en-US" sz="2000" dirty="0"/>
              <a:t> π</a:t>
            </a:r>
            <a:r>
              <a:rPr lang="en-US" sz="2000" dirty="0" err="1"/>
              <a:t>ρώτ</a:t>
            </a:r>
            <a:r>
              <a:rPr lang="el-GR" sz="2000" dirty="0"/>
              <a:t>α την προσοχή σας</a:t>
            </a:r>
            <a:endParaRPr dirty="0"/>
          </a:p>
          <a:p>
            <a:pPr marL="263525" lvl="0" indent="0" algn="l" rtl="0">
              <a:lnSpc>
                <a:spcPct val="90000"/>
              </a:lnSpc>
              <a:spcBef>
                <a:spcPts val="1000"/>
              </a:spcBef>
              <a:spcAft>
                <a:spcPts val="0"/>
              </a:spcAft>
              <a:buSzPts val="1800"/>
              <a:buNone/>
            </a:pPr>
            <a:r>
              <a:rPr lang="en-US" sz="2000" dirty="0" err="1"/>
              <a:t>Θ</a:t>
            </a:r>
            <a:r>
              <a:rPr lang="en-US" sz="2000" dirty="0"/>
              <a:t>α </a:t>
            </a:r>
            <a:r>
              <a:rPr lang="el-GR" sz="2000" dirty="0"/>
              <a:t>περπατήσετε</a:t>
            </a:r>
            <a:r>
              <a:rPr lang="en-US" sz="2000" dirty="0"/>
              <a:t> </a:t>
            </a:r>
            <a:r>
              <a:rPr lang="en-US" sz="2000" dirty="0" err="1"/>
              <a:t>στο</a:t>
            </a:r>
            <a:r>
              <a:rPr lang="en-US" sz="2000" dirty="0"/>
              <a:t> </a:t>
            </a:r>
            <a:r>
              <a:rPr lang="en-US" sz="2000" dirty="0" err="1"/>
              <a:t>δωμάτιο</a:t>
            </a:r>
            <a:r>
              <a:rPr lang="en-US" sz="2000" dirty="0"/>
              <a:t>, </a:t>
            </a:r>
            <a:r>
              <a:rPr lang="en-US" sz="2000" dirty="0" err="1"/>
              <a:t>θ</a:t>
            </a:r>
            <a:r>
              <a:rPr lang="en-US" sz="2000" dirty="0"/>
              <a:t>α </a:t>
            </a:r>
            <a:r>
              <a:rPr lang="en-US" sz="2000" dirty="0" err="1"/>
              <a:t>το</a:t>
            </a:r>
            <a:r>
              <a:rPr lang="en-US" sz="2000" dirty="0"/>
              <a:t>π</a:t>
            </a:r>
            <a:r>
              <a:rPr lang="en-US" sz="2000" dirty="0" err="1"/>
              <a:t>οθετήσετε</a:t>
            </a:r>
            <a:r>
              <a:rPr lang="en-US" sz="2000" dirty="0"/>
              <a:t> </a:t>
            </a:r>
            <a:r>
              <a:rPr lang="en-US" sz="2000" dirty="0" err="1"/>
              <a:t>τις</a:t>
            </a:r>
            <a:r>
              <a:rPr lang="en-US" sz="2000" dirty="0"/>
              <a:t> </a:t>
            </a:r>
            <a:r>
              <a:rPr lang="en-US" sz="2000" dirty="0" err="1"/>
              <a:t>σημειώσεις</a:t>
            </a:r>
            <a:r>
              <a:rPr lang="en-US" sz="2000" dirty="0"/>
              <a:t> </a:t>
            </a:r>
            <a:r>
              <a:rPr lang="en-US" sz="2000" dirty="0" err="1"/>
              <a:t>σ</a:t>
            </a:r>
            <a:r>
              <a:rPr lang="en-US" sz="2000" dirty="0"/>
              <a:t>α</a:t>
            </a:r>
            <a:r>
              <a:rPr lang="en-US" sz="2000" dirty="0" err="1"/>
              <a:t>ς</a:t>
            </a:r>
            <a:r>
              <a:rPr lang="en-US" sz="2000" dirty="0"/>
              <a:t> </a:t>
            </a:r>
            <a:r>
              <a:rPr lang="en-US" sz="2000" dirty="0" err="1"/>
              <a:t>στις</a:t>
            </a:r>
            <a:r>
              <a:rPr lang="en-US" sz="2000" dirty="0"/>
              <a:t> α</a:t>
            </a:r>
            <a:r>
              <a:rPr lang="en-US" sz="2000" dirty="0" err="1"/>
              <a:t>φίσες</a:t>
            </a:r>
            <a:r>
              <a:rPr lang="en-US" sz="2000" dirty="0"/>
              <a:t> PERMA </a:t>
            </a:r>
            <a:r>
              <a:rPr lang="en-US" sz="2000" dirty="0" err="1"/>
              <a:t>κ</a:t>
            </a:r>
            <a:r>
              <a:rPr lang="en-US" sz="2000" dirty="0"/>
              <a:t>α</a:t>
            </a:r>
            <a:r>
              <a:rPr lang="en-US" sz="2000" dirty="0" err="1"/>
              <a:t>ι</a:t>
            </a:r>
            <a:r>
              <a:rPr lang="en-US" sz="2000" dirty="0"/>
              <a:t> </a:t>
            </a:r>
            <a:r>
              <a:rPr lang="en-US" sz="2000" dirty="0" err="1"/>
              <a:t>θ</a:t>
            </a:r>
            <a:r>
              <a:rPr lang="en-US" sz="2000" dirty="0"/>
              <a:t>α πα</a:t>
            </a:r>
            <a:r>
              <a:rPr lang="en-US" sz="2000" dirty="0" err="1"/>
              <a:t>ρ</a:t>
            </a:r>
            <a:r>
              <a:rPr lang="en-US" sz="2000" dirty="0"/>
              <a:t>α</a:t>
            </a:r>
            <a:r>
              <a:rPr lang="en-US" sz="2000" dirty="0" err="1"/>
              <a:t>τηρήσετε</a:t>
            </a:r>
            <a:r>
              <a:rPr lang="en-US" sz="2000" dirty="0"/>
              <a:t> π</a:t>
            </a:r>
            <a:r>
              <a:rPr lang="en-US" sz="2000" dirty="0" err="1"/>
              <a:t>ού</a:t>
            </a:r>
            <a:r>
              <a:rPr lang="en-US" sz="2000" dirty="0"/>
              <a:t> </a:t>
            </a:r>
            <a:r>
              <a:rPr lang="en-US" sz="2000" dirty="0" err="1"/>
              <a:t>εμφ</a:t>
            </a:r>
            <a:r>
              <a:rPr lang="en-US" sz="2000" dirty="0"/>
              <a:t>α</a:t>
            </a:r>
            <a:r>
              <a:rPr lang="en-US" sz="2000" dirty="0" err="1"/>
              <a:t>νίζοντ</a:t>
            </a:r>
            <a:r>
              <a:rPr lang="en-US" sz="2000" dirty="0"/>
              <a:t>α</a:t>
            </a:r>
            <a:r>
              <a:rPr lang="en-US" sz="2000" dirty="0" err="1"/>
              <a:t>ι</a:t>
            </a:r>
            <a:r>
              <a:rPr lang="en-US" sz="2000" dirty="0"/>
              <a:t> </a:t>
            </a:r>
            <a:r>
              <a:rPr lang="en-US" sz="2000" dirty="0" err="1"/>
              <a:t>τ</a:t>
            </a:r>
            <a:r>
              <a:rPr lang="en-US" sz="2000" dirty="0"/>
              <a:t>α </a:t>
            </a:r>
            <a:r>
              <a:rPr lang="en-US" sz="2000" dirty="0" err="1"/>
              <a:t>δυν</a:t>
            </a:r>
            <a:r>
              <a:rPr lang="en-US" sz="2000" dirty="0"/>
              <a:t>α</a:t>
            </a:r>
            <a:r>
              <a:rPr lang="en-US" sz="2000" dirty="0" err="1"/>
              <a:t>τά</a:t>
            </a:r>
            <a:r>
              <a:rPr lang="en-US" sz="2000" dirty="0"/>
              <a:t> </a:t>
            </a:r>
            <a:r>
              <a:rPr lang="en-US" sz="2000" dirty="0" err="1"/>
              <a:t>σημεί</a:t>
            </a:r>
            <a:r>
              <a:rPr lang="en-US" sz="2000" dirty="0"/>
              <a:t>α </a:t>
            </a:r>
            <a:r>
              <a:rPr lang="en-US" sz="2000" dirty="0" err="1"/>
              <a:t>κ</a:t>
            </a:r>
            <a:r>
              <a:rPr lang="en-US" sz="2000" dirty="0"/>
              <a:t>α</a:t>
            </a:r>
            <a:r>
              <a:rPr lang="en-US" sz="2000" dirty="0" err="1"/>
              <a:t>ι</a:t>
            </a:r>
            <a:r>
              <a:rPr lang="en-US" sz="2000" dirty="0"/>
              <a:t> </a:t>
            </a:r>
            <a:r>
              <a:rPr lang="el-GR" sz="2000" dirty="0"/>
              <a:t>οι ελλείψεις</a:t>
            </a:r>
            <a:r>
              <a:rPr lang="en-US" sz="2000" dirty="0"/>
              <a:t>.</a:t>
            </a:r>
            <a:endParaRPr dirty="0"/>
          </a:p>
          <a:p>
            <a:pPr marL="263525" lvl="0" indent="0" algn="l" rtl="0">
              <a:lnSpc>
                <a:spcPct val="90000"/>
              </a:lnSpc>
              <a:spcBef>
                <a:spcPts val="1000"/>
              </a:spcBef>
              <a:spcAft>
                <a:spcPts val="0"/>
              </a:spcAft>
              <a:buSzPts val="1800"/>
              <a:buNone/>
            </a:pPr>
            <a:r>
              <a:rPr lang="en-US" sz="2000" dirty="0" err="1"/>
              <a:t>Ο</a:t>
            </a:r>
            <a:r>
              <a:rPr lang="en-US" sz="2000" dirty="0"/>
              <a:t> </a:t>
            </a:r>
            <a:r>
              <a:rPr lang="en-US" sz="2000" dirty="0" err="1"/>
              <a:t>στόχος</a:t>
            </a:r>
            <a:r>
              <a:rPr lang="en-US" sz="2000" dirty="0"/>
              <a:t> </a:t>
            </a:r>
            <a:r>
              <a:rPr lang="en-US" sz="2000" dirty="0" err="1"/>
              <a:t>είν</a:t>
            </a:r>
            <a:r>
              <a:rPr lang="en-US" sz="2000" dirty="0"/>
              <a:t>α</a:t>
            </a:r>
            <a:r>
              <a:rPr lang="en-US" sz="2000" dirty="0" err="1"/>
              <a:t>ι</a:t>
            </a:r>
            <a:r>
              <a:rPr lang="en-US" sz="2000" dirty="0"/>
              <a:t> </a:t>
            </a:r>
            <a:r>
              <a:rPr lang="en-US" sz="2000" dirty="0" err="1"/>
              <a:t>η</a:t>
            </a:r>
            <a:r>
              <a:rPr lang="en-US" sz="2000" dirty="0"/>
              <a:t> </a:t>
            </a:r>
            <a:r>
              <a:rPr lang="en-US" sz="2000" dirty="0" err="1"/>
              <a:t>σ</a:t>
            </a:r>
            <a:r>
              <a:rPr lang="en-US" sz="2000" dirty="0"/>
              <a:t>α</a:t>
            </a:r>
            <a:r>
              <a:rPr lang="en-US" sz="2000" dirty="0" err="1"/>
              <a:t>φήνει</a:t>
            </a:r>
            <a:r>
              <a:rPr lang="en-US" sz="2000" dirty="0"/>
              <a:t>α: </a:t>
            </a:r>
            <a:r>
              <a:rPr lang="en-US" sz="2000" i="1" dirty="0"/>
              <a:t>π</a:t>
            </a:r>
            <a:r>
              <a:rPr lang="en-US" sz="2000" i="1" dirty="0" err="1"/>
              <a:t>οιο</a:t>
            </a:r>
            <a:r>
              <a:rPr lang="en-US" sz="2000" i="1" dirty="0"/>
              <a:t> </a:t>
            </a:r>
            <a:r>
              <a:rPr lang="el-GR" sz="2000" i="1" dirty="0"/>
              <a:t>κομμάτι</a:t>
            </a:r>
            <a:r>
              <a:rPr lang="en-US" sz="2000" i="1" dirty="0"/>
              <a:t> </a:t>
            </a:r>
            <a:r>
              <a:rPr lang="en-US" sz="2000" i="1" dirty="0" err="1"/>
              <a:t>της</a:t>
            </a:r>
            <a:r>
              <a:rPr lang="en-US" sz="2000" i="1" dirty="0"/>
              <a:t> </a:t>
            </a:r>
            <a:r>
              <a:rPr lang="en-US" sz="2000" i="1" dirty="0" err="1"/>
              <a:t>ευημερί</a:t>
            </a:r>
            <a:r>
              <a:rPr lang="en-US" sz="2000" i="1" dirty="0"/>
              <a:t>α</a:t>
            </a:r>
            <a:r>
              <a:rPr lang="en-US" sz="2000" i="1" dirty="0" err="1"/>
              <a:t>ς</a:t>
            </a:r>
            <a:r>
              <a:rPr lang="en-US" sz="2000" i="1" dirty="0"/>
              <a:t> </a:t>
            </a:r>
            <a:r>
              <a:rPr lang="en-US" sz="2000" i="1" dirty="0" err="1"/>
              <a:t>χρειάζετ</a:t>
            </a:r>
            <a:r>
              <a:rPr lang="en-US" sz="2000" i="1" dirty="0"/>
              <a:t>α</a:t>
            </a:r>
            <a:r>
              <a:rPr lang="en-US" sz="2000" i="1" dirty="0" err="1"/>
              <a:t>ι</a:t>
            </a:r>
            <a:r>
              <a:rPr lang="en-US" sz="2000" i="1" dirty="0"/>
              <a:t> </a:t>
            </a:r>
            <a:r>
              <a:rPr lang="en-US" sz="2000" i="1" dirty="0" err="1"/>
              <a:t>δράση</a:t>
            </a:r>
            <a:r>
              <a:rPr lang="en-US" sz="2000" i="1" dirty="0"/>
              <a:t> α</a:t>
            </a:r>
            <a:r>
              <a:rPr lang="en-US" sz="2000" i="1" dirty="0" err="1"/>
              <a:t>υτή</a:t>
            </a:r>
            <a:r>
              <a:rPr lang="en-US" sz="2000" i="1" dirty="0"/>
              <a:t> </a:t>
            </a:r>
            <a:r>
              <a:rPr lang="en-US" sz="2000" i="1" dirty="0" err="1"/>
              <a:t>τη</a:t>
            </a:r>
            <a:r>
              <a:rPr lang="en-US" sz="2000" i="1" dirty="0"/>
              <a:t> </a:t>
            </a:r>
            <a:r>
              <a:rPr lang="en-US" sz="2000" i="1" dirty="0" err="1"/>
              <a:t>στιγμή</a:t>
            </a:r>
            <a:r>
              <a:rPr lang="en-US" sz="2000" i="1" dirty="0"/>
              <a:t>.</a:t>
            </a:r>
            <a:endParaRPr sz="2000" dirty="0"/>
          </a:p>
          <a:p>
            <a:pPr marL="0" lvl="0" indent="0" algn="l" rtl="0">
              <a:lnSpc>
                <a:spcPct val="90000"/>
              </a:lnSpc>
              <a:spcBef>
                <a:spcPts val="0"/>
              </a:spcBef>
              <a:spcAft>
                <a:spcPts val="0"/>
              </a:spcAft>
              <a:buClr>
                <a:schemeClr val="dk1"/>
              </a:buClr>
              <a:buSzPts val="1800"/>
              <a:buNone/>
            </a:pP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22"/>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SzPts val="3800"/>
              <a:buNone/>
            </a:pPr>
            <a:r>
              <a:rPr lang="en-US"/>
              <a:t>Ενότητα 1.2 – Εισαγωγή στο μοντέλο PERMA</a:t>
            </a:r>
            <a:endParaRPr/>
          </a:p>
        </p:txBody>
      </p:sp>
      <p:sp>
        <p:nvSpPr>
          <p:cNvPr id="219" name="Google Shape;219;p22"/>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457200" marR="0" lvl="0" indent="-228600" algn="just" rtl="0">
              <a:lnSpc>
                <a:spcPct val="90000"/>
              </a:lnSpc>
              <a:spcBef>
                <a:spcPts val="1000"/>
              </a:spcBef>
              <a:spcAft>
                <a:spcPts val="0"/>
              </a:spcAft>
              <a:buClr>
                <a:schemeClr val="accent2"/>
              </a:buClr>
              <a:buSzPts val="2400"/>
              <a:buFont typeface="Arial"/>
              <a:buNone/>
            </a:pPr>
            <a:r>
              <a:rPr lang="el-GR" dirty="0"/>
              <a:t>Καταγραφή στοιχείων </a:t>
            </a:r>
            <a:r>
              <a:rPr lang="en-US" dirty="0"/>
              <a:t>PERMA (20 </a:t>
            </a:r>
            <a:r>
              <a:rPr lang="en-US" dirty="0" err="1"/>
              <a:t>λε</a:t>
            </a:r>
            <a:r>
              <a:rPr lang="en-US" dirty="0"/>
              <a:t>π</a:t>
            </a:r>
            <a:r>
              <a:rPr lang="en-US" dirty="0" err="1"/>
              <a:t>τά</a:t>
            </a:r>
            <a:r>
              <a:rPr lang="en-US" dirty="0"/>
              <a:t>)</a:t>
            </a:r>
            <a:endParaRPr dirty="0"/>
          </a:p>
        </p:txBody>
      </p:sp>
      <p:sp>
        <p:nvSpPr>
          <p:cNvPr id="220" name="Google Shape;220;p22"/>
          <p:cNvSpPr txBox="1">
            <a:spLocks noGrp="1"/>
          </p:cNvSpPr>
          <p:nvPr>
            <p:ph type="body" idx="2"/>
          </p:nvPr>
        </p:nvSpPr>
        <p:spPr>
          <a:xfrm>
            <a:off x="97970" y="1568700"/>
            <a:ext cx="11709220" cy="5289300"/>
          </a:xfrm>
          <a:prstGeom prst="rect">
            <a:avLst/>
          </a:prstGeom>
          <a:noFill/>
          <a:ln>
            <a:noFill/>
          </a:ln>
        </p:spPr>
        <p:txBody>
          <a:bodyPr spcFirstLastPara="1" wrap="square" lIns="91425" tIns="45700" rIns="91425" bIns="45700" anchor="t" anchorCtr="0">
            <a:noAutofit/>
          </a:bodyPr>
          <a:lstStyle/>
          <a:p>
            <a:pPr marL="263525" lvl="0" indent="0" algn="l" rtl="0">
              <a:lnSpc>
                <a:spcPct val="90000"/>
              </a:lnSpc>
              <a:spcBef>
                <a:spcPts val="1000"/>
              </a:spcBef>
              <a:spcAft>
                <a:spcPts val="0"/>
              </a:spcAft>
              <a:buSzPts val="1800"/>
              <a:buNone/>
            </a:pPr>
            <a:r>
              <a:rPr lang="en-US" sz="2000" dirty="0" err="1"/>
              <a:t>Τώρ</a:t>
            </a:r>
            <a:r>
              <a:rPr lang="en-US" sz="2000" dirty="0"/>
              <a:t>α </a:t>
            </a:r>
            <a:r>
              <a:rPr lang="en-US" sz="2000" dirty="0" err="1"/>
              <a:t>θ</a:t>
            </a:r>
            <a:r>
              <a:rPr lang="en-US" sz="2000" dirty="0"/>
              <a:t>α α</a:t>
            </a:r>
            <a:r>
              <a:rPr lang="en-US" sz="2000" dirty="0" err="1"/>
              <a:t>ν</a:t>
            </a:r>
            <a:r>
              <a:rPr lang="en-US" sz="2000" dirty="0"/>
              <a:t>α</a:t>
            </a:r>
            <a:r>
              <a:rPr lang="en-US" sz="2000" dirty="0" err="1"/>
              <a:t>λύσετε</a:t>
            </a:r>
            <a:r>
              <a:rPr lang="en-US" sz="2000" dirty="0"/>
              <a:t> </a:t>
            </a:r>
            <a:r>
              <a:rPr lang="en-US" sz="2000" dirty="0" err="1"/>
              <a:t>την</a:t>
            </a:r>
            <a:r>
              <a:rPr lang="en-US" sz="2000" dirty="0"/>
              <a:t> π</a:t>
            </a:r>
            <a:r>
              <a:rPr lang="en-US" sz="2000" dirty="0" err="1"/>
              <a:t>ρ</a:t>
            </a:r>
            <a:r>
              <a:rPr lang="en-US" sz="2000" dirty="0"/>
              <a:t>α</a:t>
            </a:r>
            <a:r>
              <a:rPr lang="en-US" sz="2000" dirty="0" err="1"/>
              <a:t>γμ</a:t>
            </a:r>
            <a:r>
              <a:rPr lang="en-US" sz="2000" dirty="0"/>
              <a:t>α</a:t>
            </a:r>
            <a:r>
              <a:rPr lang="en-US" sz="2000" dirty="0" err="1"/>
              <a:t>τικότητ</a:t>
            </a:r>
            <a:r>
              <a:rPr lang="en-US" sz="2000" dirty="0"/>
              <a:t>α </a:t>
            </a:r>
            <a:r>
              <a:rPr lang="en-US" sz="2000" dirty="0" err="1"/>
              <a:t>του</a:t>
            </a:r>
            <a:r>
              <a:rPr lang="en-US" sz="2000" dirty="0"/>
              <a:t> </a:t>
            </a:r>
            <a:r>
              <a:rPr lang="en-US" sz="2000" dirty="0" err="1"/>
              <a:t>σχολείου</a:t>
            </a:r>
            <a:r>
              <a:rPr lang="en-US" sz="2000" dirty="0"/>
              <a:t> </a:t>
            </a:r>
            <a:r>
              <a:rPr lang="en-US" sz="2000" dirty="0" err="1"/>
              <a:t>σ</a:t>
            </a:r>
            <a:r>
              <a:rPr lang="en-US" sz="2000" dirty="0"/>
              <a:t>α</a:t>
            </a:r>
            <a:r>
              <a:rPr lang="en-US" sz="2000" dirty="0" err="1"/>
              <a:t>ς</a:t>
            </a:r>
            <a:r>
              <a:rPr lang="en-US" sz="2000" dirty="0"/>
              <a:t> </a:t>
            </a:r>
            <a:r>
              <a:rPr lang="el-GR" sz="2000" dirty="0"/>
              <a:t>υπό την οπτική του</a:t>
            </a:r>
            <a:r>
              <a:rPr lang="en-US" sz="2000" dirty="0"/>
              <a:t> PERMA</a:t>
            </a:r>
            <a:r>
              <a:rPr lang="el-GR" sz="2000" dirty="0"/>
              <a:t>,</a:t>
            </a:r>
            <a:r>
              <a:rPr lang="en-US" sz="2000" dirty="0"/>
              <a:t> </a:t>
            </a:r>
            <a:r>
              <a:rPr lang="en-US" sz="2000" dirty="0" err="1"/>
              <a:t>χρησιμο</a:t>
            </a:r>
            <a:r>
              <a:rPr lang="en-US" sz="2000" dirty="0"/>
              <a:t>π</a:t>
            </a:r>
            <a:r>
              <a:rPr lang="en-US" sz="2000" dirty="0" err="1"/>
              <a:t>οιώντ</a:t>
            </a:r>
            <a:r>
              <a:rPr lang="en-US" sz="2000" dirty="0"/>
              <a:t>α</a:t>
            </a:r>
            <a:r>
              <a:rPr lang="en-US" sz="2000" dirty="0" err="1"/>
              <a:t>ς</a:t>
            </a:r>
            <a:r>
              <a:rPr lang="en-US" sz="2000" dirty="0"/>
              <a:t> </a:t>
            </a:r>
            <a:r>
              <a:rPr lang="en-US" sz="2000" dirty="0" err="1"/>
              <a:t>κίνηση</a:t>
            </a:r>
            <a:r>
              <a:rPr lang="en-US" sz="2000" dirty="0"/>
              <a:t> </a:t>
            </a:r>
            <a:r>
              <a:rPr lang="en-US" sz="2000" dirty="0" err="1"/>
              <a:t>κ</a:t>
            </a:r>
            <a:r>
              <a:rPr lang="en-US" sz="2000" dirty="0"/>
              <a:t>α</a:t>
            </a:r>
            <a:r>
              <a:rPr lang="en-US" sz="2000" dirty="0" err="1"/>
              <a:t>ι</a:t>
            </a:r>
            <a:r>
              <a:rPr lang="en-US" sz="2000" dirty="0"/>
              <a:t> </a:t>
            </a:r>
            <a:r>
              <a:rPr lang="el-GR" sz="2000" dirty="0"/>
              <a:t>σημειώματα</a:t>
            </a:r>
            <a:r>
              <a:rPr lang="en-US" sz="2000" dirty="0"/>
              <a:t>, α</a:t>
            </a:r>
            <a:r>
              <a:rPr lang="en-US" sz="2000" dirty="0" err="1"/>
              <a:t>ντί</a:t>
            </a:r>
            <a:r>
              <a:rPr lang="en-US" sz="2000" dirty="0"/>
              <a:t> </a:t>
            </a:r>
            <a:r>
              <a:rPr lang="en-US" sz="2000" dirty="0" err="1"/>
              <a:t>γι</a:t>
            </a:r>
            <a:r>
              <a:rPr lang="en-US" sz="2000" dirty="0"/>
              <a:t>α π</a:t>
            </a:r>
            <a:r>
              <a:rPr lang="en-US" sz="2000" dirty="0" err="1"/>
              <a:t>ίν</a:t>
            </a:r>
            <a:r>
              <a:rPr lang="en-US" sz="2000" dirty="0"/>
              <a:t>α</a:t>
            </a:r>
            <a:r>
              <a:rPr lang="en-US" sz="2000" dirty="0" err="1"/>
              <a:t>κες</a:t>
            </a:r>
            <a:r>
              <a:rPr lang="en-US" sz="2000" dirty="0"/>
              <a:t>.</a:t>
            </a:r>
            <a:endParaRPr dirty="0"/>
          </a:p>
          <a:p>
            <a:pPr marL="263525" lvl="0" indent="-34925" algn="l" rtl="0">
              <a:lnSpc>
                <a:spcPct val="90000"/>
              </a:lnSpc>
              <a:spcBef>
                <a:spcPts val="1000"/>
              </a:spcBef>
              <a:spcAft>
                <a:spcPts val="0"/>
              </a:spcAft>
              <a:buSzPts val="1800"/>
              <a:buNone/>
            </a:pPr>
            <a:r>
              <a:rPr lang="en-US" sz="2000" b="1" dirty="0" err="1"/>
              <a:t>Οδηγίες</a:t>
            </a:r>
            <a:r>
              <a:rPr lang="en-US" sz="2000" b="1" dirty="0"/>
              <a:t> (</a:t>
            </a:r>
            <a:r>
              <a:rPr lang="en-US" sz="2000" b="1" dirty="0" err="1"/>
              <a:t>Ομάδες</a:t>
            </a:r>
            <a:r>
              <a:rPr lang="en-US" sz="2000" b="1" dirty="0"/>
              <a:t>):</a:t>
            </a:r>
            <a:endParaRPr sz="2000" dirty="0"/>
          </a:p>
          <a:p>
            <a:pPr marL="263525" lvl="0" indent="-34925" algn="l" rtl="0">
              <a:lnSpc>
                <a:spcPct val="90000"/>
              </a:lnSpc>
              <a:spcBef>
                <a:spcPts val="1000"/>
              </a:spcBef>
              <a:spcAft>
                <a:spcPts val="0"/>
              </a:spcAft>
              <a:buSzPts val="1800"/>
              <a:buNone/>
            </a:pPr>
            <a:r>
              <a:rPr lang="el-GR" sz="2000" dirty="0"/>
              <a:t>Στην αίθουσα, θ</a:t>
            </a:r>
            <a:r>
              <a:rPr lang="en-US" sz="2000" dirty="0"/>
              <a:t>α </a:t>
            </a:r>
            <a:r>
              <a:rPr lang="en-US" sz="2000" dirty="0" err="1"/>
              <a:t>δείτε</a:t>
            </a:r>
            <a:r>
              <a:rPr lang="el-GR" sz="2000" dirty="0"/>
              <a:t> αναρτημένες</a:t>
            </a:r>
            <a:r>
              <a:rPr lang="en-US" sz="2000" dirty="0"/>
              <a:t> </a:t>
            </a:r>
            <a:r>
              <a:rPr lang="en-US" sz="2000" b="1" dirty="0"/>
              <a:t>π</a:t>
            </a:r>
            <a:r>
              <a:rPr lang="en-US" sz="2000" b="1" dirty="0" err="1"/>
              <a:t>έντε</a:t>
            </a:r>
            <a:r>
              <a:rPr lang="en-US" sz="2000" b="1" dirty="0"/>
              <a:t> α</a:t>
            </a:r>
            <a:r>
              <a:rPr lang="en-US" sz="2000" b="1" dirty="0" err="1"/>
              <a:t>φίσες</a:t>
            </a:r>
            <a:r>
              <a:rPr lang="en-US" sz="2000" dirty="0"/>
              <a:t>.</a:t>
            </a:r>
            <a:br>
              <a:rPr lang="en-US" sz="2000" dirty="0"/>
            </a:br>
            <a:r>
              <a:rPr lang="en-US" sz="2000" dirty="0" err="1"/>
              <a:t>Κάθε</a:t>
            </a:r>
            <a:r>
              <a:rPr lang="en-US" sz="2000" dirty="0"/>
              <a:t> α</a:t>
            </a:r>
            <a:r>
              <a:rPr lang="en-US" sz="2000" dirty="0" err="1"/>
              <a:t>φίσ</a:t>
            </a:r>
            <a:r>
              <a:rPr lang="en-US" sz="2000" dirty="0"/>
              <a:t>α α</a:t>
            </a:r>
            <a:r>
              <a:rPr lang="en-US" sz="2000" dirty="0" err="1"/>
              <a:t>ντι</a:t>
            </a:r>
            <a:r>
              <a:rPr lang="en-US" sz="2000" dirty="0"/>
              <a:t>π</a:t>
            </a:r>
            <a:r>
              <a:rPr lang="en-US" sz="2000" dirty="0" err="1"/>
              <a:t>ροσω</a:t>
            </a:r>
            <a:r>
              <a:rPr lang="en-US" sz="2000" dirty="0"/>
              <a:t>π</a:t>
            </a:r>
            <a:r>
              <a:rPr lang="en-US" sz="2000" dirty="0" err="1"/>
              <a:t>εύει</a:t>
            </a:r>
            <a:r>
              <a:rPr lang="en-US" sz="2000" dirty="0"/>
              <a:t> </a:t>
            </a:r>
            <a:r>
              <a:rPr lang="en-US" sz="2000" dirty="0" err="1"/>
              <a:t>έν</a:t>
            </a:r>
            <a:r>
              <a:rPr lang="en-US" sz="2000" dirty="0"/>
              <a:t>α </a:t>
            </a:r>
            <a:r>
              <a:rPr lang="en-US" sz="2000" dirty="0" err="1"/>
              <a:t>στοιχείο</a:t>
            </a:r>
            <a:r>
              <a:rPr lang="en-US" sz="2000" dirty="0"/>
              <a:t> </a:t>
            </a:r>
            <a:r>
              <a:rPr lang="en-US" sz="2000" dirty="0" err="1"/>
              <a:t>του</a:t>
            </a:r>
            <a:r>
              <a:rPr lang="en-US" sz="2000" dirty="0"/>
              <a:t> </a:t>
            </a:r>
            <a:r>
              <a:rPr lang="en-US" sz="2000" dirty="0" err="1"/>
              <a:t>μοντέλου</a:t>
            </a:r>
            <a:r>
              <a:rPr lang="en-US" sz="2000" dirty="0"/>
              <a:t> PERMA.</a:t>
            </a:r>
            <a:endParaRPr dirty="0"/>
          </a:p>
          <a:p>
            <a:pPr marL="263525" lvl="0" indent="-34925" algn="l" rtl="0">
              <a:lnSpc>
                <a:spcPct val="90000"/>
              </a:lnSpc>
              <a:spcBef>
                <a:spcPts val="1000"/>
              </a:spcBef>
              <a:spcAft>
                <a:spcPts val="0"/>
              </a:spcAft>
              <a:buSzPts val="1800"/>
              <a:buNone/>
            </a:pPr>
            <a:r>
              <a:rPr lang="en-US" sz="2000" dirty="0" err="1"/>
              <a:t>Πάρτε</a:t>
            </a:r>
            <a:r>
              <a:rPr lang="en-US" sz="2000" dirty="0"/>
              <a:t> </a:t>
            </a:r>
            <a:r>
              <a:rPr lang="en-US" sz="2000" dirty="0" err="1"/>
              <a:t>τ</a:t>
            </a:r>
            <a:r>
              <a:rPr lang="en-US" sz="2000" dirty="0"/>
              <a:t>α </a:t>
            </a:r>
            <a:r>
              <a:rPr lang="en-US" sz="2000" dirty="0" err="1"/>
              <a:t>post-it</a:t>
            </a:r>
            <a:r>
              <a:rPr lang="en-US" sz="2000" dirty="0"/>
              <a:t> </a:t>
            </a:r>
            <a:r>
              <a:rPr lang="en-US" sz="2000" dirty="0" err="1"/>
              <a:t>σ</a:t>
            </a:r>
            <a:r>
              <a:rPr lang="en-US" sz="2000" dirty="0"/>
              <a:t>α</a:t>
            </a:r>
            <a:r>
              <a:rPr lang="en-US" sz="2000" dirty="0" err="1"/>
              <a:t>ς</a:t>
            </a:r>
            <a:r>
              <a:rPr lang="en-US" sz="2000" dirty="0"/>
              <a:t> απ</a:t>
            </a:r>
            <a:r>
              <a:rPr lang="en-US" sz="2000" dirty="0" err="1"/>
              <a:t>ό</a:t>
            </a:r>
            <a:r>
              <a:rPr lang="en-US" sz="2000" dirty="0"/>
              <a:t> </a:t>
            </a:r>
            <a:r>
              <a:rPr lang="en-US" sz="2000" dirty="0" err="1"/>
              <a:t>την</a:t>
            </a:r>
            <a:r>
              <a:rPr lang="en-US" sz="2000" dirty="0"/>
              <a:t> </a:t>
            </a:r>
            <a:r>
              <a:rPr lang="en-US" sz="2000" dirty="0" err="1"/>
              <a:t>Ενότητ</a:t>
            </a:r>
            <a:r>
              <a:rPr lang="en-US" sz="2000" dirty="0"/>
              <a:t>α 1.1 (</a:t>
            </a:r>
            <a:r>
              <a:rPr lang="en-US" sz="2000" dirty="0" err="1"/>
              <a:t>δυν</a:t>
            </a:r>
            <a:r>
              <a:rPr lang="en-US" sz="2000" dirty="0"/>
              <a:t>α</a:t>
            </a:r>
            <a:r>
              <a:rPr lang="en-US" sz="2000" dirty="0" err="1"/>
              <a:t>τά</a:t>
            </a:r>
            <a:r>
              <a:rPr lang="en-US" sz="2000" dirty="0"/>
              <a:t> </a:t>
            </a:r>
            <a:r>
              <a:rPr lang="en-US" sz="2000" dirty="0" err="1"/>
              <a:t>σημεί</a:t>
            </a:r>
            <a:r>
              <a:rPr lang="en-US" sz="2000" dirty="0"/>
              <a:t>α </a:t>
            </a:r>
            <a:r>
              <a:rPr lang="en-US" sz="2000" dirty="0" err="1"/>
              <a:t>κ</a:t>
            </a:r>
            <a:r>
              <a:rPr lang="en-US" sz="2000" dirty="0"/>
              <a:t>α</a:t>
            </a:r>
            <a:r>
              <a:rPr lang="en-US" sz="2000" dirty="0" err="1"/>
              <a:t>ι</a:t>
            </a:r>
            <a:r>
              <a:rPr lang="en-US" sz="2000" dirty="0"/>
              <a:t> π</a:t>
            </a:r>
            <a:r>
              <a:rPr lang="en-US" sz="2000" dirty="0" err="1"/>
              <a:t>ροκλήσεις</a:t>
            </a:r>
            <a:r>
              <a:rPr lang="en-US" sz="2000" dirty="0"/>
              <a:t>).</a:t>
            </a:r>
            <a:br>
              <a:rPr lang="en-US" sz="2000" dirty="0"/>
            </a:br>
            <a:r>
              <a:rPr lang="en-US" sz="2000" dirty="0" err="1"/>
              <a:t>Μη</a:t>
            </a:r>
            <a:r>
              <a:rPr lang="en-US" sz="2000" dirty="0"/>
              <a:t> </a:t>
            </a:r>
            <a:r>
              <a:rPr lang="el-GR" sz="2000" dirty="0"/>
              <a:t>γράψετε κάτι καινούργιο</a:t>
            </a:r>
            <a:r>
              <a:rPr lang="en-US" sz="2000" dirty="0"/>
              <a:t>.</a:t>
            </a:r>
            <a:endParaRPr dirty="0"/>
          </a:p>
          <a:p>
            <a:pPr marL="263525" lvl="0" indent="-34925" algn="l" rtl="0">
              <a:lnSpc>
                <a:spcPct val="90000"/>
              </a:lnSpc>
              <a:spcBef>
                <a:spcPts val="1000"/>
              </a:spcBef>
              <a:spcAft>
                <a:spcPts val="0"/>
              </a:spcAft>
              <a:buSzPts val="1800"/>
              <a:buNone/>
            </a:pPr>
            <a:r>
              <a:rPr lang="en-US" sz="2000" dirty="0" err="1"/>
              <a:t>Περ</a:t>
            </a:r>
            <a:r>
              <a:rPr lang="en-US" sz="2000" dirty="0"/>
              <a:t>πα</a:t>
            </a:r>
            <a:r>
              <a:rPr lang="en-US" sz="2000" dirty="0" err="1"/>
              <a:t>τήστε</a:t>
            </a:r>
            <a:r>
              <a:rPr lang="en-US" sz="2000" dirty="0"/>
              <a:t> </a:t>
            </a:r>
            <a:r>
              <a:rPr lang="en-US" sz="2000" dirty="0" err="1"/>
              <a:t>γύρω</a:t>
            </a:r>
            <a:r>
              <a:rPr lang="en-US" sz="2000" dirty="0"/>
              <a:t> απ</a:t>
            </a:r>
            <a:r>
              <a:rPr lang="en-US" sz="2000" dirty="0" err="1"/>
              <a:t>ό</a:t>
            </a:r>
            <a:r>
              <a:rPr lang="en-US" sz="2000" dirty="0"/>
              <a:t> </a:t>
            </a:r>
            <a:r>
              <a:rPr lang="en-US" sz="2000" dirty="0" err="1"/>
              <a:t>τις</a:t>
            </a:r>
            <a:r>
              <a:rPr lang="en-US" sz="2000" dirty="0"/>
              <a:t> α</a:t>
            </a:r>
            <a:r>
              <a:rPr lang="en-US" sz="2000" dirty="0" err="1"/>
              <a:t>φίσες</a:t>
            </a:r>
            <a:r>
              <a:rPr lang="en-US" sz="2000" dirty="0"/>
              <a:t> </a:t>
            </a:r>
            <a:r>
              <a:rPr lang="en-US" sz="2000" dirty="0" err="1"/>
              <a:t>κ</a:t>
            </a:r>
            <a:r>
              <a:rPr lang="en-US" sz="2000" dirty="0"/>
              <a:t>α</a:t>
            </a:r>
            <a:r>
              <a:rPr lang="en-US" sz="2000" dirty="0" err="1"/>
              <a:t>ι</a:t>
            </a:r>
            <a:r>
              <a:rPr lang="en-US" sz="2000" dirty="0"/>
              <a:t> </a:t>
            </a:r>
            <a:r>
              <a:rPr lang="en-US" sz="2000" b="1" dirty="0" err="1"/>
              <a:t>κολλήστε</a:t>
            </a:r>
            <a:r>
              <a:rPr lang="en-US" sz="2000" b="1" dirty="0"/>
              <a:t> </a:t>
            </a:r>
            <a:r>
              <a:rPr lang="en-US" sz="2000" b="1" dirty="0" err="1"/>
              <a:t>κάθε</a:t>
            </a:r>
            <a:r>
              <a:rPr lang="en-US" sz="2000" b="1" dirty="0"/>
              <a:t> </a:t>
            </a:r>
            <a:r>
              <a:rPr lang="en-US" sz="2000" b="1" dirty="0" err="1"/>
              <a:t>post-it</a:t>
            </a:r>
            <a:r>
              <a:rPr lang="en-US" sz="2000" b="1" dirty="0"/>
              <a:t> </a:t>
            </a:r>
            <a:r>
              <a:rPr lang="en-US" sz="2000" dirty="0" err="1"/>
              <a:t>κάτω</a:t>
            </a:r>
            <a:r>
              <a:rPr lang="en-US" sz="2000" dirty="0"/>
              <a:t> απ</a:t>
            </a:r>
            <a:r>
              <a:rPr lang="en-US" sz="2000" dirty="0" err="1"/>
              <a:t>ό</a:t>
            </a:r>
            <a:r>
              <a:rPr lang="en-US" sz="2000" dirty="0"/>
              <a:t> </a:t>
            </a:r>
            <a:r>
              <a:rPr lang="en-US" sz="2000" dirty="0" err="1"/>
              <a:t>το</a:t>
            </a:r>
            <a:r>
              <a:rPr lang="en-US" sz="2000" dirty="0"/>
              <a:t> </a:t>
            </a:r>
            <a:r>
              <a:rPr lang="en-US" sz="2000" dirty="0" err="1"/>
              <a:t>στοιχείο</a:t>
            </a:r>
            <a:r>
              <a:rPr lang="en-US" sz="2000" dirty="0"/>
              <a:t> PERMA </a:t>
            </a:r>
            <a:r>
              <a:rPr lang="en-US" sz="2000" dirty="0" err="1"/>
              <a:t>στο</a:t>
            </a:r>
            <a:r>
              <a:rPr lang="en-US" sz="2000" dirty="0"/>
              <a:t> </a:t>
            </a:r>
            <a:r>
              <a:rPr lang="en-US" sz="2000" dirty="0" err="1"/>
              <a:t>ο</a:t>
            </a:r>
            <a:r>
              <a:rPr lang="en-US" sz="2000" dirty="0"/>
              <a:t>π</a:t>
            </a:r>
            <a:r>
              <a:rPr lang="en-US" sz="2000" dirty="0" err="1"/>
              <a:t>οίο</a:t>
            </a:r>
            <a:r>
              <a:rPr lang="en-US" sz="2000" dirty="0"/>
              <a:t> α</a:t>
            </a:r>
            <a:r>
              <a:rPr lang="en-US" sz="2000" dirty="0" err="1"/>
              <a:t>νήκει</a:t>
            </a:r>
            <a:r>
              <a:rPr lang="en-US" sz="2000" dirty="0"/>
              <a:t>.</a:t>
            </a:r>
            <a:endParaRPr dirty="0"/>
          </a:p>
          <a:p>
            <a:pPr marL="263525" lvl="0" indent="-34925" algn="l" rtl="0">
              <a:lnSpc>
                <a:spcPct val="90000"/>
              </a:lnSpc>
              <a:spcBef>
                <a:spcPts val="1000"/>
              </a:spcBef>
              <a:spcAft>
                <a:spcPts val="0"/>
              </a:spcAft>
              <a:buSzPts val="1800"/>
              <a:buNone/>
            </a:pPr>
            <a:r>
              <a:rPr lang="en-US" sz="2000" dirty="0"/>
              <a:t>• </a:t>
            </a:r>
            <a:r>
              <a:rPr lang="en-US" sz="2000" dirty="0" err="1"/>
              <a:t>Πράσινο</a:t>
            </a:r>
            <a:r>
              <a:rPr lang="en-US" sz="2000" dirty="0"/>
              <a:t> </a:t>
            </a:r>
            <a:r>
              <a:rPr lang="en-US" sz="2000" dirty="0" err="1"/>
              <a:t>post-it</a:t>
            </a:r>
            <a:r>
              <a:rPr lang="en-US" sz="2000" dirty="0"/>
              <a:t> = </a:t>
            </a:r>
            <a:r>
              <a:rPr lang="en-US" sz="2000" dirty="0" err="1"/>
              <a:t>τρέχουσ</a:t>
            </a:r>
            <a:r>
              <a:rPr lang="en-US" sz="2000" dirty="0"/>
              <a:t>α π</a:t>
            </a:r>
            <a:r>
              <a:rPr lang="en-US" sz="2000" dirty="0" err="1"/>
              <a:t>ρ</a:t>
            </a:r>
            <a:r>
              <a:rPr lang="en-US" sz="2000" dirty="0"/>
              <a:t>α</a:t>
            </a:r>
            <a:r>
              <a:rPr lang="en-US" sz="2000" dirty="0" err="1"/>
              <a:t>κτική</a:t>
            </a:r>
            <a:r>
              <a:rPr lang="en-US" sz="2000" dirty="0"/>
              <a:t> π</a:t>
            </a:r>
            <a:r>
              <a:rPr lang="en-US" sz="2000" dirty="0" err="1"/>
              <a:t>ου</a:t>
            </a:r>
            <a:r>
              <a:rPr lang="en-US" sz="2000" dirty="0"/>
              <a:t> </a:t>
            </a:r>
            <a:r>
              <a:rPr lang="en-US" sz="2000" dirty="0" err="1"/>
              <a:t>λειτουργεί</a:t>
            </a:r>
            <a:br>
              <a:rPr lang="en-US" sz="2000" dirty="0"/>
            </a:br>
            <a:r>
              <a:rPr lang="en-US" sz="2000" dirty="0"/>
              <a:t>• </a:t>
            </a:r>
            <a:r>
              <a:rPr lang="en-US" sz="2000" dirty="0" err="1"/>
              <a:t>Κίτρινο</a:t>
            </a:r>
            <a:r>
              <a:rPr lang="en-US" sz="2000" dirty="0"/>
              <a:t> </a:t>
            </a:r>
            <a:r>
              <a:rPr lang="en-US" sz="2000" dirty="0" err="1"/>
              <a:t>post-it</a:t>
            </a:r>
            <a:r>
              <a:rPr lang="en-US" sz="2000" dirty="0"/>
              <a:t> = π</a:t>
            </a:r>
            <a:r>
              <a:rPr lang="en-US" sz="2000" dirty="0" err="1"/>
              <a:t>ρόκληση</a:t>
            </a:r>
            <a:r>
              <a:rPr lang="en-US" sz="2000" dirty="0"/>
              <a:t> </a:t>
            </a:r>
            <a:r>
              <a:rPr lang="en-US" sz="2000" dirty="0" err="1"/>
              <a:t>ή</a:t>
            </a:r>
            <a:r>
              <a:rPr lang="en-US" sz="2000" dirty="0"/>
              <a:t> </a:t>
            </a:r>
            <a:r>
              <a:rPr lang="en-US" sz="2000" dirty="0" err="1"/>
              <a:t>έ</a:t>
            </a:r>
            <a:r>
              <a:rPr lang="el-GR" sz="2000" dirty="0" err="1"/>
              <a:t>λλειψη</a:t>
            </a:r>
            <a:endParaRPr dirty="0"/>
          </a:p>
          <a:p>
            <a:pPr marL="263525" lvl="0" indent="-34925" algn="l" rtl="0">
              <a:lnSpc>
                <a:spcPct val="90000"/>
              </a:lnSpc>
              <a:spcBef>
                <a:spcPts val="1000"/>
              </a:spcBef>
              <a:spcAft>
                <a:spcPts val="0"/>
              </a:spcAft>
              <a:buSzPts val="1800"/>
              <a:buNone/>
            </a:pPr>
            <a:r>
              <a:rPr lang="en-US" sz="2000" b="1" dirty="0" err="1"/>
              <a:t>Σκο</a:t>
            </a:r>
            <a:r>
              <a:rPr lang="en-US" sz="2000" b="1" dirty="0"/>
              <a:t>π</a:t>
            </a:r>
            <a:r>
              <a:rPr lang="en-US" sz="2000" b="1" dirty="0" err="1"/>
              <a:t>ός</a:t>
            </a:r>
            <a:br>
              <a:rPr lang="en-US" sz="2000" dirty="0"/>
            </a:br>
            <a:r>
              <a:rPr lang="en-US" sz="2000" dirty="0" err="1"/>
              <a:t>Ν</a:t>
            </a:r>
            <a:r>
              <a:rPr lang="en-US" sz="2000" dirty="0"/>
              <a:t>α </a:t>
            </a:r>
            <a:r>
              <a:rPr lang="en-US" sz="2000" dirty="0" err="1"/>
              <a:t>δημιουργήσετε</a:t>
            </a:r>
            <a:r>
              <a:rPr lang="en-US" sz="2000" dirty="0"/>
              <a:t> </a:t>
            </a:r>
            <a:r>
              <a:rPr lang="en-US" sz="2000" dirty="0" err="1"/>
              <a:t>μι</a:t>
            </a:r>
            <a:r>
              <a:rPr lang="en-US" sz="2000" dirty="0"/>
              <a:t>α </a:t>
            </a:r>
            <a:r>
              <a:rPr lang="en-US" sz="2000" dirty="0" err="1"/>
              <a:t>ο</a:t>
            </a:r>
            <a:r>
              <a:rPr lang="en-US" sz="2000" dirty="0"/>
              <a:t>π</a:t>
            </a:r>
            <a:r>
              <a:rPr lang="en-US" sz="2000" dirty="0" err="1"/>
              <a:t>τική</a:t>
            </a:r>
            <a:r>
              <a:rPr lang="en-US" sz="2000" dirty="0"/>
              <a:t> </a:t>
            </a:r>
            <a:r>
              <a:rPr lang="en-US" sz="2000" dirty="0" err="1"/>
              <a:t>εικόν</a:t>
            </a:r>
            <a:r>
              <a:rPr lang="en-US" sz="2000" dirty="0"/>
              <a:t>α </a:t>
            </a:r>
            <a:r>
              <a:rPr lang="el-GR" sz="2000" dirty="0"/>
              <a:t>για το</a:t>
            </a:r>
            <a:r>
              <a:rPr lang="en-US" sz="2000" dirty="0"/>
              <a:t> π</a:t>
            </a:r>
            <a:r>
              <a:rPr lang="en-US" sz="2000" dirty="0" err="1"/>
              <a:t>ού</a:t>
            </a:r>
            <a:r>
              <a:rPr lang="en-US" sz="2000" dirty="0"/>
              <a:t> </a:t>
            </a:r>
            <a:r>
              <a:rPr lang="en-US" sz="2000" dirty="0" err="1"/>
              <a:t>υ</a:t>
            </a:r>
            <a:r>
              <a:rPr lang="en-US" sz="2000" dirty="0"/>
              <a:t>π</a:t>
            </a:r>
            <a:r>
              <a:rPr lang="en-US" sz="2000" dirty="0" err="1"/>
              <a:t>άρχει</a:t>
            </a:r>
            <a:r>
              <a:rPr lang="en-US" sz="2000" dirty="0"/>
              <a:t> </a:t>
            </a:r>
            <a:r>
              <a:rPr lang="en-US" sz="2000" dirty="0" err="1"/>
              <a:t>ήδη</a:t>
            </a:r>
            <a:r>
              <a:rPr lang="en-US" sz="2000" dirty="0"/>
              <a:t> </a:t>
            </a:r>
            <a:r>
              <a:rPr lang="en-US" sz="2000" dirty="0" err="1"/>
              <a:t>το</a:t>
            </a:r>
            <a:r>
              <a:rPr lang="en-US" sz="2000" dirty="0"/>
              <a:t> PERMA </a:t>
            </a:r>
            <a:r>
              <a:rPr lang="en-US" sz="2000" dirty="0" err="1"/>
              <a:t>στο</a:t>
            </a:r>
            <a:r>
              <a:rPr lang="en-US" sz="2000" dirty="0"/>
              <a:t> </a:t>
            </a:r>
            <a:r>
              <a:rPr lang="en-US" sz="2000" dirty="0" err="1"/>
              <a:t>σχολείο</a:t>
            </a:r>
            <a:r>
              <a:rPr lang="en-US" sz="2000" dirty="0"/>
              <a:t> </a:t>
            </a:r>
            <a:r>
              <a:rPr lang="en-US" sz="2000" dirty="0" err="1"/>
              <a:t>σ</a:t>
            </a:r>
            <a:r>
              <a:rPr lang="en-US" sz="2000" dirty="0"/>
              <a:t>α</a:t>
            </a:r>
            <a:r>
              <a:rPr lang="en-US" sz="2000" dirty="0" err="1"/>
              <a:t>ς</a:t>
            </a:r>
            <a:r>
              <a:rPr lang="en-US" sz="2000" dirty="0"/>
              <a:t> </a:t>
            </a:r>
            <a:r>
              <a:rPr lang="en-US" sz="2000" dirty="0" err="1"/>
              <a:t>κ</a:t>
            </a:r>
            <a:r>
              <a:rPr lang="en-US" sz="2000" dirty="0"/>
              <a:t>α</a:t>
            </a:r>
            <a:r>
              <a:rPr lang="en-US" sz="2000" dirty="0" err="1"/>
              <a:t>ι</a:t>
            </a:r>
            <a:r>
              <a:rPr lang="en-US" sz="2000" dirty="0"/>
              <a:t> π</a:t>
            </a:r>
            <a:r>
              <a:rPr lang="en-US" sz="2000" dirty="0" err="1"/>
              <a:t>ού</a:t>
            </a:r>
            <a:r>
              <a:rPr lang="en-US" sz="2000" dirty="0"/>
              <a:t> </a:t>
            </a:r>
            <a:r>
              <a:rPr lang="en-US" sz="2000" dirty="0" err="1"/>
              <a:t>υ</a:t>
            </a:r>
            <a:r>
              <a:rPr lang="en-US" sz="2000" dirty="0"/>
              <a:t>π</a:t>
            </a:r>
            <a:r>
              <a:rPr lang="en-US" sz="2000" dirty="0" err="1"/>
              <a:t>άρχουν</a:t>
            </a:r>
            <a:r>
              <a:rPr lang="en-US" sz="2000" dirty="0"/>
              <a:t> </a:t>
            </a:r>
            <a:r>
              <a:rPr lang="el-GR" sz="2000" dirty="0"/>
              <a:t>ελλείψεις</a:t>
            </a:r>
            <a:r>
              <a:rPr lang="en-US" sz="2000" dirty="0"/>
              <a:t>.</a:t>
            </a:r>
            <a:endParaRPr dirty="0"/>
          </a:p>
          <a:p>
            <a:pPr marL="0" lvl="0" indent="0" algn="l" rtl="0">
              <a:lnSpc>
                <a:spcPct val="90000"/>
              </a:lnSpc>
              <a:spcBef>
                <a:spcPts val="0"/>
              </a:spcBef>
              <a:spcAft>
                <a:spcPts val="0"/>
              </a:spcAft>
              <a:buClr>
                <a:schemeClr val="dk1"/>
              </a:buClr>
              <a:buSzPts val="1800"/>
              <a:buNone/>
            </a:pP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g37d7badc4d7_0_0"/>
          <p:cNvSpPr txBox="1">
            <a:spLocks noGrp="1"/>
          </p:cNvSpPr>
          <p:nvPr>
            <p:ph type="ctrTitle"/>
          </p:nvPr>
        </p:nvSpPr>
        <p:spPr>
          <a:xfrm>
            <a:off x="374726" y="2184268"/>
            <a:ext cx="6914700" cy="1334100"/>
          </a:xfrm>
          <a:prstGeom prst="rect">
            <a:avLst/>
          </a:prstGeom>
          <a:noFill/>
          <a:ln>
            <a:noFill/>
          </a:ln>
        </p:spPr>
        <p:txBody>
          <a:bodyPr spcFirstLastPara="1" wrap="square" lIns="91425" tIns="45700" rIns="91425" bIns="45700" anchor="ctr" anchorCtr="0">
            <a:normAutofit/>
          </a:bodyPr>
          <a:lstStyle/>
          <a:p>
            <a:pPr lvl="0"/>
            <a:r>
              <a:rPr lang="el-GR" sz="2500" dirty="0">
                <a:solidFill>
                  <a:srgbClr val="595959"/>
                </a:solidFill>
                <a:latin typeface="Arial"/>
                <a:ea typeface="Arial"/>
                <a:cs typeface="Arial"/>
                <a:sym typeface="Arial"/>
              </a:rPr>
              <a:t>ΠΕ</a:t>
            </a:r>
            <a:r>
              <a:rPr lang="en-US" sz="2500" dirty="0">
                <a:solidFill>
                  <a:srgbClr val="595959"/>
                </a:solidFill>
                <a:latin typeface="Arial"/>
                <a:ea typeface="Arial"/>
                <a:cs typeface="Arial"/>
                <a:sym typeface="Arial"/>
              </a:rPr>
              <a:t>3: </a:t>
            </a:r>
            <a:r>
              <a:rPr lang="el-GR" sz="2500" dirty="0">
                <a:solidFill>
                  <a:srgbClr val="595959"/>
                </a:solidFill>
                <a:latin typeface="Arial"/>
                <a:ea typeface="Arial"/>
                <a:cs typeface="Arial"/>
                <a:sym typeface="Arial"/>
              </a:rPr>
              <a:t>Κατάρτιση</a:t>
            </a:r>
            <a:r>
              <a:rPr lang="en-US" sz="2500" dirty="0">
                <a:solidFill>
                  <a:srgbClr val="595959"/>
                </a:solidFill>
                <a:latin typeface="Arial"/>
                <a:ea typeface="Arial"/>
                <a:cs typeface="Arial"/>
                <a:sym typeface="Arial"/>
              </a:rPr>
              <a:t> </a:t>
            </a:r>
            <a:r>
              <a:rPr lang="en-US" sz="2500" dirty="0" err="1">
                <a:solidFill>
                  <a:srgbClr val="595959"/>
                </a:solidFill>
                <a:latin typeface="Arial"/>
                <a:ea typeface="Arial"/>
                <a:cs typeface="Arial"/>
                <a:sym typeface="Arial"/>
              </a:rPr>
              <a:t>κ</a:t>
            </a:r>
            <a:r>
              <a:rPr lang="en-US" sz="2500" dirty="0">
                <a:solidFill>
                  <a:srgbClr val="595959"/>
                </a:solidFill>
                <a:latin typeface="Arial"/>
                <a:ea typeface="Arial"/>
                <a:cs typeface="Arial"/>
                <a:sym typeface="Arial"/>
              </a:rPr>
              <a:t>α</a:t>
            </a:r>
            <a:r>
              <a:rPr lang="en-US" sz="2500" dirty="0" err="1">
                <a:solidFill>
                  <a:srgbClr val="595959"/>
                </a:solidFill>
                <a:latin typeface="Arial"/>
                <a:ea typeface="Arial"/>
                <a:cs typeface="Arial"/>
                <a:sym typeface="Arial"/>
              </a:rPr>
              <a:t>ι</a:t>
            </a:r>
            <a:r>
              <a:rPr lang="en-US" sz="2500" dirty="0">
                <a:solidFill>
                  <a:srgbClr val="595959"/>
                </a:solidFill>
                <a:latin typeface="Arial"/>
                <a:ea typeface="Arial"/>
                <a:cs typeface="Arial"/>
                <a:sym typeface="Arial"/>
              </a:rPr>
              <a:t> α</a:t>
            </a:r>
            <a:r>
              <a:rPr lang="en-US" sz="2500" dirty="0" err="1">
                <a:solidFill>
                  <a:srgbClr val="595959"/>
                </a:solidFill>
                <a:latin typeface="Arial"/>
                <a:ea typeface="Arial"/>
                <a:cs typeface="Arial"/>
                <a:sym typeface="Arial"/>
              </a:rPr>
              <a:t>νά</a:t>
            </a:r>
            <a:r>
              <a:rPr lang="en-US" sz="2500" dirty="0">
                <a:solidFill>
                  <a:srgbClr val="595959"/>
                </a:solidFill>
                <a:latin typeface="Arial"/>
                <a:ea typeface="Arial"/>
                <a:cs typeface="Arial"/>
                <a:sym typeface="Arial"/>
              </a:rPr>
              <a:t>π</a:t>
            </a:r>
            <a:r>
              <a:rPr lang="en-US" sz="2500" dirty="0" err="1">
                <a:solidFill>
                  <a:srgbClr val="595959"/>
                </a:solidFill>
                <a:latin typeface="Arial"/>
                <a:ea typeface="Arial"/>
                <a:cs typeface="Arial"/>
                <a:sym typeface="Arial"/>
              </a:rPr>
              <a:t>τυξη</a:t>
            </a:r>
            <a:r>
              <a:rPr lang="en-US" sz="2500" dirty="0">
                <a:solidFill>
                  <a:srgbClr val="595959"/>
                </a:solidFill>
                <a:latin typeface="Arial"/>
                <a:ea typeface="Arial"/>
                <a:cs typeface="Arial"/>
                <a:sym typeface="Arial"/>
              </a:rPr>
              <a:t> </a:t>
            </a:r>
            <a:r>
              <a:rPr lang="en-US" sz="2500" dirty="0" err="1">
                <a:solidFill>
                  <a:srgbClr val="595959"/>
                </a:solidFill>
                <a:latin typeface="Arial"/>
                <a:ea typeface="Arial"/>
                <a:cs typeface="Arial"/>
                <a:sym typeface="Arial"/>
              </a:rPr>
              <a:t>ικ</a:t>
            </a:r>
            <a:r>
              <a:rPr lang="en-US" sz="2500" dirty="0">
                <a:solidFill>
                  <a:srgbClr val="595959"/>
                </a:solidFill>
                <a:latin typeface="Arial"/>
                <a:ea typeface="Arial"/>
                <a:cs typeface="Arial"/>
                <a:sym typeface="Arial"/>
              </a:rPr>
              <a:t>α</a:t>
            </a:r>
            <a:r>
              <a:rPr lang="en-US" sz="2500" dirty="0" err="1">
                <a:solidFill>
                  <a:srgbClr val="595959"/>
                </a:solidFill>
                <a:latin typeface="Arial"/>
                <a:ea typeface="Arial"/>
                <a:cs typeface="Arial"/>
                <a:sym typeface="Arial"/>
              </a:rPr>
              <a:t>νοτήτων</a:t>
            </a:r>
            <a:r>
              <a:rPr lang="en-US" sz="2500" dirty="0">
                <a:solidFill>
                  <a:srgbClr val="595959"/>
                </a:solidFill>
                <a:latin typeface="Arial"/>
                <a:ea typeface="Arial"/>
                <a:cs typeface="Arial"/>
                <a:sym typeface="Arial"/>
              </a:rPr>
              <a:t> (D3.1)</a:t>
            </a:r>
            <a:endParaRPr sz="2500" dirty="0">
              <a:solidFill>
                <a:srgbClr val="595959"/>
              </a:solidFill>
              <a:latin typeface="Arial"/>
              <a:ea typeface="Arial"/>
              <a:cs typeface="Arial"/>
              <a:sym typeface="Arial"/>
            </a:endParaRPr>
          </a:p>
          <a:p>
            <a:pPr marL="0" lvl="0" indent="0" algn="l" rtl="0">
              <a:lnSpc>
                <a:spcPct val="90000"/>
              </a:lnSpc>
              <a:spcBef>
                <a:spcPts val="0"/>
              </a:spcBef>
              <a:spcAft>
                <a:spcPts val="0"/>
              </a:spcAft>
              <a:buClr>
                <a:schemeClr val="dk1"/>
              </a:buClr>
              <a:buSzPts val="2000"/>
              <a:buFont typeface="Calibri"/>
              <a:buNone/>
            </a:pPr>
            <a:endParaRPr sz="2200" dirty="0"/>
          </a:p>
        </p:txBody>
      </p:sp>
      <p:sp>
        <p:nvSpPr>
          <p:cNvPr id="5" name="Google Shape;69;g37d7badc4d7_0_0">
            <a:extLst>
              <a:ext uri="{FF2B5EF4-FFF2-40B4-BE49-F238E27FC236}">
                <a16:creationId xmlns:a16="http://schemas.microsoft.com/office/drawing/2014/main" id="{40C5F7BC-89A1-4795-6408-BC102FB36AA1}"/>
              </a:ext>
            </a:extLst>
          </p:cNvPr>
          <p:cNvSpPr txBox="1">
            <a:spLocks noGrp="1"/>
          </p:cNvSpPr>
          <p:nvPr>
            <p:ph type="subTitle" idx="1"/>
          </p:nvPr>
        </p:nvSpPr>
        <p:spPr>
          <a:xfrm>
            <a:off x="401324" y="3651830"/>
            <a:ext cx="6893100" cy="1292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1600"/>
              <a:buNone/>
            </a:pPr>
            <a:r>
              <a:rPr lang="el-GR" sz="2800" b="0" i="0" dirty="0">
                <a:solidFill>
                  <a:srgbClr val="545454"/>
                </a:solidFill>
              </a:rPr>
              <a:t>Εκπαιδευτικό πρόγραμμα</a:t>
            </a:r>
            <a:r>
              <a:rPr lang="en-US" sz="2800" b="0" i="0" dirty="0">
                <a:solidFill>
                  <a:srgbClr val="545454"/>
                </a:solidFill>
              </a:rPr>
              <a:t> </a:t>
            </a:r>
            <a:r>
              <a:rPr lang="en-US" sz="2800" b="0" i="0" dirty="0" err="1">
                <a:solidFill>
                  <a:srgbClr val="545454"/>
                </a:solidFill>
              </a:rPr>
              <a:t>γι</a:t>
            </a:r>
            <a:r>
              <a:rPr lang="en-US" sz="2800" b="0" i="0" dirty="0">
                <a:solidFill>
                  <a:srgbClr val="545454"/>
                </a:solidFill>
              </a:rPr>
              <a:t>α </a:t>
            </a:r>
            <a:r>
              <a:rPr lang="en-US" sz="2800" b="0" i="0" dirty="0" err="1">
                <a:solidFill>
                  <a:srgbClr val="545454"/>
                </a:solidFill>
              </a:rPr>
              <a:t>εκ</a:t>
            </a:r>
            <a:r>
              <a:rPr lang="en-US" sz="2800" b="0" i="0" dirty="0">
                <a:solidFill>
                  <a:srgbClr val="545454"/>
                </a:solidFill>
              </a:rPr>
              <a:t>πα</a:t>
            </a:r>
            <a:r>
              <a:rPr lang="en-US" sz="2800" b="0" i="0" dirty="0" err="1">
                <a:solidFill>
                  <a:srgbClr val="545454"/>
                </a:solidFill>
              </a:rPr>
              <a:t>ιδευτές</a:t>
            </a:r>
            <a:r>
              <a:rPr lang="el-GR" sz="2800" b="0" i="0" dirty="0">
                <a:solidFill>
                  <a:srgbClr val="545454"/>
                </a:solidFill>
              </a:rPr>
              <a:t>/εκπαιδεύτριες ενηλίκων</a:t>
            </a:r>
            <a:r>
              <a:rPr lang="en-US" sz="2800" b="0" i="0" dirty="0">
                <a:solidFill>
                  <a:srgbClr val="545454"/>
                </a:solidFill>
              </a:rPr>
              <a:t> – </a:t>
            </a:r>
          </a:p>
          <a:p>
            <a:pPr marL="0" lvl="0" indent="0" algn="l" rtl="0">
              <a:lnSpc>
                <a:spcPct val="90000"/>
              </a:lnSpc>
              <a:spcBef>
                <a:spcPts val="0"/>
              </a:spcBef>
              <a:spcAft>
                <a:spcPts val="0"/>
              </a:spcAft>
              <a:buClr>
                <a:schemeClr val="accent1"/>
              </a:buClr>
              <a:buSzPts val="1600"/>
              <a:buNone/>
            </a:pPr>
            <a:r>
              <a:rPr lang="en-US" sz="2800" b="0" i="0" dirty="0">
                <a:solidFill>
                  <a:srgbClr val="545454"/>
                </a:solidFill>
              </a:rPr>
              <a:t>1</a:t>
            </a:r>
            <a:r>
              <a:rPr lang="el-GR" sz="2800" b="0" i="0" baseline="30000" dirty="0">
                <a:solidFill>
                  <a:srgbClr val="545454"/>
                </a:solidFill>
              </a:rPr>
              <a:t>η</a:t>
            </a:r>
            <a:r>
              <a:rPr lang="el-GR" sz="2800" b="0" i="0" dirty="0">
                <a:solidFill>
                  <a:srgbClr val="545454"/>
                </a:solidFill>
              </a:rPr>
              <a:t> </a:t>
            </a:r>
            <a:r>
              <a:rPr lang="en-US" sz="2800" b="0" i="0" dirty="0">
                <a:solidFill>
                  <a:srgbClr val="545454"/>
                </a:solidFill>
              </a:rPr>
              <a:t> </a:t>
            </a:r>
            <a:r>
              <a:rPr lang="en-US" sz="2800" b="0" i="0" dirty="0" err="1">
                <a:solidFill>
                  <a:srgbClr val="545454"/>
                </a:solidFill>
              </a:rPr>
              <a:t>ημέρ</a:t>
            </a:r>
            <a:r>
              <a:rPr lang="en-US" sz="2800" b="0" i="0" dirty="0">
                <a:solidFill>
                  <a:srgbClr val="545454"/>
                </a:solidFill>
              </a:rPr>
              <a:t>α</a:t>
            </a:r>
            <a:endParaRPr sz="1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23"/>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SzPts val="3800"/>
              <a:buNone/>
            </a:pPr>
            <a:r>
              <a:rPr lang="en-US"/>
              <a:t>Ενότητα 1.2 – Εισαγωγή στο μοντέλο PERMA</a:t>
            </a:r>
            <a:endParaRPr/>
          </a:p>
        </p:txBody>
      </p:sp>
      <p:sp>
        <p:nvSpPr>
          <p:cNvPr id="226" name="Google Shape;226;p23"/>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457200" marR="0" lvl="0" indent="-228600" algn="just" rtl="0">
              <a:lnSpc>
                <a:spcPct val="90000"/>
              </a:lnSpc>
              <a:spcBef>
                <a:spcPts val="1000"/>
              </a:spcBef>
              <a:spcAft>
                <a:spcPts val="0"/>
              </a:spcAft>
              <a:buClr>
                <a:schemeClr val="accent2"/>
              </a:buClr>
              <a:buSzPts val="2400"/>
              <a:buFont typeface="Arial"/>
              <a:buNone/>
            </a:pPr>
            <a:r>
              <a:rPr lang="en-US" dirty="0" err="1"/>
              <a:t>Ανάλυση</a:t>
            </a:r>
            <a:r>
              <a:rPr lang="en-US" dirty="0"/>
              <a:t> </a:t>
            </a:r>
            <a:r>
              <a:rPr lang="el-GR" dirty="0"/>
              <a:t>μοτίβων</a:t>
            </a:r>
            <a:r>
              <a:rPr lang="en-US" dirty="0"/>
              <a:t>: </a:t>
            </a:r>
            <a:r>
              <a:rPr lang="en-US" dirty="0" err="1"/>
              <a:t>Τι</a:t>
            </a:r>
            <a:r>
              <a:rPr lang="en-US" dirty="0"/>
              <a:t> β</a:t>
            </a:r>
            <a:r>
              <a:rPr lang="en-US" dirty="0" err="1"/>
              <a:t>λέ</a:t>
            </a:r>
            <a:r>
              <a:rPr lang="en-US" dirty="0"/>
              <a:t>π</a:t>
            </a:r>
            <a:r>
              <a:rPr lang="en-US" dirty="0" err="1"/>
              <a:t>ουμε</a:t>
            </a:r>
            <a:endParaRPr dirty="0"/>
          </a:p>
        </p:txBody>
      </p:sp>
      <p:sp>
        <p:nvSpPr>
          <p:cNvPr id="227" name="Google Shape;227;p23"/>
          <p:cNvSpPr txBox="1">
            <a:spLocks noGrp="1"/>
          </p:cNvSpPr>
          <p:nvPr>
            <p:ph type="body" idx="2"/>
          </p:nvPr>
        </p:nvSpPr>
        <p:spPr>
          <a:xfrm>
            <a:off x="97970" y="1568700"/>
            <a:ext cx="11709220" cy="52893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dk1"/>
              </a:buClr>
              <a:buSzPts val="1800"/>
              <a:buFont typeface="Arial"/>
              <a:buNone/>
            </a:pPr>
            <a:r>
              <a:rPr lang="en-US" sz="2400" dirty="0" err="1"/>
              <a:t>Στ</a:t>
            </a:r>
            <a:r>
              <a:rPr lang="en-US" sz="2400" dirty="0"/>
              <a:t>α</a:t>
            </a:r>
            <a:r>
              <a:rPr lang="en-US" sz="2400" dirty="0" err="1"/>
              <a:t>θείτε</a:t>
            </a:r>
            <a:r>
              <a:rPr lang="en-US" sz="2400" dirty="0"/>
              <a:t> </a:t>
            </a:r>
            <a:r>
              <a:rPr lang="en-US" sz="2400" dirty="0" err="1"/>
              <a:t>μ</a:t>
            </a:r>
            <a:r>
              <a:rPr lang="en-US" sz="2400" dirty="0"/>
              <a:t>π</a:t>
            </a:r>
            <a:r>
              <a:rPr lang="en-US" sz="2400" dirty="0" err="1"/>
              <a:t>ροστά</a:t>
            </a:r>
            <a:r>
              <a:rPr lang="en-US" sz="2400" dirty="0"/>
              <a:t> απ</a:t>
            </a:r>
            <a:r>
              <a:rPr lang="en-US" sz="2400" dirty="0" err="1"/>
              <a:t>ό</a:t>
            </a:r>
            <a:r>
              <a:rPr lang="en-US" sz="2400" dirty="0"/>
              <a:t> </a:t>
            </a:r>
            <a:r>
              <a:rPr lang="en-US" sz="2400" dirty="0" err="1"/>
              <a:t>τις</a:t>
            </a:r>
            <a:r>
              <a:rPr lang="en-US" sz="2400" dirty="0"/>
              <a:t> α</a:t>
            </a:r>
            <a:r>
              <a:rPr lang="en-US" sz="2400" dirty="0" err="1"/>
              <a:t>φίσες</a:t>
            </a:r>
            <a:r>
              <a:rPr lang="en-US" sz="2400" dirty="0"/>
              <a:t> </a:t>
            </a:r>
            <a:r>
              <a:rPr lang="en-US" sz="2400" dirty="0" err="1"/>
              <a:t>κ</a:t>
            </a:r>
            <a:r>
              <a:rPr lang="en-US" sz="2400" dirty="0"/>
              <a:t>α</a:t>
            </a:r>
            <a:r>
              <a:rPr lang="en-US" sz="2400" dirty="0" err="1"/>
              <a:t>ι</a:t>
            </a:r>
            <a:r>
              <a:rPr lang="en-US" sz="2400" dirty="0"/>
              <a:t> </a:t>
            </a:r>
            <a:r>
              <a:rPr lang="en-US" sz="2400" dirty="0" err="1"/>
              <a:t>συζητήστε</a:t>
            </a:r>
            <a:r>
              <a:rPr lang="en-US" sz="2400" dirty="0"/>
              <a:t> </a:t>
            </a:r>
            <a:r>
              <a:rPr lang="en-US" sz="2400" dirty="0" err="1"/>
              <a:t>ως</a:t>
            </a:r>
            <a:r>
              <a:rPr lang="en-US" sz="2400" dirty="0"/>
              <a:t> </a:t>
            </a:r>
            <a:r>
              <a:rPr lang="en-US" sz="2400" dirty="0" err="1"/>
              <a:t>ομάδ</a:t>
            </a:r>
            <a:r>
              <a:rPr lang="en-US" sz="2400" dirty="0"/>
              <a:t>α.</a:t>
            </a:r>
            <a:endParaRPr dirty="0"/>
          </a:p>
          <a:p>
            <a:pPr marL="457200" marR="0" lvl="0" indent="-228600" algn="l" rtl="0">
              <a:lnSpc>
                <a:spcPct val="90000"/>
              </a:lnSpc>
              <a:spcBef>
                <a:spcPts val="1000"/>
              </a:spcBef>
              <a:spcAft>
                <a:spcPts val="0"/>
              </a:spcAft>
              <a:buClr>
                <a:schemeClr val="dk1"/>
              </a:buClr>
              <a:buSzPts val="1800"/>
              <a:buFont typeface="Arial"/>
              <a:buNone/>
            </a:pPr>
            <a:r>
              <a:rPr lang="el-GR" sz="2400" b="1" dirty="0"/>
              <a:t>Καθοδηγητικές</a:t>
            </a:r>
            <a:r>
              <a:rPr lang="en-US" sz="2400" b="1" dirty="0"/>
              <a:t> </a:t>
            </a:r>
            <a:r>
              <a:rPr lang="en-US" sz="2400" b="1" dirty="0" err="1"/>
              <a:t>ερωτήσεις</a:t>
            </a:r>
            <a:br>
              <a:rPr lang="en-US" sz="2400" dirty="0"/>
            </a:br>
            <a:r>
              <a:rPr lang="en-US" sz="2400" dirty="0"/>
              <a:t>• </a:t>
            </a:r>
            <a:r>
              <a:rPr lang="en-US" sz="2400" dirty="0" err="1"/>
              <a:t>Ποι</a:t>
            </a:r>
            <a:r>
              <a:rPr lang="en-US" sz="2400" dirty="0"/>
              <a:t>α α</a:t>
            </a:r>
            <a:r>
              <a:rPr lang="en-US" sz="2400" dirty="0" err="1"/>
              <a:t>φίσ</a:t>
            </a:r>
            <a:r>
              <a:rPr lang="en-US" sz="2400" dirty="0"/>
              <a:t>α PERMA </a:t>
            </a:r>
            <a:r>
              <a:rPr lang="en-US" sz="2400" dirty="0" err="1"/>
              <a:t>έχει</a:t>
            </a:r>
            <a:r>
              <a:rPr lang="en-US" sz="2400" dirty="0"/>
              <a:t> </a:t>
            </a:r>
            <a:r>
              <a:rPr lang="en-US" sz="2400" dirty="0" err="1"/>
              <a:t>τις</a:t>
            </a:r>
            <a:r>
              <a:rPr lang="en-US" sz="2400" dirty="0"/>
              <a:t> π</a:t>
            </a:r>
            <a:r>
              <a:rPr lang="en-US" sz="2400" dirty="0" err="1"/>
              <a:t>ερισσότερες</a:t>
            </a:r>
            <a:r>
              <a:rPr lang="en-US" sz="2400" dirty="0"/>
              <a:t> π</a:t>
            </a:r>
            <a:r>
              <a:rPr lang="en-US" sz="2400" dirty="0" err="1"/>
              <a:t>ράσινες</a:t>
            </a:r>
            <a:r>
              <a:rPr lang="en-US" sz="2400" dirty="0"/>
              <a:t> </a:t>
            </a:r>
            <a:r>
              <a:rPr lang="en-US" sz="2400" dirty="0" err="1"/>
              <a:t>ετικέτες</a:t>
            </a:r>
            <a:r>
              <a:rPr lang="en-US" sz="2400" dirty="0"/>
              <a:t> (</a:t>
            </a:r>
            <a:r>
              <a:rPr lang="en-US" sz="2400" dirty="0" err="1"/>
              <a:t>δυν</a:t>
            </a:r>
            <a:r>
              <a:rPr lang="en-US" sz="2400" dirty="0"/>
              <a:t>α</a:t>
            </a:r>
            <a:r>
              <a:rPr lang="en-US" sz="2400" dirty="0" err="1"/>
              <a:t>τά</a:t>
            </a:r>
            <a:r>
              <a:rPr lang="en-US" sz="2400" dirty="0"/>
              <a:t> </a:t>
            </a:r>
            <a:r>
              <a:rPr lang="en-US" sz="2400" dirty="0" err="1"/>
              <a:t>σημεί</a:t>
            </a:r>
            <a:r>
              <a:rPr lang="en-US" sz="2400" dirty="0"/>
              <a:t>α)</a:t>
            </a:r>
            <a:r>
              <a:rPr lang="el-GR" sz="2400" dirty="0"/>
              <a:t>;</a:t>
            </a:r>
            <a:br>
              <a:rPr lang="en-US" sz="2400" dirty="0"/>
            </a:br>
            <a:r>
              <a:rPr lang="en-US" sz="2400" dirty="0"/>
              <a:t>• </a:t>
            </a:r>
            <a:r>
              <a:rPr lang="en-US" sz="2400" dirty="0" err="1"/>
              <a:t>Ποι</a:t>
            </a:r>
            <a:r>
              <a:rPr lang="en-US" sz="2400" dirty="0"/>
              <a:t>α α</a:t>
            </a:r>
            <a:r>
              <a:rPr lang="en-US" sz="2400" dirty="0" err="1"/>
              <a:t>φίσ</a:t>
            </a:r>
            <a:r>
              <a:rPr lang="en-US" sz="2400" dirty="0"/>
              <a:t>α PERMA </a:t>
            </a:r>
            <a:r>
              <a:rPr lang="en-US" sz="2400" dirty="0" err="1"/>
              <a:t>έχει</a:t>
            </a:r>
            <a:r>
              <a:rPr lang="en-US" sz="2400" dirty="0"/>
              <a:t> </a:t>
            </a:r>
            <a:r>
              <a:rPr lang="en-US" sz="2400" dirty="0" err="1"/>
              <a:t>τις</a:t>
            </a:r>
            <a:r>
              <a:rPr lang="en-US" sz="2400" dirty="0"/>
              <a:t> π</a:t>
            </a:r>
            <a:r>
              <a:rPr lang="en-US" sz="2400" dirty="0" err="1"/>
              <a:t>ερισσότερες</a:t>
            </a:r>
            <a:r>
              <a:rPr lang="en-US" sz="2400" dirty="0"/>
              <a:t> </a:t>
            </a:r>
            <a:r>
              <a:rPr lang="el-GR" sz="2400" dirty="0"/>
              <a:t>κίτρινες</a:t>
            </a:r>
            <a:r>
              <a:rPr lang="en-US" sz="2400" dirty="0"/>
              <a:t> </a:t>
            </a:r>
            <a:r>
              <a:rPr lang="en-US" sz="2400" dirty="0" err="1"/>
              <a:t>ετικέτες</a:t>
            </a:r>
            <a:r>
              <a:rPr lang="en-US" sz="2400" dirty="0"/>
              <a:t> (π</a:t>
            </a:r>
            <a:r>
              <a:rPr lang="en-US" sz="2400" dirty="0" err="1"/>
              <a:t>ροκλήσεις</a:t>
            </a:r>
            <a:r>
              <a:rPr lang="en-US" sz="2400" dirty="0"/>
              <a:t>)</a:t>
            </a:r>
            <a:r>
              <a:rPr lang="el-GR" sz="2400" dirty="0"/>
              <a:t>;</a:t>
            </a:r>
            <a:br>
              <a:rPr lang="en-US" sz="2400" dirty="0"/>
            </a:br>
            <a:r>
              <a:rPr lang="en-US" sz="2400" dirty="0"/>
              <a:t>• </a:t>
            </a:r>
            <a:r>
              <a:rPr lang="en-US" sz="2400" dirty="0" err="1"/>
              <a:t>Πού</a:t>
            </a:r>
            <a:r>
              <a:rPr lang="en-US" sz="2400" dirty="0"/>
              <a:t> β</a:t>
            </a:r>
            <a:r>
              <a:rPr lang="en-US" sz="2400" dirty="0" err="1"/>
              <a:t>ρίσκετ</a:t>
            </a:r>
            <a:r>
              <a:rPr lang="en-US" sz="2400" dirty="0"/>
              <a:t>α</a:t>
            </a:r>
            <a:r>
              <a:rPr lang="en-US" sz="2400" dirty="0" err="1"/>
              <a:t>ι</a:t>
            </a:r>
            <a:r>
              <a:rPr lang="en-US" sz="2400" dirty="0"/>
              <a:t> </a:t>
            </a:r>
            <a:r>
              <a:rPr lang="en-US" sz="2400" dirty="0" err="1"/>
              <a:t>το</a:t>
            </a:r>
            <a:r>
              <a:rPr lang="en-US" sz="2400" dirty="0"/>
              <a:t> </a:t>
            </a:r>
            <a:r>
              <a:rPr lang="en-US" sz="2400" dirty="0" err="1"/>
              <a:t>μεγ</a:t>
            </a:r>
            <a:r>
              <a:rPr lang="en-US" sz="2400" dirty="0"/>
              <a:t>α</a:t>
            </a:r>
            <a:r>
              <a:rPr lang="en-US" sz="2400" dirty="0" err="1"/>
              <a:t>λύτερο</a:t>
            </a:r>
            <a:r>
              <a:rPr lang="en-US" sz="2400" dirty="0"/>
              <a:t> </a:t>
            </a:r>
            <a:r>
              <a:rPr lang="en-US" sz="2400" dirty="0" err="1"/>
              <a:t>χάσμ</a:t>
            </a:r>
            <a:r>
              <a:rPr lang="en-US" sz="2400" dirty="0"/>
              <a:t>α </a:t>
            </a:r>
            <a:r>
              <a:rPr lang="en-US" sz="2400" dirty="0" err="1"/>
              <a:t>μετ</a:t>
            </a:r>
            <a:r>
              <a:rPr lang="en-US" sz="2400" dirty="0"/>
              <a:t>α</a:t>
            </a:r>
            <a:r>
              <a:rPr lang="en-US" sz="2400" dirty="0" err="1"/>
              <a:t>ξύ</a:t>
            </a:r>
            <a:r>
              <a:rPr lang="en-US" sz="2400" dirty="0"/>
              <a:t> </a:t>
            </a:r>
            <a:r>
              <a:rPr lang="en-US" sz="2400" dirty="0" err="1"/>
              <a:t>της</a:t>
            </a:r>
            <a:r>
              <a:rPr lang="en-US" sz="2400" dirty="0"/>
              <a:t> </a:t>
            </a:r>
            <a:r>
              <a:rPr lang="en-US" sz="2400" dirty="0" err="1"/>
              <a:t>τρέχουσ</a:t>
            </a:r>
            <a:r>
              <a:rPr lang="en-US" sz="2400" dirty="0"/>
              <a:t>α</a:t>
            </a:r>
            <a:r>
              <a:rPr lang="en-US" sz="2400" dirty="0" err="1"/>
              <a:t>ς</a:t>
            </a:r>
            <a:r>
              <a:rPr lang="en-US" sz="2400" dirty="0"/>
              <a:t> </a:t>
            </a:r>
            <a:r>
              <a:rPr lang="en-US" sz="2400" dirty="0" err="1"/>
              <a:t>κ</a:t>
            </a:r>
            <a:r>
              <a:rPr lang="en-US" sz="2400" dirty="0"/>
              <a:t>α</a:t>
            </a:r>
            <a:r>
              <a:rPr lang="en-US" sz="2400" dirty="0" err="1"/>
              <a:t>ι</a:t>
            </a:r>
            <a:r>
              <a:rPr lang="en-US" sz="2400" dirty="0"/>
              <a:t> </a:t>
            </a:r>
            <a:r>
              <a:rPr lang="en-US" sz="2400" dirty="0" err="1"/>
              <a:t>της</a:t>
            </a:r>
            <a:r>
              <a:rPr lang="en-US" sz="2400" dirty="0"/>
              <a:t> </a:t>
            </a:r>
            <a:r>
              <a:rPr lang="en-US" sz="2400" dirty="0" err="1"/>
              <a:t>ε</a:t>
            </a:r>
            <a:r>
              <a:rPr lang="en-US" sz="2400" dirty="0"/>
              <a:t>π</a:t>
            </a:r>
            <a:r>
              <a:rPr lang="en-US" sz="2400" dirty="0" err="1"/>
              <a:t>ιθυμητής</a:t>
            </a:r>
            <a:r>
              <a:rPr lang="en-US" sz="2400" dirty="0"/>
              <a:t> π</a:t>
            </a:r>
            <a:r>
              <a:rPr lang="en-US" sz="2400" dirty="0" err="1"/>
              <a:t>ρ</a:t>
            </a:r>
            <a:r>
              <a:rPr lang="en-US" sz="2400" dirty="0"/>
              <a:t>α</a:t>
            </a:r>
            <a:r>
              <a:rPr lang="en-US" sz="2400" dirty="0" err="1"/>
              <a:t>κτικής</a:t>
            </a:r>
            <a:r>
              <a:rPr lang="el-GR" sz="2400" dirty="0"/>
              <a:t>;</a:t>
            </a:r>
            <a:endParaRPr dirty="0"/>
          </a:p>
          <a:p>
            <a:pPr marL="457200" marR="0" lvl="0" indent="-228600" algn="l" rtl="0">
              <a:lnSpc>
                <a:spcPct val="90000"/>
              </a:lnSpc>
              <a:spcBef>
                <a:spcPts val="1000"/>
              </a:spcBef>
              <a:spcAft>
                <a:spcPts val="0"/>
              </a:spcAft>
              <a:buClr>
                <a:schemeClr val="dk1"/>
              </a:buClr>
              <a:buSzPts val="1800"/>
              <a:buFont typeface="Arial"/>
              <a:buNone/>
            </a:pPr>
            <a:r>
              <a:rPr lang="en-US" sz="2400" b="1" dirty="0" err="1"/>
              <a:t>Η</a:t>
            </a:r>
            <a:r>
              <a:rPr lang="en-US" sz="2400" b="1" dirty="0"/>
              <a:t> </a:t>
            </a:r>
            <a:r>
              <a:rPr lang="en-US" sz="2400" b="1" dirty="0" err="1"/>
              <a:t>εργ</a:t>
            </a:r>
            <a:r>
              <a:rPr lang="en-US" sz="2400" b="1" dirty="0"/>
              <a:t>α</a:t>
            </a:r>
            <a:r>
              <a:rPr lang="en-US" sz="2400" b="1" dirty="0" err="1"/>
              <a:t>σί</a:t>
            </a:r>
            <a:r>
              <a:rPr lang="en-US" sz="2400" b="1" dirty="0"/>
              <a:t>α </a:t>
            </a:r>
            <a:r>
              <a:rPr lang="en-US" sz="2400" b="1" dirty="0" err="1"/>
              <a:t>σ</a:t>
            </a:r>
            <a:r>
              <a:rPr lang="en-US" sz="2400" b="1" dirty="0"/>
              <a:t>α</a:t>
            </a:r>
            <a:r>
              <a:rPr lang="en-US" sz="2400" b="1" dirty="0" err="1"/>
              <a:t>ς</a:t>
            </a:r>
            <a:br>
              <a:rPr lang="en-US" sz="2400" dirty="0"/>
            </a:br>
            <a:r>
              <a:rPr lang="en-US" sz="2400" dirty="0" err="1"/>
              <a:t>Γράψτε</a:t>
            </a:r>
            <a:r>
              <a:rPr lang="en-US" sz="2400" dirty="0"/>
              <a:t> </a:t>
            </a:r>
            <a:r>
              <a:rPr lang="en-US" sz="2400" dirty="0" err="1"/>
              <a:t>μι</a:t>
            </a:r>
            <a:r>
              <a:rPr lang="en-US" sz="2400" dirty="0"/>
              <a:t>α π</a:t>
            </a:r>
            <a:r>
              <a:rPr lang="en-US" sz="2400" dirty="0" err="1"/>
              <a:t>ρότ</a:t>
            </a:r>
            <a:r>
              <a:rPr lang="en-US" sz="2400" dirty="0"/>
              <a:t>α</a:t>
            </a:r>
            <a:r>
              <a:rPr lang="en-US" sz="2400" dirty="0" err="1"/>
              <a:t>ση</a:t>
            </a:r>
            <a:r>
              <a:rPr lang="en-US" sz="2400" dirty="0"/>
              <a:t>:</a:t>
            </a:r>
            <a:endParaRPr dirty="0"/>
          </a:p>
          <a:p>
            <a:pPr marL="457200" marR="0" lvl="0" indent="-228600" algn="l" rtl="0">
              <a:lnSpc>
                <a:spcPct val="90000"/>
              </a:lnSpc>
              <a:spcBef>
                <a:spcPts val="1000"/>
              </a:spcBef>
              <a:spcAft>
                <a:spcPts val="0"/>
              </a:spcAft>
              <a:buClr>
                <a:schemeClr val="dk1"/>
              </a:buClr>
              <a:buSzPts val="1800"/>
              <a:buFont typeface="Arial"/>
              <a:buNone/>
            </a:pPr>
            <a:r>
              <a:rPr lang="en-US" sz="2400" b="1" dirty="0"/>
              <a:t>«</a:t>
            </a:r>
            <a:r>
              <a:rPr lang="en-US" sz="2400" b="1" dirty="0" err="1"/>
              <a:t>Το</a:t>
            </a:r>
            <a:r>
              <a:rPr lang="en-US" sz="2400" b="1" dirty="0"/>
              <a:t> </a:t>
            </a:r>
            <a:r>
              <a:rPr lang="en-US" sz="2400" b="1" dirty="0" err="1"/>
              <a:t>στοιχείο</a:t>
            </a:r>
            <a:r>
              <a:rPr lang="en-US" sz="2400" b="1" dirty="0"/>
              <a:t> PERMA π</a:t>
            </a:r>
            <a:r>
              <a:rPr lang="en-US" sz="2400" b="1" dirty="0" err="1"/>
              <a:t>ου</a:t>
            </a:r>
            <a:r>
              <a:rPr lang="en-US" sz="2400" b="1" dirty="0"/>
              <a:t> απ</a:t>
            </a:r>
            <a:r>
              <a:rPr lang="en-US" sz="2400" b="1" dirty="0" err="1"/>
              <a:t>οτελεί</a:t>
            </a:r>
            <a:r>
              <a:rPr lang="en-US" sz="2400" b="1" dirty="0"/>
              <a:t> π</a:t>
            </a:r>
            <a:r>
              <a:rPr lang="en-US" sz="2400" b="1" dirty="0" err="1"/>
              <a:t>ροτερ</a:t>
            </a:r>
            <a:r>
              <a:rPr lang="en-US" sz="2400" b="1" dirty="0"/>
              <a:t>α</a:t>
            </a:r>
            <a:r>
              <a:rPr lang="en-US" sz="2400" b="1" dirty="0" err="1"/>
              <a:t>ιότητ</a:t>
            </a:r>
            <a:r>
              <a:rPr lang="en-US" sz="2400" b="1" dirty="0"/>
              <a:t>α </a:t>
            </a:r>
            <a:r>
              <a:rPr lang="en-US" sz="2400" b="1" dirty="0" err="1"/>
              <a:t>γι</a:t>
            </a:r>
            <a:r>
              <a:rPr lang="en-US" sz="2400" b="1" dirty="0"/>
              <a:t>α </a:t>
            </a:r>
            <a:r>
              <a:rPr lang="en-US" sz="2400" b="1" dirty="0" err="1"/>
              <a:t>εμάς</a:t>
            </a:r>
            <a:r>
              <a:rPr lang="en-US" sz="2400" b="1" dirty="0"/>
              <a:t> </a:t>
            </a:r>
            <a:r>
              <a:rPr lang="en-US" sz="2400" b="1" dirty="0" err="1"/>
              <a:t>είν</a:t>
            </a:r>
            <a:r>
              <a:rPr lang="en-US" sz="2400" b="1" dirty="0"/>
              <a:t>α</a:t>
            </a:r>
            <a:r>
              <a:rPr lang="en-US" sz="2400" b="1" dirty="0" err="1"/>
              <a:t>ι</a:t>
            </a:r>
            <a:r>
              <a:rPr lang="en-US" sz="2400" b="1" dirty="0"/>
              <a:t> ______ </a:t>
            </a:r>
            <a:r>
              <a:rPr lang="en-US" sz="2400" b="1" dirty="0" err="1"/>
              <a:t>ε</a:t>
            </a:r>
            <a:r>
              <a:rPr lang="en-US" sz="2400" b="1" dirty="0"/>
              <a:t>π</a:t>
            </a:r>
            <a:r>
              <a:rPr lang="en-US" sz="2400" b="1" dirty="0" err="1"/>
              <a:t>ειδή</a:t>
            </a:r>
            <a:r>
              <a:rPr lang="en-US" sz="2400" b="1" dirty="0"/>
              <a:t> ______.»</a:t>
            </a:r>
            <a:endParaRPr sz="2400" dirty="0"/>
          </a:p>
          <a:p>
            <a:pPr marL="457200" marR="0" lvl="0" indent="-228600" algn="l" rtl="0">
              <a:lnSpc>
                <a:spcPct val="90000"/>
              </a:lnSpc>
              <a:spcBef>
                <a:spcPts val="1000"/>
              </a:spcBef>
              <a:spcAft>
                <a:spcPts val="0"/>
              </a:spcAft>
              <a:buClr>
                <a:schemeClr val="dk1"/>
              </a:buClr>
              <a:buSzPts val="1800"/>
              <a:buFont typeface="Arial"/>
              <a:buNone/>
            </a:pPr>
            <a:r>
              <a:rPr lang="en-US" sz="2400" dirty="0" err="1"/>
              <a:t>Αυτή</a:t>
            </a:r>
            <a:r>
              <a:rPr lang="en-US" sz="2400" dirty="0"/>
              <a:t> </a:t>
            </a:r>
            <a:r>
              <a:rPr lang="en-US" sz="2400" dirty="0" err="1"/>
              <a:t>η</a:t>
            </a:r>
            <a:r>
              <a:rPr lang="en-US" sz="2400" dirty="0"/>
              <a:t> π</a:t>
            </a:r>
            <a:r>
              <a:rPr lang="en-US" sz="2400" dirty="0" err="1"/>
              <a:t>ροτερ</a:t>
            </a:r>
            <a:r>
              <a:rPr lang="en-US" sz="2400" dirty="0"/>
              <a:t>α</a:t>
            </a:r>
            <a:r>
              <a:rPr lang="en-US" sz="2400" dirty="0" err="1"/>
              <a:t>ιότητ</a:t>
            </a:r>
            <a:r>
              <a:rPr lang="en-US" sz="2400" dirty="0"/>
              <a:t>α </a:t>
            </a:r>
            <a:r>
              <a:rPr lang="en-US" sz="2400" dirty="0" err="1"/>
              <a:t>θ</a:t>
            </a:r>
            <a:r>
              <a:rPr lang="en-US" sz="2400" dirty="0"/>
              <a:t>α </a:t>
            </a:r>
            <a:r>
              <a:rPr lang="en-US" sz="2400" dirty="0" err="1"/>
              <a:t>κ</a:t>
            </a:r>
            <a:r>
              <a:rPr lang="en-US" sz="2400" dirty="0"/>
              <a:t>α</a:t>
            </a:r>
            <a:r>
              <a:rPr lang="en-US" sz="2400" dirty="0" err="1"/>
              <a:t>θοδηγήσει</a:t>
            </a:r>
            <a:r>
              <a:rPr lang="en-US" sz="2400" dirty="0"/>
              <a:t> </a:t>
            </a:r>
            <a:r>
              <a:rPr lang="en-US" sz="2400" dirty="0" err="1"/>
              <a:t>το</a:t>
            </a:r>
            <a:r>
              <a:rPr lang="en-US" sz="2400" dirty="0"/>
              <a:t> </a:t>
            </a:r>
            <a:r>
              <a:rPr lang="en-US" sz="2400" dirty="0" err="1"/>
              <a:t>σχέδιο</a:t>
            </a:r>
            <a:r>
              <a:rPr lang="en-US" sz="2400" dirty="0"/>
              <a:t> </a:t>
            </a:r>
            <a:r>
              <a:rPr lang="en-US" sz="2400" dirty="0" err="1"/>
              <a:t>δράσης</a:t>
            </a:r>
            <a:r>
              <a:rPr lang="en-US" sz="2400" dirty="0"/>
              <a:t> </a:t>
            </a:r>
            <a:r>
              <a:rPr lang="en-US" sz="2400" dirty="0" err="1"/>
              <a:t>σ</a:t>
            </a:r>
            <a:r>
              <a:rPr lang="en-US" sz="2400" dirty="0"/>
              <a:t>α</a:t>
            </a:r>
            <a:r>
              <a:rPr lang="en-US" sz="2400" dirty="0" err="1"/>
              <a:t>ς</a:t>
            </a:r>
            <a:r>
              <a:rPr lang="en-US" sz="2400" dirty="0"/>
              <a:t> </a:t>
            </a:r>
            <a:r>
              <a:rPr lang="en-US" sz="2400" dirty="0" err="1"/>
              <a:t>στην</a:t>
            </a:r>
            <a:r>
              <a:rPr lang="en-US" sz="2400" dirty="0"/>
              <a:t> </a:t>
            </a:r>
            <a:r>
              <a:rPr lang="en-US" sz="2400" dirty="0" err="1"/>
              <a:t>ε</a:t>
            </a:r>
            <a:r>
              <a:rPr lang="en-US" sz="2400" dirty="0"/>
              <a:t>π</a:t>
            </a:r>
            <a:r>
              <a:rPr lang="en-US" sz="2400" dirty="0" err="1"/>
              <a:t>όμενη</a:t>
            </a:r>
            <a:r>
              <a:rPr lang="en-US" sz="2400" dirty="0"/>
              <a:t> </a:t>
            </a:r>
            <a:r>
              <a:rPr lang="en-US" sz="2400" dirty="0" err="1"/>
              <a:t>ενότητ</a:t>
            </a:r>
            <a:r>
              <a:rPr lang="en-US" sz="2400" dirty="0"/>
              <a:t>α.</a:t>
            </a:r>
            <a:endParaRPr dirty="0"/>
          </a:p>
          <a:p>
            <a:pPr marL="0" lvl="0" indent="0" algn="l" rtl="0">
              <a:lnSpc>
                <a:spcPct val="90000"/>
              </a:lnSpc>
              <a:spcBef>
                <a:spcPts val="0"/>
              </a:spcBef>
              <a:spcAft>
                <a:spcPts val="0"/>
              </a:spcAft>
              <a:buClr>
                <a:schemeClr val="dk1"/>
              </a:buClr>
              <a:buSzPts val="1800"/>
              <a:buNone/>
            </a:pP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24"/>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SzPts val="3800"/>
              <a:buNone/>
            </a:pPr>
            <a:r>
              <a:rPr lang="en-US"/>
              <a:t>Ενότητα 1.2 – Εισαγωγή στο μοντέλο PERMA</a:t>
            </a:r>
            <a:endParaRPr/>
          </a:p>
        </p:txBody>
      </p:sp>
      <p:sp>
        <p:nvSpPr>
          <p:cNvPr id="233" name="Google Shape;233;p24"/>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457200" marR="0" lvl="0" indent="-228600" algn="just" rtl="0">
              <a:lnSpc>
                <a:spcPct val="90000"/>
              </a:lnSpc>
              <a:spcBef>
                <a:spcPts val="1000"/>
              </a:spcBef>
              <a:spcAft>
                <a:spcPts val="0"/>
              </a:spcAft>
              <a:buClr>
                <a:schemeClr val="accent2"/>
              </a:buClr>
              <a:buSzPts val="2400"/>
              <a:buFont typeface="Arial"/>
              <a:buNone/>
            </a:pPr>
            <a:r>
              <a:rPr lang="el-GR" dirty="0"/>
              <a:t>Σύνοψη</a:t>
            </a:r>
            <a:r>
              <a:rPr lang="en-US" dirty="0"/>
              <a:t> </a:t>
            </a:r>
            <a:r>
              <a:rPr lang="en-US" dirty="0" err="1"/>
              <a:t>κ</a:t>
            </a:r>
            <a:r>
              <a:rPr lang="en-US" dirty="0"/>
              <a:t>α</a:t>
            </a:r>
            <a:r>
              <a:rPr lang="en-US" dirty="0" err="1"/>
              <a:t>ι</a:t>
            </a:r>
            <a:r>
              <a:rPr lang="en-US" dirty="0"/>
              <a:t> α</a:t>
            </a:r>
            <a:r>
              <a:rPr lang="en-US" dirty="0" err="1"/>
              <a:t>ν</a:t>
            </a:r>
            <a:r>
              <a:rPr lang="en-US" dirty="0"/>
              <a:t>α</a:t>
            </a:r>
            <a:r>
              <a:rPr lang="en-US" dirty="0" err="1"/>
              <a:t>στοχ</a:t>
            </a:r>
            <a:r>
              <a:rPr lang="en-US" dirty="0"/>
              <a:t>α</a:t>
            </a:r>
            <a:r>
              <a:rPr lang="en-US" dirty="0" err="1"/>
              <a:t>σμός</a:t>
            </a:r>
            <a:r>
              <a:rPr lang="en-US" dirty="0"/>
              <a:t> (5 </a:t>
            </a:r>
            <a:r>
              <a:rPr lang="en-US" dirty="0" err="1"/>
              <a:t>λε</a:t>
            </a:r>
            <a:r>
              <a:rPr lang="en-US" dirty="0"/>
              <a:t>π</a:t>
            </a:r>
            <a:r>
              <a:rPr lang="en-US" dirty="0" err="1"/>
              <a:t>τά</a:t>
            </a:r>
            <a:r>
              <a:rPr lang="en-US" dirty="0"/>
              <a:t>)</a:t>
            </a:r>
            <a:endParaRPr dirty="0"/>
          </a:p>
        </p:txBody>
      </p:sp>
      <p:sp>
        <p:nvSpPr>
          <p:cNvPr id="234" name="Google Shape;234;p24"/>
          <p:cNvSpPr txBox="1">
            <a:spLocks noGrp="1"/>
          </p:cNvSpPr>
          <p:nvPr>
            <p:ph type="body" idx="2"/>
          </p:nvPr>
        </p:nvSpPr>
        <p:spPr>
          <a:xfrm>
            <a:off x="97970" y="1568700"/>
            <a:ext cx="11709220" cy="5289300"/>
          </a:xfrm>
          <a:prstGeom prst="rect">
            <a:avLst/>
          </a:prstGeom>
          <a:noFill/>
          <a:ln>
            <a:noFill/>
          </a:ln>
        </p:spPr>
        <p:txBody>
          <a:bodyPr spcFirstLastPara="1" wrap="square" lIns="91425" tIns="45700" rIns="91425" bIns="45700" anchor="t" anchorCtr="0">
            <a:noAutofit/>
          </a:bodyPr>
          <a:lstStyle/>
          <a:p>
            <a:pPr marL="263525" lvl="0" indent="0" algn="l" rtl="0">
              <a:lnSpc>
                <a:spcPct val="90000"/>
              </a:lnSpc>
              <a:spcBef>
                <a:spcPts val="1000"/>
              </a:spcBef>
              <a:spcAft>
                <a:spcPts val="0"/>
              </a:spcAft>
              <a:buSzPts val="1800"/>
              <a:buNone/>
            </a:pPr>
            <a:r>
              <a:rPr lang="el-GR" sz="2000" dirty="0"/>
              <a:t>Μέχρι τώρα, έχετε εξετάσει</a:t>
            </a:r>
            <a:r>
              <a:rPr lang="en-US" sz="2000" dirty="0"/>
              <a:t> π</a:t>
            </a:r>
            <a:r>
              <a:rPr lang="en-US" sz="2000" dirty="0" err="1"/>
              <a:t>ώς</a:t>
            </a:r>
            <a:r>
              <a:rPr lang="en-US" sz="2000" dirty="0"/>
              <a:t> </a:t>
            </a:r>
            <a:r>
              <a:rPr lang="en-US" sz="2000" dirty="0" err="1"/>
              <a:t>τ</a:t>
            </a:r>
            <a:r>
              <a:rPr lang="en-US" sz="2000" dirty="0"/>
              <a:t>α π</a:t>
            </a:r>
            <a:r>
              <a:rPr lang="en-US" sz="2000" dirty="0" err="1"/>
              <a:t>έντε</a:t>
            </a:r>
            <a:r>
              <a:rPr lang="en-US" sz="2000" dirty="0"/>
              <a:t> </a:t>
            </a:r>
            <a:r>
              <a:rPr lang="en-US" sz="2000" dirty="0" err="1"/>
              <a:t>στοιχεί</a:t>
            </a:r>
            <a:r>
              <a:rPr lang="en-US" sz="2000" dirty="0"/>
              <a:t>α </a:t>
            </a:r>
            <a:r>
              <a:rPr lang="en-US" sz="2000" dirty="0" err="1"/>
              <a:t>του</a:t>
            </a:r>
            <a:r>
              <a:rPr lang="en-US" sz="2000" dirty="0"/>
              <a:t> PERMA </a:t>
            </a:r>
            <a:r>
              <a:rPr lang="en-US" sz="2000" dirty="0" err="1"/>
              <a:t>συνδέοντ</a:t>
            </a:r>
            <a:r>
              <a:rPr lang="en-US" sz="2000" dirty="0"/>
              <a:t>α</a:t>
            </a:r>
            <a:r>
              <a:rPr lang="en-US" sz="2000" dirty="0" err="1"/>
              <a:t>ι</a:t>
            </a:r>
            <a:r>
              <a:rPr lang="en-US" sz="2000" dirty="0"/>
              <a:t> </a:t>
            </a:r>
            <a:r>
              <a:rPr lang="en-US" sz="2000" dirty="0" err="1"/>
              <a:t>με</a:t>
            </a:r>
            <a:r>
              <a:rPr lang="en-US" sz="2000" dirty="0"/>
              <a:t> </a:t>
            </a:r>
            <a:r>
              <a:rPr lang="en-US" sz="2000" dirty="0" err="1"/>
              <a:t>την</a:t>
            </a:r>
            <a:r>
              <a:rPr lang="en-US" sz="2000" dirty="0"/>
              <a:t> π</a:t>
            </a:r>
            <a:r>
              <a:rPr lang="en-US" sz="2000" dirty="0" err="1"/>
              <a:t>ρ</a:t>
            </a:r>
            <a:r>
              <a:rPr lang="en-US" sz="2000" dirty="0"/>
              <a:t>α</a:t>
            </a:r>
            <a:r>
              <a:rPr lang="en-US" sz="2000" dirty="0" err="1"/>
              <a:t>γμ</a:t>
            </a:r>
            <a:r>
              <a:rPr lang="en-US" sz="2000" dirty="0"/>
              <a:t>α</a:t>
            </a:r>
            <a:r>
              <a:rPr lang="en-US" sz="2000" dirty="0" err="1"/>
              <a:t>τική</a:t>
            </a:r>
            <a:r>
              <a:rPr lang="en-US" sz="2000" dirty="0"/>
              <a:t> </a:t>
            </a:r>
            <a:r>
              <a:rPr lang="en-US" sz="2000" dirty="0" err="1"/>
              <a:t>σχολική</a:t>
            </a:r>
            <a:r>
              <a:rPr lang="en-US" sz="2000" dirty="0"/>
              <a:t> </a:t>
            </a:r>
            <a:r>
              <a:rPr lang="en-US" sz="2000" dirty="0" err="1"/>
              <a:t>ζωή</a:t>
            </a:r>
            <a:r>
              <a:rPr lang="en-US" sz="2000" dirty="0"/>
              <a:t>.</a:t>
            </a:r>
            <a:br>
              <a:rPr lang="en-US" sz="2000" dirty="0"/>
            </a:br>
            <a:r>
              <a:rPr lang="en-US" sz="2000" dirty="0" err="1"/>
              <a:t>Ε</a:t>
            </a:r>
            <a:r>
              <a:rPr lang="en-US" sz="2000" dirty="0"/>
              <a:t>π</a:t>
            </a:r>
            <a:r>
              <a:rPr lang="en-US" sz="2000" dirty="0" err="1"/>
              <a:t>ίσης</a:t>
            </a:r>
            <a:r>
              <a:rPr lang="en-US" sz="2000" dirty="0"/>
              <a:t>, π</a:t>
            </a:r>
            <a:r>
              <a:rPr lang="en-US" sz="2000" dirty="0" err="1"/>
              <a:t>ροσδιορίσ</a:t>
            </a:r>
            <a:r>
              <a:rPr lang="en-US" sz="2000" dirty="0"/>
              <a:t>α</a:t>
            </a:r>
            <a:r>
              <a:rPr lang="en-US" sz="2000" dirty="0" err="1"/>
              <a:t>τε</a:t>
            </a:r>
            <a:r>
              <a:rPr lang="en-US" sz="2000" dirty="0"/>
              <a:t> π</a:t>
            </a:r>
            <a:r>
              <a:rPr lang="en-US" sz="2000" dirty="0" err="1"/>
              <a:t>οιο</a:t>
            </a:r>
            <a:r>
              <a:rPr lang="en-US" sz="2000" dirty="0"/>
              <a:t> </a:t>
            </a:r>
            <a:r>
              <a:rPr lang="en-US" sz="2000" dirty="0" err="1"/>
              <a:t>στοιχείο</a:t>
            </a:r>
            <a:r>
              <a:rPr lang="en-US" sz="2000" dirty="0"/>
              <a:t> π</a:t>
            </a:r>
            <a:r>
              <a:rPr lang="en-US" sz="2000" dirty="0" err="1"/>
              <a:t>ρέ</a:t>
            </a:r>
            <a:r>
              <a:rPr lang="en-US" sz="2000" dirty="0"/>
              <a:t>π</a:t>
            </a:r>
            <a:r>
              <a:rPr lang="en-US" sz="2000" dirty="0" err="1"/>
              <a:t>ει</a:t>
            </a:r>
            <a:r>
              <a:rPr lang="en-US" sz="2000" dirty="0"/>
              <a:t> </a:t>
            </a:r>
            <a:r>
              <a:rPr lang="en-US" sz="2000" dirty="0" err="1"/>
              <a:t>ν</a:t>
            </a:r>
            <a:r>
              <a:rPr lang="en-US" sz="2000" dirty="0"/>
              <a:t>α </a:t>
            </a:r>
            <a:r>
              <a:rPr lang="en-US" sz="2000" dirty="0" err="1"/>
              <a:t>ενισχύσει</a:t>
            </a:r>
            <a:r>
              <a:rPr lang="en-US" sz="2000" dirty="0"/>
              <a:t> </a:t>
            </a:r>
            <a:r>
              <a:rPr lang="en-US" sz="2000" dirty="0" err="1"/>
              <a:t>το</a:t>
            </a:r>
            <a:r>
              <a:rPr lang="en-US" sz="2000" dirty="0"/>
              <a:t> </a:t>
            </a:r>
            <a:r>
              <a:rPr lang="en-US" sz="2000" dirty="0" err="1"/>
              <a:t>σχολείο</a:t>
            </a:r>
            <a:r>
              <a:rPr lang="en-US" sz="2000" dirty="0"/>
              <a:t> </a:t>
            </a:r>
            <a:r>
              <a:rPr lang="en-US" sz="2000" dirty="0" err="1"/>
              <a:t>σ</a:t>
            </a:r>
            <a:r>
              <a:rPr lang="en-US" sz="2000" dirty="0"/>
              <a:t>α</a:t>
            </a:r>
            <a:r>
              <a:rPr lang="en-US" sz="2000" dirty="0" err="1"/>
              <a:t>ς</a:t>
            </a:r>
            <a:r>
              <a:rPr lang="en-US" sz="2000" dirty="0"/>
              <a:t>.</a:t>
            </a:r>
            <a:endParaRPr dirty="0"/>
          </a:p>
          <a:p>
            <a:pPr marL="263525" lvl="0" indent="0" algn="l" rtl="0">
              <a:lnSpc>
                <a:spcPct val="90000"/>
              </a:lnSpc>
              <a:spcBef>
                <a:spcPts val="1000"/>
              </a:spcBef>
              <a:spcAft>
                <a:spcPts val="0"/>
              </a:spcAft>
              <a:buSzPts val="1800"/>
              <a:buNone/>
            </a:pPr>
            <a:r>
              <a:rPr lang="el-GR" sz="2000" b="1" dirty="0"/>
              <a:t>Σε αυτό το σημείο,</a:t>
            </a:r>
            <a:r>
              <a:rPr lang="en-US" sz="2000" b="1" dirty="0"/>
              <a:t> </a:t>
            </a:r>
            <a:r>
              <a:rPr lang="el-GR" sz="2000" b="1" dirty="0"/>
              <a:t>θα κάνετε</a:t>
            </a:r>
            <a:r>
              <a:rPr lang="en-US" sz="2000" b="1" dirty="0"/>
              <a:t> </a:t>
            </a:r>
            <a:r>
              <a:rPr lang="en-US" sz="2000" b="1" dirty="0" err="1"/>
              <a:t>έν</a:t>
            </a:r>
            <a:r>
              <a:rPr lang="en-US" sz="2000" b="1" dirty="0"/>
              <a:t>α </a:t>
            </a:r>
            <a:r>
              <a:rPr lang="en-US" sz="2000" b="1" dirty="0" err="1"/>
              <a:t>τελευτ</a:t>
            </a:r>
            <a:r>
              <a:rPr lang="en-US" sz="2000" b="1" dirty="0"/>
              <a:t>α</a:t>
            </a:r>
            <a:r>
              <a:rPr lang="en-US" sz="2000" b="1" dirty="0" err="1"/>
              <a:t>ίο</a:t>
            </a:r>
            <a:r>
              <a:rPr lang="en-US" sz="2000" b="1" dirty="0"/>
              <a:t> β</a:t>
            </a:r>
            <a:r>
              <a:rPr lang="en-US" sz="2000" b="1" dirty="0" err="1"/>
              <a:t>ήμ</a:t>
            </a:r>
            <a:r>
              <a:rPr lang="en-US" sz="2000" b="1" dirty="0"/>
              <a:t>α </a:t>
            </a:r>
            <a:r>
              <a:rPr lang="el-GR" sz="2000" b="1" dirty="0"/>
              <a:t>για να</a:t>
            </a:r>
            <a:r>
              <a:rPr lang="en-US" sz="2000" b="1" dirty="0"/>
              <a:t> </a:t>
            </a:r>
            <a:r>
              <a:rPr lang="en-US" sz="2000" b="1" dirty="0" err="1"/>
              <a:t>ολοκληρώσετε</a:t>
            </a:r>
            <a:r>
              <a:rPr lang="en-US" sz="2000" b="1" dirty="0"/>
              <a:t> α</a:t>
            </a:r>
            <a:r>
              <a:rPr lang="en-US" sz="2000" b="1" dirty="0" err="1"/>
              <a:t>υτή</a:t>
            </a:r>
            <a:r>
              <a:rPr lang="en-US" sz="2000" b="1" dirty="0"/>
              <a:t> </a:t>
            </a:r>
            <a:r>
              <a:rPr lang="en-US" sz="2000" b="1" dirty="0" err="1"/>
              <a:t>την</a:t>
            </a:r>
            <a:r>
              <a:rPr lang="en-US" sz="2000" b="1" dirty="0"/>
              <a:t> </a:t>
            </a:r>
            <a:r>
              <a:rPr lang="en-US" sz="2000" b="1" dirty="0" err="1"/>
              <a:t>ενότητ</a:t>
            </a:r>
            <a:r>
              <a:rPr lang="en-US" sz="2000" b="1" dirty="0"/>
              <a:t>α.</a:t>
            </a:r>
            <a:endParaRPr sz="2000" dirty="0"/>
          </a:p>
          <a:p>
            <a:pPr marL="263525" lvl="0" indent="0" algn="l" rtl="0">
              <a:lnSpc>
                <a:spcPct val="90000"/>
              </a:lnSpc>
              <a:spcBef>
                <a:spcPts val="1000"/>
              </a:spcBef>
              <a:spcAft>
                <a:spcPts val="0"/>
              </a:spcAft>
              <a:buSzPts val="1800"/>
              <a:buNone/>
            </a:pPr>
            <a:r>
              <a:rPr lang="en-US" sz="2000" b="1" dirty="0" err="1"/>
              <a:t>Εργ</a:t>
            </a:r>
            <a:r>
              <a:rPr lang="en-US" sz="2000" b="1" dirty="0"/>
              <a:t>α</a:t>
            </a:r>
            <a:r>
              <a:rPr lang="en-US" sz="2000" b="1" dirty="0" err="1"/>
              <a:t>σί</a:t>
            </a:r>
            <a:r>
              <a:rPr lang="en-US" sz="2000" b="1" dirty="0"/>
              <a:t>α (α</a:t>
            </a:r>
            <a:r>
              <a:rPr lang="en-US" sz="2000" b="1" dirty="0" err="1"/>
              <a:t>τομικά</a:t>
            </a:r>
            <a:r>
              <a:rPr lang="en-US" sz="2000" b="1" dirty="0"/>
              <a:t> </a:t>
            </a:r>
            <a:r>
              <a:rPr lang="en-US" sz="2000" b="1" dirty="0" err="1"/>
              <a:t>ή</a:t>
            </a:r>
            <a:r>
              <a:rPr lang="en-US" sz="2000" b="1" dirty="0"/>
              <a:t> </a:t>
            </a:r>
            <a:r>
              <a:rPr lang="en-US" sz="2000" b="1" dirty="0" err="1"/>
              <a:t>σε</a:t>
            </a:r>
            <a:r>
              <a:rPr lang="en-US" sz="2000" b="1" dirty="0"/>
              <a:t> </a:t>
            </a:r>
            <a:r>
              <a:rPr lang="en-US" sz="2000" b="1" dirty="0" err="1"/>
              <a:t>ζευγάρι</a:t>
            </a:r>
            <a:r>
              <a:rPr lang="en-US" sz="2000" b="1" dirty="0"/>
              <a:t>α):</a:t>
            </a:r>
            <a:endParaRPr sz="2000" dirty="0"/>
          </a:p>
          <a:p>
            <a:pPr marL="263525" lvl="0" indent="0" algn="l" rtl="0">
              <a:lnSpc>
                <a:spcPct val="90000"/>
              </a:lnSpc>
              <a:spcBef>
                <a:spcPts val="1000"/>
              </a:spcBef>
              <a:spcAft>
                <a:spcPts val="0"/>
              </a:spcAft>
              <a:buSzPts val="1800"/>
              <a:buNone/>
            </a:pPr>
            <a:r>
              <a:rPr lang="en-US" sz="2000" dirty="0" err="1"/>
              <a:t>Ε</a:t>
            </a:r>
            <a:r>
              <a:rPr lang="en-US" sz="2000" dirty="0"/>
              <a:t>π</a:t>
            </a:r>
            <a:r>
              <a:rPr lang="en-US" sz="2000" dirty="0" err="1"/>
              <a:t>ιλέξτε</a:t>
            </a:r>
            <a:r>
              <a:rPr lang="en-US" sz="2000" dirty="0"/>
              <a:t> </a:t>
            </a:r>
            <a:r>
              <a:rPr lang="en-US" sz="2000" dirty="0" err="1"/>
              <a:t>το</a:t>
            </a:r>
            <a:r>
              <a:rPr lang="en-US" sz="2000" dirty="0"/>
              <a:t> </a:t>
            </a:r>
            <a:r>
              <a:rPr lang="en-US" sz="2000" dirty="0" err="1"/>
              <a:t>στοιχείο</a:t>
            </a:r>
            <a:r>
              <a:rPr lang="en-US" sz="2000" dirty="0"/>
              <a:t> PERMA </a:t>
            </a:r>
            <a:r>
              <a:rPr lang="en-US" sz="2000" dirty="0" err="1"/>
              <a:t>στο</a:t>
            </a:r>
            <a:r>
              <a:rPr lang="en-US" sz="2000" dirty="0"/>
              <a:t> </a:t>
            </a:r>
            <a:r>
              <a:rPr lang="en-US" sz="2000" dirty="0" err="1"/>
              <a:t>ο</a:t>
            </a:r>
            <a:r>
              <a:rPr lang="en-US" sz="2000" dirty="0"/>
              <a:t>π</a:t>
            </a:r>
            <a:r>
              <a:rPr lang="en-US" sz="2000" dirty="0" err="1"/>
              <a:t>οίο</a:t>
            </a:r>
            <a:r>
              <a:rPr lang="en-US" sz="2000" dirty="0"/>
              <a:t> </a:t>
            </a:r>
            <a:r>
              <a:rPr lang="en-US" sz="2000" dirty="0" err="1"/>
              <a:t>θέλετε</a:t>
            </a:r>
            <a:r>
              <a:rPr lang="en-US" sz="2000" dirty="0"/>
              <a:t> </a:t>
            </a:r>
            <a:r>
              <a:rPr lang="en-US" sz="2000" dirty="0" err="1"/>
              <a:t>ν</a:t>
            </a:r>
            <a:r>
              <a:rPr lang="en-US" sz="2000" dirty="0"/>
              <a:t>α </a:t>
            </a:r>
            <a:r>
              <a:rPr lang="en-US" sz="2000" dirty="0" err="1"/>
              <a:t>εστιάσε</a:t>
            </a:r>
            <a:r>
              <a:rPr lang="el-GR" sz="2000" dirty="0"/>
              <a:t>ι</a:t>
            </a:r>
            <a:r>
              <a:rPr lang="en-US" sz="2000" dirty="0"/>
              <a:t> </a:t>
            </a:r>
            <a:r>
              <a:rPr lang="en-US" sz="2000" dirty="0" err="1"/>
              <a:t>το</a:t>
            </a:r>
            <a:r>
              <a:rPr lang="en-US" sz="2000" dirty="0"/>
              <a:t> </a:t>
            </a:r>
            <a:r>
              <a:rPr lang="en-US" sz="2000" dirty="0" err="1"/>
              <a:t>σχολείο</a:t>
            </a:r>
            <a:r>
              <a:rPr lang="en-US" sz="2000" dirty="0"/>
              <a:t> </a:t>
            </a:r>
            <a:r>
              <a:rPr lang="en-US" sz="2000" dirty="0" err="1"/>
              <a:t>σ</a:t>
            </a:r>
            <a:r>
              <a:rPr lang="en-US" sz="2000" dirty="0"/>
              <a:t>α</a:t>
            </a:r>
            <a:r>
              <a:rPr lang="en-US" sz="2000" dirty="0" err="1"/>
              <a:t>ς</a:t>
            </a:r>
            <a:r>
              <a:rPr lang="en-US" sz="2000" dirty="0"/>
              <a:t>.</a:t>
            </a:r>
            <a:endParaRPr dirty="0"/>
          </a:p>
          <a:p>
            <a:pPr marL="263525" lvl="0" indent="0" algn="l" rtl="0">
              <a:lnSpc>
                <a:spcPct val="90000"/>
              </a:lnSpc>
              <a:spcBef>
                <a:spcPts val="1000"/>
              </a:spcBef>
              <a:spcAft>
                <a:spcPts val="0"/>
              </a:spcAft>
              <a:buSzPts val="1800"/>
              <a:buNone/>
            </a:pPr>
            <a:r>
              <a:rPr lang="en-US" sz="2000" dirty="0" err="1"/>
              <a:t>Σκεφτείτε</a:t>
            </a:r>
            <a:r>
              <a:rPr lang="en-US" sz="2000" dirty="0"/>
              <a:t> </a:t>
            </a:r>
            <a:r>
              <a:rPr lang="en-US" sz="2000" dirty="0" err="1"/>
              <a:t>μι</a:t>
            </a:r>
            <a:r>
              <a:rPr lang="en-US" sz="2000" dirty="0"/>
              <a:t>α </a:t>
            </a:r>
            <a:r>
              <a:rPr lang="en-US" sz="2000" dirty="0" err="1"/>
              <a:t>μικρή</a:t>
            </a:r>
            <a:r>
              <a:rPr lang="en-US" sz="2000" dirty="0"/>
              <a:t> </a:t>
            </a:r>
            <a:r>
              <a:rPr lang="en-US" sz="2000" dirty="0" err="1"/>
              <a:t>ρουτίν</a:t>
            </a:r>
            <a:r>
              <a:rPr lang="en-US" sz="2000" dirty="0"/>
              <a:t>α </a:t>
            </a:r>
            <a:r>
              <a:rPr lang="en-US" sz="2000" dirty="0" err="1"/>
              <a:t>ή</a:t>
            </a:r>
            <a:r>
              <a:rPr lang="en-US" sz="2000" dirty="0"/>
              <a:t> π</a:t>
            </a:r>
            <a:r>
              <a:rPr lang="en-US" sz="2000" dirty="0" err="1"/>
              <a:t>ρ</a:t>
            </a:r>
            <a:r>
              <a:rPr lang="en-US" sz="2000" dirty="0"/>
              <a:t>α</a:t>
            </a:r>
            <a:r>
              <a:rPr lang="en-US" sz="2000" dirty="0" err="1"/>
              <a:t>κτική</a:t>
            </a:r>
            <a:r>
              <a:rPr lang="en-US" sz="2000" dirty="0"/>
              <a:t> π</a:t>
            </a:r>
            <a:r>
              <a:rPr lang="en-US" sz="2000" dirty="0" err="1"/>
              <a:t>ου</a:t>
            </a:r>
            <a:r>
              <a:rPr lang="en-US" sz="2000" dirty="0"/>
              <a:t> </a:t>
            </a:r>
            <a:r>
              <a:rPr lang="en-US" sz="2000" dirty="0" err="1"/>
              <a:t>θ</a:t>
            </a:r>
            <a:r>
              <a:rPr lang="en-US" sz="2000" dirty="0"/>
              <a:t>α </a:t>
            </a:r>
            <a:r>
              <a:rPr lang="en-US" sz="2000" dirty="0" err="1"/>
              <a:t>μ</a:t>
            </a:r>
            <a:r>
              <a:rPr lang="en-US" sz="2000" dirty="0"/>
              <a:t>π</a:t>
            </a:r>
            <a:r>
              <a:rPr lang="en-US" sz="2000" dirty="0" err="1"/>
              <a:t>ορούσ</a:t>
            </a:r>
            <a:r>
              <a:rPr lang="en-US" sz="2000" dirty="0"/>
              <a:t>α</a:t>
            </a:r>
            <a:r>
              <a:rPr lang="en-US" sz="2000" dirty="0" err="1"/>
              <a:t>τε</a:t>
            </a:r>
            <a:r>
              <a:rPr lang="en-US" sz="2000" dirty="0"/>
              <a:t> </a:t>
            </a:r>
            <a:r>
              <a:rPr lang="en-US" sz="2000" dirty="0" err="1"/>
              <a:t>ν</a:t>
            </a:r>
            <a:r>
              <a:rPr lang="en-US" sz="2000" dirty="0"/>
              <a:t>α </a:t>
            </a:r>
            <a:r>
              <a:rPr lang="en-US" sz="2000" dirty="0" err="1"/>
              <a:t>ξεκινήσετε</a:t>
            </a:r>
            <a:r>
              <a:rPr lang="en-US" sz="2000" dirty="0"/>
              <a:t> </a:t>
            </a:r>
            <a:r>
              <a:rPr lang="en-US" sz="2000" dirty="0" err="1"/>
              <a:t>τον</a:t>
            </a:r>
            <a:r>
              <a:rPr lang="en-US" sz="2000" dirty="0"/>
              <a:t> </a:t>
            </a:r>
            <a:r>
              <a:rPr lang="en-US" sz="2000" dirty="0" err="1"/>
              <a:t>ε</a:t>
            </a:r>
            <a:r>
              <a:rPr lang="en-US" sz="2000" dirty="0"/>
              <a:t>π</a:t>
            </a:r>
            <a:r>
              <a:rPr lang="en-US" sz="2000" dirty="0" err="1"/>
              <a:t>όμενο</a:t>
            </a:r>
            <a:r>
              <a:rPr lang="en-US" sz="2000" dirty="0"/>
              <a:t> </a:t>
            </a:r>
            <a:r>
              <a:rPr lang="en-US" sz="2000" dirty="0" err="1"/>
              <a:t>μήν</a:t>
            </a:r>
            <a:r>
              <a:rPr lang="en-US" sz="2000" dirty="0"/>
              <a:t>α.</a:t>
            </a:r>
            <a:br>
              <a:rPr lang="en-US" sz="2000" dirty="0"/>
            </a:br>
            <a:r>
              <a:rPr lang="en-US" sz="2000" dirty="0" err="1"/>
              <a:t>Κρ</a:t>
            </a:r>
            <a:r>
              <a:rPr lang="en-US" sz="2000" dirty="0"/>
              <a:t>α</a:t>
            </a:r>
            <a:r>
              <a:rPr lang="en-US" sz="2000" dirty="0" err="1"/>
              <a:t>τήστε</a:t>
            </a:r>
            <a:r>
              <a:rPr lang="en-US" sz="2000" dirty="0"/>
              <a:t> </a:t>
            </a:r>
            <a:r>
              <a:rPr lang="en-US" sz="2000" dirty="0" err="1"/>
              <a:t>το</a:t>
            </a:r>
            <a:r>
              <a:rPr lang="en-US" sz="2000" dirty="0"/>
              <a:t> απ</a:t>
            </a:r>
            <a:r>
              <a:rPr lang="en-US" sz="2000" dirty="0" err="1"/>
              <a:t>λό</a:t>
            </a:r>
            <a:r>
              <a:rPr lang="en-US" sz="2000" dirty="0"/>
              <a:t> </a:t>
            </a:r>
            <a:r>
              <a:rPr lang="el-GR" sz="2000" dirty="0"/>
              <a:t>–</a:t>
            </a:r>
            <a:r>
              <a:rPr lang="en-US" sz="2000" dirty="0"/>
              <a:t> </a:t>
            </a:r>
            <a:r>
              <a:rPr lang="en-US" sz="2000" dirty="0" err="1"/>
              <a:t>κάτι</a:t>
            </a:r>
            <a:r>
              <a:rPr lang="en-US" sz="2000" dirty="0"/>
              <a:t> </a:t>
            </a:r>
            <a:r>
              <a:rPr lang="en-US" sz="2000" dirty="0" err="1"/>
              <a:t>ρε</a:t>
            </a:r>
            <a:r>
              <a:rPr lang="en-US" sz="2000" dirty="0"/>
              <a:t>α</a:t>
            </a:r>
            <a:r>
              <a:rPr lang="en-US" sz="2000" dirty="0" err="1"/>
              <a:t>λιστικό</a:t>
            </a:r>
            <a:r>
              <a:rPr lang="en-US" sz="2000" dirty="0"/>
              <a:t> </a:t>
            </a:r>
            <a:r>
              <a:rPr lang="en-US" sz="2000" dirty="0" err="1"/>
              <a:t>γι</a:t>
            </a:r>
            <a:r>
              <a:rPr lang="en-US" sz="2000" dirty="0"/>
              <a:t>α </a:t>
            </a:r>
            <a:r>
              <a:rPr lang="en-US" sz="2000" dirty="0" err="1"/>
              <a:t>το</a:t>
            </a:r>
            <a:r>
              <a:rPr lang="en-US" sz="2000" dirty="0"/>
              <a:t> π</a:t>
            </a:r>
            <a:r>
              <a:rPr lang="en-US" sz="2000" dirty="0" err="1"/>
              <a:t>ερι</a:t>
            </a:r>
            <a:r>
              <a:rPr lang="en-US" sz="2000" dirty="0"/>
              <a:t>β</a:t>
            </a:r>
            <a:r>
              <a:rPr lang="en-US" sz="2000" dirty="0" err="1"/>
              <a:t>άλλον</a:t>
            </a:r>
            <a:r>
              <a:rPr lang="en-US" sz="2000" dirty="0"/>
              <a:t> </a:t>
            </a:r>
            <a:r>
              <a:rPr lang="en-US" sz="2000" dirty="0" err="1"/>
              <a:t>σ</a:t>
            </a:r>
            <a:r>
              <a:rPr lang="en-US" sz="2000" dirty="0"/>
              <a:t>α</a:t>
            </a:r>
            <a:r>
              <a:rPr lang="en-US" sz="2000" dirty="0" err="1"/>
              <a:t>ς</a:t>
            </a:r>
            <a:r>
              <a:rPr lang="en-US" sz="2000" dirty="0"/>
              <a:t>.</a:t>
            </a:r>
            <a:endParaRPr dirty="0"/>
          </a:p>
          <a:p>
            <a:pPr marL="263525" lvl="0" indent="0" algn="l" rtl="0">
              <a:lnSpc>
                <a:spcPct val="90000"/>
              </a:lnSpc>
              <a:spcBef>
                <a:spcPts val="1000"/>
              </a:spcBef>
              <a:spcAft>
                <a:spcPts val="0"/>
              </a:spcAft>
              <a:buSzPts val="1800"/>
              <a:buNone/>
            </a:pPr>
            <a:r>
              <a:rPr lang="en-US" sz="2000" dirty="0" err="1"/>
              <a:t>Γράψτε</a:t>
            </a:r>
            <a:r>
              <a:rPr lang="en-US" sz="2000" dirty="0"/>
              <a:t> </a:t>
            </a:r>
            <a:r>
              <a:rPr lang="en-US" sz="2000" dirty="0" err="1"/>
              <a:t>σε</a:t>
            </a:r>
            <a:r>
              <a:rPr lang="en-US" sz="2000" dirty="0"/>
              <a:t> </a:t>
            </a:r>
            <a:r>
              <a:rPr lang="en-US" sz="2000" dirty="0" err="1"/>
              <a:t>έν</a:t>
            </a:r>
            <a:r>
              <a:rPr lang="en-US" sz="2000" dirty="0"/>
              <a:t>α </a:t>
            </a:r>
            <a:r>
              <a:rPr lang="el-GR" sz="2000" dirty="0" err="1"/>
              <a:t>χαρτ</a:t>
            </a:r>
            <a:r>
              <a:rPr lang="en-US" sz="2000" dirty="0" err="1"/>
              <a:t>ά</a:t>
            </a:r>
            <a:r>
              <a:rPr lang="el-GR" sz="2000" dirty="0"/>
              <a:t>κι σημειώσεων</a:t>
            </a:r>
            <a:r>
              <a:rPr lang="en-US" sz="2000" dirty="0"/>
              <a:t>:</a:t>
            </a:r>
            <a:br>
              <a:rPr lang="en-US" sz="2000" dirty="0"/>
            </a:br>
            <a:r>
              <a:rPr lang="en-US" sz="2000" dirty="0"/>
              <a:t>• </a:t>
            </a:r>
            <a:r>
              <a:rPr lang="en-US" sz="2000" dirty="0" err="1"/>
              <a:t>Το</a:t>
            </a:r>
            <a:r>
              <a:rPr lang="en-US" sz="2000" dirty="0"/>
              <a:t> </a:t>
            </a:r>
            <a:r>
              <a:rPr lang="en-US" sz="2000" dirty="0" err="1"/>
              <a:t>στοιχείο</a:t>
            </a:r>
            <a:r>
              <a:rPr lang="en-US" sz="2000" dirty="0"/>
              <a:t> PERMA</a:t>
            </a:r>
            <a:br>
              <a:rPr lang="en-US" sz="2000" dirty="0"/>
            </a:br>
            <a:r>
              <a:rPr lang="en-US" sz="2000" dirty="0"/>
              <a:t>• </a:t>
            </a:r>
            <a:r>
              <a:rPr lang="el-GR" sz="2000" dirty="0"/>
              <a:t>Τη</a:t>
            </a:r>
            <a:r>
              <a:rPr lang="en-US" sz="2000" dirty="0"/>
              <a:t> </a:t>
            </a:r>
            <a:r>
              <a:rPr lang="en-US" sz="2000" dirty="0" err="1"/>
              <a:t>δρ</a:t>
            </a:r>
            <a:r>
              <a:rPr lang="en-US" sz="2000" dirty="0"/>
              <a:t>α</a:t>
            </a:r>
            <a:r>
              <a:rPr lang="en-US" sz="2000" dirty="0" err="1"/>
              <a:t>στηριότητ</a:t>
            </a:r>
            <a:r>
              <a:rPr lang="en-US" sz="2000" dirty="0"/>
              <a:t>α π</a:t>
            </a:r>
            <a:r>
              <a:rPr lang="en-US" sz="2000" dirty="0" err="1"/>
              <a:t>ου</a:t>
            </a:r>
            <a:r>
              <a:rPr lang="en-US" sz="2000" dirty="0"/>
              <a:t> </a:t>
            </a:r>
            <a:r>
              <a:rPr lang="en-US" sz="2000" dirty="0" err="1"/>
              <a:t>θέλετε</a:t>
            </a:r>
            <a:r>
              <a:rPr lang="en-US" sz="2000" dirty="0"/>
              <a:t> </a:t>
            </a:r>
            <a:r>
              <a:rPr lang="en-US" sz="2000" dirty="0" err="1"/>
              <a:t>ν</a:t>
            </a:r>
            <a:r>
              <a:rPr lang="en-US" sz="2000" dirty="0"/>
              <a:t>α </a:t>
            </a:r>
            <a:r>
              <a:rPr lang="en-US" sz="2000" dirty="0" err="1"/>
              <a:t>δοκιμάσετε</a:t>
            </a:r>
            <a:br>
              <a:rPr lang="en-US" sz="2000" dirty="0"/>
            </a:br>
            <a:r>
              <a:rPr lang="en-US" sz="2000" dirty="0"/>
              <a:t>• </a:t>
            </a:r>
            <a:r>
              <a:rPr lang="en-US" sz="2000" dirty="0" err="1"/>
              <a:t>Έν</a:t>
            </a:r>
            <a:r>
              <a:rPr lang="en-US" sz="2000" dirty="0"/>
              <a:t>α</a:t>
            </a:r>
            <a:r>
              <a:rPr lang="en-US" sz="2000" dirty="0" err="1"/>
              <a:t>ν</a:t>
            </a:r>
            <a:r>
              <a:rPr lang="en-US" sz="2000" dirty="0"/>
              <a:t> </a:t>
            </a:r>
            <a:r>
              <a:rPr lang="en-US" sz="2000" dirty="0" err="1"/>
              <a:t>σύντομο</a:t>
            </a:r>
            <a:r>
              <a:rPr lang="en-US" sz="2000" dirty="0"/>
              <a:t> </a:t>
            </a:r>
            <a:r>
              <a:rPr lang="en-US" sz="2000" dirty="0" err="1"/>
              <a:t>λόγο</a:t>
            </a:r>
            <a:r>
              <a:rPr lang="en-US" sz="2000" dirty="0"/>
              <a:t> </a:t>
            </a:r>
            <a:r>
              <a:rPr lang="en-US" sz="2000" dirty="0" err="1"/>
              <a:t>γι</a:t>
            </a:r>
            <a:r>
              <a:rPr lang="en-US" sz="2000" dirty="0"/>
              <a:t>α </a:t>
            </a:r>
            <a:r>
              <a:rPr lang="en-US" sz="2000" dirty="0" err="1"/>
              <a:t>τον</a:t>
            </a:r>
            <a:r>
              <a:rPr lang="en-US" sz="2000" dirty="0"/>
              <a:t> </a:t>
            </a:r>
            <a:r>
              <a:rPr lang="en-US" sz="2000" dirty="0" err="1"/>
              <a:t>ο</a:t>
            </a:r>
            <a:r>
              <a:rPr lang="en-US" sz="2000" dirty="0"/>
              <a:t>π</a:t>
            </a:r>
            <a:r>
              <a:rPr lang="en-US" sz="2000" dirty="0" err="1"/>
              <a:t>οίο</a:t>
            </a:r>
            <a:r>
              <a:rPr lang="en-US" sz="2000" dirty="0"/>
              <a:t> </a:t>
            </a:r>
            <a:r>
              <a:rPr lang="en-US" sz="2000" dirty="0" err="1"/>
              <a:t>είν</a:t>
            </a:r>
            <a:r>
              <a:rPr lang="en-US" sz="2000" dirty="0"/>
              <a:t>α</a:t>
            </a:r>
            <a:r>
              <a:rPr lang="en-US" sz="2000" dirty="0" err="1"/>
              <a:t>ι</a:t>
            </a:r>
            <a:r>
              <a:rPr lang="en-US" sz="2000" dirty="0"/>
              <a:t> </a:t>
            </a:r>
            <a:r>
              <a:rPr lang="en-US" sz="2000" dirty="0" err="1"/>
              <a:t>σημ</a:t>
            </a:r>
            <a:r>
              <a:rPr lang="en-US" sz="2000" dirty="0"/>
              <a:t>α</a:t>
            </a:r>
            <a:r>
              <a:rPr lang="en-US" sz="2000" dirty="0" err="1"/>
              <a:t>ντική</a:t>
            </a:r>
            <a:r>
              <a:rPr lang="en-US" sz="2000" dirty="0"/>
              <a:t> </a:t>
            </a:r>
            <a:r>
              <a:rPr lang="en-US" sz="2000" dirty="0" err="1"/>
              <a:t>γι</a:t>
            </a:r>
            <a:r>
              <a:rPr lang="en-US" sz="2000" dirty="0"/>
              <a:t>α </a:t>
            </a:r>
            <a:r>
              <a:rPr lang="en-US" sz="2000" dirty="0" err="1"/>
              <a:t>το</a:t>
            </a:r>
            <a:r>
              <a:rPr lang="en-US" sz="2000" dirty="0"/>
              <a:t> </a:t>
            </a:r>
            <a:r>
              <a:rPr lang="en-US" sz="2000" dirty="0" err="1"/>
              <a:t>σχολείο</a:t>
            </a:r>
            <a:r>
              <a:rPr lang="en-US" sz="2000" dirty="0"/>
              <a:t> </a:t>
            </a:r>
            <a:r>
              <a:rPr lang="en-US" sz="2000" dirty="0" err="1"/>
              <a:t>σ</a:t>
            </a:r>
            <a:r>
              <a:rPr lang="en-US" sz="2000" dirty="0"/>
              <a:t>α</a:t>
            </a:r>
            <a:r>
              <a:rPr lang="en-US" sz="2000" dirty="0" err="1"/>
              <a:t>ς</a:t>
            </a:r>
            <a:endParaRPr dirty="0"/>
          </a:p>
          <a:p>
            <a:pPr marL="263525" lvl="0" indent="0"/>
            <a:r>
              <a:rPr lang="en-US" sz="2000" dirty="0" err="1"/>
              <a:t>Το</a:t>
            </a:r>
            <a:r>
              <a:rPr lang="en-US" sz="2000" dirty="0"/>
              <a:t>π</a:t>
            </a:r>
            <a:r>
              <a:rPr lang="en-US" sz="2000" dirty="0" err="1"/>
              <a:t>οθετήστε</a:t>
            </a:r>
            <a:r>
              <a:rPr lang="en-US" sz="2000" dirty="0"/>
              <a:t> </a:t>
            </a:r>
            <a:r>
              <a:rPr lang="en-US" sz="2000" dirty="0" err="1"/>
              <a:t>το</a:t>
            </a:r>
            <a:r>
              <a:rPr lang="en-US" sz="2000" dirty="0"/>
              <a:t> </a:t>
            </a:r>
            <a:r>
              <a:rPr lang="el-GR" sz="2000" dirty="0" err="1"/>
              <a:t>χαρτ</a:t>
            </a:r>
            <a:r>
              <a:rPr lang="en-US" sz="2000" dirty="0" err="1"/>
              <a:t>ά</a:t>
            </a:r>
            <a:r>
              <a:rPr lang="el-GR" sz="2000" dirty="0"/>
              <a:t>κι σημειώσεων</a:t>
            </a:r>
            <a:r>
              <a:rPr lang="en-US" sz="2000" dirty="0"/>
              <a:t> </a:t>
            </a:r>
            <a:r>
              <a:rPr lang="en-US" sz="2000" dirty="0" err="1"/>
              <a:t>στον</a:t>
            </a:r>
            <a:r>
              <a:rPr lang="en-US" sz="2000" dirty="0"/>
              <a:t> </a:t>
            </a:r>
            <a:r>
              <a:rPr lang="en-US" sz="2000" dirty="0" err="1"/>
              <a:t>κοινόχρηστο</a:t>
            </a:r>
            <a:r>
              <a:rPr lang="en-US" sz="2000" dirty="0"/>
              <a:t> π</a:t>
            </a:r>
            <a:r>
              <a:rPr lang="en-US" sz="2000" dirty="0" err="1"/>
              <a:t>ίν</a:t>
            </a:r>
            <a:r>
              <a:rPr lang="en-US" sz="2000" dirty="0"/>
              <a:t>α</a:t>
            </a:r>
            <a:r>
              <a:rPr lang="en-US" sz="2000" dirty="0" err="1"/>
              <a:t>κ</a:t>
            </a:r>
            <a:r>
              <a:rPr lang="en-US" sz="2000" dirty="0"/>
              <a:t>α.</a:t>
            </a:r>
            <a:endParaRPr dirty="0"/>
          </a:p>
          <a:p>
            <a:pPr marL="263525" lvl="0" indent="0" algn="l" rtl="0">
              <a:lnSpc>
                <a:spcPct val="90000"/>
              </a:lnSpc>
              <a:spcBef>
                <a:spcPts val="1000"/>
              </a:spcBef>
              <a:spcAft>
                <a:spcPts val="0"/>
              </a:spcAft>
              <a:buSzPts val="1800"/>
              <a:buNone/>
            </a:pPr>
            <a:r>
              <a:rPr lang="el-GR" sz="2000" dirty="0"/>
              <a:t>Ολοκληρώνετε</a:t>
            </a:r>
            <a:r>
              <a:rPr lang="en-US" sz="2000" dirty="0"/>
              <a:t> α</a:t>
            </a:r>
            <a:r>
              <a:rPr lang="en-US" sz="2000" dirty="0" err="1"/>
              <a:t>υτή</a:t>
            </a:r>
            <a:r>
              <a:rPr lang="en-US" sz="2000" dirty="0"/>
              <a:t> </a:t>
            </a:r>
            <a:r>
              <a:rPr lang="en-US" sz="2000" dirty="0" err="1"/>
              <a:t>την</a:t>
            </a:r>
            <a:r>
              <a:rPr lang="en-US" sz="2000" dirty="0"/>
              <a:t> </a:t>
            </a:r>
            <a:r>
              <a:rPr lang="en-US" sz="2000" dirty="0" err="1"/>
              <a:t>ενότητ</a:t>
            </a:r>
            <a:r>
              <a:rPr lang="en-US" sz="2000" dirty="0"/>
              <a:t>α </a:t>
            </a:r>
            <a:r>
              <a:rPr lang="en-US" sz="2000" dirty="0" err="1"/>
              <a:t>με</a:t>
            </a:r>
            <a:r>
              <a:rPr lang="en-US" sz="2000" dirty="0"/>
              <a:t> </a:t>
            </a:r>
            <a:r>
              <a:rPr lang="en-US" sz="2000" dirty="0" err="1"/>
              <a:t>μι</a:t>
            </a:r>
            <a:r>
              <a:rPr lang="en-US" sz="2000" dirty="0"/>
              <a:t>α </a:t>
            </a:r>
            <a:r>
              <a:rPr lang="en-US" sz="2000" dirty="0" err="1"/>
              <a:t>σ</a:t>
            </a:r>
            <a:r>
              <a:rPr lang="en-US" sz="2000" dirty="0"/>
              <a:t>α</a:t>
            </a:r>
            <a:r>
              <a:rPr lang="en-US" sz="2000" dirty="0" err="1"/>
              <a:t>φή</a:t>
            </a:r>
            <a:r>
              <a:rPr lang="en-US" sz="2000" dirty="0"/>
              <a:t> </a:t>
            </a:r>
            <a:r>
              <a:rPr lang="en-US" sz="2000" dirty="0" err="1"/>
              <a:t>δράση</a:t>
            </a:r>
            <a:r>
              <a:rPr lang="en-US" sz="2000" dirty="0"/>
              <a:t> π</a:t>
            </a:r>
            <a:r>
              <a:rPr lang="en-US" sz="2000" dirty="0" err="1"/>
              <a:t>ου</a:t>
            </a:r>
            <a:r>
              <a:rPr lang="en-US" sz="2000" dirty="0"/>
              <a:t> </a:t>
            </a:r>
            <a:r>
              <a:rPr lang="el-GR" sz="2000" dirty="0"/>
              <a:t>συμβαδίζει</a:t>
            </a:r>
            <a:r>
              <a:rPr lang="en-US" sz="2000" dirty="0"/>
              <a:t> </a:t>
            </a:r>
            <a:r>
              <a:rPr lang="el-GR" sz="2000" dirty="0"/>
              <a:t>με </a:t>
            </a:r>
            <a:r>
              <a:rPr lang="en-US" sz="2000" dirty="0" err="1"/>
              <a:t>τις</a:t>
            </a:r>
            <a:r>
              <a:rPr lang="en-US" sz="2000" dirty="0"/>
              <a:t> α</a:t>
            </a:r>
            <a:r>
              <a:rPr lang="en-US" sz="2000" dirty="0" err="1"/>
              <a:t>νάγκες</a:t>
            </a:r>
            <a:r>
              <a:rPr lang="en-US" sz="2000" dirty="0"/>
              <a:t> </a:t>
            </a:r>
            <a:r>
              <a:rPr lang="en-US" sz="2000" dirty="0" err="1"/>
              <a:t>κ</a:t>
            </a:r>
            <a:r>
              <a:rPr lang="en-US" sz="2000" dirty="0"/>
              <a:t>α</a:t>
            </a:r>
            <a:r>
              <a:rPr lang="en-US" sz="2000" dirty="0" err="1"/>
              <a:t>ι</a:t>
            </a:r>
            <a:r>
              <a:rPr lang="en-US" sz="2000" dirty="0"/>
              <a:t> </a:t>
            </a:r>
            <a:r>
              <a:rPr lang="en-US" sz="2000" dirty="0" err="1"/>
              <a:t>τις</a:t>
            </a:r>
            <a:r>
              <a:rPr lang="en-US" sz="2000" dirty="0"/>
              <a:t> </a:t>
            </a:r>
            <a:r>
              <a:rPr lang="en-US" sz="2000" dirty="0" err="1"/>
              <a:t>δυν</a:t>
            </a:r>
            <a:r>
              <a:rPr lang="en-US" sz="2000" dirty="0"/>
              <a:t>α</a:t>
            </a:r>
            <a:r>
              <a:rPr lang="en-US" sz="2000" dirty="0" err="1"/>
              <a:t>τότητες</a:t>
            </a:r>
            <a:r>
              <a:rPr lang="en-US" sz="2000" dirty="0"/>
              <a:t> </a:t>
            </a:r>
            <a:r>
              <a:rPr lang="en-US" sz="2000" dirty="0" err="1"/>
              <a:t>του</a:t>
            </a:r>
            <a:r>
              <a:rPr lang="en-US" sz="2000" dirty="0"/>
              <a:t> </a:t>
            </a:r>
            <a:r>
              <a:rPr lang="en-US" sz="2000" dirty="0" err="1"/>
              <a:t>σχολείου</a:t>
            </a:r>
            <a:r>
              <a:rPr lang="en-US" sz="2000" dirty="0"/>
              <a:t> </a:t>
            </a:r>
            <a:r>
              <a:rPr lang="en-US" sz="2000" dirty="0" err="1"/>
              <a:t>σ</a:t>
            </a:r>
            <a:r>
              <a:rPr lang="en-US" sz="2000" dirty="0"/>
              <a:t>α</a:t>
            </a:r>
            <a:r>
              <a:rPr lang="en-US" sz="2000" dirty="0" err="1"/>
              <a:t>ς</a:t>
            </a:r>
            <a:r>
              <a:rPr lang="en-US" sz="2000" dirty="0"/>
              <a:t>.</a:t>
            </a:r>
            <a:endParaRPr dirty="0"/>
          </a:p>
          <a:p>
            <a:pPr marL="0" lvl="0" indent="0" algn="l" rtl="0">
              <a:lnSpc>
                <a:spcPct val="90000"/>
              </a:lnSpc>
              <a:spcBef>
                <a:spcPts val="0"/>
              </a:spcBef>
              <a:spcAft>
                <a:spcPts val="0"/>
              </a:spcAft>
              <a:buClr>
                <a:schemeClr val="dk1"/>
              </a:buClr>
              <a:buSzPts val="1800"/>
              <a:buNone/>
            </a:pP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25"/>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SzPts val="3800"/>
              <a:buNone/>
            </a:pPr>
            <a:r>
              <a:rPr lang="en-US" dirty="0" err="1"/>
              <a:t>Ενότητ</a:t>
            </a:r>
            <a:r>
              <a:rPr lang="en-US" dirty="0"/>
              <a:t>α 1.2 – </a:t>
            </a:r>
            <a:r>
              <a:rPr lang="en-US" dirty="0" err="1"/>
              <a:t>Εισ</a:t>
            </a:r>
            <a:r>
              <a:rPr lang="en-US" dirty="0"/>
              <a:t>α</a:t>
            </a:r>
            <a:r>
              <a:rPr lang="en-US" dirty="0" err="1"/>
              <a:t>γωγή</a:t>
            </a:r>
            <a:r>
              <a:rPr lang="en-US" dirty="0"/>
              <a:t> </a:t>
            </a:r>
            <a:r>
              <a:rPr lang="en-US" dirty="0" err="1"/>
              <a:t>στο</a:t>
            </a:r>
            <a:r>
              <a:rPr lang="en-US" dirty="0"/>
              <a:t> </a:t>
            </a:r>
            <a:r>
              <a:rPr lang="en-US" dirty="0" err="1"/>
              <a:t>μοντέλο</a:t>
            </a:r>
            <a:r>
              <a:rPr lang="en-US" dirty="0"/>
              <a:t> PERMA</a:t>
            </a:r>
            <a:endParaRPr dirty="0"/>
          </a:p>
        </p:txBody>
      </p:sp>
      <p:sp>
        <p:nvSpPr>
          <p:cNvPr id="240" name="Google Shape;240;p25"/>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457200" marR="0" lvl="0" indent="-228600" algn="just" rtl="0">
              <a:lnSpc>
                <a:spcPct val="90000"/>
              </a:lnSpc>
              <a:spcBef>
                <a:spcPts val="1000"/>
              </a:spcBef>
              <a:spcAft>
                <a:spcPts val="0"/>
              </a:spcAft>
              <a:buClr>
                <a:schemeClr val="accent2"/>
              </a:buClr>
              <a:buSzPts val="2400"/>
              <a:buFont typeface="Arial"/>
              <a:buNone/>
            </a:pPr>
            <a:r>
              <a:rPr lang="el-GR" dirty="0"/>
              <a:t>Σύνοψη</a:t>
            </a:r>
            <a:r>
              <a:rPr lang="en-US" dirty="0"/>
              <a:t> </a:t>
            </a:r>
            <a:r>
              <a:rPr lang="en-US" dirty="0" err="1"/>
              <a:t>κ</a:t>
            </a:r>
            <a:r>
              <a:rPr lang="en-US" dirty="0"/>
              <a:t>α</a:t>
            </a:r>
            <a:r>
              <a:rPr lang="en-US" dirty="0" err="1"/>
              <a:t>ι</a:t>
            </a:r>
            <a:r>
              <a:rPr lang="en-US" dirty="0"/>
              <a:t> α</a:t>
            </a:r>
            <a:r>
              <a:rPr lang="en-US" dirty="0" err="1"/>
              <a:t>ν</a:t>
            </a:r>
            <a:r>
              <a:rPr lang="en-US" dirty="0"/>
              <a:t>α</a:t>
            </a:r>
            <a:r>
              <a:rPr lang="en-US" dirty="0" err="1"/>
              <a:t>στοχ</a:t>
            </a:r>
            <a:r>
              <a:rPr lang="en-US" dirty="0"/>
              <a:t>α</a:t>
            </a:r>
            <a:r>
              <a:rPr lang="en-US" dirty="0" err="1"/>
              <a:t>σμός</a:t>
            </a:r>
            <a:r>
              <a:rPr lang="en-US" dirty="0"/>
              <a:t> (5 </a:t>
            </a:r>
            <a:r>
              <a:rPr lang="en-US" dirty="0" err="1"/>
              <a:t>λε</a:t>
            </a:r>
            <a:r>
              <a:rPr lang="en-US" dirty="0"/>
              <a:t>π</a:t>
            </a:r>
            <a:r>
              <a:rPr lang="en-US" dirty="0" err="1"/>
              <a:t>τά</a:t>
            </a:r>
            <a:r>
              <a:rPr lang="en-US" dirty="0"/>
              <a:t>)</a:t>
            </a:r>
            <a:endParaRPr dirty="0"/>
          </a:p>
        </p:txBody>
      </p:sp>
      <p:sp>
        <p:nvSpPr>
          <p:cNvPr id="241" name="Google Shape;241;p25"/>
          <p:cNvSpPr txBox="1">
            <a:spLocks noGrp="1"/>
          </p:cNvSpPr>
          <p:nvPr>
            <p:ph type="body" idx="2"/>
          </p:nvPr>
        </p:nvSpPr>
        <p:spPr>
          <a:xfrm>
            <a:off x="97970" y="1568700"/>
            <a:ext cx="11709220" cy="52893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dk1"/>
              </a:buClr>
              <a:buSzPts val="1800"/>
              <a:buFont typeface="Arial"/>
              <a:buNone/>
            </a:pPr>
            <a:r>
              <a:rPr lang="en-US" sz="2000" b="1" dirty="0" err="1"/>
              <a:t>Πίν</a:t>
            </a:r>
            <a:r>
              <a:rPr lang="en-US" sz="2000" b="1" dirty="0"/>
              <a:t>α</a:t>
            </a:r>
            <a:r>
              <a:rPr lang="en-US" sz="2000" b="1" dirty="0" err="1"/>
              <a:t>κ</a:t>
            </a:r>
            <a:r>
              <a:rPr lang="en-US" sz="2000" b="1" dirty="0"/>
              <a:t>α</a:t>
            </a:r>
            <a:r>
              <a:rPr lang="en-US" sz="2000" b="1" dirty="0" err="1"/>
              <a:t>ς</a:t>
            </a:r>
            <a:r>
              <a:rPr lang="en-US" sz="2000" b="1" dirty="0"/>
              <a:t> </a:t>
            </a:r>
            <a:r>
              <a:rPr lang="en-US" sz="2000" b="1" dirty="0" err="1"/>
              <a:t>δράσης</a:t>
            </a:r>
            <a:r>
              <a:rPr lang="en-US" sz="2000" b="1" dirty="0"/>
              <a:t> PERMA</a:t>
            </a:r>
            <a:endParaRPr dirty="0"/>
          </a:p>
          <a:p>
            <a:pPr>
              <a:spcAft>
                <a:spcPts val="600"/>
              </a:spcAft>
            </a:pPr>
            <a:r>
              <a:rPr lang="en-US" sz="2000" b="1" dirty="0" err="1"/>
              <a:t>Το</a:t>
            </a:r>
            <a:r>
              <a:rPr lang="en-US" sz="2000" b="1" dirty="0"/>
              <a:t>π</a:t>
            </a:r>
            <a:r>
              <a:rPr lang="en-US" sz="2000" b="1" dirty="0" err="1"/>
              <a:t>οθετήστε</a:t>
            </a:r>
            <a:r>
              <a:rPr lang="en-US" sz="2000" b="1" dirty="0"/>
              <a:t> </a:t>
            </a:r>
            <a:r>
              <a:rPr lang="en-US" sz="2000" b="1" dirty="0" err="1"/>
              <a:t>το</a:t>
            </a:r>
            <a:r>
              <a:rPr lang="en-US" sz="2000" b="1" dirty="0"/>
              <a:t> </a:t>
            </a:r>
            <a:r>
              <a:rPr lang="el-GR" sz="2000" b="1" dirty="0"/>
              <a:t>χαρτάκι σημειώσεων</a:t>
            </a:r>
            <a:r>
              <a:rPr lang="en-US" sz="2000" b="1" dirty="0"/>
              <a:t> </a:t>
            </a:r>
            <a:r>
              <a:rPr lang="en-US" sz="2000" b="1" dirty="0" err="1"/>
              <a:t>κάτω</a:t>
            </a:r>
            <a:r>
              <a:rPr lang="en-US" sz="2000" b="1" dirty="0"/>
              <a:t> απ</a:t>
            </a:r>
            <a:r>
              <a:rPr lang="en-US" sz="2000" b="1" dirty="0" err="1"/>
              <a:t>ό</a:t>
            </a:r>
            <a:r>
              <a:rPr lang="en-US" sz="2000" b="1" dirty="0"/>
              <a:t> </a:t>
            </a:r>
            <a:r>
              <a:rPr lang="en-US" sz="2000" b="1" dirty="0" err="1"/>
              <a:t>το</a:t>
            </a:r>
            <a:r>
              <a:rPr lang="en-US" sz="2000" b="1" dirty="0"/>
              <a:t> </a:t>
            </a:r>
            <a:r>
              <a:rPr lang="en-US" sz="2000" b="1" dirty="0" err="1"/>
              <a:t>στοιχείο</a:t>
            </a:r>
            <a:r>
              <a:rPr lang="en-US" sz="2000" b="1" dirty="0"/>
              <a:t> PERMA π</a:t>
            </a:r>
            <a:r>
              <a:rPr lang="en-US" sz="2000" b="1" dirty="0" err="1"/>
              <a:t>ου</a:t>
            </a:r>
            <a:r>
              <a:rPr lang="en-US" sz="2000" b="1" dirty="0"/>
              <a:t> </a:t>
            </a:r>
            <a:r>
              <a:rPr lang="en-US" sz="2000" b="1" dirty="0" err="1"/>
              <a:t>έ</a:t>
            </a:r>
            <a:r>
              <a:rPr lang="el-GR" sz="2000" b="1" dirty="0" err="1"/>
              <a:t>χετε</a:t>
            </a:r>
            <a:r>
              <a:rPr lang="el-GR" sz="2000" b="1" dirty="0"/>
              <a:t> επιλέξει</a:t>
            </a:r>
            <a:r>
              <a:rPr lang="en-US" sz="2000" b="1" dirty="0"/>
              <a:t>.</a:t>
            </a:r>
            <a:endParaRPr lang="el-GR" sz="2000" b="1" dirty="0"/>
          </a:p>
          <a:p>
            <a:pPr>
              <a:spcBef>
                <a:spcPts val="600"/>
              </a:spcBef>
              <a:spcAft>
                <a:spcPts val="600"/>
              </a:spcAft>
            </a:pPr>
            <a:r>
              <a:rPr lang="en-US" sz="2000" b="1" dirty="0" err="1"/>
              <a:t>Γράψτε</a:t>
            </a:r>
            <a:r>
              <a:rPr lang="en-US" sz="2000" b="1" dirty="0"/>
              <a:t>:</a:t>
            </a:r>
            <a:br>
              <a:rPr lang="en-US" sz="2000" dirty="0"/>
            </a:br>
            <a:r>
              <a:rPr lang="en-US" sz="2000" dirty="0"/>
              <a:t>• </a:t>
            </a:r>
            <a:r>
              <a:rPr lang="en-US" sz="2000" dirty="0" err="1"/>
              <a:t>τη</a:t>
            </a:r>
            <a:r>
              <a:rPr lang="en-US" sz="2000" dirty="0"/>
              <a:t> </a:t>
            </a:r>
            <a:r>
              <a:rPr lang="en-US" sz="2000" dirty="0" err="1"/>
              <a:t>δρ</a:t>
            </a:r>
            <a:r>
              <a:rPr lang="en-US" sz="2000" dirty="0"/>
              <a:t>α</a:t>
            </a:r>
            <a:r>
              <a:rPr lang="en-US" sz="2000" dirty="0" err="1"/>
              <a:t>στηριότητ</a:t>
            </a:r>
            <a:r>
              <a:rPr lang="en-US" sz="2000" dirty="0"/>
              <a:t>α π</a:t>
            </a:r>
            <a:r>
              <a:rPr lang="en-US" sz="2000" dirty="0" err="1"/>
              <a:t>ου</a:t>
            </a:r>
            <a:r>
              <a:rPr lang="en-US" sz="2000" dirty="0"/>
              <a:t> </a:t>
            </a:r>
            <a:r>
              <a:rPr lang="en-US" sz="2000" dirty="0" err="1"/>
              <a:t>θ</a:t>
            </a:r>
            <a:r>
              <a:rPr lang="en-US" sz="2000" dirty="0"/>
              <a:t>α </a:t>
            </a:r>
            <a:r>
              <a:rPr lang="el-GR" sz="2000" dirty="0"/>
              <a:t>εφαρμόσετε</a:t>
            </a:r>
            <a:br>
              <a:rPr lang="en-US" sz="2000" dirty="0"/>
            </a:br>
            <a:r>
              <a:rPr lang="en-US" sz="2000" dirty="0"/>
              <a:t>• π</a:t>
            </a:r>
            <a:r>
              <a:rPr lang="en-US" sz="2000" dirty="0" err="1"/>
              <a:t>ότε</a:t>
            </a:r>
            <a:r>
              <a:rPr lang="en-US" sz="2000" dirty="0"/>
              <a:t> </a:t>
            </a:r>
            <a:r>
              <a:rPr lang="en-US" sz="2000" dirty="0" err="1"/>
              <a:t>θ</a:t>
            </a:r>
            <a:r>
              <a:rPr lang="en-US" sz="2000" dirty="0"/>
              <a:t>α </a:t>
            </a:r>
            <a:r>
              <a:rPr lang="en-US" sz="2000" dirty="0" err="1"/>
              <a:t>ξεκινήσετε</a:t>
            </a:r>
            <a:endParaRPr dirty="0"/>
          </a:p>
          <a:p>
            <a:pPr marL="0" lvl="0" indent="0" algn="l" rtl="0">
              <a:lnSpc>
                <a:spcPct val="90000"/>
              </a:lnSpc>
              <a:spcBef>
                <a:spcPts val="0"/>
              </a:spcBef>
              <a:spcAft>
                <a:spcPts val="0"/>
              </a:spcAft>
              <a:buClr>
                <a:schemeClr val="dk1"/>
              </a:buClr>
              <a:buSzPts val="1800"/>
              <a:buNone/>
            </a:pPr>
            <a:endParaRPr dirty="0"/>
          </a:p>
        </p:txBody>
      </p:sp>
      <p:graphicFrame>
        <p:nvGraphicFramePr>
          <p:cNvPr id="242" name="Google Shape;242;p25"/>
          <p:cNvGraphicFramePr/>
          <p:nvPr>
            <p:extLst>
              <p:ext uri="{D42A27DB-BD31-4B8C-83A1-F6EECF244321}">
                <p14:modId xmlns:p14="http://schemas.microsoft.com/office/powerpoint/2010/main" val="1604427952"/>
              </p:ext>
            </p:extLst>
          </p:nvPr>
        </p:nvGraphicFramePr>
        <p:xfrm>
          <a:off x="769095" y="3559142"/>
          <a:ext cx="10653750" cy="822980"/>
        </p:xfrm>
        <a:graphic>
          <a:graphicData uri="http://schemas.openxmlformats.org/drawingml/2006/table">
            <a:tbl>
              <a:tblPr>
                <a:noFill/>
                <a:tableStyleId>{A6599FBD-A214-4719-847D-AB40B70A8640}</a:tableStyleId>
              </a:tblPr>
              <a:tblGrid>
                <a:gridCol w="2130750">
                  <a:extLst>
                    <a:ext uri="{9D8B030D-6E8A-4147-A177-3AD203B41FA5}">
                      <a16:colId xmlns:a16="http://schemas.microsoft.com/office/drawing/2014/main" val="20000"/>
                    </a:ext>
                  </a:extLst>
                </a:gridCol>
                <a:gridCol w="2130750">
                  <a:extLst>
                    <a:ext uri="{9D8B030D-6E8A-4147-A177-3AD203B41FA5}">
                      <a16:colId xmlns:a16="http://schemas.microsoft.com/office/drawing/2014/main" val="20001"/>
                    </a:ext>
                  </a:extLst>
                </a:gridCol>
                <a:gridCol w="2130750">
                  <a:extLst>
                    <a:ext uri="{9D8B030D-6E8A-4147-A177-3AD203B41FA5}">
                      <a16:colId xmlns:a16="http://schemas.microsoft.com/office/drawing/2014/main" val="20002"/>
                    </a:ext>
                  </a:extLst>
                </a:gridCol>
                <a:gridCol w="2130750">
                  <a:extLst>
                    <a:ext uri="{9D8B030D-6E8A-4147-A177-3AD203B41FA5}">
                      <a16:colId xmlns:a16="http://schemas.microsoft.com/office/drawing/2014/main" val="20003"/>
                    </a:ext>
                  </a:extLst>
                </a:gridCol>
                <a:gridCol w="2130750">
                  <a:extLst>
                    <a:ext uri="{9D8B030D-6E8A-4147-A177-3AD203B41FA5}">
                      <a16:colId xmlns:a16="http://schemas.microsoft.com/office/drawing/2014/main" val="20004"/>
                    </a:ext>
                  </a:extLst>
                </a:gridCol>
              </a:tblGrid>
              <a:tr h="177800">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err="1"/>
                        <a:t>Θετικά</a:t>
                      </a:r>
                      <a:r>
                        <a:rPr lang="en-US" sz="1400" b="1" u="none" strike="noStrike" cap="none" dirty="0"/>
                        <a:t> </a:t>
                      </a:r>
                      <a:r>
                        <a:rPr lang="en-US" sz="1400" b="1" u="none" strike="noStrike" cap="none" dirty="0" err="1"/>
                        <a:t>συν</a:t>
                      </a:r>
                      <a:r>
                        <a:rPr lang="en-US" sz="1400" b="1" u="none" strike="noStrike" cap="none" dirty="0"/>
                        <a:t>α</a:t>
                      </a:r>
                      <a:r>
                        <a:rPr lang="en-US" sz="1400" b="1" u="none" strike="noStrike" cap="none" dirty="0" err="1"/>
                        <a:t>ισθήμ</a:t>
                      </a:r>
                      <a:r>
                        <a:rPr lang="en-US" sz="1400" b="1" u="none" strike="noStrike" cap="none" dirty="0"/>
                        <a:t>α</a:t>
                      </a:r>
                      <a:r>
                        <a:rPr lang="en-US" sz="1400" b="1" u="none" strike="noStrike" cap="none" dirty="0" err="1"/>
                        <a:t>τ</a:t>
                      </a:r>
                      <a:r>
                        <a:rPr lang="en-US" sz="1400" b="1" u="none" strike="noStrike" cap="none" dirty="0"/>
                        <a:t>α</a:t>
                      </a:r>
                      <a:endParaRPr sz="1400" u="none" strike="noStrike" cap="none"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400"/>
                        <a:buFont typeface="Arial"/>
                        <a:buNone/>
                      </a:pPr>
                      <a:r>
                        <a:rPr lang="el-GR" sz="1400" b="1" u="none" strike="noStrike" cap="none" dirty="0"/>
                        <a:t>Δέσμευση</a:t>
                      </a:r>
                      <a:endParaRPr sz="1400" u="none" strike="noStrike" cap="none"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Σχέσεις</a:t>
                      </a:r>
                      <a:endParaRPr sz="14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Νόημα</a:t>
                      </a:r>
                      <a:endParaRPr sz="14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Επίτευξη</a:t>
                      </a:r>
                      <a:endParaRPr sz="1400" u="none" strike="noStrike" cap="none"/>
                    </a:p>
                  </a:txBody>
                  <a:tcPr marL="91450" marR="91450" marT="45725" marB="45725" anchor="ctr"/>
                </a:tc>
                <a:extLst>
                  <a:ext uri="{0D108BD9-81ED-4DB2-BD59-A6C34878D82A}">
                    <a16:rowId xmlns:a16="http://schemas.microsoft.com/office/drawing/2014/main" val="10000"/>
                  </a:ext>
                </a:extLst>
              </a:tr>
              <a:tr h="1778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t>(</a:t>
                      </a:r>
                      <a:r>
                        <a:rPr lang="el-GR" sz="1400" dirty="0" err="1"/>
                        <a:t>χαρτ</a:t>
                      </a:r>
                      <a:r>
                        <a:rPr lang="en-US" sz="1400" dirty="0" err="1"/>
                        <a:t>ά</a:t>
                      </a:r>
                      <a:r>
                        <a:rPr lang="el-GR" sz="1400" dirty="0" err="1"/>
                        <a:t>κια</a:t>
                      </a:r>
                      <a:r>
                        <a:rPr lang="el-GR" sz="1400" dirty="0"/>
                        <a:t> σημειώσεων</a:t>
                      </a:r>
                      <a:r>
                        <a:rPr lang="en-US" sz="1400" u="none" strike="noStrike" cap="none" dirty="0"/>
                        <a:t> </a:t>
                      </a:r>
                      <a:r>
                        <a:rPr lang="en-US" sz="1400" u="none" strike="noStrike" cap="none" dirty="0" err="1"/>
                        <a:t>εδώ</a:t>
                      </a:r>
                      <a:r>
                        <a:rPr lang="en-US" sz="1400" u="none" strike="noStrike" cap="none" dirty="0"/>
                        <a:t>)</a:t>
                      </a:r>
                      <a:endParaRPr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t>(</a:t>
                      </a:r>
                      <a:r>
                        <a:rPr lang="el-GR" sz="1400" dirty="0" err="1"/>
                        <a:t>χαρτ</a:t>
                      </a:r>
                      <a:r>
                        <a:rPr lang="en-US" sz="1400" dirty="0" err="1"/>
                        <a:t>ά</a:t>
                      </a:r>
                      <a:r>
                        <a:rPr lang="el-GR" sz="1400" dirty="0" err="1"/>
                        <a:t>κια</a:t>
                      </a:r>
                      <a:r>
                        <a:rPr lang="el-GR" sz="1400" dirty="0"/>
                        <a:t> σημειώσεων</a:t>
                      </a:r>
                      <a:r>
                        <a:rPr lang="en-US" sz="1400" u="none" strike="noStrike" cap="none" dirty="0"/>
                        <a:t> </a:t>
                      </a:r>
                      <a:r>
                        <a:rPr lang="en-US" sz="1400" u="none" strike="noStrike" cap="none" dirty="0" err="1"/>
                        <a:t>εδώ</a:t>
                      </a:r>
                      <a:r>
                        <a:rPr lang="en-US" sz="1400" u="none" strike="noStrike" cap="none" dirty="0"/>
                        <a:t>)</a:t>
                      </a:r>
                      <a:endParaRPr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t>(</a:t>
                      </a:r>
                      <a:r>
                        <a:rPr lang="el-GR" sz="1400" dirty="0" err="1"/>
                        <a:t>χαρτ</a:t>
                      </a:r>
                      <a:r>
                        <a:rPr lang="en-US" sz="1400" dirty="0" err="1"/>
                        <a:t>ά</a:t>
                      </a:r>
                      <a:r>
                        <a:rPr lang="el-GR" sz="1400" dirty="0" err="1"/>
                        <a:t>κια</a:t>
                      </a:r>
                      <a:r>
                        <a:rPr lang="el-GR" sz="1400" dirty="0"/>
                        <a:t> σημειώσεων</a:t>
                      </a:r>
                      <a:r>
                        <a:rPr lang="en-US" sz="1400" u="none" strike="noStrike" cap="none" dirty="0"/>
                        <a:t> </a:t>
                      </a:r>
                      <a:r>
                        <a:rPr lang="en-US" sz="1400" u="none" strike="noStrike" cap="none" dirty="0" err="1"/>
                        <a:t>εδώ</a:t>
                      </a:r>
                      <a:r>
                        <a:rPr lang="en-US" sz="1400" u="none" strike="noStrike" cap="none" dirty="0"/>
                        <a:t>)</a:t>
                      </a:r>
                      <a:endParaRPr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t>(</a:t>
                      </a:r>
                      <a:r>
                        <a:rPr lang="el-GR" sz="1400" dirty="0" err="1"/>
                        <a:t>χαρτ</a:t>
                      </a:r>
                      <a:r>
                        <a:rPr lang="en-US" sz="1400" dirty="0" err="1"/>
                        <a:t>ά</a:t>
                      </a:r>
                      <a:r>
                        <a:rPr lang="el-GR" sz="1400" dirty="0" err="1"/>
                        <a:t>κια</a:t>
                      </a:r>
                      <a:r>
                        <a:rPr lang="el-GR" sz="1400" dirty="0"/>
                        <a:t> σημειώσεων</a:t>
                      </a:r>
                      <a:r>
                        <a:rPr lang="en-US" sz="1400" u="none" strike="noStrike" cap="none" dirty="0"/>
                        <a:t> </a:t>
                      </a:r>
                      <a:r>
                        <a:rPr lang="en-US" sz="1400" u="none" strike="noStrike" cap="none" dirty="0" err="1"/>
                        <a:t>εδώ</a:t>
                      </a:r>
                      <a:r>
                        <a:rPr lang="en-US" sz="1400" u="none" strike="noStrike" cap="none" dirty="0"/>
                        <a:t>)</a:t>
                      </a:r>
                      <a:endParaRPr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t>(</a:t>
                      </a:r>
                      <a:r>
                        <a:rPr lang="el-GR" sz="1400" dirty="0" err="1"/>
                        <a:t>χαρτ</a:t>
                      </a:r>
                      <a:r>
                        <a:rPr lang="en-US" sz="1400" dirty="0" err="1"/>
                        <a:t>ά</a:t>
                      </a:r>
                      <a:r>
                        <a:rPr lang="el-GR" sz="1400" dirty="0" err="1"/>
                        <a:t>κια</a:t>
                      </a:r>
                      <a:r>
                        <a:rPr lang="el-GR" sz="1400" dirty="0"/>
                        <a:t> σημειώσεων</a:t>
                      </a:r>
                      <a:r>
                        <a:rPr lang="en-US" sz="1400" u="none" strike="noStrike" cap="none" dirty="0"/>
                        <a:t> </a:t>
                      </a:r>
                      <a:r>
                        <a:rPr lang="en-US" sz="1400" u="none" strike="noStrike" cap="none" dirty="0" err="1"/>
                        <a:t>εδώ</a:t>
                      </a:r>
                      <a:r>
                        <a:rPr lang="en-US" sz="1400" u="none" strike="noStrike" cap="none" dirty="0"/>
                        <a:t>)</a:t>
                      </a:r>
                      <a:endParaRPr dirty="0"/>
                    </a:p>
                  </a:txBody>
                  <a:tcPr marL="91450" marR="91450" marT="45725" marB="45725" anchor="ctr"/>
                </a:tc>
                <a:extLst>
                  <a:ext uri="{0D108BD9-81ED-4DB2-BD59-A6C34878D82A}">
                    <a16:rowId xmlns:a16="http://schemas.microsoft.com/office/drawing/2014/main" val="10001"/>
                  </a:ext>
                </a:extLst>
              </a:tr>
            </a:tbl>
          </a:graphicData>
        </a:graphic>
      </p:graphicFrame>
      <p:graphicFrame>
        <p:nvGraphicFramePr>
          <p:cNvPr id="243" name="Google Shape;243;p25"/>
          <p:cNvGraphicFramePr/>
          <p:nvPr/>
        </p:nvGraphicFramePr>
        <p:xfrm>
          <a:off x="811530" y="4331970"/>
          <a:ext cx="10572750" cy="2194550"/>
        </p:xfrm>
        <a:graphic>
          <a:graphicData uri="http://schemas.openxmlformats.org/drawingml/2006/table">
            <a:tbl>
              <a:tblPr>
                <a:noFill/>
                <a:tableStyleId>{49A1CE76-4159-4534-A59B-E77FA4D5D068}</a:tableStyleId>
              </a:tblPr>
              <a:tblGrid>
                <a:gridCol w="10572750">
                  <a:extLst>
                    <a:ext uri="{9D8B030D-6E8A-4147-A177-3AD203B41FA5}">
                      <a16:colId xmlns:a16="http://schemas.microsoft.com/office/drawing/2014/main" val="20000"/>
                    </a:ext>
                  </a:extLst>
                </a:gridCol>
              </a:tblGrid>
              <a:tr h="2194550">
                <a:tc>
                  <a:txBody>
                    <a:bodyPr/>
                    <a:lstStyle/>
                    <a:p>
                      <a:pPr marL="0" marR="0" lvl="0" indent="0" algn="l" rtl="0">
                        <a:lnSpc>
                          <a:spcPct val="100000"/>
                        </a:lnSpc>
                        <a:spcBef>
                          <a:spcPts val="0"/>
                        </a:spcBef>
                        <a:spcAft>
                          <a:spcPts val="0"/>
                        </a:spcAft>
                        <a:buNone/>
                      </a:pPr>
                      <a:endParaRPr sz="1400" u="none" strike="noStrike" cap="none" dirty="0"/>
                    </a:p>
                  </a:txBody>
                  <a:tcPr marL="91450" marR="91450" marT="45725" marB="45725"/>
                </a:tc>
                <a:extLst>
                  <a:ext uri="{0D108BD9-81ED-4DB2-BD59-A6C34878D82A}">
                    <a16:rowId xmlns:a16="http://schemas.microsoft.com/office/drawing/2014/main" val="10000"/>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6"/>
          <p:cNvSpPr txBox="1">
            <a:spLocks noGrp="1"/>
          </p:cNvSpPr>
          <p:nvPr>
            <p:ph type="title"/>
          </p:nvPr>
        </p:nvSpPr>
        <p:spPr>
          <a:xfrm>
            <a:off x="97970" y="81642"/>
            <a:ext cx="11944351" cy="715879"/>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Calibri"/>
              <a:buNone/>
            </a:pPr>
            <a:r>
              <a:rPr lang="el-GR" sz="2800" dirty="0"/>
              <a:t>Προεπισκόπηση της </a:t>
            </a:r>
            <a:r>
              <a:rPr lang="en-US" sz="2800" dirty="0" err="1"/>
              <a:t>Ενότητ</a:t>
            </a:r>
            <a:r>
              <a:rPr lang="en-US" sz="2800" dirty="0"/>
              <a:t>α</a:t>
            </a:r>
            <a:r>
              <a:rPr lang="el-GR" sz="2800" dirty="0"/>
              <a:t>ς</a:t>
            </a:r>
            <a:r>
              <a:rPr lang="en-US" sz="2800" dirty="0"/>
              <a:t> 1.3: </a:t>
            </a:r>
            <a:r>
              <a:rPr lang="en-US" sz="2800" dirty="0" err="1"/>
              <a:t>Εισ</a:t>
            </a:r>
            <a:r>
              <a:rPr lang="en-US" sz="2800" dirty="0"/>
              <a:t>α</a:t>
            </a:r>
            <a:r>
              <a:rPr lang="en-US" sz="2800" dirty="0" err="1"/>
              <a:t>γωγή</a:t>
            </a:r>
            <a:r>
              <a:rPr lang="en-US" sz="2800" dirty="0"/>
              <a:t> </a:t>
            </a:r>
            <a:r>
              <a:rPr lang="el-GR" sz="2800" dirty="0"/>
              <a:t>στην</a:t>
            </a:r>
            <a:r>
              <a:rPr lang="en-US" sz="2800" dirty="0"/>
              <a:t> </a:t>
            </a:r>
            <a:r>
              <a:rPr lang="el-GR" sz="2800" dirty="0"/>
              <a:t>Ολιστική Σχολική </a:t>
            </a:r>
            <a:r>
              <a:rPr lang="en-US" sz="2800" dirty="0" err="1"/>
              <a:t>Προσέ</a:t>
            </a:r>
            <a:r>
              <a:rPr lang="el-GR" sz="2800" dirty="0"/>
              <a:t>γ</a:t>
            </a:r>
            <a:r>
              <a:rPr lang="en-US" sz="2800" dirty="0" err="1"/>
              <a:t>γ</a:t>
            </a:r>
            <a:r>
              <a:rPr lang="el-GR" sz="2800" dirty="0"/>
              <a:t>ι</a:t>
            </a:r>
            <a:r>
              <a:rPr lang="en-US" sz="2800" dirty="0" err="1"/>
              <a:t>σ</a:t>
            </a:r>
            <a:r>
              <a:rPr lang="el-GR" sz="2800" dirty="0"/>
              <a:t>η</a:t>
            </a:r>
            <a:endParaRPr dirty="0"/>
          </a:p>
        </p:txBody>
      </p:sp>
      <p:sp>
        <p:nvSpPr>
          <p:cNvPr id="249" name="Google Shape;249;p6"/>
          <p:cNvSpPr txBox="1"/>
          <p:nvPr/>
        </p:nvSpPr>
        <p:spPr>
          <a:xfrm>
            <a:off x="308609" y="1257300"/>
            <a:ext cx="11077847" cy="3785611"/>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2000"/>
              <a:buFont typeface="Arial"/>
              <a:buChar char="•"/>
            </a:pPr>
            <a:r>
              <a:rPr lang="en-US" sz="2000" b="0" i="0" u="none" strike="noStrike" cap="none" dirty="0" err="1">
                <a:solidFill>
                  <a:srgbClr val="000000"/>
                </a:solidFill>
                <a:latin typeface="Calibri"/>
                <a:ea typeface="Calibri"/>
                <a:cs typeface="Calibri"/>
                <a:sym typeface="Calibri"/>
              </a:rPr>
              <a:t>Στην</a:t>
            </a:r>
            <a:r>
              <a:rPr lang="en-US" sz="2000" b="0" i="0" u="none" strike="noStrike" cap="none" dirty="0">
                <a:solidFill>
                  <a:srgbClr val="000000"/>
                </a:solidFill>
                <a:latin typeface="Calibri"/>
                <a:ea typeface="Calibri"/>
                <a:cs typeface="Calibri"/>
                <a:sym typeface="Calibri"/>
              </a:rPr>
              <a:t> </a:t>
            </a:r>
            <a:r>
              <a:rPr lang="en-US" sz="2000" b="0" i="0" u="none" strike="noStrike" cap="none" dirty="0" err="1">
                <a:solidFill>
                  <a:srgbClr val="000000"/>
                </a:solidFill>
                <a:latin typeface="Calibri"/>
                <a:ea typeface="Calibri"/>
                <a:cs typeface="Calibri"/>
                <a:sym typeface="Calibri"/>
              </a:rPr>
              <a:t>ε</a:t>
            </a:r>
            <a:r>
              <a:rPr lang="en-US" sz="2000" b="0" i="0" u="none" strike="noStrike" cap="none" dirty="0">
                <a:solidFill>
                  <a:srgbClr val="000000"/>
                </a:solidFill>
                <a:latin typeface="Calibri"/>
                <a:ea typeface="Calibri"/>
                <a:cs typeface="Calibri"/>
                <a:sym typeface="Calibri"/>
              </a:rPr>
              <a:t>π</a:t>
            </a:r>
            <a:r>
              <a:rPr lang="en-US" sz="2000" b="0" i="0" u="none" strike="noStrike" cap="none" dirty="0" err="1">
                <a:solidFill>
                  <a:srgbClr val="000000"/>
                </a:solidFill>
                <a:latin typeface="Calibri"/>
                <a:ea typeface="Calibri"/>
                <a:cs typeface="Calibri"/>
                <a:sym typeface="Calibri"/>
              </a:rPr>
              <a:t>όμενη</a:t>
            </a:r>
            <a:r>
              <a:rPr lang="en-US" sz="2000" b="0" i="0" u="none" strike="noStrike" cap="none" dirty="0">
                <a:solidFill>
                  <a:srgbClr val="000000"/>
                </a:solidFill>
                <a:latin typeface="Calibri"/>
                <a:ea typeface="Calibri"/>
                <a:cs typeface="Calibri"/>
                <a:sym typeface="Calibri"/>
              </a:rPr>
              <a:t> </a:t>
            </a:r>
            <a:r>
              <a:rPr lang="en-US" sz="2000" b="0" i="0" u="none" strike="noStrike" cap="none" dirty="0" err="1">
                <a:solidFill>
                  <a:srgbClr val="000000"/>
                </a:solidFill>
                <a:latin typeface="Calibri"/>
                <a:ea typeface="Calibri"/>
                <a:cs typeface="Calibri"/>
                <a:sym typeface="Calibri"/>
              </a:rPr>
              <a:t>ενότητ</a:t>
            </a:r>
            <a:r>
              <a:rPr lang="en-US" sz="2000" b="0" i="0" u="none" strike="noStrike" cap="none" dirty="0">
                <a:solidFill>
                  <a:srgbClr val="000000"/>
                </a:solidFill>
                <a:latin typeface="Calibri"/>
                <a:ea typeface="Calibri"/>
                <a:cs typeface="Calibri"/>
                <a:sym typeface="Calibri"/>
              </a:rPr>
              <a:t>α, </a:t>
            </a:r>
            <a:r>
              <a:rPr lang="en-US" sz="2000" b="0" i="0" u="none" strike="noStrike" cap="none" dirty="0" err="1">
                <a:solidFill>
                  <a:srgbClr val="000000"/>
                </a:solidFill>
                <a:latin typeface="Calibri"/>
                <a:ea typeface="Calibri"/>
                <a:cs typeface="Calibri"/>
                <a:sym typeface="Calibri"/>
              </a:rPr>
              <a:t>θ</a:t>
            </a:r>
            <a:r>
              <a:rPr lang="en-US" sz="2000" b="0" i="0" u="none" strike="noStrike" cap="none" dirty="0">
                <a:solidFill>
                  <a:srgbClr val="000000"/>
                </a:solidFill>
                <a:latin typeface="Calibri"/>
                <a:ea typeface="Calibri"/>
                <a:cs typeface="Calibri"/>
                <a:sym typeface="Calibri"/>
              </a:rPr>
              <a:t>α </a:t>
            </a:r>
            <a:r>
              <a:rPr lang="el-GR" sz="2000" b="0" i="0" u="none" strike="noStrike" cap="none" dirty="0">
                <a:solidFill>
                  <a:srgbClr val="000000"/>
                </a:solidFill>
                <a:latin typeface="Calibri"/>
                <a:ea typeface="Calibri"/>
                <a:cs typeface="Calibri"/>
                <a:sym typeface="Calibri"/>
              </a:rPr>
              <a:t>περάσουμε</a:t>
            </a:r>
            <a:r>
              <a:rPr lang="en-US" sz="2000" b="0" i="0" u="none" strike="noStrike" cap="none" dirty="0">
                <a:solidFill>
                  <a:srgbClr val="000000"/>
                </a:solidFill>
                <a:latin typeface="Calibri"/>
                <a:ea typeface="Calibri"/>
                <a:cs typeface="Calibri"/>
                <a:sym typeface="Calibri"/>
              </a:rPr>
              <a:t> απ</a:t>
            </a:r>
            <a:r>
              <a:rPr lang="en-US" sz="2000" b="0" i="0" u="none" strike="noStrike" cap="none" dirty="0" err="1">
                <a:solidFill>
                  <a:srgbClr val="000000"/>
                </a:solidFill>
                <a:latin typeface="Calibri"/>
                <a:ea typeface="Calibri"/>
                <a:cs typeface="Calibri"/>
                <a:sym typeface="Calibri"/>
              </a:rPr>
              <a:t>ό</a:t>
            </a:r>
            <a:r>
              <a:rPr lang="en-US" sz="2000" b="0" i="0" u="none" strike="noStrike" cap="none" dirty="0">
                <a:solidFill>
                  <a:srgbClr val="000000"/>
                </a:solidFill>
                <a:latin typeface="Calibri"/>
                <a:ea typeface="Calibri"/>
                <a:cs typeface="Calibri"/>
                <a:sym typeface="Calibri"/>
              </a:rPr>
              <a:t> </a:t>
            </a:r>
            <a:r>
              <a:rPr lang="en-US" sz="2000" b="0" i="0" u="none" strike="noStrike" cap="none" dirty="0" err="1">
                <a:solidFill>
                  <a:srgbClr val="000000"/>
                </a:solidFill>
                <a:latin typeface="Calibri"/>
                <a:ea typeface="Calibri"/>
                <a:cs typeface="Calibri"/>
                <a:sym typeface="Calibri"/>
              </a:rPr>
              <a:t>τις</a:t>
            </a:r>
            <a:r>
              <a:rPr lang="en-US" sz="2000" b="0" i="0" u="none" strike="noStrike" cap="none" dirty="0">
                <a:solidFill>
                  <a:srgbClr val="000000"/>
                </a:solidFill>
                <a:latin typeface="Calibri"/>
                <a:ea typeface="Calibri"/>
                <a:cs typeface="Calibri"/>
                <a:sym typeface="Calibri"/>
              </a:rPr>
              <a:t> α</a:t>
            </a:r>
            <a:r>
              <a:rPr lang="en-US" sz="2000" b="0" i="0" u="none" strike="noStrike" cap="none" dirty="0" err="1">
                <a:solidFill>
                  <a:srgbClr val="000000"/>
                </a:solidFill>
                <a:latin typeface="Calibri"/>
                <a:ea typeface="Calibri"/>
                <a:cs typeface="Calibri"/>
                <a:sym typeface="Calibri"/>
              </a:rPr>
              <a:t>τομικές</a:t>
            </a:r>
            <a:r>
              <a:rPr lang="en-US" sz="2000" b="0" i="0" u="none" strike="noStrike" cap="none" dirty="0">
                <a:solidFill>
                  <a:srgbClr val="000000"/>
                </a:solidFill>
                <a:latin typeface="Calibri"/>
                <a:ea typeface="Calibri"/>
                <a:cs typeface="Calibri"/>
                <a:sym typeface="Calibri"/>
              </a:rPr>
              <a:t> π</a:t>
            </a:r>
            <a:r>
              <a:rPr lang="en-US" sz="2000" b="0" i="0" u="none" strike="noStrike" cap="none" dirty="0" err="1">
                <a:solidFill>
                  <a:srgbClr val="000000"/>
                </a:solidFill>
                <a:latin typeface="Calibri"/>
                <a:ea typeface="Calibri"/>
                <a:cs typeface="Calibri"/>
                <a:sym typeface="Calibri"/>
              </a:rPr>
              <a:t>ρ</a:t>
            </a:r>
            <a:r>
              <a:rPr lang="en-US" sz="2000" b="0" i="0" u="none" strike="noStrike" cap="none" dirty="0">
                <a:solidFill>
                  <a:srgbClr val="000000"/>
                </a:solidFill>
                <a:latin typeface="Calibri"/>
                <a:ea typeface="Calibri"/>
                <a:cs typeface="Calibri"/>
                <a:sym typeface="Calibri"/>
              </a:rPr>
              <a:t>α</a:t>
            </a:r>
            <a:r>
              <a:rPr lang="en-US" sz="2000" b="0" i="0" u="none" strike="noStrike" cap="none" dirty="0" err="1">
                <a:solidFill>
                  <a:srgbClr val="000000"/>
                </a:solidFill>
                <a:latin typeface="Calibri"/>
                <a:ea typeface="Calibri"/>
                <a:cs typeface="Calibri"/>
                <a:sym typeface="Calibri"/>
              </a:rPr>
              <a:t>κτικές</a:t>
            </a:r>
            <a:r>
              <a:rPr lang="en-US" sz="2000" b="0" i="0" u="none" strike="noStrike" cap="none" dirty="0">
                <a:solidFill>
                  <a:srgbClr val="000000"/>
                </a:solidFill>
                <a:latin typeface="Calibri"/>
                <a:ea typeface="Calibri"/>
                <a:cs typeface="Calibri"/>
                <a:sym typeface="Calibri"/>
              </a:rPr>
              <a:t> </a:t>
            </a:r>
            <a:r>
              <a:rPr lang="en-US" sz="2000" b="0" i="0" u="none" strike="noStrike" cap="none" dirty="0" err="1">
                <a:solidFill>
                  <a:srgbClr val="000000"/>
                </a:solidFill>
                <a:latin typeface="Calibri"/>
                <a:ea typeface="Calibri"/>
                <a:cs typeface="Calibri"/>
                <a:sym typeface="Calibri"/>
              </a:rPr>
              <a:t>στην</a:t>
            </a:r>
            <a:r>
              <a:rPr lang="en-US" sz="2000" b="0" i="0" u="none" strike="noStrike" cap="none" dirty="0">
                <a:solidFill>
                  <a:srgbClr val="000000"/>
                </a:solidFill>
                <a:latin typeface="Calibri"/>
                <a:ea typeface="Calibri"/>
                <a:cs typeface="Calibri"/>
                <a:sym typeface="Calibri"/>
              </a:rPr>
              <a:t> </a:t>
            </a:r>
            <a:r>
              <a:rPr lang="el-GR" sz="2000" b="0" i="0" u="none" strike="noStrike" cap="none" dirty="0">
                <a:solidFill>
                  <a:srgbClr val="000000"/>
                </a:solidFill>
                <a:latin typeface="Calibri"/>
                <a:ea typeface="Calibri"/>
                <a:cs typeface="Calibri"/>
                <a:sym typeface="Calibri"/>
              </a:rPr>
              <a:t>αλλαγή ολόκληρου του σχολείου</a:t>
            </a:r>
            <a:r>
              <a:rPr lang="en-US" sz="2000" b="0" i="0" u="none" strike="noStrike" cap="none" dirty="0">
                <a:solidFill>
                  <a:srgbClr val="000000"/>
                </a:solidFill>
                <a:latin typeface="Calibri"/>
                <a:ea typeface="Calibri"/>
                <a:cs typeface="Calibri"/>
                <a:sym typeface="Calibri"/>
              </a:rPr>
              <a:t>.</a:t>
            </a:r>
            <a:endParaRPr dirty="0"/>
          </a:p>
          <a:p>
            <a:pPr marL="285750" marR="0" lvl="0" indent="-285750" algn="l" rtl="0">
              <a:lnSpc>
                <a:spcPct val="100000"/>
              </a:lnSpc>
              <a:spcBef>
                <a:spcPts val="0"/>
              </a:spcBef>
              <a:spcAft>
                <a:spcPts val="0"/>
              </a:spcAft>
              <a:buClr>
                <a:srgbClr val="000000"/>
              </a:buClr>
              <a:buSzPts val="2000"/>
              <a:buFont typeface="Arial"/>
              <a:buChar char="•"/>
            </a:pPr>
            <a:r>
              <a:rPr lang="en-US" sz="2000" b="0" i="0" u="none" strike="noStrike" cap="none" dirty="0" err="1">
                <a:solidFill>
                  <a:srgbClr val="000000"/>
                </a:solidFill>
                <a:latin typeface="Calibri"/>
                <a:ea typeface="Calibri"/>
                <a:cs typeface="Calibri"/>
                <a:sym typeface="Calibri"/>
              </a:rPr>
              <a:t>Θ</a:t>
            </a:r>
            <a:r>
              <a:rPr lang="en-US" sz="2000" b="0" i="0" u="none" strike="noStrike" cap="none" dirty="0">
                <a:solidFill>
                  <a:srgbClr val="000000"/>
                </a:solidFill>
                <a:latin typeface="Calibri"/>
                <a:ea typeface="Calibri"/>
                <a:cs typeface="Calibri"/>
                <a:sym typeface="Calibri"/>
              </a:rPr>
              <a:t>α </a:t>
            </a:r>
            <a:r>
              <a:rPr lang="en-US" sz="2000" b="0" i="0" u="none" strike="noStrike" cap="none" dirty="0" err="1">
                <a:solidFill>
                  <a:srgbClr val="000000"/>
                </a:solidFill>
                <a:latin typeface="Calibri"/>
                <a:ea typeface="Calibri"/>
                <a:cs typeface="Calibri"/>
                <a:sym typeface="Calibri"/>
              </a:rPr>
              <a:t>εξερευνήσετε</a:t>
            </a:r>
            <a:r>
              <a:rPr lang="en-US" sz="2000" b="0" i="0" u="none" strike="noStrike" cap="none" dirty="0">
                <a:solidFill>
                  <a:srgbClr val="000000"/>
                </a:solidFill>
                <a:latin typeface="Calibri"/>
                <a:ea typeface="Calibri"/>
                <a:cs typeface="Calibri"/>
                <a:sym typeface="Calibri"/>
              </a:rPr>
              <a:t> </a:t>
            </a:r>
            <a:r>
              <a:rPr lang="en-US" sz="2000" b="0" i="0" u="none" strike="noStrike" cap="none" dirty="0" err="1">
                <a:solidFill>
                  <a:srgbClr val="000000"/>
                </a:solidFill>
                <a:latin typeface="Calibri"/>
                <a:ea typeface="Calibri"/>
                <a:cs typeface="Calibri"/>
                <a:sym typeface="Calibri"/>
              </a:rPr>
              <a:t>τι</a:t>
            </a:r>
            <a:r>
              <a:rPr lang="en-US" sz="2000" b="0" i="0" u="none" strike="noStrike" cap="none" dirty="0">
                <a:solidFill>
                  <a:srgbClr val="000000"/>
                </a:solidFill>
                <a:latin typeface="Calibri"/>
                <a:ea typeface="Calibri"/>
                <a:cs typeface="Calibri"/>
                <a:sym typeface="Calibri"/>
              </a:rPr>
              <a:t> </a:t>
            </a:r>
            <a:r>
              <a:rPr lang="en-US" sz="2000" b="0" i="0" u="none" strike="noStrike" cap="none" dirty="0" err="1">
                <a:solidFill>
                  <a:srgbClr val="000000"/>
                </a:solidFill>
                <a:latin typeface="Calibri"/>
                <a:ea typeface="Calibri"/>
                <a:cs typeface="Calibri"/>
                <a:sym typeface="Calibri"/>
              </a:rPr>
              <a:t>είν</a:t>
            </a:r>
            <a:r>
              <a:rPr lang="en-US" sz="2000" b="0" i="0" u="none" strike="noStrike" cap="none" dirty="0">
                <a:solidFill>
                  <a:srgbClr val="000000"/>
                </a:solidFill>
                <a:latin typeface="Calibri"/>
                <a:ea typeface="Calibri"/>
                <a:cs typeface="Calibri"/>
                <a:sym typeface="Calibri"/>
              </a:rPr>
              <a:t>α</a:t>
            </a:r>
            <a:r>
              <a:rPr lang="en-US" sz="2000" b="0" i="0" u="none" strike="noStrike" cap="none" dirty="0" err="1">
                <a:solidFill>
                  <a:srgbClr val="000000"/>
                </a:solidFill>
                <a:latin typeface="Calibri"/>
                <a:ea typeface="Calibri"/>
                <a:cs typeface="Calibri"/>
                <a:sym typeface="Calibri"/>
              </a:rPr>
              <a:t>ι</a:t>
            </a:r>
            <a:r>
              <a:rPr lang="en-US" sz="2000" b="0" i="0" u="none" strike="noStrike" cap="none" dirty="0">
                <a:solidFill>
                  <a:srgbClr val="000000"/>
                </a:solidFill>
                <a:latin typeface="Calibri"/>
                <a:ea typeface="Calibri"/>
                <a:cs typeface="Calibri"/>
                <a:sym typeface="Calibri"/>
              </a:rPr>
              <a:t> </a:t>
            </a:r>
            <a:r>
              <a:rPr lang="en-US" sz="2000" b="0" i="0" u="none" strike="noStrike" cap="none" dirty="0" err="1">
                <a:solidFill>
                  <a:srgbClr val="000000"/>
                </a:solidFill>
                <a:latin typeface="Calibri"/>
                <a:ea typeface="Calibri"/>
                <a:cs typeface="Calibri"/>
                <a:sym typeface="Calibri"/>
              </a:rPr>
              <a:t>η</a:t>
            </a:r>
            <a:r>
              <a:rPr lang="en-US" sz="2000" b="0" i="0" u="none" strike="noStrike" cap="none" dirty="0">
                <a:solidFill>
                  <a:srgbClr val="000000"/>
                </a:solidFill>
                <a:latin typeface="Calibri"/>
                <a:ea typeface="Calibri"/>
                <a:cs typeface="Calibri"/>
                <a:sym typeface="Calibri"/>
              </a:rPr>
              <a:t> </a:t>
            </a:r>
            <a:r>
              <a:rPr lang="el-GR" sz="2000" b="0" i="0" u="none" strike="noStrike" cap="none" dirty="0">
                <a:solidFill>
                  <a:srgbClr val="000000"/>
                </a:solidFill>
                <a:latin typeface="Calibri"/>
                <a:ea typeface="Calibri"/>
                <a:cs typeface="Calibri"/>
                <a:sym typeface="Calibri"/>
              </a:rPr>
              <a:t>Ολιστική Σχολική Προσέγγιση</a:t>
            </a:r>
            <a:r>
              <a:rPr lang="en-US" sz="2000" b="0" i="0" u="none" strike="noStrike" cap="none" dirty="0">
                <a:solidFill>
                  <a:srgbClr val="000000"/>
                </a:solidFill>
                <a:latin typeface="Calibri"/>
                <a:ea typeface="Calibri"/>
                <a:cs typeface="Calibri"/>
                <a:sym typeface="Calibri"/>
              </a:rPr>
              <a:t> </a:t>
            </a:r>
            <a:r>
              <a:rPr lang="en-US" sz="2000" b="0" i="0" u="none" strike="noStrike" cap="none" dirty="0" err="1">
                <a:solidFill>
                  <a:srgbClr val="000000"/>
                </a:solidFill>
                <a:latin typeface="Calibri"/>
                <a:ea typeface="Calibri"/>
                <a:cs typeface="Calibri"/>
                <a:sym typeface="Calibri"/>
              </a:rPr>
              <a:t>κ</a:t>
            </a:r>
            <a:r>
              <a:rPr lang="en-US" sz="2000" b="0" i="0" u="none" strike="noStrike" cap="none" dirty="0">
                <a:solidFill>
                  <a:srgbClr val="000000"/>
                </a:solidFill>
                <a:latin typeface="Calibri"/>
                <a:ea typeface="Calibri"/>
                <a:cs typeface="Calibri"/>
                <a:sym typeface="Calibri"/>
              </a:rPr>
              <a:t>α</a:t>
            </a:r>
            <a:r>
              <a:rPr lang="en-US" sz="2000" b="0" i="0" u="none" strike="noStrike" cap="none" dirty="0" err="1">
                <a:solidFill>
                  <a:srgbClr val="000000"/>
                </a:solidFill>
                <a:latin typeface="Calibri"/>
                <a:ea typeface="Calibri"/>
                <a:cs typeface="Calibri"/>
                <a:sym typeface="Calibri"/>
              </a:rPr>
              <a:t>ι</a:t>
            </a:r>
            <a:r>
              <a:rPr lang="en-US" sz="2000" b="0" i="0" u="none" strike="noStrike" cap="none" dirty="0">
                <a:solidFill>
                  <a:srgbClr val="000000"/>
                </a:solidFill>
                <a:latin typeface="Calibri"/>
                <a:ea typeface="Calibri"/>
                <a:cs typeface="Calibri"/>
                <a:sym typeface="Calibri"/>
              </a:rPr>
              <a:t> π</a:t>
            </a:r>
            <a:r>
              <a:rPr lang="en-US" sz="2000" b="0" i="0" u="none" strike="noStrike" cap="none" dirty="0" err="1">
                <a:solidFill>
                  <a:srgbClr val="000000"/>
                </a:solidFill>
                <a:latin typeface="Calibri"/>
                <a:ea typeface="Calibri"/>
                <a:cs typeface="Calibri"/>
                <a:sym typeface="Calibri"/>
              </a:rPr>
              <a:t>ώς</a:t>
            </a:r>
            <a:r>
              <a:rPr lang="en-US" sz="2000" b="0" i="0" u="none" strike="noStrike" cap="none" dirty="0">
                <a:solidFill>
                  <a:srgbClr val="000000"/>
                </a:solidFill>
                <a:latin typeface="Calibri"/>
                <a:ea typeface="Calibri"/>
                <a:cs typeface="Calibri"/>
                <a:sym typeface="Calibri"/>
              </a:rPr>
              <a:t> </a:t>
            </a:r>
            <a:r>
              <a:rPr lang="en-US" sz="2000" b="0" i="0" u="none" strike="noStrike" cap="none" dirty="0" err="1">
                <a:solidFill>
                  <a:srgbClr val="000000"/>
                </a:solidFill>
                <a:latin typeface="Calibri"/>
                <a:ea typeface="Calibri"/>
                <a:cs typeface="Calibri"/>
                <a:sym typeface="Calibri"/>
              </a:rPr>
              <a:t>δι</a:t>
            </a:r>
            <a:r>
              <a:rPr lang="en-US" sz="2000" b="0" i="0" u="none" strike="noStrike" cap="none" dirty="0">
                <a:solidFill>
                  <a:srgbClr val="000000"/>
                </a:solidFill>
                <a:latin typeface="Calibri"/>
                <a:ea typeface="Calibri"/>
                <a:cs typeface="Calibri"/>
                <a:sym typeface="Calibri"/>
              </a:rPr>
              <a:t>α</a:t>
            </a:r>
            <a:r>
              <a:rPr lang="en-US" sz="2000" b="0" i="0" u="none" strike="noStrike" cap="none" dirty="0" err="1">
                <a:solidFill>
                  <a:srgbClr val="000000"/>
                </a:solidFill>
                <a:latin typeface="Calibri"/>
                <a:ea typeface="Calibri"/>
                <a:cs typeface="Calibri"/>
                <a:sym typeface="Calibri"/>
              </a:rPr>
              <a:t>μορφώνει</a:t>
            </a:r>
            <a:r>
              <a:rPr lang="en-US" sz="2000" b="0" i="0" u="none" strike="noStrike" cap="none" dirty="0">
                <a:solidFill>
                  <a:srgbClr val="000000"/>
                </a:solidFill>
                <a:latin typeface="Calibri"/>
                <a:ea typeface="Calibri"/>
                <a:cs typeface="Calibri"/>
                <a:sym typeface="Calibri"/>
              </a:rPr>
              <a:t> </a:t>
            </a:r>
            <a:r>
              <a:rPr lang="en-US" sz="2000" b="0" i="0" u="none" strike="noStrike" cap="none" dirty="0" err="1">
                <a:solidFill>
                  <a:srgbClr val="000000"/>
                </a:solidFill>
                <a:latin typeface="Calibri"/>
                <a:ea typeface="Calibri"/>
                <a:cs typeface="Calibri"/>
                <a:sym typeface="Calibri"/>
              </a:rPr>
              <a:t>την</a:t>
            </a:r>
            <a:r>
              <a:rPr lang="en-US" sz="2000" b="0" i="0" u="none" strike="noStrike" cap="none" dirty="0">
                <a:solidFill>
                  <a:srgbClr val="000000"/>
                </a:solidFill>
                <a:latin typeface="Calibri"/>
                <a:ea typeface="Calibri"/>
                <a:cs typeface="Calibri"/>
                <a:sym typeface="Calibri"/>
              </a:rPr>
              <a:t> </a:t>
            </a:r>
            <a:r>
              <a:rPr lang="en-US" sz="2000" b="0" i="0" u="none" strike="noStrike" cap="none" dirty="0" err="1">
                <a:solidFill>
                  <a:srgbClr val="000000"/>
                </a:solidFill>
                <a:latin typeface="Calibri"/>
                <a:ea typeface="Calibri"/>
                <a:cs typeface="Calibri"/>
                <a:sym typeface="Calibri"/>
              </a:rPr>
              <a:t>κουλτούρ</a:t>
            </a:r>
            <a:r>
              <a:rPr lang="en-US" sz="2000" b="0" i="0" u="none" strike="noStrike" cap="none" dirty="0">
                <a:solidFill>
                  <a:srgbClr val="000000"/>
                </a:solidFill>
                <a:latin typeface="Calibri"/>
                <a:ea typeface="Calibri"/>
                <a:cs typeface="Calibri"/>
                <a:sym typeface="Calibri"/>
              </a:rPr>
              <a:t>α </a:t>
            </a:r>
            <a:r>
              <a:rPr lang="en-US" sz="2000" b="0" i="0" u="none" strike="noStrike" cap="none" dirty="0" err="1">
                <a:solidFill>
                  <a:srgbClr val="000000"/>
                </a:solidFill>
                <a:latin typeface="Calibri"/>
                <a:ea typeface="Calibri"/>
                <a:cs typeface="Calibri"/>
                <a:sym typeface="Calibri"/>
              </a:rPr>
              <a:t>κ</a:t>
            </a:r>
            <a:r>
              <a:rPr lang="en-US" sz="2000" b="0" i="0" u="none" strike="noStrike" cap="none" dirty="0">
                <a:solidFill>
                  <a:srgbClr val="000000"/>
                </a:solidFill>
                <a:latin typeface="Calibri"/>
                <a:ea typeface="Calibri"/>
                <a:cs typeface="Calibri"/>
                <a:sym typeface="Calibri"/>
              </a:rPr>
              <a:t>α</a:t>
            </a:r>
            <a:r>
              <a:rPr lang="en-US" sz="2000" b="0" i="0" u="none" strike="noStrike" cap="none" dirty="0" err="1">
                <a:solidFill>
                  <a:srgbClr val="000000"/>
                </a:solidFill>
                <a:latin typeface="Calibri"/>
                <a:ea typeface="Calibri"/>
                <a:cs typeface="Calibri"/>
                <a:sym typeface="Calibri"/>
              </a:rPr>
              <a:t>ι</a:t>
            </a:r>
            <a:r>
              <a:rPr lang="en-US" sz="2000" b="0" i="0" u="none" strike="noStrike" cap="none" dirty="0">
                <a:solidFill>
                  <a:srgbClr val="000000"/>
                </a:solidFill>
                <a:latin typeface="Calibri"/>
                <a:ea typeface="Calibri"/>
                <a:cs typeface="Calibri"/>
                <a:sym typeface="Calibri"/>
              </a:rPr>
              <a:t> </a:t>
            </a:r>
            <a:r>
              <a:rPr lang="en-US" sz="2000" b="0" i="0" u="none" strike="noStrike" cap="none" dirty="0" err="1">
                <a:solidFill>
                  <a:srgbClr val="000000"/>
                </a:solidFill>
                <a:latin typeface="Calibri"/>
                <a:ea typeface="Calibri"/>
                <a:cs typeface="Calibri"/>
                <a:sym typeface="Calibri"/>
              </a:rPr>
              <a:t>τις</a:t>
            </a:r>
            <a:r>
              <a:rPr lang="en-US" sz="2000" b="0" i="0" u="none" strike="noStrike" cap="none" dirty="0">
                <a:solidFill>
                  <a:srgbClr val="000000"/>
                </a:solidFill>
                <a:latin typeface="Calibri"/>
                <a:ea typeface="Calibri"/>
                <a:cs typeface="Calibri"/>
                <a:sym typeface="Calibri"/>
              </a:rPr>
              <a:t> </a:t>
            </a:r>
            <a:r>
              <a:rPr lang="en-US" sz="2000" b="0" i="0" u="none" strike="noStrike" cap="none" dirty="0" err="1">
                <a:solidFill>
                  <a:srgbClr val="000000"/>
                </a:solidFill>
                <a:latin typeface="Calibri"/>
                <a:ea typeface="Calibri"/>
                <a:cs typeface="Calibri"/>
                <a:sym typeface="Calibri"/>
              </a:rPr>
              <a:t>ρουτίνες</a:t>
            </a:r>
            <a:r>
              <a:rPr lang="en-US" sz="2000" b="0" i="0" u="none" strike="noStrike" cap="none" dirty="0">
                <a:solidFill>
                  <a:srgbClr val="000000"/>
                </a:solidFill>
                <a:latin typeface="Calibri"/>
                <a:ea typeface="Calibri"/>
                <a:cs typeface="Calibri"/>
                <a:sym typeface="Calibri"/>
              </a:rPr>
              <a:t>.</a:t>
            </a:r>
            <a:endParaRPr dirty="0"/>
          </a:p>
          <a:p>
            <a:pPr marL="285750" marR="0" lvl="0" indent="-285750" algn="l" rtl="0">
              <a:lnSpc>
                <a:spcPct val="100000"/>
              </a:lnSpc>
              <a:spcBef>
                <a:spcPts val="0"/>
              </a:spcBef>
              <a:spcAft>
                <a:spcPts val="0"/>
              </a:spcAft>
              <a:buClr>
                <a:srgbClr val="000000"/>
              </a:buClr>
              <a:buSzPts val="2000"/>
              <a:buFont typeface="Arial"/>
              <a:buChar char="•"/>
            </a:pPr>
            <a:r>
              <a:rPr lang="en-US" sz="2000" b="0" i="0" u="none" strike="noStrike" cap="none" dirty="0" err="1">
                <a:solidFill>
                  <a:srgbClr val="000000"/>
                </a:solidFill>
                <a:latin typeface="Calibri"/>
                <a:ea typeface="Calibri"/>
                <a:cs typeface="Calibri"/>
                <a:sym typeface="Calibri"/>
              </a:rPr>
              <a:t>Θ</a:t>
            </a:r>
            <a:r>
              <a:rPr lang="en-US" sz="2000" b="0" i="0" u="none" strike="noStrike" cap="none" dirty="0">
                <a:solidFill>
                  <a:srgbClr val="000000"/>
                </a:solidFill>
                <a:latin typeface="Calibri"/>
                <a:ea typeface="Calibri"/>
                <a:cs typeface="Calibri"/>
                <a:sym typeface="Calibri"/>
              </a:rPr>
              <a:t>α </a:t>
            </a:r>
            <a:r>
              <a:rPr lang="en-US" sz="2000" b="0" i="0" u="none" strike="noStrike" cap="none" dirty="0" err="1">
                <a:solidFill>
                  <a:srgbClr val="000000"/>
                </a:solidFill>
                <a:latin typeface="Calibri"/>
                <a:ea typeface="Calibri"/>
                <a:cs typeface="Calibri"/>
                <a:sym typeface="Calibri"/>
              </a:rPr>
              <a:t>μάθετε</a:t>
            </a:r>
            <a:r>
              <a:rPr lang="en-US" sz="2000" b="0" i="0" u="none" strike="noStrike" cap="none" dirty="0">
                <a:solidFill>
                  <a:srgbClr val="000000"/>
                </a:solidFill>
                <a:latin typeface="Calibri"/>
                <a:ea typeface="Calibri"/>
                <a:cs typeface="Calibri"/>
                <a:sym typeface="Calibri"/>
              </a:rPr>
              <a:t> π</a:t>
            </a:r>
            <a:r>
              <a:rPr lang="en-US" sz="2000" b="0" i="0" u="none" strike="noStrike" cap="none" dirty="0" err="1">
                <a:solidFill>
                  <a:srgbClr val="000000"/>
                </a:solidFill>
                <a:latin typeface="Calibri"/>
                <a:ea typeface="Calibri"/>
                <a:cs typeface="Calibri"/>
                <a:sym typeface="Calibri"/>
              </a:rPr>
              <a:t>ώς</a:t>
            </a:r>
            <a:r>
              <a:rPr lang="en-US" sz="2000" b="0" i="0" u="none" strike="noStrike" cap="none" dirty="0">
                <a:solidFill>
                  <a:srgbClr val="000000"/>
                </a:solidFill>
                <a:latin typeface="Calibri"/>
                <a:ea typeface="Calibri"/>
                <a:cs typeface="Calibri"/>
                <a:sym typeface="Calibri"/>
              </a:rPr>
              <a:t> </a:t>
            </a:r>
            <a:r>
              <a:rPr lang="en-US" sz="2000" b="0" i="0" u="none" strike="noStrike" cap="none" dirty="0" err="1">
                <a:solidFill>
                  <a:srgbClr val="000000"/>
                </a:solidFill>
                <a:latin typeface="Calibri"/>
                <a:ea typeface="Calibri"/>
                <a:cs typeface="Calibri"/>
                <a:sym typeface="Calibri"/>
              </a:rPr>
              <a:t>ν</a:t>
            </a:r>
            <a:r>
              <a:rPr lang="en-US" sz="2000" b="0" i="0" u="none" strike="noStrike" cap="none" dirty="0">
                <a:solidFill>
                  <a:srgbClr val="000000"/>
                </a:solidFill>
                <a:latin typeface="Calibri"/>
                <a:ea typeface="Calibri"/>
                <a:cs typeface="Calibri"/>
                <a:sym typeface="Calibri"/>
              </a:rPr>
              <a:t>α </a:t>
            </a:r>
            <a:r>
              <a:rPr lang="en-US" sz="2000" b="0" i="0" u="none" strike="noStrike" cap="none" dirty="0" err="1">
                <a:solidFill>
                  <a:srgbClr val="000000"/>
                </a:solidFill>
                <a:latin typeface="Calibri"/>
                <a:ea typeface="Calibri"/>
                <a:cs typeface="Calibri"/>
                <a:sym typeface="Calibri"/>
              </a:rPr>
              <a:t>εφ</a:t>
            </a:r>
            <a:r>
              <a:rPr lang="en-US" sz="2000" b="0" i="0" u="none" strike="noStrike" cap="none" dirty="0">
                <a:solidFill>
                  <a:srgbClr val="000000"/>
                </a:solidFill>
                <a:latin typeface="Calibri"/>
                <a:ea typeface="Calibri"/>
                <a:cs typeface="Calibri"/>
                <a:sym typeface="Calibri"/>
              </a:rPr>
              <a:t>α</a:t>
            </a:r>
            <a:r>
              <a:rPr lang="en-US" sz="2000" b="0" i="0" u="none" strike="noStrike" cap="none" dirty="0" err="1">
                <a:solidFill>
                  <a:srgbClr val="000000"/>
                </a:solidFill>
                <a:latin typeface="Calibri"/>
                <a:ea typeface="Calibri"/>
                <a:cs typeface="Calibri"/>
                <a:sym typeface="Calibri"/>
              </a:rPr>
              <a:t>ρμόζετε</a:t>
            </a:r>
            <a:r>
              <a:rPr lang="en-US" sz="2000" b="0" i="0" u="none" strike="noStrike" cap="none" dirty="0">
                <a:solidFill>
                  <a:srgbClr val="000000"/>
                </a:solidFill>
                <a:latin typeface="Calibri"/>
                <a:ea typeface="Calibri"/>
                <a:cs typeface="Calibri"/>
                <a:sym typeface="Calibri"/>
              </a:rPr>
              <a:t> </a:t>
            </a:r>
            <a:r>
              <a:rPr lang="en-US" sz="2000" b="0" i="0" u="none" strike="noStrike" cap="none" dirty="0" err="1">
                <a:solidFill>
                  <a:srgbClr val="000000"/>
                </a:solidFill>
                <a:latin typeface="Calibri"/>
                <a:ea typeface="Calibri"/>
                <a:cs typeface="Calibri"/>
                <a:sym typeface="Calibri"/>
              </a:rPr>
              <a:t>τρεις</a:t>
            </a:r>
            <a:r>
              <a:rPr lang="en-US" sz="2000" b="0" i="0" u="none" strike="noStrike" cap="none" dirty="0">
                <a:solidFill>
                  <a:srgbClr val="000000"/>
                </a:solidFill>
                <a:latin typeface="Calibri"/>
                <a:ea typeface="Calibri"/>
                <a:cs typeface="Calibri"/>
                <a:sym typeface="Calibri"/>
              </a:rPr>
              <a:t> </a:t>
            </a:r>
            <a:r>
              <a:rPr lang="en-US" sz="2000" b="0" i="0" u="none" strike="noStrike" cap="none" dirty="0" err="1">
                <a:solidFill>
                  <a:srgbClr val="000000"/>
                </a:solidFill>
                <a:latin typeface="Calibri"/>
                <a:ea typeface="Calibri"/>
                <a:cs typeface="Calibri"/>
                <a:sym typeface="Calibri"/>
              </a:rPr>
              <a:t>στρ</a:t>
            </a:r>
            <a:r>
              <a:rPr lang="en-US" sz="2000" b="0" i="0" u="none" strike="noStrike" cap="none" dirty="0">
                <a:solidFill>
                  <a:srgbClr val="000000"/>
                </a:solidFill>
                <a:latin typeface="Calibri"/>
                <a:ea typeface="Calibri"/>
                <a:cs typeface="Calibri"/>
                <a:sym typeface="Calibri"/>
              </a:rPr>
              <a:t>α</a:t>
            </a:r>
            <a:r>
              <a:rPr lang="en-US" sz="2000" b="0" i="0" u="none" strike="noStrike" cap="none" dirty="0" err="1">
                <a:solidFill>
                  <a:srgbClr val="000000"/>
                </a:solidFill>
                <a:latin typeface="Calibri"/>
                <a:ea typeface="Calibri"/>
                <a:cs typeface="Calibri"/>
                <a:sym typeface="Calibri"/>
              </a:rPr>
              <a:t>τηγικές</a:t>
            </a:r>
            <a:r>
              <a:rPr lang="en-US" sz="2000" b="0" i="0" u="none" strike="noStrike" cap="none" dirty="0">
                <a:solidFill>
                  <a:srgbClr val="000000"/>
                </a:solidFill>
                <a:latin typeface="Calibri"/>
                <a:ea typeface="Calibri"/>
                <a:cs typeface="Calibri"/>
                <a:sym typeface="Calibri"/>
              </a:rPr>
              <a:t> </a:t>
            </a:r>
            <a:r>
              <a:rPr lang="en-US" sz="2000" b="0" i="0" u="none" strike="noStrike" cap="none" dirty="0" err="1">
                <a:solidFill>
                  <a:srgbClr val="000000"/>
                </a:solidFill>
                <a:latin typeface="Calibri"/>
                <a:ea typeface="Calibri"/>
                <a:cs typeface="Calibri"/>
                <a:sym typeface="Calibri"/>
              </a:rPr>
              <a:t>σε</a:t>
            </a:r>
            <a:r>
              <a:rPr lang="en-US" sz="2000" b="0" i="0" u="none" strike="noStrike" cap="none" dirty="0">
                <a:solidFill>
                  <a:srgbClr val="000000"/>
                </a:solidFill>
                <a:latin typeface="Calibri"/>
                <a:ea typeface="Calibri"/>
                <a:cs typeface="Calibri"/>
                <a:sym typeface="Calibri"/>
              </a:rPr>
              <a:t> </a:t>
            </a:r>
            <a:r>
              <a:rPr lang="en-US" sz="2000" b="0" i="0" u="none" strike="noStrike" cap="none" dirty="0" err="1">
                <a:solidFill>
                  <a:srgbClr val="000000"/>
                </a:solidFill>
                <a:latin typeface="Calibri"/>
                <a:ea typeface="Calibri"/>
                <a:cs typeface="Calibri"/>
                <a:sym typeface="Calibri"/>
              </a:rPr>
              <a:t>ε</a:t>
            </a:r>
            <a:r>
              <a:rPr lang="en-US" sz="2000" b="0" i="0" u="none" strike="noStrike" cap="none" dirty="0">
                <a:solidFill>
                  <a:srgbClr val="000000"/>
                </a:solidFill>
                <a:latin typeface="Calibri"/>
                <a:ea typeface="Calibri"/>
                <a:cs typeface="Calibri"/>
                <a:sym typeface="Calibri"/>
              </a:rPr>
              <a:t>π</a:t>
            </a:r>
            <a:r>
              <a:rPr lang="en-US" sz="2000" b="0" i="0" u="none" strike="noStrike" cap="none" dirty="0" err="1">
                <a:solidFill>
                  <a:srgbClr val="000000"/>
                </a:solidFill>
                <a:latin typeface="Calibri"/>
                <a:ea typeface="Calibri"/>
                <a:cs typeface="Calibri"/>
                <a:sym typeface="Calibri"/>
              </a:rPr>
              <a:t>ί</a:t>
            </a:r>
            <a:r>
              <a:rPr lang="en-US" sz="2000" b="0" i="0" u="none" strike="noStrike" cap="none" dirty="0">
                <a:solidFill>
                  <a:srgbClr val="000000"/>
                </a:solidFill>
                <a:latin typeface="Calibri"/>
                <a:ea typeface="Calibri"/>
                <a:cs typeface="Calibri"/>
                <a:sym typeface="Calibri"/>
              </a:rPr>
              <a:t>π</a:t>
            </a:r>
            <a:r>
              <a:rPr lang="en-US" sz="2000" b="0" i="0" u="none" strike="noStrike" cap="none" dirty="0" err="1">
                <a:solidFill>
                  <a:srgbClr val="000000"/>
                </a:solidFill>
                <a:latin typeface="Calibri"/>
                <a:ea typeface="Calibri"/>
                <a:cs typeface="Calibri"/>
                <a:sym typeface="Calibri"/>
              </a:rPr>
              <a:t>εδο</a:t>
            </a:r>
            <a:r>
              <a:rPr lang="en-US" sz="2000" b="0" i="0" u="none" strike="noStrike" cap="none" dirty="0">
                <a:solidFill>
                  <a:srgbClr val="000000"/>
                </a:solidFill>
                <a:latin typeface="Calibri"/>
                <a:ea typeface="Calibri"/>
                <a:cs typeface="Calibri"/>
                <a:sym typeface="Calibri"/>
              </a:rPr>
              <a:t> </a:t>
            </a:r>
            <a:r>
              <a:rPr lang="en-US" sz="2000" b="0" i="0" u="none" strike="noStrike" cap="none" dirty="0" err="1">
                <a:solidFill>
                  <a:srgbClr val="000000"/>
                </a:solidFill>
                <a:latin typeface="Calibri"/>
                <a:ea typeface="Calibri"/>
                <a:cs typeface="Calibri"/>
                <a:sym typeface="Calibri"/>
              </a:rPr>
              <a:t>σχολείου</a:t>
            </a:r>
            <a:r>
              <a:rPr lang="el-GR" sz="2000" b="0" i="0" u="none" strike="noStrike" cap="none" dirty="0">
                <a:solidFill>
                  <a:srgbClr val="000000"/>
                </a:solidFill>
                <a:latin typeface="Calibri"/>
                <a:ea typeface="Calibri"/>
                <a:cs typeface="Calibri"/>
                <a:sym typeface="Calibri"/>
              </a:rPr>
              <a:t>,</a:t>
            </a:r>
            <a:r>
              <a:rPr lang="en-US" sz="2000" b="0" i="0" u="none" strike="noStrike" cap="none" dirty="0">
                <a:solidFill>
                  <a:srgbClr val="000000"/>
                </a:solidFill>
                <a:latin typeface="Calibri"/>
                <a:ea typeface="Calibri"/>
                <a:cs typeface="Calibri"/>
                <a:sym typeface="Calibri"/>
              </a:rPr>
              <a:t> </a:t>
            </a:r>
            <a:r>
              <a:rPr lang="el-GR" sz="2000" b="0" i="0" u="none" strike="noStrike" cap="none" dirty="0">
                <a:solidFill>
                  <a:srgbClr val="000000"/>
                </a:solidFill>
                <a:latin typeface="Calibri"/>
                <a:ea typeface="Calibri"/>
                <a:cs typeface="Calibri"/>
                <a:sym typeface="Calibri"/>
              </a:rPr>
              <a:t>οι οποίες</a:t>
            </a:r>
            <a:r>
              <a:rPr lang="en-US" sz="2000" b="0" i="0" u="none" strike="noStrike" cap="none" dirty="0">
                <a:solidFill>
                  <a:srgbClr val="000000"/>
                </a:solidFill>
                <a:latin typeface="Calibri"/>
                <a:ea typeface="Calibri"/>
                <a:cs typeface="Calibri"/>
                <a:sym typeface="Calibri"/>
              </a:rPr>
              <a:t> </a:t>
            </a:r>
            <a:r>
              <a:rPr lang="en-US" sz="2000" b="0" i="0" u="none" strike="noStrike" cap="none" dirty="0" err="1">
                <a:solidFill>
                  <a:srgbClr val="000000"/>
                </a:solidFill>
                <a:latin typeface="Calibri"/>
                <a:ea typeface="Calibri"/>
                <a:cs typeface="Calibri"/>
                <a:sym typeface="Calibri"/>
              </a:rPr>
              <a:t>υ</a:t>
            </a:r>
            <a:r>
              <a:rPr lang="en-US" sz="2000" b="0" i="0" u="none" strike="noStrike" cap="none" dirty="0">
                <a:solidFill>
                  <a:srgbClr val="000000"/>
                </a:solidFill>
                <a:latin typeface="Calibri"/>
                <a:ea typeface="Calibri"/>
                <a:cs typeface="Calibri"/>
                <a:sym typeface="Calibri"/>
              </a:rPr>
              <a:t>π</a:t>
            </a:r>
            <a:r>
              <a:rPr lang="en-US" sz="2000" b="0" i="0" u="none" strike="noStrike" cap="none" dirty="0" err="1">
                <a:solidFill>
                  <a:srgbClr val="000000"/>
                </a:solidFill>
                <a:latin typeface="Calibri"/>
                <a:ea typeface="Calibri"/>
                <a:cs typeface="Calibri"/>
                <a:sym typeface="Calibri"/>
              </a:rPr>
              <a:t>οστηρίζουν</a:t>
            </a:r>
            <a:r>
              <a:rPr lang="en-US" sz="2000" b="0" i="0" u="none" strike="noStrike" cap="none" dirty="0">
                <a:solidFill>
                  <a:srgbClr val="000000"/>
                </a:solidFill>
                <a:latin typeface="Calibri"/>
                <a:ea typeface="Calibri"/>
                <a:cs typeface="Calibri"/>
                <a:sym typeface="Calibri"/>
              </a:rPr>
              <a:t> </a:t>
            </a:r>
            <a:r>
              <a:rPr lang="en-US" sz="2000" b="0" i="0" u="none" strike="noStrike" cap="none" dirty="0" err="1">
                <a:solidFill>
                  <a:srgbClr val="000000"/>
                </a:solidFill>
                <a:latin typeface="Calibri"/>
                <a:ea typeface="Calibri"/>
                <a:cs typeface="Calibri"/>
                <a:sym typeface="Calibri"/>
              </a:rPr>
              <a:t>την</a:t>
            </a:r>
            <a:r>
              <a:rPr lang="en-US" sz="2000" b="0" i="0" u="none" strike="noStrike" cap="none" dirty="0">
                <a:solidFill>
                  <a:srgbClr val="000000"/>
                </a:solidFill>
                <a:latin typeface="Calibri"/>
                <a:ea typeface="Calibri"/>
                <a:cs typeface="Calibri"/>
                <a:sym typeface="Calibri"/>
              </a:rPr>
              <a:t> </a:t>
            </a:r>
            <a:r>
              <a:rPr lang="en-US" sz="2000" b="0" i="0" u="none" strike="noStrike" cap="none" dirty="0" err="1">
                <a:solidFill>
                  <a:srgbClr val="000000"/>
                </a:solidFill>
                <a:latin typeface="Calibri"/>
                <a:ea typeface="Calibri"/>
                <a:cs typeface="Calibri"/>
                <a:sym typeface="Calibri"/>
              </a:rPr>
              <a:t>ευημερί</a:t>
            </a:r>
            <a:r>
              <a:rPr lang="en-US" sz="2000" b="0" i="0" u="none" strike="noStrike" cap="none" dirty="0">
                <a:solidFill>
                  <a:srgbClr val="000000"/>
                </a:solidFill>
                <a:latin typeface="Calibri"/>
                <a:ea typeface="Calibri"/>
                <a:cs typeface="Calibri"/>
                <a:sym typeface="Calibri"/>
              </a:rPr>
              <a:t>α </a:t>
            </a:r>
            <a:r>
              <a:rPr lang="en-US" sz="2000" b="0" i="0" u="none" strike="noStrike" cap="none" dirty="0" err="1">
                <a:solidFill>
                  <a:srgbClr val="000000"/>
                </a:solidFill>
                <a:latin typeface="Calibri"/>
                <a:ea typeface="Calibri"/>
                <a:cs typeface="Calibri"/>
                <a:sym typeface="Calibri"/>
              </a:rPr>
              <a:t>στην</a:t>
            </a:r>
            <a:r>
              <a:rPr lang="en-US" sz="2000" b="0" i="0" u="none" strike="noStrike" cap="none" dirty="0">
                <a:solidFill>
                  <a:srgbClr val="000000"/>
                </a:solidFill>
                <a:latin typeface="Calibri"/>
                <a:ea typeface="Calibri"/>
                <a:cs typeface="Calibri"/>
                <a:sym typeface="Calibri"/>
              </a:rPr>
              <a:t> </a:t>
            </a:r>
            <a:r>
              <a:rPr lang="en-US" sz="2000" b="0" i="0" u="none" strike="noStrike" cap="none" dirty="0" err="1">
                <a:solidFill>
                  <a:srgbClr val="000000"/>
                </a:solidFill>
                <a:latin typeface="Calibri"/>
                <a:ea typeface="Calibri"/>
                <a:cs typeface="Calibri"/>
                <a:sym typeface="Calibri"/>
              </a:rPr>
              <a:t>κ</a:t>
            </a:r>
            <a:r>
              <a:rPr lang="en-US" sz="2000" b="0" i="0" u="none" strike="noStrike" cap="none" dirty="0">
                <a:solidFill>
                  <a:srgbClr val="000000"/>
                </a:solidFill>
                <a:latin typeface="Calibri"/>
                <a:ea typeface="Calibri"/>
                <a:cs typeface="Calibri"/>
                <a:sym typeface="Calibri"/>
              </a:rPr>
              <a:t>α</a:t>
            </a:r>
            <a:r>
              <a:rPr lang="en-US" sz="2000" b="0" i="0" u="none" strike="noStrike" cap="none" dirty="0" err="1">
                <a:solidFill>
                  <a:srgbClr val="000000"/>
                </a:solidFill>
                <a:latin typeface="Calibri"/>
                <a:ea typeface="Calibri"/>
                <a:cs typeface="Calibri"/>
                <a:sym typeface="Calibri"/>
              </a:rPr>
              <a:t>θημερινή</a:t>
            </a:r>
            <a:r>
              <a:rPr lang="en-US" sz="2000" b="0" i="0" u="none" strike="noStrike" cap="none" dirty="0">
                <a:solidFill>
                  <a:srgbClr val="000000"/>
                </a:solidFill>
                <a:latin typeface="Calibri"/>
                <a:ea typeface="Calibri"/>
                <a:cs typeface="Calibri"/>
                <a:sym typeface="Calibri"/>
              </a:rPr>
              <a:t> π</a:t>
            </a:r>
            <a:r>
              <a:rPr lang="en-US" sz="2000" b="0" i="0" u="none" strike="noStrike" cap="none" dirty="0" err="1">
                <a:solidFill>
                  <a:srgbClr val="000000"/>
                </a:solidFill>
                <a:latin typeface="Calibri"/>
                <a:ea typeface="Calibri"/>
                <a:cs typeface="Calibri"/>
                <a:sym typeface="Calibri"/>
              </a:rPr>
              <a:t>ρ</a:t>
            </a:r>
            <a:r>
              <a:rPr lang="en-US" sz="2000" b="0" i="0" u="none" strike="noStrike" cap="none" dirty="0">
                <a:solidFill>
                  <a:srgbClr val="000000"/>
                </a:solidFill>
                <a:latin typeface="Calibri"/>
                <a:ea typeface="Calibri"/>
                <a:cs typeface="Calibri"/>
                <a:sym typeface="Calibri"/>
              </a:rPr>
              <a:t>α</a:t>
            </a:r>
            <a:r>
              <a:rPr lang="en-US" sz="2000" b="0" i="0" u="none" strike="noStrike" cap="none" dirty="0" err="1">
                <a:solidFill>
                  <a:srgbClr val="000000"/>
                </a:solidFill>
                <a:latin typeface="Calibri"/>
                <a:ea typeface="Calibri"/>
                <a:cs typeface="Calibri"/>
                <a:sym typeface="Calibri"/>
              </a:rPr>
              <a:t>κτική</a:t>
            </a:r>
            <a:r>
              <a:rPr lang="en-US" sz="2000" b="0" i="0" u="none" strike="noStrike" cap="none" dirty="0">
                <a:solidFill>
                  <a:srgbClr val="000000"/>
                </a:solidFill>
                <a:latin typeface="Calibri"/>
                <a:ea typeface="Calibri"/>
                <a:cs typeface="Calibri"/>
                <a:sym typeface="Calibri"/>
              </a:rPr>
              <a:t>.</a:t>
            </a:r>
            <a:endParaRPr dirty="0"/>
          </a:p>
          <a:p>
            <a:pPr marL="285750" marR="0" lvl="0" indent="-285750" algn="l" rtl="0">
              <a:lnSpc>
                <a:spcPct val="100000"/>
              </a:lnSpc>
              <a:spcBef>
                <a:spcPts val="0"/>
              </a:spcBef>
              <a:spcAft>
                <a:spcPts val="0"/>
              </a:spcAft>
              <a:buClr>
                <a:srgbClr val="000000"/>
              </a:buClr>
              <a:buSzPts val="2000"/>
              <a:buFont typeface="Arial"/>
              <a:buChar char="•"/>
            </a:pPr>
            <a:r>
              <a:rPr lang="en-US" sz="2000" b="0" i="0" u="none" strike="noStrike" cap="none" dirty="0" err="1">
                <a:solidFill>
                  <a:srgbClr val="000000"/>
                </a:solidFill>
                <a:latin typeface="Calibri"/>
                <a:ea typeface="Calibri"/>
                <a:cs typeface="Calibri"/>
                <a:sym typeface="Calibri"/>
              </a:rPr>
              <a:t>Θ</a:t>
            </a:r>
            <a:r>
              <a:rPr lang="en-US" sz="2000" b="0" i="0" u="none" strike="noStrike" cap="none" dirty="0">
                <a:solidFill>
                  <a:srgbClr val="000000"/>
                </a:solidFill>
                <a:latin typeface="Calibri"/>
                <a:ea typeface="Calibri"/>
                <a:cs typeface="Calibri"/>
                <a:sym typeface="Calibri"/>
              </a:rPr>
              <a:t>α </a:t>
            </a:r>
            <a:r>
              <a:rPr lang="en-US" sz="2000" b="0" i="0" u="none" strike="noStrike" cap="none" dirty="0" err="1">
                <a:solidFill>
                  <a:srgbClr val="000000"/>
                </a:solidFill>
                <a:latin typeface="Calibri"/>
                <a:ea typeface="Calibri"/>
                <a:cs typeface="Calibri"/>
                <a:sym typeface="Calibri"/>
              </a:rPr>
              <a:t>συγκρίνετε</a:t>
            </a:r>
            <a:r>
              <a:rPr lang="en-US" sz="2000" b="0" i="0" u="none" strike="noStrike" cap="none" dirty="0">
                <a:solidFill>
                  <a:srgbClr val="000000"/>
                </a:solidFill>
                <a:latin typeface="Calibri"/>
                <a:ea typeface="Calibri"/>
                <a:cs typeface="Calibri"/>
                <a:sym typeface="Calibri"/>
              </a:rPr>
              <a:t> α</a:t>
            </a:r>
            <a:r>
              <a:rPr lang="en-US" sz="2000" b="0" i="0" u="none" strike="noStrike" cap="none" dirty="0" err="1">
                <a:solidFill>
                  <a:srgbClr val="000000"/>
                </a:solidFill>
                <a:latin typeface="Calibri"/>
                <a:ea typeface="Calibri"/>
                <a:cs typeface="Calibri"/>
                <a:sym typeface="Calibri"/>
              </a:rPr>
              <a:t>υτές</a:t>
            </a:r>
            <a:r>
              <a:rPr lang="en-US" sz="2000" b="0" i="0" u="none" strike="noStrike" cap="none" dirty="0">
                <a:solidFill>
                  <a:srgbClr val="000000"/>
                </a:solidFill>
                <a:latin typeface="Calibri"/>
                <a:ea typeface="Calibri"/>
                <a:cs typeface="Calibri"/>
                <a:sym typeface="Calibri"/>
              </a:rPr>
              <a:t> </a:t>
            </a:r>
            <a:r>
              <a:rPr lang="en-US" sz="2000" b="0" i="0" u="none" strike="noStrike" cap="none" dirty="0" err="1">
                <a:solidFill>
                  <a:srgbClr val="000000"/>
                </a:solidFill>
                <a:latin typeface="Calibri"/>
                <a:ea typeface="Calibri"/>
                <a:cs typeface="Calibri"/>
                <a:sym typeface="Calibri"/>
              </a:rPr>
              <a:t>τις</a:t>
            </a:r>
            <a:r>
              <a:rPr lang="en-US" sz="2000" b="0" i="0" u="none" strike="noStrike" cap="none" dirty="0">
                <a:solidFill>
                  <a:srgbClr val="000000"/>
                </a:solidFill>
                <a:latin typeface="Calibri"/>
                <a:ea typeface="Calibri"/>
                <a:cs typeface="Calibri"/>
                <a:sym typeface="Calibri"/>
              </a:rPr>
              <a:t> </a:t>
            </a:r>
            <a:r>
              <a:rPr lang="en-US" sz="2000" b="0" i="0" u="none" strike="noStrike" cap="none" dirty="0" err="1">
                <a:solidFill>
                  <a:srgbClr val="000000"/>
                </a:solidFill>
                <a:latin typeface="Calibri"/>
                <a:ea typeface="Calibri"/>
                <a:cs typeface="Calibri"/>
                <a:sym typeface="Calibri"/>
              </a:rPr>
              <a:t>στρ</a:t>
            </a:r>
            <a:r>
              <a:rPr lang="en-US" sz="2000" b="0" i="0" u="none" strike="noStrike" cap="none" dirty="0">
                <a:solidFill>
                  <a:srgbClr val="000000"/>
                </a:solidFill>
                <a:latin typeface="Calibri"/>
                <a:ea typeface="Calibri"/>
                <a:cs typeface="Calibri"/>
                <a:sym typeface="Calibri"/>
              </a:rPr>
              <a:t>α</a:t>
            </a:r>
            <a:r>
              <a:rPr lang="en-US" sz="2000" b="0" i="0" u="none" strike="noStrike" cap="none" dirty="0" err="1">
                <a:solidFill>
                  <a:srgbClr val="000000"/>
                </a:solidFill>
                <a:latin typeface="Calibri"/>
                <a:ea typeface="Calibri"/>
                <a:cs typeface="Calibri"/>
                <a:sym typeface="Calibri"/>
              </a:rPr>
              <a:t>τηγικές</a:t>
            </a:r>
            <a:r>
              <a:rPr lang="en-US" sz="2000" b="0" i="0" u="none" strike="noStrike" cap="none" dirty="0">
                <a:solidFill>
                  <a:srgbClr val="000000"/>
                </a:solidFill>
                <a:latin typeface="Calibri"/>
                <a:ea typeface="Calibri"/>
                <a:cs typeface="Calibri"/>
                <a:sym typeface="Calibri"/>
              </a:rPr>
              <a:t> </a:t>
            </a:r>
            <a:r>
              <a:rPr lang="en-US" sz="2000" b="0" i="0" u="none" strike="noStrike" cap="none" dirty="0" err="1">
                <a:solidFill>
                  <a:srgbClr val="000000"/>
                </a:solidFill>
                <a:latin typeface="Calibri"/>
                <a:ea typeface="Calibri"/>
                <a:cs typeface="Calibri"/>
                <a:sym typeface="Calibri"/>
              </a:rPr>
              <a:t>με</a:t>
            </a:r>
            <a:r>
              <a:rPr lang="en-US" sz="2000" b="0" i="0" u="none" strike="noStrike" cap="none" dirty="0">
                <a:solidFill>
                  <a:srgbClr val="000000"/>
                </a:solidFill>
                <a:latin typeface="Calibri"/>
                <a:ea typeface="Calibri"/>
                <a:cs typeface="Calibri"/>
                <a:sym typeface="Calibri"/>
              </a:rPr>
              <a:t> </a:t>
            </a:r>
            <a:r>
              <a:rPr lang="en-US" sz="2000" b="0" i="0" u="none" strike="noStrike" cap="none" dirty="0" err="1">
                <a:solidFill>
                  <a:srgbClr val="000000"/>
                </a:solidFill>
                <a:latin typeface="Calibri"/>
                <a:ea typeface="Calibri"/>
                <a:cs typeface="Calibri"/>
                <a:sym typeface="Calibri"/>
              </a:rPr>
              <a:t>την</a:t>
            </a:r>
            <a:r>
              <a:rPr lang="en-US" sz="2000" b="0" i="0" u="none" strike="noStrike" cap="none" dirty="0">
                <a:solidFill>
                  <a:srgbClr val="000000"/>
                </a:solidFill>
                <a:latin typeface="Calibri"/>
                <a:ea typeface="Calibri"/>
                <a:cs typeface="Calibri"/>
                <a:sym typeface="Calibri"/>
              </a:rPr>
              <a:t> </a:t>
            </a:r>
            <a:r>
              <a:rPr lang="en-US" sz="2000" b="0" i="0" u="none" strike="noStrike" cap="none" dirty="0" err="1">
                <a:solidFill>
                  <a:srgbClr val="000000"/>
                </a:solidFill>
                <a:latin typeface="Calibri"/>
                <a:ea typeface="Calibri"/>
                <a:cs typeface="Calibri"/>
                <a:sym typeface="Calibri"/>
              </a:rPr>
              <a:t>τρέχουσ</a:t>
            </a:r>
            <a:r>
              <a:rPr lang="en-US" sz="2000" b="0" i="0" u="none" strike="noStrike" cap="none" dirty="0">
                <a:solidFill>
                  <a:srgbClr val="000000"/>
                </a:solidFill>
                <a:latin typeface="Calibri"/>
                <a:ea typeface="Calibri"/>
                <a:cs typeface="Calibri"/>
                <a:sym typeface="Calibri"/>
              </a:rPr>
              <a:t>α π</a:t>
            </a:r>
            <a:r>
              <a:rPr lang="en-US" sz="2000" b="0" i="0" u="none" strike="noStrike" cap="none" dirty="0" err="1">
                <a:solidFill>
                  <a:srgbClr val="000000"/>
                </a:solidFill>
                <a:latin typeface="Calibri"/>
                <a:ea typeface="Calibri"/>
                <a:cs typeface="Calibri"/>
                <a:sym typeface="Calibri"/>
              </a:rPr>
              <a:t>ρ</a:t>
            </a:r>
            <a:r>
              <a:rPr lang="en-US" sz="2000" b="0" i="0" u="none" strike="noStrike" cap="none" dirty="0">
                <a:solidFill>
                  <a:srgbClr val="000000"/>
                </a:solidFill>
                <a:latin typeface="Calibri"/>
                <a:ea typeface="Calibri"/>
                <a:cs typeface="Calibri"/>
                <a:sym typeface="Calibri"/>
              </a:rPr>
              <a:t>α</a:t>
            </a:r>
            <a:r>
              <a:rPr lang="en-US" sz="2000" b="0" i="0" u="none" strike="noStrike" cap="none" dirty="0" err="1">
                <a:solidFill>
                  <a:srgbClr val="000000"/>
                </a:solidFill>
                <a:latin typeface="Calibri"/>
                <a:ea typeface="Calibri"/>
                <a:cs typeface="Calibri"/>
                <a:sym typeface="Calibri"/>
              </a:rPr>
              <a:t>γμ</a:t>
            </a:r>
            <a:r>
              <a:rPr lang="en-US" sz="2000" b="0" i="0" u="none" strike="noStrike" cap="none" dirty="0">
                <a:solidFill>
                  <a:srgbClr val="000000"/>
                </a:solidFill>
                <a:latin typeface="Calibri"/>
                <a:ea typeface="Calibri"/>
                <a:cs typeface="Calibri"/>
                <a:sym typeface="Calibri"/>
              </a:rPr>
              <a:t>α</a:t>
            </a:r>
            <a:r>
              <a:rPr lang="en-US" sz="2000" b="0" i="0" u="none" strike="noStrike" cap="none" dirty="0" err="1">
                <a:solidFill>
                  <a:srgbClr val="000000"/>
                </a:solidFill>
                <a:latin typeface="Calibri"/>
                <a:ea typeface="Calibri"/>
                <a:cs typeface="Calibri"/>
                <a:sym typeface="Calibri"/>
              </a:rPr>
              <a:t>τικότητ</a:t>
            </a:r>
            <a:r>
              <a:rPr lang="en-US" sz="2000" b="0" i="0" u="none" strike="noStrike" cap="none" dirty="0">
                <a:solidFill>
                  <a:srgbClr val="000000"/>
                </a:solidFill>
                <a:latin typeface="Calibri"/>
                <a:ea typeface="Calibri"/>
                <a:cs typeface="Calibri"/>
                <a:sym typeface="Calibri"/>
              </a:rPr>
              <a:t>α </a:t>
            </a:r>
            <a:r>
              <a:rPr lang="en-US" sz="2000" b="0" i="0" u="none" strike="noStrike" cap="none" dirty="0" err="1">
                <a:solidFill>
                  <a:srgbClr val="000000"/>
                </a:solidFill>
                <a:latin typeface="Calibri"/>
                <a:ea typeface="Calibri"/>
                <a:cs typeface="Calibri"/>
                <a:sym typeface="Calibri"/>
              </a:rPr>
              <a:t>του</a:t>
            </a:r>
            <a:r>
              <a:rPr lang="en-US" sz="2000" b="0" i="0" u="none" strike="noStrike" cap="none" dirty="0">
                <a:solidFill>
                  <a:srgbClr val="000000"/>
                </a:solidFill>
                <a:latin typeface="Calibri"/>
                <a:ea typeface="Calibri"/>
                <a:cs typeface="Calibri"/>
                <a:sym typeface="Calibri"/>
              </a:rPr>
              <a:t> </a:t>
            </a:r>
            <a:r>
              <a:rPr lang="en-US" sz="2000" b="0" i="0" u="none" strike="noStrike" cap="none" dirty="0" err="1">
                <a:solidFill>
                  <a:srgbClr val="000000"/>
                </a:solidFill>
                <a:latin typeface="Calibri"/>
                <a:ea typeface="Calibri"/>
                <a:cs typeface="Calibri"/>
                <a:sym typeface="Calibri"/>
              </a:rPr>
              <a:t>σχολείου</a:t>
            </a:r>
            <a:r>
              <a:rPr lang="en-US" sz="2000" b="0" i="0" u="none" strike="noStrike" cap="none" dirty="0">
                <a:solidFill>
                  <a:srgbClr val="000000"/>
                </a:solidFill>
                <a:latin typeface="Calibri"/>
                <a:ea typeface="Calibri"/>
                <a:cs typeface="Calibri"/>
                <a:sym typeface="Calibri"/>
              </a:rPr>
              <a:t> </a:t>
            </a:r>
            <a:r>
              <a:rPr lang="en-US" sz="2000" b="0" i="0" u="none" strike="noStrike" cap="none" dirty="0" err="1">
                <a:solidFill>
                  <a:srgbClr val="000000"/>
                </a:solidFill>
                <a:latin typeface="Calibri"/>
                <a:ea typeface="Calibri"/>
                <a:cs typeface="Calibri"/>
                <a:sym typeface="Calibri"/>
              </a:rPr>
              <a:t>σ</a:t>
            </a:r>
            <a:r>
              <a:rPr lang="en-US" sz="2000" b="0" i="0" u="none" strike="noStrike" cap="none" dirty="0">
                <a:solidFill>
                  <a:srgbClr val="000000"/>
                </a:solidFill>
                <a:latin typeface="Calibri"/>
                <a:ea typeface="Calibri"/>
                <a:cs typeface="Calibri"/>
                <a:sym typeface="Calibri"/>
              </a:rPr>
              <a:t>α</a:t>
            </a:r>
            <a:r>
              <a:rPr lang="en-US" sz="2000" b="0" i="0" u="none" strike="noStrike" cap="none" dirty="0" err="1">
                <a:solidFill>
                  <a:srgbClr val="000000"/>
                </a:solidFill>
                <a:latin typeface="Calibri"/>
                <a:ea typeface="Calibri"/>
                <a:cs typeface="Calibri"/>
                <a:sym typeface="Calibri"/>
              </a:rPr>
              <a:t>ς</a:t>
            </a:r>
            <a:r>
              <a:rPr lang="en-US" sz="2000" b="0" i="0" u="none" strike="noStrike" cap="none" dirty="0">
                <a:solidFill>
                  <a:srgbClr val="000000"/>
                </a:solidFill>
                <a:latin typeface="Calibri"/>
                <a:ea typeface="Calibri"/>
                <a:cs typeface="Calibri"/>
                <a:sym typeface="Calibri"/>
              </a:rPr>
              <a:t> </a:t>
            </a:r>
            <a:r>
              <a:rPr lang="en-US" sz="2000" b="0" i="0" u="none" strike="noStrike" cap="none" dirty="0" err="1">
                <a:solidFill>
                  <a:srgbClr val="000000"/>
                </a:solidFill>
                <a:latin typeface="Calibri"/>
                <a:ea typeface="Calibri"/>
                <a:cs typeface="Calibri"/>
                <a:sym typeface="Calibri"/>
              </a:rPr>
              <a:t>κ</a:t>
            </a:r>
            <a:r>
              <a:rPr lang="en-US" sz="2000" b="0" i="0" u="none" strike="noStrike" cap="none" dirty="0">
                <a:solidFill>
                  <a:srgbClr val="000000"/>
                </a:solidFill>
                <a:latin typeface="Calibri"/>
                <a:ea typeface="Calibri"/>
                <a:cs typeface="Calibri"/>
                <a:sym typeface="Calibri"/>
              </a:rPr>
              <a:t>α</a:t>
            </a:r>
            <a:r>
              <a:rPr lang="en-US" sz="2000" b="0" i="0" u="none" strike="noStrike" cap="none" dirty="0" err="1">
                <a:solidFill>
                  <a:srgbClr val="000000"/>
                </a:solidFill>
                <a:latin typeface="Calibri"/>
                <a:ea typeface="Calibri"/>
                <a:cs typeface="Calibri"/>
                <a:sym typeface="Calibri"/>
              </a:rPr>
              <a:t>ι</a:t>
            </a:r>
            <a:r>
              <a:rPr lang="en-US" sz="2000" b="0" i="0" u="none" strike="noStrike" cap="none" dirty="0">
                <a:solidFill>
                  <a:srgbClr val="000000"/>
                </a:solidFill>
                <a:latin typeface="Calibri"/>
                <a:ea typeface="Calibri"/>
                <a:cs typeface="Calibri"/>
                <a:sym typeface="Calibri"/>
              </a:rPr>
              <a:t> </a:t>
            </a:r>
            <a:r>
              <a:rPr lang="en-US" sz="2000" b="0" i="0" u="none" strike="noStrike" cap="none" dirty="0" err="1">
                <a:solidFill>
                  <a:srgbClr val="000000"/>
                </a:solidFill>
                <a:latin typeface="Calibri"/>
                <a:ea typeface="Calibri"/>
                <a:cs typeface="Calibri"/>
                <a:sym typeface="Calibri"/>
              </a:rPr>
              <a:t>θ</a:t>
            </a:r>
            <a:r>
              <a:rPr lang="en-US" sz="2000" b="0" i="0" u="none" strike="noStrike" cap="none" dirty="0">
                <a:solidFill>
                  <a:srgbClr val="000000"/>
                </a:solidFill>
                <a:latin typeface="Calibri"/>
                <a:ea typeface="Calibri"/>
                <a:cs typeface="Calibri"/>
                <a:sym typeface="Calibri"/>
              </a:rPr>
              <a:t>α </a:t>
            </a:r>
            <a:r>
              <a:rPr lang="en-US" sz="2000" b="0" i="0" u="none" strike="noStrike" cap="none" dirty="0" err="1">
                <a:solidFill>
                  <a:srgbClr val="000000"/>
                </a:solidFill>
                <a:latin typeface="Calibri"/>
                <a:ea typeface="Calibri"/>
                <a:cs typeface="Calibri"/>
                <a:sym typeface="Calibri"/>
              </a:rPr>
              <a:t>ελέγξετε</a:t>
            </a:r>
            <a:r>
              <a:rPr lang="en-US" sz="2000" b="0" i="0" u="none" strike="noStrike" cap="none" dirty="0">
                <a:solidFill>
                  <a:srgbClr val="000000"/>
                </a:solidFill>
                <a:latin typeface="Calibri"/>
                <a:ea typeface="Calibri"/>
                <a:cs typeface="Calibri"/>
                <a:sym typeface="Calibri"/>
              </a:rPr>
              <a:t> α</a:t>
            </a:r>
            <a:r>
              <a:rPr lang="en-US" sz="2000" b="0" i="0" u="none" strike="noStrike" cap="none" dirty="0" err="1">
                <a:solidFill>
                  <a:srgbClr val="000000"/>
                </a:solidFill>
                <a:latin typeface="Calibri"/>
                <a:ea typeface="Calibri"/>
                <a:cs typeface="Calibri"/>
                <a:sym typeface="Calibri"/>
              </a:rPr>
              <a:t>ν</a:t>
            </a:r>
            <a:r>
              <a:rPr lang="en-US" sz="2000" b="0" i="0" u="none" strike="noStrike" cap="none" dirty="0">
                <a:solidFill>
                  <a:srgbClr val="000000"/>
                </a:solidFill>
                <a:latin typeface="Calibri"/>
                <a:ea typeface="Calibri"/>
                <a:cs typeface="Calibri"/>
                <a:sym typeface="Calibri"/>
              </a:rPr>
              <a:t> </a:t>
            </a:r>
            <a:r>
              <a:rPr lang="en-US" sz="2000" b="0" i="0" u="none" strike="noStrike" cap="none" dirty="0" err="1">
                <a:solidFill>
                  <a:srgbClr val="000000"/>
                </a:solidFill>
                <a:latin typeface="Calibri"/>
                <a:ea typeface="Calibri"/>
                <a:cs typeface="Calibri"/>
                <a:sym typeface="Calibri"/>
              </a:rPr>
              <a:t>συνάδουν</a:t>
            </a:r>
            <a:r>
              <a:rPr lang="en-US" sz="2000" b="0" i="0" u="none" strike="noStrike" cap="none" dirty="0">
                <a:solidFill>
                  <a:srgbClr val="000000"/>
                </a:solidFill>
                <a:latin typeface="Calibri"/>
                <a:ea typeface="Calibri"/>
                <a:cs typeface="Calibri"/>
                <a:sym typeface="Calibri"/>
              </a:rPr>
              <a:t> </a:t>
            </a:r>
            <a:r>
              <a:rPr lang="en-US" sz="2000" b="0" i="0" u="none" strike="noStrike" cap="none" dirty="0" err="1">
                <a:solidFill>
                  <a:srgbClr val="000000"/>
                </a:solidFill>
                <a:latin typeface="Calibri"/>
                <a:ea typeface="Calibri"/>
                <a:cs typeface="Calibri"/>
                <a:sym typeface="Calibri"/>
              </a:rPr>
              <a:t>με</a:t>
            </a:r>
            <a:r>
              <a:rPr lang="en-US" sz="2000" b="0" i="0" u="none" strike="noStrike" cap="none" dirty="0">
                <a:solidFill>
                  <a:srgbClr val="000000"/>
                </a:solidFill>
                <a:latin typeface="Calibri"/>
                <a:ea typeface="Calibri"/>
                <a:cs typeface="Calibri"/>
                <a:sym typeface="Calibri"/>
              </a:rPr>
              <a:t> </a:t>
            </a:r>
            <a:r>
              <a:rPr lang="en-US" sz="2000" b="0" i="0" u="none" strike="noStrike" cap="none" dirty="0" err="1">
                <a:solidFill>
                  <a:srgbClr val="000000"/>
                </a:solidFill>
                <a:latin typeface="Calibri"/>
                <a:ea typeface="Calibri"/>
                <a:cs typeface="Calibri"/>
                <a:sym typeface="Calibri"/>
              </a:rPr>
              <a:t>το</a:t>
            </a:r>
            <a:r>
              <a:rPr lang="en-US" sz="2000" b="0" i="0" u="none" strike="noStrike" cap="none" dirty="0">
                <a:solidFill>
                  <a:srgbClr val="000000"/>
                </a:solidFill>
                <a:latin typeface="Calibri"/>
                <a:ea typeface="Calibri"/>
                <a:cs typeface="Calibri"/>
                <a:sym typeface="Calibri"/>
              </a:rPr>
              <a:t> </a:t>
            </a:r>
            <a:r>
              <a:rPr lang="en-US" sz="2000" b="0" i="0" u="none" strike="noStrike" cap="none" dirty="0" err="1">
                <a:solidFill>
                  <a:srgbClr val="000000"/>
                </a:solidFill>
                <a:latin typeface="Calibri"/>
                <a:ea typeface="Calibri"/>
                <a:cs typeface="Calibri"/>
                <a:sym typeface="Calibri"/>
              </a:rPr>
              <a:t>ήθος</a:t>
            </a:r>
            <a:r>
              <a:rPr lang="en-US" sz="2000" b="0" i="0" u="none" strike="noStrike" cap="none" dirty="0">
                <a:solidFill>
                  <a:srgbClr val="000000"/>
                </a:solidFill>
                <a:latin typeface="Calibri"/>
                <a:ea typeface="Calibri"/>
                <a:cs typeface="Calibri"/>
                <a:sym typeface="Calibri"/>
              </a:rPr>
              <a:t> </a:t>
            </a:r>
            <a:r>
              <a:rPr lang="en-US" sz="2000" b="0" i="0" u="none" strike="noStrike" cap="none" dirty="0" err="1">
                <a:solidFill>
                  <a:srgbClr val="000000"/>
                </a:solidFill>
                <a:latin typeface="Calibri"/>
                <a:ea typeface="Calibri"/>
                <a:cs typeface="Calibri"/>
                <a:sym typeface="Calibri"/>
              </a:rPr>
              <a:t>του</a:t>
            </a:r>
            <a:r>
              <a:rPr lang="en-US" sz="2000" b="0" i="0" u="none" strike="noStrike" cap="none" dirty="0">
                <a:solidFill>
                  <a:srgbClr val="000000"/>
                </a:solidFill>
                <a:latin typeface="Calibri"/>
                <a:ea typeface="Calibri"/>
                <a:cs typeface="Calibri"/>
                <a:sym typeface="Calibri"/>
              </a:rPr>
              <a:t> </a:t>
            </a:r>
            <a:r>
              <a:rPr lang="en-US" sz="2000" b="0" i="0" u="none" strike="noStrike" cap="none" dirty="0" err="1">
                <a:solidFill>
                  <a:srgbClr val="000000"/>
                </a:solidFill>
                <a:latin typeface="Calibri"/>
                <a:ea typeface="Calibri"/>
                <a:cs typeface="Calibri"/>
                <a:sym typeface="Calibri"/>
              </a:rPr>
              <a:t>σχολείου</a:t>
            </a:r>
            <a:r>
              <a:rPr lang="en-US" sz="2000" b="0" i="0" u="none" strike="noStrike" cap="none" dirty="0">
                <a:solidFill>
                  <a:srgbClr val="000000"/>
                </a:solidFill>
                <a:latin typeface="Calibri"/>
                <a:ea typeface="Calibri"/>
                <a:cs typeface="Calibri"/>
                <a:sym typeface="Calibri"/>
              </a:rPr>
              <a:t> </a:t>
            </a:r>
            <a:r>
              <a:rPr lang="en-US" sz="2000" b="0" i="0" u="none" strike="noStrike" cap="none" dirty="0" err="1">
                <a:solidFill>
                  <a:srgbClr val="000000"/>
                </a:solidFill>
                <a:latin typeface="Calibri"/>
                <a:ea typeface="Calibri"/>
                <a:cs typeface="Calibri"/>
                <a:sym typeface="Calibri"/>
              </a:rPr>
              <a:t>σ</a:t>
            </a:r>
            <a:r>
              <a:rPr lang="en-US" sz="2000" b="0" i="0" u="none" strike="noStrike" cap="none" dirty="0">
                <a:solidFill>
                  <a:srgbClr val="000000"/>
                </a:solidFill>
                <a:latin typeface="Calibri"/>
                <a:ea typeface="Calibri"/>
                <a:cs typeface="Calibri"/>
                <a:sym typeface="Calibri"/>
              </a:rPr>
              <a:t>α</a:t>
            </a:r>
            <a:r>
              <a:rPr lang="en-US" sz="2000" b="0" i="0" u="none" strike="noStrike" cap="none" dirty="0" err="1">
                <a:solidFill>
                  <a:srgbClr val="000000"/>
                </a:solidFill>
                <a:latin typeface="Calibri"/>
                <a:ea typeface="Calibri"/>
                <a:cs typeface="Calibri"/>
                <a:sym typeface="Calibri"/>
              </a:rPr>
              <a:t>ς</a:t>
            </a:r>
            <a:r>
              <a:rPr lang="en-US" sz="2000" b="0" i="0" u="none" strike="noStrike" cap="none" dirty="0">
                <a:solidFill>
                  <a:srgbClr val="000000"/>
                </a:solidFill>
                <a:latin typeface="Calibri"/>
                <a:ea typeface="Calibri"/>
                <a:cs typeface="Calibri"/>
                <a:sym typeface="Calibri"/>
              </a:rPr>
              <a:t>.</a:t>
            </a:r>
            <a:endParaRPr dirty="0"/>
          </a:p>
          <a:p>
            <a:pPr marL="285750" marR="0" lvl="0" indent="-285750" algn="l" rtl="0">
              <a:lnSpc>
                <a:spcPct val="100000"/>
              </a:lnSpc>
              <a:spcBef>
                <a:spcPts val="0"/>
              </a:spcBef>
              <a:spcAft>
                <a:spcPts val="0"/>
              </a:spcAft>
              <a:buClr>
                <a:srgbClr val="000000"/>
              </a:buClr>
              <a:buSzPts val="2000"/>
              <a:buFont typeface="Arial"/>
              <a:buChar char="•"/>
            </a:pPr>
            <a:r>
              <a:rPr lang="en-US" sz="2000" b="0" i="0" u="none" strike="noStrike" cap="none" dirty="0" err="1">
                <a:solidFill>
                  <a:srgbClr val="000000"/>
                </a:solidFill>
                <a:latin typeface="Calibri"/>
                <a:ea typeface="Calibri"/>
                <a:cs typeface="Calibri"/>
                <a:sym typeface="Calibri"/>
              </a:rPr>
              <a:t>Θ</a:t>
            </a:r>
            <a:r>
              <a:rPr lang="en-US" sz="2000" b="0" i="0" u="none" strike="noStrike" cap="none" dirty="0">
                <a:solidFill>
                  <a:srgbClr val="000000"/>
                </a:solidFill>
                <a:latin typeface="Calibri"/>
                <a:ea typeface="Calibri"/>
                <a:cs typeface="Calibri"/>
                <a:sym typeface="Calibri"/>
              </a:rPr>
              <a:t>α </a:t>
            </a:r>
            <a:r>
              <a:rPr lang="en-US" sz="2000" b="0" i="0" u="none" strike="noStrike" cap="none" dirty="0" err="1">
                <a:solidFill>
                  <a:srgbClr val="000000"/>
                </a:solidFill>
                <a:latin typeface="Calibri"/>
                <a:ea typeface="Calibri"/>
                <a:cs typeface="Calibri"/>
                <a:sym typeface="Calibri"/>
              </a:rPr>
              <a:t>εξετάσετε</a:t>
            </a:r>
            <a:r>
              <a:rPr lang="en-US" sz="2000" b="0" i="0" u="none" strike="noStrike" cap="none" dirty="0">
                <a:solidFill>
                  <a:srgbClr val="000000"/>
                </a:solidFill>
                <a:latin typeface="Calibri"/>
                <a:ea typeface="Calibri"/>
                <a:cs typeface="Calibri"/>
                <a:sym typeface="Calibri"/>
              </a:rPr>
              <a:t> </a:t>
            </a:r>
            <a:r>
              <a:rPr lang="en-US" sz="2000" b="0" i="0" u="none" strike="noStrike" cap="none" dirty="0" err="1">
                <a:solidFill>
                  <a:srgbClr val="000000"/>
                </a:solidFill>
                <a:latin typeface="Calibri"/>
                <a:ea typeface="Calibri"/>
                <a:cs typeface="Calibri"/>
                <a:sym typeface="Calibri"/>
              </a:rPr>
              <a:t>ε</a:t>
            </a:r>
            <a:r>
              <a:rPr lang="en-US" sz="2000" b="0" i="0" u="none" strike="noStrike" cap="none" dirty="0">
                <a:solidFill>
                  <a:srgbClr val="000000"/>
                </a:solidFill>
                <a:latin typeface="Calibri"/>
                <a:ea typeface="Calibri"/>
                <a:cs typeface="Calibri"/>
                <a:sym typeface="Calibri"/>
              </a:rPr>
              <a:t>π</a:t>
            </a:r>
            <a:r>
              <a:rPr lang="en-US" sz="2000" b="0" i="0" u="none" strike="noStrike" cap="none" dirty="0" err="1">
                <a:solidFill>
                  <a:srgbClr val="000000"/>
                </a:solidFill>
                <a:latin typeface="Calibri"/>
                <a:ea typeface="Calibri"/>
                <a:cs typeface="Calibri"/>
                <a:sym typeface="Calibri"/>
              </a:rPr>
              <a:t>ίσης</a:t>
            </a:r>
            <a:r>
              <a:rPr lang="en-US" sz="2000" b="0" i="0" u="none" strike="noStrike" cap="none" dirty="0">
                <a:solidFill>
                  <a:srgbClr val="000000"/>
                </a:solidFill>
                <a:latin typeface="Calibri"/>
                <a:ea typeface="Calibri"/>
                <a:cs typeface="Calibri"/>
                <a:sym typeface="Calibri"/>
              </a:rPr>
              <a:t> </a:t>
            </a:r>
            <a:r>
              <a:rPr lang="en-US" sz="2000" b="0" i="0" u="none" strike="noStrike" cap="none" dirty="0" err="1">
                <a:solidFill>
                  <a:srgbClr val="000000"/>
                </a:solidFill>
                <a:latin typeface="Calibri"/>
                <a:ea typeface="Calibri"/>
                <a:cs typeface="Calibri"/>
                <a:sym typeface="Calibri"/>
              </a:rPr>
              <a:t>μι</a:t>
            </a:r>
            <a:r>
              <a:rPr lang="en-US" sz="2000" b="0" i="0" u="none" strike="noStrike" cap="none" dirty="0">
                <a:solidFill>
                  <a:srgbClr val="000000"/>
                </a:solidFill>
                <a:latin typeface="Calibri"/>
                <a:ea typeface="Calibri"/>
                <a:cs typeface="Calibri"/>
                <a:sym typeface="Calibri"/>
              </a:rPr>
              <a:t>α π</a:t>
            </a:r>
            <a:r>
              <a:rPr lang="en-US" sz="2000" b="0" i="0" u="none" strike="noStrike" cap="none" dirty="0" err="1">
                <a:solidFill>
                  <a:srgbClr val="000000"/>
                </a:solidFill>
                <a:latin typeface="Calibri"/>
                <a:ea typeface="Calibri"/>
                <a:cs typeface="Calibri"/>
                <a:sym typeface="Calibri"/>
              </a:rPr>
              <a:t>ρ</a:t>
            </a:r>
            <a:r>
              <a:rPr lang="en-US" sz="2000" b="0" i="0" u="none" strike="noStrike" cap="none" dirty="0">
                <a:solidFill>
                  <a:srgbClr val="000000"/>
                </a:solidFill>
                <a:latin typeface="Calibri"/>
                <a:ea typeface="Calibri"/>
                <a:cs typeface="Calibri"/>
                <a:sym typeface="Calibri"/>
              </a:rPr>
              <a:t>α</a:t>
            </a:r>
            <a:r>
              <a:rPr lang="en-US" sz="2000" b="0" i="0" u="none" strike="noStrike" cap="none" dirty="0" err="1">
                <a:solidFill>
                  <a:srgbClr val="000000"/>
                </a:solidFill>
                <a:latin typeface="Calibri"/>
                <a:ea typeface="Calibri"/>
                <a:cs typeface="Calibri"/>
                <a:sym typeface="Calibri"/>
              </a:rPr>
              <a:t>γμ</a:t>
            </a:r>
            <a:r>
              <a:rPr lang="en-US" sz="2000" b="0" i="0" u="none" strike="noStrike" cap="none" dirty="0">
                <a:solidFill>
                  <a:srgbClr val="000000"/>
                </a:solidFill>
                <a:latin typeface="Calibri"/>
                <a:ea typeface="Calibri"/>
                <a:cs typeface="Calibri"/>
                <a:sym typeface="Calibri"/>
              </a:rPr>
              <a:t>α</a:t>
            </a:r>
            <a:r>
              <a:rPr lang="en-US" sz="2000" b="0" i="0" u="none" strike="noStrike" cap="none" dirty="0" err="1">
                <a:solidFill>
                  <a:srgbClr val="000000"/>
                </a:solidFill>
                <a:latin typeface="Calibri"/>
                <a:ea typeface="Calibri"/>
                <a:cs typeface="Calibri"/>
                <a:sym typeface="Calibri"/>
              </a:rPr>
              <a:t>τική</a:t>
            </a:r>
            <a:r>
              <a:rPr lang="en-US" sz="2000" b="0" i="0" u="none" strike="noStrike" cap="none" dirty="0">
                <a:solidFill>
                  <a:srgbClr val="000000"/>
                </a:solidFill>
                <a:latin typeface="Calibri"/>
                <a:ea typeface="Calibri"/>
                <a:cs typeface="Calibri"/>
                <a:sym typeface="Calibri"/>
              </a:rPr>
              <a:t> π</a:t>
            </a:r>
            <a:r>
              <a:rPr lang="en-US" sz="2000" b="0" i="0" u="none" strike="noStrike" cap="none" dirty="0" err="1">
                <a:solidFill>
                  <a:srgbClr val="000000"/>
                </a:solidFill>
                <a:latin typeface="Calibri"/>
                <a:ea typeface="Calibri"/>
                <a:cs typeface="Calibri"/>
                <a:sym typeface="Calibri"/>
              </a:rPr>
              <a:t>ερί</a:t>
            </a:r>
            <a:r>
              <a:rPr lang="en-US" sz="2000" b="0" i="0" u="none" strike="noStrike" cap="none" dirty="0">
                <a:solidFill>
                  <a:srgbClr val="000000"/>
                </a:solidFill>
                <a:latin typeface="Calibri"/>
                <a:ea typeface="Calibri"/>
                <a:cs typeface="Calibri"/>
                <a:sym typeface="Calibri"/>
              </a:rPr>
              <a:t>π</a:t>
            </a:r>
            <a:r>
              <a:rPr lang="en-US" sz="2000" b="0" i="0" u="none" strike="noStrike" cap="none" dirty="0" err="1">
                <a:solidFill>
                  <a:srgbClr val="000000"/>
                </a:solidFill>
                <a:latin typeface="Calibri"/>
                <a:ea typeface="Calibri"/>
                <a:cs typeface="Calibri"/>
                <a:sym typeface="Calibri"/>
              </a:rPr>
              <a:t>τωση</a:t>
            </a:r>
            <a:r>
              <a:rPr lang="en-US" sz="2000" b="0" i="0" u="none" strike="noStrike" cap="none" dirty="0">
                <a:solidFill>
                  <a:srgbClr val="000000"/>
                </a:solidFill>
                <a:latin typeface="Calibri"/>
                <a:ea typeface="Calibri"/>
                <a:cs typeface="Calibri"/>
                <a:sym typeface="Calibri"/>
              </a:rPr>
              <a:t> </a:t>
            </a:r>
            <a:r>
              <a:rPr lang="en-US" sz="2000" b="0" i="0" u="none" strike="noStrike" cap="none" dirty="0" err="1">
                <a:solidFill>
                  <a:srgbClr val="000000"/>
                </a:solidFill>
                <a:latin typeface="Calibri"/>
                <a:ea typeface="Calibri"/>
                <a:cs typeface="Calibri"/>
                <a:sym typeface="Calibri"/>
              </a:rPr>
              <a:t>ενός</a:t>
            </a:r>
            <a:r>
              <a:rPr lang="en-US" sz="2000" b="0" i="0" u="none" strike="noStrike" cap="none" dirty="0">
                <a:solidFill>
                  <a:srgbClr val="000000"/>
                </a:solidFill>
                <a:latin typeface="Calibri"/>
                <a:ea typeface="Calibri"/>
                <a:cs typeface="Calibri"/>
                <a:sym typeface="Calibri"/>
              </a:rPr>
              <a:t> </a:t>
            </a:r>
            <a:r>
              <a:rPr lang="en-US" sz="2000" b="0" i="0" u="none" strike="noStrike" cap="none" dirty="0" err="1">
                <a:solidFill>
                  <a:srgbClr val="000000"/>
                </a:solidFill>
                <a:latin typeface="Calibri"/>
                <a:ea typeface="Calibri"/>
                <a:cs typeface="Calibri"/>
                <a:sym typeface="Calibri"/>
              </a:rPr>
              <a:t>σχολείου</a:t>
            </a:r>
            <a:r>
              <a:rPr lang="en-US" sz="2000" b="0" i="0" u="none" strike="noStrike" cap="none" dirty="0">
                <a:solidFill>
                  <a:srgbClr val="000000"/>
                </a:solidFill>
                <a:latin typeface="Calibri"/>
                <a:ea typeface="Calibri"/>
                <a:cs typeface="Calibri"/>
                <a:sym typeface="Calibri"/>
              </a:rPr>
              <a:t> π</a:t>
            </a:r>
            <a:r>
              <a:rPr lang="en-US" sz="2000" b="0" i="0" u="none" strike="noStrike" cap="none" dirty="0" err="1">
                <a:solidFill>
                  <a:srgbClr val="000000"/>
                </a:solidFill>
                <a:latin typeface="Calibri"/>
                <a:ea typeface="Calibri"/>
                <a:cs typeface="Calibri"/>
                <a:sym typeface="Calibri"/>
              </a:rPr>
              <a:t>ου</a:t>
            </a:r>
            <a:r>
              <a:rPr lang="en-US" sz="2000" b="0" i="0" u="none" strike="noStrike" cap="none" dirty="0">
                <a:solidFill>
                  <a:srgbClr val="000000"/>
                </a:solidFill>
                <a:latin typeface="Calibri"/>
                <a:ea typeface="Calibri"/>
                <a:cs typeface="Calibri"/>
                <a:sym typeface="Calibri"/>
              </a:rPr>
              <a:t> </a:t>
            </a:r>
            <a:r>
              <a:rPr lang="en-US" sz="2000" b="0" i="0" u="none" strike="noStrike" cap="none" dirty="0" err="1">
                <a:solidFill>
                  <a:srgbClr val="000000"/>
                </a:solidFill>
                <a:latin typeface="Calibri"/>
                <a:ea typeface="Calibri"/>
                <a:cs typeface="Calibri"/>
                <a:sym typeface="Calibri"/>
              </a:rPr>
              <a:t>εφάρμοσε</a:t>
            </a:r>
            <a:r>
              <a:rPr lang="en-US" sz="2000" b="0" i="0" u="none" strike="noStrike" cap="none" dirty="0">
                <a:solidFill>
                  <a:srgbClr val="000000"/>
                </a:solidFill>
                <a:latin typeface="Calibri"/>
                <a:ea typeface="Calibri"/>
                <a:cs typeface="Calibri"/>
                <a:sym typeface="Calibri"/>
              </a:rPr>
              <a:t> </a:t>
            </a:r>
            <a:r>
              <a:rPr lang="en-US" sz="2000" b="0" i="0" u="none" strike="noStrike" cap="none" dirty="0" err="1">
                <a:solidFill>
                  <a:srgbClr val="000000"/>
                </a:solidFill>
                <a:latin typeface="Calibri"/>
                <a:ea typeface="Calibri"/>
                <a:cs typeface="Calibri"/>
                <a:sym typeface="Calibri"/>
              </a:rPr>
              <a:t>μι</a:t>
            </a:r>
            <a:r>
              <a:rPr lang="en-US" sz="2000" b="0" i="0" u="none" strike="noStrike" cap="none" dirty="0">
                <a:solidFill>
                  <a:srgbClr val="000000"/>
                </a:solidFill>
                <a:latin typeface="Calibri"/>
                <a:ea typeface="Calibri"/>
                <a:cs typeface="Calibri"/>
                <a:sym typeface="Calibri"/>
              </a:rPr>
              <a:t>α π</a:t>
            </a:r>
            <a:r>
              <a:rPr lang="en-US" sz="2000" b="0" i="0" u="none" strike="noStrike" cap="none" dirty="0" err="1">
                <a:solidFill>
                  <a:srgbClr val="000000"/>
                </a:solidFill>
                <a:latin typeface="Calibri"/>
                <a:ea typeface="Calibri"/>
                <a:cs typeface="Calibri"/>
                <a:sym typeface="Calibri"/>
              </a:rPr>
              <a:t>ρωτο</a:t>
            </a:r>
            <a:r>
              <a:rPr lang="en-US" sz="2000" b="0" i="0" u="none" strike="noStrike" cap="none" dirty="0">
                <a:solidFill>
                  <a:srgbClr val="000000"/>
                </a:solidFill>
                <a:latin typeface="Calibri"/>
                <a:ea typeface="Calibri"/>
                <a:cs typeface="Calibri"/>
                <a:sym typeface="Calibri"/>
              </a:rPr>
              <a:t>β</a:t>
            </a:r>
            <a:r>
              <a:rPr lang="en-US" sz="2000" b="0" i="0" u="none" strike="noStrike" cap="none" dirty="0" err="1">
                <a:solidFill>
                  <a:srgbClr val="000000"/>
                </a:solidFill>
                <a:latin typeface="Calibri"/>
                <a:ea typeface="Calibri"/>
                <a:cs typeface="Calibri"/>
                <a:sym typeface="Calibri"/>
              </a:rPr>
              <a:t>ουλί</a:t>
            </a:r>
            <a:r>
              <a:rPr lang="en-US" sz="2000" b="0" i="0" u="none" strike="noStrike" cap="none" dirty="0">
                <a:solidFill>
                  <a:srgbClr val="000000"/>
                </a:solidFill>
                <a:latin typeface="Calibri"/>
                <a:ea typeface="Calibri"/>
                <a:cs typeface="Calibri"/>
                <a:sym typeface="Calibri"/>
              </a:rPr>
              <a:t>α </a:t>
            </a:r>
            <a:r>
              <a:rPr lang="el-GR" sz="2000" b="0" i="0" u="none" strike="noStrike" cap="none" dirty="0">
                <a:solidFill>
                  <a:srgbClr val="000000"/>
                </a:solidFill>
                <a:latin typeface="Calibri"/>
                <a:ea typeface="Calibri"/>
                <a:cs typeface="Calibri"/>
                <a:sym typeface="Calibri"/>
              </a:rPr>
              <a:t>ευημερίας</a:t>
            </a:r>
            <a:r>
              <a:rPr lang="en-US" sz="2000" b="0" i="0" u="none" strike="noStrike" cap="none" dirty="0">
                <a:solidFill>
                  <a:srgbClr val="000000"/>
                </a:solidFill>
                <a:latin typeface="Calibri"/>
                <a:ea typeface="Calibri"/>
                <a:cs typeface="Calibri"/>
                <a:sym typeface="Calibri"/>
              </a:rPr>
              <a:t> </a:t>
            </a:r>
            <a:r>
              <a:rPr lang="en-US" sz="2000" b="0" i="0" u="none" strike="noStrike" cap="none" dirty="0" err="1">
                <a:solidFill>
                  <a:srgbClr val="000000"/>
                </a:solidFill>
                <a:latin typeface="Calibri"/>
                <a:ea typeface="Calibri"/>
                <a:cs typeface="Calibri"/>
                <a:sym typeface="Calibri"/>
              </a:rPr>
              <a:t>σε</a:t>
            </a:r>
            <a:r>
              <a:rPr lang="en-US" sz="2000" b="0" i="0" u="none" strike="noStrike" cap="none" dirty="0">
                <a:solidFill>
                  <a:srgbClr val="000000"/>
                </a:solidFill>
                <a:latin typeface="Calibri"/>
                <a:ea typeface="Calibri"/>
                <a:cs typeface="Calibri"/>
                <a:sym typeface="Calibri"/>
              </a:rPr>
              <a:t> </a:t>
            </a:r>
            <a:r>
              <a:rPr lang="en-US" sz="2000" b="0" i="0" u="none" strike="noStrike" cap="none" dirty="0" err="1">
                <a:solidFill>
                  <a:srgbClr val="000000"/>
                </a:solidFill>
                <a:latin typeface="Calibri"/>
                <a:ea typeface="Calibri"/>
                <a:cs typeface="Calibri"/>
                <a:sym typeface="Calibri"/>
              </a:rPr>
              <a:t>όλο</a:t>
            </a:r>
            <a:r>
              <a:rPr lang="en-US" sz="2000" b="0" i="0" u="none" strike="noStrike" cap="none" dirty="0">
                <a:solidFill>
                  <a:srgbClr val="000000"/>
                </a:solidFill>
                <a:latin typeface="Calibri"/>
                <a:ea typeface="Calibri"/>
                <a:cs typeface="Calibri"/>
                <a:sym typeface="Calibri"/>
              </a:rPr>
              <a:t> </a:t>
            </a:r>
            <a:r>
              <a:rPr lang="en-US" sz="2000" b="0" i="0" u="none" strike="noStrike" cap="none" dirty="0" err="1">
                <a:solidFill>
                  <a:srgbClr val="000000"/>
                </a:solidFill>
                <a:latin typeface="Calibri"/>
                <a:ea typeface="Calibri"/>
                <a:cs typeface="Calibri"/>
                <a:sym typeface="Calibri"/>
              </a:rPr>
              <a:t>το</a:t>
            </a:r>
            <a:r>
              <a:rPr lang="en-US" sz="2000" b="0" i="0" u="none" strike="noStrike" cap="none" dirty="0">
                <a:solidFill>
                  <a:srgbClr val="000000"/>
                </a:solidFill>
                <a:latin typeface="Calibri"/>
                <a:ea typeface="Calibri"/>
                <a:cs typeface="Calibri"/>
                <a:sym typeface="Calibri"/>
              </a:rPr>
              <a:t> π</a:t>
            </a:r>
            <a:r>
              <a:rPr lang="en-US" sz="2000" b="0" i="0" u="none" strike="noStrike" cap="none" dirty="0" err="1">
                <a:solidFill>
                  <a:srgbClr val="000000"/>
                </a:solidFill>
                <a:latin typeface="Calibri"/>
                <a:ea typeface="Calibri"/>
                <a:cs typeface="Calibri"/>
                <a:sym typeface="Calibri"/>
              </a:rPr>
              <a:t>ροσω</a:t>
            </a:r>
            <a:r>
              <a:rPr lang="en-US" sz="2000" b="0" i="0" u="none" strike="noStrike" cap="none" dirty="0">
                <a:solidFill>
                  <a:srgbClr val="000000"/>
                </a:solidFill>
                <a:latin typeface="Calibri"/>
                <a:ea typeface="Calibri"/>
                <a:cs typeface="Calibri"/>
                <a:sym typeface="Calibri"/>
              </a:rPr>
              <a:t>π</a:t>
            </a:r>
            <a:r>
              <a:rPr lang="en-US" sz="2000" b="0" i="0" u="none" strike="noStrike" cap="none" dirty="0" err="1">
                <a:solidFill>
                  <a:srgbClr val="000000"/>
                </a:solidFill>
                <a:latin typeface="Calibri"/>
                <a:ea typeface="Calibri"/>
                <a:cs typeface="Calibri"/>
                <a:sym typeface="Calibri"/>
              </a:rPr>
              <a:t>ικό</a:t>
            </a:r>
            <a:r>
              <a:rPr lang="en-US" sz="2000" b="0" i="0" u="none" strike="noStrike" cap="none" dirty="0">
                <a:solidFill>
                  <a:srgbClr val="000000"/>
                </a:solidFill>
                <a:latin typeface="Calibri"/>
                <a:ea typeface="Calibri"/>
                <a:cs typeface="Calibri"/>
                <a:sym typeface="Calibri"/>
              </a:rPr>
              <a:t>, </a:t>
            </a:r>
            <a:r>
              <a:rPr lang="en-US" sz="2000" b="0" i="0" u="none" strike="noStrike" cap="none" dirty="0" err="1">
                <a:solidFill>
                  <a:srgbClr val="000000"/>
                </a:solidFill>
                <a:latin typeface="Calibri"/>
                <a:ea typeface="Calibri"/>
                <a:cs typeface="Calibri"/>
                <a:sym typeface="Calibri"/>
              </a:rPr>
              <a:t>τους</a:t>
            </a:r>
            <a:r>
              <a:rPr lang="el-GR" sz="2000" b="0" i="0" u="none" strike="noStrike" cap="none" dirty="0">
                <a:solidFill>
                  <a:srgbClr val="000000"/>
                </a:solidFill>
                <a:latin typeface="Calibri"/>
                <a:ea typeface="Calibri"/>
                <a:cs typeface="Calibri"/>
                <a:sym typeface="Calibri"/>
              </a:rPr>
              <a:t>/τις</a:t>
            </a:r>
            <a:r>
              <a:rPr lang="en-US" sz="2000" b="0" i="0" u="none" strike="noStrike" cap="none" dirty="0">
                <a:solidFill>
                  <a:srgbClr val="000000"/>
                </a:solidFill>
                <a:latin typeface="Calibri"/>
                <a:ea typeface="Calibri"/>
                <a:cs typeface="Calibri"/>
                <a:sym typeface="Calibri"/>
              </a:rPr>
              <a:t> </a:t>
            </a:r>
            <a:r>
              <a:rPr lang="el-GR" sz="2000" b="0" i="0" u="none" strike="noStrike" cap="none" dirty="0">
                <a:solidFill>
                  <a:srgbClr val="000000"/>
                </a:solidFill>
                <a:latin typeface="Calibri"/>
                <a:ea typeface="Calibri"/>
                <a:cs typeface="Calibri"/>
                <a:sym typeface="Calibri"/>
              </a:rPr>
              <a:t>μαθητές/μαθήτριες</a:t>
            </a:r>
            <a:r>
              <a:rPr lang="en-US" sz="2000" b="0" i="0" u="none" strike="noStrike" cap="none" dirty="0">
                <a:solidFill>
                  <a:srgbClr val="000000"/>
                </a:solidFill>
                <a:latin typeface="Calibri"/>
                <a:ea typeface="Calibri"/>
                <a:cs typeface="Calibri"/>
                <a:sym typeface="Calibri"/>
              </a:rPr>
              <a:t> </a:t>
            </a:r>
            <a:r>
              <a:rPr lang="en-US" sz="2000" b="0" i="0" u="none" strike="noStrike" cap="none" dirty="0" err="1">
                <a:solidFill>
                  <a:srgbClr val="000000"/>
                </a:solidFill>
                <a:latin typeface="Calibri"/>
                <a:ea typeface="Calibri"/>
                <a:cs typeface="Calibri"/>
                <a:sym typeface="Calibri"/>
              </a:rPr>
              <a:t>κ</a:t>
            </a:r>
            <a:r>
              <a:rPr lang="en-US" sz="2000" b="0" i="0" u="none" strike="noStrike" cap="none" dirty="0">
                <a:solidFill>
                  <a:srgbClr val="000000"/>
                </a:solidFill>
                <a:latin typeface="Calibri"/>
                <a:ea typeface="Calibri"/>
                <a:cs typeface="Calibri"/>
                <a:sym typeface="Calibri"/>
              </a:rPr>
              <a:t>α</a:t>
            </a:r>
            <a:r>
              <a:rPr lang="en-US" sz="2000" b="0" i="0" u="none" strike="noStrike" cap="none" dirty="0" err="1">
                <a:solidFill>
                  <a:srgbClr val="000000"/>
                </a:solidFill>
                <a:latin typeface="Calibri"/>
                <a:ea typeface="Calibri"/>
                <a:cs typeface="Calibri"/>
                <a:sym typeface="Calibri"/>
              </a:rPr>
              <a:t>ι</a:t>
            </a:r>
            <a:r>
              <a:rPr lang="en-US" sz="2000" b="0" i="0" u="none" strike="noStrike" cap="none" dirty="0">
                <a:solidFill>
                  <a:srgbClr val="000000"/>
                </a:solidFill>
                <a:latin typeface="Calibri"/>
                <a:ea typeface="Calibri"/>
                <a:cs typeface="Calibri"/>
                <a:sym typeface="Calibri"/>
              </a:rPr>
              <a:t> </a:t>
            </a:r>
            <a:r>
              <a:rPr lang="en-US" sz="2000" b="0" i="0" u="none" strike="noStrike" cap="none" dirty="0" err="1">
                <a:solidFill>
                  <a:srgbClr val="000000"/>
                </a:solidFill>
                <a:latin typeface="Calibri"/>
                <a:ea typeface="Calibri"/>
                <a:cs typeface="Calibri"/>
                <a:sym typeface="Calibri"/>
              </a:rPr>
              <a:t>τις</a:t>
            </a:r>
            <a:r>
              <a:rPr lang="en-US" sz="2000" b="0" i="0" u="none" strike="noStrike" cap="none" dirty="0">
                <a:solidFill>
                  <a:srgbClr val="000000"/>
                </a:solidFill>
                <a:latin typeface="Calibri"/>
                <a:ea typeface="Calibri"/>
                <a:cs typeface="Calibri"/>
                <a:sym typeface="Calibri"/>
              </a:rPr>
              <a:t> </a:t>
            </a:r>
            <a:r>
              <a:rPr lang="en-US" sz="2000" b="0" i="0" u="none" strike="noStrike" cap="none" dirty="0" err="1">
                <a:solidFill>
                  <a:srgbClr val="000000"/>
                </a:solidFill>
                <a:latin typeface="Calibri"/>
                <a:ea typeface="Calibri"/>
                <a:cs typeface="Calibri"/>
                <a:sym typeface="Calibri"/>
              </a:rPr>
              <a:t>οικογένειες</a:t>
            </a:r>
            <a:r>
              <a:rPr lang="en-US" sz="2000" b="0" i="0" u="none" strike="noStrike" cap="none" dirty="0">
                <a:solidFill>
                  <a:srgbClr val="000000"/>
                </a:solidFill>
                <a:latin typeface="Calibri"/>
                <a:ea typeface="Calibri"/>
                <a:cs typeface="Calibri"/>
                <a:sym typeface="Calibri"/>
              </a:rPr>
              <a:t>.</a:t>
            </a:r>
            <a:endParaRPr dirty="0"/>
          </a:p>
          <a:p>
            <a:pPr marL="285750" marR="0" lvl="0" indent="-285750" algn="l" rtl="0">
              <a:lnSpc>
                <a:spcPct val="100000"/>
              </a:lnSpc>
              <a:spcBef>
                <a:spcPts val="0"/>
              </a:spcBef>
              <a:spcAft>
                <a:spcPts val="0"/>
              </a:spcAft>
              <a:buClr>
                <a:srgbClr val="000000"/>
              </a:buClr>
              <a:buSzPts val="2000"/>
              <a:buFont typeface="Arial"/>
              <a:buChar char="•"/>
            </a:pPr>
            <a:r>
              <a:rPr lang="en-US" sz="2000" b="0" i="0" u="none" strike="noStrike" cap="none" dirty="0" err="1">
                <a:solidFill>
                  <a:srgbClr val="000000"/>
                </a:solidFill>
                <a:latin typeface="Calibri"/>
                <a:ea typeface="Calibri"/>
                <a:cs typeface="Calibri"/>
                <a:sym typeface="Calibri"/>
              </a:rPr>
              <a:t>Θ</a:t>
            </a:r>
            <a:r>
              <a:rPr lang="en-US" sz="2000" b="0" i="0" u="none" strike="noStrike" cap="none" dirty="0">
                <a:solidFill>
                  <a:srgbClr val="000000"/>
                </a:solidFill>
                <a:latin typeface="Calibri"/>
                <a:ea typeface="Calibri"/>
                <a:cs typeface="Calibri"/>
                <a:sym typeface="Calibri"/>
              </a:rPr>
              <a:t>α </a:t>
            </a:r>
            <a:r>
              <a:rPr lang="en-US" sz="2000" b="0" i="0" u="none" strike="noStrike" cap="none" dirty="0" err="1">
                <a:solidFill>
                  <a:srgbClr val="000000"/>
                </a:solidFill>
                <a:latin typeface="Calibri"/>
                <a:ea typeface="Calibri"/>
                <a:cs typeface="Calibri"/>
                <a:sym typeface="Calibri"/>
              </a:rPr>
              <a:t>ολοκληρώσετε</a:t>
            </a:r>
            <a:r>
              <a:rPr lang="en-US" sz="2000" b="0" i="0" u="none" strike="noStrike" cap="none" dirty="0">
                <a:solidFill>
                  <a:srgbClr val="000000"/>
                </a:solidFill>
                <a:latin typeface="Calibri"/>
                <a:ea typeface="Calibri"/>
                <a:cs typeface="Calibri"/>
                <a:sym typeface="Calibri"/>
              </a:rPr>
              <a:t> </a:t>
            </a:r>
            <a:r>
              <a:rPr lang="en-US" sz="2000" b="0" i="0" u="none" strike="noStrike" cap="none" dirty="0" err="1">
                <a:solidFill>
                  <a:srgbClr val="000000"/>
                </a:solidFill>
                <a:latin typeface="Calibri"/>
                <a:ea typeface="Calibri"/>
                <a:cs typeface="Calibri"/>
                <a:sym typeface="Calibri"/>
              </a:rPr>
              <a:t>την</a:t>
            </a:r>
            <a:r>
              <a:rPr lang="en-US" sz="2000" b="0" i="0" u="none" strike="noStrike" cap="none" dirty="0">
                <a:solidFill>
                  <a:srgbClr val="000000"/>
                </a:solidFill>
                <a:latin typeface="Calibri"/>
                <a:ea typeface="Calibri"/>
                <a:cs typeface="Calibri"/>
                <a:sym typeface="Calibri"/>
              </a:rPr>
              <a:t> </a:t>
            </a:r>
            <a:r>
              <a:rPr lang="en-US" sz="2000" b="0" i="0" u="none" strike="noStrike" cap="none" dirty="0" err="1">
                <a:solidFill>
                  <a:srgbClr val="000000"/>
                </a:solidFill>
                <a:latin typeface="Calibri"/>
                <a:ea typeface="Calibri"/>
                <a:cs typeface="Calibri"/>
                <a:sym typeface="Calibri"/>
              </a:rPr>
              <a:t>ε</a:t>
            </a:r>
            <a:r>
              <a:rPr lang="en-US" sz="2000" b="0" i="0" u="none" strike="noStrike" cap="none" dirty="0">
                <a:solidFill>
                  <a:srgbClr val="000000"/>
                </a:solidFill>
                <a:latin typeface="Calibri"/>
                <a:ea typeface="Calibri"/>
                <a:cs typeface="Calibri"/>
                <a:sym typeface="Calibri"/>
              </a:rPr>
              <a:t>π</a:t>
            </a:r>
            <a:r>
              <a:rPr lang="en-US" sz="2000" b="0" i="0" u="none" strike="noStrike" cap="none" dirty="0" err="1">
                <a:solidFill>
                  <a:srgbClr val="000000"/>
                </a:solidFill>
                <a:latin typeface="Calibri"/>
                <a:ea typeface="Calibri"/>
                <a:cs typeface="Calibri"/>
                <a:sym typeface="Calibri"/>
              </a:rPr>
              <a:t>όμενη</a:t>
            </a:r>
            <a:r>
              <a:rPr lang="en-US" sz="2000" b="0" i="0" u="none" strike="noStrike" cap="none" dirty="0">
                <a:solidFill>
                  <a:srgbClr val="000000"/>
                </a:solidFill>
                <a:latin typeface="Calibri"/>
                <a:ea typeface="Calibri"/>
                <a:cs typeface="Calibri"/>
                <a:sym typeface="Calibri"/>
              </a:rPr>
              <a:t> </a:t>
            </a:r>
            <a:r>
              <a:rPr lang="en-US" sz="2000" b="0" i="0" u="none" strike="noStrike" cap="none" dirty="0" err="1">
                <a:solidFill>
                  <a:srgbClr val="000000"/>
                </a:solidFill>
                <a:latin typeface="Calibri"/>
                <a:ea typeface="Calibri"/>
                <a:cs typeface="Calibri"/>
                <a:sym typeface="Calibri"/>
              </a:rPr>
              <a:t>ενότητ</a:t>
            </a:r>
            <a:r>
              <a:rPr lang="en-US" sz="2000" b="0" i="0" u="none" strike="noStrike" cap="none" dirty="0">
                <a:solidFill>
                  <a:srgbClr val="000000"/>
                </a:solidFill>
                <a:latin typeface="Calibri"/>
                <a:ea typeface="Calibri"/>
                <a:cs typeface="Calibri"/>
                <a:sym typeface="Calibri"/>
              </a:rPr>
              <a:t>α </a:t>
            </a:r>
            <a:r>
              <a:rPr lang="en-US" sz="2000" b="0" i="0" u="none" strike="noStrike" cap="none" dirty="0" err="1">
                <a:solidFill>
                  <a:srgbClr val="000000"/>
                </a:solidFill>
                <a:latin typeface="Calibri"/>
                <a:ea typeface="Calibri"/>
                <a:cs typeface="Calibri"/>
                <a:sym typeface="Calibri"/>
              </a:rPr>
              <a:t>με</a:t>
            </a:r>
            <a:r>
              <a:rPr lang="en-US" sz="2000" b="0" i="0" u="none" strike="noStrike" cap="none" dirty="0">
                <a:solidFill>
                  <a:srgbClr val="000000"/>
                </a:solidFill>
                <a:latin typeface="Calibri"/>
                <a:ea typeface="Calibri"/>
                <a:cs typeface="Calibri"/>
                <a:sym typeface="Calibri"/>
              </a:rPr>
              <a:t> </a:t>
            </a:r>
            <a:r>
              <a:rPr lang="en-US" sz="2000" b="0" i="0" u="none" strike="noStrike" cap="none" dirty="0" err="1">
                <a:solidFill>
                  <a:srgbClr val="000000"/>
                </a:solidFill>
                <a:latin typeface="Calibri"/>
                <a:ea typeface="Calibri"/>
                <a:cs typeface="Calibri"/>
                <a:sym typeface="Calibri"/>
              </a:rPr>
              <a:t>μι</a:t>
            </a:r>
            <a:r>
              <a:rPr lang="en-US" sz="2000" b="0" i="0" u="none" strike="noStrike" cap="none" dirty="0">
                <a:solidFill>
                  <a:srgbClr val="000000"/>
                </a:solidFill>
                <a:latin typeface="Calibri"/>
                <a:ea typeface="Calibri"/>
                <a:cs typeface="Calibri"/>
                <a:sym typeface="Calibri"/>
              </a:rPr>
              <a:t>α </a:t>
            </a:r>
            <a:r>
              <a:rPr lang="en-US" sz="2000" b="0" i="0" u="none" strike="noStrike" cap="none" dirty="0" err="1">
                <a:solidFill>
                  <a:srgbClr val="000000"/>
                </a:solidFill>
                <a:latin typeface="Calibri"/>
                <a:ea typeface="Calibri"/>
                <a:cs typeface="Calibri"/>
                <a:sym typeface="Calibri"/>
              </a:rPr>
              <a:t>σ</a:t>
            </a:r>
            <a:r>
              <a:rPr lang="en-US" sz="2000" b="0" i="0" u="none" strike="noStrike" cap="none" dirty="0">
                <a:solidFill>
                  <a:srgbClr val="000000"/>
                </a:solidFill>
                <a:latin typeface="Calibri"/>
                <a:ea typeface="Calibri"/>
                <a:cs typeface="Calibri"/>
                <a:sym typeface="Calibri"/>
              </a:rPr>
              <a:t>α</a:t>
            </a:r>
            <a:r>
              <a:rPr lang="en-US" sz="2000" b="0" i="0" u="none" strike="noStrike" cap="none" dirty="0" err="1">
                <a:solidFill>
                  <a:srgbClr val="000000"/>
                </a:solidFill>
                <a:latin typeface="Calibri"/>
                <a:ea typeface="Calibri"/>
                <a:cs typeface="Calibri"/>
                <a:sym typeface="Calibri"/>
              </a:rPr>
              <a:t>φή</a:t>
            </a:r>
            <a:r>
              <a:rPr lang="en-US" sz="2000" b="0" i="0" u="none" strike="noStrike" cap="none" dirty="0">
                <a:solidFill>
                  <a:srgbClr val="000000"/>
                </a:solidFill>
                <a:latin typeface="Calibri"/>
                <a:ea typeface="Calibri"/>
                <a:cs typeface="Calibri"/>
                <a:sym typeface="Calibri"/>
              </a:rPr>
              <a:t> </a:t>
            </a:r>
            <a:r>
              <a:rPr lang="en-US" sz="2000" b="0" i="0" u="none" strike="noStrike" cap="none" dirty="0" err="1">
                <a:solidFill>
                  <a:srgbClr val="000000"/>
                </a:solidFill>
                <a:latin typeface="Calibri"/>
                <a:ea typeface="Calibri"/>
                <a:cs typeface="Calibri"/>
                <a:sym typeface="Calibri"/>
              </a:rPr>
              <a:t>κ</a:t>
            </a:r>
            <a:r>
              <a:rPr lang="en-US" sz="2000" b="0" i="0" u="none" strike="noStrike" cap="none" dirty="0">
                <a:solidFill>
                  <a:srgbClr val="000000"/>
                </a:solidFill>
                <a:latin typeface="Calibri"/>
                <a:ea typeface="Calibri"/>
                <a:cs typeface="Calibri"/>
                <a:sym typeface="Calibri"/>
              </a:rPr>
              <a:t>α</a:t>
            </a:r>
            <a:r>
              <a:rPr lang="en-US" sz="2000" b="0" i="0" u="none" strike="noStrike" cap="none" dirty="0" err="1">
                <a:solidFill>
                  <a:srgbClr val="000000"/>
                </a:solidFill>
                <a:latin typeface="Calibri"/>
                <a:ea typeface="Calibri"/>
                <a:cs typeface="Calibri"/>
                <a:sym typeface="Calibri"/>
              </a:rPr>
              <a:t>τεύθυνση</a:t>
            </a:r>
            <a:r>
              <a:rPr lang="en-US" sz="2000" b="0" i="0" u="none" strike="noStrike" cap="none" dirty="0">
                <a:solidFill>
                  <a:srgbClr val="000000"/>
                </a:solidFill>
                <a:latin typeface="Calibri"/>
                <a:ea typeface="Calibri"/>
                <a:cs typeface="Calibri"/>
                <a:sym typeface="Calibri"/>
              </a:rPr>
              <a:t> </a:t>
            </a:r>
            <a:r>
              <a:rPr lang="en-US" sz="2000" b="0" i="0" u="none" strike="noStrike" cap="none" dirty="0" err="1">
                <a:solidFill>
                  <a:srgbClr val="000000"/>
                </a:solidFill>
                <a:latin typeface="Calibri"/>
                <a:ea typeface="Calibri"/>
                <a:cs typeface="Calibri"/>
                <a:sym typeface="Calibri"/>
              </a:rPr>
              <a:t>γι</a:t>
            </a:r>
            <a:r>
              <a:rPr lang="en-US" sz="2000" b="0" i="0" u="none" strike="noStrike" cap="none" dirty="0">
                <a:solidFill>
                  <a:srgbClr val="000000"/>
                </a:solidFill>
                <a:latin typeface="Calibri"/>
                <a:ea typeface="Calibri"/>
                <a:cs typeface="Calibri"/>
                <a:sym typeface="Calibri"/>
              </a:rPr>
              <a:t>α </a:t>
            </a:r>
            <a:r>
              <a:rPr lang="en-US" sz="2000" b="0" i="0" u="none" strike="noStrike" cap="none" dirty="0" err="1">
                <a:solidFill>
                  <a:srgbClr val="000000"/>
                </a:solidFill>
                <a:latin typeface="Calibri"/>
                <a:ea typeface="Calibri"/>
                <a:cs typeface="Calibri"/>
                <a:sym typeface="Calibri"/>
              </a:rPr>
              <a:t>το</a:t>
            </a:r>
            <a:r>
              <a:rPr lang="en-US" sz="2000" b="0" i="0" u="none" strike="noStrike" cap="none" dirty="0">
                <a:solidFill>
                  <a:srgbClr val="000000"/>
                </a:solidFill>
                <a:latin typeface="Calibri"/>
                <a:ea typeface="Calibri"/>
                <a:cs typeface="Calibri"/>
                <a:sym typeface="Calibri"/>
              </a:rPr>
              <a:t> π</a:t>
            </a:r>
            <a:r>
              <a:rPr lang="en-US" sz="2000" b="0" i="0" u="none" strike="noStrike" cap="none" dirty="0" err="1">
                <a:solidFill>
                  <a:srgbClr val="000000"/>
                </a:solidFill>
                <a:latin typeface="Calibri"/>
                <a:ea typeface="Calibri"/>
                <a:cs typeface="Calibri"/>
                <a:sym typeface="Calibri"/>
              </a:rPr>
              <a:t>ώς</a:t>
            </a:r>
            <a:r>
              <a:rPr lang="en-US" sz="2000" b="0" i="0" u="none" strike="noStrike" cap="none" dirty="0">
                <a:solidFill>
                  <a:srgbClr val="000000"/>
                </a:solidFill>
                <a:latin typeface="Calibri"/>
                <a:ea typeface="Calibri"/>
                <a:cs typeface="Calibri"/>
                <a:sym typeface="Calibri"/>
              </a:rPr>
              <a:t> </a:t>
            </a:r>
            <a:r>
              <a:rPr lang="en-US" sz="2000" b="0" i="0" u="none" strike="noStrike" cap="none" dirty="0" err="1">
                <a:solidFill>
                  <a:srgbClr val="000000"/>
                </a:solidFill>
                <a:latin typeface="Calibri"/>
                <a:ea typeface="Calibri"/>
                <a:cs typeface="Calibri"/>
                <a:sym typeface="Calibri"/>
              </a:rPr>
              <a:t>η</a:t>
            </a:r>
            <a:r>
              <a:rPr lang="en-US" sz="2000" b="0" i="0" u="none" strike="noStrike" cap="none" dirty="0">
                <a:solidFill>
                  <a:srgbClr val="000000"/>
                </a:solidFill>
                <a:latin typeface="Calibri"/>
                <a:ea typeface="Calibri"/>
                <a:cs typeface="Calibri"/>
                <a:sym typeface="Calibri"/>
              </a:rPr>
              <a:t> </a:t>
            </a:r>
            <a:r>
              <a:rPr lang="en-US" sz="2000" b="0" i="0" u="none" strike="noStrike" cap="none" dirty="0" err="1">
                <a:solidFill>
                  <a:srgbClr val="000000"/>
                </a:solidFill>
                <a:latin typeface="Calibri"/>
                <a:ea typeface="Calibri"/>
                <a:cs typeface="Calibri"/>
                <a:sym typeface="Calibri"/>
              </a:rPr>
              <a:t>ευημερί</a:t>
            </a:r>
            <a:r>
              <a:rPr lang="en-US" sz="2000" b="0" i="0" u="none" strike="noStrike" cap="none" dirty="0">
                <a:solidFill>
                  <a:srgbClr val="000000"/>
                </a:solidFill>
                <a:latin typeface="Calibri"/>
                <a:ea typeface="Calibri"/>
                <a:cs typeface="Calibri"/>
                <a:sym typeface="Calibri"/>
              </a:rPr>
              <a:t>α </a:t>
            </a:r>
            <a:r>
              <a:rPr lang="en-US" sz="2000" b="0" i="0" u="none" strike="noStrike" cap="none" dirty="0" err="1">
                <a:solidFill>
                  <a:srgbClr val="000000"/>
                </a:solidFill>
                <a:latin typeface="Calibri"/>
                <a:ea typeface="Calibri"/>
                <a:cs typeface="Calibri"/>
                <a:sym typeface="Calibri"/>
              </a:rPr>
              <a:t>μ</a:t>
            </a:r>
            <a:r>
              <a:rPr lang="en-US" sz="2000" b="0" i="0" u="none" strike="noStrike" cap="none" dirty="0">
                <a:solidFill>
                  <a:srgbClr val="000000"/>
                </a:solidFill>
                <a:latin typeface="Calibri"/>
                <a:ea typeface="Calibri"/>
                <a:cs typeface="Calibri"/>
                <a:sym typeface="Calibri"/>
              </a:rPr>
              <a:t>π</a:t>
            </a:r>
            <a:r>
              <a:rPr lang="en-US" sz="2000" b="0" i="0" u="none" strike="noStrike" cap="none" dirty="0" err="1">
                <a:solidFill>
                  <a:srgbClr val="000000"/>
                </a:solidFill>
                <a:latin typeface="Calibri"/>
                <a:ea typeface="Calibri"/>
                <a:cs typeface="Calibri"/>
                <a:sym typeface="Calibri"/>
              </a:rPr>
              <a:t>ορεί</a:t>
            </a:r>
            <a:r>
              <a:rPr lang="en-US" sz="2000" b="0" i="0" u="none" strike="noStrike" cap="none" dirty="0">
                <a:solidFill>
                  <a:srgbClr val="000000"/>
                </a:solidFill>
                <a:latin typeface="Calibri"/>
                <a:ea typeface="Calibri"/>
                <a:cs typeface="Calibri"/>
                <a:sym typeface="Calibri"/>
              </a:rPr>
              <a:t> </a:t>
            </a:r>
            <a:r>
              <a:rPr lang="en-US" sz="2000" b="0" i="0" u="none" strike="noStrike" cap="none" dirty="0" err="1">
                <a:solidFill>
                  <a:srgbClr val="000000"/>
                </a:solidFill>
                <a:latin typeface="Calibri"/>
                <a:ea typeface="Calibri"/>
                <a:cs typeface="Calibri"/>
                <a:sym typeface="Calibri"/>
              </a:rPr>
              <a:t>ν</a:t>
            </a:r>
            <a:r>
              <a:rPr lang="en-US" sz="2000" b="0" i="0" u="none" strike="noStrike" cap="none" dirty="0">
                <a:solidFill>
                  <a:srgbClr val="000000"/>
                </a:solidFill>
                <a:latin typeface="Calibri"/>
                <a:ea typeface="Calibri"/>
                <a:cs typeface="Calibri"/>
                <a:sym typeface="Calibri"/>
              </a:rPr>
              <a:t>α </a:t>
            </a:r>
            <a:r>
              <a:rPr lang="en-US" sz="2000" b="0" i="0" u="none" strike="noStrike" cap="none" dirty="0" err="1">
                <a:solidFill>
                  <a:srgbClr val="000000"/>
                </a:solidFill>
                <a:latin typeface="Calibri"/>
                <a:ea typeface="Calibri"/>
                <a:cs typeface="Calibri"/>
                <a:sym typeface="Calibri"/>
              </a:rPr>
              <a:t>γίνει</a:t>
            </a:r>
            <a:r>
              <a:rPr lang="en-US" sz="2000" b="0" i="0" u="none" strike="noStrike" cap="none" dirty="0">
                <a:solidFill>
                  <a:srgbClr val="000000"/>
                </a:solidFill>
                <a:latin typeface="Calibri"/>
                <a:ea typeface="Calibri"/>
                <a:cs typeface="Calibri"/>
                <a:sym typeface="Calibri"/>
              </a:rPr>
              <a:t> </a:t>
            </a:r>
            <a:r>
              <a:rPr lang="en-US" sz="2000" b="0" i="0" u="none" strike="noStrike" cap="none" dirty="0" err="1">
                <a:solidFill>
                  <a:srgbClr val="000000"/>
                </a:solidFill>
                <a:latin typeface="Calibri"/>
                <a:ea typeface="Calibri"/>
                <a:cs typeface="Calibri"/>
                <a:sym typeface="Calibri"/>
              </a:rPr>
              <a:t>μέρος</a:t>
            </a:r>
            <a:r>
              <a:rPr lang="en-US" sz="2000" b="0" i="0" u="none" strike="noStrike" cap="none" dirty="0">
                <a:solidFill>
                  <a:srgbClr val="000000"/>
                </a:solidFill>
                <a:latin typeface="Calibri"/>
                <a:ea typeface="Calibri"/>
                <a:cs typeface="Calibri"/>
                <a:sym typeface="Calibri"/>
              </a:rPr>
              <a:t> </a:t>
            </a:r>
            <a:r>
              <a:rPr lang="en-US" sz="2000" b="0" i="0" u="none" strike="noStrike" cap="none" dirty="0" err="1">
                <a:solidFill>
                  <a:srgbClr val="000000"/>
                </a:solidFill>
                <a:latin typeface="Calibri"/>
                <a:ea typeface="Calibri"/>
                <a:cs typeface="Calibri"/>
                <a:sym typeface="Calibri"/>
              </a:rPr>
              <a:t>της</a:t>
            </a:r>
            <a:r>
              <a:rPr lang="en-US" sz="2000" b="0" i="0" u="none" strike="noStrike" cap="none" dirty="0">
                <a:solidFill>
                  <a:srgbClr val="000000"/>
                </a:solidFill>
                <a:latin typeface="Calibri"/>
                <a:ea typeface="Calibri"/>
                <a:cs typeface="Calibri"/>
                <a:sym typeface="Calibri"/>
              </a:rPr>
              <a:t> </a:t>
            </a:r>
            <a:r>
              <a:rPr lang="en-US" sz="2000" b="0" i="0" u="none" strike="noStrike" cap="none" dirty="0" err="1">
                <a:solidFill>
                  <a:srgbClr val="000000"/>
                </a:solidFill>
                <a:latin typeface="Calibri"/>
                <a:ea typeface="Calibri"/>
                <a:cs typeface="Calibri"/>
                <a:sym typeface="Calibri"/>
              </a:rPr>
              <a:t>κ</a:t>
            </a:r>
            <a:r>
              <a:rPr lang="en-US" sz="2000" b="0" i="0" u="none" strike="noStrike" cap="none" dirty="0">
                <a:solidFill>
                  <a:srgbClr val="000000"/>
                </a:solidFill>
                <a:latin typeface="Calibri"/>
                <a:ea typeface="Calibri"/>
                <a:cs typeface="Calibri"/>
                <a:sym typeface="Calibri"/>
              </a:rPr>
              <a:t>α</a:t>
            </a:r>
            <a:r>
              <a:rPr lang="en-US" sz="2000" b="0" i="0" u="none" strike="noStrike" cap="none" dirty="0" err="1">
                <a:solidFill>
                  <a:srgbClr val="000000"/>
                </a:solidFill>
                <a:latin typeface="Calibri"/>
                <a:ea typeface="Calibri"/>
                <a:cs typeface="Calibri"/>
                <a:sym typeface="Calibri"/>
              </a:rPr>
              <a:t>θημερινής</a:t>
            </a:r>
            <a:r>
              <a:rPr lang="en-US" sz="2000" b="0" i="0" u="none" strike="noStrike" cap="none" dirty="0">
                <a:solidFill>
                  <a:srgbClr val="000000"/>
                </a:solidFill>
                <a:latin typeface="Calibri"/>
                <a:ea typeface="Calibri"/>
                <a:cs typeface="Calibri"/>
                <a:sym typeface="Calibri"/>
              </a:rPr>
              <a:t> </a:t>
            </a:r>
            <a:r>
              <a:rPr lang="en-US" sz="2000" b="0" i="0" u="none" strike="noStrike" cap="none" dirty="0" err="1">
                <a:solidFill>
                  <a:srgbClr val="000000"/>
                </a:solidFill>
                <a:latin typeface="Calibri"/>
                <a:ea typeface="Calibri"/>
                <a:cs typeface="Calibri"/>
                <a:sym typeface="Calibri"/>
              </a:rPr>
              <a:t>λειτουργί</a:t>
            </a:r>
            <a:r>
              <a:rPr lang="en-US" sz="2000" b="0" i="0" u="none" strike="noStrike" cap="none" dirty="0">
                <a:solidFill>
                  <a:srgbClr val="000000"/>
                </a:solidFill>
                <a:latin typeface="Calibri"/>
                <a:ea typeface="Calibri"/>
                <a:cs typeface="Calibri"/>
                <a:sym typeface="Calibri"/>
              </a:rPr>
              <a:t>α</a:t>
            </a:r>
            <a:r>
              <a:rPr lang="en-US" sz="2000" b="0" i="0" u="none" strike="noStrike" cap="none" dirty="0" err="1">
                <a:solidFill>
                  <a:srgbClr val="000000"/>
                </a:solidFill>
                <a:latin typeface="Calibri"/>
                <a:ea typeface="Calibri"/>
                <a:cs typeface="Calibri"/>
                <a:sym typeface="Calibri"/>
              </a:rPr>
              <a:t>ς</a:t>
            </a:r>
            <a:r>
              <a:rPr lang="en-US" sz="2000" b="0" i="0" u="none" strike="noStrike" cap="none" dirty="0">
                <a:solidFill>
                  <a:srgbClr val="000000"/>
                </a:solidFill>
                <a:latin typeface="Calibri"/>
                <a:ea typeface="Calibri"/>
                <a:cs typeface="Calibri"/>
                <a:sym typeface="Calibri"/>
              </a:rPr>
              <a:t> </a:t>
            </a:r>
            <a:r>
              <a:rPr lang="en-US" sz="2000" b="0" i="0" u="none" strike="noStrike" cap="none" dirty="0" err="1">
                <a:solidFill>
                  <a:srgbClr val="000000"/>
                </a:solidFill>
                <a:latin typeface="Calibri"/>
                <a:ea typeface="Calibri"/>
                <a:cs typeface="Calibri"/>
                <a:sym typeface="Calibri"/>
              </a:rPr>
              <a:t>του</a:t>
            </a:r>
            <a:r>
              <a:rPr lang="en-US" sz="2000" b="0" i="0" u="none" strike="noStrike" cap="none" dirty="0">
                <a:solidFill>
                  <a:srgbClr val="000000"/>
                </a:solidFill>
                <a:latin typeface="Calibri"/>
                <a:ea typeface="Calibri"/>
                <a:cs typeface="Calibri"/>
                <a:sym typeface="Calibri"/>
              </a:rPr>
              <a:t> </a:t>
            </a:r>
            <a:r>
              <a:rPr lang="en-US" sz="2000" b="0" i="0" u="none" strike="noStrike" cap="none" dirty="0" err="1">
                <a:solidFill>
                  <a:srgbClr val="000000"/>
                </a:solidFill>
                <a:latin typeface="Calibri"/>
                <a:ea typeface="Calibri"/>
                <a:cs typeface="Calibri"/>
                <a:sym typeface="Calibri"/>
              </a:rPr>
              <a:t>σχολείου</a:t>
            </a:r>
            <a:r>
              <a:rPr lang="en-US" sz="2000" b="0" i="0" u="none" strike="noStrike" cap="none" dirty="0">
                <a:solidFill>
                  <a:srgbClr val="000000"/>
                </a:solidFill>
                <a:latin typeface="Calibri"/>
                <a:ea typeface="Calibri"/>
                <a:cs typeface="Calibri"/>
                <a:sym typeface="Calibri"/>
              </a:rPr>
              <a:t> </a:t>
            </a:r>
            <a:r>
              <a:rPr lang="en-US" sz="2000" b="0" i="0" u="none" strike="noStrike" cap="none" dirty="0" err="1">
                <a:solidFill>
                  <a:srgbClr val="000000"/>
                </a:solidFill>
                <a:latin typeface="Calibri"/>
                <a:ea typeface="Calibri"/>
                <a:cs typeface="Calibri"/>
                <a:sym typeface="Calibri"/>
              </a:rPr>
              <a:t>σ</a:t>
            </a:r>
            <a:r>
              <a:rPr lang="en-US" sz="2000" b="0" i="0" u="none" strike="noStrike" cap="none" dirty="0">
                <a:solidFill>
                  <a:srgbClr val="000000"/>
                </a:solidFill>
                <a:latin typeface="Calibri"/>
                <a:ea typeface="Calibri"/>
                <a:cs typeface="Calibri"/>
                <a:sym typeface="Calibri"/>
              </a:rPr>
              <a:t>α</a:t>
            </a:r>
            <a:r>
              <a:rPr lang="en-US" sz="2000" b="0" i="0" u="none" strike="noStrike" cap="none" dirty="0" err="1">
                <a:solidFill>
                  <a:srgbClr val="000000"/>
                </a:solidFill>
                <a:latin typeface="Calibri"/>
                <a:ea typeface="Calibri"/>
                <a:cs typeface="Calibri"/>
                <a:sym typeface="Calibri"/>
              </a:rPr>
              <a:t>ς</a:t>
            </a:r>
            <a:r>
              <a:rPr lang="en-US" sz="2000" b="0" i="0" u="none" strike="noStrike" cap="none" dirty="0">
                <a:solidFill>
                  <a:srgbClr val="000000"/>
                </a:solidFill>
                <a:latin typeface="Calibri"/>
                <a:ea typeface="Calibri"/>
                <a:cs typeface="Calibri"/>
                <a:sym typeface="Calibri"/>
              </a:rPr>
              <a:t>.</a:t>
            </a:r>
            <a:endParaRPr dirty="0"/>
          </a:p>
        </p:txBody>
      </p:sp>
      <p:pic>
        <p:nvPicPr>
          <p:cNvPr id="250" name="Google Shape;250;p6" descr="A group of smiley faces&#10;&#10;AI-generated content may be incorrect."/>
          <p:cNvPicPr preferRelativeResize="0"/>
          <p:nvPr/>
        </p:nvPicPr>
        <p:blipFill rotWithShape="1">
          <a:blip r:embed="rId3">
            <a:alphaModFix/>
          </a:blip>
          <a:srcRect/>
          <a:stretch/>
        </p:blipFill>
        <p:spPr>
          <a:xfrm>
            <a:off x="1698171" y="5042911"/>
            <a:ext cx="8787901" cy="181508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g37f91dc4fb9_0_173"/>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Calibri"/>
              <a:buNone/>
            </a:pPr>
            <a:r>
              <a:rPr lang="en-US"/>
              <a:t>Αναφορές</a:t>
            </a:r>
            <a:endParaRPr/>
          </a:p>
        </p:txBody>
      </p:sp>
      <p:sp>
        <p:nvSpPr>
          <p:cNvPr id="4" name="Google Shape;256;g37f91dc4fb9_0_173">
            <a:extLst>
              <a:ext uri="{FF2B5EF4-FFF2-40B4-BE49-F238E27FC236}">
                <a16:creationId xmlns:a16="http://schemas.microsoft.com/office/drawing/2014/main" id="{7DE093B1-7A8A-A3DA-7C69-38F795E7F278}"/>
              </a:ext>
            </a:extLst>
          </p:cNvPr>
          <p:cNvSpPr txBox="1">
            <a:spLocks/>
          </p:cNvSpPr>
          <p:nvPr/>
        </p:nvSpPr>
        <p:spPr>
          <a:xfrm>
            <a:off x="97970" y="1108355"/>
            <a:ext cx="11944500" cy="52893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en-US"/>
              <a:t>Duan, W., Chen, Z., &amp; Ho, S. M. Y. (2020). Editorial: Positive education: Theory, practice, and evidence. </a:t>
            </a:r>
            <a:r>
              <a:rPr lang="en-US" i="1"/>
              <a:t>Frontiers in Psychology, 11</a:t>
            </a:r>
            <a:r>
              <a:rPr lang="en-US"/>
              <a:t>, 427. </a:t>
            </a:r>
            <a:r>
              <a:rPr lang="en-US" u="sng">
                <a:solidFill>
                  <a:schemeClr val="hlink"/>
                </a:solidFill>
                <a:hlinkClick r:id="rId3"/>
              </a:rPr>
              <a:t>https://doi.org/10.3389/fpsyg.2020.00427</a:t>
            </a:r>
            <a:r>
              <a:rPr lang="en-US"/>
              <a:t> </a:t>
            </a:r>
          </a:p>
          <a:p>
            <a:r>
              <a:rPr lang="en-US"/>
              <a:t>Durlak, J. A., Weissberg, R. P., et al. (2011). The impact of enhancing students’ social and emotional learning: A meta-analysis of school-based interventions. </a:t>
            </a:r>
            <a:r>
              <a:rPr lang="en-US" i="1"/>
              <a:t>Child Development, 82</a:t>
            </a:r>
            <a:r>
              <a:rPr lang="en-US"/>
              <a:t>(1), 405–432. </a:t>
            </a:r>
            <a:r>
              <a:rPr lang="en-US" u="sng">
                <a:solidFill>
                  <a:schemeClr val="hlink"/>
                </a:solidFill>
                <a:hlinkClick r:id="rId4"/>
              </a:rPr>
              <a:t>https://doi.org/10.1111/j.1467-8624.2010.01564.x</a:t>
            </a:r>
            <a:endParaRPr lang="en-US"/>
          </a:p>
          <a:p>
            <a:r>
              <a:rPr lang="en-US"/>
              <a:t>OECD. (2020). </a:t>
            </a:r>
            <a:r>
              <a:rPr lang="en-US" i="1"/>
              <a:t>Supporting students’ well-being in schools</a:t>
            </a:r>
            <a:r>
              <a:rPr lang="en-US"/>
              <a:t>. Organisation for Economic Co-operation and Development.</a:t>
            </a:r>
          </a:p>
          <a:p>
            <a:r>
              <a:rPr lang="en-US"/>
              <a:t>Roffey, S. (2012). Developing positive relationships in schools. </a:t>
            </a:r>
            <a:r>
              <a:rPr lang="en-US" i="1"/>
              <a:t>Child Indicators Research, 5</a:t>
            </a:r>
            <a:r>
              <a:rPr lang="en-US"/>
              <a:t>(3), 483–501. DOI:</a:t>
            </a:r>
            <a:r>
              <a:rPr lang="en-US" u="sng">
                <a:solidFill>
                  <a:schemeClr val="hlink"/>
                </a:solidFill>
                <a:hlinkClick r:id="rId5"/>
              </a:rPr>
              <a:t>10.1007/978-94-007-2147-0_9</a:t>
            </a:r>
            <a:endParaRPr lang="en-US"/>
          </a:p>
          <a:p>
            <a:r>
              <a:rPr lang="en-US"/>
              <a:t>Seligman, M. E. P. (2011). </a:t>
            </a:r>
            <a:r>
              <a:rPr lang="en-US" i="1"/>
              <a:t>Flourish: A visionary new understanding of happiness and well-being</a:t>
            </a:r>
            <a:r>
              <a:rPr lang="en-US"/>
              <a:t>. Free Press.</a:t>
            </a:r>
          </a:p>
          <a:p>
            <a:r>
              <a:rPr lang="en-US"/>
              <a:t>UNESCO. (2023). </a:t>
            </a:r>
            <a:r>
              <a:rPr lang="en-US" i="1"/>
              <a:t>Whole-school approach to preventing school violence and promoting well-being</a:t>
            </a:r>
            <a:r>
              <a:rPr lang="en-US"/>
              <a:t>. United Nations Educational, Scientific and Cultural Organization.</a:t>
            </a:r>
          </a:p>
          <a:p>
            <a:r>
              <a:rPr lang="en-US"/>
              <a:t>Waters, L. (2011). A review of school-based positive psychology interventions. </a:t>
            </a:r>
            <a:r>
              <a:rPr lang="en-US" i="1"/>
              <a:t>Pastoral Care in Education, 29</a:t>
            </a:r>
            <a:r>
              <a:rPr lang="en-US"/>
              <a:t>(2), 117–133. </a:t>
            </a:r>
            <a:r>
              <a:rPr lang="en-US" u="sng">
                <a:solidFill>
                  <a:schemeClr val="hlink"/>
                </a:solidFill>
                <a:hlinkClick r:id="rId6"/>
              </a:rPr>
              <a:t>https://doi.org/10.1375/aedp.28.2.75</a:t>
            </a:r>
            <a:endParaRPr lang="en-US"/>
          </a:p>
          <a:p>
            <a:r>
              <a:rPr lang="en-US"/>
              <a:t>World Health Organization. (2021). </a:t>
            </a:r>
            <a:r>
              <a:rPr lang="en-US" i="1"/>
              <a:t>WHO guideline on school health services</a:t>
            </a:r>
            <a:r>
              <a:rPr lang="en-US"/>
              <a:t>. World Health Organization.</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7"/>
          <p:cNvSpPr txBox="1">
            <a:spLocks noGrp="1"/>
          </p:cNvSpPr>
          <p:nvPr>
            <p:ph type="ctrTitle"/>
          </p:nvPr>
        </p:nvSpPr>
        <p:spPr>
          <a:xfrm>
            <a:off x="2179865" y="2774849"/>
            <a:ext cx="7832271" cy="160019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FFFF"/>
              </a:buClr>
              <a:buSzPts val="2000"/>
              <a:buFont typeface="Calibri"/>
              <a:buNone/>
            </a:pPr>
            <a:r>
              <a:rPr lang="el-GR" dirty="0"/>
              <a:t>Ε</a:t>
            </a:r>
            <a:r>
              <a:rPr lang="en-US" dirty="0" err="1"/>
              <a:t>υχ</a:t>
            </a:r>
            <a:r>
              <a:rPr lang="en-US" dirty="0"/>
              <a:t>α</a:t>
            </a:r>
            <a:r>
              <a:rPr lang="en-US" dirty="0" err="1"/>
              <a:t>ριστούμε</a:t>
            </a:r>
            <a:r>
              <a:rPr lang="en-US" dirty="0"/>
              <a:t> </a:t>
            </a:r>
            <a:r>
              <a:rPr lang="en-US" dirty="0" err="1"/>
              <a:t>γι</a:t>
            </a:r>
            <a:r>
              <a:rPr lang="en-US" dirty="0"/>
              <a:t>α </a:t>
            </a:r>
            <a:r>
              <a:rPr lang="en-US" dirty="0" err="1"/>
              <a:t>την</a:t>
            </a:r>
            <a:r>
              <a:rPr lang="en-US" dirty="0"/>
              <a:t> π</a:t>
            </a:r>
            <a:r>
              <a:rPr lang="en-US" dirty="0" err="1"/>
              <a:t>ροσοχή</a:t>
            </a:r>
            <a:r>
              <a:rPr lang="en-US" dirty="0"/>
              <a:t> </a:t>
            </a:r>
            <a:r>
              <a:rPr lang="en-US" dirty="0" err="1"/>
              <a:t>σ</a:t>
            </a:r>
            <a:r>
              <a:rPr lang="en-US" dirty="0"/>
              <a:t>α</a:t>
            </a:r>
            <a:r>
              <a:rPr lang="en-US" dirty="0" err="1"/>
              <a:t>ς</a:t>
            </a:r>
            <a:r>
              <a:rPr lang="en-US" dirty="0"/>
              <a:t>!</a:t>
            </a: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8"/>
          <p:cNvSpPr txBox="1">
            <a:spLocks noGrp="1"/>
          </p:cNvSpPr>
          <p:nvPr>
            <p:ph type="ctrTitle"/>
          </p:nvPr>
        </p:nvSpPr>
        <p:spPr>
          <a:xfrm>
            <a:off x="2187019" y="2959363"/>
            <a:ext cx="7832271" cy="160019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2"/>
              </a:buClr>
              <a:buSzPts val="2000"/>
              <a:buFont typeface="Calibri"/>
              <a:buNone/>
            </a:pPr>
            <a:r>
              <a:rPr lang="en-US"/>
              <a:t>https://thrivingschools.eu/</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9"/>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rgbClr val="FFFFFF"/>
              </a:buClr>
              <a:buSzPts val="3800"/>
              <a:buFont typeface="Calibri"/>
              <a:buNone/>
            </a:pPr>
            <a:r>
              <a:rPr lang="en-US"/>
              <a:t>Στοιχεία διαφάνειας</a:t>
            </a:r>
            <a:endParaRPr/>
          </a:p>
        </p:txBody>
      </p:sp>
      <p:sp>
        <p:nvSpPr>
          <p:cNvPr id="272" name="Google Shape;272;p9"/>
          <p:cNvSpPr txBox="1">
            <a:spLocks noGrp="1"/>
          </p:cNvSpPr>
          <p:nvPr>
            <p:ph type="body" idx="1"/>
          </p:nvPr>
        </p:nvSpPr>
        <p:spPr>
          <a:xfrm>
            <a:off x="97971" y="881743"/>
            <a:ext cx="11944350" cy="43387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800"/>
              <a:buNone/>
            </a:pPr>
            <a:r>
              <a:rPr lang="en-US"/>
              <a:t>Αντιγράψτε και επικολλήστε τα παρακάτω στοιχεία στην παρουσίασή σας, όπως απαιτείται.</a:t>
            </a:r>
            <a:endParaRPr/>
          </a:p>
        </p:txBody>
      </p:sp>
      <p:sp>
        <p:nvSpPr>
          <p:cNvPr id="273" name="Google Shape;273;p9"/>
          <p:cNvSpPr/>
          <p:nvPr/>
        </p:nvSpPr>
        <p:spPr>
          <a:xfrm>
            <a:off x="97970" y="1548882"/>
            <a:ext cx="5976259" cy="1838130"/>
          </a:xfrm>
          <a:prstGeom prst="rect">
            <a:avLst/>
          </a:prstGeom>
          <a:solidFill>
            <a:srgbClr val="F8E7E3">
              <a:alpha val="40000"/>
            </a:srgbClr>
          </a:solidFill>
          <a:ln w="12700" cap="flat" cmpd="sng">
            <a:solidFill>
              <a:srgbClr val="C6BBD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1" u="none" strike="noStrike" cap="none">
                <a:solidFill>
                  <a:schemeClr val="accent2"/>
                </a:solidFill>
                <a:latin typeface="Open Sans Light"/>
                <a:ea typeface="Open Sans Light"/>
                <a:cs typeface="Open Sans Light"/>
                <a:sym typeface="Open Sans Light"/>
              </a:rPr>
              <a:t>Απόσπασμα κειμένου/Επισήμανση κειμένου</a:t>
            </a:r>
            <a:endParaRPr sz="1400" b="0" i="0" u="none" strike="noStrike" cap="none">
              <a:solidFill>
                <a:srgbClr val="000000"/>
              </a:solidFill>
              <a:latin typeface="Arial"/>
              <a:ea typeface="Arial"/>
              <a:cs typeface="Arial"/>
              <a:sym typeface="Arial"/>
            </a:endParaRPr>
          </a:p>
        </p:txBody>
      </p:sp>
      <p:sp>
        <p:nvSpPr>
          <p:cNvPr id="274" name="Google Shape;274;p9"/>
          <p:cNvSpPr/>
          <p:nvPr/>
        </p:nvSpPr>
        <p:spPr>
          <a:xfrm>
            <a:off x="97970" y="3778898"/>
            <a:ext cx="2869165" cy="46653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Open Sans Light"/>
                <a:ea typeface="Open Sans Light"/>
                <a:cs typeface="Open Sans Light"/>
                <a:sym typeface="Open Sans Light"/>
              </a:rPr>
              <a:t>Κουμπί</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2"/>
          <p:cNvSpPr txBox="1">
            <a:spLocks noGrp="1"/>
          </p:cNvSpPr>
          <p:nvPr>
            <p:ph type="title"/>
          </p:nvPr>
        </p:nvSpPr>
        <p:spPr>
          <a:xfrm>
            <a:off x="97970" y="81642"/>
            <a:ext cx="11944500" cy="715800"/>
          </a:xfrm>
          <a:prstGeom prst="rect">
            <a:avLst/>
          </a:prstGeom>
          <a:noFill/>
          <a:ln>
            <a:noFill/>
          </a:ln>
        </p:spPr>
        <p:txBody>
          <a:bodyPr spcFirstLastPara="1" wrap="square" lIns="54000" tIns="54000" rIns="54000" bIns="54000" anchor="ctr" anchorCtr="0">
            <a:noAutofit/>
          </a:bodyPr>
          <a:lstStyle/>
          <a:p>
            <a:pPr marL="0" lvl="0" indent="0" algn="l" rtl="0">
              <a:lnSpc>
                <a:spcPct val="100000"/>
              </a:lnSpc>
              <a:spcBef>
                <a:spcPts val="0"/>
              </a:spcBef>
              <a:spcAft>
                <a:spcPts val="0"/>
              </a:spcAft>
              <a:buSzPts val="3800"/>
              <a:buNone/>
            </a:pPr>
            <a:r>
              <a:rPr lang="en-US" sz="3000" dirty="0" err="1">
                <a:solidFill>
                  <a:schemeClr val="lt1"/>
                </a:solidFill>
              </a:rPr>
              <a:t>Β</a:t>
            </a:r>
            <a:r>
              <a:rPr lang="en-US" sz="3000" dirty="0">
                <a:solidFill>
                  <a:schemeClr val="lt1"/>
                </a:solidFill>
              </a:rPr>
              <a:t>α</a:t>
            </a:r>
            <a:r>
              <a:rPr lang="en-US" sz="3000" dirty="0" err="1">
                <a:solidFill>
                  <a:schemeClr val="lt1"/>
                </a:solidFill>
              </a:rPr>
              <a:t>σικές</a:t>
            </a:r>
            <a:r>
              <a:rPr lang="en-US" sz="3000" dirty="0">
                <a:solidFill>
                  <a:schemeClr val="lt1"/>
                </a:solidFill>
              </a:rPr>
              <a:t> α</a:t>
            </a:r>
            <a:r>
              <a:rPr lang="en-US" sz="3000" dirty="0" err="1">
                <a:solidFill>
                  <a:schemeClr val="lt1"/>
                </a:solidFill>
              </a:rPr>
              <a:t>ρχές</a:t>
            </a:r>
            <a:r>
              <a:rPr lang="en-US" sz="3000" dirty="0">
                <a:solidFill>
                  <a:schemeClr val="lt1"/>
                </a:solidFill>
              </a:rPr>
              <a:t> </a:t>
            </a:r>
            <a:r>
              <a:rPr lang="en-US" sz="3000" dirty="0" err="1">
                <a:solidFill>
                  <a:schemeClr val="lt1"/>
                </a:solidFill>
              </a:rPr>
              <a:t>της</a:t>
            </a:r>
            <a:r>
              <a:rPr lang="en-US" sz="3000" dirty="0">
                <a:solidFill>
                  <a:schemeClr val="lt1"/>
                </a:solidFill>
              </a:rPr>
              <a:t> </a:t>
            </a:r>
            <a:r>
              <a:rPr lang="el-GR" sz="3000" dirty="0">
                <a:solidFill>
                  <a:schemeClr val="lt1"/>
                </a:solidFill>
              </a:rPr>
              <a:t>Ο</a:t>
            </a:r>
            <a:r>
              <a:rPr lang="en-US" sz="3000" dirty="0" err="1">
                <a:solidFill>
                  <a:schemeClr val="lt1"/>
                </a:solidFill>
              </a:rPr>
              <a:t>λιστικής</a:t>
            </a:r>
            <a:r>
              <a:rPr lang="en-US" sz="3000" dirty="0">
                <a:solidFill>
                  <a:schemeClr val="lt1"/>
                </a:solidFill>
              </a:rPr>
              <a:t> </a:t>
            </a:r>
            <a:r>
              <a:rPr lang="el-GR" sz="3000" dirty="0">
                <a:solidFill>
                  <a:schemeClr val="lt1"/>
                </a:solidFill>
              </a:rPr>
              <a:t>Ευημερίας</a:t>
            </a:r>
            <a:r>
              <a:rPr lang="en-US" sz="3000" dirty="0">
                <a:solidFill>
                  <a:schemeClr val="lt1"/>
                </a:solidFill>
              </a:rPr>
              <a:t> </a:t>
            </a:r>
            <a:r>
              <a:rPr lang="en-US" sz="3000" dirty="0" err="1">
                <a:solidFill>
                  <a:schemeClr val="lt1"/>
                </a:solidFill>
              </a:rPr>
              <a:t>κ</a:t>
            </a:r>
            <a:r>
              <a:rPr lang="en-US" sz="3000" dirty="0">
                <a:solidFill>
                  <a:schemeClr val="lt1"/>
                </a:solidFill>
              </a:rPr>
              <a:t>α</a:t>
            </a:r>
            <a:r>
              <a:rPr lang="en-US" sz="3000" dirty="0" err="1">
                <a:solidFill>
                  <a:schemeClr val="lt1"/>
                </a:solidFill>
              </a:rPr>
              <a:t>ι</a:t>
            </a:r>
            <a:r>
              <a:rPr lang="en-US" sz="3000" dirty="0">
                <a:solidFill>
                  <a:schemeClr val="lt1"/>
                </a:solidFill>
              </a:rPr>
              <a:t> </a:t>
            </a:r>
            <a:r>
              <a:rPr lang="en-US" sz="3000" dirty="0" err="1">
                <a:solidFill>
                  <a:schemeClr val="lt1"/>
                </a:solidFill>
              </a:rPr>
              <a:t>της</a:t>
            </a:r>
            <a:r>
              <a:rPr lang="en-US" sz="3000" dirty="0">
                <a:solidFill>
                  <a:schemeClr val="lt1"/>
                </a:solidFill>
              </a:rPr>
              <a:t> </a:t>
            </a:r>
            <a:r>
              <a:rPr lang="el-GR" sz="3000" dirty="0">
                <a:solidFill>
                  <a:schemeClr val="lt1"/>
                </a:solidFill>
              </a:rPr>
              <a:t>Θ</a:t>
            </a:r>
            <a:r>
              <a:rPr lang="en-US" sz="3000" dirty="0" err="1">
                <a:solidFill>
                  <a:schemeClr val="lt1"/>
                </a:solidFill>
              </a:rPr>
              <a:t>ετικής</a:t>
            </a:r>
            <a:r>
              <a:rPr lang="en-US" sz="3000" dirty="0">
                <a:solidFill>
                  <a:schemeClr val="lt1"/>
                </a:solidFill>
              </a:rPr>
              <a:t> </a:t>
            </a:r>
            <a:r>
              <a:rPr lang="el-GR" sz="3000" dirty="0">
                <a:solidFill>
                  <a:schemeClr val="lt1"/>
                </a:solidFill>
              </a:rPr>
              <a:t>Ψ</a:t>
            </a:r>
            <a:r>
              <a:rPr lang="en-US" sz="3000" dirty="0" err="1">
                <a:solidFill>
                  <a:schemeClr val="lt1"/>
                </a:solidFill>
              </a:rPr>
              <a:t>υχολογί</a:t>
            </a:r>
            <a:r>
              <a:rPr lang="en-US" sz="3000" dirty="0">
                <a:solidFill>
                  <a:schemeClr val="lt1"/>
                </a:solidFill>
              </a:rPr>
              <a:t>α</a:t>
            </a:r>
            <a:r>
              <a:rPr lang="en-US" sz="3000" dirty="0" err="1">
                <a:solidFill>
                  <a:schemeClr val="lt1"/>
                </a:solidFill>
              </a:rPr>
              <a:t>ς</a:t>
            </a:r>
            <a:endParaRPr dirty="0"/>
          </a:p>
        </p:txBody>
      </p:sp>
      <p:sp>
        <p:nvSpPr>
          <p:cNvPr id="81" name="Google Shape;81;p2"/>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1000"/>
              </a:spcBef>
              <a:spcAft>
                <a:spcPts val="0"/>
              </a:spcAft>
              <a:buSzPts val="2400"/>
              <a:buNone/>
            </a:pPr>
            <a:r>
              <a:rPr lang="en-US"/>
              <a:t>Εισαγωγή</a:t>
            </a:r>
            <a:endParaRPr/>
          </a:p>
        </p:txBody>
      </p:sp>
      <p:sp>
        <p:nvSpPr>
          <p:cNvPr id="2" name="Google Shape;77;g37f91dc4fb9_0_140">
            <a:extLst>
              <a:ext uri="{FF2B5EF4-FFF2-40B4-BE49-F238E27FC236}">
                <a16:creationId xmlns:a16="http://schemas.microsoft.com/office/drawing/2014/main" id="{D125F705-6DF3-CCA2-85EA-49256D6F7371}"/>
              </a:ext>
            </a:extLst>
          </p:cNvPr>
          <p:cNvSpPr txBox="1">
            <a:spLocks noGrp="1"/>
          </p:cNvSpPr>
          <p:nvPr>
            <p:ph type="body" idx="2"/>
          </p:nvPr>
        </p:nvSpPr>
        <p:spPr>
          <a:xfrm>
            <a:off x="97971" y="1462685"/>
            <a:ext cx="11944500" cy="5289300"/>
          </a:xfrm>
          <a:prstGeom prst="rect">
            <a:avLst/>
          </a:prstGeom>
          <a:noFill/>
          <a:ln>
            <a:noFill/>
          </a:ln>
        </p:spPr>
        <p:txBody>
          <a:bodyPr spcFirstLastPara="1" wrap="square" lIns="91425" tIns="45700" rIns="91425" bIns="45700" anchor="t" anchorCtr="0">
            <a:noAutofit/>
          </a:bodyPr>
          <a:lstStyle/>
          <a:p>
            <a:pPr marL="263525" lvl="0" indent="-34925" algn="l" rtl="0">
              <a:lnSpc>
                <a:spcPct val="90000"/>
              </a:lnSpc>
              <a:spcBef>
                <a:spcPts val="1000"/>
              </a:spcBef>
              <a:spcAft>
                <a:spcPts val="0"/>
              </a:spcAft>
              <a:buSzPts val="1800"/>
              <a:buNone/>
            </a:pPr>
            <a:r>
              <a:rPr lang="en-US" sz="2000" dirty="0" err="1"/>
              <a:t>Ε</a:t>
            </a:r>
            <a:r>
              <a:rPr lang="en-US" sz="2000" dirty="0"/>
              <a:t>π</a:t>
            </a:r>
            <a:r>
              <a:rPr lang="en-US" sz="2000" dirty="0" err="1"/>
              <a:t>ισκό</a:t>
            </a:r>
            <a:r>
              <a:rPr lang="en-US" sz="2000" dirty="0"/>
              <a:t>π</a:t>
            </a:r>
            <a:r>
              <a:rPr lang="en-US" sz="2000" dirty="0" err="1"/>
              <a:t>ηση</a:t>
            </a:r>
            <a:r>
              <a:rPr lang="en-US" sz="2000" dirty="0"/>
              <a:t> </a:t>
            </a:r>
            <a:r>
              <a:rPr lang="en-US" sz="2000" dirty="0" err="1"/>
              <a:t>της</a:t>
            </a:r>
            <a:r>
              <a:rPr lang="en-US" sz="2000" dirty="0"/>
              <a:t> </a:t>
            </a:r>
            <a:r>
              <a:rPr lang="el-GR" sz="2000" dirty="0"/>
              <a:t>πρώτης </a:t>
            </a:r>
            <a:r>
              <a:rPr lang="en-US" sz="2000" dirty="0" err="1"/>
              <a:t>ημέρ</a:t>
            </a:r>
            <a:r>
              <a:rPr lang="en-US" sz="2000" dirty="0"/>
              <a:t>α</a:t>
            </a:r>
            <a:r>
              <a:rPr lang="en-US" sz="2000" dirty="0" err="1"/>
              <a:t>ς</a:t>
            </a:r>
            <a:r>
              <a:rPr lang="en-US" sz="2000" dirty="0"/>
              <a:t>:</a:t>
            </a:r>
            <a:endParaRPr sz="2000" dirty="0"/>
          </a:p>
          <a:p>
            <a:pPr marL="263525" lvl="0" indent="-34925" algn="l" rtl="0">
              <a:lnSpc>
                <a:spcPct val="90000"/>
              </a:lnSpc>
              <a:spcBef>
                <a:spcPts val="1000"/>
              </a:spcBef>
              <a:spcAft>
                <a:spcPts val="0"/>
              </a:spcAft>
              <a:buSzPts val="1800"/>
              <a:buNone/>
            </a:pPr>
            <a:r>
              <a:rPr lang="en-US" sz="2000" dirty="0" err="1"/>
              <a:t>Ο</a:t>
            </a:r>
            <a:r>
              <a:rPr lang="en-US" sz="2000" dirty="0"/>
              <a:t> </a:t>
            </a:r>
            <a:r>
              <a:rPr lang="en-US" sz="2000" dirty="0" err="1"/>
              <a:t>κύριος</a:t>
            </a:r>
            <a:r>
              <a:rPr lang="en-US" sz="2000" dirty="0"/>
              <a:t> </a:t>
            </a:r>
            <a:r>
              <a:rPr lang="en-US" sz="2000" dirty="0" err="1"/>
              <a:t>στόχος</a:t>
            </a:r>
            <a:r>
              <a:rPr lang="en-US" sz="2000" dirty="0"/>
              <a:t> </a:t>
            </a:r>
            <a:r>
              <a:rPr lang="en-US" sz="2000" dirty="0" err="1"/>
              <a:t>είν</a:t>
            </a:r>
            <a:r>
              <a:rPr lang="en-US" sz="2000" dirty="0"/>
              <a:t>α</a:t>
            </a:r>
            <a:r>
              <a:rPr lang="en-US" sz="2000" dirty="0" err="1"/>
              <a:t>ι</a:t>
            </a:r>
            <a:r>
              <a:rPr lang="en-US" sz="2000" dirty="0"/>
              <a:t> </a:t>
            </a:r>
            <a:r>
              <a:rPr lang="en-US" sz="2000" dirty="0" err="1"/>
              <a:t>ν</a:t>
            </a:r>
            <a:r>
              <a:rPr lang="en-US" sz="2000" dirty="0"/>
              <a:t>α </a:t>
            </a:r>
            <a:r>
              <a:rPr lang="el-GR" sz="2000" dirty="0"/>
              <a:t>αποκτήσουν</a:t>
            </a:r>
            <a:r>
              <a:rPr lang="en-US" sz="2000" dirty="0"/>
              <a:t> </a:t>
            </a:r>
            <a:r>
              <a:rPr lang="en-US" sz="2000" dirty="0" err="1"/>
              <a:t>οι</a:t>
            </a:r>
            <a:r>
              <a:rPr lang="en-US" sz="2000" dirty="0"/>
              <a:t> </a:t>
            </a:r>
            <a:r>
              <a:rPr lang="en-US" sz="2000" dirty="0" err="1"/>
              <a:t>εκ</a:t>
            </a:r>
            <a:r>
              <a:rPr lang="en-US" sz="2000" dirty="0"/>
              <a:t>πα</a:t>
            </a:r>
            <a:r>
              <a:rPr lang="en-US" sz="2000" dirty="0" err="1"/>
              <a:t>ιδευτικοί</a:t>
            </a:r>
            <a:r>
              <a:rPr lang="en-US" sz="2000" dirty="0"/>
              <a:t> </a:t>
            </a:r>
            <a:r>
              <a:rPr lang="en-US" sz="2000" dirty="0" err="1"/>
              <a:t>μι</a:t>
            </a:r>
            <a:r>
              <a:rPr lang="en-US" sz="2000" dirty="0"/>
              <a:t>α </a:t>
            </a:r>
            <a:r>
              <a:rPr lang="en-US" sz="2000" dirty="0" err="1"/>
              <a:t>κοινή</a:t>
            </a:r>
            <a:r>
              <a:rPr lang="en-US" sz="2000" dirty="0"/>
              <a:t> </a:t>
            </a:r>
            <a:r>
              <a:rPr lang="en-US" sz="2000" dirty="0" err="1"/>
              <a:t>κ</a:t>
            </a:r>
            <a:r>
              <a:rPr lang="en-US" sz="2000" dirty="0"/>
              <a:t>α</a:t>
            </a:r>
            <a:r>
              <a:rPr lang="en-US" sz="2000" dirty="0" err="1"/>
              <a:t>ι</a:t>
            </a:r>
            <a:r>
              <a:rPr lang="en-US" sz="2000" dirty="0"/>
              <a:t> π</a:t>
            </a:r>
            <a:r>
              <a:rPr lang="en-US" sz="2000" dirty="0" err="1"/>
              <a:t>ρ</a:t>
            </a:r>
            <a:r>
              <a:rPr lang="en-US" sz="2000" dirty="0"/>
              <a:t>α</a:t>
            </a:r>
            <a:r>
              <a:rPr lang="en-US" sz="2000" dirty="0" err="1"/>
              <a:t>κτική</a:t>
            </a:r>
            <a:r>
              <a:rPr lang="en-US" sz="2000" dirty="0"/>
              <a:t> </a:t>
            </a:r>
            <a:r>
              <a:rPr lang="en-US" sz="2000" dirty="0" err="1"/>
              <a:t>κ</a:t>
            </a:r>
            <a:r>
              <a:rPr lang="en-US" sz="2000" dirty="0"/>
              <a:t>α</a:t>
            </a:r>
            <a:r>
              <a:rPr lang="en-US" sz="2000" dirty="0" err="1"/>
              <a:t>τ</a:t>
            </a:r>
            <a:r>
              <a:rPr lang="en-US" sz="2000" dirty="0"/>
              <a:t>α</a:t>
            </a:r>
            <a:r>
              <a:rPr lang="en-US" sz="2000" dirty="0" err="1"/>
              <a:t>νόηση</a:t>
            </a:r>
            <a:r>
              <a:rPr lang="en-US" sz="2000" dirty="0"/>
              <a:t> </a:t>
            </a:r>
            <a:r>
              <a:rPr lang="en-US" sz="2000" dirty="0" err="1"/>
              <a:t>της</a:t>
            </a:r>
            <a:r>
              <a:rPr lang="en-US" sz="2000" dirty="0"/>
              <a:t> </a:t>
            </a:r>
            <a:r>
              <a:rPr lang="en-US" sz="2000" dirty="0" err="1"/>
              <a:t>έ</a:t>
            </a:r>
            <a:r>
              <a:rPr lang="el-GR" sz="2000" dirty="0" err="1"/>
              <a:t>ννοιας</a:t>
            </a:r>
            <a:r>
              <a:rPr lang="el-GR" sz="2000" dirty="0"/>
              <a:t> της ευημερίας</a:t>
            </a:r>
            <a:r>
              <a:rPr lang="en-US" sz="2000" dirty="0"/>
              <a:t> </a:t>
            </a:r>
            <a:r>
              <a:rPr lang="en-US" sz="2000" dirty="0" err="1"/>
              <a:t>στ</a:t>
            </a:r>
            <a:r>
              <a:rPr lang="el-GR" sz="2000" dirty="0"/>
              <a:t>ο</a:t>
            </a:r>
            <a:r>
              <a:rPr lang="en-US" sz="2000" dirty="0"/>
              <a:t> </a:t>
            </a:r>
            <a:r>
              <a:rPr lang="el-GR" sz="2000" dirty="0"/>
              <a:t>σχολείο</a:t>
            </a:r>
            <a:r>
              <a:rPr lang="en-US" sz="2000" dirty="0"/>
              <a:t>. </a:t>
            </a:r>
            <a:r>
              <a:rPr lang="en-US" sz="2000" dirty="0" err="1"/>
              <a:t>Ορίζουν</a:t>
            </a:r>
            <a:r>
              <a:rPr lang="en-US" sz="2000" dirty="0"/>
              <a:t> </a:t>
            </a:r>
            <a:r>
              <a:rPr lang="en-US" sz="2000" dirty="0" err="1"/>
              <a:t>τι</a:t>
            </a:r>
            <a:r>
              <a:rPr lang="en-US" sz="2000" dirty="0"/>
              <a:t> </a:t>
            </a:r>
            <a:r>
              <a:rPr lang="en-US" sz="2000" dirty="0" err="1"/>
              <a:t>σημ</a:t>
            </a:r>
            <a:r>
              <a:rPr lang="en-US" sz="2000" dirty="0"/>
              <a:t>α</a:t>
            </a:r>
            <a:r>
              <a:rPr lang="en-US" sz="2000" dirty="0" err="1"/>
              <a:t>ίνει</a:t>
            </a:r>
            <a:r>
              <a:rPr lang="en-US" sz="2000" dirty="0"/>
              <a:t> </a:t>
            </a:r>
            <a:r>
              <a:rPr lang="el-GR" sz="2000" dirty="0"/>
              <a:t>ευημερία</a:t>
            </a:r>
            <a:r>
              <a:rPr lang="en-US" sz="2000" dirty="0"/>
              <a:t>, </a:t>
            </a:r>
            <a:r>
              <a:rPr lang="en-US" sz="2000" dirty="0" err="1"/>
              <a:t>εξετάζουν</a:t>
            </a:r>
            <a:r>
              <a:rPr lang="en-US" sz="2000" dirty="0"/>
              <a:t> π</a:t>
            </a:r>
            <a:r>
              <a:rPr lang="en-US" sz="2000" dirty="0" err="1"/>
              <a:t>ώς</a:t>
            </a:r>
            <a:r>
              <a:rPr lang="en-US" sz="2000" dirty="0"/>
              <a:t> </a:t>
            </a:r>
            <a:r>
              <a:rPr lang="en-US" sz="2000" dirty="0" err="1"/>
              <a:t>εκδηλώνετ</a:t>
            </a:r>
            <a:r>
              <a:rPr lang="en-US" sz="2000" dirty="0"/>
              <a:t>α</a:t>
            </a:r>
            <a:r>
              <a:rPr lang="en-US" sz="2000" dirty="0" err="1"/>
              <a:t>ι</a:t>
            </a:r>
            <a:r>
              <a:rPr lang="en-US" sz="2000" dirty="0"/>
              <a:t> </a:t>
            </a:r>
            <a:r>
              <a:rPr lang="en-US" sz="2000" dirty="0" err="1"/>
              <a:t>στην</a:t>
            </a:r>
            <a:r>
              <a:rPr lang="en-US" sz="2000" dirty="0"/>
              <a:t> </a:t>
            </a:r>
            <a:r>
              <a:rPr lang="en-US" sz="2000" dirty="0" err="1"/>
              <a:t>κ</a:t>
            </a:r>
            <a:r>
              <a:rPr lang="en-US" sz="2000" dirty="0"/>
              <a:t>α</a:t>
            </a:r>
            <a:r>
              <a:rPr lang="en-US" sz="2000" dirty="0" err="1"/>
              <a:t>θημερινή</a:t>
            </a:r>
            <a:r>
              <a:rPr lang="en-US" sz="2000" dirty="0"/>
              <a:t> </a:t>
            </a:r>
            <a:r>
              <a:rPr lang="en-US" sz="2000" dirty="0" err="1"/>
              <a:t>σχολική</a:t>
            </a:r>
            <a:r>
              <a:rPr lang="en-US" sz="2000" dirty="0"/>
              <a:t> </a:t>
            </a:r>
            <a:r>
              <a:rPr lang="en-US" sz="2000" dirty="0" err="1"/>
              <a:t>ζωή</a:t>
            </a:r>
            <a:r>
              <a:rPr lang="en-US" sz="2000" dirty="0"/>
              <a:t> </a:t>
            </a:r>
            <a:r>
              <a:rPr lang="en-US" sz="2000" dirty="0" err="1"/>
              <a:t>κ</a:t>
            </a:r>
            <a:r>
              <a:rPr lang="en-US" sz="2000" dirty="0"/>
              <a:t>α</a:t>
            </a:r>
            <a:r>
              <a:rPr lang="en-US" sz="2000" dirty="0" err="1"/>
              <a:t>ι</a:t>
            </a:r>
            <a:r>
              <a:rPr lang="en-US" sz="2000" dirty="0"/>
              <a:t> π</a:t>
            </a:r>
            <a:r>
              <a:rPr lang="en-US" sz="2000" dirty="0" err="1"/>
              <a:t>ροσδιορίζουν</a:t>
            </a:r>
            <a:r>
              <a:rPr lang="en-US" sz="2000" dirty="0"/>
              <a:t> </a:t>
            </a:r>
            <a:r>
              <a:rPr lang="en-US" sz="2000" dirty="0" err="1"/>
              <a:t>τι</a:t>
            </a:r>
            <a:r>
              <a:rPr lang="en-US" sz="2000" dirty="0"/>
              <a:t> </a:t>
            </a:r>
            <a:r>
              <a:rPr lang="en-US" sz="2000" dirty="0" err="1"/>
              <a:t>λειτουργεί</a:t>
            </a:r>
            <a:r>
              <a:rPr lang="en-US" sz="2000" dirty="0"/>
              <a:t> </a:t>
            </a:r>
            <a:r>
              <a:rPr lang="en-US" sz="2000" dirty="0" err="1"/>
              <a:t>κ</a:t>
            </a:r>
            <a:r>
              <a:rPr lang="en-US" sz="2000" dirty="0"/>
              <a:t>α</a:t>
            </a:r>
            <a:r>
              <a:rPr lang="en-US" sz="2000" dirty="0" err="1"/>
              <a:t>λά</a:t>
            </a:r>
            <a:r>
              <a:rPr lang="en-US" sz="2000" dirty="0"/>
              <a:t> </a:t>
            </a:r>
            <a:r>
              <a:rPr lang="en-US" sz="2000" dirty="0" err="1"/>
              <a:t>κ</a:t>
            </a:r>
            <a:r>
              <a:rPr lang="en-US" sz="2000" dirty="0"/>
              <a:t>α</a:t>
            </a:r>
            <a:r>
              <a:rPr lang="en-US" sz="2000" dirty="0" err="1"/>
              <a:t>ι</a:t>
            </a:r>
            <a:r>
              <a:rPr lang="en-US" sz="2000" dirty="0"/>
              <a:t> </a:t>
            </a:r>
            <a:r>
              <a:rPr lang="en-US" sz="2000" dirty="0" err="1"/>
              <a:t>τι</a:t>
            </a:r>
            <a:r>
              <a:rPr lang="en-US" sz="2000" dirty="0"/>
              <a:t> </a:t>
            </a:r>
            <a:r>
              <a:rPr lang="en-US" sz="2000" dirty="0" err="1"/>
              <a:t>χρειάζετ</a:t>
            </a:r>
            <a:r>
              <a:rPr lang="en-US" sz="2000" dirty="0"/>
              <a:t>α</a:t>
            </a:r>
            <a:r>
              <a:rPr lang="en-US" sz="2000" dirty="0" err="1"/>
              <a:t>ι</a:t>
            </a:r>
            <a:r>
              <a:rPr lang="el-GR" sz="2000" dirty="0"/>
              <a:t> </a:t>
            </a:r>
            <a:r>
              <a:rPr lang="en-US" sz="2000" dirty="0"/>
              <a:t> β</a:t>
            </a:r>
            <a:r>
              <a:rPr lang="en-US" sz="2000" dirty="0" err="1"/>
              <a:t>ελτίωση</a:t>
            </a:r>
            <a:r>
              <a:rPr lang="en-US" sz="2000" dirty="0"/>
              <a:t>.</a:t>
            </a:r>
            <a:endParaRPr dirty="0"/>
          </a:p>
          <a:p>
            <a:pPr marL="263525" lvl="0" indent="-34925" algn="l" rtl="0">
              <a:lnSpc>
                <a:spcPct val="90000"/>
              </a:lnSpc>
              <a:spcBef>
                <a:spcPts val="1000"/>
              </a:spcBef>
              <a:spcAft>
                <a:spcPts val="0"/>
              </a:spcAft>
              <a:buSzPts val="1800"/>
              <a:buNone/>
            </a:pPr>
            <a:r>
              <a:rPr lang="el-GR" sz="2000" b="1" dirty="0"/>
              <a:t>Δομή</a:t>
            </a:r>
            <a:r>
              <a:rPr lang="en-US" sz="2000" b="1" dirty="0"/>
              <a:t> </a:t>
            </a:r>
            <a:r>
              <a:rPr lang="en-US" sz="2000" b="1" dirty="0" err="1"/>
              <a:t>ενότητ</a:t>
            </a:r>
            <a:r>
              <a:rPr lang="en-US" sz="2000" b="1" dirty="0"/>
              <a:t>α</a:t>
            </a:r>
            <a:r>
              <a:rPr lang="en-US" sz="2000" b="1" dirty="0" err="1"/>
              <a:t>ς</a:t>
            </a:r>
            <a:r>
              <a:rPr lang="en-US" sz="2000" b="1" dirty="0"/>
              <a:t>:</a:t>
            </a:r>
            <a:endParaRPr dirty="0"/>
          </a:p>
          <a:p>
            <a:pPr marL="571500" lvl="0" indent="-342900">
              <a:buFont typeface="Arial"/>
              <a:buChar char="•"/>
            </a:pPr>
            <a:r>
              <a:rPr lang="en-US" sz="2000" b="1" dirty="0" err="1"/>
              <a:t>Ενότητ</a:t>
            </a:r>
            <a:r>
              <a:rPr lang="en-US" sz="2000" b="1" dirty="0"/>
              <a:t>α 1.1 (</a:t>
            </a:r>
            <a:r>
              <a:rPr lang="en-US" sz="2000" b="1" dirty="0" err="1"/>
              <a:t>Ορισμός</a:t>
            </a:r>
            <a:r>
              <a:rPr lang="en-US" sz="2000" b="1" dirty="0"/>
              <a:t>): </a:t>
            </a:r>
            <a:r>
              <a:rPr lang="en-US" sz="2000" dirty="0" err="1"/>
              <a:t>Δημιουργί</a:t>
            </a:r>
            <a:r>
              <a:rPr lang="en-US" sz="2000" dirty="0"/>
              <a:t>α </a:t>
            </a:r>
            <a:r>
              <a:rPr lang="en-US" sz="2000" dirty="0" err="1"/>
              <a:t>μι</a:t>
            </a:r>
            <a:r>
              <a:rPr lang="en-US" sz="2000" dirty="0"/>
              <a:t>α</a:t>
            </a:r>
            <a:r>
              <a:rPr lang="en-US" sz="2000" dirty="0" err="1"/>
              <a:t>ς</a:t>
            </a:r>
            <a:r>
              <a:rPr lang="en-US" sz="2000" dirty="0"/>
              <a:t> </a:t>
            </a:r>
            <a:r>
              <a:rPr lang="en-US" sz="2000" dirty="0" err="1"/>
              <a:t>κοινής</a:t>
            </a:r>
            <a:r>
              <a:rPr lang="en-US" sz="2000" dirty="0"/>
              <a:t> α</a:t>
            </a:r>
            <a:r>
              <a:rPr lang="en-US" sz="2000" dirty="0" err="1"/>
              <a:t>ντίληψης</a:t>
            </a:r>
            <a:r>
              <a:rPr lang="en-US" sz="2000" dirty="0"/>
              <a:t> </a:t>
            </a:r>
            <a:r>
              <a:rPr lang="en-US" sz="2000" dirty="0" err="1"/>
              <a:t>γι</a:t>
            </a:r>
            <a:r>
              <a:rPr lang="en-US" sz="2000" dirty="0"/>
              <a:t>α </a:t>
            </a:r>
            <a:r>
              <a:rPr lang="en-US" sz="2000" dirty="0" err="1"/>
              <a:t>την</a:t>
            </a:r>
            <a:r>
              <a:rPr lang="en-US" sz="2000" dirty="0"/>
              <a:t> </a:t>
            </a:r>
            <a:r>
              <a:rPr lang="en-US" sz="2000" dirty="0" err="1"/>
              <a:t>ευημερί</a:t>
            </a:r>
            <a:r>
              <a:rPr lang="en-US" sz="2000" dirty="0"/>
              <a:t>α </a:t>
            </a:r>
            <a:r>
              <a:rPr lang="en-US" sz="2000" dirty="0" err="1"/>
              <a:t>στο</a:t>
            </a:r>
            <a:r>
              <a:rPr lang="en-US" sz="2000" dirty="0"/>
              <a:t> </a:t>
            </a:r>
            <a:r>
              <a:rPr lang="en-US" sz="2000" dirty="0" err="1"/>
              <a:t>σχολείο</a:t>
            </a:r>
            <a:r>
              <a:rPr lang="en-US" sz="2000" dirty="0"/>
              <a:t>.</a:t>
            </a:r>
            <a:br>
              <a:rPr lang="en-US" sz="2000" dirty="0"/>
            </a:br>
            <a:r>
              <a:rPr lang="en-US" sz="2000" dirty="0" err="1"/>
              <a:t>Οι</a:t>
            </a:r>
            <a:r>
              <a:rPr lang="en-US" sz="2000" dirty="0"/>
              <a:t> </a:t>
            </a:r>
            <a:r>
              <a:rPr lang="en-US" sz="2000" dirty="0" err="1"/>
              <a:t>συμμετέχοντες</a:t>
            </a:r>
            <a:r>
              <a:rPr lang="el-GR" sz="2000" dirty="0"/>
              <a:t>/συμμετέχουσες </a:t>
            </a:r>
            <a:r>
              <a:rPr lang="en-US" sz="2000" dirty="0" err="1"/>
              <a:t>ορίζουν</a:t>
            </a:r>
            <a:r>
              <a:rPr lang="en-US" sz="2000" dirty="0"/>
              <a:t> </a:t>
            </a:r>
            <a:r>
              <a:rPr lang="en-US" sz="2000" dirty="0" err="1"/>
              <a:t>την</a:t>
            </a:r>
            <a:r>
              <a:rPr lang="en-US" sz="2000" dirty="0"/>
              <a:t> </a:t>
            </a:r>
            <a:r>
              <a:rPr lang="en-US" sz="2000" dirty="0" err="1"/>
              <a:t>ευημερί</a:t>
            </a:r>
            <a:r>
              <a:rPr lang="en-US" sz="2000" dirty="0"/>
              <a:t>α, </a:t>
            </a:r>
            <a:r>
              <a:rPr lang="en-US" sz="2000" dirty="0" err="1"/>
              <a:t>εντο</a:t>
            </a:r>
            <a:r>
              <a:rPr lang="en-US" sz="2000" dirty="0"/>
              <a:t>π</a:t>
            </a:r>
            <a:r>
              <a:rPr lang="en-US" sz="2000" dirty="0" err="1"/>
              <a:t>ίζουν</a:t>
            </a:r>
            <a:r>
              <a:rPr lang="en-US" sz="2000" dirty="0"/>
              <a:t> </a:t>
            </a:r>
            <a:r>
              <a:rPr lang="en-US" sz="2000" dirty="0" err="1"/>
              <a:t>τις</a:t>
            </a:r>
            <a:r>
              <a:rPr lang="en-US" sz="2000" dirty="0"/>
              <a:t> π</a:t>
            </a:r>
            <a:r>
              <a:rPr lang="en-US" sz="2000" dirty="0" err="1"/>
              <a:t>ροκλήσεις</a:t>
            </a:r>
            <a:r>
              <a:rPr lang="en-US" sz="2000" dirty="0"/>
              <a:t> </a:t>
            </a:r>
            <a:r>
              <a:rPr lang="en-US" sz="2000" dirty="0" err="1"/>
              <a:t>στο</a:t>
            </a:r>
            <a:r>
              <a:rPr lang="en-US" sz="2000" dirty="0"/>
              <a:t> </a:t>
            </a:r>
            <a:r>
              <a:rPr lang="en-US" sz="2000" dirty="0" err="1"/>
              <a:t>σχολείο</a:t>
            </a:r>
            <a:r>
              <a:rPr lang="en-US" sz="2000" dirty="0"/>
              <a:t> </a:t>
            </a:r>
            <a:r>
              <a:rPr lang="en-US" sz="2000" dirty="0" err="1"/>
              <a:t>τους</a:t>
            </a:r>
            <a:r>
              <a:rPr lang="en-US" sz="2000" dirty="0"/>
              <a:t> </a:t>
            </a:r>
            <a:r>
              <a:rPr lang="en-US" sz="2000" dirty="0" err="1"/>
              <a:t>κ</a:t>
            </a:r>
            <a:r>
              <a:rPr lang="en-US" sz="2000" dirty="0"/>
              <a:t>α</a:t>
            </a:r>
            <a:r>
              <a:rPr lang="en-US" sz="2000" dirty="0" err="1"/>
              <a:t>ι</a:t>
            </a:r>
            <a:r>
              <a:rPr lang="en-US" sz="2000" dirty="0"/>
              <a:t> </a:t>
            </a:r>
            <a:r>
              <a:rPr lang="en-US" sz="2000" dirty="0" err="1"/>
              <a:t>σημειώνουν</a:t>
            </a:r>
            <a:r>
              <a:rPr lang="en-US" sz="2000" dirty="0"/>
              <a:t> </a:t>
            </a:r>
            <a:r>
              <a:rPr lang="en-US" sz="2000" dirty="0" err="1"/>
              <a:t>τ</a:t>
            </a:r>
            <a:r>
              <a:rPr lang="en-US" sz="2000" dirty="0"/>
              <a:t>α </a:t>
            </a:r>
            <a:r>
              <a:rPr lang="el-GR" sz="2000" dirty="0"/>
              <a:t>υπάρχοντα</a:t>
            </a:r>
            <a:r>
              <a:rPr lang="en-US" sz="2000" dirty="0"/>
              <a:t> π</a:t>
            </a:r>
            <a:r>
              <a:rPr lang="en-US" sz="2000" dirty="0" err="1"/>
              <a:t>λεονεκτήμ</a:t>
            </a:r>
            <a:r>
              <a:rPr lang="en-US" sz="2000" dirty="0"/>
              <a:t>α</a:t>
            </a:r>
            <a:r>
              <a:rPr lang="en-US" sz="2000" dirty="0" err="1"/>
              <a:t>τ</a:t>
            </a:r>
            <a:r>
              <a:rPr lang="en-US" sz="2000" dirty="0"/>
              <a:t>α </a:t>
            </a:r>
            <a:r>
              <a:rPr lang="en-US" sz="2000" dirty="0" err="1"/>
              <a:t>κ</a:t>
            </a:r>
            <a:r>
              <a:rPr lang="en-US" sz="2000" dirty="0"/>
              <a:t>α</a:t>
            </a:r>
            <a:r>
              <a:rPr lang="en-US" sz="2000" dirty="0" err="1"/>
              <a:t>ι</a:t>
            </a:r>
            <a:r>
              <a:rPr lang="en-US" sz="2000" dirty="0"/>
              <a:t> </a:t>
            </a:r>
            <a:r>
              <a:rPr lang="en-US" sz="2000" dirty="0" err="1"/>
              <a:t>κενά</a:t>
            </a:r>
            <a:r>
              <a:rPr lang="en-US" sz="2000" dirty="0"/>
              <a:t>.</a:t>
            </a:r>
            <a:endParaRPr dirty="0"/>
          </a:p>
          <a:p>
            <a:pPr marL="571500" lvl="0" indent="-342900">
              <a:buFont typeface="Arial"/>
              <a:buChar char="•"/>
            </a:pPr>
            <a:r>
              <a:rPr lang="en-US" sz="2000" b="1" dirty="0" err="1"/>
              <a:t>Ενότητ</a:t>
            </a:r>
            <a:r>
              <a:rPr lang="en-US" sz="2000" b="1" dirty="0"/>
              <a:t>α 1.2 (</a:t>
            </a:r>
            <a:r>
              <a:rPr lang="en-US" sz="2000" b="1" dirty="0" err="1"/>
              <a:t>Εξερεύνηση</a:t>
            </a:r>
            <a:r>
              <a:rPr lang="en-US" sz="2000" b="1" dirty="0"/>
              <a:t>): </a:t>
            </a:r>
            <a:r>
              <a:rPr lang="el-GR" sz="2000" dirty="0"/>
              <a:t>Εισαγωγή στα</a:t>
            </a:r>
            <a:r>
              <a:rPr lang="en-US" sz="2000" dirty="0"/>
              <a:t> </a:t>
            </a:r>
            <a:r>
              <a:rPr lang="el-GR" sz="2000" dirty="0"/>
              <a:t>βασικά στοιχεία</a:t>
            </a:r>
            <a:r>
              <a:rPr lang="en-US" sz="2000" dirty="0"/>
              <a:t> </a:t>
            </a:r>
            <a:r>
              <a:rPr lang="en-US" sz="2000" dirty="0" err="1"/>
              <a:t>της</a:t>
            </a:r>
            <a:r>
              <a:rPr lang="en-US" sz="2000" dirty="0"/>
              <a:t> </a:t>
            </a:r>
            <a:r>
              <a:rPr lang="en-US" sz="2000" dirty="0" err="1"/>
              <a:t>Θετικής</a:t>
            </a:r>
            <a:r>
              <a:rPr lang="en-US" sz="2000" dirty="0"/>
              <a:t> </a:t>
            </a:r>
            <a:r>
              <a:rPr lang="en-US" sz="2000" dirty="0" err="1"/>
              <a:t>Ψυχολογί</a:t>
            </a:r>
            <a:r>
              <a:rPr lang="en-US" sz="2000" dirty="0"/>
              <a:t>α</a:t>
            </a:r>
            <a:r>
              <a:rPr lang="en-US" sz="2000" dirty="0" err="1"/>
              <a:t>ς</a:t>
            </a:r>
            <a:r>
              <a:rPr lang="en-US" sz="2000" dirty="0"/>
              <a:t> </a:t>
            </a:r>
            <a:r>
              <a:rPr lang="el-GR" sz="2000" dirty="0"/>
              <a:t>μέσα από</a:t>
            </a:r>
            <a:r>
              <a:rPr lang="en-US" sz="2000" dirty="0"/>
              <a:t> </a:t>
            </a:r>
            <a:r>
              <a:rPr lang="en-US" sz="2000" dirty="0" err="1"/>
              <a:t>το</a:t>
            </a:r>
            <a:r>
              <a:rPr lang="en-US" sz="2000" dirty="0"/>
              <a:t> </a:t>
            </a:r>
            <a:r>
              <a:rPr lang="en-US" sz="2000" dirty="0" err="1"/>
              <a:t>μοντέλο</a:t>
            </a:r>
            <a:r>
              <a:rPr lang="en-US" sz="2000" dirty="0"/>
              <a:t> PERMA.</a:t>
            </a:r>
            <a:br>
              <a:rPr lang="en-US" sz="2000" dirty="0"/>
            </a:br>
            <a:r>
              <a:rPr lang="en-US" sz="2000" dirty="0" err="1"/>
              <a:t>Οι</a:t>
            </a:r>
            <a:r>
              <a:rPr lang="en-US" sz="2000" dirty="0"/>
              <a:t> </a:t>
            </a:r>
            <a:r>
              <a:rPr lang="en-US" sz="2000" dirty="0" err="1"/>
              <a:t>συμμετέχοντες</a:t>
            </a:r>
            <a:r>
              <a:rPr lang="el-GR" sz="2000" dirty="0"/>
              <a:t>/συμμετέχουσες</a:t>
            </a:r>
            <a:r>
              <a:rPr lang="en-US" sz="2000" dirty="0"/>
              <a:t> </a:t>
            </a:r>
            <a:r>
              <a:rPr lang="en-US" sz="2000" dirty="0" err="1"/>
              <a:t>συνδέουν</a:t>
            </a:r>
            <a:r>
              <a:rPr lang="en-US" sz="2000" dirty="0"/>
              <a:t> </a:t>
            </a:r>
            <a:r>
              <a:rPr lang="en-US" sz="2000" dirty="0" err="1"/>
              <a:t>το</a:t>
            </a:r>
            <a:r>
              <a:rPr lang="en-US" sz="2000" dirty="0"/>
              <a:t> PERMA </a:t>
            </a:r>
            <a:r>
              <a:rPr lang="en-US" sz="2000" dirty="0" err="1"/>
              <a:t>με</a:t>
            </a:r>
            <a:r>
              <a:rPr lang="en-US" sz="2000" dirty="0"/>
              <a:t> π</a:t>
            </a:r>
            <a:r>
              <a:rPr lang="en-US" sz="2000" dirty="0" err="1"/>
              <a:t>ρ</a:t>
            </a:r>
            <a:r>
              <a:rPr lang="en-US" sz="2000" dirty="0"/>
              <a:t>α</a:t>
            </a:r>
            <a:r>
              <a:rPr lang="en-US" sz="2000" dirty="0" err="1"/>
              <a:t>γμ</a:t>
            </a:r>
            <a:r>
              <a:rPr lang="en-US" sz="2000" dirty="0"/>
              <a:t>α</a:t>
            </a:r>
            <a:r>
              <a:rPr lang="en-US" sz="2000" dirty="0" err="1"/>
              <a:t>τικές</a:t>
            </a:r>
            <a:r>
              <a:rPr lang="el-GR" sz="2000" dirty="0"/>
              <a:t> σχολικές</a:t>
            </a:r>
            <a:r>
              <a:rPr lang="en-US" sz="2000" dirty="0"/>
              <a:t> ρουτίνες </a:t>
            </a:r>
            <a:r>
              <a:rPr lang="en-US" sz="2000" dirty="0" err="1"/>
              <a:t>κ</a:t>
            </a:r>
            <a:r>
              <a:rPr lang="en-US" sz="2000" dirty="0"/>
              <a:t>α</a:t>
            </a:r>
            <a:r>
              <a:rPr lang="en-US" sz="2000" dirty="0" err="1"/>
              <a:t>ι</a:t>
            </a:r>
            <a:r>
              <a:rPr lang="en-US" sz="2000" dirty="0"/>
              <a:t> </a:t>
            </a:r>
            <a:r>
              <a:rPr lang="el-GR" sz="2000" dirty="0"/>
              <a:t>εξετάζουν</a:t>
            </a:r>
            <a:r>
              <a:rPr lang="en-US" sz="2000" dirty="0"/>
              <a:t> π</a:t>
            </a:r>
            <a:r>
              <a:rPr lang="en-US" sz="2000" dirty="0" err="1"/>
              <a:t>ώς</a:t>
            </a:r>
            <a:r>
              <a:rPr lang="en-US" sz="2000" dirty="0"/>
              <a:t> </a:t>
            </a:r>
            <a:r>
              <a:rPr lang="en-US" sz="2000" dirty="0" err="1"/>
              <a:t>μικρές</a:t>
            </a:r>
            <a:r>
              <a:rPr lang="en-US" sz="2000" dirty="0"/>
              <a:t> </a:t>
            </a:r>
            <a:r>
              <a:rPr lang="en-US" sz="2000" dirty="0" err="1"/>
              <a:t>κ</a:t>
            </a:r>
            <a:r>
              <a:rPr lang="en-US" sz="2000" dirty="0"/>
              <a:t>α</a:t>
            </a:r>
            <a:r>
              <a:rPr lang="en-US" sz="2000" dirty="0" err="1"/>
              <a:t>θημερινές</a:t>
            </a:r>
            <a:r>
              <a:rPr lang="en-US" sz="2000" dirty="0"/>
              <a:t> </a:t>
            </a:r>
            <a:r>
              <a:rPr lang="en-US" sz="2000" dirty="0" err="1"/>
              <a:t>ενέργειες</a:t>
            </a:r>
            <a:r>
              <a:rPr lang="en-US" sz="2000" dirty="0"/>
              <a:t> </a:t>
            </a:r>
            <a:r>
              <a:rPr lang="en-US" sz="2000" dirty="0" err="1"/>
              <a:t>υ</a:t>
            </a:r>
            <a:r>
              <a:rPr lang="en-US" sz="2000" dirty="0"/>
              <a:t>π</a:t>
            </a:r>
            <a:r>
              <a:rPr lang="en-US" sz="2000" dirty="0" err="1"/>
              <a:t>οστηρίζουν</a:t>
            </a:r>
            <a:r>
              <a:rPr lang="en-US" sz="2000" dirty="0"/>
              <a:t> </a:t>
            </a:r>
            <a:r>
              <a:rPr lang="en-US" sz="2000" dirty="0" err="1"/>
              <a:t>τη</a:t>
            </a:r>
            <a:r>
              <a:rPr lang="en-US" sz="2000" dirty="0"/>
              <a:t> </a:t>
            </a:r>
            <a:r>
              <a:rPr lang="en-US" sz="2000" dirty="0" err="1"/>
              <a:t>συν</a:t>
            </a:r>
            <a:r>
              <a:rPr lang="en-US" sz="2000" dirty="0"/>
              <a:t>α</a:t>
            </a:r>
            <a:r>
              <a:rPr lang="en-US" sz="2000" dirty="0" err="1"/>
              <a:t>ισθημ</a:t>
            </a:r>
            <a:r>
              <a:rPr lang="en-US" sz="2000" dirty="0"/>
              <a:t>α</a:t>
            </a:r>
            <a:r>
              <a:rPr lang="en-US" sz="2000" dirty="0" err="1"/>
              <a:t>τική</a:t>
            </a:r>
            <a:r>
              <a:rPr lang="en-US" sz="2000" dirty="0"/>
              <a:t>, </a:t>
            </a:r>
            <a:r>
              <a:rPr lang="en-US" sz="2000" dirty="0" err="1"/>
              <a:t>κοινωνική</a:t>
            </a:r>
            <a:r>
              <a:rPr lang="en-US" sz="2000" dirty="0"/>
              <a:t> </a:t>
            </a:r>
            <a:r>
              <a:rPr lang="en-US" sz="2000" dirty="0" err="1"/>
              <a:t>κ</a:t>
            </a:r>
            <a:r>
              <a:rPr lang="en-US" sz="2000" dirty="0"/>
              <a:t>α</a:t>
            </a:r>
            <a:r>
              <a:rPr lang="en-US" sz="2000" dirty="0" err="1"/>
              <a:t>ι</a:t>
            </a:r>
            <a:r>
              <a:rPr lang="en-US" sz="2000" dirty="0"/>
              <a:t> α</a:t>
            </a:r>
            <a:r>
              <a:rPr lang="en-US" sz="2000" dirty="0" err="1"/>
              <a:t>κ</a:t>
            </a:r>
            <a:r>
              <a:rPr lang="en-US" sz="2000" dirty="0"/>
              <a:t>α</a:t>
            </a:r>
            <a:r>
              <a:rPr lang="en-US" sz="2000" dirty="0" err="1"/>
              <a:t>δημ</a:t>
            </a:r>
            <a:r>
              <a:rPr lang="en-US" sz="2000" dirty="0"/>
              <a:t>α</a:t>
            </a:r>
            <a:r>
              <a:rPr lang="en-US" sz="2000" dirty="0" err="1"/>
              <a:t>ϊκή</a:t>
            </a:r>
            <a:r>
              <a:rPr lang="en-US" sz="2000" dirty="0"/>
              <a:t> </a:t>
            </a:r>
            <a:r>
              <a:rPr lang="el-GR" sz="2000" dirty="0"/>
              <a:t>ανάπτυξη</a:t>
            </a:r>
            <a:r>
              <a:rPr lang="en-US" sz="2000" dirty="0"/>
              <a:t>.</a:t>
            </a:r>
            <a:endParaRPr dirty="0"/>
          </a:p>
          <a:p>
            <a:pPr marL="571500" lvl="0" indent="-342900">
              <a:buFont typeface="Arial"/>
              <a:buChar char="•"/>
            </a:pPr>
            <a:r>
              <a:rPr lang="en-US" sz="2000" b="1" dirty="0" err="1"/>
              <a:t>Ενότητ</a:t>
            </a:r>
            <a:r>
              <a:rPr lang="en-US" sz="2000" b="1" dirty="0"/>
              <a:t>α 1.3 (</a:t>
            </a:r>
            <a:r>
              <a:rPr lang="en-US" sz="2000" b="1" dirty="0" err="1"/>
              <a:t>Εφ</a:t>
            </a:r>
            <a:r>
              <a:rPr lang="en-US" sz="2000" b="1" dirty="0"/>
              <a:t>α</a:t>
            </a:r>
            <a:r>
              <a:rPr lang="en-US" sz="2000" b="1" dirty="0" err="1"/>
              <a:t>ρμογή</a:t>
            </a:r>
            <a:r>
              <a:rPr lang="en-US" sz="2000" b="1" dirty="0"/>
              <a:t>): </a:t>
            </a:r>
            <a:r>
              <a:rPr lang="en-US" sz="2000" dirty="0" err="1"/>
              <a:t>Προσδιορισμός</a:t>
            </a:r>
            <a:r>
              <a:rPr lang="el-GR" sz="2000" dirty="0"/>
              <a:t> άμεσων παρεμβάσεων</a:t>
            </a:r>
            <a:r>
              <a:rPr lang="en-US" sz="2000" dirty="0"/>
              <a:t> π</a:t>
            </a:r>
            <a:r>
              <a:rPr lang="en-US" sz="2000" dirty="0" err="1"/>
              <a:t>ου</a:t>
            </a:r>
            <a:r>
              <a:rPr lang="en-US" sz="2000" dirty="0"/>
              <a:t> </a:t>
            </a:r>
            <a:r>
              <a:rPr lang="el-GR" sz="2000" dirty="0"/>
              <a:t>ενισχύουν</a:t>
            </a:r>
            <a:r>
              <a:rPr lang="en-US" sz="2000" dirty="0"/>
              <a:t> </a:t>
            </a:r>
            <a:r>
              <a:rPr lang="en-US" sz="2000" dirty="0" err="1"/>
              <a:t>την</a:t>
            </a:r>
            <a:r>
              <a:rPr lang="en-US" sz="2000" dirty="0"/>
              <a:t> </a:t>
            </a:r>
            <a:r>
              <a:rPr lang="en-US" sz="2000" dirty="0" err="1"/>
              <a:t>ευημερί</a:t>
            </a:r>
            <a:r>
              <a:rPr lang="en-US" sz="2000" dirty="0"/>
              <a:t>α </a:t>
            </a:r>
            <a:r>
              <a:rPr lang="en-US" sz="2000" dirty="0" err="1"/>
              <a:t>στις</a:t>
            </a:r>
            <a:r>
              <a:rPr lang="en-US" sz="2000" dirty="0"/>
              <a:t> </a:t>
            </a:r>
            <a:r>
              <a:rPr lang="en-US" sz="2000" dirty="0" err="1"/>
              <a:t>τάξεις</a:t>
            </a:r>
            <a:r>
              <a:rPr lang="en-US" sz="2000" dirty="0"/>
              <a:t> </a:t>
            </a:r>
            <a:r>
              <a:rPr lang="en-US" sz="2000" dirty="0" err="1"/>
              <a:t>κ</a:t>
            </a:r>
            <a:r>
              <a:rPr lang="en-US" sz="2000" dirty="0"/>
              <a:t>α</a:t>
            </a:r>
            <a:r>
              <a:rPr lang="en-US" sz="2000" dirty="0" err="1"/>
              <a:t>ι</a:t>
            </a:r>
            <a:r>
              <a:rPr lang="en-US" sz="2000" dirty="0"/>
              <a:t> </a:t>
            </a:r>
            <a:r>
              <a:rPr lang="en-US" sz="2000" dirty="0" err="1"/>
              <a:t>την</a:t>
            </a:r>
            <a:r>
              <a:rPr lang="en-US" sz="2000" dirty="0"/>
              <a:t> </a:t>
            </a:r>
            <a:r>
              <a:rPr lang="en-US" sz="2000" dirty="0" err="1"/>
              <a:t>κουλτούρ</a:t>
            </a:r>
            <a:r>
              <a:rPr lang="en-US" sz="2000" dirty="0"/>
              <a:t>α </a:t>
            </a:r>
            <a:r>
              <a:rPr lang="en-US" sz="2000" dirty="0" err="1"/>
              <a:t>του</a:t>
            </a:r>
            <a:r>
              <a:rPr lang="en-US" sz="2000" dirty="0"/>
              <a:t> π</a:t>
            </a:r>
            <a:r>
              <a:rPr lang="en-US" sz="2000" dirty="0" err="1"/>
              <a:t>ροσω</a:t>
            </a:r>
            <a:r>
              <a:rPr lang="en-US" sz="2000" dirty="0"/>
              <a:t>π</a:t>
            </a:r>
            <a:r>
              <a:rPr lang="en-US" sz="2000" dirty="0" err="1"/>
              <a:t>ικού</a:t>
            </a:r>
            <a:r>
              <a:rPr lang="en-US" sz="2000" dirty="0"/>
              <a:t>.</a:t>
            </a:r>
            <a:br>
              <a:rPr lang="en-US" sz="2000" dirty="0"/>
            </a:br>
            <a:r>
              <a:rPr lang="en-US" sz="2000" dirty="0" err="1"/>
              <a:t>Οι</a:t>
            </a:r>
            <a:r>
              <a:rPr lang="en-US" sz="2000" dirty="0"/>
              <a:t> </a:t>
            </a:r>
            <a:r>
              <a:rPr lang="en-US" sz="2000" dirty="0" err="1"/>
              <a:t>συμμετέχοντες</a:t>
            </a:r>
            <a:r>
              <a:rPr lang="el-GR" sz="2000" dirty="0"/>
              <a:t>/συμμετέχουσες </a:t>
            </a:r>
            <a:r>
              <a:rPr lang="en-US" sz="2000" dirty="0" err="1"/>
              <a:t>ε</a:t>
            </a:r>
            <a:r>
              <a:rPr lang="en-US" sz="2000" dirty="0"/>
              <a:t>π</a:t>
            </a:r>
            <a:r>
              <a:rPr lang="en-US" sz="2000" dirty="0" err="1"/>
              <a:t>ιλέγουν</a:t>
            </a:r>
            <a:r>
              <a:rPr lang="en-US" sz="2000" dirty="0"/>
              <a:t> </a:t>
            </a:r>
            <a:r>
              <a:rPr lang="en-US" sz="2000" dirty="0" err="1"/>
              <a:t>μί</a:t>
            </a:r>
            <a:r>
              <a:rPr lang="en-US" sz="2000" dirty="0"/>
              <a:t>α </a:t>
            </a:r>
            <a:r>
              <a:rPr lang="en-US" sz="2000" dirty="0" err="1"/>
              <a:t>δράση</a:t>
            </a:r>
            <a:r>
              <a:rPr lang="en-US" sz="2000" dirty="0"/>
              <a:t> π</a:t>
            </a:r>
            <a:r>
              <a:rPr lang="en-US" sz="2000" dirty="0" err="1"/>
              <a:t>ου</a:t>
            </a:r>
            <a:r>
              <a:rPr lang="en-US" sz="2000" dirty="0"/>
              <a:t> </a:t>
            </a:r>
            <a:r>
              <a:rPr lang="en-US" sz="2000" dirty="0" err="1"/>
              <a:t>μ</a:t>
            </a:r>
            <a:r>
              <a:rPr lang="en-US" sz="2000" dirty="0"/>
              <a:t>π</a:t>
            </a:r>
            <a:r>
              <a:rPr lang="en-US" sz="2000" dirty="0" err="1"/>
              <a:t>ορούν</a:t>
            </a:r>
            <a:r>
              <a:rPr lang="en-US" sz="2000" dirty="0"/>
              <a:t> </a:t>
            </a:r>
            <a:r>
              <a:rPr lang="en-US" sz="2000" dirty="0" err="1"/>
              <a:t>ν</a:t>
            </a:r>
            <a:r>
              <a:rPr lang="en-US" sz="2000" dirty="0"/>
              <a:t>α </a:t>
            </a:r>
            <a:r>
              <a:rPr lang="en-US" sz="2000" dirty="0" err="1"/>
              <a:t>ξεκινήσουν</a:t>
            </a:r>
            <a:r>
              <a:rPr lang="en-US" sz="2000" dirty="0"/>
              <a:t> </a:t>
            </a:r>
            <a:r>
              <a:rPr lang="en-US" sz="2000" dirty="0" err="1"/>
              <a:t>την</a:t>
            </a:r>
            <a:r>
              <a:rPr lang="en-US" sz="2000" dirty="0"/>
              <a:t> </a:t>
            </a:r>
            <a:r>
              <a:rPr lang="en-US" sz="2000" dirty="0" err="1"/>
              <a:t>ε</a:t>
            </a:r>
            <a:r>
              <a:rPr lang="en-US" sz="2000" dirty="0"/>
              <a:t>π</a:t>
            </a:r>
            <a:r>
              <a:rPr lang="en-US" sz="2000" dirty="0" err="1"/>
              <a:t>όμενη</a:t>
            </a:r>
            <a:r>
              <a:rPr lang="en-US" sz="2000" dirty="0"/>
              <a:t> </a:t>
            </a:r>
            <a:r>
              <a:rPr lang="en-US" sz="2000" dirty="0" err="1"/>
              <a:t>ε</a:t>
            </a:r>
            <a:r>
              <a:rPr lang="en-US" sz="2000" dirty="0"/>
              <a:t>β</a:t>
            </a:r>
            <a:r>
              <a:rPr lang="en-US" sz="2000" dirty="0" err="1"/>
              <a:t>δομάδ</a:t>
            </a:r>
            <a:r>
              <a:rPr lang="en-US" sz="2000" dirty="0"/>
              <a:t>α </a:t>
            </a:r>
            <a:r>
              <a:rPr lang="en-US" sz="2000" dirty="0" err="1"/>
              <a:t>κ</a:t>
            </a:r>
            <a:r>
              <a:rPr lang="en-US" sz="2000" dirty="0"/>
              <a:t>α</a:t>
            </a:r>
            <a:r>
              <a:rPr lang="en-US" sz="2000" dirty="0" err="1"/>
              <a:t>ι</a:t>
            </a:r>
            <a:r>
              <a:rPr lang="en-US" sz="2000" dirty="0"/>
              <a:t> </a:t>
            </a:r>
            <a:r>
              <a:rPr lang="el-GR" sz="2000" dirty="0" err="1"/>
              <a:t>καθορ</a:t>
            </a:r>
            <a:r>
              <a:rPr lang="en-US" sz="2000" dirty="0" err="1"/>
              <a:t>ί</a:t>
            </a:r>
            <a:r>
              <a:rPr lang="el-GR" sz="2000" dirty="0"/>
              <a:t>ζουν</a:t>
            </a:r>
            <a:r>
              <a:rPr lang="en-US" sz="2000" dirty="0"/>
              <a:t> π</a:t>
            </a:r>
            <a:r>
              <a:rPr lang="en-US" sz="2000" dirty="0" err="1"/>
              <a:t>οιος</a:t>
            </a:r>
            <a:r>
              <a:rPr lang="en-US" sz="2000" dirty="0"/>
              <a:t> </a:t>
            </a:r>
            <a:r>
              <a:rPr lang="en-US" sz="2000" dirty="0" err="1"/>
              <a:t>θ</a:t>
            </a:r>
            <a:r>
              <a:rPr lang="en-US" sz="2000" dirty="0"/>
              <a:t>α </a:t>
            </a:r>
            <a:r>
              <a:rPr lang="en-US" sz="2000" dirty="0" err="1"/>
              <a:t>κάνει</a:t>
            </a:r>
            <a:r>
              <a:rPr lang="en-US" sz="2000" dirty="0"/>
              <a:t> </a:t>
            </a:r>
            <a:r>
              <a:rPr lang="en-US" sz="2000" dirty="0" err="1"/>
              <a:t>τι</a:t>
            </a:r>
            <a:r>
              <a:rPr lang="en-US" sz="2000" dirty="0"/>
              <a:t>.</a:t>
            </a:r>
            <a:endParaRPr dirty="0"/>
          </a:p>
          <a:p>
            <a:pPr marL="263525" lvl="0" indent="-34925" algn="l" rtl="0">
              <a:lnSpc>
                <a:spcPct val="90000"/>
              </a:lnSpc>
              <a:spcBef>
                <a:spcPts val="1000"/>
              </a:spcBef>
              <a:spcAft>
                <a:spcPts val="0"/>
              </a:spcAft>
              <a:buSzPts val="1800"/>
              <a:buNone/>
            </a:pPr>
            <a:endParaRPr sz="2400" dirty="0"/>
          </a:p>
          <a:p>
            <a:pPr marL="0" lvl="0" indent="0" algn="l" rtl="0">
              <a:lnSpc>
                <a:spcPct val="90000"/>
              </a:lnSpc>
              <a:spcBef>
                <a:spcPts val="1000"/>
              </a:spcBef>
              <a:spcAft>
                <a:spcPts val="0"/>
              </a:spcAft>
              <a:buSzPts val="1800"/>
              <a:buNone/>
            </a:pP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3"/>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Calibri"/>
              <a:buNone/>
            </a:pPr>
            <a:r>
              <a:rPr lang="en-US"/>
              <a:t>Ενότητα 1.2 – Εισαγωγή στο μοντέλο PERMA</a:t>
            </a:r>
            <a:endParaRPr/>
          </a:p>
        </p:txBody>
      </p:sp>
      <p:sp>
        <p:nvSpPr>
          <p:cNvPr id="88" name="Google Shape;88;p3"/>
          <p:cNvSpPr txBox="1">
            <a:spLocks noGrp="1"/>
          </p:cNvSpPr>
          <p:nvPr>
            <p:ph type="body" idx="1"/>
          </p:nvPr>
        </p:nvSpPr>
        <p:spPr>
          <a:xfrm>
            <a:off x="97970" y="973940"/>
            <a:ext cx="11944500" cy="550800"/>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chemeClr val="accent2"/>
              </a:buClr>
              <a:buSzPts val="2400"/>
              <a:buNone/>
            </a:pPr>
            <a:r>
              <a:rPr lang="en-US" dirty="0" err="1"/>
              <a:t>Μ</a:t>
            </a:r>
            <a:r>
              <a:rPr lang="en-US" dirty="0"/>
              <a:t>α</a:t>
            </a:r>
            <a:r>
              <a:rPr lang="en-US" dirty="0" err="1"/>
              <a:t>θησι</a:t>
            </a:r>
            <a:r>
              <a:rPr lang="en-US" dirty="0"/>
              <a:t>α</a:t>
            </a:r>
            <a:r>
              <a:rPr lang="en-US" dirty="0" err="1"/>
              <a:t>κοί</a:t>
            </a:r>
            <a:r>
              <a:rPr lang="en-US" dirty="0"/>
              <a:t> </a:t>
            </a:r>
            <a:r>
              <a:rPr lang="en-US" dirty="0" err="1"/>
              <a:t>στόχοι</a:t>
            </a:r>
            <a:endParaRPr dirty="0"/>
          </a:p>
        </p:txBody>
      </p:sp>
      <p:grpSp>
        <p:nvGrpSpPr>
          <p:cNvPr id="89" name="Google Shape;89;p3"/>
          <p:cNvGrpSpPr/>
          <p:nvPr/>
        </p:nvGrpSpPr>
        <p:grpSpPr>
          <a:xfrm>
            <a:off x="491938" y="2171700"/>
            <a:ext cx="11208122" cy="4488844"/>
            <a:chOff x="2354" y="0"/>
            <a:chExt cx="11208122" cy="4488844"/>
          </a:xfrm>
        </p:grpSpPr>
        <p:sp>
          <p:nvSpPr>
            <p:cNvPr id="90" name="Google Shape;90;p3"/>
            <p:cNvSpPr/>
            <p:nvPr/>
          </p:nvSpPr>
          <p:spPr>
            <a:xfrm>
              <a:off x="2354" y="0"/>
              <a:ext cx="3662785" cy="4488844"/>
            </a:xfrm>
            <a:prstGeom prst="roundRect">
              <a:avLst>
                <a:gd name="adj" fmla="val 10000"/>
              </a:avLst>
            </a:prstGeom>
            <a:solidFill>
              <a:srgbClr val="FA7150"/>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txBox="1"/>
            <p:nvPr/>
          </p:nvSpPr>
          <p:spPr>
            <a:xfrm>
              <a:off x="2354" y="1795537"/>
              <a:ext cx="3662785" cy="1795537"/>
            </a:xfrm>
            <a:prstGeom prst="rect">
              <a:avLst/>
            </a:prstGeom>
            <a:noFill/>
            <a:ln>
              <a:noFill/>
            </a:ln>
          </p:spPr>
          <p:txBody>
            <a:bodyPr spcFirstLastPara="1" wrap="square" lIns="170675" tIns="170675" rIns="170675" bIns="170675" anchor="ctr" anchorCtr="0">
              <a:noAutofit/>
            </a:bodyPr>
            <a:lstStyle/>
            <a:p>
              <a:pPr marL="0" marR="0" lvl="0" indent="0" algn="ctr" rtl="0">
                <a:lnSpc>
                  <a:spcPct val="90000"/>
                </a:lnSpc>
                <a:spcBef>
                  <a:spcPts val="0"/>
                </a:spcBef>
                <a:spcAft>
                  <a:spcPts val="0"/>
                </a:spcAft>
                <a:buClr>
                  <a:srgbClr val="000000"/>
                </a:buClr>
                <a:buSzPts val="2400"/>
                <a:buFont typeface="Arial"/>
                <a:buNone/>
              </a:pPr>
              <a:r>
                <a:rPr lang="en-US" sz="2400" b="0" i="0" u="none" strike="noStrike" cap="none" dirty="0">
                  <a:solidFill>
                    <a:schemeClr val="lt1"/>
                  </a:solidFill>
                  <a:latin typeface="Arial"/>
                  <a:ea typeface="Arial"/>
                  <a:cs typeface="Arial"/>
                  <a:sym typeface="Arial"/>
                </a:rPr>
                <a:t>• </a:t>
              </a:r>
              <a:r>
                <a:rPr lang="en-US" sz="2400" b="0" i="0" u="none" strike="noStrike" cap="none" dirty="0" err="1">
                  <a:solidFill>
                    <a:schemeClr val="lt1"/>
                  </a:solidFill>
                  <a:latin typeface="Arial"/>
                  <a:ea typeface="Arial"/>
                  <a:cs typeface="Arial"/>
                  <a:sym typeface="Arial"/>
                </a:rPr>
                <a:t>Ονομά</a:t>
              </a:r>
              <a:r>
                <a:rPr lang="el-GR" sz="2400" b="0" i="0" u="none" strike="noStrike" cap="none" dirty="0">
                  <a:solidFill>
                    <a:schemeClr val="lt1"/>
                  </a:solidFill>
                  <a:latin typeface="Arial"/>
                  <a:ea typeface="Arial"/>
                  <a:cs typeface="Arial"/>
                  <a:sym typeface="Arial"/>
                </a:rPr>
                <a:t>ζουν</a:t>
              </a:r>
              <a:r>
                <a:rPr lang="en-US" sz="2400" b="0" i="0" u="none" strike="noStrike" cap="none" dirty="0">
                  <a:solidFill>
                    <a:schemeClr val="lt1"/>
                  </a:solidFill>
                  <a:latin typeface="Arial"/>
                  <a:ea typeface="Arial"/>
                  <a:cs typeface="Arial"/>
                  <a:sym typeface="Arial"/>
                </a:rPr>
                <a:t> </a:t>
              </a:r>
              <a:r>
                <a:rPr lang="en-US" sz="2400" b="0" i="0" u="none" strike="noStrike" cap="none" dirty="0" err="1">
                  <a:solidFill>
                    <a:schemeClr val="lt1"/>
                  </a:solidFill>
                  <a:latin typeface="Arial"/>
                  <a:ea typeface="Arial"/>
                  <a:cs typeface="Arial"/>
                  <a:sym typeface="Arial"/>
                </a:rPr>
                <a:t>κ</a:t>
              </a:r>
              <a:r>
                <a:rPr lang="en-US" sz="2400" b="0" i="0" u="none" strike="noStrike" cap="none" dirty="0">
                  <a:solidFill>
                    <a:schemeClr val="lt1"/>
                  </a:solidFill>
                  <a:latin typeface="Arial"/>
                  <a:ea typeface="Arial"/>
                  <a:cs typeface="Arial"/>
                  <a:sym typeface="Arial"/>
                </a:rPr>
                <a:t>α</a:t>
              </a:r>
              <a:r>
                <a:rPr lang="en-US" sz="2400" b="0" i="0" u="none" strike="noStrike" cap="none" dirty="0" err="1">
                  <a:solidFill>
                    <a:schemeClr val="lt1"/>
                  </a:solidFill>
                  <a:latin typeface="Arial"/>
                  <a:ea typeface="Arial"/>
                  <a:cs typeface="Arial"/>
                  <a:sym typeface="Arial"/>
                </a:rPr>
                <a:t>ι</a:t>
              </a:r>
              <a:r>
                <a:rPr lang="el-GR" sz="2400" b="0" i="0" u="none" strike="noStrike" cap="none" dirty="0">
                  <a:solidFill>
                    <a:schemeClr val="lt1"/>
                  </a:solidFill>
                  <a:latin typeface="Arial"/>
                  <a:ea typeface="Arial"/>
                  <a:cs typeface="Arial"/>
                  <a:sym typeface="Arial"/>
                </a:rPr>
                <a:t> να</a:t>
              </a:r>
              <a:r>
                <a:rPr lang="en-US" sz="2400" b="0" i="0" u="none" strike="noStrike" cap="none" dirty="0">
                  <a:solidFill>
                    <a:schemeClr val="lt1"/>
                  </a:solidFill>
                  <a:latin typeface="Arial"/>
                  <a:ea typeface="Arial"/>
                  <a:cs typeface="Arial"/>
                  <a:sym typeface="Arial"/>
                </a:rPr>
                <a:t> </a:t>
              </a:r>
              <a:r>
                <a:rPr lang="en-US" sz="2400" b="0" i="0" u="none" strike="noStrike" cap="none" dirty="0" err="1">
                  <a:solidFill>
                    <a:schemeClr val="lt1"/>
                  </a:solidFill>
                  <a:latin typeface="Arial"/>
                  <a:ea typeface="Arial"/>
                  <a:cs typeface="Arial"/>
                  <a:sym typeface="Arial"/>
                </a:rPr>
                <a:t>εξηγ</a:t>
              </a:r>
              <a:r>
                <a:rPr lang="el-GR" sz="2400" b="0" i="0" u="none" strike="noStrike" cap="none" dirty="0" err="1">
                  <a:solidFill>
                    <a:schemeClr val="lt1"/>
                  </a:solidFill>
                  <a:latin typeface="Arial"/>
                  <a:ea typeface="Arial"/>
                  <a:cs typeface="Arial"/>
                  <a:sym typeface="Arial"/>
                </a:rPr>
                <a:t>ούν</a:t>
              </a:r>
              <a:r>
                <a:rPr lang="en-US" sz="2400" b="0" i="0" u="none" strike="noStrike" cap="none" dirty="0">
                  <a:solidFill>
                    <a:schemeClr val="lt1"/>
                  </a:solidFill>
                  <a:latin typeface="Arial"/>
                  <a:ea typeface="Arial"/>
                  <a:cs typeface="Arial"/>
                  <a:sym typeface="Arial"/>
                </a:rPr>
                <a:t> </a:t>
              </a:r>
              <a:r>
                <a:rPr lang="en-US" sz="2400" b="0" i="0" u="none" strike="noStrike" cap="none" dirty="0" err="1">
                  <a:solidFill>
                    <a:schemeClr val="lt1"/>
                  </a:solidFill>
                  <a:latin typeface="Arial"/>
                  <a:ea typeface="Arial"/>
                  <a:cs typeface="Arial"/>
                  <a:sym typeface="Arial"/>
                </a:rPr>
                <a:t>τ</a:t>
              </a:r>
              <a:r>
                <a:rPr lang="en-US" sz="2400" b="0" i="0" u="none" strike="noStrike" cap="none" dirty="0">
                  <a:solidFill>
                    <a:schemeClr val="lt1"/>
                  </a:solidFill>
                  <a:latin typeface="Arial"/>
                  <a:ea typeface="Arial"/>
                  <a:cs typeface="Arial"/>
                  <a:sym typeface="Arial"/>
                </a:rPr>
                <a:t>α π</a:t>
              </a:r>
              <a:r>
                <a:rPr lang="en-US" sz="2400" b="0" i="0" u="none" strike="noStrike" cap="none" dirty="0" err="1">
                  <a:solidFill>
                    <a:schemeClr val="lt1"/>
                  </a:solidFill>
                  <a:latin typeface="Arial"/>
                  <a:ea typeface="Arial"/>
                  <a:cs typeface="Arial"/>
                  <a:sym typeface="Arial"/>
                </a:rPr>
                <a:t>έντε</a:t>
              </a:r>
              <a:r>
                <a:rPr lang="en-US" sz="2400" b="0" i="0" u="none" strike="noStrike" cap="none" dirty="0">
                  <a:solidFill>
                    <a:schemeClr val="lt1"/>
                  </a:solidFill>
                  <a:latin typeface="Arial"/>
                  <a:ea typeface="Arial"/>
                  <a:cs typeface="Arial"/>
                  <a:sym typeface="Arial"/>
                </a:rPr>
                <a:t> </a:t>
              </a:r>
              <a:r>
                <a:rPr lang="en-US" sz="2400" b="0" i="0" u="none" strike="noStrike" cap="none" dirty="0" err="1">
                  <a:solidFill>
                    <a:schemeClr val="lt1"/>
                  </a:solidFill>
                  <a:latin typeface="Arial"/>
                  <a:ea typeface="Arial"/>
                  <a:cs typeface="Arial"/>
                  <a:sym typeface="Arial"/>
                </a:rPr>
                <a:t>στοιχεί</a:t>
              </a:r>
              <a:r>
                <a:rPr lang="en-US" sz="2400" b="0" i="0" u="none" strike="noStrike" cap="none" dirty="0">
                  <a:solidFill>
                    <a:schemeClr val="lt1"/>
                  </a:solidFill>
                  <a:latin typeface="Arial"/>
                  <a:ea typeface="Arial"/>
                  <a:cs typeface="Arial"/>
                  <a:sym typeface="Arial"/>
                </a:rPr>
                <a:t>α </a:t>
              </a:r>
              <a:r>
                <a:rPr lang="en-US" sz="2400" b="0" i="0" u="none" strike="noStrike" cap="none" dirty="0" err="1">
                  <a:solidFill>
                    <a:schemeClr val="lt1"/>
                  </a:solidFill>
                  <a:latin typeface="Arial"/>
                  <a:ea typeface="Arial"/>
                  <a:cs typeface="Arial"/>
                  <a:sym typeface="Arial"/>
                </a:rPr>
                <a:t>του</a:t>
              </a:r>
              <a:r>
                <a:rPr lang="en-US" sz="2400" b="0" i="0" u="none" strike="noStrike" cap="none" dirty="0">
                  <a:solidFill>
                    <a:schemeClr val="lt1"/>
                  </a:solidFill>
                  <a:latin typeface="Arial"/>
                  <a:ea typeface="Arial"/>
                  <a:cs typeface="Arial"/>
                  <a:sym typeface="Arial"/>
                </a:rPr>
                <a:t> </a:t>
              </a:r>
              <a:r>
                <a:rPr lang="en-US" sz="2400" b="0" i="0" u="none" strike="noStrike" cap="none" dirty="0" err="1">
                  <a:solidFill>
                    <a:schemeClr val="lt1"/>
                  </a:solidFill>
                  <a:latin typeface="Arial"/>
                  <a:ea typeface="Arial"/>
                  <a:cs typeface="Arial"/>
                  <a:sym typeface="Arial"/>
                </a:rPr>
                <a:t>μοντέλου</a:t>
              </a:r>
              <a:r>
                <a:rPr lang="en-US" sz="2400" b="0" i="0" u="none" strike="noStrike" cap="none" dirty="0">
                  <a:solidFill>
                    <a:schemeClr val="lt1"/>
                  </a:solidFill>
                  <a:latin typeface="Arial"/>
                  <a:ea typeface="Arial"/>
                  <a:cs typeface="Arial"/>
                  <a:sym typeface="Arial"/>
                </a:rPr>
                <a:t> PERMA.</a:t>
              </a:r>
              <a:br>
                <a:rPr lang="en-US" sz="2400" b="0" i="0" u="none" strike="noStrike" cap="none" dirty="0">
                  <a:solidFill>
                    <a:schemeClr val="lt1"/>
                  </a:solidFill>
                  <a:latin typeface="Arial"/>
                  <a:ea typeface="Arial"/>
                  <a:cs typeface="Arial"/>
                  <a:sym typeface="Arial"/>
                </a:rPr>
              </a:br>
              <a:endParaRPr sz="2400" b="0" i="0" u="none" strike="noStrike" cap="none" dirty="0">
                <a:solidFill>
                  <a:schemeClr val="lt1"/>
                </a:solidFill>
                <a:latin typeface="Arial"/>
                <a:ea typeface="Arial"/>
                <a:cs typeface="Arial"/>
                <a:sym typeface="Arial"/>
              </a:endParaRPr>
            </a:p>
          </p:txBody>
        </p:sp>
        <p:sp>
          <p:nvSpPr>
            <p:cNvPr id="92" name="Google Shape;92;p3"/>
            <p:cNvSpPr/>
            <p:nvPr/>
          </p:nvSpPr>
          <p:spPr>
            <a:xfrm>
              <a:off x="1086354" y="269330"/>
              <a:ext cx="1494785" cy="1494785"/>
            </a:xfrm>
            <a:prstGeom prst="ellipse">
              <a:avLst/>
            </a:prstGeom>
            <a:blipFill rotWithShape="1">
              <a:blip r:embed="rId3">
                <a:alphaModFix/>
              </a:blip>
              <a:stretch>
                <a:fillRect/>
              </a:stretch>
            </a:blip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3775022" y="0"/>
              <a:ext cx="3662785" cy="4488844"/>
            </a:xfrm>
            <a:prstGeom prst="roundRect">
              <a:avLst>
                <a:gd name="adj" fmla="val 10000"/>
              </a:avLst>
            </a:prstGeom>
            <a:solidFill>
              <a:srgbClr val="F98733"/>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txBox="1"/>
            <p:nvPr/>
          </p:nvSpPr>
          <p:spPr>
            <a:xfrm>
              <a:off x="3775022" y="1928057"/>
              <a:ext cx="3662785" cy="1795537"/>
            </a:xfrm>
            <a:prstGeom prst="rect">
              <a:avLst/>
            </a:prstGeom>
            <a:noFill/>
            <a:ln>
              <a:noFill/>
            </a:ln>
          </p:spPr>
          <p:txBody>
            <a:bodyPr spcFirstLastPara="1" wrap="square" lIns="170675" tIns="170675" rIns="170675" bIns="170675" anchor="ctr" anchorCtr="0">
              <a:noAutofit/>
            </a:bodyPr>
            <a:lstStyle/>
            <a:p>
              <a:pPr marL="0" marR="0" lvl="0" indent="0" algn="ctr" rtl="0">
                <a:lnSpc>
                  <a:spcPct val="90000"/>
                </a:lnSpc>
                <a:spcBef>
                  <a:spcPts val="0"/>
                </a:spcBef>
                <a:spcAft>
                  <a:spcPts val="0"/>
                </a:spcAft>
                <a:buClr>
                  <a:srgbClr val="000000"/>
                </a:buClr>
                <a:buSzPts val="2400"/>
                <a:buFont typeface="Arial"/>
                <a:buNone/>
              </a:pPr>
              <a:r>
                <a:rPr lang="en-US" sz="2400" b="0" i="0" u="none" strike="noStrike" cap="none" dirty="0">
                  <a:solidFill>
                    <a:schemeClr val="lt1"/>
                  </a:solidFill>
                  <a:latin typeface="Arial"/>
                  <a:ea typeface="Arial"/>
                  <a:cs typeface="Arial"/>
                  <a:sym typeface="Arial"/>
                </a:rPr>
                <a:t>• </a:t>
              </a:r>
              <a:r>
                <a:rPr lang="en-US" sz="2400" b="0" i="0" u="none" strike="noStrike" cap="none" dirty="0" err="1">
                  <a:solidFill>
                    <a:schemeClr val="lt1"/>
                  </a:solidFill>
                  <a:latin typeface="Arial"/>
                  <a:ea typeface="Arial"/>
                  <a:cs typeface="Arial"/>
                  <a:sym typeface="Arial"/>
                </a:rPr>
                <a:t>Ε</a:t>
              </a:r>
              <a:r>
                <a:rPr lang="en-US" sz="2400" b="0" i="0" u="none" strike="noStrike" cap="none" dirty="0">
                  <a:solidFill>
                    <a:schemeClr val="lt1"/>
                  </a:solidFill>
                  <a:latin typeface="Arial"/>
                  <a:ea typeface="Arial"/>
                  <a:cs typeface="Arial"/>
                  <a:sym typeface="Arial"/>
                </a:rPr>
                <a:t>π</a:t>
              </a:r>
              <a:r>
                <a:rPr lang="en-US" sz="2400" b="0" i="0" u="none" strike="noStrike" cap="none" dirty="0" err="1">
                  <a:solidFill>
                    <a:schemeClr val="lt1"/>
                  </a:solidFill>
                  <a:latin typeface="Arial"/>
                  <a:ea typeface="Arial"/>
                  <a:cs typeface="Arial"/>
                  <a:sym typeface="Arial"/>
                </a:rPr>
                <a:t>ιλέ</a:t>
              </a:r>
              <a:r>
                <a:rPr lang="el-GR" sz="2400" b="0" i="0" u="none" strike="noStrike" cap="none" dirty="0" err="1">
                  <a:solidFill>
                    <a:schemeClr val="lt1"/>
                  </a:solidFill>
                  <a:latin typeface="Arial"/>
                  <a:ea typeface="Arial"/>
                  <a:cs typeface="Arial"/>
                  <a:sym typeface="Arial"/>
                </a:rPr>
                <a:t>ξουν</a:t>
              </a:r>
              <a:r>
                <a:rPr lang="en-US" sz="2400" b="0" i="0" u="none" strike="noStrike" cap="none" dirty="0">
                  <a:solidFill>
                    <a:schemeClr val="lt1"/>
                  </a:solidFill>
                  <a:latin typeface="Arial"/>
                  <a:ea typeface="Arial"/>
                  <a:cs typeface="Arial"/>
                  <a:sym typeface="Arial"/>
                </a:rPr>
                <a:t> </a:t>
              </a:r>
              <a:r>
                <a:rPr lang="en-US" sz="2400" b="0" i="0" u="none" strike="noStrike" cap="none" dirty="0" err="1">
                  <a:solidFill>
                    <a:schemeClr val="lt1"/>
                  </a:solidFill>
                  <a:latin typeface="Arial"/>
                  <a:ea typeface="Arial"/>
                  <a:cs typeface="Arial"/>
                  <a:sym typeface="Arial"/>
                </a:rPr>
                <a:t>τρεις</a:t>
              </a:r>
              <a:r>
                <a:rPr lang="en-US" sz="2400" b="0" i="0" u="none" strike="noStrike" cap="none" dirty="0">
                  <a:solidFill>
                    <a:schemeClr val="lt1"/>
                  </a:solidFill>
                  <a:latin typeface="Arial"/>
                  <a:ea typeface="Arial"/>
                  <a:cs typeface="Arial"/>
                  <a:sym typeface="Arial"/>
                </a:rPr>
                <a:t> </a:t>
              </a:r>
              <a:r>
                <a:rPr lang="en-US" sz="2400" b="0" i="0" u="none" strike="noStrike" cap="none" dirty="0" err="1">
                  <a:solidFill>
                    <a:schemeClr val="lt1"/>
                  </a:solidFill>
                  <a:latin typeface="Arial"/>
                  <a:ea typeface="Arial"/>
                  <a:cs typeface="Arial"/>
                  <a:sym typeface="Arial"/>
                </a:rPr>
                <a:t>στρ</a:t>
              </a:r>
              <a:r>
                <a:rPr lang="en-US" sz="2400" b="0" i="0" u="none" strike="noStrike" cap="none" dirty="0">
                  <a:solidFill>
                    <a:schemeClr val="lt1"/>
                  </a:solidFill>
                  <a:latin typeface="Arial"/>
                  <a:ea typeface="Arial"/>
                  <a:cs typeface="Arial"/>
                  <a:sym typeface="Arial"/>
                </a:rPr>
                <a:t>α</a:t>
              </a:r>
              <a:r>
                <a:rPr lang="en-US" sz="2400" b="0" i="0" u="none" strike="noStrike" cap="none" dirty="0" err="1">
                  <a:solidFill>
                    <a:schemeClr val="lt1"/>
                  </a:solidFill>
                  <a:latin typeface="Arial"/>
                  <a:ea typeface="Arial"/>
                  <a:cs typeface="Arial"/>
                  <a:sym typeface="Arial"/>
                </a:rPr>
                <a:t>τηγικές</a:t>
              </a:r>
              <a:r>
                <a:rPr lang="en-US" sz="2400" b="0" i="0" u="none" strike="noStrike" cap="none" dirty="0">
                  <a:solidFill>
                    <a:schemeClr val="lt1"/>
                  </a:solidFill>
                  <a:latin typeface="Arial"/>
                  <a:ea typeface="Arial"/>
                  <a:cs typeface="Arial"/>
                  <a:sym typeface="Arial"/>
                </a:rPr>
                <a:t> π</a:t>
              </a:r>
              <a:r>
                <a:rPr lang="en-US" sz="2400" b="0" i="0" u="none" strike="noStrike" cap="none" dirty="0" err="1">
                  <a:solidFill>
                    <a:schemeClr val="lt1"/>
                  </a:solidFill>
                  <a:latin typeface="Arial"/>
                  <a:ea typeface="Arial"/>
                  <a:cs typeface="Arial"/>
                  <a:sym typeface="Arial"/>
                </a:rPr>
                <a:t>ου</a:t>
              </a:r>
              <a:r>
                <a:rPr lang="en-US" sz="2400" b="0" i="0" u="none" strike="noStrike" cap="none" dirty="0">
                  <a:solidFill>
                    <a:schemeClr val="lt1"/>
                  </a:solidFill>
                  <a:latin typeface="Arial"/>
                  <a:ea typeface="Arial"/>
                  <a:cs typeface="Arial"/>
                  <a:sym typeface="Arial"/>
                </a:rPr>
                <a:t> </a:t>
              </a:r>
              <a:r>
                <a:rPr lang="en-US" sz="2400" b="0" i="0" u="none" strike="noStrike" cap="none" dirty="0" err="1">
                  <a:solidFill>
                    <a:schemeClr val="lt1"/>
                  </a:solidFill>
                  <a:latin typeface="Arial"/>
                  <a:ea typeface="Arial"/>
                  <a:cs typeface="Arial"/>
                  <a:sym typeface="Arial"/>
                </a:rPr>
                <a:t>τ</a:t>
              </a:r>
              <a:r>
                <a:rPr lang="en-US" sz="2400" b="0" i="0" u="none" strike="noStrike" cap="none" dirty="0">
                  <a:solidFill>
                    <a:schemeClr val="lt1"/>
                  </a:solidFill>
                  <a:latin typeface="Arial"/>
                  <a:ea typeface="Arial"/>
                  <a:cs typeface="Arial"/>
                  <a:sym typeface="Arial"/>
                </a:rPr>
                <a:t>α</a:t>
              </a:r>
              <a:r>
                <a:rPr lang="en-US" sz="2400" b="0" i="0" u="none" strike="noStrike" cap="none" dirty="0" err="1">
                  <a:solidFill>
                    <a:schemeClr val="lt1"/>
                  </a:solidFill>
                  <a:latin typeface="Arial"/>
                  <a:ea typeface="Arial"/>
                  <a:cs typeface="Arial"/>
                  <a:sym typeface="Arial"/>
                </a:rPr>
                <a:t>ιριάζουν</a:t>
              </a:r>
              <a:r>
                <a:rPr lang="en-US" sz="2400" b="0" i="0" u="none" strike="noStrike" cap="none" dirty="0">
                  <a:solidFill>
                    <a:schemeClr val="lt1"/>
                  </a:solidFill>
                  <a:latin typeface="Arial"/>
                  <a:ea typeface="Arial"/>
                  <a:cs typeface="Arial"/>
                  <a:sym typeface="Arial"/>
                </a:rPr>
                <a:t> </a:t>
              </a:r>
              <a:r>
                <a:rPr lang="en-US" sz="2400" b="0" i="0" u="none" strike="noStrike" cap="none" dirty="0" err="1">
                  <a:solidFill>
                    <a:schemeClr val="lt1"/>
                  </a:solidFill>
                  <a:latin typeface="Arial"/>
                  <a:ea typeface="Arial"/>
                  <a:cs typeface="Arial"/>
                  <a:sym typeface="Arial"/>
                </a:rPr>
                <a:t>στο</a:t>
              </a:r>
              <a:r>
                <a:rPr lang="en-US" sz="2400" b="0" i="0" u="none" strike="noStrike" cap="none" dirty="0">
                  <a:solidFill>
                    <a:schemeClr val="lt1"/>
                  </a:solidFill>
                  <a:latin typeface="Arial"/>
                  <a:ea typeface="Arial"/>
                  <a:cs typeface="Arial"/>
                  <a:sym typeface="Arial"/>
                </a:rPr>
                <a:t> π</a:t>
              </a:r>
              <a:r>
                <a:rPr lang="en-US" sz="2400" b="0" i="0" u="none" strike="noStrike" cap="none" dirty="0" err="1">
                  <a:solidFill>
                    <a:schemeClr val="lt1"/>
                  </a:solidFill>
                  <a:latin typeface="Arial"/>
                  <a:ea typeface="Arial"/>
                  <a:cs typeface="Arial"/>
                  <a:sym typeface="Arial"/>
                </a:rPr>
                <a:t>λ</a:t>
              </a:r>
              <a:r>
                <a:rPr lang="en-US" sz="2400" b="0" i="0" u="none" strike="noStrike" cap="none" dirty="0">
                  <a:solidFill>
                    <a:schemeClr val="lt1"/>
                  </a:solidFill>
                  <a:latin typeface="Arial"/>
                  <a:ea typeface="Arial"/>
                  <a:cs typeface="Arial"/>
                  <a:sym typeface="Arial"/>
                </a:rPr>
                <a:t>α</a:t>
              </a:r>
              <a:r>
                <a:rPr lang="en-US" sz="2400" b="0" i="0" u="none" strike="noStrike" cap="none" dirty="0" err="1">
                  <a:solidFill>
                    <a:schemeClr val="lt1"/>
                  </a:solidFill>
                  <a:latin typeface="Arial"/>
                  <a:ea typeface="Arial"/>
                  <a:cs typeface="Arial"/>
                  <a:sym typeface="Arial"/>
                </a:rPr>
                <a:t>ίσιο</a:t>
              </a:r>
              <a:r>
                <a:rPr lang="en-US" sz="2400" b="0" i="0" u="none" strike="noStrike" cap="none" dirty="0">
                  <a:solidFill>
                    <a:schemeClr val="lt1"/>
                  </a:solidFill>
                  <a:latin typeface="Arial"/>
                  <a:ea typeface="Arial"/>
                  <a:cs typeface="Arial"/>
                  <a:sym typeface="Arial"/>
                </a:rPr>
                <a:t> </a:t>
              </a:r>
              <a:r>
                <a:rPr lang="en-US" sz="2400" b="0" i="0" u="none" strike="noStrike" cap="none" dirty="0" err="1">
                  <a:solidFill>
                    <a:schemeClr val="lt1"/>
                  </a:solidFill>
                  <a:latin typeface="Arial"/>
                  <a:ea typeface="Arial"/>
                  <a:cs typeface="Arial"/>
                  <a:sym typeface="Arial"/>
                </a:rPr>
                <a:t>κ</a:t>
              </a:r>
              <a:r>
                <a:rPr lang="en-US" sz="2400" b="0" i="0" u="none" strike="noStrike" cap="none" dirty="0">
                  <a:solidFill>
                    <a:schemeClr val="lt1"/>
                  </a:solidFill>
                  <a:latin typeface="Arial"/>
                  <a:ea typeface="Arial"/>
                  <a:cs typeface="Arial"/>
                  <a:sym typeface="Arial"/>
                </a:rPr>
                <a:t>α</a:t>
              </a:r>
              <a:r>
                <a:rPr lang="en-US" sz="2400" b="0" i="0" u="none" strike="noStrike" cap="none" dirty="0" err="1">
                  <a:solidFill>
                    <a:schemeClr val="lt1"/>
                  </a:solidFill>
                  <a:latin typeface="Arial"/>
                  <a:ea typeface="Arial"/>
                  <a:cs typeface="Arial"/>
                  <a:sym typeface="Arial"/>
                </a:rPr>
                <a:t>ι</a:t>
              </a:r>
              <a:r>
                <a:rPr lang="en-US" sz="2400" b="0" i="0" u="none" strike="noStrike" cap="none" dirty="0">
                  <a:solidFill>
                    <a:schemeClr val="lt1"/>
                  </a:solidFill>
                  <a:latin typeface="Arial"/>
                  <a:ea typeface="Arial"/>
                  <a:cs typeface="Arial"/>
                  <a:sym typeface="Arial"/>
                </a:rPr>
                <a:t> </a:t>
              </a:r>
              <a:r>
                <a:rPr lang="en-US" sz="2400" b="0" i="0" u="none" strike="noStrike" cap="none" dirty="0" err="1">
                  <a:solidFill>
                    <a:schemeClr val="lt1"/>
                  </a:solidFill>
                  <a:latin typeface="Arial"/>
                  <a:ea typeface="Arial"/>
                  <a:cs typeface="Arial"/>
                  <a:sym typeface="Arial"/>
                </a:rPr>
                <a:t>τις</a:t>
              </a:r>
              <a:r>
                <a:rPr lang="en-US" sz="2400" b="0" i="0" u="none" strike="noStrike" cap="none" dirty="0">
                  <a:solidFill>
                    <a:schemeClr val="lt1"/>
                  </a:solidFill>
                  <a:latin typeface="Arial"/>
                  <a:ea typeface="Arial"/>
                  <a:cs typeface="Arial"/>
                  <a:sym typeface="Arial"/>
                </a:rPr>
                <a:t> α</a:t>
              </a:r>
              <a:r>
                <a:rPr lang="en-US" sz="2400" b="0" i="0" u="none" strike="noStrike" cap="none" dirty="0" err="1">
                  <a:solidFill>
                    <a:schemeClr val="lt1"/>
                  </a:solidFill>
                  <a:latin typeface="Arial"/>
                  <a:ea typeface="Arial"/>
                  <a:cs typeface="Arial"/>
                  <a:sym typeface="Arial"/>
                </a:rPr>
                <a:t>νάγκες</a:t>
              </a:r>
              <a:r>
                <a:rPr lang="en-US" sz="2400" b="0" i="0" u="none" strike="noStrike" cap="none" dirty="0">
                  <a:solidFill>
                    <a:schemeClr val="lt1"/>
                  </a:solidFill>
                  <a:latin typeface="Arial"/>
                  <a:ea typeface="Arial"/>
                  <a:cs typeface="Arial"/>
                  <a:sym typeface="Arial"/>
                </a:rPr>
                <a:t> </a:t>
              </a:r>
              <a:r>
                <a:rPr lang="en-US" sz="2400" b="0" i="0" u="none" strike="noStrike" cap="none" dirty="0" err="1">
                  <a:solidFill>
                    <a:schemeClr val="lt1"/>
                  </a:solidFill>
                  <a:latin typeface="Arial"/>
                  <a:ea typeface="Arial"/>
                  <a:cs typeface="Arial"/>
                  <a:sym typeface="Arial"/>
                </a:rPr>
                <a:t>του</a:t>
              </a:r>
              <a:r>
                <a:rPr lang="en-US" sz="2400" b="0" i="0" u="none" strike="noStrike" cap="none" dirty="0">
                  <a:solidFill>
                    <a:schemeClr val="lt1"/>
                  </a:solidFill>
                  <a:latin typeface="Arial"/>
                  <a:ea typeface="Arial"/>
                  <a:cs typeface="Arial"/>
                  <a:sym typeface="Arial"/>
                </a:rPr>
                <a:t> </a:t>
              </a:r>
              <a:r>
                <a:rPr lang="en-US" sz="2400" b="0" i="0" u="none" strike="noStrike" cap="none" dirty="0" err="1">
                  <a:solidFill>
                    <a:schemeClr val="lt1"/>
                  </a:solidFill>
                  <a:latin typeface="Arial"/>
                  <a:ea typeface="Arial"/>
                  <a:cs typeface="Arial"/>
                  <a:sym typeface="Arial"/>
                </a:rPr>
                <a:t>σχολείου</a:t>
              </a:r>
              <a:r>
                <a:rPr lang="en-US" sz="2400" b="0" i="0" u="none" strike="noStrike" cap="none" dirty="0">
                  <a:solidFill>
                    <a:schemeClr val="lt1"/>
                  </a:solidFill>
                  <a:latin typeface="Arial"/>
                  <a:ea typeface="Arial"/>
                  <a:cs typeface="Arial"/>
                  <a:sym typeface="Arial"/>
                </a:rPr>
                <a:t> </a:t>
              </a:r>
              <a:r>
                <a:rPr lang="el-GR" sz="2400" b="0" i="0" u="none" strike="noStrike" cap="none" dirty="0">
                  <a:solidFill>
                    <a:schemeClr val="lt1"/>
                  </a:solidFill>
                  <a:latin typeface="Arial"/>
                  <a:ea typeface="Arial"/>
                  <a:cs typeface="Arial"/>
                  <a:sym typeface="Arial"/>
                </a:rPr>
                <a:t>τους</a:t>
              </a:r>
              <a:r>
                <a:rPr lang="en-US" sz="2400" b="0" i="0" u="none" strike="noStrike" cap="none" dirty="0">
                  <a:solidFill>
                    <a:schemeClr val="lt1"/>
                  </a:solidFill>
                  <a:latin typeface="Arial"/>
                  <a:ea typeface="Arial"/>
                  <a:cs typeface="Arial"/>
                  <a:sym typeface="Arial"/>
                </a:rPr>
                <a:t>.</a:t>
              </a:r>
              <a:br>
                <a:rPr lang="en-US" sz="2400" b="0" i="0" u="none" strike="noStrike" cap="none" dirty="0">
                  <a:solidFill>
                    <a:schemeClr val="lt1"/>
                  </a:solidFill>
                  <a:latin typeface="Arial"/>
                  <a:ea typeface="Arial"/>
                  <a:cs typeface="Arial"/>
                  <a:sym typeface="Arial"/>
                </a:rPr>
              </a:br>
              <a:endParaRPr sz="2400" b="0" i="0" u="none" strike="noStrike" cap="none" dirty="0">
                <a:solidFill>
                  <a:schemeClr val="lt1"/>
                </a:solidFill>
                <a:latin typeface="Arial"/>
                <a:ea typeface="Arial"/>
                <a:cs typeface="Arial"/>
                <a:sym typeface="Arial"/>
              </a:endParaRPr>
            </a:p>
          </p:txBody>
        </p:sp>
        <p:sp>
          <p:nvSpPr>
            <p:cNvPr id="95" name="Google Shape;95;p3"/>
            <p:cNvSpPr/>
            <p:nvPr/>
          </p:nvSpPr>
          <p:spPr>
            <a:xfrm>
              <a:off x="4859022" y="269330"/>
              <a:ext cx="1494785" cy="1494785"/>
            </a:xfrm>
            <a:prstGeom prst="ellipse">
              <a:avLst/>
            </a:prstGeom>
            <a:blipFill rotWithShape="1">
              <a:blip r:embed="rId4">
                <a:alphaModFix/>
              </a:blip>
              <a:stretch>
                <a:fillRect/>
              </a:stretch>
            </a:blip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p:nvPr/>
          </p:nvSpPr>
          <p:spPr>
            <a:xfrm>
              <a:off x="7547691" y="0"/>
              <a:ext cx="3662785" cy="4488844"/>
            </a:xfrm>
            <a:prstGeom prst="roundRect">
              <a:avLst>
                <a:gd name="adj" fmla="val 10000"/>
              </a:avLst>
            </a:prstGeom>
            <a:solidFill>
              <a:srgbClr val="F9AD16"/>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txBox="1"/>
            <p:nvPr/>
          </p:nvSpPr>
          <p:spPr>
            <a:xfrm>
              <a:off x="7547691" y="1795537"/>
              <a:ext cx="3662785" cy="1795537"/>
            </a:xfrm>
            <a:prstGeom prst="rect">
              <a:avLst/>
            </a:prstGeom>
            <a:noFill/>
            <a:ln>
              <a:noFill/>
            </a:ln>
          </p:spPr>
          <p:txBody>
            <a:bodyPr spcFirstLastPara="1" wrap="square" lIns="170675" tIns="170675" rIns="170675" bIns="170675" anchor="ctr" anchorCtr="0">
              <a:noAutofit/>
            </a:bodyPr>
            <a:lstStyle/>
            <a:p>
              <a:pPr marL="0" marR="0" lvl="0" indent="0" algn="ctr" rtl="0">
                <a:lnSpc>
                  <a:spcPct val="90000"/>
                </a:lnSpc>
                <a:spcBef>
                  <a:spcPts val="0"/>
                </a:spcBef>
                <a:spcAft>
                  <a:spcPts val="0"/>
                </a:spcAft>
                <a:buClr>
                  <a:srgbClr val="000000"/>
                </a:buClr>
                <a:buSzPts val="2400"/>
                <a:buFont typeface="Arial"/>
                <a:buNone/>
              </a:pPr>
              <a:r>
                <a:rPr lang="en-US" sz="2400" b="0" i="0" u="none" strike="noStrike" cap="none" dirty="0">
                  <a:solidFill>
                    <a:schemeClr val="lt1"/>
                  </a:solidFill>
                  <a:latin typeface="Arial"/>
                  <a:ea typeface="Arial"/>
                  <a:cs typeface="Arial"/>
                  <a:sym typeface="Arial"/>
                </a:rPr>
                <a:t>• </a:t>
              </a:r>
              <a:r>
                <a:rPr lang="en-US" sz="2400" b="0" i="0" u="none" strike="noStrike" cap="none" dirty="0" err="1">
                  <a:solidFill>
                    <a:schemeClr val="lt1"/>
                  </a:solidFill>
                  <a:latin typeface="Arial"/>
                  <a:ea typeface="Arial"/>
                  <a:cs typeface="Arial"/>
                  <a:sym typeface="Arial"/>
                </a:rPr>
                <a:t>Σχεδιάσ</a:t>
              </a:r>
              <a:r>
                <a:rPr lang="el-GR" sz="2400" b="0" i="0" u="none" strike="noStrike" cap="none" dirty="0" err="1">
                  <a:solidFill>
                    <a:schemeClr val="lt1"/>
                  </a:solidFill>
                  <a:latin typeface="Arial"/>
                  <a:ea typeface="Arial"/>
                  <a:cs typeface="Arial"/>
                  <a:sym typeface="Arial"/>
                </a:rPr>
                <a:t>ουν</a:t>
              </a:r>
              <a:r>
                <a:rPr lang="en-US" sz="2400" b="0" i="0" u="none" strike="noStrike" cap="none" dirty="0">
                  <a:solidFill>
                    <a:schemeClr val="lt1"/>
                  </a:solidFill>
                  <a:latin typeface="Arial"/>
                  <a:ea typeface="Arial"/>
                  <a:cs typeface="Arial"/>
                  <a:sym typeface="Arial"/>
                </a:rPr>
                <a:t> </a:t>
              </a:r>
              <a:r>
                <a:rPr lang="en-US" sz="2400" b="0" i="0" u="none" strike="noStrike" cap="none" dirty="0" err="1">
                  <a:solidFill>
                    <a:schemeClr val="lt1"/>
                  </a:solidFill>
                  <a:latin typeface="Arial"/>
                  <a:ea typeface="Arial"/>
                  <a:cs typeface="Arial"/>
                  <a:sym typeface="Arial"/>
                </a:rPr>
                <a:t>μι</a:t>
              </a:r>
              <a:r>
                <a:rPr lang="en-US" sz="2400" b="0" i="0" u="none" strike="noStrike" cap="none" dirty="0">
                  <a:solidFill>
                    <a:schemeClr val="lt1"/>
                  </a:solidFill>
                  <a:latin typeface="Arial"/>
                  <a:ea typeface="Arial"/>
                  <a:cs typeface="Arial"/>
                  <a:sym typeface="Arial"/>
                </a:rPr>
                <a:t>α </a:t>
              </a:r>
              <a:r>
                <a:rPr lang="en-US" sz="2400" b="0" i="0" u="none" strike="noStrike" cap="none" dirty="0" err="1">
                  <a:solidFill>
                    <a:schemeClr val="lt1"/>
                  </a:solidFill>
                  <a:latin typeface="Arial"/>
                  <a:ea typeface="Arial"/>
                  <a:cs typeface="Arial"/>
                  <a:sym typeface="Arial"/>
                </a:rPr>
                <a:t>μικρή</a:t>
              </a:r>
              <a:r>
                <a:rPr lang="en-US" sz="2400" b="0" i="0" u="none" strike="noStrike" cap="none" dirty="0">
                  <a:solidFill>
                    <a:schemeClr val="lt1"/>
                  </a:solidFill>
                  <a:latin typeface="Arial"/>
                  <a:ea typeface="Arial"/>
                  <a:cs typeface="Arial"/>
                  <a:sym typeface="Arial"/>
                </a:rPr>
                <a:t> </a:t>
              </a:r>
              <a:r>
                <a:rPr lang="en-US" sz="2400" b="0" i="0" u="none" strike="noStrike" cap="none" dirty="0" err="1">
                  <a:solidFill>
                    <a:schemeClr val="lt1"/>
                  </a:solidFill>
                  <a:latin typeface="Arial"/>
                  <a:ea typeface="Arial"/>
                  <a:cs typeface="Arial"/>
                  <a:sym typeface="Arial"/>
                </a:rPr>
                <a:t>δράση</a:t>
              </a:r>
              <a:r>
                <a:rPr lang="en-US" sz="2400" b="0" i="0" u="none" strike="noStrike" cap="none" dirty="0">
                  <a:solidFill>
                    <a:schemeClr val="lt1"/>
                  </a:solidFill>
                  <a:latin typeface="Arial"/>
                  <a:ea typeface="Arial"/>
                  <a:cs typeface="Arial"/>
                  <a:sym typeface="Arial"/>
                </a:rPr>
                <a:t>, </a:t>
              </a:r>
              <a:r>
                <a:rPr lang="en-US" sz="2400" b="0" i="0" u="none" strike="noStrike" cap="none" dirty="0" err="1">
                  <a:solidFill>
                    <a:schemeClr val="lt1"/>
                  </a:solidFill>
                  <a:latin typeface="Arial"/>
                  <a:ea typeface="Arial"/>
                  <a:cs typeface="Arial"/>
                  <a:sym typeface="Arial"/>
                </a:rPr>
                <a:t>συμ</a:t>
              </a:r>
              <a:r>
                <a:rPr lang="en-US" sz="2400" b="0" i="0" u="none" strike="noStrike" cap="none" dirty="0">
                  <a:solidFill>
                    <a:schemeClr val="lt1"/>
                  </a:solidFill>
                  <a:latin typeface="Arial"/>
                  <a:ea typeface="Arial"/>
                  <a:cs typeface="Arial"/>
                  <a:sym typeface="Arial"/>
                </a:rPr>
                <a:t>π</a:t>
              </a:r>
              <a:r>
                <a:rPr lang="en-US" sz="2400" b="0" i="0" u="none" strike="noStrike" cap="none" dirty="0" err="1">
                  <a:solidFill>
                    <a:schemeClr val="lt1"/>
                  </a:solidFill>
                  <a:latin typeface="Arial"/>
                  <a:ea typeface="Arial"/>
                  <a:cs typeface="Arial"/>
                  <a:sym typeface="Arial"/>
                </a:rPr>
                <a:t>εριλ</a:t>
              </a:r>
              <a:r>
                <a:rPr lang="en-US" sz="2400" b="0" i="0" u="none" strike="noStrike" cap="none" dirty="0">
                  <a:solidFill>
                    <a:schemeClr val="lt1"/>
                  </a:solidFill>
                  <a:latin typeface="Arial"/>
                  <a:ea typeface="Arial"/>
                  <a:cs typeface="Arial"/>
                  <a:sym typeface="Arial"/>
                </a:rPr>
                <a:t>α</a:t>
              </a:r>
              <a:r>
                <a:rPr lang="en-US" sz="2400" b="0" i="0" u="none" strike="noStrike" cap="none" dirty="0" err="1">
                  <a:solidFill>
                    <a:schemeClr val="lt1"/>
                  </a:solidFill>
                  <a:latin typeface="Arial"/>
                  <a:ea typeface="Arial"/>
                  <a:cs typeface="Arial"/>
                  <a:sym typeface="Arial"/>
                </a:rPr>
                <a:t>μ</a:t>
              </a:r>
              <a:r>
                <a:rPr lang="en-US" sz="2400" b="0" i="0" u="none" strike="noStrike" cap="none" dirty="0">
                  <a:solidFill>
                    <a:schemeClr val="lt1"/>
                  </a:solidFill>
                  <a:latin typeface="Arial"/>
                  <a:ea typeface="Arial"/>
                  <a:cs typeface="Arial"/>
                  <a:sym typeface="Arial"/>
                </a:rPr>
                <a:t>β</a:t>
              </a:r>
              <a:r>
                <a:rPr lang="en-US" sz="2400" b="0" i="0" u="none" strike="noStrike" cap="none" dirty="0" err="1">
                  <a:solidFill>
                    <a:schemeClr val="lt1"/>
                  </a:solidFill>
                  <a:latin typeface="Arial"/>
                  <a:ea typeface="Arial"/>
                  <a:cs typeface="Arial"/>
                  <a:sym typeface="Arial"/>
                </a:rPr>
                <a:t>άνοντ</a:t>
              </a:r>
              <a:r>
                <a:rPr lang="en-US" sz="2400" b="0" i="0" u="none" strike="noStrike" cap="none" dirty="0">
                  <a:solidFill>
                    <a:schemeClr val="lt1"/>
                  </a:solidFill>
                  <a:latin typeface="Arial"/>
                  <a:ea typeface="Arial"/>
                  <a:cs typeface="Arial"/>
                  <a:sym typeface="Arial"/>
                </a:rPr>
                <a:t>α</a:t>
              </a:r>
              <a:r>
                <a:rPr lang="en-US" sz="2400" b="0" i="0" u="none" strike="noStrike" cap="none" dirty="0" err="1">
                  <a:solidFill>
                    <a:schemeClr val="lt1"/>
                  </a:solidFill>
                  <a:latin typeface="Arial"/>
                  <a:ea typeface="Arial"/>
                  <a:cs typeface="Arial"/>
                  <a:sym typeface="Arial"/>
                </a:rPr>
                <a:t>ς</a:t>
              </a:r>
              <a:r>
                <a:rPr lang="en-US" sz="2400" b="0" i="0" u="none" strike="noStrike" cap="none" dirty="0">
                  <a:solidFill>
                    <a:schemeClr val="lt1"/>
                  </a:solidFill>
                  <a:latin typeface="Arial"/>
                  <a:ea typeface="Arial"/>
                  <a:cs typeface="Arial"/>
                  <a:sym typeface="Arial"/>
                </a:rPr>
                <a:t> </a:t>
              </a:r>
              <a:r>
                <a:rPr lang="en-US" sz="2400" b="0" i="0" u="none" strike="noStrike" cap="none" dirty="0" err="1">
                  <a:solidFill>
                    <a:schemeClr val="lt1"/>
                  </a:solidFill>
                  <a:latin typeface="Arial"/>
                  <a:ea typeface="Arial"/>
                  <a:cs typeface="Arial"/>
                  <a:sym typeface="Arial"/>
                </a:rPr>
                <a:t>το</a:t>
              </a:r>
              <a:r>
                <a:rPr lang="en-US" sz="2400" b="0" i="0" u="none" strike="noStrike" cap="none" dirty="0">
                  <a:solidFill>
                    <a:schemeClr val="lt1"/>
                  </a:solidFill>
                  <a:latin typeface="Arial"/>
                  <a:ea typeface="Arial"/>
                  <a:cs typeface="Arial"/>
                  <a:sym typeface="Arial"/>
                </a:rPr>
                <a:t> </a:t>
              </a:r>
              <a:r>
                <a:rPr lang="en-US" sz="2400" b="0" i="0" u="none" strike="noStrike" cap="none" dirty="0" err="1">
                  <a:solidFill>
                    <a:schemeClr val="lt1"/>
                  </a:solidFill>
                  <a:latin typeface="Arial"/>
                  <a:ea typeface="Arial"/>
                  <a:cs typeface="Arial"/>
                  <a:sym typeface="Arial"/>
                </a:rPr>
                <a:t>χρονοδιάγρ</a:t>
              </a:r>
              <a:r>
                <a:rPr lang="en-US" sz="2400" b="0" i="0" u="none" strike="noStrike" cap="none" dirty="0">
                  <a:solidFill>
                    <a:schemeClr val="lt1"/>
                  </a:solidFill>
                  <a:latin typeface="Arial"/>
                  <a:ea typeface="Arial"/>
                  <a:cs typeface="Arial"/>
                  <a:sym typeface="Arial"/>
                </a:rPr>
                <a:t>α</a:t>
              </a:r>
              <a:r>
                <a:rPr lang="en-US" sz="2400" b="0" i="0" u="none" strike="noStrike" cap="none" dirty="0" err="1">
                  <a:solidFill>
                    <a:schemeClr val="lt1"/>
                  </a:solidFill>
                  <a:latin typeface="Arial"/>
                  <a:ea typeface="Arial"/>
                  <a:cs typeface="Arial"/>
                  <a:sym typeface="Arial"/>
                </a:rPr>
                <a:t>μμ</a:t>
              </a:r>
              <a:r>
                <a:rPr lang="en-US" sz="2400" b="0" i="0" u="none" strike="noStrike" cap="none" dirty="0">
                  <a:solidFill>
                    <a:schemeClr val="lt1"/>
                  </a:solidFill>
                  <a:latin typeface="Arial"/>
                  <a:ea typeface="Arial"/>
                  <a:cs typeface="Arial"/>
                  <a:sym typeface="Arial"/>
                </a:rPr>
                <a:t>α </a:t>
              </a:r>
              <a:r>
                <a:rPr lang="en-US" sz="2400" b="0" i="0" u="none" strike="noStrike" cap="none" dirty="0" err="1">
                  <a:solidFill>
                    <a:schemeClr val="lt1"/>
                  </a:solidFill>
                  <a:latin typeface="Arial"/>
                  <a:ea typeface="Arial"/>
                  <a:cs typeface="Arial"/>
                  <a:sym typeface="Arial"/>
                </a:rPr>
                <a:t>κ</a:t>
              </a:r>
              <a:r>
                <a:rPr lang="en-US" sz="2400" b="0" i="0" u="none" strike="noStrike" cap="none" dirty="0">
                  <a:solidFill>
                    <a:schemeClr val="lt1"/>
                  </a:solidFill>
                  <a:latin typeface="Arial"/>
                  <a:ea typeface="Arial"/>
                  <a:cs typeface="Arial"/>
                  <a:sym typeface="Arial"/>
                </a:rPr>
                <a:t>α</a:t>
              </a:r>
              <a:r>
                <a:rPr lang="en-US" sz="2400" b="0" i="0" u="none" strike="noStrike" cap="none" dirty="0" err="1">
                  <a:solidFill>
                    <a:schemeClr val="lt1"/>
                  </a:solidFill>
                  <a:latin typeface="Arial"/>
                  <a:ea typeface="Arial"/>
                  <a:cs typeface="Arial"/>
                  <a:sym typeface="Arial"/>
                </a:rPr>
                <a:t>ι</a:t>
              </a:r>
              <a:r>
                <a:rPr lang="en-US" sz="2400" b="0" i="0" u="none" strike="noStrike" cap="none" dirty="0">
                  <a:solidFill>
                    <a:schemeClr val="lt1"/>
                  </a:solidFill>
                  <a:latin typeface="Arial"/>
                  <a:ea typeface="Arial"/>
                  <a:cs typeface="Arial"/>
                  <a:sym typeface="Arial"/>
                </a:rPr>
                <a:t> </a:t>
              </a:r>
              <a:r>
                <a:rPr lang="en-US" sz="2400" b="0" i="0" u="none" strike="noStrike" cap="none" dirty="0" err="1">
                  <a:solidFill>
                    <a:schemeClr val="lt1"/>
                  </a:solidFill>
                  <a:latin typeface="Arial"/>
                  <a:ea typeface="Arial"/>
                  <a:cs typeface="Arial"/>
                  <a:sym typeface="Arial"/>
                </a:rPr>
                <a:t>τον</a:t>
              </a:r>
              <a:r>
                <a:rPr lang="en-US" sz="2400" b="0" i="0" u="none" strike="noStrike" cap="none" dirty="0">
                  <a:solidFill>
                    <a:schemeClr val="lt1"/>
                  </a:solidFill>
                  <a:latin typeface="Arial"/>
                  <a:ea typeface="Arial"/>
                  <a:cs typeface="Arial"/>
                  <a:sym typeface="Arial"/>
                </a:rPr>
                <a:t> </a:t>
              </a:r>
              <a:r>
                <a:rPr lang="en-US" sz="2400" b="0" i="0" u="none" strike="noStrike" cap="none" dirty="0" err="1">
                  <a:solidFill>
                    <a:schemeClr val="lt1"/>
                  </a:solidFill>
                  <a:latin typeface="Arial"/>
                  <a:ea typeface="Arial"/>
                  <a:cs typeface="Arial"/>
                  <a:sym typeface="Arial"/>
                </a:rPr>
                <a:t>υ</a:t>
              </a:r>
              <a:r>
                <a:rPr lang="en-US" sz="2400" b="0" i="0" u="none" strike="noStrike" cap="none" dirty="0">
                  <a:solidFill>
                    <a:schemeClr val="lt1"/>
                  </a:solidFill>
                  <a:latin typeface="Arial"/>
                  <a:ea typeface="Arial"/>
                  <a:cs typeface="Arial"/>
                  <a:sym typeface="Arial"/>
                </a:rPr>
                <a:t>π</a:t>
              </a:r>
              <a:r>
                <a:rPr lang="en-US" sz="2400" b="0" i="0" u="none" strike="noStrike" cap="none" dirty="0" err="1">
                  <a:solidFill>
                    <a:schemeClr val="lt1"/>
                  </a:solidFill>
                  <a:latin typeface="Arial"/>
                  <a:ea typeface="Arial"/>
                  <a:cs typeface="Arial"/>
                  <a:sym typeface="Arial"/>
                </a:rPr>
                <a:t>εύθυνο</a:t>
              </a:r>
              <a:r>
                <a:rPr lang="en-US" sz="2400" b="0" i="0" u="none" strike="noStrike" cap="none" dirty="0">
                  <a:solidFill>
                    <a:schemeClr val="lt1"/>
                  </a:solidFill>
                  <a:latin typeface="Arial"/>
                  <a:ea typeface="Arial"/>
                  <a:cs typeface="Arial"/>
                  <a:sym typeface="Arial"/>
                </a:rPr>
                <a:t>.</a:t>
              </a:r>
              <a:endParaRPr sz="2400" b="0" i="0" u="none" strike="noStrike" cap="none" dirty="0">
                <a:solidFill>
                  <a:schemeClr val="lt1"/>
                </a:solidFill>
                <a:latin typeface="Arial"/>
                <a:ea typeface="Arial"/>
                <a:cs typeface="Arial"/>
                <a:sym typeface="Arial"/>
              </a:endParaRPr>
            </a:p>
          </p:txBody>
        </p:sp>
        <p:sp>
          <p:nvSpPr>
            <p:cNvPr id="98" name="Google Shape;98;p3"/>
            <p:cNvSpPr/>
            <p:nvPr/>
          </p:nvSpPr>
          <p:spPr>
            <a:xfrm>
              <a:off x="8631691" y="269330"/>
              <a:ext cx="1494785" cy="1494785"/>
            </a:xfrm>
            <a:prstGeom prst="ellipse">
              <a:avLst/>
            </a:prstGeom>
            <a:blipFill rotWithShape="1">
              <a:blip r:embed="rId5">
                <a:alphaModFix/>
              </a:blip>
              <a:stretch>
                <a:fillRect/>
              </a:stretch>
            </a:blip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a:off x="448513" y="3591075"/>
              <a:ext cx="10315804" cy="673326"/>
            </a:xfrm>
            <a:prstGeom prst="leftRightArrow">
              <a:avLst>
                <a:gd name="adj1" fmla="val 50000"/>
                <a:gd name="adj2" fmla="val 50000"/>
              </a:avLst>
            </a:prstGeom>
            <a:solidFill>
              <a:srgbClr val="FDD4CF"/>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 name="Google Shape;100;p3"/>
          <p:cNvSpPr txBox="1"/>
          <p:nvPr/>
        </p:nvSpPr>
        <p:spPr>
          <a:xfrm>
            <a:off x="331469" y="1680417"/>
            <a:ext cx="11250931"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l-GR" sz="2000" b="0" i="0" u="none" strike="noStrike" cap="none" dirty="0">
                <a:solidFill>
                  <a:srgbClr val="000000"/>
                </a:solidFill>
                <a:latin typeface="Calibri"/>
                <a:ea typeface="Calibri"/>
                <a:cs typeface="Calibri"/>
                <a:sym typeface="Calibri"/>
              </a:rPr>
              <a:t>Με την ολοκλήρωση αυτής της ενότητας</a:t>
            </a:r>
            <a:r>
              <a:rPr lang="en-US" sz="2000" b="0" i="0" u="none" strike="noStrike" cap="none" dirty="0">
                <a:solidFill>
                  <a:srgbClr val="000000"/>
                </a:solidFill>
                <a:latin typeface="Calibri"/>
                <a:ea typeface="Calibri"/>
                <a:cs typeface="Calibri"/>
                <a:sym typeface="Calibri"/>
              </a:rPr>
              <a:t>, </a:t>
            </a:r>
            <a:r>
              <a:rPr lang="en-US" sz="2000" b="0" i="0" u="none" strike="noStrike" cap="none" dirty="0" err="1">
                <a:solidFill>
                  <a:srgbClr val="000000"/>
                </a:solidFill>
                <a:latin typeface="Calibri"/>
                <a:ea typeface="Calibri"/>
                <a:cs typeface="Calibri"/>
                <a:sym typeface="Calibri"/>
              </a:rPr>
              <a:t>οι</a:t>
            </a:r>
            <a:r>
              <a:rPr lang="en-US" sz="2000" b="0" i="0" u="none" strike="noStrike" cap="none" dirty="0">
                <a:solidFill>
                  <a:srgbClr val="000000"/>
                </a:solidFill>
                <a:latin typeface="Calibri"/>
                <a:ea typeface="Calibri"/>
                <a:cs typeface="Calibri"/>
                <a:sym typeface="Calibri"/>
              </a:rPr>
              <a:t> </a:t>
            </a:r>
            <a:r>
              <a:rPr lang="en-US" sz="2000" b="0" i="0" u="none" strike="noStrike" cap="none" dirty="0" err="1">
                <a:solidFill>
                  <a:srgbClr val="000000"/>
                </a:solidFill>
                <a:latin typeface="Calibri"/>
                <a:ea typeface="Calibri"/>
                <a:cs typeface="Calibri"/>
                <a:sym typeface="Calibri"/>
              </a:rPr>
              <a:t>συμμετέχοντες</a:t>
            </a:r>
            <a:r>
              <a:rPr lang="el-GR" sz="2000" b="0" i="0" u="none" strike="noStrike" cap="none" dirty="0">
                <a:solidFill>
                  <a:srgbClr val="000000"/>
                </a:solidFill>
                <a:latin typeface="Calibri"/>
                <a:ea typeface="Calibri"/>
                <a:cs typeface="Calibri"/>
                <a:sym typeface="Calibri"/>
              </a:rPr>
              <a:t>/συμμετέχουσες</a:t>
            </a:r>
            <a:r>
              <a:rPr lang="en-US" sz="2000" b="0" i="0" u="none" strike="noStrike" cap="none" dirty="0">
                <a:solidFill>
                  <a:srgbClr val="000000"/>
                </a:solidFill>
                <a:latin typeface="Calibri"/>
                <a:ea typeface="Calibri"/>
                <a:cs typeface="Calibri"/>
                <a:sym typeface="Calibri"/>
              </a:rPr>
              <a:t> </a:t>
            </a:r>
            <a:r>
              <a:rPr lang="en-US" sz="2000" b="0" i="0" u="none" strike="noStrike" cap="none" dirty="0" err="1">
                <a:solidFill>
                  <a:srgbClr val="000000"/>
                </a:solidFill>
                <a:latin typeface="Calibri"/>
                <a:ea typeface="Calibri"/>
                <a:cs typeface="Calibri"/>
                <a:sym typeface="Calibri"/>
              </a:rPr>
              <a:t>θ</a:t>
            </a:r>
            <a:r>
              <a:rPr lang="en-US" sz="2000" b="0" i="0" u="none" strike="noStrike" cap="none" dirty="0">
                <a:solidFill>
                  <a:srgbClr val="000000"/>
                </a:solidFill>
                <a:latin typeface="Calibri"/>
                <a:ea typeface="Calibri"/>
                <a:cs typeface="Calibri"/>
                <a:sym typeface="Calibri"/>
              </a:rPr>
              <a:t>α </a:t>
            </a:r>
            <a:r>
              <a:rPr lang="en-US" sz="2000" b="0" i="0" u="none" strike="noStrike" cap="none" dirty="0" err="1">
                <a:solidFill>
                  <a:srgbClr val="000000"/>
                </a:solidFill>
                <a:latin typeface="Calibri"/>
                <a:ea typeface="Calibri"/>
                <a:cs typeface="Calibri"/>
                <a:sym typeface="Calibri"/>
              </a:rPr>
              <a:t>είν</a:t>
            </a:r>
            <a:r>
              <a:rPr lang="en-US" sz="2000" b="0" i="0" u="none" strike="noStrike" cap="none" dirty="0">
                <a:solidFill>
                  <a:srgbClr val="000000"/>
                </a:solidFill>
                <a:latin typeface="Calibri"/>
                <a:ea typeface="Calibri"/>
                <a:cs typeface="Calibri"/>
                <a:sym typeface="Calibri"/>
              </a:rPr>
              <a:t>α</a:t>
            </a:r>
            <a:r>
              <a:rPr lang="en-US" sz="2000" b="0" i="0" u="none" strike="noStrike" cap="none" dirty="0" err="1">
                <a:solidFill>
                  <a:srgbClr val="000000"/>
                </a:solidFill>
                <a:latin typeface="Calibri"/>
                <a:ea typeface="Calibri"/>
                <a:cs typeface="Calibri"/>
                <a:sym typeface="Calibri"/>
              </a:rPr>
              <a:t>ι</a:t>
            </a:r>
            <a:r>
              <a:rPr lang="en-US" sz="2000" b="0" i="0" u="none" strike="noStrike" cap="none" dirty="0">
                <a:solidFill>
                  <a:srgbClr val="000000"/>
                </a:solidFill>
                <a:latin typeface="Calibri"/>
                <a:ea typeface="Calibri"/>
                <a:cs typeface="Calibri"/>
                <a:sym typeface="Calibri"/>
              </a:rPr>
              <a:t> </a:t>
            </a:r>
            <a:r>
              <a:rPr lang="en-US" sz="2000" b="0" i="0" u="none" strike="noStrike" cap="none" dirty="0" err="1">
                <a:solidFill>
                  <a:srgbClr val="000000"/>
                </a:solidFill>
                <a:latin typeface="Calibri"/>
                <a:ea typeface="Calibri"/>
                <a:cs typeface="Calibri"/>
                <a:sym typeface="Calibri"/>
              </a:rPr>
              <a:t>σε</a:t>
            </a:r>
            <a:r>
              <a:rPr lang="en-US" sz="2000" b="0" i="0" u="none" strike="noStrike" cap="none" dirty="0">
                <a:solidFill>
                  <a:srgbClr val="000000"/>
                </a:solidFill>
                <a:latin typeface="Calibri"/>
                <a:ea typeface="Calibri"/>
                <a:cs typeface="Calibri"/>
                <a:sym typeface="Calibri"/>
              </a:rPr>
              <a:t> </a:t>
            </a:r>
            <a:r>
              <a:rPr lang="en-US" sz="2000" b="0" i="0" u="none" strike="noStrike" cap="none" dirty="0" err="1">
                <a:solidFill>
                  <a:srgbClr val="000000"/>
                </a:solidFill>
                <a:latin typeface="Calibri"/>
                <a:ea typeface="Calibri"/>
                <a:cs typeface="Calibri"/>
                <a:sym typeface="Calibri"/>
              </a:rPr>
              <a:t>θέση</a:t>
            </a:r>
            <a:r>
              <a:rPr lang="en-US" sz="2000" b="0" i="0" u="none" strike="noStrike" cap="none" dirty="0">
                <a:solidFill>
                  <a:srgbClr val="000000"/>
                </a:solidFill>
                <a:latin typeface="Calibri"/>
                <a:ea typeface="Calibri"/>
                <a:cs typeface="Calibri"/>
                <a:sym typeface="Calibri"/>
              </a:rPr>
              <a:t> </a:t>
            </a:r>
            <a:r>
              <a:rPr lang="en-US" sz="2000" b="0" i="0" u="none" strike="noStrike" cap="none" dirty="0" err="1">
                <a:solidFill>
                  <a:srgbClr val="000000"/>
                </a:solidFill>
                <a:latin typeface="Calibri"/>
                <a:ea typeface="Calibri"/>
                <a:cs typeface="Calibri"/>
                <a:sym typeface="Calibri"/>
              </a:rPr>
              <a:t>ν</a:t>
            </a:r>
            <a:r>
              <a:rPr lang="en-US" sz="2000" b="0" i="0" u="none" strike="noStrike" cap="none" dirty="0">
                <a:solidFill>
                  <a:srgbClr val="000000"/>
                </a:solidFill>
                <a:latin typeface="Calibri"/>
                <a:ea typeface="Calibri"/>
                <a:cs typeface="Calibri"/>
                <a:sym typeface="Calibri"/>
              </a:rPr>
              <a:t>α:</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g37f91dc4fb9_0_58"/>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SzPts val="3800"/>
              <a:buNone/>
            </a:pPr>
            <a:r>
              <a:rPr lang="en-US"/>
              <a:t>Ενότητα 1.2 – Εισαγωγή στο μοντέλο PERMA</a:t>
            </a:r>
            <a:endParaRPr/>
          </a:p>
        </p:txBody>
      </p:sp>
      <p:sp>
        <p:nvSpPr>
          <p:cNvPr id="106" name="Google Shape;106;g37f91dc4fb9_0_58"/>
          <p:cNvSpPr txBox="1">
            <a:spLocks noGrp="1"/>
          </p:cNvSpPr>
          <p:nvPr>
            <p:ph type="body" idx="2"/>
          </p:nvPr>
        </p:nvSpPr>
        <p:spPr>
          <a:xfrm>
            <a:off x="97971" y="1462685"/>
            <a:ext cx="6234249" cy="5289300"/>
          </a:xfrm>
          <a:prstGeom prst="rect">
            <a:avLst/>
          </a:prstGeom>
          <a:noFill/>
          <a:ln>
            <a:noFill/>
          </a:ln>
        </p:spPr>
        <p:txBody>
          <a:bodyPr spcFirstLastPara="1" wrap="square" lIns="91425" tIns="45700" rIns="91425" bIns="45700" anchor="t" anchorCtr="0">
            <a:noAutofit/>
          </a:bodyPr>
          <a:lstStyle/>
          <a:p>
            <a:pPr marL="182563" lvl="0" indent="0" algn="l" rtl="0">
              <a:lnSpc>
                <a:spcPct val="90000"/>
              </a:lnSpc>
              <a:spcBef>
                <a:spcPts val="1000"/>
              </a:spcBef>
              <a:spcAft>
                <a:spcPts val="0"/>
              </a:spcAft>
              <a:buSzPts val="1800"/>
              <a:buNone/>
            </a:pPr>
            <a:r>
              <a:rPr lang="el-GR" sz="2000" b="1" dirty="0"/>
              <a:t>Θυμηθείτε</a:t>
            </a:r>
            <a:r>
              <a:rPr lang="en-US" sz="2000" b="1" dirty="0"/>
              <a:t> </a:t>
            </a:r>
            <a:r>
              <a:rPr lang="en-US" sz="2000" b="1" dirty="0" err="1"/>
              <a:t>μι</a:t>
            </a:r>
            <a:r>
              <a:rPr lang="en-US" sz="2000" b="1" dirty="0"/>
              <a:t>α π</a:t>
            </a:r>
            <a:r>
              <a:rPr lang="en-US" sz="2000" b="1" dirty="0" err="1"/>
              <a:t>ρ</a:t>
            </a:r>
            <a:r>
              <a:rPr lang="en-US" sz="2000" b="1" dirty="0"/>
              <a:t>α</a:t>
            </a:r>
            <a:r>
              <a:rPr lang="en-US" sz="2000" b="1" dirty="0" err="1"/>
              <a:t>γμ</a:t>
            </a:r>
            <a:r>
              <a:rPr lang="en-US" sz="2000" b="1" dirty="0"/>
              <a:t>α</a:t>
            </a:r>
            <a:r>
              <a:rPr lang="en-US" sz="2000" b="1" dirty="0" err="1"/>
              <a:t>τική</a:t>
            </a:r>
            <a:r>
              <a:rPr lang="en-US" sz="2000" b="1" dirty="0"/>
              <a:t> </a:t>
            </a:r>
            <a:r>
              <a:rPr lang="en-US" sz="2000" b="1" dirty="0" err="1"/>
              <a:t>σχολική</a:t>
            </a:r>
            <a:r>
              <a:rPr lang="en-US" sz="2000" b="1" dirty="0"/>
              <a:t> </a:t>
            </a:r>
            <a:r>
              <a:rPr lang="en-US" sz="2000" b="1" dirty="0" err="1"/>
              <a:t>μέρ</a:t>
            </a:r>
            <a:r>
              <a:rPr lang="en-US" sz="2000" b="1" dirty="0"/>
              <a:t>α π</a:t>
            </a:r>
            <a:r>
              <a:rPr lang="en-US" sz="2000" b="1" dirty="0" err="1"/>
              <a:t>ου</a:t>
            </a:r>
            <a:r>
              <a:rPr lang="en-US" sz="2000" b="1" dirty="0"/>
              <a:t> </a:t>
            </a:r>
            <a:r>
              <a:rPr lang="el-GR" sz="2000" b="1" dirty="0"/>
              <a:t>νιώσατε ότι ήταν</a:t>
            </a:r>
            <a:r>
              <a:rPr lang="en-US" sz="2000" b="1" dirty="0"/>
              <a:t> </a:t>
            </a:r>
            <a:r>
              <a:rPr lang="en-US" sz="2000" b="1" dirty="0" err="1"/>
              <a:t>ε</a:t>
            </a:r>
            <a:r>
              <a:rPr lang="en-US" sz="2000" b="1" dirty="0"/>
              <a:t>π</a:t>
            </a:r>
            <a:r>
              <a:rPr lang="en-US" sz="2000" b="1" dirty="0" err="1"/>
              <a:t>ιτυχημένη</a:t>
            </a:r>
            <a:r>
              <a:rPr lang="en-US" sz="2000" b="1" dirty="0"/>
              <a:t>.</a:t>
            </a:r>
            <a:br>
              <a:rPr lang="en-US" sz="2000" dirty="0"/>
            </a:br>
            <a:r>
              <a:rPr lang="en-US" sz="2000" dirty="0" err="1"/>
              <a:t>Όχι</a:t>
            </a:r>
            <a:r>
              <a:rPr lang="en-US" sz="2000" dirty="0"/>
              <a:t> </a:t>
            </a:r>
            <a:r>
              <a:rPr lang="en-US" sz="2000" dirty="0" err="1"/>
              <a:t>θεωρητικά</a:t>
            </a:r>
            <a:r>
              <a:rPr lang="en-US" sz="2000" dirty="0"/>
              <a:t>. </a:t>
            </a:r>
            <a:r>
              <a:rPr lang="en-US" sz="2000" dirty="0" err="1"/>
              <a:t>Μι</a:t>
            </a:r>
            <a:r>
              <a:rPr lang="en-US" sz="2000" dirty="0"/>
              <a:t>α </a:t>
            </a:r>
            <a:r>
              <a:rPr lang="en-US" sz="2000" dirty="0" err="1"/>
              <a:t>μέρ</a:t>
            </a:r>
            <a:r>
              <a:rPr lang="en-US" sz="2000" dirty="0"/>
              <a:t>α π</a:t>
            </a:r>
            <a:r>
              <a:rPr lang="en-US" sz="2000" dirty="0" err="1"/>
              <a:t>ου</a:t>
            </a:r>
            <a:r>
              <a:rPr lang="en-US" sz="2000" dirty="0"/>
              <a:t> </a:t>
            </a:r>
            <a:r>
              <a:rPr lang="en-US" sz="2000" dirty="0" err="1"/>
              <a:t>φύγ</a:t>
            </a:r>
            <a:r>
              <a:rPr lang="en-US" sz="2000" dirty="0"/>
              <a:t>α</a:t>
            </a:r>
            <a:r>
              <a:rPr lang="en-US" sz="2000" dirty="0" err="1"/>
              <a:t>τε</a:t>
            </a:r>
            <a:r>
              <a:rPr lang="en-US" sz="2000" dirty="0"/>
              <a:t> απ</a:t>
            </a:r>
            <a:r>
              <a:rPr lang="en-US" sz="2000" dirty="0" err="1"/>
              <a:t>ό</a:t>
            </a:r>
            <a:r>
              <a:rPr lang="en-US" sz="2000" dirty="0"/>
              <a:t> </a:t>
            </a:r>
            <a:r>
              <a:rPr lang="en-US" sz="2000" dirty="0" err="1"/>
              <a:t>το</a:t>
            </a:r>
            <a:r>
              <a:rPr lang="en-US" sz="2000" dirty="0"/>
              <a:t> </a:t>
            </a:r>
            <a:r>
              <a:rPr lang="en-US" sz="2000" dirty="0" err="1"/>
              <a:t>σχολείο</a:t>
            </a:r>
            <a:r>
              <a:rPr lang="en-US" sz="2000" dirty="0"/>
              <a:t> </a:t>
            </a:r>
            <a:r>
              <a:rPr lang="en-US" sz="2000" dirty="0" err="1"/>
              <a:t>ικ</a:t>
            </a:r>
            <a:r>
              <a:rPr lang="en-US" sz="2000" dirty="0"/>
              <a:t>α</a:t>
            </a:r>
            <a:r>
              <a:rPr lang="en-US" sz="2000" dirty="0" err="1"/>
              <a:t>νο</a:t>
            </a:r>
            <a:r>
              <a:rPr lang="en-US" sz="2000" dirty="0"/>
              <a:t>π</a:t>
            </a:r>
            <a:r>
              <a:rPr lang="en-US" sz="2000" dirty="0" err="1"/>
              <a:t>οιημένοι</a:t>
            </a:r>
            <a:r>
              <a:rPr lang="en-US" sz="2000" dirty="0"/>
              <a:t> </a:t>
            </a:r>
            <a:r>
              <a:rPr lang="en-US" sz="2000" dirty="0" err="1"/>
              <a:t>κ</a:t>
            </a:r>
            <a:r>
              <a:rPr lang="en-US" sz="2000" dirty="0"/>
              <a:t>α</a:t>
            </a:r>
            <a:r>
              <a:rPr lang="en-US" sz="2000" dirty="0" err="1"/>
              <a:t>ι</a:t>
            </a:r>
            <a:r>
              <a:rPr lang="en-US" sz="2000" dirty="0"/>
              <a:t> π</a:t>
            </a:r>
            <a:r>
              <a:rPr lang="en-US" sz="2000" dirty="0" err="1"/>
              <a:t>ερήφ</a:t>
            </a:r>
            <a:r>
              <a:rPr lang="en-US" sz="2000" dirty="0"/>
              <a:t>α</a:t>
            </a:r>
            <a:r>
              <a:rPr lang="en-US" sz="2000" dirty="0" err="1"/>
              <a:t>νοι</a:t>
            </a:r>
            <a:r>
              <a:rPr lang="en-US" sz="2000" dirty="0"/>
              <a:t>.</a:t>
            </a:r>
            <a:endParaRPr dirty="0"/>
          </a:p>
          <a:p>
            <a:pPr marL="182563" lvl="0" indent="0" algn="l" rtl="0">
              <a:lnSpc>
                <a:spcPct val="90000"/>
              </a:lnSpc>
              <a:spcBef>
                <a:spcPts val="1000"/>
              </a:spcBef>
              <a:spcAft>
                <a:spcPts val="0"/>
              </a:spcAft>
              <a:buSzPts val="1800"/>
              <a:buNone/>
            </a:pPr>
            <a:r>
              <a:rPr lang="en-US" sz="2000" b="1" dirty="0" err="1"/>
              <a:t>Τι</a:t>
            </a:r>
            <a:r>
              <a:rPr lang="en-US" sz="2000" b="1" dirty="0"/>
              <a:t> </a:t>
            </a:r>
            <a:r>
              <a:rPr lang="en-US" sz="2000" b="1" dirty="0" err="1"/>
              <a:t>έκ</a:t>
            </a:r>
            <a:r>
              <a:rPr lang="en-US" sz="2000" b="1" dirty="0"/>
              <a:t>α</a:t>
            </a:r>
            <a:r>
              <a:rPr lang="en-US" sz="2000" b="1" dirty="0" err="1"/>
              <a:t>νε</a:t>
            </a:r>
            <a:r>
              <a:rPr lang="en-US" sz="2000" b="1" dirty="0"/>
              <a:t> α</a:t>
            </a:r>
            <a:r>
              <a:rPr lang="en-US" sz="2000" b="1" dirty="0" err="1"/>
              <a:t>υτή</a:t>
            </a:r>
            <a:r>
              <a:rPr lang="en-US" sz="2000" b="1" dirty="0"/>
              <a:t> </a:t>
            </a:r>
            <a:r>
              <a:rPr lang="en-US" sz="2000" b="1" dirty="0" err="1"/>
              <a:t>τη</a:t>
            </a:r>
            <a:r>
              <a:rPr lang="en-US" sz="2000" b="1" dirty="0"/>
              <a:t> </a:t>
            </a:r>
            <a:r>
              <a:rPr lang="en-US" sz="2000" b="1" dirty="0" err="1"/>
              <a:t>μέρ</a:t>
            </a:r>
            <a:r>
              <a:rPr lang="en-US" sz="2000" b="1" dirty="0"/>
              <a:t>α </a:t>
            </a:r>
            <a:r>
              <a:rPr lang="en-US" sz="2000" b="1" dirty="0" err="1"/>
              <a:t>κ</a:t>
            </a:r>
            <a:r>
              <a:rPr lang="en-US" sz="2000" b="1" dirty="0"/>
              <a:t>α</a:t>
            </a:r>
            <a:r>
              <a:rPr lang="en-US" sz="2000" b="1" dirty="0" err="1"/>
              <a:t>λή</a:t>
            </a:r>
            <a:r>
              <a:rPr lang="en-US" sz="2000" b="1" dirty="0"/>
              <a:t>;</a:t>
            </a:r>
            <a:br>
              <a:rPr lang="en-US" sz="2000" dirty="0"/>
            </a:br>
            <a:r>
              <a:rPr lang="en-US" sz="2000" dirty="0"/>
              <a:t>• </a:t>
            </a:r>
            <a:r>
              <a:rPr lang="en-US" sz="2000" dirty="0" err="1"/>
              <a:t>Αισθ</a:t>
            </a:r>
            <a:r>
              <a:rPr lang="en-US" sz="2000" dirty="0"/>
              <a:t>α</a:t>
            </a:r>
            <a:r>
              <a:rPr lang="en-US" sz="2000" dirty="0" err="1"/>
              <a:t>νόσ</a:t>
            </a:r>
            <a:r>
              <a:rPr lang="en-US" sz="2000" dirty="0"/>
              <a:t>α</a:t>
            </a:r>
            <a:r>
              <a:rPr lang="en-US" sz="2000" dirty="0" err="1"/>
              <a:t>στ</a:t>
            </a:r>
            <a:r>
              <a:rPr lang="en-US" sz="2000" dirty="0"/>
              <a:t>α</a:t>
            </a:r>
            <a:r>
              <a:rPr lang="en-US" sz="2000" dirty="0" err="1"/>
              <a:t>ν</a:t>
            </a:r>
            <a:r>
              <a:rPr lang="en-US" sz="2000" dirty="0"/>
              <a:t> </a:t>
            </a:r>
            <a:r>
              <a:rPr lang="en-US" sz="2000" dirty="0" err="1"/>
              <a:t>ήρεμοι</a:t>
            </a:r>
            <a:r>
              <a:rPr lang="en-US" sz="2000" dirty="0"/>
              <a:t> </a:t>
            </a:r>
            <a:r>
              <a:rPr lang="en-US" sz="2000" dirty="0" err="1"/>
              <a:t>κ</a:t>
            </a:r>
            <a:r>
              <a:rPr lang="en-US" sz="2000" dirty="0"/>
              <a:t>α</a:t>
            </a:r>
            <a:r>
              <a:rPr lang="en-US" sz="2000" dirty="0" err="1"/>
              <a:t>ι</a:t>
            </a:r>
            <a:r>
              <a:rPr lang="en-US" sz="2000" dirty="0"/>
              <a:t> </a:t>
            </a:r>
            <a:r>
              <a:rPr lang="en-US" sz="2000" dirty="0" err="1"/>
              <a:t>συγκεντρωμένοι</a:t>
            </a:r>
            <a:br>
              <a:rPr lang="en-US" sz="2000" dirty="0"/>
            </a:br>
            <a:r>
              <a:rPr lang="en-US" sz="2000" dirty="0"/>
              <a:t>• </a:t>
            </a:r>
            <a:r>
              <a:rPr lang="en-US" sz="2000" dirty="0" err="1"/>
              <a:t>Οι</a:t>
            </a:r>
            <a:r>
              <a:rPr lang="en-US" sz="2000" dirty="0"/>
              <a:t> </a:t>
            </a:r>
            <a:r>
              <a:rPr lang="el-GR" sz="2000" dirty="0"/>
              <a:t>μαθητές/μαθήτριες</a:t>
            </a:r>
            <a:r>
              <a:rPr lang="en-US" sz="2000" dirty="0"/>
              <a:t> </a:t>
            </a:r>
            <a:r>
              <a:rPr lang="en-US" sz="2000" dirty="0" err="1"/>
              <a:t>ήτ</a:t>
            </a:r>
            <a:r>
              <a:rPr lang="en-US" sz="2000" dirty="0"/>
              <a:t>α</a:t>
            </a:r>
            <a:r>
              <a:rPr lang="en-US" sz="2000" dirty="0" err="1"/>
              <a:t>ν</a:t>
            </a:r>
            <a:r>
              <a:rPr lang="en-US" sz="2000" dirty="0"/>
              <a:t> α</a:t>
            </a:r>
            <a:r>
              <a:rPr lang="en-US" sz="2000" dirty="0" err="1"/>
              <a:t>φοσιωμένοι</a:t>
            </a:r>
            <a:r>
              <a:rPr lang="en-US" sz="2000" dirty="0"/>
              <a:t> </a:t>
            </a:r>
            <a:r>
              <a:rPr lang="en-US" sz="2000" dirty="0" err="1"/>
              <a:t>στη</a:t>
            </a:r>
            <a:r>
              <a:rPr lang="en-US" sz="2000" dirty="0"/>
              <a:t> </a:t>
            </a:r>
            <a:r>
              <a:rPr lang="en-US" sz="2000" dirty="0" err="1"/>
              <a:t>μάθηση</a:t>
            </a:r>
            <a:br>
              <a:rPr lang="en-US" sz="2000" dirty="0"/>
            </a:br>
            <a:r>
              <a:rPr lang="en-US" sz="2000" dirty="0"/>
              <a:t>• </a:t>
            </a:r>
            <a:r>
              <a:rPr lang="en-US" sz="2000" dirty="0" err="1"/>
              <a:t>Η</a:t>
            </a:r>
            <a:r>
              <a:rPr lang="en-US" sz="2000" dirty="0"/>
              <a:t> </a:t>
            </a:r>
            <a:r>
              <a:rPr lang="en-US" sz="2000" dirty="0" err="1"/>
              <a:t>συνεργ</a:t>
            </a:r>
            <a:r>
              <a:rPr lang="en-US" sz="2000" dirty="0"/>
              <a:t>α</a:t>
            </a:r>
            <a:r>
              <a:rPr lang="en-US" sz="2000" dirty="0" err="1"/>
              <a:t>σί</a:t>
            </a:r>
            <a:r>
              <a:rPr lang="en-US" sz="2000" dirty="0"/>
              <a:t>α </a:t>
            </a:r>
            <a:r>
              <a:rPr lang="en-US" sz="2000" dirty="0" err="1"/>
              <a:t>με</a:t>
            </a:r>
            <a:r>
              <a:rPr lang="en-US" sz="2000" dirty="0"/>
              <a:t> </a:t>
            </a:r>
            <a:r>
              <a:rPr lang="en-US" sz="2000" dirty="0" err="1"/>
              <a:t>τους</a:t>
            </a:r>
            <a:r>
              <a:rPr lang="en-US" sz="2000" dirty="0"/>
              <a:t> </a:t>
            </a:r>
            <a:r>
              <a:rPr lang="el-GR" sz="2000" dirty="0"/>
              <a:t>μαθητές/μαθήτριες</a:t>
            </a:r>
            <a:r>
              <a:rPr lang="en-US" sz="2000" dirty="0"/>
              <a:t> </a:t>
            </a:r>
            <a:r>
              <a:rPr lang="en-US" sz="2000" dirty="0" err="1"/>
              <a:t>ή</a:t>
            </a:r>
            <a:r>
              <a:rPr lang="en-US" sz="2000" dirty="0"/>
              <a:t> </a:t>
            </a:r>
            <a:r>
              <a:rPr lang="en-US" sz="2000" dirty="0" err="1"/>
              <a:t>τους</a:t>
            </a:r>
            <a:r>
              <a:rPr lang="el-GR" sz="2000" dirty="0"/>
              <a:t>/τις</a:t>
            </a:r>
            <a:r>
              <a:rPr lang="en-US" sz="2000" dirty="0"/>
              <a:t> </a:t>
            </a:r>
            <a:r>
              <a:rPr lang="en-US" sz="2000" dirty="0" err="1"/>
              <a:t>συν</a:t>
            </a:r>
            <a:r>
              <a:rPr lang="en-US" sz="2000" dirty="0"/>
              <a:t>α</a:t>
            </a:r>
            <a:r>
              <a:rPr lang="en-US" sz="2000" dirty="0" err="1"/>
              <a:t>δέλφους</a:t>
            </a:r>
            <a:r>
              <a:rPr lang="en-US" sz="2000" dirty="0"/>
              <a:t> </a:t>
            </a:r>
            <a:r>
              <a:rPr lang="en-US" sz="2000" dirty="0" err="1"/>
              <a:t>σ</a:t>
            </a:r>
            <a:r>
              <a:rPr lang="en-US" sz="2000" dirty="0"/>
              <a:t>α</a:t>
            </a:r>
            <a:r>
              <a:rPr lang="en-US" sz="2000" dirty="0" err="1"/>
              <a:t>ς</a:t>
            </a:r>
            <a:r>
              <a:rPr lang="en-US" sz="2000" dirty="0"/>
              <a:t> </a:t>
            </a:r>
            <a:r>
              <a:rPr lang="en-US" sz="2000" dirty="0" err="1"/>
              <a:t>ήτ</a:t>
            </a:r>
            <a:r>
              <a:rPr lang="en-US" sz="2000" dirty="0"/>
              <a:t>α</a:t>
            </a:r>
            <a:r>
              <a:rPr lang="en-US" sz="2000" dirty="0" err="1"/>
              <a:t>ν</a:t>
            </a:r>
            <a:r>
              <a:rPr lang="en-US" sz="2000" dirty="0"/>
              <a:t> </a:t>
            </a:r>
            <a:r>
              <a:rPr lang="en-US" sz="2000" dirty="0" err="1"/>
              <a:t>ομ</a:t>
            </a:r>
            <a:r>
              <a:rPr lang="en-US" sz="2000" dirty="0"/>
              <a:t>α</a:t>
            </a:r>
            <a:r>
              <a:rPr lang="en-US" sz="2000" dirty="0" err="1"/>
              <a:t>λή</a:t>
            </a:r>
            <a:br>
              <a:rPr lang="en-US" sz="2000" dirty="0"/>
            </a:br>
            <a:r>
              <a:rPr lang="en-US" sz="2000" dirty="0"/>
              <a:t>• </a:t>
            </a:r>
            <a:r>
              <a:rPr lang="en-US" sz="2000" dirty="0" err="1"/>
              <a:t>Είδ</a:t>
            </a:r>
            <a:r>
              <a:rPr lang="en-US" sz="2000" dirty="0"/>
              <a:t>α</a:t>
            </a:r>
            <a:r>
              <a:rPr lang="en-US" sz="2000" dirty="0" err="1"/>
              <a:t>τε</a:t>
            </a:r>
            <a:r>
              <a:rPr lang="en-US" sz="2000" dirty="0"/>
              <a:t> π</a:t>
            </a:r>
            <a:r>
              <a:rPr lang="en-US" sz="2000" dirty="0" err="1"/>
              <a:t>ρόοδο</a:t>
            </a:r>
            <a:r>
              <a:rPr lang="en-US" sz="2000" dirty="0"/>
              <a:t> </a:t>
            </a:r>
            <a:r>
              <a:rPr lang="en-US" sz="2000" dirty="0" err="1"/>
              <a:t>ή</a:t>
            </a:r>
            <a:r>
              <a:rPr lang="en-US" sz="2000" dirty="0"/>
              <a:t> α</a:t>
            </a:r>
            <a:r>
              <a:rPr lang="en-US" sz="2000" dirty="0" err="1"/>
              <a:t>ντίκτυ</a:t>
            </a:r>
            <a:r>
              <a:rPr lang="en-US" sz="2000" dirty="0"/>
              <a:t>π</a:t>
            </a:r>
            <a:r>
              <a:rPr lang="en-US" sz="2000" dirty="0" err="1"/>
              <a:t>ο</a:t>
            </a:r>
            <a:endParaRPr dirty="0"/>
          </a:p>
          <a:p>
            <a:pPr marL="182563" lvl="0" indent="0" algn="l" rtl="0">
              <a:lnSpc>
                <a:spcPct val="90000"/>
              </a:lnSpc>
              <a:spcBef>
                <a:spcPts val="1000"/>
              </a:spcBef>
              <a:spcAft>
                <a:spcPts val="0"/>
              </a:spcAft>
              <a:buSzPts val="1800"/>
              <a:buNone/>
            </a:pPr>
            <a:r>
              <a:rPr lang="en-US" sz="2000" dirty="0"/>
              <a:t>👉 </a:t>
            </a:r>
            <a:r>
              <a:rPr lang="en-US" sz="2000" dirty="0" err="1"/>
              <a:t>Μοιρ</a:t>
            </a:r>
            <a:r>
              <a:rPr lang="en-US" sz="2000" dirty="0"/>
              <a:t>α</a:t>
            </a:r>
            <a:r>
              <a:rPr lang="en-US" sz="2000" dirty="0" err="1"/>
              <a:t>στείτε</a:t>
            </a:r>
            <a:r>
              <a:rPr lang="en-US" sz="2000" dirty="0"/>
              <a:t> </a:t>
            </a:r>
            <a:r>
              <a:rPr lang="en-US" sz="2000" dirty="0" err="1"/>
              <a:t>έν</a:t>
            </a:r>
            <a:r>
              <a:rPr lang="en-US" sz="2000" dirty="0"/>
              <a:t>α </a:t>
            </a:r>
            <a:r>
              <a:rPr lang="en-US" sz="2000" dirty="0" err="1"/>
              <a:t>σύντομο</a:t>
            </a:r>
            <a:r>
              <a:rPr lang="en-US" sz="2000" dirty="0"/>
              <a:t> πα</a:t>
            </a:r>
            <a:r>
              <a:rPr lang="en-US" sz="2000" dirty="0" err="1"/>
              <a:t>ράδειγμ</a:t>
            </a:r>
            <a:r>
              <a:rPr lang="en-US" sz="2000" dirty="0"/>
              <a:t>α.</a:t>
            </a:r>
            <a:endParaRPr dirty="0"/>
          </a:p>
          <a:p>
            <a:pPr marL="182563" lvl="0" indent="0" algn="l" rtl="0">
              <a:lnSpc>
                <a:spcPct val="90000"/>
              </a:lnSpc>
              <a:spcBef>
                <a:spcPts val="1000"/>
              </a:spcBef>
              <a:spcAft>
                <a:spcPts val="0"/>
              </a:spcAft>
              <a:buSzPts val="1800"/>
              <a:buNone/>
            </a:pPr>
            <a:r>
              <a:rPr lang="en-US" sz="2000" b="1" dirty="0" err="1"/>
              <a:t>Γι</a:t>
            </a:r>
            <a:r>
              <a:rPr lang="en-US" sz="2000" b="1" dirty="0"/>
              <a:t>α</a:t>
            </a:r>
            <a:r>
              <a:rPr lang="en-US" sz="2000" b="1" dirty="0" err="1"/>
              <a:t>τί</a:t>
            </a:r>
            <a:r>
              <a:rPr lang="en-US" sz="2000" b="1" dirty="0"/>
              <a:t> </a:t>
            </a:r>
            <a:r>
              <a:rPr lang="en-US" sz="2000" b="1" dirty="0" err="1"/>
              <a:t>ξεκινάμε</a:t>
            </a:r>
            <a:r>
              <a:rPr lang="en-US" sz="2000" b="1" dirty="0"/>
              <a:t> απ</a:t>
            </a:r>
            <a:r>
              <a:rPr lang="en-US" sz="2000" b="1" dirty="0" err="1"/>
              <a:t>ό</a:t>
            </a:r>
            <a:r>
              <a:rPr lang="en-US" sz="2000" b="1" dirty="0"/>
              <a:t> </a:t>
            </a:r>
            <a:r>
              <a:rPr lang="en-US" sz="2000" b="1" dirty="0" err="1"/>
              <a:t>εδώ</a:t>
            </a:r>
            <a:r>
              <a:rPr lang="en-US" sz="2000" b="1" dirty="0"/>
              <a:t>:</a:t>
            </a:r>
            <a:br>
              <a:rPr lang="en-US" sz="2000" dirty="0"/>
            </a:br>
            <a:r>
              <a:rPr lang="en-US" sz="2000" dirty="0" err="1"/>
              <a:t>Η</a:t>
            </a:r>
            <a:r>
              <a:rPr lang="en-US" sz="2000" dirty="0"/>
              <a:t> </a:t>
            </a:r>
            <a:r>
              <a:rPr lang="en-US" sz="2000" dirty="0" err="1"/>
              <a:t>ευημερί</a:t>
            </a:r>
            <a:r>
              <a:rPr lang="en-US" sz="2000" dirty="0"/>
              <a:t>α </a:t>
            </a:r>
            <a:r>
              <a:rPr lang="en-US" sz="2000" dirty="0" err="1"/>
              <a:t>δεν</a:t>
            </a:r>
            <a:r>
              <a:rPr lang="en-US" sz="2000" dirty="0"/>
              <a:t> </a:t>
            </a:r>
            <a:r>
              <a:rPr lang="en-US" sz="2000" dirty="0" err="1"/>
              <a:t>είν</a:t>
            </a:r>
            <a:r>
              <a:rPr lang="en-US" sz="2000" dirty="0"/>
              <a:t>α</a:t>
            </a:r>
            <a:r>
              <a:rPr lang="en-US" sz="2000" dirty="0" err="1"/>
              <a:t>ι</a:t>
            </a:r>
            <a:r>
              <a:rPr lang="en-US" sz="2000" dirty="0"/>
              <a:t> </a:t>
            </a:r>
            <a:r>
              <a:rPr lang="el-GR" sz="2000" dirty="0"/>
              <a:t>μια</a:t>
            </a:r>
            <a:r>
              <a:rPr lang="en-US" sz="2000" dirty="0"/>
              <a:t> </a:t>
            </a:r>
            <a:r>
              <a:rPr lang="en-US" sz="2000" dirty="0" err="1"/>
              <a:t>ε</a:t>
            </a:r>
            <a:r>
              <a:rPr lang="en-US" sz="2000" dirty="0"/>
              <a:t>π</a:t>
            </a:r>
            <a:r>
              <a:rPr lang="en-US" sz="2000" dirty="0" err="1"/>
              <a:t>ι</a:t>
            </a:r>
            <a:r>
              <a:rPr lang="en-US" sz="2000" dirty="0"/>
              <a:t>π</a:t>
            </a:r>
            <a:r>
              <a:rPr lang="en-US" sz="2000" dirty="0" err="1"/>
              <a:t>λέον</a:t>
            </a:r>
            <a:r>
              <a:rPr lang="en-US" sz="2000" dirty="0"/>
              <a:t> </a:t>
            </a:r>
            <a:r>
              <a:rPr lang="el-GR" sz="2000" dirty="0"/>
              <a:t>εργασία</a:t>
            </a:r>
            <a:r>
              <a:rPr lang="en-US" sz="2000" dirty="0"/>
              <a:t>. </a:t>
            </a:r>
            <a:r>
              <a:rPr lang="el-GR" sz="2000" dirty="0"/>
              <a:t>Αποτελεί μέρος της </a:t>
            </a:r>
            <a:r>
              <a:rPr lang="en-US" sz="2000" dirty="0" err="1"/>
              <a:t>κ</a:t>
            </a:r>
            <a:r>
              <a:rPr lang="en-US" sz="2000" dirty="0"/>
              <a:t>α</a:t>
            </a:r>
            <a:r>
              <a:rPr lang="en-US" sz="2000" dirty="0" err="1"/>
              <a:t>θημερινής</a:t>
            </a:r>
            <a:r>
              <a:rPr lang="en-US" sz="2000" dirty="0"/>
              <a:t> </a:t>
            </a:r>
            <a:r>
              <a:rPr lang="en-US" sz="2000" dirty="0" err="1"/>
              <a:t>εμ</a:t>
            </a:r>
            <a:r>
              <a:rPr lang="en-US" sz="2000" dirty="0"/>
              <a:t>π</a:t>
            </a:r>
            <a:r>
              <a:rPr lang="en-US" sz="2000" dirty="0" err="1"/>
              <a:t>ειρί</a:t>
            </a:r>
            <a:r>
              <a:rPr lang="el-GR" sz="2000" dirty="0"/>
              <a:t>α</a:t>
            </a:r>
            <a:r>
              <a:rPr lang="en-US" sz="2000" dirty="0" err="1"/>
              <a:t>ς</a:t>
            </a:r>
            <a:r>
              <a:rPr lang="en-US" sz="2000" dirty="0"/>
              <a:t> </a:t>
            </a:r>
            <a:r>
              <a:rPr lang="en-US" sz="2000" dirty="0" err="1"/>
              <a:t>μέσ</a:t>
            </a:r>
            <a:r>
              <a:rPr lang="en-US" sz="2000" dirty="0"/>
              <a:t>α </a:t>
            </a:r>
            <a:r>
              <a:rPr lang="en-US" sz="2000" dirty="0" err="1"/>
              <a:t>στο</a:t>
            </a:r>
            <a:r>
              <a:rPr lang="en-US" sz="2000" dirty="0"/>
              <a:t> </a:t>
            </a:r>
            <a:r>
              <a:rPr lang="en-US" sz="2000" dirty="0" err="1"/>
              <a:t>σχολείο</a:t>
            </a:r>
            <a:r>
              <a:rPr lang="en-US" sz="2000" dirty="0"/>
              <a:t>.</a:t>
            </a:r>
            <a:endParaRPr dirty="0"/>
          </a:p>
          <a:p>
            <a:pPr marL="457200" lvl="0" indent="-228600" algn="l" rtl="0">
              <a:lnSpc>
                <a:spcPct val="90000"/>
              </a:lnSpc>
              <a:spcBef>
                <a:spcPts val="0"/>
              </a:spcBef>
              <a:spcAft>
                <a:spcPts val="0"/>
              </a:spcAft>
              <a:buSzPts val="1800"/>
              <a:buNone/>
            </a:pPr>
            <a:endParaRPr dirty="0"/>
          </a:p>
        </p:txBody>
      </p:sp>
      <p:pic>
        <p:nvPicPr>
          <p:cNvPr id="107" name="Google Shape;107;g37f91dc4fb9_0_58" descr="A teacher helping students with math&#10;&#10;AI-generated content may be incorrect."/>
          <p:cNvPicPr preferRelativeResize="0"/>
          <p:nvPr/>
        </p:nvPicPr>
        <p:blipFill rotWithShape="1">
          <a:blip r:embed="rId3">
            <a:alphaModFix/>
          </a:blip>
          <a:srcRect/>
          <a:stretch/>
        </p:blipFill>
        <p:spPr>
          <a:xfrm>
            <a:off x="6572250" y="1050798"/>
            <a:ext cx="4926330" cy="54741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g37f91dc4fb9_0_110"/>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lnSpc>
                <a:spcPct val="100000"/>
              </a:lnSpc>
              <a:spcBef>
                <a:spcPts val="0"/>
              </a:spcBef>
              <a:spcAft>
                <a:spcPts val="0"/>
              </a:spcAft>
              <a:buClr>
                <a:srgbClr val="000000"/>
              </a:buClr>
              <a:buSzPts val="2000"/>
              <a:buNone/>
            </a:pPr>
            <a:r>
              <a:rPr lang="en-US"/>
              <a:t>Ενότητα 1.2 – Εισαγωγή στο μοντέλο PERMA</a:t>
            </a:r>
            <a:endParaRPr/>
          </a:p>
        </p:txBody>
      </p:sp>
      <p:sp>
        <p:nvSpPr>
          <p:cNvPr id="113" name="Google Shape;113;g37f91dc4fb9_0_110"/>
          <p:cNvSpPr txBox="1">
            <a:spLocks noGrp="1"/>
          </p:cNvSpPr>
          <p:nvPr>
            <p:ph type="body" idx="1"/>
          </p:nvPr>
        </p:nvSpPr>
        <p:spPr>
          <a:xfrm>
            <a:off x="97970" y="1646714"/>
            <a:ext cx="4998720" cy="5870100"/>
          </a:xfrm>
          <a:prstGeom prst="rect">
            <a:avLst/>
          </a:prstGeom>
          <a:noFill/>
          <a:ln>
            <a:noFill/>
          </a:ln>
        </p:spPr>
        <p:txBody>
          <a:bodyPr spcFirstLastPara="1" wrap="square" lIns="91425" tIns="45700" rIns="91425" bIns="45700" anchor="t" anchorCtr="0">
            <a:noAutofit/>
          </a:bodyPr>
          <a:lstStyle/>
          <a:p>
            <a:pPr marL="263525" lvl="0" indent="0" algn="l" rtl="0">
              <a:lnSpc>
                <a:spcPct val="90000"/>
              </a:lnSpc>
              <a:spcBef>
                <a:spcPts val="1000"/>
              </a:spcBef>
              <a:spcAft>
                <a:spcPts val="0"/>
              </a:spcAft>
              <a:buSzPts val="1800"/>
              <a:buNone/>
            </a:pPr>
            <a:r>
              <a:rPr lang="en-US" sz="2400" b="1" dirty="0" err="1"/>
              <a:t>Τ</a:t>
            </a:r>
            <a:r>
              <a:rPr lang="en-US" sz="2400" b="1" dirty="0"/>
              <a:t>α πα</a:t>
            </a:r>
            <a:r>
              <a:rPr lang="en-US" sz="2400" b="1" dirty="0" err="1"/>
              <a:t>ρ</a:t>
            </a:r>
            <a:r>
              <a:rPr lang="en-US" sz="2400" b="1" dirty="0"/>
              <a:t>α</a:t>
            </a:r>
            <a:r>
              <a:rPr lang="en-US" sz="2400" b="1" dirty="0" err="1"/>
              <a:t>δείγμ</a:t>
            </a:r>
            <a:r>
              <a:rPr lang="en-US" sz="2400" b="1" dirty="0"/>
              <a:t>α</a:t>
            </a:r>
            <a:r>
              <a:rPr lang="en-US" sz="2400" b="1" dirty="0" err="1"/>
              <a:t>τά</a:t>
            </a:r>
            <a:r>
              <a:rPr lang="en-US" sz="2400" b="1" dirty="0"/>
              <a:t> </a:t>
            </a:r>
            <a:r>
              <a:rPr lang="en-US" sz="2400" b="1" dirty="0" err="1"/>
              <a:t>σ</a:t>
            </a:r>
            <a:r>
              <a:rPr lang="en-US" sz="2400" b="1" dirty="0"/>
              <a:t>α</a:t>
            </a:r>
            <a:r>
              <a:rPr lang="en-US" sz="2400" b="1" dirty="0" err="1"/>
              <a:t>ς</a:t>
            </a:r>
            <a:r>
              <a:rPr lang="en-US" sz="2400" b="1" dirty="0"/>
              <a:t> </a:t>
            </a:r>
            <a:r>
              <a:rPr lang="en-US" sz="2400" b="1" dirty="0" err="1"/>
              <a:t>δείχνουν</a:t>
            </a:r>
            <a:r>
              <a:rPr lang="en-US" sz="2400" b="1" dirty="0"/>
              <a:t> </a:t>
            </a:r>
            <a:r>
              <a:rPr lang="en-US" sz="2400" b="1" dirty="0" err="1"/>
              <a:t>τι</a:t>
            </a:r>
            <a:r>
              <a:rPr lang="en-US" sz="2400" b="1" dirty="0"/>
              <a:t> </a:t>
            </a:r>
            <a:r>
              <a:rPr lang="en-US" sz="2400" b="1" dirty="0" err="1"/>
              <a:t>κάνει</a:t>
            </a:r>
            <a:r>
              <a:rPr lang="en-US" sz="2400" b="1" dirty="0"/>
              <a:t> </a:t>
            </a:r>
            <a:r>
              <a:rPr lang="en-US" sz="2400" b="1" dirty="0" err="1"/>
              <a:t>μι</a:t>
            </a:r>
            <a:r>
              <a:rPr lang="en-US" sz="2400" b="1" dirty="0"/>
              <a:t>α </a:t>
            </a:r>
            <a:r>
              <a:rPr lang="en-US" sz="2400" b="1" dirty="0" err="1"/>
              <a:t>σχολική</a:t>
            </a:r>
            <a:r>
              <a:rPr lang="en-US" sz="2400" b="1" dirty="0"/>
              <a:t> </a:t>
            </a:r>
            <a:r>
              <a:rPr lang="en-US" sz="2400" b="1" dirty="0" err="1"/>
              <a:t>μέρ</a:t>
            </a:r>
            <a:r>
              <a:rPr lang="en-US" sz="2400" b="1" dirty="0"/>
              <a:t>α </a:t>
            </a:r>
            <a:r>
              <a:rPr lang="en-US" sz="2400" b="1" dirty="0" err="1"/>
              <a:t>σημ</a:t>
            </a:r>
            <a:r>
              <a:rPr lang="en-US" sz="2400" b="1" dirty="0"/>
              <a:t>α</a:t>
            </a:r>
            <a:r>
              <a:rPr lang="en-US" sz="2400" b="1" dirty="0" err="1"/>
              <a:t>ντική</a:t>
            </a:r>
            <a:r>
              <a:rPr lang="en-US" sz="2400" b="1" dirty="0"/>
              <a:t>.</a:t>
            </a:r>
            <a:br>
              <a:rPr lang="en-US" sz="2400" dirty="0"/>
            </a:br>
            <a:r>
              <a:rPr lang="en-US" sz="2400" dirty="0" err="1"/>
              <a:t>Τώρ</a:t>
            </a:r>
            <a:r>
              <a:rPr lang="en-US" sz="2400" dirty="0"/>
              <a:t>α </a:t>
            </a:r>
            <a:r>
              <a:rPr lang="en-US" sz="2400" dirty="0" err="1"/>
              <a:t>θ</a:t>
            </a:r>
            <a:r>
              <a:rPr lang="en-US" sz="2400" dirty="0"/>
              <a:t>α </a:t>
            </a:r>
            <a:r>
              <a:rPr lang="en-US" sz="2400" dirty="0" err="1"/>
              <a:t>συλλέξουμε</a:t>
            </a:r>
            <a:r>
              <a:rPr lang="en-US" sz="2400" dirty="0"/>
              <a:t> </a:t>
            </a:r>
            <a:r>
              <a:rPr lang="en-US" sz="2400" b="1" dirty="0" err="1"/>
              <a:t>τρεις</a:t>
            </a:r>
            <a:r>
              <a:rPr lang="en-US" sz="2400" b="1" dirty="0"/>
              <a:t> απα</a:t>
            </a:r>
            <a:r>
              <a:rPr lang="en-US" sz="2400" b="1" dirty="0" err="1"/>
              <a:t>ντήσεις</a:t>
            </a:r>
            <a:r>
              <a:rPr lang="en-US" sz="2400" b="1" dirty="0"/>
              <a:t> </a:t>
            </a:r>
            <a:r>
              <a:rPr lang="en-US" sz="2400" dirty="0"/>
              <a:t>απ</a:t>
            </a:r>
            <a:r>
              <a:rPr lang="en-US" sz="2400" dirty="0" err="1"/>
              <a:t>ό</a:t>
            </a:r>
            <a:r>
              <a:rPr lang="en-US" sz="2400" dirty="0"/>
              <a:t> </a:t>
            </a:r>
            <a:r>
              <a:rPr lang="en-US" sz="2400" dirty="0" err="1"/>
              <a:t>την</a:t>
            </a:r>
            <a:r>
              <a:rPr lang="en-US" sz="2400" dirty="0"/>
              <a:t> </a:t>
            </a:r>
            <a:r>
              <a:rPr lang="en-US" sz="2400" dirty="0" err="1"/>
              <a:t>ομάδ</a:t>
            </a:r>
            <a:r>
              <a:rPr lang="en-US" sz="2400" dirty="0"/>
              <a:t>α.</a:t>
            </a:r>
            <a:endParaRPr dirty="0"/>
          </a:p>
          <a:p>
            <a:pPr marL="263525" lvl="0" indent="0" algn="l" rtl="0">
              <a:lnSpc>
                <a:spcPct val="90000"/>
              </a:lnSpc>
              <a:spcBef>
                <a:spcPts val="1000"/>
              </a:spcBef>
              <a:spcAft>
                <a:spcPts val="0"/>
              </a:spcAft>
              <a:buSzPts val="1800"/>
              <a:buNone/>
            </a:pPr>
            <a:r>
              <a:rPr lang="en-US" sz="2400" dirty="0" err="1"/>
              <a:t>Μοιρ</a:t>
            </a:r>
            <a:r>
              <a:rPr lang="en-US" sz="2400" dirty="0"/>
              <a:t>α</a:t>
            </a:r>
            <a:r>
              <a:rPr lang="en-US" sz="2400" dirty="0" err="1"/>
              <a:t>στείτε</a:t>
            </a:r>
            <a:r>
              <a:rPr lang="en-US" sz="2400" dirty="0"/>
              <a:t> </a:t>
            </a:r>
            <a:r>
              <a:rPr lang="en-US" sz="2400" dirty="0" err="1"/>
              <a:t>έν</a:t>
            </a:r>
            <a:r>
              <a:rPr lang="en-US" sz="2400" dirty="0"/>
              <a:t>α </a:t>
            </a:r>
            <a:r>
              <a:rPr lang="en-US" sz="2400" dirty="0" err="1"/>
              <a:t>σύντομο</a:t>
            </a:r>
            <a:r>
              <a:rPr lang="en-US" sz="2400" dirty="0"/>
              <a:t> πα</a:t>
            </a:r>
            <a:r>
              <a:rPr lang="en-US" sz="2400" dirty="0" err="1"/>
              <a:t>ράδειγμ</a:t>
            </a:r>
            <a:r>
              <a:rPr lang="en-US" sz="2400" dirty="0"/>
              <a:t>α π</a:t>
            </a:r>
            <a:r>
              <a:rPr lang="en-US" sz="2400" dirty="0" err="1"/>
              <a:t>ου</a:t>
            </a:r>
            <a:r>
              <a:rPr lang="en-US" sz="2400" dirty="0"/>
              <a:t> </a:t>
            </a:r>
            <a:r>
              <a:rPr lang="en-US" sz="2400" dirty="0" err="1"/>
              <a:t>έκ</a:t>
            </a:r>
            <a:r>
              <a:rPr lang="en-US" sz="2400" dirty="0"/>
              <a:t>α</a:t>
            </a:r>
            <a:r>
              <a:rPr lang="en-US" sz="2400" dirty="0" err="1"/>
              <a:t>νε</a:t>
            </a:r>
            <a:r>
              <a:rPr lang="en-US" sz="2400" dirty="0"/>
              <a:t> </a:t>
            </a:r>
            <a:r>
              <a:rPr lang="en-US" sz="2400" dirty="0" err="1"/>
              <a:t>τη</a:t>
            </a:r>
            <a:r>
              <a:rPr lang="en-US" sz="2400" dirty="0"/>
              <a:t> </a:t>
            </a:r>
            <a:r>
              <a:rPr lang="en-US" sz="2400" dirty="0" err="1"/>
              <a:t>σχολική</a:t>
            </a:r>
            <a:r>
              <a:rPr lang="en-US" sz="2400" dirty="0"/>
              <a:t> </a:t>
            </a:r>
            <a:r>
              <a:rPr lang="en-US" sz="2400" dirty="0" err="1"/>
              <a:t>σ</a:t>
            </a:r>
            <a:r>
              <a:rPr lang="en-US" sz="2400" dirty="0"/>
              <a:t>α</a:t>
            </a:r>
            <a:r>
              <a:rPr lang="en-US" sz="2400" dirty="0" err="1"/>
              <a:t>ς</a:t>
            </a:r>
            <a:r>
              <a:rPr lang="en-US" sz="2400" dirty="0"/>
              <a:t> </a:t>
            </a:r>
            <a:r>
              <a:rPr lang="en-US" sz="2400" dirty="0" err="1"/>
              <a:t>μέρ</a:t>
            </a:r>
            <a:r>
              <a:rPr lang="en-US" sz="2400" dirty="0"/>
              <a:t>α </a:t>
            </a:r>
            <a:r>
              <a:rPr lang="el-GR" sz="2400" dirty="0"/>
              <a:t>επιτυχημένη</a:t>
            </a:r>
            <a:r>
              <a:rPr lang="en-US" sz="2400" dirty="0"/>
              <a:t>.</a:t>
            </a:r>
            <a:endParaRPr dirty="0"/>
          </a:p>
          <a:p>
            <a:pPr marL="228600" lvl="0" indent="0" algn="l" rtl="0">
              <a:lnSpc>
                <a:spcPct val="90000"/>
              </a:lnSpc>
              <a:spcBef>
                <a:spcPts val="1000"/>
              </a:spcBef>
              <a:spcAft>
                <a:spcPts val="0"/>
              </a:spcAft>
              <a:buSzPts val="1800"/>
              <a:buNone/>
            </a:pPr>
            <a:r>
              <a:rPr lang="en-US" sz="2400" b="1" dirty="0" err="1"/>
              <a:t>Στόχος</a:t>
            </a:r>
            <a:r>
              <a:rPr lang="en-US" sz="2400" b="1" dirty="0"/>
              <a:t> α</a:t>
            </a:r>
            <a:r>
              <a:rPr lang="en-US" sz="2400" b="1" dirty="0" err="1"/>
              <a:t>υτής</a:t>
            </a:r>
            <a:r>
              <a:rPr lang="en-US" sz="2400" b="1" dirty="0"/>
              <a:t> </a:t>
            </a:r>
            <a:r>
              <a:rPr lang="en-US" sz="2400" b="1" dirty="0" err="1"/>
              <a:t>της</a:t>
            </a:r>
            <a:r>
              <a:rPr lang="en-US" sz="2400" b="1" dirty="0"/>
              <a:t> </a:t>
            </a:r>
            <a:r>
              <a:rPr lang="en-US" sz="2400" b="1" dirty="0" err="1"/>
              <a:t>δρ</a:t>
            </a:r>
            <a:r>
              <a:rPr lang="en-US" sz="2400" b="1" dirty="0"/>
              <a:t>α</a:t>
            </a:r>
            <a:r>
              <a:rPr lang="en-US" sz="2400" b="1" dirty="0" err="1"/>
              <a:t>στηριότητ</a:t>
            </a:r>
            <a:r>
              <a:rPr lang="en-US" sz="2400" b="1" dirty="0"/>
              <a:t>α</a:t>
            </a:r>
            <a:r>
              <a:rPr lang="en-US" sz="2400" b="1" dirty="0" err="1"/>
              <a:t>ς</a:t>
            </a:r>
            <a:r>
              <a:rPr lang="en-US" sz="2400" b="1" dirty="0"/>
              <a:t>:</a:t>
            </a:r>
            <a:br>
              <a:rPr lang="en-US" sz="2400" dirty="0"/>
            </a:br>
            <a:r>
              <a:rPr lang="en-US" sz="2400" dirty="0" err="1"/>
              <a:t>Ν</a:t>
            </a:r>
            <a:r>
              <a:rPr lang="en-US" sz="2400" dirty="0"/>
              <a:t>α </a:t>
            </a:r>
            <a:r>
              <a:rPr lang="en-US" sz="2400" dirty="0" err="1"/>
              <a:t>δείξουμε</a:t>
            </a:r>
            <a:r>
              <a:rPr lang="en-US" sz="2400" dirty="0"/>
              <a:t> </a:t>
            </a:r>
            <a:r>
              <a:rPr lang="en-US" sz="2400" dirty="0" err="1"/>
              <a:t>ότι</a:t>
            </a:r>
            <a:r>
              <a:rPr lang="en-US" sz="2400" dirty="0"/>
              <a:t> π</a:t>
            </a:r>
            <a:r>
              <a:rPr lang="en-US" sz="2400" dirty="0" err="1"/>
              <a:t>ολλές</a:t>
            </a:r>
            <a:r>
              <a:rPr lang="en-US" sz="2400" dirty="0"/>
              <a:t> </a:t>
            </a:r>
            <a:r>
              <a:rPr lang="en-US" sz="2400" dirty="0" err="1"/>
              <a:t>θετικές</a:t>
            </a:r>
            <a:r>
              <a:rPr lang="en-US" sz="2400" dirty="0"/>
              <a:t> </a:t>
            </a:r>
            <a:r>
              <a:rPr lang="en-US" sz="2400" dirty="0" err="1"/>
              <a:t>στιγμές</a:t>
            </a:r>
            <a:r>
              <a:rPr lang="en-US" sz="2400" dirty="0"/>
              <a:t> π</a:t>
            </a:r>
            <a:r>
              <a:rPr lang="en-US" sz="2400" dirty="0" err="1"/>
              <a:t>ου</a:t>
            </a:r>
            <a:r>
              <a:rPr lang="en-US" sz="2400" dirty="0"/>
              <a:t> </a:t>
            </a:r>
            <a:r>
              <a:rPr lang="en-US" sz="2400" dirty="0" err="1"/>
              <a:t>ήδη</a:t>
            </a:r>
            <a:r>
              <a:rPr lang="en-US" sz="2400" dirty="0"/>
              <a:t> </a:t>
            </a:r>
            <a:r>
              <a:rPr lang="el-GR" sz="2400" dirty="0"/>
              <a:t>συμβαίνουν</a:t>
            </a:r>
            <a:r>
              <a:rPr lang="en-US" sz="2400" dirty="0"/>
              <a:t> </a:t>
            </a:r>
            <a:r>
              <a:rPr lang="en-US" sz="2400" dirty="0" err="1"/>
              <a:t>στο</a:t>
            </a:r>
            <a:r>
              <a:rPr lang="en-US" sz="2400" dirty="0"/>
              <a:t> </a:t>
            </a:r>
            <a:r>
              <a:rPr lang="en-US" sz="2400" dirty="0" err="1"/>
              <a:t>σχολείο</a:t>
            </a:r>
            <a:r>
              <a:rPr lang="en-US" sz="2400" dirty="0"/>
              <a:t> </a:t>
            </a:r>
            <a:r>
              <a:rPr lang="en-US" sz="2400" dirty="0" err="1"/>
              <a:t>σ</a:t>
            </a:r>
            <a:r>
              <a:rPr lang="en-US" sz="2400" dirty="0"/>
              <a:t>α</a:t>
            </a:r>
            <a:r>
              <a:rPr lang="en-US" sz="2400" dirty="0" err="1"/>
              <a:t>ς</a:t>
            </a:r>
            <a:r>
              <a:rPr lang="en-US" sz="2400" dirty="0"/>
              <a:t> απ</a:t>
            </a:r>
            <a:r>
              <a:rPr lang="en-US" sz="2400" dirty="0" err="1"/>
              <a:t>οτελούν</a:t>
            </a:r>
            <a:r>
              <a:rPr lang="en-US" sz="2400" dirty="0"/>
              <a:t> </a:t>
            </a:r>
            <a:r>
              <a:rPr lang="en-US" sz="2400" dirty="0" err="1"/>
              <a:t>μέρος</a:t>
            </a:r>
            <a:r>
              <a:rPr lang="en-US" sz="2400" dirty="0"/>
              <a:t> </a:t>
            </a:r>
            <a:r>
              <a:rPr lang="en-US" sz="2400" dirty="0" err="1"/>
              <a:t>του</a:t>
            </a:r>
            <a:r>
              <a:rPr lang="en-US" sz="2400" dirty="0"/>
              <a:t> </a:t>
            </a:r>
            <a:r>
              <a:rPr lang="en-US" sz="2400" dirty="0" err="1"/>
              <a:t>μοντέλου</a:t>
            </a:r>
            <a:r>
              <a:rPr lang="en-US" sz="2400" dirty="0"/>
              <a:t> PERMA.</a:t>
            </a:r>
            <a:endParaRPr dirty="0"/>
          </a:p>
          <a:p>
            <a:pPr marL="457200" marR="0" lvl="0" indent="-228600" algn="l" rtl="0">
              <a:lnSpc>
                <a:spcPct val="90000"/>
              </a:lnSpc>
              <a:spcBef>
                <a:spcPts val="1000"/>
              </a:spcBef>
              <a:spcAft>
                <a:spcPts val="0"/>
              </a:spcAft>
              <a:buClr>
                <a:schemeClr val="dk1"/>
              </a:buClr>
              <a:buSzPts val="1800"/>
              <a:buFont typeface="Arial"/>
              <a:buNone/>
            </a:pPr>
            <a:endParaRPr dirty="0"/>
          </a:p>
        </p:txBody>
      </p:sp>
      <p:graphicFrame>
        <p:nvGraphicFramePr>
          <p:cNvPr id="114" name="Google Shape;114;g37f91dc4fb9_0_110"/>
          <p:cNvGraphicFramePr/>
          <p:nvPr>
            <p:extLst>
              <p:ext uri="{D42A27DB-BD31-4B8C-83A1-F6EECF244321}">
                <p14:modId xmlns:p14="http://schemas.microsoft.com/office/powerpoint/2010/main" val="2304100917"/>
              </p:ext>
            </p:extLst>
          </p:nvPr>
        </p:nvGraphicFramePr>
        <p:xfrm>
          <a:off x="5227320" y="1646714"/>
          <a:ext cx="6511300" cy="5066820"/>
        </p:xfrm>
        <a:graphic>
          <a:graphicData uri="http://schemas.openxmlformats.org/drawingml/2006/table">
            <a:tbl>
              <a:tblPr>
                <a:noFill/>
                <a:tableStyleId>{D36B432A-82D1-4C33-83C0-1C1D5B054DF6}</a:tableStyleId>
              </a:tblPr>
              <a:tblGrid>
                <a:gridCol w="3255650">
                  <a:extLst>
                    <a:ext uri="{9D8B030D-6E8A-4147-A177-3AD203B41FA5}">
                      <a16:colId xmlns:a16="http://schemas.microsoft.com/office/drawing/2014/main" val="20000"/>
                    </a:ext>
                  </a:extLst>
                </a:gridCol>
                <a:gridCol w="3255650">
                  <a:extLst>
                    <a:ext uri="{9D8B030D-6E8A-4147-A177-3AD203B41FA5}">
                      <a16:colId xmlns:a16="http://schemas.microsoft.com/office/drawing/2014/main" val="20001"/>
                    </a:ext>
                  </a:extLst>
                </a:gridCol>
              </a:tblGrid>
              <a:tr h="80950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dirty="0" err="1"/>
                        <a:t>Στοιχείο</a:t>
                      </a:r>
                      <a:r>
                        <a:rPr lang="en-US" sz="1800" u="none" strike="noStrike" cap="none" dirty="0"/>
                        <a:t> PERMA</a:t>
                      </a:r>
                      <a:endParaRPr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Τι μπορεί να αντικατοπτρίζει στο παράδειγμά σας</a:t>
                      </a:r>
                      <a:endParaRPr/>
                    </a:p>
                  </a:txBody>
                  <a:tcPr marL="91450" marR="91450" marT="45725" marB="45725" anchor="ctr"/>
                </a:tc>
                <a:extLst>
                  <a:ext uri="{0D108BD9-81ED-4DB2-BD59-A6C34878D82A}">
                    <a16:rowId xmlns:a16="http://schemas.microsoft.com/office/drawing/2014/main" val="10000"/>
                  </a:ext>
                </a:extLst>
              </a:tr>
              <a:tr h="809500">
                <a:tc>
                  <a:txBody>
                    <a:bodyPr/>
                    <a:lstStyle/>
                    <a:p>
                      <a:pPr marL="0" marR="0" lvl="0" indent="0" algn="l" rtl="0">
                        <a:lnSpc>
                          <a:spcPct val="100000"/>
                        </a:lnSpc>
                        <a:spcBef>
                          <a:spcPts val="0"/>
                        </a:spcBef>
                        <a:spcAft>
                          <a:spcPts val="0"/>
                        </a:spcAft>
                        <a:buClr>
                          <a:srgbClr val="000000"/>
                        </a:buClr>
                        <a:buSzPts val="1800"/>
                        <a:buFont typeface="Arial"/>
                        <a:buNone/>
                      </a:pPr>
                      <a:r>
                        <a:rPr lang="en-US" sz="1800" b="1" u="none" strike="noStrike" cap="none"/>
                        <a:t>Θετικά συναισθήματα</a:t>
                      </a:r>
                      <a:endParaRPr sz="18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Αίσθημα ηρεμίας, υποστήριξης, ενθάρρυνσης</a:t>
                      </a:r>
                      <a:endParaRPr/>
                    </a:p>
                  </a:txBody>
                  <a:tcPr marL="91450" marR="91450" marT="45725" marB="45725" anchor="ctr"/>
                </a:tc>
                <a:extLst>
                  <a:ext uri="{0D108BD9-81ED-4DB2-BD59-A6C34878D82A}">
                    <a16:rowId xmlns:a16="http://schemas.microsoft.com/office/drawing/2014/main" val="10001"/>
                  </a:ext>
                </a:extLst>
              </a:tr>
              <a:tr h="809500">
                <a:tc>
                  <a:txBody>
                    <a:bodyPr/>
                    <a:lstStyle/>
                    <a:p>
                      <a:pPr marL="0" marR="0" lvl="0" indent="0" algn="l" rtl="0">
                        <a:lnSpc>
                          <a:spcPct val="100000"/>
                        </a:lnSpc>
                        <a:spcBef>
                          <a:spcPts val="0"/>
                        </a:spcBef>
                        <a:spcAft>
                          <a:spcPts val="0"/>
                        </a:spcAft>
                        <a:buClr>
                          <a:srgbClr val="000000"/>
                        </a:buClr>
                        <a:buSzPts val="1800"/>
                        <a:buFont typeface="Arial"/>
                        <a:buNone/>
                      </a:pPr>
                      <a:r>
                        <a:rPr lang="el-GR" sz="1800" b="1" u="none" strike="noStrike" cap="none" dirty="0"/>
                        <a:t>Δ</a:t>
                      </a:r>
                      <a:r>
                        <a:rPr lang="en-US" sz="1800" b="1" u="none" strike="noStrike" cap="none" dirty="0" err="1"/>
                        <a:t>έ</a:t>
                      </a:r>
                      <a:r>
                        <a:rPr lang="el-GR" sz="1800" b="1" u="none" strike="noStrike" cap="none" dirty="0" err="1"/>
                        <a:t>σμευση</a:t>
                      </a:r>
                      <a:endParaRPr sz="1800" u="none" strike="noStrike" cap="none"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dirty="0" err="1"/>
                        <a:t>Οι</a:t>
                      </a:r>
                      <a:r>
                        <a:rPr lang="en-US" sz="1800" u="none" strike="noStrike" cap="none" dirty="0"/>
                        <a:t> </a:t>
                      </a:r>
                      <a:r>
                        <a:rPr lang="el-GR" sz="1800" u="none" strike="noStrike" cap="none" dirty="0"/>
                        <a:t>μαθητές/μαθήτριες</a:t>
                      </a:r>
                      <a:r>
                        <a:rPr lang="en-US" sz="1800" u="none" strike="noStrike" cap="none" dirty="0"/>
                        <a:t> </a:t>
                      </a:r>
                      <a:r>
                        <a:rPr lang="en-US" sz="1800" u="none" strike="noStrike" cap="none" dirty="0" err="1"/>
                        <a:t>είν</a:t>
                      </a:r>
                      <a:r>
                        <a:rPr lang="en-US" sz="1800" u="none" strike="noStrike" cap="none" dirty="0"/>
                        <a:t>α</a:t>
                      </a:r>
                      <a:r>
                        <a:rPr lang="en-US" sz="1800" u="none" strike="noStrike" cap="none" dirty="0" err="1"/>
                        <a:t>ι</a:t>
                      </a:r>
                      <a:r>
                        <a:rPr lang="en-US" sz="1800" u="none" strike="noStrike" cap="none" dirty="0"/>
                        <a:t> π</a:t>
                      </a:r>
                      <a:r>
                        <a:rPr lang="en-US" sz="1800" u="none" strike="noStrike" cap="none" dirty="0" err="1"/>
                        <a:t>λήρως</a:t>
                      </a:r>
                      <a:r>
                        <a:rPr lang="en-US" sz="1800" u="none" strike="noStrike" cap="none" dirty="0"/>
                        <a:t> </a:t>
                      </a:r>
                      <a:r>
                        <a:rPr lang="en-US" sz="1800" u="none" strike="noStrike" cap="none" dirty="0" err="1"/>
                        <a:t>συγκεντρωμένοι</a:t>
                      </a:r>
                      <a:r>
                        <a:rPr lang="en-US" sz="1800" u="none" strike="noStrike" cap="none" dirty="0"/>
                        <a:t> </a:t>
                      </a:r>
                      <a:r>
                        <a:rPr lang="en-US" sz="1800" u="none" strike="noStrike" cap="none" dirty="0" err="1"/>
                        <a:t>κ</a:t>
                      </a:r>
                      <a:r>
                        <a:rPr lang="en-US" sz="1800" u="none" strike="noStrike" cap="none" dirty="0"/>
                        <a:t>α</a:t>
                      </a:r>
                      <a:r>
                        <a:rPr lang="en-US" sz="1800" u="none" strike="noStrike" cap="none" dirty="0" err="1"/>
                        <a:t>ι</a:t>
                      </a:r>
                      <a:r>
                        <a:rPr lang="en-US" sz="1800" u="none" strike="noStrike" cap="none" dirty="0"/>
                        <a:t> </a:t>
                      </a:r>
                      <a:r>
                        <a:rPr lang="el-GR" sz="1800" u="none" strike="noStrike" cap="none" dirty="0"/>
                        <a:t>αφοσιωμένοι</a:t>
                      </a:r>
                      <a:r>
                        <a:rPr lang="en-US" sz="1800" u="none" strike="noStrike" cap="none" dirty="0"/>
                        <a:t> </a:t>
                      </a:r>
                      <a:r>
                        <a:rPr lang="en-US" sz="1800" u="none" strike="noStrike" cap="none" dirty="0" err="1"/>
                        <a:t>στη</a:t>
                      </a:r>
                      <a:r>
                        <a:rPr lang="en-US" sz="1800" u="none" strike="noStrike" cap="none" dirty="0"/>
                        <a:t> </a:t>
                      </a:r>
                      <a:r>
                        <a:rPr lang="en-US" sz="1800" u="none" strike="noStrike" cap="none" dirty="0" err="1"/>
                        <a:t>μάθηση</a:t>
                      </a:r>
                      <a:endParaRPr dirty="0"/>
                    </a:p>
                  </a:txBody>
                  <a:tcPr marL="91450" marR="91450" marT="45725" marB="45725" anchor="ctr"/>
                </a:tc>
                <a:extLst>
                  <a:ext uri="{0D108BD9-81ED-4DB2-BD59-A6C34878D82A}">
                    <a16:rowId xmlns:a16="http://schemas.microsoft.com/office/drawing/2014/main" val="10002"/>
                  </a:ext>
                </a:extLst>
              </a:tr>
              <a:tr h="809500">
                <a:tc>
                  <a:txBody>
                    <a:bodyPr/>
                    <a:lstStyle/>
                    <a:p>
                      <a:pPr marL="0" marR="0" lvl="0" indent="0" algn="l" rtl="0">
                        <a:lnSpc>
                          <a:spcPct val="100000"/>
                        </a:lnSpc>
                        <a:spcBef>
                          <a:spcPts val="0"/>
                        </a:spcBef>
                        <a:spcAft>
                          <a:spcPts val="0"/>
                        </a:spcAft>
                        <a:buClr>
                          <a:srgbClr val="000000"/>
                        </a:buClr>
                        <a:buSzPts val="1800"/>
                        <a:buFont typeface="Arial"/>
                        <a:buNone/>
                      </a:pPr>
                      <a:r>
                        <a:rPr lang="en-US" sz="1800" b="1" u="none" strike="noStrike" cap="none"/>
                        <a:t>Σχέσεις</a:t>
                      </a:r>
                      <a:endParaRPr sz="18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Εμπιστοσύνη, συνεργασία, θετικές αλληλεπιδράσεις</a:t>
                      </a:r>
                      <a:endParaRPr/>
                    </a:p>
                  </a:txBody>
                  <a:tcPr marL="91450" marR="91450" marT="45725" marB="45725" anchor="ctr"/>
                </a:tc>
                <a:extLst>
                  <a:ext uri="{0D108BD9-81ED-4DB2-BD59-A6C34878D82A}">
                    <a16:rowId xmlns:a16="http://schemas.microsoft.com/office/drawing/2014/main" val="10003"/>
                  </a:ext>
                </a:extLst>
              </a:tr>
              <a:tr h="809500">
                <a:tc>
                  <a:txBody>
                    <a:bodyPr/>
                    <a:lstStyle/>
                    <a:p>
                      <a:pPr marL="0" marR="0" lvl="0" indent="0" algn="l" rtl="0">
                        <a:lnSpc>
                          <a:spcPct val="100000"/>
                        </a:lnSpc>
                        <a:spcBef>
                          <a:spcPts val="0"/>
                        </a:spcBef>
                        <a:spcAft>
                          <a:spcPts val="0"/>
                        </a:spcAft>
                        <a:buClr>
                          <a:srgbClr val="000000"/>
                        </a:buClr>
                        <a:buSzPts val="1800"/>
                        <a:buFont typeface="Arial"/>
                        <a:buNone/>
                      </a:pPr>
                      <a:r>
                        <a:rPr lang="el-GR" sz="1800" b="1" u="none" strike="noStrike" cap="none" dirty="0"/>
                        <a:t>Νόημα</a:t>
                      </a:r>
                      <a:endParaRPr sz="1800" u="none" strike="noStrike" cap="none"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dirty="0" err="1"/>
                        <a:t>Αίσθηση</a:t>
                      </a:r>
                      <a:r>
                        <a:rPr lang="en-US" sz="1800" u="none" strike="noStrike" cap="none" dirty="0"/>
                        <a:t> </a:t>
                      </a:r>
                      <a:r>
                        <a:rPr lang="en-US" sz="1800" u="none" strike="noStrike" cap="none" dirty="0" err="1"/>
                        <a:t>ότι</a:t>
                      </a:r>
                      <a:r>
                        <a:rPr lang="en-US" sz="1800" u="none" strike="noStrike" cap="none" dirty="0"/>
                        <a:t> </a:t>
                      </a:r>
                      <a:r>
                        <a:rPr lang="en-US" sz="1800" u="none" strike="noStrike" cap="none" dirty="0" err="1"/>
                        <a:t>η</a:t>
                      </a:r>
                      <a:r>
                        <a:rPr lang="en-US" sz="1800" u="none" strike="noStrike" cap="none" dirty="0"/>
                        <a:t> </a:t>
                      </a:r>
                      <a:r>
                        <a:rPr lang="en-US" sz="1800" u="none" strike="noStrike" cap="none" dirty="0" err="1"/>
                        <a:t>μέρ</a:t>
                      </a:r>
                      <a:r>
                        <a:rPr lang="en-US" sz="1800" u="none" strike="noStrike" cap="none" dirty="0"/>
                        <a:t>α </a:t>
                      </a:r>
                      <a:r>
                        <a:rPr lang="en-US" sz="1800" u="none" strike="noStrike" cap="none" dirty="0" err="1"/>
                        <a:t>είχε</a:t>
                      </a:r>
                      <a:r>
                        <a:rPr lang="en-US" sz="1800" u="none" strike="noStrike" cap="none" dirty="0"/>
                        <a:t> </a:t>
                      </a:r>
                      <a:r>
                        <a:rPr lang="en-US" sz="1800" u="none" strike="noStrike" cap="none" dirty="0" err="1"/>
                        <a:t>σκο</a:t>
                      </a:r>
                      <a:r>
                        <a:rPr lang="en-US" sz="1800" u="none" strike="noStrike" cap="none" dirty="0"/>
                        <a:t>π</a:t>
                      </a:r>
                      <a:r>
                        <a:rPr lang="en-US" sz="1800" u="none" strike="noStrike" cap="none" dirty="0" err="1"/>
                        <a:t>ό</a:t>
                      </a:r>
                      <a:r>
                        <a:rPr lang="en-US" sz="1800" u="none" strike="noStrike" cap="none" dirty="0"/>
                        <a:t> </a:t>
                      </a:r>
                      <a:r>
                        <a:rPr lang="en-US" sz="1800" u="none" strike="noStrike" cap="none" dirty="0" err="1"/>
                        <a:t>κ</a:t>
                      </a:r>
                      <a:r>
                        <a:rPr lang="en-US" sz="1800" u="none" strike="noStrike" cap="none" dirty="0"/>
                        <a:t>α</a:t>
                      </a:r>
                      <a:r>
                        <a:rPr lang="en-US" sz="1800" u="none" strike="noStrike" cap="none" dirty="0" err="1"/>
                        <a:t>ι</a:t>
                      </a:r>
                      <a:r>
                        <a:rPr lang="en-US" sz="1800" u="none" strike="noStrike" cap="none" dirty="0"/>
                        <a:t> α</a:t>
                      </a:r>
                      <a:r>
                        <a:rPr lang="en-US" sz="1800" u="none" strike="noStrike" cap="none" dirty="0" err="1"/>
                        <a:t>ντίκτυ</a:t>
                      </a:r>
                      <a:r>
                        <a:rPr lang="en-US" sz="1800" u="none" strike="noStrike" cap="none" dirty="0"/>
                        <a:t>π</a:t>
                      </a:r>
                      <a:r>
                        <a:rPr lang="en-US" sz="1800" u="none" strike="noStrike" cap="none" dirty="0" err="1"/>
                        <a:t>ο</a:t>
                      </a:r>
                      <a:endParaRPr dirty="0"/>
                    </a:p>
                  </a:txBody>
                  <a:tcPr marL="91450" marR="91450" marT="45725" marB="45725" anchor="ctr"/>
                </a:tc>
                <a:extLst>
                  <a:ext uri="{0D108BD9-81ED-4DB2-BD59-A6C34878D82A}">
                    <a16:rowId xmlns:a16="http://schemas.microsoft.com/office/drawing/2014/main" val="10004"/>
                  </a:ext>
                </a:extLst>
              </a:tr>
              <a:tr h="809500">
                <a:tc>
                  <a:txBody>
                    <a:bodyPr/>
                    <a:lstStyle/>
                    <a:p>
                      <a:pPr marL="0" marR="0" lvl="0" indent="0" algn="l" rtl="0">
                        <a:lnSpc>
                          <a:spcPct val="100000"/>
                        </a:lnSpc>
                        <a:spcBef>
                          <a:spcPts val="0"/>
                        </a:spcBef>
                        <a:spcAft>
                          <a:spcPts val="0"/>
                        </a:spcAft>
                        <a:buClr>
                          <a:srgbClr val="000000"/>
                        </a:buClr>
                        <a:buSzPts val="1800"/>
                        <a:buFont typeface="Arial"/>
                        <a:buNone/>
                      </a:pPr>
                      <a:r>
                        <a:rPr lang="en-US" sz="1800" b="1" u="none" strike="noStrike" cap="none"/>
                        <a:t>Επίτευξη</a:t>
                      </a:r>
                      <a:endParaRPr sz="18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dirty="0" err="1"/>
                        <a:t>Πρόοδος</a:t>
                      </a:r>
                      <a:r>
                        <a:rPr lang="en-US" sz="1800" u="none" strike="noStrike" cap="none" dirty="0"/>
                        <a:t>, </a:t>
                      </a:r>
                      <a:r>
                        <a:rPr lang="en-US" sz="1800" u="none" strike="noStrike" cap="none" dirty="0" err="1"/>
                        <a:t>ε</a:t>
                      </a:r>
                      <a:r>
                        <a:rPr lang="en-US" sz="1800" u="none" strike="noStrike" cap="none" dirty="0"/>
                        <a:t>π</a:t>
                      </a:r>
                      <a:r>
                        <a:rPr lang="en-US" sz="1800" u="none" strike="noStrike" cap="none" dirty="0" err="1"/>
                        <a:t>ιτυχί</a:t>
                      </a:r>
                      <a:r>
                        <a:rPr lang="en-US" sz="1800" u="none" strike="noStrike" cap="none" dirty="0"/>
                        <a:t>α, </a:t>
                      </a:r>
                      <a:r>
                        <a:rPr lang="en-US" sz="1800" u="none" strike="noStrike" cap="none" dirty="0" err="1"/>
                        <a:t>ολοκλήρωση</a:t>
                      </a:r>
                      <a:r>
                        <a:rPr lang="en-US" sz="1800" u="none" strike="noStrike" cap="none" dirty="0"/>
                        <a:t> </a:t>
                      </a:r>
                      <a:r>
                        <a:rPr lang="en-US" sz="1800" u="none" strike="noStrike" cap="none" dirty="0" err="1"/>
                        <a:t>μι</a:t>
                      </a:r>
                      <a:r>
                        <a:rPr lang="en-US" sz="1800" u="none" strike="noStrike" cap="none" dirty="0"/>
                        <a:t>α</a:t>
                      </a:r>
                      <a:r>
                        <a:rPr lang="en-US" sz="1800" u="none" strike="noStrike" cap="none" dirty="0" err="1"/>
                        <a:t>ς</a:t>
                      </a:r>
                      <a:r>
                        <a:rPr lang="en-US" sz="1800" u="none" strike="noStrike" cap="none" dirty="0"/>
                        <a:t> </a:t>
                      </a:r>
                      <a:r>
                        <a:rPr lang="en-US" sz="1800" u="none" strike="noStrike" cap="none" dirty="0" err="1"/>
                        <a:t>εργ</a:t>
                      </a:r>
                      <a:r>
                        <a:rPr lang="en-US" sz="1800" u="none" strike="noStrike" cap="none" dirty="0"/>
                        <a:t>α</a:t>
                      </a:r>
                      <a:r>
                        <a:rPr lang="en-US" sz="1800" u="none" strike="noStrike" cap="none" dirty="0" err="1"/>
                        <a:t>σί</a:t>
                      </a:r>
                      <a:r>
                        <a:rPr lang="en-US" sz="1800" u="none" strike="noStrike" cap="none" dirty="0"/>
                        <a:t>α</a:t>
                      </a:r>
                      <a:r>
                        <a:rPr lang="en-US" sz="1800" u="none" strike="noStrike" cap="none" dirty="0" err="1"/>
                        <a:t>ς</a:t>
                      </a:r>
                      <a:r>
                        <a:rPr lang="en-US" sz="1800" u="none" strike="noStrike" cap="none" dirty="0"/>
                        <a:t> </a:t>
                      </a:r>
                      <a:r>
                        <a:rPr lang="en-US" sz="1800" u="none" strike="noStrike" cap="none" dirty="0" err="1"/>
                        <a:t>ή</a:t>
                      </a:r>
                      <a:r>
                        <a:rPr lang="en-US" sz="1800" u="none" strike="noStrike" cap="none" dirty="0"/>
                        <a:t> </a:t>
                      </a:r>
                      <a:r>
                        <a:rPr lang="en-US" sz="1800" u="none" strike="noStrike" cap="none" dirty="0" err="1"/>
                        <a:t>ενός</a:t>
                      </a:r>
                      <a:r>
                        <a:rPr lang="en-US" sz="1800" u="none" strike="noStrike" cap="none" dirty="0"/>
                        <a:t> </a:t>
                      </a:r>
                      <a:r>
                        <a:rPr lang="en-US" sz="1800" u="none" strike="noStrike" cap="none" dirty="0" err="1"/>
                        <a:t>στόχου</a:t>
                      </a:r>
                      <a:endParaRPr dirty="0"/>
                    </a:p>
                  </a:txBody>
                  <a:tcPr marL="91450" marR="91450" marT="45725" marB="45725" anchor="ctr"/>
                </a:tc>
                <a:extLst>
                  <a:ext uri="{0D108BD9-81ED-4DB2-BD59-A6C34878D82A}">
                    <a16:rowId xmlns:a16="http://schemas.microsoft.com/office/drawing/2014/main" val="10005"/>
                  </a:ext>
                </a:extLst>
              </a:tr>
            </a:tbl>
          </a:graphicData>
        </a:graphic>
      </p:graphicFrame>
      <p:sp>
        <p:nvSpPr>
          <p:cNvPr id="115" name="Google Shape;115;g37f91dc4fb9_0_110"/>
          <p:cNvSpPr txBox="1"/>
          <p:nvPr/>
        </p:nvSpPr>
        <p:spPr>
          <a:xfrm>
            <a:off x="5227320" y="924025"/>
            <a:ext cx="6511300"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1" i="0" u="none" strike="noStrike" cap="none" dirty="0" err="1">
                <a:solidFill>
                  <a:srgbClr val="000000"/>
                </a:solidFill>
                <a:latin typeface="Arial"/>
                <a:ea typeface="Arial"/>
                <a:cs typeface="Arial"/>
                <a:sym typeface="Arial"/>
              </a:rPr>
              <a:t>Θ</a:t>
            </a:r>
            <a:r>
              <a:rPr lang="en-US" sz="1800" b="1" i="0" u="none" strike="noStrike" cap="none" dirty="0">
                <a:solidFill>
                  <a:srgbClr val="000000"/>
                </a:solidFill>
                <a:latin typeface="Arial"/>
                <a:ea typeface="Arial"/>
                <a:cs typeface="Arial"/>
                <a:sym typeface="Arial"/>
              </a:rPr>
              <a:t>α </a:t>
            </a:r>
            <a:r>
              <a:rPr lang="en-US" sz="1800" b="1" i="0" u="none" strike="noStrike" cap="none" dirty="0" err="1">
                <a:solidFill>
                  <a:srgbClr val="000000"/>
                </a:solidFill>
                <a:latin typeface="Arial"/>
                <a:ea typeface="Arial"/>
                <a:cs typeface="Arial"/>
                <a:sym typeface="Arial"/>
              </a:rPr>
              <a:t>το</a:t>
            </a:r>
            <a:r>
              <a:rPr lang="en-US" sz="1800" b="1" i="0" u="none" strike="noStrike" cap="none" dirty="0">
                <a:solidFill>
                  <a:srgbClr val="000000"/>
                </a:solidFill>
                <a:latin typeface="Arial"/>
                <a:ea typeface="Arial"/>
                <a:cs typeface="Arial"/>
                <a:sym typeface="Arial"/>
              </a:rPr>
              <a:t>π</a:t>
            </a:r>
            <a:r>
              <a:rPr lang="en-US" sz="1800" b="1" i="0" u="none" strike="noStrike" cap="none" dirty="0" err="1">
                <a:solidFill>
                  <a:srgbClr val="000000"/>
                </a:solidFill>
                <a:latin typeface="Arial"/>
                <a:ea typeface="Arial"/>
                <a:cs typeface="Arial"/>
                <a:sym typeface="Arial"/>
              </a:rPr>
              <a:t>οθετήσουμε</a:t>
            </a:r>
            <a:r>
              <a:rPr lang="en-US" sz="1800" b="1" i="0" u="none" strike="noStrike" cap="none" dirty="0">
                <a:solidFill>
                  <a:srgbClr val="000000"/>
                </a:solidFill>
                <a:latin typeface="Arial"/>
                <a:ea typeface="Arial"/>
                <a:cs typeface="Arial"/>
                <a:sym typeface="Arial"/>
              </a:rPr>
              <a:t> </a:t>
            </a:r>
            <a:r>
              <a:rPr lang="en-US" sz="1800" b="1" i="0" u="none" strike="noStrike" cap="none" dirty="0" err="1">
                <a:solidFill>
                  <a:srgbClr val="000000"/>
                </a:solidFill>
                <a:latin typeface="Arial"/>
                <a:ea typeface="Arial"/>
                <a:cs typeface="Arial"/>
                <a:sym typeface="Arial"/>
              </a:rPr>
              <a:t>κάθε</a:t>
            </a:r>
            <a:r>
              <a:rPr lang="en-US" sz="1800" b="1" i="0" u="none" strike="noStrike" cap="none" dirty="0">
                <a:solidFill>
                  <a:srgbClr val="000000"/>
                </a:solidFill>
                <a:latin typeface="Arial"/>
                <a:ea typeface="Arial"/>
                <a:cs typeface="Arial"/>
                <a:sym typeface="Arial"/>
              </a:rPr>
              <a:t> πα</a:t>
            </a:r>
            <a:r>
              <a:rPr lang="en-US" sz="1800" b="1" i="0" u="none" strike="noStrike" cap="none" dirty="0" err="1">
                <a:solidFill>
                  <a:srgbClr val="000000"/>
                </a:solidFill>
                <a:latin typeface="Arial"/>
                <a:ea typeface="Arial"/>
                <a:cs typeface="Arial"/>
                <a:sym typeface="Arial"/>
              </a:rPr>
              <a:t>ράδειγμ</a:t>
            </a:r>
            <a:r>
              <a:rPr lang="en-US" sz="1800" b="1" i="0" u="none" strike="noStrike" cap="none" dirty="0">
                <a:solidFill>
                  <a:srgbClr val="000000"/>
                </a:solidFill>
                <a:latin typeface="Arial"/>
                <a:ea typeface="Arial"/>
                <a:cs typeface="Arial"/>
                <a:sym typeface="Arial"/>
              </a:rPr>
              <a:t>α </a:t>
            </a:r>
            <a:r>
              <a:rPr lang="en-US" sz="1800" b="1" i="0" u="none" strike="noStrike" cap="none" dirty="0" err="1">
                <a:solidFill>
                  <a:srgbClr val="000000"/>
                </a:solidFill>
                <a:latin typeface="Arial"/>
                <a:ea typeface="Arial"/>
                <a:cs typeface="Arial"/>
                <a:sym typeface="Arial"/>
              </a:rPr>
              <a:t>κάτω</a:t>
            </a:r>
            <a:r>
              <a:rPr lang="en-US" sz="1800" b="1" i="0" u="none" strike="noStrike" cap="none" dirty="0">
                <a:solidFill>
                  <a:srgbClr val="000000"/>
                </a:solidFill>
                <a:latin typeface="Arial"/>
                <a:ea typeface="Arial"/>
                <a:cs typeface="Arial"/>
                <a:sym typeface="Arial"/>
              </a:rPr>
              <a:t> απ</a:t>
            </a:r>
            <a:r>
              <a:rPr lang="en-US" sz="1800" b="1" i="0" u="none" strike="noStrike" cap="none" dirty="0" err="1">
                <a:solidFill>
                  <a:srgbClr val="000000"/>
                </a:solidFill>
                <a:latin typeface="Arial"/>
                <a:ea typeface="Arial"/>
                <a:cs typeface="Arial"/>
                <a:sym typeface="Arial"/>
              </a:rPr>
              <a:t>ό</a:t>
            </a:r>
            <a:r>
              <a:rPr lang="en-US" sz="1800" b="1" i="0" u="none" strike="noStrike" cap="none" dirty="0">
                <a:solidFill>
                  <a:srgbClr val="000000"/>
                </a:solidFill>
                <a:latin typeface="Arial"/>
                <a:ea typeface="Arial"/>
                <a:cs typeface="Arial"/>
                <a:sym typeface="Arial"/>
              </a:rPr>
              <a:t> </a:t>
            </a:r>
            <a:r>
              <a:rPr lang="en-US" sz="1800" b="1" i="0" u="none" strike="noStrike" cap="none" dirty="0" err="1">
                <a:solidFill>
                  <a:srgbClr val="000000"/>
                </a:solidFill>
                <a:latin typeface="Arial"/>
                <a:ea typeface="Arial"/>
                <a:cs typeface="Arial"/>
                <a:sym typeface="Arial"/>
              </a:rPr>
              <a:t>έν</a:t>
            </a:r>
            <a:r>
              <a:rPr lang="en-US" sz="1800" b="1" i="0" u="none" strike="noStrike" cap="none" dirty="0">
                <a:solidFill>
                  <a:srgbClr val="000000"/>
                </a:solidFill>
                <a:latin typeface="Arial"/>
                <a:ea typeface="Arial"/>
                <a:cs typeface="Arial"/>
                <a:sym typeface="Arial"/>
              </a:rPr>
              <a:t>α </a:t>
            </a:r>
            <a:r>
              <a:rPr lang="en-US" sz="1800" b="1" i="0" u="none" strike="noStrike" cap="none" dirty="0" err="1">
                <a:solidFill>
                  <a:srgbClr val="000000"/>
                </a:solidFill>
                <a:latin typeface="Arial"/>
                <a:ea typeface="Arial"/>
                <a:cs typeface="Arial"/>
                <a:sym typeface="Arial"/>
              </a:rPr>
              <a:t>στοιχείο</a:t>
            </a:r>
            <a:r>
              <a:rPr lang="en-US" sz="1800" b="1" i="0" u="none" strike="noStrike" cap="none" dirty="0">
                <a:solidFill>
                  <a:srgbClr val="000000"/>
                </a:solidFill>
                <a:latin typeface="Arial"/>
                <a:ea typeface="Arial"/>
                <a:cs typeface="Arial"/>
                <a:sym typeface="Arial"/>
              </a:rPr>
              <a:t> PERMA:</a:t>
            </a:r>
            <a:endParaRPr dirty="0"/>
          </a:p>
        </p:txBody>
      </p:sp>
      <p:sp>
        <p:nvSpPr>
          <p:cNvPr id="116" name="Google Shape;116;g37f91dc4fb9_0_110"/>
          <p:cNvSpPr txBox="1"/>
          <p:nvPr/>
        </p:nvSpPr>
        <p:spPr>
          <a:xfrm>
            <a:off x="228600" y="924025"/>
            <a:ext cx="4998720"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1" i="0" u="none" strike="noStrike" cap="none" dirty="0" err="1">
                <a:solidFill>
                  <a:srgbClr val="000000"/>
                </a:solidFill>
                <a:latin typeface="Arial"/>
                <a:ea typeface="Arial"/>
                <a:cs typeface="Arial"/>
                <a:sym typeface="Arial"/>
              </a:rPr>
              <a:t>Σύνδεση</a:t>
            </a:r>
            <a:r>
              <a:rPr lang="en-US" sz="1800" b="1" i="0" u="none" strike="noStrike" cap="none" dirty="0">
                <a:solidFill>
                  <a:srgbClr val="000000"/>
                </a:solidFill>
                <a:latin typeface="Arial"/>
                <a:ea typeface="Arial"/>
                <a:cs typeface="Arial"/>
                <a:sym typeface="Arial"/>
              </a:rPr>
              <a:t> </a:t>
            </a:r>
            <a:r>
              <a:rPr lang="en-US" sz="1800" b="1" i="0" u="none" strike="noStrike" cap="none" dirty="0" err="1">
                <a:solidFill>
                  <a:srgbClr val="000000"/>
                </a:solidFill>
                <a:latin typeface="Arial"/>
                <a:ea typeface="Arial"/>
                <a:cs typeface="Arial"/>
                <a:sym typeface="Arial"/>
              </a:rPr>
              <a:t>των</a:t>
            </a:r>
            <a:r>
              <a:rPr lang="en-US" sz="1800" b="1" i="0" u="none" strike="noStrike" cap="none" dirty="0">
                <a:solidFill>
                  <a:srgbClr val="000000"/>
                </a:solidFill>
                <a:latin typeface="Arial"/>
                <a:ea typeface="Arial"/>
                <a:cs typeface="Arial"/>
                <a:sym typeface="Arial"/>
              </a:rPr>
              <a:t> απα</a:t>
            </a:r>
            <a:r>
              <a:rPr lang="en-US" sz="1800" b="1" i="0" u="none" strike="noStrike" cap="none" dirty="0" err="1">
                <a:solidFill>
                  <a:srgbClr val="000000"/>
                </a:solidFill>
                <a:latin typeface="Arial"/>
                <a:ea typeface="Arial"/>
                <a:cs typeface="Arial"/>
                <a:sym typeface="Arial"/>
              </a:rPr>
              <a:t>ντήσεών</a:t>
            </a:r>
            <a:r>
              <a:rPr lang="en-US" sz="1800" b="1" i="0" u="none" strike="noStrike" cap="none" dirty="0">
                <a:solidFill>
                  <a:srgbClr val="000000"/>
                </a:solidFill>
                <a:latin typeface="Arial"/>
                <a:ea typeface="Arial"/>
                <a:cs typeface="Arial"/>
                <a:sym typeface="Arial"/>
              </a:rPr>
              <a:t> </a:t>
            </a:r>
            <a:r>
              <a:rPr lang="en-US" sz="1800" b="1" i="0" u="none" strike="noStrike" cap="none" dirty="0" err="1">
                <a:solidFill>
                  <a:srgbClr val="000000"/>
                </a:solidFill>
                <a:latin typeface="Arial"/>
                <a:ea typeface="Arial"/>
                <a:cs typeface="Arial"/>
                <a:sym typeface="Arial"/>
              </a:rPr>
              <a:t>σ</a:t>
            </a:r>
            <a:r>
              <a:rPr lang="en-US" sz="1800" b="1" i="0" u="none" strike="noStrike" cap="none" dirty="0">
                <a:solidFill>
                  <a:srgbClr val="000000"/>
                </a:solidFill>
                <a:latin typeface="Arial"/>
                <a:ea typeface="Arial"/>
                <a:cs typeface="Arial"/>
                <a:sym typeface="Arial"/>
              </a:rPr>
              <a:t>α</a:t>
            </a:r>
            <a:r>
              <a:rPr lang="en-US" sz="1800" b="1" i="0" u="none" strike="noStrike" cap="none" dirty="0" err="1">
                <a:solidFill>
                  <a:srgbClr val="000000"/>
                </a:solidFill>
                <a:latin typeface="Arial"/>
                <a:ea typeface="Arial"/>
                <a:cs typeface="Arial"/>
                <a:sym typeface="Arial"/>
              </a:rPr>
              <a:t>ς</a:t>
            </a:r>
            <a:r>
              <a:rPr lang="en-US" sz="1800" b="1" i="0" u="none" strike="noStrike" cap="none" dirty="0">
                <a:solidFill>
                  <a:srgbClr val="000000"/>
                </a:solidFill>
                <a:latin typeface="Arial"/>
                <a:ea typeface="Arial"/>
                <a:cs typeface="Arial"/>
                <a:sym typeface="Arial"/>
              </a:rPr>
              <a:t> </a:t>
            </a:r>
            <a:r>
              <a:rPr lang="en-US" sz="1800" b="1" i="0" u="none" strike="noStrike" cap="none" dirty="0" err="1">
                <a:solidFill>
                  <a:srgbClr val="000000"/>
                </a:solidFill>
                <a:latin typeface="Arial"/>
                <a:ea typeface="Arial"/>
                <a:cs typeface="Arial"/>
                <a:sym typeface="Arial"/>
              </a:rPr>
              <a:t>με</a:t>
            </a:r>
            <a:r>
              <a:rPr lang="en-US" sz="1800" b="1" i="0" u="none" strike="noStrike" cap="none" dirty="0">
                <a:solidFill>
                  <a:srgbClr val="000000"/>
                </a:solidFill>
                <a:latin typeface="Arial"/>
                <a:ea typeface="Arial"/>
                <a:cs typeface="Arial"/>
                <a:sym typeface="Arial"/>
              </a:rPr>
              <a:t> </a:t>
            </a:r>
            <a:r>
              <a:rPr lang="en-US" sz="1800" b="1" i="0" u="none" strike="noStrike" cap="none" dirty="0" err="1">
                <a:solidFill>
                  <a:srgbClr val="000000"/>
                </a:solidFill>
                <a:latin typeface="Arial"/>
                <a:ea typeface="Arial"/>
                <a:cs typeface="Arial"/>
                <a:sym typeface="Arial"/>
              </a:rPr>
              <a:t>το</a:t>
            </a:r>
            <a:r>
              <a:rPr lang="el-GR" sz="1800" b="1" i="0" u="none" strike="noStrike" cap="none" dirty="0">
                <a:solidFill>
                  <a:srgbClr val="000000"/>
                </a:solidFill>
                <a:latin typeface="Arial"/>
                <a:ea typeface="Arial"/>
                <a:cs typeface="Arial"/>
                <a:sym typeface="Arial"/>
              </a:rPr>
              <a:t> μοντέλο</a:t>
            </a:r>
            <a:r>
              <a:rPr lang="en-US" sz="1800" b="1" i="0" u="none" strike="noStrike" cap="none" dirty="0">
                <a:solidFill>
                  <a:srgbClr val="000000"/>
                </a:solidFill>
                <a:latin typeface="Arial"/>
                <a:ea typeface="Arial"/>
                <a:cs typeface="Arial"/>
                <a:sym typeface="Arial"/>
              </a:rPr>
              <a:t> PERMA</a:t>
            </a:r>
            <a:endParaRPr sz="1800" b="1" i="0" u="none" strike="noStrike" cap="none" dirty="0">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g37d7badc4d7_0_6"/>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SzPts val="3800"/>
              <a:buNone/>
            </a:pPr>
            <a:r>
              <a:rPr lang="en-US"/>
              <a:t>Ενότητα 1.2 – Εισαγωγή στο μοντέλο PERMA</a:t>
            </a:r>
            <a:endParaRPr/>
          </a:p>
        </p:txBody>
      </p:sp>
      <p:sp>
        <p:nvSpPr>
          <p:cNvPr id="122" name="Google Shape;122;g37d7badc4d7_0_6"/>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SzPts val="2400"/>
              <a:buNone/>
            </a:pPr>
            <a:r>
              <a:rPr lang="en-US" dirty="0" err="1"/>
              <a:t>Ε</a:t>
            </a:r>
            <a:r>
              <a:rPr lang="en-US" dirty="0"/>
              <a:t>π</a:t>
            </a:r>
            <a:r>
              <a:rPr lang="en-US" dirty="0" err="1"/>
              <a:t>ισκό</a:t>
            </a:r>
            <a:r>
              <a:rPr lang="en-US" dirty="0"/>
              <a:t>π</a:t>
            </a:r>
            <a:r>
              <a:rPr lang="en-US" dirty="0" err="1"/>
              <a:t>ηση</a:t>
            </a:r>
            <a:r>
              <a:rPr lang="en-US" dirty="0"/>
              <a:t> </a:t>
            </a:r>
            <a:r>
              <a:rPr lang="el-GR" dirty="0"/>
              <a:t>του μοντέλου </a:t>
            </a:r>
            <a:r>
              <a:rPr lang="en-US" dirty="0"/>
              <a:t>PERMA</a:t>
            </a:r>
            <a:endParaRPr dirty="0"/>
          </a:p>
        </p:txBody>
      </p:sp>
      <p:sp>
        <p:nvSpPr>
          <p:cNvPr id="123" name="Google Shape;123;g37d7badc4d7_0_6"/>
          <p:cNvSpPr txBox="1">
            <a:spLocks noGrp="1"/>
          </p:cNvSpPr>
          <p:nvPr>
            <p:ph type="body" idx="2"/>
          </p:nvPr>
        </p:nvSpPr>
        <p:spPr>
          <a:xfrm>
            <a:off x="97971" y="1356669"/>
            <a:ext cx="5998029" cy="5289300"/>
          </a:xfrm>
          <a:prstGeom prst="rect">
            <a:avLst/>
          </a:prstGeom>
          <a:noFill/>
          <a:ln>
            <a:noFill/>
          </a:ln>
        </p:spPr>
        <p:txBody>
          <a:bodyPr spcFirstLastPara="1" wrap="square" lIns="91425" tIns="45700" rIns="91425" bIns="45700" anchor="t" anchorCtr="0">
            <a:noAutofit/>
          </a:bodyPr>
          <a:lstStyle/>
          <a:p>
            <a:pPr marL="182563" lvl="0" indent="0" algn="l" rtl="0">
              <a:lnSpc>
                <a:spcPct val="90000"/>
              </a:lnSpc>
              <a:spcBef>
                <a:spcPts val="1000"/>
              </a:spcBef>
              <a:spcAft>
                <a:spcPts val="0"/>
              </a:spcAft>
              <a:buSzPts val="1800"/>
              <a:buNone/>
            </a:pPr>
            <a:r>
              <a:rPr lang="en-US" sz="1750" b="1" dirty="0" err="1"/>
              <a:t>Ε</a:t>
            </a:r>
            <a:r>
              <a:rPr lang="en-US" sz="1750" b="1" dirty="0"/>
              <a:t>π</a:t>
            </a:r>
            <a:r>
              <a:rPr lang="en-US" sz="1750" b="1" dirty="0" err="1"/>
              <a:t>ισκό</a:t>
            </a:r>
            <a:r>
              <a:rPr lang="en-US" sz="1750" b="1" dirty="0"/>
              <a:t>π</a:t>
            </a:r>
            <a:r>
              <a:rPr lang="en-US" sz="1750" b="1" dirty="0" err="1"/>
              <a:t>ηση</a:t>
            </a:r>
            <a:r>
              <a:rPr lang="en-US" sz="1750" b="1" dirty="0"/>
              <a:t> </a:t>
            </a:r>
            <a:r>
              <a:rPr lang="en-US" sz="1750" b="1" dirty="0" err="1"/>
              <a:t>του</a:t>
            </a:r>
            <a:r>
              <a:rPr lang="en-US" sz="1750" b="1" dirty="0"/>
              <a:t> PERMA</a:t>
            </a:r>
            <a:endParaRPr sz="1750" dirty="0"/>
          </a:p>
          <a:p>
            <a:pPr marL="182563" lvl="0" indent="0" algn="l" rtl="0">
              <a:lnSpc>
                <a:spcPct val="90000"/>
              </a:lnSpc>
              <a:spcBef>
                <a:spcPts val="1000"/>
              </a:spcBef>
              <a:spcAft>
                <a:spcPts val="0"/>
              </a:spcAft>
              <a:buSzPts val="1800"/>
              <a:buNone/>
            </a:pPr>
            <a:r>
              <a:rPr lang="en-US" sz="1750" dirty="0" err="1"/>
              <a:t>Το</a:t>
            </a:r>
            <a:r>
              <a:rPr lang="en-US" sz="1750" dirty="0"/>
              <a:t> PERMA </a:t>
            </a:r>
            <a:r>
              <a:rPr lang="en-US" sz="1750" dirty="0" err="1"/>
              <a:t>είν</a:t>
            </a:r>
            <a:r>
              <a:rPr lang="en-US" sz="1750" dirty="0"/>
              <a:t>α</a:t>
            </a:r>
            <a:r>
              <a:rPr lang="en-US" sz="1750" dirty="0" err="1"/>
              <a:t>ι</a:t>
            </a:r>
            <a:r>
              <a:rPr lang="en-US" sz="1750" dirty="0"/>
              <a:t> </a:t>
            </a:r>
            <a:r>
              <a:rPr lang="en-US" sz="1750" dirty="0" err="1"/>
              <a:t>έν</a:t>
            </a:r>
            <a:r>
              <a:rPr lang="en-US" sz="1750" dirty="0"/>
              <a:t>α </a:t>
            </a:r>
            <a:r>
              <a:rPr lang="en-US" sz="1750" dirty="0" err="1"/>
              <a:t>ε</a:t>
            </a:r>
            <a:r>
              <a:rPr lang="en-US" sz="1750" dirty="0"/>
              <a:t>π</a:t>
            </a:r>
            <a:r>
              <a:rPr lang="en-US" sz="1750" dirty="0" err="1"/>
              <a:t>ιστημονικό</a:t>
            </a:r>
            <a:r>
              <a:rPr lang="en-US" sz="1750" dirty="0"/>
              <a:t> </a:t>
            </a:r>
            <a:r>
              <a:rPr lang="en-US" sz="1750" dirty="0" err="1"/>
              <a:t>μοντέλο</a:t>
            </a:r>
            <a:r>
              <a:rPr lang="en-US" sz="1750" dirty="0"/>
              <a:t> π</a:t>
            </a:r>
            <a:r>
              <a:rPr lang="en-US" sz="1750" dirty="0" err="1"/>
              <a:t>ου</a:t>
            </a:r>
            <a:r>
              <a:rPr lang="en-US" sz="1750" dirty="0"/>
              <a:t> </a:t>
            </a:r>
            <a:r>
              <a:rPr lang="en-US" sz="1750" dirty="0" err="1"/>
              <a:t>εξηγεί</a:t>
            </a:r>
            <a:r>
              <a:rPr lang="en-US" sz="1750" dirty="0"/>
              <a:t> </a:t>
            </a:r>
            <a:r>
              <a:rPr lang="en-US" sz="1750" dirty="0" err="1"/>
              <a:t>τι</a:t>
            </a:r>
            <a:r>
              <a:rPr lang="en-US" sz="1750" dirty="0"/>
              <a:t> β</a:t>
            </a:r>
            <a:r>
              <a:rPr lang="en-US" sz="1750" dirty="0" err="1"/>
              <a:t>οηθά</a:t>
            </a:r>
            <a:r>
              <a:rPr lang="en-US" sz="1750" dirty="0"/>
              <a:t> </a:t>
            </a:r>
            <a:r>
              <a:rPr lang="en-US" sz="1750" dirty="0" err="1"/>
              <a:t>τους</a:t>
            </a:r>
            <a:r>
              <a:rPr lang="en-US" sz="1750" dirty="0"/>
              <a:t> α</a:t>
            </a:r>
            <a:r>
              <a:rPr lang="en-US" sz="1750" dirty="0" err="1"/>
              <a:t>νθρώ</a:t>
            </a:r>
            <a:r>
              <a:rPr lang="en-US" sz="1750" dirty="0"/>
              <a:t>π</a:t>
            </a:r>
            <a:r>
              <a:rPr lang="en-US" sz="1750" dirty="0" err="1"/>
              <a:t>ους</a:t>
            </a:r>
            <a:r>
              <a:rPr lang="en-US" sz="1750" dirty="0"/>
              <a:t> </a:t>
            </a:r>
            <a:r>
              <a:rPr lang="en-US" sz="1750" dirty="0" err="1"/>
              <a:t>ν</a:t>
            </a:r>
            <a:r>
              <a:rPr lang="en-US" sz="1750" dirty="0"/>
              <a:t>α </a:t>
            </a:r>
            <a:r>
              <a:rPr lang="en-US" sz="1750" dirty="0" err="1"/>
              <a:t>λειτουργούν</a:t>
            </a:r>
            <a:r>
              <a:rPr lang="en-US" sz="1750" dirty="0"/>
              <a:t> </a:t>
            </a:r>
            <a:r>
              <a:rPr lang="en-US" sz="1750" dirty="0" err="1"/>
              <a:t>κ</a:t>
            </a:r>
            <a:r>
              <a:rPr lang="en-US" sz="1750" dirty="0"/>
              <a:t>α</a:t>
            </a:r>
            <a:r>
              <a:rPr lang="en-US" sz="1750" dirty="0" err="1"/>
              <a:t>ι</a:t>
            </a:r>
            <a:r>
              <a:rPr lang="en-US" sz="1750" dirty="0"/>
              <a:t> </a:t>
            </a:r>
            <a:r>
              <a:rPr lang="en-US" sz="1750" dirty="0" err="1"/>
              <a:t>ν</a:t>
            </a:r>
            <a:r>
              <a:rPr lang="en-US" sz="1750" dirty="0"/>
              <a:t>α α</a:t>
            </a:r>
            <a:r>
              <a:rPr lang="en-US" sz="1750" dirty="0" err="1"/>
              <a:t>ισθάνοντ</a:t>
            </a:r>
            <a:r>
              <a:rPr lang="en-US" sz="1750" dirty="0"/>
              <a:t>α</a:t>
            </a:r>
            <a:r>
              <a:rPr lang="en-US" sz="1750" dirty="0" err="1"/>
              <a:t>ι</a:t>
            </a:r>
            <a:r>
              <a:rPr lang="en-US" sz="1750" dirty="0"/>
              <a:t> </a:t>
            </a:r>
            <a:r>
              <a:rPr lang="en-US" sz="1750" dirty="0" err="1"/>
              <a:t>κ</a:t>
            </a:r>
            <a:r>
              <a:rPr lang="en-US" sz="1750" dirty="0"/>
              <a:t>α</a:t>
            </a:r>
            <a:r>
              <a:rPr lang="en-US" sz="1750" dirty="0" err="1"/>
              <a:t>λά</a:t>
            </a:r>
            <a:r>
              <a:rPr lang="en-US" sz="1750" dirty="0"/>
              <a:t>.</a:t>
            </a:r>
            <a:endParaRPr sz="1750" dirty="0"/>
          </a:p>
          <a:p>
            <a:pPr marL="182563" indent="0"/>
            <a:r>
              <a:rPr lang="en-US" sz="1750" b="1" dirty="0"/>
              <a:t>PERMA </a:t>
            </a:r>
            <a:r>
              <a:rPr lang="en-US" sz="1750" b="1" dirty="0" err="1"/>
              <a:t>σημ</a:t>
            </a:r>
            <a:r>
              <a:rPr lang="en-US" sz="1750" b="1" dirty="0"/>
              <a:t>α</a:t>
            </a:r>
            <a:r>
              <a:rPr lang="en-US" sz="1750" b="1" dirty="0" err="1"/>
              <a:t>ίνει</a:t>
            </a:r>
            <a:r>
              <a:rPr lang="en-US" sz="1750" b="1" dirty="0"/>
              <a:t>:</a:t>
            </a:r>
            <a:br>
              <a:rPr lang="en-US" sz="1750" dirty="0"/>
            </a:br>
            <a:r>
              <a:rPr lang="en-US" sz="1750" dirty="0"/>
              <a:t>• Positive Emotions</a:t>
            </a:r>
            <a:r>
              <a:rPr lang="el-GR" sz="1750" dirty="0"/>
              <a:t> (</a:t>
            </a:r>
            <a:r>
              <a:rPr lang="en-US" sz="1750" dirty="0" err="1"/>
              <a:t>Θετικά</a:t>
            </a:r>
            <a:r>
              <a:rPr lang="en-US" sz="1750" dirty="0"/>
              <a:t> </a:t>
            </a:r>
            <a:r>
              <a:rPr lang="en-US" sz="1750" dirty="0" err="1"/>
              <a:t>συν</a:t>
            </a:r>
            <a:r>
              <a:rPr lang="en-US" sz="1750" dirty="0"/>
              <a:t>α</a:t>
            </a:r>
            <a:r>
              <a:rPr lang="en-US" sz="1750" dirty="0" err="1"/>
              <a:t>ισθήμ</a:t>
            </a:r>
            <a:r>
              <a:rPr lang="en-US" sz="1750" dirty="0"/>
              <a:t>α</a:t>
            </a:r>
            <a:r>
              <a:rPr lang="en-US" sz="1750" dirty="0" err="1"/>
              <a:t>τ</a:t>
            </a:r>
            <a:r>
              <a:rPr lang="en-US" sz="1750" dirty="0"/>
              <a:t>α</a:t>
            </a:r>
            <a:r>
              <a:rPr lang="el-GR" sz="1750" dirty="0"/>
              <a:t>)</a:t>
            </a:r>
            <a:br>
              <a:rPr lang="en-US" sz="1750" dirty="0"/>
            </a:br>
            <a:r>
              <a:rPr lang="en-US" sz="1750" dirty="0"/>
              <a:t>• Engagement (</a:t>
            </a:r>
            <a:r>
              <a:rPr lang="el-GR" sz="1750" dirty="0"/>
              <a:t>Δέσμευση</a:t>
            </a:r>
            <a:r>
              <a:rPr lang="en-US" sz="1750" dirty="0"/>
              <a:t>)</a:t>
            </a:r>
            <a:br>
              <a:rPr lang="en-US" sz="1750" dirty="0"/>
            </a:br>
            <a:r>
              <a:rPr lang="en-US" sz="1750" dirty="0"/>
              <a:t>• </a:t>
            </a:r>
            <a:r>
              <a:rPr lang="en-US" sz="1750" dirty="0" err="1"/>
              <a:t>Relatoinships</a:t>
            </a:r>
            <a:r>
              <a:rPr lang="en-US" sz="1750" dirty="0"/>
              <a:t> (</a:t>
            </a:r>
            <a:r>
              <a:rPr lang="en-US" sz="1750" dirty="0" err="1"/>
              <a:t>Σχέσεις</a:t>
            </a:r>
            <a:r>
              <a:rPr lang="en-US" sz="1750" dirty="0"/>
              <a:t>)</a:t>
            </a:r>
            <a:br>
              <a:rPr lang="en-US" sz="1750" dirty="0"/>
            </a:br>
            <a:r>
              <a:rPr lang="en-US" sz="1750" dirty="0"/>
              <a:t>• Meaning (</a:t>
            </a:r>
            <a:r>
              <a:rPr lang="en-US" sz="1750" dirty="0" err="1"/>
              <a:t>Νόημ</a:t>
            </a:r>
            <a:r>
              <a:rPr lang="en-US" sz="1750" dirty="0"/>
              <a:t>α)</a:t>
            </a:r>
            <a:br>
              <a:rPr lang="en-US" sz="1750" dirty="0"/>
            </a:br>
            <a:r>
              <a:rPr lang="en-US" sz="1750" dirty="0"/>
              <a:t>• Accomplishment (</a:t>
            </a:r>
            <a:r>
              <a:rPr lang="en-US" sz="1750" dirty="0" err="1"/>
              <a:t>Ε</a:t>
            </a:r>
            <a:r>
              <a:rPr lang="en-US" sz="1750" dirty="0"/>
              <a:t>π</a:t>
            </a:r>
            <a:r>
              <a:rPr lang="en-US" sz="1750" dirty="0" err="1"/>
              <a:t>ίτευξη</a:t>
            </a:r>
            <a:r>
              <a:rPr lang="en-US" sz="1750" dirty="0"/>
              <a:t>)</a:t>
            </a:r>
            <a:endParaRPr sz="1750" dirty="0"/>
          </a:p>
          <a:p>
            <a:pPr marL="182563" lvl="0" indent="0" algn="l" rtl="0">
              <a:lnSpc>
                <a:spcPct val="90000"/>
              </a:lnSpc>
              <a:spcBef>
                <a:spcPts val="1000"/>
              </a:spcBef>
              <a:spcAft>
                <a:spcPts val="0"/>
              </a:spcAft>
              <a:buSzPts val="1800"/>
              <a:buNone/>
            </a:pPr>
            <a:r>
              <a:rPr lang="en-US" sz="1750" b="1" dirty="0" err="1"/>
              <a:t>Πώς</a:t>
            </a:r>
            <a:r>
              <a:rPr lang="en-US" sz="1750" b="1" dirty="0"/>
              <a:t> </a:t>
            </a:r>
            <a:r>
              <a:rPr lang="en-US" sz="1750" b="1" dirty="0" err="1"/>
              <a:t>χρησιμο</a:t>
            </a:r>
            <a:r>
              <a:rPr lang="en-US" sz="1750" b="1" dirty="0"/>
              <a:t>π</a:t>
            </a:r>
            <a:r>
              <a:rPr lang="en-US" sz="1750" b="1" dirty="0" err="1"/>
              <a:t>οιούμε</a:t>
            </a:r>
            <a:r>
              <a:rPr lang="en-US" sz="1750" b="1" dirty="0"/>
              <a:t> </a:t>
            </a:r>
            <a:r>
              <a:rPr lang="en-US" sz="1750" b="1" dirty="0" err="1"/>
              <a:t>το</a:t>
            </a:r>
            <a:r>
              <a:rPr lang="en-US" sz="1750" b="1" dirty="0"/>
              <a:t> PERMA </a:t>
            </a:r>
            <a:r>
              <a:rPr lang="en-US" sz="1750" b="1" dirty="0" err="1"/>
              <a:t>στ</a:t>
            </a:r>
            <a:r>
              <a:rPr lang="en-US" sz="1750" b="1" dirty="0"/>
              <a:t>α </a:t>
            </a:r>
            <a:r>
              <a:rPr lang="en-US" sz="1750" b="1" dirty="0" err="1"/>
              <a:t>σχολεί</a:t>
            </a:r>
            <a:r>
              <a:rPr lang="en-US" sz="1750" b="1" dirty="0"/>
              <a:t>α</a:t>
            </a:r>
            <a:br>
              <a:rPr lang="en-US" sz="1750" dirty="0"/>
            </a:br>
            <a:r>
              <a:rPr lang="en-US" sz="1750" dirty="0"/>
              <a:t>• </a:t>
            </a:r>
            <a:r>
              <a:rPr lang="en-US" sz="1750" dirty="0" err="1"/>
              <a:t>Ότ</a:t>
            </a:r>
            <a:r>
              <a:rPr lang="en-US" sz="1750" dirty="0"/>
              <a:t>α</a:t>
            </a:r>
            <a:r>
              <a:rPr lang="en-US" sz="1750" dirty="0" err="1"/>
              <a:t>ν</a:t>
            </a:r>
            <a:r>
              <a:rPr lang="en-US" sz="1750" dirty="0"/>
              <a:t> </a:t>
            </a:r>
            <a:r>
              <a:rPr lang="en-US" sz="1750" dirty="0" err="1"/>
              <a:t>υ</a:t>
            </a:r>
            <a:r>
              <a:rPr lang="en-US" sz="1750" dirty="0"/>
              <a:t>π</a:t>
            </a:r>
            <a:r>
              <a:rPr lang="en-US" sz="1750" dirty="0" err="1"/>
              <a:t>άρχουν</a:t>
            </a:r>
            <a:r>
              <a:rPr lang="en-US" sz="1750" dirty="0"/>
              <a:t> α</a:t>
            </a:r>
            <a:r>
              <a:rPr lang="en-US" sz="1750" dirty="0" err="1"/>
              <a:t>υτά</a:t>
            </a:r>
            <a:r>
              <a:rPr lang="en-US" sz="1750" dirty="0"/>
              <a:t> </a:t>
            </a:r>
            <a:r>
              <a:rPr lang="en-US" sz="1750" dirty="0" err="1"/>
              <a:t>τ</a:t>
            </a:r>
            <a:r>
              <a:rPr lang="en-US" sz="1750" dirty="0"/>
              <a:t>α </a:t>
            </a:r>
            <a:r>
              <a:rPr lang="en-US" sz="1750" dirty="0" err="1"/>
              <a:t>στοιχεί</a:t>
            </a:r>
            <a:r>
              <a:rPr lang="en-US" sz="1750" dirty="0"/>
              <a:t>α, </a:t>
            </a:r>
            <a:r>
              <a:rPr lang="en-US" sz="1750" dirty="0" err="1"/>
              <a:t>οι</a:t>
            </a:r>
            <a:r>
              <a:rPr lang="en-US" sz="1750" dirty="0"/>
              <a:t> </a:t>
            </a:r>
            <a:r>
              <a:rPr lang="el-GR" sz="1750" dirty="0"/>
              <a:t>μαθητές/μαθήτριες</a:t>
            </a:r>
            <a:r>
              <a:rPr lang="en-US" sz="1750" dirty="0"/>
              <a:t> </a:t>
            </a:r>
            <a:r>
              <a:rPr lang="en-US" sz="1750" dirty="0" err="1"/>
              <a:t>μ</a:t>
            </a:r>
            <a:r>
              <a:rPr lang="en-US" sz="1750" dirty="0"/>
              <a:t>α</a:t>
            </a:r>
            <a:r>
              <a:rPr lang="en-US" sz="1750" dirty="0" err="1"/>
              <a:t>θ</a:t>
            </a:r>
            <a:r>
              <a:rPr lang="en-US" sz="1750" dirty="0"/>
              <a:t>α</a:t>
            </a:r>
            <a:r>
              <a:rPr lang="en-US" sz="1750" dirty="0" err="1"/>
              <a:t>ίνουν</a:t>
            </a:r>
            <a:r>
              <a:rPr lang="en-US" sz="1750" dirty="0"/>
              <a:t> </a:t>
            </a:r>
            <a:r>
              <a:rPr lang="en-US" sz="1750" dirty="0" err="1"/>
              <a:t>κ</a:t>
            </a:r>
            <a:r>
              <a:rPr lang="en-US" sz="1750" dirty="0"/>
              <a:t>α</a:t>
            </a:r>
            <a:r>
              <a:rPr lang="en-US" sz="1750" dirty="0" err="1"/>
              <a:t>λύτερ</a:t>
            </a:r>
            <a:r>
              <a:rPr lang="en-US" sz="1750" dirty="0"/>
              <a:t>α</a:t>
            </a:r>
            <a:br>
              <a:rPr lang="en-US" sz="1750" dirty="0"/>
            </a:br>
            <a:r>
              <a:rPr lang="en-US" sz="1750" dirty="0"/>
              <a:t>• </a:t>
            </a:r>
            <a:r>
              <a:rPr lang="en-US" sz="1750" dirty="0" err="1"/>
              <a:t>Οι</a:t>
            </a:r>
            <a:r>
              <a:rPr lang="en-US" sz="1750" dirty="0"/>
              <a:t> </a:t>
            </a:r>
            <a:r>
              <a:rPr lang="en-US" sz="1750" dirty="0" err="1"/>
              <a:t>εκ</a:t>
            </a:r>
            <a:r>
              <a:rPr lang="en-US" sz="1750" dirty="0"/>
              <a:t>πα</a:t>
            </a:r>
            <a:r>
              <a:rPr lang="en-US" sz="1750" dirty="0" err="1"/>
              <a:t>ιδευτικοί</a:t>
            </a:r>
            <a:r>
              <a:rPr lang="en-US" sz="1750" dirty="0"/>
              <a:t> β</a:t>
            </a:r>
            <a:r>
              <a:rPr lang="en-US" sz="1750" dirty="0" err="1"/>
              <a:t>ιώνουν</a:t>
            </a:r>
            <a:r>
              <a:rPr lang="en-US" sz="1750" dirty="0"/>
              <a:t> </a:t>
            </a:r>
            <a:r>
              <a:rPr lang="en-US" sz="1750" dirty="0" err="1"/>
              <a:t>λιγότερο</a:t>
            </a:r>
            <a:r>
              <a:rPr lang="en-US" sz="1750" dirty="0"/>
              <a:t> </a:t>
            </a:r>
            <a:r>
              <a:rPr lang="el-GR" sz="1750" dirty="0"/>
              <a:t>στρες</a:t>
            </a:r>
            <a:r>
              <a:rPr lang="en-US" sz="1750" dirty="0"/>
              <a:t> </a:t>
            </a:r>
            <a:r>
              <a:rPr lang="en-US" sz="1750" dirty="0" err="1"/>
              <a:t>κ</a:t>
            </a:r>
            <a:r>
              <a:rPr lang="en-US" sz="1750" dirty="0"/>
              <a:t>α</a:t>
            </a:r>
            <a:r>
              <a:rPr lang="en-US" sz="1750" dirty="0" err="1"/>
              <a:t>ι</a:t>
            </a:r>
            <a:r>
              <a:rPr lang="en-US" sz="1750" dirty="0"/>
              <a:t> </a:t>
            </a:r>
            <a:r>
              <a:rPr lang="el-GR" sz="1750" dirty="0" err="1"/>
              <a:t>μεγαλ</a:t>
            </a:r>
            <a:r>
              <a:rPr lang="en-US" sz="1750" dirty="0" err="1"/>
              <a:t>ύ</a:t>
            </a:r>
            <a:r>
              <a:rPr lang="el-GR" sz="1750" dirty="0" err="1"/>
              <a:t>τερη</a:t>
            </a:r>
            <a:r>
              <a:rPr lang="el-GR" sz="1750" dirty="0"/>
              <a:t> αίσθηση σκοπού</a:t>
            </a:r>
            <a:br>
              <a:rPr lang="en-US" sz="1750" dirty="0"/>
            </a:br>
            <a:r>
              <a:rPr lang="en-US" sz="1750" dirty="0"/>
              <a:t>• </a:t>
            </a:r>
            <a:r>
              <a:rPr lang="en-US" sz="1750" dirty="0" err="1"/>
              <a:t>Το</a:t>
            </a:r>
            <a:r>
              <a:rPr lang="en-US" sz="1750" dirty="0"/>
              <a:t> </a:t>
            </a:r>
            <a:r>
              <a:rPr lang="en-US" sz="1750" dirty="0" err="1"/>
              <a:t>σχολικό</a:t>
            </a:r>
            <a:r>
              <a:rPr lang="en-US" sz="1750" dirty="0"/>
              <a:t> </a:t>
            </a:r>
            <a:r>
              <a:rPr lang="en-US" sz="1750" dirty="0" err="1"/>
              <a:t>κλίμ</a:t>
            </a:r>
            <a:r>
              <a:rPr lang="en-US" sz="1750" dirty="0"/>
              <a:t>α β</a:t>
            </a:r>
            <a:r>
              <a:rPr lang="en-US" sz="1750" dirty="0" err="1"/>
              <a:t>ελτιώνετ</a:t>
            </a:r>
            <a:r>
              <a:rPr lang="en-US" sz="1750" dirty="0"/>
              <a:t>α</a:t>
            </a:r>
            <a:r>
              <a:rPr lang="en-US" sz="1750" dirty="0" err="1"/>
              <a:t>ι</a:t>
            </a:r>
            <a:r>
              <a:rPr lang="en-US" sz="1750" dirty="0"/>
              <a:t> </a:t>
            </a:r>
            <a:r>
              <a:rPr lang="en-US" sz="1750" dirty="0" err="1"/>
              <a:t>μέσω</a:t>
            </a:r>
            <a:r>
              <a:rPr lang="en-US" sz="1750" dirty="0"/>
              <a:t> </a:t>
            </a:r>
            <a:r>
              <a:rPr lang="en-US" sz="1750" dirty="0" err="1"/>
              <a:t>κ</a:t>
            </a:r>
            <a:r>
              <a:rPr lang="en-US" sz="1750" dirty="0"/>
              <a:t>α</a:t>
            </a:r>
            <a:r>
              <a:rPr lang="en-US" sz="1750" dirty="0" err="1"/>
              <a:t>θημερινών</a:t>
            </a:r>
            <a:r>
              <a:rPr lang="en-US" sz="1750" dirty="0"/>
              <a:t> </a:t>
            </a:r>
            <a:r>
              <a:rPr lang="en-US" sz="1750" dirty="0" err="1"/>
              <a:t>ρουτινών</a:t>
            </a:r>
            <a:r>
              <a:rPr lang="en-US" sz="1750" dirty="0"/>
              <a:t> </a:t>
            </a:r>
            <a:r>
              <a:rPr lang="en-US" sz="1750" dirty="0" err="1"/>
              <a:t>κ</a:t>
            </a:r>
            <a:r>
              <a:rPr lang="en-US" sz="1750" dirty="0"/>
              <a:t>α</a:t>
            </a:r>
            <a:r>
              <a:rPr lang="en-US" sz="1750" dirty="0" err="1"/>
              <a:t>ι</a:t>
            </a:r>
            <a:r>
              <a:rPr lang="en-US" sz="1750" dirty="0"/>
              <a:t> </a:t>
            </a:r>
            <a:r>
              <a:rPr lang="en-US" sz="1750" dirty="0" err="1"/>
              <a:t>συνε</a:t>
            </a:r>
            <a:r>
              <a:rPr lang="en-US" sz="1750" dirty="0"/>
              <a:t>π</a:t>
            </a:r>
            <a:r>
              <a:rPr lang="en-US" sz="1750" dirty="0" err="1"/>
              <a:t>ών</a:t>
            </a:r>
            <a:r>
              <a:rPr lang="en-US" sz="1750" dirty="0"/>
              <a:t> π</a:t>
            </a:r>
            <a:r>
              <a:rPr lang="en-US" sz="1750" dirty="0" err="1"/>
              <a:t>ρ</a:t>
            </a:r>
            <a:r>
              <a:rPr lang="en-US" sz="1750" dirty="0"/>
              <a:t>α</a:t>
            </a:r>
            <a:r>
              <a:rPr lang="en-US" sz="1750" dirty="0" err="1"/>
              <a:t>κτικών</a:t>
            </a:r>
            <a:endParaRPr sz="1750" dirty="0"/>
          </a:p>
          <a:p>
            <a:pPr marL="182563" lvl="0" indent="0" algn="l" rtl="0">
              <a:lnSpc>
                <a:spcPct val="90000"/>
              </a:lnSpc>
              <a:spcBef>
                <a:spcPts val="1000"/>
              </a:spcBef>
              <a:spcAft>
                <a:spcPts val="0"/>
              </a:spcAft>
              <a:buSzPts val="1800"/>
              <a:buNone/>
            </a:pPr>
            <a:r>
              <a:rPr lang="en-US" sz="1750" i="1" dirty="0" err="1"/>
              <a:t>Θ</a:t>
            </a:r>
            <a:r>
              <a:rPr lang="en-US" sz="1750" i="1" dirty="0"/>
              <a:t>α </a:t>
            </a:r>
            <a:r>
              <a:rPr lang="en-US" sz="1750" i="1" dirty="0" err="1"/>
              <a:t>μάθετε</a:t>
            </a:r>
            <a:r>
              <a:rPr lang="en-US" sz="1750" i="1" dirty="0"/>
              <a:t> π</a:t>
            </a:r>
            <a:r>
              <a:rPr lang="en-US" sz="1750" i="1" dirty="0" err="1"/>
              <a:t>ώς</a:t>
            </a:r>
            <a:r>
              <a:rPr lang="en-US" sz="1750" i="1" dirty="0"/>
              <a:t> </a:t>
            </a:r>
            <a:r>
              <a:rPr lang="en-US" sz="1750" i="1" dirty="0" err="1"/>
              <a:t>ν</a:t>
            </a:r>
            <a:r>
              <a:rPr lang="en-US" sz="1750" i="1" dirty="0"/>
              <a:t>α α</a:t>
            </a:r>
            <a:r>
              <a:rPr lang="en-US" sz="1750" i="1" dirty="0" err="1"/>
              <a:t>ν</a:t>
            </a:r>
            <a:r>
              <a:rPr lang="en-US" sz="1750" i="1" dirty="0"/>
              <a:t>α</a:t>
            </a:r>
            <a:r>
              <a:rPr lang="en-US" sz="1750" i="1" dirty="0" err="1"/>
              <a:t>γνωρίζετε</a:t>
            </a:r>
            <a:r>
              <a:rPr lang="en-US" sz="1750" i="1" dirty="0"/>
              <a:t> </a:t>
            </a:r>
            <a:r>
              <a:rPr lang="en-US" sz="1750" i="1" dirty="0" err="1"/>
              <a:t>το</a:t>
            </a:r>
            <a:r>
              <a:rPr lang="en-US" sz="1750" i="1" dirty="0"/>
              <a:t> PERMA </a:t>
            </a:r>
            <a:r>
              <a:rPr lang="en-US" sz="1750" i="1" dirty="0" err="1"/>
              <a:t>στο</a:t>
            </a:r>
            <a:r>
              <a:rPr lang="en-US" sz="1750" i="1" dirty="0"/>
              <a:t> </a:t>
            </a:r>
            <a:r>
              <a:rPr lang="en-US" sz="1750" i="1" dirty="0" err="1"/>
              <a:t>σχολείο</a:t>
            </a:r>
            <a:r>
              <a:rPr lang="en-US" sz="1750" i="1" dirty="0"/>
              <a:t> </a:t>
            </a:r>
            <a:r>
              <a:rPr lang="en-US" sz="1750" i="1" dirty="0" err="1"/>
              <a:t>σ</a:t>
            </a:r>
            <a:r>
              <a:rPr lang="en-US" sz="1750" i="1" dirty="0"/>
              <a:t>α</a:t>
            </a:r>
            <a:r>
              <a:rPr lang="en-US" sz="1750" i="1" dirty="0" err="1"/>
              <a:t>ς</a:t>
            </a:r>
            <a:r>
              <a:rPr lang="en-US" sz="1750" i="1" dirty="0"/>
              <a:t> </a:t>
            </a:r>
            <a:r>
              <a:rPr lang="en-US" sz="1750" i="1" dirty="0" err="1"/>
              <a:t>κ</a:t>
            </a:r>
            <a:r>
              <a:rPr lang="en-US" sz="1750" i="1" dirty="0"/>
              <a:t>α</a:t>
            </a:r>
            <a:r>
              <a:rPr lang="en-US" sz="1750" i="1" dirty="0" err="1"/>
              <a:t>ι</a:t>
            </a:r>
            <a:r>
              <a:rPr lang="en-US" sz="1750" i="1" dirty="0"/>
              <a:t> π</a:t>
            </a:r>
            <a:r>
              <a:rPr lang="en-US" sz="1750" i="1" dirty="0" err="1"/>
              <a:t>ώς</a:t>
            </a:r>
            <a:r>
              <a:rPr lang="en-US" sz="1750" i="1" dirty="0"/>
              <a:t> </a:t>
            </a:r>
            <a:r>
              <a:rPr lang="en-US" sz="1750" i="1" dirty="0" err="1"/>
              <a:t>ν</a:t>
            </a:r>
            <a:r>
              <a:rPr lang="en-US" sz="1750" i="1" dirty="0"/>
              <a:t>α </a:t>
            </a:r>
            <a:r>
              <a:rPr lang="en-US" sz="1750" i="1" dirty="0" err="1"/>
              <a:t>το</a:t>
            </a:r>
            <a:r>
              <a:rPr lang="en-US" sz="1750" i="1" dirty="0"/>
              <a:t> </a:t>
            </a:r>
            <a:r>
              <a:rPr lang="en-US" sz="1750" i="1" dirty="0" err="1"/>
              <a:t>ενσωμ</a:t>
            </a:r>
            <a:r>
              <a:rPr lang="en-US" sz="1750" i="1" dirty="0"/>
              <a:t>α</a:t>
            </a:r>
            <a:r>
              <a:rPr lang="en-US" sz="1750" i="1" dirty="0" err="1"/>
              <a:t>τώνετε</a:t>
            </a:r>
            <a:r>
              <a:rPr lang="en-US" sz="1750" i="1" dirty="0"/>
              <a:t> </a:t>
            </a:r>
            <a:r>
              <a:rPr lang="en-US" sz="1750" i="1" dirty="0" err="1"/>
              <a:t>στις</a:t>
            </a:r>
            <a:r>
              <a:rPr lang="en-US" sz="1750" i="1" dirty="0"/>
              <a:t> </a:t>
            </a:r>
            <a:r>
              <a:rPr lang="en-US" sz="1750" i="1" dirty="0" err="1"/>
              <a:t>κ</a:t>
            </a:r>
            <a:r>
              <a:rPr lang="en-US" sz="1750" i="1" dirty="0"/>
              <a:t>α</a:t>
            </a:r>
            <a:r>
              <a:rPr lang="en-US" sz="1750" i="1" dirty="0" err="1"/>
              <a:t>θημερινές</a:t>
            </a:r>
            <a:r>
              <a:rPr lang="en-US" sz="1750" i="1" dirty="0"/>
              <a:t> </a:t>
            </a:r>
            <a:r>
              <a:rPr lang="en-US" sz="1750" i="1" dirty="0" err="1"/>
              <a:t>σ</a:t>
            </a:r>
            <a:r>
              <a:rPr lang="en-US" sz="1750" i="1" dirty="0"/>
              <a:t>α</a:t>
            </a:r>
            <a:r>
              <a:rPr lang="en-US" sz="1750" i="1" dirty="0" err="1"/>
              <a:t>ς</a:t>
            </a:r>
            <a:r>
              <a:rPr lang="en-US" sz="1750" i="1" dirty="0"/>
              <a:t> </a:t>
            </a:r>
            <a:r>
              <a:rPr lang="en-US" sz="1750" i="1" dirty="0" err="1"/>
              <a:t>ρουτίνες</a:t>
            </a:r>
            <a:r>
              <a:rPr lang="en-US" sz="1750" i="1" dirty="0"/>
              <a:t>.</a:t>
            </a:r>
            <a:endParaRPr sz="1750" dirty="0"/>
          </a:p>
          <a:p>
            <a:pPr marL="0" lvl="0" indent="0" algn="l" rtl="0">
              <a:lnSpc>
                <a:spcPct val="90000"/>
              </a:lnSpc>
              <a:spcBef>
                <a:spcPts val="0"/>
              </a:spcBef>
              <a:spcAft>
                <a:spcPts val="0"/>
              </a:spcAft>
              <a:buClr>
                <a:schemeClr val="dk1"/>
              </a:buClr>
              <a:buSzPts val="1800"/>
              <a:buNone/>
            </a:pPr>
            <a:endParaRPr sz="1750" dirty="0"/>
          </a:p>
        </p:txBody>
      </p:sp>
      <p:pic>
        <p:nvPicPr>
          <p:cNvPr id="124" name="Google Shape;124;g37d7badc4d7_0_6" descr="A diagram of a model&#10;&#10;AI-generated content may be incorrect."/>
          <p:cNvPicPr preferRelativeResize="0"/>
          <p:nvPr/>
        </p:nvPicPr>
        <p:blipFill rotWithShape="1">
          <a:blip r:embed="rId3">
            <a:alphaModFix/>
          </a:blip>
          <a:srcRect/>
          <a:stretch/>
        </p:blipFill>
        <p:spPr>
          <a:xfrm>
            <a:off x="6216326" y="1462685"/>
            <a:ext cx="5723659" cy="513961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5"/>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SzPts val="3800"/>
              <a:buNone/>
            </a:pPr>
            <a:r>
              <a:rPr lang="en-US"/>
              <a:t>Ενότητα 1.2 – Εισαγωγή στο μοντέλο PERMA</a:t>
            </a:r>
            <a:endParaRPr/>
          </a:p>
        </p:txBody>
      </p:sp>
      <p:sp>
        <p:nvSpPr>
          <p:cNvPr id="131" name="Google Shape;131;p5"/>
          <p:cNvSpPr txBox="1">
            <a:spLocks noGrp="1"/>
          </p:cNvSpPr>
          <p:nvPr>
            <p:ph type="body" idx="2"/>
          </p:nvPr>
        </p:nvSpPr>
        <p:spPr>
          <a:xfrm>
            <a:off x="97970" y="1144633"/>
            <a:ext cx="5376999" cy="52893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dk1"/>
              </a:buClr>
              <a:buSzPts val="1800"/>
              <a:buFont typeface="Arial"/>
              <a:buNone/>
            </a:pPr>
            <a:r>
              <a:rPr lang="en-US" b="1" dirty="0" err="1"/>
              <a:t>Θετικά</a:t>
            </a:r>
            <a:r>
              <a:rPr lang="en-US" b="1" dirty="0"/>
              <a:t> </a:t>
            </a:r>
            <a:r>
              <a:rPr lang="en-US" b="1" dirty="0" err="1"/>
              <a:t>συν</a:t>
            </a:r>
            <a:r>
              <a:rPr lang="en-US" b="1" dirty="0"/>
              <a:t>α</a:t>
            </a:r>
            <a:r>
              <a:rPr lang="en-US" b="1" dirty="0" err="1"/>
              <a:t>ισθήμ</a:t>
            </a:r>
            <a:r>
              <a:rPr lang="en-US" b="1" dirty="0"/>
              <a:t>α</a:t>
            </a:r>
            <a:r>
              <a:rPr lang="en-US" b="1" dirty="0" err="1"/>
              <a:t>τ</a:t>
            </a:r>
            <a:r>
              <a:rPr lang="en-US" b="1" dirty="0"/>
              <a:t>α (P)</a:t>
            </a:r>
            <a:endParaRPr dirty="0"/>
          </a:p>
          <a:p>
            <a:pPr marL="457200" marR="0" lvl="0" indent="-228600" algn="l" rtl="0">
              <a:lnSpc>
                <a:spcPct val="90000"/>
              </a:lnSpc>
              <a:spcBef>
                <a:spcPts val="1000"/>
              </a:spcBef>
              <a:spcAft>
                <a:spcPts val="0"/>
              </a:spcAft>
              <a:buClr>
                <a:schemeClr val="dk1"/>
              </a:buClr>
              <a:buSzPts val="1800"/>
              <a:buFont typeface="Arial"/>
              <a:buNone/>
            </a:pPr>
            <a:r>
              <a:rPr lang="el-GR" b="1" dirty="0"/>
              <a:t>Τι σημαίνει αυτό στο σχολείο</a:t>
            </a:r>
            <a:br>
              <a:rPr lang="en-US" dirty="0"/>
            </a:br>
            <a:r>
              <a:rPr lang="en-US" dirty="0"/>
              <a:t>• </a:t>
            </a:r>
            <a:r>
              <a:rPr lang="en-US" dirty="0" err="1"/>
              <a:t>Οι</a:t>
            </a:r>
            <a:r>
              <a:rPr lang="en-US" dirty="0"/>
              <a:t> </a:t>
            </a:r>
            <a:r>
              <a:rPr lang="el-GR" dirty="0"/>
              <a:t>μαθητές/μαθήτριες</a:t>
            </a:r>
            <a:r>
              <a:rPr lang="en-US" dirty="0"/>
              <a:t> </a:t>
            </a:r>
            <a:r>
              <a:rPr lang="en-US" dirty="0" err="1"/>
              <a:t>κ</a:t>
            </a:r>
            <a:r>
              <a:rPr lang="en-US" dirty="0"/>
              <a:t>α</a:t>
            </a:r>
            <a:r>
              <a:rPr lang="en-US" dirty="0" err="1"/>
              <a:t>ι</a:t>
            </a:r>
            <a:r>
              <a:rPr lang="en-US" dirty="0"/>
              <a:t> </a:t>
            </a:r>
            <a:r>
              <a:rPr lang="en-US" dirty="0" err="1"/>
              <a:t>το</a:t>
            </a:r>
            <a:r>
              <a:rPr lang="en-US" dirty="0"/>
              <a:t> π</a:t>
            </a:r>
            <a:r>
              <a:rPr lang="en-US" dirty="0" err="1"/>
              <a:t>ροσω</a:t>
            </a:r>
            <a:r>
              <a:rPr lang="en-US" dirty="0"/>
              <a:t>π</a:t>
            </a:r>
            <a:r>
              <a:rPr lang="en-US" dirty="0" err="1"/>
              <a:t>ικό</a:t>
            </a:r>
            <a:r>
              <a:rPr lang="en-US" dirty="0"/>
              <a:t> β</a:t>
            </a:r>
            <a:r>
              <a:rPr lang="en-US" dirty="0" err="1"/>
              <a:t>ιώνουν</a:t>
            </a:r>
            <a:r>
              <a:rPr lang="en-US" dirty="0"/>
              <a:t> </a:t>
            </a:r>
            <a:r>
              <a:rPr lang="en-US" dirty="0" err="1"/>
              <a:t>ηρεμί</a:t>
            </a:r>
            <a:r>
              <a:rPr lang="en-US" dirty="0"/>
              <a:t>α, </a:t>
            </a:r>
            <a:r>
              <a:rPr lang="en-US" dirty="0" err="1"/>
              <a:t>ενθάρρυνση</a:t>
            </a:r>
            <a:r>
              <a:rPr lang="en-US" dirty="0"/>
              <a:t> </a:t>
            </a:r>
            <a:r>
              <a:rPr lang="en-US" dirty="0" err="1"/>
              <a:t>κ</a:t>
            </a:r>
            <a:r>
              <a:rPr lang="en-US" dirty="0"/>
              <a:t>α</a:t>
            </a:r>
            <a:r>
              <a:rPr lang="en-US" dirty="0" err="1"/>
              <a:t>ι</a:t>
            </a:r>
            <a:r>
              <a:rPr lang="en-US" dirty="0"/>
              <a:t> </a:t>
            </a:r>
            <a:r>
              <a:rPr lang="en-US" dirty="0" err="1"/>
              <a:t>στιγμές</a:t>
            </a:r>
            <a:r>
              <a:rPr lang="en-US" dirty="0"/>
              <a:t> </a:t>
            </a:r>
            <a:r>
              <a:rPr lang="en-US" dirty="0" err="1"/>
              <a:t>χ</a:t>
            </a:r>
            <a:r>
              <a:rPr lang="en-US" dirty="0"/>
              <a:t>α</a:t>
            </a:r>
            <a:r>
              <a:rPr lang="en-US" dirty="0" err="1"/>
              <a:t>ράς</a:t>
            </a:r>
            <a:br>
              <a:rPr lang="en-US" dirty="0"/>
            </a:br>
            <a:r>
              <a:rPr lang="en-US" dirty="0"/>
              <a:t>• </a:t>
            </a:r>
            <a:r>
              <a:rPr lang="en-US" dirty="0" err="1"/>
              <a:t>Το</a:t>
            </a:r>
            <a:r>
              <a:rPr lang="en-US" dirty="0"/>
              <a:t> π</a:t>
            </a:r>
            <a:r>
              <a:rPr lang="en-US" dirty="0" err="1"/>
              <a:t>ερι</a:t>
            </a:r>
            <a:r>
              <a:rPr lang="en-US" dirty="0"/>
              <a:t>β</a:t>
            </a:r>
            <a:r>
              <a:rPr lang="en-US" dirty="0" err="1"/>
              <a:t>άλλον</a:t>
            </a:r>
            <a:r>
              <a:rPr lang="en-US" dirty="0"/>
              <a:t> </a:t>
            </a:r>
            <a:r>
              <a:rPr lang="en-US" dirty="0" err="1"/>
              <a:t>μειώνει</a:t>
            </a:r>
            <a:r>
              <a:rPr lang="en-US" dirty="0"/>
              <a:t> </a:t>
            </a:r>
            <a:r>
              <a:rPr lang="en-US" dirty="0" err="1"/>
              <a:t>την</a:t>
            </a:r>
            <a:r>
              <a:rPr lang="en-US" dirty="0"/>
              <a:t> π</a:t>
            </a:r>
            <a:r>
              <a:rPr lang="en-US" dirty="0" err="1"/>
              <a:t>ίεση</a:t>
            </a:r>
            <a:r>
              <a:rPr lang="en-US" dirty="0"/>
              <a:t> </a:t>
            </a:r>
            <a:r>
              <a:rPr lang="en-US" dirty="0" err="1"/>
              <a:t>κ</a:t>
            </a:r>
            <a:r>
              <a:rPr lang="en-US" dirty="0"/>
              <a:t>α</a:t>
            </a:r>
            <a:r>
              <a:rPr lang="en-US" dirty="0" err="1"/>
              <a:t>ι</a:t>
            </a:r>
            <a:r>
              <a:rPr lang="en-US" dirty="0"/>
              <a:t> </a:t>
            </a:r>
            <a:r>
              <a:rPr lang="en-US" dirty="0" err="1"/>
              <a:t>υ</a:t>
            </a:r>
            <a:r>
              <a:rPr lang="en-US" dirty="0"/>
              <a:t>π</a:t>
            </a:r>
            <a:r>
              <a:rPr lang="en-US" dirty="0" err="1"/>
              <a:t>οστηρίζει</a:t>
            </a:r>
            <a:r>
              <a:rPr lang="en-US" dirty="0"/>
              <a:t> </a:t>
            </a:r>
            <a:r>
              <a:rPr lang="en-US" dirty="0" err="1"/>
              <a:t>τη</a:t>
            </a:r>
            <a:r>
              <a:rPr lang="en-US" dirty="0"/>
              <a:t> </a:t>
            </a:r>
            <a:r>
              <a:rPr lang="en-US" dirty="0" err="1"/>
              <a:t>ρύθμιση</a:t>
            </a:r>
            <a:r>
              <a:rPr lang="en-US" dirty="0"/>
              <a:t> </a:t>
            </a:r>
            <a:r>
              <a:rPr lang="en-US" dirty="0" err="1"/>
              <a:t>των</a:t>
            </a:r>
            <a:r>
              <a:rPr lang="en-US" dirty="0"/>
              <a:t> </a:t>
            </a:r>
            <a:r>
              <a:rPr lang="en-US" dirty="0" err="1"/>
              <a:t>συν</a:t>
            </a:r>
            <a:r>
              <a:rPr lang="en-US" dirty="0"/>
              <a:t>α</a:t>
            </a:r>
            <a:r>
              <a:rPr lang="en-US" dirty="0" err="1"/>
              <a:t>ισθημάτων</a:t>
            </a:r>
            <a:endParaRPr dirty="0"/>
          </a:p>
          <a:p>
            <a:pPr marL="457200" marR="0" lvl="0" indent="-228600" algn="l" rtl="0">
              <a:lnSpc>
                <a:spcPct val="90000"/>
              </a:lnSpc>
              <a:spcBef>
                <a:spcPts val="1000"/>
              </a:spcBef>
              <a:spcAft>
                <a:spcPts val="0"/>
              </a:spcAft>
              <a:buClr>
                <a:schemeClr val="dk1"/>
              </a:buClr>
              <a:buSzPts val="1800"/>
              <a:buFont typeface="Arial"/>
              <a:buNone/>
            </a:pPr>
            <a:r>
              <a:rPr lang="en-US" b="1" dirty="0" err="1"/>
              <a:t>Πώς</a:t>
            </a:r>
            <a:r>
              <a:rPr lang="en-US" b="1" dirty="0"/>
              <a:t> </a:t>
            </a:r>
            <a:r>
              <a:rPr lang="en-US" b="1" dirty="0" err="1"/>
              <a:t>φ</a:t>
            </a:r>
            <a:r>
              <a:rPr lang="en-US" b="1" dirty="0"/>
              <a:t>α</a:t>
            </a:r>
            <a:r>
              <a:rPr lang="en-US" b="1" dirty="0" err="1"/>
              <a:t>ίνετ</a:t>
            </a:r>
            <a:r>
              <a:rPr lang="en-US" b="1" dirty="0"/>
              <a:t>α</a:t>
            </a:r>
            <a:r>
              <a:rPr lang="en-US" b="1" dirty="0" err="1"/>
              <a:t>ι</a:t>
            </a:r>
            <a:r>
              <a:rPr lang="en-US" b="1" dirty="0"/>
              <a:t> α</a:t>
            </a:r>
            <a:r>
              <a:rPr lang="en-US" b="1" dirty="0" err="1"/>
              <a:t>υτό</a:t>
            </a:r>
            <a:r>
              <a:rPr lang="en-US" b="1" dirty="0"/>
              <a:t> </a:t>
            </a:r>
            <a:r>
              <a:rPr lang="en-US" b="1" dirty="0" err="1"/>
              <a:t>στην</a:t>
            </a:r>
            <a:r>
              <a:rPr lang="en-US" b="1" dirty="0"/>
              <a:t> π</a:t>
            </a:r>
            <a:r>
              <a:rPr lang="en-US" b="1" dirty="0" err="1"/>
              <a:t>ράξη</a:t>
            </a:r>
            <a:br>
              <a:rPr lang="en-US" dirty="0"/>
            </a:br>
            <a:r>
              <a:rPr lang="en-US" dirty="0"/>
              <a:t>• </a:t>
            </a:r>
            <a:r>
              <a:rPr lang="en-US" dirty="0" err="1"/>
              <a:t>Οι</a:t>
            </a:r>
            <a:r>
              <a:rPr lang="en-US" dirty="0"/>
              <a:t> </a:t>
            </a:r>
            <a:r>
              <a:rPr lang="el-GR" dirty="0"/>
              <a:t>εκπαιδευτικοί</a:t>
            </a:r>
            <a:r>
              <a:rPr lang="en-US" dirty="0"/>
              <a:t> </a:t>
            </a:r>
            <a:r>
              <a:rPr lang="en-US" dirty="0" err="1"/>
              <a:t>χ</a:t>
            </a:r>
            <a:r>
              <a:rPr lang="en-US" dirty="0"/>
              <a:t>α</a:t>
            </a:r>
            <a:r>
              <a:rPr lang="en-US" dirty="0" err="1"/>
              <a:t>ιρετούν</a:t>
            </a:r>
            <a:r>
              <a:rPr lang="en-US" dirty="0"/>
              <a:t> </a:t>
            </a:r>
            <a:r>
              <a:rPr lang="en-US" dirty="0" err="1"/>
              <a:t>τους</a:t>
            </a:r>
            <a:r>
              <a:rPr lang="en-US" dirty="0"/>
              <a:t> </a:t>
            </a:r>
            <a:r>
              <a:rPr lang="el-GR" dirty="0"/>
              <a:t>μαθητές/μαθήτριες</a:t>
            </a:r>
            <a:r>
              <a:rPr lang="en-US" dirty="0"/>
              <a:t> </a:t>
            </a:r>
            <a:r>
              <a:rPr lang="en-US" dirty="0" err="1"/>
              <a:t>ό</a:t>
            </a:r>
            <a:r>
              <a:rPr lang="el-GR" dirty="0" err="1"/>
              <a:t>ταν</a:t>
            </a:r>
            <a:r>
              <a:rPr lang="el-GR" dirty="0"/>
              <a:t> μπαίνουν στην τάξη</a:t>
            </a:r>
            <a:br>
              <a:rPr lang="en-US" dirty="0"/>
            </a:br>
            <a:r>
              <a:rPr lang="en-US" dirty="0"/>
              <a:t>• </a:t>
            </a:r>
            <a:r>
              <a:rPr lang="en-US" dirty="0" err="1"/>
              <a:t>Σύντομη</a:t>
            </a:r>
            <a:r>
              <a:rPr lang="en-US" dirty="0"/>
              <a:t> </a:t>
            </a:r>
            <a:r>
              <a:rPr lang="en-US" dirty="0" err="1"/>
              <a:t>ρουτίν</a:t>
            </a:r>
            <a:r>
              <a:rPr lang="en-US" dirty="0"/>
              <a:t>α </a:t>
            </a:r>
            <a:r>
              <a:rPr lang="en-US" dirty="0" err="1"/>
              <a:t>ευγνωμοσύνης</a:t>
            </a:r>
            <a:r>
              <a:rPr lang="en-US" dirty="0"/>
              <a:t> </a:t>
            </a:r>
            <a:r>
              <a:rPr lang="en-US" dirty="0" err="1"/>
              <a:t>στο</a:t>
            </a:r>
            <a:r>
              <a:rPr lang="en-US" dirty="0"/>
              <a:t> </a:t>
            </a:r>
            <a:r>
              <a:rPr lang="en-US" dirty="0" err="1"/>
              <a:t>τέλος</a:t>
            </a:r>
            <a:r>
              <a:rPr lang="en-US" dirty="0"/>
              <a:t> </a:t>
            </a:r>
            <a:r>
              <a:rPr lang="en-US" dirty="0" err="1"/>
              <a:t>της</a:t>
            </a:r>
            <a:r>
              <a:rPr lang="en-US" dirty="0"/>
              <a:t> </a:t>
            </a:r>
            <a:r>
              <a:rPr lang="el-GR" dirty="0"/>
              <a:t>κάθε </a:t>
            </a:r>
            <a:r>
              <a:rPr lang="en-US" dirty="0" err="1"/>
              <a:t>ημέρ</a:t>
            </a:r>
            <a:r>
              <a:rPr lang="en-US" dirty="0"/>
              <a:t>α</a:t>
            </a:r>
            <a:r>
              <a:rPr lang="en-US" dirty="0" err="1"/>
              <a:t>ς</a:t>
            </a:r>
            <a:br>
              <a:rPr lang="en-US" dirty="0"/>
            </a:br>
            <a:r>
              <a:rPr lang="en-US" dirty="0"/>
              <a:t>• </a:t>
            </a:r>
            <a:r>
              <a:rPr lang="en-US" dirty="0" err="1"/>
              <a:t>Ήρεμη</a:t>
            </a:r>
            <a:r>
              <a:rPr lang="en-US" dirty="0"/>
              <a:t> </a:t>
            </a:r>
            <a:r>
              <a:rPr lang="en-US" dirty="0" err="1"/>
              <a:t>μετά</a:t>
            </a:r>
            <a:r>
              <a:rPr lang="en-US" dirty="0"/>
              <a:t>βα</a:t>
            </a:r>
            <a:r>
              <a:rPr lang="en-US" dirty="0" err="1"/>
              <a:t>ση</a:t>
            </a:r>
            <a:r>
              <a:rPr lang="en-US" dirty="0"/>
              <a:t> </a:t>
            </a:r>
            <a:r>
              <a:rPr lang="en-US" dirty="0" err="1"/>
              <a:t>μετ</a:t>
            </a:r>
            <a:r>
              <a:rPr lang="en-US" dirty="0"/>
              <a:t>α</a:t>
            </a:r>
            <a:r>
              <a:rPr lang="en-US" dirty="0" err="1"/>
              <a:t>ξύ</a:t>
            </a:r>
            <a:r>
              <a:rPr lang="en-US" dirty="0"/>
              <a:t> </a:t>
            </a:r>
            <a:r>
              <a:rPr lang="en-US" dirty="0" err="1"/>
              <a:t>των</a:t>
            </a:r>
            <a:r>
              <a:rPr lang="en-US" dirty="0"/>
              <a:t> </a:t>
            </a:r>
            <a:r>
              <a:rPr lang="en-US" dirty="0" err="1"/>
              <a:t>δρ</a:t>
            </a:r>
            <a:r>
              <a:rPr lang="en-US" dirty="0"/>
              <a:t>α</a:t>
            </a:r>
            <a:r>
              <a:rPr lang="en-US" dirty="0" err="1"/>
              <a:t>στηριοτήτων</a:t>
            </a:r>
            <a:r>
              <a:rPr lang="en-US" dirty="0"/>
              <a:t> (</a:t>
            </a:r>
            <a:r>
              <a:rPr lang="en-US" dirty="0" err="1"/>
              <a:t>χρονόμετρο</a:t>
            </a:r>
            <a:r>
              <a:rPr lang="en-US" dirty="0"/>
              <a:t>, </a:t>
            </a:r>
            <a:r>
              <a:rPr lang="en-US" dirty="0" err="1"/>
              <a:t>ήσυχη</a:t>
            </a:r>
            <a:r>
              <a:rPr lang="en-US" dirty="0"/>
              <a:t> </a:t>
            </a:r>
            <a:r>
              <a:rPr lang="en-US" dirty="0" err="1"/>
              <a:t>μουσική</a:t>
            </a:r>
            <a:r>
              <a:rPr lang="en-US" dirty="0"/>
              <a:t>, α</a:t>
            </a:r>
            <a:r>
              <a:rPr lang="en-US" dirty="0" err="1"/>
              <a:t>ν</a:t>
            </a:r>
            <a:r>
              <a:rPr lang="en-US" dirty="0"/>
              <a:t>απ</a:t>
            </a:r>
            <a:r>
              <a:rPr lang="en-US" dirty="0" err="1"/>
              <a:t>νοέ</a:t>
            </a:r>
            <a:r>
              <a:rPr lang="el-GR" dirty="0"/>
              <a:t>ς</a:t>
            </a:r>
            <a:r>
              <a:rPr lang="en-US" dirty="0"/>
              <a:t>)</a:t>
            </a:r>
            <a:endParaRPr dirty="0"/>
          </a:p>
          <a:p>
            <a:pPr marL="457200" marR="0" lvl="0" indent="-228600" algn="l" rtl="0">
              <a:lnSpc>
                <a:spcPct val="90000"/>
              </a:lnSpc>
              <a:spcBef>
                <a:spcPts val="1000"/>
              </a:spcBef>
              <a:spcAft>
                <a:spcPts val="0"/>
              </a:spcAft>
              <a:buClr>
                <a:schemeClr val="dk1"/>
              </a:buClr>
              <a:buSzPts val="1800"/>
              <a:buFont typeface="Arial"/>
              <a:buNone/>
            </a:pPr>
            <a:r>
              <a:rPr lang="en-US" b="1" dirty="0" err="1"/>
              <a:t>Α</a:t>
            </a:r>
            <a:r>
              <a:rPr lang="en-US" b="1" dirty="0"/>
              <a:t>π</a:t>
            </a:r>
            <a:r>
              <a:rPr lang="en-US" b="1" dirty="0" err="1"/>
              <a:t>οτέλεσμ</a:t>
            </a:r>
            <a:r>
              <a:rPr lang="en-US" b="1" dirty="0"/>
              <a:t>α </a:t>
            </a:r>
            <a:r>
              <a:rPr lang="en-US" b="1" dirty="0" err="1"/>
              <a:t>στη</a:t>
            </a:r>
            <a:r>
              <a:rPr lang="en-US" b="1" dirty="0"/>
              <a:t> </a:t>
            </a:r>
            <a:r>
              <a:rPr lang="en-US" b="1" dirty="0" err="1"/>
              <a:t>σχολική</a:t>
            </a:r>
            <a:r>
              <a:rPr lang="en-US" b="1" dirty="0"/>
              <a:t> </a:t>
            </a:r>
            <a:r>
              <a:rPr lang="en-US" b="1" dirty="0" err="1"/>
              <a:t>ζωή</a:t>
            </a:r>
            <a:br>
              <a:rPr lang="en-US" dirty="0"/>
            </a:br>
            <a:r>
              <a:rPr lang="en-US" dirty="0"/>
              <a:t>• </a:t>
            </a:r>
            <a:r>
              <a:rPr lang="en-US" dirty="0" err="1"/>
              <a:t>Οι</a:t>
            </a:r>
            <a:r>
              <a:rPr lang="en-US" dirty="0"/>
              <a:t> </a:t>
            </a:r>
            <a:r>
              <a:rPr lang="el-GR" dirty="0"/>
              <a:t>μαθητές/μαθήτριες</a:t>
            </a:r>
            <a:r>
              <a:rPr lang="en-US" dirty="0"/>
              <a:t> </a:t>
            </a:r>
            <a:r>
              <a:rPr lang="en-US" dirty="0" err="1"/>
              <a:t>είν</a:t>
            </a:r>
            <a:r>
              <a:rPr lang="en-US" dirty="0"/>
              <a:t>α</a:t>
            </a:r>
            <a:r>
              <a:rPr lang="en-US" dirty="0" err="1"/>
              <a:t>ι</a:t>
            </a:r>
            <a:r>
              <a:rPr lang="en-US" dirty="0"/>
              <a:t> π</a:t>
            </a:r>
            <a:r>
              <a:rPr lang="en-US" dirty="0" err="1"/>
              <a:t>ιο</a:t>
            </a:r>
            <a:r>
              <a:rPr lang="en-US" dirty="0"/>
              <a:t> </a:t>
            </a:r>
            <a:r>
              <a:rPr lang="en-US" dirty="0" err="1"/>
              <a:t>έτοιμοι</a:t>
            </a:r>
            <a:r>
              <a:rPr lang="en-US" dirty="0"/>
              <a:t> </a:t>
            </a:r>
            <a:r>
              <a:rPr lang="en-US" dirty="0" err="1"/>
              <a:t>ν</a:t>
            </a:r>
            <a:r>
              <a:rPr lang="en-US" dirty="0"/>
              <a:t>α </a:t>
            </a:r>
            <a:r>
              <a:rPr lang="en-US" dirty="0" err="1"/>
              <a:t>μάθουν</a:t>
            </a:r>
            <a:br>
              <a:rPr lang="en-US" dirty="0"/>
            </a:br>
            <a:r>
              <a:rPr lang="en-US" dirty="0"/>
              <a:t>• </a:t>
            </a:r>
            <a:r>
              <a:rPr lang="en-US" dirty="0" err="1"/>
              <a:t>Οι</a:t>
            </a:r>
            <a:r>
              <a:rPr lang="en-US" dirty="0"/>
              <a:t> </a:t>
            </a:r>
            <a:r>
              <a:rPr lang="en-US" dirty="0" err="1"/>
              <a:t>εκ</a:t>
            </a:r>
            <a:r>
              <a:rPr lang="en-US" dirty="0"/>
              <a:t>πα</a:t>
            </a:r>
            <a:r>
              <a:rPr lang="en-US" dirty="0" err="1"/>
              <a:t>ιδευτικοί</a:t>
            </a:r>
            <a:r>
              <a:rPr lang="en-US" dirty="0"/>
              <a:t> α</a:t>
            </a:r>
            <a:r>
              <a:rPr lang="en-US" dirty="0" err="1"/>
              <a:t>ντιμετω</a:t>
            </a:r>
            <a:r>
              <a:rPr lang="en-US" dirty="0"/>
              <a:t>π</a:t>
            </a:r>
            <a:r>
              <a:rPr lang="en-US" dirty="0" err="1"/>
              <a:t>ίζουν</a:t>
            </a:r>
            <a:r>
              <a:rPr lang="en-US" dirty="0"/>
              <a:t> </a:t>
            </a:r>
            <a:r>
              <a:rPr lang="en-US" dirty="0" err="1"/>
              <a:t>τις</a:t>
            </a:r>
            <a:r>
              <a:rPr lang="en-US" dirty="0"/>
              <a:t> </a:t>
            </a:r>
            <a:r>
              <a:rPr lang="en-US" dirty="0" err="1"/>
              <a:t>δύσκολες</a:t>
            </a:r>
            <a:r>
              <a:rPr lang="en-US" dirty="0"/>
              <a:t> </a:t>
            </a:r>
            <a:r>
              <a:rPr lang="en-US" dirty="0" err="1"/>
              <a:t>στιγμές</a:t>
            </a:r>
            <a:r>
              <a:rPr lang="en-US" dirty="0"/>
              <a:t> </a:t>
            </a:r>
            <a:r>
              <a:rPr lang="en-US" dirty="0" err="1"/>
              <a:t>με</a:t>
            </a:r>
            <a:r>
              <a:rPr lang="en-US" dirty="0"/>
              <a:t> π</a:t>
            </a:r>
            <a:r>
              <a:rPr lang="en-US" dirty="0" err="1"/>
              <a:t>ερισσότερη</a:t>
            </a:r>
            <a:r>
              <a:rPr lang="en-US" dirty="0"/>
              <a:t> </a:t>
            </a:r>
            <a:r>
              <a:rPr lang="en-US" dirty="0" err="1"/>
              <a:t>υ</a:t>
            </a:r>
            <a:r>
              <a:rPr lang="en-US" dirty="0"/>
              <a:t>π</a:t>
            </a:r>
            <a:r>
              <a:rPr lang="en-US" dirty="0" err="1"/>
              <a:t>ομονή</a:t>
            </a:r>
            <a:endParaRPr dirty="0"/>
          </a:p>
          <a:p>
            <a:pPr marL="0" lvl="0" indent="0" algn="l" rtl="0">
              <a:lnSpc>
                <a:spcPct val="90000"/>
              </a:lnSpc>
              <a:spcBef>
                <a:spcPts val="0"/>
              </a:spcBef>
              <a:spcAft>
                <a:spcPts val="0"/>
              </a:spcAft>
              <a:buClr>
                <a:schemeClr val="dk1"/>
              </a:buClr>
              <a:buSzPts val="1800"/>
              <a:buNone/>
            </a:pPr>
            <a:endParaRPr dirty="0"/>
          </a:p>
        </p:txBody>
      </p:sp>
      <p:pic>
        <p:nvPicPr>
          <p:cNvPr id="132" name="Google Shape;132;p5"/>
          <p:cNvPicPr preferRelativeResize="0"/>
          <p:nvPr/>
        </p:nvPicPr>
        <p:blipFill rotWithShape="1">
          <a:blip r:embed="rId3">
            <a:alphaModFix/>
          </a:blip>
          <a:srcRect/>
          <a:stretch/>
        </p:blipFill>
        <p:spPr>
          <a:xfrm>
            <a:off x="5672051" y="2124605"/>
            <a:ext cx="5723659" cy="381577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3"/>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SzPts val="3800"/>
              <a:buNone/>
            </a:pPr>
            <a:r>
              <a:rPr lang="en-US"/>
              <a:t>Ενότητα 1.2 – Εισαγωγή στο μοντέλο PERMA</a:t>
            </a:r>
            <a:endParaRPr/>
          </a:p>
        </p:txBody>
      </p:sp>
      <p:sp>
        <p:nvSpPr>
          <p:cNvPr id="139" name="Google Shape;139;p13"/>
          <p:cNvSpPr txBox="1">
            <a:spLocks noGrp="1"/>
          </p:cNvSpPr>
          <p:nvPr>
            <p:ph type="body" idx="2"/>
          </p:nvPr>
        </p:nvSpPr>
        <p:spPr>
          <a:xfrm>
            <a:off x="97970" y="1312997"/>
            <a:ext cx="5376999" cy="52893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dk1"/>
              </a:buClr>
              <a:buSzPts val="1800"/>
              <a:buFont typeface="Arial"/>
              <a:buNone/>
            </a:pPr>
            <a:r>
              <a:rPr lang="el-GR" b="1" dirty="0"/>
              <a:t>Δέσμευση</a:t>
            </a:r>
            <a:r>
              <a:rPr lang="en-US" b="1" dirty="0"/>
              <a:t> (E)</a:t>
            </a:r>
            <a:endParaRPr dirty="0"/>
          </a:p>
          <a:p>
            <a:pPr marL="457200" marR="0" lvl="0" indent="-228600" algn="l" rtl="0">
              <a:lnSpc>
                <a:spcPct val="90000"/>
              </a:lnSpc>
              <a:spcBef>
                <a:spcPts val="1000"/>
              </a:spcBef>
              <a:spcAft>
                <a:spcPts val="0"/>
              </a:spcAft>
              <a:buClr>
                <a:schemeClr val="dk1"/>
              </a:buClr>
              <a:buSzPts val="1800"/>
              <a:buFont typeface="Arial"/>
              <a:buNone/>
            </a:pPr>
            <a:r>
              <a:rPr lang="el-GR" b="1" dirty="0"/>
              <a:t>Τι σημαίνει αυτό στο σχολείο</a:t>
            </a:r>
            <a:br>
              <a:rPr lang="en-US" dirty="0"/>
            </a:br>
            <a:r>
              <a:rPr lang="en-US" dirty="0"/>
              <a:t>• </a:t>
            </a:r>
            <a:r>
              <a:rPr lang="en-US" dirty="0" err="1"/>
              <a:t>Οι</a:t>
            </a:r>
            <a:r>
              <a:rPr lang="en-US" dirty="0"/>
              <a:t> </a:t>
            </a:r>
            <a:r>
              <a:rPr lang="el-GR" dirty="0"/>
              <a:t>μαθητές/μαθήτριες</a:t>
            </a:r>
            <a:r>
              <a:rPr lang="en-US" dirty="0"/>
              <a:t> </a:t>
            </a:r>
            <a:r>
              <a:rPr lang="en-US" dirty="0" err="1"/>
              <a:t>συμμετέχουν</a:t>
            </a:r>
            <a:r>
              <a:rPr lang="en-US" dirty="0"/>
              <a:t> </a:t>
            </a:r>
            <a:r>
              <a:rPr lang="en-US" dirty="0" err="1"/>
              <a:t>ενεργά</a:t>
            </a:r>
            <a:r>
              <a:rPr lang="en-US" dirty="0"/>
              <a:t> </a:t>
            </a:r>
            <a:r>
              <a:rPr lang="en-US" dirty="0" err="1"/>
              <a:t>κ</a:t>
            </a:r>
            <a:r>
              <a:rPr lang="en-US" dirty="0"/>
              <a:t>α</a:t>
            </a:r>
            <a:r>
              <a:rPr lang="en-US" dirty="0" err="1"/>
              <a:t>ι</a:t>
            </a:r>
            <a:r>
              <a:rPr lang="en-US" dirty="0"/>
              <a:t> πα</a:t>
            </a:r>
            <a:r>
              <a:rPr lang="en-US" dirty="0" err="1"/>
              <a:t>ρ</a:t>
            </a:r>
            <a:r>
              <a:rPr lang="en-US" dirty="0"/>
              <a:t>α</a:t>
            </a:r>
            <a:r>
              <a:rPr lang="en-US" dirty="0" err="1"/>
              <a:t>μένουν</a:t>
            </a:r>
            <a:r>
              <a:rPr lang="en-US" dirty="0"/>
              <a:t> </a:t>
            </a:r>
            <a:r>
              <a:rPr lang="en-US" dirty="0" err="1"/>
              <a:t>συγκεντρωμένοι</a:t>
            </a:r>
            <a:br>
              <a:rPr lang="en-US" dirty="0"/>
            </a:br>
            <a:r>
              <a:rPr lang="en-US" dirty="0"/>
              <a:t>• </a:t>
            </a:r>
            <a:r>
              <a:rPr lang="en-US" dirty="0" err="1"/>
              <a:t>Οι</a:t>
            </a:r>
            <a:r>
              <a:rPr lang="en-US" dirty="0"/>
              <a:t> </a:t>
            </a:r>
            <a:r>
              <a:rPr lang="en-US" dirty="0" err="1"/>
              <a:t>εργ</a:t>
            </a:r>
            <a:r>
              <a:rPr lang="en-US" dirty="0"/>
              <a:t>α</a:t>
            </a:r>
            <a:r>
              <a:rPr lang="en-US" dirty="0" err="1"/>
              <a:t>σίες</a:t>
            </a:r>
            <a:r>
              <a:rPr lang="en-US" dirty="0"/>
              <a:t> </a:t>
            </a:r>
            <a:r>
              <a:rPr lang="el-GR" dirty="0"/>
              <a:t>συμβαδίζουν</a:t>
            </a:r>
            <a:r>
              <a:rPr lang="en-US" dirty="0"/>
              <a:t> </a:t>
            </a:r>
            <a:r>
              <a:rPr lang="en-US" dirty="0" err="1"/>
              <a:t>με</a:t>
            </a:r>
            <a:r>
              <a:rPr lang="en-US" dirty="0"/>
              <a:t> </a:t>
            </a:r>
            <a:r>
              <a:rPr lang="en-US" dirty="0" err="1"/>
              <a:t>τις</a:t>
            </a:r>
            <a:r>
              <a:rPr lang="en-US" dirty="0"/>
              <a:t> </a:t>
            </a:r>
            <a:r>
              <a:rPr lang="en-US" dirty="0" err="1"/>
              <a:t>ικ</a:t>
            </a:r>
            <a:r>
              <a:rPr lang="en-US" dirty="0"/>
              <a:t>α</a:t>
            </a:r>
            <a:r>
              <a:rPr lang="en-US" dirty="0" err="1"/>
              <a:t>νότητες</a:t>
            </a:r>
            <a:r>
              <a:rPr lang="en-US" dirty="0"/>
              <a:t> </a:t>
            </a:r>
            <a:r>
              <a:rPr lang="en-US" dirty="0" err="1"/>
              <a:t>κ</a:t>
            </a:r>
            <a:r>
              <a:rPr lang="en-US" dirty="0"/>
              <a:t>α</a:t>
            </a:r>
            <a:r>
              <a:rPr lang="en-US" dirty="0" err="1"/>
              <a:t>ι</a:t>
            </a:r>
            <a:r>
              <a:rPr lang="en-US" dirty="0"/>
              <a:t> π</a:t>
            </a:r>
            <a:r>
              <a:rPr lang="en-US" dirty="0" err="1"/>
              <a:t>εριλ</a:t>
            </a:r>
            <a:r>
              <a:rPr lang="en-US" dirty="0"/>
              <a:t>α</a:t>
            </a:r>
            <a:r>
              <a:rPr lang="en-US" dirty="0" err="1"/>
              <a:t>μ</a:t>
            </a:r>
            <a:r>
              <a:rPr lang="en-US" dirty="0"/>
              <a:t>β</a:t>
            </a:r>
            <a:r>
              <a:rPr lang="en-US" dirty="0" err="1"/>
              <a:t>άνουν</a:t>
            </a:r>
            <a:r>
              <a:rPr lang="el-GR" dirty="0"/>
              <a:t> διάφορες</a:t>
            </a:r>
            <a:r>
              <a:rPr lang="en-US" dirty="0"/>
              <a:t> </a:t>
            </a:r>
            <a:r>
              <a:rPr lang="en-US" dirty="0" err="1"/>
              <a:t>ε</a:t>
            </a:r>
            <a:r>
              <a:rPr lang="en-US" dirty="0"/>
              <a:t>π</a:t>
            </a:r>
            <a:r>
              <a:rPr lang="en-US" dirty="0" err="1"/>
              <a:t>ιλογές</a:t>
            </a:r>
            <a:endParaRPr dirty="0"/>
          </a:p>
          <a:p>
            <a:pPr marL="457200" marR="0" lvl="0" indent="-228600" algn="l" rtl="0">
              <a:lnSpc>
                <a:spcPct val="90000"/>
              </a:lnSpc>
              <a:spcBef>
                <a:spcPts val="1000"/>
              </a:spcBef>
              <a:spcAft>
                <a:spcPts val="0"/>
              </a:spcAft>
              <a:buClr>
                <a:schemeClr val="dk1"/>
              </a:buClr>
              <a:buSzPts val="1800"/>
              <a:buFont typeface="Arial"/>
              <a:buNone/>
            </a:pPr>
            <a:r>
              <a:rPr lang="en-US" b="1" dirty="0" err="1"/>
              <a:t>Πώς</a:t>
            </a:r>
            <a:r>
              <a:rPr lang="en-US" b="1" dirty="0"/>
              <a:t> </a:t>
            </a:r>
            <a:r>
              <a:rPr lang="en-US" b="1" dirty="0" err="1"/>
              <a:t>φ</a:t>
            </a:r>
            <a:r>
              <a:rPr lang="en-US" b="1" dirty="0"/>
              <a:t>α</a:t>
            </a:r>
            <a:r>
              <a:rPr lang="en-US" b="1" dirty="0" err="1"/>
              <a:t>ίνετ</a:t>
            </a:r>
            <a:r>
              <a:rPr lang="en-US" b="1" dirty="0"/>
              <a:t>α</a:t>
            </a:r>
            <a:r>
              <a:rPr lang="en-US" b="1" dirty="0" err="1"/>
              <a:t>ι</a:t>
            </a:r>
            <a:r>
              <a:rPr lang="en-US" b="1" dirty="0"/>
              <a:t> α</a:t>
            </a:r>
            <a:r>
              <a:rPr lang="en-US" b="1" dirty="0" err="1"/>
              <a:t>υτό</a:t>
            </a:r>
            <a:r>
              <a:rPr lang="en-US" b="1" dirty="0"/>
              <a:t> </a:t>
            </a:r>
            <a:r>
              <a:rPr lang="en-US" b="1" dirty="0" err="1"/>
              <a:t>στην</a:t>
            </a:r>
            <a:r>
              <a:rPr lang="en-US" b="1" dirty="0"/>
              <a:t> π</a:t>
            </a:r>
            <a:r>
              <a:rPr lang="en-US" b="1" dirty="0" err="1"/>
              <a:t>ράξη</a:t>
            </a:r>
            <a:br>
              <a:rPr lang="en-US" dirty="0"/>
            </a:br>
            <a:r>
              <a:rPr lang="en-US" dirty="0"/>
              <a:t>• </a:t>
            </a:r>
            <a:r>
              <a:rPr lang="en-US" dirty="0" err="1"/>
              <a:t>Πίν</a:t>
            </a:r>
            <a:r>
              <a:rPr lang="en-US" dirty="0"/>
              <a:t>α</a:t>
            </a:r>
            <a:r>
              <a:rPr lang="en-US" dirty="0" err="1"/>
              <a:t>κ</a:t>
            </a:r>
            <a:r>
              <a:rPr lang="en-US" dirty="0"/>
              <a:t>α</a:t>
            </a:r>
            <a:r>
              <a:rPr lang="en-US" dirty="0" err="1"/>
              <a:t>ς</a:t>
            </a:r>
            <a:r>
              <a:rPr lang="en-US" dirty="0"/>
              <a:t> </a:t>
            </a:r>
            <a:r>
              <a:rPr lang="en-US" dirty="0" err="1"/>
              <a:t>ε</a:t>
            </a:r>
            <a:r>
              <a:rPr lang="en-US" dirty="0"/>
              <a:t>π</a:t>
            </a:r>
            <a:r>
              <a:rPr lang="en-US" dirty="0" err="1"/>
              <a:t>ιλογών</a:t>
            </a:r>
            <a:r>
              <a:rPr lang="en-US" dirty="0"/>
              <a:t> </a:t>
            </a:r>
            <a:r>
              <a:rPr lang="en-US" dirty="0" err="1"/>
              <a:t>με</a:t>
            </a:r>
            <a:r>
              <a:rPr lang="en-US" dirty="0"/>
              <a:t> </a:t>
            </a:r>
            <a:r>
              <a:rPr lang="el-GR" dirty="0"/>
              <a:t>διαφορετικές μαθησιακές</a:t>
            </a:r>
            <a:r>
              <a:rPr lang="en-US" dirty="0"/>
              <a:t> </a:t>
            </a:r>
            <a:r>
              <a:rPr lang="el-GR" dirty="0"/>
              <a:t>δραστηριότητες</a:t>
            </a:r>
            <a:br>
              <a:rPr lang="en-US" dirty="0"/>
            </a:br>
            <a:r>
              <a:rPr lang="en-US" dirty="0"/>
              <a:t>• </a:t>
            </a:r>
            <a:r>
              <a:rPr lang="en-US" dirty="0" err="1"/>
              <a:t>Πρ</a:t>
            </a:r>
            <a:r>
              <a:rPr lang="en-US" dirty="0"/>
              <a:t>α</a:t>
            </a:r>
            <a:r>
              <a:rPr lang="en-US" dirty="0" err="1"/>
              <a:t>κτική</a:t>
            </a:r>
            <a:r>
              <a:rPr lang="en-US" dirty="0"/>
              <a:t> </a:t>
            </a:r>
            <a:r>
              <a:rPr lang="en-US" dirty="0" err="1"/>
              <a:t>δρ</a:t>
            </a:r>
            <a:r>
              <a:rPr lang="en-US" dirty="0"/>
              <a:t>α</a:t>
            </a:r>
            <a:r>
              <a:rPr lang="en-US" dirty="0" err="1"/>
              <a:t>στηριότητ</a:t>
            </a:r>
            <a:r>
              <a:rPr lang="en-US" dirty="0"/>
              <a:t>α </a:t>
            </a:r>
            <a:r>
              <a:rPr lang="en-US" dirty="0" err="1"/>
              <a:t>ή</a:t>
            </a:r>
            <a:r>
              <a:rPr lang="en-US" dirty="0"/>
              <a:t> </a:t>
            </a:r>
            <a:r>
              <a:rPr lang="en-US" dirty="0" err="1"/>
              <a:t>έρευν</a:t>
            </a:r>
            <a:r>
              <a:rPr lang="en-US" dirty="0"/>
              <a:t>α</a:t>
            </a:r>
            <a:br>
              <a:rPr lang="en-US" dirty="0"/>
            </a:br>
            <a:r>
              <a:rPr lang="en-US" dirty="0"/>
              <a:t>• </a:t>
            </a:r>
            <a:r>
              <a:rPr lang="en-US" dirty="0" err="1"/>
              <a:t>Σ</a:t>
            </a:r>
            <a:r>
              <a:rPr lang="en-US" dirty="0"/>
              <a:t>α</a:t>
            </a:r>
            <a:r>
              <a:rPr lang="en-US" dirty="0" err="1"/>
              <a:t>φή</a:t>
            </a:r>
            <a:r>
              <a:rPr lang="el-GR" dirty="0"/>
              <a:t> χρονοδιαγράμματα</a:t>
            </a:r>
            <a:r>
              <a:rPr lang="en-US" dirty="0"/>
              <a:t> </a:t>
            </a:r>
            <a:r>
              <a:rPr lang="en-US" dirty="0" err="1"/>
              <a:t>εργ</a:t>
            </a:r>
            <a:r>
              <a:rPr lang="en-US" dirty="0"/>
              <a:t>α</a:t>
            </a:r>
            <a:r>
              <a:rPr lang="en-US" dirty="0" err="1"/>
              <a:t>σί</a:t>
            </a:r>
            <a:r>
              <a:rPr lang="en-US" dirty="0"/>
              <a:t>α</a:t>
            </a:r>
            <a:r>
              <a:rPr lang="en-US" dirty="0" err="1"/>
              <a:t>ς</a:t>
            </a:r>
            <a:r>
              <a:rPr lang="en-US" dirty="0"/>
              <a:t> </a:t>
            </a:r>
            <a:r>
              <a:rPr lang="en-US" dirty="0" err="1"/>
              <a:t>με</a:t>
            </a:r>
            <a:r>
              <a:rPr lang="en-US" dirty="0"/>
              <a:t> </a:t>
            </a:r>
            <a:r>
              <a:rPr lang="en-US" dirty="0" err="1"/>
              <a:t>ο</a:t>
            </a:r>
            <a:r>
              <a:rPr lang="en-US" dirty="0"/>
              <a:t>π</a:t>
            </a:r>
            <a:r>
              <a:rPr lang="en-US" dirty="0" err="1"/>
              <a:t>τικό</a:t>
            </a:r>
            <a:r>
              <a:rPr lang="en-US" dirty="0"/>
              <a:t> π</a:t>
            </a:r>
            <a:r>
              <a:rPr lang="en-US" dirty="0" err="1"/>
              <a:t>ρόγρ</a:t>
            </a:r>
            <a:r>
              <a:rPr lang="en-US" dirty="0"/>
              <a:t>α</a:t>
            </a:r>
            <a:r>
              <a:rPr lang="en-US" dirty="0" err="1"/>
              <a:t>μμ</a:t>
            </a:r>
            <a:r>
              <a:rPr lang="en-US" dirty="0"/>
              <a:t>α</a:t>
            </a:r>
            <a:endParaRPr dirty="0"/>
          </a:p>
          <a:p>
            <a:pPr marL="457200" marR="0" lvl="0" indent="-228600" algn="l" rtl="0">
              <a:lnSpc>
                <a:spcPct val="90000"/>
              </a:lnSpc>
              <a:spcBef>
                <a:spcPts val="1000"/>
              </a:spcBef>
              <a:spcAft>
                <a:spcPts val="0"/>
              </a:spcAft>
              <a:buClr>
                <a:schemeClr val="dk1"/>
              </a:buClr>
              <a:buSzPts val="1800"/>
              <a:buFont typeface="Arial"/>
              <a:buNone/>
            </a:pPr>
            <a:r>
              <a:rPr lang="en-US" b="1" dirty="0" err="1"/>
              <a:t>Α</a:t>
            </a:r>
            <a:r>
              <a:rPr lang="en-US" b="1" dirty="0"/>
              <a:t>π</a:t>
            </a:r>
            <a:r>
              <a:rPr lang="en-US" b="1" dirty="0" err="1"/>
              <a:t>οτέλεσμ</a:t>
            </a:r>
            <a:r>
              <a:rPr lang="en-US" b="1" dirty="0"/>
              <a:t>α </a:t>
            </a:r>
            <a:r>
              <a:rPr lang="en-US" b="1" dirty="0" err="1"/>
              <a:t>στη</a:t>
            </a:r>
            <a:r>
              <a:rPr lang="en-US" b="1" dirty="0"/>
              <a:t> </a:t>
            </a:r>
            <a:r>
              <a:rPr lang="en-US" b="1" dirty="0" err="1"/>
              <a:t>σχολική</a:t>
            </a:r>
            <a:r>
              <a:rPr lang="en-US" b="1" dirty="0"/>
              <a:t> </a:t>
            </a:r>
            <a:r>
              <a:rPr lang="en-US" b="1" dirty="0" err="1"/>
              <a:t>ζωή</a:t>
            </a:r>
            <a:br>
              <a:rPr lang="en-US" dirty="0"/>
            </a:br>
            <a:r>
              <a:rPr lang="en-US" dirty="0"/>
              <a:t>• </a:t>
            </a:r>
            <a:r>
              <a:rPr lang="en-US" dirty="0" err="1"/>
              <a:t>Λιγότερ</a:t>
            </a:r>
            <a:r>
              <a:rPr lang="el-GR" dirty="0"/>
              <a:t>οι</a:t>
            </a:r>
            <a:r>
              <a:rPr lang="en-US" dirty="0"/>
              <a:t> π</a:t>
            </a:r>
            <a:r>
              <a:rPr lang="en-US" dirty="0" err="1"/>
              <a:t>ερισ</a:t>
            </a:r>
            <a:r>
              <a:rPr lang="en-US" dirty="0"/>
              <a:t>πα</a:t>
            </a:r>
            <a:r>
              <a:rPr lang="en-US" dirty="0" err="1"/>
              <a:t>σμοί</a:t>
            </a:r>
            <a:r>
              <a:rPr lang="en-US" dirty="0"/>
              <a:t> </a:t>
            </a:r>
            <a:r>
              <a:rPr lang="en-US" dirty="0" err="1"/>
              <a:t>κ</a:t>
            </a:r>
            <a:r>
              <a:rPr lang="en-US" dirty="0"/>
              <a:t>α</a:t>
            </a:r>
            <a:r>
              <a:rPr lang="en-US" dirty="0" err="1"/>
              <a:t>ι</a:t>
            </a:r>
            <a:r>
              <a:rPr lang="en-US" dirty="0"/>
              <a:t> </a:t>
            </a:r>
            <a:r>
              <a:rPr lang="el-GR" dirty="0"/>
              <a:t>παρεκκλίσεις από τη δραστηριότητα</a:t>
            </a:r>
            <a:br>
              <a:rPr lang="en-US" dirty="0"/>
            </a:br>
            <a:r>
              <a:rPr lang="en-US" dirty="0"/>
              <a:t>• </a:t>
            </a:r>
            <a:r>
              <a:rPr lang="en-US" dirty="0" err="1"/>
              <a:t>Μεγ</a:t>
            </a:r>
            <a:r>
              <a:rPr lang="en-US" dirty="0"/>
              <a:t>α</a:t>
            </a:r>
            <a:r>
              <a:rPr lang="en-US" dirty="0" err="1"/>
              <a:t>λύτερη</a:t>
            </a:r>
            <a:r>
              <a:rPr lang="en-US" dirty="0"/>
              <a:t> </a:t>
            </a:r>
            <a:r>
              <a:rPr lang="en-US" dirty="0" err="1"/>
              <a:t>συμμετοχή</a:t>
            </a:r>
            <a:r>
              <a:rPr lang="en-US" dirty="0"/>
              <a:t> απ</a:t>
            </a:r>
            <a:r>
              <a:rPr lang="en-US" dirty="0" err="1"/>
              <a:t>ό</a:t>
            </a:r>
            <a:r>
              <a:rPr lang="en-US" dirty="0"/>
              <a:t> </a:t>
            </a:r>
            <a:r>
              <a:rPr lang="el-GR" dirty="0"/>
              <a:t>μαθητές/μαθήτριες</a:t>
            </a:r>
            <a:r>
              <a:rPr lang="en-US" dirty="0"/>
              <a:t> π</a:t>
            </a:r>
            <a:r>
              <a:rPr lang="en-US" dirty="0" err="1"/>
              <a:t>ου</a:t>
            </a:r>
            <a:r>
              <a:rPr lang="en-US" dirty="0"/>
              <a:t> </a:t>
            </a:r>
            <a:r>
              <a:rPr lang="en-US" dirty="0" err="1"/>
              <a:t>συνήθως</a:t>
            </a:r>
            <a:r>
              <a:rPr lang="en-US" dirty="0"/>
              <a:t> </a:t>
            </a:r>
            <a:r>
              <a:rPr lang="el-GR" dirty="0"/>
              <a:t>είναι</a:t>
            </a:r>
            <a:r>
              <a:rPr lang="en-US" dirty="0"/>
              <a:t> </a:t>
            </a:r>
            <a:r>
              <a:rPr lang="en-US" dirty="0" err="1"/>
              <a:t>σιω</a:t>
            </a:r>
            <a:r>
              <a:rPr lang="en-US" dirty="0"/>
              <a:t>π</a:t>
            </a:r>
            <a:r>
              <a:rPr lang="en-US" dirty="0" err="1"/>
              <a:t>ηλοί</a:t>
            </a:r>
            <a:endParaRPr dirty="0"/>
          </a:p>
          <a:p>
            <a:pPr marL="0" lvl="0" indent="0" algn="l" rtl="0">
              <a:lnSpc>
                <a:spcPct val="90000"/>
              </a:lnSpc>
              <a:spcBef>
                <a:spcPts val="0"/>
              </a:spcBef>
              <a:spcAft>
                <a:spcPts val="0"/>
              </a:spcAft>
              <a:buClr>
                <a:schemeClr val="dk1"/>
              </a:buClr>
              <a:buSzPts val="1800"/>
              <a:buNone/>
            </a:pPr>
            <a:endParaRPr dirty="0"/>
          </a:p>
        </p:txBody>
      </p:sp>
      <p:pic>
        <p:nvPicPr>
          <p:cNvPr id="140" name="Google Shape;140;p13"/>
          <p:cNvPicPr preferRelativeResize="0"/>
          <p:nvPr/>
        </p:nvPicPr>
        <p:blipFill rotWithShape="1">
          <a:blip r:embed="rId3">
            <a:alphaModFix/>
          </a:blip>
          <a:srcRect/>
          <a:stretch/>
        </p:blipFill>
        <p:spPr>
          <a:xfrm>
            <a:off x="6070220" y="1462685"/>
            <a:ext cx="5057425" cy="5139612"/>
          </a:xfrm>
          <a:prstGeom prst="rect">
            <a:avLst/>
          </a:prstGeom>
          <a:noFill/>
          <a:ln>
            <a:noFill/>
          </a:ln>
        </p:spPr>
      </p:pic>
    </p:spTree>
  </p:cSld>
  <p:clrMapOvr>
    <a:masterClrMapping/>
  </p:clrMapOvr>
</p:sld>
</file>

<file path=ppt/theme/theme1.xml><?xml version="1.0" encoding="utf-8"?>
<a:theme xmlns:a="http://schemas.openxmlformats.org/drawingml/2006/main" name="CARDET Course template - Cover page">
  <a:themeElements>
    <a:clrScheme name="ThrivingSchools">
      <a:dk1>
        <a:srgbClr val="4F4F50"/>
      </a:dk1>
      <a:lt1>
        <a:srgbClr val="F2F2F2"/>
      </a:lt1>
      <a:dk2>
        <a:srgbClr val="4F4F50"/>
      </a:dk2>
      <a:lt2>
        <a:srgbClr val="F2F2F2"/>
      </a:lt2>
      <a:accent1>
        <a:srgbClr val="735AA5"/>
      </a:accent1>
      <a:accent2>
        <a:srgbClr val="F05A22"/>
      </a:accent2>
      <a:accent3>
        <a:srgbClr val="FA7252"/>
      </a:accent3>
      <a:accent4>
        <a:srgbClr val="FBAE17"/>
      </a:accent4>
      <a:accent5>
        <a:srgbClr val="4F4F50"/>
      </a:accent5>
      <a:accent6>
        <a:srgbClr val="4F4F50"/>
      </a:accent6>
      <a:hlink>
        <a:srgbClr val="00E1F2"/>
      </a:hlink>
      <a:folHlink>
        <a:srgbClr val="00ABB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ARDET Course template">
  <a:themeElements>
    <a:clrScheme name="ThrivingSchools">
      <a:dk1>
        <a:srgbClr val="4F4F50"/>
      </a:dk1>
      <a:lt1>
        <a:srgbClr val="F2F2F2"/>
      </a:lt1>
      <a:dk2>
        <a:srgbClr val="4F4F50"/>
      </a:dk2>
      <a:lt2>
        <a:srgbClr val="F2F2F2"/>
      </a:lt2>
      <a:accent1>
        <a:srgbClr val="735AA5"/>
      </a:accent1>
      <a:accent2>
        <a:srgbClr val="F05A22"/>
      </a:accent2>
      <a:accent3>
        <a:srgbClr val="FA7252"/>
      </a:accent3>
      <a:accent4>
        <a:srgbClr val="FBAE17"/>
      </a:accent4>
      <a:accent5>
        <a:srgbClr val="4F4F50"/>
      </a:accent5>
      <a:accent6>
        <a:srgbClr val="4F4F50"/>
      </a:accent6>
      <a:hlink>
        <a:srgbClr val="00E1F2"/>
      </a:hlink>
      <a:folHlink>
        <a:srgbClr val="00ABB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TotalTime>
  <Words>3009</Words>
  <Application>Microsoft Macintosh PowerPoint</Application>
  <PresentationFormat>Widescreen</PresentationFormat>
  <Paragraphs>216</Paragraphs>
  <Slides>27</Slides>
  <Notes>27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27</vt:i4>
      </vt:variant>
    </vt:vector>
  </HeadingPairs>
  <TitlesOfParts>
    <vt:vector size="33" baseType="lpstr">
      <vt:lpstr>Open Sans Light</vt:lpstr>
      <vt:lpstr>Arial</vt:lpstr>
      <vt:lpstr>Calibri</vt:lpstr>
      <vt:lpstr>Open Sans</vt:lpstr>
      <vt:lpstr>CARDET Course template - Cover page</vt:lpstr>
      <vt:lpstr>CARDET Course template</vt:lpstr>
      <vt:lpstr>Ευημερεύοντα Σχολεία: Μια Συστημική, Ολιστική Σχολική Προσέγγιση στην Ψυχική Υγεία και Ευημερία</vt:lpstr>
      <vt:lpstr>ΠΕ3: Κατάρτιση και ανάπτυξη ικανοτήτων (D3.1) </vt:lpstr>
      <vt:lpstr>Βασικές αρχές της Ολιστικής Ευημερίας και της Θετικής Ψυχολογίας</vt:lpstr>
      <vt:lpstr>Ενότητα 1.2 – Εισαγωγή στο μοντέλο PERMA</vt:lpstr>
      <vt:lpstr>Ενότητα 1.2 – Εισαγωγή στο μοντέλο PERMA</vt:lpstr>
      <vt:lpstr>Ενότητα 1.2 – Εισαγωγή στο μοντέλο PERMA</vt:lpstr>
      <vt:lpstr>Ενότητα 1.2 – Εισαγωγή στο μοντέλο PERMA</vt:lpstr>
      <vt:lpstr>Ενότητα 1.2 – Εισαγωγή στο μοντέλο PERMA</vt:lpstr>
      <vt:lpstr>Ενότητα 1.2 – Εισαγωγή στο μοντέλο PERMA</vt:lpstr>
      <vt:lpstr>Ενότητα 1.2 – Εισαγωγή στο μοντέλο PERMA</vt:lpstr>
      <vt:lpstr>Ενότητα 1.2 – Εισαγωγή στο μοντέλο PERMA</vt:lpstr>
      <vt:lpstr>Ενότητα 1.2 – Εισαγωγή στο μοντέλο PERMA</vt:lpstr>
      <vt:lpstr>Ενότητα 1.2 – Εισαγωγή στο μοντέλο PERMA</vt:lpstr>
      <vt:lpstr>Ενότητα 1.2 – Εισαγωγή στο μοντέλο PERMA</vt:lpstr>
      <vt:lpstr>Ενότητα 1.2 – Εισαγωγή στο μοντέλο PERMA</vt:lpstr>
      <vt:lpstr>Ενότητα 1.2 – Εισαγωγή στο μοντέλο PERMA</vt:lpstr>
      <vt:lpstr>Ενότητα 1.2 – Εισαγωγή στο μοντέλο PERMA</vt:lpstr>
      <vt:lpstr>Ενότητα 1.2 – Εισαγωγή στο μοντέλο PERMA</vt:lpstr>
      <vt:lpstr>Ενότητα 1.2 – Εισαγωγή στο μοντέλο PERMA</vt:lpstr>
      <vt:lpstr>Ενότητα 1.2 – Εισαγωγή στο μοντέλο PERMA</vt:lpstr>
      <vt:lpstr>Ενότητα 1.2 – Εισαγωγή στο μοντέλο PERMA</vt:lpstr>
      <vt:lpstr>Ενότητα 1.2 – Εισαγωγή στο μοντέλο PERMA</vt:lpstr>
      <vt:lpstr>Προεπισκόπηση της Ενότητας 1.3: Εισαγωγή στην Ολιστική Σχολική Προσέγγιση</vt:lpstr>
      <vt:lpstr>Αναφορές</vt:lpstr>
      <vt:lpstr>Ευχαριστούμε για την προσοχή σας!</vt:lpstr>
      <vt:lpstr>https://thrivingschools.eu/</vt:lpstr>
      <vt:lpstr>Στοιχεία διαφάνειας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2Fast4u</dc:creator>
  <cp:keywords>, docId:EC5231ED385D869D5C3F2D83FBF2E812</cp:keywords>
  <cp:lastModifiedBy>Chrysostomos Constantinides</cp:lastModifiedBy>
  <cp:revision>13</cp:revision>
  <dcterms:created xsi:type="dcterms:W3CDTF">2014-07-11T09:12:14Z</dcterms:created>
  <dcterms:modified xsi:type="dcterms:W3CDTF">2025-11-25T05:21:24Z</dcterms:modified>
</cp:coreProperties>
</file>