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53"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Lst>
  <p:sldSz cy="6858000" cx="12192000"/>
  <p:notesSz cx="6858000" cy="9144000"/>
  <p:embeddedFontLst>
    <p:embeddedFont>
      <p:font typeface="Open Sans"/>
      <p:regular r:id="rId32"/>
      <p:bold r:id="rId33"/>
      <p:italic r:id="rId34"/>
      <p:boldItalic r:id="rId3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6" roundtripDataSignature="AMtx7mhEL/dTxbv7TZrSAshQK2tx3no4Q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F6C8577C-7B87-4A96-9D1A-C3DF429AF1EC}">
  <a:tblStyle styleId="{F6C8577C-7B87-4A96-9D1A-C3DF429AF1EC}" styleName="Table_0">
    <a:wholeTbl>
      <a:tcTxStyle b="off" i="off">
        <a:font>
          <a:latin typeface="Arial"/>
          <a:ea typeface="Arial"/>
          <a:cs typeface="Arial"/>
        </a:font>
        <a:schemeClr val="dk1"/>
      </a:tcTxStyle>
      <a:tcStyle>
        <a:tcBdr>
          <a:left>
            <a:ln cap="flat" cmpd="sng" w="12700">
              <a:solidFill>
                <a:schemeClr val="accent4"/>
              </a:solidFill>
              <a:prstDash val="solid"/>
              <a:round/>
              <a:headEnd len="sm" w="sm" type="none"/>
              <a:tailEnd len="sm" w="sm" type="none"/>
            </a:ln>
          </a:left>
          <a:right>
            <a:ln cap="flat" cmpd="sng" w="12700">
              <a:solidFill>
                <a:schemeClr val="accent4"/>
              </a:solidFill>
              <a:prstDash val="solid"/>
              <a:round/>
              <a:headEnd len="sm" w="sm" type="none"/>
              <a:tailEnd len="sm" w="sm" type="none"/>
            </a:ln>
          </a:right>
          <a:top>
            <a:ln cap="flat" cmpd="sng" w="12700">
              <a:solidFill>
                <a:schemeClr val="accent4"/>
              </a:solidFill>
              <a:prstDash val="solid"/>
              <a:round/>
              <a:headEnd len="sm" w="sm" type="none"/>
              <a:tailEnd len="sm" w="sm" type="none"/>
            </a:ln>
          </a:top>
          <a:bottom>
            <a:ln cap="flat" cmpd="sng" w="12700">
              <a:solidFill>
                <a:schemeClr val="accent4"/>
              </a:solidFill>
              <a:prstDash val="solid"/>
              <a:round/>
              <a:headEnd len="sm" w="sm" type="none"/>
              <a:tailEnd len="sm" w="sm" type="none"/>
            </a:ln>
          </a:bottom>
          <a:insideH>
            <a:ln cap="flat" cmpd="sng" w="12700">
              <a:solidFill>
                <a:schemeClr val="accent4"/>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chemeClr val="lt1"/>
          </a:solidFill>
        </a:fill>
      </a:tcStyle>
    </a:wholeTbl>
    <a:band1H>
      <a:tcTxStyle b="off" i="off"/>
      <a:tcStyle>
        <a:fill>
          <a:solidFill>
            <a:srgbClr val="FEF1E7"/>
          </a:solidFill>
        </a:fill>
      </a:tcStyle>
    </a:band1H>
    <a:band2H>
      <a:tcTxStyle b="off" i="off"/>
    </a:band2H>
    <a:band1V>
      <a:tcTxStyle b="off" i="off"/>
      <a:tcStyle>
        <a:fill>
          <a:solidFill>
            <a:srgbClr val="FEF1E7"/>
          </a:solidFill>
        </a:fill>
      </a:tcStyle>
    </a:band1V>
    <a:band2V>
      <a:tcTxStyle b="off" i="off"/>
    </a:band2V>
    <a:lastCol>
      <a:tcTxStyle b="on" i="off"/>
    </a:lastCol>
    <a:firstCol>
      <a:tcTxStyle b="on" i="off"/>
    </a:firstCol>
    <a:lastRow>
      <a:tcTxStyle b="on" i="off"/>
      <a:tcStyle>
        <a:tcBdr>
          <a:top>
            <a:ln cap="flat" cmpd="sng" w="50800">
              <a:solidFill>
                <a:schemeClr val="accent4"/>
              </a:solidFill>
              <a:prstDash val="solid"/>
              <a:round/>
              <a:headEnd len="sm" w="sm" type="none"/>
              <a:tailEnd len="sm" w="sm" type="none"/>
            </a:ln>
          </a:top>
        </a:tcBdr>
        <a:fill>
          <a:solidFill>
            <a:schemeClr val="lt1"/>
          </a:solidFill>
        </a:fill>
      </a:tcStyle>
    </a:lastRow>
    <a:seCell>
      <a:tcTxStyle b="off" i="off"/>
    </a:seCell>
    <a:swCell>
      <a:tcTxStyle b="off" i="off"/>
    </a:swCell>
    <a:firstRow>
      <a:tcTxStyle b="on" i="off">
        <a:font>
          <a:latin typeface="Arial"/>
          <a:ea typeface="Arial"/>
          <a:cs typeface="Arial"/>
        </a:font>
        <a:schemeClr val="lt1"/>
      </a:tcTxStyle>
      <a:tcStyle>
        <a:fill>
          <a:solidFill>
            <a:schemeClr val="accent4"/>
          </a:solidFill>
        </a:fill>
      </a:tcStyle>
    </a:firstRow>
    <a:neCell>
      <a:tcTxStyle b="off" i="off"/>
    </a:neCell>
    <a:nwCell>
      <a:tcTxStyle b="off" i="off"/>
    </a:nwCell>
  </a:tblStyle>
  <a:tblStyle styleId="{1FE58262-3273-4695-80AB-FB9D14CC0E12}" styleName="Table_1">
    <a:wholeTbl>
      <a:tcTxStyle b="off" i="off">
        <a:font>
          <a:latin typeface="Arial"/>
          <a:ea typeface="Arial"/>
          <a:cs typeface="Arial"/>
        </a:font>
        <a:schemeClr val="dk1"/>
      </a:tcTxStyle>
      <a:tcStyle>
        <a:tcBdr>
          <a:left>
            <a:ln cap="flat" cmpd="sng" w="9525">
              <a:solidFill>
                <a:schemeClr val="accent4"/>
              </a:solidFill>
              <a:prstDash val="solid"/>
              <a:round/>
              <a:headEnd len="sm" w="sm" type="none"/>
              <a:tailEnd len="sm" w="sm" type="none"/>
            </a:ln>
          </a:left>
          <a:right>
            <a:ln cap="flat" cmpd="sng" w="9525">
              <a:solidFill>
                <a:schemeClr val="accent4"/>
              </a:solidFill>
              <a:prstDash val="solid"/>
              <a:round/>
              <a:headEnd len="sm" w="sm" type="none"/>
              <a:tailEnd len="sm" w="sm" type="none"/>
            </a:ln>
          </a:right>
          <a:top>
            <a:ln cap="flat" cmpd="sng" w="9525">
              <a:solidFill>
                <a:schemeClr val="accent4"/>
              </a:solidFill>
              <a:prstDash val="solid"/>
              <a:round/>
              <a:headEnd len="sm" w="sm" type="none"/>
              <a:tailEnd len="sm" w="sm" type="none"/>
            </a:ln>
          </a:top>
          <a:bottom>
            <a:ln cap="flat" cmpd="sng" w="9525">
              <a:solidFill>
                <a:schemeClr val="accent4"/>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b="off" i="off"/>
      <a:tcStyle>
        <a:tcBdr>
          <a:top>
            <a:ln cap="flat" cmpd="sng" w="9525">
              <a:solidFill>
                <a:schemeClr val="accent4"/>
              </a:solidFill>
              <a:prstDash val="solid"/>
              <a:round/>
              <a:headEnd len="sm" w="sm" type="none"/>
              <a:tailEnd len="sm" w="sm" type="none"/>
            </a:ln>
          </a:top>
          <a:bottom>
            <a:ln cap="flat" cmpd="sng" w="9525">
              <a:solidFill>
                <a:schemeClr val="accent4"/>
              </a:solidFill>
              <a:prstDash val="solid"/>
              <a:round/>
              <a:headEnd len="sm" w="sm" type="none"/>
              <a:tailEnd len="sm" w="sm" type="none"/>
            </a:ln>
          </a:bottom>
        </a:tcBdr>
      </a:tcStyle>
    </a:band1H>
    <a:band2H>
      <a:tcTxStyle b="off" i="off"/>
    </a:band2H>
    <a:band1V>
      <a:tcTxStyle b="off" i="off"/>
      <a:tcStyle>
        <a:tcBdr>
          <a:left>
            <a:ln cap="flat" cmpd="sng" w="9525">
              <a:solidFill>
                <a:schemeClr val="accent4"/>
              </a:solidFill>
              <a:prstDash val="solid"/>
              <a:round/>
              <a:headEnd len="sm" w="sm" type="none"/>
              <a:tailEnd len="sm" w="sm" type="none"/>
            </a:ln>
          </a:left>
          <a:right>
            <a:ln cap="flat" cmpd="sng" w="9525">
              <a:solidFill>
                <a:schemeClr val="accent4"/>
              </a:solidFill>
              <a:prstDash val="solid"/>
              <a:round/>
              <a:headEnd len="sm" w="sm" type="none"/>
              <a:tailEnd len="sm" w="sm" type="none"/>
            </a:ln>
          </a:right>
        </a:tcBdr>
      </a:tcStyle>
    </a:band1V>
    <a:band2V>
      <a:tcTxStyle b="off" i="off"/>
      <a:tcStyle>
        <a:tcBdr>
          <a:left>
            <a:ln cap="flat" cmpd="sng" w="9525">
              <a:solidFill>
                <a:schemeClr val="accent4"/>
              </a:solidFill>
              <a:prstDash val="solid"/>
              <a:round/>
              <a:headEnd len="sm" w="sm" type="none"/>
              <a:tailEnd len="sm" w="sm" type="none"/>
            </a:ln>
          </a:left>
          <a:right>
            <a:ln cap="flat" cmpd="sng" w="9525">
              <a:solidFill>
                <a:schemeClr val="accent4"/>
              </a:solidFill>
              <a:prstDash val="solid"/>
              <a:round/>
              <a:headEnd len="sm" w="sm" type="none"/>
              <a:tailEnd len="sm" w="sm" type="none"/>
            </a:ln>
          </a:right>
        </a:tcBdr>
      </a:tcStyle>
    </a:band2V>
    <a:lastCol>
      <a:tcTxStyle b="on" i="off"/>
    </a:lastCol>
    <a:firstCol>
      <a:tcTxStyle b="on" i="off"/>
    </a:firstCol>
    <a:lastRow>
      <a:tcTxStyle b="on" i="off"/>
      <a:tcStyle>
        <a:tcBdr>
          <a:top>
            <a:ln cap="flat" cmpd="sng" w="50800">
              <a:solidFill>
                <a:schemeClr val="accent4"/>
              </a:solidFill>
              <a:prstDash val="solid"/>
              <a:round/>
              <a:headEnd len="sm" w="sm" type="none"/>
              <a:tailEnd len="sm" w="sm" type="none"/>
            </a:ln>
          </a:top>
        </a:tcBdr>
      </a:tcStyle>
    </a:lastRow>
    <a:seCell>
      <a:tcTxStyle b="off" i="off"/>
    </a:seCell>
    <a:swCell>
      <a:tcTxStyle b="off" i="off"/>
    </a:swCell>
    <a:firstRow>
      <a:tcTxStyle b="on" i="off">
        <a:font>
          <a:latin typeface="Arial"/>
          <a:ea typeface="Arial"/>
          <a:cs typeface="Arial"/>
        </a:font>
        <a:schemeClr val="lt1"/>
      </a:tcTxStyle>
      <a:tcStyle>
        <a:fill>
          <a:solidFill>
            <a:schemeClr val="accent4"/>
          </a:solidFill>
        </a:fill>
      </a:tcStyle>
    </a:firstRow>
    <a:neCell>
      <a:tcTxStyle b="off" i="off"/>
    </a:neCell>
    <a:nwCell>
      <a:tcTxStyle b="off" i="off"/>
    </a:nwCell>
  </a:tblStyle>
  <a:tblStyle styleId="{8FBF5E11-40FD-4F66-9D39-6ECA1E0C4FD1}" styleName="Table_2">
    <a:wholeTbl>
      <a:tcTxStyle b="off" i="off">
        <a:font>
          <a:latin typeface="Arial"/>
          <a:ea typeface="Arial"/>
          <a:cs typeface="Arial"/>
        </a:font>
        <a:srgbClr val="000000"/>
      </a:tcTx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font" Target="fonts/OpenSans-bold.fntdata"/><Relationship Id="rId10" Type="http://schemas.openxmlformats.org/officeDocument/2006/relationships/slide" Target="slides/slide4.xml"/><Relationship Id="rId32" Type="http://schemas.openxmlformats.org/officeDocument/2006/relationships/font" Target="fonts/OpenSans-regular.fntdata"/><Relationship Id="rId13" Type="http://schemas.openxmlformats.org/officeDocument/2006/relationships/slide" Target="slides/slide7.xml"/><Relationship Id="rId35" Type="http://schemas.openxmlformats.org/officeDocument/2006/relationships/font" Target="fonts/OpenSans-boldItalic.fntdata"/><Relationship Id="rId12" Type="http://schemas.openxmlformats.org/officeDocument/2006/relationships/slide" Target="slides/slide6.xml"/><Relationship Id="rId34" Type="http://schemas.openxmlformats.org/officeDocument/2006/relationships/font" Target="fonts/OpenSans-italic.fntdata"/><Relationship Id="rId15" Type="http://schemas.openxmlformats.org/officeDocument/2006/relationships/slide" Target="slides/slide9.xml"/><Relationship Id="rId14" Type="http://schemas.openxmlformats.org/officeDocument/2006/relationships/slide" Target="slides/slide8.xml"/><Relationship Id="rId36" Type="http://customschemas.google.com/relationships/presentationmetadata" Target="metadata"/><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2" name="Google Shape;62;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38507ec21ab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8" name="Google Shape;138;g38507ec21ab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38507ec21ab_0_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5" name="Google Shape;145;g38507ec21ab_0_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8" name="Google Shape;158;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1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5" name="Google Shape;175;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2" name="Google Shape;202;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1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9" name="Google Shape;209;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2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8" name="Google Shape;218;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2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2000"/>
              <a:buFont typeface="Arial"/>
              <a:buNone/>
            </a:pPr>
            <a:r>
              <a:rPr b="1" lang="en-US" sz="1100">
                <a:highlight>
                  <a:srgbClr val="FFFFFF"/>
                </a:highlight>
                <a:latin typeface="Arial"/>
                <a:ea typeface="Arial"/>
                <a:cs typeface="Arial"/>
                <a:sym typeface="Arial"/>
              </a:rPr>
              <a:t>Esempio (da non copiare)</a:t>
            </a:r>
            <a:endParaRPr b="1" sz="1100">
              <a:highlight>
                <a:srgbClr val="FFFFFF"/>
              </a:highlight>
              <a:latin typeface="Arial"/>
              <a:ea typeface="Arial"/>
              <a:cs typeface="Arial"/>
              <a:sym typeface="Arial"/>
            </a:endParaRPr>
          </a:p>
          <a:p>
            <a:pPr indent="0" lvl="0" marL="0" rtl="0" algn="l">
              <a:spcBef>
                <a:spcPts val="0"/>
              </a:spcBef>
              <a:spcAft>
                <a:spcPts val="0"/>
              </a:spcAft>
              <a:buClr>
                <a:schemeClr val="dk1"/>
              </a:buClr>
              <a:buSzPts val="2000"/>
              <a:buFont typeface="Arial"/>
              <a:buNone/>
            </a:pPr>
            <a:r>
              <a:rPr lang="en-US" sz="1100">
                <a:highlight>
                  <a:srgbClr val="FFFFFF"/>
                </a:highlight>
                <a:latin typeface="Arial"/>
                <a:ea typeface="Arial"/>
                <a:cs typeface="Arial"/>
                <a:sym typeface="Arial"/>
              </a:rPr>
              <a:t>“Nella nostra scuola, il benessere significa che ogni persona si sente sicura, supportata e in grado di imparare o insegnare senza paura o pressione.”</a:t>
            </a:r>
            <a:endParaRPr sz="1100">
              <a:highlight>
                <a:srgbClr val="FFFFFF"/>
              </a:highlight>
            </a:endParaRPr>
          </a:p>
        </p:txBody>
      </p:sp>
      <p:sp>
        <p:nvSpPr>
          <p:cNvPr id="225" name="Google Shape;225;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2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4" name="Google Shape;234;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2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1" name="Google Shape;241;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7d7badc4d7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8" name="Google Shape;68;g37d7badc4d7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2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4" name="Google Shape;254;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g37f91dc4fb9_0_16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62" name="Google Shape;262;g37f91dc4fb9_0_16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69" name="Google Shape;269;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g37f91dc4fb9_0_17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76" name="Google Shape;276;g37f91dc4fb9_0_17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0" name="Shape 280"/>
        <p:cNvGrpSpPr/>
        <p:nvPr/>
      </p:nvGrpSpPr>
      <p:grpSpPr>
        <a:xfrm>
          <a:off x="0" y="0"/>
          <a:ext cx="0" cy="0"/>
          <a:chOff x="0" y="0"/>
          <a:chExt cx="0" cy="0"/>
        </a:xfrm>
      </p:grpSpPr>
      <p:sp>
        <p:nvSpPr>
          <p:cNvPr id="281" name="Google Shape;281;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82" name="Google Shape;282;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87" name="Google Shape;287;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37f91dc4fb9_0_14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4" name="Google Shape;74;g37f91dc4fb9_0_14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5" name="Google Shape;75;g37f91dc4fb9_0_14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2" name="Google Shape;82;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37f91dc4fb9_0_5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0" name="Google Shape;100;g37f91dc4fb9_0_5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37d7badc4d7_0_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8" name="Google Shape;108;g37d7badc4d7_0_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6" name="Google Shape;116;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4" name="Google Shape;124;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1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1" name="Google Shape;131;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Slide">
  <p:cSld name="4_Title Slide">
    <p:spTree>
      <p:nvGrpSpPr>
        <p:cNvPr id="15" name="Shape 15"/>
        <p:cNvGrpSpPr/>
        <p:nvPr/>
      </p:nvGrpSpPr>
      <p:grpSpPr>
        <a:xfrm>
          <a:off x="0" y="0"/>
          <a:ext cx="0" cy="0"/>
          <a:chOff x="0" y="0"/>
          <a:chExt cx="0" cy="0"/>
        </a:xfrm>
      </p:grpSpPr>
      <p:sp>
        <p:nvSpPr>
          <p:cNvPr id="16" name="Google Shape;16;p11"/>
          <p:cNvSpPr/>
          <p:nvPr/>
        </p:nvSpPr>
        <p:spPr>
          <a:xfrm>
            <a:off x="0" y="0"/>
            <a:ext cx="12191999" cy="6019060"/>
          </a:xfrm>
          <a:prstGeom prst="rect">
            <a:avLst/>
          </a:prstGeom>
          <a:solidFill>
            <a:srgbClr val="F8E7E3">
              <a:alpha val="4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7" name="Google Shape;17;p11"/>
          <p:cNvSpPr/>
          <p:nvPr/>
        </p:nvSpPr>
        <p:spPr>
          <a:xfrm>
            <a:off x="1" y="2184266"/>
            <a:ext cx="310895" cy="1331189"/>
          </a:xfrm>
          <a:prstGeom prst="rect">
            <a:avLst/>
          </a:prstGeom>
          <a:solidFill>
            <a:schemeClr val="accent2"/>
          </a:solid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8" name="Google Shape;18;p11"/>
          <p:cNvSpPr txBox="1"/>
          <p:nvPr>
            <p:ph type="ctrTitle"/>
          </p:nvPr>
        </p:nvSpPr>
        <p:spPr>
          <a:xfrm>
            <a:off x="374726" y="2184268"/>
            <a:ext cx="6914821" cy="133406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000"/>
              <a:buFont typeface="Calibri"/>
              <a:buNone/>
              <a:defRPr b="1" sz="2000">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1"/>
          <p:cNvSpPr txBox="1"/>
          <p:nvPr>
            <p:ph idx="1" type="subTitle"/>
          </p:nvPr>
        </p:nvSpPr>
        <p:spPr>
          <a:xfrm>
            <a:off x="401324" y="3651830"/>
            <a:ext cx="6893057" cy="129283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1000"/>
              </a:spcBef>
              <a:spcAft>
                <a:spcPts val="0"/>
              </a:spcAft>
              <a:buClr>
                <a:schemeClr val="accent1"/>
              </a:buClr>
              <a:buSzPts val="1600"/>
              <a:buNone/>
              <a:defRPr b="1" i="1" sz="1600">
                <a:solidFill>
                  <a:schemeClr val="accen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0" name="Google Shape;20;p11"/>
          <p:cNvSpPr/>
          <p:nvPr/>
        </p:nvSpPr>
        <p:spPr>
          <a:xfrm flipH="1" rot="-5400000">
            <a:off x="-507419" y="4140073"/>
            <a:ext cx="1331189" cy="316348"/>
          </a:xfrm>
          <a:prstGeom prst="rect">
            <a:avLst/>
          </a:prstGeom>
          <a:solidFill>
            <a:schemeClr val="accent1"/>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21" name="Google Shape;21;p11"/>
          <p:cNvPicPr preferRelativeResize="0"/>
          <p:nvPr/>
        </p:nvPicPr>
        <p:blipFill rotWithShape="1">
          <a:blip r:embed="rId2">
            <a:alphaModFix/>
          </a:blip>
          <a:srcRect b="0" l="0" r="0" t="0"/>
          <a:stretch/>
        </p:blipFill>
        <p:spPr>
          <a:xfrm>
            <a:off x="310896" y="164293"/>
            <a:ext cx="1738194" cy="1738194"/>
          </a:xfrm>
          <a:prstGeom prst="rect">
            <a:avLst/>
          </a:prstGeom>
          <a:noFill/>
          <a:ln>
            <a:noFill/>
          </a:ln>
        </p:spPr>
      </p:pic>
      <p:pic>
        <p:nvPicPr>
          <p:cNvPr id="22" name="Google Shape;22;p11"/>
          <p:cNvPicPr preferRelativeResize="0"/>
          <p:nvPr/>
        </p:nvPicPr>
        <p:blipFill rotWithShape="1">
          <a:blip r:embed="rId3">
            <a:alphaModFix/>
          </a:blip>
          <a:srcRect b="0" l="0" r="0" t="0"/>
          <a:stretch/>
        </p:blipFill>
        <p:spPr>
          <a:xfrm>
            <a:off x="6467522" y="1099770"/>
            <a:ext cx="5375466" cy="4388049"/>
          </a:xfrm>
          <a:prstGeom prst="rect">
            <a:avLst/>
          </a:prstGeom>
          <a:noFill/>
          <a:ln>
            <a:noFill/>
          </a:ln>
        </p:spPr>
      </p:pic>
      <p:pic>
        <p:nvPicPr>
          <p:cNvPr id="23" name="Google Shape;23;p11"/>
          <p:cNvPicPr preferRelativeResize="0"/>
          <p:nvPr/>
        </p:nvPicPr>
        <p:blipFill rotWithShape="1">
          <a:blip r:embed="rId4">
            <a:alphaModFix/>
          </a:blip>
          <a:srcRect b="0" l="0" r="0" t="0"/>
          <a:stretch/>
        </p:blipFill>
        <p:spPr>
          <a:xfrm>
            <a:off x="310897" y="6212262"/>
            <a:ext cx="1886787" cy="401872"/>
          </a:xfrm>
          <a:prstGeom prst="rect">
            <a:avLst/>
          </a:prstGeom>
          <a:noFill/>
          <a:ln>
            <a:noFill/>
          </a:ln>
        </p:spPr>
      </p:pic>
      <p:sp>
        <p:nvSpPr>
          <p:cNvPr id="24" name="Google Shape;24;p11"/>
          <p:cNvSpPr txBox="1"/>
          <p:nvPr/>
        </p:nvSpPr>
        <p:spPr>
          <a:xfrm>
            <a:off x="2385759" y="6214024"/>
            <a:ext cx="949534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Project Number: 101196057</a:t>
            </a:r>
            <a:endParaRPr b="0" i="0" sz="900" u="none" cap="none" strike="noStrike">
              <a:solidFill>
                <a:schemeClr val="dk1"/>
              </a:solidFill>
              <a:latin typeface="Arial"/>
              <a:ea typeface="Arial"/>
              <a:cs typeface="Arial"/>
              <a:sym typeface="Arial"/>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Slide">
  <p:cSld name="3_Title Slide">
    <p:spTree>
      <p:nvGrpSpPr>
        <p:cNvPr id="25" name="Shape 25"/>
        <p:cNvGrpSpPr/>
        <p:nvPr/>
      </p:nvGrpSpPr>
      <p:grpSpPr>
        <a:xfrm>
          <a:off x="0" y="0"/>
          <a:ext cx="0" cy="0"/>
          <a:chOff x="0" y="0"/>
          <a:chExt cx="0" cy="0"/>
        </a:xfrm>
      </p:grpSpPr>
      <p:sp>
        <p:nvSpPr>
          <p:cNvPr id="26" name="Google Shape;26;p18"/>
          <p:cNvSpPr/>
          <p:nvPr/>
        </p:nvSpPr>
        <p:spPr>
          <a:xfrm>
            <a:off x="0" y="0"/>
            <a:ext cx="12192000" cy="6858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7" name="Google Shape;27;p18"/>
          <p:cNvSpPr txBox="1"/>
          <p:nvPr>
            <p:ph type="ctrTitle"/>
          </p:nvPr>
        </p:nvSpPr>
        <p:spPr>
          <a:xfrm>
            <a:off x="2179865" y="2774849"/>
            <a:ext cx="7832271" cy="1600197"/>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rgbClr val="FFFFFF"/>
              </a:buClr>
              <a:buSzPts val="2000"/>
              <a:buFont typeface="Calibri"/>
              <a:buNone/>
              <a:defRPr b="1" sz="2000">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18"/>
          <p:cNvSpPr/>
          <p:nvPr/>
        </p:nvSpPr>
        <p:spPr>
          <a:xfrm flipH="1">
            <a:off x="2172708" y="2774849"/>
            <a:ext cx="7839428" cy="45719"/>
          </a:xfrm>
          <a:prstGeom prst="rect">
            <a:avLst/>
          </a:prstGeom>
          <a:solidFill>
            <a:schemeClr val="accent3"/>
          </a:solidFill>
          <a:ln cap="flat" cmpd="sng" w="12700">
            <a:solidFill>
              <a:schemeClr val="accent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Slide">
  <p:cSld name="2_Title Slide">
    <p:spTree>
      <p:nvGrpSpPr>
        <p:cNvPr id="29" name="Shape 29"/>
        <p:cNvGrpSpPr/>
        <p:nvPr/>
      </p:nvGrpSpPr>
      <p:grpSpPr>
        <a:xfrm>
          <a:off x="0" y="0"/>
          <a:ext cx="0" cy="0"/>
          <a:chOff x="0" y="0"/>
          <a:chExt cx="0" cy="0"/>
        </a:xfrm>
      </p:grpSpPr>
      <p:sp>
        <p:nvSpPr>
          <p:cNvPr id="30" name="Google Shape;30;p19"/>
          <p:cNvSpPr txBox="1"/>
          <p:nvPr/>
        </p:nvSpPr>
        <p:spPr>
          <a:xfrm>
            <a:off x="2172707" y="2960694"/>
            <a:ext cx="7832271" cy="1600197"/>
          </a:xfrm>
          <a:prstGeom prst="rect">
            <a:avLst/>
          </a:prstGeom>
          <a:solidFill>
            <a:srgbClr val="F8E7E3">
              <a:alpha val="40000"/>
            </a:srgbClr>
          </a:solidFill>
          <a:ln>
            <a:noFill/>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chemeClr val="accent2"/>
              </a:buClr>
              <a:buSzPts val="2000"/>
              <a:buFont typeface="Open Sans"/>
              <a:buNone/>
            </a:pPr>
            <a:r>
              <a:t/>
            </a:r>
            <a:endParaRPr b="1" i="0" sz="2000" u="none" cap="none" strike="noStrike">
              <a:solidFill>
                <a:schemeClr val="accent2"/>
              </a:solidFill>
              <a:latin typeface="Open Sans"/>
              <a:ea typeface="Open Sans"/>
              <a:cs typeface="Open Sans"/>
              <a:sym typeface="Open Sans"/>
            </a:endParaRPr>
          </a:p>
        </p:txBody>
      </p:sp>
      <p:sp>
        <p:nvSpPr>
          <p:cNvPr id="31" name="Google Shape;31;p19"/>
          <p:cNvSpPr txBox="1"/>
          <p:nvPr>
            <p:ph type="ctrTitle"/>
          </p:nvPr>
        </p:nvSpPr>
        <p:spPr>
          <a:xfrm>
            <a:off x="2187019" y="2959363"/>
            <a:ext cx="7832271" cy="1600197"/>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accent2"/>
              </a:buClr>
              <a:buSzPts val="2000"/>
              <a:buFont typeface="Calibri"/>
              <a:buNone/>
              <a:defRPr b="1" sz="2000">
                <a:solidFill>
                  <a:schemeClr val="accent2"/>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pic>
        <p:nvPicPr>
          <p:cNvPr id="32" name="Google Shape;32;p19"/>
          <p:cNvPicPr preferRelativeResize="0"/>
          <p:nvPr/>
        </p:nvPicPr>
        <p:blipFill rotWithShape="1">
          <a:blip r:embed="rId2">
            <a:alphaModFix/>
          </a:blip>
          <a:srcRect b="0" l="0" r="0" t="0"/>
          <a:stretch/>
        </p:blipFill>
        <p:spPr>
          <a:xfrm>
            <a:off x="5456010" y="1471139"/>
            <a:ext cx="1060199" cy="1465364"/>
          </a:xfrm>
          <a:prstGeom prst="rect">
            <a:avLst/>
          </a:prstGeom>
          <a:noFill/>
          <a:ln>
            <a:noFill/>
          </a:ln>
        </p:spPr>
      </p:pic>
      <p:sp>
        <p:nvSpPr>
          <p:cNvPr id="33" name="Google Shape;33;p19"/>
          <p:cNvSpPr/>
          <p:nvPr/>
        </p:nvSpPr>
        <p:spPr>
          <a:xfrm flipH="1">
            <a:off x="2172707" y="2913643"/>
            <a:ext cx="7839428" cy="45719"/>
          </a:xfrm>
          <a:prstGeom prst="rect">
            <a:avLst/>
          </a:prstGeom>
          <a:solidFill>
            <a:schemeClr val="accent3"/>
          </a:solidFill>
          <a:ln cap="flat" cmpd="sng" w="12700">
            <a:solidFill>
              <a:schemeClr val="accent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p:cSld name="1_Title Slide">
    <p:bg>
      <p:bgPr>
        <a:solidFill>
          <a:srgbClr val="FFFFFF"/>
        </a:solidFill>
      </p:bgPr>
    </p:bg>
    <p:spTree>
      <p:nvGrpSpPr>
        <p:cNvPr id="34" name="Shape 34"/>
        <p:cNvGrpSpPr/>
        <p:nvPr/>
      </p:nvGrpSpPr>
      <p:grpSpPr>
        <a:xfrm>
          <a:off x="0" y="0"/>
          <a:ext cx="0" cy="0"/>
          <a:chOff x="0" y="0"/>
          <a:chExt cx="0" cy="0"/>
        </a:xfrm>
      </p:grpSpPr>
      <p:sp>
        <p:nvSpPr>
          <p:cNvPr id="35" name="Google Shape;35;p12"/>
          <p:cNvSpPr/>
          <p:nvPr/>
        </p:nvSpPr>
        <p:spPr>
          <a:xfrm>
            <a:off x="0" y="0"/>
            <a:ext cx="12191999" cy="6019060"/>
          </a:xfrm>
          <a:prstGeom prst="rect">
            <a:avLst/>
          </a:prstGeom>
          <a:solidFill>
            <a:srgbClr val="F8E7E3">
              <a:alpha val="4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6" name="Google Shape;36;p12"/>
          <p:cNvSpPr/>
          <p:nvPr/>
        </p:nvSpPr>
        <p:spPr>
          <a:xfrm>
            <a:off x="1" y="2184266"/>
            <a:ext cx="310895" cy="1331189"/>
          </a:xfrm>
          <a:prstGeom prst="rect">
            <a:avLst/>
          </a:prstGeom>
          <a:solidFill>
            <a:schemeClr val="accent2"/>
          </a:solid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7" name="Google Shape;37;p12"/>
          <p:cNvSpPr txBox="1"/>
          <p:nvPr>
            <p:ph type="ctrTitle"/>
          </p:nvPr>
        </p:nvSpPr>
        <p:spPr>
          <a:xfrm>
            <a:off x="374726" y="2184268"/>
            <a:ext cx="6914821" cy="133406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000"/>
              <a:buFont typeface="Calibri"/>
              <a:buNone/>
              <a:defRPr b="1" sz="2000">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2"/>
          <p:cNvSpPr txBox="1"/>
          <p:nvPr>
            <p:ph idx="1" type="subTitle"/>
          </p:nvPr>
        </p:nvSpPr>
        <p:spPr>
          <a:xfrm>
            <a:off x="401324" y="3651830"/>
            <a:ext cx="6893057" cy="129283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1000"/>
              </a:spcBef>
              <a:spcAft>
                <a:spcPts val="0"/>
              </a:spcAft>
              <a:buClr>
                <a:schemeClr val="accent1"/>
              </a:buClr>
              <a:buSzPts val="1600"/>
              <a:buNone/>
              <a:defRPr b="1" i="1" sz="1600">
                <a:solidFill>
                  <a:schemeClr val="accen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9" name="Google Shape;39;p12"/>
          <p:cNvSpPr/>
          <p:nvPr/>
        </p:nvSpPr>
        <p:spPr>
          <a:xfrm flipH="1" rot="-5400000">
            <a:off x="-507419" y="4140073"/>
            <a:ext cx="1331189" cy="316348"/>
          </a:xfrm>
          <a:prstGeom prst="rect">
            <a:avLst/>
          </a:prstGeom>
          <a:solidFill>
            <a:schemeClr val="accent1"/>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40" name="Google Shape;40;p12"/>
          <p:cNvPicPr preferRelativeResize="0"/>
          <p:nvPr/>
        </p:nvPicPr>
        <p:blipFill rotWithShape="1">
          <a:blip r:embed="rId2">
            <a:alphaModFix/>
          </a:blip>
          <a:srcRect b="0" l="0" r="0" t="0"/>
          <a:stretch/>
        </p:blipFill>
        <p:spPr>
          <a:xfrm>
            <a:off x="310896" y="164293"/>
            <a:ext cx="1738194" cy="1738194"/>
          </a:xfrm>
          <a:prstGeom prst="rect">
            <a:avLst/>
          </a:prstGeom>
          <a:noFill/>
          <a:ln>
            <a:noFill/>
          </a:ln>
        </p:spPr>
      </p:pic>
      <p:pic>
        <p:nvPicPr>
          <p:cNvPr id="41" name="Google Shape;41;p12"/>
          <p:cNvPicPr preferRelativeResize="0"/>
          <p:nvPr/>
        </p:nvPicPr>
        <p:blipFill rotWithShape="1">
          <a:blip r:embed="rId3">
            <a:alphaModFix/>
          </a:blip>
          <a:srcRect b="0" l="0" r="0" t="0"/>
          <a:stretch/>
        </p:blipFill>
        <p:spPr>
          <a:xfrm>
            <a:off x="7557741" y="680458"/>
            <a:ext cx="3408733" cy="4711410"/>
          </a:xfrm>
          <a:prstGeom prst="rect">
            <a:avLst/>
          </a:prstGeom>
          <a:noFill/>
          <a:ln>
            <a:noFill/>
          </a:ln>
        </p:spPr>
      </p:pic>
      <p:pic>
        <p:nvPicPr>
          <p:cNvPr id="42" name="Google Shape;42;p12"/>
          <p:cNvPicPr preferRelativeResize="0"/>
          <p:nvPr/>
        </p:nvPicPr>
        <p:blipFill rotWithShape="1">
          <a:blip r:embed="rId4">
            <a:alphaModFix/>
          </a:blip>
          <a:srcRect b="0" l="0" r="0" t="0"/>
          <a:stretch/>
        </p:blipFill>
        <p:spPr>
          <a:xfrm>
            <a:off x="310897" y="6212262"/>
            <a:ext cx="1886787" cy="401872"/>
          </a:xfrm>
          <a:prstGeom prst="rect">
            <a:avLst/>
          </a:prstGeom>
          <a:noFill/>
          <a:ln>
            <a:noFill/>
          </a:ln>
        </p:spPr>
      </p:pic>
      <p:sp>
        <p:nvSpPr>
          <p:cNvPr id="43" name="Google Shape;43;p12"/>
          <p:cNvSpPr txBox="1"/>
          <p:nvPr/>
        </p:nvSpPr>
        <p:spPr>
          <a:xfrm>
            <a:off x="2385759" y="6214024"/>
            <a:ext cx="949534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Project Number: 101196057</a:t>
            </a:r>
            <a:endParaRPr b="0" i="0" sz="900" u="none" cap="none" strike="noStrike">
              <a:solidFill>
                <a:schemeClr val="dk1"/>
              </a:solidFill>
              <a:latin typeface="Arial"/>
              <a:ea typeface="Arial"/>
              <a:cs typeface="Arial"/>
              <a:sym typeface="Arial"/>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ubtitle Content - 2col">
  <p:cSld name="Title Subtitle Content - 2col">
    <p:spTree>
      <p:nvGrpSpPr>
        <p:cNvPr id="47" name="Shape 47"/>
        <p:cNvGrpSpPr/>
        <p:nvPr/>
      </p:nvGrpSpPr>
      <p:grpSpPr>
        <a:xfrm>
          <a:off x="0" y="0"/>
          <a:ext cx="0" cy="0"/>
          <a:chOff x="0" y="0"/>
          <a:chExt cx="0" cy="0"/>
        </a:xfrm>
      </p:grpSpPr>
      <p:sp>
        <p:nvSpPr>
          <p:cNvPr id="48" name="Google Shape;48;g37f91dc4fb9_0_121"/>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lvl1pPr lvl="0" algn="l">
              <a:lnSpc>
                <a:spcPct val="90000"/>
              </a:lnSpc>
              <a:spcBef>
                <a:spcPts val="0"/>
              </a:spcBef>
              <a:spcAft>
                <a:spcPts val="0"/>
              </a:spcAft>
              <a:buClr>
                <a:srgbClr val="FFFFFF"/>
              </a:buClr>
              <a:buSzPts val="3800"/>
              <a:buFont typeface="Calibri"/>
              <a:buNone/>
              <a:defRPr>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g37f91dc4fb9_0_121"/>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lvl1pPr indent="-228600" lvl="0" marL="457200" marR="0" rtl="0" algn="just">
              <a:lnSpc>
                <a:spcPct val="90000"/>
              </a:lnSpc>
              <a:spcBef>
                <a:spcPts val="1000"/>
              </a:spcBef>
              <a:spcAft>
                <a:spcPts val="0"/>
              </a:spcAft>
              <a:buClr>
                <a:schemeClr val="accent2"/>
              </a:buClr>
              <a:buSzPts val="2400"/>
              <a:buFont typeface="Arial"/>
              <a:buNone/>
              <a:defRPr b="1" i="0" sz="2400" u="none" cap="none" strike="noStrike">
                <a:solidFill>
                  <a:schemeClr val="accent2"/>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0" name="Google Shape;50;g37f91dc4fb9_0_121"/>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ubtitle Text - 1col">
  <p:cSld name="Title Subtitle Text - 1col">
    <p:spTree>
      <p:nvGrpSpPr>
        <p:cNvPr id="51" name="Shape 51"/>
        <p:cNvGrpSpPr/>
        <p:nvPr/>
      </p:nvGrpSpPr>
      <p:grpSpPr>
        <a:xfrm>
          <a:off x="0" y="0"/>
          <a:ext cx="0" cy="0"/>
          <a:chOff x="0" y="0"/>
          <a:chExt cx="0" cy="0"/>
        </a:xfrm>
      </p:grpSpPr>
      <p:sp>
        <p:nvSpPr>
          <p:cNvPr id="52" name="Google Shape;52;p25"/>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lvl1pPr lvl="0" algn="l">
              <a:lnSpc>
                <a:spcPct val="90000"/>
              </a:lnSpc>
              <a:spcBef>
                <a:spcPts val="0"/>
              </a:spcBef>
              <a:spcAft>
                <a:spcPts val="0"/>
              </a:spcAft>
              <a:buClr>
                <a:srgbClr val="FFFFFF"/>
              </a:buClr>
              <a:buSzPts val="38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25"/>
          <p:cNvSpPr txBox="1"/>
          <p:nvPr>
            <p:ph idx="1" type="body"/>
          </p:nvPr>
        </p:nvSpPr>
        <p:spPr>
          <a:xfrm>
            <a:off x="97971" y="1462684"/>
            <a:ext cx="5910900" cy="53136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accent4"/>
              </a:buClr>
              <a:buSzPts val="1800"/>
              <a:buFont typeface="Arial"/>
              <a:buNone/>
              <a:defRPr b="0" i="0" sz="1800" u="none" cap="none" strike="noStrike">
                <a:solidFill>
                  <a:schemeClr val="accent4"/>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4" name="Google Shape;54;p25"/>
          <p:cNvSpPr txBox="1"/>
          <p:nvPr>
            <p:ph idx="2" type="body"/>
          </p:nvPr>
        </p:nvSpPr>
        <p:spPr>
          <a:xfrm>
            <a:off x="6131377" y="1462684"/>
            <a:ext cx="5910900" cy="53136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accent4"/>
              </a:buClr>
              <a:buSzPts val="1800"/>
              <a:buFont typeface="Arial"/>
              <a:buNone/>
              <a:defRPr b="0" i="0" sz="1800" u="none" cap="none" strike="noStrike">
                <a:solidFill>
                  <a:schemeClr val="accent4"/>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5" name="Google Shape;55;p25"/>
          <p:cNvSpPr txBox="1"/>
          <p:nvPr>
            <p:ph idx="3"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lvl1pPr indent="-228600" lvl="0" marL="457200" marR="0" rtl="0" algn="just">
              <a:lnSpc>
                <a:spcPct val="90000"/>
              </a:lnSpc>
              <a:spcBef>
                <a:spcPts val="1000"/>
              </a:spcBef>
              <a:spcAft>
                <a:spcPts val="0"/>
              </a:spcAft>
              <a:buClr>
                <a:schemeClr val="accent2"/>
              </a:buClr>
              <a:buSzPts val="2400"/>
              <a:buFont typeface="Arial"/>
              <a:buNone/>
              <a:defRPr b="1" i="0" sz="2400" u="none" cap="none" strike="noStrike">
                <a:solidFill>
                  <a:schemeClr val="accent2"/>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 2col">
  <p:cSld name="Title Content - 2col">
    <p:spTree>
      <p:nvGrpSpPr>
        <p:cNvPr id="56" name="Shape 56"/>
        <p:cNvGrpSpPr/>
        <p:nvPr/>
      </p:nvGrpSpPr>
      <p:grpSpPr>
        <a:xfrm>
          <a:off x="0" y="0"/>
          <a:ext cx="0" cy="0"/>
          <a:chOff x="0" y="0"/>
          <a:chExt cx="0" cy="0"/>
        </a:xfrm>
      </p:grpSpPr>
      <p:sp>
        <p:nvSpPr>
          <p:cNvPr id="57" name="Google Shape;57;g37f91dc4fb9_0_130"/>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lvl1pPr lvl="0" algn="l">
              <a:lnSpc>
                <a:spcPct val="90000"/>
              </a:lnSpc>
              <a:spcBef>
                <a:spcPts val="0"/>
              </a:spcBef>
              <a:spcAft>
                <a:spcPts val="0"/>
              </a:spcAft>
              <a:buClr>
                <a:srgbClr val="FFFFFF"/>
              </a:buClr>
              <a:buSzPts val="38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g37f91dc4fb9_0_130"/>
          <p:cNvSpPr txBox="1"/>
          <p:nvPr>
            <p:ph idx="1" type="body"/>
          </p:nvPr>
        </p:nvSpPr>
        <p:spPr>
          <a:xfrm>
            <a:off x="97971" y="873580"/>
            <a:ext cx="5910900" cy="5902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9" name="Google Shape;59;g37f91dc4fb9_0_130"/>
          <p:cNvSpPr txBox="1"/>
          <p:nvPr>
            <p:ph idx="2" type="body"/>
          </p:nvPr>
        </p:nvSpPr>
        <p:spPr>
          <a:xfrm>
            <a:off x="6131377" y="873580"/>
            <a:ext cx="5910900" cy="5902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slideLayout" Target="../slideLayouts/slideLayout6.xml"/><Relationship Id="rId3" Type="http://schemas.openxmlformats.org/officeDocument/2006/relationships/slideLayout" Target="../slideLayouts/slideLayout7.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alpha val="47843"/>
          </a:srgbClr>
        </a:solidFill>
      </p:bgPr>
    </p:bg>
    <p:spTree>
      <p:nvGrpSpPr>
        <p:cNvPr id="9" name="Shape 9"/>
        <p:cNvGrpSpPr/>
        <p:nvPr/>
      </p:nvGrpSpPr>
      <p:grpSpPr>
        <a:xfrm>
          <a:off x="0" y="0"/>
          <a:ext cx="0" cy="0"/>
          <a:chOff x="0" y="0"/>
          <a:chExt cx="0" cy="0"/>
        </a:xfrm>
      </p:grpSpPr>
      <p:sp>
        <p:nvSpPr>
          <p:cNvPr id="10" name="Google Shape;10;p10"/>
          <p:cNvSpPr txBox="1"/>
          <p:nvPr>
            <p:ph type="title"/>
          </p:nvPr>
        </p:nvSpPr>
        <p:spPr>
          <a:xfrm>
            <a:off x="838200" y="365129"/>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accent1"/>
              </a:buClr>
              <a:buSzPts val="2800"/>
              <a:buFont typeface="Arial"/>
              <a:buChar char="•"/>
              <a:defRPr b="0" i="0" sz="2800" u="none" cap="none" strike="noStrike">
                <a:solidFill>
                  <a:schemeClr val="accen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0"/>
          <p:cNvSpPr txBox="1"/>
          <p:nvPr>
            <p:ph idx="10" type="dt"/>
          </p:nvPr>
        </p:nvSpPr>
        <p:spPr>
          <a:xfrm>
            <a:off x="838200" y="6356354"/>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959595"/>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10"/>
          <p:cNvSpPr txBox="1"/>
          <p:nvPr>
            <p:ph idx="11" type="ftr"/>
          </p:nvPr>
        </p:nvSpPr>
        <p:spPr>
          <a:xfrm>
            <a:off x="4038600" y="6356354"/>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959595"/>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10"/>
          <p:cNvSpPr txBox="1"/>
          <p:nvPr>
            <p:ph idx="12" type="sldNum"/>
          </p:nvPr>
        </p:nvSpPr>
        <p:spPr>
          <a:xfrm>
            <a:off x="8610600" y="6356354"/>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alpha val="0"/>
          </a:schemeClr>
        </a:solidFill>
      </p:bgPr>
    </p:bg>
    <p:spTree>
      <p:nvGrpSpPr>
        <p:cNvPr id="44" name="Shape 44"/>
        <p:cNvGrpSpPr/>
        <p:nvPr/>
      </p:nvGrpSpPr>
      <p:grpSpPr>
        <a:xfrm>
          <a:off x="0" y="0"/>
          <a:ext cx="0" cy="0"/>
          <a:chOff x="0" y="0"/>
          <a:chExt cx="0" cy="0"/>
        </a:xfrm>
      </p:grpSpPr>
      <p:sp>
        <p:nvSpPr>
          <p:cNvPr id="45" name="Google Shape;45;g37f91dc4fb9_0_115"/>
          <p:cNvSpPr/>
          <p:nvPr/>
        </p:nvSpPr>
        <p:spPr>
          <a:xfrm>
            <a:off x="0" y="0"/>
            <a:ext cx="12192000" cy="7974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Open Sans"/>
              <a:ea typeface="Open Sans"/>
              <a:cs typeface="Open Sans"/>
              <a:sym typeface="Open Sans"/>
            </a:endParaRPr>
          </a:p>
        </p:txBody>
      </p:sp>
      <p:sp>
        <p:nvSpPr>
          <p:cNvPr id="46" name="Google Shape;46;g37f91dc4fb9_0_115"/>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lvl1pPr lvl="0" marR="0" rtl="0" algn="l">
              <a:lnSpc>
                <a:spcPct val="90000"/>
              </a:lnSpc>
              <a:spcBef>
                <a:spcPts val="0"/>
              </a:spcBef>
              <a:spcAft>
                <a:spcPts val="0"/>
              </a:spcAft>
              <a:buClr>
                <a:srgbClr val="FFFFFF"/>
              </a:buClr>
              <a:buSzPts val="3800"/>
              <a:buFont typeface="Calibri"/>
              <a:buNone/>
              <a:defRPr b="0" i="0" sz="3800" u="none" cap="none" strike="noStrike">
                <a:solidFill>
                  <a:srgbClr val="FFFFFF"/>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54" r:id="rId1"/>
    <p:sldLayoutId id="2147483655" r:id="rId2"/>
    <p:sldLayoutId id="2147483656"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0.xml"/><Relationship Id="rId3" Type="http://schemas.openxmlformats.org/officeDocument/2006/relationships/image" Target="../media/image11.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2.xml"/><Relationship Id="rId3" Type="http://schemas.openxmlformats.org/officeDocument/2006/relationships/image" Target="../media/image10.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3.xml"/><Relationship Id="rId3" Type="http://schemas.openxmlformats.org/officeDocument/2006/relationships/hyperlink" Target="https://doi.org/10.1177/10983007070090040301" TargetMode="External"/><Relationship Id="rId4" Type="http://schemas.openxmlformats.org/officeDocument/2006/relationships/hyperlink" Target="https://doi.org/10.1080/03054980902934563" TargetMode="External"/><Relationship Id="rId5" Type="http://schemas.openxmlformats.org/officeDocument/2006/relationships/hyperlink" Target="https://doi.org/10.1017/edp.2017.16"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 Id="rId3" Type="http://schemas.openxmlformats.org/officeDocument/2006/relationships/image" Target="../media/image9.png"/><Relationship Id="rId4" Type="http://schemas.openxmlformats.org/officeDocument/2006/relationships/image" Target="../media/image12.png"/><Relationship Id="rId5"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image" Target="../media/image1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 Id="rId3" Type="http://schemas.openxmlformats.org/officeDocument/2006/relationships/image" Target="../media/image14.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 Id="rId3" Type="http://schemas.openxmlformats.org/officeDocument/2006/relationships/image" Target="../media/image14.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1"/>
          <p:cNvSpPr txBox="1"/>
          <p:nvPr>
            <p:ph type="ctrTitle"/>
          </p:nvPr>
        </p:nvSpPr>
        <p:spPr>
          <a:xfrm>
            <a:off x="374726" y="2184268"/>
            <a:ext cx="6914821" cy="1334065"/>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2000"/>
              <a:buFont typeface="Calibri"/>
              <a:buNone/>
            </a:pPr>
            <a:r>
              <a:rPr lang="en-US" sz="2200"/>
              <a:t>Thriving Schools - Un Approccio Sistemico e Integrato a Livello Scolastico per la Salute Mentale e il Benessere</a:t>
            </a:r>
            <a:endParaRPr sz="2200"/>
          </a:p>
        </p:txBody>
      </p:sp>
      <p:sp>
        <p:nvSpPr>
          <p:cNvPr id="65" name="Google Shape;65;p1"/>
          <p:cNvSpPr txBox="1"/>
          <p:nvPr>
            <p:ph idx="1" type="subTitle"/>
          </p:nvPr>
        </p:nvSpPr>
        <p:spPr>
          <a:xfrm>
            <a:off x="401324" y="3651830"/>
            <a:ext cx="6893057" cy="1292830"/>
          </a:xfrm>
          <a:prstGeom prst="rect">
            <a:avLst/>
          </a:prstGeom>
          <a:noFill/>
          <a:ln>
            <a:noFill/>
          </a:ln>
        </p:spPr>
        <p:txBody>
          <a:bodyPr anchorCtr="0" anchor="ctr" bIns="45700" lIns="91425" spcFirstLastPara="1" rIns="91425" wrap="square" tIns="45700">
            <a:normAutofit fontScale="55000" lnSpcReduction="20000"/>
          </a:bodyPr>
          <a:lstStyle/>
          <a:p>
            <a:pPr indent="0" lvl="0" marL="0" rtl="0" algn="l">
              <a:lnSpc>
                <a:spcPct val="140011"/>
              </a:lnSpc>
              <a:spcBef>
                <a:spcPts val="0"/>
              </a:spcBef>
              <a:spcAft>
                <a:spcPts val="0"/>
              </a:spcAft>
              <a:buSzPct val="80830"/>
              <a:buNone/>
            </a:pPr>
            <a:r>
              <a:rPr b="0" i="0" lang="en-US" sz="3599">
                <a:solidFill>
                  <a:srgbClr val="545454"/>
                </a:solidFill>
              </a:rPr>
              <a:t>Durata del progetto: 36 mesi (Mar 2025 - Feb 2028)</a:t>
            </a:r>
            <a:endParaRPr b="0" i="0" sz="3599">
              <a:solidFill>
                <a:srgbClr val="545454"/>
              </a:solidFill>
            </a:endParaRPr>
          </a:p>
          <a:p>
            <a:pPr indent="0" lvl="0" marL="0" rtl="0" algn="l">
              <a:lnSpc>
                <a:spcPct val="140011"/>
              </a:lnSpc>
              <a:spcBef>
                <a:spcPts val="0"/>
              </a:spcBef>
              <a:spcAft>
                <a:spcPts val="0"/>
              </a:spcAft>
              <a:buSzPct val="80830"/>
              <a:buNone/>
            </a:pPr>
            <a:r>
              <a:rPr b="0" i="0" lang="en-US" sz="3599">
                <a:solidFill>
                  <a:srgbClr val="545454"/>
                </a:solidFill>
              </a:rPr>
              <a:t>Progetto n.: 101196057</a:t>
            </a:r>
            <a:endParaRPr b="0" i="0" sz="3599">
              <a:solidFill>
                <a:srgbClr val="545454"/>
              </a:solidFill>
            </a:endParaRPr>
          </a:p>
          <a:p>
            <a:pPr indent="0" lvl="0" marL="0" rtl="0" algn="l">
              <a:lnSpc>
                <a:spcPct val="140011"/>
              </a:lnSpc>
              <a:spcBef>
                <a:spcPts val="0"/>
              </a:spcBef>
              <a:spcAft>
                <a:spcPts val="0"/>
              </a:spcAft>
              <a:buClr>
                <a:srgbClr val="000000"/>
              </a:buClr>
              <a:buSzPct val="100000"/>
              <a:buFont typeface="Arial"/>
              <a:buNone/>
            </a:pPr>
            <a:r>
              <a:rPr b="0" i="0" lang="en-US" sz="3599">
                <a:solidFill>
                  <a:srgbClr val="545454"/>
                </a:solidFill>
              </a:rPr>
              <a:t>Bando: ERASMUS-EDU-2024-POL-EXP</a:t>
            </a:r>
            <a:endParaRPr b="0" i="0" sz="3599">
              <a:solidFill>
                <a:srgbClr val="545454"/>
              </a:solidFill>
            </a:endParaRPr>
          </a:p>
          <a:p>
            <a:pPr indent="0" lvl="0" marL="0" rtl="0" algn="l">
              <a:lnSpc>
                <a:spcPct val="90000"/>
              </a:lnSpc>
              <a:spcBef>
                <a:spcPts val="0"/>
              </a:spcBef>
              <a:spcAft>
                <a:spcPts val="0"/>
              </a:spcAft>
              <a:buClr>
                <a:schemeClr val="accent1"/>
              </a:buClr>
              <a:buSzPct val="100000"/>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g38507ec21ab_0_0"/>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700"/>
              <a:t>Unit 1.3 – Introduzione all’Approccio Scolastico Globale (WSA)</a:t>
            </a:r>
            <a:endParaRPr/>
          </a:p>
        </p:txBody>
      </p:sp>
      <p:sp>
        <p:nvSpPr>
          <p:cNvPr id="141" name="Google Shape;141;g38507ec21ab_0_0"/>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Domande e Risposte Rapide: Chiarire l’Approccio Scolastico Globale</a:t>
            </a:r>
            <a:endParaRPr/>
          </a:p>
        </p:txBody>
      </p:sp>
      <p:sp>
        <p:nvSpPr>
          <p:cNvPr id="142" name="Google Shape;142;g38507ec21ab_0_0"/>
          <p:cNvSpPr txBox="1"/>
          <p:nvPr>
            <p:ph idx="2" type="body"/>
          </p:nvPr>
        </p:nvSpPr>
        <p:spPr>
          <a:xfrm>
            <a:off x="149522" y="1405475"/>
            <a:ext cx="10552200" cy="52893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90000"/>
              </a:lnSpc>
              <a:spcBef>
                <a:spcPts val="1000"/>
              </a:spcBef>
              <a:spcAft>
                <a:spcPts val="0"/>
              </a:spcAft>
              <a:buClr>
                <a:schemeClr val="dk1"/>
              </a:buClr>
              <a:buSzPts val="1800"/>
              <a:buFont typeface="Arial"/>
              <a:buNone/>
            </a:pPr>
            <a:r>
              <a:rPr b="1" lang="en-US" sz="2000"/>
              <a:t>D1. </a:t>
            </a:r>
            <a:r>
              <a:rPr lang="en-US" sz="2000"/>
              <a:t>Se il benessere avviene solo in alcune classi, è un Approccio Scolastico Globale?</a:t>
            </a:r>
            <a:endParaRPr sz="2000"/>
          </a:p>
          <a:p>
            <a:pPr indent="-228600" lvl="0" marL="914400" marR="0" rtl="0" algn="l">
              <a:lnSpc>
                <a:spcPct val="90000"/>
              </a:lnSpc>
              <a:spcBef>
                <a:spcPts val="1000"/>
              </a:spcBef>
              <a:spcAft>
                <a:spcPts val="0"/>
              </a:spcAft>
              <a:buClr>
                <a:schemeClr val="dk1"/>
              </a:buClr>
              <a:buSzPts val="1800"/>
              <a:buFont typeface="Arial"/>
              <a:buNone/>
            </a:pPr>
            <a:r>
              <a:rPr b="1" lang="en-US" sz="2000"/>
              <a:t>R1. </a:t>
            </a:r>
            <a:r>
              <a:rPr lang="en-US" sz="2000"/>
              <a:t>No. Diventa un approccio a livello scolastico solo quando le routine sono coerenti in tutte le classi.</a:t>
            </a:r>
            <a:endParaRPr sz="2000"/>
          </a:p>
          <a:p>
            <a:pPr indent="-228600" lvl="0" marL="457200" marR="0" rtl="0" algn="l">
              <a:lnSpc>
                <a:spcPct val="90000"/>
              </a:lnSpc>
              <a:spcBef>
                <a:spcPts val="1000"/>
              </a:spcBef>
              <a:spcAft>
                <a:spcPts val="0"/>
              </a:spcAft>
              <a:buClr>
                <a:schemeClr val="dk1"/>
              </a:buClr>
              <a:buSzPts val="1800"/>
              <a:buFont typeface="Arial"/>
              <a:buNone/>
            </a:pPr>
            <a:r>
              <a:t/>
            </a:r>
            <a:endParaRPr b="1" sz="2000"/>
          </a:p>
          <a:p>
            <a:pPr indent="-228600" lvl="0" marL="457200" marR="0" rtl="0" algn="l">
              <a:lnSpc>
                <a:spcPct val="90000"/>
              </a:lnSpc>
              <a:spcBef>
                <a:spcPts val="1000"/>
              </a:spcBef>
              <a:spcAft>
                <a:spcPts val="0"/>
              </a:spcAft>
              <a:buClr>
                <a:schemeClr val="dk1"/>
              </a:buClr>
              <a:buSzPts val="1800"/>
              <a:buFont typeface="Arial"/>
              <a:buNone/>
            </a:pPr>
            <a:r>
              <a:rPr b="1" lang="en-US" sz="2000"/>
              <a:t>D2. </a:t>
            </a:r>
            <a:r>
              <a:rPr lang="en-US" sz="2000"/>
              <a:t>Se la leadership supporta il benessere ma il personale non è coinvolto?</a:t>
            </a:r>
            <a:endParaRPr sz="2000"/>
          </a:p>
          <a:p>
            <a:pPr indent="-228600" lvl="0" marL="914400" marR="0" rtl="0" algn="l">
              <a:lnSpc>
                <a:spcPct val="90000"/>
              </a:lnSpc>
              <a:spcBef>
                <a:spcPts val="1000"/>
              </a:spcBef>
              <a:spcAft>
                <a:spcPts val="0"/>
              </a:spcAft>
              <a:buClr>
                <a:schemeClr val="dk1"/>
              </a:buClr>
              <a:buSzPts val="1800"/>
              <a:buFont typeface="Arial"/>
              <a:buNone/>
            </a:pPr>
            <a:r>
              <a:rPr b="1" lang="en-US" sz="2000"/>
              <a:t>R2. </a:t>
            </a:r>
            <a:r>
              <a:rPr lang="en-US" sz="2000"/>
              <a:t>Le azioni non dureranno. Le persone si impegnano in ciò che aiutano a creare.</a:t>
            </a:r>
            <a:endParaRPr sz="2000"/>
          </a:p>
          <a:p>
            <a:pPr indent="-228600" lvl="0" marL="457200" marR="0" rtl="0" algn="l">
              <a:lnSpc>
                <a:spcPct val="90000"/>
              </a:lnSpc>
              <a:spcBef>
                <a:spcPts val="1000"/>
              </a:spcBef>
              <a:spcAft>
                <a:spcPts val="0"/>
              </a:spcAft>
              <a:buClr>
                <a:schemeClr val="dk1"/>
              </a:buClr>
              <a:buSzPts val="1800"/>
              <a:buFont typeface="Arial"/>
              <a:buNone/>
            </a:pPr>
            <a:r>
              <a:t/>
            </a:r>
            <a:endParaRPr b="1" sz="2000"/>
          </a:p>
          <a:p>
            <a:pPr indent="-228600" lvl="0" marL="457200" marR="0" rtl="0" algn="l">
              <a:lnSpc>
                <a:spcPct val="90000"/>
              </a:lnSpc>
              <a:spcBef>
                <a:spcPts val="1000"/>
              </a:spcBef>
              <a:spcAft>
                <a:spcPts val="0"/>
              </a:spcAft>
              <a:buClr>
                <a:schemeClr val="dk1"/>
              </a:buClr>
              <a:buSzPts val="1800"/>
              <a:buFont typeface="Arial"/>
              <a:buNone/>
            </a:pPr>
            <a:r>
              <a:rPr b="1" lang="en-US" sz="2000"/>
              <a:t>D3. </a:t>
            </a:r>
            <a:r>
              <a:rPr lang="en-US" sz="2000"/>
              <a:t>Se gli studenti non partecipano alle decisioni?</a:t>
            </a:r>
            <a:endParaRPr sz="2000"/>
          </a:p>
          <a:p>
            <a:pPr indent="-228600" lvl="0" marL="914400" marR="0" rtl="0" algn="l">
              <a:lnSpc>
                <a:spcPct val="90000"/>
              </a:lnSpc>
              <a:spcBef>
                <a:spcPts val="1000"/>
              </a:spcBef>
              <a:spcAft>
                <a:spcPts val="0"/>
              </a:spcAft>
              <a:buClr>
                <a:schemeClr val="dk1"/>
              </a:buClr>
              <a:buSzPts val="1800"/>
              <a:buFont typeface="Arial"/>
              <a:buNone/>
            </a:pPr>
            <a:r>
              <a:rPr b="1" lang="en-US" sz="2000"/>
              <a:t>R3. </a:t>
            </a:r>
            <a:r>
              <a:rPr lang="en-US" sz="2000"/>
              <a:t>Il coinvolgimento diminuisce. Gli studenti supportano ciò su cui possono avere influenza.</a:t>
            </a:r>
            <a:endParaRPr sz="2000"/>
          </a:p>
          <a:p>
            <a:pPr indent="-228600" lvl="0" marL="457200" marR="0" rtl="0" algn="l">
              <a:lnSpc>
                <a:spcPct val="90000"/>
              </a:lnSpc>
              <a:spcBef>
                <a:spcPts val="1000"/>
              </a:spcBef>
              <a:spcAft>
                <a:spcPts val="0"/>
              </a:spcAft>
              <a:buClr>
                <a:schemeClr val="dk1"/>
              </a:buClr>
              <a:buSzPts val="1800"/>
              <a:buFont typeface="Arial"/>
              <a:buNone/>
            </a:pPr>
            <a:r>
              <a:t/>
            </a:r>
            <a:endParaRPr b="1" sz="2000"/>
          </a:p>
          <a:p>
            <a:pPr indent="-228600" lvl="0" marL="457200" marR="0" rtl="0" algn="l">
              <a:lnSpc>
                <a:spcPct val="90000"/>
              </a:lnSpc>
              <a:spcBef>
                <a:spcPts val="1000"/>
              </a:spcBef>
              <a:spcAft>
                <a:spcPts val="0"/>
              </a:spcAft>
              <a:buClr>
                <a:schemeClr val="dk1"/>
              </a:buClr>
              <a:buSzPts val="1800"/>
              <a:buFont typeface="Arial"/>
              <a:buNone/>
            </a:pPr>
            <a:r>
              <a:rPr b="1" lang="en-US" sz="2000"/>
              <a:t>D4. </a:t>
            </a:r>
            <a:r>
              <a:rPr lang="en-US" sz="2000"/>
              <a:t>Come sappiamo se stiamo applicando un Approccio Scolastico Globale?</a:t>
            </a:r>
            <a:endParaRPr sz="2000"/>
          </a:p>
          <a:p>
            <a:pPr indent="-228600" lvl="0" marL="914400" marR="0" rtl="0" algn="l">
              <a:lnSpc>
                <a:spcPct val="90000"/>
              </a:lnSpc>
              <a:spcBef>
                <a:spcPts val="1000"/>
              </a:spcBef>
              <a:spcAft>
                <a:spcPts val="0"/>
              </a:spcAft>
              <a:buClr>
                <a:schemeClr val="dk1"/>
              </a:buClr>
              <a:buSzPts val="1800"/>
              <a:buFont typeface="Arial"/>
              <a:buNone/>
            </a:pPr>
            <a:r>
              <a:rPr b="1" lang="en-US" sz="2000"/>
              <a:t>R4. </a:t>
            </a:r>
            <a:r>
              <a:rPr lang="en-US" sz="2000"/>
              <a:t>Quando leadership, personale, studenti e famiglie vanno nella stessa direzione e il benessere diventa parte della cultura quotidiana.</a:t>
            </a:r>
            <a:endParaRPr sz="2000"/>
          </a:p>
          <a:p>
            <a:pPr indent="0" lvl="0" marL="0" rtl="0" algn="l">
              <a:lnSpc>
                <a:spcPct val="90000"/>
              </a:lnSpc>
              <a:spcBef>
                <a:spcPts val="0"/>
              </a:spcBef>
              <a:spcAft>
                <a:spcPts val="0"/>
              </a:spcAft>
              <a:buSzPts val="180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g38507ec21ab_0_6"/>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700"/>
              <a:t>Unit 1.3 – Introduzione all’Approccio Scolastico Globale (WSA)</a:t>
            </a:r>
            <a:endParaRPr/>
          </a:p>
        </p:txBody>
      </p:sp>
      <p:sp>
        <p:nvSpPr>
          <p:cNvPr id="148" name="Google Shape;148;g38507ec21ab_0_6"/>
          <p:cNvSpPr txBox="1"/>
          <p:nvPr>
            <p:ph idx="1" type="body"/>
          </p:nvPr>
        </p:nvSpPr>
        <p:spPr>
          <a:xfrm>
            <a:off x="-84910" y="991540"/>
            <a:ext cx="11944500" cy="550800"/>
          </a:xfrm>
          <a:prstGeom prst="rect">
            <a:avLst/>
          </a:prstGeom>
          <a:noFill/>
          <a:ln>
            <a:noFill/>
          </a:ln>
        </p:spPr>
        <p:txBody>
          <a:bodyPr anchorCtr="0" anchor="ctr" bIns="45700" lIns="91425" spcFirstLastPara="1" rIns="91425" wrap="square" tIns="45700">
            <a:noAutofit/>
          </a:bodyPr>
          <a:lstStyle/>
          <a:p>
            <a:pPr indent="-228600" lvl="0" marL="457200" rtl="0" algn="just">
              <a:lnSpc>
                <a:spcPct val="90000"/>
              </a:lnSpc>
              <a:spcBef>
                <a:spcPts val="1000"/>
              </a:spcBef>
              <a:spcAft>
                <a:spcPts val="0"/>
              </a:spcAft>
              <a:buSzPts val="2400"/>
              <a:buNone/>
            </a:pPr>
            <a:r>
              <a:rPr lang="en-US"/>
              <a:t>Studio di Caso: Scuola Primaria Europea che Adotta WSA</a:t>
            </a:r>
            <a:endParaRPr/>
          </a:p>
        </p:txBody>
      </p:sp>
      <p:grpSp>
        <p:nvGrpSpPr>
          <p:cNvPr id="149" name="Google Shape;149;g38507ec21ab_0_6"/>
          <p:cNvGrpSpPr/>
          <p:nvPr/>
        </p:nvGrpSpPr>
        <p:grpSpPr>
          <a:xfrm>
            <a:off x="97971" y="1866785"/>
            <a:ext cx="11944500" cy="4481100"/>
            <a:chOff x="0" y="404100"/>
            <a:chExt cx="11944500" cy="4481100"/>
          </a:xfrm>
        </p:grpSpPr>
        <p:sp>
          <p:nvSpPr>
            <p:cNvPr id="150" name="Google Shape;150;g38507ec21ab_0_6"/>
            <p:cNvSpPr/>
            <p:nvPr/>
          </p:nvSpPr>
          <p:spPr>
            <a:xfrm>
              <a:off x="0" y="404100"/>
              <a:ext cx="11944500" cy="1368900"/>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1" name="Google Shape;151;g38507ec21ab_0_6"/>
            <p:cNvSpPr txBox="1"/>
            <p:nvPr/>
          </p:nvSpPr>
          <p:spPr>
            <a:xfrm>
              <a:off x="66824" y="470924"/>
              <a:ext cx="11810852" cy="1235252"/>
            </a:xfrm>
            <a:prstGeom prst="rect">
              <a:avLst/>
            </a:prstGeom>
            <a:noFill/>
            <a:ln>
              <a:noFill/>
            </a:ln>
          </p:spPr>
          <p:txBody>
            <a:bodyPr anchorCtr="0" anchor="ctr" bIns="76200" lIns="76200" spcFirstLastPara="1" rIns="76200" wrap="square" tIns="76200">
              <a:noAutofit/>
            </a:bodyPr>
            <a:lstStyle/>
            <a:p>
              <a:pPr indent="0" lvl="0" marL="0" marR="0" rtl="0" algn="l">
                <a:lnSpc>
                  <a:spcPct val="90000"/>
                </a:lnSpc>
                <a:spcBef>
                  <a:spcPts val="0"/>
                </a:spcBef>
                <a:spcAft>
                  <a:spcPts val="0"/>
                </a:spcAft>
                <a:buClr>
                  <a:srgbClr val="000000"/>
                </a:buClr>
                <a:buSzPts val="2000"/>
                <a:buFont typeface="Arial"/>
                <a:buNone/>
              </a:pPr>
              <a:r>
                <a:rPr b="1" i="0" lang="en-US" sz="2000" u="none" cap="none" strike="noStrike">
                  <a:solidFill>
                    <a:schemeClr val="dk1"/>
                  </a:solidFill>
                  <a:latin typeface="Arial"/>
                  <a:ea typeface="Arial"/>
                  <a:cs typeface="Arial"/>
                  <a:sym typeface="Arial"/>
                </a:rPr>
                <a:t>Paese: </a:t>
              </a:r>
              <a:r>
                <a:rPr b="0" i="0" lang="en-US" sz="2000" u="none" cap="none" strike="noStrike">
                  <a:solidFill>
                    <a:schemeClr val="dk1"/>
                  </a:solidFill>
                  <a:latin typeface="Arial"/>
                  <a:ea typeface="Arial"/>
                  <a:cs typeface="Arial"/>
                  <a:sym typeface="Arial"/>
                </a:rPr>
                <a:t>Finlandia</a:t>
              </a:r>
              <a:endParaRPr b="0" i="0" sz="2000" u="none" cap="none" strike="noStrike">
                <a:solidFill>
                  <a:schemeClr val="dk1"/>
                </a:solidFill>
                <a:latin typeface="Arial"/>
                <a:ea typeface="Arial"/>
                <a:cs typeface="Arial"/>
                <a:sym typeface="Arial"/>
              </a:endParaRPr>
            </a:p>
            <a:p>
              <a:pPr indent="0" lvl="0" marL="0" marR="0" rtl="0" algn="l">
                <a:lnSpc>
                  <a:spcPct val="90000"/>
                </a:lnSpc>
                <a:spcBef>
                  <a:spcPts val="0"/>
                </a:spcBef>
                <a:spcAft>
                  <a:spcPts val="0"/>
                </a:spcAft>
                <a:buClr>
                  <a:srgbClr val="000000"/>
                </a:buClr>
                <a:buSzPts val="2000"/>
                <a:buFont typeface="Arial"/>
                <a:buNone/>
              </a:pPr>
              <a:r>
                <a:rPr b="1" i="0" lang="en-US" sz="2000" u="none" cap="none" strike="noStrike">
                  <a:solidFill>
                    <a:schemeClr val="dk1"/>
                  </a:solidFill>
                  <a:latin typeface="Arial"/>
                  <a:ea typeface="Arial"/>
                  <a:cs typeface="Arial"/>
                  <a:sym typeface="Arial"/>
                </a:rPr>
                <a:t>Tipo di scuola: </a:t>
              </a:r>
              <a:r>
                <a:rPr b="0" i="0" lang="en-US" sz="2000" u="none" cap="none" strike="noStrike">
                  <a:solidFill>
                    <a:schemeClr val="dk1"/>
                  </a:solidFill>
                  <a:latin typeface="Arial"/>
                  <a:ea typeface="Arial"/>
                  <a:cs typeface="Arial"/>
                  <a:sym typeface="Arial"/>
                </a:rPr>
                <a:t>Scuola primaria pubblica (6–12 anni)</a:t>
              </a:r>
              <a:endParaRPr b="0" i="0" sz="2000" u="none" cap="none" strike="noStrike">
                <a:solidFill>
                  <a:schemeClr val="dk1"/>
                </a:solidFill>
                <a:latin typeface="Arial"/>
                <a:ea typeface="Arial"/>
                <a:cs typeface="Arial"/>
                <a:sym typeface="Arial"/>
              </a:endParaRPr>
            </a:p>
          </p:txBody>
        </p:sp>
        <p:sp>
          <p:nvSpPr>
            <p:cNvPr id="152" name="Google Shape;152;g38507ec21ab_0_6"/>
            <p:cNvSpPr/>
            <p:nvPr/>
          </p:nvSpPr>
          <p:spPr>
            <a:xfrm>
              <a:off x="0" y="1960200"/>
              <a:ext cx="11944500" cy="1368900"/>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3" name="Google Shape;153;g38507ec21ab_0_6"/>
            <p:cNvSpPr txBox="1"/>
            <p:nvPr/>
          </p:nvSpPr>
          <p:spPr>
            <a:xfrm>
              <a:off x="66824" y="2027024"/>
              <a:ext cx="11810852" cy="1235252"/>
            </a:xfrm>
            <a:prstGeom prst="rect">
              <a:avLst/>
            </a:prstGeom>
            <a:noFill/>
            <a:ln>
              <a:noFill/>
            </a:ln>
          </p:spPr>
          <p:txBody>
            <a:bodyPr anchorCtr="0" anchor="ctr" bIns="76200" lIns="76200" spcFirstLastPara="1" rIns="76200" wrap="square" tIns="76200">
              <a:noAutofit/>
            </a:bodyPr>
            <a:lstStyle/>
            <a:p>
              <a:pPr indent="0" lvl="0" marL="0" marR="0" rtl="0" algn="l">
                <a:lnSpc>
                  <a:spcPct val="90000"/>
                </a:lnSpc>
                <a:spcBef>
                  <a:spcPts val="0"/>
                </a:spcBef>
                <a:spcAft>
                  <a:spcPts val="0"/>
                </a:spcAft>
                <a:buClr>
                  <a:srgbClr val="000000"/>
                </a:buClr>
                <a:buSzPts val="2000"/>
                <a:buFont typeface="Arial"/>
                <a:buNone/>
              </a:pPr>
              <a:r>
                <a:rPr b="0" i="0" lang="en-US" sz="2000" u="none" cap="none" strike="noStrike">
                  <a:solidFill>
                    <a:schemeClr val="dk1"/>
                  </a:solidFill>
                  <a:latin typeface="Arial"/>
                  <a:ea typeface="Arial"/>
                  <a:cs typeface="Arial"/>
                  <a:sym typeface="Arial"/>
                </a:rPr>
                <a:t>La scuola voleva migliorare il morale degli insegnanti e il comportamento degli studenti.</a:t>
              </a:r>
              <a:endParaRPr b="0" i="0" sz="2000" u="none" cap="none" strike="noStrike">
                <a:solidFill>
                  <a:schemeClr val="dk1"/>
                </a:solidFill>
                <a:latin typeface="Arial"/>
                <a:ea typeface="Arial"/>
                <a:cs typeface="Arial"/>
                <a:sym typeface="Arial"/>
              </a:endParaRPr>
            </a:p>
            <a:p>
              <a:pPr indent="0" lvl="0" marL="0" marR="0" rtl="0" algn="l">
                <a:lnSpc>
                  <a:spcPct val="90000"/>
                </a:lnSpc>
                <a:spcBef>
                  <a:spcPts val="0"/>
                </a:spcBef>
                <a:spcAft>
                  <a:spcPts val="0"/>
                </a:spcAft>
                <a:buClr>
                  <a:srgbClr val="000000"/>
                </a:buClr>
                <a:buSzPts val="2000"/>
                <a:buFont typeface="Arial"/>
                <a:buNone/>
              </a:pPr>
              <a:r>
                <a:rPr b="0" i="0" lang="en-US" sz="2000" u="none" cap="none" strike="noStrike">
                  <a:solidFill>
                    <a:schemeClr val="dk1"/>
                  </a:solidFill>
                  <a:latin typeface="Arial"/>
                  <a:ea typeface="Arial"/>
                  <a:cs typeface="Arial"/>
                  <a:sym typeface="Arial"/>
                </a:rPr>
                <a:t>Hanno deciso di adottare un Approccio Scolastico Globale al benessere.</a:t>
              </a:r>
              <a:endParaRPr b="0" i="0" sz="2000" u="none" cap="none" strike="noStrike">
                <a:solidFill>
                  <a:schemeClr val="dk1"/>
                </a:solidFill>
                <a:latin typeface="Arial"/>
                <a:ea typeface="Arial"/>
                <a:cs typeface="Arial"/>
                <a:sym typeface="Arial"/>
              </a:endParaRPr>
            </a:p>
          </p:txBody>
        </p:sp>
        <p:sp>
          <p:nvSpPr>
            <p:cNvPr id="154" name="Google Shape;154;g38507ec21ab_0_6"/>
            <p:cNvSpPr/>
            <p:nvPr/>
          </p:nvSpPr>
          <p:spPr>
            <a:xfrm>
              <a:off x="0" y="3516300"/>
              <a:ext cx="11944500" cy="1368900"/>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5" name="Google Shape;155;g38507ec21ab_0_6"/>
            <p:cNvSpPr txBox="1"/>
            <p:nvPr/>
          </p:nvSpPr>
          <p:spPr>
            <a:xfrm>
              <a:off x="66824" y="3583124"/>
              <a:ext cx="11810852" cy="1235252"/>
            </a:xfrm>
            <a:prstGeom prst="rect">
              <a:avLst/>
            </a:prstGeom>
            <a:noFill/>
            <a:ln>
              <a:noFill/>
            </a:ln>
          </p:spPr>
          <p:txBody>
            <a:bodyPr anchorCtr="0" anchor="ctr" bIns="76200" lIns="76200" spcFirstLastPara="1" rIns="76200" wrap="square" tIns="76200">
              <a:noAutofit/>
            </a:bodyPr>
            <a:lstStyle/>
            <a:p>
              <a:pPr indent="0" lvl="0" marL="0" marR="0" rtl="0" algn="l">
                <a:lnSpc>
                  <a:spcPct val="90000"/>
                </a:lnSpc>
                <a:spcBef>
                  <a:spcPts val="0"/>
                </a:spcBef>
                <a:spcAft>
                  <a:spcPts val="0"/>
                </a:spcAft>
                <a:buClr>
                  <a:srgbClr val="000000"/>
                </a:buClr>
                <a:buSzPts val="2000"/>
                <a:buFont typeface="Arial"/>
                <a:buNone/>
              </a:pPr>
              <a:r>
                <a:rPr b="0" i="0" lang="en-US" sz="1900" u="none" cap="none" strike="noStrike">
                  <a:solidFill>
                    <a:schemeClr val="dk1"/>
                  </a:solidFill>
                  <a:latin typeface="Arial"/>
                  <a:ea typeface="Arial"/>
                  <a:cs typeface="Arial"/>
                  <a:sym typeface="Arial"/>
                </a:rPr>
                <a:t>Cosa hanno fatto per primo</a:t>
              </a:r>
              <a:endParaRPr b="0" i="0" sz="1900" u="none" cap="none" strike="noStrike">
                <a:solidFill>
                  <a:schemeClr val="dk1"/>
                </a:solidFill>
                <a:latin typeface="Arial"/>
                <a:ea typeface="Arial"/>
                <a:cs typeface="Arial"/>
                <a:sym typeface="Arial"/>
              </a:endParaRPr>
            </a:p>
            <a:p>
              <a:pPr indent="0" lvl="0" marL="0" marR="0" rtl="0" algn="l">
                <a:lnSpc>
                  <a:spcPct val="90000"/>
                </a:lnSpc>
                <a:spcBef>
                  <a:spcPts val="0"/>
                </a:spcBef>
                <a:spcAft>
                  <a:spcPts val="0"/>
                </a:spcAft>
                <a:buClr>
                  <a:srgbClr val="000000"/>
                </a:buClr>
                <a:buSzPts val="2000"/>
                <a:buFont typeface="Arial"/>
                <a:buNone/>
              </a:pPr>
              <a:r>
                <a:rPr b="0" i="0" lang="en-US" sz="1900" u="none" cap="none" strike="noStrike">
                  <a:solidFill>
                    <a:schemeClr val="dk1"/>
                  </a:solidFill>
                  <a:latin typeface="Arial"/>
                  <a:ea typeface="Arial"/>
                  <a:cs typeface="Arial"/>
                  <a:sym typeface="Arial"/>
                </a:rPr>
                <a:t>• Hanno formato un team per il benessere con un insegnante referente e due rappresentanti degli studenti</a:t>
              </a:r>
              <a:endParaRPr b="0" i="0" sz="1900" u="none" cap="none" strike="noStrike">
                <a:solidFill>
                  <a:schemeClr val="dk1"/>
                </a:solidFill>
                <a:latin typeface="Arial"/>
                <a:ea typeface="Arial"/>
                <a:cs typeface="Arial"/>
                <a:sym typeface="Arial"/>
              </a:endParaRPr>
            </a:p>
            <a:p>
              <a:pPr indent="0" lvl="0" marL="0" marR="0" rtl="0" algn="l">
                <a:lnSpc>
                  <a:spcPct val="90000"/>
                </a:lnSpc>
                <a:spcBef>
                  <a:spcPts val="0"/>
                </a:spcBef>
                <a:spcAft>
                  <a:spcPts val="0"/>
                </a:spcAft>
                <a:buClr>
                  <a:srgbClr val="000000"/>
                </a:buClr>
                <a:buSzPts val="2000"/>
                <a:buFont typeface="Arial"/>
                <a:buNone/>
              </a:pPr>
              <a:r>
                <a:rPr b="0" i="0" lang="en-US" sz="1900" u="none" cap="none" strike="noStrike">
                  <a:solidFill>
                    <a:schemeClr val="dk1"/>
                  </a:solidFill>
                  <a:latin typeface="Arial"/>
                  <a:ea typeface="Arial"/>
                  <a:cs typeface="Arial"/>
                  <a:sym typeface="Arial"/>
                </a:rPr>
                <a:t>• Hanno utilizzato un breve sondaggio tra il personale per scegliere un’area prioritaria</a:t>
              </a:r>
              <a:endParaRPr b="0" i="0" sz="1900" u="none" cap="none" strike="noStrike">
                <a:solidFill>
                  <a:schemeClr val="dk1"/>
                </a:solidFill>
                <a:latin typeface="Arial"/>
                <a:ea typeface="Arial"/>
                <a:cs typeface="Arial"/>
                <a:sym typeface="Arial"/>
              </a:endParaRPr>
            </a:p>
            <a:p>
              <a:pPr indent="0" lvl="0" marL="0" marR="0" rtl="0" algn="l">
                <a:lnSpc>
                  <a:spcPct val="90000"/>
                </a:lnSpc>
                <a:spcBef>
                  <a:spcPts val="0"/>
                </a:spcBef>
                <a:spcAft>
                  <a:spcPts val="0"/>
                </a:spcAft>
                <a:buClr>
                  <a:srgbClr val="000000"/>
                </a:buClr>
                <a:buSzPts val="2000"/>
                <a:buFont typeface="Arial"/>
                <a:buNone/>
              </a:pPr>
              <a:r>
                <a:rPr b="0" i="0" lang="en-US" sz="1900" u="none" cap="none" strike="noStrike">
                  <a:solidFill>
                    <a:schemeClr val="dk1"/>
                  </a:solidFill>
                  <a:latin typeface="Arial"/>
                  <a:ea typeface="Arial"/>
                  <a:cs typeface="Arial"/>
                  <a:sym typeface="Arial"/>
                </a:rPr>
                <a:t>• Hanno selezionato le </a:t>
              </a:r>
              <a:r>
                <a:rPr b="1" i="0" lang="en-US" sz="1900" u="none" cap="none" strike="noStrike">
                  <a:solidFill>
                    <a:schemeClr val="dk1"/>
                  </a:solidFill>
                  <a:latin typeface="Arial"/>
                  <a:ea typeface="Arial"/>
                  <a:cs typeface="Arial"/>
                  <a:sym typeface="Arial"/>
                </a:rPr>
                <a:t>Relazioni</a:t>
              </a:r>
              <a:r>
                <a:rPr b="0" i="0" lang="en-US" sz="1900" u="none" cap="none" strike="noStrike">
                  <a:solidFill>
                    <a:schemeClr val="dk1"/>
                  </a:solidFill>
                  <a:latin typeface="Arial"/>
                  <a:ea typeface="Arial"/>
                  <a:cs typeface="Arial"/>
                  <a:sym typeface="Arial"/>
                </a:rPr>
                <a:t> dal modello PERMA come obiettivo principale</a:t>
              </a:r>
              <a:endParaRPr b="0" i="0" sz="1900" u="none" cap="none" strike="noStrike">
                <a:solidFill>
                  <a:schemeClr val="dk1"/>
                </a:solidFill>
                <a:latin typeface="Arial"/>
                <a:ea typeface="Arial"/>
                <a:cs typeface="Arial"/>
                <a:sym typeface="Arial"/>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4"/>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700"/>
              <a:t>Unit 1.3 – Introduzione all’Approccio Scolastico Globale (WSA)</a:t>
            </a:r>
            <a:endParaRPr/>
          </a:p>
        </p:txBody>
      </p:sp>
      <p:sp>
        <p:nvSpPr>
          <p:cNvPr id="161" name="Google Shape;161;p14"/>
          <p:cNvSpPr txBox="1"/>
          <p:nvPr>
            <p:ph idx="1" type="body"/>
          </p:nvPr>
        </p:nvSpPr>
        <p:spPr>
          <a:xfrm>
            <a:off x="-84910" y="991540"/>
            <a:ext cx="11944500" cy="550800"/>
          </a:xfrm>
          <a:prstGeom prst="rect">
            <a:avLst/>
          </a:prstGeom>
          <a:noFill/>
          <a:ln>
            <a:noFill/>
          </a:ln>
        </p:spPr>
        <p:txBody>
          <a:bodyPr anchorCtr="0" anchor="ctr" bIns="45700" lIns="91425" spcFirstLastPara="1" rIns="91425" wrap="square" tIns="45700">
            <a:noAutofit/>
          </a:bodyPr>
          <a:lstStyle/>
          <a:p>
            <a:pPr indent="-228600" lvl="0" marL="457200" rtl="0" algn="just">
              <a:lnSpc>
                <a:spcPct val="90000"/>
              </a:lnSpc>
              <a:spcBef>
                <a:spcPts val="1000"/>
              </a:spcBef>
              <a:spcAft>
                <a:spcPts val="0"/>
              </a:spcAft>
              <a:buSzPts val="2400"/>
              <a:buNone/>
            </a:pPr>
            <a:r>
              <a:rPr lang="en-US"/>
              <a:t>Cosa ha implementato la scuola</a:t>
            </a:r>
            <a:endParaRPr>
              <a:latin typeface="Calibri"/>
              <a:ea typeface="Calibri"/>
              <a:cs typeface="Calibri"/>
              <a:sym typeface="Calibri"/>
            </a:endParaRPr>
          </a:p>
        </p:txBody>
      </p:sp>
      <p:grpSp>
        <p:nvGrpSpPr>
          <p:cNvPr id="162" name="Google Shape;162;p14"/>
          <p:cNvGrpSpPr/>
          <p:nvPr/>
        </p:nvGrpSpPr>
        <p:grpSpPr>
          <a:xfrm>
            <a:off x="411480" y="1543029"/>
            <a:ext cx="11109960" cy="5074251"/>
            <a:chOff x="0" y="689"/>
            <a:chExt cx="11109960" cy="5074251"/>
          </a:xfrm>
        </p:grpSpPr>
        <p:sp>
          <p:nvSpPr>
            <p:cNvPr id="163" name="Google Shape;163;p14"/>
            <p:cNvSpPr/>
            <p:nvPr/>
          </p:nvSpPr>
          <p:spPr>
            <a:xfrm>
              <a:off x="0" y="689"/>
              <a:ext cx="11109960" cy="1005816"/>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64" name="Google Shape;164;p14"/>
            <p:cNvSpPr txBox="1"/>
            <p:nvPr/>
          </p:nvSpPr>
          <p:spPr>
            <a:xfrm>
              <a:off x="49100" y="49789"/>
              <a:ext cx="11011760" cy="907616"/>
            </a:xfrm>
            <a:prstGeom prst="rect">
              <a:avLst/>
            </a:prstGeom>
            <a:noFill/>
            <a:ln>
              <a:noFill/>
            </a:ln>
          </p:spPr>
          <p:txBody>
            <a:bodyPr anchorCtr="0" anchor="ctr" bIns="68575" lIns="68575" spcFirstLastPara="1" rIns="68575" wrap="square" tIns="68575">
              <a:noAutofit/>
            </a:bodyPr>
            <a:lstStyle/>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Tre cambiamenti semplici a livello scolastico</a:t>
              </a:r>
              <a:endParaRPr b="0" i="0" sz="1800" u="none" cap="none" strike="noStrike">
                <a:solidFill>
                  <a:schemeClr val="dk1"/>
                </a:solidFill>
                <a:latin typeface="Calibri"/>
                <a:ea typeface="Calibri"/>
                <a:cs typeface="Calibri"/>
                <a:sym typeface="Calibri"/>
              </a:endParaRPr>
            </a:p>
          </p:txBody>
        </p:sp>
        <p:sp>
          <p:nvSpPr>
            <p:cNvPr id="165" name="Google Shape;165;p14"/>
            <p:cNvSpPr/>
            <p:nvPr/>
          </p:nvSpPr>
          <p:spPr>
            <a:xfrm>
              <a:off x="0" y="1017797"/>
              <a:ext cx="11109960" cy="1005816"/>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66" name="Google Shape;166;p14"/>
            <p:cNvSpPr txBox="1"/>
            <p:nvPr/>
          </p:nvSpPr>
          <p:spPr>
            <a:xfrm>
              <a:off x="49100" y="1066897"/>
              <a:ext cx="11011760" cy="907616"/>
            </a:xfrm>
            <a:prstGeom prst="rect">
              <a:avLst/>
            </a:prstGeom>
            <a:noFill/>
            <a:ln>
              <a:noFill/>
            </a:ln>
          </p:spPr>
          <p:txBody>
            <a:bodyPr anchorCtr="0" anchor="ctr" bIns="68575" lIns="68575" spcFirstLastPara="1" rIns="68575" wrap="square" tIns="68575">
              <a:noAutofit/>
            </a:bodyPr>
            <a:lstStyle/>
            <a:p>
              <a:pPr indent="0" lvl="0" marL="0" marR="0" rtl="0" algn="l">
                <a:lnSpc>
                  <a:spcPct val="90000"/>
                </a:lnSpc>
                <a:spcBef>
                  <a:spcPts val="0"/>
                </a:spcBef>
                <a:spcAft>
                  <a:spcPts val="0"/>
                </a:spcAft>
                <a:buClr>
                  <a:srgbClr val="000000"/>
                </a:buClr>
                <a:buSzPts val="1800"/>
                <a:buFont typeface="Arial"/>
                <a:buNone/>
              </a:pPr>
              <a:r>
                <a:rPr b="1" i="0" lang="en-US" sz="1800" u="none" cap="none" strike="noStrike">
                  <a:solidFill>
                    <a:schemeClr val="dk1"/>
                  </a:solidFill>
                  <a:latin typeface="Calibri"/>
                  <a:ea typeface="Calibri"/>
                  <a:cs typeface="Calibri"/>
                  <a:sym typeface="Calibri"/>
                </a:rPr>
                <a:t>1. Routine di accoglienza mattutina</a:t>
              </a:r>
              <a:br>
                <a:rPr b="0" i="0" lang="en-US" sz="1800" u="none" cap="none" strike="noStrike">
                  <a:solidFill>
                    <a:schemeClr val="dk1"/>
                  </a:solidFill>
                  <a:latin typeface="Calibri"/>
                  <a:ea typeface="Calibri"/>
                  <a:cs typeface="Calibri"/>
                  <a:sym typeface="Calibri"/>
                </a:rPr>
              </a:br>
              <a:r>
                <a:rPr b="0" i="0" lang="en-US" sz="1800" u="none" cap="none" strike="noStrike">
                  <a:solidFill>
                    <a:schemeClr val="dk1"/>
                  </a:solidFill>
                  <a:latin typeface="Calibri"/>
                  <a:ea typeface="Calibri"/>
                  <a:cs typeface="Calibri"/>
                  <a:sym typeface="Calibri"/>
                </a:rPr>
                <a:t>Ogni insegnante accoglieva gli studenti alla porta.</a:t>
              </a:r>
              <a:endParaRPr b="0" i="0" sz="1800" u="none" cap="none" strike="noStrike">
                <a:solidFill>
                  <a:schemeClr val="dk1"/>
                </a:solidFill>
                <a:latin typeface="Calibri"/>
                <a:ea typeface="Calibri"/>
                <a:cs typeface="Calibri"/>
                <a:sym typeface="Calibri"/>
              </a:endParaRPr>
            </a:p>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Scopo: aumentare la connessione e ridurre lo stress mattutino.</a:t>
              </a:r>
              <a:endParaRPr b="0" i="0" sz="1800" u="none" cap="none" strike="noStrike">
                <a:solidFill>
                  <a:schemeClr val="dk1"/>
                </a:solidFill>
                <a:latin typeface="Calibri"/>
                <a:ea typeface="Calibri"/>
                <a:cs typeface="Calibri"/>
                <a:sym typeface="Calibri"/>
              </a:endParaRPr>
            </a:p>
          </p:txBody>
        </p:sp>
        <p:sp>
          <p:nvSpPr>
            <p:cNvPr id="167" name="Google Shape;167;p14"/>
            <p:cNvSpPr/>
            <p:nvPr/>
          </p:nvSpPr>
          <p:spPr>
            <a:xfrm>
              <a:off x="0" y="2034906"/>
              <a:ext cx="11109960" cy="1005816"/>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68" name="Google Shape;168;p14"/>
            <p:cNvSpPr txBox="1"/>
            <p:nvPr/>
          </p:nvSpPr>
          <p:spPr>
            <a:xfrm>
              <a:off x="49100" y="2084006"/>
              <a:ext cx="11011760" cy="907616"/>
            </a:xfrm>
            <a:prstGeom prst="rect">
              <a:avLst/>
            </a:prstGeom>
            <a:noFill/>
            <a:ln>
              <a:noFill/>
            </a:ln>
          </p:spPr>
          <p:txBody>
            <a:bodyPr anchorCtr="0" anchor="ctr" bIns="68575" lIns="68575" spcFirstLastPara="1" rIns="68575" wrap="square" tIns="68575">
              <a:noAutofit/>
            </a:bodyPr>
            <a:lstStyle/>
            <a:p>
              <a:pPr indent="0" lvl="0" marL="0" marR="0" rtl="0" algn="l">
                <a:lnSpc>
                  <a:spcPct val="90000"/>
                </a:lnSpc>
                <a:spcBef>
                  <a:spcPts val="0"/>
                </a:spcBef>
                <a:spcAft>
                  <a:spcPts val="0"/>
                </a:spcAft>
                <a:buClr>
                  <a:srgbClr val="000000"/>
                </a:buClr>
                <a:buSzPts val="1800"/>
                <a:buFont typeface="Arial"/>
                <a:buNone/>
              </a:pPr>
              <a:r>
                <a:rPr b="1" i="0" lang="en-US" sz="1800" u="none" cap="none" strike="noStrike">
                  <a:solidFill>
                    <a:schemeClr val="dk1"/>
                  </a:solidFill>
                  <a:latin typeface="Calibri"/>
                  <a:ea typeface="Calibri"/>
                  <a:cs typeface="Calibri"/>
                  <a:sym typeface="Calibri"/>
                </a:rPr>
                <a:t>2. Cerchio di check-in settimanale</a:t>
              </a:r>
              <a:br>
                <a:rPr b="0" i="0" lang="en-US" sz="1800" u="none" cap="none" strike="noStrike">
                  <a:solidFill>
                    <a:schemeClr val="dk1"/>
                  </a:solidFill>
                  <a:latin typeface="Calibri"/>
                  <a:ea typeface="Calibri"/>
                  <a:cs typeface="Calibri"/>
                  <a:sym typeface="Calibri"/>
                </a:rPr>
              </a:br>
              <a:r>
                <a:rPr b="0" i="0" lang="en-US" sz="1800" u="none" cap="none" strike="noStrike">
                  <a:solidFill>
                    <a:schemeClr val="dk1"/>
                  </a:solidFill>
                  <a:latin typeface="Calibri"/>
                  <a:ea typeface="Calibri"/>
                  <a:cs typeface="Calibri"/>
                  <a:sym typeface="Calibri"/>
                </a:rPr>
                <a:t>Cinque minuti all’inizio della settimana in ogni classe.</a:t>
              </a:r>
              <a:endParaRPr b="0" i="0" sz="1800" u="none" cap="none" strike="noStrike">
                <a:solidFill>
                  <a:schemeClr val="dk1"/>
                </a:solidFill>
                <a:latin typeface="Calibri"/>
                <a:ea typeface="Calibri"/>
                <a:cs typeface="Calibri"/>
                <a:sym typeface="Calibri"/>
              </a:endParaRPr>
            </a:p>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Gli studenti condividono come si sentono e di cosa hanno bisogno.</a:t>
              </a:r>
              <a:endParaRPr b="0" i="0" sz="1800" u="none" cap="none" strike="noStrike">
                <a:solidFill>
                  <a:schemeClr val="dk1"/>
                </a:solidFill>
                <a:latin typeface="Calibri"/>
                <a:ea typeface="Calibri"/>
                <a:cs typeface="Calibri"/>
                <a:sym typeface="Calibri"/>
              </a:endParaRPr>
            </a:p>
          </p:txBody>
        </p:sp>
        <p:sp>
          <p:nvSpPr>
            <p:cNvPr id="169" name="Google Shape;169;p14"/>
            <p:cNvSpPr/>
            <p:nvPr/>
          </p:nvSpPr>
          <p:spPr>
            <a:xfrm>
              <a:off x="0" y="3052015"/>
              <a:ext cx="11109960" cy="1005816"/>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70" name="Google Shape;170;p14"/>
            <p:cNvSpPr txBox="1"/>
            <p:nvPr/>
          </p:nvSpPr>
          <p:spPr>
            <a:xfrm>
              <a:off x="49100" y="3101115"/>
              <a:ext cx="11011760" cy="907616"/>
            </a:xfrm>
            <a:prstGeom prst="rect">
              <a:avLst/>
            </a:prstGeom>
            <a:noFill/>
            <a:ln>
              <a:noFill/>
            </a:ln>
          </p:spPr>
          <p:txBody>
            <a:bodyPr anchorCtr="0" anchor="ctr" bIns="68575" lIns="68575" spcFirstLastPara="1" rIns="68575" wrap="square" tIns="68575">
              <a:noAutofit/>
            </a:bodyPr>
            <a:lstStyle/>
            <a:p>
              <a:pPr indent="0" lvl="0" marL="0" marR="0" rtl="0" algn="l">
                <a:lnSpc>
                  <a:spcPct val="90000"/>
                </a:lnSpc>
                <a:spcBef>
                  <a:spcPts val="0"/>
                </a:spcBef>
                <a:spcAft>
                  <a:spcPts val="0"/>
                </a:spcAft>
                <a:buClr>
                  <a:srgbClr val="000000"/>
                </a:buClr>
                <a:buSzPts val="1800"/>
                <a:buFont typeface="Arial"/>
                <a:buNone/>
              </a:pPr>
              <a:r>
                <a:rPr b="1" i="0" lang="en-US" sz="1800" u="none" cap="none" strike="noStrike">
                  <a:solidFill>
                    <a:schemeClr val="dk1"/>
                  </a:solidFill>
                  <a:latin typeface="Calibri"/>
                  <a:ea typeface="Calibri"/>
                  <a:cs typeface="Calibri"/>
                  <a:sym typeface="Calibri"/>
                </a:rPr>
                <a:t>3. Comunicazione con i genitori</a:t>
              </a:r>
              <a:br>
                <a:rPr b="0" i="0" lang="en-US" sz="1800" u="none" cap="none" strike="noStrike">
                  <a:solidFill>
                    <a:schemeClr val="dk1"/>
                  </a:solidFill>
                  <a:latin typeface="Calibri"/>
                  <a:ea typeface="Calibri"/>
                  <a:cs typeface="Calibri"/>
                  <a:sym typeface="Calibri"/>
                </a:rPr>
              </a:br>
              <a:r>
                <a:rPr b="0" i="0" lang="en-US" sz="1800" u="none" cap="none" strike="noStrike">
                  <a:solidFill>
                    <a:schemeClr val="dk1"/>
                  </a:solidFill>
                  <a:latin typeface="Calibri"/>
                  <a:ea typeface="Calibri"/>
                  <a:cs typeface="Calibri"/>
                  <a:sym typeface="Calibri"/>
                </a:rPr>
                <a:t>Breve nota settimanale inviata alle famiglie per condividere un momento positivo in classe.</a:t>
              </a:r>
              <a:endParaRPr b="0" i="0" sz="1800" u="none" cap="none" strike="noStrike">
                <a:solidFill>
                  <a:schemeClr val="dk1"/>
                </a:solidFill>
                <a:latin typeface="Calibri"/>
                <a:ea typeface="Calibri"/>
                <a:cs typeface="Calibri"/>
                <a:sym typeface="Calibri"/>
              </a:endParaRPr>
            </a:p>
          </p:txBody>
        </p:sp>
        <p:sp>
          <p:nvSpPr>
            <p:cNvPr id="171" name="Google Shape;171;p14"/>
            <p:cNvSpPr/>
            <p:nvPr/>
          </p:nvSpPr>
          <p:spPr>
            <a:xfrm>
              <a:off x="0" y="4069124"/>
              <a:ext cx="11109960" cy="1005816"/>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72" name="Google Shape;172;p14"/>
            <p:cNvSpPr txBox="1"/>
            <p:nvPr/>
          </p:nvSpPr>
          <p:spPr>
            <a:xfrm>
              <a:off x="49100" y="4118224"/>
              <a:ext cx="11011760" cy="907616"/>
            </a:xfrm>
            <a:prstGeom prst="rect">
              <a:avLst/>
            </a:prstGeom>
            <a:noFill/>
            <a:ln>
              <a:noFill/>
            </a:ln>
          </p:spPr>
          <p:txBody>
            <a:bodyPr anchorCtr="0" anchor="ctr" bIns="68575" lIns="68575" spcFirstLastPara="1" rIns="68575" wrap="square" tIns="68575">
              <a:noAutofit/>
            </a:bodyPr>
            <a:lstStyle/>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Perché ha funzionato</a:t>
              </a:r>
              <a:endParaRPr b="0" i="0" sz="1800" u="none" cap="none" strike="noStrike">
                <a:solidFill>
                  <a:schemeClr val="dk1"/>
                </a:solidFill>
                <a:latin typeface="Calibri"/>
                <a:ea typeface="Calibri"/>
                <a:cs typeface="Calibri"/>
                <a:sym typeface="Calibri"/>
              </a:endParaRPr>
            </a:p>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 Stessa routine in ogni classe</a:t>
              </a:r>
              <a:endParaRPr b="0" i="0" sz="1800" u="none" cap="none" strike="noStrike">
                <a:solidFill>
                  <a:schemeClr val="dk1"/>
                </a:solidFill>
                <a:latin typeface="Calibri"/>
                <a:ea typeface="Calibri"/>
                <a:cs typeface="Calibri"/>
                <a:sym typeface="Calibri"/>
              </a:endParaRPr>
            </a:p>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 La leadership ha supportato la pianificazione e tutelato il tempo</a:t>
              </a:r>
              <a:endParaRPr b="0" i="0" sz="1800" u="none" cap="none" strike="noStrike">
                <a:solidFill>
                  <a:schemeClr val="dk1"/>
                </a:solidFill>
                <a:latin typeface="Calibri"/>
                <a:ea typeface="Calibri"/>
                <a:cs typeface="Calibri"/>
                <a:sym typeface="Calibri"/>
              </a:endParaRPr>
            </a:p>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 Gli studenti hanno partecipato e dato feedback</a:t>
              </a:r>
              <a:endParaRPr b="0" i="0" sz="1800" u="none" cap="none" strike="noStrike">
                <a:solidFill>
                  <a:schemeClr val="dk1"/>
                </a:solidFill>
                <a:latin typeface="Calibri"/>
                <a:ea typeface="Calibri"/>
                <a:cs typeface="Calibri"/>
                <a:sym typeface="Calibri"/>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15"/>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700"/>
              <a:t>Unit 1.3 – Introduzione all’Approccio Scolastico Globale (WSA)</a:t>
            </a:r>
            <a:endParaRPr/>
          </a:p>
        </p:txBody>
      </p:sp>
      <p:sp>
        <p:nvSpPr>
          <p:cNvPr id="178" name="Google Shape;178;p15"/>
          <p:cNvSpPr txBox="1"/>
          <p:nvPr>
            <p:ph idx="1" type="body"/>
          </p:nvPr>
        </p:nvSpPr>
        <p:spPr>
          <a:xfrm>
            <a:off x="-84910" y="991540"/>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Risultati e Riflessone</a:t>
            </a:r>
            <a:endParaRPr/>
          </a:p>
        </p:txBody>
      </p:sp>
      <p:grpSp>
        <p:nvGrpSpPr>
          <p:cNvPr id="179" name="Google Shape;179;p15"/>
          <p:cNvGrpSpPr/>
          <p:nvPr/>
        </p:nvGrpSpPr>
        <p:grpSpPr>
          <a:xfrm>
            <a:off x="2321718" y="1623060"/>
            <a:ext cx="9188291" cy="4983479"/>
            <a:chOff x="1601628" y="0"/>
            <a:chExt cx="9188291" cy="4983479"/>
          </a:xfrm>
        </p:grpSpPr>
        <p:sp>
          <p:nvSpPr>
            <p:cNvPr id="180" name="Google Shape;180;p15"/>
            <p:cNvSpPr/>
            <p:nvPr/>
          </p:nvSpPr>
          <p:spPr>
            <a:xfrm>
              <a:off x="1601628" y="1245869"/>
              <a:ext cx="3737610" cy="3737610"/>
            </a:xfrm>
            <a:prstGeom prst="ellipse">
              <a:avLst/>
            </a:prstGeom>
            <a:solidFill>
              <a:srgbClr val="F9AD16"/>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1" name="Google Shape;181;p15"/>
            <p:cNvSpPr/>
            <p:nvPr/>
          </p:nvSpPr>
          <p:spPr>
            <a:xfrm>
              <a:off x="2135795" y="1780036"/>
              <a:ext cx="2669276" cy="2669276"/>
            </a:xfrm>
            <a:prstGeom prst="ellipse">
              <a:avLst/>
            </a:prstGeom>
            <a:solidFill>
              <a:srgbClr val="FA9229"/>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2" name="Google Shape;182;p15"/>
            <p:cNvSpPr/>
            <p:nvPr/>
          </p:nvSpPr>
          <p:spPr>
            <a:xfrm>
              <a:off x="2669650" y="2313892"/>
              <a:ext cx="1601565" cy="1601565"/>
            </a:xfrm>
            <a:prstGeom prst="ellipse">
              <a:avLst/>
            </a:prstGeom>
            <a:solidFill>
              <a:srgbClr val="F97E3D"/>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3" name="Google Shape;183;p15"/>
            <p:cNvSpPr/>
            <p:nvPr/>
          </p:nvSpPr>
          <p:spPr>
            <a:xfrm>
              <a:off x="3203505" y="2847747"/>
              <a:ext cx="533855" cy="533855"/>
            </a:xfrm>
            <a:prstGeom prst="ellipse">
              <a:avLst/>
            </a:prstGeom>
            <a:solidFill>
              <a:srgbClr val="FA7150"/>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4" name="Google Shape;184;p15"/>
            <p:cNvSpPr/>
            <p:nvPr/>
          </p:nvSpPr>
          <p:spPr>
            <a:xfrm>
              <a:off x="5962173" y="0"/>
              <a:ext cx="1868805" cy="893911"/>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5" name="Google Shape;185;p15"/>
            <p:cNvSpPr txBox="1"/>
            <p:nvPr/>
          </p:nvSpPr>
          <p:spPr>
            <a:xfrm>
              <a:off x="5962173" y="0"/>
              <a:ext cx="1868805" cy="893911"/>
            </a:xfrm>
            <a:prstGeom prst="rect">
              <a:avLst/>
            </a:prstGeom>
            <a:noFill/>
            <a:ln>
              <a:noFill/>
            </a:ln>
          </p:spPr>
          <p:txBody>
            <a:bodyPr anchorCtr="0" anchor="ctr" bIns="22850" lIns="128000" spcFirstLastPara="1" rIns="22850" wrap="square" tIns="22850">
              <a:noAutofit/>
            </a:bodyPr>
            <a:lstStyle/>
            <a:p>
              <a:pPr indent="0" lvl="0" marL="0" marR="0" rtl="0" algn="l">
                <a:lnSpc>
                  <a:spcPct val="90000"/>
                </a:lnSpc>
                <a:spcBef>
                  <a:spcPts val="0"/>
                </a:spcBef>
                <a:spcAft>
                  <a:spcPts val="0"/>
                </a:spcAft>
                <a:buClr>
                  <a:srgbClr val="000000"/>
                </a:buClr>
                <a:buSzPts val="1800"/>
                <a:buFont typeface="Arial"/>
                <a:buNone/>
              </a:pPr>
              <a:r>
                <a:rPr b="1" i="0" lang="en-US" sz="1800" u="none" cap="none" strike="noStrike">
                  <a:solidFill>
                    <a:srgbClr val="000000"/>
                  </a:solidFill>
                  <a:latin typeface="Arial"/>
                  <a:ea typeface="Arial"/>
                  <a:cs typeface="Arial"/>
                  <a:sym typeface="Arial"/>
                </a:rPr>
                <a:t>Dopo tre mesi:</a:t>
              </a:r>
              <a:endParaRPr b="1" i="0" sz="1800" u="none" cap="none" strike="noStrike">
                <a:solidFill>
                  <a:srgbClr val="000000"/>
                </a:solidFill>
                <a:latin typeface="Arial"/>
                <a:ea typeface="Arial"/>
                <a:cs typeface="Arial"/>
                <a:sym typeface="Arial"/>
              </a:endParaRPr>
            </a:p>
          </p:txBody>
        </p:sp>
        <p:cxnSp>
          <p:nvCxnSpPr>
            <p:cNvPr id="186" name="Google Shape;186;p15"/>
            <p:cNvCxnSpPr/>
            <p:nvPr/>
          </p:nvCxnSpPr>
          <p:spPr>
            <a:xfrm>
              <a:off x="5494972" y="446955"/>
              <a:ext cx="467201" cy="0"/>
            </a:xfrm>
            <a:prstGeom prst="straightConnector1">
              <a:avLst/>
            </a:prstGeom>
            <a:solidFill>
              <a:srgbClr val="FA7150"/>
            </a:solidFill>
            <a:ln cap="flat" cmpd="sng" w="25400">
              <a:solidFill>
                <a:srgbClr val="FDC8C1"/>
              </a:solidFill>
              <a:prstDash val="solid"/>
              <a:round/>
              <a:headEnd len="sm" w="sm" type="none"/>
              <a:tailEnd len="sm" w="sm" type="none"/>
            </a:ln>
          </p:spPr>
        </p:cxnSp>
        <p:cxnSp>
          <p:nvCxnSpPr>
            <p:cNvPr id="187" name="Google Shape;187;p15"/>
            <p:cNvCxnSpPr/>
            <p:nvPr/>
          </p:nvCxnSpPr>
          <p:spPr>
            <a:xfrm rot="5400000">
              <a:off x="3146507" y="741292"/>
              <a:ext cx="2641244" cy="2055685"/>
            </a:xfrm>
            <a:prstGeom prst="straightConnector1">
              <a:avLst/>
            </a:prstGeom>
            <a:solidFill>
              <a:srgbClr val="FA7150"/>
            </a:solidFill>
            <a:ln cap="flat" cmpd="sng" w="25400">
              <a:solidFill>
                <a:srgbClr val="FDC8C1"/>
              </a:solidFill>
              <a:prstDash val="solid"/>
              <a:round/>
              <a:headEnd len="sm" w="sm" type="none"/>
              <a:tailEnd len="sm" w="sm" type="none"/>
            </a:ln>
          </p:spPr>
        </p:cxnSp>
        <p:sp>
          <p:nvSpPr>
            <p:cNvPr id="188" name="Google Shape;188;p15"/>
            <p:cNvSpPr/>
            <p:nvPr/>
          </p:nvSpPr>
          <p:spPr>
            <a:xfrm>
              <a:off x="6070751" y="912031"/>
              <a:ext cx="3251832" cy="893911"/>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9" name="Google Shape;189;p15"/>
            <p:cNvSpPr txBox="1"/>
            <p:nvPr/>
          </p:nvSpPr>
          <p:spPr>
            <a:xfrm>
              <a:off x="6070760" y="912040"/>
              <a:ext cx="4583400" cy="894000"/>
            </a:xfrm>
            <a:prstGeom prst="rect">
              <a:avLst/>
            </a:prstGeom>
            <a:noFill/>
            <a:ln>
              <a:noFill/>
            </a:ln>
          </p:spPr>
          <p:txBody>
            <a:bodyPr anchorCtr="0" anchor="ctr" bIns="22850" lIns="128000" spcFirstLastPara="1" rIns="22850" wrap="square" tIns="22850">
              <a:noAutofit/>
            </a:bodyPr>
            <a:lstStyle/>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Cambiamenti positivi</a:t>
              </a:r>
              <a:endParaRPr b="0" i="0" sz="1800" u="none" cap="none" strike="noStrike">
                <a:solidFill>
                  <a:srgbClr val="000000"/>
                </a:solidFill>
                <a:latin typeface="Arial"/>
                <a:ea typeface="Arial"/>
                <a:cs typeface="Arial"/>
                <a:sym typeface="Arial"/>
              </a:endParaRPr>
            </a:p>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 Meno conflitti in classe</a:t>
              </a:r>
              <a:endParaRPr b="0" i="0" sz="1800" u="none" cap="none" strike="noStrike">
                <a:solidFill>
                  <a:srgbClr val="000000"/>
                </a:solidFill>
                <a:latin typeface="Arial"/>
                <a:ea typeface="Arial"/>
                <a:cs typeface="Arial"/>
                <a:sym typeface="Arial"/>
              </a:endParaRPr>
            </a:p>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 Migliore collaborazione tra il personale</a:t>
              </a:r>
              <a:endParaRPr b="0" i="0" sz="1800" u="none" cap="none" strike="noStrike">
                <a:solidFill>
                  <a:srgbClr val="000000"/>
                </a:solidFill>
                <a:latin typeface="Arial"/>
                <a:ea typeface="Arial"/>
                <a:cs typeface="Arial"/>
                <a:sym typeface="Arial"/>
              </a:endParaRPr>
            </a:p>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 Le famiglie si sono sentite più informate e coinvolte</a:t>
              </a:r>
              <a:endParaRPr b="0" i="0" sz="1800" u="none" cap="none" strike="noStrike">
                <a:solidFill>
                  <a:srgbClr val="000000"/>
                </a:solidFill>
                <a:latin typeface="Arial"/>
                <a:ea typeface="Arial"/>
                <a:cs typeface="Arial"/>
                <a:sym typeface="Arial"/>
              </a:endParaRPr>
            </a:p>
          </p:txBody>
        </p:sp>
        <p:cxnSp>
          <p:nvCxnSpPr>
            <p:cNvPr id="190" name="Google Shape;190;p15"/>
            <p:cNvCxnSpPr/>
            <p:nvPr/>
          </p:nvCxnSpPr>
          <p:spPr>
            <a:xfrm>
              <a:off x="5494972" y="1340867"/>
              <a:ext cx="467201" cy="0"/>
            </a:xfrm>
            <a:prstGeom prst="straightConnector1">
              <a:avLst/>
            </a:prstGeom>
            <a:solidFill>
              <a:srgbClr val="FA7150"/>
            </a:solidFill>
            <a:ln cap="flat" cmpd="sng" w="25400">
              <a:solidFill>
                <a:srgbClr val="FDC8C1"/>
              </a:solidFill>
              <a:prstDash val="solid"/>
              <a:round/>
              <a:headEnd len="sm" w="sm" type="none"/>
              <a:tailEnd len="sm" w="sm" type="none"/>
            </a:ln>
          </p:spPr>
        </p:cxnSp>
        <p:cxnSp>
          <p:nvCxnSpPr>
            <p:cNvPr id="191" name="Google Shape;191;p15"/>
            <p:cNvCxnSpPr/>
            <p:nvPr/>
          </p:nvCxnSpPr>
          <p:spPr>
            <a:xfrm rot="5400000">
              <a:off x="3603741" y="1620565"/>
              <a:ext cx="2169059" cy="1610286"/>
            </a:xfrm>
            <a:prstGeom prst="straightConnector1">
              <a:avLst/>
            </a:prstGeom>
            <a:solidFill>
              <a:srgbClr val="FA7150"/>
            </a:solidFill>
            <a:ln cap="flat" cmpd="sng" w="25400">
              <a:solidFill>
                <a:srgbClr val="FDC8C1"/>
              </a:solidFill>
              <a:prstDash val="solid"/>
              <a:round/>
              <a:headEnd len="sm" w="sm" type="none"/>
              <a:tailEnd len="sm" w="sm" type="none"/>
            </a:ln>
          </p:spPr>
        </p:cxnSp>
        <p:sp>
          <p:nvSpPr>
            <p:cNvPr id="192" name="Google Shape;192;p15"/>
            <p:cNvSpPr/>
            <p:nvPr/>
          </p:nvSpPr>
          <p:spPr>
            <a:xfrm>
              <a:off x="6206488" y="2103115"/>
              <a:ext cx="4583431" cy="893911"/>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3" name="Google Shape;193;p15"/>
            <p:cNvSpPr txBox="1"/>
            <p:nvPr/>
          </p:nvSpPr>
          <p:spPr>
            <a:xfrm>
              <a:off x="6206488" y="2103115"/>
              <a:ext cx="4583431" cy="893911"/>
            </a:xfrm>
            <a:prstGeom prst="rect">
              <a:avLst/>
            </a:prstGeom>
            <a:noFill/>
            <a:ln>
              <a:noFill/>
            </a:ln>
          </p:spPr>
          <p:txBody>
            <a:bodyPr anchorCtr="0" anchor="ctr" bIns="22850" lIns="128000" spcFirstLastPara="1" rIns="22850" wrap="square" tIns="22850">
              <a:noAutofit/>
            </a:bodyPr>
            <a:lstStyle/>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Dati utilizzati</a:t>
              </a:r>
              <a:endParaRPr b="0" i="0" sz="1800" u="none" cap="none" strike="noStrike">
                <a:solidFill>
                  <a:srgbClr val="000000"/>
                </a:solidFill>
                <a:latin typeface="Arial"/>
                <a:ea typeface="Arial"/>
                <a:cs typeface="Arial"/>
                <a:sym typeface="Arial"/>
              </a:endParaRPr>
            </a:p>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 Indagine sul benessere degli insegnanti</a:t>
              </a:r>
              <a:endParaRPr b="0" i="0" sz="1800" u="none" cap="none" strike="noStrike">
                <a:solidFill>
                  <a:srgbClr val="000000"/>
                </a:solidFill>
                <a:latin typeface="Arial"/>
                <a:ea typeface="Arial"/>
                <a:cs typeface="Arial"/>
                <a:sym typeface="Arial"/>
              </a:endParaRPr>
            </a:p>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 Brevi schede di feedback degli studenti</a:t>
              </a:r>
              <a:endParaRPr b="0" i="0" sz="1800" u="none" cap="none" strike="noStrike">
                <a:solidFill>
                  <a:srgbClr val="000000"/>
                </a:solidFill>
                <a:latin typeface="Arial"/>
                <a:ea typeface="Arial"/>
                <a:cs typeface="Arial"/>
                <a:sym typeface="Arial"/>
              </a:endParaRPr>
            </a:p>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 Registri comportamentali in classe</a:t>
              </a:r>
              <a:endParaRPr b="0" i="0" sz="1800" u="none" cap="none" strike="noStrike">
                <a:solidFill>
                  <a:srgbClr val="000000"/>
                </a:solidFill>
                <a:latin typeface="Arial"/>
                <a:ea typeface="Arial"/>
                <a:cs typeface="Arial"/>
                <a:sym typeface="Arial"/>
              </a:endParaRPr>
            </a:p>
          </p:txBody>
        </p:sp>
        <p:cxnSp>
          <p:nvCxnSpPr>
            <p:cNvPr id="194" name="Google Shape;194;p15"/>
            <p:cNvCxnSpPr/>
            <p:nvPr/>
          </p:nvCxnSpPr>
          <p:spPr>
            <a:xfrm>
              <a:off x="5494972" y="2234779"/>
              <a:ext cx="467201" cy="0"/>
            </a:xfrm>
            <a:prstGeom prst="straightConnector1">
              <a:avLst/>
            </a:prstGeom>
            <a:solidFill>
              <a:srgbClr val="FA7150"/>
            </a:solidFill>
            <a:ln cap="flat" cmpd="sng" w="25400">
              <a:solidFill>
                <a:srgbClr val="FDC8C1"/>
              </a:solidFill>
              <a:prstDash val="solid"/>
              <a:round/>
              <a:headEnd len="sm" w="sm" type="none"/>
              <a:tailEnd len="sm" w="sm" type="none"/>
            </a:ln>
          </p:spPr>
        </p:cxnSp>
        <p:cxnSp>
          <p:nvCxnSpPr>
            <p:cNvPr id="195" name="Google Shape;195;p15"/>
            <p:cNvCxnSpPr/>
            <p:nvPr/>
          </p:nvCxnSpPr>
          <p:spPr>
            <a:xfrm rot="5400000">
              <a:off x="4046336" y="2440036"/>
              <a:ext cx="1654515" cy="1242755"/>
            </a:xfrm>
            <a:prstGeom prst="straightConnector1">
              <a:avLst/>
            </a:prstGeom>
            <a:solidFill>
              <a:srgbClr val="FA7150"/>
            </a:solidFill>
            <a:ln cap="flat" cmpd="sng" w="25400">
              <a:solidFill>
                <a:srgbClr val="FDC8C1"/>
              </a:solidFill>
              <a:prstDash val="solid"/>
              <a:round/>
              <a:headEnd len="sm" w="sm" type="none"/>
              <a:tailEnd len="sm" w="sm" type="none"/>
            </a:ln>
          </p:spPr>
        </p:cxnSp>
        <p:sp>
          <p:nvSpPr>
            <p:cNvPr id="196" name="Google Shape;196;p15"/>
            <p:cNvSpPr/>
            <p:nvPr/>
          </p:nvSpPr>
          <p:spPr>
            <a:xfrm>
              <a:off x="6163639" y="3200396"/>
              <a:ext cx="4443401" cy="1159591"/>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7" name="Google Shape;197;p15"/>
            <p:cNvSpPr txBox="1"/>
            <p:nvPr/>
          </p:nvSpPr>
          <p:spPr>
            <a:xfrm>
              <a:off x="6117910" y="3089763"/>
              <a:ext cx="4443300" cy="1601700"/>
            </a:xfrm>
            <a:prstGeom prst="rect">
              <a:avLst/>
            </a:prstGeom>
            <a:noFill/>
            <a:ln>
              <a:noFill/>
            </a:ln>
          </p:spPr>
          <p:txBody>
            <a:bodyPr anchorCtr="0" anchor="ctr" bIns="22850" lIns="128000" spcFirstLastPara="1" rIns="22850" wrap="square" tIns="22850">
              <a:noAutofit/>
            </a:bodyPr>
            <a:lstStyle/>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Riflessione</a:t>
              </a:r>
              <a:endParaRPr b="0" i="0" sz="1800" u="none" cap="none" strike="noStrike">
                <a:solidFill>
                  <a:srgbClr val="000000"/>
                </a:solidFill>
                <a:latin typeface="Arial"/>
                <a:ea typeface="Arial"/>
                <a:cs typeface="Arial"/>
                <a:sym typeface="Arial"/>
              </a:endParaRPr>
            </a:p>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La scuola ha mantenuto le routine perché erano semplici e funzionavano.</a:t>
              </a:r>
              <a:endParaRPr b="0" i="0" sz="1800" u="none" cap="none" strike="noStrike">
                <a:solidFill>
                  <a:srgbClr val="000000"/>
                </a:solidFill>
                <a:latin typeface="Arial"/>
                <a:ea typeface="Arial"/>
                <a:cs typeface="Arial"/>
                <a:sym typeface="Arial"/>
              </a:endParaRPr>
            </a:p>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Hanno deciso di aggiungere una nuova azione legata al modello PERMA nel termine successivo.</a:t>
              </a:r>
              <a:endParaRPr b="0" i="0" sz="1800" u="none" cap="none" strike="noStrike">
                <a:solidFill>
                  <a:srgbClr val="000000"/>
                </a:solidFill>
                <a:latin typeface="Arial"/>
                <a:ea typeface="Arial"/>
                <a:cs typeface="Arial"/>
                <a:sym typeface="Arial"/>
              </a:endParaRPr>
            </a:p>
          </p:txBody>
        </p:sp>
        <p:cxnSp>
          <p:nvCxnSpPr>
            <p:cNvPr id="198" name="Google Shape;198;p15"/>
            <p:cNvCxnSpPr/>
            <p:nvPr/>
          </p:nvCxnSpPr>
          <p:spPr>
            <a:xfrm>
              <a:off x="5494972" y="3128691"/>
              <a:ext cx="467201" cy="0"/>
            </a:xfrm>
            <a:prstGeom prst="straightConnector1">
              <a:avLst/>
            </a:prstGeom>
            <a:solidFill>
              <a:srgbClr val="FA7150"/>
            </a:solidFill>
            <a:ln cap="flat" cmpd="sng" w="25400">
              <a:solidFill>
                <a:srgbClr val="FDC8C1"/>
              </a:solidFill>
              <a:prstDash val="solid"/>
              <a:round/>
              <a:headEnd len="sm" w="sm" type="none"/>
              <a:tailEnd len="sm" w="sm" type="none"/>
            </a:ln>
          </p:spPr>
        </p:cxnSp>
        <p:cxnSp>
          <p:nvCxnSpPr>
            <p:cNvPr id="199" name="Google Shape;199;p15"/>
            <p:cNvCxnSpPr/>
            <p:nvPr/>
          </p:nvCxnSpPr>
          <p:spPr>
            <a:xfrm rot="5400000">
              <a:off x="4489991" y="3262746"/>
              <a:ext cx="1137230" cy="868371"/>
            </a:xfrm>
            <a:prstGeom prst="straightConnector1">
              <a:avLst/>
            </a:prstGeom>
            <a:solidFill>
              <a:srgbClr val="FA7150"/>
            </a:solidFill>
            <a:ln cap="flat" cmpd="sng" w="25400">
              <a:solidFill>
                <a:srgbClr val="FDC8C1"/>
              </a:solidFill>
              <a:prstDash val="solid"/>
              <a:round/>
              <a:headEnd len="sm" w="sm" type="none"/>
              <a:tailEnd len="sm" w="sm" type="none"/>
            </a:ln>
          </p:spPr>
        </p:cxnSp>
      </p:gr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16"/>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700"/>
              <a:t>Unit 1.3 – Introduzione all’Approccio Scolastico Globale (WSA)</a:t>
            </a:r>
            <a:endParaRPr/>
          </a:p>
        </p:txBody>
      </p:sp>
      <p:sp>
        <p:nvSpPr>
          <p:cNvPr id="205" name="Google Shape;205;p16"/>
          <p:cNvSpPr txBox="1"/>
          <p:nvPr>
            <p:ph idx="1" type="body"/>
          </p:nvPr>
        </p:nvSpPr>
        <p:spPr>
          <a:xfrm>
            <a:off x="-84910" y="991540"/>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Dall’Esempio all’Azione</a:t>
            </a:r>
            <a:endParaRPr/>
          </a:p>
        </p:txBody>
      </p:sp>
      <p:sp>
        <p:nvSpPr>
          <p:cNvPr id="206" name="Google Shape;206;p16"/>
          <p:cNvSpPr txBox="1"/>
          <p:nvPr/>
        </p:nvSpPr>
        <p:spPr>
          <a:xfrm>
            <a:off x="251460" y="1736438"/>
            <a:ext cx="8823900" cy="5017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Hai appena visto come una scuola ha utilizzato un Approccio Scolastico Globale per migliorare il benessere.</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Hanno iniziato in piccolo:</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 hanno scelto un’area prioritaria</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 hanno applicato routine semplici in tutta la scuola</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 hanno coinvolto personale, studenti e famiglie</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Hanno avuto successo perché le loro strategie erano coerenti con i bisogni reali e le risorse disponibili.</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rgbClr val="000000"/>
                </a:solidFill>
                <a:latin typeface="Calibri"/>
                <a:ea typeface="Calibri"/>
                <a:cs typeface="Calibri"/>
                <a:sym typeface="Calibri"/>
              </a:rPr>
              <a:t>Ora tocca a te.</a:t>
            </a:r>
            <a:endParaRPr b="1"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Userai quanto appreso nelle Unità 1.1 e 1.2 per scegliere tre strategie che potrebbero funzionare nella tua scuola.</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Non teoria. Non una lista dei desideri.</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Scelte basate sui tuoi bisogni, sul tuo contesto e sulle tue capacità.</a:t>
            </a:r>
            <a:endParaRPr b="0" i="0" sz="2000" u="none" cap="none" strike="noStrike">
              <a:solidFill>
                <a:srgbClr val="000000"/>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17"/>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700"/>
              <a:t>Unit 1.3 – Introduzione all’Approccio Scolastico Globale (WSA)</a:t>
            </a:r>
            <a:endParaRPr/>
          </a:p>
        </p:txBody>
      </p:sp>
      <p:sp>
        <p:nvSpPr>
          <p:cNvPr id="212" name="Google Shape;212;p17"/>
          <p:cNvSpPr txBox="1"/>
          <p:nvPr>
            <p:ph idx="1" type="body"/>
          </p:nvPr>
        </p:nvSpPr>
        <p:spPr>
          <a:xfrm>
            <a:off x="-107770" y="968352"/>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Attività di Gruppo: Seleziona le Tue Strategie WSA (10 minuti)</a:t>
            </a:r>
            <a:endParaRPr/>
          </a:p>
        </p:txBody>
      </p:sp>
      <p:sp>
        <p:nvSpPr>
          <p:cNvPr id="213" name="Google Shape;213;p17"/>
          <p:cNvSpPr txBox="1"/>
          <p:nvPr/>
        </p:nvSpPr>
        <p:spPr>
          <a:xfrm>
            <a:off x="240030" y="1690062"/>
            <a:ext cx="5349300" cy="40944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rgbClr val="000000"/>
                </a:solidFill>
                <a:latin typeface="Arial"/>
                <a:ea typeface="Arial"/>
                <a:cs typeface="Arial"/>
                <a:sym typeface="Arial"/>
              </a:rPr>
              <a:t>In piccoli gruppi</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Scegliete tre strategie che potrebbero funzionare nella vostra scuola.</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Pensate a strategie collegate a:</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 decisioni della leadership</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 routine del personale</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 voce degli studenti</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 coinvolgimento delle famiglie</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Per ogni strategia, scrivete:</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 come si presenterà</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 chi deve essere coinvolto</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 cosa serve per realizzarla (tempo, personale, risorse)</a:t>
            </a:r>
            <a:endParaRPr b="0" i="0" sz="2000" u="none" cap="none" strike="noStrike">
              <a:solidFill>
                <a:srgbClr val="000000"/>
              </a:solidFill>
              <a:latin typeface="Arial"/>
              <a:ea typeface="Arial"/>
              <a:cs typeface="Arial"/>
              <a:sym typeface="Arial"/>
            </a:endParaRPr>
          </a:p>
        </p:txBody>
      </p:sp>
      <p:graphicFrame>
        <p:nvGraphicFramePr>
          <p:cNvPr id="214" name="Google Shape;214;p17"/>
          <p:cNvGraphicFramePr/>
          <p:nvPr/>
        </p:nvGraphicFramePr>
        <p:xfrm>
          <a:off x="5383530" y="1690062"/>
          <a:ext cx="3000000" cy="3000000"/>
        </p:xfrm>
        <a:graphic>
          <a:graphicData uri="http://schemas.openxmlformats.org/drawingml/2006/table">
            <a:tbl>
              <a:tblPr>
                <a:noFill/>
                <a:tableStyleId>{8FBF5E11-40FD-4F66-9D39-6ECA1E0C4FD1}</a:tableStyleId>
              </a:tblPr>
              <a:tblGrid>
                <a:gridCol w="1990100"/>
                <a:gridCol w="1990100"/>
                <a:gridCol w="1997700"/>
              </a:tblGrid>
              <a:tr h="1109100">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latin typeface="Calibri"/>
                          <a:ea typeface="Calibri"/>
                          <a:cs typeface="Calibri"/>
                          <a:sym typeface="Calibri"/>
                        </a:rPr>
                        <a:t>Strategia</a:t>
                      </a:r>
                      <a:endParaRPr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9BBA4"/>
                    </a:solidFill>
                  </a:tcPr>
                </a:tc>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latin typeface="Calibri"/>
                          <a:ea typeface="Calibri"/>
                          <a:cs typeface="Calibri"/>
                          <a:sym typeface="Calibri"/>
                        </a:rPr>
                        <a:t>Perché questa si adatta alla nostra scuola</a:t>
                      </a:r>
                      <a:endParaRPr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9BBA4"/>
                    </a:solidFill>
                  </a:tcPr>
                </a:tc>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latin typeface="Calibri"/>
                          <a:ea typeface="Calibri"/>
                          <a:cs typeface="Calibri"/>
                          <a:sym typeface="Calibri"/>
                        </a:rPr>
                        <a:t>Esigenze Pratiche</a:t>
                      </a:r>
                      <a:endParaRPr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9BBA4"/>
                    </a:solidFill>
                  </a:tcPr>
                </a:tc>
              </a:tr>
              <a:tr h="1109100">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1109100">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1109100">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
        <p:nvSpPr>
          <p:cNvPr id="215" name="Google Shape;215;p17"/>
          <p:cNvSpPr/>
          <p:nvPr/>
        </p:nvSpPr>
        <p:spPr>
          <a:xfrm>
            <a:off x="5383530" y="2788920"/>
            <a:ext cx="5977890" cy="3257550"/>
          </a:xfrm>
          <a:prstGeom prst="rect">
            <a:avLst/>
          </a:prstGeom>
          <a:noFill/>
          <a:ln cap="flat" cmpd="sng" w="25400">
            <a:solidFill>
              <a:srgbClr val="30254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20"/>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700"/>
              <a:t>Unit 1.3 – Introduzione all’Approccio Scolastico Globale (WSA)</a:t>
            </a:r>
            <a:endParaRPr/>
          </a:p>
        </p:txBody>
      </p:sp>
      <p:sp>
        <p:nvSpPr>
          <p:cNvPr id="221" name="Google Shape;221;p20"/>
          <p:cNvSpPr txBox="1"/>
          <p:nvPr>
            <p:ph idx="1" type="body"/>
          </p:nvPr>
        </p:nvSpPr>
        <p:spPr>
          <a:xfrm>
            <a:off x="-84910" y="991540"/>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Dalle Strategie alla Pianificazione</a:t>
            </a:r>
            <a:endParaRPr/>
          </a:p>
        </p:txBody>
      </p:sp>
      <p:sp>
        <p:nvSpPr>
          <p:cNvPr id="222" name="Google Shape;222;p20"/>
          <p:cNvSpPr txBox="1"/>
          <p:nvPr/>
        </p:nvSpPr>
        <p:spPr>
          <a:xfrm>
            <a:off x="240030" y="1536174"/>
            <a:ext cx="8823900" cy="40944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Ora avete identificato tre strategie WSA che potrebbero funzionare nella vostra scuola.</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Prima di trasformarle in azioni, fate un passo indietro.</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Ogni piano significativo inizia con una visione chiara.</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Una visione:</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 dà direzione</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 facilita le scelte</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 mantiene tutti concentrati sullo stesso obiettivo</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Nella prossima attività scriverete una breve visione di benessere per la vostra scuola che rifletta i bisogni emersi nelle Unità 1.1 e 1.2.</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Successivamente sceglierete </a:t>
            </a:r>
            <a:r>
              <a:rPr b="1" i="0" lang="en-US" sz="2000" u="none" cap="none" strike="noStrike">
                <a:solidFill>
                  <a:srgbClr val="000000"/>
                </a:solidFill>
                <a:latin typeface="Calibri"/>
                <a:ea typeface="Calibri"/>
                <a:cs typeface="Calibri"/>
                <a:sym typeface="Calibri"/>
              </a:rPr>
              <a:t>una</a:t>
            </a:r>
            <a:r>
              <a:rPr b="0" i="0" lang="en-US" sz="2000" u="none" cap="none" strike="noStrike">
                <a:solidFill>
                  <a:srgbClr val="000000"/>
                </a:solidFill>
                <a:latin typeface="Calibri"/>
                <a:ea typeface="Calibri"/>
                <a:cs typeface="Calibri"/>
                <a:sym typeface="Calibri"/>
              </a:rPr>
              <a:t> strategia e la trasformerete in un’azione SMART che potrete avviare già in questo termine.</a:t>
            </a:r>
            <a:endParaRPr b="0" i="0" sz="2000" u="none" cap="none" strike="noStrike">
              <a:solidFill>
                <a:srgbClr val="000000"/>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21"/>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700"/>
              <a:t>Unit 1.3 – Introduzione all’Approccio Scolastico Globale (WSA)</a:t>
            </a:r>
            <a:endParaRPr/>
          </a:p>
        </p:txBody>
      </p:sp>
      <p:sp>
        <p:nvSpPr>
          <p:cNvPr id="228" name="Google Shape;228;p21"/>
          <p:cNvSpPr txBox="1"/>
          <p:nvPr>
            <p:ph idx="1" type="body"/>
          </p:nvPr>
        </p:nvSpPr>
        <p:spPr>
          <a:xfrm>
            <a:off x="-84910" y="916195"/>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Definisci la Visione di Benessere della Tua Scuola</a:t>
            </a:r>
            <a:endParaRPr/>
          </a:p>
        </p:txBody>
      </p:sp>
      <p:sp>
        <p:nvSpPr>
          <p:cNvPr id="229" name="Google Shape;229;p21"/>
          <p:cNvSpPr txBox="1"/>
          <p:nvPr/>
        </p:nvSpPr>
        <p:spPr>
          <a:xfrm>
            <a:off x="332410" y="1707025"/>
            <a:ext cx="6717900" cy="4402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rgbClr val="000000"/>
                </a:solidFill>
                <a:latin typeface="Arial"/>
                <a:ea typeface="Arial"/>
                <a:cs typeface="Arial"/>
                <a:sym typeface="Arial"/>
              </a:rPr>
              <a:t>Prima di pianificare le azioni, chiarisci la direzione.</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Una visione di benessere descrive la scuola che vuoi creare.</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rgbClr val="000000"/>
                </a:solidFill>
                <a:latin typeface="Arial"/>
                <a:ea typeface="Arial"/>
                <a:cs typeface="Arial"/>
                <a:sym typeface="Arial"/>
              </a:rPr>
              <a:t>Il tuo compito (a coppie, 5 minuti)</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Scrivi una frase che catturi come il benessere dovrebbe apparire e sentirsi nella tua scuola.</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rgbClr val="000000"/>
                </a:solidFill>
                <a:latin typeface="Arial"/>
                <a:ea typeface="Arial"/>
                <a:cs typeface="Arial"/>
                <a:sym typeface="Arial"/>
              </a:rPr>
              <a:t>Linee guida</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 Solo una frase</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 Chiara e memorabile</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 Deve descrivere la realtà quotidiana, non ideali astratti</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highlight>
                <a:srgbClr val="FFFF00"/>
              </a:highlight>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highlight>
                <a:srgbClr val="FFFFFF"/>
              </a:highlight>
              <a:latin typeface="Arial"/>
              <a:ea typeface="Arial"/>
              <a:cs typeface="Arial"/>
              <a:sym typeface="Arial"/>
            </a:endParaRPr>
          </a:p>
        </p:txBody>
      </p:sp>
      <p:sp>
        <p:nvSpPr>
          <p:cNvPr id="230" name="Google Shape;230;p21"/>
          <p:cNvSpPr/>
          <p:nvPr/>
        </p:nvSpPr>
        <p:spPr>
          <a:xfrm>
            <a:off x="7965770" y="1266940"/>
            <a:ext cx="3459480" cy="5016758"/>
          </a:xfrm>
          <a:prstGeom prst="rect">
            <a:avLst/>
          </a:prstGeom>
          <a:solidFill>
            <a:schemeClr val="lt1"/>
          </a:solidFill>
          <a:ln cap="flat" cmpd="sng" w="25400">
            <a:solidFill>
              <a:schemeClr val="accent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231" name="Google Shape;231;p21"/>
          <p:cNvSpPr txBox="1"/>
          <p:nvPr/>
        </p:nvSpPr>
        <p:spPr>
          <a:xfrm>
            <a:off x="8172450" y="1585748"/>
            <a:ext cx="3252900" cy="4556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1" i="0" lang="en-US" sz="2000" u="none" cap="none" strike="noStrike">
                <a:solidFill>
                  <a:srgbClr val="000000"/>
                </a:solidFill>
                <a:latin typeface="Arial"/>
                <a:ea typeface="Arial"/>
                <a:cs typeface="Arial"/>
                <a:sym typeface="Arial"/>
              </a:rPr>
              <a:t>Suggerimento</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800" u="none" cap="none" strike="noStrike">
                <a:solidFill>
                  <a:srgbClr val="000000"/>
                </a:solidFill>
                <a:latin typeface="Arial"/>
                <a:ea typeface="Arial"/>
                <a:cs typeface="Arial"/>
                <a:sym typeface="Arial"/>
              </a:rPr>
              <a:t>Completa questa frase:</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800" u="none" cap="none" strike="noStrike">
                <a:solidFill>
                  <a:srgbClr val="000000"/>
                </a:solidFill>
                <a:latin typeface="Arial"/>
                <a:ea typeface="Arial"/>
                <a:cs typeface="Arial"/>
                <a:sym typeface="Arial"/>
              </a:rPr>
              <a:t>“Nella nostra scuola, il benessere significa che studenti e personale sperimentano…”</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800" u="none" cap="none" strike="noStrike">
                <a:solidFill>
                  <a:srgbClr val="000000"/>
                </a:solidFill>
                <a:latin typeface="Arial"/>
                <a:ea typeface="Arial"/>
                <a:cs typeface="Arial"/>
                <a:sym typeface="Arial"/>
              </a:rPr>
              <a:t>Usa parole che per te sono importanti, come:</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800" u="none" cap="none" strike="noStrike">
                <a:solidFill>
                  <a:srgbClr val="000000"/>
                </a:solidFill>
                <a:latin typeface="Arial"/>
                <a:ea typeface="Arial"/>
                <a:cs typeface="Arial"/>
                <a:sym typeface="Arial"/>
              </a:rPr>
              <a:t>• sicurezza</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800" u="none" cap="none" strike="noStrike">
                <a:solidFill>
                  <a:srgbClr val="000000"/>
                </a:solidFill>
                <a:latin typeface="Arial"/>
                <a:ea typeface="Arial"/>
                <a:cs typeface="Arial"/>
                <a:sym typeface="Arial"/>
              </a:rPr>
              <a:t>• rispetto</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800" u="none" cap="none" strike="noStrike">
                <a:solidFill>
                  <a:srgbClr val="000000"/>
                </a:solidFill>
                <a:latin typeface="Arial"/>
                <a:ea typeface="Arial"/>
                <a:cs typeface="Arial"/>
                <a:sym typeface="Arial"/>
              </a:rPr>
              <a:t>• collaborazione</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800" u="none" cap="none" strike="noStrike">
                <a:solidFill>
                  <a:srgbClr val="000000"/>
                </a:solidFill>
                <a:latin typeface="Arial"/>
                <a:ea typeface="Arial"/>
                <a:cs typeface="Arial"/>
                <a:sym typeface="Arial"/>
              </a:rPr>
              <a:t>• senso di appartenenza</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800" u="none" cap="none" strike="noStrike">
                <a:solidFill>
                  <a:srgbClr val="000000"/>
                </a:solidFill>
                <a:latin typeface="Arial"/>
                <a:ea typeface="Arial"/>
                <a:cs typeface="Arial"/>
                <a:sym typeface="Arial"/>
              </a:rPr>
              <a:t>• ambiente di apprendimento sereno</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800" u="none" cap="none" strike="noStrike">
                <a:solidFill>
                  <a:srgbClr val="000000"/>
                </a:solidFill>
                <a:latin typeface="Arial"/>
                <a:ea typeface="Arial"/>
                <a:cs typeface="Arial"/>
                <a:sym typeface="Arial"/>
              </a:rPr>
              <a:t>• interazioni positive</a:t>
            </a:r>
            <a:endParaRPr b="0" i="0" sz="1800" u="none" cap="none" strike="noStrike">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22"/>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700"/>
              <a:t>Unit 1.3 – Introduzione all’Approccio Scolastico Globale (WSA)</a:t>
            </a:r>
            <a:endParaRPr/>
          </a:p>
        </p:txBody>
      </p:sp>
      <p:sp>
        <p:nvSpPr>
          <p:cNvPr id="237" name="Google Shape;237;p22"/>
          <p:cNvSpPr txBox="1"/>
          <p:nvPr>
            <p:ph idx="1" type="body"/>
          </p:nvPr>
        </p:nvSpPr>
        <p:spPr>
          <a:xfrm>
            <a:off x="-84910" y="916195"/>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Metti alla Prova la Tua Visione</a:t>
            </a:r>
            <a:endParaRPr/>
          </a:p>
        </p:txBody>
      </p:sp>
      <p:sp>
        <p:nvSpPr>
          <p:cNvPr id="238" name="Google Shape;238;p22"/>
          <p:cNvSpPr txBox="1"/>
          <p:nvPr/>
        </p:nvSpPr>
        <p:spPr>
          <a:xfrm>
            <a:off x="332410" y="1707025"/>
            <a:ext cx="11710200" cy="5079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1800" u="none" cap="none" strike="noStrike">
                <a:solidFill>
                  <a:srgbClr val="000000"/>
                </a:solidFill>
                <a:latin typeface="Arial"/>
                <a:ea typeface="Arial"/>
                <a:cs typeface="Arial"/>
                <a:sym typeface="Arial"/>
              </a:rPr>
              <a:t>Una buona visione guida scelte e azioni.</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1" i="0" lang="en-US" sz="1800" u="none" cap="none" strike="noStrike">
                <a:solidFill>
                  <a:srgbClr val="000000"/>
                </a:solidFill>
                <a:latin typeface="Arial"/>
                <a:ea typeface="Arial"/>
                <a:cs typeface="Arial"/>
                <a:sym typeface="Arial"/>
              </a:rPr>
              <a:t>Controlla la tua frase</a:t>
            </a:r>
            <a:endParaRPr b="1"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1800" u="none" cap="none" strike="noStrike">
                <a:solidFill>
                  <a:srgbClr val="000000"/>
                </a:solidFill>
                <a:latin typeface="Arial"/>
                <a:ea typeface="Arial"/>
                <a:cs typeface="Arial"/>
                <a:sym typeface="Arial"/>
              </a:rPr>
              <a:t>Chiedetevi:</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1800" u="none" cap="none" strike="noStrike">
                <a:solidFill>
                  <a:srgbClr val="000000"/>
                </a:solidFill>
                <a:latin typeface="Arial"/>
                <a:ea typeface="Arial"/>
                <a:cs typeface="Arial"/>
                <a:sym typeface="Arial"/>
              </a:rPr>
              <a:t>• È chiara?</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1800" u="none" cap="none" strike="noStrike">
                <a:solidFill>
                  <a:srgbClr val="000000"/>
                </a:solidFill>
                <a:latin typeface="Arial"/>
                <a:ea typeface="Arial"/>
                <a:cs typeface="Arial"/>
                <a:sym typeface="Arial"/>
              </a:rPr>
              <a:t>• Ogni insegnante può capirla?</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1800" u="none" cap="none" strike="noStrike">
                <a:solidFill>
                  <a:srgbClr val="000000"/>
                </a:solidFill>
                <a:latin typeface="Arial"/>
                <a:ea typeface="Arial"/>
                <a:cs typeface="Arial"/>
                <a:sym typeface="Arial"/>
              </a:rPr>
              <a:t>• Si può osservare nelle routine quotidiane?</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1800" u="none" cap="none" strike="noStrike">
                <a:solidFill>
                  <a:srgbClr val="000000"/>
                </a:solidFill>
                <a:latin typeface="Arial"/>
                <a:ea typeface="Arial"/>
                <a:cs typeface="Arial"/>
                <a:sym typeface="Arial"/>
              </a:rPr>
              <a:t>• Riflette i nostri bisogni reali emersi nelle Unità 1.1 e 1.2?</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1800" u="none" cap="none" strike="noStrike">
                <a:solidFill>
                  <a:srgbClr val="000000"/>
                </a:solidFill>
                <a:latin typeface="Arial"/>
                <a:ea typeface="Arial"/>
                <a:cs typeface="Arial"/>
                <a:sym typeface="Arial"/>
              </a:rPr>
              <a:t>• Saremmo orgogliosi di sostenerla?</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1" i="0" lang="en-US" sz="1800" u="none" cap="none" strike="noStrike">
                <a:solidFill>
                  <a:srgbClr val="000000"/>
                </a:solidFill>
                <a:latin typeface="Arial"/>
                <a:ea typeface="Arial"/>
                <a:cs typeface="Arial"/>
                <a:sym typeface="Arial"/>
              </a:rPr>
              <a:t>Se necessario, perfezionala</a:t>
            </a:r>
            <a:endParaRPr b="1"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1800" u="none" cap="none" strike="noStrike">
                <a:solidFill>
                  <a:srgbClr val="000000"/>
                </a:solidFill>
                <a:latin typeface="Arial"/>
                <a:ea typeface="Arial"/>
                <a:cs typeface="Arial"/>
                <a:sym typeface="Arial"/>
              </a:rPr>
              <a:t>Mantieni la frase breve ma significativa.</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1800" u="none" cap="none" strike="noStrike">
                <a:solidFill>
                  <a:srgbClr val="000000"/>
                </a:solidFill>
                <a:latin typeface="Arial"/>
                <a:ea typeface="Arial"/>
                <a:cs typeface="Arial"/>
                <a:sym typeface="Arial"/>
              </a:rPr>
              <a:t>Esempi di formulazioni efficaci:</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1800" u="none" cap="none" strike="noStrike">
                <a:solidFill>
                  <a:srgbClr val="000000"/>
                </a:solidFill>
                <a:latin typeface="Arial"/>
                <a:ea typeface="Arial"/>
                <a:cs typeface="Arial"/>
                <a:sym typeface="Arial"/>
              </a:rPr>
              <a:t>• “Ogni studente si sente sicuro, supportato e pronto a imparare.”</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1800" u="none" cap="none" strike="noStrike">
                <a:solidFill>
                  <a:srgbClr val="000000"/>
                </a:solidFill>
                <a:latin typeface="Arial"/>
                <a:ea typeface="Arial"/>
                <a:cs typeface="Arial"/>
                <a:sym typeface="Arial"/>
              </a:rPr>
              <a:t>• “Il personale lavora in squadra e si aiuta a vicenda a riuscire.”</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1800" u="none" cap="none" strike="noStrike">
                <a:solidFill>
                  <a:srgbClr val="000000"/>
                </a:solidFill>
                <a:latin typeface="Arial"/>
                <a:ea typeface="Arial"/>
                <a:cs typeface="Arial"/>
                <a:sym typeface="Arial"/>
              </a:rPr>
              <a:t>• “Famiglie e scuola comunicano con rispetto e fiducia.”</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1800" u="none" cap="none" strike="noStrike">
                <a:solidFill>
                  <a:srgbClr val="000000"/>
                </a:solidFill>
                <a:latin typeface="Arial"/>
                <a:ea typeface="Arial"/>
                <a:cs typeface="Arial"/>
                <a:sym typeface="Arial"/>
              </a:rPr>
              <a:t>La tua visione dovrebbe concentrarsi sull’esperienza quotidiana, non sulla teoria.</a:t>
            </a:r>
            <a:endParaRPr b="0" i="0" sz="1800" u="none" cap="none" strike="noStrike">
              <a:solidFill>
                <a:srgbClr val="000000"/>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23"/>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700"/>
              <a:t>Unit 1.3 – Introduzione all’Approccio Scolastico Globale (WSA)</a:t>
            </a:r>
            <a:endParaRPr/>
          </a:p>
        </p:txBody>
      </p:sp>
      <p:sp>
        <p:nvSpPr>
          <p:cNvPr id="244" name="Google Shape;244;p23"/>
          <p:cNvSpPr txBox="1"/>
          <p:nvPr>
            <p:ph idx="1" type="body"/>
          </p:nvPr>
        </p:nvSpPr>
        <p:spPr>
          <a:xfrm>
            <a:off x="-84910" y="916195"/>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Pianificazione di una Mini-Azione (SMART)</a:t>
            </a:r>
            <a:endParaRPr/>
          </a:p>
        </p:txBody>
      </p:sp>
      <p:sp>
        <p:nvSpPr>
          <p:cNvPr id="245" name="Google Shape;245;p23"/>
          <p:cNvSpPr txBox="1"/>
          <p:nvPr/>
        </p:nvSpPr>
        <p:spPr>
          <a:xfrm>
            <a:off x="332410" y="1707025"/>
            <a:ext cx="11710200" cy="1770000"/>
          </a:xfrm>
          <a:prstGeom prst="rect">
            <a:avLst/>
          </a:prstGeom>
          <a:noFill/>
          <a:ln>
            <a:noFill/>
          </a:ln>
        </p:spPr>
        <p:txBody>
          <a:bodyPr anchorCtr="0" anchor="t" bIns="45700" lIns="91425" spcFirstLastPara="1" rIns="91425" wrap="square" tIns="45700">
            <a:spAutoFit/>
          </a:bodyPr>
          <a:lstStyle/>
          <a:p>
            <a:pPr indent="0" lvl="0" marL="0" marR="0" rtl="0" algn="l">
              <a:lnSpc>
                <a:spcPct val="115000"/>
              </a:lnSpc>
              <a:spcBef>
                <a:spcPts val="120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Ora avete una direzione.</a:t>
            </a:r>
            <a:br>
              <a:rPr b="0" i="0" lang="en-US" sz="2000" u="none" cap="none" strike="noStrike">
                <a:solidFill>
                  <a:srgbClr val="000000"/>
                </a:solidFill>
                <a:latin typeface="Calibri"/>
                <a:ea typeface="Calibri"/>
                <a:cs typeface="Calibri"/>
                <a:sym typeface="Calibri"/>
              </a:rPr>
            </a:br>
            <a:r>
              <a:rPr b="0" i="0" lang="en-US" sz="2000" u="none" cap="none" strike="noStrike">
                <a:solidFill>
                  <a:srgbClr val="000000"/>
                </a:solidFill>
                <a:latin typeface="Calibri"/>
                <a:ea typeface="Calibri"/>
                <a:cs typeface="Calibri"/>
                <a:sym typeface="Calibri"/>
              </a:rPr>
              <a:t> Successivamente, scegliete un’azione che avvicini la vostra scuola a questa visione.</a:t>
            </a:r>
            <a:endParaRPr b="0" i="0" sz="2000" u="none" cap="none" strike="noStrike">
              <a:solidFill>
                <a:srgbClr val="000000"/>
              </a:solidFill>
              <a:latin typeface="Calibri"/>
              <a:ea typeface="Calibri"/>
              <a:cs typeface="Calibri"/>
              <a:sym typeface="Calibri"/>
            </a:endParaRPr>
          </a:p>
          <a:p>
            <a:pPr indent="0" lvl="0" marL="0" marR="0" rtl="0" algn="l">
              <a:lnSpc>
                <a:spcPct val="115000"/>
              </a:lnSpc>
              <a:spcBef>
                <a:spcPts val="1200"/>
              </a:spcBef>
              <a:spcAft>
                <a:spcPts val="0"/>
              </a:spcAft>
              <a:buClr>
                <a:srgbClr val="000000"/>
              </a:buClr>
              <a:buSzPts val="2000"/>
              <a:buFont typeface="Arial"/>
              <a:buNone/>
            </a:pPr>
            <a:r>
              <a:rPr b="1" i="0" lang="en-US" sz="2000" u="none" cap="none" strike="noStrike">
                <a:solidFill>
                  <a:srgbClr val="000000"/>
                </a:solidFill>
                <a:latin typeface="Calibri"/>
                <a:ea typeface="Calibri"/>
                <a:cs typeface="Calibri"/>
                <a:sym typeface="Calibri"/>
              </a:rPr>
              <a:t>Tabella di Pianificazione</a:t>
            </a:r>
            <a:endParaRPr b="1" i="0" sz="2000" u="none" cap="none" strike="noStrike">
              <a:solidFill>
                <a:srgbClr val="000000"/>
              </a:solidFill>
              <a:latin typeface="Calibri"/>
              <a:ea typeface="Calibri"/>
              <a:cs typeface="Calibri"/>
              <a:sym typeface="Calibri"/>
            </a:endParaRPr>
          </a:p>
          <a:p>
            <a:pPr indent="0" lvl="0" marL="0" marR="0" rtl="0" algn="l">
              <a:lnSpc>
                <a:spcPct val="100000"/>
              </a:lnSpc>
              <a:spcBef>
                <a:spcPts val="1200"/>
              </a:spcBef>
              <a:spcAft>
                <a:spcPts val="0"/>
              </a:spcAft>
              <a:buClr>
                <a:srgbClr val="000000"/>
              </a:buClr>
              <a:buSzPts val="2000"/>
              <a:buFont typeface="Arial"/>
              <a:buNone/>
            </a:pPr>
            <a:r>
              <a:t/>
            </a:r>
            <a:endParaRPr b="0" i="0" sz="2000" u="none" cap="none" strike="noStrike">
              <a:solidFill>
                <a:srgbClr val="000000"/>
              </a:solidFill>
              <a:latin typeface="Calibri"/>
              <a:ea typeface="Calibri"/>
              <a:cs typeface="Calibri"/>
              <a:sym typeface="Calibri"/>
            </a:endParaRPr>
          </a:p>
        </p:txBody>
      </p:sp>
      <p:graphicFrame>
        <p:nvGraphicFramePr>
          <p:cNvPr id="246" name="Google Shape;246;p23"/>
          <p:cNvGraphicFramePr/>
          <p:nvPr/>
        </p:nvGraphicFramePr>
        <p:xfrm>
          <a:off x="492380" y="2962718"/>
          <a:ext cx="3000000" cy="3000000"/>
        </p:xfrm>
        <a:graphic>
          <a:graphicData uri="http://schemas.openxmlformats.org/drawingml/2006/table">
            <a:tbl>
              <a:tblPr>
                <a:noFill/>
                <a:tableStyleId>{F6C8577C-7B87-4A96-9D1A-C3DF429AF1EC}</a:tableStyleId>
              </a:tblPr>
              <a:tblGrid>
                <a:gridCol w="2696175"/>
                <a:gridCol w="2696175"/>
                <a:gridCol w="2696175"/>
                <a:gridCol w="2696175"/>
              </a:tblGrid>
              <a:tr h="17780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Azione</a:t>
                      </a:r>
                      <a:endParaRPr b="1"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Responsabile</a:t>
                      </a:r>
                      <a:endParaRPr b="1"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Tempistiche</a:t>
                      </a:r>
                      <a:endParaRPr b="1"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Verifica</a:t>
                      </a:r>
                      <a:endParaRPr b="1" sz="1400" u="none" cap="none" strike="noStrike"/>
                    </a:p>
                  </a:txBody>
                  <a:tcPr marT="91425" marB="91425" marR="91425" marL="91425" anchor="ctr"/>
                </a:tc>
              </a:tr>
              <a:tr h="177800">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Cosa faremo</a:t>
                      </a:r>
                      <a:endParaRPr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Chi la guida</a:t>
                      </a:r>
                      <a:endParaRPr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Quando inizia e finisce</a:t>
                      </a:r>
                      <a:endParaRPr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Come sapremo che è stata realizzata</a:t>
                      </a:r>
                      <a:endParaRPr sz="1400" u="none" cap="none" strike="noStrike"/>
                    </a:p>
                  </a:txBody>
                  <a:tcPr marT="91425" marB="91425" marR="91425" marL="91425" anchor="ctr"/>
                </a:tc>
              </a:tr>
            </a:tbl>
          </a:graphicData>
        </a:graphic>
      </p:graphicFrame>
      <p:grpSp>
        <p:nvGrpSpPr>
          <p:cNvPr id="247" name="Google Shape;247;p23"/>
          <p:cNvGrpSpPr/>
          <p:nvPr/>
        </p:nvGrpSpPr>
        <p:grpSpPr>
          <a:xfrm>
            <a:off x="494981" y="4131239"/>
            <a:ext cx="10784717" cy="2439981"/>
            <a:chOff x="2601" y="11115"/>
            <a:chExt cx="10784717" cy="2439981"/>
          </a:xfrm>
        </p:grpSpPr>
        <p:sp>
          <p:nvSpPr>
            <p:cNvPr id="248" name="Google Shape;248;p23"/>
            <p:cNvSpPr/>
            <p:nvPr/>
          </p:nvSpPr>
          <p:spPr>
            <a:xfrm>
              <a:off x="2601" y="11115"/>
              <a:ext cx="4879962" cy="2439981"/>
            </a:xfrm>
            <a:prstGeom prst="rect">
              <a:avLst/>
            </a:prstGeom>
            <a:solidFill>
              <a:srgbClr val="7359A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9" name="Google Shape;249;p23"/>
            <p:cNvSpPr txBox="1"/>
            <p:nvPr/>
          </p:nvSpPr>
          <p:spPr>
            <a:xfrm>
              <a:off x="2601" y="11115"/>
              <a:ext cx="4879962" cy="2439981"/>
            </a:xfrm>
            <a:prstGeom prst="rect">
              <a:avLst/>
            </a:prstGeom>
            <a:noFill/>
            <a:ln>
              <a:noFill/>
            </a:ln>
          </p:spPr>
          <p:txBody>
            <a:bodyPr anchorCtr="0" anchor="ctr" bIns="13325" lIns="13325" spcFirstLastPara="1" rIns="13325" wrap="square" tIns="13325">
              <a:noAutofit/>
            </a:bodyPr>
            <a:lstStyle/>
            <a:p>
              <a:pPr indent="0" lvl="0" marL="0" marR="0" rtl="0" algn="ctr">
                <a:lnSpc>
                  <a:spcPct val="90000"/>
                </a:lnSpc>
                <a:spcBef>
                  <a:spcPts val="0"/>
                </a:spcBef>
                <a:spcAft>
                  <a:spcPts val="0"/>
                </a:spcAft>
                <a:buClr>
                  <a:srgbClr val="000000"/>
                </a:buClr>
                <a:buSzPts val="2100"/>
                <a:buFont typeface="Arial"/>
                <a:buNone/>
              </a:pPr>
              <a:r>
                <a:rPr b="1" i="0" lang="en-US" sz="2100" u="none" cap="none" strike="noStrike">
                  <a:solidFill>
                    <a:schemeClr val="lt1"/>
                  </a:solidFill>
                  <a:latin typeface="Calibri"/>
                  <a:ea typeface="Calibri"/>
                  <a:cs typeface="Calibri"/>
                  <a:sym typeface="Calibri"/>
                </a:rPr>
                <a:t>SMART significa</a:t>
              </a:r>
              <a:endParaRPr b="1" i="0" sz="2100" u="none" cap="none" strike="noStrike">
                <a:solidFill>
                  <a:schemeClr val="lt1"/>
                </a:solidFill>
                <a:latin typeface="Calibri"/>
                <a:ea typeface="Calibri"/>
                <a:cs typeface="Calibri"/>
                <a:sym typeface="Calibri"/>
              </a:endParaRPr>
            </a:p>
            <a:p>
              <a:pPr indent="0" lvl="0" marL="0" marR="0" rtl="0" algn="ctr">
                <a:lnSpc>
                  <a:spcPct val="90000"/>
                </a:lnSpc>
                <a:spcBef>
                  <a:spcPts val="0"/>
                </a:spcBef>
                <a:spcAft>
                  <a:spcPts val="0"/>
                </a:spcAft>
                <a:buClr>
                  <a:srgbClr val="000000"/>
                </a:buClr>
                <a:buSzPts val="2100"/>
                <a:buFont typeface="Arial"/>
                <a:buNone/>
              </a:pPr>
              <a:r>
                <a:rPr b="0" i="0" lang="en-US" sz="2100" u="none" cap="none" strike="noStrike">
                  <a:solidFill>
                    <a:schemeClr val="lt1"/>
                  </a:solidFill>
                  <a:latin typeface="Calibri"/>
                  <a:ea typeface="Calibri"/>
                  <a:cs typeface="Calibri"/>
                  <a:sym typeface="Calibri"/>
                </a:rPr>
                <a:t>Specifico</a:t>
              </a:r>
              <a:endParaRPr b="0" i="0" sz="2100" u="none" cap="none" strike="noStrike">
                <a:solidFill>
                  <a:schemeClr val="lt1"/>
                </a:solidFill>
                <a:latin typeface="Calibri"/>
                <a:ea typeface="Calibri"/>
                <a:cs typeface="Calibri"/>
                <a:sym typeface="Calibri"/>
              </a:endParaRPr>
            </a:p>
            <a:p>
              <a:pPr indent="0" lvl="0" marL="0" marR="0" rtl="0" algn="ctr">
                <a:lnSpc>
                  <a:spcPct val="90000"/>
                </a:lnSpc>
                <a:spcBef>
                  <a:spcPts val="0"/>
                </a:spcBef>
                <a:spcAft>
                  <a:spcPts val="0"/>
                </a:spcAft>
                <a:buClr>
                  <a:srgbClr val="000000"/>
                </a:buClr>
                <a:buSzPts val="2100"/>
                <a:buFont typeface="Arial"/>
                <a:buNone/>
              </a:pPr>
              <a:r>
                <a:rPr b="0" i="0" lang="en-US" sz="2100" u="none" cap="none" strike="noStrike">
                  <a:solidFill>
                    <a:schemeClr val="lt1"/>
                  </a:solidFill>
                  <a:latin typeface="Calibri"/>
                  <a:ea typeface="Calibri"/>
                  <a:cs typeface="Calibri"/>
                  <a:sym typeface="Calibri"/>
                </a:rPr>
                <a:t>Misurabile</a:t>
              </a:r>
              <a:endParaRPr b="0" i="0" sz="2100" u="none" cap="none" strike="noStrike">
                <a:solidFill>
                  <a:schemeClr val="lt1"/>
                </a:solidFill>
                <a:latin typeface="Calibri"/>
                <a:ea typeface="Calibri"/>
                <a:cs typeface="Calibri"/>
                <a:sym typeface="Calibri"/>
              </a:endParaRPr>
            </a:p>
            <a:p>
              <a:pPr indent="0" lvl="0" marL="0" marR="0" rtl="0" algn="ctr">
                <a:lnSpc>
                  <a:spcPct val="90000"/>
                </a:lnSpc>
                <a:spcBef>
                  <a:spcPts val="0"/>
                </a:spcBef>
                <a:spcAft>
                  <a:spcPts val="0"/>
                </a:spcAft>
                <a:buClr>
                  <a:srgbClr val="000000"/>
                </a:buClr>
                <a:buSzPts val="2100"/>
                <a:buFont typeface="Arial"/>
                <a:buNone/>
              </a:pPr>
              <a:r>
                <a:rPr b="0" i="0" lang="en-US" sz="2100" u="none" cap="none" strike="noStrike">
                  <a:solidFill>
                    <a:schemeClr val="lt1"/>
                  </a:solidFill>
                  <a:latin typeface="Calibri"/>
                  <a:ea typeface="Calibri"/>
                  <a:cs typeface="Calibri"/>
                  <a:sym typeface="Calibri"/>
                </a:rPr>
                <a:t>Raggiungibile</a:t>
              </a:r>
              <a:endParaRPr b="0" i="0" sz="2100" u="none" cap="none" strike="noStrike">
                <a:solidFill>
                  <a:schemeClr val="lt1"/>
                </a:solidFill>
                <a:latin typeface="Calibri"/>
                <a:ea typeface="Calibri"/>
                <a:cs typeface="Calibri"/>
                <a:sym typeface="Calibri"/>
              </a:endParaRPr>
            </a:p>
            <a:p>
              <a:pPr indent="0" lvl="0" marL="0" marR="0" rtl="0" algn="ctr">
                <a:lnSpc>
                  <a:spcPct val="90000"/>
                </a:lnSpc>
                <a:spcBef>
                  <a:spcPts val="0"/>
                </a:spcBef>
                <a:spcAft>
                  <a:spcPts val="0"/>
                </a:spcAft>
                <a:buClr>
                  <a:srgbClr val="000000"/>
                </a:buClr>
                <a:buSzPts val="2100"/>
                <a:buFont typeface="Arial"/>
                <a:buNone/>
              </a:pPr>
              <a:r>
                <a:rPr b="0" i="0" lang="en-US" sz="2100" u="none" cap="none" strike="noStrike">
                  <a:solidFill>
                    <a:schemeClr val="lt1"/>
                  </a:solidFill>
                  <a:latin typeface="Calibri"/>
                  <a:ea typeface="Calibri"/>
                  <a:cs typeface="Calibri"/>
                  <a:sym typeface="Calibri"/>
                </a:rPr>
                <a:t>Rilevante</a:t>
              </a:r>
              <a:endParaRPr b="0" i="0" sz="2100" u="none" cap="none" strike="noStrike">
                <a:solidFill>
                  <a:schemeClr val="lt1"/>
                </a:solidFill>
                <a:latin typeface="Calibri"/>
                <a:ea typeface="Calibri"/>
                <a:cs typeface="Calibri"/>
                <a:sym typeface="Calibri"/>
              </a:endParaRPr>
            </a:p>
            <a:p>
              <a:pPr indent="0" lvl="0" marL="0" marR="0" rtl="0" algn="ctr">
                <a:lnSpc>
                  <a:spcPct val="90000"/>
                </a:lnSpc>
                <a:spcBef>
                  <a:spcPts val="0"/>
                </a:spcBef>
                <a:spcAft>
                  <a:spcPts val="0"/>
                </a:spcAft>
                <a:buClr>
                  <a:srgbClr val="000000"/>
                </a:buClr>
                <a:buSzPts val="2100"/>
                <a:buFont typeface="Arial"/>
                <a:buNone/>
              </a:pPr>
              <a:r>
                <a:rPr b="0" i="0" lang="en-US" sz="2100" u="none" cap="none" strike="noStrike">
                  <a:solidFill>
                    <a:schemeClr val="lt1"/>
                  </a:solidFill>
                  <a:latin typeface="Calibri"/>
                  <a:ea typeface="Calibri"/>
                  <a:cs typeface="Calibri"/>
                  <a:sym typeface="Calibri"/>
                </a:rPr>
                <a:t>Temporizzato</a:t>
              </a:r>
              <a:endParaRPr b="0" i="0" sz="2100" u="none" cap="none" strike="noStrike">
                <a:solidFill>
                  <a:schemeClr val="lt1"/>
                </a:solidFill>
                <a:latin typeface="Calibri"/>
                <a:ea typeface="Calibri"/>
                <a:cs typeface="Calibri"/>
                <a:sym typeface="Calibri"/>
              </a:endParaRPr>
            </a:p>
          </p:txBody>
        </p:sp>
        <p:sp>
          <p:nvSpPr>
            <p:cNvPr id="250" name="Google Shape;250;p23"/>
            <p:cNvSpPr/>
            <p:nvPr/>
          </p:nvSpPr>
          <p:spPr>
            <a:xfrm>
              <a:off x="5907356" y="11115"/>
              <a:ext cx="4879962" cy="2439981"/>
            </a:xfrm>
            <a:prstGeom prst="rect">
              <a:avLst/>
            </a:prstGeom>
            <a:solidFill>
              <a:srgbClr val="7359A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1" name="Google Shape;251;p23"/>
            <p:cNvSpPr txBox="1"/>
            <p:nvPr/>
          </p:nvSpPr>
          <p:spPr>
            <a:xfrm>
              <a:off x="5907356" y="11115"/>
              <a:ext cx="4879962" cy="2439981"/>
            </a:xfrm>
            <a:prstGeom prst="rect">
              <a:avLst/>
            </a:prstGeom>
            <a:noFill/>
            <a:ln>
              <a:noFill/>
            </a:ln>
          </p:spPr>
          <p:txBody>
            <a:bodyPr anchorCtr="0" anchor="ctr" bIns="13325" lIns="13325" spcFirstLastPara="1" rIns="13325" wrap="square" tIns="13325">
              <a:noAutofit/>
            </a:bodyPr>
            <a:lstStyle/>
            <a:p>
              <a:pPr indent="0" lvl="0" marL="0" marR="0" rtl="0" algn="ctr">
                <a:lnSpc>
                  <a:spcPct val="90000"/>
                </a:lnSpc>
                <a:spcBef>
                  <a:spcPts val="0"/>
                </a:spcBef>
                <a:spcAft>
                  <a:spcPts val="0"/>
                </a:spcAft>
                <a:buClr>
                  <a:srgbClr val="000000"/>
                </a:buClr>
                <a:buSzPts val="2100"/>
                <a:buFont typeface="Arial"/>
                <a:buNone/>
              </a:pPr>
              <a:r>
                <a:rPr b="1" i="0" lang="en-US" sz="2100" u="none" cap="none" strike="noStrike">
                  <a:solidFill>
                    <a:schemeClr val="lt1"/>
                  </a:solidFill>
                  <a:latin typeface="Calibri"/>
                  <a:ea typeface="Calibri"/>
                  <a:cs typeface="Calibri"/>
                  <a:sym typeface="Calibri"/>
                </a:rPr>
                <a:t>Esempio</a:t>
              </a:r>
              <a:endParaRPr b="1" i="0" sz="2100" u="none" cap="none" strike="noStrike">
                <a:solidFill>
                  <a:schemeClr val="lt1"/>
                </a:solidFill>
                <a:latin typeface="Calibri"/>
                <a:ea typeface="Calibri"/>
                <a:cs typeface="Calibri"/>
                <a:sym typeface="Calibri"/>
              </a:endParaRPr>
            </a:p>
            <a:p>
              <a:pPr indent="0" lvl="0" marL="0" marR="0" rtl="0" algn="ctr">
                <a:lnSpc>
                  <a:spcPct val="90000"/>
                </a:lnSpc>
                <a:spcBef>
                  <a:spcPts val="0"/>
                </a:spcBef>
                <a:spcAft>
                  <a:spcPts val="0"/>
                </a:spcAft>
                <a:buClr>
                  <a:srgbClr val="000000"/>
                </a:buClr>
                <a:buSzPts val="2100"/>
                <a:buFont typeface="Arial"/>
                <a:buNone/>
              </a:pPr>
              <a:r>
                <a:rPr b="0" i="0" lang="en-US" sz="2100" u="none" cap="none" strike="noStrike">
                  <a:solidFill>
                    <a:schemeClr val="lt1"/>
                  </a:solidFill>
                  <a:latin typeface="Calibri"/>
                  <a:ea typeface="Calibri"/>
                  <a:cs typeface="Calibri"/>
                  <a:sym typeface="Calibri"/>
                </a:rPr>
                <a:t>Azione: Riunione mensile per gli insegnanti della stessa classe per scambiare materiali e idee</a:t>
              </a:r>
              <a:endParaRPr b="0" i="0" sz="2100" u="none" cap="none" strike="noStrike">
                <a:solidFill>
                  <a:schemeClr val="lt1"/>
                </a:solidFill>
                <a:latin typeface="Calibri"/>
                <a:ea typeface="Calibri"/>
                <a:cs typeface="Calibri"/>
                <a:sym typeface="Calibri"/>
              </a:endParaRPr>
            </a:p>
            <a:p>
              <a:pPr indent="0" lvl="0" marL="0" marR="0" rtl="0" algn="ctr">
                <a:lnSpc>
                  <a:spcPct val="90000"/>
                </a:lnSpc>
                <a:spcBef>
                  <a:spcPts val="0"/>
                </a:spcBef>
                <a:spcAft>
                  <a:spcPts val="0"/>
                </a:spcAft>
                <a:buClr>
                  <a:srgbClr val="000000"/>
                </a:buClr>
                <a:buSzPts val="2100"/>
                <a:buFont typeface="Arial"/>
                <a:buNone/>
              </a:pPr>
              <a:r>
                <a:rPr b="0" i="0" lang="en-US" sz="2100" u="none" cap="none" strike="noStrike">
                  <a:solidFill>
                    <a:schemeClr val="lt1"/>
                  </a:solidFill>
                  <a:latin typeface="Calibri"/>
                  <a:ea typeface="Calibri"/>
                  <a:cs typeface="Calibri"/>
                  <a:sym typeface="Calibri"/>
                </a:rPr>
                <a:t>Responsabile: Coordinatore di classe</a:t>
              </a:r>
              <a:endParaRPr b="0" i="0" sz="2100" u="none" cap="none" strike="noStrike">
                <a:solidFill>
                  <a:schemeClr val="lt1"/>
                </a:solidFill>
                <a:latin typeface="Calibri"/>
                <a:ea typeface="Calibri"/>
                <a:cs typeface="Calibri"/>
                <a:sym typeface="Calibri"/>
              </a:endParaRPr>
            </a:p>
            <a:p>
              <a:pPr indent="0" lvl="0" marL="0" marR="0" rtl="0" algn="ctr">
                <a:lnSpc>
                  <a:spcPct val="90000"/>
                </a:lnSpc>
                <a:spcBef>
                  <a:spcPts val="0"/>
                </a:spcBef>
                <a:spcAft>
                  <a:spcPts val="0"/>
                </a:spcAft>
                <a:buClr>
                  <a:srgbClr val="000000"/>
                </a:buClr>
                <a:buSzPts val="2100"/>
                <a:buFont typeface="Arial"/>
                <a:buNone/>
              </a:pPr>
              <a:r>
                <a:rPr b="0" i="0" lang="en-US" sz="2100" u="none" cap="none" strike="noStrike">
                  <a:solidFill>
                    <a:schemeClr val="lt1"/>
                  </a:solidFill>
                  <a:latin typeface="Calibri"/>
                  <a:ea typeface="Calibri"/>
                  <a:cs typeface="Calibri"/>
                  <a:sym typeface="Calibri"/>
                </a:rPr>
                <a:t>Tempistiche: Novembre - Aprile</a:t>
              </a:r>
              <a:endParaRPr b="0" i="0" sz="2100" u="none" cap="none" strike="noStrike">
                <a:solidFill>
                  <a:schemeClr val="lt1"/>
                </a:solidFill>
                <a:latin typeface="Calibri"/>
                <a:ea typeface="Calibri"/>
                <a:cs typeface="Calibri"/>
                <a:sym typeface="Calibri"/>
              </a:endParaRPr>
            </a:p>
            <a:p>
              <a:pPr indent="0" lvl="0" marL="0" marR="0" rtl="0" algn="ctr">
                <a:lnSpc>
                  <a:spcPct val="90000"/>
                </a:lnSpc>
                <a:spcBef>
                  <a:spcPts val="0"/>
                </a:spcBef>
                <a:spcAft>
                  <a:spcPts val="0"/>
                </a:spcAft>
                <a:buClr>
                  <a:srgbClr val="000000"/>
                </a:buClr>
                <a:buSzPts val="2100"/>
                <a:buFont typeface="Arial"/>
                <a:buNone/>
              </a:pPr>
              <a:r>
                <a:rPr b="0" i="0" lang="en-US" sz="2100" u="none" cap="none" strike="noStrike">
                  <a:solidFill>
                    <a:schemeClr val="lt1"/>
                  </a:solidFill>
                  <a:latin typeface="Calibri"/>
                  <a:ea typeface="Calibri"/>
                  <a:cs typeface="Calibri"/>
                  <a:sym typeface="Calibri"/>
                </a:rPr>
                <a:t>Verifica: Almeno 4 riunioni svolte e un prodotto condiviso creato</a:t>
              </a:r>
              <a:endParaRPr b="0" i="0" sz="2100" u="none" cap="none" strike="noStrike">
                <a:solidFill>
                  <a:schemeClr val="lt1"/>
                </a:solidFill>
                <a:latin typeface="Calibri"/>
                <a:ea typeface="Calibri"/>
                <a:cs typeface="Calibri"/>
                <a:sym typeface="Calibri"/>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g37d7badc4d7_0_0"/>
          <p:cNvSpPr txBox="1"/>
          <p:nvPr>
            <p:ph type="ctrTitle"/>
          </p:nvPr>
        </p:nvSpPr>
        <p:spPr>
          <a:xfrm>
            <a:off x="374726" y="2184268"/>
            <a:ext cx="6914700" cy="13341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2000"/>
              <a:buNone/>
            </a:pPr>
            <a:r>
              <a:rPr lang="en-US" sz="2500">
                <a:solidFill>
                  <a:srgbClr val="595959"/>
                </a:solidFill>
                <a:latin typeface="Arial"/>
                <a:ea typeface="Arial"/>
                <a:cs typeface="Arial"/>
                <a:sym typeface="Arial"/>
              </a:rPr>
              <a:t>WP 3: Formazione e sviluppo delle capacità (D3.1)</a:t>
            </a:r>
            <a:endParaRPr sz="2500">
              <a:solidFill>
                <a:srgbClr val="595959"/>
              </a:solidFill>
              <a:latin typeface="Arial"/>
              <a:ea typeface="Arial"/>
              <a:cs typeface="Arial"/>
              <a:sym typeface="Arial"/>
            </a:endParaRPr>
          </a:p>
          <a:p>
            <a:pPr indent="0" lvl="0" marL="0" rtl="0" algn="l">
              <a:lnSpc>
                <a:spcPct val="90000"/>
              </a:lnSpc>
              <a:spcBef>
                <a:spcPts val="0"/>
              </a:spcBef>
              <a:spcAft>
                <a:spcPts val="0"/>
              </a:spcAft>
              <a:buClr>
                <a:schemeClr val="dk1"/>
              </a:buClr>
              <a:buSzPts val="2000"/>
              <a:buFont typeface="Calibri"/>
              <a:buNone/>
            </a:pPr>
            <a:r>
              <a:t/>
            </a:r>
            <a:endParaRPr sz="2200"/>
          </a:p>
        </p:txBody>
      </p:sp>
      <p:sp>
        <p:nvSpPr>
          <p:cNvPr id="71" name="Google Shape;71;g37d7badc4d7_0_0"/>
          <p:cNvSpPr txBox="1"/>
          <p:nvPr>
            <p:ph idx="1" type="subTitle"/>
          </p:nvPr>
        </p:nvSpPr>
        <p:spPr>
          <a:xfrm>
            <a:off x="401325" y="3651825"/>
            <a:ext cx="5954100" cy="1292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1"/>
              </a:buClr>
              <a:buSzPts val="1600"/>
              <a:buNone/>
            </a:pPr>
            <a:r>
              <a:rPr b="0" i="0" lang="en-US" sz="3599">
                <a:solidFill>
                  <a:srgbClr val="545454"/>
                </a:solidFill>
              </a:rPr>
              <a:t>Corso per Master Trainer - Giorno 1</a:t>
            </a:r>
            <a:endParaRPr b="0" i="0" sz="3599">
              <a:solidFill>
                <a:srgbClr val="545454"/>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24"/>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700"/>
              <a:t>Unit 1.3 – Introduzione all’Approccio Scolastico Globale (WSA)</a:t>
            </a:r>
            <a:endParaRPr/>
          </a:p>
        </p:txBody>
      </p:sp>
      <p:sp>
        <p:nvSpPr>
          <p:cNvPr id="257" name="Google Shape;257;p24"/>
          <p:cNvSpPr txBox="1"/>
          <p:nvPr>
            <p:ph idx="1" type="body"/>
          </p:nvPr>
        </p:nvSpPr>
        <p:spPr>
          <a:xfrm>
            <a:off x="-84910" y="916195"/>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Feedback Rapido tra Pari (2 minuti)</a:t>
            </a:r>
            <a:endParaRPr/>
          </a:p>
        </p:txBody>
      </p:sp>
      <p:sp>
        <p:nvSpPr>
          <p:cNvPr id="258" name="Google Shape;258;p24"/>
          <p:cNvSpPr txBox="1"/>
          <p:nvPr/>
        </p:nvSpPr>
        <p:spPr>
          <a:xfrm>
            <a:off x="332410" y="1707025"/>
            <a:ext cx="11710200" cy="1970100"/>
          </a:xfrm>
          <a:prstGeom prst="rect">
            <a:avLst/>
          </a:prstGeom>
          <a:noFill/>
          <a:ln>
            <a:noFill/>
          </a:ln>
        </p:spPr>
        <p:txBody>
          <a:bodyPr anchorCtr="0" anchor="t" bIns="45700" lIns="91425" spcFirstLastPara="1" rIns="91425" wrap="square" tIns="45700">
            <a:spAutoFit/>
          </a:bodyPr>
          <a:lstStyle/>
          <a:p>
            <a:pPr indent="0" lvl="0" marL="0" marR="0" rtl="0" algn="l">
              <a:lnSpc>
                <a:spcPct val="115000"/>
              </a:lnSpc>
              <a:spcBef>
                <a:spcPts val="120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Condividi la tua azione con un altro gruppo.</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 È realistica?</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 È facile da avviare in questo trimestre?</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 È chiaro come verrà misurato il progresso?</a:t>
            </a:r>
            <a:endParaRPr b="0" i="0" sz="2000" u="none" cap="none" strike="noStrike">
              <a:solidFill>
                <a:srgbClr val="000000"/>
              </a:solidFill>
              <a:latin typeface="Arial"/>
              <a:ea typeface="Arial"/>
              <a:cs typeface="Arial"/>
              <a:sym typeface="Arial"/>
            </a:endParaRPr>
          </a:p>
          <a:p>
            <a:pPr indent="0" lvl="0" marL="0" marR="0" rtl="0" algn="l">
              <a:lnSpc>
                <a:spcPct val="115000"/>
              </a:lnSpc>
              <a:spcBef>
                <a:spcPts val="1200"/>
              </a:spcBef>
              <a:spcAft>
                <a:spcPts val="1200"/>
              </a:spcAft>
              <a:buClr>
                <a:srgbClr val="000000"/>
              </a:buClr>
              <a:buSzPts val="2000"/>
              <a:buFont typeface="Arial"/>
              <a:buNone/>
            </a:pPr>
            <a:r>
              <a:rPr b="0" i="0" lang="en-US" sz="2000" u="none" cap="none" strike="noStrike">
                <a:solidFill>
                  <a:srgbClr val="000000"/>
                </a:solidFill>
                <a:latin typeface="Arial"/>
                <a:ea typeface="Arial"/>
                <a:cs typeface="Arial"/>
                <a:sym typeface="Arial"/>
              </a:rPr>
              <a:t>Apporta un miglioramento basato sul feedback ricevuto.</a:t>
            </a:r>
            <a:endParaRPr b="0" i="0" sz="2000" u="none" cap="none" strike="noStrike">
              <a:solidFill>
                <a:srgbClr val="000000"/>
              </a:solidFill>
              <a:latin typeface="Arial"/>
              <a:ea typeface="Arial"/>
              <a:cs typeface="Arial"/>
              <a:sym typeface="Arial"/>
            </a:endParaRPr>
          </a:p>
        </p:txBody>
      </p:sp>
      <p:pic>
        <p:nvPicPr>
          <p:cNvPr descr="A drawing of two people talking&#10;&#10;AI-generated content may be incorrect." id="259" name="Google Shape;259;p24"/>
          <p:cNvPicPr preferRelativeResize="0"/>
          <p:nvPr/>
        </p:nvPicPr>
        <p:blipFill rotWithShape="1">
          <a:blip r:embed="rId3">
            <a:alphaModFix/>
          </a:blip>
          <a:srcRect b="0" l="0" r="0" t="0"/>
          <a:stretch/>
        </p:blipFill>
        <p:spPr>
          <a:xfrm>
            <a:off x="6729686" y="2564130"/>
            <a:ext cx="5452110" cy="4293869"/>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3" name="Shape 263"/>
        <p:cNvGrpSpPr/>
        <p:nvPr/>
      </p:nvGrpSpPr>
      <p:grpSpPr>
        <a:xfrm>
          <a:off x="0" y="0"/>
          <a:ext cx="0" cy="0"/>
          <a:chOff x="0" y="0"/>
          <a:chExt cx="0" cy="0"/>
        </a:xfrm>
      </p:grpSpPr>
      <p:sp>
        <p:nvSpPr>
          <p:cNvPr id="264" name="Google Shape;264;g37f91dc4fb9_0_161"/>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a:t>Conclusione</a:t>
            </a:r>
            <a:endParaRPr/>
          </a:p>
        </p:txBody>
      </p:sp>
      <p:sp>
        <p:nvSpPr>
          <p:cNvPr id="265" name="Google Shape;265;g37f91dc4fb9_0_161"/>
          <p:cNvSpPr txBox="1"/>
          <p:nvPr>
            <p:ph idx="1" type="body"/>
          </p:nvPr>
        </p:nvSpPr>
        <p:spPr>
          <a:xfrm>
            <a:off x="97970" y="980110"/>
            <a:ext cx="11944500" cy="550800"/>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0"/>
              </a:spcBef>
              <a:spcAft>
                <a:spcPts val="0"/>
              </a:spcAft>
              <a:buSzPts val="2400"/>
              <a:buNone/>
            </a:pPr>
            <a:r>
              <a:rPr lang="en-US"/>
              <a:t>Riepilogo e Riflessone (5 minuti)</a:t>
            </a:r>
            <a:endParaRPr/>
          </a:p>
          <a:p>
            <a:pPr indent="0" lvl="0" marL="0" rtl="0" algn="just">
              <a:lnSpc>
                <a:spcPct val="90000"/>
              </a:lnSpc>
              <a:spcBef>
                <a:spcPts val="0"/>
              </a:spcBef>
              <a:spcAft>
                <a:spcPts val="0"/>
              </a:spcAft>
              <a:buClr>
                <a:schemeClr val="accent2"/>
              </a:buClr>
              <a:buSzPts val="2400"/>
              <a:buNone/>
            </a:pPr>
            <a:r>
              <a:t/>
            </a:r>
            <a:endParaRPr/>
          </a:p>
        </p:txBody>
      </p:sp>
      <p:sp>
        <p:nvSpPr>
          <p:cNvPr id="266" name="Google Shape;266;g37f91dc4fb9_0_161"/>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90000"/>
              </a:lnSpc>
              <a:spcBef>
                <a:spcPts val="1000"/>
              </a:spcBef>
              <a:spcAft>
                <a:spcPts val="0"/>
              </a:spcAft>
              <a:buClr>
                <a:schemeClr val="dk1"/>
              </a:buClr>
              <a:buSzPts val="1800"/>
              <a:buFont typeface="Arial"/>
              <a:buNone/>
            </a:pPr>
            <a:r>
              <a:rPr lang="en-US" sz="2000"/>
              <a:t>Abbiamo esplorato come il benessere diventa parte della cultura scolastica complessiva.</a:t>
            </a:r>
            <a:endParaRPr sz="2000"/>
          </a:p>
          <a:p>
            <a:pPr indent="-228600" lvl="0" marL="457200" marR="0" rtl="0" algn="l">
              <a:lnSpc>
                <a:spcPct val="90000"/>
              </a:lnSpc>
              <a:spcBef>
                <a:spcPts val="1000"/>
              </a:spcBef>
              <a:spcAft>
                <a:spcPts val="0"/>
              </a:spcAft>
              <a:buClr>
                <a:schemeClr val="dk1"/>
              </a:buClr>
              <a:buSzPts val="1800"/>
              <a:buFont typeface="Arial"/>
              <a:buNone/>
            </a:pPr>
            <a:r>
              <a:rPr b="1" lang="en-US" sz="2000"/>
              <a:t>Principi chiave</a:t>
            </a:r>
            <a:endParaRPr b="1" sz="2000"/>
          </a:p>
          <a:p>
            <a:pPr indent="-228600" lvl="0" marL="457200" marR="0" rtl="0" algn="l">
              <a:lnSpc>
                <a:spcPct val="90000"/>
              </a:lnSpc>
              <a:spcBef>
                <a:spcPts val="1000"/>
              </a:spcBef>
              <a:spcAft>
                <a:spcPts val="0"/>
              </a:spcAft>
              <a:buClr>
                <a:schemeClr val="dk1"/>
              </a:buClr>
              <a:buSzPts val="1800"/>
              <a:buFont typeface="Arial"/>
              <a:buNone/>
            </a:pPr>
            <a:r>
              <a:rPr lang="en-US" sz="2000"/>
              <a:t>• Impegno della leadership</a:t>
            </a:r>
            <a:endParaRPr sz="2000"/>
          </a:p>
          <a:p>
            <a:pPr indent="-228600" lvl="0" marL="457200" marR="0" rtl="0" algn="l">
              <a:lnSpc>
                <a:spcPct val="90000"/>
              </a:lnSpc>
              <a:spcBef>
                <a:spcPts val="1000"/>
              </a:spcBef>
              <a:spcAft>
                <a:spcPts val="0"/>
              </a:spcAft>
              <a:buClr>
                <a:schemeClr val="dk1"/>
              </a:buClr>
              <a:buSzPts val="1800"/>
              <a:buFont typeface="Arial"/>
              <a:buNone/>
            </a:pPr>
            <a:r>
              <a:rPr lang="en-US" sz="2000"/>
              <a:t>• Coinvolgimento del personale</a:t>
            </a:r>
            <a:endParaRPr sz="2000"/>
          </a:p>
          <a:p>
            <a:pPr indent="-228600" lvl="0" marL="457200" marR="0" rtl="0" algn="l">
              <a:lnSpc>
                <a:spcPct val="90000"/>
              </a:lnSpc>
              <a:spcBef>
                <a:spcPts val="1000"/>
              </a:spcBef>
              <a:spcAft>
                <a:spcPts val="0"/>
              </a:spcAft>
              <a:buClr>
                <a:schemeClr val="dk1"/>
              </a:buClr>
              <a:buSzPts val="1800"/>
              <a:buFont typeface="Arial"/>
              <a:buNone/>
            </a:pPr>
            <a:r>
              <a:rPr lang="en-US" sz="2000"/>
              <a:t>• Voce degli studenti</a:t>
            </a:r>
            <a:endParaRPr sz="2000"/>
          </a:p>
          <a:p>
            <a:pPr indent="-228600" lvl="0" marL="457200" marR="0" rtl="0" algn="l">
              <a:lnSpc>
                <a:spcPct val="90000"/>
              </a:lnSpc>
              <a:spcBef>
                <a:spcPts val="1000"/>
              </a:spcBef>
              <a:spcAft>
                <a:spcPts val="0"/>
              </a:spcAft>
              <a:buClr>
                <a:schemeClr val="dk1"/>
              </a:buClr>
              <a:buSzPts val="1800"/>
              <a:buFont typeface="Arial"/>
              <a:buNone/>
            </a:pPr>
            <a:r>
              <a:rPr lang="en-US" sz="2000"/>
              <a:t>• Coinvolgimento delle famiglie</a:t>
            </a:r>
            <a:endParaRPr sz="2000"/>
          </a:p>
          <a:p>
            <a:pPr indent="0" lvl="0" marL="228600" marR="0" rtl="0" algn="l">
              <a:lnSpc>
                <a:spcPct val="90000"/>
              </a:lnSpc>
              <a:spcBef>
                <a:spcPts val="1000"/>
              </a:spcBef>
              <a:spcAft>
                <a:spcPts val="0"/>
              </a:spcAft>
              <a:buClr>
                <a:schemeClr val="dk1"/>
              </a:buClr>
              <a:buSzPts val="1800"/>
              <a:buFont typeface="Arial"/>
              <a:buNone/>
            </a:pPr>
            <a:r>
              <a:t/>
            </a:r>
            <a:endParaRPr sz="2000"/>
          </a:p>
          <a:p>
            <a:pPr indent="-228600" lvl="0" marL="457200" marR="0" rtl="0" algn="l">
              <a:lnSpc>
                <a:spcPct val="90000"/>
              </a:lnSpc>
              <a:spcBef>
                <a:spcPts val="1000"/>
              </a:spcBef>
              <a:spcAft>
                <a:spcPts val="0"/>
              </a:spcAft>
              <a:buClr>
                <a:schemeClr val="dk1"/>
              </a:buClr>
              <a:buSzPts val="1800"/>
              <a:buFont typeface="Arial"/>
              <a:buNone/>
            </a:pPr>
            <a:r>
              <a:rPr lang="en-US" sz="2000"/>
              <a:t>Avete analizzato un caso reale di scuola e visto che routine semplici e coerenti possono cambiare la cultura scolastica.</a:t>
            </a:r>
            <a:endParaRPr sz="2000"/>
          </a:p>
          <a:p>
            <a:pPr indent="-228600" lvl="0" marL="457200" marR="0" rtl="0" algn="l">
              <a:lnSpc>
                <a:spcPct val="90000"/>
              </a:lnSpc>
              <a:spcBef>
                <a:spcPts val="1000"/>
              </a:spcBef>
              <a:spcAft>
                <a:spcPts val="0"/>
              </a:spcAft>
              <a:buClr>
                <a:schemeClr val="dk1"/>
              </a:buClr>
              <a:buSzPts val="1800"/>
              <a:buFont typeface="Arial"/>
              <a:buNone/>
            </a:pPr>
            <a:r>
              <a:rPr b="1" lang="en-US" sz="2000"/>
              <a:t>Compito finale</a:t>
            </a:r>
            <a:endParaRPr b="1" sz="2000"/>
          </a:p>
          <a:p>
            <a:pPr indent="-228600" lvl="0" marL="457200" marR="0" rtl="0" algn="l">
              <a:lnSpc>
                <a:spcPct val="90000"/>
              </a:lnSpc>
              <a:spcBef>
                <a:spcPts val="1000"/>
              </a:spcBef>
              <a:spcAft>
                <a:spcPts val="0"/>
              </a:spcAft>
              <a:buClr>
                <a:schemeClr val="dk1"/>
              </a:buClr>
              <a:buSzPts val="1800"/>
              <a:buFont typeface="Arial"/>
              <a:buNone/>
            </a:pPr>
            <a:r>
              <a:rPr lang="en-US" sz="2000"/>
              <a:t>Ogni gruppo condivide l’azione che intende avviare nella propria scuola.</a:t>
            </a:r>
            <a:endParaRPr sz="2000"/>
          </a:p>
          <a:p>
            <a:pPr indent="-228600" lvl="0" marL="457200" marR="0" rtl="0" algn="l">
              <a:lnSpc>
                <a:spcPct val="90000"/>
              </a:lnSpc>
              <a:spcBef>
                <a:spcPts val="1000"/>
              </a:spcBef>
              <a:spcAft>
                <a:spcPts val="0"/>
              </a:spcAft>
              <a:buClr>
                <a:schemeClr val="dk1"/>
              </a:buClr>
              <a:buSzPts val="1800"/>
              <a:buFont typeface="Arial"/>
              <a:buNone/>
            </a:pPr>
            <a:r>
              <a:rPr lang="en-US" sz="2000"/>
              <a:t>Ogni partecipante annota il proprio ruolo personale nel rendere possibile quell’azione.</a:t>
            </a:r>
            <a:endParaRPr sz="2000"/>
          </a:p>
          <a:p>
            <a:pPr indent="-228600" lvl="0" marL="457200" marR="0" rtl="0" algn="l">
              <a:lnSpc>
                <a:spcPct val="90000"/>
              </a:lnSpc>
              <a:spcBef>
                <a:spcPts val="1000"/>
              </a:spcBef>
              <a:spcAft>
                <a:spcPts val="0"/>
              </a:spcAft>
              <a:buClr>
                <a:schemeClr val="dk1"/>
              </a:buClr>
              <a:buSzPts val="1800"/>
              <a:buFont typeface="Arial"/>
              <a:buNone/>
            </a:pPr>
            <a:r>
              <a:rPr lang="en-US" sz="2000"/>
              <a:t>Quando tutti si assumono responsabilità, il benessere passa dall’intenzione alla pratica quotidiana.</a:t>
            </a:r>
            <a:endParaRPr sz="2000"/>
          </a:p>
          <a:p>
            <a:pPr indent="0" lvl="0" marL="0" rtl="0" algn="l">
              <a:lnSpc>
                <a:spcPct val="115000"/>
              </a:lnSpc>
              <a:spcBef>
                <a:spcPts val="1200"/>
              </a:spcBef>
              <a:spcAft>
                <a:spcPts val="1200"/>
              </a:spcAft>
              <a:buSzPts val="1800"/>
              <a:buNone/>
            </a:pPr>
            <a:r>
              <a:t/>
            </a:r>
            <a:endParaRPr b="1"/>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0" name="Shape 270"/>
        <p:cNvGrpSpPr/>
        <p:nvPr/>
      </p:nvGrpSpPr>
      <p:grpSpPr>
        <a:xfrm>
          <a:off x="0" y="0"/>
          <a:ext cx="0" cy="0"/>
          <a:chOff x="0" y="0"/>
          <a:chExt cx="0" cy="0"/>
        </a:xfrm>
      </p:grpSpPr>
      <p:sp>
        <p:nvSpPr>
          <p:cNvPr id="271" name="Google Shape;271;p6"/>
          <p:cNvSpPr txBox="1"/>
          <p:nvPr>
            <p:ph type="title"/>
          </p:nvPr>
        </p:nvSpPr>
        <p:spPr>
          <a:xfrm>
            <a:off x="97970" y="81642"/>
            <a:ext cx="11944351" cy="715879"/>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b="1" lang="en-US" sz="2800"/>
              <a:t>✅ Sguardo Avanti all’Unità 1.4: Introduzione al SWPBS</a:t>
            </a:r>
            <a:endParaRPr/>
          </a:p>
        </p:txBody>
      </p:sp>
      <p:sp>
        <p:nvSpPr>
          <p:cNvPr id="272" name="Google Shape;272;p6"/>
          <p:cNvSpPr txBox="1"/>
          <p:nvPr/>
        </p:nvSpPr>
        <p:spPr>
          <a:xfrm>
            <a:off x="308610" y="1257300"/>
            <a:ext cx="10024200" cy="2555100"/>
          </a:xfrm>
          <a:prstGeom prst="rect">
            <a:avLst/>
          </a:prstGeom>
          <a:noFill/>
          <a:ln>
            <a:noFill/>
          </a:ln>
        </p:spPr>
        <p:txBody>
          <a:bodyPr anchorCtr="0" anchor="t" bIns="45700" lIns="91425" spcFirstLastPara="1" rIns="91425" wrap="square" tIns="45700">
            <a:spAutoFit/>
          </a:bodyPr>
          <a:lstStyle/>
          <a:p>
            <a:pPr indent="-285750" lvl="0" marL="285750" marR="0" rtl="0" algn="l">
              <a:lnSpc>
                <a:spcPct val="100000"/>
              </a:lnSpc>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Nella prossima unità, passeremo dal benessere ai sistemi comportamentali.</a:t>
            </a:r>
            <a:endParaRPr b="0" i="0" sz="20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Imparerai i componenti di Tier 1 del Supporto Positivo al Comportamento a Livello Scolastico (SWPBS) e come si collegano al modello PERMA.</a:t>
            </a:r>
            <a:endParaRPr b="0" i="0" sz="20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Mapperai gli elementi PERMA sulle aspettative comportamentali e sulle routine della tua scuola.</a:t>
            </a:r>
            <a:endParaRPr b="0" i="0" sz="20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Identificherai punti di forza e lacune nelle pratiche comportamentali attuali.</a:t>
            </a:r>
            <a:endParaRPr b="0" i="0" sz="20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Costruirai una semplice matrice PERMA × SWPBS che mostra come benessere e comportamento possano lavorare insieme nella vita scolastica quotidiana.</a:t>
            </a:r>
            <a:endParaRPr b="0" i="0" sz="2000" u="none" cap="none" strike="noStrike">
              <a:solidFill>
                <a:srgbClr val="000000"/>
              </a:solidFill>
              <a:latin typeface="Arial"/>
              <a:ea typeface="Arial"/>
              <a:cs typeface="Arial"/>
              <a:sym typeface="Arial"/>
            </a:endParaRPr>
          </a:p>
        </p:txBody>
      </p:sp>
      <p:pic>
        <p:nvPicPr>
          <p:cNvPr descr="A group of smiley faces&#10;&#10;AI-generated content may be incorrect." id="273" name="Google Shape;273;p6"/>
          <p:cNvPicPr preferRelativeResize="0"/>
          <p:nvPr/>
        </p:nvPicPr>
        <p:blipFill rotWithShape="1">
          <a:blip r:embed="rId3">
            <a:alphaModFix/>
          </a:blip>
          <a:srcRect b="0" l="0" r="0" t="0"/>
          <a:stretch/>
        </p:blipFill>
        <p:spPr>
          <a:xfrm>
            <a:off x="1735455" y="4555671"/>
            <a:ext cx="8721090" cy="2090058"/>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g37f91dc4fb9_0_173"/>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a:t>Letteratura</a:t>
            </a:r>
            <a:endParaRPr/>
          </a:p>
        </p:txBody>
      </p:sp>
      <p:sp>
        <p:nvSpPr>
          <p:cNvPr id="279" name="Google Shape;279;g37f91dc4fb9_0_173"/>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90000"/>
              </a:lnSpc>
              <a:spcBef>
                <a:spcPts val="1000"/>
              </a:spcBef>
              <a:spcAft>
                <a:spcPts val="0"/>
              </a:spcAft>
              <a:buClr>
                <a:schemeClr val="dk1"/>
              </a:buClr>
              <a:buSzPts val="1800"/>
              <a:buFont typeface="Arial"/>
              <a:buNone/>
            </a:pPr>
            <a:r>
              <a:rPr lang="en-US"/>
              <a:t>Cohen, R., Kincaid, D., &amp; Childs, K. (2007). Measuring School-wide Positive Behavior Support Implementation. </a:t>
            </a:r>
            <a:r>
              <a:rPr i="1" lang="en-US"/>
              <a:t>Journal of Positive Behavior Interventions</a:t>
            </a:r>
            <a:r>
              <a:rPr lang="en-US"/>
              <a:t>, 9, 203 - 213. </a:t>
            </a:r>
            <a:r>
              <a:rPr lang="en-US" u="sng">
                <a:solidFill>
                  <a:schemeClr val="hlink"/>
                </a:solidFill>
                <a:hlinkClick r:id="rId3"/>
              </a:rPr>
              <a:t>https://doi.org/10.1177/10983007070090040301</a:t>
            </a:r>
            <a:r>
              <a:rPr lang="en-US"/>
              <a:t>.</a:t>
            </a:r>
            <a:endParaRPr/>
          </a:p>
          <a:p>
            <a:pPr indent="-228600" lvl="0" marL="457200" marR="0" rtl="0" algn="l">
              <a:lnSpc>
                <a:spcPct val="90000"/>
              </a:lnSpc>
              <a:spcBef>
                <a:spcPts val="1000"/>
              </a:spcBef>
              <a:spcAft>
                <a:spcPts val="0"/>
              </a:spcAft>
              <a:buClr>
                <a:schemeClr val="dk1"/>
              </a:buClr>
              <a:buSzPts val="1800"/>
              <a:buFont typeface="Arial"/>
              <a:buNone/>
            </a:pPr>
            <a:r>
              <a:rPr lang="en-US"/>
              <a:t>Corcoran, T., &amp; Thomas, M. (2021). School-wide positive behaviour support as evidence-making interventions. </a:t>
            </a:r>
            <a:r>
              <a:rPr i="1" lang="en-US"/>
              <a:t>Research in Education</a:t>
            </a:r>
            <a:r>
              <a:rPr lang="en-US"/>
              <a:t>, 111, 108 - 125. https://doi.org/10.1177/00345237211034884.</a:t>
            </a:r>
            <a:endParaRPr/>
          </a:p>
          <a:p>
            <a:pPr indent="-228600" lvl="0" marL="457200" marR="0" rtl="0" algn="l">
              <a:lnSpc>
                <a:spcPct val="90000"/>
              </a:lnSpc>
              <a:spcBef>
                <a:spcPts val="1000"/>
              </a:spcBef>
              <a:spcAft>
                <a:spcPts val="0"/>
              </a:spcAft>
              <a:buClr>
                <a:schemeClr val="dk1"/>
              </a:buClr>
              <a:buSzPts val="1800"/>
              <a:buFont typeface="Arial"/>
              <a:buNone/>
            </a:pPr>
            <a:r>
              <a:rPr lang="en-US"/>
              <a:t>Kern, M. L., Waters, L., Adler, A., &amp; White, M. (2015). Assessing employee wellbeing in schools using the PERMA framework. </a:t>
            </a:r>
            <a:r>
              <a:rPr i="1" lang="en-US"/>
              <a:t>Journal of Positive Psychology, 10</a:t>
            </a:r>
            <a:r>
              <a:rPr lang="en-US"/>
              <a:t>(3), 262–271. https://doi.org/10.1080/17439760.2014.920405</a:t>
            </a:r>
            <a:endParaRPr/>
          </a:p>
          <a:p>
            <a:pPr indent="-228600" lvl="0" marL="457200" marR="0" rtl="0" algn="l">
              <a:lnSpc>
                <a:spcPct val="90000"/>
              </a:lnSpc>
              <a:spcBef>
                <a:spcPts val="1000"/>
              </a:spcBef>
              <a:spcAft>
                <a:spcPts val="0"/>
              </a:spcAft>
              <a:buClr>
                <a:schemeClr val="dk1"/>
              </a:buClr>
              <a:buSzPts val="1800"/>
              <a:buFont typeface="Arial"/>
              <a:buNone/>
            </a:pPr>
            <a:r>
              <a:rPr lang="en-US"/>
              <a:t>Seligman, M. E. P., Ernst, R. M., Gillham, J., Reivich, K., &amp; Linkins, M. (2009). Positive education: Positive psychology and classroom interventions. </a:t>
            </a:r>
            <a:r>
              <a:rPr i="1" lang="en-US"/>
              <a:t>Oxford Review of Education, 35</a:t>
            </a:r>
            <a:r>
              <a:rPr lang="en-US"/>
              <a:t>(3), 293–311. </a:t>
            </a:r>
            <a:r>
              <a:rPr lang="en-US" u="sng">
                <a:solidFill>
                  <a:schemeClr val="hlink"/>
                </a:solidFill>
                <a:hlinkClick r:id="rId4"/>
              </a:rPr>
              <a:t>https://doi.org/10.1080/03054980902934563</a:t>
            </a:r>
            <a:endParaRPr/>
          </a:p>
          <a:p>
            <a:pPr indent="-228600" lvl="0" marL="457200" marR="0" rtl="0" algn="l">
              <a:lnSpc>
                <a:spcPct val="90000"/>
              </a:lnSpc>
              <a:spcBef>
                <a:spcPts val="1000"/>
              </a:spcBef>
              <a:spcAft>
                <a:spcPts val="0"/>
              </a:spcAft>
              <a:buClr>
                <a:schemeClr val="dk1"/>
              </a:buClr>
              <a:buSzPts val="1800"/>
              <a:buFont typeface="Arial"/>
              <a:buNone/>
            </a:pPr>
            <a:r>
              <a:rPr lang="en-US"/>
              <a:t>Sugai, G., &amp; Horner, R. (2006). A Promising Approach for Expanding and Sustaining School-Wide Positive Behavior Support. </a:t>
            </a:r>
            <a:r>
              <a:rPr i="1" lang="en-US"/>
              <a:t>School Psychology Review</a:t>
            </a:r>
            <a:r>
              <a:rPr lang="en-US"/>
              <a:t>, 35, 245 - 259. https://doi.org/10.1080/02796015.2006.12087989.</a:t>
            </a:r>
            <a:endParaRPr/>
          </a:p>
          <a:p>
            <a:pPr indent="-228600" lvl="0" marL="457200" marR="0" rtl="0" algn="l">
              <a:lnSpc>
                <a:spcPct val="90000"/>
              </a:lnSpc>
              <a:spcBef>
                <a:spcPts val="1000"/>
              </a:spcBef>
              <a:spcAft>
                <a:spcPts val="0"/>
              </a:spcAft>
              <a:buClr>
                <a:schemeClr val="dk1"/>
              </a:buClr>
              <a:buSzPts val="1800"/>
              <a:buFont typeface="Arial"/>
              <a:buNone/>
            </a:pPr>
            <a:r>
              <a:rPr lang="en-US"/>
              <a:t>Waters, L., Sun, J., Rusk, R., Cotton, A., &amp; Arch, A. (2017). Positive education: Visible wellbeing and whole school change. </a:t>
            </a:r>
            <a:r>
              <a:rPr i="1" lang="en-US"/>
              <a:t>The Educational and Developmental Psychologist, 34</a:t>
            </a:r>
            <a:r>
              <a:rPr lang="en-US"/>
              <a:t>(1), 64–68. </a:t>
            </a:r>
            <a:r>
              <a:rPr lang="en-US" u="sng">
                <a:solidFill>
                  <a:schemeClr val="hlink"/>
                </a:solidFill>
                <a:hlinkClick r:id="rId5"/>
              </a:rPr>
              <a:t>https://doi.org/10.1017/edp.2017.16</a:t>
            </a:r>
            <a:endParaRPr/>
          </a:p>
          <a:p>
            <a:pPr indent="-228600" lvl="0" marL="457200" marR="0" rtl="0" algn="l">
              <a:lnSpc>
                <a:spcPct val="90000"/>
              </a:lnSpc>
              <a:spcBef>
                <a:spcPts val="1000"/>
              </a:spcBef>
              <a:spcAft>
                <a:spcPts val="0"/>
              </a:spcAft>
              <a:buClr>
                <a:schemeClr val="dk1"/>
              </a:buClr>
              <a:buSzPts val="1800"/>
              <a:buFont typeface="Arial"/>
              <a:buNone/>
            </a:pPr>
            <a:r>
              <a:rPr lang="en-US"/>
              <a:t>Zhang, Y., Fallon, L., Larson, M., Wright, D., Cook, C., &amp; Lyon, A. (2024). Associations among educators' beliefs, intervention fidelity, and student outcomes in school-wide positive behavior interventions, and supports: A school-level moderated mediation analysis.. </a:t>
            </a:r>
            <a:r>
              <a:rPr i="1" lang="en-US"/>
              <a:t>School psychology</a:t>
            </a:r>
            <a:r>
              <a:rPr lang="en-US"/>
              <a:t>. https://doi.org/10.1037/spq0000615.</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3" name="Shape 283"/>
        <p:cNvGrpSpPr/>
        <p:nvPr/>
      </p:nvGrpSpPr>
      <p:grpSpPr>
        <a:xfrm>
          <a:off x="0" y="0"/>
          <a:ext cx="0" cy="0"/>
          <a:chOff x="0" y="0"/>
          <a:chExt cx="0" cy="0"/>
        </a:xfrm>
      </p:grpSpPr>
      <p:sp>
        <p:nvSpPr>
          <p:cNvPr id="284" name="Google Shape;284;p7"/>
          <p:cNvSpPr txBox="1"/>
          <p:nvPr>
            <p:ph type="ctrTitle"/>
          </p:nvPr>
        </p:nvSpPr>
        <p:spPr>
          <a:xfrm>
            <a:off x="2179865" y="2774849"/>
            <a:ext cx="7832271" cy="1600197"/>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FFFFFF"/>
              </a:buClr>
              <a:buSzPts val="2000"/>
              <a:buFont typeface="Calibri"/>
              <a:buNone/>
            </a:pPr>
            <a:r>
              <a:rPr lang="en-US"/>
              <a:t>Grazie per la vostra attenzione!</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8"/>
          <p:cNvSpPr txBox="1"/>
          <p:nvPr>
            <p:ph type="ctrTitle"/>
          </p:nvPr>
        </p:nvSpPr>
        <p:spPr>
          <a:xfrm>
            <a:off x="2187019" y="2959363"/>
            <a:ext cx="7832271" cy="1600197"/>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accent2"/>
              </a:buClr>
              <a:buSzPts val="2000"/>
              <a:buFont typeface="Calibri"/>
              <a:buNone/>
            </a:pPr>
            <a:r>
              <a:rPr lang="en-US"/>
              <a:t>https://thrivingschools.eu/</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g37f91dc4fb9_0_140"/>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sz="3200"/>
              <a:t>Unità 1.3 – Lavoro sul Benessere a Livello Globale della Scuola (WSA)</a:t>
            </a:r>
            <a:endParaRPr/>
          </a:p>
        </p:txBody>
      </p:sp>
      <p:sp>
        <p:nvSpPr>
          <p:cNvPr id="78" name="Google Shape;78;g37f91dc4fb9_0_140"/>
          <p:cNvSpPr txBox="1"/>
          <p:nvPr>
            <p:ph idx="1" type="body"/>
          </p:nvPr>
        </p:nvSpPr>
        <p:spPr>
          <a:xfrm>
            <a:off x="406580" y="1117562"/>
            <a:ext cx="11944500" cy="550800"/>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1000"/>
              </a:spcBef>
              <a:spcAft>
                <a:spcPts val="0"/>
              </a:spcAft>
              <a:buSzPts val="2400"/>
              <a:buNone/>
            </a:pPr>
            <a:r>
              <a:rPr lang="en-US"/>
              <a:t>Introduzione</a:t>
            </a:r>
            <a:endParaRPr/>
          </a:p>
        </p:txBody>
      </p:sp>
      <p:sp>
        <p:nvSpPr>
          <p:cNvPr id="79" name="Google Shape;79;g37f91dc4fb9_0_140"/>
          <p:cNvSpPr txBox="1"/>
          <p:nvPr>
            <p:ph idx="2" type="body"/>
          </p:nvPr>
        </p:nvSpPr>
        <p:spPr>
          <a:xfrm>
            <a:off x="97980" y="1759875"/>
            <a:ext cx="10789500" cy="5289300"/>
          </a:xfrm>
          <a:prstGeom prst="rect">
            <a:avLst/>
          </a:prstGeom>
          <a:noFill/>
          <a:ln>
            <a:noFill/>
          </a:ln>
        </p:spPr>
        <p:txBody>
          <a:bodyPr anchorCtr="0" anchor="t" bIns="45700" lIns="91425" spcFirstLastPara="1" rIns="91425" wrap="square" tIns="45700">
            <a:noAutofit/>
          </a:bodyPr>
          <a:lstStyle/>
          <a:p>
            <a:pPr indent="-285750" lvl="0" marL="549275" rtl="0" algn="l">
              <a:lnSpc>
                <a:spcPct val="90000"/>
              </a:lnSpc>
              <a:spcBef>
                <a:spcPts val="1000"/>
              </a:spcBef>
              <a:spcAft>
                <a:spcPts val="0"/>
              </a:spcAft>
              <a:buSzPts val="1800"/>
              <a:buFont typeface="Arial"/>
              <a:buChar char="•"/>
            </a:pPr>
            <a:r>
              <a:rPr lang="en-US"/>
              <a:t>Questa unità mostra come il benessere diventa parte della cultura scolastica.</a:t>
            </a:r>
            <a:endParaRPr/>
          </a:p>
          <a:p>
            <a:pPr indent="-285750" lvl="0" marL="549275" rtl="0" algn="l">
              <a:lnSpc>
                <a:spcPct val="90000"/>
              </a:lnSpc>
              <a:spcBef>
                <a:spcPts val="1000"/>
              </a:spcBef>
              <a:spcAft>
                <a:spcPts val="0"/>
              </a:spcAft>
              <a:buSzPts val="1800"/>
              <a:buFont typeface="Arial"/>
              <a:buChar char="•"/>
            </a:pPr>
            <a:r>
              <a:rPr lang="en-US"/>
              <a:t>Impari cosa comprende un Approccio Scolastico Globale (Whole School Approach, WSA) e come funziona nelle routine quotidiane.</a:t>
            </a:r>
            <a:endParaRPr/>
          </a:p>
          <a:p>
            <a:pPr indent="-285750" lvl="0" marL="549275" rtl="0" algn="l">
              <a:lnSpc>
                <a:spcPct val="90000"/>
              </a:lnSpc>
              <a:spcBef>
                <a:spcPts val="1000"/>
              </a:spcBef>
              <a:spcAft>
                <a:spcPts val="0"/>
              </a:spcAft>
              <a:buSzPts val="1800"/>
              <a:buFont typeface="Arial"/>
              <a:buChar char="•"/>
            </a:pPr>
            <a:r>
              <a:rPr lang="en-US"/>
              <a:t>Esamini come leadership, personale, studenti e famiglie svolgono tutti un ruolo.</a:t>
            </a:r>
            <a:endParaRPr/>
          </a:p>
          <a:p>
            <a:pPr indent="-285750" lvl="0" marL="549275" rtl="0" algn="l">
              <a:lnSpc>
                <a:spcPct val="90000"/>
              </a:lnSpc>
              <a:spcBef>
                <a:spcPts val="1000"/>
              </a:spcBef>
              <a:spcAft>
                <a:spcPts val="0"/>
              </a:spcAft>
              <a:buSzPts val="1800"/>
              <a:buFont typeface="Arial"/>
              <a:buChar char="•"/>
            </a:pPr>
            <a:r>
              <a:rPr lang="en-US"/>
              <a:t>Rivedi un esempio tratto da una scuola reale e discuti cosa ha reso efficace l’intervento.</a:t>
            </a:r>
            <a:endParaRPr/>
          </a:p>
          <a:p>
            <a:pPr indent="-285750" lvl="0" marL="549275" rtl="0" algn="l">
              <a:lnSpc>
                <a:spcPct val="90000"/>
              </a:lnSpc>
              <a:spcBef>
                <a:spcPts val="1000"/>
              </a:spcBef>
              <a:spcAft>
                <a:spcPts val="0"/>
              </a:spcAft>
              <a:buSzPts val="1800"/>
              <a:buFont typeface="Arial"/>
              <a:buChar char="•"/>
            </a:pPr>
            <a:r>
              <a:rPr lang="en-US"/>
              <a:t>Rifletti sulla tua scuola, la confronti con i principi del WSA e delinei le prime idee per un piano di benessere a livello scolastico.</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2"/>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sz="3700"/>
              <a:t>Unit 1.3 – Introduzione all’Approccio Scolastico Globale (WSA)</a:t>
            </a:r>
            <a:endParaRPr sz="3700"/>
          </a:p>
        </p:txBody>
      </p:sp>
      <p:sp>
        <p:nvSpPr>
          <p:cNvPr id="85" name="Google Shape;85;p2"/>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0"/>
              </a:spcBef>
              <a:spcAft>
                <a:spcPts val="0"/>
              </a:spcAft>
              <a:buClr>
                <a:schemeClr val="accent2"/>
              </a:buClr>
              <a:buSzPts val="2400"/>
              <a:buNone/>
            </a:pPr>
            <a:r>
              <a:rPr lang="en-US"/>
              <a:t>Obiettivi di apprendimento</a:t>
            </a:r>
            <a:endParaRPr/>
          </a:p>
        </p:txBody>
      </p:sp>
      <p:grpSp>
        <p:nvGrpSpPr>
          <p:cNvPr id="86" name="Google Shape;86;p2"/>
          <p:cNvGrpSpPr/>
          <p:nvPr/>
        </p:nvGrpSpPr>
        <p:grpSpPr>
          <a:xfrm>
            <a:off x="491938" y="2171700"/>
            <a:ext cx="11208122" cy="4488844"/>
            <a:chOff x="2354" y="0"/>
            <a:chExt cx="11208122" cy="4488844"/>
          </a:xfrm>
        </p:grpSpPr>
        <p:sp>
          <p:nvSpPr>
            <p:cNvPr id="87" name="Google Shape;87;p2"/>
            <p:cNvSpPr/>
            <p:nvPr/>
          </p:nvSpPr>
          <p:spPr>
            <a:xfrm>
              <a:off x="2354" y="0"/>
              <a:ext cx="3662785" cy="4488844"/>
            </a:xfrm>
            <a:prstGeom prst="roundRect">
              <a:avLst>
                <a:gd fmla="val 10000" name="adj"/>
              </a:avLst>
            </a:prstGeom>
            <a:solidFill>
              <a:srgbClr val="FA7150"/>
            </a:solidFill>
            <a:ln cap="flat" cmpd="sng" w="38100">
              <a:solidFill>
                <a:schemeClr val="lt1"/>
              </a:solidFill>
              <a:prstDash val="solid"/>
              <a:round/>
              <a:headEnd len="sm" w="sm" type="none"/>
              <a:tailEnd len="sm" w="sm" type="none"/>
            </a:ln>
            <a:effectLst>
              <a:outerShdw blurRad="40000" rotWithShape="0" dir="5400000" dist="20000">
                <a:srgbClr val="000000">
                  <a:alpha val="3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 name="Google Shape;88;p2"/>
            <p:cNvSpPr txBox="1"/>
            <p:nvPr/>
          </p:nvSpPr>
          <p:spPr>
            <a:xfrm>
              <a:off x="2354" y="1795537"/>
              <a:ext cx="3662785" cy="1795537"/>
            </a:xfrm>
            <a:prstGeom prst="rect">
              <a:avLst/>
            </a:prstGeom>
            <a:noFill/>
            <a:ln>
              <a:noFill/>
            </a:ln>
          </p:spPr>
          <p:txBody>
            <a:bodyPr anchorCtr="0" anchor="ctr" bIns="135125" lIns="135125" spcFirstLastPara="1" rIns="135125" wrap="square" tIns="135125">
              <a:noAutofit/>
            </a:bodyPr>
            <a:lstStyle/>
            <a:p>
              <a:pPr indent="0" lvl="0" marL="0" marR="0" rtl="0" algn="ctr">
                <a:lnSpc>
                  <a:spcPct val="90000"/>
                </a:lnSpc>
                <a:spcBef>
                  <a:spcPts val="0"/>
                </a:spcBef>
                <a:spcAft>
                  <a:spcPts val="0"/>
                </a:spcAft>
                <a:buClr>
                  <a:srgbClr val="000000"/>
                </a:buClr>
                <a:buSzPts val="1900"/>
                <a:buFont typeface="Arial"/>
                <a:buNone/>
              </a:pPr>
              <a:r>
                <a:rPr b="0" i="0" lang="en-US" sz="1900" u="none" cap="none" strike="noStrike">
                  <a:solidFill>
                    <a:schemeClr val="lt1"/>
                  </a:solidFill>
                  <a:latin typeface="Arial"/>
                  <a:ea typeface="Arial"/>
                  <a:cs typeface="Arial"/>
                  <a:sym typeface="Arial"/>
                </a:rPr>
                <a:t>• Descrivere in modo chiaro i principi chiave dell’Approccio Scolastico Globale (Whole School Approach).</a:t>
              </a:r>
              <a:br>
                <a:rPr b="0" i="0" lang="en-US" sz="1900" u="none" cap="none" strike="noStrike">
                  <a:solidFill>
                    <a:schemeClr val="lt1"/>
                  </a:solidFill>
                  <a:latin typeface="Arial"/>
                  <a:ea typeface="Arial"/>
                  <a:cs typeface="Arial"/>
                  <a:sym typeface="Arial"/>
                </a:rPr>
              </a:br>
              <a:endParaRPr b="0" i="0" sz="1900" u="none" cap="none" strike="noStrike">
                <a:solidFill>
                  <a:schemeClr val="lt1"/>
                </a:solidFill>
                <a:latin typeface="Arial"/>
                <a:ea typeface="Arial"/>
                <a:cs typeface="Arial"/>
                <a:sym typeface="Arial"/>
              </a:endParaRPr>
            </a:p>
          </p:txBody>
        </p:sp>
        <p:sp>
          <p:nvSpPr>
            <p:cNvPr id="89" name="Google Shape;89;p2"/>
            <p:cNvSpPr/>
            <p:nvPr/>
          </p:nvSpPr>
          <p:spPr>
            <a:xfrm>
              <a:off x="1086354" y="269330"/>
              <a:ext cx="1494785" cy="1494785"/>
            </a:xfrm>
            <a:prstGeom prst="ellipse">
              <a:avLst/>
            </a:prstGeom>
            <a:blipFill rotWithShape="1">
              <a:blip r:embed="rId3">
                <a:alphaModFix/>
              </a:blip>
              <a:stretch>
                <a:fillRect b="0" l="0" r="0" t="0"/>
              </a:stretch>
            </a:blipFill>
            <a:ln cap="flat" cmpd="sng" w="38100">
              <a:solidFill>
                <a:schemeClr val="lt1"/>
              </a:solidFill>
              <a:prstDash val="solid"/>
              <a:round/>
              <a:headEnd len="sm" w="sm" type="none"/>
              <a:tailEnd len="sm" w="sm" type="none"/>
            </a:ln>
            <a:effectLst>
              <a:outerShdw blurRad="40000" rotWithShape="0" dir="5400000" dist="20000">
                <a:srgbClr val="000000">
                  <a:alpha val="3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 name="Google Shape;90;p2"/>
            <p:cNvSpPr/>
            <p:nvPr/>
          </p:nvSpPr>
          <p:spPr>
            <a:xfrm>
              <a:off x="3775022" y="0"/>
              <a:ext cx="3662785" cy="4488844"/>
            </a:xfrm>
            <a:prstGeom prst="roundRect">
              <a:avLst>
                <a:gd fmla="val 10000" name="adj"/>
              </a:avLst>
            </a:prstGeom>
            <a:solidFill>
              <a:srgbClr val="F98733"/>
            </a:solidFill>
            <a:ln cap="flat" cmpd="sng" w="38100">
              <a:solidFill>
                <a:schemeClr val="lt1"/>
              </a:solidFill>
              <a:prstDash val="solid"/>
              <a:round/>
              <a:headEnd len="sm" w="sm" type="none"/>
              <a:tailEnd len="sm" w="sm" type="none"/>
            </a:ln>
            <a:effectLst>
              <a:outerShdw blurRad="40000" rotWithShape="0" dir="5400000" dist="20000">
                <a:srgbClr val="000000">
                  <a:alpha val="3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 name="Google Shape;91;p2"/>
            <p:cNvSpPr txBox="1"/>
            <p:nvPr/>
          </p:nvSpPr>
          <p:spPr>
            <a:xfrm>
              <a:off x="3775022" y="1795537"/>
              <a:ext cx="3662785" cy="1795537"/>
            </a:xfrm>
            <a:prstGeom prst="rect">
              <a:avLst/>
            </a:prstGeom>
            <a:noFill/>
            <a:ln>
              <a:noFill/>
            </a:ln>
          </p:spPr>
          <p:txBody>
            <a:bodyPr anchorCtr="0" anchor="ctr" bIns="135125" lIns="135125" spcFirstLastPara="1" rIns="135125" wrap="square" tIns="135125">
              <a:noAutofit/>
            </a:bodyPr>
            <a:lstStyle/>
            <a:p>
              <a:pPr indent="0" lvl="0" marL="0" marR="0" rtl="0" algn="ctr">
                <a:lnSpc>
                  <a:spcPct val="90000"/>
                </a:lnSpc>
                <a:spcBef>
                  <a:spcPts val="0"/>
                </a:spcBef>
                <a:spcAft>
                  <a:spcPts val="0"/>
                </a:spcAft>
                <a:buClr>
                  <a:srgbClr val="000000"/>
                </a:buClr>
                <a:buSzPts val="1900"/>
                <a:buFont typeface="Arial"/>
                <a:buNone/>
              </a:pPr>
              <a:r>
                <a:rPr b="0" i="0" lang="en-US" sz="1900" u="none" cap="none" strike="noStrike">
                  <a:solidFill>
                    <a:schemeClr val="lt1"/>
                  </a:solidFill>
                  <a:latin typeface="Arial"/>
                  <a:ea typeface="Arial"/>
                  <a:cs typeface="Arial"/>
                  <a:sym typeface="Arial"/>
                </a:rPr>
                <a:t>• Identificare un punto di forza e una lacuna su come la propria scuola riflette attualmente il modello PERMA, utilizzando i risultati della mappatura dell’Unità 1.1.</a:t>
              </a:r>
              <a:endParaRPr b="0" i="0" sz="1900" u="none" cap="none" strike="noStrike">
                <a:solidFill>
                  <a:schemeClr val="lt1"/>
                </a:solidFill>
                <a:latin typeface="Arial"/>
                <a:ea typeface="Arial"/>
                <a:cs typeface="Arial"/>
                <a:sym typeface="Arial"/>
              </a:endParaRPr>
            </a:p>
          </p:txBody>
        </p:sp>
        <p:sp>
          <p:nvSpPr>
            <p:cNvPr id="92" name="Google Shape;92;p2"/>
            <p:cNvSpPr/>
            <p:nvPr/>
          </p:nvSpPr>
          <p:spPr>
            <a:xfrm>
              <a:off x="4859022" y="269330"/>
              <a:ext cx="1494785" cy="1494785"/>
            </a:xfrm>
            <a:prstGeom prst="ellipse">
              <a:avLst/>
            </a:prstGeom>
            <a:blipFill rotWithShape="1">
              <a:blip r:embed="rId4">
                <a:alphaModFix/>
              </a:blip>
              <a:stretch>
                <a:fillRect b="0" l="0" r="0" t="0"/>
              </a:stretch>
            </a:blipFill>
            <a:ln cap="flat" cmpd="sng" w="38100">
              <a:solidFill>
                <a:schemeClr val="lt1"/>
              </a:solidFill>
              <a:prstDash val="solid"/>
              <a:round/>
              <a:headEnd len="sm" w="sm" type="none"/>
              <a:tailEnd len="sm" w="sm" type="none"/>
            </a:ln>
            <a:effectLst>
              <a:outerShdw blurRad="40000" rotWithShape="0" dir="5400000" dist="20000">
                <a:srgbClr val="000000">
                  <a:alpha val="3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 name="Google Shape;93;p2"/>
            <p:cNvSpPr/>
            <p:nvPr/>
          </p:nvSpPr>
          <p:spPr>
            <a:xfrm>
              <a:off x="7547691" y="0"/>
              <a:ext cx="3662785" cy="4488844"/>
            </a:xfrm>
            <a:prstGeom prst="roundRect">
              <a:avLst>
                <a:gd fmla="val 10000" name="adj"/>
              </a:avLst>
            </a:prstGeom>
            <a:solidFill>
              <a:srgbClr val="F9AD16"/>
            </a:solidFill>
            <a:ln cap="flat" cmpd="sng" w="38100">
              <a:solidFill>
                <a:schemeClr val="lt1"/>
              </a:solidFill>
              <a:prstDash val="solid"/>
              <a:round/>
              <a:headEnd len="sm" w="sm" type="none"/>
              <a:tailEnd len="sm" w="sm" type="none"/>
            </a:ln>
            <a:effectLst>
              <a:outerShdw blurRad="40000" rotWithShape="0" dir="5400000" dist="20000">
                <a:srgbClr val="000000">
                  <a:alpha val="3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 name="Google Shape;94;p2"/>
            <p:cNvSpPr txBox="1"/>
            <p:nvPr/>
          </p:nvSpPr>
          <p:spPr>
            <a:xfrm>
              <a:off x="7547691" y="1795537"/>
              <a:ext cx="3662785" cy="1795537"/>
            </a:xfrm>
            <a:prstGeom prst="rect">
              <a:avLst/>
            </a:prstGeom>
            <a:noFill/>
            <a:ln>
              <a:noFill/>
            </a:ln>
          </p:spPr>
          <p:txBody>
            <a:bodyPr anchorCtr="0" anchor="ctr" bIns="135125" lIns="135125" spcFirstLastPara="1" rIns="135125" wrap="square" tIns="135125">
              <a:noAutofit/>
            </a:bodyPr>
            <a:lstStyle/>
            <a:p>
              <a:pPr indent="0" lvl="0" marL="0" marR="0" rtl="0" algn="ctr">
                <a:lnSpc>
                  <a:spcPct val="90000"/>
                </a:lnSpc>
                <a:spcBef>
                  <a:spcPts val="0"/>
                </a:spcBef>
                <a:spcAft>
                  <a:spcPts val="0"/>
                </a:spcAft>
                <a:buClr>
                  <a:srgbClr val="000000"/>
                </a:buClr>
                <a:buSzPts val="1900"/>
                <a:buFont typeface="Arial"/>
                <a:buNone/>
              </a:pPr>
              <a:r>
                <a:rPr b="0" i="0" lang="en-US" sz="1900" u="none" cap="none" strike="noStrike">
                  <a:solidFill>
                    <a:schemeClr val="lt1"/>
                  </a:solidFill>
                  <a:latin typeface="Arial"/>
                  <a:ea typeface="Arial"/>
                  <a:cs typeface="Arial"/>
                  <a:sym typeface="Arial"/>
                </a:rPr>
                <a:t>• Applicare un’attività educativa per ciascun elemento del modello PERMA (in classe, nella cultura del personale o in una routine a livello scolastico).</a:t>
              </a:r>
              <a:br>
                <a:rPr b="0" i="0" lang="en-US" sz="1900" u="none" cap="none" strike="noStrike">
                  <a:solidFill>
                    <a:schemeClr val="lt1"/>
                  </a:solidFill>
                  <a:latin typeface="Arial"/>
                  <a:ea typeface="Arial"/>
                  <a:cs typeface="Arial"/>
                  <a:sym typeface="Arial"/>
                </a:rPr>
              </a:br>
              <a:endParaRPr b="0" i="0" sz="1900" u="none" cap="none" strike="noStrike">
                <a:solidFill>
                  <a:schemeClr val="lt1"/>
                </a:solidFill>
                <a:latin typeface="Arial"/>
                <a:ea typeface="Arial"/>
                <a:cs typeface="Arial"/>
                <a:sym typeface="Arial"/>
              </a:endParaRPr>
            </a:p>
          </p:txBody>
        </p:sp>
        <p:sp>
          <p:nvSpPr>
            <p:cNvPr id="95" name="Google Shape;95;p2"/>
            <p:cNvSpPr/>
            <p:nvPr/>
          </p:nvSpPr>
          <p:spPr>
            <a:xfrm>
              <a:off x="8631691" y="269330"/>
              <a:ext cx="1494785" cy="1494785"/>
            </a:xfrm>
            <a:prstGeom prst="ellipse">
              <a:avLst/>
            </a:prstGeom>
            <a:blipFill rotWithShape="1">
              <a:blip r:embed="rId5">
                <a:alphaModFix/>
              </a:blip>
              <a:stretch>
                <a:fillRect b="0" l="0" r="0" t="0"/>
              </a:stretch>
            </a:blipFill>
            <a:ln cap="flat" cmpd="sng" w="38100">
              <a:solidFill>
                <a:schemeClr val="lt1"/>
              </a:solidFill>
              <a:prstDash val="solid"/>
              <a:round/>
              <a:headEnd len="sm" w="sm" type="none"/>
              <a:tailEnd len="sm" w="sm" type="none"/>
            </a:ln>
            <a:effectLst>
              <a:outerShdw blurRad="40000" rotWithShape="0" dir="5400000" dist="20000">
                <a:srgbClr val="000000">
                  <a:alpha val="3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 name="Google Shape;96;p2"/>
            <p:cNvSpPr/>
            <p:nvPr/>
          </p:nvSpPr>
          <p:spPr>
            <a:xfrm>
              <a:off x="448513" y="3591075"/>
              <a:ext cx="10315804" cy="673326"/>
            </a:xfrm>
            <a:prstGeom prst="leftRightArrow">
              <a:avLst>
                <a:gd fmla="val 50000" name="adj1"/>
                <a:gd fmla="val 50000" name="adj2"/>
              </a:avLst>
            </a:prstGeom>
            <a:solidFill>
              <a:srgbClr val="FDD4CF"/>
            </a:solidFill>
            <a:ln cap="flat" cmpd="sng" w="38100">
              <a:solidFill>
                <a:schemeClr val="lt1"/>
              </a:solidFill>
              <a:prstDash val="solid"/>
              <a:round/>
              <a:headEnd len="sm" w="sm" type="none"/>
              <a:tailEnd len="sm" w="sm" type="none"/>
            </a:ln>
            <a:effectLst>
              <a:outerShdw blurRad="40000" rotWithShape="0" dir="5400000" dist="20000">
                <a:srgbClr val="000000">
                  <a:alpha val="3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97" name="Google Shape;97;p2"/>
          <p:cNvSpPr txBox="1"/>
          <p:nvPr/>
        </p:nvSpPr>
        <p:spPr>
          <a:xfrm>
            <a:off x="331475" y="1680425"/>
            <a:ext cx="6638400" cy="400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Al termine di questa unità, i partecipanti saranno in grado di:</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g37f91dc4fb9_0_58"/>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700"/>
              <a:t>Unit 1.3 – Introduzione all’Approccio Scolastico Globale (WSA)</a:t>
            </a:r>
            <a:endParaRPr sz="3600"/>
          </a:p>
        </p:txBody>
      </p:sp>
      <p:sp>
        <p:nvSpPr>
          <p:cNvPr id="103" name="Google Shape;103;g37f91dc4fb9_0_58"/>
          <p:cNvSpPr txBox="1"/>
          <p:nvPr>
            <p:ph idx="1" type="body"/>
          </p:nvPr>
        </p:nvSpPr>
        <p:spPr>
          <a:xfrm>
            <a:off x="123750" y="1133376"/>
            <a:ext cx="11944500" cy="550800"/>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0"/>
              </a:spcBef>
              <a:spcAft>
                <a:spcPts val="0"/>
              </a:spcAft>
              <a:buSzPts val="2400"/>
              <a:buNone/>
            </a:pPr>
            <a:r>
              <a:rPr lang="en-US"/>
              <a:t>Check-in: Quanto conosci il WSA</a:t>
            </a:r>
            <a:endParaRPr/>
          </a:p>
        </p:txBody>
      </p:sp>
      <p:sp>
        <p:nvSpPr>
          <p:cNvPr id="104" name="Google Shape;104;g37f91dc4fb9_0_58"/>
          <p:cNvSpPr txBox="1"/>
          <p:nvPr>
            <p:ph idx="2" type="body"/>
          </p:nvPr>
        </p:nvSpPr>
        <p:spPr>
          <a:xfrm>
            <a:off x="97974" y="1885600"/>
            <a:ext cx="5256600" cy="52893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90000"/>
              </a:lnSpc>
              <a:spcBef>
                <a:spcPts val="1000"/>
              </a:spcBef>
              <a:spcAft>
                <a:spcPts val="0"/>
              </a:spcAft>
              <a:buClr>
                <a:schemeClr val="dk1"/>
              </a:buClr>
              <a:buSzPts val="1800"/>
              <a:buFont typeface="Arial"/>
              <a:buNone/>
            </a:pPr>
            <a:r>
              <a:rPr b="1" lang="en-US" sz="2400"/>
              <a:t>Quanto conosci l’Approccio Scolastico Globale al benessere</a:t>
            </a:r>
            <a:endParaRPr b="1" sz="2400"/>
          </a:p>
          <a:p>
            <a:pPr indent="-228600" lvl="0" marL="457200" marR="0" rtl="0" algn="l">
              <a:lnSpc>
                <a:spcPct val="90000"/>
              </a:lnSpc>
              <a:spcBef>
                <a:spcPts val="1000"/>
              </a:spcBef>
              <a:spcAft>
                <a:spcPts val="0"/>
              </a:spcAft>
              <a:buClr>
                <a:schemeClr val="dk1"/>
              </a:buClr>
              <a:buSzPts val="1800"/>
              <a:buFont typeface="Arial"/>
              <a:buNone/>
            </a:pPr>
            <a:r>
              <a:rPr lang="en-US" sz="2400"/>
              <a:t>Mostra con le dita:</a:t>
            </a:r>
            <a:endParaRPr sz="2400"/>
          </a:p>
          <a:p>
            <a:pPr indent="-228600" lvl="0" marL="457200" marR="0" rtl="0" algn="l">
              <a:lnSpc>
                <a:spcPct val="90000"/>
              </a:lnSpc>
              <a:spcBef>
                <a:spcPts val="0"/>
              </a:spcBef>
              <a:spcAft>
                <a:spcPts val="0"/>
              </a:spcAft>
              <a:buClr>
                <a:schemeClr val="dk1"/>
              </a:buClr>
              <a:buSzPts val="1800"/>
              <a:buFont typeface="Arial"/>
              <a:buNone/>
            </a:pPr>
            <a:r>
              <a:rPr lang="en-US" sz="2400"/>
              <a:t>• 1 = è una novità per me</a:t>
            </a:r>
            <a:endParaRPr sz="2400"/>
          </a:p>
          <a:p>
            <a:pPr indent="-228600" lvl="0" marL="457200" marR="0" rtl="0" algn="l">
              <a:lnSpc>
                <a:spcPct val="90000"/>
              </a:lnSpc>
              <a:spcBef>
                <a:spcPts val="0"/>
              </a:spcBef>
              <a:spcAft>
                <a:spcPts val="0"/>
              </a:spcAft>
              <a:buClr>
                <a:schemeClr val="dk1"/>
              </a:buClr>
              <a:buSzPts val="1800"/>
              <a:buFont typeface="Arial"/>
              <a:buNone/>
            </a:pPr>
            <a:r>
              <a:rPr lang="en-US" sz="2400"/>
              <a:t>• 3 = conosco l’idea, non sono sicuro/a di come applicarla</a:t>
            </a:r>
            <a:endParaRPr sz="2400"/>
          </a:p>
          <a:p>
            <a:pPr indent="-228600" lvl="0" marL="457200" marR="0" rtl="0" algn="l">
              <a:lnSpc>
                <a:spcPct val="90000"/>
              </a:lnSpc>
              <a:spcBef>
                <a:spcPts val="0"/>
              </a:spcBef>
              <a:spcAft>
                <a:spcPts val="0"/>
              </a:spcAft>
              <a:buClr>
                <a:schemeClr val="dk1"/>
              </a:buClr>
              <a:buSzPts val="1800"/>
              <a:buFont typeface="Arial"/>
              <a:buNone/>
            </a:pPr>
            <a:r>
              <a:rPr lang="en-US" sz="2400"/>
              <a:t>• 5 = lavoro già con il WSA nella mia scuola</a:t>
            </a:r>
            <a:endParaRPr sz="2400"/>
          </a:p>
          <a:p>
            <a:pPr indent="-228600" lvl="0" marL="457200" marR="0" rtl="0" algn="l">
              <a:lnSpc>
                <a:spcPct val="90000"/>
              </a:lnSpc>
              <a:spcBef>
                <a:spcPts val="1000"/>
              </a:spcBef>
              <a:spcAft>
                <a:spcPts val="0"/>
              </a:spcAft>
              <a:buClr>
                <a:schemeClr val="dk1"/>
              </a:buClr>
              <a:buSzPts val="1800"/>
              <a:buFont typeface="Arial"/>
              <a:buNone/>
            </a:pPr>
            <a:r>
              <a:rPr i="1" lang="en-US" sz="2400"/>
              <a:t>Non ci sono risposte giuste o sbagliate. Questo ci aiuta a partire dal tuo punto di arrivo.</a:t>
            </a:r>
            <a:endParaRPr i="1" sz="2400"/>
          </a:p>
          <a:p>
            <a:pPr indent="-228600" lvl="0" marL="457200" rtl="0" algn="l">
              <a:lnSpc>
                <a:spcPct val="90000"/>
              </a:lnSpc>
              <a:spcBef>
                <a:spcPts val="0"/>
              </a:spcBef>
              <a:spcAft>
                <a:spcPts val="0"/>
              </a:spcAft>
              <a:buSzPts val="1800"/>
              <a:buNone/>
            </a:pPr>
            <a:r>
              <a:t/>
            </a:r>
            <a:endParaRPr/>
          </a:p>
          <a:p>
            <a:pPr indent="-228600" lvl="0" marL="457200" rtl="0" algn="l">
              <a:lnSpc>
                <a:spcPct val="90000"/>
              </a:lnSpc>
              <a:spcBef>
                <a:spcPts val="0"/>
              </a:spcBef>
              <a:spcAft>
                <a:spcPts val="0"/>
              </a:spcAft>
              <a:buSzPts val="1800"/>
              <a:buNone/>
            </a:pPr>
            <a:r>
              <a:t/>
            </a:r>
            <a:endParaRPr/>
          </a:p>
        </p:txBody>
      </p:sp>
      <p:pic>
        <p:nvPicPr>
          <p:cNvPr id="105" name="Google Shape;105;g37f91dc4fb9_0_58" title="whole-school-approach-community-engagement-blog-only.jpg"/>
          <p:cNvPicPr preferRelativeResize="0"/>
          <p:nvPr/>
        </p:nvPicPr>
        <p:blipFill rotWithShape="1">
          <a:blip r:embed="rId3">
            <a:alphaModFix/>
          </a:blip>
          <a:srcRect b="0" l="0" r="0" t="0"/>
          <a:stretch/>
        </p:blipFill>
        <p:spPr>
          <a:xfrm>
            <a:off x="5584550" y="1244650"/>
            <a:ext cx="6316851" cy="514857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g37d7badc4d7_0_12"/>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700"/>
              <a:t>Unit 1.3 – Introduzione all’Approccio Scolastico Globale (WSA)</a:t>
            </a:r>
            <a:endParaRPr/>
          </a:p>
        </p:txBody>
      </p:sp>
      <p:sp>
        <p:nvSpPr>
          <p:cNvPr id="111" name="Google Shape;111;g37d7badc4d7_0_12"/>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Cosa Significa un Approccio Scolastico Globale</a:t>
            </a:r>
            <a:endParaRPr/>
          </a:p>
        </p:txBody>
      </p:sp>
      <p:sp>
        <p:nvSpPr>
          <p:cNvPr id="112" name="Google Shape;112;g37d7badc4d7_0_12"/>
          <p:cNvSpPr txBox="1"/>
          <p:nvPr>
            <p:ph idx="2" type="body"/>
          </p:nvPr>
        </p:nvSpPr>
        <p:spPr>
          <a:xfrm>
            <a:off x="383721" y="1487058"/>
            <a:ext cx="5205549" cy="5289300"/>
          </a:xfrm>
          <a:prstGeom prst="rect">
            <a:avLst/>
          </a:prstGeom>
          <a:noFill/>
          <a:ln>
            <a:noFill/>
          </a:ln>
        </p:spPr>
        <p:txBody>
          <a:bodyPr anchorCtr="0" anchor="t" bIns="45700" lIns="91425" spcFirstLastPara="1" rIns="91425" wrap="square" tIns="45700">
            <a:noAutofit/>
          </a:bodyPr>
          <a:lstStyle/>
          <a:p>
            <a:pPr indent="0" lvl="0" marL="263525" rtl="0" algn="just">
              <a:lnSpc>
                <a:spcPct val="90000"/>
              </a:lnSpc>
              <a:spcBef>
                <a:spcPts val="0"/>
              </a:spcBef>
              <a:spcAft>
                <a:spcPts val="0"/>
              </a:spcAft>
              <a:buSzPts val="1800"/>
              <a:buNone/>
            </a:pPr>
            <a:r>
              <a:rPr lang="en-US" sz="2000"/>
              <a:t>Un Approccio Scolastico Globale è una strategia sistemica che integra il benessere in:</a:t>
            </a:r>
            <a:endParaRPr sz="2000"/>
          </a:p>
          <a:p>
            <a:pPr indent="0" lvl="0" marL="263525" rtl="0" algn="just">
              <a:lnSpc>
                <a:spcPct val="90000"/>
              </a:lnSpc>
              <a:spcBef>
                <a:spcPts val="0"/>
              </a:spcBef>
              <a:spcAft>
                <a:spcPts val="0"/>
              </a:spcAft>
              <a:buSzPts val="1800"/>
              <a:buNone/>
            </a:pPr>
            <a:r>
              <a:rPr lang="en-US" sz="2000"/>
              <a:t>• curriculum</a:t>
            </a:r>
            <a:endParaRPr sz="2000"/>
          </a:p>
          <a:p>
            <a:pPr indent="0" lvl="0" marL="263525" rtl="0" algn="just">
              <a:lnSpc>
                <a:spcPct val="90000"/>
              </a:lnSpc>
              <a:spcBef>
                <a:spcPts val="0"/>
              </a:spcBef>
              <a:spcAft>
                <a:spcPts val="0"/>
              </a:spcAft>
              <a:buSzPts val="1800"/>
              <a:buNone/>
            </a:pPr>
            <a:r>
              <a:rPr lang="en-US" sz="2000"/>
              <a:t>• pedagogia</a:t>
            </a:r>
            <a:endParaRPr sz="2000"/>
          </a:p>
          <a:p>
            <a:pPr indent="0" lvl="0" marL="263525" rtl="0" algn="just">
              <a:lnSpc>
                <a:spcPct val="90000"/>
              </a:lnSpc>
              <a:spcBef>
                <a:spcPts val="0"/>
              </a:spcBef>
              <a:spcAft>
                <a:spcPts val="0"/>
              </a:spcAft>
              <a:buSzPts val="1800"/>
              <a:buNone/>
            </a:pPr>
            <a:r>
              <a:rPr lang="en-US" sz="2000"/>
              <a:t>• politiche scolastiche</a:t>
            </a:r>
            <a:endParaRPr sz="2000"/>
          </a:p>
          <a:p>
            <a:pPr indent="0" lvl="0" marL="263525" rtl="0" algn="just">
              <a:lnSpc>
                <a:spcPct val="90000"/>
              </a:lnSpc>
              <a:spcBef>
                <a:spcPts val="0"/>
              </a:spcBef>
              <a:spcAft>
                <a:spcPts val="0"/>
              </a:spcAft>
              <a:buSzPts val="1800"/>
              <a:buNone/>
            </a:pPr>
            <a:r>
              <a:rPr lang="en-US" sz="2000"/>
              <a:t>• decisioni della leadership</a:t>
            </a:r>
            <a:endParaRPr sz="2000"/>
          </a:p>
          <a:p>
            <a:pPr indent="0" lvl="0" marL="263525" rtl="0" algn="just">
              <a:lnSpc>
                <a:spcPct val="90000"/>
              </a:lnSpc>
              <a:spcBef>
                <a:spcPts val="0"/>
              </a:spcBef>
              <a:spcAft>
                <a:spcPts val="0"/>
              </a:spcAft>
              <a:buSzPts val="1800"/>
              <a:buNone/>
            </a:pPr>
            <a:r>
              <a:rPr lang="en-US" sz="2000"/>
              <a:t>• coinvolgimento di famiglie e comunità</a:t>
            </a:r>
            <a:endParaRPr sz="2000"/>
          </a:p>
          <a:p>
            <a:pPr indent="0" lvl="0" marL="263525" rtl="0" algn="just">
              <a:lnSpc>
                <a:spcPct val="90000"/>
              </a:lnSpc>
              <a:spcBef>
                <a:spcPts val="0"/>
              </a:spcBef>
              <a:spcAft>
                <a:spcPts val="0"/>
              </a:spcAft>
              <a:buSzPts val="1800"/>
              <a:buNone/>
            </a:pPr>
            <a:r>
              <a:t/>
            </a:r>
            <a:endParaRPr sz="2000"/>
          </a:p>
          <a:p>
            <a:pPr indent="0" lvl="0" marL="263525" rtl="0" algn="just">
              <a:lnSpc>
                <a:spcPct val="90000"/>
              </a:lnSpc>
              <a:spcBef>
                <a:spcPts val="0"/>
              </a:spcBef>
              <a:spcAft>
                <a:spcPts val="0"/>
              </a:spcAft>
              <a:buSzPts val="1800"/>
              <a:buNone/>
            </a:pPr>
            <a:r>
              <a:rPr lang="en-US" sz="2000"/>
              <a:t>Il benessere non è un programma separato.</a:t>
            </a:r>
            <a:endParaRPr sz="2000"/>
          </a:p>
          <a:p>
            <a:pPr indent="0" lvl="0" marL="263525" rtl="0" algn="just">
              <a:lnSpc>
                <a:spcPct val="90000"/>
              </a:lnSpc>
              <a:spcBef>
                <a:spcPts val="0"/>
              </a:spcBef>
              <a:spcAft>
                <a:spcPts val="0"/>
              </a:spcAft>
              <a:buSzPts val="1800"/>
              <a:buNone/>
            </a:pPr>
            <a:r>
              <a:rPr lang="en-US" sz="2000"/>
              <a:t>È parte del funzionamento quotidiano della scuola.</a:t>
            </a:r>
            <a:endParaRPr sz="2000"/>
          </a:p>
          <a:p>
            <a:pPr indent="0" lvl="0" marL="263525" rtl="0" algn="just">
              <a:lnSpc>
                <a:spcPct val="90000"/>
              </a:lnSpc>
              <a:spcBef>
                <a:spcPts val="0"/>
              </a:spcBef>
              <a:spcAft>
                <a:spcPts val="0"/>
              </a:spcAft>
              <a:buSzPts val="1800"/>
              <a:buNone/>
            </a:pPr>
            <a:r>
              <a:t/>
            </a:r>
            <a:endParaRPr sz="2000"/>
          </a:p>
          <a:p>
            <a:pPr indent="0" lvl="0" marL="263525" rtl="0" algn="just">
              <a:lnSpc>
                <a:spcPct val="90000"/>
              </a:lnSpc>
              <a:spcBef>
                <a:spcPts val="0"/>
              </a:spcBef>
              <a:spcAft>
                <a:spcPts val="0"/>
              </a:spcAft>
              <a:buSzPts val="1800"/>
              <a:buNone/>
            </a:pPr>
            <a:r>
              <a:rPr lang="en-US" sz="2000"/>
              <a:t>Il Framework di Thriving Schools integra:</a:t>
            </a:r>
            <a:endParaRPr sz="2000"/>
          </a:p>
          <a:p>
            <a:pPr indent="0" lvl="0" marL="263525" rtl="0" algn="just">
              <a:lnSpc>
                <a:spcPct val="90000"/>
              </a:lnSpc>
              <a:spcBef>
                <a:spcPts val="0"/>
              </a:spcBef>
              <a:spcAft>
                <a:spcPts val="0"/>
              </a:spcAft>
              <a:buSzPts val="1800"/>
              <a:buNone/>
            </a:pPr>
            <a:r>
              <a:rPr lang="en-US" sz="2000"/>
              <a:t>• PERMA (che cosa è il benessere)</a:t>
            </a:r>
            <a:endParaRPr sz="2000"/>
          </a:p>
          <a:p>
            <a:pPr indent="0" lvl="0" marL="263525" rtl="0" algn="just">
              <a:lnSpc>
                <a:spcPct val="90000"/>
              </a:lnSpc>
              <a:spcBef>
                <a:spcPts val="0"/>
              </a:spcBef>
              <a:spcAft>
                <a:spcPts val="0"/>
              </a:spcAft>
              <a:buSzPts val="1800"/>
              <a:buNone/>
            </a:pPr>
            <a:r>
              <a:rPr lang="en-US" sz="2000"/>
              <a:t>• SEL (le competenze di cui gli studenti hanno bisogno per il benessere)</a:t>
            </a:r>
            <a:endParaRPr sz="2000"/>
          </a:p>
          <a:p>
            <a:pPr indent="0" lvl="0" marL="263525" rtl="0" algn="just">
              <a:lnSpc>
                <a:spcPct val="90000"/>
              </a:lnSpc>
              <a:spcBef>
                <a:spcPts val="0"/>
              </a:spcBef>
              <a:spcAft>
                <a:spcPts val="0"/>
              </a:spcAft>
              <a:buSzPts val="1800"/>
              <a:buNone/>
            </a:pPr>
            <a:r>
              <a:rPr lang="en-US" sz="2000"/>
              <a:t>• SWPBS (strutture e routine che mantengono le pratiche coerenti)</a:t>
            </a:r>
            <a:endParaRPr sz="2000"/>
          </a:p>
          <a:p>
            <a:pPr indent="0" lvl="0" marL="0" rtl="0" algn="just">
              <a:lnSpc>
                <a:spcPct val="90000"/>
              </a:lnSpc>
              <a:spcBef>
                <a:spcPts val="0"/>
              </a:spcBef>
              <a:spcAft>
                <a:spcPts val="0"/>
              </a:spcAft>
              <a:buClr>
                <a:schemeClr val="dk1"/>
              </a:buClr>
              <a:buSzPts val="1800"/>
              <a:buNone/>
            </a:pPr>
            <a:r>
              <a:t/>
            </a:r>
            <a:endParaRPr/>
          </a:p>
        </p:txBody>
      </p:sp>
      <p:pic>
        <p:nvPicPr>
          <p:cNvPr descr="A group of children in a classroom&#10;&#10;AI-generated content may be incorrect." id="113" name="Google Shape;113;g37d7badc4d7_0_12"/>
          <p:cNvPicPr preferRelativeResize="0"/>
          <p:nvPr/>
        </p:nvPicPr>
        <p:blipFill rotWithShape="1">
          <a:blip r:embed="rId3">
            <a:alphaModFix/>
          </a:blip>
          <a:srcRect b="0" l="0" r="0" t="0"/>
          <a:stretch/>
        </p:blipFill>
        <p:spPr>
          <a:xfrm>
            <a:off x="6484620" y="1462685"/>
            <a:ext cx="4682490" cy="5104456"/>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3"/>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700"/>
              <a:t>Unit 1.3 – Introduzione all’Approccio Scolastico Globale (WSA)</a:t>
            </a:r>
            <a:endParaRPr/>
          </a:p>
        </p:txBody>
      </p:sp>
      <p:sp>
        <p:nvSpPr>
          <p:cNvPr id="119" name="Google Shape;119;p3"/>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Perché un Approccio Scolastico Globale Funziona</a:t>
            </a:r>
            <a:endParaRPr/>
          </a:p>
        </p:txBody>
      </p:sp>
      <p:sp>
        <p:nvSpPr>
          <p:cNvPr id="120" name="Google Shape;120;p3"/>
          <p:cNvSpPr txBox="1"/>
          <p:nvPr>
            <p:ph idx="2" type="body"/>
          </p:nvPr>
        </p:nvSpPr>
        <p:spPr>
          <a:xfrm>
            <a:off x="292281" y="1370263"/>
            <a:ext cx="5914209" cy="5289300"/>
          </a:xfrm>
          <a:prstGeom prst="rect">
            <a:avLst/>
          </a:prstGeom>
          <a:noFill/>
          <a:ln>
            <a:noFill/>
          </a:ln>
        </p:spPr>
        <p:txBody>
          <a:bodyPr anchorCtr="0" anchor="t" bIns="45700" lIns="91425" spcFirstLastPara="1" rIns="91425" wrap="square" tIns="45700">
            <a:noAutofit/>
          </a:bodyPr>
          <a:lstStyle/>
          <a:p>
            <a:pPr indent="0" lvl="0" marL="263525" rtl="0" algn="l">
              <a:lnSpc>
                <a:spcPct val="90000"/>
              </a:lnSpc>
              <a:spcBef>
                <a:spcPts val="1000"/>
              </a:spcBef>
              <a:spcAft>
                <a:spcPts val="0"/>
              </a:spcAft>
              <a:buSzPts val="1800"/>
              <a:buNone/>
            </a:pPr>
            <a:r>
              <a:rPr b="1" lang="en-US" sz="1900"/>
              <a:t>Le ricerche mostrano che le scuole migliorano benessere e risultati accademici quando:</a:t>
            </a:r>
            <a:endParaRPr b="1" sz="1900"/>
          </a:p>
          <a:p>
            <a:pPr indent="0" lvl="0" marL="263525" rtl="0" algn="l">
              <a:lnSpc>
                <a:spcPct val="90000"/>
              </a:lnSpc>
              <a:spcBef>
                <a:spcPts val="0"/>
              </a:spcBef>
              <a:spcAft>
                <a:spcPts val="0"/>
              </a:spcAft>
              <a:buSzPts val="1800"/>
              <a:buNone/>
            </a:pPr>
            <a:r>
              <a:rPr lang="en-US" sz="1900"/>
              <a:t>• personale e studenti si sentono supportati</a:t>
            </a:r>
            <a:endParaRPr sz="1900"/>
          </a:p>
          <a:p>
            <a:pPr indent="0" lvl="0" marL="263525" rtl="0" algn="l">
              <a:lnSpc>
                <a:spcPct val="90000"/>
              </a:lnSpc>
              <a:spcBef>
                <a:spcPts val="0"/>
              </a:spcBef>
              <a:spcAft>
                <a:spcPts val="0"/>
              </a:spcAft>
              <a:buSzPts val="1800"/>
              <a:buNone/>
            </a:pPr>
            <a:r>
              <a:rPr lang="en-US" sz="1900"/>
              <a:t>• routine condivise riducono le interruzioni comportamentali</a:t>
            </a:r>
            <a:endParaRPr sz="1900"/>
          </a:p>
          <a:p>
            <a:pPr indent="0" lvl="0" marL="263525" rtl="0" algn="l">
              <a:lnSpc>
                <a:spcPct val="90000"/>
              </a:lnSpc>
              <a:spcBef>
                <a:spcPts val="0"/>
              </a:spcBef>
              <a:spcAft>
                <a:spcPts val="0"/>
              </a:spcAft>
              <a:buSzPts val="1800"/>
              <a:buNone/>
            </a:pPr>
            <a:r>
              <a:rPr lang="en-US" sz="1900"/>
              <a:t>• il benessere è incluso nella pianificazione e nella revisione dei dati</a:t>
            </a:r>
            <a:endParaRPr sz="1900"/>
          </a:p>
          <a:p>
            <a:pPr indent="0" lvl="0" marL="263525" rtl="0" algn="l">
              <a:lnSpc>
                <a:spcPct val="90000"/>
              </a:lnSpc>
              <a:spcBef>
                <a:spcPts val="1000"/>
              </a:spcBef>
              <a:spcAft>
                <a:spcPts val="0"/>
              </a:spcAft>
              <a:buSzPts val="1800"/>
              <a:buNone/>
            </a:pPr>
            <a:r>
              <a:rPr b="1" lang="en-US" sz="1900"/>
              <a:t>Esempi da implementazioni scolastiche della Positive Education mostrano:</a:t>
            </a:r>
            <a:endParaRPr b="1" sz="1900"/>
          </a:p>
          <a:p>
            <a:pPr indent="0" lvl="0" marL="263525" rtl="0" algn="l">
              <a:lnSpc>
                <a:spcPct val="90000"/>
              </a:lnSpc>
              <a:spcBef>
                <a:spcPts val="0"/>
              </a:spcBef>
              <a:spcAft>
                <a:spcPts val="0"/>
              </a:spcAft>
              <a:buSzPts val="1800"/>
              <a:buNone/>
            </a:pPr>
            <a:r>
              <a:rPr lang="en-US" sz="1900"/>
              <a:t>• riduzioni di stress, ansia e problemi comportamentali</a:t>
            </a:r>
            <a:endParaRPr sz="1900"/>
          </a:p>
          <a:p>
            <a:pPr indent="0" lvl="0" marL="263525" rtl="0" algn="l">
              <a:lnSpc>
                <a:spcPct val="90000"/>
              </a:lnSpc>
              <a:spcBef>
                <a:spcPts val="0"/>
              </a:spcBef>
              <a:spcAft>
                <a:spcPts val="0"/>
              </a:spcAft>
              <a:buSzPts val="1800"/>
              <a:buNone/>
            </a:pPr>
            <a:r>
              <a:rPr lang="en-US" sz="1900"/>
              <a:t>• aumenti nel coinvolgimento nell’apprendimento e nel rendimento</a:t>
            </a:r>
            <a:endParaRPr sz="1900"/>
          </a:p>
          <a:p>
            <a:pPr indent="0" lvl="0" marL="263525" rtl="0" algn="l">
              <a:lnSpc>
                <a:spcPct val="90000"/>
              </a:lnSpc>
              <a:spcBef>
                <a:spcPts val="1000"/>
              </a:spcBef>
              <a:spcAft>
                <a:spcPts val="0"/>
              </a:spcAft>
              <a:buSzPts val="1800"/>
              <a:buNone/>
            </a:pPr>
            <a:r>
              <a:rPr b="1" lang="en-US" sz="1900"/>
              <a:t>Quando una scuola applica il benessere nella cultura e nelle routine:</a:t>
            </a:r>
            <a:endParaRPr b="1" sz="1900"/>
          </a:p>
          <a:p>
            <a:pPr indent="0" lvl="0" marL="263525" rtl="0" algn="l">
              <a:lnSpc>
                <a:spcPct val="90000"/>
              </a:lnSpc>
              <a:spcBef>
                <a:spcPts val="0"/>
              </a:spcBef>
              <a:spcAft>
                <a:spcPts val="0"/>
              </a:spcAft>
              <a:buSzPts val="1800"/>
              <a:buNone/>
            </a:pPr>
            <a:r>
              <a:rPr lang="en-US" sz="1900"/>
              <a:t>• gli studenti hanno maggiore soddisfazione di vita ed emozioni positive</a:t>
            </a:r>
            <a:endParaRPr sz="1900"/>
          </a:p>
          <a:p>
            <a:pPr indent="0" lvl="0" marL="263525" rtl="0" algn="l">
              <a:lnSpc>
                <a:spcPct val="90000"/>
              </a:lnSpc>
              <a:spcBef>
                <a:spcPts val="0"/>
              </a:spcBef>
              <a:spcAft>
                <a:spcPts val="0"/>
              </a:spcAft>
              <a:buSzPts val="1800"/>
              <a:buNone/>
            </a:pPr>
            <a:r>
              <a:rPr lang="en-US" sz="1900"/>
              <a:t>• gli insegnanti riportano maggiore benessere professionale e migliore salute fisica</a:t>
            </a:r>
            <a:endParaRPr sz="1900"/>
          </a:p>
          <a:p>
            <a:pPr indent="0" lvl="0" marL="0" rtl="0" algn="l">
              <a:lnSpc>
                <a:spcPct val="90000"/>
              </a:lnSpc>
              <a:spcBef>
                <a:spcPts val="0"/>
              </a:spcBef>
              <a:spcAft>
                <a:spcPts val="0"/>
              </a:spcAft>
              <a:buClr>
                <a:schemeClr val="dk1"/>
              </a:buClr>
              <a:buSzPts val="1800"/>
              <a:buNone/>
            </a:pPr>
            <a:r>
              <a:t/>
            </a:r>
            <a:endParaRPr sz="1700"/>
          </a:p>
        </p:txBody>
      </p:sp>
      <p:pic>
        <p:nvPicPr>
          <p:cNvPr descr="A group of children in a classroom&#10;&#10;AI-generated content may be incorrect." id="121" name="Google Shape;121;p3"/>
          <p:cNvPicPr preferRelativeResize="0"/>
          <p:nvPr/>
        </p:nvPicPr>
        <p:blipFill rotWithShape="1">
          <a:blip r:embed="rId3">
            <a:alphaModFix/>
          </a:blip>
          <a:srcRect b="0" l="0" r="0" t="0"/>
          <a:stretch/>
        </p:blipFill>
        <p:spPr>
          <a:xfrm>
            <a:off x="6484620" y="1462685"/>
            <a:ext cx="4682490" cy="5104456"/>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5"/>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700"/>
              <a:t>Unit 1.3 – Introduzione all’Approccio Scolastico Globale (WSA)</a:t>
            </a:r>
            <a:endParaRPr/>
          </a:p>
        </p:txBody>
      </p:sp>
      <p:sp>
        <p:nvSpPr>
          <p:cNvPr id="127" name="Google Shape;127;p5"/>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Approccio Scolastico Globale: Quattro Principi Fondamentali</a:t>
            </a:r>
            <a:endParaRPr/>
          </a:p>
        </p:txBody>
      </p:sp>
      <p:graphicFrame>
        <p:nvGraphicFramePr>
          <p:cNvPr id="128" name="Google Shape;128;p5"/>
          <p:cNvGraphicFramePr/>
          <p:nvPr/>
        </p:nvGraphicFramePr>
        <p:xfrm>
          <a:off x="438150" y="1637069"/>
          <a:ext cx="3000000" cy="3000000"/>
        </p:xfrm>
        <a:graphic>
          <a:graphicData uri="http://schemas.openxmlformats.org/drawingml/2006/table">
            <a:tbl>
              <a:tblPr>
                <a:noFill/>
                <a:tableStyleId>{F6C8577C-7B87-4A96-9D1A-C3DF429AF1EC}</a:tableStyleId>
              </a:tblPr>
              <a:tblGrid>
                <a:gridCol w="2867350"/>
                <a:gridCol w="3832850"/>
                <a:gridCol w="3832850"/>
              </a:tblGrid>
              <a:tr h="441025">
                <a:tc>
                  <a:txBody>
                    <a:bodyPr/>
                    <a:lstStyle/>
                    <a:p>
                      <a:pPr indent="0" lvl="0" marL="0" marR="0" rtl="0" algn="l">
                        <a:lnSpc>
                          <a:spcPct val="115000"/>
                        </a:lnSpc>
                        <a:spcBef>
                          <a:spcPts val="0"/>
                        </a:spcBef>
                        <a:spcAft>
                          <a:spcPts val="0"/>
                        </a:spcAft>
                        <a:buClr>
                          <a:srgbClr val="000000"/>
                        </a:buClr>
                        <a:buSzPts val="1400"/>
                        <a:buFont typeface="Arial"/>
                        <a:buNone/>
                      </a:pPr>
                      <a:r>
                        <a:rPr b="1" lang="en-US" sz="1400" u="none" cap="none" strike="noStrike"/>
                        <a:t>Principio</a:t>
                      </a:r>
                      <a:endParaRPr b="1" sz="1400" u="none" cap="none" strike="noStrike"/>
                    </a:p>
                  </a:txBody>
                  <a:tcPr marT="91425" marB="91425" marR="91425" marL="91425" anchor="ctr"/>
                </a:tc>
                <a:tc>
                  <a:txBody>
                    <a:bodyPr/>
                    <a:lstStyle/>
                    <a:p>
                      <a:pPr indent="0" lvl="0" marL="0" marR="0" rtl="0" algn="l">
                        <a:lnSpc>
                          <a:spcPct val="115000"/>
                        </a:lnSpc>
                        <a:spcBef>
                          <a:spcPts val="0"/>
                        </a:spcBef>
                        <a:spcAft>
                          <a:spcPts val="0"/>
                        </a:spcAft>
                        <a:buClr>
                          <a:srgbClr val="000000"/>
                        </a:buClr>
                        <a:buSzPts val="1400"/>
                        <a:buFont typeface="Arial"/>
                        <a:buNone/>
                      </a:pPr>
                      <a:r>
                        <a:rPr b="1" lang="en-US" sz="1400" u="none" cap="none" strike="noStrike"/>
                        <a:t>Cosa significa nella vita scolastica quotidiana</a:t>
                      </a:r>
                      <a:endParaRPr b="1" sz="1400" u="none" cap="none" strike="noStrike"/>
                    </a:p>
                  </a:txBody>
                  <a:tcPr marT="91425" marB="91425" marR="91425" marL="91425" anchor="ctr"/>
                </a:tc>
                <a:tc>
                  <a:txBody>
                    <a:bodyPr/>
                    <a:lstStyle/>
                    <a:p>
                      <a:pPr indent="0" lvl="0" marL="0" marR="0" rtl="0" algn="l">
                        <a:lnSpc>
                          <a:spcPct val="115000"/>
                        </a:lnSpc>
                        <a:spcBef>
                          <a:spcPts val="0"/>
                        </a:spcBef>
                        <a:spcAft>
                          <a:spcPts val="0"/>
                        </a:spcAft>
                        <a:buClr>
                          <a:srgbClr val="000000"/>
                        </a:buClr>
                        <a:buSzPts val="1400"/>
                        <a:buFont typeface="Arial"/>
                        <a:buNone/>
                      </a:pPr>
                      <a:r>
                        <a:rPr b="1" lang="en-US" sz="1400" u="none" cap="none" strike="noStrike"/>
                        <a:t>Esempi di pratiche basate su evidenze</a:t>
                      </a:r>
                      <a:endParaRPr b="1" sz="1400" u="none" cap="none" strike="noStrike"/>
                    </a:p>
                  </a:txBody>
                  <a:tcPr marT="91425" marB="91425" marR="91425" marL="91425" anchor="ctr"/>
                </a:tc>
              </a:tr>
              <a:tr h="1058475">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Impegno della leadership</a:t>
                      </a:r>
                      <a:endParaRPr b="1"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I leader proteggono tempo per il benessere e lo rendono parte della pianificazione e delle decisioni.</a:t>
                      </a:r>
                      <a:endParaRPr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 Il benessere incluso negli obiettivi annuali della scuola • Dati utilizzati nelle riunioni del personale per guidare le azioni</a:t>
                      </a:r>
                      <a:endParaRPr sz="1400" u="none" cap="none" strike="noStrike"/>
                    </a:p>
                  </a:txBody>
                  <a:tcPr marT="91425" marB="91425" marR="91425" marL="91425" anchor="ctr"/>
                </a:tc>
              </a:tr>
              <a:tr h="74975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Coinvolgimento di tutto il personale</a:t>
                      </a:r>
                      <a:endParaRPr b="1"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Tutto il personale usa un linguaggio condiviso e routine coerenti che supportano il benessere.</a:t>
                      </a:r>
                      <a:endParaRPr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 Routine di accoglienza alla porta • Feedback basati sui punti di forza</a:t>
                      </a:r>
                      <a:endParaRPr sz="1400" u="none" cap="none" strike="noStrike"/>
                    </a:p>
                  </a:txBody>
                  <a:tcPr marT="91425" marB="91425" marR="91425" marL="91425" anchor="ctr"/>
                </a:tc>
              </a:tr>
              <a:tr h="1058475">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Voce e partecipazione degli studenti</a:t>
                      </a:r>
                      <a:endParaRPr b="1"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Gli studenti contribuiscono a progettare le attività e hanno un ruolo attivo nelle decisioni che li riguardano.</a:t>
                      </a:r>
                      <a:endParaRPr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 Ambasciatori del benessere degli studenti • Sistemi di check-in di classe</a:t>
                      </a:r>
                      <a:endParaRPr sz="1400" u="none" cap="none" strike="noStrike"/>
                    </a:p>
                  </a:txBody>
                  <a:tcPr marT="91425" marB="91425" marR="91425" marL="91425" anchor="ctr"/>
                </a:tc>
              </a:tr>
              <a:tr h="1058475">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Collegamenti con famiglie e comunità</a:t>
                      </a:r>
                      <a:endParaRPr b="1"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Le famiglie conoscono gli obiettivi di benessere della scuola e contribuiscono quando possibile.</a:t>
                      </a:r>
                      <a:endParaRPr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 Sessioni per i genitori sul benessere • Collaborazioni con la comunità (sport, arte, volontariato)</a:t>
                      </a:r>
                      <a:endParaRPr sz="1400" u="none" cap="none" strike="noStrike"/>
                    </a:p>
                  </a:txBody>
                  <a:tcPr marT="91425" marB="91425" marR="91425" marL="91425" anchor="ct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13"/>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700"/>
              <a:t>Unit 1.3 – Introduzione all’Approccio Scolastico Globale (WSA)</a:t>
            </a:r>
            <a:endParaRPr/>
          </a:p>
        </p:txBody>
      </p:sp>
      <p:sp>
        <p:nvSpPr>
          <p:cNvPr id="134" name="Google Shape;134;p13"/>
          <p:cNvSpPr txBox="1"/>
          <p:nvPr>
            <p:ph idx="1" type="body"/>
          </p:nvPr>
        </p:nvSpPr>
        <p:spPr>
          <a:xfrm>
            <a:off x="247500" y="1003431"/>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Come si Presenta il WSA nella Pratica</a:t>
            </a:r>
            <a:endParaRPr/>
          </a:p>
        </p:txBody>
      </p:sp>
      <p:graphicFrame>
        <p:nvGraphicFramePr>
          <p:cNvPr id="135" name="Google Shape;135;p13"/>
          <p:cNvGraphicFramePr/>
          <p:nvPr/>
        </p:nvGraphicFramePr>
        <p:xfrm>
          <a:off x="560070" y="1760220"/>
          <a:ext cx="3000000" cy="3000000"/>
        </p:xfrm>
        <a:graphic>
          <a:graphicData uri="http://schemas.openxmlformats.org/drawingml/2006/table">
            <a:tbl>
              <a:tblPr>
                <a:noFill/>
                <a:tableStyleId>{1FE58262-3273-4695-80AB-FB9D14CC0E12}</a:tableStyleId>
              </a:tblPr>
              <a:tblGrid>
                <a:gridCol w="2664150"/>
                <a:gridCol w="2664150"/>
                <a:gridCol w="2664150"/>
                <a:gridCol w="2664150"/>
              </a:tblGrid>
              <a:tr h="712025">
                <a:tc>
                  <a:txBody>
                    <a:bodyPr/>
                    <a:lstStyle/>
                    <a:p>
                      <a:pPr indent="0" lvl="0" marL="0" marR="0" rtl="0" algn="l">
                        <a:lnSpc>
                          <a:spcPct val="115000"/>
                        </a:lnSpc>
                        <a:spcBef>
                          <a:spcPts val="0"/>
                        </a:spcBef>
                        <a:spcAft>
                          <a:spcPts val="0"/>
                        </a:spcAft>
                        <a:buClr>
                          <a:srgbClr val="000000"/>
                        </a:buClr>
                        <a:buSzPts val="1400"/>
                        <a:buFont typeface="Arial"/>
                        <a:buNone/>
                      </a:pPr>
                      <a:r>
                        <a:rPr lang="en-US" sz="1400" u="none" cap="none" strike="noStrike"/>
                        <a:t>Leadership</a:t>
                      </a:r>
                      <a:endParaRPr sz="1400" u="none" cap="none" strike="noStrike"/>
                    </a:p>
                  </a:txBody>
                  <a:tcPr marT="91425" marB="91425" marR="91425" marL="91425" anchor="ctr"/>
                </a:tc>
                <a:tc>
                  <a:txBody>
                    <a:bodyPr/>
                    <a:lstStyle/>
                    <a:p>
                      <a:pPr indent="0" lvl="0" marL="0" marR="0" rtl="0" algn="l">
                        <a:lnSpc>
                          <a:spcPct val="115000"/>
                        </a:lnSpc>
                        <a:spcBef>
                          <a:spcPts val="0"/>
                        </a:spcBef>
                        <a:spcAft>
                          <a:spcPts val="0"/>
                        </a:spcAft>
                        <a:buClr>
                          <a:srgbClr val="000000"/>
                        </a:buClr>
                        <a:buSzPts val="1400"/>
                        <a:buFont typeface="Arial"/>
                        <a:buNone/>
                      </a:pPr>
                      <a:r>
                        <a:rPr lang="en-US" sz="1400" u="none" cap="none" strike="noStrike"/>
                        <a:t>Personale</a:t>
                      </a:r>
                      <a:endParaRPr sz="1400" u="none" cap="none" strike="noStrike"/>
                    </a:p>
                  </a:txBody>
                  <a:tcPr marT="91425" marB="91425" marR="91425" marL="91425" anchor="ctr"/>
                </a:tc>
                <a:tc>
                  <a:txBody>
                    <a:bodyPr/>
                    <a:lstStyle/>
                    <a:p>
                      <a:pPr indent="0" lvl="0" marL="0" marR="0" rtl="0" algn="l">
                        <a:lnSpc>
                          <a:spcPct val="115000"/>
                        </a:lnSpc>
                        <a:spcBef>
                          <a:spcPts val="0"/>
                        </a:spcBef>
                        <a:spcAft>
                          <a:spcPts val="0"/>
                        </a:spcAft>
                        <a:buClr>
                          <a:srgbClr val="000000"/>
                        </a:buClr>
                        <a:buSzPts val="1400"/>
                        <a:buFont typeface="Arial"/>
                        <a:buNone/>
                      </a:pPr>
                      <a:r>
                        <a:rPr lang="en-US" sz="1400" u="none" cap="none" strike="noStrike"/>
                        <a:t>Studenti</a:t>
                      </a:r>
                      <a:endParaRPr sz="1400" u="none" cap="none" strike="noStrike"/>
                    </a:p>
                  </a:txBody>
                  <a:tcPr marT="91425" marB="91425" marR="91425" marL="91425" anchor="ctr"/>
                </a:tc>
                <a:tc>
                  <a:txBody>
                    <a:bodyPr/>
                    <a:lstStyle/>
                    <a:p>
                      <a:pPr indent="0" lvl="0" marL="0" marR="0" rtl="0" algn="l">
                        <a:lnSpc>
                          <a:spcPct val="115000"/>
                        </a:lnSpc>
                        <a:spcBef>
                          <a:spcPts val="0"/>
                        </a:spcBef>
                        <a:spcAft>
                          <a:spcPts val="0"/>
                        </a:spcAft>
                        <a:buClr>
                          <a:srgbClr val="000000"/>
                        </a:buClr>
                        <a:buSzPts val="1400"/>
                        <a:buFont typeface="Arial"/>
                        <a:buNone/>
                      </a:pPr>
                      <a:r>
                        <a:rPr lang="en-US" sz="1400" u="none" cap="none" strike="noStrike"/>
                        <a:t>Famiglie</a:t>
                      </a:r>
                      <a:endParaRPr sz="1400" u="none" cap="none" strike="noStrike"/>
                    </a:p>
                  </a:txBody>
                  <a:tcPr marT="91425" marB="91425" marR="91425" marL="91425" anchor="ctr"/>
                </a:tc>
              </a:tr>
              <a:tr h="1210450">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Il benessere è parte del piano strategico</a:t>
                      </a:r>
                      <a:endParaRPr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Routine e linguaggio condivisi</a:t>
                      </a:r>
                      <a:endParaRPr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Partecipazione nelle decisioni e nelle azioni</a:t>
                      </a:r>
                      <a:endParaRPr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Coinvolgimento attivo e comunicazione</a:t>
                      </a:r>
                      <a:endParaRPr sz="1400" u="none" cap="none" strike="noStrike"/>
                    </a:p>
                  </a:txBody>
                  <a:tcPr marT="91425" marB="91425" marR="91425" marL="91425" anchor="ctr"/>
                </a:tc>
              </a:tr>
              <a:tr h="1210450">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Tempo dedicato al benessere</a:t>
                      </a:r>
                      <a:endParaRPr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Pratiche relazionali quotidiane</a:t>
                      </a:r>
                      <a:endParaRPr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Supporto tra pari e mentoring</a:t>
                      </a:r>
                      <a:endParaRPr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Workshop e messaggi coerenti</a:t>
                      </a:r>
                      <a:endParaRPr sz="1400" u="none" cap="none" strike="noStrike"/>
                    </a:p>
                  </a:txBody>
                  <a:tcPr marT="91425" marB="91425" marR="91425" marL="91425" anchor="ctr"/>
                </a:tc>
              </a:tr>
              <a:tr h="1210450">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Dati utilizzati per monitorare i progressi</a:t>
                      </a:r>
                      <a:endParaRPr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Uso coerente di SEL e SWPBS</a:t>
                      </a:r>
                      <a:endParaRPr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Iniziative guidate dagli studenti</a:t>
                      </a:r>
                      <a:endParaRPr sz="1400" u="none" cap="none" strike="noStrike"/>
                    </a:p>
                  </a:txBody>
                  <a:tcPr marT="91425" marB="91425" marR="91425" marL="91425"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Le famiglie comprendono come supportare il benessere</a:t>
                      </a:r>
                      <a:endParaRPr sz="1400" u="none" cap="none" strike="noStrike"/>
                    </a:p>
                  </a:txBody>
                  <a:tcPr marT="91425" marB="91425" marR="91425" marL="91425" anchor="ct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CARDET Course template">
  <a:themeElements>
    <a:clrScheme name="ThrivingSchools">
      <a:dk1>
        <a:srgbClr val="4F4F50"/>
      </a:dk1>
      <a:lt1>
        <a:srgbClr val="F2F2F2"/>
      </a:lt1>
      <a:dk2>
        <a:srgbClr val="4F4F50"/>
      </a:dk2>
      <a:lt2>
        <a:srgbClr val="F2F2F2"/>
      </a:lt2>
      <a:accent1>
        <a:srgbClr val="735AA5"/>
      </a:accent1>
      <a:accent2>
        <a:srgbClr val="F05A22"/>
      </a:accent2>
      <a:accent3>
        <a:srgbClr val="FA7252"/>
      </a:accent3>
      <a:accent4>
        <a:srgbClr val="FBAE17"/>
      </a:accent4>
      <a:accent5>
        <a:srgbClr val="4F4F50"/>
      </a:accent5>
      <a:accent6>
        <a:srgbClr val="4F4F50"/>
      </a:accent6>
      <a:hlink>
        <a:srgbClr val="00E1F2"/>
      </a:hlink>
      <a:folHlink>
        <a:srgbClr val="00ABB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ARDET Course template - Cover page">
  <a:themeElements>
    <a:clrScheme name="ThrivingSchools">
      <a:dk1>
        <a:srgbClr val="4F4F50"/>
      </a:dk1>
      <a:lt1>
        <a:srgbClr val="F2F2F2"/>
      </a:lt1>
      <a:dk2>
        <a:srgbClr val="4F4F50"/>
      </a:dk2>
      <a:lt2>
        <a:srgbClr val="F2F2F2"/>
      </a:lt2>
      <a:accent1>
        <a:srgbClr val="735AA5"/>
      </a:accent1>
      <a:accent2>
        <a:srgbClr val="F05A22"/>
      </a:accent2>
      <a:accent3>
        <a:srgbClr val="FA7252"/>
      </a:accent3>
      <a:accent4>
        <a:srgbClr val="FBAE17"/>
      </a:accent4>
      <a:accent5>
        <a:srgbClr val="4F4F50"/>
      </a:accent5>
      <a:accent6>
        <a:srgbClr val="4F4F50"/>
      </a:accent6>
      <a:hlink>
        <a:srgbClr val="00E1F2"/>
      </a:hlink>
      <a:folHlink>
        <a:srgbClr val="00ABB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2014-07-11T09:12:14Z</dcterms:created>
  <dc:creator>2Fast4u</dc:creator>
</cp:coreProperties>
</file>