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embeddedFontLst>
    <p:embeddedFont>
      <p:font typeface="Open Sans"/>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jUbytt1jmNuOsPxDSMgNXb3/un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OpenSans-bold.fntdata"/><Relationship Id="rId21" Type="http://schemas.openxmlformats.org/officeDocument/2006/relationships/font" Target="fonts/OpenSans-regular.fntdata"/><Relationship Id="rId24" Type="http://schemas.openxmlformats.org/officeDocument/2006/relationships/font" Target="fonts/OpenSans-boldItalic.fntdata"/><Relationship Id="rId23" Type="http://schemas.openxmlformats.org/officeDocument/2006/relationships/font" Target="fonts/OpenSans-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a81ee6661e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7" name="Google Shape;67;g3a81ee6661e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7f91dc4fb9_0_1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g37f91dc4fb9_0_1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7f91dc4fb9_0_1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7" name="Google Shape;167;g37f91dc4fb9_0_1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a81ee6661e_0_5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3" name="Google Shape;173;g3a81ee6661e_0_5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8" name="Google Shape;17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a81ee6661e_0_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3" name="Google Shape;73;g3a81ee6661e_0_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7f91dc4fb9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9" name="Google Shape;79;g37f91dc4fb9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0" name="Google Shape;80;g37f91dc4fb9_0_1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8" name="Google Shape;88;p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7f91dc4fb9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5" name="Google Shape;95;g37f91dc4fb9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9" name="Google Shape;10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10.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10.png"/><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15"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 name="Google Shape;18;p1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b="0" l="0" r="0" t="0"/>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5"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18"/>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FFFFFF"/>
              </a:buClr>
              <a:buSzPts val="2000"/>
              <a:buFont typeface="Calibri"/>
              <a:buNone/>
              <a:defRPr b="1" sz="2000">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p:nvPr/>
        </p:nvSpPr>
        <p:spPr>
          <a:xfrm flipH="1">
            <a:off x="2172708" y="2774849"/>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9"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accent2"/>
              </a:buClr>
              <a:buSzPts val="2000"/>
              <a:buFont typeface="Open Sans"/>
              <a:buNone/>
            </a:pPr>
            <a:r>
              <a:t/>
            </a:r>
            <a:endParaRPr b="1" i="0" sz="2000" u="none" cap="none" strike="noStrike">
              <a:solidFill>
                <a:schemeClr val="accent2"/>
              </a:solidFill>
              <a:latin typeface="Open Sans"/>
              <a:ea typeface="Open Sans"/>
              <a:cs typeface="Open Sans"/>
              <a:sym typeface="Open Sans"/>
            </a:endParaRPr>
          </a:p>
        </p:txBody>
      </p:sp>
      <p:sp>
        <p:nvSpPr>
          <p:cNvPr id="31" name="Google Shape;31;p19"/>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2"/>
              </a:buClr>
              <a:buSzPts val="2000"/>
              <a:buFont typeface="Calibri"/>
              <a:buNone/>
              <a:defRPr b="1" sz="2000">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19"/>
          <p:cNvPicPr preferRelativeResize="0"/>
          <p:nvPr/>
        </p:nvPicPr>
        <p:blipFill rotWithShape="1">
          <a:blip r:embed="rId2">
            <a:alphaModFix/>
          </a:blip>
          <a:srcRect b="0" l="0" r="0" t="0"/>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FFFFFF"/>
        </a:solidFill>
      </p:bgPr>
    </p:bg>
    <p:spTree>
      <p:nvGrpSpPr>
        <p:cNvPr id="34"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2"/>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9" name="Google Shape;39;p12"/>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b="0" l="0" r="0" t="0"/>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7" name="Shape 47"/>
        <p:cNvGrpSpPr/>
        <p:nvPr/>
      </p:nvGrpSpPr>
      <p:grpSpPr>
        <a:xfrm>
          <a:off x="0" y="0"/>
          <a:ext cx="0" cy="0"/>
          <a:chOff x="0" y="0"/>
          <a:chExt cx="0" cy="0"/>
        </a:xfrm>
      </p:grpSpPr>
      <p:sp>
        <p:nvSpPr>
          <p:cNvPr id="48" name="Google Shape;48;g37f91dc4fb9_0_121"/>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g37f91dc4fb9_0_121"/>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g37f91dc4fb9_0_12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51" name="Shape 51"/>
        <p:cNvGrpSpPr/>
        <p:nvPr/>
      </p:nvGrpSpPr>
      <p:grpSpPr>
        <a:xfrm>
          <a:off x="0" y="0"/>
          <a:ext cx="0" cy="0"/>
          <a:chOff x="0" y="0"/>
          <a:chExt cx="0" cy="0"/>
        </a:xfrm>
      </p:grpSpPr>
      <p:sp>
        <p:nvSpPr>
          <p:cNvPr id="52" name="Google Shape;52;g37f91dc4fb9_0_13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g37f91dc4fb9_0_130"/>
          <p:cNvSpPr txBox="1"/>
          <p:nvPr>
            <p:ph idx="1" type="body"/>
          </p:nvPr>
        </p:nvSpPr>
        <p:spPr>
          <a:xfrm>
            <a:off x="97971"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4" name="Google Shape;54;g37f91dc4fb9_0_130"/>
          <p:cNvSpPr txBox="1"/>
          <p:nvPr>
            <p:ph idx="2" type="body"/>
          </p:nvPr>
        </p:nvSpPr>
        <p:spPr>
          <a:xfrm>
            <a:off x="6131377"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55" name="Shape 55"/>
        <p:cNvGrpSpPr/>
        <p:nvPr/>
      </p:nvGrpSpPr>
      <p:grpSpPr>
        <a:xfrm>
          <a:off x="0" y="0"/>
          <a:ext cx="0" cy="0"/>
          <a:chOff x="0" y="0"/>
          <a:chExt cx="0" cy="0"/>
        </a:xfrm>
      </p:grpSpPr>
      <p:sp>
        <p:nvSpPr>
          <p:cNvPr id="56" name="Google Shape;56;g3a81ee6661e_0_45"/>
          <p:cNvSpPr/>
          <p:nvPr/>
        </p:nvSpPr>
        <p:spPr>
          <a:xfrm>
            <a:off x="0" y="0"/>
            <a:ext cx="12192000" cy="601920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57" name="Google Shape;57;g3a81ee6661e_0_45"/>
          <p:cNvSpPr/>
          <p:nvPr/>
        </p:nvSpPr>
        <p:spPr>
          <a:xfrm>
            <a:off x="1" y="2184266"/>
            <a:ext cx="310800" cy="1331100"/>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58" name="Google Shape;58;g3a81ee6661e_0_45"/>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g3a81ee6661e_0_45"/>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60" name="Google Shape;60;g3a81ee6661e_0_45"/>
          <p:cNvSpPr/>
          <p:nvPr/>
        </p:nvSpPr>
        <p:spPr>
          <a:xfrm flipH="1" rot="-5400000">
            <a:off x="-507448" y="4140103"/>
            <a:ext cx="1331100" cy="316200"/>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61" name="Google Shape;61;g3a81ee6661e_0_45"/>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62" name="Google Shape;62;g3a81ee6661e_0_45"/>
          <p:cNvPicPr preferRelativeResize="0"/>
          <p:nvPr/>
        </p:nvPicPr>
        <p:blipFill rotWithShape="1">
          <a:blip r:embed="rId3">
            <a:alphaModFix/>
          </a:blip>
          <a:srcRect b="0" l="0" r="0" t="0"/>
          <a:stretch/>
        </p:blipFill>
        <p:spPr>
          <a:xfrm>
            <a:off x="6467522" y="1099770"/>
            <a:ext cx="5375466" cy="4388048"/>
          </a:xfrm>
          <a:prstGeom prst="rect">
            <a:avLst/>
          </a:prstGeom>
          <a:noFill/>
          <a:ln>
            <a:noFill/>
          </a:ln>
        </p:spPr>
      </p:pic>
      <p:pic>
        <p:nvPicPr>
          <p:cNvPr id="63" name="Google Shape;63;g3a81ee6661e_0_45"/>
          <p:cNvPicPr preferRelativeResize="0"/>
          <p:nvPr/>
        </p:nvPicPr>
        <p:blipFill rotWithShape="1">
          <a:blip r:embed="rId4">
            <a:alphaModFix/>
          </a:blip>
          <a:srcRect b="0" l="0" r="0" t="0"/>
          <a:stretch/>
        </p:blipFill>
        <p:spPr>
          <a:xfrm>
            <a:off x="310897" y="6212262"/>
            <a:ext cx="1886785" cy="401872"/>
          </a:xfrm>
          <a:prstGeom prst="rect">
            <a:avLst/>
          </a:prstGeom>
          <a:noFill/>
          <a:ln>
            <a:noFill/>
          </a:ln>
        </p:spPr>
      </p:pic>
      <p:sp>
        <p:nvSpPr>
          <p:cNvPr id="64" name="Google Shape;64;g3a81ee6661e_0_45"/>
          <p:cNvSpPr txBox="1"/>
          <p:nvPr/>
        </p:nvSpPr>
        <p:spPr>
          <a:xfrm>
            <a:off x="2385759" y="6214024"/>
            <a:ext cx="94953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alpha val="48235"/>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alpha val="0"/>
          </a:schemeClr>
        </a:solidFill>
      </p:bgPr>
    </p:bg>
    <p:spTree>
      <p:nvGrpSpPr>
        <p:cNvPr id="44"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Open Sans"/>
              <a:ea typeface="Open Sans"/>
              <a:cs typeface="Open Sans"/>
              <a:sym typeface="Open Sans"/>
            </a:endParaRPr>
          </a:p>
        </p:txBody>
      </p:sp>
      <p:sp>
        <p:nvSpPr>
          <p:cNvPr id="46" name="Google Shape;46;g37f91dc4fb9_0_11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rgbClr val="FFFFFF"/>
              </a:buClr>
              <a:buSzPts val="3800"/>
              <a:buFont typeface="Calibri"/>
              <a:buNone/>
              <a:defRPr b="0" i="0" sz="38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1"/>
    <p:sldLayoutId id="2147483655" r:id="rId2"/>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 Id="rId3" Type="http://schemas.openxmlformats.org/officeDocument/2006/relationships/hyperlink" Target="https://doi.org/10.7459/ept/44.1.03" TargetMode="External"/><Relationship Id="rId4" Type="http://schemas.openxmlformats.org/officeDocument/2006/relationships/hyperlink" Target="https://doi.org/10.1108/itse-09-2022-0120"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g3a81ee6661e_0_0"/>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Font typeface="Calibri"/>
              <a:buNone/>
            </a:pPr>
            <a:r>
              <a:rPr lang="en-US" sz="2200"/>
              <a:t>Thriving Schools - Un Approccio Sistemico e Integrato a Livello Scolastico per la Salute Mentale e il Benessere</a:t>
            </a:r>
            <a:endParaRPr sz="2200"/>
          </a:p>
        </p:txBody>
      </p:sp>
      <p:sp>
        <p:nvSpPr>
          <p:cNvPr id="70" name="Google Shape;70;g3a81ee6661e_0_0"/>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fontScale="55000" lnSpcReduction="20000"/>
          </a:bodyPr>
          <a:lstStyle/>
          <a:p>
            <a:pPr indent="0" lvl="0" marL="0" rtl="0" algn="l">
              <a:lnSpc>
                <a:spcPct val="140011"/>
              </a:lnSpc>
              <a:spcBef>
                <a:spcPts val="0"/>
              </a:spcBef>
              <a:spcAft>
                <a:spcPts val="0"/>
              </a:spcAft>
              <a:buNone/>
            </a:pPr>
            <a:r>
              <a:rPr b="0" i="0" lang="en-US" sz="3599">
                <a:solidFill>
                  <a:srgbClr val="545454"/>
                </a:solidFill>
              </a:rPr>
              <a:t>Durata del progetto: 36 mesi (Mar 2025 - Feb 2028)</a:t>
            </a:r>
            <a:endParaRPr b="0" i="0" sz="3599">
              <a:solidFill>
                <a:srgbClr val="545454"/>
              </a:solidFill>
            </a:endParaRPr>
          </a:p>
          <a:p>
            <a:pPr indent="0" lvl="0" marL="0" rtl="0" algn="l">
              <a:lnSpc>
                <a:spcPct val="140011"/>
              </a:lnSpc>
              <a:spcBef>
                <a:spcPts val="0"/>
              </a:spcBef>
              <a:spcAft>
                <a:spcPts val="0"/>
              </a:spcAft>
              <a:buNone/>
            </a:pPr>
            <a:r>
              <a:rPr b="0" i="0" lang="en-US" sz="3599">
                <a:solidFill>
                  <a:srgbClr val="545454"/>
                </a:solidFill>
              </a:rPr>
              <a:t>Progetto n.: 101196057</a:t>
            </a:r>
            <a:endParaRPr b="0" i="0" sz="3599">
              <a:solidFill>
                <a:srgbClr val="545454"/>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Bando: ERASMUS-EDU-2024-POL-EXP</a:t>
            </a:r>
            <a:endParaRPr b="0" i="0" sz="3599">
              <a:solidFill>
                <a:srgbClr val="545454"/>
              </a:solidFill>
            </a:endParaRPr>
          </a:p>
          <a:p>
            <a:pPr indent="0" lvl="0" marL="0" rtl="0" algn="l">
              <a:lnSpc>
                <a:spcPct val="90000"/>
              </a:lnSpc>
              <a:spcBef>
                <a:spcPts val="0"/>
              </a:spcBef>
              <a:spcAft>
                <a:spcPts val="0"/>
              </a:spcAft>
              <a:buClr>
                <a:schemeClr val="accent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spcBef>
                <a:spcPts val="0"/>
              </a:spcBef>
              <a:spcAft>
                <a:spcPts val="0"/>
              </a:spcAft>
              <a:buSzPts val="3800"/>
              <a:buNone/>
            </a:pPr>
            <a:r>
              <a:rPr lang="en-US"/>
              <a:t>Unità 1.5 – Contenuti dei Moduli e Descrizione dei Materiali</a:t>
            </a:r>
            <a:endParaRPr sz="4000"/>
          </a:p>
        </p:txBody>
      </p:sp>
      <p:sp>
        <p:nvSpPr>
          <p:cNvPr id="134" name="Google Shape;134;p15"/>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Come Funziona il Micro-Teaching</a:t>
            </a:r>
            <a:endParaRPr/>
          </a:p>
        </p:txBody>
      </p:sp>
      <p:sp>
        <p:nvSpPr>
          <p:cNvPr id="135" name="Google Shape;135;p15"/>
          <p:cNvSpPr txBox="1"/>
          <p:nvPr>
            <p:ph idx="2" type="body"/>
          </p:nvPr>
        </p:nvSpPr>
        <p:spPr>
          <a:xfrm>
            <a:off x="280851" y="1499702"/>
            <a:ext cx="4611190" cy="2066458"/>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0"/>
              </a:spcBef>
              <a:spcAft>
                <a:spcPts val="0"/>
              </a:spcAft>
              <a:buSzPts val="1800"/>
              <a:buNone/>
            </a:pPr>
            <a:r>
              <a:rPr b="1" lang="en-US" sz="2000"/>
              <a:t>Finora abbiamo esplorato:</a:t>
            </a:r>
            <a:br>
              <a:rPr lang="en-US" sz="2000"/>
            </a:br>
            <a:r>
              <a:rPr lang="en-US" sz="2000"/>
              <a:t>• come sono strutturati i moduli</a:t>
            </a:r>
            <a:endParaRPr sz="2000"/>
          </a:p>
          <a:p>
            <a:pPr indent="0" lvl="0" marL="263525" rtl="0" algn="l">
              <a:lnSpc>
                <a:spcPct val="90000"/>
              </a:lnSpc>
              <a:spcBef>
                <a:spcPts val="0"/>
              </a:spcBef>
              <a:spcAft>
                <a:spcPts val="0"/>
              </a:spcAft>
              <a:buSzPts val="1800"/>
              <a:buNone/>
            </a:pPr>
            <a:r>
              <a:rPr lang="en-US" sz="2000"/>
              <a:t>• dove trovare le schede attività e le domande di riflessione</a:t>
            </a:r>
            <a:endParaRPr sz="2000"/>
          </a:p>
          <a:p>
            <a:pPr indent="0" lvl="0" marL="263525" rtl="0" algn="l">
              <a:lnSpc>
                <a:spcPct val="90000"/>
              </a:lnSpc>
              <a:spcBef>
                <a:spcPts val="0"/>
              </a:spcBef>
              <a:spcAft>
                <a:spcPts val="0"/>
              </a:spcAft>
              <a:buSzPts val="1800"/>
              <a:buNone/>
            </a:pPr>
            <a:r>
              <a:rPr lang="en-US" sz="2000"/>
              <a:t>• che tipo di attività svolgeranno gli insegnanti in classe</a:t>
            </a:r>
            <a:endParaRPr sz="2000"/>
          </a:p>
          <a:p>
            <a:pPr indent="0" lvl="0" marL="263525" rtl="0" algn="l">
              <a:lnSpc>
                <a:spcPct val="90000"/>
              </a:lnSpc>
              <a:spcBef>
                <a:spcPts val="1000"/>
              </a:spcBef>
              <a:spcAft>
                <a:spcPts val="0"/>
              </a:spcAft>
              <a:buSzPts val="1800"/>
              <a:buNone/>
            </a:pPr>
            <a:r>
              <a:rPr lang="en-US" sz="2000"/>
              <a:t>Ora comprendi </a:t>
            </a:r>
            <a:r>
              <a:rPr b="1" lang="en-US" sz="2000"/>
              <a:t>il contenuto</a:t>
            </a:r>
            <a:r>
              <a:rPr lang="en-US" sz="2000"/>
              <a:t>.</a:t>
            </a:r>
            <a:endParaRPr/>
          </a:p>
          <a:p>
            <a:pPr indent="-228600" lvl="0" marL="457200" rtl="0" algn="l">
              <a:lnSpc>
                <a:spcPct val="90000"/>
              </a:lnSpc>
              <a:spcBef>
                <a:spcPts val="0"/>
              </a:spcBef>
              <a:spcAft>
                <a:spcPts val="0"/>
              </a:spcAft>
              <a:buSzPts val="1800"/>
              <a:buNone/>
            </a:pPr>
            <a:r>
              <a:t/>
            </a:r>
            <a:endParaRPr/>
          </a:p>
        </p:txBody>
      </p:sp>
      <p:grpSp>
        <p:nvGrpSpPr>
          <p:cNvPr id="136" name="Google Shape;136;p15"/>
          <p:cNvGrpSpPr/>
          <p:nvPr/>
        </p:nvGrpSpPr>
        <p:grpSpPr>
          <a:xfrm>
            <a:off x="640080" y="3976426"/>
            <a:ext cx="11201399" cy="2799931"/>
            <a:chOff x="0" y="0"/>
            <a:chExt cx="11201399" cy="2799931"/>
          </a:xfrm>
        </p:grpSpPr>
        <p:sp>
          <p:nvSpPr>
            <p:cNvPr id="137" name="Google Shape;137;p15"/>
            <p:cNvSpPr/>
            <p:nvPr/>
          </p:nvSpPr>
          <p:spPr>
            <a:xfrm>
              <a:off x="0" y="839979"/>
              <a:ext cx="11201399" cy="1119972"/>
            </a:xfrm>
            <a:prstGeom prst="notchedRightArrow">
              <a:avLst>
                <a:gd fmla="val 50000" name="adj1"/>
                <a:gd fmla="val 50000" name="adj2"/>
              </a:avLst>
            </a:prstGeom>
            <a:solidFill>
              <a:srgbClr val="D2CED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15"/>
            <p:cNvSpPr/>
            <p:nvPr/>
          </p:nvSpPr>
          <p:spPr>
            <a:xfrm>
              <a:off x="5045" y="0"/>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 name="Google Shape;139;p15"/>
            <p:cNvSpPr txBox="1"/>
            <p:nvPr/>
          </p:nvSpPr>
          <p:spPr>
            <a:xfrm>
              <a:off x="5045" y="0"/>
              <a:ext cx="2426787" cy="1119972"/>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b="1" lang="en-US" sz="1600"/>
                <a:t>Passo 1: Scegliere l’attività</a:t>
              </a:r>
              <a:endParaRPr b="1" sz="1600"/>
            </a:p>
            <a:p>
              <a:pPr indent="0" lvl="0" marL="0" marR="0" rtl="0" algn="ctr">
                <a:lnSpc>
                  <a:spcPct val="90000"/>
                </a:lnSpc>
                <a:spcBef>
                  <a:spcPts val="0"/>
                </a:spcBef>
                <a:spcAft>
                  <a:spcPts val="0"/>
                </a:spcAft>
                <a:buClr>
                  <a:srgbClr val="000000"/>
                </a:buClr>
                <a:buSzPts val="1600"/>
                <a:buFont typeface="Arial"/>
                <a:buNone/>
              </a:pPr>
              <a:r>
                <a:rPr lang="en-US" sz="1600"/>
                <a:t>Scegli un’attività dal pacchetto del modulo.</a:t>
              </a:r>
              <a:endParaRPr sz="1600"/>
            </a:p>
          </p:txBody>
        </p:sp>
        <p:sp>
          <p:nvSpPr>
            <p:cNvPr id="140" name="Google Shape;140;p15"/>
            <p:cNvSpPr/>
            <p:nvPr/>
          </p:nvSpPr>
          <p:spPr>
            <a:xfrm>
              <a:off x="1078442"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p15"/>
            <p:cNvSpPr/>
            <p:nvPr/>
          </p:nvSpPr>
          <p:spPr>
            <a:xfrm>
              <a:off x="2553172" y="1679959"/>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15"/>
            <p:cNvSpPr txBox="1"/>
            <p:nvPr/>
          </p:nvSpPr>
          <p:spPr>
            <a:xfrm>
              <a:off x="2553172" y="1679959"/>
              <a:ext cx="2426787" cy="1119972"/>
            </a:xfrm>
            <a:prstGeom prst="rect">
              <a:avLst/>
            </a:prstGeom>
            <a:noFill/>
            <a:ln>
              <a:noFill/>
            </a:ln>
          </p:spPr>
          <p:txBody>
            <a:bodyPr anchorCtr="0" anchor="t"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b="1" lang="en-US" sz="1600"/>
                <a:t>Passo 2: Erogare</a:t>
              </a:r>
              <a:endParaRPr b="1" sz="1600"/>
            </a:p>
            <a:p>
              <a:pPr indent="0" lvl="0" marL="0" marR="0" rtl="0" algn="ctr">
                <a:lnSpc>
                  <a:spcPct val="90000"/>
                </a:lnSpc>
                <a:spcBef>
                  <a:spcPts val="0"/>
                </a:spcBef>
                <a:spcAft>
                  <a:spcPts val="0"/>
                </a:spcAft>
                <a:buClr>
                  <a:srgbClr val="000000"/>
                </a:buClr>
                <a:buSzPts val="1600"/>
                <a:buFont typeface="Arial"/>
                <a:buNone/>
              </a:pPr>
              <a:r>
                <a:rPr lang="en-US" sz="1600"/>
                <a:t>Guida il tuo partner attraverso l’attività per </a:t>
              </a:r>
              <a:r>
                <a:rPr b="1" lang="en-US" sz="1600"/>
                <a:t>5–7 minuti.</a:t>
              </a:r>
              <a:endParaRPr b="1" sz="1600"/>
            </a:p>
          </p:txBody>
        </p:sp>
        <p:sp>
          <p:nvSpPr>
            <p:cNvPr id="143" name="Google Shape;143;p15"/>
            <p:cNvSpPr/>
            <p:nvPr/>
          </p:nvSpPr>
          <p:spPr>
            <a:xfrm>
              <a:off x="3626569"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 name="Google Shape;144;p15"/>
            <p:cNvSpPr/>
            <p:nvPr/>
          </p:nvSpPr>
          <p:spPr>
            <a:xfrm>
              <a:off x="5101299" y="0"/>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15"/>
            <p:cNvSpPr txBox="1"/>
            <p:nvPr/>
          </p:nvSpPr>
          <p:spPr>
            <a:xfrm>
              <a:off x="5101299" y="0"/>
              <a:ext cx="2426787" cy="1119972"/>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b="1" lang="en-US" sz="1600"/>
                <a:t>Passo 3: Scambio</a:t>
              </a:r>
              <a:endParaRPr b="1" sz="1600"/>
            </a:p>
            <a:p>
              <a:pPr indent="0" lvl="0" marL="0" marR="0" rtl="0" algn="ctr">
                <a:lnSpc>
                  <a:spcPct val="90000"/>
                </a:lnSpc>
                <a:spcBef>
                  <a:spcPts val="0"/>
                </a:spcBef>
                <a:spcAft>
                  <a:spcPts val="0"/>
                </a:spcAft>
                <a:buClr>
                  <a:srgbClr val="000000"/>
                </a:buClr>
                <a:buSzPts val="1600"/>
                <a:buFont typeface="Arial"/>
                <a:buNone/>
              </a:pPr>
              <a:r>
                <a:rPr lang="en-US" sz="1600"/>
                <a:t>Il tuo partner eroga l’attività. Tu partecipi.</a:t>
              </a:r>
              <a:endParaRPr sz="1600"/>
            </a:p>
          </p:txBody>
        </p:sp>
        <p:sp>
          <p:nvSpPr>
            <p:cNvPr id="146" name="Google Shape;146;p15"/>
            <p:cNvSpPr/>
            <p:nvPr/>
          </p:nvSpPr>
          <p:spPr>
            <a:xfrm>
              <a:off x="6174696"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 name="Google Shape;147;p15"/>
            <p:cNvSpPr/>
            <p:nvPr/>
          </p:nvSpPr>
          <p:spPr>
            <a:xfrm>
              <a:off x="7649426" y="1679959"/>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 name="Google Shape;148;p15"/>
            <p:cNvSpPr txBox="1"/>
            <p:nvPr/>
          </p:nvSpPr>
          <p:spPr>
            <a:xfrm>
              <a:off x="7649420" y="1679949"/>
              <a:ext cx="2860500" cy="1119900"/>
            </a:xfrm>
            <a:prstGeom prst="rect">
              <a:avLst/>
            </a:prstGeom>
            <a:noFill/>
            <a:ln>
              <a:noFill/>
            </a:ln>
          </p:spPr>
          <p:txBody>
            <a:bodyPr anchorCtr="0" anchor="t"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b="1" lang="en-US" sz="1600"/>
                <a:t>Passo 4: Feedback</a:t>
              </a:r>
              <a:endParaRPr b="1" sz="1600"/>
            </a:p>
            <a:p>
              <a:pPr indent="0" lvl="0" marL="0" marR="0" rtl="0" algn="ctr">
                <a:lnSpc>
                  <a:spcPct val="90000"/>
                </a:lnSpc>
                <a:spcBef>
                  <a:spcPts val="0"/>
                </a:spcBef>
                <a:spcAft>
                  <a:spcPts val="0"/>
                </a:spcAft>
                <a:buClr>
                  <a:srgbClr val="000000"/>
                </a:buClr>
                <a:buSzPts val="1600"/>
                <a:buFont typeface="Arial"/>
                <a:buNone/>
              </a:pPr>
              <a:r>
                <a:rPr lang="en-US" sz="1600"/>
                <a:t>Ogni persona dice:</a:t>
              </a:r>
              <a:endParaRPr sz="1600"/>
            </a:p>
            <a:p>
              <a:pPr indent="0" lvl="0" marL="0" marR="0" rtl="0" algn="ctr">
                <a:lnSpc>
                  <a:spcPct val="90000"/>
                </a:lnSpc>
                <a:spcBef>
                  <a:spcPts val="0"/>
                </a:spcBef>
                <a:spcAft>
                  <a:spcPts val="0"/>
                </a:spcAft>
                <a:buClr>
                  <a:srgbClr val="000000"/>
                </a:buClr>
                <a:buSzPts val="1600"/>
                <a:buFont typeface="Arial"/>
                <a:buNone/>
              </a:pPr>
              <a:r>
                <a:rPr lang="en-US" sz="1600"/>
                <a:t>• una cosa che ha funzionato</a:t>
              </a:r>
              <a:endParaRPr sz="1600"/>
            </a:p>
            <a:p>
              <a:pPr indent="0" lvl="0" marL="0" marR="0" rtl="0" algn="ctr">
                <a:lnSpc>
                  <a:spcPct val="90000"/>
                </a:lnSpc>
                <a:spcBef>
                  <a:spcPts val="0"/>
                </a:spcBef>
                <a:spcAft>
                  <a:spcPts val="0"/>
                </a:spcAft>
                <a:buClr>
                  <a:srgbClr val="000000"/>
                </a:buClr>
                <a:buSzPts val="1600"/>
                <a:buFont typeface="Arial"/>
                <a:buNone/>
              </a:pPr>
              <a:r>
                <a:rPr lang="en-US" sz="1600"/>
                <a:t>• una cosa da correggere o migliorare</a:t>
              </a:r>
              <a:endParaRPr sz="1600"/>
            </a:p>
          </p:txBody>
        </p:sp>
        <p:sp>
          <p:nvSpPr>
            <p:cNvPr id="149" name="Google Shape;149;p15"/>
            <p:cNvSpPr/>
            <p:nvPr/>
          </p:nvSpPr>
          <p:spPr>
            <a:xfrm>
              <a:off x="8722824"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50" name="Google Shape;150;p15"/>
          <p:cNvSpPr txBox="1"/>
          <p:nvPr/>
        </p:nvSpPr>
        <p:spPr>
          <a:xfrm>
            <a:off x="6055056" y="1548049"/>
            <a:ext cx="5496900" cy="2586000"/>
          </a:xfrm>
          <a:prstGeom prst="rect">
            <a:avLst/>
          </a:prstGeom>
          <a:noFill/>
          <a:ln>
            <a:noFill/>
          </a:ln>
        </p:spPr>
        <p:txBody>
          <a:bodyPr anchorCtr="0" anchor="t" bIns="45700" lIns="91425" spcFirstLastPara="1" rIns="91425" wrap="square" tIns="45700">
            <a:spAutoFit/>
          </a:bodyPr>
          <a:lstStyle/>
          <a:p>
            <a:pPr indent="0" lvl="0" marL="263525" marR="0" rtl="0" algn="l">
              <a:lnSpc>
                <a:spcPct val="100000"/>
              </a:lnSpc>
              <a:spcBef>
                <a:spcPts val="0"/>
              </a:spcBef>
              <a:spcAft>
                <a:spcPts val="0"/>
              </a:spcAft>
              <a:buClr>
                <a:srgbClr val="000000"/>
              </a:buClr>
              <a:buSzPts val="1800"/>
              <a:buFont typeface="Arial"/>
              <a:buNone/>
            </a:pPr>
            <a:r>
              <a:rPr lang="en-US" sz="1800">
                <a:latin typeface="Calibri"/>
                <a:ea typeface="Calibri"/>
                <a:cs typeface="Calibri"/>
                <a:sym typeface="Calibri"/>
              </a:rPr>
              <a:t>Il passo successivo è praticare </a:t>
            </a:r>
            <a:r>
              <a:rPr b="1" lang="en-US" sz="1800">
                <a:latin typeface="Calibri"/>
                <a:ea typeface="Calibri"/>
                <a:cs typeface="Calibri"/>
                <a:sym typeface="Calibri"/>
              </a:rPr>
              <a:t>come guidare un’attività.</a:t>
            </a:r>
            <a:endParaRPr b="1" sz="1800">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lang="en-US" sz="1800">
                <a:latin typeface="Calibri"/>
                <a:ea typeface="Calibri"/>
                <a:cs typeface="Calibri"/>
                <a:sym typeface="Calibri"/>
              </a:rPr>
              <a:t>Il micro-teaching ti aiuta a:</a:t>
            </a:r>
            <a:endParaRPr sz="1800">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lang="en-US" sz="1800">
                <a:latin typeface="Calibri"/>
                <a:ea typeface="Calibri"/>
                <a:cs typeface="Calibri"/>
                <a:sym typeface="Calibri"/>
              </a:rPr>
              <a:t>• provare un’attività in un ambiente sicuro</a:t>
            </a:r>
            <a:endParaRPr sz="1800">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lang="en-US" sz="1800">
                <a:latin typeface="Calibri"/>
                <a:ea typeface="Calibri"/>
                <a:cs typeface="Calibri"/>
                <a:sym typeface="Calibri"/>
              </a:rPr>
              <a:t>• esercitarti con istruzioni chiare e gestione del tempo</a:t>
            </a:r>
            <a:endParaRPr sz="1800">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lang="en-US" sz="1800">
                <a:latin typeface="Calibri"/>
                <a:ea typeface="Calibri"/>
                <a:cs typeface="Calibri"/>
                <a:sym typeface="Calibri"/>
              </a:rPr>
              <a:t>• acquisire sicurezza prima di supportare gli insegnanti nella tua scuola</a:t>
            </a:r>
            <a:endParaRPr sz="1800">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lang="en-US" sz="1800">
                <a:latin typeface="Calibri"/>
                <a:ea typeface="Calibri"/>
                <a:cs typeface="Calibri"/>
                <a:sym typeface="Calibri"/>
              </a:rPr>
              <a:t>Passiamo dall’apprendimento del materiale alla pratica dell’erogazione.</a:t>
            </a:r>
            <a:endParaRPr sz="180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spcBef>
                <a:spcPts val="0"/>
              </a:spcBef>
              <a:spcAft>
                <a:spcPts val="0"/>
              </a:spcAft>
              <a:buSzPts val="3800"/>
              <a:buNone/>
            </a:pPr>
            <a:r>
              <a:rPr lang="en-US"/>
              <a:t>Unità 1.5 – Contenuti dei Moduli e Descrizione dei Materiali</a:t>
            </a:r>
            <a:endParaRPr sz="4000"/>
          </a:p>
        </p:txBody>
      </p:sp>
      <p:sp>
        <p:nvSpPr>
          <p:cNvPr id="156" name="Google Shape;156;p16"/>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Feedback tra Pari (10 min)</a:t>
            </a:r>
            <a:endParaRPr/>
          </a:p>
        </p:txBody>
      </p:sp>
      <p:sp>
        <p:nvSpPr>
          <p:cNvPr id="157" name="Google Shape;157;p16"/>
          <p:cNvSpPr txBox="1"/>
          <p:nvPr>
            <p:ph idx="2" type="body"/>
          </p:nvPr>
        </p:nvSpPr>
        <p:spPr>
          <a:xfrm>
            <a:off x="280850" y="1499702"/>
            <a:ext cx="1167492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Dopo ogni micro-teaching, darai un feedback al tuo partner. Ti concentrerai su due semplici domande:</a:t>
            </a:r>
            <a:endParaRPr sz="2000"/>
          </a:p>
          <a:p>
            <a:pPr indent="0" lvl="0" marL="263525" rtl="0" algn="l">
              <a:lnSpc>
                <a:spcPct val="90000"/>
              </a:lnSpc>
              <a:spcBef>
                <a:spcPts val="1000"/>
              </a:spcBef>
              <a:spcAft>
                <a:spcPts val="0"/>
              </a:spcAft>
              <a:buSzPts val="1800"/>
              <a:buNone/>
            </a:pPr>
            <a:r>
              <a:rPr b="1" lang="en-US" sz="2000"/>
              <a:t>È stato chiaro?</a:t>
            </a:r>
            <a:endParaRPr b="1" sz="2000"/>
          </a:p>
          <a:p>
            <a:pPr indent="0" lvl="0" marL="263525" rtl="0" algn="l">
              <a:lnSpc>
                <a:spcPct val="90000"/>
              </a:lnSpc>
              <a:spcBef>
                <a:spcPts val="1000"/>
              </a:spcBef>
              <a:spcAft>
                <a:spcPts val="0"/>
              </a:spcAft>
              <a:buSzPts val="1800"/>
              <a:buNone/>
            </a:pPr>
            <a:r>
              <a:rPr b="1" lang="en-US" sz="2000"/>
              <a:t>Mi sono sentito coinvolto?</a:t>
            </a:r>
            <a:endParaRPr b="1" sz="2000"/>
          </a:p>
          <a:p>
            <a:pPr indent="0" lvl="0" marL="263525" rtl="0" algn="l">
              <a:lnSpc>
                <a:spcPct val="90000"/>
              </a:lnSpc>
              <a:spcBef>
                <a:spcPts val="1000"/>
              </a:spcBef>
              <a:spcAft>
                <a:spcPts val="0"/>
              </a:spcAft>
              <a:buSzPts val="1800"/>
              <a:buNone/>
            </a:pPr>
            <a:r>
              <a:rPr lang="en-US" sz="2000"/>
              <a:t>La persona che ha osservato condivide il feedback ad alta voce. La persona che ha erogato ascolta senza spiegare o difendere le proprie scelte.</a:t>
            </a:r>
            <a:endParaRPr sz="2000"/>
          </a:p>
          <a:p>
            <a:pPr indent="0" lvl="0" marL="263525" rtl="0" algn="l">
              <a:lnSpc>
                <a:spcPct val="90000"/>
              </a:lnSpc>
              <a:spcBef>
                <a:spcPts val="1000"/>
              </a:spcBef>
              <a:spcAft>
                <a:spcPts val="0"/>
              </a:spcAft>
              <a:buSzPts val="1800"/>
              <a:buNone/>
            </a:pPr>
            <a:r>
              <a:rPr lang="en-US" sz="2000"/>
              <a:t>Dì al tuo partner una cosa che ti ha aiutato a capire cosa fare e una cosa che potrebbe rendere l’attività più fluida la prossima volta. Ad esempio, potresti dire:</a:t>
            </a:r>
            <a:endParaRPr sz="2000"/>
          </a:p>
          <a:p>
            <a:pPr indent="0" lvl="0" marL="263525" rtl="0" algn="l">
              <a:lnSpc>
                <a:spcPct val="90000"/>
              </a:lnSpc>
              <a:spcBef>
                <a:spcPts val="1000"/>
              </a:spcBef>
              <a:spcAft>
                <a:spcPts val="0"/>
              </a:spcAft>
              <a:buSzPts val="1800"/>
              <a:buNone/>
            </a:pPr>
            <a:r>
              <a:rPr i="1" lang="en-US" sz="2000"/>
              <a:t>“Ho capito facilmente i passaggi e è stato naturale partecipare. La prossima volta puoi iniziare l’attività un po’ prima.”</a:t>
            </a:r>
            <a:endParaRPr i="1" sz="2000"/>
          </a:p>
          <a:p>
            <a:pPr indent="0" lvl="0" marL="263525" rtl="0" algn="l">
              <a:lnSpc>
                <a:spcPct val="90000"/>
              </a:lnSpc>
              <a:spcBef>
                <a:spcPts val="1000"/>
              </a:spcBef>
              <a:spcAft>
                <a:spcPts val="0"/>
              </a:spcAft>
              <a:buSzPts val="1800"/>
              <a:buNone/>
            </a:pPr>
            <a:r>
              <a:rPr lang="en-US" sz="2000"/>
              <a:t>Usa frasi brevi e dirette. Il feedback dovrebbe durare un minuto. Cambiate ruolo e ripetete.</a:t>
            </a:r>
            <a:endParaRPr sz="2000"/>
          </a:p>
          <a:p>
            <a:pPr indent="0" lvl="0" marL="263525" rtl="0" algn="l">
              <a:lnSpc>
                <a:spcPct val="90000"/>
              </a:lnSpc>
              <a:spcBef>
                <a:spcPts val="1000"/>
              </a:spcBef>
              <a:spcAft>
                <a:spcPts val="0"/>
              </a:spcAft>
              <a:buSzPts val="1800"/>
              <a:buNone/>
            </a:pPr>
            <a:r>
              <a:rPr lang="en-US" sz="2000"/>
              <a:t>L’obiettivo è aiutarsi a migliorare le abilità di erogazione, non valutare il contenuto dell’attività.</a:t>
            </a:r>
            <a:endParaRPr sz="2000"/>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37f91dc4fb9_0_16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Conclusione</a:t>
            </a:r>
            <a:endParaRPr/>
          </a:p>
        </p:txBody>
      </p:sp>
      <p:sp>
        <p:nvSpPr>
          <p:cNvPr id="163" name="Google Shape;163;g37f91dc4fb9_0_161"/>
          <p:cNvSpPr txBox="1"/>
          <p:nvPr>
            <p:ph idx="1" type="body"/>
          </p:nvPr>
        </p:nvSpPr>
        <p:spPr>
          <a:xfrm>
            <a:off x="97970" y="911885"/>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Summary and Reflection</a:t>
            </a:r>
            <a:endParaRPr/>
          </a:p>
          <a:p>
            <a:pPr indent="0" lvl="0" marL="0" rtl="0" algn="just">
              <a:lnSpc>
                <a:spcPct val="90000"/>
              </a:lnSpc>
              <a:spcBef>
                <a:spcPts val="0"/>
              </a:spcBef>
              <a:spcAft>
                <a:spcPts val="0"/>
              </a:spcAft>
              <a:buClr>
                <a:schemeClr val="accent2"/>
              </a:buClr>
              <a:buSzPts val="2400"/>
              <a:buNone/>
            </a:pPr>
            <a:r>
              <a:t/>
            </a:r>
            <a:endParaRPr/>
          </a:p>
        </p:txBody>
      </p:sp>
      <p:sp>
        <p:nvSpPr>
          <p:cNvPr id="164" name="Google Shape;164;g37f91dc4fb9_0_16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US" sz="2400"/>
              <a:t>Oggi hai visto:</a:t>
            </a:r>
            <a:br>
              <a:rPr lang="en-US" sz="2400"/>
            </a:br>
            <a:r>
              <a:rPr lang="en-US" sz="2400"/>
              <a:t> • come è organizzato il pacchetto del modulo</a:t>
            </a:r>
            <a:br>
              <a:rPr lang="en-US" sz="2400"/>
            </a:br>
            <a:r>
              <a:rPr lang="en-US" sz="2400"/>
              <a:t> • dove trovare le schede attività e gli strumenti</a:t>
            </a:r>
            <a:br>
              <a:rPr lang="en-US" sz="2400"/>
            </a:br>
            <a:r>
              <a:rPr lang="en-US" sz="2400"/>
              <a:t> • come guidare una breve attività tramite micro-teaching</a:t>
            </a:r>
            <a:endParaRPr sz="2400"/>
          </a:p>
          <a:p>
            <a:pPr indent="0" lvl="0" marL="0" rtl="0" algn="l">
              <a:lnSpc>
                <a:spcPct val="115000"/>
              </a:lnSpc>
              <a:spcBef>
                <a:spcPts val="1200"/>
              </a:spcBef>
              <a:spcAft>
                <a:spcPts val="0"/>
              </a:spcAft>
              <a:buNone/>
            </a:pPr>
            <a:r>
              <a:rPr b="1" lang="en-US" sz="2400"/>
              <a:t>Prenditi un minuto.</a:t>
            </a:r>
            <a:endParaRPr b="1" sz="2400"/>
          </a:p>
          <a:p>
            <a:pPr indent="0" lvl="0" marL="0" rtl="0" algn="l">
              <a:lnSpc>
                <a:spcPct val="115000"/>
              </a:lnSpc>
              <a:spcBef>
                <a:spcPts val="1200"/>
              </a:spcBef>
              <a:spcAft>
                <a:spcPts val="0"/>
              </a:spcAft>
              <a:buNone/>
            </a:pPr>
            <a:r>
              <a:rPr lang="en-US" sz="2400"/>
              <a:t>Scrivi </a:t>
            </a:r>
            <a:r>
              <a:rPr b="1" lang="en-US" sz="2400"/>
              <a:t>due cose di cui hai bisogno</a:t>
            </a:r>
            <a:r>
              <a:rPr lang="en-US" sz="2400"/>
              <a:t> per erogare i moduli nella tua scuola.</a:t>
            </a:r>
            <a:br>
              <a:rPr lang="en-US" sz="2400"/>
            </a:br>
            <a:r>
              <a:rPr lang="en-US" sz="2400"/>
              <a:t> Pensa a supporti pratici: tempo, spazio, materiali o aiuto dai colleghi.</a:t>
            </a:r>
            <a:endParaRPr sz="2400"/>
          </a:p>
          <a:p>
            <a:pPr indent="0" lvl="0" marL="0" rtl="0" algn="l">
              <a:lnSpc>
                <a:spcPct val="115000"/>
              </a:lnSpc>
              <a:spcBef>
                <a:spcPts val="1200"/>
              </a:spcBef>
              <a:spcAft>
                <a:spcPts val="0"/>
              </a:spcAft>
              <a:buNone/>
            </a:pPr>
            <a:r>
              <a:rPr lang="en-US" sz="2400"/>
              <a:t>Consegna la tua nota al formatore.</a:t>
            </a:r>
            <a:br>
              <a:rPr lang="en-US" sz="2400"/>
            </a:br>
            <a:r>
              <a:rPr lang="en-US" sz="2400"/>
              <a:t> Questo ci aiuta a pianificare il supporto che riceverai dopo la formazione.</a:t>
            </a:r>
            <a:endParaRPr sz="2400"/>
          </a:p>
          <a:p>
            <a:pPr indent="0" lvl="0" marL="182562" rtl="0" algn="l">
              <a:lnSpc>
                <a:spcPct val="90000"/>
              </a:lnSpc>
              <a:spcBef>
                <a:spcPts val="1200"/>
              </a:spcBef>
              <a:spcAft>
                <a:spcPts val="0"/>
              </a:spcAft>
              <a:buSzPts val="1800"/>
              <a:buNone/>
            </a:pPr>
            <a:r>
              <a:t/>
            </a:r>
            <a:endParaRPr sz="2400"/>
          </a:p>
          <a:p>
            <a:pPr indent="0" lvl="0" marL="0" rtl="0" algn="l">
              <a:lnSpc>
                <a:spcPct val="115000"/>
              </a:lnSpc>
              <a:spcBef>
                <a:spcPts val="1200"/>
              </a:spcBef>
              <a:spcAft>
                <a:spcPts val="1200"/>
              </a:spcAft>
              <a:buSzPts val="18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g37f91dc4fb9_0_17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Letteratura</a:t>
            </a:r>
            <a:endParaRPr/>
          </a:p>
        </p:txBody>
      </p:sp>
      <p:sp>
        <p:nvSpPr>
          <p:cNvPr id="170" name="Google Shape;170;g37f91dc4fb9_0_173"/>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800"/>
              <a:buNone/>
            </a:pPr>
            <a:r>
              <a:rPr lang="en-US"/>
              <a:t>Cavanaugh, S. (2022). Microteaching: Theoretical Origins and Practice. </a:t>
            </a:r>
            <a:r>
              <a:rPr i="1" lang="en-US"/>
              <a:t>Educational Practice and Theory</a:t>
            </a:r>
            <a:r>
              <a:rPr lang="en-US"/>
              <a:t>. </a:t>
            </a:r>
            <a:r>
              <a:rPr lang="en-US" u="sng">
                <a:solidFill>
                  <a:schemeClr val="hlink"/>
                </a:solidFill>
                <a:hlinkClick r:id="rId3"/>
              </a:rPr>
              <a:t>https://doi.org/10.7459/ept/44.1.03</a:t>
            </a:r>
            <a:r>
              <a:rPr lang="en-US"/>
              <a:t>.</a:t>
            </a:r>
            <a:endParaRPr/>
          </a:p>
          <a:p>
            <a:pPr indent="0" lvl="0" marL="0" rtl="0" algn="l">
              <a:lnSpc>
                <a:spcPct val="115000"/>
              </a:lnSpc>
              <a:spcBef>
                <a:spcPts val="2400"/>
              </a:spcBef>
              <a:spcAft>
                <a:spcPts val="0"/>
              </a:spcAft>
              <a:buSzPts val="1800"/>
              <a:buNone/>
            </a:pPr>
            <a:r>
              <a:rPr lang="en-US"/>
              <a:t>Desimone, L. (2009). Improving Impact Studies of Teachers’ Professional Development: Toward Better Conceptualizations and Measures. </a:t>
            </a:r>
            <a:r>
              <a:rPr i="1" lang="en-US"/>
              <a:t>Educational Researcher</a:t>
            </a:r>
            <a:r>
              <a:rPr lang="en-US"/>
              <a:t>, 38, 181 - 199. https://doi.org/10.3102/0013189x08331140.</a:t>
            </a:r>
            <a:endParaRPr/>
          </a:p>
          <a:p>
            <a:pPr indent="0" lvl="0" marL="0" rtl="0" algn="l">
              <a:lnSpc>
                <a:spcPct val="115000"/>
              </a:lnSpc>
              <a:spcBef>
                <a:spcPts val="2400"/>
              </a:spcBef>
              <a:spcAft>
                <a:spcPts val="0"/>
              </a:spcAft>
              <a:buSzPts val="1800"/>
              <a:buNone/>
            </a:pPr>
            <a:r>
              <a:rPr lang="en-US"/>
              <a:t>Desimone, L., Porter, A., Garet, M., Yoon, K., &amp; Birman, B. (2002). Effects of Professional Development on Teachers’ Instruction: Results from a Three-year Longitudinal Study. </a:t>
            </a:r>
            <a:r>
              <a:rPr i="1" lang="en-US"/>
              <a:t>Educational Evaluation and Policy Analysis</a:t>
            </a:r>
            <a:r>
              <a:rPr lang="en-US"/>
              <a:t>, 24, 112 - 81. https://doi.org/10.3102/01623737024002081.</a:t>
            </a:r>
            <a:endParaRPr/>
          </a:p>
          <a:p>
            <a:pPr indent="0" lvl="0" marL="0" rtl="0" algn="l">
              <a:lnSpc>
                <a:spcPct val="115000"/>
              </a:lnSpc>
              <a:spcBef>
                <a:spcPts val="2400"/>
              </a:spcBef>
              <a:spcAft>
                <a:spcPts val="0"/>
              </a:spcAft>
              <a:buSzPts val="1800"/>
              <a:buNone/>
            </a:pPr>
            <a:r>
              <a:rPr lang="en-US"/>
              <a:t>Santoveña-Casal, S., Gil-Quintana, J., &amp; Hueso-Romero, J. (2023). Microteaching networks in higher education. </a:t>
            </a:r>
            <a:r>
              <a:rPr i="1" lang="en-US"/>
              <a:t>Interact. Technol. Smart Educ.</a:t>
            </a:r>
            <a:r>
              <a:rPr lang="en-US"/>
              <a:t>, 21, 149-167. </a:t>
            </a:r>
            <a:r>
              <a:rPr lang="en-US" u="sng">
                <a:solidFill>
                  <a:schemeClr val="hlink"/>
                </a:solidFill>
                <a:hlinkClick r:id="rId4"/>
              </a:rPr>
              <a:t>https://doi.org/10.1108/itse-09-2022-0120</a:t>
            </a:r>
            <a:r>
              <a:rPr lang="en-US"/>
              <a:t>.</a:t>
            </a:r>
            <a:endParaRPr/>
          </a:p>
          <a:p>
            <a:pPr indent="0" lvl="0" marL="0" rtl="0" algn="l">
              <a:lnSpc>
                <a:spcPct val="115000"/>
              </a:lnSpc>
              <a:spcBef>
                <a:spcPts val="2400"/>
              </a:spcBef>
              <a:spcAft>
                <a:spcPts val="1200"/>
              </a:spcAft>
              <a:buSzPts val="1800"/>
              <a:buNone/>
            </a:pPr>
            <a:r>
              <a:rPr lang="en-US"/>
              <a:t>Waters, L. (2011). A Review of School-Based Positive Psychology Interventions. </a:t>
            </a:r>
            <a:r>
              <a:rPr i="1" lang="en-US"/>
              <a:t>The Educational and Developmental Psychologist</a:t>
            </a:r>
            <a:r>
              <a:rPr lang="en-US"/>
              <a:t>, 28, 75 - 90. https://doi.org/10.1375/aedp.28.2.75.</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g3a81ee6661e_0_55"/>
          <p:cNvSpPr txBox="1"/>
          <p:nvPr>
            <p:ph type="ctrTitle"/>
          </p:nvPr>
        </p:nvSpPr>
        <p:spPr>
          <a:xfrm>
            <a:off x="2179865" y="2774849"/>
            <a:ext cx="7832400" cy="1600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000"/>
              <a:buFont typeface="Calibri"/>
              <a:buNone/>
            </a:pPr>
            <a:r>
              <a:rPr lang="en-US"/>
              <a:t>Grazie per la vostra attenzione!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8"/>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g3a81ee6661e_0_5"/>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1200"/>
              </a:spcBef>
              <a:spcAft>
                <a:spcPts val="1200"/>
              </a:spcAft>
              <a:buNone/>
            </a:pPr>
            <a:r>
              <a:rPr lang="en-US" sz="2500">
                <a:solidFill>
                  <a:srgbClr val="595959"/>
                </a:solidFill>
                <a:latin typeface="Arial"/>
                <a:ea typeface="Arial"/>
                <a:cs typeface="Arial"/>
                <a:sym typeface="Arial"/>
              </a:rPr>
              <a:t>WP 3: Formazione e sviluppo delle capacità (D3.1)</a:t>
            </a:r>
            <a:endParaRPr sz="2200"/>
          </a:p>
        </p:txBody>
      </p:sp>
      <p:sp>
        <p:nvSpPr>
          <p:cNvPr id="76" name="Google Shape;76;g3a81ee6661e_0_5"/>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1200"/>
              </a:spcBef>
              <a:spcAft>
                <a:spcPts val="1200"/>
              </a:spcAft>
              <a:buNone/>
            </a:pPr>
            <a:r>
              <a:rPr b="0" i="0" lang="en-US" sz="3599">
                <a:solidFill>
                  <a:srgbClr val="545454"/>
                </a:solidFill>
              </a:rPr>
              <a:t>Corso per Master Trainer - Giorno 1</a:t>
            </a:r>
            <a:endParaRPr b="0" i="0" sz="3599">
              <a:solidFill>
                <a:srgbClr val="545454"/>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g37f91dc4fb9_0_14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100000"/>
              </a:lnSpc>
              <a:spcBef>
                <a:spcPts val="0"/>
              </a:spcBef>
              <a:spcAft>
                <a:spcPts val="0"/>
              </a:spcAft>
              <a:buSzPts val="3800"/>
              <a:buNone/>
            </a:pPr>
            <a:r>
              <a:rPr lang="en-US" sz="3200"/>
              <a:t>Unità 1.5 – Contenuti dei Moduli e Descrizione dei Materiali</a:t>
            </a:r>
            <a:endParaRPr/>
          </a:p>
        </p:txBody>
      </p:sp>
      <p:sp>
        <p:nvSpPr>
          <p:cNvPr id="83" name="Google Shape;83;g37f91dc4fb9_0_140"/>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1000"/>
              </a:spcBef>
              <a:spcAft>
                <a:spcPts val="0"/>
              </a:spcAft>
              <a:buSzPts val="2400"/>
              <a:buNone/>
            </a:pPr>
            <a:r>
              <a:rPr lang="en-US"/>
              <a:t>Introduzione</a:t>
            </a:r>
            <a:endParaRPr/>
          </a:p>
        </p:txBody>
      </p:sp>
      <p:sp>
        <p:nvSpPr>
          <p:cNvPr id="84" name="Google Shape;84;g37f91dc4fb9_0_140"/>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Nelle unità precedenti, hai progettato strategie per il benessere e il comportamento nella tua scuola.</a:t>
            </a:r>
            <a:endParaRPr sz="2000"/>
          </a:p>
          <a:p>
            <a:pPr indent="0" lvl="0" marL="263525" rtl="0" algn="l">
              <a:lnSpc>
                <a:spcPct val="90000"/>
              </a:lnSpc>
              <a:spcBef>
                <a:spcPts val="1000"/>
              </a:spcBef>
              <a:spcAft>
                <a:spcPts val="0"/>
              </a:spcAft>
              <a:buSzPts val="1800"/>
              <a:buNone/>
            </a:pPr>
            <a:r>
              <a:rPr lang="en-US" sz="2000"/>
              <a:t>Ora vedrai come i moduli mensili supportano gli insegnanti nell’applicare queste strategie nelle classi reali.</a:t>
            </a:r>
            <a:endParaRPr sz="2000"/>
          </a:p>
          <a:p>
            <a:pPr indent="0" lvl="0" marL="263525" rtl="0" algn="l">
              <a:lnSpc>
                <a:spcPct val="90000"/>
              </a:lnSpc>
              <a:spcBef>
                <a:spcPts val="1000"/>
              </a:spcBef>
              <a:spcAft>
                <a:spcPts val="0"/>
              </a:spcAft>
              <a:buSzPts val="1800"/>
              <a:buNone/>
            </a:pPr>
            <a:r>
              <a:t/>
            </a:r>
            <a:endParaRPr sz="2000"/>
          </a:p>
          <a:p>
            <a:pPr indent="0" lvl="0" marL="263525" rtl="0" algn="l">
              <a:lnSpc>
                <a:spcPct val="90000"/>
              </a:lnSpc>
              <a:spcBef>
                <a:spcPts val="1000"/>
              </a:spcBef>
              <a:spcAft>
                <a:spcPts val="0"/>
              </a:spcAft>
              <a:buSzPts val="1800"/>
              <a:buNone/>
            </a:pPr>
            <a:r>
              <a:rPr lang="en-US" sz="2000"/>
              <a:t>Questa unità ti aiuta a:</a:t>
            </a:r>
            <a:endParaRPr sz="2000"/>
          </a:p>
          <a:p>
            <a:pPr indent="0" lvl="0" marL="263525" rtl="0" algn="l">
              <a:lnSpc>
                <a:spcPct val="90000"/>
              </a:lnSpc>
              <a:spcBef>
                <a:spcPts val="1000"/>
              </a:spcBef>
              <a:spcAft>
                <a:spcPts val="0"/>
              </a:spcAft>
              <a:buSzPts val="1800"/>
              <a:buNone/>
            </a:pPr>
            <a:r>
              <a:rPr lang="en-US" sz="2000"/>
              <a:t>• comprendere il contenuto e la struttura di ciascun modulo</a:t>
            </a:r>
            <a:endParaRPr sz="2000"/>
          </a:p>
          <a:p>
            <a:pPr indent="0" lvl="0" marL="263525" rtl="0" algn="l">
              <a:lnSpc>
                <a:spcPct val="90000"/>
              </a:lnSpc>
              <a:spcBef>
                <a:spcPts val="1000"/>
              </a:spcBef>
              <a:spcAft>
                <a:spcPts val="0"/>
              </a:spcAft>
              <a:buSzPts val="1800"/>
              <a:buNone/>
            </a:pPr>
            <a:r>
              <a:rPr lang="en-US" sz="2000"/>
              <a:t>• esplorare le schede attività e gli strumenti di valutazione</a:t>
            </a:r>
            <a:endParaRPr sz="2000"/>
          </a:p>
          <a:p>
            <a:pPr indent="0" lvl="0" marL="263525" rtl="0" algn="l">
              <a:lnSpc>
                <a:spcPct val="90000"/>
              </a:lnSpc>
              <a:spcBef>
                <a:spcPts val="1000"/>
              </a:spcBef>
              <a:spcAft>
                <a:spcPts val="0"/>
              </a:spcAft>
              <a:buSzPts val="1800"/>
              <a:buNone/>
            </a:pPr>
            <a:r>
              <a:rPr lang="en-US" sz="2000"/>
              <a:t>• imparare a guidare gli insegnanti attraverso un modulo con sicurezza</a:t>
            </a:r>
            <a:endParaRPr sz="2000"/>
          </a:p>
          <a:p>
            <a:pPr indent="0" lvl="0" marL="263525" rtl="0" algn="l">
              <a:lnSpc>
                <a:spcPct val="90000"/>
              </a:lnSpc>
              <a:spcBef>
                <a:spcPts val="1000"/>
              </a:spcBef>
              <a:spcAft>
                <a:spcPts val="0"/>
              </a:spcAft>
              <a:buSzPts val="1800"/>
              <a:buNone/>
            </a:pPr>
            <a:r>
              <a:t/>
            </a:r>
            <a:endParaRPr sz="2000"/>
          </a:p>
          <a:p>
            <a:pPr indent="0" lvl="0" marL="263525" rtl="0" algn="l">
              <a:lnSpc>
                <a:spcPct val="90000"/>
              </a:lnSpc>
              <a:spcBef>
                <a:spcPts val="1000"/>
              </a:spcBef>
              <a:spcAft>
                <a:spcPts val="0"/>
              </a:spcAft>
              <a:buSzPts val="1800"/>
              <a:buNone/>
            </a:pPr>
            <a:r>
              <a:rPr lang="en-US" sz="2000"/>
              <a:t>Non leggerai solo i materiali.</a:t>
            </a:r>
            <a:endParaRPr sz="2000"/>
          </a:p>
          <a:p>
            <a:pPr indent="0" lvl="0" marL="263525" rtl="0" algn="l">
              <a:lnSpc>
                <a:spcPct val="90000"/>
              </a:lnSpc>
              <a:spcBef>
                <a:spcPts val="1000"/>
              </a:spcBef>
              <a:spcAft>
                <a:spcPts val="0"/>
              </a:spcAft>
              <a:buSzPts val="1800"/>
              <a:buNone/>
            </a:pPr>
            <a:r>
              <a:rPr lang="en-US" sz="2000"/>
              <a:t>Li utilizzerai praticamente, nello stesso modo in cui gli insegnanti li useranno nelle loro scuole.</a:t>
            </a:r>
            <a:endParaRPr sz="2000"/>
          </a:p>
          <a:p>
            <a:pPr indent="0" lvl="0" marL="263525" rtl="0" algn="l">
              <a:lnSpc>
                <a:spcPct val="90000"/>
              </a:lnSpc>
              <a:spcBef>
                <a:spcPts val="1000"/>
              </a:spcBef>
              <a:spcAft>
                <a:spcPts val="0"/>
              </a:spcAft>
              <a:buSzPts val="1800"/>
              <a:buNone/>
            </a:pPr>
            <a:r>
              <a:rPr lang="en-US" sz="2000"/>
              <a:t>L’obiettivo è semplice: completando questa unità sarai pronto a erogare un modulo, non solo a spiegarlo.</a:t>
            </a:r>
            <a:endParaRPr sz="2000"/>
          </a:p>
          <a:p>
            <a:pPr indent="0" lvl="0" marL="0" rtl="0" algn="l">
              <a:lnSpc>
                <a:spcPct val="90000"/>
              </a:lnSpc>
              <a:spcBef>
                <a:spcPts val="100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100000"/>
              </a:lnSpc>
              <a:spcBef>
                <a:spcPts val="0"/>
              </a:spcBef>
              <a:spcAft>
                <a:spcPts val="0"/>
              </a:spcAft>
              <a:buSzPts val="3800"/>
              <a:buNone/>
            </a:pPr>
            <a:r>
              <a:rPr lang="en-US" sz="3200"/>
              <a:t>Unità 1.5 – Contenuti dei Moduli e Descrizione dei Materiali</a:t>
            </a:r>
            <a:endParaRPr/>
          </a:p>
        </p:txBody>
      </p:sp>
      <p:sp>
        <p:nvSpPr>
          <p:cNvPr id="91" name="Google Shape;91;p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Obiettivi di Apprendimento</a:t>
            </a:r>
            <a:endParaRPr/>
          </a:p>
        </p:txBody>
      </p:sp>
      <p:sp>
        <p:nvSpPr>
          <p:cNvPr id="92" name="Google Shape;92;p2"/>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34925" lvl="0" marL="263525" rtl="0" algn="l">
              <a:lnSpc>
                <a:spcPct val="90000"/>
              </a:lnSpc>
              <a:spcBef>
                <a:spcPts val="1000"/>
              </a:spcBef>
              <a:spcAft>
                <a:spcPts val="0"/>
              </a:spcAft>
              <a:buSzPts val="1800"/>
              <a:buNone/>
            </a:pPr>
            <a:r>
              <a:rPr lang="en-US" sz="2400"/>
              <a:t>Al termine di questa unità, sarai in grado di:</a:t>
            </a:r>
            <a:endParaRPr sz="2400"/>
          </a:p>
          <a:p>
            <a:pPr indent="-34925" lvl="0" marL="263525" rtl="0" algn="l">
              <a:lnSpc>
                <a:spcPct val="90000"/>
              </a:lnSpc>
              <a:spcBef>
                <a:spcPts val="1000"/>
              </a:spcBef>
              <a:spcAft>
                <a:spcPts val="0"/>
              </a:spcAft>
              <a:buSzPts val="1800"/>
              <a:buNone/>
            </a:pPr>
            <a:r>
              <a:rPr lang="en-US" sz="2400"/>
              <a:t>• Individuare e utilizzare i materiali del modulo (slide, schede attività, strumenti di valutazione) senza assistenza.</a:t>
            </a:r>
            <a:endParaRPr sz="2400"/>
          </a:p>
          <a:p>
            <a:pPr indent="-34925" lvl="0" marL="263525" rtl="0" algn="l">
              <a:lnSpc>
                <a:spcPct val="90000"/>
              </a:lnSpc>
              <a:spcBef>
                <a:spcPts val="1000"/>
              </a:spcBef>
              <a:spcAft>
                <a:spcPts val="0"/>
              </a:spcAft>
              <a:buSzPts val="1800"/>
              <a:buNone/>
            </a:pPr>
            <a:r>
              <a:rPr lang="en-US" sz="2400"/>
              <a:t>• Preparare ed erogare un’attività di un modulo in modo chiaro e strutturato.</a:t>
            </a:r>
            <a:endParaRPr sz="2400"/>
          </a:p>
          <a:p>
            <a:pPr indent="-34925" lvl="0" marL="263525" rtl="0" algn="l">
              <a:lnSpc>
                <a:spcPct val="90000"/>
              </a:lnSpc>
              <a:spcBef>
                <a:spcPts val="1000"/>
              </a:spcBef>
              <a:spcAft>
                <a:spcPts val="0"/>
              </a:spcAft>
              <a:buSzPts val="1800"/>
              <a:buNone/>
            </a:pPr>
            <a:r>
              <a:rPr lang="en-US" sz="2400"/>
              <a:t>• Fornire un feedback specifico a un collega su ciò che ha funzionato e su ciò che può essere migliorato.</a:t>
            </a:r>
            <a:endParaRPr sz="2400"/>
          </a:p>
          <a:p>
            <a:pPr indent="0" lvl="0" marL="0" rtl="0" algn="l">
              <a:lnSpc>
                <a:spcPct val="90000"/>
              </a:lnSpc>
              <a:spcBef>
                <a:spcPts val="1000"/>
              </a:spcBef>
              <a:spcAft>
                <a:spcPts val="0"/>
              </a:spcAft>
              <a:buSzPts val="1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g37f91dc4fb9_0_58"/>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Unità 1.5 – Contenuti dei Moduli e Descrizione dei Materiali</a:t>
            </a:r>
            <a:endParaRPr sz="3600"/>
          </a:p>
        </p:txBody>
      </p:sp>
      <p:sp>
        <p:nvSpPr>
          <p:cNvPr id="98" name="Google Shape;98;g37f91dc4fb9_0_58"/>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Cosa faremo nell’Unità 1.5</a:t>
            </a:r>
            <a:endParaRPr/>
          </a:p>
        </p:txBody>
      </p:sp>
      <p:sp>
        <p:nvSpPr>
          <p:cNvPr id="99" name="Google Shape;99;g37f91dc4fb9_0_58"/>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000"/>
              <a:t>Obiettivo di questa unità</a:t>
            </a:r>
            <a:br>
              <a:rPr lang="en-US" sz="2000"/>
            </a:br>
            <a:r>
              <a:rPr lang="en-US" sz="2000"/>
              <a:t>Imparerai come utilizzare i moduli di formazione mensili e i materiali di supporto.</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Durante questa sessione:</a:t>
            </a:r>
            <a:endParaRPr b="1" sz="2000"/>
          </a:p>
          <a:p>
            <a:pPr indent="-228600" lvl="0" marL="914400" marR="0" rtl="0" algn="l">
              <a:lnSpc>
                <a:spcPct val="90000"/>
              </a:lnSpc>
              <a:spcBef>
                <a:spcPts val="1000"/>
              </a:spcBef>
              <a:spcAft>
                <a:spcPts val="0"/>
              </a:spcAft>
              <a:buClr>
                <a:schemeClr val="dk1"/>
              </a:buClr>
              <a:buSzPts val="1800"/>
              <a:buFont typeface="Arial"/>
              <a:buNone/>
            </a:pPr>
            <a:r>
              <a:rPr lang="en-US" sz="2000"/>
              <a:t>•</a:t>
            </a:r>
            <a:r>
              <a:rPr b="1" lang="en-US" sz="2000"/>
              <a:t> </a:t>
            </a:r>
            <a:r>
              <a:rPr lang="en-US" sz="2000"/>
              <a:t>Esaminerai il pacchetto del modulo e vedrai cosa contiene ciascuna sezione.</a:t>
            </a:r>
            <a:endParaRPr sz="2000"/>
          </a:p>
          <a:p>
            <a:pPr indent="-228600" lvl="0" marL="914400" marR="0" rtl="0" algn="l">
              <a:lnSpc>
                <a:spcPct val="90000"/>
              </a:lnSpc>
              <a:spcBef>
                <a:spcPts val="1000"/>
              </a:spcBef>
              <a:spcAft>
                <a:spcPts val="0"/>
              </a:spcAft>
              <a:buClr>
                <a:schemeClr val="dk1"/>
              </a:buClr>
              <a:buSzPts val="1800"/>
              <a:buFont typeface="Arial"/>
              <a:buNone/>
            </a:pPr>
            <a:r>
              <a:rPr lang="en-US" sz="2000"/>
              <a:t>• Imparerai dove trovare slide, schede attività e strumenti di valutazione.</a:t>
            </a:r>
            <a:endParaRPr sz="2000"/>
          </a:p>
          <a:p>
            <a:pPr indent="-228600" lvl="0" marL="914400" marR="0" rtl="0" algn="l">
              <a:lnSpc>
                <a:spcPct val="90000"/>
              </a:lnSpc>
              <a:spcBef>
                <a:spcPts val="1000"/>
              </a:spcBef>
              <a:spcAft>
                <a:spcPts val="0"/>
              </a:spcAft>
              <a:buClr>
                <a:schemeClr val="dk1"/>
              </a:buClr>
              <a:buSzPts val="1800"/>
              <a:buFont typeface="Arial"/>
              <a:buNone/>
            </a:pPr>
            <a:r>
              <a:rPr lang="en-US" sz="2000"/>
              <a:t>• Praticherai come condurre un’attività breve di un modulo con chiarezza e sicurezza.</a:t>
            </a:r>
            <a:endParaRPr sz="2000"/>
          </a:p>
          <a:p>
            <a:pPr indent="-228600" lvl="0" marL="457200" marR="0" rtl="0" algn="l">
              <a:lnSpc>
                <a:spcPct val="90000"/>
              </a:lnSpc>
              <a:spcBef>
                <a:spcPts val="1000"/>
              </a:spcBef>
              <a:spcAft>
                <a:spcPts val="0"/>
              </a:spcAft>
              <a:buClr>
                <a:schemeClr val="dk1"/>
              </a:buClr>
              <a:buSzPts val="1800"/>
              <a:buFont typeface="Arial"/>
              <a:buNone/>
            </a:pPr>
            <a:r>
              <a:t/>
            </a:r>
            <a:endParaRPr/>
          </a:p>
          <a:p>
            <a:pPr indent="0" lvl="0" marL="0" rtl="0" algn="l">
              <a:lnSpc>
                <a:spcPct val="90000"/>
              </a:lnSpc>
              <a:spcBef>
                <a:spcPts val="0"/>
              </a:spcBef>
              <a:spcAft>
                <a:spcPts val="0"/>
              </a:spcAft>
              <a:buClr>
                <a:schemeClr val="dk1"/>
              </a:buClr>
              <a:buSzPts val="1800"/>
              <a:buNone/>
            </a:pPr>
            <a:r>
              <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spcBef>
                <a:spcPts val="0"/>
              </a:spcBef>
              <a:spcAft>
                <a:spcPts val="0"/>
              </a:spcAft>
              <a:buSzPts val="3800"/>
              <a:buNone/>
            </a:pPr>
            <a:r>
              <a:rPr lang="en-US"/>
              <a:t>Unità 1.5 – Contenuti dei Moduli e Descrizione dei Materiali</a:t>
            </a:r>
            <a:endParaRPr sz="4000"/>
          </a:p>
        </p:txBody>
      </p:sp>
      <p:sp>
        <p:nvSpPr>
          <p:cNvPr id="105" name="Google Shape;105;p3"/>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Cosa c’è nel Modulo</a:t>
            </a:r>
            <a:endParaRPr/>
          </a:p>
        </p:txBody>
      </p:sp>
      <p:sp>
        <p:nvSpPr>
          <p:cNvPr id="106" name="Google Shape;106;p3"/>
          <p:cNvSpPr txBox="1"/>
          <p:nvPr>
            <p:ph idx="2" type="body"/>
          </p:nvPr>
        </p:nvSpPr>
        <p:spPr>
          <a:xfrm>
            <a:off x="97970" y="1462685"/>
            <a:ext cx="12497889" cy="5289300"/>
          </a:xfrm>
          <a:prstGeom prst="rect">
            <a:avLst/>
          </a:prstGeom>
          <a:noFill/>
          <a:ln>
            <a:noFill/>
          </a:ln>
        </p:spPr>
        <p:txBody>
          <a:bodyPr anchorCtr="0" anchor="t" bIns="45700" lIns="91425" spcFirstLastPara="1" rIns="91425" wrap="square" tIns="45700">
            <a:noAutofit/>
          </a:bodyPr>
          <a:lstStyle/>
          <a:p>
            <a:pPr indent="0" lvl="0" marL="457200" rtl="0" algn="l">
              <a:lnSpc>
                <a:spcPct val="115000"/>
              </a:lnSpc>
              <a:spcBef>
                <a:spcPts val="0"/>
              </a:spcBef>
              <a:spcAft>
                <a:spcPts val="0"/>
              </a:spcAft>
              <a:buNone/>
            </a:pPr>
            <a:r>
              <a:rPr b="1" lang="en-US"/>
              <a:t>Obiettivo di questa slide</a:t>
            </a:r>
            <a:br>
              <a:rPr b="1" lang="en-US"/>
            </a:br>
            <a:r>
              <a:rPr lang="en-US"/>
              <a:t> Aiutarti a conoscere ogni elemento del pacchetto del modulo e dove trovarlo.</a:t>
            </a:r>
            <a:endParaRPr/>
          </a:p>
          <a:p>
            <a:pPr indent="0" lvl="0" marL="457200" rtl="0" algn="l">
              <a:lnSpc>
                <a:spcPct val="115000"/>
              </a:lnSpc>
              <a:spcBef>
                <a:spcPts val="0"/>
              </a:spcBef>
              <a:spcAft>
                <a:spcPts val="0"/>
              </a:spcAft>
              <a:buNone/>
            </a:pPr>
            <a:r>
              <a:rPr lang="en-US"/>
              <a:t>Il pacchetto del modulo contiene quattro elementi:</a:t>
            </a:r>
            <a:endParaRPr/>
          </a:p>
          <a:p>
            <a:pPr indent="0" lvl="0" marL="457200" rtl="0" algn="l">
              <a:lnSpc>
                <a:spcPct val="115000"/>
              </a:lnSpc>
              <a:spcBef>
                <a:spcPts val="0"/>
              </a:spcBef>
              <a:spcAft>
                <a:spcPts val="0"/>
              </a:spcAft>
              <a:buNone/>
            </a:pPr>
            <a:r>
              <a:t/>
            </a:r>
            <a:endParaRPr/>
          </a:p>
          <a:p>
            <a:pPr indent="0" lvl="0" marL="457200" rtl="0" algn="l">
              <a:lnSpc>
                <a:spcPct val="115000"/>
              </a:lnSpc>
              <a:spcBef>
                <a:spcPts val="0"/>
              </a:spcBef>
              <a:spcAft>
                <a:spcPts val="0"/>
              </a:spcAft>
              <a:buNone/>
            </a:pPr>
            <a:r>
              <a:rPr b="1" lang="en-US"/>
              <a:t>Slide per il formatore</a:t>
            </a:r>
            <a:br>
              <a:rPr b="1" lang="en-US"/>
            </a:br>
            <a:r>
              <a:rPr lang="en-US"/>
              <a:t> • Usale per guidare la sessione.</a:t>
            </a:r>
            <a:br>
              <a:rPr lang="en-US"/>
            </a:br>
            <a:r>
              <a:rPr lang="en-US"/>
              <a:t> • Mostrano tempi, passaggi e punti chiave da trattare.</a:t>
            </a:r>
            <a:endParaRPr/>
          </a:p>
          <a:p>
            <a:pPr indent="0" lvl="0" marL="457200" rtl="0" algn="l">
              <a:lnSpc>
                <a:spcPct val="115000"/>
              </a:lnSpc>
              <a:spcBef>
                <a:spcPts val="0"/>
              </a:spcBef>
              <a:spcAft>
                <a:spcPts val="0"/>
              </a:spcAft>
              <a:buNone/>
            </a:pPr>
            <a:r>
              <a:rPr b="1" lang="en-US"/>
              <a:t>Schede attività</a:t>
            </a:r>
            <a:br>
              <a:rPr b="1" lang="en-US"/>
            </a:br>
            <a:r>
              <a:rPr lang="en-US"/>
              <a:t> </a:t>
            </a:r>
            <a:r>
              <a:rPr lang="en-US"/>
              <a:t>• </a:t>
            </a:r>
            <a:r>
              <a:rPr lang="en-US"/>
              <a:t>Schede stampate o digitali che gli insegnanti utilizzano durante le attività.</a:t>
            </a:r>
            <a:br>
              <a:rPr lang="en-US"/>
            </a:br>
            <a:r>
              <a:rPr lang="en-US"/>
              <a:t> • Ogni scheda spiega cosa fare, quanto tempo richiede e con chi svolgerla.</a:t>
            </a:r>
            <a:endParaRPr/>
          </a:p>
          <a:p>
            <a:pPr indent="0" lvl="0" marL="457200" rtl="0" algn="l">
              <a:lnSpc>
                <a:spcPct val="115000"/>
              </a:lnSpc>
              <a:spcBef>
                <a:spcPts val="0"/>
              </a:spcBef>
              <a:spcAft>
                <a:spcPts val="0"/>
              </a:spcAft>
              <a:buNone/>
            </a:pPr>
            <a:r>
              <a:rPr b="1" lang="en-US"/>
              <a:t>Strumenti di valutazione</a:t>
            </a:r>
            <a:br>
              <a:rPr b="1" lang="en-US"/>
            </a:br>
            <a:r>
              <a:rPr lang="en-US"/>
              <a:t> • Brevi checklist o schede di riflessione.</a:t>
            </a:r>
            <a:br>
              <a:rPr lang="en-US"/>
            </a:br>
            <a:r>
              <a:rPr lang="en-US"/>
              <a:t> • Aiutano gli insegnanti a monitorare cosa hanno applicato e cosa è cambiato nella loro classe.</a:t>
            </a:r>
            <a:endParaRPr/>
          </a:p>
          <a:p>
            <a:pPr indent="0" lvl="0" marL="457200" rtl="0" algn="l">
              <a:lnSpc>
                <a:spcPct val="115000"/>
              </a:lnSpc>
              <a:spcBef>
                <a:spcPts val="0"/>
              </a:spcBef>
              <a:spcAft>
                <a:spcPts val="0"/>
              </a:spcAft>
              <a:buNone/>
            </a:pPr>
            <a:r>
              <a:rPr b="1" lang="en-US"/>
              <a:t>Note di supporto</a:t>
            </a:r>
            <a:br>
              <a:rPr b="1" lang="en-US"/>
            </a:br>
            <a:r>
              <a:rPr lang="en-US"/>
              <a:t> • Brevi spiegazioni per te.</a:t>
            </a:r>
            <a:br>
              <a:rPr lang="en-US"/>
            </a:br>
            <a:r>
              <a:rPr lang="en-US"/>
              <a:t> • Offrono suggerimenti su come introdurre l’attività e cosa osservare mentre gli insegnanti lavorano.</a:t>
            </a:r>
            <a:endParaRPr b="1" sz="2500"/>
          </a:p>
          <a:p>
            <a:pPr indent="-228600" lvl="0" marL="914400" rtl="0" algn="l">
              <a:lnSpc>
                <a:spcPct val="90000"/>
              </a:lnSpc>
              <a:spcBef>
                <a:spcPts val="0"/>
              </a:spcBef>
              <a:spcAft>
                <a:spcPts val="0"/>
              </a:spcAft>
              <a:buSzPts val="1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spcBef>
                <a:spcPts val="0"/>
              </a:spcBef>
              <a:spcAft>
                <a:spcPts val="0"/>
              </a:spcAft>
              <a:buSzPts val="3800"/>
              <a:buNone/>
            </a:pPr>
            <a:r>
              <a:rPr lang="en-US"/>
              <a:t>Unità 1.5 – Contenuti dei Moduli e Descrizione dei Materiali</a:t>
            </a:r>
            <a:endParaRPr sz="4000"/>
          </a:p>
        </p:txBody>
      </p:sp>
      <p:sp>
        <p:nvSpPr>
          <p:cNvPr id="112" name="Google Shape;112;p5"/>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Come Sono Strutturati i Moduli</a:t>
            </a:r>
            <a:endParaRPr/>
          </a:p>
        </p:txBody>
      </p:sp>
      <p:sp>
        <p:nvSpPr>
          <p:cNvPr id="113" name="Google Shape;113;p5"/>
          <p:cNvSpPr txBox="1"/>
          <p:nvPr>
            <p:ph idx="2" type="body"/>
          </p:nvPr>
        </p:nvSpPr>
        <p:spPr>
          <a:xfrm>
            <a:off x="97970" y="1462685"/>
            <a:ext cx="12497889" cy="5289300"/>
          </a:xfrm>
          <a:prstGeom prst="rect">
            <a:avLst/>
          </a:prstGeom>
          <a:noFill/>
          <a:ln>
            <a:noFill/>
          </a:ln>
        </p:spPr>
        <p:txBody>
          <a:bodyPr anchorCtr="0" anchor="t" bIns="45700" lIns="91425" spcFirstLastPara="1" rIns="91425" wrap="square" tIns="45700">
            <a:noAutofit/>
          </a:bodyPr>
          <a:lstStyle/>
          <a:p>
            <a:pPr indent="0" lvl="0" marL="457200" rtl="0" algn="l">
              <a:lnSpc>
                <a:spcPct val="115000"/>
              </a:lnSpc>
              <a:spcBef>
                <a:spcPts val="0"/>
              </a:spcBef>
              <a:spcAft>
                <a:spcPts val="0"/>
              </a:spcAft>
              <a:buNone/>
            </a:pPr>
            <a:r>
              <a:rPr lang="en-US"/>
              <a:t>Ogni modulo utilizza lo stesso schema, così sai sempre cosa viene dopo.</a:t>
            </a:r>
            <a:endParaRPr/>
          </a:p>
          <a:p>
            <a:pPr indent="0" lvl="0" marL="457200" rtl="0" algn="l">
              <a:lnSpc>
                <a:spcPct val="115000"/>
              </a:lnSpc>
              <a:spcBef>
                <a:spcPts val="0"/>
              </a:spcBef>
              <a:spcAft>
                <a:spcPts val="0"/>
              </a:spcAft>
              <a:buNone/>
            </a:pPr>
            <a:r>
              <a:rPr lang="en-US"/>
              <a:t>Ogni modulo contiene:</a:t>
            </a:r>
            <a:br>
              <a:rPr lang="en-US"/>
            </a:br>
            <a:r>
              <a:rPr lang="en-US"/>
              <a:t> • </a:t>
            </a:r>
            <a:r>
              <a:rPr b="1" lang="en-US"/>
              <a:t>Apertura</a:t>
            </a:r>
            <a:r>
              <a:rPr lang="en-US"/>
              <a:t>: breve attività per iniziare la sessione</a:t>
            </a:r>
            <a:br>
              <a:rPr lang="en-US"/>
            </a:br>
            <a:r>
              <a:rPr lang="en-US"/>
              <a:t> • </a:t>
            </a:r>
            <a:r>
              <a:rPr b="1" lang="en-US"/>
              <a:t>Contenuto principale</a:t>
            </a:r>
            <a:r>
              <a:rPr lang="en-US"/>
              <a:t>: una o due idee chiave</a:t>
            </a:r>
            <a:br>
              <a:rPr lang="en-US"/>
            </a:br>
            <a:r>
              <a:rPr lang="en-US"/>
              <a:t> • </a:t>
            </a:r>
            <a:r>
              <a:rPr b="1" lang="en-US"/>
              <a:t>Pratica</a:t>
            </a:r>
            <a:r>
              <a:rPr lang="en-US"/>
              <a:t>: gli insegnanti applicano l’idea tramite una scheda attività</a:t>
            </a:r>
            <a:br>
              <a:rPr lang="en-US"/>
            </a:br>
            <a:r>
              <a:rPr lang="en-US"/>
              <a:t> • </a:t>
            </a:r>
            <a:r>
              <a:rPr b="1" lang="en-US"/>
              <a:t>Riflessione</a:t>
            </a:r>
            <a:r>
              <a:rPr lang="en-US"/>
              <a:t>: un’azione che gli insegnanti proveranno a scuola</a:t>
            </a:r>
            <a:endParaRPr/>
          </a:p>
          <a:p>
            <a:pPr indent="0" lvl="0" marL="457200" rtl="0" algn="l">
              <a:lnSpc>
                <a:spcPct val="115000"/>
              </a:lnSpc>
              <a:spcBef>
                <a:spcPts val="0"/>
              </a:spcBef>
              <a:spcAft>
                <a:spcPts val="0"/>
              </a:spcAft>
              <a:buNone/>
            </a:pPr>
            <a:r>
              <a:t/>
            </a:r>
            <a:endParaRPr b="1"/>
          </a:p>
          <a:p>
            <a:pPr indent="0" lvl="0" marL="457200" rtl="0" algn="l">
              <a:lnSpc>
                <a:spcPct val="115000"/>
              </a:lnSpc>
              <a:spcBef>
                <a:spcPts val="0"/>
              </a:spcBef>
              <a:spcAft>
                <a:spcPts val="0"/>
              </a:spcAft>
              <a:buNone/>
            </a:pPr>
            <a:r>
              <a:rPr b="1" lang="en-US"/>
              <a:t>Indicazioni sui tempi</a:t>
            </a:r>
            <a:br>
              <a:rPr b="1" lang="en-US"/>
            </a:br>
            <a:r>
              <a:rPr lang="en-US"/>
              <a:t> • Ogni slide mostra quanto tempo dedicare</a:t>
            </a:r>
            <a:br>
              <a:rPr lang="en-US"/>
            </a:br>
            <a:r>
              <a:rPr lang="en-US"/>
              <a:t> • Le schede attività riportano lo stesso tempo per chiarezza</a:t>
            </a:r>
            <a:br>
              <a:rPr lang="en-US"/>
            </a:br>
            <a:r>
              <a:rPr lang="en-US"/>
              <a:t> • Sai sempre quando passare al passaggio successivo</a:t>
            </a:r>
            <a:endParaRPr b="1"/>
          </a:p>
          <a:p>
            <a:pPr indent="0" lvl="0" marL="457200" rtl="0" algn="l">
              <a:lnSpc>
                <a:spcPct val="115000"/>
              </a:lnSpc>
              <a:spcBef>
                <a:spcPts val="0"/>
              </a:spcBef>
              <a:spcAft>
                <a:spcPts val="0"/>
              </a:spcAft>
              <a:buNone/>
            </a:pPr>
            <a:r>
              <a:rPr b="1" lang="en-US"/>
              <a:t>Componenti chiave da individuare sempre</a:t>
            </a:r>
            <a:br>
              <a:rPr b="1" lang="en-US"/>
            </a:br>
            <a:r>
              <a:rPr lang="en-US"/>
              <a:t> • Numero della slide</a:t>
            </a:r>
            <a:br>
              <a:rPr lang="en-US"/>
            </a:br>
            <a:r>
              <a:rPr lang="en-US"/>
              <a:t> • Tempo assegnato</a:t>
            </a:r>
            <a:br>
              <a:rPr lang="en-US"/>
            </a:br>
            <a:r>
              <a:rPr lang="en-US"/>
              <a:t> • Materiali necessari</a:t>
            </a:r>
            <a:br>
              <a:rPr lang="en-US"/>
            </a:br>
            <a:r>
              <a:rPr lang="en-US"/>
              <a:t> • Passaggi esatti da seguire</a:t>
            </a:r>
            <a:endParaRPr sz="2500"/>
          </a:p>
          <a:p>
            <a:pPr indent="-228600" lvl="0" marL="457200" marR="0" rtl="0" algn="l">
              <a:lnSpc>
                <a:spcPct val="90000"/>
              </a:lnSpc>
              <a:spcBef>
                <a:spcPts val="1000"/>
              </a:spcBef>
              <a:spcAft>
                <a:spcPts val="0"/>
              </a:spcAft>
              <a:buClr>
                <a:schemeClr val="dk1"/>
              </a:buClr>
              <a:buSzPts val="1800"/>
              <a:buFont typeface="Arial"/>
              <a:buNone/>
            </a:pPr>
            <a:r>
              <a:rPr lang="en-US"/>
              <a:t>.</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spcBef>
                <a:spcPts val="0"/>
              </a:spcBef>
              <a:spcAft>
                <a:spcPts val="0"/>
              </a:spcAft>
              <a:buSzPts val="3800"/>
              <a:buNone/>
            </a:pPr>
            <a:r>
              <a:rPr lang="en-US"/>
              <a:t>Unità 1.5 – Contenuti dei Moduli e Descrizione dei Materiali</a:t>
            </a:r>
            <a:endParaRPr sz="4000"/>
          </a:p>
        </p:txBody>
      </p:sp>
      <p:sp>
        <p:nvSpPr>
          <p:cNvPr id="119" name="Google Shape;119;p13"/>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Dalla Comprensione dei Moduli alla Loro Pratica</a:t>
            </a:r>
            <a:endParaRPr/>
          </a:p>
        </p:txBody>
      </p:sp>
      <p:sp>
        <p:nvSpPr>
          <p:cNvPr id="120" name="Google Shape;120;p13"/>
          <p:cNvSpPr txBox="1"/>
          <p:nvPr>
            <p:ph idx="2" type="body"/>
          </p:nvPr>
        </p:nvSpPr>
        <p:spPr>
          <a:xfrm>
            <a:off x="280851" y="1499702"/>
            <a:ext cx="7022920" cy="5289300"/>
          </a:xfrm>
          <a:prstGeom prst="rect">
            <a:avLst/>
          </a:prstGeom>
          <a:noFill/>
          <a:ln>
            <a:noFill/>
          </a:ln>
        </p:spPr>
        <p:txBody>
          <a:bodyPr anchorCtr="0" anchor="t" bIns="45700" lIns="91425" spcFirstLastPara="1" rIns="91425" wrap="square" tIns="45700">
            <a:noAutofit/>
          </a:bodyPr>
          <a:lstStyle/>
          <a:p>
            <a:pPr indent="0" lvl="0" marL="457200" rtl="0" algn="l">
              <a:lnSpc>
                <a:spcPct val="115000"/>
              </a:lnSpc>
              <a:spcBef>
                <a:spcPts val="1200"/>
              </a:spcBef>
              <a:spcAft>
                <a:spcPts val="0"/>
              </a:spcAft>
              <a:buNone/>
            </a:pPr>
            <a:r>
              <a:rPr lang="en-US"/>
              <a:t>Finora abbiamo esplorato:</a:t>
            </a:r>
            <a:br>
              <a:rPr lang="en-US"/>
            </a:br>
            <a:r>
              <a:rPr lang="en-US"/>
              <a:t> • come sono strutturati i moduli</a:t>
            </a:r>
            <a:br>
              <a:rPr lang="en-US"/>
            </a:br>
            <a:r>
              <a:rPr lang="en-US"/>
              <a:t> • dove trovare le schede attività e le domande di riflessione</a:t>
            </a:r>
            <a:br>
              <a:rPr lang="en-US"/>
            </a:br>
            <a:r>
              <a:rPr lang="en-US"/>
              <a:t> • che tipo di attività svolgeranno gli insegnanti in classe</a:t>
            </a:r>
            <a:endParaRPr/>
          </a:p>
          <a:p>
            <a:pPr indent="0" lvl="0" marL="457200" rtl="0" algn="l">
              <a:lnSpc>
                <a:spcPct val="115000"/>
              </a:lnSpc>
              <a:spcBef>
                <a:spcPts val="1200"/>
              </a:spcBef>
              <a:spcAft>
                <a:spcPts val="0"/>
              </a:spcAft>
              <a:buNone/>
            </a:pPr>
            <a:r>
              <a:rPr lang="en-US"/>
              <a:t>Ora comprendi il contenuto.</a:t>
            </a:r>
            <a:br>
              <a:rPr lang="en-US"/>
            </a:br>
            <a:r>
              <a:rPr lang="en-US"/>
              <a:t> Il passo successivo è </a:t>
            </a:r>
            <a:r>
              <a:rPr b="1" lang="en-US"/>
              <a:t>praticare come guidare un’attività</a:t>
            </a:r>
            <a:r>
              <a:rPr lang="en-US"/>
              <a:t>.</a:t>
            </a:r>
            <a:endParaRPr/>
          </a:p>
          <a:p>
            <a:pPr indent="0" lvl="0" marL="457200" rtl="0" algn="l">
              <a:lnSpc>
                <a:spcPct val="115000"/>
              </a:lnSpc>
              <a:spcBef>
                <a:spcPts val="1200"/>
              </a:spcBef>
              <a:spcAft>
                <a:spcPts val="0"/>
              </a:spcAft>
              <a:buNone/>
            </a:pPr>
            <a:r>
              <a:rPr lang="en-US"/>
              <a:t>Il micro-teaching ti aiuta a:</a:t>
            </a:r>
            <a:br>
              <a:rPr lang="en-US"/>
            </a:br>
            <a:r>
              <a:rPr lang="en-US"/>
              <a:t> • provare un’attività in un ambiente sicuro</a:t>
            </a:r>
            <a:br>
              <a:rPr lang="en-US"/>
            </a:br>
            <a:r>
              <a:rPr lang="en-US"/>
              <a:t> • esercitarti con istruzioni chiare e gestione del tempo</a:t>
            </a:r>
            <a:br>
              <a:rPr lang="en-US"/>
            </a:br>
            <a:r>
              <a:rPr lang="en-US"/>
              <a:t> • acquisire sicurezza prima di supportare gli insegnanti nella tua scuola</a:t>
            </a:r>
            <a:endParaRPr/>
          </a:p>
          <a:p>
            <a:pPr indent="0" lvl="0" marL="457200" rtl="0" algn="l">
              <a:lnSpc>
                <a:spcPct val="115000"/>
              </a:lnSpc>
              <a:spcBef>
                <a:spcPts val="1200"/>
              </a:spcBef>
              <a:spcAft>
                <a:spcPts val="0"/>
              </a:spcAft>
              <a:buNone/>
            </a:pPr>
            <a:r>
              <a:rPr lang="en-US"/>
              <a:t>Passiamo dall’apprendimento del materiale alla </a:t>
            </a:r>
            <a:r>
              <a:rPr b="1" lang="en-US"/>
              <a:t>pratica dell’erogazione</a:t>
            </a:r>
            <a:r>
              <a:rPr lang="en-US"/>
              <a:t>.</a:t>
            </a:r>
            <a:endParaRPr b="1" sz="2700"/>
          </a:p>
          <a:p>
            <a:pPr indent="-228600" lvl="0" marL="457200" rtl="0" algn="l">
              <a:lnSpc>
                <a:spcPct val="90000"/>
              </a:lnSpc>
              <a:spcBef>
                <a:spcPts val="1200"/>
              </a:spcBef>
              <a:spcAft>
                <a:spcPts val="0"/>
              </a:spcAft>
              <a:buSzPts val="1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spcBef>
                <a:spcPts val="0"/>
              </a:spcBef>
              <a:spcAft>
                <a:spcPts val="0"/>
              </a:spcAft>
              <a:buSzPts val="3800"/>
              <a:buNone/>
            </a:pPr>
            <a:r>
              <a:rPr lang="en-US"/>
              <a:t>Unità 1.5 – Contenuti dei Moduli e Descrizione dei Materiali</a:t>
            </a:r>
            <a:endParaRPr sz="4000"/>
          </a:p>
        </p:txBody>
      </p:sp>
      <p:sp>
        <p:nvSpPr>
          <p:cNvPr id="126" name="Google Shape;126;p14"/>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Cos’è il Micro-Teaching</a:t>
            </a:r>
            <a:endParaRPr/>
          </a:p>
        </p:txBody>
      </p:sp>
      <p:sp>
        <p:nvSpPr>
          <p:cNvPr id="127" name="Google Shape;127;p14"/>
          <p:cNvSpPr txBox="1"/>
          <p:nvPr>
            <p:ph idx="2" type="body"/>
          </p:nvPr>
        </p:nvSpPr>
        <p:spPr>
          <a:xfrm>
            <a:off x="235131" y="1487058"/>
            <a:ext cx="5697040" cy="5289300"/>
          </a:xfrm>
          <a:prstGeom prst="rect">
            <a:avLst/>
          </a:prstGeom>
          <a:noFill/>
          <a:ln>
            <a:noFill/>
          </a:ln>
        </p:spPr>
        <p:txBody>
          <a:bodyPr anchorCtr="0" anchor="t" bIns="45700" lIns="91425" spcFirstLastPara="1" rIns="91425" wrap="square" tIns="45700">
            <a:noAutofit/>
          </a:bodyPr>
          <a:lstStyle/>
          <a:p>
            <a:pPr indent="-228600" lvl="0" marL="457200" rtl="0" algn="l">
              <a:spcBef>
                <a:spcPts val="1000"/>
              </a:spcBef>
              <a:spcAft>
                <a:spcPts val="0"/>
              </a:spcAft>
              <a:buNone/>
            </a:pPr>
            <a:r>
              <a:rPr lang="en-US" sz="2000"/>
              <a:t>Il micro-teaching significa praticare un’attività prima di utilizzarla con gli insegnanti nella tua scuola.</a:t>
            </a:r>
            <a:endParaRPr sz="2000"/>
          </a:p>
          <a:p>
            <a:pPr indent="457200" lvl="0" marL="0" marR="0" rtl="0" algn="l">
              <a:lnSpc>
                <a:spcPct val="90000"/>
              </a:lnSpc>
              <a:spcBef>
                <a:spcPts val="1000"/>
              </a:spcBef>
              <a:spcAft>
                <a:spcPts val="0"/>
              </a:spcAft>
              <a:buClr>
                <a:schemeClr val="dk1"/>
              </a:buClr>
              <a:buSzPts val="1800"/>
              <a:buFont typeface="Arial"/>
              <a:buNone/>
            </a:pPr>
            <a:r>
              <a:rPr lang="en-US" sz="2000"/>
              <a:t>Lavorerai con un partner.</a:t>
            </a:r>
            <a:endParaRPr sz="2000"/>
          </a:p>
          <a:p>
            <a:pPr indent="0" lvl="0" marL="457200" rtl="0" algn="l">
              <a:lnSpc>
                <a:spcPct val="115000"/>
              </a:lnSpc>
              <a:spcBef>
                <a:spcPts val="1200"/>
              </a:spcBef>
              <a:spcAft>
                <a:spcPts val="0"/>
              </a:spcAft>
              <a:buNone/>
            </a:pPr>
            <a:r>
              <a:rPr b="1" lang="en-US" sz="1900"/>
              <a:t>Cosa farai</a:t>
            </a:r>
            <a:br>
              <a:rPr b="1" lang="en-US" sz="1900"/>
            </a:br>
            <a:r>
              <a:rPr lang="en-US" sz="1900"/>
              <a:t> • Scegliere un’attività dal pacchetto del modulo</a:t>
            </a:r>
            <a:br>
              <a:rPr lang="en-US" sz="1900"/>
            </a:br>
            <a:r>
              <a:rPr lang="en-US" sz="1900"/>
              <a:t> • Guidare il tuo partner attraverso i passaggi</a:t>
            </a:r>
            <a:br>
              <a:rPr lang="en-US" sz="1900"/>
            </a:br>
            <a:r>
              <a:rPr lang="en-US" sz="1900"/>
              <a:t> • Mantenerla breve e mirata</a:t>
            </a:r>
            <a:endParaRPr sz="1900"/>
          </a:p>
          <a:p>
            <a:pPr indent="0" lvl="0" marL="457200" rtl="0" algn="l">
              <a:lnSpc>
                <a:spcPct val="115000"/>
              </a:lnSpc>
              <a:spcBef>
                <a:spcPts val="1200"/>
              </a:spcBef>
              <a:spcAft>
                <a:spcPts val="0"/>
              </a:spcAft>
              <a:buNone/>
            </a:pPr>
            <a:r>
              <a:rPr b="1" lang="en-US" sz="1900"/>
              <a:t>Perché lo facciamo</a:t>
            </a:r>
            <a:br>
              <a:rPr b="1" lang="en-US" sz="1900"/>
            </a:br>
            <a:r>
              <a:rPr lang="en-US" sz="1900"/>
              <a:t> • Acquisisci sicurezza provando l’attività tu stesso</a:t>
            </a:r>
            <a:br>
              <a:rPr lang="en-US" sz="1900"/>
            </a:br>
            <a:r>
              <a:rPr lang="en-US" sz="1900"/>
              <a:t> • Impari a dare istruzioni chiare</a:t>
            </a:r>
            <a:br>
              <a:rPr lang="en-US" sz="1900"/>
            </a:br>
            <a:r>
              <a:rPr lang="en-US" sz="1900"/>
              <a:t> • Vedi come funziona la gestione dei tempi nella realtà</a:t>
            </a:r>
            <a:endParaRPr sz="1900"/>
          </a:p>
          <a:p>
            <a:pPr indent="0" lvl="0" marL="457200" rtl="0" algn="l">
              <a:lnSpc>
                <a:spcPct val="115000"/>
              </a:lnSpc>
              <a:spcBef>
                <a:spcPts val="1200"/>
              </a:spcBef>
              <a:spcAft>
                <a:spcPts val="1200"/>
              </a:spcAft>
              <a:buNone/>
            </a:pPr>
            <a:r>
              <a:rPr lang="en-US" sz="1900"/>
              <a:t>Non è necessario “insegnare”.</a:t>
            </a:r>
            <a:br>
              <a:rPr lang="en-US" sz="1900"/>
            </a:br>
            <a:r>
              <a:rPr lang="en-US" sz="1900"/>
              <a:t>Guiderai l’attività seguendo i passaggi.</a:t>
            </a:r>
            <a:endParaRPr b="1" sz="2800"/>
          </a:p>
        </p:txBody>
      </p:sp>
      <p:sp>
        <p:nvSpPr>
          <p:cNvPr id="128" name="Google Shape;128;p14"/>
          <p:cNvSpPr txBox="1"/>
          <p:nvPr/>
        </p:nvSpPr>
        <p:spPr>
          <a:xfrm>
            <a:off x="6694170" y="1635649"/>
            <a:ext cx="4438800" cy="501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lang="en-US" sz="2000">
                <a:latin typeface="Calibri"/>
                <a:ea typeface="Calibri"/>
                <a:cs typeface="Calibri"/>
                <a:sym typeface="Calibri"/>
              </a:rPr>
              <a:t>Prima del prossimo giorno di formazione</a:t>
            </a:r>
            <a:endParaRPr b="1"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Esplorerai il pacchetto del modulo nel tuo tempo libero.</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Apri le cartelle, guarda le attività e scegli una che vuoi praticare domani.</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Concentrati su:</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 di cosa tratta l’attività</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 cosa ci si aspetta che facciano gli insegnanti</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 quanto tempo richiede</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Scegli qualcosa di piccolo e gestibile.</a:t>
            </a:r>
            <a:endParaRPr sz="20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lang="en-US" sz="2000">
                <a:latin typeface="Calibri"/>
                <a:ea typeface="Calibri"/>
                <a:cs typeface="Calibri"/>
                <a:sym typeface="Calibri"/>
              </a:rPr>
              <a:t>Se dura 5–7 minuti e ha passaggi chiari, è una buona scelta.</a:t>
            </a:r>
            <a:endParaRPr sz="20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