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embeddedFontLst>
    <p:embeddedFont>
      <p:font typeface="Open Sans" panose="020B0606030504020204" pitchFamily="34" charset="0"/>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iYRRg99mz8yP5EHdKtJiWpJ1w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5C1AEC-C18D-4D35-BD4E-96D4705261D1}">
  <a:tblStyle styleId="{515C1AEC-C18D-4D35-BD4E-96D4705261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35"/>
    <p:restoredTop sz="84304"/>
  </p:normalViewPr>
  <p:slideViewPr>
    <p:cSldViewPr snapToGrid="0">
      <p:cViewPr varScale="1">
        <p:scale>
          <a:sx n="84" d="100"/>
          <a:sy n="84" d="100"/>
        </p:scale>
        <p:origin x="69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9e7b6f5a92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2" name="Google Shape;132;g39e7b6f5a92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9e7b6f5a92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39e7b6f5a9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9e7b6f5a92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9e7b6f5a9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9e7b6f5a9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b="0" dirty="0" err="1"/>
              <a:t>Αν</a:t>
            </a:r>
            <a:r>
              <a:rPr lang="en-US" b="0" dirty="0"/>
              <a:t>απ</a:t>
            </a:r>
            <a:r>
              <a:rPr lang="en-US" b="0" dirty="0" err="1"/>
              <a:t>τύξτε</a:t>
            </a:r>
            <a:r>
              <a:rPr lang="en-US" b="0" dirty="0"/>
              <a:t> </a:t>
            </a:r>
            <a:r>
              <a:rPr lang="en-US" b="0" dirty="0" err="1"/>
              <a:t>κάθε</a:t>
            </a:r>
            <a:r>
              <a:rPr lang="en-US" b="0" dirty="0"/>
              <a:t> </a:t>
            </a:r>
            <a:r>
              <a:rPr lang="en-US" b="0" dirty="0" err="1"/>
              <a:t>σημείο</a:t>
            </a:r>
            <a:r>
              <a:rPr lang="en-US" b="0" dirty="0"/>
              <a:t> </a:t>
            </a:r>
            <a:r>
              <a:rPr lang="en-US" b="0" dirty="0" err="1"/>
              <a:t>με</a:t>
            </a:r>
            <a:r>
              <a:rPr lang="en-US" b="0" dirty="0"/>
              <a:t> </a:t>
            </a:r>
            <a:r>
              <a:rPr lang="en-US" b="0" dirty="0" err="1"/>
              <a:t>έν</a:t>
            </a:r>
            <a:r>
              <a:rPr lang="en-US" b="0" dirty="0"/>
              <a:t>α πα</a:t>
            </a:r>
            <a:r>
              <a:rPr lang="en-US" b="0" dirty="0" err="1"/>
              <a:t>ράδειγμ</a:t>
            </a:r>
            <a:r>
              <a:rPr lang="en-US" b="0" dirty="0"/>
              <a:t>α </a:t>
            </a:r>
            <a:r>
              <a:rPr lang="en-US" b="0" dirty="0" err="1"/>
              <a:t>μι</a:t>
            </a:r>
            <a:r>
              <a:rPr lang="en-US" b="0" dirty="0"/>
              <a:t>α</a:t>
            </a:r>
            <a:r>
              <a:rPr lang="en-US" b="0" dirty="0" err="1"/>
              <a:t>ς</a:t>
            </a:r>
            <a:r>
              <a:rPr lang="en-US" b="0" dirty="0"/>
              <a:t> π</a:t>
            </a:r>
            <a:r>
              <a:rPr lang="en-US" b="0" dirty="0" err="1"/>
              <a:t>ρότ</a:t>
            </a:r>
            <a:r>
              <a:rPr lang="en-US" b="0" dirty="0"/>
              <a:t>α</a:t>
            </a:r>
            <a:r>
              <a:rPr lang="en-US" b="0" dirty="0" err="1"/>
              <a:t>σης</a:t>
            </a:r>
            <a:r>
              <a:rPr lang="en-US" b="0" dirty="0"/>
              <a:t>: </a:t>
            </a:r>
            <a:r>
              <a:rPr lang="el-GR" b="0" dirty="0"/>
              <a:t>Συναισθηματική ασφάλεια — όταν χρησιμοποιούμε γλώσσα που αναδεικνύει δυνατότητες, οι άνθρωποι αισθάνονται ασφαλείς να συμβάλουν χωρίς φόβο κριτικής. Αυτοαποτελεσματικότητα — η εστίαση στις ικανότητες δείχνει ότι η αλλαγή είναι εφικτή και ενθαρρύνει τους συμμετέχοντες να δοκιμάσουν νέες προσεγγίσεις. Εστίαση — η διατύπωση που αναδεικνύει διαθέσιμους πόρους κατευθύνει τη δράση προς ό,τι μπορεί να ενισχυθεί και να αναπτυχθεί.</a:t>
            </a:r>
          </a:p>
          <a:p>
            <a:r>
              <a:rPr lang="el-GR" b="0" dirty="0"/>
              <a:t>Ζητήστε ένα γρήγορο παράδειγμα από την ομάδα, όπου η γλώσσα άλλαξε τον τόνο μιας συζήτησης. Οι απαντήσεις πρέπει να είναι σύντομες.</a:t>
            </a:r>
          </a:p>
        </p:txBody>
      </p:sp>
      <p:sp>
        <p:nvSpPr>
          <p:cNvPr id="157" name="Google Shape;157;g39e7b6f5a9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e7b6f5a92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l-GR" sz="1200" b="0" i="0" u="none" strike="noStrike" cap="none" dirty="0">
                <a:solidFill>
                  <a:schemeClr val="dk1"/>
                </a:solidFill>
                <a:effectLst/>
                <a:latin typeface="Calibri"/>
                <a:ea typeface="Calibri"/>
                <a:cs typeface="Calibri"/>
                <a:sym typeface="Calibri"/>
              </a:rPr>
              <a:t>Εξηγήστε ότι μικρές αλλαγές στη διατύπωση των ονομάτων προγραμμάτων, των </a:t>
            </a:r>
            <a:r>
              <a:rPr lang="en-GB" sz="1200" b="0" i="0" u="none" strike="noStrike" cap="none" dirty="0">
                <a:solidFill>
                  <a:schemeClr val="dk1"/>
                </a:solidFill>
                <a:effectLst/>
                <a:latin typeface="Calibri"/>
                <a:ea typeface="Calibri"/>
                <a:cs typeface="Calibri"/>
                <a:sym typeface="Calibri"/>
              </a:rPr>
              <a:t>email </a:t>
            </a:r>
            <a:r>
              <a:rPr lang="el-GR" sz="1200" b="0" i="0" u="none" strike="noStrike" cap="none" dirty="0">
                <a:solidFill>
                  <a:schemeClr val="dk1"/>
                </a:solidFill>
                <a:effectLst/>
                <a:latin typeface="Calibri"/>
                <a:ea typeface="Calibri"/>
                <a:cs typeface="Calibri"/>
                <a:sym typeface="Calibri"/>
              </a:rPr>
              <a:t>ή των εισαγωγών στις συναντήσεις μπορούν να επηρεάσουν σημαντικά την αποδοχή και την αντίληψη.</a:t>
            </a:r>
            <a:br>
              <a:rPr lang="el-GR" dirty="0"/>
            </a:br>
            <a:r>
              <a:rPr lang="el-GR" sz="1200" b="0" i="0" u="none" strike="noStrike" cap="none" dirty="0">
                <a:solidFill>
                  <a:schemeClr val="dk1"/>
                </a:solidFill>
                <a:effectLst/>
                <a:latin typeface="Calibri"/>
                <a:ea typeface="Calibri"/>
                <a:cs typeface="Calibri"/>
                <a:sym typeface="Calibri"/>
              </a:rPr>
              <a:t>Ζητήστε από τους/τις συμμετέχοντες/συμμετέχουσες να αναφέρουν άλλες ονομασίες προγραμμάτων που έχουν συναντήσει και να σκεφτούν γρήγορα τρόπους αναδιατύπωσης που αναδεικνύουν τα πλεονεκτήματά τους.</a:t>
            </a:r>
            <a:br>
              <a:rPr lang="el-GR" dirty="0"/>
            </a:br>
            <a:r>
              <a:rPr lang="el-GR" sz="1200" b="0" i="0" u="none" strike="noStrike" cap="none" dirty="0">
                <a:solidFill>
                  <a:schemeClr val="dk1"/>
                </a:solidFill>
                <a:effectLst/>
                <a:latin typeface="Calibri"/>
                <a:ea typeface="Calibri"/>
                <a:cs typeface="Calibri"/>
                <a:sym typeface="Calibri"/>
              </a:rPr>
              <a:t>Καταγράψτε 2–3 παραδείγματα σε </a:t>
            </a:r>
            <a:r>
              <a:rPr lang="en-GB" sz="1200" b="0" i="0" u="none" strike="noStrike" cap="none" dirty="0">
                <a:solidFill>
                  <a:schemeClr val="dk1"/>
                </a:solidFill>
                <a:effectLst/>
                <a:latin typeface="Calibri"/>
                <a:ea typeface="Calibri"/>
                <a:cs typeface="Calibri"/>
                <a:sym typeface="Calibri"/>
              </a:rPr>
              <a:t>flipchart </a:t>
            </a:r>
            <a:r>
              <a:rPr lang="el-GR" sz="1200" b="0" i="0" u="none" strike="noStrike" cap="none" dirty="0">
                <a:solidFill>
                  <a:schemeClr val="dk1"/>
                </a:solidFill>
                <a:effectLst/>
                <a:latin typeface="Calibri"/>
                <a:ea typeface="Calibri"/>
                <a:cs typeface="Calibri"/>
                <a:sym typeface="Calibri"/>
              </a:rPr>
              <a:t>ή διαφάνεια.</a:t>
            </a:r>
            <a:endParaRPr dirty="0"/>
          </a:p>
        </p:txBody>
      </p:sp>
      <p:sp>
        <p:nvSpPr>
          <p:cNvPr id="167" name="Google Shape;167;g39e7b6f5a92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e7b6f5a92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err="1"/>
              <a:t>Δώστε</a:t>
            </a:r>
            <a:r>
              <a:rPr lang="en-US" dirty="0"/>
              <a:t> </a:t>
            </a:r>
            <a:r>
              <a:rPr lang="en-US" dirty="0" err="1"/>
              <a:t>μι</a:t>
            </a:r>
            <a:r>
              <a:rPr lang="en-US" dirty="0"/>
              <a:t>α </a:t>
            </a:r>
            <a:r>
              <a:rPr lang="en-US" dirty="0" err="1"/>
              <a:t>σύντομη</a:t>
            </a:r>
            <a:r>
              <a:rPr lang="en-US" dirty="0"/>
              <a:t> </a:t>
            </a:r>
            <a:r>
              <a:rPr lang="en-US" dirty="0" err="1"/>
              <a:t>εξήγηση</a:t>
            </a:r>
            <a:r>
              <a:rPr lang="en-US" dirty="0"/>
              <a:t> </a:t>
            </a:r>
            <a:r>
              <a:rPr lang="en-US" dirty="0" err="1"/>
              <a:t>γι</a:t>
            </a:r>
            <a:r>
              <a:rPr lang="en-US" dirty="0"/>
              <a:t>α </a:t>
            </a:r>
            <a:r>
              <a:rPr lang="en-US" dirty="0" err="1"/>
              <a:t>κάθε</a:t>
            </a:r>
            <a:r>
              <a:rPr lang="en-US" dirty="0"/>
              <a:t> α</a:t>
            </a:r>
            <a:r>
              <a:rPr lang="en-US" dirty="0" err="1"/>
              <a:t>ρχή</a:t>
            </a:r>
            <a:r>
              <a:rPr lang="en-US" dirty="0"/>
              <a:t> </a:t>
            </a:r>
            <a:r>
              <a:rPr lang="en-US" dirty="0" err="1"/>
              <a:t>με</a:t>
            </a:r>
            <a:r>
              <a:rPr lang="en-US" dirty="0"/>
              <a:t> </a:t>
            </a:r>
            <a:r>
              <a:rPr lang="en-US" dirty="0" err="1"/>
              <a:t>έν</a:t>
            </a:r>
            <a:r>
              <a:rPr lang="en-US" dirty="0"/>
              <a:t>α </a:t>
            </a:r>
            <a:r>
              <a:rPr lang="en-US" dirty="0" err="1"/>
              <a:t>μικρό</a:t>
            </a:r>
            <a:r>
              <a:rPr lang="en-US" dirty="0"/>
              <a:t> πα</a:t>
            </a:r>
            <a:r>
              <a:rPr lang="en-US" dirty="0" err="1"/>
              <a:t>ράδειγμ</a:t>
            </a:r>
            <a:r>
              <a:rPr lang="en-US" dirty="0"/>
              <a:t>α: </a:t>
            </a:r>
            <a:r>
              <a:rPr lang="en-US" dirty="0" err="1"/>
              <a:t>Ρωτήστε</a:t>
            </a:r>
            <a:r>
              <a:rPr lang="en-US" dirty="0"/>
              <a:t>: </a:t>
            </a:r>
            <a:r>
              <a:rPr lang="el-GR" dirty="0"/>
              <a:t>«</a:t>
            </a:r>
            <a:r>
              <a:rPr lang="en-US" dirty="0" err="1"/>
              <a:t>Πότε</a:t>
            </a:r>
            <a:r>
              <a:rPr lang="en-US" dirty="0"/>
              <a:t> </a:t>
            </a:r>
            <a:r>
              <a:rPr lang="en-US" dirty="0" err="1"/>
              <a:t>έχουμε</a:t>
            </a:r>
            <a:r>
              <a:rPr lang="en-US" dirty="0"/>
              <a:t> </a:t>
            </a:r>
            <a:r>
              <a:rPr lang="en-US" dirty="0" err="1"/>
              <a:t>δει</a:t>
            </a:r>
            <a:r>
              <a:rPr lang="en-US" dirty="0"/>
              <a:t> α</a:t>
            </a:r>
            <a:r>
              <a:rPr lang="en-US" dirty="0" err="1"/>
              <a:t>υτό</a:t>
            </a:r>
            <a:r>
              <a:rPr lang="en-US" dirty="0"/>
              <a:t> </a:t>
            </a:r>
            <a:r>
              <a:rPr lang="en-US" dirty="0" err="1"/>
              <a:t>ν</a:t>
            </a:r>
            <a:r>
              <a:rPr lang="en-US" dirty="0"/>
              <a:t>α </a:t>
            </a:r>
            <a:r>
              <a:rPr lang="en-US" dirty="0" err="1"/>
              <a:t>λειτουργεί</a:t>
            </a:r>
            <a:r>
              <a:rPr lang="en-US" dirty="0"/>
              <a:t> </a:t>
            </a:r>
            <a:r>
              <a:rPr lang="en-US" dirty="0" err="1"/>
              <a:t>στο</a:t>
            </a:r>
            <a:r>
              <a:rPr lang="en-US" dirty="0"/>
              <a:t> πα</a:t>
            </a:r>
            <a:r>
              <a:rPr lang="en-US" dirty="0" err="1"/>
              <a:t>ρελθόν</a:t>
            </a:r>
            <a:r>
              <a:rPr lang="en-US" dirty="0"/>
              <a:t>;</a:t>
            </a:r>
            <a:r>
              <a:rPr lang="el-GR" dirty="0"/>
              <a:t>»</a:t>
            </a:r>
            <a:r>
              <a:rPr lang="en-US" dirty="0"/>
              <a:t> α</a:t>
            </a:r>
            <a:r>
              <a:rPr lang="en-US" dirty="0" err="1"/>
              <a:t>ντί</a:t>
            </a:r>
            <a:r>
              <a:rPr lang="en-US" dirty="0"/>
              <a:t> </a:t>
            </a:r>
            <a:r>
              <a:rPr lang="en-US" dirty="0" err="1"/>
              <a:t>γι</a:t>
            </a:r>
            <a:r>
              <a:rPr lang="en-US" dirty="0"/>
              <a:t>α </a:t>
            </a:r>
            <a:r>
              <a:rPr lang="el-GR" dirty="0"/>
              <a:t>«</a:t>
            </a:r>
            <a:r>
              <a:rPr lang="en-US" dirty="0" err="1"/>
              <a:t>Γι</a:t>
            </a:r>
            <a:r>
              <a:rPr lang="en-US" dirty="0"/>
              <a:t>α</a:t>
            </a:r>
            <a:r>
              <a:rPr lang="en-US" dirty="0" err="1"/>
              <a:t>τί</a:t>
            </a:r>
            <a:r>
              <a:rPr lang="en-US" dirty="0"/>
              <a:t> απ</a:t>
            </a:r>
            <a:r>
              <a:rPr lang="en-US" dirty="0" err="1"/>
              <a:t>έτυχε</a:t>
            </a:r>
            <a:r>
              <a:rPr lang="en-US" dirty="0"/>
              <a:t> α</a:t>
            </a:r>
            <a:r>
              <a:rPr lang="en-US" dirty="0" err="1"/>
              <a:t>υτό</a:t>
            </a:r>
            <a:r>
              <a:rPr lang="en-US" dirty="0"/>
              <a:t>;»</a:t>
            </a:r>
            <a:endParaRPr dirty="0"/>
          </a:p>
          <a:p>
            <a:pPr marL="0" lvl="0" indent="0" algn="l" rtl="0">
              <a:spcBef>
                <a:spcPts val="0"/>
              </a:spcBef>
              <a:spcAft>
                <a:spcPts val="0"/>
              </a:spcAft>
              <a:buClr>
                <a:schemeClr val="dk1"/>
              </a:buClr>
              <a:buSzPts val="1100"/>
              <a:buFont typeface="Arial"/>
              <a:buNone/>
            </a:pPr>
            <a:r>
              <a:rPr lang="el-GR" dirty="0"/>
              <a:t>Η περιγραφή πρέπει να είναι όσο το δυνατόν πιο συγκεκριμένη</a:t>
            </a:r>
            <a:r>
              <a:rPr lang="en-US" dirty="0"/>
              <a:t> </a:t>
            </a:r>
            <a:r>
              <a:rPr lang="el-GR" dirty="0"/>
              <a:t>–</a:t>
            </a:r>
            <a:r>
              <a:rPr lang="en-US" dirty="0"/>
              <a:t> </a:t>
            </a:r>
            <a:r>
              <a:rPr lang="en-US" dirty="0" err="1"/>
              <a:t>η</a:t>
            </a:r>
            <a:r>
              <a:rPr lang="en-US" dirty="0"/>
              <a:t> </a:t>
            </a:r>
            <a:r>
              <a:rPr lang="en-US" dirty="0" err="1"/>
              <a:t>γλώσσ</a:t>
            </a:r>
            <a:r>
              <a:rPr lang="en-US" dirty="0"/>
              <a:t>α </a:t>
            </a:r>
            <a:r>
              <a:rPr lang="en-US" dirty="0" err="1"/>
              <a:t>των</a:t>
            </a:r>
            <a:r>
              <a:rPr lang="en-US" dirty="0"/>
              <a:t> </a:t>
            </a:r>
            <a:r>
              <a:rPr lang="en-US" dirty="0" err="1"/>
              <a:t>δυν</a:t>
            </a:r>
            <a:r>
              <a:rPr lang="en-US" dirty="0"/>
              <a:t>α</a:t>
            </a:r>
            <a:r>
              <a:rPr lang="en-US" dirty="0" err="1"/>
              <a:t>τών</a:t>
            </a:r>
            <a:r>
              <a:rPr lang="en-US" dirty="0"/>
              <a:t> </a:t>
            </a:r>
            <a:r>
              <a:rPr lang="en-US" dirty="0" err="1"/>
              <a:t>σημείων</a:t>
            </a:r>
            <a:r>
              <a:rPr lang="en-US" dirty="0"/>
              <a:t> π</a:t>
            </a:r>
            <a:r>
              <a:rPr lang="en-US" dirty="0" err="1"/>
              <a:t>ρέ</a:t>
            </a:r>
            <a:r>
              <a:rPr lang="en-US" dirty="0"/>
              <a:t>π</a:t>
            </a:r>
            <a:r>
              <a:rPr lang="en-US" dirty="0" err="1"/>
              <a:t>ει</a:t>
            </a:r>
            <a:r>
              <a:rPr lang="en-US" dirty="0"/>
              <a:t> </a:t>
            </a:r>
            <a:r>
              <a:rPr lang="en-US" dirty="0" err="1"/>
              <a:t>ν</a:t>
            </a:r>
            <a:r>
              <a:rPr lang="en-US" dirty="0"/>
              <a:t>α α</a:t>
            </a:r>
            <a:r>
              <a:rPr lang="en-US" dirty="0" err="1"/>
              <a:t>ν</a:t>
            </a:r>
            <a:r>
              <a:rPr lang="en-US" dirty="0"/>
              <a:t>α</a:t>
            </a:r>
            <a:r>
              <a:rPr lang="en-US" dirty="0" err="1"/>
              <a:t>φέρει</a:t>
            </a:r>
            <a:r>
              <a:rPr lang="en-US" dirty="0"/>
              <a:t> </a:t>
            </a:r>
            <a:r>
              <a:rPr lang="en-US" dirty="0" err="1"/>
              <a:t>συμ</a:t>
            </a:r>
            <a:r>
              <a:rPr lang="en-US" dirty="0"/>
              <a:t>π</a:t>
            </a:r>
            <a:r>
              <a:rPr lang="en-US" dirty="0" err="1"/>
              <a:t>εριφορές</a:t>
            </a:r>
            <a:r>
              <a:rPr lang="en-US" dirty="0"/>
              <a:t>, </a:t>
            </a:r>
            <a:r>
              <a:rPr lang="en-US" dirty="0" err="1"/>
              <a:t>χρόνους</a:t>
            </a:r>
            <a:r>
              <a:rPr lang="en-US" dirty="0"/>
              <a:t>, </a:t>
            </a:r>
            <a:r>
              <a:rPr lang="en-US" dirty="0" err="1"/>
              <a:t>άτομ</a:t>
            </a:r>
            <a:r>
              <a:rPr lang="en-US" dirty="0"/>
              <a:t>α </a:t>
            </a:r>
            <a:r>
              <a:rPr lang="en-US" dirty="0" err="1"/>
              <a:t>κ</a:t>
            </a:r>
            <a:r>
              <a:rPr lang="en-US" dirty="0"/>
              <a:t>α</a:t>
            </a:r>
            <a:r>
              <a:rPr lang="en-US" dirty="0" err="1"/>
              <a:t>ι</a:t>
            </a:r>
            <a:r>
              <a:rPr lang="en-US" dirty="0"/>
              <a:t> π</a:t>
            </a:r>
            <a:r>
              <a:rPr lang="en-US" dirty="0" err="1"/>
              <a:t>λ</a:t>
            </a:r>
            <a:r>
              <a:rPr lang="en-US" dirty="0"/>
              <a:t>α</a:t>
            </a:r>
            <a:r>
              <a:rPr lang="en-US" dirty="0" err="1"/>
              <a:t>ίσιο</a:t>
            </a:r>
            <a:r>
              <a:rPr lang="en-US" dirty="0"/>
              <a:t>, </a:t>
            </a:r>
            <a:r>
              <a:rPr lang="en-US" dirty="0" err="1"/>
              <a:t>ώστε</a:t>
            </a:r>
            <a:r>
              <a:rPr lang="en-US" dirty="0"/>
              <a:t> </a:t>
            </a:r>
            <a:r>
              <a:rPr lang="en-US" dirty="0" err="1"/>
              <a:t>ν</a:t>
            </a:r>
            <a:r>
              <a:rPr lang="en-US" dirty="0"/>
              <a:t>α </a:t>
            </a:r>
            <a:r>
              <a:rPr lang="en-US" dirty="0" err="1"/>
              <a:t>είν</a:t>
            </a:r>
            <a:r>
              <a:rPr lang="en-US" dirty="0"/>
              <a:t>α</a:t>
            </a:r>
            <a:r>
              <a:rPr lang="en-US" dirty="0" err="1"/>
              <a:t>ι</a:t>
            </a:r>
            <a:r>
              <a:rPr lang="en-US" dirty="0"/>
              <a:t> </a:t>
            </a:r>
            <a:r>
              <a:rPr lang="en-US" dirty="0" err="1"/>
              <a:t>εφ</a:t>
            </a:r>
            <a:r>
              <a:rPr lang="en-US" dirty="0"/>
              <a:t>α</a:t>
            </a:r>
            <a:r>
              <a:rPr lang="en-US" dirty="0" err="1"/>
              <a:t>ρμόσιμη</a:t>
            </a:r>
            <a:r>
              <a:rPr lang="en-US" dirty="0"/>
              <a:t>.</a:t>
            </a:r>
            <a:endParaRPr dirty="0"/>
          </a:p>
          <a:p>
            <a:pPr marL="0" lvl="0" indent="0" algn="l" rtl="0">
              <a:lnSpc>
                <a:spcPct val="100000"/>
              </a:lnSpc>
              <a:spcBef>
                <a:spcPts val="0"/>
              </a:spcBef>
              <a:spcAft>
                <a:spcPts val="0"/>
              </a:spcAft>
              <a:buSzPts val="1400"/>
              <a:buNone/>
            </a:pPr>
            <a:endParaRPr dirty="0"/>
          </a:p>
        </p:txBody>
      </p:sp>
      <p:sp>
        <p:nvSpPr>
          <p:cNvPr id="175" name="Google Shape;175;g39e7b6f5a92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9e7b6f5a92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Χρησιμο</a:t>
            </a:r>
            <a:r>
              <a:rPr lang="en-US" dirty="0"/>
              <a:t>π</a:t>
            </a:r>
            <a:r>
              <a:rPr lang="en-US" dirty="0" err="1"/>
              <a:t>οιήστε</a:t>
            </a:r>
            <a:r>
              <a:rPr lang="en-US" dirty="0"/>
              <a:t> </a:t>
            </a:r>
            <a:r>
              <a:rPr lang="en-US" dirty="0" err="1"/>
              <a:t>τ</a:t>
            </a:r>
            <a:r>
              <a:rPr lang="en-US" dirty="0"/>
              <a:t>α </a:t>
            </a:r>
            <a:r>
              <a:rPr lang="en-US" dirty="0" err="1"/>
              <a:t>φύλλ</a:t>
            </a:r>
            <a:r>
              <a:rPr lang="en-US" dirty="0"/>
              <a:t>α «</a:t>
            </a:r>
            <a:r>
              <a:rPr lang="en-US" dirty="0" err="1"/>
              <a:t>Ημέρ</a:t>
            </a:r>
            <a:r>
              <a:rPr lang="en-US" dirty="0"/>
              <a:t>α 2</a:t>
            </a:r>
            <a:r>
              <a:rPr lang="el-GR" dirty="0"/>
              <a:t>η</a:t>
            </a:r>
            <a:r>
              <a:rPr lang="en-US" dirty="0"/>
              <a:t> - </a:t>
            </a:r>
            <a:r>
              <a:rPr lang="en-US" dirty="0" err="1"/>
              <a:t>Άσκηση</a:t>
            </a:r>
            <a:r>
              <a:rPr lang="en-US" dirty="0"/>
              <a:t> </a:t>
            </a:r>
            <a:r>
              <a:rPr lang="el-GR" dirty="0"/>
              <a:t>αναδιατύπωσης</a:t>
            </a:r>
            <a:r>
              <a:rPr lang="en-US" dirty="0"/>
              <a:t> </a:t>
            </a:r>
            <a:r>
              <a:rPr lang="en-US" dirty="0" err="1"/>
              <a:t>γι</a:t>
            </a:r>
            <a:r>
              <a:rPr lang="en-US" dirty="0"/>
              <a:t>α </a:t>
            </a:r>
            <a:r>
              <a:rPr lang="en-US" dirty="0" err="1"/>
              <a:t>εκ</a:t>
            </a:r>
            <a:r>
              <a:rPr lang="en-US" dirty="0"/>
              <a:t>πα</a:t>
            </a:r>
            <a:r>
              <a:rPr lang="en-US" dirty="0" err="1"/>
              <a:t>ιδευτικούς</a:t>
            </a:r>
            <a:r>
              <a:rPr lang="en-US" dirty="0"/>
              <a:t>» </a:t>
            </a:r>
            <a:r>
              <a:rPr lang="en-US" dirty="0" err="1"/>
              <a:t>κ</a:t>
            </a:r>
            <a:r>
              <a:rPr lang="en-US" dirty="0"/>
              <a:t>α</a:t>
            </a:r>
            <a:r>
              <a:rPr lang="en-US" dirty="0" err="1"/>
              <a:t>ι</a:t>
            </a:r>
            <a:r>
              <a:rPr lang="en-US" dirty="0"/>
              <a:t> «</a:t>
            </a:r>
            <a:r>
              <a:rPr lang="en-US" dirty="0" err="1"/>
              <a:t>Ημέρ</a:t>
            </a:r>
            <a:r>
              <a:rPr lang="en-US" dirty="0"/>
              <a:t>α 2</a:t>
            </a:r>
            <a:r>
              <a:rPr lang="el-GR" dirty="0"/>
              <a:t>η</a:t>
            </a:r>
            <a:r>
              <a:rPr lang="en-US" dirty="0"/>
              <a:t> - </a:t>
            </a:r>
            <a:r>
              <a:rPr lang="en-US" dirty="0" err="1"/>
              <a:t>Άσκηση</a:t>
            </a:r>
            <a:r>
              <a:rPr lang="en-US" dirty="0"/>
              <a:t> </a:t>
            </a:r>
            <a:r>
              <a:rPr lang="el-GR" dirty="0"/>
              <a:t>αναδιατύπωσης</a:t>
            </a:r>
            <a:r>
              <a:rPr lang="en-US" dirty="0"/>
              <a:t> </a:t>
            </a:r>
            <a:r>
              <a:rPr lang="en-US" dirty="0" err="1"/>
              <a:t>γι</a:t>
            </a:r>
            <a:r>
              <a:rPr lang="en-US" dirty="0"/>
              <a:t>α </a:t>
            </a:r>
            <a:r>
              <a:rPr lang="el-GR" dirty="0"/>
              <a:t>μαθητές/μαθήτριες</a:t>
            </a:r>
            <a:r>
              <a:rPr lang="en-US" dirty="0"/>
              <a:t>» </a:t>
            </a:r>
            <a:r>
              <a:rPr lang="en-US" dirty="0" err="1"/>
              <a:t>γι</a:t>
            </a:r>
            <a:r>
              <a:rPr lang="en-US" dirty="0"/>
              <a:t>α </a:t>
            </a:r>
            <a:r>
              <a:rPr lang="en-US" dirty="0" err="1"/>
              <a:t>ν</a:t>
            </a:r>
            <a:r>
              <a:rPr lang="en-US" dirty="0"/>
              <a:t>α </a:t>
            </a:r>
            <a:r>
              <a:rPr lang="en-US" dirty="0" err="1"/>
              <a:t>ολοκληρώσετε</a:t>
            </a:r>
            <a:r>
              <a:rPr lang="en-US" dirty="0"/>
              <a:t> α</a:t>
            </a:r>
            <a:r>
              <a:rPr lang="en-US" dirty="0" err="1"/>
              <a:t>υτή</a:t>
            </a:r>
            <a:r>
              <a:rPr lang="en-US" dirty="0"/>
              <a:t> </a:t>
            </a:r>
            <a:r>
              <a:rPr lang="en-US" dirty="0" err="1"/>
              <a:t>την</a:t>
            </a:r>
            <a:r>
              <a:rPr lang="en-US" dirty="0"/>
              <a:t> </a:t>
            </a:r>
            <a:r>
              <a:rPr lang="en-US" dirty="0" err="1"/>
              <a:t>άσκηση</a:t>
            </a:r>
            <a:r>
              <a:rPr lang="en-US" dirty="0"/>
              <a:t>.</a:t>
            </a:r>
            <a:endParaRPr dirty="0"/>
          </a:p>
        </p:txBody>
      </p:sp>
      <p:sp>
        <p:nvSpPr>
          <p:cNvPr id="182" name="Google Shape;182;g39e7b6f5a92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e7b6f5a92_0_7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Ζητήστε από</a:t>
            </a:r>
            <a:r>
              <a:rPr lang="en-US" dirty="0"/>
              <a:t> </a:t>
            </a:r>
            <a:r>
              <a:rPr lang="en-US" dirty="0" err="1"/>
              <a:t>τις</a:t>
            </a:r>
            <a:r>
              <a:rPr lang="en-US" dirty="0"/>
              <a:t> </a:t>
            </a:r>
            <a:r>
              <a:rPr lang="en-US" dirty="0" err="1"/>
              <a:t>δύο</a:t>
            </a:r>
            <a:r>
              <a:rPr lang="en-US" dirty="0"/>
              <a:t> </a:t>
            </a:r>
            <a:r>
              <a:rPr lang="en-US" dirty="0" err="1"/>
              <a:t>ομάδες</a:t>
            </a:r>
            <a:r>
              <a:rPr lang="en-US" dirty="0"/>
              <a:t> </a:t>
            </a:r>
            <a:r>
              <a:rPr lang="en-US" dirty="0" err="1"/>
              <a:t>ν</a:t>
            </a:r>
            <a:r>
              <a:rPr lang="en-US" dirty="0"/>
              <a:t>α πα</a:t>
            </a:r>
            <a:r>
              <a:rPr lang="en-US" dirty="0" err="1"/>
              <a:t>ρουσιάσουν</a:t>
            </a:r>
            <a:r>
              <a:rPr lang="en-US" dirty="0"/>
              <a:t> </a:t>
            </a:r>
            <a:r>
              <a:rPr lang="en-US" dirty="0" err="1"/>
              <a:t>τ</a:t>
            </a:r>
            <a:r>
              <a:rPr lang="en-US" dirty="0"/>
              <a:t>α </a:t>
            </a:r>
            <a:r>
              <a:rPr lang="en-US" dirty="0" err="1"/>
              <a:t>ευρήμ</a:t>
            </a:r>
            <a:r>
              <a:rPr lang="en-US" dirty="0"/>
              <a:t>α</a:t>
            </a:r>
            <a:r>
              <a:rPr lang="en-US" dirty="0" err="1"/>
              <a:t>τά</a:t>
            </a:r>
            <a:r>
              <a:rPr lang="en-US" dirty="0"/>
              <a:t> </a:t>
            </a:r>
            <a:r>
              <a:rPr lang="en-US" dirty="0" err="1"/>
              <a:t>τους</a:t>
            </a:r>
            <a:r>
              <a:rPr lang="en-US" dirty="0"/>
              <a:t> </a:t>
            </a:r>
            <a:r>
              <a:rPr lang="en-US" dirty="0" err="1"/>
              <a:t>κ</a:t>
            </a:r>
            <a:r>
              <a:rPr lang="en-US" dirty="0"/>
              <a:t>α</a:t>
            </a:r>
            <a:r>
              <a:rPr lang="en-US" dirty="0" err="1"/>
              <a:t>ι</a:t>
            </a:r>
            <a:r>
              <a:rPr lang="en-US" dirty="0"/>
              <a:t> </a:t>
            </a:r>
            <a:r>
              <a:rPr lang="en-US" dirty="0" err="1"/>
              <a:t>ν</a:t>
            </a:r>
            <a:r>
              <a:rPr lang="en-US" dirty="0"/>
              <a:t>α </a:t>
            </a:r>
            <a:r>
              <a:rPr lang="en-US" dirty="0" err="1"/>
              <a:t>συζητήσουν</a:t>
            </a:r>
            <a:r>
              <a:rPr lang="en-US" dirty="0"/>
              <a:t> π</a:t>
            </a:r>
            <a:r>
              <a:rPr lang="en-US" dirty="0" err="1"/>
              <a:t>ώς</a:t>
            </a:r>
            <a:r>
              <a:rPr lang="en-US" dirty="0"/>
              <a:t> </a:t>
            </a:r>
            <a:r>
              <a:rPr lang="en-US" dirty="0" err="1"/>
              <a:t>η</a:t>
            </a:r>
            <a:r>
              <a:rPr lang="en-US" dirty="0"/>
              <a:t> </a:t>
            </a:r>
            <a:r>
              <a:rPr lang="en-US" dirty="0" err="1"/>
              <a:t>γλώσσ</a:t>
            </a:r>
            <a:r>
              <a:rPr lang="en-US" dirty="0"/>
              <a:t>α π</a:t>
            </a:r>
            <a:r>
              <a:rPr lang="en-US" dirty="0" err="1"/>
              <a:t>ου</a:t>
            </a:r>
            <a:r>
              <a:rPr lang="en-US" dirty="0"/>
              <a:t> </a:t>
            </a:r>
            <a:r>
              <a:rPr lang="el-GR" dirty="0"/>
              <a:t>εστιάζει</a:t>
            </a:r>
            <a:r>
              <a:rPr lang="en-US" dirty="0"/>
              <a:t> </a:t>
            </a:r>
            <a:r>
              <a:rPr lang="en-US" dirty="0" err="1"/>
              <a:t>στ</a:t>
            </a:r>
            <a:r>
              <a:rPr lang="el-GR" dirty="0" err="1"/>
              <a:t>ις</a:t>
            </a:r>
            <a:r>
              <a:rPr lang="en-US" dirty="0"/>
              <a:t> </a:t>
            </a:r>
            <a:r>
              <a:rPr lang="el-GR" dirty="0"/>
              <a:t>ελλείψεις </a:t>
            </a:r>
            <a:r>
              <a:rPr lang="en-US" dirty="0" err="1"/>
              <a:t>μ</a:t>
            </a:r>
            <a:r>
              <a:rPr lang="en-US" dirty="0"/>
              <a:t>π</a:t>
            </a:r>
            <a:r>
              <a:rPr lang="en-US" dirty="0" err="1"/>
              <a:t>ορεί</a:t>
            </a:r>
            <a:r>
              <a:rPr lang="en-US" dirty="0"/>
              <a:t> </a:t>
            </a:r>
            <a:r>
              <a:rPr lang="en-US" dirty="0" err="1"/>
              <a:t>ν</a:t>
            </a:r>
            <a:r>
              <a:rPr lang="en-US" dirty="0"/>
              <a:t>α </a:t>
            </a:r>
            <a:r>
              <a:rPr lang="en-US" dirty="0" err="1"/>
              <a:t>ε</a:t>
            </a:r>
            <a:r>
              <a:rPr lang="en-US" dirty="0"/>
              <a:t>π</a:t>
            </a:r>
            <a:r>
              <a:rPr lang="en-US" dirty="0" err="1"/>
              <a:t>ηρεάσει</a:t>
            </a:r>
            <a:r>
              <a:rPr lang="en-US" dirty="0"/>
              <a:t> </a:t>
            </a:r>
            <a:r>
              <a:rPr lang="en-US" dirty="0" err="1"/>
              <a:t>τους</a:t>
            </a:r>
            <a:r>
              <a:rPr lang="en-US" dirty="0"/>
              <a:t> </a:t>
            </a:r>
            <a:r>
              <a:rPr lang="el-GR" dirty="0"/>
              <a:t>μαθητές/μαθήτριες</a:t>
            </a:r>
            <a:r>
              <a:rPr lang="en-US" dirty="0"/>
              <a:t> </a:t>
            </a:r>
            <a:r>
              <a:rPr lang="en-US" dirty="0" err="1"/>
              <a:t>κ</a:t>
            </a:r>
            <a:r>
              <a:rPr lang="en-US" dirty="0"/>
              <a:t>α</a:t>
            </a:r>
            <a:r>
              <a:rPr lang="en-US" dirty="0" err="1"/>
              <a:t>ι</a:t>
            </a:r>
            <a:r>
              <a:rPr lang="en-US" dirty="0"/>
              <a:t> </a:t>
            </a:r>
            <a:r>
              <a:rPr lang="el-GR" dirty="0"/>
              <a:t>τους/τις εκπαιδευτικούς</a:t>
            </a:r>
            <a:r>
              <a:rPr lang="en-US" dirty="0"/>
              <a:t>.</a:t>
            </a:r>
            <a:endParaRPr dirty="0"/>
          </a:p>
        </p:txBody>
      </p:sp>
      <p:sp>
        <p:nvSpPr>
          <p:cNvPr id="189" name="Google Shape;189;g39e7b6f5a92_0_7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e7b6f5a92_0_7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l-GR" sz="1200" b="0" i="0" u="none" strike="noStrike" cap="none" dirty="0">
                <a:solidFill>
                  <a:schemeClr val="dk1"/>
                </a:solidFill>
                <a:effectLst/>
                <a:latin typeface="Calibri"/>
                <a:ea typeface="Calibri"/>
                <a:cs typeface="Calibri"/>
                <a:sym typeface="Calibri"/>
              </a:rPr>
              <a:t>Συνοψίστε τη συνεδρία και συνδέστε τη με τους στόχους, επιβεβαιώνοντας ότι οι συμμετέχοντες/συμμετέχουσες εξασκήθηκαν στην περιγραφή, την αναδιατύπωση και την επίδειξη μηνυμάτων.</a:t>
            </a:r>
            <a:br>
              <a:rPr lang="el-GR" dirty="0"/>
            </a:br>
            <a:r>
              <a:rPr lang="el-GR" sz="1200" b="0" i="0" u="none" strike="noStrike" cap="none" dirty="0">
                <a:solidFill>
                  <a:schemeClr val="dk1"/>
                </a:solidFill>
                <a:effectLst/>
                <a:latin typeface="Calibri"/>
                <a:ea typeface="Calibri"/>
                <a:cs typeface="Calibri"/>
                <a:sym typeface="Calibri"/>
              </a:rPr>
              <a:t>Ενθαρρύνετε τους/τις συμμετέχοντες/συμμετέχουσες να εξετάσουν τα παραδείγματα που έχουν καταγραφεί στο </a:t>
            </a:r>
            <a:r>
              <a:rPr lang="en-GB" sz="1200" b="0" i="0" u="none" strike="noStrike" cap="none" dirty="0">
                <a:solidFill>
                  <a:schemeClr val="dk1"/>
                </a:solidFill>
                <a:effectLst/>
                <a:latin typeface="Calibri"/>
                <a:ea typeface="Calibri"/>
                <a:cs typeface="Calibri"/>
                <a:sym typeface="Calibri"/>
              </a:rPr>
              <a:t>flipchart </a:t>
            </a:r>
            <a:r>
              <a:rPr lang="el-GR" sz="1200" b="0" i="0" u="none" strike="noStrike" cap="none" dirty="0">
                <a:solidFill>
                  <a:schemeClr val="dk1"/>
                </a:solidFill>
                <a:effectLst/>
                <a:latin typeface="Calibri"/>
                <a:ea typeface="Calibri"/>
                <a:cs typeface="Calibri"/>
                <a:sym typeface="Calibri"/>
              </a:rPr>
              <a:t>ή στη διαφάνεια, ώστε να εντοπίσουν χρήσιμες εκφράσεις που μπορούν να αξιοποιήσουν στη δική τους επικοινωνία.</a:t>
            </a:r>
            <a:endParaRPr dirty="0"/>
          </a:p>
        </p:txBody>
      </p:sp>
      <p:sp>
        <p:nvSpPr>
          <p:cNvPr id="196" name="Google Shape;196;g39e7b6f5a92_0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9e7b6f5a92_0_7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l-GR" sz="1200" b="0" i="0" u="none" strike="noStrike" cap="none" dirty="0">
                <a:solidFill>
                  <a:schemeClr val="dk1"/>
                </a:solidFill>
                <a:effectLst/>
                <a:latin typeface="Calibri"/>
                <a:ea typeface="Calibri"/>
                <a:cs typeface="Calibri"/>
                <a:sym typeface="Calibri"/>
              </a:rPr>
              <a:t>Δώστε στους/στις συμμετέχοντες/συμμετέχουσες δύο λεπτά για να γράψουν μια σύντομη και συγκεκριμένη δέσμευση (π.χ. «Τη Δευτέρα θα ξεκινήσω τη συνάντηση του προσωπικού λέγοντας: “Ας εξερευνήσουμε μια πρόσφατη επιτυχία που έδωσε ενέργεια στην ομάδα”»).</a:t>
            </a:r>
            <a:br>
              <a:rPr lang="el-GR" dirty="0"/>
            </a:br>
            <a:r>
              <a:rPr lang="el-GR" sz="1200" b="0" i="0" u="none" strike="noStrike" cap="none" dirty="0">
                <a:solidFill>
                  <a:schemeClr val="dk1"/>
                </a:solidFill>
                <a:effectLst/>
                <a:latin typeface="Calibri"/>
                <a:ea typeface="Calibri"/>
                <a:cs typeface="Calibri"/>
                <a:sym typeface="Calibri"/>
              </a:rPr>
              <a:t>Ζητήστε τους να μοιραστούν γρήγορα τις σκέψεις τους σε ζευγάρια ή να γράψουν μία λέξη στον πίνακα. Ενθαρρύνετε τους συμμετέχοντες να επιλέξουν έναν συνεργάτη υπευθυνότητας μέσα στην αίθουσα.</a:t>
            </a:r>
            <a:br>
              <a:rPr lang="el-GR" dirty="0"/>
            </a:br>
            <a:r>
              <a:rPr lang="el-GR" sz="1200" b="0" i="0" u="none" strike="noStrike" cap="none" dirty="0">
                <a:solidFill>
                  <a:schemeClr val="dk1"/>
                </a:solidFill>
                <a:effectLst/>
                <a:latin typeface="Calibri"/>
                <a:ea typeface="Calibri"/>
                <a:cs typeface="Calibri"/>
                <a:sym typeface="Calibri"/>
              </a:rPr>
              <a:t>Κλείστε ευχαριστώντας όλους και παρουσιάζοντας εν συντομία την Ενότητα 2.2 (σχέσεις και συμμετοχή των ενδιαφερόμενων μερών).</a:t>
            </a:r>
            <a:endParaRPr dirty="0"/>
          </a:p>
        </p:txBody>
      </p:sp>
      <p:sp>
        <p:nvSpPr>
          <p:cNvPr id="203" name="Google Shape;203;g39e7b6f5a92_0_7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f92c21d3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37f92c21d3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9e7b6f5a92_0_4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Ο</a:t>
            </a:r>
            <a:r>
              <a:rPr lang="en-US" dirty="0"/>
              <a:t> </a:t>
            </a:r>
            <a:r>
              <a:rPr lang="en-US" dirty="0" err="1"/>
              <a:t>εκ</a:t>
            </a:r>
            <a:r>
              <a:rPr lang="en-US" dirty="0"/>
              <a:t>πα</a:t>
            </a:r>
            <a:r>
              <a:rPr lang="en-US" dirty="0" err="1"/>
              <a:t>ιδευτής</a:t>
            </a:r>
            <a:r>
              <a:rPr lang="el-GR" dirty="0"/>
              <a:t>/εκπαιδεύτρια</a:t>
            </a:r>
            <a:r>
              <a:rPr lang="en-US" dirty="0"/>
              <a:t> </a:t>
            </a:r>
            <a:r>
              <a:rPr lang="en-US" dirty="0" err="1"/>
              <a:t>θ</a:t>
            </a:r>
            <a:r>
              <a:rPr lang="en-US" dirty="0"/>
              <a:t>α α</a:t>
            </a:r>
            <a:r>
              <a:rPr lang="en-US" dirty="0" err="1"/>
              <a:t>ν</a:t>
            </a:r>
            <a:r>
              <a:rPr lang="en-US" dirty="0"/>
              <a:t>α</a:t>
            </a:r>
            <a:r>
              <a:rPr lang="en-US" dirty="0" err="1"/>
              <a:t>λύσει</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l-GR" sz="1200" b="0" i="0" u="none" strike="noStrike" cap="none" dirty="0">
                <a:solidFill>
                  <a:schemeClr val="dk1"/>
                </a:solidFill>
                <a:effectLst/>
                <a:latin typeface="Calibri"/>
                <a:ea typeface="Calibri"/>
                <a:cs typeface="Calibri"/>
                <a:sym typeface="Calibri"/>
              </a:rPr>
              <a:t>Δεν υπάρχουν ακόμη επαρκή στοιχεία για το πώς η ευημερία των εκπαιδευτικών συνδέεται με τις θετικές σχέσεις με τους/τις μαθητές/μαθήτριες. Τι σας λέει όμως η δική σας εμπειρία για τις σχέσεις με τους/τις μαθητές/μαθήτριες; Τι θυμάστε από τη δική σας αλληλεπίδραση με τους/τις δασκάλους/δασκάλες σας;</a:t>
            </a:r>
            <a:endParaRPr dirty="0"/>
          </a:p>
        </p:txBody>
      </p:sp>
      <p:sp>
        <p:nvSpPr>
          <p:cNvPr id="217" name="Google Shape;217;g39e7b6f5a92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9e7b6f5a92_0_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sz="1200" b="0" i="0" u="none" strike="noStrike" cap="none" dirty="0">
                <a:solidFill>
                  <a:schemeClr val="dk1"/>
                </a:solidFill>
                <a:effectLst/>
                <a:latin typeface="Calibri"/>
                <a:ea typeface="Calibri"/>
                <a:cs typeface="Calibri"/>
                <a:sym typeface="Calibri"/>
              </a:rPr>
              <a:t>Σημειώσεις για τον/την εκπαιδευτή/εκπαιδεύτρια: Ζητήστε από τους/τις συμμετέχοντες/συμμετέχουσες να συζητήσουν το θέμα σε ζευγάρια για 5 λεπτά και στη συνέχεια να μοιραστούν τις απόψεις τους με την ομάδα. Οι απόψεις αυτές μπορούν να καταγραφούν σε ένα </a:t>
            </a:r>
            <a:r>
              <a:rPr lang="en-GB" sz="1200" b="0" i="0" u="none" strike="noStrike" cap="none" dirty="0">
                <a:solidFill>
                  <a:schemeClr val="dk1"/>
                </a:solidFill>
                <a:effectLst/>
                <a:latin typeface="Calibri"/>
                <a:ea typeface="Calibri"/>
                <a:cs typeface="Calibri"/>
                <a:sym typeface="Calibri"/>
              </a:rPr>
              <a:t>flip chart, </a:t>
            </a:r>
            <a:r>
              <a:rPr lang="el-GR" sz="1200" b="0" i="0" u="none" strike="noStrike" cap="none" dirty="0">
                <a:solidFill>
                  <a:schemeClr val="dk1"/>
                </a:solidFill>
                <a:effectLst/>
                <a:latin typeface="Calibri"/>
                <a:ea typeface="Calibri"/>
                <a:cs typeface="Calibri"/>
                <a:sym typeface="Calibri"/>
              </a:rPr>
              <a:t>ώστε να συνδεθούν με την επόμενη διαφάνεια, στην οποία τα εμπόδια κατηγοριοποιούνται.</a:t>
            </a:r>
            <a:endParaRPr dirty="0"/>
          </a:p>
        </p:txBody>
      </p:sp>
      <p:sp>
        <p:nvSpPr>
          <p:cNvPr id="224" name="Google Shape;224;g39e7b6f5a92_0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9f7e177b5a_1_7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9f7e177b5a_1_7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9e7b6f5a92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39e7b6f5a92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9e7b6f5a92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9e7b6f5a92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9f7e177b5a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Συζητήστε</a:t>
            </a:r>
            <a:r>
              <a:rPr lang="en-US" dirty="0"/>
              <a:t> </a:t>
            </a:r>
            <a:r>
              <a:rPr lang="en-US" dirty="0" err="1"/>
              <a:t>μέσω</a:t>
            </a:r>
            <a:r>
              <a:rPr lang="en-US" dirty="0"/>
              <a:t> </a:t>
            </a:r>
            <a:r>
              <a:rPr lang="en-US" dirty="0" err="1"/>
              <a:t>του</a:t>
            </a:r>
            <a:r>
              <a:rPr lang="en-US" dirty="0"/>
              <a:t> π</a:t>
            </a:r>
            <a:r>
              <a:rPr lang="en-US" dirty="0" err="1"/>
              <a:t>ίν</a:t>
            </a:r>
            <a:r>
              <a:rPr lang="en-US" dirty="0"/>
              <a:t>α</a:t>
            </a:r>
            <a:r>
              <a:rPr lang="en-US" dirty="0" err="1"/>
              <a:t>κ</a:t>
            </a:r>
            <a:r>
              <a:rPr lang="en-US" dirty="0"/>
              <a:t>α</a:t>
            </a:r>
            <a:r>
              <a:rPr lang="el-GR" dirty="0"/>
              <a:t>:</a:t>
            </a:r>
            <a:endParaRPr dirty="0"/>
          </a:p>
          <a:p>
            <a:pPr marL="0" lvl="0" indent="0" algn="l" rtl="0">
              <a:lnSpc>
                <a:spcPct val="100000"/>
              </a:lnSpc>
              <a:spcBef>
                <a:spcPts val="0"/>
              </a:spcBef>
              <a:spcAft>
                <a:spcPts val="0"/>
              </a:spcAft>
              <a:buSzPts val="1400"/>
              <a:buNone/>
            </a:pPr>
            <a:endParaRPr sz="1100" dirty="0"/>
          </a:p>
          <a:p>
            <a:pPr marL="457200" lvl="0" indent="-298450" algn="l" rtl="0">
              <a:lnSpc>
                <a:spcPct val="115000"/>
              </a:lnSpc>
              <a:spcBef>
                <a:spcPts val="1200"/>
              </a:spcBef>
              <a:spcAft>
                <a:spcPts val="0"/>
              </a:spcAft>
              <a:buClr>
                <a:srgbClr val="4F4F5B"/>
              </a:buClr>
              <a:buSzPts val="1100"/>
              <a:buFont typeface="Calibri"/>
              <a:buAutoNum type="arabicPeriod"/>
            </a:pPr>
            <a:r>
              <a:rPr lang="en-US" sz="1100" b="1" dirty="0" err="1">
                <a:solidFill>
                  <a:srgbClr val="4F4F5B"/>
                </a:solidFill>
              </a:rPr>
              <a:t>Ενεργητικό</a:t>
            </a:r>
            <a:r>
              <a:rPr lang="el-GR" sz="1100" b="1" dirty="0">
                <a:solidFill>
                  <a:srgbClr val="4F4F5B"/>
                </a:solidFill>
              </a:rPr>
              <a:t>ς</a:t>
            </a:r>
            <a:r>
              <a:rPr lang="en-US" sz="1100" b="1" dirty="0">
                <a:solidFill>
                  <a:srgbClr val="4F4F5B"/>
                </a:solidFill>
              </a:rPr>
              <a:t>-</a:t>
            </a:r>
            <a:r>
              <a:rPr lang="el-GR" sz="1100" b="1" dirty="0">
                <a:solidFill>
                  <a:srgbClr val="4F4F5B"/>
                </a:solidFill>
              </a:rPr>
              <a:t>Εποικοδομητικός </a:t>
            </a:r>
            <a:r>
              <a:rPr lang="en-US" sz="1100" dirty="0">
                <a:solidFill>
                  <a:srgbClr val="4F4F5B"/>
                </a:solidFill>
              </a:rPr>
              <a:t>(</a:t>
            </a:r>
            <a:r>
              <a:rPr lang="en-US" sz="1100" dirty="0" err="1">
                <a:solidFill>
                  <a:srgbClr val="4F4F5B"/>
                </a:solidFill>
              </a:rPr>
              <a:t>δημιουργεί</a:t>
            </a:r>
            <a:r>
              <a:rPr lang="en-US" sz="1100" dirty="0">
                <a:solidFill>
                  <a:srgbClr val="4F4F5B"/>
                </a:solidFill>
              </a:rPr>
              <a:t> </a:t>
            </a:r>
            <a:r>
              <a:rPr lang="en-US" sz="1100" dirty="0" err="1">
                <a:solidFill>
                  <a:srgbClr val="4F4F5B"/>
                </a:solidFill>
              </a:rPr>
              <a:t>σύνδεση</a:t>
            </a:r>
            <a:r>
              <a:rPr lang="en-US" sz="1100" dirty="0">
                <a:solidFill>
                  <a:srgbClr val="4F4F5B"/>
                </a:solidFill>
              </a:rPr>
              <a:t>): «</a:t>
            </a:r>
            <a:r>
              <a:rPr lang="en-US" sz="1100" dirty="0" err="1">
                <a:solidFill>
                  <a:srgbClr val="4F4F5B"/>
                </a:solidFill>
              </a:rPr>
              <a:t>Αυτό</a:t>
            </a:r>
            <a:r>
              <a:rPr lang="en-US" sz="1100" dirty="0">
                <a:solidFill>
                  <a:srgbClr val="4F4F5B"/>
                </a:solidFill>
              </a:rPr>
              <a:t> </a:t>
            </a:r>
            <a:r>
              <a:rPr lang="en-US" sz="1100" dirty="0" err="1">
                <a:solidFill>
                  <a:srgbClr val="4F4F5B"/>
                </a:solidFill>
              </a:rPr>
              <a:t>είν</a:t>
            </a:r>
            <a:r>
              <a:rPr lang="en-US" sz="1100" dirty="0">
                <a:solidFill>
                  <a:srgbClr val="4F4F5B"/>
                </a:solidFill>
              </a:rPr>
              <a:t>α</a:t>
            </a:r>
            <a:r>
              <a:rPr lang="en-US" sz="1100" dirty="0" err="1">
                <a:solidFill>
                  <a:srgbClr val="4F4F5B"/>
                </a:solidFill>
              </a:rPr>
              <a:t>ι</a:t>
            </a:r>
            <a:r>
              <a:rPr lang="en-US" sz="1100" dirty="0">
                <a:solidFill>
                  <a:srgbClr val="4F4F5B"/>
                </a:solidFill>
              </a:rPr>
              <a:t> </a:t>
            </a:r>
            <a:r>
              <a:rPr lang="en-US" sz="1100" dirty="0" err="1">
                <a:solidFill>
                  <a:srgbClr val="4F4F5B"/>
                </a:solidFill>
              </a:rPr>
              <a:t>υ</a:t>
            </a:r>
            <a:r>
              <a:rPr lang="en-US" sz="1100" dirty="0">
                <a:solidFill>
                  <a:srgbClr val="4F4F5B"/>
                </a:solidFill>
              </a:rPr>
              <a:t>π</a:t>
            </a:r>
            <a:r>
              <a:rPr lang="en-US" sz="1100" dirty="0" err="1">
                <a:solidFill>
                  <a:srgbClr val="4F4F5B"/>
                </a:solidFill>
              </a:rPr>
              <a:t>έροχο</a:t>
            </a:r>
            <a:r>
              <a:rPr lang="en-US" sz="1100" dirty="0">
                <a:solidFill>
                  <a:srgbClr val="4F4F5B"/>
                </a:solidFill>
              </a:rPr>
              <a:t>! </a:t>
            </a:r>
            <a:r>
              <a:rPr lang="en-US" sz="1100" dirty="0" err="1">
                <a:solidFill>
                  <a:srgbClr val="4F4F5B"/>
                </a:solidFill>
              </a:rPr>
              <a:t>Πες</a:t>
            </a:r>
            <a:r>
              <a:rPr lang="en-US" sz="1100" dirty="0">
                <a:solidFill>
                  <a:srgbClr val="4F4F5B"/>
                </a:solidFill>
              </a:rPr>
              <a:t> </a:t>
            </a:r>
            <a:r>
              <a:rPr lang="en-US" sz="1100" dirty="0" err="1">
                <a:solidFill>
                  <a:srgbClr val="4F4F5B"/>
                </a:solidFill>
              </a:rPr>
              <a:t>μου</a:t>
            </a:r>
            <a:r>
              <a:rPr lang="en-US" sz="1100" dirty="0">
                <a:solidFill>
                  <a:srgbClr val="4F4F5B"/>
                </a:solidFill>
              </a:rPr>
              <a:t> π</a:t>
            </a:r>
            <a:r>
              <a:rPr lang="en-US" sz="1100" dirty="0" err="1">
                <a:solidFill>
                  <a:srgbClr val="4F4F5B"/>
                </a:solidFill>
              </a:rPr>
              <a:t>ερισσότερ</a:t>
            </a:r>
            <a:r>
              <a:rPr lang="en-US" sz="1100" dirty="0">
                <a:solidFill>
                  <a:srgbClr val="4F4F5B"/>
                </a:solidFill>
              </a:rPr>
              <a:t>α </a:t>
            </a:r>
            <a:r>
              <a:rPr lang="en-US" sz="1100" dirty="0" err="1">
                <a:solidFill>
                  <a:srgbClr val="4F4F5B"/>
                </a:solidFill>
              </a:rPr>
              <a:t>γι</a:t>
            </a:r>
            <a:r>
              <a:rPr lang="en-US" sz="1100" dirty="0">
                <a:solidFill>
                  <a:srgbClr val="4F4F5B"/>
                </a:solidFill>
              </a:rPr>
              <a:t>α </a:t>
            </a:r>
            <a:r>
              <a:rPr lang="en-US" sz="1100" dirty="0" err="1">
                <a:solidFill>
                  <a:srgbClr val="4F4F5B"/>
                </a:solidFill>
              </a:rPr>
              <a:t>το</a:t>
            </a:r>
            <a:r>
              <a:rPr lang="en-US" sz="1100" dirty="0">
                <a:solidFill>
                  <a:srgbClr val="4F4F5B"/>
                </a:solidFill>
              </a:rPr>
              <a:t> π</a:t>
            </a:r>
            <a:r>
              <a:rPr lang="en-US" sz="1100" dirty="0" err="1">
                <a:solidFill>
                  <a:srgbClr val="4F4F5B"/>
                </a:solidFill>
              </a:rPr>
              <a:t>ώς</a:t>
            </a:r>
            <a:r>
              <a:rPr lang="en-US" sz="1100" dirty="0">
                <a:solidFill>
                  <a:srgbClr val="4F4F5B"/>
                </a:solidFill>
              </a:rPr>
              <a:t> </a:t>
            </a:r>
            <a:r>
              <a:rPr lang="en-US" sz="1100" dirty="0" err="1">
                <a:solidFill>
                  <a:srgbClr val="4F4F5B"/>
                </a:solidFill>
              </a:rPr>
              <a:t>το</a:t>
            </a:r>
            <a:r>
              <a:rPr lang="en-US" sz="1100" dirty="0">
                <a:solidFill>
                  <a:srgbClr val="4F4F5B"/>
                </a:solidFill>
              </a:rPr>
              <a:t> </a:t>
            </a:r>
            <a:r>
              <a:rPr lang="en-US" sz="1100" dirty="0" err="1">
                <a:solidFill>
                  <a:srgbClr val="4F4F5B"/>
                </a:solidFill>
              </a:rPr>
              <a:t>κ</a:t>
            </a:r>
            <a:r>
              <a:rPr lang="en-US" sz="1100" dirty="0">
                <a:solidFill>
                  <a:srgbClr val="4F4F5B"/>
                </a:solidFill>
              </a:rPr>
              <a:t>α</a:t>
            </a:r>
            <a:r>
              <a:rPr lang="en-US" sz="1100" dirty="0" err="1">
                <a:solidFill>
                  <a:srgbClr val="4F4F5B"/>
                </a:solidFill>
              </a:rPr>
              <a:t>τάφερες</a:t>
            </a:r>
            <a:r>
              <a:rPr lang="en-US" sz="1100" dirty="0">
                <a:solidFill>
                  <a:srgbClr val="4F4F5B"/>
                </a:solidFill>
              </a:rPr>
              <a:t>. </a:t>
            </a:r>
            <a:r>
              <a:rPr lang="en-US" sz="1100" dirty="0" err="1">
                <a:solidFill>
                  <a:srgbClr val="4F4F5B"/>
                </a:solidFill>
              </a:rPr>
              <a:t>Πρέ</a:t>
            </a:r>
            <a:r>
              <a:rPr lang="en-US" sz="1100" dirty="0">
                <a:solidFill>
                  <a:srgbClr val="4F4F5B"/>
                </a:solidFill>
              </a:rPr>
              <a:t>π</a:t>
            </a:r>
            <a:r>
              <a:rPr lang="en-US" sz="1100" dirty="0" err="1">
                <a:solidFill>
                  <a:srgbClr val="4F4F5B"/>
                </a:solidFill>
              </a:rPr>
              <a:t>ει</a:t>
            </a:r>
            <a:r>
              <a:rPr lang="en-US" sz="1100" dirty="0">
                <a:solidFill>
                  <a:srgbClr val="4F4F5B"/>
                </a:solidFill>
              </a:rPr>
              <a:t> </a:t>
            </a:r>
            <a:r>
              <a:rPr lang="en-US" sz="1100" dirty="0" err="1">
                <a:solidFill>
                  <a:srgbClr val="4F4F5B"/>
                </a:solidFill>
              </a:rPr>
              <a:t>ν</a:t>
            </a:r>
            <a:r>
              <a:rPr lang="en-US" sz="1100" dirty="0">
                <a:solidFill>
                  <a:srgbClr val="4F4F5B"/>
                </a:solidFill>
              </a:rPr>
              <a:t>α </a:t>
            </a:r>
            <a:r>
              <a:rPr lang="en-US" sz="1100" dirty="0" err="1">
                <a:solidFill>
                  <a:srgbClr val="4F4F5B"/>
                </a:solidFill>
              </a:rPr>
              <a:t>είσ</a:t>
            </a:r>
            <a:r>
              <a:rPr lang="en-US" sz="1100" dirty="0">
                <a:solidFill>
                  <a:srgbClr val="4F4F5B"/>
                </a:solidFill>
              </a:rPr>
              <a:t>α</a:t>
            </a:r>
            <a:r>
              <a:rPr lang="en-US" sz="1100" dirty="0" err="1">
                <a:solidFill>
                  <a:srgbClr val="4F4F5B"/>
                </a:solidFill>
              </a:rPr>
              <a:t>ι</a:t>
            </a:r>
            <a:r>
              <a:rPr lang="en-US" sz="1100" dirty="0">
                <a:solidFill>
                  <a:srgbClr val="4F4F5B"/>
                </a:solidFill>
              </a:rPr>
              <a:t> π</a:t>
            </a:r>
            <a:r>
              <a:rPr lang="en-US" sz="1100" dirty="0" err="1">
                <a:solidFill>
                  <a:srgbClr val="4F4F5B"/>
                </a:solidFill>
              </a:rPr>
              <a:t>ολύ</a:t>
            </a:r>
            <a:r>
              <a:rPr lang="en-US" sz="1100" dirty="0">
                <a:solidFill>
                  <a:srgbClr val="4F4F5B"/>
                </a:solidFill>
              </a:rPr>
              <a:t> π</a:t>
            </a:r>
            <a:r>
              <a:rPr lang="en-US" sz="1100" dirty="0" err="1">
                <a:solidFill>
                  <a:srgbClr val="4F4F5B"/>
                </a:solidFill>
              </a:rPr>
              <a:t>ερήφ</a:t>
            </a:r>
            <a:r>
              <a:rPr lang="en-US" sz="1100" dirty="0">
                <a:solidFill>
                  <a:srgbClr val="4F4F5B"/>
                </a:solidFill>
              </a:rPr>
              <a:t>α</a:t>
            </a:r>
            <a:r>
              <a:rPr lang="en-US" sz="1100" dirty="0" err="1">
                <a:solidFill>
                  <a:srgbClr val="4F4F5B"/>
                </a:solidFill>
              </a:rPr>
              <a:t>νος</a:t>
            </a:r>
            <a:r>
              <a:rPr lang="en-US" sz="1100" dirty="0">
                <a:solidFill>
                  <a:srgbClr val="4F4F5B"/>
                </a:solidFill>
              </a:rPr>
              <a:t>!»</a:t>
            </a:r>
            <a:endParaRPr sz="1100" dirty="0">
              <a:solidFill>
                <a:srgbClr val="4F4F5B"/>
              </a:solidFill>
            </a:endParaRPr>
          </a:p>
          <a:p>
            <a:pPr marL="457200" lvl="0" indent="-298450" algn="l" rtl="0">
              <a:lnSpc>
                <a:spcPct val="115000"/>
              </a:lnSpc>
              <a:spcBef>
                <a:spcPts val="0"/>
              </a:spcBef>
              <a:spcAft>
                <a:spcPts val="0"/>
              </a:spcAft>
              <a:buClr>
                <a:srgbClr val="4F4F5B"/>
              </a:buClr>
              <a:buSzPts val="1100"/>
              <a:buFont typeface="Calibri"/>
              <a:buAutoNum type="arabicPeriod"/>
            </a:pPr>
            <a:r>
              <a:rPr lang="en-US" sz="1100" b="1" dirty="0" err="1">
                <a:solidFill>
                  <a:srgbClr val="4F4F5B"/>
                </a:solidFill>
              </a:rPr>
              <a:t>Π</a:t>
            </a:r>
            <a:r>
              <a:rPr lang="en-US" sz="1100" b="1" dirty="0">
                <a:solidFill>
                  <a:srgbClr val="4F4F5B"/>
                </a:solidFill>
              </a:rPr>
              <a:t>α</a:t>
            </a:r>
            <a:r>
              <a:rPr lang="en-US" sz="1100" b="1" dirty="0" err="1">
                <a:solidFill>
                  <a:srgbClr val="4F4F5B"/>
                </a:solidFill>
              </a:rPr>
              <a:t>θητικό</a:t>
            </a:r>
            <a:r>
              <a:rPr lang="el-GR" sz="1100" b="1" dirty="0">
                <a:solidFill>
                  <a:srgbClr val="4F4F5B"/>
                </a:solidFill>
              </a:rPr>
              <a:t>ς</a:t>
            </a:r>
            <a:r>
              <a:rPr lang="en-US" sz="1100" b="1" dirty="0">
                <a:solidFill>
                  <a:srgbClr val="4F4F5B"/>
                </a:solidFill>
              </a:rPr>
              <a:t>-</a:t>
            </a:r>
            <a:r>
              <a:rPr lang="el-GR" sz="1100" b="1" dirty="0">
                <a:solidFill>
                  <a:srgbClr val="4F4F5B"/>
                </a:solidFill>
              </a:rPr>
              <a:t>Εποικοδομητικός</a:t>
            </a:r>
            <a:r>
              <a:rPr lang="en-US" sz="1100" b="1" dirty="0">
                <a:solidFill>
                  <a:srgbClr val="4F4F5B"/>
                </a:solidFill>
              </a:rPr>
              <a:t> </a:t>
            </a:r>
            <a:r>
              <a:rPr lang="en-US" sz="1100" dirty="0">
                <a:solidFill>
                  <a:srgbClr val="4F4F5B"/>
                </a:solidFill>
              </a:rPr>
              <a:t>(</a:t>
            </a:r>
            <a:r>
              <a:rPr lang="el-GR" sz="1100" dirty="0">
                <a:solidFill>
                  <a:srgbClr val="4F4F5B"/>
                </a:solidFill>
              </a:rPr>
              <a:t>κρατά ουδέτερη στάση</a:t>
            </a:r>
            <a:r>
              <a:rPr lang="en-US" sz="1100" dirty="0">
                <a:solidFill>
                  <a:srgbClr val="4F4F5B"/>
                </a:solidFill>
              </a:rPr>
              <a:t>): «</a:t>
            </a:r>
            <a:r>
              <a:rPr lang="el-GR" sz="1100" dirty="0">
                <a:solidFill>
                  <a:srgbClr val="4F4F5B"/>
                </a:solidFill>
              </a:rPr>
              <a:t>Πολύ ωραία</a:t>
            </a:r>
            <a:r>
              <a:rPr lang="en-US" sz="1100" dirty="0">
                <a:solidFill>
                  <a:srgbClr val="4F4F5B"/>
                </a:solidFill>
              </a:rPr>
              <a:t>.» *</a:t>
            </a:r>
            <a:r>
              <a:rPr lang="en-US" sz="1100" dirty="0" err="1">
                <a:solidFill>
                  <a:srgbClr val="4F4F5B"/>
                </a:solidFill>
              </a:rPr>
              <a:t>συνεχίζει</a:t>
            </a:r>
            <a:r>
              <a:rPr lang="en-US" sz="1100" dirty="0">
                <a:solidFill>
                  <a:srgbClr val="4F4F5B"/>
                </a:solidFill>
              </a:rPr>
              <a:t> </a:t>
            </a:r>
            <a:r>
              <a:rPr lang="en-US" sz="1100" dirty="0" err="1">
                <a:solidFill>
                  <a:srgbClr val="4F4F5B"/>
                </a:solidFill>
              </a:rPr>
              <a:t>ν</a:t>
            </a:r>
            <a:r>
              <a:rPr lang="en-US" sz="1100" dirty="0">
                <a:solidFill>
                  <a:srgbClr val="4F4F5B"/>
                </a:solidFill>
              </a:rPr>
              <a:t>α </a:t>
            </a:r>
            <a:r>
              <a:rPr lang="en-US" sz="1100" dirty="0" err="1">
                <a:solidFill>
                  <a:srgbClr val="4F4F5B"/>
                </a:solidFill>
              </a:rPr>
              <a:t>εργάζετ</a:t>
            </a:r>
            <a:r>
              <a:rPr lang="en-US" sz="1100" dirty="0">
                <a:solidFill>
                  <a:srgbClr val="4F4F5B"/>
                </a:solidFill>
              </a:rPr>
              <a:t>α</a:t>
            </a:r>
            <a:r>
              <a:rPr lang="en-US" sz="1100" dirty="0" err="1">
                <a:solidFill>
                  <a:srgbClr val="4F4F5B"/>
                </a:solidFill>
              </a:rPr>
              <a:t>ι</a:t>
            </a:r>
            <a:r>
              <a:rPr lang="en-US" sz="1100" dirty="0">
                <a:solidFill>
                  <a:srgbClr val="4F4F5B"/>
                </a:solidFill>
              </a:rPr>
              <a:t>*</a:t>
            </a:r>
            <a:endParaRPr sz="1100" dirty="0">
              <a:solidFill>
                <a:srgbClr val="4F4F5B"/>
              </a:solidFill>
            </a:endParaRPr>
          </a:p>
          <a:p>
            <a:pPr marL="457200" lvl="0" indent="-298450" algn="l" rtl="0">
              <a:lnSpc>
                <a:spcPct val="115000"/>
              </a:lnSpc>
              <a:spcBef>
                <a:spcPts val="0"/>
              </a:spcBef>
              <a:spcAft>
                <a:spcPts val="0"/>
              </a:spcAft>
              <a:buClr>
                <a:srgbClr val="4F4F5B"/>
              </a:buClr>
              <a:buSzPts val="1100"/>
              <a:buFont typeface="Calibri"/>
              <a:buAutoNum type="arabicPeriod"/>
            </a:pPr>
            <a:r>
              <a:rPr lang="en-US" sz="1100" b="1" dirty="0" err="1">
                <a:solidFill>
                  <a:srgbClr val="4F4F5B"/>
                </a:solidFill>
              </a:rPr>
              <a:t>Ενεργητικό</a:t>
            </a:r>
            <a:r>
              <a:rPr lang="el-GR" sz="1100" b="1" dirty="0">
                <a:solidFill>
                  <a:srgbClr val="4F4F5B"/>
                </a:solidFill>
              </a:rPr>
              <a:t>ς</a:t>
            </a:r>
            <a:r>
              <a:rPr lang="en-US" sz="1100" b="1" dirty="0">
                <a:solidFill>
                  <a:srgbClr val="4F4F5B"/>
                </a:solidFill>
              </a:rPr>
              <a:t>-</a:t>
            </a:r>
            <a:r>
              <a:rPr lang="el-GR" sz="1100" b="1" dirty="0">
                <a:solidFill>
                  <a:srgbClr val="4F4F5B"/>
                </a:solidFill>
              </a:rPr>
              <a:t>μη εποικοδομητικός</a:t>
            </a:r>
            <a:r>
              <a:rPr lang="en-US" sz="1100" b="1" dirty="0">
                <a:solidFill>
                  <a:srgbClr val="4F4F5B"/>
                </a:solidFill>
              </a:rPr>
              <a:t> </a:t>
            </a:r>
            <a:r>
              <a:rPr lang="en-US" sz="1100" dirty="0">
                <a:solidFill>
                  <a:srgbClr val="4F4F5B"/>
                </a:solidFill>
              </a:rPr>
              <a:t>(</a:t>
            </a:r>
            <a:r>
              <a:rPr lang="el-GR" sz="1100" dirty="0">
                <a:solidFill>
                  <a:srgbClr val="4F4F5B"/>
                </a:solidFill>
              </a:rPr>
              <a:t>υπονομεύει</a:t>
            </a:r>
            <a:r>
              <a:rPr lang="en-US" sz="1100" dirty="0">
                <a:solidFill>
                  <a:srgbClr val="4F4F5B"/>
                </a:solidFill>
              </a:rPr>
              <a:t>): «</a:t>
            </a:r>
            <a:r>
              <a:rPr lang="en-US" sz="1100" dirty="0" err="1">
                <a:solidFill>
                  <a:srgbClr val="4F4F5B"/>
                </a:solidFill>
              </a:rPr>
              <a:t>Είσ</a:t>
            </a:r>
            <a:r>
              <a:rPr lang="en-US" sz="1100" dirty="0">
                <a:solidFill>
                  <a:srgbClr val="4F4F5B"/>
                </a:solidFill>
              </a:rPr>
              <a:t>α</a:t>
            </a:r>
            <a:r>
              <a:rPr lang="en-US" sz="1100" dirty="0" err="1">
                <a:solidFill>
                  <a:srgbClr val="4F4F5B"/>
                </a:solidFill>
              </a:rPr>
              <a:t>ι</a:t>
            </a:r>
            <a:r>
              <a:rPr lang="en-US" sz="1100" dirty="0">
                <a:solidFill>
                  <a:srgbClr val="4F4F5B"/>
                </a:solidFill>
              </a:rPr>
              <a:t> </a:t>
            </a:r>
            <a:r>
              <a:rPr lang="en-US" sz="1100" dirty="0" err="1">
                <a:solidFill>
                  <a:srgbClr val="4F4F5B"/>
                </a:solidFill>
              </a:rPr>
              <a:t>σίγουρος</a:t>
            </a:r>
            <a:r>
              <a:rPr lang="en-US" sz="1100" dirty="0">
                <a:solidFill>
                  <a:srgbClr val="4F4F5B"/>
                </a:solidFill>
              </a:rPr>
              <a:t> </a:t>
            </a:r>
            <a:r>
              <a:rPr lang="en-US" sz="1100" dirty="0" err="1">
                <a:solidFill>
                  <a:srgbClr val="4F4F5B"/>
                </a:solidFill>
              </a:rPr>
              <a:t>ότι</a:t>
            </a:r>
            <a:r>
              <a:rPr lang="en-US" sz="1100" dirty="0">
                <a:solidFill>
                  <a:srgbClr val="4F4F5B"/>
                </a:solidFill>
              </a:rPr>
              <a:t> </a:t>
            </a:r>
            <a:r>
              <a:rPr lang="en-US" sz="1100" dirty="0" err="1">
                <a:solidFill>
                  <a:srgbClr val="4F4F5B"/>
                </a:solidFill>
              </a:rPr>
              <a:t>είν</a:t>
            </a:r>
            <a:r>
              <a:rPr lang="en-US" sz="1100" dirty="0">
                <a:solidFill>
                  <a:srgbClr val="4F4F5B"/>
                </a:solidFill>
              </a:rPr>
              <a:t>α</a:t>
            </a:r>
            <a:r>
              <a:rPr lang="en-US" sz="1100" dirty="0" err="1">
                <a:solidFill>
                  <a:srgbClr val="4F4F5B"/>
                </a:solidFill>
              </a:rPr>
              <a:t>ι</a:t>
            </a:r>
            <a:r>
              <a:rPr lang="en-US" sz="1100" dirty="0">
                <a:solidFill>
                  <a:srgbClr val="4F4F5B"/>
                </a:solidFill>
              </a:rPr>
              <a:t> </a:t>
            </a:r>
            <a:r>
              <a:rPr lang="el-GR" sz="1100" dirty="0">
                <a:solidFill>
                  <a:srgbClr val="4F4F5B"/>
                </a:solidFill>
              </a:rPr>
              <a:t>σωστό</a:t>
            </a:r>
            <a:r>
              <a:rPr lang="en-US" sz="1100" dirty="0">
                <a:solidFill>
                  <a:srgbClr val="4F4F5B"/>
                </a:solidFill>
              </a:rPr>
              <a:t>; </a:t>
            </a:r>
            <a:r>
              <a:rPr lang="en-US" sz="1100" dirty="0" err="1">
                <a:solidFill>
                  <a:srgbClr val="4F4F5B"/>
                </a:solidFill>
              </a:rPr>
              <a:t>Τι</a:t>
            </a:r>
            <a:r>
              <a:rPr lang="en-US" sz="1100" dirty="0">
                <a:solidFill>
                  <a:srgbClr val="4F4F5B"/>
                </a:solidFill>
              </a:rPr>
              <a:t> </a:t>
            </a:r>
            <a:r>
              <a:rPr lang="en-US" sz="1100" dirty="0" err="1">
                <a:solidFill>
                  <a:srgbClr val="4F4F5B"/>
                </a:solidFill>
              </a:rPr>
              <a:t>θ</a:t>
            </a:r>
            <a:r>
              <a:rPr lang="en-US" sz="1100" dirty="0">
                <a:solidFill>
                  <a:srgbClr val="4F4F5B"/>
                </a:solidFill>
              </a:rPr>
              <a:t>α </a:t>
            </a:r>
            <a:r>
              <a:rPr lang="en-US" sz="1100" dirty="0" err="1">
                <a:solidFill>
                  <a:srgbClr val="4F4F5B"/>
                </a:solidFill>
              </a:rPr>
              <a:t>γίνει</a:t>
            </a:r>
            <a:r>
              <a:rPr lang="en-US" sz="1100" dirty="0">
                <a:solidFill>
                  <a:srgbClr val="4F4F5B"/>
                </a:solidFill>
              </a:rPr>
              <a:t> </a:t>
            </a:r>
            <a:r>
              <a:rPr lang="en-US" sz="1100" dirty="0" err="1">
                <a:solidFill>
                  <a:srgbClr val="4F4F5B"/>
                </a:solidFill>
              </a:rPr>
              <a:t>με</a:t>
            </a:r>
            <a:r>
              <a:rPr lang="en-US" sz="1100" dirty="0">
                <a:solidFill>
                  <a:srgbClr val="4F4F5B"/>
                </a:solidFill>
              </a:rPr>
              <a:t> </a:t>
            </a:r>
            <a:r>
              <a:rPr lang="en-US" sz="1100" dirty="0" err="1">
                <a:solidFill>
                  <a:srgbClr val="4F4F5B"/>
                </a:solidFill>
              </a:rPr>
              <a:t>την</a:t>
            </a:r>
            <a:r>
              <a:rPr lang="en-US" sz="1100" dirty="0">
                <a:solidFill>
                  <a:srgbClr val="4F4F5B"/>
                </a:solidFill>
              </a:rPr>
              <a:t> </a:t>
            </a:r>
            <a:r>
              <a:rPr lang="en-US" sz="1100" dirty="0" err="1">
                <a:solidFill>
                  <a:srgbClr val="4F4F5B"/>
                </a:solidFill>
              </a:rPr>
              <a:t>ε</a:t>
            </a:r>
            <a:r>
              <a:rPr lang="en-US" sz="1100" dirty="0">
                <a:solidFill>
                  <a:srgbClr val="4F4F5B"/>
                </a:solidFill>
              </a:rPr>
              <a:t>π</a:t>
            </a:r>
            <a:r>
              <a:rPr lang="en-US" sz="1100" dirty="0" err="1">
                <a:solidFill>
                  <a:srgbClr val="4F4F5B"/>
                </a:solidFill>
              </a:rPr>
              <a:t>ι</a:t>
            </a:r>
            <a:r>
              <a:rPr lang="en-US" sz="1100" dirty="0">
                <a:solidFill>
                  <a:srgbClr val="4F4F5B"/>
                </a:solidFill>
              </a:rPr>
              <a:t>π</a:t>
            </a:r>
            <a:r>
              <a:rPr lang="en-US" sz="1100" dirty="0" err="1">
                <a:solidFill>
                  <a:srgbClr val="4F4F5B"/>
                </a:solidFill>
              </a:rPr>
              <a:t>λέον</a:t>
            </a:r>
            <a:r>
              <a:rPr lang="en-US" sz="1100" dirty="0">
                <a:solidFill>
                  <a:srgbClr val="4F4F5B"/>
                </a:solidFill>
              </a:rPr>
              <a:t> </a:t>
            </a:r>
            <a:r>
              <a:rPr lang="en-US" sz="1100" dirty="0" err="1">
                <a:solidFill>
                  <a:srgbClr val="4F4F5B"/>
                </a:solidFill>
              </a:rPr>
              <a:t>δουλειά</a:t>
            </a:r>
            <a:r>
              <a:rPr lang="el-GR" sz="1100" dirty="0">
                <a:solidFill>
                  <a:srgbClr val="4F4F5B"/>
                </a:solidFill>
              </a:rPr>
              <a:t>»</a:t>
            </a:r>
            <a:r>
              <a:rPr lang="en-US" sz="1100" dirty="0">
                <a:solidFill>
                  <a:srgbClr val="4F4F5B"/>
                </a:solidFill>
              </a:rPr>
              <a:t>;</a:t>
            </a:r>
            <a:endParaRPr sz="1100" dirty="0">
              <a:solidFill>
                <a:srgbClr val="4F4F5B"/>
              </a:solidFill>
            </a:endParaRPr>
          </a:p>
          <a:p>
            <a:pPr marL="457200" lvl="0" indent="-298450" algn="l" rtl="0">
              <a:lnSpc>
                <a:spcPct val="115000"/>
              </a:lnSpc>
              <a:spcBef>
                <a:spcPts val="0"/>
              </a:spcBef>
              <a:spcAft>
                <a:spcPts val="0"/>
              </a:spcAft>
              <a:buClr>
                <a:srgbClr val="4F4F5B"/>
              </a:buClr>
              <a:buSzPts val="1100"/>
              <a:buFont typeface="Calibri"/>
              <a:buAutoNum type="arabicPeriod"/>
            </a:pPr>
            <a:r>
              <a:rPr lang="en-US" sz="1100" b="1" dirty="0" err="1">
                <a:solidFill>
                  <a:srgbClr val="4F4F5B"/>
                </a:solidFill>
              </a:rPr>
              <a:t>Π</a:t>
            </a:r>
            <a:r>
              <a:rPr lang="en-US" sz="1100" b="1" dirty="0">
                <a:solidFill>
                  <a:srgbClr val="4F4F5B"/>
                </a:solidFill>
              </a:rPr>
              <a:t>α</a:t>
            </a:r>
            <a:r>
              <a:rPr lang="en-US" sz="1100" b="1" dirty="0" err="1">
                <a:solidFill>
                  <a:srgbClr val="4F4F5B"/>
                </a:solidFill>
              </a:rPr>
              <a:t>θητικό</a:t>
            </a:r>
            <a:r>
              <a:rPr lang="el-GR" sz="1100" b="1" dirty="0">
                <a:solidFill>
                  <a:srgbClr val="4F4F5B"/>
                </a:solidFill>
              </a:rPr>
              <a:t>ς</a:t>
            </a:r>
            <a:r>
              <a:rPr lang="en-US" sz="1100" b="1" dirty="0">
                <a:solidFill>
                  <a:srgbClr val="4F4F5B"/>
                </a:solidFill>
              </a:rPr>
              <a:t>-</a:t>
            </a:r>
            <a:r>
              <a:rPr lang="el-GR" sz="1100" b="1" dirty="0">
                <a:solidFill>
                  <a:srgbClr val="4F4F5B"/>
                </a:solidFill>
              </a:rPr>
              <a:t>μη εποικοδομητικός </a:t>
            </a:r>
            <a:r>
              <a:rPr lang="en-US" sz="1100" dirty="0">
                <a:solidFill>
                  <a:srgbClr val="4F4F5B"/>
                </a:solidFill>
              </a:rPr>
              <a:t>(</a:t>
            </a:r>
            <a:r>
              <a:rPr lang="el-GR" sz="1100" dirty="0">
                <a:solidFill>
                  <a:srgbClr val="4F4F5B"/>
                </a:solidFill>
              </a:rPr>
              <a:t>αγνοεί</a:t>
            </a:r>
            <a:r>
              <a:rPr lang="en-US" sz="1100" dirty="0">
                <a:solidFill>
                  <a:srgbClr val="4F4F5B"/>
                </a:solidFill>
              </a:rPr>
              <a:t>): «</a:t>
            </a:r>
            <a:r>
              <a:rPr lang="en-US" sz="1100" dirty="0" err="1">
                <a:solidFill>
                  <a:srgbClr val="4F4F5B"/>
                </a:solidFill>
              </a:rPr>
              <a:t>Είδες</a:t>
            </a:r>
            <a:r>
              <a:rPr lang="en-US" sz="1100" dirty="0">
                <a:solidFill>
                  <a:srgbClr val="4F4F5B"/>
                </a:solidFill>
              </a:rPr>
              <a:t> </a:t>
            </a:r>
            <a:r>
              <a:rPr lang="en-US" sz="1100" dirty="0" err="1">
                <a:solidFill>
                  <a:srgbClr val="4F4F5B"/>
                </a:solidFill>
              </a:rPr>
              <a:t>το</a:t>
            </a:r>
            <a:r>
              <a:rPr lang="en-US" sz="1100" dirty="0">
                <a:solidFill>
                  <a:srgbClr val="4F4F5B"/>
                </a:solidFill>
              </a:rPr>
              <a:t> </a:t>
            </a:r>
            <a:r>
              <a:rPr lang="el-GR" sz="1100" dirty="0">
                <a:solidFill>
                  <a:srgbClr val="4F4F5B"/>
                </a:solidFill>
              </a:rPr>
              <a:t>μήνυμα</a:t>
            </a:r>
            <a:r>
              <a:rPr lang="en-US" sz="1100" dirty="0">
                <a:solidFill>
                  <a:srgbClr val="4F4F5B"/>
                </a:solidFill>
              </a:rPr>
              <a:t> </a:t>
            </a:r>
            <a:r>
              <a:rPr lang="en-US" sz="1100" dirty="0" err="1">
                <a:solidFill>
                  <a:srgbClr val="4F4F5B"/>
                </a:solidFill>
              </a:rPr>
              <a:t>γι</a:t>
            </a:r>
            <a:r>
              <a:rPr lang="en-US" sz="1100" dirty="0">
                <a:solidFill>
                  <a:srgbClr val="4F4F5B"/>
                </a:solidFill>
              </a:rPr>
              <a:t>α </a:t>
            </a:r>
            <a:r>
              <a:rPr lang="en-US" sz="1100" dirty="0" err="1">
                <a:solidFill>
                  <a:srgbClr val="4F4F5B"/>
                </a:solidFill>
              </a:rPr>
              <a:t>τη</a:t>
            </a:r>
            <a:r>
              <a:rPr lang="en-US" sz="1100" dirty="0">
                <a:solidFill>
                  <a:srgbClr val="4F4F5B"/>
                </a:solidFill>
              </a:rPr>
              <a:t> </a:t>
            </a:r>
            <a:r>
              <a:rPr lang="el-GR" sz="1100" dirty="0">
                <a:solidFill>
                  <a:srgbClr val="4F4F5B"/>
                </a:solidFill>
              </a:rPr>
              <a:t>συνάντηση</a:t>
            </a:r>
            <a:r>
              <a:rPr lang="en-US" sz="1100" dirty="0">
                <a:solidFill>
                  <a:srgbClr val="4F4F5B"/>
                </a:solidFill>
              </a:rPr>
              <a:t>;»</a:t>
            </a:r>
            <a:endParaRPr sz="1100" dirty="0"/>
          </a:p>
          <a:p>
            <a:pPr marL="0" lvl="0" indent="0" algn="l" rtl="0">
              <a:lnSpc>
                <a:spcPct val="100000"/>
              </a:lnSpc>
              <a:spcBef>
                <a:spcPts val="1200"/>
              </a:spcBef>
              <a:spcAft>
                <a:spcPts val="0"/>
              </a:spcAft>
              <a:buSzPts val="1400"/>
              <a:buNone/>
            </a:pPr>
            <a:endParaRPr dirty="0"/>
          </a:p>
          <a:p>
            <a:pPr marL="0" lvl="0" indent="0" algn="l" rtl="0">
              <a:lnSpc>
                <a:spcPct val="100000"/>
              </a:lnSpc>
              <a:spcBef>
                <a:spcPts val="0"/>
              </a:spcBef>
              <a:spcAft>
                <a:spcPts val="0"/>
              </a:spcAft>
              <a:buSzPts val="1400"/>
              <a:buNone/>
            </a:pPr>
            <a:r>
              <a:rPr lang="en-US" dirty="0" err="1"/>
              <a:t>Χωρίστε</a:t>
            </a:r>
            <a:r>
              <a:rPr lang="en-US" dirty="0"/>
              <a:t> </a:t>
            </a:r>
            <a:r>
              <a:rPr lang="en-US" dirty="0" err="1"/>
              <a:t>τους</a:t>
            </a:r>
            <a:r>
              <a:rPr lang="el-GR" dirty="0"/>
              <a:t>/τις</a:t>
            </a:r>
            <a:r>
              <a:rPr lang="en-US" dirty="0"/>
              <a:t> </a:t>
            </a:r>
            <a:r>
              <a:rPr lang="en-US" dirty="0" err="1"/>
              <a:t>συμμετέχοντες</a:t>
            </a:r>
            <a:r>
              <a:rPr lang="el-GR" dirty="0"/>
              <a:t>/συμμετέχουσες</a:t>
            </a:r>
            <a:r>
              <a:rPr lang="en-US" dirty="0"/>
              <a:t> </a:t>
            </a:r>
            <a:r>
              <a:rPr lang="en-US" dirty="0" err="1"/>
              <a:t>σε</a:t>
            </a:r>
            <a:r>
              <a:rPr lang="en-US" dirty="0"/>
              <a:t> </a:t>
            </a:r>
            <a:r>
              <a:rPr lang="en-US" dirty="0" err="1"/>
              <a:t>τρεις</a:t>
            </a:r>
            <a:r>
              <a:rPr lang="en-US" dirty="0"/>
              <a:t> </a:t>
            </a:r>
            <a:r>
              <a:rPr lang="en-US" dirty="0" err="1"/>
              <a:t>ομάδες</a:t>
            </a:r>
            <a:r>
              <a:rPr lang="en-US" dirty="0"/>
              <a:t> </a:t>
            </a:r>
            <a:r>
              <a:rPr lang="en-US" dirty="0" err="1"/>
              <a:t>κ</a:t>
            </a:r>
            <a:r>
              <a:rPr lang="en-US" dirty="0"/>
              <a:t>α</a:t>
            </a:r>
            <a:r>
              <a:rPr lang="en-US" dirty="0" err="1"/>
              <a:t>ι</a:t>
            </a:r>
            <a:r>
              <a:rPr lang="en-US" dirty="0"/>
              <a:t> α</a:t>
            </a:r>
            <a:r>
              <a:rPr lang="en-US" dirty="0" err="1"/>
              <a:t>ν</a:t>
            </a:r>
            <a:r>
              <a:rPr lang="en-US" dirty="0"/>
              <a:t>α</a:t>
            </a:r>
            <a:r>
              <a:rPr lang="en-US" dirty="0" err="1"/>
              <a:t>θέστε</a:t>
            </a:r>
            <a:r>
              <a:rPr lang="en-US" dirty="0"/>
              <a:t> </a:t>
            </a:r>
            <a:r>
              <a:rPr lang="en-US" dirty="0" err="1"/>
              <a:t>σε</a:t>
            </a:r>
            <a:r>
              <a:rPr lang="en-US" dirty="0"/>
              <a:t> </a:t>
            </a:r>
            <a:r>
              <a:rPr lang="en-US" dirty="0" err="1"/>
              <a:t>κάθε</a:t>
            </a:r>
            <a:r>
              <a:rPr lang="en-US" dirty="0"/>
              <a:t> </a:t>
            </a:r>
            <a:r>
              <a:rPr lang="en-US" dirty="0" err="1"/>
              <a:t>ομάδ</a:t>
            </a:r>
            <a:r>
              <a:rPr lang="en-US" dirty="0"/>
              <a:t>α </a:t>
            </a:r>
            <a:r>
              <a:rPr lang="en-US" dirty="0" err="1"/>
              <a:t>μι</a:t>
            </a:r>
            <a:r>
              <a:rPr lang="en-US" dirty="0"/>
              <a:t>α </a:t>
            </a:r>
            <a:r>
              <a:rPr lang="en-US" dirty="0" err="1"/>
              <a:t>μελέτη</a:t>
            </a:r>
            <a:r>
              <a:rPr lang="en-US" dirty="0"/>
              <a:t> π</a:t>
            </a:r>
            <a:r>
              <a:rPr lang="en-US" dirty="0" err="1"/>
              <a:t>ερί</a:t>
            </a:r>
            <a:r>
              <a:rPr lang="en-US" dirty="0"/>
              <a:t>π</a:t>
            </a:r>
            <a:r>
              <a:rPr lang="en-US" dirty="0" err="1"/>
              <a:t>τωσης</a:t>
            </a:r>
            <a:r>
              <a:rPr lang="en-US" dirty="0"/>
              <a:t> α</a:t>
            </a:r>
            <a:r>
              <a:rPr lang="en-US" dirty="0" err="1"/>
              <a:t>λληλε</a:t>
            </a:r>
            <a:r>
              <a:rPr lang="en-US" dirty="0"/>
              <a:t>π</a:t>
            </a:r>
            <a:r>
              <a:rPr lang="en-US" dirty="0" err="1"/>
              <a:t>ίδρ</a:t>
            </a:r>
            <a:r>
              <a:rPr lang="en-US" dirty="0"/>
              <a:t>α</a:t>
            </a:r>
            <a:r>
              <a:rPr lang="en-US" dirty="0" err="1"/>
              <a:t>σης</a:t>
            </a:r>
            <a:r>
              <a:rPr lang="en-US" dirty="0"/>
              <a:t> </a:t>
            </a:r>
            <a:r>
              <a:rPr lang="en-US" dirty="0" err="1"/>
              <a:t>μετ</a:t>
            </a:r>
            <a:r>
              <a:rPr lang="en-US" dirty="0"/>
              <a:t>α</a:t>
            </a:r>
            <a:r>
              <a:rPr lang="en-US" dirty="0" err="1"/>
              <a:t>ξύ</a:t>
            </a:r>
            <a:r>
              <a:rPr lang="en-US" dirty="0"/>
              <a:t> </a:t>
            </a:r>
            <a:r>
              <a:rPr lang="en-US" dirty="0" err="1"/>
              <a:t>δ</a:t>
            </a:r>
            <a:r>
              <a:rPr lang="en-US" dirty="0"/>
              <a:t>α</a:t>
            </a:r>
            <a:r>
              <a:rPr lang="en-US" dirty="0" err="1"/>
              <a:t>σκάλου</a:t>
            </a:r>
            <a:r>
              <a:rPr lang="en-US" dirty="0"/>
              <a:t> </a:t>
            </a:r>
            <a:r>
              <a:rPr lang="en-US" dirty="0" err="1"/>
              <a:t>κ</a:t>
            </a:r>
            <a:r>
              <a:rPr lang="en-US" dirty="0"/>
              <a:t>α</a:t>
            </a:r>
            <a:r>
              <a:rPr lang="en-US" dirty="0" err="1"/>
              <a:t>ι</a:t>
            </a:r>
            <a:r>
              <a:rPr lang="en-US" dirty="0"/>
              <a:t> </a:t>
            </a:r>
            <a:r>
              <a:rPr lang="en-US" dirty="0" err="1"/>
              <a:t>μ</a:t>
            </a:r>
            <a:r>
              <a:rPr lang="en-US" dirty="0"/>
              <a:t>α</a:t>
            </a:r>
            <a:r>
              <a:rPr lang="en-US" dirty="0" err="1"/>
              <a:t>θητή</a:t>
            </a:r>
            <a:r>
              <a:rPr lang="el-GR" dirty="0"/>
              <a:t>/μαθήτριας</a:t>
            </a:r>
            <a:r>
              <a:rPr lang="en-US" dirty="0"/>
              <a:t>: πα</a:t>
            </a:r>
            <a:r>
              <a:rPr lang="en-US" dirty="0" err="1"/>
              <a:t>θητική-ε</a:t>
            </a:r>
            <a:r>
              <a:rPr lang="en-US" dirty="0"/>
              <a:t>π</a:t>
            </a:r>
            <a:r>
              <a:rPr lang="en-US" dirty="0" err="1"/>
              <a:t>οικοδομητική</a:t>
            </a:r>
            <a:r>
              <a:rPr lang="en-US" dirty="0"/>
              <a:t>, </a:t>
            </a:r>
            <a:r>
              <a:rPr lang="en-US" dirty="0" err="1"/>
              <a:t>ενεργητική</a:t>
            </a:r>
            <a:r>
              <a:rPr lang="en-US" dirty="0"/>
              <a:t>-</a:t>
            </a:r>
            <a:r>
              <a:rPr lang="el-GR" dirty="0"/>
              <a:t>μη εποικοδομητική </a:t>
            </a:r>
            <a:r>
              <a:rPr lang="en-US" dirty="0" err="1"/>
              <a:t>κ</a:t>
            </a:r>
            <a:r>
              <a:rPr lang="en-US" dirty="0"/>
              <a:t>α</a:t>
            </a:r>
            <a:r>
              <a:rPr lang="en-US" dirty="0" err="1"/>
              <a:t>ι</a:t>
            </a:r>
            <a:r>
              <a:rPr lang="en-US" dirty="0"/>
              <a:t> πα</a:t>
            </a:r>
            <a:r>
              <a:rPr lang="en-US" dirty="0" err="1"/>
              <a:t>θητική</a:t>
            </a:r>
            <a:r>
              <a:rPr lang="en-US" dirty="0"/>
              <a:t>-</a:t>
            </a:r>
            <a:r>
              <a:rPr lang="el-GR" dirty="0"/>
              <a:t>μη εποικοδομητική.</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err="1"/>
              <a:t>Ζητήστε</a:t>
            </a:r>
            <a:r>
              <a:rPr lang="en-US" dirty="0"/>
              <a:t> απ</a:t>
            </a:r>
            <a:r>
              <a:rPr lang="en-US" dirty="0" err="1"/>
              <a:t>ό</a:t>
            </a:r>
            <a:r>
              <a:rPr lang="en-US" dirty="0"/>
              <a:t> </a:t>
            </a:r>
            <a:r>
              <a:rPr lang="en-US" dirty="0" err="1"/>
              <a:t>τους</a:t>
            </a:r>
            <a:r>
              <a:rPr lang="el-GR" dirty="0"/>
              <a:t>/τις</a:t>
            </a:r>
            <a:r>
              <a:rPr lang="en-US" dirty="0"/>
              <a:t> </a:t>
            </a:r>
            <a:r>
              <a:rPr lang="en-US" dirty="0" err="1"/>
              <a:t>συμμετέχοντες</a:t>
            </a:r>
            <a:r>
              <a:rPr lang="el-GR" dirty="0"/>
              <a:t>/συμμετέχουσες</a:t>
            </a:r>
            <a:r>
              <a:rPr lang="en-US" dirty="0"/>
              <a:t> </a:t>
            </a:r>
            <a:r>
              <a:rPr lang="en-US" dirty="0" err="1"/>
              <a:t>ν</a:t>
            </a:r>
            <a:r>
              <a:rPr lang="en-US" dirty="0"/>
              <a:t>α </a:t>
            </a:r>
            <a:r>
              <a:rPr lang="en-US" dirty="0" err="1"/>
              <a:t>εργ</a:t>
            </a:r>
            <a:r>
              <a:rPr lang="en-US" dirty="0"/>
              <a:t>α</a:t>
            </a:r>
            <a:r>
              <a:rPr lang="en-US" dirty="0" err="1"/>
              <a:t>στούν</a:t>
            </a:r>
            <a:r>
              <a:rPr lang="en-US" dirty="0"/>
              <a:t> </a:t>
            </a:r>
            <a:r>
              <a:rPr lang="en-US" dirty="0" err="1"/>
              <a:t>σε</a:t>
            </a:r>
            <a:r>
              <a:rPr lang="en-US" dirty="0"/>
              <a:t> </a:t>
            </a:r>
            <a:r>
              <a:rPr lang="en-US" dirty="0" err="1"/>
              <a:t>ομάδες</a:t>
            </a:r>
            <a:r>
              <a:rPr lang="en-US" dirty="0"/>
              <a:t> </a:t>
            </a:r>
            <a:r>
              <a:rPr lang="en-US" dirty="0" err="1"/>
              <a:t>γι</a:t>
            </a:r>
            <a:r>
              <a:rPr lang="en-US" dirty="0"/>
              <a:t>α </a:t>
            </a:r>
            <a:r>
              <a:rPr lang="en-US" dirty="0" err="1"/>
              <a:t>ν</a:t>
            </a:r>
            <a:r>
              <a:rPr lang="en-US" dirty="0"/>
              <a:t>α π</a:t>
            </a:r>
            <a:r>
              <a:rPr lang="en-US" dirty="0" err="1"/>
              <a:t>ροσδιορίσουν</a:t>
            </a:r>
            <a:r>
              <a:rPr lang="en-US" dirty="0"/>
              <a:t> </a:t>
            </a:r>
            <a:r>
              <a:rPr lang="en-US" dirty="0" err="1"/>
              <a:t>τον</a:t>
            </a:r>
            <a:r>
              <a:rPr lang="en-US" dirty="0"/>
              <a:t> </a:t>
            </a:r>
            <a:r>
              <a:rPr lang="en-US" dirty="0" err="1"/>
              <a:t>τρό</a:t>
            </a:r>
            <a:r>
              <a:rPr lang="en-US" dirty="0"/>
              <a:t>π</a:t>
            </a:r>
            <a:r>
              <a:rPr lang="en-US" dirty="0" err="1"/>
              <a:t>ο</a:t>
            </a:r>
            <a:r>
              <a:rPr lang="en-US" dirty="0"/>
              <a:t> α</a:t>
            </a:r>
            <a:r>
              <a:rPr lang="en-US" dirty="0" err="1"/>
              <a:t>ντίδρ</a:t>
            </a:r>
            <a:r>
              <a:rPr lang="en-US" dirty="0"/>
              <a:t>α</a:t>
            </a:r>
            <a:r>
              <a:rPr lang="en-US" dirty="0" err="1"/>
              <a:t>σης</a:t>
            </a:r>
            <a:r>
              <a:rPr lang="en-US" dirty="0"/>
              <a:t> </a:t>
            </a:r>
            <a:r>
              <a:rPr lang="en-US" dirty="0" err="1"/>
              <a:t>κάθε</a:t>
            </a:r>
            <a:r>
              <a:rPr lang="en-US" dirty="0"/>
              <a:t> </a:t>
            </a:r>
            <a:r>
              <a:rPr lang="el-GR" dirty="0"/>
              <a:t>εκπαιδευτικού</a:t>
            </a:r>
            <a:r>
              <a:rPr lang="en-US" dirty="0"/>
              <a:t> </a:t>
            </a:r>
            <a:r>
              <a:rPr lang="en-US" dirty="0" err="1"/>
              <a:t>κ</a:t>
            </a:r>
            <a:r>
              <a:rPr lang="en-US" dirty="0"/>
              <a:t>α</a:t>
            </a:r>
            <a:r>
              <a:rPr lang="en-US" dirty="0" err="1"/>
              <a:t>ι</a:t>
            </a:r>
            <a:r>
              <a:rPr lang="en-US" dirty="0"/>
              <a:t> </a:t>
            </a:r>
            <a:r>
              <a:rPr lang="en-US" dirty="0" err="1"/>
              <a:t>ν</a:t>
            </a:r>
            <a:r>
              <a:rPr lang="en-US" dirty="0"/>
              <a:t>α </a:t>
            </a:r>
            <a:r>
              <a:rPr lang="en-US" dirty="0" err="1"/>
              <a:t>σκεφτούν</a:t>
            </a:r>
            <a:r>
              <a:rPr lang="en-US" dirty="0"/>
              <a:t> </a:t>
            </a:r>
            <a:r>
              <a:rPr lang="en-US" dirty="0" err="1"/>
              <a:t>μι</a:t>
            </a:r>
            <a:r>
              <a:rPr lang="en-US" dirty="0"/>
              <a:t>α </a:t>
            </a:r>
            <a:r>
              <a:rPr lang="en-US" dirty="0" err="1"/>
              <a:t>ενεργητική-ε</a:t>
            </a:r>
            <a:r>
              <a:rPr lang="en-US" dirty="0"/>
              <a:t>π</a:t>
            </a:r>
            <a:r>
              <a:rPr lang="en-US" dirty="0" err="1"/>
              <a:t>οικοδομητική</a:t>
            </a:r>
            <a:r>
              <a:rPr lang="en-US" dirty="0"/>
              <a:t> α</a:t>
            </a:r>
            <a:r>
              <a:rPr lang="en-US" dirty="0" err="1"/>
              <a:t>ντίδρ</a:t>
            </a:r>
            <a:r>
              <a:rPr lang="en-US" dirty="0"/>
              <a:t>α</a:t>
            </a:r>
            <a:r>
              <a:rPr lang="en-US" dirty="0" err="1"/>
              <a:t>ση</a:t>
            </a:r>
            <a:r>
              <a:rPr lang="en-US" dirty="0"/>
              <a:t>. </a:t>
            </a:r>
            <a:endParaRPr dirty="0"/>
          </a:p>
        </p:txBody>
      </p:sp>
      <p:sp>
        <p:nvSpPr>
          <p:cNvPr id="262" name="Google Shape;262;g39f7e177b5a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9f7e177b5a_1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39f7e177b5a_1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9f7e177b5a_1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39f7e177b5a_1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9e7b6f5a92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000" dirty="0" err="1">
                <a:solidFill>
                  <a:srgbClr val="4F4F5B"/>
                </a:solidFill>
              </a:rPr>
              <a:t>Σημειώσεις</a:t>
            </a:r>
            <a:r>
              <a:rPr lang="en-US" sz="2000" dirty="0">
                <a:solidFill>
                  <a:srgbClr val="4F4F5B"/>
                </a:solidFill>
              </a:rPr>
              <a:t> </a:t>
            </a:r>
            <a:r>
              <a:rPr lang="en-US" sz="2000" dirty="0" err="1">
                <a:solidFill>
                  <a:srgbClr val="4F4F5B"/>
                </a:solidFill>
              </a:rPr>
              <a:t>γι</a:t>
            </a:r>
            <a:r>
              <a:rPr lang="en-US" sz="2000" dirty="0">
                <a:solidFill>
                  <a:srgbClr val="4F4F5B"/>
                </a:solidFill>
              </a:rPr>
              <a:t>α </a:t>
            </a:r>
            <a:r>
              <a:rPr lang="en-US" sz="2000" dirty="0" err="1">
                <a:solidFill>
                  <a:srgbClr val="4F4F5B"/>
                </a:solidFill>
              </a:rPr>
              <a:t>τους</a:t>
            </a:r>
            <a:r>
              <a:rPr lang="el-GR" sz="2000" dirty="0">
                <a:solidFill>
                  <a:srgbClr val="4F4F5B"/>
                </a:solidFill>
              </a:rPr>
              <a:t>/τις</a:t>
            </a:r>
            <a:r>
              <a:rPr lang="en-US" sz="2000" dirty="0">
                <a:solidFill>
                  <a:srgbClr val="4F4F5B"/>
                </a:solidFill>
              </a:rPr>
              <a:t> </a:t>
            </a:r>
            <a:r>
              <a:rPr lang="en-US" sz="2000" dirty="0" err="1">
                <a:solidFill>
                  <a:srgbClr val="4F4F5B"/>
                </a:solidFill>
              </a:rPr>
              <a:t>εκ</a:t>
            </a:r>
            <a:r>
              <a:rPr lang="en-US" sz="2000" dirty="0">
                <a:solidFill>
                  <a:srgbClr val="4F4F5B"/>
                </a:solidFill>
              </a:rPr>
              <a:t>πα</a:t>
            </a:r>
            <a:r>
              <a:rPr lang="en-US" sz="2000" dirty="0" err="1">
                <a:solidFill>
                  <a:srgbClr val="4F4F5B"/>
                </a:solidFill>
              </a:rPr>
              <a:t>ιδευτές</a:t>
            </a:r>
            <a:r>
              <a:rPr lang="el-GR" sz="2000" dirty="0">
                <a:solidFill>
                  <a:srgbClr val="4F4F5B"/>
                </a:solidFill>
              </a:rPr>
              <a:t>/εκπαιδεύτριες</a:t>
            </a:r>
            <a:r>
              <a:rPr lang="en-US" sz="2000" dirty="0">
                <a:solidFill>
                  <a:srgbClr val="4F4F5B"/>
                </a:solidFill>
              </a:rPr>
              <a:t>: </a:t>
            </a:r>
            <a:r>
              <a:rPr lang="en-US" sz="2000" dirty="0" err="1">
                <a:solidFill>
                  <a:srgbClr val="4F4F5B"/>
                </a:solidFill>
              </a:rPr>
              <a:t>Η</a:t>
            </a:r>
            <a:r>
              <a:rPr lang="en-US" sz="2000" dirty="0">
                <a:solidFill>
                  <a:srgbClr val="4F4F5B"/>
                </a:solidFill>
              </a:rPr>
              <a:t> α</a:t>
            </a:r>
            <a:r>
              <a:rPr lang="en-US" sz="2000" dirty="0" err="1">
                <a:solidFill>
                  <a:srgbClr val="4F4F5B"/>
                </a:solidFill>
              </a:rPr>
              <a:t>υτο</a:t>
            </a:r>
            <a:r>
              <a:rPr lang="en-US" sz="2000" dirty="0">
                <a:solidFill>
                  <a:srgbClr val="4F4F5B"/>
                </a:solidFill>
              </a:rPr>
              <a:t>απ</a:t>
            </a:r>
            <a:r>
              <a:rPr lang="en-US" sz="2000" dirty="0" err="1">
                <a:solidFill>
                  <a:srgbClr val="4F4F5B"/>
                </a:solidFill>
              </a:rPr>
              <a:t>οτελεσμ</a:t>
            </a:r>
            <a:r>
              <a:rPr lang="en-US" sz="2000" dirty="0">
                <a:solidFill>
                  <a:srgbClr val="4F4F5B"/>
                </a:solidFill>
              </a:rPr>
              <a:t>α</a:t>
            </a:r>
            <a:r>
              <a:rPr lang="en-US" sz="2000" dirty="0" err="1">
                <a:solidFill>
                  <a:srgbClr val="4F4F5B"/>
                </a:solidFill>
              </a:rPr>
              <a:t>τικότητ</a:t>
            </a:r>
            <a:r>
              <a:rPr lang="en-US" sz="2000" dirty="0">
                <a:solidFill>
                  <a:srgbClr val="4F4F5B"/>
                </a:solidFill>
              </a:rPr>
              <a:t>α (</a:t>
            </a:r>
            <a:r>
              <a:rPr lang="en-US" sz="2000" dirty="0" err="1">
                <a:solidFill>
                  <a:srgbClr val="4F4F5B"/>
                </a:solidFill>
              </a:rPr>
              <a:t>η</a:t>
            </a:r>
            <a:r>
              <a:rPr lang="en-US" sz="2000" dirty="0">
                <a:solidFill>
                  <a:srgbClr val="4F4F5B"/>
                </a:solidFill>
              </a:rPr>
              <a:t> α</a:t>
            </a:r>
            <a:r>
              <a:rPr lang="en-US" sz="2000" dirty="0" err="1">
                <a:solidFill>
                  <a:srgbClr val="4F4F5B"/>
                </a:solidFill>
              </a:rPr>
              <a:t>ίσθηση</a:t>
            </a:r>
            <a:r>
              <a:rPr lang="en-US" sz="2000" dirty="0">
                <a:solidFill>
                  <a:srgbClr val="4F4F5B"/>
                </a:solidFill>
              </a:rPr>
              <a:t> </a:t>
            </a:r>
            <a:r>
              <a:rPr lang="en-US" sz="2000" dirty="0" err="1">
                <a:solidFill>
                  <a:srgbClr val="4F4F5B"/>
                </a:solidFill>
              </a:rPr>
              <a:t>της</a:t>
            </a:r>
            <a:r>
              <a:rPr lang="en-US" sz="2000" dirty="0">
                <a:solidFill>
                  <a:srgbClr val="4F4F5B"/>
                </a:solidFill>
              </a:rPr>
              <a:t> </a:t>
            </a:r>
            <a:r>
              <a:rPr lang="en-US" sz="2000" dirty="0" err="1">
                <a:solidFill>
                  <a:srgbClr val="4F4F5B"/>
                </a:solidFill>
              </a:rPr>
              <a:t>ικ</a:t>
            </a:r>
            <a:r>
              <a:rPr lang="en-US" sz="2000" dirty="0">
                <a:solidFill>
                  <a:srgbClr val="4F4F5B"/>
                </a:solidFill>
              </a:rPr>
              <a:t>α</a:t>
            </a:r>
            <a:r>
              <a:rPr lang="en-US" sz="2000" dirty="0" err="1">
                <a:solidFill>
                  <a:srgbClr val="4F4F5B"/>
                </a:solidFill>
              </a:rPr>
              <a:t>νότητ</a:t>
            </a:r>
            <a:r>
              <a:rPr lang="en-US" sz="2000" dirty="0">
                <a:solidFill>
                  <a:srgbClr val="4F4F5B"/>
                </a:solidFill>
              </a:rPr>
              <a:t>α</a:t>
            </a:r>
            <a:r>
              <a:rPr lang="en-US" sz="2000" dirty="0" err="1">
                <a:solidFill>
                  <a:srgbClr val="4F4F5B"/>
                </a:solidFill>
              </a:rPr>
              <a:t>ς</a:t>
            </a:r>
            <a:r>
              <a:rPr lang="en-US" sz="2000" dirty="0">
                <a:solidFill>
                  <a:srgbClr val="4F4F5B"/>
                </a:solidFill>
              </a:rPr>
              <a:t> </a:t>
            </a:r>
            <a:r>
              <a:rPr lang="en-US" sz="2000" dirty="0" err="1">
                <a:solidFill>
                  <a:srgbClr val="4F4F5B"/>
                </a:solidFill>
              </a:rPr>
              <a:t>του</a:t>
            </a:r>
            <a:r>
              <a:rPr lang="en-US" sz="2000" dirty="0">
                <a:solidFill>
                  <a:srgbClr val="4F4F5B"/>
                </a:solidFill>
              </a:rPr>
              <a:t> α</a:t>
            </a:r>
            <a:r>
              <a:rPr lang="en-US" sz="2000" dirty="0" err="1">
                <a:solidFill>
                  <a:srgbClr val="4F4F5B"/>
                </a:solidFill>
              </a:rPr>
              <a:t>τόμου</a:t>
            </a:r>
            <a:r>
              <a:rPr lang="en-US" sz="2000" dirty="0">
                <a:solidFill>
                  <a:srgbClr val="4F4F5B"/>
                </a:solidFill>
              </a:rPr>
              <a:t> </a:t>
            </a:r>
            <a:r>
              <a:rPr lang="en-US" sz="2000" dirty="0" err="1">
                <a:solidFill>
                  <a:srgbClr val="4F4F5B"/>
                </a:solidFill>
              </a:rPr>
              <a:t>ν</a:t>
            </a:r>
            <a:r>
              <a:rPr lang="en-US" sz="2000" dirty="0">
                <a:solidFill>
                  <a:srgbClr val="4F4F5B"/>
                </a:solidFill>
              </a:rPr>
              <a:t>α </a:t>
            </a:r>
            <a:r>
              <a:rPr lang="en-US" sz="2000" dirty="0" err="1">
                <a:solidFill>
                  <a:srgbClr val="4F4F5B"/>
                </a:solidFill>
              </a:rPr>
              <a:t>ενεργεί</a:t>
            </a:r>
            <a:r>
              <a:rPr lang="en-US" sz="2000" dirty="0">
                <a:solidFill>
                  <a:srgbClr val="4F4F5B"/>
                </a:solidFill>
              </a:rPr>
              <a:t> απ</a:t>
            </a:r>
            <a:r>
              <a:rPr lang="en-US" sz="2000" dirty="0" err="1">
                <a:solidFill>
                  <a:srgbClr val="4F4F5B"/>
                </a:solidFill>
              </a:rPr>
              <a:t>οτελεσμ</a:t>
            </a:r>
            <a:r>
              <a:rPr lang="en-US" sz="2000" dirty="0">
                <a:solidFill>
                  <a:srgbClr val="4F4F5B"/>
                </a:solidFill>
              </a:rPr>
              <a:t>α</a:t>
            </a:r>
            <a:r>
              <a:rPr lang="en-US" sz="2000" dirty="0" err="1">
                <a:solidFill>
                  <a:srgbClr val="4F4F5B"/>
                </a:solidFill>
              </a:rPr>
              <a:t>τικά</a:t>
            </a:r>
            <a:r>
              <a:rPr lang="en-US" sz="2000" dirty="0">
                <a:solidFill>
                  <a:srgbClr val="4F4F5B"/>
                </a:solidFill>
              </a:rPr>
              <a:t>), </a:t>
            </a:r>
            <a:r>
              <a:rPr lang="en-US" sz="2000" dirty="0" err="1">
                <a:solidFill>
                  <a:srgbClr val="4F4F5B"/>
                </a:solidFill>
              </a:rPr>
              <a:t>η</a:t>
            </a:r>
            <a:r>
              <a:rPr lang="en-US" sz="2000" dirty="0">
                <a:solidFill>
                  <a:srgbClr val="4F4F5B"/>
                </a:solidFill>
              </a:rPr>
              <a:t> </a:t>
            </a:r>
            <a:r>
              <a:rPr lang="en-US" sz="2000" dirty="0" err="1">
                <a:solidFill>
                  <a:srgbClr val="4F4F5B"/>
                </a:solidFill>
              </a:rPr>
              <a:t>ε</a:t>
            </a:r>
            <a:r>
              <a:rPr lang="en-US" sz="2000" dirty="0">
                <a:solidFill>
                  <a:srgbClr val="4F4F5B"/>
                </a:solidFill>
              </a:rPr>
              <a:t>π</a:t>
            </a:r>
            <a:r>
              <a:rPr lang="en-US" sz="2000" dirty="0" err="1">
                <a:solidFill>
                  <a:srgbClr val="4F4F5B"/>
                </a:solidFill>
              </a:rPr>
              <a:t>ιμονή</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η</a:t>
            </a:r>
            <a:r>
              <a:rPr lang="en-US" sz="2000" dirty="0">
                <a:solidFill>
                  <a:srgbClr val="4F4F5B"/>
                </a:solidFill>
              </a:rPr>
              <a:t> α</a:t>
            </a:r>
            <a:r>
              <a:rPr lang="en-US" sz="2000" dirty="0" err="1">
                <a:solidFill>
                  <a:srgbClr val="4F4F5B"/>
                </a:solidFill>
              </a:rPr>
              <a:t>υτογνωσί</a:t>
            </a:r>
            <a:r>
              <a:rPr lang="en-US" sz="2000" dirty="0">
                <a:solidFill>
                  <a:srgbClr val="4F4F5B"/>
                </a:solidFill>
              </a:rPr>
              <a:t>α (</a:t>
            </a:r>
            <a:r>
              <a:rPr lang="en-US" sz="2000" dirty="0" err="1">
                <a:solidFill>
                  <a:srgbClr val="4F4F5B"/>
                </a:solidFill>
              </a:rPr>
              <a:t>συμ</a:t>
            </a:r>
            <a:r>
              <a:rPr lang="en-US" sz="2000" dirty="0">
                <a:solidFill>
                  <a:srgbClr val="4F4F5B"/>
                </a:solidFill>
              </a:rPr>
              <a:t>π</a:t>
            </a:r>
            <a:r>
              <a:rPr lang="en-US" sz="2000" dirty="0" err="1">
                <a:solidFill>
                  <a:srgbClr val="4F4F5B"/>
                </a:solidFill>
              </a:rPr>
              <a:t>εριλ</a:t>
            </a:r>
            <a:r>
              <a:rPr lang="en-US" sz="2000" dirty="0">
                <a:solidFill>
                  <a:srgbClr val="4F4F5B"/>
                </a:solidFill>
              </a:rPr>
              <a:t>α</a:t>
            </a:r>
            <a:r>
              <a:rPr lang="en-US" sz="2000" dirty="0" err="1">
                <a:solidFill>
                  <a:srgbClr val="4F4F5B"/>
                </a:solidFill>
              </a:rPr>
              <a:t>μ</a:t>
            </a:r>
            <a:r>
              <a:rPr lang="en-US" sz="2000" dirty="0">
                <a:solidFill>
                  <a:srgbClr val="4F4F5B"/>
                </a:solidFill>
              </a:rPr>
              <a:t>βα</a:t>
            </a:r>
            <a:r>
              <a:rPr lang="en-US" sz="2000" dirty="0" err="1">
                <a:solidFill>
                  <a:srgbClr val="4F4F5B"/>
                </a:solidFill>
              </a:rPr>
              <a:t>νομένου</a:t>
            </a:r>
            <a:r>
              <a:rPr lang="en-US" sz="2000" dirty="0">
                <a:solidFill>
                  <a:srgbClr val="4F4F5B"/>
                </a:solidFill>
              </a:rPr>
              <a:t> </a:t>
            </a:r>
            <a:r>
              <a:rPr lang="en-US" sz="2000" dirty="0" err="1">
                <a:solidFill>
                  <a:srgbClr val="4F4F5B"/>
                </a:solidFill>
              </a:rPr>
              <a:t>του</a:t>
            </a:r>
            <a:r>
              <a:rPr lang="en-US" sz="2000" dirty="0">
                <a:solidFill>
                  <a:srgbClr val="4F4F5B"/>
                </a:solidFill>
              </a:rPr>
              <a:t> </a:t>
            </a:r>
            <a:r>
              <a:rPr lang="en-US" sz="2000" dirty="0" err="1">
                <a:solidFill>
                  <a:srgbClr val="4F4F5B"/>
                </a:solidFill>
              </a:rPr>
              <a:t>σκο</a:t>
            </a:r>
            <a:r>
              <a:rPr lang="en-US" sz="2000" dirty="0">
                <a:solidFill>
                  <a:srgbClr val="4F4F5B"/>
                </a:solidFill>
              </a:rPr>
              <a:t>π</a:t>
            </a:r>
            <a:r>
              <a:rPr lang="en-US" sz="2000" dirty="0" err="1">
                <a:solidFill>
                  <a:srgbClr val="4F4F5B"/>
                </a:solidFill>
              </a:rPr>
              <a:t>ού</a:t>
            </a:r>
            <a:r>
              <a:rPr lang="en-US" sz="2000" dirty="0">
                <a:solidFill>
                  <a:srgbClr val="4F4F5B"/>
                </a:solidFill>
              </a:rPr>
              <a:t> </a:t>
            </a:r>
            <a:r>
              <a:rPr lang="en-US" sz="2000" dirty="0" err="1">
                <a:solidFill>
                  <a:srgbClr val="4F4F5B"/>
                </a:solidFill>
              </a:rPr>
              <a:t>στη</a:t>
            </a:r>
            <a:r>
              <a:rPr lang="en-US" sz="2000" dirty="0">
                <a:solidFill>
                  <a:srgbClr val="4F4F5B"/>
                </a:solidFill>
              </a:rPr>
              <a:t> </a:t>
            </a:r>
            <a:r>
              <a:rPr lang="en-US" sz="2000" dirty="0" err="1">
                <a:solidFill>
                  <a:srgbClr val="4F4F5B"/>
                </a:solidFill>
              </a:rPr>
              <a:t>ζωή</a:t>
            </a:r>
            <a:r>
              <a:rPr lang="en-US" sz="2000" dirty="0">
                <a:solidFill>
                  <a:srgbClr val="4F4F5B"/>
                </a:solidFill>
              </a:rPr>
              <a:t>) </a:t>
            </a:r>
            <a:r>
              <a:rPr lang="en-US" sz="2000" dirty="0" err="1">
                <a:solidFill>
                  <a:srgbClr val="4F4F5B"/>
                </a:solidFill>
              </a:rPr>
              <a:t>είν</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κρίσιμ</a:t>
            </a:r>
            <a:r>
              <a:rPr lang="en-US" sz="2000" dirty="0">
                <a:solidFill>
                  <a:srgbClr val="4F4F5B"/>
                </a:solidFill>
              </a:rPr>
              <a:t>α </a:t>
            </a:r>
            <a:r>
              <a:rPr lang="en-US" sz="2000" dirty="0" err="1">
                <a:solidFill>
                  <a:srgbClr val="4F4F5B"/>
                </a:solidFill>
              </a:rPr>
              <a:t>στοιχεί</a:t>
            </a:r>
            <a:r>
              <a:rPr lang="en-US" sz="2000" dirty="0">
                <a:solidFill>
                  <a:srgbClr val="4F4F5B"/>
                </a:solidFill>
              </a:rPr>
              <a:t>α </a:t>
            </a:r>
            <a:r>
              <a:rPr lang="en-US" sz="2000" dirty="0" err="1">
                <a:solidFill>
                  <a:srgbClr val="4F4F5B"/>
                </a:solidFill>
              </a:rPr>
              <a:t>της</a:t>
            </a:r>
            <a:r>
              <a:rPr lang="en-US" sz="2000" dirty="0">
                <a:solidFill>
                  <a:srgbClr val="4F4F5B"/>
                </a:solidFill>
              </a:rPr>
              <a:t> α</a:t>
            </a:r>
            <a:r>
              <a:rPr lang="en-US" sz="2000" dirty="0" err="1">
                <a:solidFill>
                  <a:srgbClr val="4F4F5B"/>
                </a:solidFill>
              </a:rPr>
              <a:t>υτο</a:t>
            </a:r>
            <a:r>
              <a:rPr lang="en-US" sz="2000" dirty="0">
                <a:solidFill>
                  <a:srgbClr val="4F4F5B"/>
                </a:solidFill>
              </a:rPr>
              <a:t>π</a:t>
            </a:r>
            <a:r>
              <a:rPr lang="en-US" sz="2000" dirty="0" err="1">
                <a:solidFill>
                  <a:srgbClr val="4F4F5B"/>
                </a:solidFill>
              </a:rPr>
              <a:t>ε</a:t>
            </a:r>
            <a:r>
              <a:rPr lang="en-US" sz="2000" dirty="0">
                <a:solidFill>
                  <a:srgbClr val="4F4F5B"/>
                </a:solidFill>
              </a:rPr>
              <a:t>π</a:t>
            </a:r>
            <a:r>
              <a:rPr lang="en-US" sz="2000" dirty="0" err="1">
                <a:solidFill>
                  <a:srgbClr val="4F4F5B"/>
                </a:solidFill>
              </a:rPr>
              <a:t>οίθησης</a:t>
            </a:r>
            <a:r>
              <a:rPr lang="en-US" sz="2000" dirty="0">
                <a:solidFill>
                  <a:srgbClr val="4F4F5B"/>
                </a:solidFill>
              </a:rPr>
              <a:t> </a:t>
            </a:r>
            <a:r>
              <a:rPr lang="en-US" sz="2000" dirty="0" err="1">
                <a:solidFill>
                  <a:srgbClr val="4F4F5B"/>
                </a:solidFill>
              </a:rPr>
              <a:t>ενός</a:t>
            </a:r>
            <a:r>
              <a:rPr lang="el-GR" sz="2000" dirty="0">
                <a:solidFill>
                  <a:srgbClr val="4F4F5B"/>
                </a:solidFill>
              </a:rPr>
              <a:t>/μιας</a:t>
            </a:r>
            <a:r>
              <a:rPr lang="en-US" sz="2000" dirty="0">
                <a:solidFill>
                  <a:srgbClr val="4F4F5B"/>
                </a:solidFill>
              </a:rPr>
              <a:t> </a:t>
            </a:r>
            <a:r>
              <a:rPr lang="en-US" sz="2000" dirty="0" err="1">
                <a:solidFill>
                  <a:srgbClr val="4F4F5B"/>
                </a:solidFill>
              </a:rPr>
              <a:t>μ</a:t>
            </a:r>
            <a:r>
              <a:rPr lang="en-US" sz="2000" dirty="0">
                <a:solidFill>
                  <a:srgbClr val="4F4F5B"/>
                </a:solidFill>
              </a:rPr>
              <a:t>α</a:t>
            </a:r>
            <a:r>
              <a:rPr lang="en-US" sz="2000" dirty="0" err="1">
                <a:solidFill>
                  <a:srgbClr val="4F4F5B"/>
                </a:solidFill>
              </a:rPr>
              <a:t>θητή</a:t>
            </a:r>
            <a:r>
              <a:rPr lang="el-GR" sz="2000" dirty="0">
                <a:solidFill>
                  <a:srgbClr val="4F4F5B"/>
                </a:solidFill>
              </a:rPr>
              <a:t>/μαθήτριας</a:t>
            </a:r>
            <a:r>
              <a:rPr lang="en-US" sz="2000" dirty="0">
                <a:solidFill>
                  <a:srgbClr val="4F4F5B"/>
                </a:solidFill>
              </a:rPr>
              <a:t>.</a:t>
            </a:r>
            <a:endParaRPr sz="2000" dirty="0">
              <a:solidFill>
                <a:srgbClr val="4F4F5B"/>
              </a:solidFill>
            </a:endParaRPr>
          </a:p>
        </p:txBody>
      </p:sp>
      <p:sp>
        <p:nvSpPr>
          <p:cNvPr id="306" name="Google Shape;306;g39e7b6f5a92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9e7b6f5a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9e7b6f5a9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g39e7b6f5a9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9f7e177b5a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9f7e177b5a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9e7b6f5a92_0_4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9e7b6f5a92_0_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9f7e177b5a_1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9f7e177b5a_1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9f7e177b5a_1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Χρησιμο</a:t>
            </a:r>
            <a:r>
              <a:rPr lang="en-US" dirty="0"/>
              <a:t>π</a:t>
            </a:r>
            <a:r>
              <a:rPr lang="en-US" dirty="0" err="1"/>
              <a:t>οιήστε</a:t>
            </a:r>
            <a:r>
              <a:rPr lang="en-US" dirty="0"/>
              <a:t> </a:t>
            </a:r>
            <a:r>
              <a:rPr lang="en-US" dirty="0" err="1"/>
              <a:t>το</a:t>
            </a:r>
            <a:r>
              <a:rPr lang="en-US" dirty="0"/>
              <a:t> </a:t>
            </a:r>
            <a:r>
              <a:rPr lang="en-US" dirty="0" err="1"/>
              <a:t>φύλλο</a:t>
            </a:r>
            <a:r>
              <a:rPr lang="en-US" dirty="0"/>
              <a:t> </a:t>
            </a:r>
            <a:r>
              <a:rPr lang="el-GR" dirty="0"/>
              <a:t>εργασίας</a:t>
            </a:r>
            <a:r>
              <a:rPr lang="en-US" dirty="0"/>
              <a:t> </a:t>
            </a:r>
            <a:r>
              <a:rPr lang="el-GR" dirty="0"/>
              <a:t>της Ημέρας 2</a:t>
            </a:r>
            <a:r>
              <a:rPr lang="en-US" dirty="0"/>
              <a:t> </a:t>
            </a:r>
            <a:r>
              <a:rPr lang="el-GR" dirty="0"/>
              <a:t>(Στρατηγικές ελπίδας </a:t>
            </a:r>
            <a:r>
              <a:rPr lang="en-US" dirty="0"/>
              <a:t>PERMA - </a:t>
            </a:r>
            <a:r>
              <a:rPr lang="el-GR" dirty="0"/>
              <a:t>Νόημα &amp; Επίτευξη),</a:t>
            </a:r>
            <a:r>
              <a:rPr lang="en-US" dirty="0"/>
              <a:t> </a:t>
            </a:r>
            <a:r>
              <a:rPr lang="en-US" dirty="0" err="1"/>
              <a:t>συμ</a:t>
            </a:r>
            <a:r>
              <a:rPr lang="en-US" dirty="0"/>
              <a:t>π</a:t>
            </a:r>
            <a:r>
              <a:rPr lang="en-US" dirty="0" err="1"/>
              <a:t>ληρώστε</a:t>
            </a:r>
            <a:r>
              <a:rPr lang="el-GR" dirty="0"/>
              <a:t> το</a:t>
            </a:r>
            <a:r>
              <a:rPr lang="en-US" dirty="0"/>
              <a:t> </a:t>
            </a:r>
            <a:r>
              <a:rPr lang="en-US" dirty="0" err="1"/>
              <a:t>σε</a:t>
            </a:r>
            <a:r>
              <a:rPr lang="en-US" dirty="0"/>
              <a:t> </a:t>
            </a:r>
            <a:r>
              <a:rPr lang="en-US" dirty="0" err="1"/>
              <a:t>ζευγάρι</a:t>
            </a:r>
            <a:r>
              <a:rPr lang="en-US" dirty="0"/>
              <a:t>α </a:t>
            </a:r>
            <a:r>
              <a:rPr lang="en-US" dirty="0" err="1"/>
              <a:t>κ</a:t>
            </a:r>
            <a:r>
              <a:rPr lang="en-US" dirty="0"/>
              <a:t>α</a:t>
            </a:r>
            <a:r>
              <a:rPr lang="en-US" dirty="0" err="1"/>
              <a:t>ι</a:t>
            </a:r>
            <a:r>
              <a:rPr lang="en-US" dirty="0"/>
              <a:t>, </a:t>
            </a:r>
            <a:r>
              <a:rPr lang="en-US" dirty="0" err="1"/>
              <a:t>στη</a:t>
            </a:r>
            <a:r>
              <a:rPr lang="en-US" dirty="0"/>
              <a:t> </a:t>
            </a:r>
            <a:r>
              <a:rPr lang="en-US" dirty="0" err="1"/>
              <a:t>συνέχει</a:t>
            </a:r>
            <a:r>
              <a:rPr lang="en-US" dirty="0"/>
              <a:t>α, </a:t>
            </a:r>
            <a:r>
              <a:rPr lang="en-US" dirty="0" err="1"/>
              <a:t>μοιρ</a:t>
            </a:r>
            <a:r>
              <a:rPr lang="en-US" dirty="0"/>
              <a:t>α</a:t>
            </a:r>
            <a:r>
              <a:rPr lang="en-US" dirty="0" err="1"/>
              <a:t>στείτε</a:t>
            </a:r>
            <a:r>
              <a:rPr lang="en-US" dirty="0"/>
              <a:t> </a:t>
            </a:r>
            <a:r>
              <a:rPr lang="en-US" dirty="0" err="1"/>
              <a:t>το</a:t>
            </a:r>
            <a:r>
              <a:rPr lang="en-US" dirty="0"/>
              <a:t> </a:t>
            </a:r>
            <a:r>
              <a:rPr lang="en-US" dirty="0" err="1"/>
              <a:t>με</a:t>
            </a:r>
            <a:r>
              <a:rPr lang="en-US" dirty="0"/>
              <a:t> </a:t>
            </a:r>
            <a:r>
              <a:rPr lang="en-US" dirty="0" err="1"/>
              <a:t>την</a:t>
            </a:r>
            <a:r>
              <a:rPr lang="en-US" dirty="0"/>
              <a:t> </a:t>
            </a:r>
            <a:r>
              <a:rPr lang="en-US" dirty="0" err="1"/>
              <a:t>ομάδ</a:t>
            </a:r>
            <a:r>
              <a:rPr lang="en-US" dirty="0"/>
              <a:t>α.</a:t>
            </a:r>
            <a:endParaRPr dirty="0"/>
          </a:p>
        </p:txBody>
      </p:sp>
      <p:sp>
        <p:nvSpPr>
          <p:cNvPr id="339" name="Google Shape;339;g39f7e177b5a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9f7e177b5a_1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39f7e177b5a_1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9f7e177b5a_1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39f7e177b5a_1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9e7b6f5a92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9e7b6f5a92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9e7b6f5a92_0_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9e7b6f5a92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9e7b6f5a92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39e7b6f5a92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8a177058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38a177058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e7b6f5a9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9e7b6f5a9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9e7b6f5a92_0_5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39e7b6f5a92_0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9e7b6f5a92_0_5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39e7b6f5a92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9e7b6f5a92_0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39e7b6f5a92_0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9e7b6f5a92_0_5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9e7b6f5a92_0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9fa8c56bc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39fa8c56bc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9fa8c56bc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39fa8c56bc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9e7b6f5a92_0_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Ε</a:t>
            </a:r>
            <a:r>
              <a:rPr lang="en-US" dirty="0" err="1"/>
              <a:t>ξηγήστε</a:t>
            </a:r>
            <a:r>
              <a:rPr lang="en-US" dirty="0"/>
              <a:t> </a:t>
            </a:r>
            <a:r>
              <a:rPr lang="en-US" dirty="0" err="1"/>
              <a:t>ότι</a:t>
            </a:r>
            <a:r>
              <a:rPr lang="en-US" dirty="0"/>
              <a:t> </a:t>
            </a:r>
            <a:r>
              <a:rPr lang="en-US" dirty="0" err="1"/>
              <a:t>οι</a:t>
            </a:r>
            <a:r>
              <a:rPr lang="en-US" dirty="0"/>
              <a:t> </a:t>
            </a:r>
            <a:r>
              <a:rPr lang="en-US" dirty="0" err="1"/>
              <a:t>ηγέτες</a:t>
            </a:r>
            <a:r>
              <a:rPr lang="en-US" dirty="0"/>
              <a:t> </a:t>
            </a:r>
            <a:r>
              <a:rPr lang="en-US" dirty="0" err="1"/>
              <a:t>ενδέχετ</a:t>
            </a:r>
            <a:r>
              <a:rPr lang="en-US" dirty="0"/>
              <a:t>α</a:t>
            </a:r>
            <a:r>
              <a:rPr lang="en-US" dirty="0" err="1"/>
              <a:t>ι</a:t>
            </a:r>
            <a:r>
              <a:rPr lang="en-US" dirty="0"/>
              <a:t> </a:t>
            </a:r>
            <a:r>
              <a:rPr lang="en-US" dirty="0" err="1"/>
              <a:t>ν</a:t>
            </a:r>
            <a:r>
              <a:rPr lang="en-US" dirty="0"/>
              <a:t>α </a:t>
            </a:r>
            <a:r>
              <a:rPr lang="en-US" dirty="0" err="1"/>
              <a:t>συνδυάζουν</a:t>
            </a:r>
            <a:r>
              <a:rPr lang="en-US" dirty="0"/>
              <a:t> </a:t>
            </a:r>
            <a:r>
              <a:rPr lang="en-US" dirty="0" err="1"/>
              <a:t>διάφορ</a:t>
            </a:r>
            <a:r>
              <a:rPr lang="el-GR" dirty="0"/>
              <a:t>α</a:t>
            </a:r>
            <a:r>
              <a:rPr lang="en-US" dirty="0"/>
              <a:t> </a:t>
            </a:r>
            <a:r>
              <a:rPr lang="en-US" dirty="0" err="1"/>
              <a:t>στυλ</a:t>
            </a:r>
            <a:r>
              <a:rPr lang="en-US" dirty="0"/>
              <a:t> </a:t>
            </a:r>
            <a:r>
              <a:rPr lang="en-US" dirty="0" err="1"/>
              <a:t>στην</a:t>
            </a:r>
            <a:r>
              <a:rPr lang="en-US" dirty="0"/>
              <a:t> π</a:t>
            </a:r>
            <a:r>
              <a:rPr lang="en-US" dirty="0" err="1"/>
              <a:t>ροσ</a:t>
            </a:r>
            <a:r>
              <a:rPr lang="en-US" dirty="0"/>
              <a:t>π</a:t>
            </a:r>
            <a:r>
              <a:rPr lang="en-US" dirty="0" err="1"/>
              <a:t>άθειά</a:t>
            </a:r>
            <a:r>
              <a:rPr lang="en-US" dirty="0"/>
              <a:t> </a:t>
            </a:r>
            <a:r>
              <a:rPr lang="en-US" dirty="0" err="1"/>
              <a:t>τους</a:t>
            </a:r>
            <a:r>
              <a:rPr lang="en-US" dirty="0"/>
              <a:t> </a:t>
            </a:r>
            <a:r>
              <a:rPr lang="en-US" dirty="0" err="1"/>
              <a:t>ν</a:t>
            </a:r>
            <a:r>
              <a:rPr lang="en-US" dirty="0"/>
              <a:t>α π</a:t>
            </a:r>
            <a:r>
              <a:rPr lang="en-US" dirty="0" err="1"/>
              <a:t>ροωθήσουν</a:t>
            </a:r>
            <a:r>
              <a:rPr lang="en-US" dirty="0"/>
              <a:t> </a:t>
            </a:r>
            <a:r>
              <a:rPr lang="en-US" dirty="0" err="1"/>
              <a:t>την</a:t>
            </a:r>
            <a:r>
              <a:rPr lang="en-US" dirty="0"/>
              <a:t> α</a:t>
            </a:r>
            <a:r>
              <a:rPr lang="en-US" dirty="0" err="1"/>
              <a:t>λλ</a:t>
            </a:r>
            <a:r>
              <a:rPr lang="en-US" dirty="0"/>
              <a:t>α</a:t>
            </a:r>
            <a:r>
              <a:rPr lang="en-US" dirty="0" err="1"/>
              <a:t>γή</a:t>
            </a:r>
            <a:r>
              <a:rPr lang="el-GR" dirty="0"/>
              <a:t>.</a:t>
            </a:r>
            <a:endParaRPr dirty="0"/>
          </a:p>
        </p:txBody>
      </p:sp>
      <p:sp>
        <p:nvSpPr>
          <p:cNvPr id="439" name="Google Shape;439;g39e7b6f5a92_0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9e7b6f5a92_0_6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sz="1200" b="0" i="0" u="none" strike="noStrike" cap="none" dirty="0">
                <a:solidFill>
                  <a:schemeClr val="dk1"/>
                </a:solidFill>
                <a:effectLst/>
                <a:latin typeface="Calibri"/>
                <a:ea typeface="Calibri"/>
                <a:cs typeface="Calibri"/>
                <a:sym typeface="Calibri"/>
              </a:rPr>
              <a:t>Το αποτέλεσμα του σχεδίου της Σάρα</a:t>
            </a:r>
            <a:r>
              <a:rPr lang="en-GB" sz="1200" b="0"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ήταν η μείωση κατά 15% των ημερών απουσίας των εκπαιδευτικών λόγω ασθένειας και η βελτίωση των αποτελεσμάτων σε σχολική έρευνα σχετικά με την ψυχολογική ασφάλεια. Αυτή η αλλαγή οδήγησε σε μια πιο υγιή και ανθεκτική σχολική κουλτούρα.</a:t>
            </a:r>
            <a:endParaRPr dirty="0"/>
          </a:p>
        </p:txBody>
      </p:sp>
      <p:sp>
        <p:nvSpPr>
          <p:cNvPr id="448" name="Google Shape;448;g39e7b6f5a92_0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9e7b6f5a92_0_6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39e7b6f5a92_0_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9e7b6f5a92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39e7b6f5a92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e7b6f5a9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39e7b6f5a9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9fa8c56bcb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39fa8c56bcb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7f92c21d3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37f92c21d3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9e7b6f5a9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39e7b6f5a9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9e7b6f5a92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39e7b6f5a9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e7b6f5a92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39e7b6f5a9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e7b6f5a9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9e7b6f5a9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74726" y="2184268"/>
            <a:ext cx="7086248" cy="1334065"/>
          </a:xfrm>
          <a:prstGeom prst="rect">
            <a:avLst/>
          </a:prstGeom>
          <a:noFill/>
          <a:ln>
            <a:noFill/>
          </a:ln>
        </p:spPr>
        <p:txBody>
          <a:bodyPr spcFirstLastPara="1" wrap="square" lIns="91425" tIns="45700" rIns="91425" bIns="45700" anchor="ctr" anchorCtr="0">
            <a:normAutofit/>
          </a:bodyPr>
          <a:lstStyle/>
          <a:p>
            <a:pPr lvl="0"/>
            <a:r>
              <a:rPr lang="el-GR" sz="2200" dirty="0" err="1"/>
              <a:t>Ευημερεύοντα</a:t>
            </a:r>
            <a:r>
              <a:rPr lang="el-GR" sz="2200" dirty="0"/>
              <a:t> Σχολεία: Μια Συστημική, Ολιστική Σχολική Προσέγγιση στην Ψυχική Υγεία και Ευημερία</a:t>
            </a:r>
            <a:endParaRPr sz="2200" dirty="0"/>
          </a:p>
        </p:txBody>
      </p:sp>
      <p:sp>
        <p:nvSpPr>
          <p:cNvPr id="68" name="Google Shape;68;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Autofit/>
          </a:bodyPr>
          <a:lstStyle/>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Διάρκει</a:t>
            </a:r>
            <a:r>
              <a:rPr lang="en-US" sz="1800" b="0" i="0" dirty="0">
                <a:solidFill>
                  <a:srgbClr val="545454"/>
                </a:solidFill>
              </a:rPr>
              <a:t>α </a:t>
            </a:r>
            <a:r>
              <a:rPr lang="en-US" sz="1800" b="0" i="0" dirty="0" err="1">
                <a:solidFill>
                  <a:srgbClr val="545454"/>
                </a:solidFill>
              </a:rPr>
              <a:t>έργου</a:t>
            </a:r>
            <a:r>
              <a:rPr lang="en-US" sz="1800" b="0" i="0" dirty="0">
                <a:solidFill>
                  <a:srgbClr val="545454"/>
                </a:solidFill>
              </a:rPr>
              <a:t>: 36 </a:t>
            </a:r>
            <a:r>
              <a:rPr lang="en-US" sz="1800" b="0" i="0" dirty="0" err="1">
                <a:solidFill>
                  <a:srgbClr val="545454"/>
                </a:solidFill>
              </a:rPr>
              <a:t>μήνες</a:t>
            </a:r>
            <a:r>
              <a:rPr lang="en-US" sz="1800" b="0" i="0" dirty="0">
                <a:solidFill>
                  <a:srgbClr val="545454"/>
                </a:solidFill>
              </a:rPr>
              <a:t> (</a:t>
            </a:r>
            <a:r>
              <a:rPr lang="en-US" sz="1800" b="0" i="0" dirty="0" err="1">
                <a:solidFill>
                  <a:srgbClr val="545454"/>
                </a:solidFill>
              </a:rPr>
              <a:t>Μάρτιος</a:t>
            </a:r>
            <a:r>
              <a:rPr lang="en-US" sz="1800" b="0" i="0" dirty="0">
                <a:solidFill>
                  <a:srgbClr val="545454"/>
                </a:solidFill>
              </a:rPr>
              <a:t> 2025 - </a:t>
            </a:r>
            <a:r>
              <a:rPr lang="en-US" sz="1800" b="0" i="0" dirty="0" err="1">
                <a:solidFill>
                  <a:srgbClr val="545454"/>
                </a:solidFill>
              </a:rPr>
              <a:t>Φε</a:t>
            </a:r>
            <a:r>
              <a:rPr lang="en-US" sz="1800" b="0" i="0" dirty="0">
                <a:solidFill>
                  <a:srgbClr val="545454"/>
                </a:solidFill>
              </a:rPr>
              <a:t>β</a:t>
            </a:r>
            <a:r>
              <a:rPr lang="en-US" sz="1800" b="0" i="0" dirty="0" err="1">
                <a:solidFill>
                  <a:srgbClr val="545454"/>
                </a:solidFill>
              </a:rPr>
              <a:t>ρουάριος</a:t>
            </a:r>
            <a:r>
              <a:rPr lang="en-US" sz="1800" b="0" i="0" dirty="0">
                <a:solidFill>
                  <a:srgbClr val="545454"/>
                </a:solidFill>
              </a:rPr>
              <a:t> 2028)</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Αριθμός</a:t>
            </a:r>
            <a:r>
              <a:rPr lang="en-US" sz="1800" b="0" i="0" dirty="0">
                <a:solidFill>
                  <a:srgbClr val="545454"/>
                </a:solidFill>
              </a:rPr>
              <a:t> </a:t>
            </a:r>
            <a:r>
              <a:rPr lang="en-US" sz="1800" b="0" i="0" dirty="0" err="1">
                <a:solidFill>
                  <a:srgbClr val="545454"/>
                </a:solidFill>
              </a:rPr>
              <a:t>έργου</a:t>
            </a:r>
            <a:r>
              <a:rPr lang="en-US" sz="1800" b="0" i="0" dirty="0">
                <a:solidFill>
                  <a:srgbClr val="545454"/>
                </a:solidFill>
              </a:rPr>
              <a:t>: 101196057</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Πρόσκληση</a:t>
            </a:r>
            <a:r>
              <a:rPr lang="en-US" sz="1800" b="0" i="0" dirty="0">
                <a:solidFill>
                  <a:srgbClr val="545454"/>
                </a:solidFill>
              </a:rPr>
              <a:t>: ERASMUS-EDU-2024-POL-EXP</a:t>
            </a:r>
            <a:endParaRPr sz="1800" b="0" i="0" dirty="0">
              <a:solidFill>
                <a:srgbClr val="000000"/>
              </a:solidFill>
            </a:endParaRPr>
          </a:p>
          <a:p>
            <a:pPr marL="0" lvl="0" indent="0" algn="l" rtl="0">
              <a:lnSpc>
                <a:spcPct val="90000"/>
              </a:lnSpc>
              <a:spcBef>
                <a:spcPts val="0"/>
              </a:spcBef>
              <a:spcAft>
                <a:spcPts val="0"/>
              </a:spcAft>
              <a:buClr>
                <a:schemeClr val="accent1"/>
              </a:buClr>
              <a:buSzPct val="100000"/>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9e7b6f5a92_0_70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pic>
        <p:nvPicPr>
          <p:cNvPr id="135" name="Google Shape;135;g39e7b6f5a92_0_704"/>
          <p:cNvPicPr preferRelativeResize="0"/>
          <p:nvPr/>
        </p:nvPicPr>
        <p:blipFill>
          <a:blip r:embed="rId3">
            <a:alphaModFix/>
          </a:blip>
          <a:stretch>
            <a:fillRect/>
          </a:stretch>
        </p:blipFill>
        <p:spPr>
          <a:xfrm>
            <a:off x="-427175" y="991552"/>
            <a:ext cx="5727299" cy="5727299"/>
          </a:xfrm>
          <a:prstGeom prst="rect">
            <a:avLst/>
          </a:prstGeom>
          <a:noFill/>
          <a:ln>
            <a:noFill/>
          </a:ln>
        </p:spPr>
      </p:pic>
      <p:sp>
        <p:nvSpPr>
          <p:cNvPr id="136" name="Google Shape;136;g39e7b6f5a92_0_70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a:t>Μελέτη περίπτωσης </a:t>
            </a:r>
            <a:endParaRPr/>
          </a:p>
        </p:txBody>
      </p:sp>
      <p:sp>
        <p:nvSpPr>
          <p:cNvPr id="137" name="Google Shape;137;g39e7b6f5a92_0_704"/>
          <p:cNvSpPr txBox="1">
            <a:spLocks noGrp="1"/>
          </p:cNvSpPr>
          <p:nvPr>
            <p:ph type="body" idx="2"/>
          </p:nvPr>
        </p:nvSpPr>
        <p:spPr>
          <a:xfrm>
            <a:off x="6315273" y="1462675"/>
            <a:ext cx="57273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dirty="0" err="1">
                <a:solidFill>
                  <a:srgbClr val="000000"/>
                </a:solidFill>
              </a:rPr>
              <a:t>Η</a:t>
            </a:r>
            <a:r>
              <a:rPr lang="en-US" sz="2000" dirty="0">
                <a:solidFill>
                  <a:srgbClr val="000000"/>
                </a:solidFill>
              </a:rPr>
              <a:t> </a:t>
            </a:r>
            <a:r>
              <a:rPr lang="en-US" sz="2000" dirty="0" err="1">
                <a:solidFill>
                  <a:srgbClr val="000000"/>
                </a:solidFill>
              </a:rPr>
              <a:t>Ρίν</a:t>
            </a:r>
            <a:r>
              <a:rPr lang="en-US" sz="2000" dirty="0">
                <a:solidFill>
                  <a:srgbClr val="000000"/>
                </a:solidFill>
              </a:rPr>
              <a:t>α, </a:t>
            </a:r>
            <a:r>
              <a:rPr lang="en-US" sz="2000" dirty="0" err="1">
                <a:solidFill>
                  <a:srgbClr val="000000"/>
                </a:solidFill>
              </a:rPr>
              <a:t>μι</a:t>
            </a:r>
            <a:r>
              <a:rPr lang="en-US" sz="2000" dirty="0">
                <a:solidFill>
                  <a:srgbClr val="000000"/>
                </a:solidFill>
              </a:rPr>
              <a:t>α 10χρονη </a:t>
            </a:r>
            <a:r>
              <a:rPr lang="en-US" sz="2000" dirty="0" err="1">
                <a:solidFill>
                  <a:srgbClr val="000000"/>
                </a:solidFill>
              </a:rPr>
              <a:t>μ</a:t>
            </a:r>
            <a:r>
              <a:rPr lang="en-US" sz="2000" dirty="0">
                <a:solidFill>
                  <a:srgbClr val="000000"/>
                </a:solidFill>
              </a:rPr>
              <a:t>α</a:t>
            </a:r>
            <a:r>
              <a:rPr lang="en-US" sz="2000" dirty="0" err="1">
                <a:solidFill>
                  <a:srgbClr val="000000"/>
                </a:solidFill>
              </a:rPr>
              <a:t>θήτρι</a:t>
            </a:r>
            <a:r>
              <a:rPr lang="en-US" sz="2000" dirty="0">
                <a:solidFill>
                  <a:srgbClr val="000000"/>
                </a:solidFill>
              </a:rPr>
              <a:t>α </a:t>
            </a:r>
            <a:r>
              <a:rPr lang="en-US" sz="2000" dirty="0" err="1">
                <a:solidFill>
                  <a:srgbClr val="000000"/>
                </a:solidFill>
              </a:rPr>
              <a:t>με</a:t>
            </a:r>
            <a:r>
              <a:rPr lang="en-US" sz="2000" dirty="0">
                <a:solidFill>
                  <a:srgbClr val="000000"/>
                </a:solidFill>
              </a:rPr>
              <a:t> </a:t>
            </a:r>
            <a:r>
              <a:rPr lang="en-US" sz="2000" dirty="0" err="1">
                <a:solidFill>
                  <a:srgbClr val="000000"/>
                </a:solidFill>
              </a:rPr>
              <a:t>δυσλεξί</a:t>
            </a:r>
            <a:r>
              <a:rPr lang="en-US" sz="2000" dirty="0">
                <a:solidFill>
                  <a:srgbClr val="000000"/>
                </a:solidFill>
              </a:rPr>
              <a:t>α, </a:t>
            </a:r>
            <a:endParaRPr sz="2000" dirty="0">
              <a:solidFill>
                <a:srgbClr val="000000"/>
              </a:solidFill>
            </a:endParaRPr>
          </a:p>
          <a:p>
            <a:pPr marL="0" lvl="0" indent="0" algn="l" rtl="0">
              <a:lnSpc>
                <a:spcPct val="100000"/>
              </a:lnSpc>
              <a:spcBef>
                <a:spcPts val="0"/>
              </a:spcBef>
              <a:spcAft>
                <a:spcPts val="0"/>
              </a:spcAft>
              <a:buNone/>
            </a:pPr>
            <a:r>
              <a:rPr lang="en-US" sz="2000" dirty="0">
                <a:solidFill>
                  <a:srgbClr val="000000"/>
                </a:solidFill>
              </a:rPr>
              <a:t>πα</a:t>
            </a:r>
            <a:r>
              <a:rPr lang="en-US" sz="2000" dirty="0" err="1">
                <a:solidFill>
                  <a:srgbClr val="000000"/>
                </a:solidFill>
              </a:rPr>
              <a:t>ρ</a:t>
            </a:r>
            <a:r>
              <a:rPr lang="en-US" sz="2000" dirty="0">
                <a:solidFill>
                  <a:srgbClr val="000000"/>
                </a:solidFill>
              </a:rPr>
              <a:t>α</a:t>
            </a:r>
            <a:r>
              <a:rPr lang="en-US" sz="2000" dirty="0" err="1">
                <a:solidFill>
                  <a:srgbClr val="000000"/>
                </a:solidFill>
              </a:rPr>
              <a:t>κολουθεί</a:t>
            </a:r>
            <a:r>
              <a:rPr lang="en-US" sz="2000" dirty="0">
                <a:solidFill>
                  <a:srgbClr val="000000"/>
                </a:solidFill>
              </a:rPr>
              <a:t> </a:t>
            </a:r>
            <a:r>
              <a:rPr lang="en-US" sz="2000" dirty="0" err="1">
                <a:solidFill>
                  <a:srgbClr val="000000"/>
                </a:solidFill>
              </a:rPr>
              <a:t>μι</a:t>
            </a:r>
            <a:r>
              <a:rPr lang="en-US" sz="2000" dirty="0">
                <a:solidFill>
                  <a:srgbClr val="000000"/>
                </a:solidFill>
              </a:rPr>
              <a:t>α </a:t>
            </a:r>
            <a:r>
              <a:rPr lang="en-US" sz="2000" dirty="0" err="1">
                <a:solidFill>
                  <a:srgbClr val="000000"/>
                </a:solidFill>
              </a:rPr>
              <a:t>συνάντηση</a:t>
            </a:r>
            <a:r>
              <a:rPr lang="en-US" sz="2000" dirty="0">
                <a:solidFill>
                  <a:srgbClr val="000000"/>
                </a:solidFill>
              </a:rPr>
              <a:t> </a:t>
            </a:r>
            <a:r>
              <a:rPr lang="en-US" sz="2000" dirty="0" err="1">
                <a:solidFill>
                  <a:srgbClr val="000000"/>
                </a:solidFill>
              </a:rPr>
              <a:t>γονέων-κ</a:t>
            </a:r>
            <a:r>
              <a:rPr lang="en-US" sz="2000" dirty="0">
                <a:solidFill>
                  <a:srgbClr val="000000"/>
                </a:solidFill>
              </a:rPr>
              <a:t>α</a:t>
            </a:r>
            <a:r>
              <a:rPr lang="en-US" sz="2000" dirty="0" err="1">
                <a:solidFill>
                  <a:srgbClr val="000000"/>
                </a:solidFill>
              </a:rPr>
              <a:t>θηγητών</a:t>
            </a:r>
            <a:r>
              <a:rPr lang="en-US" sz="2000" dirty="0">
                <a:solidFill>
                  <a:srgbClr val="000000"/>
                </a:solidFill>
              </a:rPr>
              <a:t>.</a:t>
            </a:r>
            <a:endParaRPr sz="2000" dirty="0">
              <a:solidFill>
                <a:srgbClr val="000000"/>
              </a:solidFill>
            </a:endParaRPr>
          </a:p>
          <a:p>
            <a:pPr marL="0" lvl="0" indent="0" algn="l" rtl="0">
              <a:lnSpc>
                <a:spcPct val="100000"/>
              </a:lnSpc>
              <a:spcBef>
                <a:spcPts val="0"/>
              </a:spcBef>
              <a:spcAft>
                <a:spcPts val="0"/>
              </a:spcAft>
              <a:buNone/>
            </a:pPr>
            <a:endParaRPr sz="2000" dirty="0">
              <a:solidFill>
                <a:schemeClr val="accent2"/>
              </a:solidFill>
            </a:endParaRPr>
          </a:p>
          <a:p>
            <a:pPr marL="0" lvl="0" indent="0" algn="ctr" rtl="0">
              <a:lnSpc>
                <a:spcPct val="100000"/>
              </a:lnSpc>
              <a:spcBef>
                <a:spcPts val="0"/>
              </a:spcBef>
              <a:spcAft>
                <a:spcPts val="0"/>
              </a:spcAft>
              <a:buNone/>
            </a:pPr>
            <a:r>
              <a:rPr lang="en-US" sz="2000" dirty="0" err="1">
                <a:solidFill>
                  <a:schemeClr val="accent2"/>
                </a:solidFill>
              </a:rPr>
              <a:t>Ε</a:t>
            </a:r>
            <a:r>
              <a:rPr lang="en-US" sz="2000" dirty="0">
                <a:solidFill>
                  <a:schemeClr val="accent2"/>
                </a:solidFill>
              </a:rPr>
              <a:t>π</a:t>
            </a:r>
            <a:r>
              <a:rPr lang="en-US" sz="2000" dirty="0" err="1">
                <a:solidFill>
                  <a:schemeClr val="accent2"/>
                </a:solidFill>
              </a:rPr>
              <a:t>ικοινωνί</a:t>
            </a:r>
            <a:r>
              <a:rPr lang="en-US" sz="2000" dirty="0">
                <a:solidFill>
                  <a:schemeClr val="accent2"/>
                </a:solidFill>
              </a:rPr>
              <a:t>α </a:t>
            </a:r>
            <a:r>
              <a:rPr lang="en-US" sz="2000" dirty="0" err="1">
                <a:solidFill>
                  <a:schemeClr val="accent2"/>
                </a:solidFill>
              </a:rPr>
              <a:t>του</a:t>
            </a:r>
            <a:r>
              <a:rPr lang="en-US" sz="2000" dirty="0">
                <a:solidFill>
                  <a:schemeClr val="accent2"/>
                </a:solidFill>
              </a:rPr>
              <a:t> </a:t>
            </a:r>
            <a:r>
              <a:rPr lang="el-GR" sz="2000" dirty="0">
                <a:solidFill>
                  <a:schemeClr val="accent2"/>
                </a:solidFill>
              </a:rPr>
              <a:t>εκπαιδευτικού</a:t>
            </a:r>
            <a:r>
              <a:rPr lang="en-US" sz="2000" dirty="0">
                <a:solidFill>
                  <a:schemeClr val="accent2"/>
                </a:solidFill>
              </a:rPr>
              <a:t> 2:</a:t>
            </a:r>
            <a:endParaRPr sz="2000" dirty="0">
              <a:solidFill>
                <a:schemeClr val="accent2"/>
              </a:solidFill>
            </a:endParaRPr>
          </a:p>
          <a:p>
            <a:pPr marL="0" lvl="0" indent="0" algn="ctr" rtl="0">
              <a:lnSpc>
                <a:spcPct val="100000"/>
              </a:lnSpc>
              <a:spcBef>
                <a:spcPts val="0"/>
              </a:spcBef>
              <a:spcAft>
                <a:spcPts val="0"/>
              </a:spcAft>
              <a:buNone/>
            </a:pPr>
            <a:r>
              <a:rPr lang="en-US" sz="2000" dirty="0">
                <a:solidFill>
                  <a:schemeClr val="accent2"/>
                </a:solidFill>
              </a:rPr>
              <a:t> </a:t>
            </a:r>
            <a:endParaRPr sz="2000" dirty="0">
              <a:solidFill>
                <a:schemeClr val="accent2"/>
              </a:solidFill>
            </a:endParaRPr>
          </a:p>
          <a:p>
            <a:pPr marL="0" lvl="0" indent="0" algn="ctr" rtl="0">
              <a:lnSpc>
                <a:spcPct val="100000"/>
              </a:lnSpc>
              <a:spcBef>
                <a:spcPts val="0"/>
              </a:spcBef>
              <a:spcAft>
                <a:spcPts val="0"/>
              </a:spcAft>
              <a:buNone/>
            </a:pPr>
            <a:r>
              <a:rPr lang="en-US" sz="2000" dirty="0">
                <a:solidFill>
                  <a:schemeClr val="accent2"/>
                </a:solidFill>
              </a:rPr>
              <a:t>«</a:t>
            </a:r>
            <a:r>
              <a:rPr lang="el-GR" sz="2000" dirty="0">
                <a:solidFill>
                  <a:schemeClr val="accent2"/>
                </a:solidFill>
              </a:rPr>
              <a:t>Η Ρίνα αντιμετωπίζει δυσκολίες στην ανάγνωση και βρίσκεται σε χαμηλότερο επίπεδο σε σχέση με τους/τις συμμαθητές/συμμαθήτριές της. Συχνά κάνει ορθογραφικά λάθη και δυσκολεύεται να συγκεντρωθεί κατά τη διάρκεια των δραστηριοτήτων ανάγνωσης. Πρέπει να εστιάσουμε στην επίλυση αυτών των προβλημάτων ώστε να μπορέσει να προχωρήσει»</a:t>
            </a:r>
            <a:r>
              <a:rPr lang="en-US" sz="2000" dirty="0">
                <a:solidFill>
                  <a:schemeClr val="accent2"/>
                </a:solidFill>
              </a:rPr>
              <a:t>.</a:t>
            </a:r>
            <a:endParaRPr sz="2000" dirty="0">
              <a:solidFill>
                <a:schemeClr val="accent2"/>
              </a:solidFill>
            </a:endParaRPr>
          </a:p>
          <a:p>
            <a:pPr marL="0" lvl="0" indent="0" algn="ctr"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b="1" dirty="0">
              <a:solidFill>
                <a:srgbClr val="000000"/>
              </a:solidFill>
            </a:endParaRPr>
          </a:p>
          <a:p>
            <a:pPr marL="0" lvl="0" indent="0" algn="l" rtl="0">
              <a:lnSpc>
                <a:spcPct val="100000"/>
              </a:lnSpc>
              <a:spcBef>
                <a:spcPts val="0"/>
              </a:spcBef>
              <a:spcAft>
                <a:spcPts val="0"/>
              </a:spcAft>
              <a:buNone/>
            </a:pPr>
            <a:endParaRPr sz="2000" b="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9e7b6f5a92_0_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43" name="Google Shape;143;g39e7b6f5a92_0_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a:t>Μελέτη περίπτωσης - Άσκηση σε ζευγάρια (5 λεπτά)</a:t>
            </a:r>
            <a:endParaRPr/>
          </a:p>
        </p:txBody>
      </p:sp>
      <p:sp>
        <p:nvSpPr>
          <p:cNvPr id="144" name="Google Shape;144;g39e7b6f5a92_0_43"/>
          <p:cNvSpPr txBox="1">
            <a:spLocks noGrp="1"/>
          </p:cNvSpPr>
          <p:nvPr>
            <p:ph type="body" idx="2"/>
          </p:nvPr>
        </p:nvSpPr>
        <p:spPr>
          <a:xfrm>
            <a:off x="1751700" y="1568190"/>
            <a:ext cx="8688600" cy="1276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000" b="1" dirty="0" err="1">
                <a:solidFill>
                  <a:srgbClr val="4F4F5B"/>
                </a:solidFill>
              </a:rPr>
              <a:t>Με</a:t>
            </a:r>
            <a:r>
              <a:rPr lang="en-US" sz="2000" b="1" dirty="0">
                <a:solidFill>
                  <a:srgbClr val="4F4F5B"/>
                </a:solidFill>
              </a:rPr>
              <a:t> </a:t>
            </a:r>
            <a:r>
              <a:rPr lang="en-US" sz="2000" b="1" dirty="0" err="1">
                <a:solidFill>
                  <a:srgbClr val="4F4F5B"/>
                </a:solidFill>
              </a:rPr>
              <a:t>τον</a:t>
            </a:r>
            <a:r>
              <a:rPr lang="el-GR" sz="2000" b="1" dirty="0">
                <a:solidFill>
                  <a:srgbClr val="4F4F5B"/>
                </a:solidFill>
              </a:rPr>
              <a:t>/τη</a:t>
            </a:r>
            <a:r>
              <a:rPr lang="en-US" sz="2000" b="1" dirty="0">
                <a:solidFill>
                  <a:srgbClr val="4F4F5B"/>
                </a:solidFill>
              </a:rPr>
              <a:t> </a:t>
            </a:r>
            <a:r>
              <a:rPr lang="en-US" sz="2000" b="1" dirty="0" err="1">
                <a:solidFill>
                  <a:srgbClr val="4F4F5B"/>
                </a:solidFill>
              </a:rPr>
              <a:t>συνεργάτη</a:t>
            </a:r>
            <a:r>
              <a:rPr lang="en-US" sz="2000" b="1" dirty="0">
                <a:solidFill>
                  <a:srgbClr val="4F4F5B"/>
                </a:solidFill>
              </a:rPr>
              <a:t> </a:t>
            </a:r>
            <a:r>
              <a:rPr lang="en-US" sz="2000" b="1" dirty="0" err="1">
                <a:solidFill>
                  <a:srgbClr val="4F4F5B"/>
                </a:solidFill>
              </a:rPr>
              <a:t>σ</a:t>
            </a:r>
            <a:r>
              <a:rPr lang="en-US" sz="2000" b="1" dirty="0">
                <a:solidFill>
                  <a:srgbClr val="4F4F5B"/>
                </a:solidFill>
              </a:rPr>
              <a:t>α</a:t>
            </a:r>
            <a:r>
              <a:rPr lang="en-US" sz="2000" b="1" dirty="0" err="1">
                <a:solidFill>
                  <a:srgbClr val="4F4F5B"/>
                </a:solidFill>
              </a:rPr>
              <a:t>ς</a:t>
            </a:r>
            <a:r>
              <a:rPr lang="en-US" sz="2000" b="1" dirty="0">
                <a:solidFill>
                  <a:srgbClr val="4F4F5B"/>
                </a:solidFill>
              </a:rPr>
              <a:t>, </a:t>
            </a:r>
            <a:r>
              <a:rPr lang="en-US" sz="2000" b="1" dirty="0" err="1">
                <a:solidFill>
                  <a:srgbClr val="4F4F5B"/>
                </a:solidFill>
              </a:rPr>
              <a:t>συγκρίνετε</a:t>
            </a:r>
            <a:r>
              <a:rPr lang="en-US" sz="2000" b="1" dirty="0">
                <a:solidFill>
                  <a:srgbClr val="4F4F5B"/>
                </a:solidFill>
              </a:rPr>
              <a:t> </a:t>
            </a:r>
            <a:r>
              <a:rPr lang="en-US" sz="2000" b="1" dirty="0" err="1">
                <a:solidFill>
                  <a:srgbClr val="4F4F5B"/>
                </a:solidFill>
              </a:rPr>
              <a:t>τις</a:t>
            </a:r>
            <a:r>
              <a:rPr lang="en-US" sz="2000" b="1" dirty="0">
                <a:solidFill>
                  <a:srgbClr val="4F4F5B"/>
                </a:solidFill>
              </a:rPr>
              <a:t> </a:t>
            </a:r>
            <a:r>
              <a:rPr lang="en-US" sz="2000" b="1" dirty="0" err="1">
                <a:solidFill>
                  <a:srgbClr val="4F4F5B"/>
                </a:solidFill>
              </a:rPr>
              <a:t>δύο</a:t>
            </a:r>
            <a:r>
              <a:rPr lang="en-US" sz="2000" b="1" dirty="0">
                <a:solidFill>
                  <a:srgbClr val="4F4F5B"/>
                </a:solidFill>
              </a:rPr>
              <a:t> απα</a:t>
            </a:r>
            <a:r>
              <a:rPr lang="en-US" sz="2000" b="1" dirty="0" err="1">
                <a:solidFill>
                  <a:srgbClr val="4F4F5B"/>
                </a:solidFill>
              </a:rPr>
              <a:t>ντήσεις</a:t>
            </a:r>
            <a:r>
              <a:rPr lang="en-US" sz="2000" b="1" dirty="0">
                <a:solidFill>
                  <a:srgbClr val="4F4F5B"/>
                </a:solidFill>
              </a:rPr>
              <a:t> </a:t>
            </a:r>
            <a:r>
              <a:rPr lang="en-US" sz="2000" b="1" dirty="0" err="1">
                <a:solidFill>
                  <a:srgbClr val="4F4F5B"/>
                </a:solidFill>
              </a:rPr>
              <a:t>των</a:t>
            </a:r>
            <a:r>
              <a:rPr lang="en-US" sz="2000" b="1" dirty="0">
                <a:solidFill>
                  <a:srgbClr val="4F4F5B"/>
                </a:solidFill>
              </a:rPr>
              <a:t> </a:t>
            </a:r>
            <a:r>
              <a:rPr lang="en-US" sz="2000" b="1" dirty="0" err="1">
                <a:solidFill>
                  <a:srgbClr val="4F4F5B"/>
                </a:solidFill>
              </a:rPr>
              <a:t>εκ</a:t>
            </a:r>
            <a:r>
              <a:rPr lang="en-US" sz="2000" b="1" dirty="0">
                <a:solidFill>
                  <a:srgbClr val="4F4F5B"/>
                </a:solidFill>
              </a:rPr>
              <a:t>πα</a:t>
            </a:r>
            <a:r>
              <a:rPr lang="en-US" sz="2000" b="1" dirty="0" err="1">
                <a:solidFill>
                  <a:srgbClr val="4F4F5B"/>
                </a:solidFill>
              </a:rPr>
              <a:t>ιδευτικών</a:t>
            </a:r>
            <a:r>
              <a:rPr lang="en-US" sz="2000" b="1" dirty="0">
                <a:solidFill>
                  <a:srgbClr val="4F4F5B"/>
                </a:solidFill>
              </a:rPr>
              <a:t> </a:t>
            </a:r>
            <a:r>
              <a:rPr lang="el-GR" sz="2000" b="1" dirty="0">
                <a:solidFill>
                  <a:srgbClr val="4F4F5B"/>
                </a:solidFill>
              </a:rPr>
              <a:t>στο παράδειγμα</a:t>
            </a:r>
            <a:r>
              <a:rPr lang="en-US" sz="2000" b="1" dirty="0">
                <a:solidFill>
                  <a:srgbClr val="4F4F5B"/>
                </a:solidFill>
              </a:rPr>
              <a:t>.</a:t>
            </a:r>
            <a:endParaRPr sz="2000" b="1" dirty="0">
              <a:solidFill>
                <a:srgbClr val="4F4F5B"/>
              </a:solidFill>
            </a:endParaRPr>
          </a:p>
          <a:p>
            <a:pPr marL="0" lvl="0" indent="0" algn="ctr" rtl="0">
              <a:lnSpc>
                <a:spcPct val="100000"/>
              </a:lnSpc>
              <a:spcBef>
                <a:spcPts val="0"/>
              </a:spcBef>
              <a:spcAft>
                <a:spcPts val="0"/>
              </a:spcAft>
              <a:buNone/>
            </a:pPr>
            <a:r>
              <a:rPr lang="en-US" sz="2000" b="1" dirty="0" err="1">
                <a:solidFill>
                  <a:srgbClr val="4F4F5B"/>
                </a:solidFill>
              </a:rPr>
              <a:t>Ποι</a:t>
            </a:r>
            <a:r>
              <a:rPr lang="en-US" sz="2000" b="1" dirty="0">
                <a:solidFill>
                  <a:srgbClr val="4F4F5B"/>
                </a:solidFill>
              </a:rPr>
              <a:t>α απ</a:t>
            </a:r>
            <a:r>
              <a:rPr lang="en-US" sz="2000" b="1" dirty="0" err="1">
                <a:solidFill>
                  <a:srgbClr val="4F4F5B"/>
                </a:solidFill>
              </a:rPr>
              <a:t>ό</a:t>
            </a:r>
            <a:r>
              <a:rPr lang="en-US" sz="2000" b="1" dirty="0">
                <a:solidFill>
                  <a:srgbClr val="4F4F5B"/>
                </a:solidFill>
              </a:rPr>
              <a:t> </a:t>
            </a:r>
            <a:r>
              <a:rPr lang="en-US" sz="2000" b="1" dirty="0" err="1">
                <a:solidFill>
                  <a:srgbClr val="4F4F5B"/>
                </a:solidFill>
              </a:rPr>
              <a:t>τις</a:t>
            </a:r>
            <a:r>
              <a:rPr lang="en-US" sz="2000" b="1" dirty="0">
                <a:solidFill>
                  <a:srgbClr val="4F4F5B"/>
                </a:solidFill>
              </a:rPr>
              <a:t> </a:t>
            </a:r>
            <a:r>
              <a:rPr lang="en-US" sz="2000" b="1" dirty="0" err="1">
                <a:solidFill>
                  <a:srgbClr val="4F4F5B"/>
                </a:solidFill>
              </a:rPr>
              <a:t>δύο</a:t>
            </a:r>
            <a:r>
              <a:rPr lang="en-US" sz="2000" b="1" dirty="0">
                <a:solidFill>
                  <a:srgbClr val="4F4F5B"/>
                </a:solidFill>
              </a:rPr>
              <a:t> </a:t>
            </a:r>
            <a:r>
              <a:rPr lang="en-US" sz="2000" b="1" dirty="0" err="1">
                <a:solidFill>
                  <a:srgbClr val="4F4F5B"/>
                </a:solidFill>
              </a:rPr>
              <a:t>χρησιμο</a:t>
            </a:r>
            <a:r>
              <a:rPr lang="en-US" sz="2000" b="1" dirty="0">
                <a:solidFill>
                  <a:srgbClr val="4F4F5B"/>
                </a:solidFill>
              </a:rPr>
              <a:t>π</a:t>
            </a:r>
            <a:r>
              <a:rPr lang="en-US" sz="2000" b="1" dirty="0" err="1">
                <a:solidFill>
                  <a:srgbClr val="4F4F5B"/>
                </a:solidFill>
              </a:rPr>
              <a:t>οιεί</a:t>
            </a:r>
            <a:r>
              <a:rPr lang="en-US" sz="2000" b="1" dirty="0">
                <a:solidFill>
                  <a:srgbClr val="4F4F5B"/>
                </a:solidFill>
              </a:rPr>
              <a:t> </a:t>
            </a:r>
            <a:r>
              <a:rPr lang="en-US" sz="2000" b="1" dirty="0" err="1">
                <a:solidFill>
                  <a:srgbClr val="4F4F5B"/>
                </a:solidFill>
              </a:rPr>
              <a:t>ε</a:t>
            </a:r>
            <a:r>
              <a:rPr lang="en-US" sz="2000" b="1" dirty="0">
                <a:solidFill>
                  <a:srgbClr val="4F4F5B"/>
                </a:solidFill>
              </a:rPr>
              <a:t>π</a:t>
            </a:r>
            <a:r>
              <a:rPr lang="en-US" sz="2000" b="1" dirty="0" err="1">
                <a:solidFill>
                  <a:srgbClr val="4F4F5B"/>
                </a:solidFill>
              </a:rPr>
              <a:t>ικοινωνι</a:t>
            </a:r>
            <a:r>
              <a:rPr lang="en-US" sz="2000" b="1" dirty="0">
                <a:solidFill>
                  <a:srgbClr val="4F4F5B"/>
                </a:solidFill>
              </a:rPr>
              <a:t>α</a:t>
            </a:r>
            <a:r>
              <a:rPr lang="en-US" sz="2000" b="1" dirty="0" err="1">
                <a:solidFill>
                  <a:srgbClr val="4F4F5B"/>
                </a:solidFill>
              </a:rPr>
              <a:t>κό</a:t>
            </a:r>
            <a:r>
              <a:rPr lang="en-US" sz="2000" b="1" dirty="0">
                <a:solidFill>
                  <a:srgbClr val="4F4F5B"/>
                </a:solidFill>
              </a:rPr>
              <a:t> </a:t>
            </a:r>
            <a:r>
              <a:rPr lang="en-US" sz="2000" b="1" dirty="0" err="1">
                <a:solidFill>
                  <a:srgbClr val="4F4F5B"/>
                </a:solidFill>
              </a:rPr>
              <a:t>στυλ</a:t>
            </a:r>
            <a:r>
              <a:rPr lang="en-US" sz="2000" b="1" dirty="0">
                <a:solidFill>
                  <a:srgbClr val="4F4F5B"/>
                </a:solidFill>
              </a:rPr>
              <a:t> </a:t>
            </a:r>
            <a:r>
              <a:rPr lang="el-GR" sz="2000" b="1" dirty="0">
                <a:solidFill>
                  <a:srgbClr val="4F4F5B"/>
                </a:solidFill>
              </a:rPr>
              <a:t>που εστιάζει στις ελλείψεις </a:t>
            </a:r>
            <a:r>
              <a:rPr lang="en-US" sz="2000" b="1" dirty="0" err="1">
                <a:solidFill>
                  <a:srgbClr val="4F4F5B"/>
                </a:solidFill>
              </a:rPr>
              <a:t>κ</a:t>
            </a:r>
            <a:r>
              <a:rPr lang="en-US" sz="2000" b="1" dirty="0">
                <a:solidFill>
                  <a:srgbClr val="4F4F5B"/>
                </a:solidFill>
              </a:rPr>
              <a:t>α</a:t>
            </a:r>
            <a:r>
              <a:rPr lang="en-US" sz="2000" b="1" dirty="0" err="1">
                <a:solidFill>
                  <a:srgbClr val="4F4F5B"/>
                </a:solidFill>
              </a:rPr>
              <a:t>ι</a:t>
            </a:r>
            <a:r>
              <a:rPr lang="en-US" sz="2000" b="1" dirty="0">
                <a:solidFill>
                  <a:srgbClr val="4F4F5B"/>
                </a:solidFill>
              </a:rPr>
              <a:t> π</a:t>
            </a:r>
            <a:r>
              <a:rPr lang="en-US" sz="2000" b="1" dirty="0" err="1">
                <a:solidFill>
                  <a:srgbClr val="4F4F5B"/>
                </a:solidFill>
              </a:rPr>
              <a:t>οι</a:t>
            </a:r>
            <a:r>
              <a:rPr lang="en-US" sz="2000" b="1" dirty="0">
                <a:solidFill>
                  <a:srgbClr val="4F4F5B"/>
                </a:solidFill>
              </a:rPr>
              <a:t>α </a:t>
            </a:r>
            <a:r>
              <a:rPr lang="el-GR" sz="2000" b="1" dirty="0">
                <a:solidFill>
                  <a:srgbClr val="4F4F5B"/>
                </a:solidFill>
              </a:rPr>
              <a:t>στυλ που εστιάζει</a:t>
            </a:r>
            <a:r>
              <a:rPr lang="en-US" sz="2000" b="1" dirty="0">
                <a:solidFill>
                  <a:srgbClr val="4F4F5B"/>
                </a:solidFill>
              </a:rPr>
              <a:t> </a:t>
            </a:r>
            <a:r>
              <a:rPr lang="en-US" sz="2000" b="1" dirty="0" err="1">
                <a:solidFill>
                  <a:srgbClr val="4F4F5B"/>
                </a:solidFill>
              </a:rPr>
              <a:t>στ</a:t>
            </a:r>
            <a:r>
              <a:rPr lang="en-US" sz="2000" b="1" dirty="0">
                <a:solidFill>
                  <a:srgbClr val="4F4F5B"/>
                </a:solidFill>
              </a:rPr>
              <a:t>α </a:t>
            </a:r>
            <a:r>
              <a:rPr lang="en-US" sz="2000" b="1" dirty="0" err="1">
                <a:solidFill>
                  <a:srgbClr val="4F4F5B"/>
                </a:solidFill>
              </a:rPr>
              <a:t>δυν</a:t>
            </a:r>
            <a:r>
              <a:rPr lang="en-US" sz="2000" b="1" dirty="0">
                <a:solidFill>
                  <a:srgbClr val="4F4F5B"/>
                </a:solidFill>
              </a:rPr>
              <a:t>α</a:t>
            </a:r>
            <a:r>
              <a:rPr lang="en-US" sz="2000" b="1" dirty="0" err="1">
                <a:solidFill>
                  <a:srgbClr val="4F4F5B"/>
                </a:solidFill>
              </a:rPr>
              <a:t>τά</a:t>
            </a:r>
            <a:r>
              <a:rPr lang="en-US" sz="2000" b="1" dirty="0">
                <a:solidFill>
                  <a:srgbClr val="4F4F5B"/>
                </a:solidFill>
              </a:rPr>
              <a:t> </a:t>
            </a:r>
            <a:r>
              <a:rPr lang="en-US" sz="2000" b="1" dirty="0" err="1">
                <a:solidFill>
                  <a:srgbClr val="4F4F5B"/>
                </a:solidFill>
              </a:rPr>
              <a:t>σημεί</a:t>
            </a:r>
            <a:r>
              <a:rPr lang="en-US" sz="2000" b="1" dirty="0">
                <a:solidFill>
                  <a:srgbClr val="4F4F5B"/>
                </a:solidFill>
              </a:rPr>
              <a:t>α; </a:t>
            </a:r>
            <a:r>
              <a:rPr lang="en-US" sz="2000" b="1" dirty="0" err="1">
                <a:solidFill>
                  <a:srgbClr val="4F4F5B"/>
                </a:solidFill>
              </a:rPr>
              <a:t>Γι</a:t>
            </a:r>
            <a:r>
              <a:rPr lang="en-US" sz="2000" b="1" dirty="0">
                <a:solidFill>
                  <a:srgbClr val="4F4F5B"/>
                </a:solidFill>
              </a:rPr>
              <a:t>α</a:t>
            </a:r>
            <a:r>
              <a:rPr lang="en-US" sz="2000" b="1" dirty="0" err="1">
                <a:solidFill>
                  <a:srgbClr val="4F4F5B"/>
                </a:solidFill>
              </a:rPr>
              <a:t>τί</a:t>
            </a:r>
            <a:r>
              <a:rPr lang="en-US" sz="2000" b="1" dirty="0">
                <a:solidFill>
                  <a:srgbClr val="4F4F5B"/>
                </a:solidFill>
              </a:rPr>
              <a:t>;</a:t>
            </a:r>
            <a:endParaRPr sz="2000" b="1" dirty="0">
              <a:solidFill>
                <a:srgbClr val="4F4F5B"/>
              </a:solidFill>
            </a:endParaRPr>
          </a:p>
          <a:p>
            <a:pPr marL="0" lvl="0" indent="0" algn="ctr" rtl="0">
              <a:lnSpc>
                <a:spcPct val="100000"/>
              </a:lnSpc>
              <a:spcBef>
                <a:spcPts val="0"/>
              </a:spcBef>
              <a:spcAft>
                <a:spcPts val="0"/>
              </a:spcAft>
              <a:buNone/>
            </a:pPr>
            <a:endParaRPr sz="2000" b="1" dirty="0">
              <a:solidFill>
                <a:srgbClr val="000000"/>
              </a:solidFill>
            </a:endParaRPr>
          </a:p>
          <a:p>
            <a:pPr marL="0" lvl="0" indent="0" algn="ctr" rtl="0">
              <a:lnSpc>
                <a:spcPct val="100000"/>
              </a:lnSpc>
              <a:spcBef>
                <a:spcPts val="0"/>
              </a:spcBef>
              <a:spcAft>
                <a:spcPts val="0"/>
              </a:spcAft>
              <a:buNone/>
            </a:pPr>
            <a:endParaRPr sz="2500" b="1" dirty="0">
              <a:solidFill>
                <a:srgbClr val="000000"/>
              </a:solidFill>
            </a:endParaRPr>
          </a:p>
        </p:txBody>
      </p:sp>
      <p:sp>
        <p:nvSpPr>
          <p:cNvPr id="145" name="Google Shape;145;g39e7b6f5a92_0_43"/>
          <p:cNvSpPr txBox="1">
            <a:spLocks noGrp="1"/>
          </p:cNvSpPr>
          <p:nvPr>
            <p:ph type="body" idx="2"/>
          </p:nvPr>
        </p:nvSpPr>
        <p:spPr>
          <a:xfrm>
            <a:off x="713100" y="3814375"/>
            <a:ext cx="5382900" cy="26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600" dirty="0" err="1">
                <a:solidFill>
                  <a:srgbClr val="4F4F5B"/>
                </a:solidFill>
              </a:rPr>
              <a:t>Ε</a:t>
            </a:r>
            <a:r>
              <a:rPr lang="en-US" sz="1600" dirty="0">
                <a:solidFill>
                  <a:srgbClr val="4F4F5B"/>
                </a:solidFill>
              </a:rPr>
              <a:t>π</a:t>
            </a:r>
            <a:r>
              <a:rPr lang="en-US" sz="1600" dirty="0" err="1">
                <a:solidFill>
                  <a:srgbClr val="4F4F5B"/>
                </a:solidFill>
              </a:rPr>
              <a:t>ικοινωνί</a:t>
            </a:r>
            <a:r>
              <a:rPr lang="en-US" sz="1600" dirty="0">
                <a:solidFill>
                  <a:srgbClr val="4F4F5B"/>
                </a:solidFill>
              </a:rPr>
              <a:t>α </a:t>
            </a:r>
            <a:r>
              <a:rPr lang="en-US" sz="1600" dirty="0" err="1">
                <a:solidFill>
                  <a:srgbClr val="4F4F5B"/>
                </a:solidFill>
              </a:rPr>
              <a:t>του</a:t>
            </a:r>
            <a:r>
              <a:rPr lang="en-US" sz="1600" dirty="0">
                <a:solidFill>
                  <a:srgbClr val="4F4F5B"/>
                </a:solidFill>
              </a:rPr>
              <a:t> </a:t>
            </a:r>
            <a:r>
              <a:rPr lang="en-US" sz="1600" dirty="0" err="1">
                <a:solidFill>
                  <a:srgbClr val="4F4F5B"/>
                </a:solidFill>
              </a:rPr>
              <a:t>δ</a:t>
            </a:r>
            <a:r>
              <a:rPr lang="en-US" sz="1600" dirty="0">
                <a:solidFill>
                  <a:srgbClr val="4F4F5B"/>
                </a:solidFill>
              </a:rPr>
              <a:t>α</a:t>
            </a:r>
            <a:r>
              <a:rPr lang="en-US" sz="1600" dirty="0" err="1">
                <a:solidFill>
                  <a:srgbClr val="4F4F5B"/>
                </a:solidFill>
              </a:rPr>
              <a:t>σκάλου</a:t>
            </a:r>
            <a:r>
              <a:rPr lang="en-US" sz="1600" dirty="0">
                <a:solidFill>
                  <a:srgbClr val="4F4F5B"/>
                </a:solidFill>
              </a:rPr>
              <a:t> 1: </a:t>
            </a:r>
            <a:endParaRPr sz="1600" dirty="0">
              <a:solidFill>
                <a:srgbClr val="4F4F5B"/>
              </a:solidFill>
            </a:endParaRPr>
          </a:p>
          <a:p>
            <a:pPr marL="0" lvl="0" indent="0" algn="ctr" rtl="0">
              <a:lnSpc>
                <a:spcPct val="100000"/>
              </a:lnSpc>
              <a:spcBef>
                <a:spcPts val="0"/>
              </a:spcBef>
              <a:spcAft>
                <a:spcPts val="0"/>
              </a:spcAft>
              <a:buNone/>
            </a:pPr>
            <a:endParaRPr sz="1600" dirty="0">
              <a:solidFill>
                <a:srgbClr val="4F4F5B"/>
              </a:solidFill>
            </a:endParaRPr>
          </a:p>
          <a:p>
            <a:pPr marL="0" lvl="0" indent="0" algn="ctr" rtl="0">
              <a:lnSpc>
                <a:spcPct val="100000"/>
              </a:lnSpc>
              <a:spcBef>
                <a:spcPts val="0"/>
              </a:spcBef>
              <a:spcAft>
                <a:spcPts val="0"/>
              </a:spcAft>
              <a:buNone/>
            </a:pPr>
            <a:r>
              <a:rPr lang="el-GR" sz="1600" dirty="0">
                <a:solidFill>
                  <a:srgbClr val="4F4F5B"/>
                </a:solidFill>
              </a:rPr>
              <a:t>«Η Ρίνα είναι μια πολύ δημιουργική μαθήτρια, με εξαιρετική ικανότητα στην αφήγηση ιστοριών και πλούσια φαντασία. Η ανάγνωση μπορεί αυτή τη στιγμή να της φαίνεται δύσκολη, αλλά μπορούμε να αξιοποιήσουμε τις αφηγηματικές της δεξιότητες για να ενισχύσουμε την αυτοπεποίθησή της στις λέξεις. Ας δημιουργήσουμε δραστηριότητες που συνδέουν τα δυνατά της σημεία στην προφορική έκφραση με την εξάσκηση στην ανάγνωση».</a:t>
            </a:r>
            <a:endParaRPr sz="1600" dirty="0">
              <a:solidFill>
                <a:srgbClr val="4F4F5B"/>
              </a:solidFill>
            </a:endParaRPr>
          </a:p>
        </p:txBody>
      </p:sp>
      <p:sp>
        <p:nvSpPr>
          <p:cNvPr id="146" name="Google Shape;146;g39e7b6f5a92_0_43"/>
          <p:cNvSpPr txBox="1">
            <a:spLocks noGrp="1"/>
          </p:cNvSpPr>
          <p:nvPr>
            <p:ph type="body" idx="2"/>
          </p:nvPr>
        </p:nvSpPr>
        <p:spPr>
          <a:xfrm>
            <a:off x="6512100" y="3814375"/>
            <a:ext cx="5382900" cy="269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600" dirty="0" err="1">
                <a:solidFill>
                  <a:srgbClr val="4F4F5B"/>
                </a:solidFill>
              </a:rPr>
              <a:t>Ε</a:t>
            </a:r>
            <a:r>
              <a:rPr lang="en-US" sz="1600" dirty="0">
                <a:solidFill>
                  <a:srgbClr val="4F4F5B"/>
                </a:solidFill>
              </a:rPr>
              <a:t>π</a:t>
            </a:r>
            <a:r>
              <a:rPr lang="en-US" sz="1600" dirty="0" err="1">
                <a:solidFill>
                  <a:srgbClr val="4F4F5B"/>
                </a:solidFill>
              </a:rPr>
              <a:t>ικοινωνί</a:t>
            </a:r>
            <a:r>
              <a:rPr lang="en-US" sz="1600" dirty="0">
                <a:solidFill>
                  <a:srgbClr val="4F4F5B"/>
                </a:solidFill>
              </a:rPr>
              <a:t>α </a:t>
            </a:r>
            <a:r>
              <a:rPr lang="en-US" sz="1600" dirty="0" err="1">
                <a:solidFill>
                  <a:srgbClr val="4F4F5B"/>
                </a:solidFill>
              </a:rPr>
              <a:t>του</a:t>
            </a:r>
            <a:r>
              <a:rPr lang="en-US" sz="1600" dirty="0">
                <a:solidFill>
                  <a:srgbClr val="4F4F5B"/>
                </a:solidFill>
              </a:rPr>
              <a:t> </a:t>
            </a:r>
            <a:r>
              <a:rPr lang="en-US" sz="1600" dirty="0" err="1">
                <a:solidFill>
                  <a:srgbClr val="4F4F5B"/>
                </a:solidFill>
              </a:rPr>
              <a:t>δ</a:t>
            </a:r>
            <a:r>
              <a:rPr lang="en-US" sz="1600" dirty="0">
                <a:solidFill>
                  <a:srgbClr val="4F4F5B"/>
                </a:solidFill>
              </a:rPr>
              <a:t>α</a:t>
            </a:r>
            <a:r>
              <a:rPr lang="en-US" sz="1600" dirty="0" err="1">
                <a:solidFill>
                  <a:srgbClr val="4F4F5B"/>
                </a:solidFill>
              </a:rPr>
              <a:t>σκάλου</a:t>
            </a:r>
            <a:r>
              <a:rPr lang="en-US" sz="1600" dirty="0">
                <a:solidFill>
                  <a:srgbClr val="4F4F5B"/>
                </a:solidFill>
              </a:rPr>
              <a:t> 2:</a:t>
            </a:r>
            <a:endParaRPr sz="1600" dirty="0">
              <a:solidFill>
                <a:srgbClr val="4F4F5B"/>
              </a:solidFill>
            </a:endParaRPr>
          </a:p>
          <a:p>
            <a:pPr marL="0" lvl="0" indent="0" algn="ctr" rtl="0">
              <a:lnSpc>
                <a:spcPct val="100000"/>
              </a:lnSpc>
              <a:spcBef>
                <a:spcPts val="0"/>
              </a:spcBef>
              <a:spcAft>
                <a:spcPts val="0"/>
              </a:spcAft>
              <a:buNone/>
            </a:pPr>
            <a:r>
              <a:rPr lang="en-US" sz="1600" dirty="0">
                <a:solidFill>
                  <a:srgbClr val="4F4F5B"/>
                </a:solidFill>
              </a:rPr>
              <a:t> </a:t>
            </a:r>
            <a:endParaRPr sz="1600" dirty="0">
              <a:solidFill>
                <a:srgbClr val="4F4F5B"/>
              </a:solidFill>
            </a:endParaRPr>
          </a:p>
          <a:p>
            <a:pPr marL="0" lvl="0" indent="0" algn="ctr" rtl="0">
              <a:lnSpc>
                <a:spcPct val="100000"/>
              </a:lnSpc>
              <a:spcBef>
                <a:spcPts val="0"/>
              </a:spcBef>
              <a:spcAft>
                <a:spcPts val="0"/>
              </a:spcAft>
              <a:buNone/>
            </a:pPr>
            <a:r>
              <a:rPr lang="el-GR" sz="1600" dirty="0">
                <a:solidFill>
                  <a:srgbClr val="4F4F5B"/>
                </a:solidFill>
              </a:rPr>
              <a:t>«Η Ρίνα αντιμετωπίζει δυσκολίες στην ανάγνωση και βρίσκεται σε χαμηλότερο επίπεδο σε σχέση με τους/τις συμμαθητές/συμμαθήτριές της. Συχνά κάνει ορθογραφικά λάθη και δυσκολεύεται να συγκεντρωθεί κατά τη διάρκεια των δραστηριοτήτων ανάγνωσης. Πρέπει να εστιάσουμε στην επίλυση αυτών των προβλημάτων ώστε να μπορέσει να προχωρήσει».</a:t>
            </a:r>
          </a:p>
          <a:p>
            <a:pPr marL="0" lvl="0" indent="0" algn="ctr" rtl="0">
              <a:lnSpc>
                <a:spcPct val="100000"/>
              </a:lnSpc>
              <a:spcBef>
                <a:spcPts val="0"/>
              </a:spcBef>
              <a:spcAft>
                <a:spcPts val="0"/>
              </a:spcAft>
              <a:buNone/>
            </a:pPr>
            <a:endParaRPr lang="el-GR" sz="1600" dirty="0">
              <a:solidFill>
                <a:srgbClr val="4F4F5B"/>
              </a:solidFill>
            </a:endParaRPr>
          </a:p>
        </p:txBody>
      </p:sp>
      <p:sp>
        <p:nvSpPr>
          <p:cNvPr id="147" name="Google Shape;147;g39e7b6f5a92_0_43"/>
          <p:cNvSpPr txBox="1"/>
          <p:nvPr/>
        </p:nvSpPr>
        <p:spPr>
          <a:xfrm>
            <a:off x="455850" y="3007399"/>
            <a:ext cx="112803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err="1">
                <a:solidFill>
                  <a:srgbClr val="4F4F5B"/>
                </a:solidFill>
                <a:latin typeface="Calibri"/>
                <a:ea typeface="Calibri"/>
                <a:cs typeface="Calibri"/>
                <a:sym typeface="Calibri"/>
              </a:rPr>
              <a:t>Η</a:t>
            </a:r>
            <a:r>
              <a:rPr lang="en-US" sz="2000" dirty="0">
                <a:solidFill>
                  <a:srgbClr val="4F4F5B"/>
                </a:solidFill>
                <a:latin typeface="Calibri"/>
                <a:ea typeface="Calibri"/>
                <a:cs typeface="Calibri"/>
                <a:sym typeface="Calibri"/>
              </a:rPr>
              <a:t> </a:t>
            </a:r>
            <a:r>
              <a:rPr lang="en-US" sz="2000" dirty="0" err="1">
                <a:solidFill>
                  <a:srgbClr val="4F4F5B"/>
                </a:solidFill>
                <a:latin typeface="Calibri"/>
                <a:ea typeface="Calibri"/>
                <a:cs typeface="Calibri"/>
                <a:sym typeface="Calibri"/>
              </a:rPr>
              <a:t>Ρίν</a:t>
            </a:r>
            <a:r>
              <a:rPr lang="en-US" sz="2000" dirty="0">
                <a:solidFill>
                  <a:srgbClr val="4F4F5B"/>
                </a:solidFill>
                <a:latin typeface="Calibri"/>
                <a:ea typeface="Calibri"/>
                <a:cs typeface="Calibri"/>
                <a:sym typeface="Calibri"/>
              </a:rPr>
              <a:t>α, </a:t>
            </a:r>
            <a:r>
              <a:rPr lang="en-US" sz="2000" dirty="0" err="1">
                <a:solidFill>
                  <a:srgbClr val="4F4F5B"/>
                </a:solidFill>
                <a:latin typeface="Calibri"/>
                <a:ea typeface="Calibri"/>
                <a:cs typeface="Calibri"/>
                <a:sym typeface="Calibri"/>
              </a:rPr>
              <a:t>μι</a:t>
            </a:r>
            <a:r>
              <a:rPr lang="en-US" sz="2000" dirty="0">
                <a:solidFill>
                  <a:srgbClr val="4F4F5B"/>
                </a:solidFill>
                <a:latin typeface="Calibri"/>
                <a:ea typeface="Calibri"/>
                <a:cs typeface="Calibri"/>
                <a:sym typeface="Calibri"/>
              </a:rPr>
              <a:t>α 10χρονη </a:t>
            </a:r>
            <a:r>
              <a:rPr lang="en-US" sz="2000" dirty="0" err="1">
                <a:solidFill>
                  <a:srgbClr val="4F4F5B"/>
                </a:solidFill>
                <a:latin typeface="Calibri"/>
                <a:ea typeface="Calibri"/>
                <a:cs typeface="Calibri"/>
                <a:sym typeface="Calibri"/>
              </a:rPr>
              <a:t>μ</a:t>
            </a:r>
            <a:r>
              <a:rPr lang="en-US" sz="2000" dirty="0">
                <a:solidFill>
                  <a:srgbClr val="4F4F5B"/>
                </a:solidFill>
                <a:latin typeface="Calibri"/>
                <a:ea typeface="Calibri"/>
                <a:cs typeface="Calibri"/>
                <a:sym typeface="Calibri"/>
              </a:rPr>
              <a:t>α</a:t>
            </a:r>
            <a:r>
              <a:rPr lang="en-US" sz="2000" dirty="0" err="1">
                <a:solidFill>
                  <a:srgbClr val="4F4F5B"/>
                </a:solidFill>
                <a:latin typeface="Calibri"/>
                <a:ea typeface="Calibri"/>
                <a:cs typeface="Calibri"/>
                <a:sym typeface="Calibri"/>
              </a:rPr>
              <a:t>θήτρι</a:t>
            </a:r>
            <a:r>
              <a:rPr lang="en-US" sz="2000" dirty="0">
                <a:solidFill>
                  <a:srgbClr val="4F4F5B"/>
                </a:solidFill>
                <a:latin typeface="Calibri"/>
                <a:ea typeface="Calibri"/>
                <a:cs typeface="Calibri"/>
                <a:sym typeface="Calibri"/>
              </a:rPr>
              <a:t>α </a:t>
            </a:r>
            <a:r>
              <a:rPr lang="en-US" sz="2000" dirty="0" err="1">
                <a:solidFill>
                  <a:srgbClr val="4F4F5B"/>
                </a:solidFill>
                <a:latin typeface="Calibri"/>
                <a:ea typeface="Calibri"/>
                <a:cs typeface="Calibri"/>
                <a:sym typeface="Calibri"/>
              </a:rPr>
              <a:t>με</a:t>
            </a:r>
            <a:r>
              <a:rPr lang="en-US" sz="2000" dirty="0">
                <a:solidFill>
                  <a:srgbClr val="4F4F5B"/>
                </a:solidFill>
                <a:latin typeface="Calibri"/>
                <a:ea typeface="Calibri"/>
                <a:cs typeface="Calibri"/>
                <a:sym typeface="Calibri"/>
              </a:rPr>
              <a:t> </a:t>
            </a:r>
            <a:r>
              <a:rPr lang="en-US" sz="2000" dirty="0" err="1">
                <a:solidFill>
                  <a:srgbClr val="4F4F5B"/>
                </a:solidFill>
                <a:latin typeface="Calibri"/>
                <a:ea typeface="Calibri"/>
                <a:cs typeface="Calibri"/>
                <a:sym typeface="Calibri"/>
              </a:rPr>
              <a:t>δυσλεξί</a:t>
            </a:r>
            <a:r>
              <a:rPr lang="en-US" sz="2000" dirty="0">
                <a:solidFill>
                  <a:srgbClr val="4F4F5B"/>
                </a:solidFill>
                <a:latin typeface="Calibri"/>
                <a:ea typeface="Calibri"/>
                <a:cs typeface="Calibri"/>
                <a:sym typeface="Calibri"/>
              </a:rPr>
              <a:t>α,  πα</a:t>
            </a:r>
            <a:r>
              <a:rPr lang="en-US" sz="2000" dirty="0" err="1">
                <a:solidFill>
                  <a:srgbClr val="4F4F5B"/>
                </a:solidFill>
                <a:latin typeface="Calibri"/>
                <a:ea typeface="Calibri"/>
                <a:cs typeface="Calibri"/>
                <a:sym typeface="Calibri"/>
              </a:rPr>
              <a:t>ρ</a:t>
            </a:r>
            <a:r>
              <a:rPr lang="en-US" sz="2000" dirty="0">
                <a:solidFill>
                  <a:srgbClr val="4F4F5B"/>
                </a:solidFill>
                <a:latin typeface="Calibri"/>
                <a:ea typeface="Calibri"/>
                <a:cs typeface="Calibri"/>
                <a:sym typeface="Calibri"/>
              </a:rPr>
              <a:t>α</a:t>
            </a:r>
            <a:r>
              <a:rPr lang="en-US" sz="2000" dirty="0" err="1">
                <a:solidFill>
                  <a:srgbClr val="4F4F5B"/>
                </a:solidFill>
                <a:latin typeface="Calibri"/>
                <a:ea typeface="Calibri"/>
                <a:cs typeface="Calibri"/>
                <a:sym typeface="Calibri"/>
              </a:rPr>
              <a:t>κολουθεί</a:t>
            </a:r>
            <a:r>
              <a:rPr lang="en-US" sz="2000" dirty="0">
                <a:solidFill>
                  <a:srgbClr val="4F4F5B"/>
                </a:solidFill>
                <a:latin typeface="Calibri"/>
                <a:ea typeface="Calibri"/>
                <a:cs typeface="Calibri"/>
                <a:sym typeface="Calibri"/>
              </a:rPr>
              <a:t> </a:t>
            </a:r>
            <a:r>
              <a:rPr lang="en-US" sz="2000" dirty="0" err="1">
                <a:solidFill>
                  <a:srgbClr val="4F4F5B"/>
                </a:solidFill>
                <a:latin typeface="Calibri"/>
                <a:ea typeface="Calibri"/>
                <a:cs typeface="Calibri"/>
                <a:sym typeface="Calibri"/>
              </a:rPr>
              <a:t>μι</a:t>
            </a:r>
            <a:r>
              <a:rPr lang="en-US" sz="2000" dirty="0">
                <a:solidFill>
                  <a:srgbClr val="4F4F5B"/>
                </a:solidFill>
                <a:latin typeface="Calibri"/>
                <a:ea typeface="Calibri"/>
                <a:cs typeface="Calibri"/>
                <a:sym typeface="Calibri"/>
              </a:rPr>
              <a:t>α </a:t>
            </a:r>
            <a:r>
              <a:rPr lang="en-US" sz="2000" dirty="0" err="1">
                <a:solidFill>
                  <a:srgbClr val="4F4F5B"/>
                </a:solidFill>
                <a:latin typeface="Calibri"/>
                <a:ea typeface="Calibri"/>
                <a:cs typeface="Calibri"/>
                <a:sym typeface="Calibri"/>
              </a:rPr>
              <a:t>συνάντηση</a:t>
            </a:r>
            <a:r>
              <a:rPr lang="en-US" sz="2000" dirty="0">
                <a:solidFill>
                  <a:srgbClr val="4F4F5B"/>
                </a:solidFill>
                <a:latin typeface="Calibri"/>
                <a:ea typeface="Calibri"/>
                <a:cs typeface="Calibri"/>
                <a:sym typeface="Calibri"/>
              </a:rPr>
              <a:t> </a:t>
            </a:r>
            <a:r>
              <a:rPr lang="en-US" sz="2000" dirty="0" err="1">
                <a:solidFill>
                  <a:srgbClr val="4F4F5B"/>
                </a:solidFill>
                <a:latin typeface="Calibri"/>
                <a:ea typeface="Calibri"/>
                <a:cs typeface="Calibri"/>
                <a:sym typeface="Calibri"/>
              </a:rPr>
              <a:t>γονέων-κ</a:t>
            </a:r>
            <a:r>
              <a:rPr lang="en-US" sz="2000" dirty="0">
                <a:solidFill>
                  <a:srgbClr val="4F4F5B"/>
                </a:solidFill>
                <a:latin typeface="Calibri"/>
                <a:ea typeface="Calibri"/>
                <a:cs typeface="Calibri"/>
                <a:sym typeface="Calibri"/>
              </a:rPr>
              <a:t>α</a:t>
            </a:r>
            <a:r>
              <a:rPr lang="en-US" sz="2000" dirty="0" err="1">
                <a:solidFill>
                  <a:srgbClr val="4F4F5B"/>
                </a:solidFill>
                <a:latin typeface="Calibri"/>
                <a:ea typeface="Calibri"/>
                <a:cs typeface="Calibri"/>
                <a:sym typeface="Calibri"/>
              </a:rPr>
              <a:t>θηγητών</a:t>
            </a:r>
            <a:r>
              <a:rPr lang="en-US" sz="2000" dirty="0">
                <a:solidFill>
                  <a:srgbClr val="4F4F5B"/>
                </a:solidFill>
                <a:latin typeface="Calibri"/>
                <a:ea typeface="Calibri"/>
                <a:cs typeface="Calibri"/>
                <a:sym typeface="Calibri"/>
              </a:rPr>
              <a:t>.</a:t>
            </a:r>
            <a:endParaRPr sz="2000" dirty="0">
              <a:solidFill>
                <a:srgbClr val="4F4F5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9e7b6f5a92_0_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53" name="Google Shape;153;g39e7b6f5a92_0_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dirty="0" err="1"/>
              <a:t>Μελέτη</a:t>
            </a:r>
            <a:r>
              <a:rPr lang="en-US" dirty="0"/>
              <a:t> π</a:t>
            </a:r>
            <a:r>
              <a:rPr lang="en-US" dirty="0" err="1"/>
              <a:t>ερί</a:t>
            </a:r>
            <a:r>
              <a:rPr lang="en-US" dirty="0"/>
              <a:t>π</a:t>
            </a:r>
            <a:r>
              <a:rPr lang="en-US" dirty="0" err="1"/>
              <a:t>τωσης</a:t>
            </a:r>
            <a:r>
              <a:rPr lang="en-US" dirty="0"/>
              <a:t> – </a:t>
            </a:r>
            <a:r>
              <a:rPr lang="en-US" dirty="0" err="1"/>
              <a:t>Σκεφτείτε</a:t>
            </a:r>
            <a:r>
              <a:rPr lang="el-GR" dirty="0"/>
              <a:t> και</a:t>
            </a:r>
            <a:r>
              <a:rPr lang="en-US" dirty="0"/>
              <a:t> </a:t>
            </a:r>
            <a:r>
              <a:rPr lang="en-US" dirty="0" err="1"/>
              <a:t>συζητήστε</a:t>
            </a:r>
            <a:r>
              <a:rPr lang="en-US" dirty="0"/>
              <a:t> </a:t>
            </a:r>
            <a:r>
              <a:rPr lang="el-GR" dirty="0"/>
              <a:t>σε ζευγάρια </a:t>
            </a:r>
            <a:r>
              <a:rPr lang="en-US" dirty="0"/>
              <a:t>(10 </a:t>
            </a:r>
            <a:r>
              <a:rPr lang="en-US" dirty="0" err="1"/>
              <a:t>λε</a:t>
            </a:r>
            <a:r>
              <a:rPr lang="en-US" dirty="0"/>
              <a:t>π</a:t>
            </a:r>
            <a:r>
              <a:rPr lang="en-US" dirty="0" err="1"/>
              <a:t>τά</a:t>
            </a:r>
            <a:r>
              <a:rPr lang="en-US" dirty="0"/>
              <a:t>) </a:t>
            </a:r>
            <a:endParaRPr dirty="0"/>
          </a:p>
        </p:txBody>
      </p:sp>
      <p:sp>
        <p:nvSpPr>
          <p:cNvPr id="154" name="Google Shape;154;g39e7b6f5a92_0_49"/>
          <p:cNvSpPr txBox="1">
            <a:spLocks noGrp="1"/>
          </p:cNvSpPr>
          <p:nvPr>
            <p:ph type="body" idx="2"/>
          </p:nvPr>
        </p:nvSpPr>
        <p:spPr>
          <a:xfrm>
            <a:off x="97970" y="1684358"/>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500" dirty="0" err="1">
                <a:solidFill>
                  <a:srgbClr val="4F4F5B"/>
                </a:solidFill>
              </a:rPr>
              <a:t>Σε</a:t>
            </a:r>
            <a:r>
              <a:rPr lang="en-US" sz="2500" dirty="0">
                <a:solidFill>
                  <a:srgbClr val="4F4F5B"/>
                </a:solidFill>
              </a:rPr>
              <a:t> </a:t>
            </a:r>
            <a:r>
              <a:rPr lang="en-US" sz="2500" dirty="0" err="1">
                <a:solidFill>
                  <a:srgbClr val="4F4F5B"/>
                </a:solidFill>
              </a:rPr>
              <a:t>ζευγάρι</a:t>
            </a:r>
            <a:r>
              <a:rPr lang="en-US" sz="2500" dirty="0">
                <a:solidFill>
                  <a:srgbClr val="4F4F5B"/>
                </a:solidFill>
              </a:rPr>
              <a:t>α, </a:t>
            </a:r>
            <a:r>
              <a:rPr lang="en-US" sz="2500" dirty="0" err="1">
                <a:solidFill>
                  <a:srgbClr val="4F4F5B"/>
                </a:solidFill>
              </a:rPr>
              <a:t>συζητήστε</a:t>
            </a:r>
            <a:r>
              <a:rPr lang="en-US" sz="2500" dirty="0">
                <a:solidFill>
                  <a:srgbClr val="4F4F5B"/>
                </a:solidFill>
              </a:rPr>
              <a:t> π</a:t>
            </a:r>
            <a:r>
              <a:rPr lang="en-US" sz="2500" dirty="0" err="1">
                <a:solidFill>
                  <a:srgbClr val="4F4F5B"/>
                </a:solidFill>
              </a:rPr>
              <a:t>οιο</a:t>
            </a:r>
            <a:r>
              <a:rPr lang="en-US" sz="2500" dirty="0">
                <a:solidFill>
                  <a:srgbClr val="4F4F5B"/>
                </a:solidFill>
              </a:rPr>
              <a:t> π</a:t>
            </a:r>
            <a:r>
              <a:rPr lang="en-US" sz="2500" dirty="0" err="1">
                <a:solidFill>
                  <a:srgbClr val="4F4F5B"/>
                </a:solidFill>
              </a:rPr>
              <a:t>ιστεύετε</a:t>
            </a:r>
            <a:r>
              <a:rPr lang="en-US" sz="2500" dirty="0">
                <a:solidFill>
                  <a:srgbClr val="4F4F5B"/>
                </a:solidFill>
              </a:rPr>
              <a:t> </a:t>
            </a:r>
            <a:r>
              <a:rPr lang="en-US" sz="2500" dirty="0" err="1">
                <a:solidFill>
                  <a:srgbClr val="4F4F5B"/>
                </a:solidFill>
              </a:rPr>
              <a:t>ότι</a:t>
            </a:r>
            <a:r>
              <a:rPr lang="en-US" sz="2500" dirty="0">
                <a:solidFill>
                  <a:srgbClr val="4F4F5B"/>
                </a:solidFill>
              </a:rPr>
              <a:t> </a:t>
            </a:r>
            <a:r>
              <a:rPr lang="en-US" sz="2500" dirty="0" err="1">
                <a:solidFill>
                  <a:srgbClr val="4F4F5B"/>
                </a:solidFill>
              </a:rPr>
              <a:t>είν</a:t>
            </a:r>
            <a:r>
              <a:rPr lang="en-US" sz="2500" dirty="0">
                <a:solidFill>
                  <a:srgbClr val="4F4F5B"/>
                </a:solidFill>
              </a:rPr>
              <a:t>α</a:t>
            </a:r>
            <a:r>
              <a:rPr lang="en-US" sz="2500" dirty="0" err="1">
                <a:solidFill>
                  <a:srgbClr val="4F4F5B"/>
                </a:solidFill>
              </a:rPr>
              <a:t>ι</a:t>
            </a:r>
            <a:r>
              <a:rPr lang="en-US" sz="2500" dirty="0">
                <a:solidFill>
                  <a:srgbClr val="4F4F5B"/>
                </a:solidFill>
              </a:rPr>
              <a:t> </a:t>
            </a:r>
            <a:r>
              <a:rPr lang="en-US" sz="2500" dirty="0" err="1">
                <a:solidFill>
                  <a:srgbClr val="4F4F5B"/>
                </a:solidFill>
              </a:rPr>
              <a:t>το</a:t>
            </a:r>
            <a:r>
              <a:rPr lang="en-US" sz="2500" dirty="0">
                <a:solidFill>
                  <a:srgbClr val="4F4F5B"/>
                </a:solidFill>
              </a:rPr>
              <a:t> απ</a:t>
            </a:r>
            <a:r>
              <a:rPr lang="en-US" sz="2500" dirty="0" err="1">
                <a:solidFill>
                  <a:srgbClr val="4F4F5B"/>
                </a:solidFill>
              </a:rPr>
              <a:t>οτέλεσμ</a:t>
            </a:r>
            <a:r>
              <a:rPr lang="en-US" sz="2500" dirty="0">
                <a:solidFill>
                  <a:srgbClr val="4F4F5B"/>
                </a:solidFill>
              </a:rPr>
              <a:t>α α</a:t>
            </a:r>
            <a:r>
              <a:rPr lang="en-US" sz="2500" dirty="0" err="1">
                <a:solidFill>
                  <a:srgbClr val="4F4F5B"/>
                </a:solidFill>
              </a:rPr>
              <a:t>υτού</a:t>
            </a:r>
            <a:r>
              <a:rPr lang="en-US" sz="2500" dirty="0">
                <a:solidFill>
                  <a:srgbClr val="4F4F5B"/>
                </a:solidFill>
              </a:rPr>
              <a:t> </a:t>
            </a:r>
            <a:r>
              <a:rPr lang="en-US" sz="2500" dirty="0" err="1">
                <a:solidFill>
                  <a:srgbClr val="4F4F5B"/>
                </a:solidFill>
              </a:rPr>
              <a:t>του</a:t>
            </a:r>
            <a:r>
              <a:rPr lang="en-US" sz="2500" dirty="0">
                <a:solidFill>
                  <a:srgbClr val="4F4F5B"/>
                </a:solidFill>
              </a:rPr>
              <a:t> </a:t>
            </a:r>
            <a:r>
              <a:rPr lang="en-US" sz="2500" dirty="0" err="1">
                <a:solidFill>
                  <a:srgbClr val="4F4F5B"/>
                </a:solidFill>
              </a:rPr>
              <a:t>τρό</a:t>
            </a:r>
            <a:r>
              <a:rPr lang="en-US" sz="2500" dirty="0">
                <a:solidFill>
                  <a:srgbClr val="4F4F5B"/>
                </a:solidFill>
              </a:rPr>
              <a:t>π</a:t>
            </a:r>
            <a:r>
              <a:rPr lang="en-US" sz="2500" dirty="0" err="1">
                <a:solidFill>
                  <a:srgbClr val="4F4F5B"/>
                </a:solidFill>
              </a:rPr>
              <a:t>ου</a:t>
            </a:r>
            <a:r>
              <a:rPr lang="en-US" sz="2500" dirty="0">
                <a:solidFill>
                  <a:srgbClr val="4F4F5B"/>
                </a:solidFill>
              </a:rPr>
              <a:t> </a:t>
            </a:r>
            <a:r>
              <a:rPr lang="en-US" sz="2500" dirty="0" err="1">
                <a:solidFill>
                  <a:srgbClr val="4F4F5B"/>
                </a:solidFill>
              </a:rPr>
              <a:t>ε</a:t>
            </a:r>
            <a:r>
              <a:rPr lang="en-US" sz="2500" dirty="0">
                <a:solidFill>
                  <a:srgbClr val="4F4F5B"/>
                </a:solidFill>
              </a:rPr>
              <a:t>π</a:t>
            </a:r>
            <a:r>
              <a:rPr lang="en-US" sz="2500" dirty="0" err="1">
                <a:solidFill>
                  <a:srgbClr val="4F4F5B"/>
                </a:solidFill>
              </a:rPr>
              <a:t>ικοινωνί</a:t>
            </a:r>
            <a:r>
              <a:rPr lang="en-US" sz="2500" dirty="0">
                <a:solidFill>
                  <a:srgbClr val="4F4F5B"/>
                </a:solidFill>
              </a:rPr>
              <a:t>α</a:t>
            </a:r>
            <a:r>
              <a:rPr lang="en-US" sz="2500" dirty="0" err="1">
                <a:solidFill>
                  <a:srgbClr val="4F4F5B"/>
                </a:solidFill>
              </a:rPr>
              <a:t>ς</a:t>
            </a:r>
            <a:r>
              <a:rPr lang="en-US" sz="2500" dirty="0">
                <a:solidFill>
                  <a:srgbClr val="4F4F5B"/>
                </a:solidFill>
              </a:rPr>
              <a:t>:</a:t>
            </a:r>
            <a:endParaRPr sz="2500" dirty="0">
              <a:solidFill>
                <a:srgbClr val="4F4F5B"/>
              </a:solidFill>
            </a:endParaRPr>
          </a:p>
          <a:p>
            <a:pPr marL="0" lvl="0" indent="0" algn="l" rtl="0">
              <a:lnSpc>
                <a:spcPct val="115000"/>
              </a:lnSpc>
              <a:spcBef>
                <a:spcPts val="1200"/>
              </a:spcBef>
              <a:spcAft>
                <a:spcPts val="0"/>
              </a:spcAft>
              <a:buNone/>
            </a:pPr>
            <a:endParaRPr sz="2500" b="1" dirty="0">
              <a:solidFill>
                <a:srgbClr val="4F4F5B"/>
              </a:solidFill>
            </a:endParaRPr>
          </a:p>
          <a:p>
            <a:pPr marL="457200" lvl="0" indent="-387350" algn="l" rtl="0">
              <a:lnSpc>
                <a:spcPct val="115000"/>
              </a:lnSpc>
              <a:spcBef>
                <a:spcPts val="1200"/>
              </a:spcBef>
              <a:spcAft>
                <a:spcPts val="0"/>
              </a:spcAft>
              <a:buClr>
                <a:srgbClr val="4F4F5B"/>
              </a:buClr>
              <a:buSzPts val="2500"/>
              <a:buChar char="●"/>
            </a:pPr>
            <a:r>
              <a:rPr lang="en-US" sz="2500" b="1" dirty="0" err="1">
                <a:solidFill>
                  <a:srgbClr val="4F4F5B"/>
                </a:solidFill>
              </a:rPr>
              <a:t>Πώς</a:t>
            </a:r>
            <a:r>
              <a:rPr lang="en-US" sz="2500" b="1" dirty="0">
                <a:solidFill>
                  <a:srgbClr val="4F4F5B"/>
                </a:solidFill>
              </a:rPr>
              <a:t> α</a:t>
            </a:r>
            <a:r>
              <a:rPr lang="en-US" sz="2500" b="1" dirty="0" err="1">
                <a:solidFill>
                  <a:srgbClr val="4F4F5B"/>
                </a:solidFill>
              </a:rPr>
              <a:t>ισθάνετ</a:t>
            </a:r>
            <a:r>
              <a:rPr lang="en-US" sz="2500" b="1" dirty="0">
                <a:solidFill>
                  <a:srgbClr val="4F4F5B"/>
                </a:solidFill>
              </a:rPr>
              <a:t>α</a:t>
            </a:r>
            <a:r>
              <a:rPr lang="en-US" sz="2500" b="1" dirty="0" err="1">
                <a:solidFill>
                  <a:srgbClr val="4F4F5B"/>
                </a:solidFill>
              </a:rPr>
              <a:t>ι</a:t>
            </a:r>
            <a:r>
              <a:rPr lang="en-US" sz="2500" b="1" dirty="0">
                <a:solidFill>
                  <a:srgbClr val="4F4F5B"/>
                </a:solidFill>
              </a:rPr>
              <a:t> </a:t>
            </a:r>
            <a:r>
              <a:rPr lang="el-GR" sz="2500" b="1" dirty="0">
                <a:solidFill>
                  <a:srgbClr val="4F4F5B"/>
                </a:solidFill>
              </a:rPr>
              <a:t>η</a:t>
            </a:r>
            <a:r>
              <a:rPr lang="en-US" sz="2500" b="1" dirty="0">
                <a:solidFill>
                  <a:srgbClr val="4F4F5B"/>
                </a:solidFill>
              </a:rPr>
              <a:t> </a:t>
            </a:r>
            <a:r>
              <a:rPr lang="el-GR" sz="2500" b="1" dirty="0">
                <a:solidFill>
                  <a:srgbClr val="4F4F5B"/>
                </a:solidFill>
              </a:rPr>
              <a:t>μαθήτρια</a:t>
            </a:r>
            <a:r>
              <a:rPr lang="en-US" sz="2500" b="1" dirty="0">
                <a:solidFill>
                  <a:srgbClr val="4F4F5B"/>
                </a:solidFill>
              </a:rPr>
              <a:t>; </a:t>
            </a:r>
            <a:endParaRPr sz="2500" b="1" dirty="0">
              <a:solidFill>
                <a:srgbClr val="4F4F5B"/>
              </a:solidFill>
            </a:endParaRPr>
          </a:p>
          <a:p>
            <a:pPr marL="457200" lvl="0" indent="-387350" algn="l" rtl="0">
              <a:lnSpc>
                <a:spcPct val="115000"/>
              </a:lnSpc>
              <a:spcBef>
                <a:spcPts val="0"/>
              </a:spcBef>
              <a:spcAft>
                <a:spcPts val="0"/>
              </a:spcAft>
              <a:buClr>
                <a:srgbClr val="4F4F5B"/>
              </a:buClr>
              <a:buSzPts val="2500"/>
              <a:buChar char="●"/>
            </a:pPr>
            <a:r>
              <a:rPr lang="en-US" sz="2500" b="1" dirty="0" err="1">
                <a:solidFill>
                  <a:srgbClr val="4F4F5B"/>
                </a:solidFill>
              </a:rPr>
              <a:t>Πώς</a:t>
            </a:r>
            <a:r>
              <a:rPr lang="en-US" sz="2500" b="1" dirty="0">
                <a:solidFill>
                  <a:srgbClr val="4F4F5B"/>
                </a:solidFill>
              </a:rPr>
              <a:t> α</a:t>
            </a:r>
            <a:r>
              <a:rPr lang="en-US" sz="2500" b="1" dirty="0" err="1">
                <a:solidFill>
                  <a:srgbClr val="4F4F5B"/>
                </a:solidFill>
              </a:rPr>
              <a:t>ισθάνοντ</a:t>
            </a:r>
            <a:r>
              <a:rPr lang="en-US" sz="2500" b="1" dirty="0">
                <a:solidFill>
                  <a:srgbClr val="4F4F5B"/>
                </a:solidFill>
              </a:rPr>
              <a:t>α</a:t>
            </a:r>
            <a:r>
              <a:rPr lang="en-US" sz="2500" b="1" dirty="0" err="1">
                <a:solidFill>
                  <a:srgbClr val="4F4F5B"/>
                </a:solidFill>
              </a:rPr>
              <a:t>ι</a:t>
            </a:r>
            <a:r>
              <a:rPr lang="en-US" sz="2500" b="1" dirty="0">
                <a:solidFill>
                  <a:srgbClr val="4F4F5B"/>
                </a:solidFill>
              </a:rPr>
              <a:t> </a:t>
            </a:r>
            <a:r>
              <a:rPr lang="en-US" sz="2500" b="1" dirty="0" err="1">
                <a:solidFill>
                  <a:srgbClr val="4F4F5B"/>
                </a:solidFill>
              </a:rPr>
              <a:t>οι</a:t>
            </a:r>
            <a:r>
              <a:rPr lang="en-US" sz="2500" b="1" dirty="0">
                <a:solidFill>
                  <a:srgbClr val="4F4F5B"/>
                </a:solidFill>
              </a:rPr>
              <a:t> </a:t>
            </a:r>
            <a:r>
              <a:rPr lang="en-US" sz="2500" b="1" dirty="0" err="1">
                <a:solidFill>
                  <a:srgbClr val="4F4F5B"/>
                </a:solidFill>
              </a:rPr>
              <a:t>γονείς</a:t>
            </a:r>
            <a:r>
              <a:rPr lang="en-US" sz="2500" b="1" dirty="0">
                <a:solidFill>
                  <a:srgbClr val="4F4F5B"/>
                </a:solidFill>
              </a:rPr>
              <a:t>;</a:t>
            </a:r>
            <a:endParaRPr sz="2500" b="1" dirty="0">
              <a:solidFill>
                <a:srgbClr val="4F4F5B"/>
              </a:solidFill>
            </a:endParaRPr>
          </a:p>
          <a:p>
            <a:pPr marL="457200" lvl="0" indent="-387350" algn="l" rtl="0">
              <a:lnSpc>
                <a:spcPct val="115000"/>
              </a:lnSpc>
              <a:spcBef>
                <a:spcPts val="0"/>
              </a:spcBef>
              <a:spcAft>
                <a:spcPts val="0"/>
              </a:spcAft>
              <a:buClr>
                <a:srgbClr val="4F4F5B"/>
              </a:buClr>
              <a:buSzPts val="2500"/>
              <a:buChar char="●"/>
            </a:pPr>
            <a:r>
              <a:rPr lang="en-US" sz="2500" b="1" dirty="0" err="1">
                <a:solidFill>
                  <a:srgbClr val="4F4F5B"/>
                </a:solidFill>
              </a:rPr>
              <a:t>Τι</a:t>
            </a:r>
            <a:r>
              <a:rPr lang="en-US" sz="2500" b="1" dirty="0">
                <a:solidFill>
                  <a:srgbClr val="4F4F5B"/>
                </a:solidFill>
              </a:rPr>
              <a:t> </a:t>
            </a:r>
            <a:r>
              <a:rPr lang="en-US" sz="2500" b="1" dirty="0" err="1">
                <a:solidFill>
                  <a:srgbClr val="4F4F5B"/>
                </a:solidFill>
              </a:rPr>
              <a:t>είδους</a:t>
            </a:r>
            <a:r>
              <a:rPr lang="en-US" sz="2500" b="1" dirty="0">
                <a:solidFill>
                  <a:srgbClr val="4F4F5B"/>
                </a:solidFill>
              </a:rPr>
              <a:t> </a:t>
            </a:r>
            <a:r>
              <a:rPr lang="en-US" sz="2500" b="1" dirty="0" err="1">
                <a:solidFill>
                  <a:srgbClr val="4F4F5B"/>
                </a:solidFill>
              </a:rPr>
              <a:t>ε</a:t>
            </a:r>
            <a:r>
              <a:rPr lang="en-US" sz="2500" b="1" dirty="0">
                <a:solidFill>
                  <a:srgbClr val="4F4F5B"/>
                </a:solidFill>
              </a:rPr>
              <a:t>π</a:t>
            </a:r>
            <a:r>
              <a:rPr lang="en-US" sz="2500" b="1" dirty="0" err="1">
                <a:solidFill>
                  <a:srgbClr val="4F4F5B"/>
                </a:solidFill>
              </a:rPr>
              <a:t>ίδρ</a:t>
            </a:r>
            <a:r>
              <a:rPr lang="en-US" sz="2500" b="1" dirty="0">
                <a:solidFill>
                  <a:srgbClr val="4F4F5B"/>
                </a:solidFill>
              </a:rPr>
              <a:t>α</a:t>
            </a:r>
            <a:r>
              <a:rPr lang="en-US" sz="2500" b="1" dirty="0" err="1">
                <a:solidFill>
                  <a:srgbClr val="4F4F5B"/>
                </a:solidFill>
              </a:rPr>
              <a:t>ση</a:t>
            </a:r>
            <a:r>
              <a:rPr lang="en-US" sz="2500" b="1" dirty="0">
                <a:solidFill>
                  <a:srgbClr val="4F4F5B"/>
                </a:solidFill>
              </a:rPr>
              <a:t> </a:t>
            </a:r>
            <a:r>
              <a:rPr lang="en-US" sz="2500" b="1" dirty="0" err="1">
                <a:solidFill>
                  <a:srgbClr val="4F4F5B"/>
                </a:solidFill>
              </a:rPr>
              <a:t>έχει</a:t>
            </a:r>
            <a:r>
              <a:rPr lang="en-US" sz="2500" b="1" dirty="0">
                <a:solidFill>
                  <a:srgbClr val="4F4F5B"/>
                </a:solidFill>
              </a:rPr>
              <a:t> α</a:t>
            </a:r>
            <a:r>
              <a:rPr lang="en-US" sz="2500" b="1" dirty="0" err="1">
                <a:solidFill>
                  <a:srgbClr val="4F4F5B"/>
                </a:solidFill>
              </a:rPr>
              <a:t>υτός</a:t>
            </a:r>
            <a:r>
              <a:rPr lang="en-US" sz="2500" b="1" dirty="0">
                <a:solidFill>
                  <a:srgbClr val="4F4F5B"/>
                </a:solidFill>
              </a:rPr>
              <a:t> </a:t>
            </a:r>
            <a:r>
              <a:rPr lang="en-US" sz="2500" b="1" dirty="0" err="1">
                <a:solidFill>
                  <a:srgbClr val="4F4F5B"/>
                </a:solidFill>
              </a:rPr>
              <a:t>ο</a:t>
            </a:r>
            <a:r>
              <a:rPr lang="en-US" sz="2500" b="1" dirty="0">
                <a:solidFill>
                  <a:srgbClr val="4F4F5B"/>
                </a:solidFill>
              </a:rPr>
              <a:t> </a:t>
            </a:r>
            <a:r>
              <a:rPr lang="en-US" sz="2500" b="1" dirty="0" err="1">
                <a:solidFill>
                  <a:srgbClr val="4F4F5B"/>
                </a:solidFill>
              </a:rPr>
              <a:t>τρό</a:t>
            </a:r>
            <a:r>
              <a:rPr lang="en-US" sz="2500" b="1" dirty="0">
                <a:solidFill>
                  <a:srgbClr val="4F4F5B"/>
                </a:solidFill>
              </a:rPr>
              <a:t>π</a:t>
            </a:r>
            <a:r>
              <a:rPr lang="en-US" sz="2500" b="1" dirty="0" err="1">
                <a:solidFill>
                  <a:srgbClr val="4F4F5B"/>
                </a:solidFill>
              </a:rPr>
              <a:t>ος</a:t>
            </a:r>
            <a:r>
              <a:rPr lang="en-US" sz="2500" b="1" dirty="0">
                <a:solidFill>
                  <a:srgbClr val="4F4F5B"/>
                </a:solidFill>
              </a:rPr>
              <a:t> </a:t>
            </a:r>
            <a:r>
              <a:rPr lang="en-US" sz="2500" b="1" dirty="0" err="1">
                <a:solidFill>
                  <a:srgbClr val="4F4F5B"/>
                </a:solidFill>
              </a:rPr>
              <a:t>ε</a:t>
            </a:r>
            <a:r>
              <a:rPr lang="en-US" sz="2500" b="1" dirty="0">
                <a:solidFill>
                  <a:srgbClr val="4F4F5B"/>
                </a:solidFill>
              </a:rPr>
              <a:t>π</a:t>
            </a:r>
            <a:r>
              <a:rPr lang="en-US" sz="2500" b="1" dirty="0" err="1">
                <a:solidFill>
                  <a:srgbClr val="4F4F5B"/>
                </a:solidFill>
              </a:rPr>
              <a:t>ικοινωνί</a:t>
            </a:r>
            <a:r>
              <a:rPr lang="en-US" sz="2500" b="1" dirty="0">
                <a:solidFill>
                  <a:srgbClr val="4F4F5B"/>
                </a:solidFill>
              </a:rPr>
              <a:t>α</a:t>
            </a:r>
            <a:r>
              <a:rPr lang="en-US" sz="2500" b="1" dirty="0" err="1">
                <a:solidFill>
                  <a:srgbClr val="4F4F5B"/>
                </a:solidFill>
              </a:rPr>
              <a:t>ς</a:t>
            </a:r>
            <a:r>
              <a:rPr lang="en-US" sz="2500" b="1" dirty="0">
                <a:solidFill>
                  <a:srgbClr val="4F4F5B"/>
                </a:solidFill>
              </a:rPr>
              <a:t> </a:t>
            </a:r>
            <a:r>
              <a:rPr lang="el-GR" sz="2500" b="1" dirty="0">
                <a:solidFill>
                  <a:srgbClr val="4F4F5B"/>
                </a:solidFill>
              </a:rPr>
              <a:t>στη</a:t>
            </a:r>
            <a:r>
              <a:rPr lang="en-US" sz="2500" b="1" dirty="0">
                <a:solidFill>
                  <a:srgbClr val="4F4F5B"/>
                </a:solidFill>
              </a:rPr>
              <a:t> </a:t>
            </a:r>
            <a:r>
              <a:rPr lang="el-GR" sz="2500" b="1" dirty="0">
                <a:solidFill>
                  <a:srgbClr val="4F4F5B"/>
                </a:solidFill>
              </a:rPr>
              <a:t>μαθήτρια</a:t>
            </a:r>
            <a:r>
              <a:rPr lang="en-US" sz="2500" b="1" dirty="0">
                <a:solidFill>
                  <a:srgbClr val="4F4F5B"/>
                </a:solidFill>
              </a:rPr>
              <a:t>;</a:t>
            </a:r>
            <a:endParaRPr sz="2500" b="1" dirty="0">
              <a:solidFill>
                <a:srgbClr val="4F4F5B"/>
              </a:solidFill>
            </a:endParaRPr>
          </a:p>
          <a:p>
            <a:pPr marL="457200" lvl="0" indent="-387350" algn="l" rtl="0">
              <a:lnSpc>
                <a:spcPct val="115000"/>
              </a:lnSpc>
              <a:spcBef>
                <a:spcPts val="0"/>
              </a:spcBef>
              <a:spcAft>
                <a:spcPts val="0"/>
              </a:spcAft>
              <a:buClr>
                <a:srgbClr val="4F4F5B"/>
              </a:buClr>
              <a:buSzPts val="2500"/>
              <a:buChar char="●"/>
            </a:pPr>
            <a:r>
              <a:rPr lang="en-US" sz="2500" b="1" dirty="0" err="1">
                <a:solidFill>
                  <a:srgbClr val="4F4F5B"/>
                </a:solidFill>
              </a:rPr>
              <a:t>Τι</a:t>
            </a:r>
            <a:r>
              <a:rPr lang="en-US" sz="2500" b="1" dirty="0">
                <a:solidFill>
                  <a:srgbClr val="4F4F5B"/>
                </a:solidFill>
              </a:rPr>
              <a:t> </a:t>
            </a:r>
            <a:r>
              <a:rPr lang="en-US" sz="2500" b="1" dirty="0" err="1">
                <a:solidFill>
                  <a:srgbClr val="4F4F5B"/>
                </a:solidFill>
              </a:rPr>
              <a:t>είδους</a:t>
            </a:r>
            <a:r>
              <a:rPr lang="en-US" sz="2500" b="1" dirty="0">
                <a:solidFill>
                  <a:srgbClr val="4F4F5B"/>
                </a:solidFill>
              </a:rPr>
              <a:t> </a:t>
            </a:r>
            <a:r>
              <a:rPr lang="en-US" sz="2500" b="1" dirty="0" err="1">
                <a:solidFill>
                  <a:srgbClr val="4F4F5B"/>
                </a:solidFill>
              </a:rPr>
              <a:t>ε</a:t>
            </a:r>
            <a:r>
              <a:rPr lang="en-US" sz="2500" b="1" dirty="0">
                <a:solidFill>
                  <a:srgbClr val="4F4F5B"/>
                </a:solidFill>
              </a:rPr>
              <a:t>π</a:t>
            </a:r>
            <a:r>
              <a:rPr lang="en-US" sz="2500" b="1" dirty="0" err="1">
                <a:solidFill>
                  <a:srgbClr val="4F4F5B"/>
                </a:solidFill>
              </a:rPr>
              <a:t>ίδρ</a:t>
            </a:r>
            <a:r>
              <a:rPr lang="en-US" sz="2500" b="1" dirty="0">
                <a:solidFill>
                  <a:srgbClr val="4F4F5B"/>
                </a:solidFill>
              </a:rPr>
              <a:t>α</a:t>
            </a:r>
            <a:r>
              <a:rPr lang="en-US" sz="2500" b="1" dirty="0" err="1">
                <a:solidFill>
                  <a:srgbClr val="4F4F5B"/>
                </a:solidFill>
              </a:rPr>
              <a:t>ση</a:t>
            </a:r>
            <a:r>
              <a:rPr lang="en-US" sz="2500" b="1" dirty="0">
                <a:solidFill>
                  <a:srgbClr val="4F4F5B"/>
                </a:solidFill>
              </a:rPr>
              <a:t> </a:t>
            </a:r>
            <a:r>
              <a:rPr lang="en-US" sz="2500" b="1" dirty="0" err="1">
                <a:solidFill>
                  <a:srgbClr val="4F4F5B"/>
                </a:solidFill>
              </a:rPr>
              <a:t>μ</a:t>
            </a:r>
            <a:r>
              <a:rPr lang="en-US" sz="2500" b="1" dirty="0">
                <a:solidFill>
                  <a:srgbClr val="4F4F5B"/>
                </a:solidFill>
              </a:rPr>
              <a:t>π</a:t>
            </a:r>
            <a:r>
              <a:rPr lang="en-US" sz="2500" b="1" dirty="0" err="1">
                <a:solidFill>
                  <a:srgbClr val="4F4F5B"/>
                </a:solidFill>
              </a:rPr>
              <a:t>ορεί</a:t>
            </a:r>
            <a:r>
              <a:rPr lang="en-US" sz="2500" b="1" dirty="0">
                <a:solidFill>
                  <a:srgbClr val="4F4F5B"/>
                </a:solidFill>
              </a:rPr>
              <a:t> </a:t>
            </a:r>
            <a:r>
              <a:rPr lang="en-US" sz="2500" b="1" dirty="0" err="1">
                <a:solidFill>
                  <a:srgbClr val="4F4F5B"/>
                </a:solidFill>
              </a:rPr>
              <a:t>ν</a:t>
            </a:r>
            <a:r>
              <a:rPr lang="en-US" sz="2500" b="1" dirty="0">
                <a:solidFill>
                  <a:srgbClr val="4F4F5B"/>
                </a:solidFill>
              </a:rPr>
              <a:t>α </a:t>
            </a:r>
            <a:r>
              <a:rPr lang="en-US" sz="2500" b="1" dirty="0" err="1">
                <a:solidFill>
                  <a:srgbClr val="4F4F5B"/>
                </a:solidFill>
              </a:rPr>
              <a:t>έχει</a:t>
            </a:r>
            <a:r>
              <a:rPr lang="en-US" sz="2500" b="1" dirty="0">
                <a:solidFill>
                  <a:srgbClr val="4F4F5B"/>
                </a:solidFill>
              </a:rPr>
              <a:t> α</a:t>
            </a:r>
            <a:r>
              <a:rPr lang="en-US" sz="2500" b="1" dirty="0" err="1">
                <a:solidFill>
                  <a:srgbClr val="4F4F5B"/>
                </a:solidFill>
              </a:rPr>
              <a:t>υτός</a:t>
            </a:r>
            <a:r>
              <a:rPr lang="en-US" sz="2500" b="1" dirty="0">
                <a:solidFill>
                  <a:srgbClr val="4F4F5B"/>
                </a:solidFill>
              </a:rPr>
              <a:t> </a:t>
            </a:r>
            <a:r>
              <a:rPr lang="en-US" sz="2500" b="1" dirty="0" err="1">
                <a:solidFill>
                  <a:srgbClr val="4F4F5B"/>
                </a:solidFill>
              </a:rPr>
              <a:t>ο</a:t>
            </a:r>
            <a:r>
              <a:rPr lang="en-US" sz="2500" b="1" dirty="0">
                <a:solidFill>
                  <a:srgbClr val="4F4F5B"/>
                </a:solidFill>
              </a:rPr>
              <a:t> </a:t>
            </a:r>
            <a:r>
              <a:rPr lang="en-US" sz="2500" b="1" dirty="0" err="1">
                <a:solidFill>
                  <a:srgbClr val="4F4F5B"/>
                </a:solidFill>
              </a:rPr>
              <a:t>τρό</a:t>
            </a:r>
            <a:r>
              <a:rPr lang="en-US" sz="2500" b="1" dirty="0">
                <a:solidFill>
                  <a:srgbClr val="4F4F5B"/>
                </a:solidFill>
              </a:rPr>
              <a:t>π</a:t>
            </a:r>
            <a:r>
              <a:rPr lang="en-US" sz="2500" b="1" dirty="0" err="1">
                <a:solidFill>
                  <a:srgbClr val="4F4F5B"/>
                </a:solidFill>
              </a:rPr>
              <a:t>ος</a:t>
            </a:r>
            <a:r>
              <a:rPr lang="en-US" sz="2500" b="1" dirty="0">
                <a:solidFill>
                  <a:srgbClr val="4F4F5B"/>
                </a:solidFill>
              </a:rPr>
              <a:t> </a:t>
            </a:r>
            <a:r>
              <a:rPr lang="en-US" sz="2500" b="1" dirty="0" err="1">
                <a:solidFill>
                  <a:srgbClr val="4F4F5B"/>
                </a:solidFill>
              </a:rPr>
              <a:t>ε</a:t>
            </a:r>
            <a:r>
              <a:rPr lang="en-US" sz="2500" b="1" dirty="0">
                <a:solidFill>
                  <a:srgbClr val="4F4F5B"/>
                </a:solidFill>
              </a:rPr>
              <a:t>π</a:t>
            </a:r>
            <a:r>
              <a:rPr lang="en-US" sz="2500" b="1" dirty="0" err="1">
                <a:solidFill>
                  <a:srgbClr val="4F4F5B"/>
                </a:solidFill>
              </a:rPr>
              <a:t>ικοινωνί</a:t>
            </a:r>
            <a:r>
              <a:rPr lang="en-US" sz="2500" b="1" dirty="0">
                <a:solidFill>
                  <a:srgbClr val="4F4F5B"/>
                </a:solidFill>
              </a:rPr>
              <a:t>α</a:t>
            </a:r>
            <a:r>
              <a:rPr lang="en-US" sz="2500" b="1" dirty="0" err="1">
                <a:solidFill>
                  <a:srgbClr val="4F4F5B"/>
                </a:solidFill>
              </a:rPr>
              <a:t>ς</a:t>
            </a:r>
            <a:r>
              <a:rPr lang="en-US" sz="2500" b="1" dirty="0">
                <a:solidFill>
                  <a:srgbClr val="4F4F5B"/>
                </a:solidFill>
              </a:rPr>
              <a:t> </a:t>
            </a:r>
            <a:r>
              <a:rPr lang="en-US" sz="2500" b="1" dirty="0" err="1">
                <a:solidFill>
                  <a:srgbClr val="4F4F5B"/>
                </a:solidFill>
              </a:rPr>
              <a:t>στη</a:t>
            </a:r>
            <a:r>
              <a:rPr lang="en-US" sz="2500" b="1" dirty="0">
                <a:solidFill>
                  <a:srgbClr val="4F4F5B"/>
                </a:solidFill>
              </a:rPr>
              <a:t> </a:t>
            </a:r>
            <a:r>
              <a:rPr lang="en-US" sz="2500" b="1" dirty="0" err="1">
                <a:solidFill>
                  <a:srgbClr val="4F4F5B"/>
                </a:solidFill>
              </a:rPr>
              <a:t>σχέση</a:t>
            </a:r>
            <a:r>
              <a:rPr lang="en-US" sz="2500" b="1" dirty="0">
                <a:solidFill>
                  <a:srgbClr val="4F4F5B"/>
                </a:solidFill>
              </a:rPr>
              <a:t> </a:t>
            </a:r>
            <a:r>
              <a:rPr lang="en-US" sz="2500" b="1" dirty="0" err="1">
                <a:solidFill>
                  <a:srgbClr val="4F4F5B"/>
                </a:solidFill>
              </a:rPr>
              <a:t>μετ</a:t>
            </a:r>
            <a:r>
              <a:rPr lang="en-US" sz="2500" b="1" dirty="0">
                <a:solidFill>
                  <a:srgbClr val="4F4F5B"/>
                </a:solidFill>
              </a:rPr>
              <a:t>α</a:t>
            </a:r>
            <a:r>
              <a:rPr lang="en-US" sz="2500" b="1" dirty="0" err="1">
                <a:solidFill>
                  <a:srgbClr val="4F4F5B"/>
                </a:solidFill>
              </a:rPr>
              <a:t>ξύ</a:t>
            </a:r>
            <a:r>
              <a:rPr lang="en-US" sz="2500" b="1" dirty="0">
                <a:solidFill>
                  <a:srgbClr val="4F4F5B"/>
                </a:solidFill>
              </a:rPr>
              <a:t> </a:t>
            </a:r>
            <a:r>
              <a:rPr lang="el-GR" sz="2500" b="1" dirty="0">
                <a:solidFill>
                  <a:srgbClr val="4F4F5B"/>
                </a:solidFill>
              </a:rPr>
              <a:t>μαθήτριας</a:t>
            </a:r>
            <a:r>
              <a:rPr lang="en-US" sz="2500" b="1" dirty="0">
                <a:solidFill>
                  <a:srgbClr val="4F4F5B"/>
                </a:solidFill>
              </a:rPr>
              <a:t>, </a:t>
            </a:r>
            <a:r>
              <a:rPr lang="el-GR" sz="2500" b="1" dirty="0">
                <a:solidFill>
                  <a:srgbClr val="4F4F5B"/>
                </a:solidFill>
              </a:rPr>
              <a:t>εκπαιδευτικού </a:t>
            </a:r>
            <a:r>
              <a:rPr lang="en-US" sz="2500" b="1" dirty="0" err="1">
                <a:solidFill>
                  <a:srgbClr val="4F4F5B"/>
                </a:solidFill>
              </a:rPr>
              <a:t>κ</a:t>
            </a:r>
            <a:r>
              <a:rPr lang="en-US" sz="2500" b="1" dirty="0">
                <a:solidFill>
                  <a:srgbClr val="4F4F5B"/>
                </a:solidFill>
              </a:rPr>
              <a:t>α</a:t>
            </a:r>
            <a:r>
              <a:rPr lang="en-US" sz="2500" b="1" dirty="0" err="1">
                <a:solidFill>
                  <a:srgbClr val="4F4F5B"/>
                </a:solidFill>
              </a:rPr>
              <a:t>ι</a:t>
            </a:r>
            <a:r>
              <a:rPr lang="en-US" sz="2500" b="1" dirty="0">
                <a:solidFill>
                  <a:srgbClr val="4F4F5B"/>
                </a:solidFill>
              </a:rPr>
              <a:t> </a:t>
            </a:r>
            <a:r>
              <a:rPr lang="en-US" sz="2500" b="1" dirty="0" err="1">
                <a:solidFill>
                  <a:srgbClr val="4F4F5B"/>
                </a:solidFill>
              </a:rPr>
              <a:t>οικογένει</a:t>
            </a:r>
            <a:r>
              <a:rPr lang="en-US" sz="2500" b="1" dirty="0">
                <a:solidFill>
                  <a:srgbClr val="4F4F5B"/>
                </a:solidFill>
              </a:rPr>
              <a:t>α</a:t>
            </a:r>
            <a:r>
              <a:rPr lang="en-US" sz="2500" b="1" dirty="0" err="1">
                <a:solidFill>
                  <a:srgbClr val="4F4F5B"/>
                </a:solidFill>
              </a:rPr>
              <a:t>ς</a:t>
            </a:r>
            <a:r>
              <a:rPr lang="en-US" sz="2500" b="1" dirty="0">
                <a:solidFill>
                  <a:srgbClr val="4F4F5B"/>
                </a:solidFill>
              </a:rPr>
              <a:t>;</a:t>
            </a:r>
            <a:endParaRPr sz="2500" b="1" dirty="0">
              <a:solidFill>
                <a:srgbClr val="4F4F5B"/>
              </a:solidFill>
            </a:endParaRPr>
          </a:p>
          <a:p>
            <a:pPr marL="0" lvl="0" indent="0" algn="l" rtl="0">
              <a:lnSpc>
                <a:spcPct val="115000"/>
              </a:lnSpc>
              <a:spcBef>
                <a:spcPts val="1200"/>
              </a:spcBef>
              <a:spcAft>
                <a:spcPts val="0"/>
              </a:spcAft>
              <a:buNone/>
            </a:pPr>
            <a:endParaRPr sz="2500" b="1" dirty="0">
              <a:solidFill>
                <a:srgbClr val="4F4F5B"/>
              </a:solidFill>
            </a:endParaRPr>
          </a:p>
          <a:p>
            <a:pPr marL="0" lvl="0" indent="0" algn="l" rtl="0">
              <a:lnSpc>
                <a:spcPct val="115000"/>
              </a:lnSpc>
              <a:spcBef>
                <a:spcPts val="1200"/>
              </a:spcBef>
              <a:spcAft>
                <a:spcPts val="0"/>
              </a:spcAft>
              <a:buNone/>
            </a:pPr>
            <a:endParaRPr sz="2500" b="1" dirty="0">
              <a:solidFill>
                <a:srgbClr val="4F4F5B"/>
              </a:solidFill>
            </a:endParaRPr>
          </a:p>
          <a:p>
            <a:pPr marL="0" lvl="0" indent="0" algn="l" rtl="0">
              <a:lnSpc>
                <a:spcPct val="100000"/>
              </a:lnSpc>
              <a:spcBef>
                <a:spcPts val="1200"/>
              </a:spcBef>
              <a:spcAft>
                <a:spcPts val="0"/>
              </a:spcAft>
              <a:buNone/>
            </a:pPr>
            <a:endParaRPr sz="3000" dirty="0">
              <a:solidFill>
                <a:srgbClr val="4F4F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9e7b6f5a92_0_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60" name="Google Shape;160;g39e7b6f5a92_0_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Γιατί η γλώσσα είναι σημαντική για την ευημερία</a:t>
            </a:r>
            <a:endParaRPr/>
          </a:p>
        </p:txBody>
      </p:sp>
      <p:sp>
        <p:nvSpPr>
          <p:cNvPr id="161" name="Google Shape;161;g39e7b6f5a92_0_5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l-GR" sz="2400" b="1" dirty="0">
                <a:solidFill>
                  <a:srgbClr val="4F4F5B"/>
                </a:solidFill>
              </a:rPr>
              <a:t>Ο αντίκτυπος</a:t>
            </a:r>
            <a:r>
              <a:rPr lang="en-US" sz="2400" b="1" dirty="0">
                <a:solidFill>
                  <a:srgbClr val="4F4F5B"/>
                </a:solidFill>
              </a:rPr>
              <a:t> </a:t>
            </a:r>
            <a:r>
              <a:rPr lang="en-US" sz="2400" b="1" dirty="0" err="1">
                <a:solidFill>
                  <a:srgbClr val="4F4F5B"/>
                </a:solidFill>
              </a:rPr>
              <a:t>της</a:t>
            </a:r>
            <a:r>
              <a:rPr lang="en-US" sz="2400" b="1" dirty="0">
                <a:solidFill>
                  <a:srgbClr val="4F4F5B"/>
                </a:solidFill>
              </a:rPr>
              <a:t> </a:t>
            </a:r>
            <a:r>
              <a:rPr lang="en-US" sz="2400" b="1" dirty="0" err="1">
                <a:solidFill>
                  <a:srgbClr val="4F4F5B"/>
                </a:solidFill>
              </a:rPr>
              <a:t>γλώσσ</a:t>
            </a:r>
            <a:r>
              <a:rPr lang="en-US" sz="2400" b="1" dirty="0">
                <a:solidFill>
                  <a:srgbClr val="4F4F5B"/>
                </a:solidFill>
              </a:rPr>
              <a:t>α</a:t>
            </a:r>
            <a:r>
              <a:rPr lang="en-US" sz="2400" b="1" dirty="0" err="1">
                <a:solidFill>
                  <a:srgbClr val="4F4F5B"/>
                </a:solidFill>
              </a:rPr>
              <a:t>ς</a:t>
            </a:r>
            <a:r>
              <a:rPr lang="en-US" sz="2400" b="1" dirty="0">
                <a:solidFill>
                  <a:srgbClr val="4F4F5B"/>
                </a:solidFill>
              </a:rPr>
              <a:t> </a:t>
            </a:r>
            <a:endParaRPr sz="2400" b="1" dirty="0">
              <a:solidFill>
                <a:srgbClr val="4F4F5B"/>
              </a:solidFill>
            </a:endParaRPr>
          </a:p>
          <a:p>
            <a:pPr marL="0" lvl="0" indent="0" algn="l" rtl="0">
              <a:lnSpc>
                <a:spcPct val="100000"/>
              </a:lnSpc>
              <a:spcBef>
                <a:spcPts val="0"/>
              </a:spcBef>
              <a:spcAft>
                <a:spcPts val="0"/>
              </a:spcAft>
              <a:buNone/>
            </a:pPr>
            <a:endParaRPr sz="2400" b="1"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el-GR" sz="2400" b="1" dirty="0">
                <a:solidFill>
                  <a:srgbClr val="4F4F5B"/>
                </a:solidFill>
              </a:rPr>
              <a:t>Συναισθηματική</a:t>
            </a:r>
            <a:r>
              <a:rPr lang="en-US" sz="2400" b="1" dirty="0">
                <a:solidFill>
                  <a:srgbClr val="4F4F5B"/>
                </a:solidFill>
              </a:rPr>
              <a:t> α</a:t>
            </a:r>
            <a:r>
              <a:rPr lang="en-US" sz="2400" b="1" dirty="0" err="1">
                <a:solidFill>
                  <a:srgbClr val="4F4F5B"/>
                </a:solidFill>
              </a:rPr>
              <a:t>σφάλει</a:t>
            </a:r>
            <a:r>
              <a:rPr lang="en-US" sz="2400" b="1" dirty="0">
                <a:solidFill>
                  <a:srgbClr val="4F4F5B"/>
                </a:solidFill>
              </a:rPr>
              <a:t>α </a:t>
            </a:r>
            <a:r>
              <a:rPr lang="en-US" sz="2400" b="1" dirty="0" err="1">
                <a:solidFill>
                  <a:srgbClr val="4F4F5B"/>
                </a:solidFill>
              </a:rPr>
              <a:t>κ</a:t>
            </a:r>
            <a:r>
              <a:rPr lang="en-US" sz="2400" b="1" dirty="0">
                <a:solidFill>
                  <a:srgbClr val="4F4F5B"/>
                </a:solidFill>
              </a:rPr>
              <a:t>α</a:t>
            </a:r>
            <a:r>
              <a:rPr lang="en-US" sz="2400" b="1" dirty="0" err="1">
                <a:solidFill>
                  <a:srgbClr val="4F4F5B"/>
                </a:solidFill>
              </a:rPr>
              <a:t>ι</a:t>
            </a:r>
            <a:r>
              <a:rPr lang="en-US" sz="2400" b="1" dirty="0">
                <a:solidFill>
                  <a:srgbClr val="4F4F5B"/>
                </a:solidFill>
              </a:rPr>
              <a:t> </a:t>
            </a:r>
            <a:r>
              <a:rPr lang="el-GR" sz="2400" b="1" dirty="0">
                <a:solidFill>
                  <a:srgbClr val="4F4F5B"/>
                </a:solidFill>
              </a:rPr>
              <a:t>εμπιστοσύνη</a:t>
            </a:r>
            <a:r>
              <a:rPr lang="en-US" sz="2400" b="1" dirty="0">
                <a:solidFill>
                  <a:srgbClr val="4F4F5B"/>
                </a:solidFill>
              </a:rPr>
              <a:t> </a:t>
            </a:r>
            <a:endParaRPr sz="2400" b="1"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el-GR" sz="2400" b="1" dirty="0">
                <a:solidFill>
                  <a:srgbClr val="4F4F5B"/>
                </a:solidFill>
              </a:rPr>
              <a:t>Α</a:t>
            </a:r>
            <a:r>
              <a:rPr lang="en-US" sz="2400" b="1" dirty="0" err="1">
                <a:solidFill>
                  <a:srgbClr val="4F4F5B"/>
                </a:solidFill>
              </a:rPr>
              <a:t>υτο</a:t>
            </a:r>
            <a:r>
              <a:rPr lang="en-US" sz="2400" b="1" dirty="0">
                <a:solidFill>
                  <a:srgbClr val="4F4F5B"/>
                </a:solidFill>
              </a:rPr>
              <a:t>απ</a:t>
            </a:r>
            <a:r>
              <a:rPr lang="en-US" sz="2400" b="1" dirty="0" err="1">
                <a:solidFill>
                  <a:srgbClr val="4F4F5B"/>
                </a:solidFill>
              </a:rPr>
              <a:t>οτελεσμ</a:t>
            </a:r>
            <a:r>
              <a:rPr lang="en-US" sz="2400" b="1" dirty="0">
                <a:solidFill>
                  <a:srgbClr val="4F4F5B"/>
                </a:solidFill>
              </a:rPr>
              <a:t>α</a:t>
            </a:r>
            <a:r>
              <a:rPr lang="en-US" sz="2400" b="1" dirty="0" err="1">
                <a:solidFill>
                  <a:srgbClr val="4F4F5B"/>
                </a:solidFill>
              </a:rPr>
              <a:t>τικότητ</a:t>
            </a:r>
            <a:r>
              <a:rPr lang="en-US" sz="2400" b="1" dirty="0">
                <a:solidFill>
                  <a:srgbClr val="4F4F5B"/>
                </a:solidFill>
              </a:rPr>
              <a:t>α </a:t>
            </a:r>
            <a:r>
              <a:rPr lang="en-US" sz="2400" b="1" dirty="0" err="1">
                <a:solidFill>
                  <a:srgbClr val="4F4F5B"/>
                </a:solidFill>
              </a:rPr>
              <a:t>κ</a:t>
            </a:r>
            <a:r>
              <a:rPr lang="en-US" sz="2400" b="1" dirty="0">
                <a:solidFill>
                  <a:srgbClr val="4F4F5B"/>
                </a:solidFill>
              </a:rPr>
              <a:t>α</a:t>
            </a:r>
            <a:r>
              <a:rPr lang="en-US" sz="2400" b="1" dirty="0" err="1">
                <a:solidFill>
                  <a:srgbClr val="4F4F5B"/>
                </a:solidFill>
              </a:rPr>
              <a:t>ι</a:t>
            </a:r>
            <a:r>
              <a:rPr lang="en-US" sz="2400" b="1" dirty="0">
                <a:solidFill>
                  <a:srgbClr val="4F4F5B"/>
                </a:solidFill>
              </a:rPr>
              <a:t> π</a:t>
            </a:r>
            <a:r>
              <a:rPr lang="en-US" sz="2400" b="1" dirty="0" err="1">
                <a:solidFill>
                  <a:srgbClr val="4F4F5B"/>
                </a:solidFill>
              </a:rPr>
              <a:t>ίστη</a:t>
            </a:r>
            <a:r>
              <a:rPr lang="en-US" sz="2400" b="1" dirty="0">
                <a:solidFill>
                  <a:srgbClr val="4F4F5B"/>
                </a:solidFill>
              </a:rPr>
              <a:t> </a:t>
            </a:r>
            <a:r>
              <a:rPr lang="en-US" sz="2400" b="1" dirty="0" err="1">
                <a:solidFill>
                  <a:srgbClr val="4F4F5B"/>
                </a:solidFill>
              </a:rPr>
              <a:t>στην</a:t>
            </a:r>
            <a:r>
              <a:rPr lang="en-US" sz="2400" b="1" dirty="0">
                <a:solidFill>
                  <a:srgbClr val="4F4F5B"/>
                </a:solidFill>
              </a:rPr>
              <a:t> α</a:t>
            </a:r>
            <a:r>
              <a:rPr lang="en-US" sz="2400" b="1" dirty="0" err="1">
                <a:solidFill>
                  <a:srgbClr val="4F4F5B"/>
                </a:solidFill>
              </a:rPr>
              <a:t>λλ</a:t>
            </a:r>
            <a:r>
              <a:rPr lang="en-US" sz="2400" b="1" dirty="0">
                <a:solidFill>
                  <a:srgbClr val="4F4F5B"/>
                </a:solidFill>
              </a:rPr>
              <a:t>α</a:t>
            </a:r>
            <a:r>
              <a:rPr lang="en-US" sz="2400" b="1" dirty="0" err="1">
                <a:solidFill>
                  <a:srgbClr val="4F4F5B"/>
                </a:solidFill>
              </a:rPr>
              <a:t>γή</a:t>
            </a:r>
            <a:r>
              <a:rPr lang="en-US" sz="2400" b="1" dirty="0">
                <a:solidFill>
                  <a:srgbClr val="4F4F5B"/>
                </a:solidFill>
              </a:rPr>
              <a:t> </a:t>
            </a:r>
            <a:endParaRPr sz="2400" b="1"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en-US" sz="2400" b="1" dirty="0" err="1">
                <a:solidFill>
                  <a:srgbClr val="4F4F5B"/>
                </a:solidFill>
              </a:rPr>
              <a:t>Εστί</a:t>
            </a:r>
            <a:r>
              <a:rPr lang="en-US" sz="2400" b="1" dirty="0">
                <a:solidFill>
                  <a:srgbClr val="4F4F5B"/>
                </a:solidFill>
              </a:rPr>
              <a:t>α</a:t>
            </a:r>
            <a:r>
              <a:rPr lang="en-US" sz="2400" b="1" dirty="0" err="1">
                <a:solidFill>
                  <a:srgbClr val="4F4F5B"/>
                </a:solidFill>
              </a:rPr>
              <a:t>ση</a:t>
            </a:r>
            <a:r>
              <a:rPr lang="en-US" sz="2400" b="1" dirty="0">
                <a:solidFill>
                  <a:srgbClr val="4F4F5B"/>
                </a:solidFill>
              </a:rPr>
              <a:t>: </a:t>
            </a:r>
            <a:r>
              <a:rPr lang="en-US" sz="2400" b="1" dirty="0" err="1">
                <a:solidFill>
                  <a:srgbClr val="4F4F5B"/>
                </a:solidFill>
              </a:rPr>
              <a:t>ε</a:t>
            </a:r>
            <a:r>
              <a:rPr lang="en-US" sz="2400" b="1" dirty="0">
                <a:solidFill>
                  <a:srgbClr val="4F4F5B"/>
                </a:solidFill>
              </a:rPr>
              <a:t>π</a:t>
            </a:r>
            <a:r>
              <a:rPr lang="en-US" sz="2400" b="1" dirty="0" err="1">
                <a:solidFill>
                  <a:srgbClr val="4F4F5B"/>
                </a:solidFill>
              </a:rPr>
              <a:t>ίλυση</a:t>
            </a:r>
            <a:r>
              <a:rPr lang="en-US" sz="2400" b="1" dirty="0">
                <a:solidFill>
                  <a:srgbClr val="4F4F5B"/>
                </a:solidFill>
              </a:rPr>
              <a:t> π</a:t>
            </a:r>
            <a:r>
              <a:rPr lang="en-US" sz="2400" b="1" dirty="0" err="1">
                <a:solidFill>
                  <a:srgbClr val="4F4F5B"/>
                </a:solidFill>
              </a:rPr>
              <a:t>ρο</a:t>
            </a:r>
            <a:r>
              <a:rPr lang="en-US" sz="2400" b="1" dirty="0">
                <a:solidFill>
                  <a:srgbClr val="4F4F5B"/>
                </a:solidFill>
              </a:rPr>
              <a:t>β</a:t>
            </a:r>
            <a:r>
              <a:rPr lang="en-US" sz="2400" b="1" dirty="0" err="1">
                <a:solidFill>
                  <a:srgbClr val="4F4F5B"/>
                </a:solidFill>
              </a:rPr>
              <a:t>λημάτων</a:t>
            </a:r>
            <a:r>
              <a:rPr lang="en-US" sz="2400" b="1" dirty="0">
                <a:solidFill>
                  <a:srgbClr val="4F4F5B"/>
                </a:solidFill>
              </a:rPr>
              <a:t> </a:t>
            </a:r>
            <a:r>
              <a:rPr lang="en-US" sz="2400" b="1" dirty="0" err="1">
                <a:solidFill>
                  <a:srgbClr val="4F4F5B"/>
                </a:solidFill>
              </a:rPr>
              <a:t>έν</a:t>
            </a:r>
            <a:r>
              <a:rPr lang="en-US" sz="2400" b="1" dirty="0">
                <a:solidFill>
                  <a:srgbClr val="4F4F5B"/>
                </a:solidFill>
              </a:rPr>
              <a:t>α</a:t>
            </a:r>
            <a:r>
              <a:rPr lang="en-US" sz="2400" b="1" dirty="0" err="1">
                <a:solidFill>
                  <a:srgbClr val="4F4F5B"/>
                </a:solidFill>
              </a:rPr>
              <a:t>ντι</a:t>
            </a:r>
            <a:r>
              <a:rPr lang="en-US" sz="2400" b="1" dirty="0">
                <a:solidFill>
                  <a:srgbClr val="4F4F5B"/>
                </a:solidFill>
              </a:rPr>
              <a:t> α</a:t>
            </a:r>
            <a:r>
              <a:rPr lang="en-US" sz="2400" b="1" dirty="0" err="1">
                <a:solidFill>
                  <a:srgbClr val="4F4F5B"/>
                </a:solidFill>
              </a:rPr>
              <a:t>ξιο</a:t>
            </a:r>
            <a:r>
              <a:rPr lang="en-US" sz="2400" b="1" dirty="0">
                <a:solidFill>
                  <a:srgbClr val="4F4F5B"/>
                </a:solidFill>
              </a:rPr>
              <a:t>π</a:t>
            </a:r>
            <a:r>
              <a:rPr lang="en-US" sz="2400" b="1" dirty="0" err="1">
                <a:solidFill>
                  <a:srgbClr val="4F4F5B"/>
                </a:solidFill>
              </a:rPr>
              <a:t>οίησης</a:t>
            </a:r>
            <a:r>
              <a:rPr lang="en-US" sz="2400" b="1" dirty="0">
                <a:solidFill>
                  <a:srgbClr val="4F4F5B"/>
                </a:solidFill>
              </a:rPr>
              <a:t> π</a:t>
            </a:r>
            <a:r>
              <a:rPr lang="en-US" sz="2400" b="1" dirty="0" err="1">
                <a:solidFill>
                  <a:srgbClr val="4F4F5B"/>
                </a:solidFill>
              </a:rPr>
              <a:t>όρων</a:t>
            </a:r>
            <a:endParaRPr sz="2400" dirty="0">
              <a:solidFill>
                <a:srgbClr val="4F4F5B"/>
              </a:solidFill>
            </a:endParaRPr>
          </a:p>
        </p:txBody>
      </p:sp>
      <p:pic>
        <p:nvPicPr>
          <p:cNvPr id="162" name="Google Shape;162;g39e7b6f5a92_0_55" descr="Psychotherapist examining female patient. Group of doctors talking to female patient about mental health. Concept of psychological help, healthcare (Provided by Getty Images)"/>
          <p:cNvPicPr preferRelativeResize="0"/>
          <p:nvPr/>
        </p:nvPicPr>
        <p:blipFill>
          <a:blip r:embed="rId3">
            <a:alphaModFix/>
          </a:blip>
          <a:stretch>
            <a:fillRect/>
          </a:stretch>
        </p:blipFill>
        <p:spPr>
          <a:xfrm>
            <a:off x="7132052" y="3404821"/>
            <a:ext cx="4910423" cy="3272826"/>
          </a:xfrm>
          <a:prstGeom prst="rect">
            <a:avLst/>
          </a:prstGeom>
          <a:noFill/>
          <a:ln>
            <a:noFill/>
          </a:ln>
        </p:spPr>
      </p:pic>
      <p:sp>
        <p:nvSpPr>
          <p:cNvPr id="163" name="Google Shape;163;g39e7b6f5a92_0_55"/>
          <p:cNvSpPr/>
          <p:nvPr/>
        </p:nvSpPr>
        <p:spPr>
          <a:xfrm>
            <a:off x="616020" y="4140890"/>
            <a:ext cx="4910400" cy="192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9e7b6f5a92_0_55"/>
          <p:cNvSpPr txBox="1"/>
          <p:nvPr/>
        </p:nvSpPr>
        <p:spPr>
          <a:xfrm>
            <a:off x="1179420" y="4176440"/>
            <a:ext cx="3783600" cy="18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l-GR" sz="2300" b="1" dirty="0">
                <a:solidFill>
                  <a:schemeClr val="accent2"/>
                </a:solidFill>
                <a:latin typeface="Calibri"/>
                <a:ea typeface="Calibri"/>
                <a:cs typeface="Calibri"/>
                <a:sym typeface="Calibri"/>
              </a:rPr>
              <a:t>Έχετε ποτέ παρατηρήσει πώς η γλώσσα μπορεί να αλλάξει τον τόνο μιας συζήτησης;</a:t>
            </a:r>
            <a:endParaRPr sz="2300" b="1" dirty="0">
              <a:solidFill>
                <a:schemeClr val="accent2"/>
              </a:solidFill>
              <a:latin typeface="Calibri"/>
              <a:ea typeface="Calibri"/>
              <a:cs typeface="Calibri"/>
              <a:sym typeface="Calibri"/>
            </a:endParaRPr>
          </a:p>
          <a:p>
            <a:pPr marL="0" lvl="0" indent="0" algn="ctr" rtl="0">
              <a:spcBef>
                <a:spcPts val="0"/>
              </a:spcBef>
              <a:spcAft>
                <a:spcPts val="0"/>
              </a:spcAft>
              <a:buNone/>
            </a:pPr>
            <a:r>
              <a:rPr lang="en-US" sz="2300" b="1" dirty="0" err="1">
                <a:solidFill>
                  <a:schemeClr val="accent2"/>
                </a:solidFill>
                <a:latin typeface="Calibri"/>
                <a:ea typeface="Calibri"/>
                <a:cs typeface="Calibri"/>
                <a:sym typeface="Calibri"/>
              </a:rPr>
              <a:t>Ομ</a:t>
            </a:r>
            <a:r>
              <a:rPr lang="en-US" sz="2300" b="1" dirty="0">
                <a:solidFill>
                  <a:schemeClr val="accent2"/>
                </a:solidFill>
                <a:latin typeface="Calibri"/>
                <a:ea typeface="Calibri"/>
                <a:cs typeface="Calibri"/>
                <a:sym typeface="Calibri"/>
              </a:rPr>
              <a:t>α</a:t>
            </a:r>
            <a:r>
              <a:rPr lang="en-US" sz="2300" b="1" dirty="0" err="1">
                <a:solidFill>
                  <a:schemeClr val="accent2"/>
                </a:solidFill>
                <a:latin typeface="Calibri"/>
                <a:ea typeface="Calibri"/>
                <a:cs typeface="Calibri"/>
                <a:sym typeface="Calibri"/>
              </a:rPr>
              <a:t>δική</a:t>
            </a:r>
            <a:r>
              <a:rPr lang="en-US" sz="2300" b="1" dirty="0">
                <a:solidFill>
                  <a:schemeClr val="accent2"/>
                </a:solidFill>
                <a:latin typeface="Calibri"/>
                <a:ea typeface="Calibri"/>
                <a:cs typeface="Calibri"/>
                <a:sym typeface="Calibri"/>
              </a:rPr>
              <a:t> </a:t>
            </a:r>
            <a:r>
              <a:rPr lang="en-US" sz="2300" b="1" dirty="0" err="1">
                <a:solidFill>
                  <a:schemeClr val="accent2"/>
                </a:solidFill>
                <a:latin typeface="Calibri"/>
                <a:ea typeface="Calibri"/>
                <a:cs typeface="Calibri"/>
                <a:sym typeface="Calibri"/>
              </a:rPr>
              <a:t>συζήτηση</a:t>
            </a:r>
            <a:r>
              <a:rPr lang="en-US" sz="2300" b="1" dirty="0">
                <a:solidFill>
                  <a:schemeClr val="accent2"/>
                </a:solidFill>
                <a:latin typeface="Calibri"/>
                <a:ea typeface="Calibri"/>
                <a:cs typeface="Calibri"/>
                <a:sym typeface="Calibri"/>
              </a:rPr>
              <a:t> </a:t>
            </a:r>
            <a:endParaRPr sz="2300" b="1" dirty="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9e7b6f5a92_0_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70" name="Google Shape;170;g39e7b6f5a92_0_6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l-GR" dirty="0"/>
              <a:t>Αναδιατύπωση</a:t>
            </a:r>
            <a:r>
              <a:rPr lang="en-US" dirty="0"/>
              <a:t> π</a:t>
            </a:r>
            <a:r>
              <a:rPr lang="en-US" dirty="0" err="1"/>
              <a:t>ρωτο</a:t>
            </a:r>
            <a:r>
              <a:rPr lang="en-US" dirty="0"/>
              <a:t>β</a:t>
            </a:r>
            <a:r>
              <a:rPr lang="en-US" dirty="0" err="1"/>
              <a:t>ουλιών</a:t>
            </a:r>
            <a:r>
              <a:rPr lang="en-US" dirty="0"/>
              <a:t> </a:t>
            </a:r>
            <a:r>
              <a:rPr lang="en-US" dirty="0" err="1"/>
              <a:t>γι</a:t>
            </a:r>
            <a:r>
              <a:rPr lang="en-US" dirty="0"/>
              <a:t>α </a:t>
            </a:r>
            <a:r>
              <a:rPr lang="en-US" dirty="0" err="1"/>
              <a:t>την</a:t>
            </a:r>
            <a:r>
              <a:rPr lang="en-US" dirty="0"/>
              <a:t> </a:t>
            </a:r>
            <a:r>
              <a:rPr lang="en-US" dirty="0" err="1"/>
              <a:t>ευημερί</a:t>
            </a:r>
            <a:r>
              <a:rPr lang="en-US" dirty="0"/>
              <a:t>α </a:t>
            </a:r>
            <a:r>
              <a:rPr lang="en-US" dirty="0" err="1"/>
              <a:t>στο</a:t>
            </a:r>
            <a:r>
              <a:rPr lang="en-US" dirty="0"/>
              <a:t> </a:t>
            </a:r>
            <a:r>
              <a:rPr lang="en-US" dirty="0" err="1"/>
              <a:t>σχολείο</a:t>
            </a:r>
            <a:endParaRPr dirty="0"/>
          </a:p>
        </p:txBody>
      </p:sp>
      <p:sp>
        <p:nvSpPr>
          <p:cNvPr id="171" name="Google Shape;171;g39e7b6f5a92_0_61"/>
          <p:cNvSpPr txBox="1">
            <a:spLocks noGrp="1"/>
          </p:cNvSpPr>
          <p:nvPr>
            <p:ph type="body" idx="2"/>
          </p:nvPr>
        </p:nvSpPr>
        <p:spPr>
          <a:xfrm>
            <a:off x="97970" y="1462685"/>
            <a:ext cx="12094029"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200" b="1" dirty="0" err="1">
                <a:solidFill>
                  <a:srgbClr val="4F4F5B"/>
                </a:solidFill>
              </a:rPr>
              <a:t>Π</a:t>
            </a:r>
            <a:r>
              <a:rPr lang="en-US" sz="2200" b="1" dirty="0">
                <a:solidFill>
                  <a:srgbClr val="4F4F5B"/>
                </a:solidFill>
              </a:rPr>
              <a:t>α</a:t>
            </a:r>
            <a:r>
              <a:rPr lang="en-US" sz="2200" b="1" dirty="0" err="1">
                <a:solidFill>
                  <a:srgbClr val="4F4F5B"/>
                </a:solidFill>
              </a:rPr>
              <a:t>ρ</a:t>
            </a:r>
            <a:r>
              <a:rPr lang="en-US" sz="2200" b="1" dirty="0">
                <a:solidFill>
                  <a:srgbClr val="4F4F5B"/>
                </a:solidFill>
              </a:rPr>
              <a:t>α</a:t>
            </a:r>
            <a:r>
              <a:rPr lang="en-US" sz="2200" b="1" dirty="0" err="1">
                <a:solidFill>
                  <a:srgbClr val="4F4F5B"/>
                </a:solidFill>
              </a:rPr>
              <a:t>τηρήστε</a:t>
            </a:r>
            <a:r>
              <a:rPr lang="en-US" sz="2200" b="1" dirty="0">
                <a:solidFill>
                  <a:srgbClr val="4F4F5B"/>
                </a:solidFill>
              </a:rPr>
              <a:t> π</a:t>
            </a:r>
            <a:r>
              <a:rPr lang="en-US" sz="2200" b="1" dirty="0" err="1">
                <a:solidFill>
                  <a:srgbClr val="4F4F5B"/>
                </a:solidFill>
              </a:rPr>
              <a:t>ώς</a:t>
            </a:r>
            <a:r>
              <a:rPr lang="en-US" sz="2200" b="1" dirty="0">
                <a:solidFill>
                  <a:srgbClr val="4F4F5B"/>
                </a:solidFill>
              </a:rPr>
              <a:t> </a:t>
            </a:r>
            <a:r>
              <a:rPr lang="en-US" sz="2200" b="1" dirty="0" err="1">
                <a:solidFill>
                  <a:srgbClr val="4F4F5B"/>
                </a:solidFill>
              </a:rPr>
              <a:t>η</a:t>
            </a:r>
            <a:r>
              <a:rPr lang="en-US" sz="2200" b="1" dirty="0">
                <a:solidFill>
                  <a:srgbClr val="4F4F5B"/>
                </a:solidFill>
              </a:rPr>
              <a:t> </a:t>
            </a:r>
            <a:r>
              <a:rPr lang="en-US" sz="2200" b="1" dirty="0" err="1">
                <a:solidFill>
                  <a:srgbClr val="4F4F5B"/>
                </a:solidFill>
              </a:rPr>
              <a:t>γλώσσ</a:t>
            </a:r>
            <a:r>
              <a:rPr lang="en-US" sz="2200" b="1" dirty="0">
                <a:solidFill>
                  <a:srgbClr val="4F4F5B"/>
                </a:solidFill>
              </a:rPr>
              <a:t>α π</a:t>
            </a:r>
            <a:r>
              <a:rPr lang="en-US" sz="2200" b="1" dirty="0" err="1">
                <a:solidFill>
                  <a:srgbClr val="4F4F5B"/>
                </a:solidFill>
              </a:rPr>
              <a:t>ου</a:t>
            </a:r>
            <a:r>
              <a:rPr lang="en-US" sz="2200" b="1" dirty="0">
                <a:solidFill>
                  <a:srgbClr val="4F4F5B"/>
                </a:solidFill>
              </a:rPr>
              <a:t> </a:t>
            </a:r>
            <a:r>
              <a:rPr lang="en-US" sz="2200" b="1" dirty="0" err="1">
                <a:solidFill>
                  <a:srgbClr val="4F4F5B"/>
                </a:solidFill>
              </a:rPr>
              <a:t>χρησιμο</a:t>
            </a:r>
            <a:r>
              <a:rPr lang="en-US" sz="2200" b="1" dirty="0">
                <a:solidFill>
                  <a:srgbClr val="4F4F5B"/>
                </a:solidFill>
              </a:rPr>
              <a:t>π</a:t>
            </a:r>
            <a:r>
              <a:rPr lang="en-US" sz="2200" b="1" dirty="0" err="1">
                <a:solidFill>
                  <a:srgbClr val="4F4F5B"/>
                </a:solidFill>
              </a:rPr>
              <a:t>οιείτ</a:t>
            </a:r>
            <a:r>
              <a:rPr lang="en-US" sz="2200" b="1" dirty="0">
                <a:solidFill>
                  <a:srgbClr val="4F4F5B"/>
                </a:solidFill>
              </a:rPr>
              <a:t>α</a:t>
            </a:r>
            <a:r>
              <a:rPr lang="en-US" sz="2200" b="1" dirty="0" err="1">
                <a:solidFill>
                  <a:srgbClr val="4F4F5B"/>
                </a:solidFill>
              </a:rPr>
              <a:t>ι</a:t>
            </a:r>
            <a:r>
              <a:rPr lang="en-US" sz="2200" b="1" dirty="0">
                <a:solidFill>
                  <a:srgbClr val="4F4F5B"/>
                </a:solidFill>
              </a:rPr>
              <a:t> </a:t>
            </a:r>
            <a:r>
              <a:rPr lang="en-US" sz="2200" b="1" dirty="0" err="1">
                <a:solidFill>
                  <a:srgbClr val="4F4F5B"/>
                </a:solidFill>
              </a:rPr>
              <a:t>σε</a:t>
            </a:r>
            <a:r>
              <a:rPr lang="en-US" sz="2200" b="1" dirty="0">
                <a:solidFill>
                  <a:srgbClr val="4F4F5B"/>
                </a:solidFill>
              </a:rPr>
              <a:t> </a:t>
            </a:r>
            <a:r>
              <a:rPr lang="en-US" sz="2200" b="1" dirty="0" err="1">
                <a:solidFill>
                  <a:srgbClr val="4F4F5B"/>
                </a:solidFill>
              </a:rPr>
              <a:t>διάφορες</a:t>
            </a:r>
            <a:r>
              <a:rPr lang="en-US" sz="2200" b="1" dirty="0">
                <a:solidFill>
                  <a:srgbClr val="4F4F5B"/>
                </a:solidFill>
              </a:rPr>
              <a:t> π</a:t>
            </a:r>
            <a:r>
              <a:rPr lang="en-US" sz="2200" b="1" dirty="0" err="1">
                <a:solidFill>
                  <a:srgbClr val="4F4F5B"/>
                </a:solidFill>
              </a:rPr>
              <a:t>ρωτο</a:t>
            </a:r>
            <a:r>
              <a:rPr lang="en-US" sz="2200" b="1" dirty="0">
                <a:solidFill>
                  <a:srgbClr val="4F4F5B"/>
                </a:solidFill>
              </a:rPr>
              <a:t>β</a:t>
            </a:r>
            <a:r>
              <a:rPr lang="en-US" sz="2200" b="1" dirty="0" err="1">
                <a:solidFill>
                  <a:srgbClr val="4F4F5B"/>
                </a:solidFill>
              </a:rPr>
              <a:t>ουλίες</a:t>
            </a:r>
            <a:r>
              <a:rPr lang="en-US" sz="2200" b="1" dirty="0">
                <a:solidFill>
                  <a:srgbClr val="4F4F5B"/>
                </a:solidFill>
              </a:rPr>
              <a:t>, </a:t>
            </a:r>
            <a:r>
              <a:rPr lang="en-US" sz="2200" b="1" dirty="0" err="1">
                <a:solidFill>
                  <a:srgbClr val="4F4F5B"/>
                </a:solidFill>
              </a:rPr>
              <a:t>συμ</a:t>
            </a:r>
            <a:r>
              <a:rPr lang="en-US" sz="2200" b="1" dirty="0">
                <a:solidFill>
                  <a:srgbClr val="4F4F5B"/>
                </a:solidFill>
              </a:rPr>
              <a:t>π</a:t>
            </a:r>
            <a:r>
              <a:rPr lang="en-US" sz="2200" b="1" dirty="0" err="1">
                <a:solidFill>
                  <a:srgbClr val="4F4F5B"/>
                </a:solidFill>
              </a:rPr>
              <a:t>εριλ</a:t>
            </a:r>
            <a:r>
              <a:rPr lang="en-US" sz="2200" b="1" dirty="0">
                <a:solidFill>
                  <a:srgbClr val="4F4F5B"/>
                </a:solidFill>
              </a:rPr>
              <a:t>α</a:t>
            </a:r>
            <a:r>
              <a:rPr lang="en-US" sz="2200" b="1" dirty="0" err="1">
                <a:solidFill>
                  <a:srgbClr val="4F4F5B"/>
                </a:solidFill>
              </a:rPr>
              <a:t>μ</a:t>
            </a:r>
            <a:r>
              <a:rPr lang="en-US" sz="2200" b="1" dirty="0">
                <a:solidFill>
                  <a:srgbClr val="4F4F5B"/>
                </a:solidFill>
              </a:rPr>
              <a:t>βα</a:t>
            </a:r>
            <a:r>
              <a:rPr lang="en-US" sz="2200" b="1" dirty="0" err="1">
                <a:solidFill>
                  <a:srgbClr val="4F4F5B"/>
                </a:solidFill>
              </a:rPr>
              <a:t>νομένων</a:t>
            </a:r>
            <a:r>
              <a:rPr lang="en-US" sz="2200" b="1" dirty="0">
                <a:solidFill>
                  <a:srgbClr val="4F4F5B"/>
                </a:solidFill>
              </a:rPr>
              <a:t> </a:t>
            </a:r>
            <a:r>
              <a:rPr lang="en-US" sz="2200" b="1" dirty="0" err="1">
                <a:solidFill>
                  <a:srgbClr val="4F4F5B"/>
                </a:solidFill>
              </a:rPr>
              <a:t>εκείνων</a:t>
            </a:r>
            <a:r>
              <a:rPr lang="en-US" sz="2200" b="1" dirty="0">
                <a:solidFill>
                  <a:srgbClr val="4F4F5B"/>
                </a:solidFill>
              </a:rPr>
              <a:t> π</a:t>
            </a:r>
            <a:r>
              <a:rPr lang="en-US" sz="2200" b="1" dirty="0" err="1">
                <a:solidFill>
                  <a:srgbClr val="4F4F5B"/>
                </a:solidFill>
              </a:rPr>
              <a:t>ου</a:t>
            </a:r>
            <a:r>
              <a:rPr lang="en-US" sz="2200" b="1" dirty="0">
                <a:solidFill>
                  <a:srgbClr val="4F4F5B"/>
                </a:solidFill>
              </a:rPr>
              <a:t> </a:t>
            </a:r>
            <a:r>
              <a:rPr lang="en-US" sz="2200" b="1" dirty="0" err="1">
                <a:solidFill>
                  <a:srgbClr val="4F4F5B"/>
                </a:solidFill>
              </a:rPr>
              <a:t>σχετίζοντ</a:t>
            </a:r>
            <a:r>
              <a:rPr lang="en-US" sz="2200" b="1" dirty="0">
                <a:solidFill>
                  <a:srgbClr val="4F4F5B"/>
                </a:solidFill>
              </a:rPr>
              <a:t>α</a:t>
            </a:r>
            <a:r>
              <a:rPr lang="en-US" sz="2200" b="1" dirty="0" err="1">
                <a:solidFill>
                  <a:srgbClr val="4F4F5B"/>
                </a:solidFill>
              </a:rPr>
              <a:t>ι</a:t>
            </a:r>
            <a:r>
              <a:rPr lang="en-US" sz="2200" b="1" dirty="0">
                <a:solidFill>
                  <a:srgbClr val="4F4F5B"/>
                </a:solidFill>
              </a:rPr>
              <a:t> </a:t>
            </a:r>
            <a:r>
              <a:rPr lang="en-US" sz="2200" b="1" dirty="0" err="1">
                <a:solidFill>
                  <a:srgbClr val="4F4F5B"/>
                </a:solidFill>
              </a:rPr>
              <a:t>με</a:t>
            </a:r>
            <a:r>
              <a:rPr lang="en-US" sz="2200" b="1" dirty="0">
                <a:solidFill>
                  <a:srgbClr val="4F4F5B"/>
                </a:solidFill>
              </a:rPr>
              <a:t> </a:t>
            </a:r>
            <a:r>
              <a:rPr lang="en-US" sz="2200" b="1" dirty="0" err="1">
                <a:solidFill>
                  <a:srgbClr val="4F4F5B"/>
                </a:solidFill>
              </a:rPr>
              <a:t>την</a:t>
            </a:r>
            <a:r>
              <a:rPr lang="en-US" sz="2200" b="1" dirty="0">
                <a:solidFill>
                  <a:srgbClr val="4F4F5B"/>
                </a:solidFill>
              </a:rPr>
              <a:t> </a:t>
            </a:r>
            <a:r>
              <a:rPr lang="en-US" sz="2200" b="1" dirty="0" err="1">
                <a:solidFill>
                  <a:srgbClr val="4F4F5B"/>
                </a:solidFill>
              </a:rPr>
              <a:t>ευημερί</a:t>
            </a:r>
            <a:r>
              <a:rPr lang="en-US" sz="2200" b="1" dirty="0">
                <a:solidFill>
                  <a:srgbClr val="4F4F5B"/>
                </a:solidFill>
              </a:rPr>
              <a:t>α, </a:t>
            </a:r>
            <a:r>
              <a:rPr lang="en-US" sz="2200" b="1" dirty="0" err="1">
                <a:solidFill>
                  <a:srgbClr val="4F4F5B"/>
                </a:solidFill>
              </a:rPr>
              <a:t>ε</a:t>
            </a:r>
            <a:r>
              <a:rPr lang="en-US" sz="2200" b="1" dirty="0">
                <a:solidFill>
                  <a:srgbClr val="4F4F5B"/>
                </a:solidFill>
              </a:rPr>
              <a:t>π</a:t>
            </a:r>
            <a:r>
              <a:rPr lang="en-US" sz="2200" b="1" dirty="0" err="1">
                <a:solidFill>
                  <a:srgbClr val="4F4F5B"/>
                </a:solidFill>
              </a:rPr>
              <a:t>ηρεάζει</a:t>
            </a:r>
            <a:r>
              <a:rPr lang="en-US" sz="2200" b="1" dirty="0">
                <a:solidFill>
                  <a:srgbClr val="4F4F5B"/>
                </a:solidFill>
              </a:rPr>
              <a:t> </a:t>
            </a:r>
            <a:r>
              <a:rPr lang="en-US" sz="2200" b="1" dirty="0" err="1">
                <a:solidFill>
                  <a:srgbClr val="4F4F5B"/>
                </a:solidFill>
              </a:rPr>
              <a:t>το</a:t>
            </a:r>
            <a:r>
              <a:rPr lang="en-US" sz="2200" b="1" dirty="0">
                <a:solidFill>
                  <a:srgbClr val="4F4F5B"/>
                </a:solidFill>
              </a:rPr>
              <a:t> </a:t>
            </a:r>
            <a:r>
              <a:rPr lang="en-US" sz="2200" b="1" dirty="0" err="1">
                <a:solidFill>
                  <a:srgbClr val="4F4F5B"/>
                </a:solidFill>
              </a:rPr>
              <a:t>μήνυμ</a:t>
            </a:r>
            <a:r>
              <a:rPr lang="en-US" sz="2200" b="1" dirty="0">
                <a:solidFill>
                  <a:srgbClr val="4F4F5B"/>
                </a:solidFill>
              </a:rPr>
              <a:t>α π</a:t>
            </a:r>
            <a:r>
              <a:rPr lang="en-US" sz="2200" b="1" dirty="0" err="1">
                <a:solidFill>
                  <a:srgbClr val="4F4F5B"/>
                </a:solidFill>
              </a:rPr>
              <a:t>ου</a:t>
            </a:r>
            <a:r>
              <a:rPr lang="en-US" sz="2200" b="1" dirty="0">
                <a:solidFill>
                  <a:srgbClr val="4F4F5B"/>
                </a:solidFill>
              </a:rPr>
              <a:t> </a:t>
            </a:r>
            <a:r>
              <a:rPr lang="en-US" sz="2200" b="1" dirty="0" err="1">
                <a:solidFill>
                  <a:srgbClr val="4F4F5B"/>
                </a:solidFill>
              </a:rPr>
              <a:t>μετ</a:t>
            </a:r>
            <a:r>
              <a:rPr lang="en-US" sz="2200" b="1" dirty="0">
                <a:solidFill>
                  <a:srgbClr val="4F4F5B"/>
                </a:solidFill>
              </a:rPr>
              <a:t>α</a:t>
            </a:r>
            <a:r>
              <a:rPr lang="en-US" sz="2200" b="1" dirty="0" err="1">
                <a:solidFill>
                  <a:srgbClr val="4F4F5B"/>
                </a:solidFill>
              </a:rPr>
              <a:t>δίδετ</a:t>
            </a:r>
            <a:r>
              <a:rPr lang="en-US" sz="2200" b="1" dirty="0">
                <a:solidFill>
                  <a:srgbClr val="4F4F5B"/>
                </a:solidFill>
              </a:rPr>
              <a:t>α</a:t>
            </a:r>
            <a:r>
              <a:rPr lang="en-US" sz="2200" b="1" dirty="0" err="1">
                <a:solidFill>
                  <a:srgbClr val="4F4F5B"/>
                </a:solidFill>
              </a:rPr>
              <a:t>ι</a:t>
            </a:r>
            <a:r>
              <a:rPr lang="en-US" sz="2200" b="1" dirty="0">
                <a:solidFill>
                  <a:srgbClr val="4F4F5B"/>
                </a:solidFill>
              </a:rPr>
              <a:t>.</a:t>
            </a:r>
            <a:endParaRPr sz="2200" b="1" dirty="0">
              <a:solidFill>
                <a:srgbClr val="000000"/>
              </a:solidFill>
            </a:endParaRPr>
          </a:p>
          <a:p>
            <a:pPr marL="0" lvl="0" indent="0" algn="l" rtl="0">
              <a:lnSpc>
                <a:spcPct val="115000"/>
              </a:lnSpc>
              <a:spcBef>
                <a:spcPts val="1200"/>
              </a:spcBef>
              <a:spcAft>
                <a:spcPts val="0"/>
              </a:spcAft>
              <a:buNone/>
            </a:pPr>
            <a:endParaRPr sz="2500" b="1" dirty="0">
              <a:solidFill>
                <a:srgbClr val="000000"/>
              </a:solidFill>
            </a:endParaRPr>
          </a:p>
          <a:p>
            <a:pPr marL="0" lvl="0" indent="0" algn="l" rtl="0">
              <a:lnSpc>
                <a:spcPct val="115000"/>
              </a:lnSpc>
              <a:spcBef>
                <a:spcPts val="1200"/>
              </a:spcBef>
              <a:spcAft>
                <a:spcPts val="1200"/>
              </a:spcAft>
              <a:buNone/>
            </a:pPr>
            <a:endParaRPr sz="2500" b="1" dirty="0">
              <a:solidFill>
                <a:srgbClr val="000000"/>
              </a:solidFill>
            </a:endParaRPr>
          </a:p>
        </p:txBody>
      </p:sp>
      <p:graphicFrame>
        <p:nvGraphicFramePr>
          <p:cNvPr id="172" name="Google Shape;172;g39e7b6f5a92_0_61"/>
          <p:cNvGraphicFramePr/>
          <p:nvPr>
            <p:extLst>
              <p:ext uri="{D42A27DB-BD31-4B8C-83A1-F6EECF244321}">
                <p14:modId xmlns:p14="http://schemas.microsoft.com/office/powerpoint/2010/main" val="2851992749"/>
              </p:ext>
            </p:extLst>
          </p:nvPr>
        </p:nvGraphicFramePr>
        <p:xfrm>
          <a:off x="952500" y="3268317"/>
          <a:ext cx="10287000" cy="3092868"/>
        </p:xfrm>
        <a:graphic>
          <a:graphicData uri="http://schemas.openxmlformats.org/drawingml/2006/table">
            <a:tbl>
              <a:tblPr>
                <a:noFill/>
                <a:tableStyleId>{515C1AEC-C18D-4D35-BD4E-96D4705261D1}</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en-US" sz="2500" b="1" dirty="0" err="1">
                          <a:solidFill>
                            <a:srgbClr val="4F4F5B"/>
                          </a:solidFill>
                          <a:latin typeface="Calibri"/>
                          <a:ea typeface="Calibri"/>
                          <a:cs typeface="Calibri"/>
                          <a:sym typeface="Calibri"/>
                        </a:rPr>
                        <a:t>Δι</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χείριση</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του</a:t>
                      </a:r>
                      <a:r>
                        <a:rPr lang="en-US" sz="2500" b="1" dirty="0">
                          <a:solidFill>
                            <a:srgbClr val="4F4F5B"/>
                          </a:solidFill>
                          <a:latin typeface="Calibri"/>
                          <a:ea typeface="Calibri"/>
                          <a:cs typeface="Calibri"/>
                          <a:sym typeface="Calibri"/>
                        </a:rPr>
                        <a:t> </a:t>
                      </a:r>
                      <a:r>
                        <a:rPr lang="el-GR" sz="2500" b="1" dirty="0">
                          <a:solidFill>
                            <a:srgbClr val="4F4F5B"/>
                          </a:solidFill>
                          <a:latin typeface="Calibri"/>
                          <a:ea typeface="Calibri"/>
                          <a:cs typeface="Calibri"/>
                          <a:sym typeface="Calibri"/>
                        </a:rPr>
                        <a:t>στρες</a:t>
                      </a:r>
                      <a:r>
                        <a:rPr lang="en-US" sz="2500" b="1" dirty="0">
                          <a:solidFill>
                            <a:srgbClr val="4F4F5B"/>
                          </a:solidFill>
                          <a:latin typeface="Calibri"/>
                          <a:ea typeface="Calibri"/>
                          <a:cs typeface="Calibri"/>
                          <a:sym typeface="Calibri"/>
                        </a:rPr>
                        <a:t>» —&gt;</a:t>
                      </a:r>
                      <a:endParaRPr dirty="0"/>
                    </a:p>
                  </a:txBody>
                  <a:tcPr marL="91425" marR="91425" marT="91425" marB="91425"/>
                </a:tc>
                <a:tc>
                  <a:txBody>
                    <a:bodyPr/>
                    <a:lstStyle/>
                    <a:p>
                      <a:pPr marL="0" lvl="0" indent="0" algn="l" rtl="0">
                        <a:lnSpc>
                          <a:spcPct val="115000"/>
                        </a:lnSpc>
                        <a:spcBef>
                          <a:spcPts val="1200"/>
                        </a:spcBef>
                        <a:spcAft>
                          <a:spcPts val="1200"/>
                        </a:spcAft>
                        <a:buNone/>
                      </a:pPr>
                      <a:r>
                        <a:rPr lang="en-US" sz="2500" b="1">
                          <a:solidFill>
                            <a:srgbClr val="4F4F5B"/>
                          </a:solidFill>
                          <a:latin typeface="Calibri"/>
                          <a:ea typeface="Calibri"/>
                          <a:cs typeface="Calibri"/>
                          <a:sym typeface="Calibri"/>
                        </a:rPr>
                        <a:t>«Ανάπτυξη ανθεκτικότητας και ικανότητας»</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en-US" sz="2500" b="1" dirty="0" err="1">
                          <a:solidFill>
                            <a:srgbClr val="4F4F5B"/>
                          </a:solidFill>
                          <a:latin typeface="Calibri"/>
                          <a:ea typeface="Calibri"/>
                          <a:cs typeface="Calibri"/>
                          <a:sym typeface="Calibri"/>
                        </a:rPr>
                        <a:t>Μείωση</a:t>
                      </a:r>
                      <a:r>
                        <a:rPr lang="en-US" sz="2500" b="1" dirty="0">
                          <a:solidFill>
                            <a:srgbClr val="4F4F5B"/>
                          </a:solidFill>
                          <a:latin typeface="Calibri"/>
                          <a:ea typeface="Calibri"/>
                          <a:cs typeface="Calibri"/>
                          <a:sym typeface="Calibri"/>
                        </a:rPr>
                        <a:t> </a:t>
                      </a:r>
                      <a:r>
                        <a:rPr lang="el-GR" sz="2500" b="1" dirty="0">
                          <a:solidFill>
                            <a:srgbClr val="4F4F5B"/>
                          </a:solidFill>
                          <a:latin typeface="Calibri"/>
                          <a:ea typeface="Calibri"/>
                          <a:cs typeface="Calibri"/>
                          <a:sym typeface="Calibri"/>
                        </a:rPr>
                        <a:t>των</a:t>
                      </a:r>
                      <a:r>
                        <a:rPr lang="en-US" sz="2500" b="1" dirty="0">
                          <a:solidFill>
                            <a:srgbClr val="4F4F5B"/>
                          </a:solidFill>
                          <a:latin typeface="Calibri"/>
                          <a:ea typeface="Calibri"/>
                          <a:cs typeface="Calibri"/>
                          <a:sym typeface="Calibri"/>
                        </a:rPr>
                        <a:t> απ</a:t>
                      </a:r>
                      <a:r>
                        <a:rPr lang="en-US" sz="2500" b="1" dirty="0" err="1">
                          <a:solidFill>
                            <a:srgbClr val="4F4F5B"/>
                          </a:solidFill>
                          <a:latin typeface="Calibri"/>
                          <a:ea typeface="Calibri"/>
                          <a:cs typeface="Calibri"/>
                          <a:sym typeface="Calibri"/>
                        </a:rPr>
                        <a:t>ουσ</a:t>
                      </a:r>
                      <a:r>
                        <a:rPr lang="el-GR" sz="2500" b="1" dirty="0">
                          <a:solidFill>
                            <a:srgbClr val="4F4F5B"/>
                          </a:solidFill>
                          <a:latin typeface="Calibri"/>
                          <a:ea typeface="Calibri"/>
                          <a:cs typeface="Calibri"/>
                          <a:sym typeface="Calibri"/>
                        </a:rPr>
                        <a:t>ιών</a:t>
                      </a:r>
                      <a:r>
                        <a:rPr lang="en-US" sz="2500" b="1" dirty="0">
                          <a:solidFill>
                            <a:srgbClr val="4F4F5B"/>
                          </a:solidFill>
                          <a:latin typeface="Calibri"/>
                          <a:ea typeface="Calibri"/>
                          <a:cs typeface="Calibri"/>
                          <a:sym typeface="Calibri"/>
                        </a:rPr>
                        <a:t>» —&gt;</a:t>
                      </a:r>
                      <a:endParaRPr dirty="0"/>
                    </a:p>
                  </a:txBody>
                  <a:tcPr marL="91425" marR="91425" marT="91425" marB="91425"/>
                </a:tc>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en-US" sz="2500" b="1" dirty="0" err="1">
                          <a:solidFill>
                            <a:srgbClr val="4F4F5B"/>
                          </a:solidFill>
                          <a:latin typeface="Calibri"/>
                          <a:ea typeface="Calibri"/>
                          <a:cs typeface="Calibri"/>
                          <a:sym typeface="Calibri"/>
                        </a:rPr>
                        <a:t>Δημιουργί</a:t>
                      </a:r>
                      <a:r>
                        <a:rPr lang="en-US" sz="2500" b="1" dirty="0">
                          <a:solidFill>
                            <a:srgbClr val="4F4F5B"/>
                          </a:solidFill>
                          <a:latin typeface="Calibri"/>
                          <a:ea typeface="Calibri"/>
                          <a:cs typeface="Calibri"/>
                          <a:sym typeface="Calibri"/>
                        </a:rPr>
                        <a:t>α </a:t>
                      </a:r>
                      <a:r>
                        <a:rPr lang="en-US" sz="2500" b="1" dirty="0" err="1">
                          <a:solidFill>
                            <a:srgbClr val="4F4F5B"/>
                          </a:solidFill>
                          <a:latin typeface="Calibri"/>
                          <a:ea typeface="Calibri"/>
                          <a:cs typeface="Calibri"/>
                          <a:sym typeface="Calibri"/>
                        </a:rPr>
                        <a:t>συνθηκών</a:t>
                      </a:r>
                      <a:r>
                        <a:rPr lang="en-US" sz="2500" b="1" dirty="0">
                          <a:solidFill>
                            <a:srgbClr val="4F4F5B"/>
                          </a:solidFill>
                          <a:latin typeface="Calibri"/>
                          <a:ea typeface="Calibri"/>
                          <a:cs typeface="Calibri"/>
                          <a:sym typeface="Calibri"/>
                        </a:rPr>
                        <a:t> π</a:t>
                      </a:r>
                      <a:r>
                        <a:rPr lang="en-US" sz="2500" b="1" dirty="0" err="1">
                          <a:solidFill>
                            <a:srgbClr val="4F4F5B"/>
                          </a:solidFill>
                          <a:latin typeface="Calibri"/>
                          <a:ea typeface="Calibri"/>
                          <a:cs typeface="Calibri"/>
                          <a:sym typeface="Calibri"/>
                        </a:rPr>
                        <a:t>ου</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ενθ</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ρρύνουν</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τη</a:t>
                      </a:r>
                      <a:r>
                        <a:rPr lang="el-GR" sz="2500" b="1" dirty="0">
                          <a:solidFill>
                            <a:srgbClr val="4F4F5B"/>
                          </a:solidFill>
                          <a:latin typeface="Calibri"/>
                          <a:ea typeface="Calibri"/>
                          <a:cs typeface="Calibri"/>
                          <a:sym typeface="Calibri"/>
                        </a:rPr>
                        <a:t>ν παρουσία</a:t>
                      </a:r>
                      <a:r>
                        <a:rPr lang="en-US" sz="2500" b="1" dirty="0">
                          <a:solidFill>
                            <a:srgbClr val="4F4F5B"/>
                          </a:solidFill>
                          <a:latin typeface="Calibri"/>
                          <a:ea typeface="Calibri"/>
                          <a:cs typeface="Calibri"/>
                          <a:sym typeface="Calibri"/>
                        </a:rPr>
                        <a:t>» </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1200"/>
                        </a:spcBef>
                        <a:spcAft>
                          <a:spcPts val="1200"/>
                        </a:spcAft>
                        <a:buNone/>
                      </a:pPr>
                      <a:r>
                        <a:rPr lang="en-US" sz="2500" b="1">
                          <a:solidFill>
                            <a:srgbClr val="4F4F5B"/>
                          </a:solidFill>
                          <a:latin typeface="Calibri"/>
                          <a:ea typeface="Calibri"/>
                          <a:cs typeface="Calibri"/>
                          <a:sym typeface="Calibri"/>
                        </a:rPr>
                        <a:t>«Επίλυση συγκρούσεων στην ομάδα» —&gt;</a:t>
                      </a:r>
                      <a:endParaRPr/>
                    </a:p>
                  </a:txBody>
                  <a:tcPr marL="91425" marR="91425" marT="91425" marB="91425"/>
                </a:tc>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en-US" sz="2500" b="1" dirty="0" err="1">
                          <a:solidFill>
                            <a:srgbClr val="4F4F5B"/>
                          </a:solidFill>
                          <a:latin typeface="Calibri"/>
                          <a:ea typeface="Calibri"/>
                          <a:cs typeface="Calibri"/>
                          <a:sym typeface="Calibri"/>
                        </a:rPr>
                        <a:t>Ενίσχυση</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της</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συνεργ</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σί</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ς</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της</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ομάδ</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ς</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κ</a:t>
                      </a:r>
                      <a:r>
                        <a:rPr lang="en-US" sz="2500" b="1" dirty="0">
                          <a:solidFill>
                            <a:srgbClr val="4F4F5B"/>
                          </a:solidFill>
                          <a:latin typeface="Calibri"/>
                          <a:ea typeface="Calibri"/>
                          <a:cs typeface="Calibri"/>
                          <a:sym typeface="Calibri"/>
                        </a:rPr>
                        <a:t>α</a:t>
                      </a:r>
                      <a:r>
                        <a:rPr lang="en-US" sz="2500" b="1" dirty="0" err="1">
                          <a:solidFill>
                            <a:srgbClr val="4F4F5B"/>
                          </a:solidFill>
                          <a:latin typeface="Calibri"/>
                          <a:ea typeface="Calibri"/>
                          <a:cs typeface="Calibri"/>
                          <a:sym typeface="Calibri"/>
                        </a:rPr>
                        <a:t>ι</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των</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κοινών</a:t>
                      </a:r>
                      <a:r>
                        <a:rPr lang="en-US" sz="2500" b="1" dirty="0">
                          <a:solidFill>
                            <a:srgbClr val="4F4F5B"/>
                          </a:solidFill>
                          <a:latin typeface="Calibri"/>
                          <a:ea typeface="Calibri"/>
                          <a:cs typeface="Calibri"/>
                          <a:sym typeface="Calibri"/>
                        </a:rPr>
                        <a:t> </a:t>
                      </a:r>
                      <a:r>
                        <a:rPr lang="en-US" sz="2500" b="1" dirty="0" err="1">
                          <a:solidFill>
                            <a:srgbClr val="4F4F5B"/>
                          </a:solidFill>
                          <a:latin typeface="Calibri"/>
                          <a:ea typeface="Calibri"/>
                          <a:cs typeface="Calibri"/>
                          <a:sym typeface="Calibri"/>
                        </a:rPr>
                        <a:t>στόχων</a:t>
                      </a:r>
                      <a:r>
                        <a:rPr lang="en-US" sz="2500" b="1" dirty="0">
                          <a:solidFill>
                            <a:srgbClr val="4F4F5B"/>
                          </a:solidFill>
                          <a:latin typeface="Calibri"/>
                          <a:ea typeface="Calibri"/>
                          <a:cs typeface="Calibri"/>
                          <a:sym typeface="Calibri"/>
                        </a:rPr>
                        <a:t>»</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9e7b6f5a92_0_6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78" name="Google Shape;178;g39e7b6f5a92_0_6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US" sz="2400" b="1" dirty="0" err="1">
                <a:solidFill>
                  <a:srgbClr val="4F4F5B"/>
                </a:solidFill>
              </a:rPr>
              <a:t>Πώς</a:t>
            </a:r>
            <a:r>
              <a:rPr lang="en-US" sz="2400" b="1" dirty="0">
                <a:solidFill>
                  <a:srgbClr val="4F4F5B"/>
                </a:solidFill>
              </a:rPr>
              <a:t> </a:t>
            </a:r>
            <a:r>
              <a:rPr lang="en-US" sz="2400" b="1" dirty="0" err="1">
                <a:solidFill>
                  <a:srgbClr val="4F4F5B"/>
                </a:solidFill>
              </a:rPr>
              <a:t>μ</a:t>
            </a:r>
            <a:r>
              <a:rPr lang="en-US" sz="2400" b="1" dirty="0">
                <a:solidFill>
                  <a:srgbClr val="4F4F5B"/>
                </a:solidFill>
              </a:rPr>
              <a:t>π</a:t>
            </a:r>
            <a:r>
              <a:rPr lang="en-US" sz="2400" b="1" dirty="0" err="1">
                <a:solidFill>
                  <a:srgbClr val="4F4F5B"/>
                </a:solidFill>
              </a:rPr>
              <a:t>ορούμε</a:t>
            </a:r>
            <a:r>
              <a:rPr lang="en-US" sz="2400" b="1" dirty="0">
                <a:solidFill>
                  <a:srgbClr val="4F4F5B"/>
                </a:solidFill>
              </a:rPr>
              <a:t> </a:t>
            </a:r>
            <a:r>
              <a:rPr lang="en-US" sz="2400" b="1" dirty="0" err="1">
                <a:solidFill>
                  <a:srgbClr val="4F4F5B"/>
                </a:solidFill>
              </a:rPr>
              <a:t>ν</a:t>
            </a:r>
            <a:r>
              <a:rPr lang="en-US" sz="2400" b="1" dirty="0">
                <a:solidFill>
                  <a:srgbClr val="4F4F5B"/>
                </a:solidFill>
              </a:rPr>
              <a:t>α </a:t>
            </a:r>
            <a:r>
              <a:rPr lang="el-GR" sz="2400" b="1" dirty="0">
                <a:solidFill>
                  <a:srgbClr val="4F4F5B"/>
                </a:solidFill>
              </a:rPr>
              <a:t>μετατρέψουμε</a:t>
            </a:r>
            <a:r>
              <a:rPr lang="en-US" sz="2400" b="1" dirty="0">
                <a:solidFill>
                  <a:srgbClr val="4F4F5B"/>
                </a:solidFill>
              </a:rPr>
              <a:t> </a:t>
            </a:r>
            <a:r>
              <a:rPr lang="el-GR" sz="2400" b="1" dirty="0">
                <a:solidFill>
                  <a:srgbClr val="4F4F5B"/>
                </a:solidFill>
              </a:rPr>
              <a:t>το</a:t>
            </a:r>
            <a:r>
              <a:rPr lang="en-US" sz="2400" b="1" dirty="0">
                <a:solidFill>
                  <a:srgbClr val="4F4F5B"/>
                </a:solidFill>
              </a:rPr>
              <a:t> </a:t>
            </a:r>
            <a:r>
              <a:rPr lang="el-GR" sz="2400" b="1" dirty="0">
                <a:solidFill>
                  <a:srgbClr val="4F4F5B"/>
                </a:solidFill>
              </a:rPr>
              <a:t>στυλ </a:t>
            </a:r>
            <a:r>
              <a:rPr lang="en-US" sz="2400" b="1" dirty="0" err="1">
                <a:solidFill>
                  <a:srgbClr val="4F4F5B"/>
                </a:solidFill>
              </a:rPr>
              <a:t>ε</a:t>
            </a:r>
            <a:r>
              <a:rPr lang="en-US" sz="2400" b="1" dirty="0">
                <a:solidFill>
                  <a:srgbClr val="4F4F5B"/>
                </a:solidFill>
              </a:rPr>
              <a:t>π</a:t>
            </a:r>
            <a:r>
              <a:rPr lang="en-US" sz="2400" b="1" dirty="0" err="1">
                <a:solidFill>
                  <a:srgbClr val="4F4F5B"/>
                </a:solidFill>
              </a:rPr>
              <a:t>ικοινωνί</a:t>
            </a:r>
            <a:r>
              <a:rPr lang="en-US" sz="2400" b="1" dirty="0">
                <a:solidFill>
                  <a:srgbClr val="4F4F5B"/>
                </a:solidFill>
              </a:rPr>
              <a:t>α</a:t>
            </a:r>
            <a:r>
              <a:rPr lang="en-US" sz="2400" b="1" dirty="0" err="1">
                <a:solidFill>
                  <a:srgbClr val="4F4F5B"/>
                </a:solidFill>
              </a:rPr>
              <a:t>ς</a:t>
            </a:r>
            <a:r>
              <a:rPr lang="en-US" sz="2400" b="1" dirty="0">
                <a:solidFill>
                  <a:srgbClr val="4F4F5B"/>
                </a:solidFill>
              </a:rPr>
              <a:t> </a:t>
            </a:r>
            <a:r>
              <a:rPr lang="en-US" sz="2400" b="1" dirty="0" err="1">
                <a:solidFill>
                  <a:srgbClr val="4F4F5B"/>
                </a:solidFill>
              </a:rPr>
              <a:t>μ</a:t>
            </a:r>
            <a:r>
              <a:rPr lang="en-US" sz="2400" b="1" dirty="0">
                <a:solidFill>
                  <a:srgbClr val="4F4F5B"/>
                </a:solidFill>
              </a:rPr>
              <a:t>α</a:t>
            </a:r>
            <a:r>
              <a:rPr lang="en-US" sz="2400" b="1" dirty="0" err="1">
                <a:solidFill>
                  <a:srgbClr val="4F4F5B"/>
                </a:solidFill>
              </a:rPr>
              <a:t>ς</a:t>
            </a:r>
            <a:r>
              <a:rPr lang="en-US" sz="2400" b="1" dirty="0">
                <a:solidFill>
                  <a:srgbClr val="4F4F5B"/>
                </a:solidFill>
              </a:rPr>
              <a:t> </a:t>
            </a:r>
            <a:r>
              <a:rPr lang="el-GR" sz="2400" b="1" dirty="0">
                <a:solidFill>
                  <a:srgbClr val="4F4F5B"/>
                </a:solidFill>
              </a:rPr>
              <a:t>σε</a:t>
            </a:r>
            <a:r>
              <a:rPr lang="en-US" sz="2400" b="1" dirty="0">
                <a:solidFill>
                  <a:srgbClr val="4F4F5B"/>
                </a:solidFill>
              </a:rPr>
              <a:t> </a:t>
            </a:r>
            <a:r>
              <a:rPr lang="el-GR" sz="2400" b="1" dirty="0">
                <a:solidFill>
                  <a:srgbClr val="4F4F5B"/>
                </a:solidFill>
              </a:rPr>
              <a:t>στυλ επικοινωνίας που εστιάζει στα δυνατά σημεία;</a:t>
            </a:r>
            <a:endParaRPr sz="2400" dirty="0">
              <a:solidFill>
                <a:srgbClr val="4F4F5B"/>
              </a:solidFill>
            </a:endParaRPr>
          </a:p>
          <a:p>
            <a:pPr marL="457200" lvl="0" indent="-406400" algn="l" rtl="0">
              <a:lnSpc>
                <a:spcPct val="100000"/>
              </a:lnSpc>
              <a:spcBef>
                <a:spcPts val="0"/>
              </a:spcBef>
              <a:spcAft>
                <a:spcPts val="0"/>
              </a:spcAft>
              <a:buClr>
                <a:srgbClr val="4F4F5B"/>
              </a:buClr>
              <a:buSzPts val="2800"/>
              <a:buChar char="❖"/>
            </a:pPr>
            <a:r>
              <a:rPr lang="en-US" sz="2400" dirty="0" err="1">
                <a:solidFill>
                  <a:srgbClr val="4F4F5B"/>
                </a:solidFill>
              </a:rPr>
              <a:t>Εστί</a:t>
            </a:r>
            <a:r>
              <a:rPr lang="en-US" sz="2400" dirty="0">
                <a:solidFill>
                  <a:srgbClr val="4F4F5B"/>
                </a:solidFill>
              </a:rPr>
              <a:t>α</a:t>
            </a:r>
            <a:r>
              <a:rPr lang="en-US" sz="2400" dirty="0" err="1">
                <a:solidFill>
                  <a:srgbClr val="4F4F5B"/>
                </a:solidFill>
              </a:rPr>
              <a:t>ση</a:t>
            </a:r>
            <a:r>
              <a:rPr lang="en-US" sz="2400" dirty="0">
                <a:solidFill>
                  <a:srgbClr val="4F4F5B"/>
                </a:solidFill>
              </a:rPr>
              <a:t> </a:t>
            </a:r>
            <a:r>
              <a:rPr lang="en-US" sz="2400" dirty="0" err="1">
                <a:solidFill>
                  <a:srgbClr val="4F4F5B"/>
                </a:solidFill>
              </a:rPr>
              <a:t>στις</a:t>
            </a:r>
            <a:r>
              <a:rPr lang="en-US" sz="2400" dirty="0">
                <a:solidFill>
                  <a:srgbClr val="4F4F5B"/>
                </a:solidFill>
              </a:rPr>
              <a:t> </a:t>
            </a:r>
            <a:r>
              <a:rPr lang="en-US" sz="2400" dirty="0" err="1">
                <a:solidFill>
                  <a:srgbClr val="4F4F5B"/>
                </a:solidFill>
              </a:rPr>
              <a:t>λύσεις</a:t>
            </a:r>
            <a:r>
              <a:rPr lang="en-US" sz="2400" dirty="0">
                <a:solidFill>
                  <a:srgbClr val="4F4F5B"/>
                </a:solidFill>
              </a:rPr>
              <a:t> </a:t>
            </a:r>
            <a:r>
              <a:rPr lang="en-US" sz="2400" dirty="0" err="1">
                <a:solidFill>
                  <a:srgbClr val="4F4F5B"/>
                </a:solidFill>
              </a:rPr>
              <a:t>κ</a:t>
            </a:r>
            <a:r>
              <a:rPr lang="en-US" sz="2400" dirty="0">
                <a:solidFill>
                  <a:srgbClr val="4F4F5B"/>
                </a:solidFill>
              </a:rPr>
              <a:t>α</a:t>
            </a:r>
            <a:r>
              <a:rPr lang="en-US" sz="2400" dirty="0" err="1">
                <a:solidFill>
                  <a:srgbClr val="4F4F5B"/>
                </a:solidFill>
              </a:rPr>
              <a:t>ι</a:t>
            </a:r>
            <a:r>
              <a:rPr lang="en-US" sz="2400" dirty="0">
                <a:solidFill>
                  <a:srgbClr val="4F4F5B"/>
                </a:solidFill>
              </a:rPr>
              <a:t> </a:t>
            </a:r>
            <a:r>
              <a:rPr lang="en-US" sz="2400" dirty="0" err="1">
                <a:solidFill>
                  <a:srgbClr val="4F4F5B"/>
                </a:solidFill>
              </a:rPr>
              <a:t>σε</a:t>
            </a:r>
            <a:r>
              <a:rPr lang="en-US" sz="2400" dirty="0">
                <a:solidFill>
                  <a:srgbClr val="4F4F5B"/>
                </a:solidFill>
              </a:rPr>
              <a:t> </a:t>
            </a:r>
            <a:r>
              <a:rPr lang="en-US" sz="2400" dirty="0" err="1">
                <a:solidFill>
                  <a:srgbClr val="4F4F5B"/>
                </a:solidFill>
              </a:rPr>
              <a:t>ό,τι</a:t>
            </a:r>
            <a:r>
              <a:rPr lang="en-US" sz="2400" dirty="0">
                <a:solidFill>
                  <a:srgbClr val="4F4F5B"/>
                </a:solidFill>
              </a:rPr>
              <a:t> </a:t>
            </a:r>
            <a:r>
              <a:rPr lang="en-US" sz="2400" dirty="0" err="1">
                <a:solidFill>
                  <a:srgbClr val="4F4F5B"/>
                </a:solidFill>
              </a:rPr>
              <a:t>λειτουργεί</a:t>
            </a:r>
            <a:endParaRPr sz="2400" dirty="0">
              <a:solidFill>
                <a:srgbClr val="4F4F5B"/>
              </a:solidFill>
            </a:endParaRPr>
          </a:p>
          <a:p>
            <a:pPr marL="457200" lvl="0" indent="-406400" algn="l" rtl="0">
              <a:lnSpc>
                <a:spcPct val="100000"/>
              </a:lnSpc>
              <a:spcBef>
                <a:spcPts val="0"/>
              </a:spcBef>
              <a:spcAft>
                <a:spcPts val="0"/>
              </a:spcAft>
              <a:buClr>
                <a:srgbClr val="4F4F5B"/>
              </a:buClr>
              <a:buSzPts val="2800"/>
              <a:buChar char="❖"/>
            </a:pPr>
            <a:r>
              <a:rPr lang="el-GR" sz="2400" dirty="0">
                <a:solidFill>
                  <a:srgbClr val="4F4F5B"/>
                </a:solidFill>
              </a:rPr>
              <a:t>Αναγνώριση των δυνατοτήτων και των πλεονεκτημάτων</a:t>
            </a:r>
            <a:endParaRPr sz="2400" dirty="0">
              <a:solidFill>
                <a:srgbClr val="4F4F5B"/>
              </a:solidFill>
            </a:endParaRPr>
          </a:p>
          <a:p>
            <a:pPr marL="457200" lvl="0" indent="-406400" algn="l" rtl="0">
              <a:lnSpc>
                <a:spcPct val="100000"/>
              </a:lnSpc>
              <a:spcBef>
                <a:spcPts val="0"/>
              </a:spcBef>
              <a:spcAft>
                <a:spcPts val="0"/>
              </a:spcAft>
              <a:buClr>
                <a:srgbClr val="4F4F5B"/>
              </a:buClr>
              <a:buSzPts val="2800"/>
              <a:buChar char="❖"/>
            </a:pPr>
            <a:r>
              <a:rPr lang="el-GR" sz="2400" dirty="0">
                <a:solidFill>
                  <a:srgbClr val="4F4F5B"/>
                </a:solidFill>
              </a:rPr>
              <a:t>Χρήση</a:t>
            </a:r>
            <a:r>
              <a:rPr lang="en-US" sz="2400" dirty="0">
                <a:solidFill>
                  <a:srgbClr val="4F4F5B"/>
                </a:solidFill>
              </a:rPr>
              <a:t> </a:t>
            </a:r>
            <a:r>
              <a:rPr lang="en-US" sz="2400" dirty="0" err="1">
                <a:solidFill>
                  <a:srgbClr val="4F4F5B"/>
                </a:solidFill>
              </a:rPr>
              <a:t>ερωτήσε</a:t>
            </a:r>
            <a:r>
              <a:rPr lang="el-GR" sz="2400" dirty="0">
                <a:solidFill>
                  <a:srgbClr val="4F4F5B"/>
                </a:solidFill>
              </a:rPr>
              <a:t>ων</a:t>
            </a:r>
            <a:r>
              <a:rPr lang="en-US" sz="2400" dirty="0">
                <a:solidFill>
                  <a:srgbClr val="4F4F5B"/>
                </a:solidFill>
              </a:rPr>
              <a:t> </a:t>
            </a:r>
            <a:r>
              <a:rPr lang="el-GR" sz="2400" dirty="0">
                <a:solidFill>
                  <a:srgbClr val="4F4F5B"/>
                </a:solidFill>
              </a:rPr>
              <a:t>προάγουν τη σκέψη και την </a:t>
            </a:r>
            <a:r>
              <a:rPr lang="en-US" sz="2400" dirty="0">
                <a:solidFill>
                  <a:srgbClr val="4F4F5B"/>
                </a:solidFill>
              </a:rPr>
              <a:t>π</a:t>
            </a:r>
            <a:r>
              <a:rPr lang="en-US" sz="2400" dirty="0" err="1">
                <a:solidFill>
                  <a:srgbClr val="4F4F5B"/>
                </a:solidFill>
              </a:rPr>
              <a:t>εριέργει</a:t>
            </a:r>
            <a:r>
              <a:rPr lang="en-US" sz="2400" dirty="0">
                <a:solidFill>
                  <a:srgbClr val="4F4F5B"/>
                </a:solidFill>
              </a:rPr>
              <a:t>α</a:t>
            </a:r>
            <a:endParaRPr sz="2400" dirty="0">
              <a:solidFill>
                <a:srgbClr val="4F4F5B"/>
              </a:solidFill>
            </a:endParaRPr>
          </a:p>
          <a:p>
            <a:pPr marL="457200" lvl="0" indent="-406400" algn="l" rtl="0">
              <a:lnSpc>
                <a:spcPct val="100000"/>
              </a:lnSpc>
              <a:spcBef>
                <a:spcPts val="0"/>
              </a:spcBef>
              <a:spcAft>
                <a:spcPts val="0"/>
              </a:spcAft>
              <a:buClr>
                <a:srgbClr val="4F4F5B"/>
              </a:buClr>
              <a:buSzPts val="2800"/>
              <a:buChar char="❖"/>
            </a:pPr>
            <a:r>
              <a:rPr lang="el-GR" sz="2400" dirty="0">
                <a:solidFill>
                  <a:srgbClr val="4F4F5B"/>
                </a:solidFill>
              </a:rPr>
              <a:t>Χρήση θετικής, συγκεκριμένης και υποστηρικτικής γλώσσας </a:t>
            </a:r>
            <a:endParaRPr sz="2400"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a:p>
            <a:pPr marL="0" lvl="0" indent="0" algn="l" rtl="0">
              <a:lnSpc>
                <a:spcPct val="100000"/>
              </a:lnSpc>
              <a:spcBef>
                <a:spcPts val="0"/>
              </a:spcBef>
              <a:spcAft>
                <a:spcPts val="0"/>
              </a:spcAft>
              <a:buNone/>
            </a:pPr>
            <a:r>
              <a:rPr lang="el-GR" sz="2000" dirty="0">
                <a:solidFill>
                  <a:srgbClr val="4F4F5B"/>
                </a:solidFill>
              </a:rPr>
              <a:t>Η γλώσσα που χρησιμοποιούμε συνδέεται με τον τρόπο που αντιλαμβανόμαστε τον κόσμο γύρω μας.</a:t>
            </a:r>
          </a:p>
          <a:p>
            <a:pPr marL="0" lvl="0" indent="0" algn="l" rtl="0">
              <a:lnSpc>
                <a:spcPct val="100000"/>
              </a:lnSpc>
              <a:spcBef>
                <a:spcPts val="0"/>
              </a:spcBef>
              <a:spcAft>
                <a:spcPts val="0"/>
              </a:spcAft>
              <a:buNone/>
            </a:pPr>
            <a:r>
              <a:rPr lang="el-GR" sz="2000" dirty="0">
                <a:solidFill>
                  <a:srgbClr val="4F4F5B"/>
                </a:solidFill>
              </a:rPr>
              <a:t>Επομένως, απαιτείται χρόνος ώστε να παρατηρήσουμε, να αναγνωρίσουμε και να αναστοχαστούμε πάνω στη γλώσσα, πριν μπορέσει να επέλθει οποιαδήποτε αλλαγή.</a:t>
            </a:r>
          </a:p>
          <a:p>
            <a:pPr marL="0" lvl="0" indent="0" algn="l" rtl="0">
              <a:lnSpc>
                <a:spcPct val="100000"/>
              </a:lnSpc>
              <a:spcBef>
                <a:spcPts val="0"/>
              </a:spcBef>
              <a:spcAft>
                <a:spcPts val="0"/>
              </a:spcAft>
              <a:buNone/>
            </a:pPr>
            <a:endParaRPr lang="el-GR" sz="2000" dirty="0">
              <a:solidFill>
                <a:srgbClr val="4F4F5B"/>
              </a:solidFill>
            </a:endParaRPr>
          </a:p>
          <a:p>
            <a:pPr marL="0" lvl="0" indent="0" algn="l" rtl="0">
              <a:lnSpc>
                <a:spcPct val="100000"/>
              </a:lnSpc>
              <a:spcBef>
                <a:spcPts val="0"/>
              </a:spcBef>
              <a:spcAft>
                <a:spcPts val="0"/>
              </a:spcAft>
              <a:buNone/>
            </a:pPr>
            <a:r>
              <a:rPr lang="el-GR" sz="2000" dirty="0">
                <a:solidFill>
                  <a:srgbClr val="4F4F5B"/>
                </a:solidFill>
              </a:rPr>
              <a:t>Είναι μια διαδικασία που απαιτεί χρόνο και προσπάθεια, πριν μπορέσει να ενσωματωθεί ως αυθεντικός τρόπος έκφρασης.</a:t>
            </a:r>
            <a:endParaRPr sz="2000" dirty="0">
              <a:solidFill>
                <a:srgbClr val="4F4F5B"/>
              </a:solidFill>
            </a:endParaRPr>
          </a:p>
        </p:txBody>
      </p:sp>
      <p:sp>
        <p:nvSpPr>
          <p:cNvPr id="179" name="Google Shape;179;g39e7b6f5a92_0_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Β</a:t>
            </a:r>
            <a:r>
              <a:rPr lang="en-US" dirty="0"/>
              <a:t>α</a:t>
            </a:r>
            <a:r>
              <a:rPr lang="en-US" dirty="0" err="1"/>
              <a:t>σικές</a:t>
            </a:r>
            <a:r>
              <a:rPr lang="en-US" dirty="0"/>
              <a:t> α</a:t>
            </a:r>
            <a:r>
              <a:rPr lang="en-US" dirty="0" err="1"/>
              <a:t>ρχές</a:t>
            </a:r>
            <a:r>
              <a:rPr lang="en-US" dirty="0"/>
              <a:t> </a:t>
            </a:r>
            <a:r>
              <a:rPr lang="en-US" dirty="0" err="1"/>
              <a:t>της</a:t>
            </a:r>
            <a:r>
              <a:rPr lang="en-US" dirty="0"/>
              <a:t> </a:t>
            </a:r>
            <a:r>
              <a:rPr lang="en-US" dirty="0" err="1"/>
              <a:t>ε</a:t>
            </a:r>
            <a:r>
              <a:rPr lang="en-US" dirty="0"/>
              <a:t>π</a:t>
            </a:r>
            <a:r>
              <a:rPr lang="en-US" dirty="0" err="1"/>
              <a:t>ικοινωνί</a:t>
            </a:r>
            <a:r>
              <a:rPr lang="en-US" dirty="0"/>
              <a:t>α</a:t>
            </a:r>
            <a:r>
              <a:rPr lang="en-US" dirty="0" err="1"/>
              <a:t>ς</a:t>
            </a:r>
            <a:r>
              <a:rPr lang="en-US" dirty="0"/>
              <a:t> </a:t>
            </a:r>
            <a:r>
              <a:rPr lang="el-GR" dirty="0"/>
              <a:t>που εστιάζει στα</a:t>
            </a:r>
            <a:r>
              <a:rPr lang="en-US" dirty="0"/>
              <a:t> </a:t>
            </a:r>
            <a:r>
              <a:rPr lang="en-US" dirty="0" err="1"/>
              <a:t>δυν</a:t>
            </a:r>
            <a:r>
              <a:rPr lang="en-US" dirty="0"/>
              <a:t>α</a:t>
            </a:r>
            <a:r>
              <a:rPr lang="en-US" dirty="0" err="1"/>
              <a:t>τά</a:t>
            </a:r>
            <a:r>
              <a:rPr lang="en-US" dirty="0"/>
              <a:t> </a:t>
            </a:r>
            <a:r>
              <a:rPr lang="en-US" dirty="0" err="1"/>
              <a:t>σημεί</a:t>
            </a:r>
            <a:r>
              <a:rPr lang="en-US" dirty="0"/>
              <a:t>α</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9e7b6f5a92_0_7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300" dirty="0" err="1">
                <a:solidFill>
                  <a:srgbClr val="4F4F5B"/>
                </a:solidFill>
              </a:rPr>
              <a:t>Σε</a:t>
            </a:r>
            <a:r>
              <a:rPr lang="en-US" sz="2300" dirty="0">
                <a:solidFill>
                  <a:srgbClr val="4F4F5B"/>
                </a:solidFill>
              </a:rPr>
              <a:t> </a:t>
            </a:r>
            <a:r>
              <a:rPr lang="en-US" sz="2300" dirty="0" err="1">
                <a:solidFill>
                  <a:srgbClr val="4F4F5B"/>
                </a:solidFill>
              </a:rPr>
              <a:t>ομάδες</a:t>
            </a:r>
            <a:r>
              <a:rPr lang="en-US" sz="2300" dirty="0">
                <a:solidFill>
                  <a:srgbClr val="4F4F5B"/>
                </a:solidFill>
              </a:rPr>
              <a:t> </a:t>
            </a:r>
            <a:r>
              <a:rPr lang="en-US" sz="2300" dirty="0" err="1">
                <a:solidFill>
                  <a:srgbClr val="4F4F5B"/>
                </a:solidFill>
              </a:rPr>
              <a:t>των</a:t>
            </a:r>
            <a:r>
              <a:rPr lang="en-US" sz="2300" dirty="0">
                <a:solidFill>
                  <a:srgbClr val="4F4F5B"/>
                </a:solidFill>
              </a:rPr>
              <a:t> </a:t>
            </a:r>
            <a:r>
              <a:rPr lang="el-GR" sz="2300" dirty="0">
                <a:solidFill>
                  <a:srgbClr val="4F4F5B"/>
                </a:solidFill>
              </a:rPr>
              <a:t>τριών:</a:t>
            </a:r>
            <a:endParaRPr sz="2300" dirty="0">
              <a:solidFill>
                <a:srgbClr val="4F4F5B"/>
              </a:solidFill>
            </a:endParaRPr>
          </a:p>
          <a:p>
            <a:pPr lvl="0" indent="-374650">
              <a:lnSpc>
                <a:spcPct val="115000"/>
              </a:lnSpc>
              <a:spcBef>
                <a:spcPts val="1200"/>
              </a:spcBef>
              <a:buClr>
                <a:srgbClr val="4F4F5B"/>
              </a:buClr>
              <a:buSzPts val="2300"/>
              <a:buChar char="-"/>
            </a:pPr>
            <a:r>
              <a:rPr lang="en-US" sz="2300" dirty="0" err="1">
                <a:solidFill>
                  <a:srgbClr val="4F4F5B"/>
                </a:solidFill>
              </a:rPr>
              <a:t>Ορισμένες</a:t>
            </a:r>
            <a:r>
              <a:rPr lang="en-US" sz="2300" dirty="0">
                <a:solidFill>
                  <a:srgbClr val="4F4F5B"/>
                </a:solidFill>
              </a:rPr>
              <a:t> </a:t>
            </a:r>
            <a:r>
              <a:rPr lang="en-US" sz="2300" dirty="0" err="1">
                <a:solidFill>
                  <a:srgbClr val="4F4F5B"/>
                </a:solidFill>
              </a:rPr>
              <a:t>ομάδες</a:t>
            </a:r>
            <a:r>
              <a:rPr lang="en-US" sz="2300" dirty="0">
                <a:solidFill>
                  <a:srgbClr val="4F4F5B"/>
                </a:solidFill>
              </a:rPr>
              <a:t> </a:t>
            </a:r>
            <a:r>
              <a:rPr lang="en-US" sz="2300" dirty="0" err="1">
                <a:solidFill>
                  <a:srgbClr val="4F4F5B"/>
                </a:solidFill>
              </a:rPr>
              <a:t>θ</a:t>
            </a:r>
            <a:r>
              <a:rPr lang="en-US" sz="2300" dirty="0">
                <a:solidFill>
                  <a:srgbClr val="4F4F5B"/>
                </a:solidFill>
              </a:rPr>
              <a:t>α </a:t>
            </a:r>
            <a:r>
              <a:rPr lang="en-US" sz="2300" dirty="0" err="1">
                <a:solidFill>
                  <a:srgbClr val="4F4F5B"/>
                </a:solidFill>
              </a:rPr>
              <a:t>εξετάσουν</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ιστολή</a:t>
            </a:r>
            <a:r>
              <a:rPr lang="en-US" sz="2300" dirty="0">
                <a:solidFill>
                  <a:srgbClr val="4F4F5B"/>
                </a:solidFill>
              </a:rPr>
              <a:t> </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Άσκηση</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l-GR"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αναδιατύπωσης</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γι</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α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εκ</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πα</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ιδευτικούς</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κ</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α</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ι</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άλλες</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την</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Άσκηση</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l-GR" sz="2300" i="1" dirty="0">
                <a:solidFill>
                  <a:srgbClr val="4F4F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αναδιατύπωσης</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300" i="1"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γι</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α </a:t>
            </a:r>
            <a:r>
              <a:rPr lang="el-GR"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μαθητές/μαθήτριες</a:t>
            </a:r>
            <a:r>
              <a:rPr lang="en-US" sz="2300" i="1"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endParaRPr sz="2300" i="1" dirty="0">
              <a:solidFill>
                <a:srgbClr val="4F4F5B"/>
              </a:solidFill>
            </a:endParaRPr>
          </a:p>
          <a:p>
            <a:pPr marL="457200" lvl="0" indent="-374650" algn="l" rtl="0">
              <a:lnSpc>
                <a:spcPct val="115000"/>
              </a:lnSpc>
              <a:spcBef>
                <a:spcPts val="0"/>
              </a:spcBef>
              <a:spcAft>
                <a:spcPts val="0"/>
              </a:spcAft>
              <a:buClr>
                <a:srgbClr val="4F4F5B"/>
              </a:buClr>
              <a:buSzPts val="2300"/>
              <a:buChar char="-"/>
            </a:pPr>
            <a:r>
              <a:rPr lang="en-US" sz="2300" dirty="0" err="1">
                <a:solidFill>
                  <a:srgbClr val="4F4F5B"/>
                </a:solidFill>
              </a:rPr>
              <a:t>Μ</a:t>
            </a:r>
            <a:r>
              <a:rPr lang="en-US" sz="2300" dirty="0">
                <a:solidFill>
                  <a:srgbClr val="4F4F5B"/>
                </a:solidFill>
              </a:rPr>
              <a:t>π</a:t>
            </a:r>
            <a:r>
              <a:rPr lang="en-US" sz="2300" dirty="0" err="1">
                <a:solidFill>
                  <a:srgbClr val="4F4F5B"/>
                </a:solidFill>
              </a:rPr>
              <a:t>ορείτε</a:t>
            </a:r>
            <a:r>
              <a:rPr lang="en-US" sz="2300" dirty="0">
                <a:solidFill>
                  <a:srgbClr val="4F4F5B"/>
                </a:solidFill>
              </a:rPr>
              <a:t> </a:t>
            </a:r>
            <a:r>
              <a:rPr lang="en-US" sz="2300" dirty="0" err="1">
                <a:solidFill>
                  <a:srgbClr val="4F4F5B"/>
                </a:solidFill>
              </a:rPr>
              <a:t>ν</a:t>
            </a:r>
            <a:r>
              <a:rPr lang="en-US" sz="2300" dirty="0">
                <a:solidFill>
                  <a:srgbClr val="4F4F5B"/>
                </a:solidFill>
              </a:rPr>
              <a:t>α </a:t>
            </a:r>
            <a:r>
              <a:rPr lang="en-US" sz="2300" dirty="0" err="1">
                <a:solidFill>
                  <a:srgbClr val="4F4F5B"/>
                </a:solidFill>
              </a:rPr>
              <a:t>εντο</a:t>
            </a:r>
            <a:r>
              <a:rPr lang="en-US" sz="2300" dirty="0">
                <a:solidFill>
                  <a:srgbClr val="4F4F5B"/>
                </a:solidFill>
              </a:rPr>
              <a:t>π</a:t>
            </a:r>
            <a:r>
              <a:rPr lang="en-US" sz="2300" dirty="0" err="1">
                <a:solidFill>
                  <a:srgbClr val="4F4F5B"/>
                </a:solidFill>
              </a:rPr>
              <a:t>ίσετε</a:t>
            </a:r>
            <a:r>
              <a:rPr lang="en-US" sz="2300" dirty="0">
                <a:solidFill>
                  <a:srgbClr val="4F4F5B"/>
                </a:solidFill>
              </a:rPr>
              <a:t> </a:t>
            </a:r>
            <a:r>
              <a:rPr lang="en-US" sz="2300" dirty="0" err="1">
                <a:solidFill>
                  <a:srgbClr val="4F4F5B"/>
                </a:solidFill>
              </a:rPr>
              <a:t>τις</a:t>
            </a:r>
            <a:r>
              <a:rPr lang="en-US" sz="2300" dirty="0">
                <a:solidFill>
                  <a:srgbClr val="4F4F5B"/>
                </a:solidFill>
              </a:rPr>
              <a:t> π</a:t>
            </a:r>
            <a:r>
              <a:rPr lang="en-US" sz="2300" dirty="0" err="1">
                <a:solidFill>
                  <a:srgbClr val="4F4F5B"/>
                </a:solidFill>
              </a:rPr>
              <a:t>ροτάσεις</a:t>
            </a:r>
            <a:r>
              <a:rPr lang="en-US" sz="2300" dirty="0">
                <a:solidFill>
                  <a:srgbClr val="4F4F5B"/>
                </a:solidFill>
              </a:rPr>
              <a:t> π</a:t>
            </a:r>
            <a:r>
              <a:rPr lang="en-US" sz="2300" dirty="0" err="1">
                <a:solidFill>
                  <a:srgbClr val="4F4F5B"/>
                </a:solidFill>
              </a:rPr>
              <a:t>ου</a:t>
            </a:r>
            <a:r>
              <a:rPr lang="en-US" sz="2300" dirty="0">
                <a:solidFill>
                  <a:srgbClr val="4F4F5B"/>
                </a:solidFill>
              </a:rPr>
              <a:t> </a:t>
            </a:r>
            <a:r>
              <a:rPr lang="el-GR" sz="2300" dirty="0">
                <a:solidFill>
                  <a:srgbClr val="4F4F5B"/>
                </a:solidFill>
              </a:rPr>
              <a:t>εστιάζουν</a:t>
            </a:r>
            <a:r>
              <a:rPr lang="en-US" sz="2300" dirty="0">
                <a:solidFill>
                  <a:srgbClr val="4F4F5B"/>
                </a:solidFill>
              </a:rPr>
              <a:t> </a:t>
            </a:r>
            <a:r>
              <a:rPr lang="el-GR" sz="2300" dirty="0">
                <a:solidFill>
                  <a:srgbClr val="4F4F5B"/>
                </a:solidFill>
              </a:rPr>
              <a:t>στις</a:t>
            </a:r>
            <a:r>
              <a:rPr lang="en-US" sz="2300" dirty="0">
                <a:solidFill>
                  <a:srgbClr val="4F4F5B"/>
                </a:solidFill>
              </a:rPr>
              <a:t> </a:t>
            </a:r>
            <a:r>
              <a:rPr lang="el-GR" sz="2300" dirty="0">
                <a:solidFill>
                  <a:srgbClr val="4F4F5B"/>
                </a:solidFill>
              </a:rPr>
              <a:t>ελλείψεις</a:t>
            </a:r>
            <a:r>
              <a:rPr lang="en-US" sz="2300" dirty="0">
                <a:solidFill>
                  <a:srgbClr val="4F4F5B"/>
                </a:solidFill>
              </a:rPr>
              <a:t>;</a:t>
            </a:r>
            <a:endParaRPr sz="2300" dirty="0">
              <a:solidFill>
                <a:srgbClr val="4F4F5B"/>
              </a:solidFill>
            </a:endParaRPr>
          </a:p>
          <a:p>
            <a:pPr marL="457200" lvl="0" indent="-374650" algn="l" rtl="0">
              <a:lnSpc>
                <a:spcPct val="115000"/>
              </a:lnSpc>
              <a:spcBef>
                <a:spcPts val="0"/>
              </a:spcBef>
              <a:spcAft>
                <a:spcPts val="0"/>
              </a:spcAft>
              <a:buClr>
                <a:srgbClr val="4F4F5B"/>
              </a:buClr>
              <a:buSzPts val="2300"/>
              <a:buChar char="-"/>
            </a:pPr>
            <a:r>
              <a:rPr lang="en-US" sz="2300" dirty="0" err="1">
                <a:solidFill>
                  <a:srgbClr val="4F4F5B"/>
                </a:solidFill>
              </a:rPr>
              <a:t>Στις</a:t>
            </a:r>
            <a:r>
              <a:rPr lang="en-US" sz="2300" dirty="0">
                <a:solidFill>
                  <a:srgbClr val="4F4F5B"/>
                </a:solidFill>
              </a:rPr>
              <a:t> </a:t>
            </a:r>
            <a:r>
              <a:rPr lang="en-US" sz="2300" dirty="0" err="1">
                <a:solidFill>
                  <a:srgbClr val="4F4F5B"/>
                </a:solidFill>
              </a:rPr>
              <a:t>ομάδες</a:t>
            </a:r>
            <a:r>
              <a:rPr lang="en-US" sz="2300" dirty="0">
                <a:solidFill>
                  <a:srgbClr val="4F4F5B"/>
                </a:solidFill>
              </a:rPr>
              <a:t> </a:t>
            </a:r>
            <a:r>
              <a:rPr lang="en-US" sz="2300" dirty="0" err="1">
                <a:solidFill>
                  <a:srgbClr val="4F4F5B"/>
                </a:solidFill>
              </a:rPr>
              <a:t>σ</a:t>
            </a:r>
            <a:r>
              <a:rPr lang="en-US" sz="2300" dirty="0">
                <a:solidFill>
                  <a:srgbClr val="4F4F5B"/>
                </a:solidFill>
              </a:rPr>
              <a:t>α</a:t>
            </a:r>
            <a:r>
              <a:rPr lang="en-US" sz="2300" dirty="0" err="1">
                <a:solidFill>
                  <a:srgbClr val="4F4F5B"/>
                </a:solidFill>
              </a:rPr>
              <a:t>ς</a:t>
            </a:r>
            <a:r>
              <a:rPr lang="en-US" sz="2300" dirty="0">
                <a:solidFill>
                  <a:srgbClr val="4F4F5B"/>
                </a:solidFill>
              </a:rPr>
              <a:t>, π</a:t>
            </a:r>
            <a:r>
              <a:rPr lang="en-US" sz="2300" dirty="0" err="1">
                <a:solidFill>
                  <a:srgbClr val="4F4F5B"/>
                </a:solidFill>
              </a:rPr>
              <a:t>ροσ</a:t>
            </a:r>
            <a:r>
              <a:rPr lang="en-US" sz="2300" dirty="0">
                <a:solidFill>
                  <a:srgbClr val="4F4F5B"/>
                </a:solidFill>
              </a:rPr>
              <a:t>πα</a:t>
            </a:r>
            <a:r>
              <a:rPr lang="en-US" sz="2300" dirty="0" err="1">
                <a:solidFill>
                  <a:srgbClr val="4F4F5B"/>
                </a:solidFill>
              </a:rPr>
              <a:t>θήστε</a:t>
            </a:r>
            <a:r>
              <a:rPr lang="en-US" sz="2300" dirty="0">
                <a:solidFill>
                  <a:srgbClr val="4F4F5B"/>
                </a:solidFill>
              </a:rPr>
              <a:t> </a:t>
            </a:r>
            <a:r>
              <a:rPr lang="en-US" sz="2300" dirty="0" err="1">
                <a:solidFill>
                  <a:srgbClr val="4F4F5B"/>
                </a:solidFill>
              </a:rPr>
              <a:t>ν</a:t>
            </a:r>
            <a:r>
              <a:rPr lang="en-US" sz="2300" dirty="0">
                <a:solidFill>
                  <a:srgbClr val="4F4F5B"/>
                </a:solidFill>
              </a:rPr>
              <a:t>α </a:t>
            </a:r>
            <a:r>
              <a:rPr lang="en-US" sz="2300" dirty="0" err="1">
                <a:solidFill>
                  <a:srgbClr val="4F4F5B"/>
                </a:solidFill>
              </a:rPr>
              <a:t>ξ</a:t>
            </a:r>
            <a:r>
              <a:rPr lang="en-US" sz="2300" dirty="0">
                <a:solidFill>
                  <a:srgbClr val="4F4F5B"/>
                </a:solidFill>
              </a:rPr>
              <a:t>α</a:t>
            </a:r>
            <a:r>
              <a:rPr lang="en-US" sz="2300" dirty="0" err="1">
                <a:solidFill>
                  <a:srgbClr val="4F4F5B"/>
                </a:solidFill>
              </a:rPr>
              <a:t>ν</a:t>
            </a:r>
            <a:r>
              <a:rPr lang="en-US" sz="2300" dirty="0">
                <a:solidFill>
                  <a:srgbClr val="4F4F5B"/>
                </a:solidFill>
              </a:rPr>
              <a:t>α</a:t>
            </a:r>
            <a:r>
              <a:rPr lang="en-US" sz="2300" dirty="0" err="1">
                <a:solidFill>
                  <a:srgbClr val="4F4F5B"/>
                </a:solidFill>
              </a:rPr>
              <a:t>γράψετε</a:t>
            </a:r>
            <a:r>
              <a:rPr lang="en-US" sz="2300" dirty="0">
                <a:solidFill>
                  <a:srgbClr val="4F4F5B"/>
                </a:solidFill>
              </a:rPr>
              <a:t> α</a:t>
            </a:r>
            <a:r>
              <a:rPr lang="en-US" sz="2300" dirty="0" err="1">
                <a:solidFill>
                  <a:srgbClr val="4F4F5B"/>
                </a:solidFill>
              </a:rPr>
              <a:t>υτές</a:t>
            </a:r>
            <a:r>
              <a:rPr lang="en-US" sz="2300" dirty="0">
                <a:solidFill>
                  <a:srgbClr val="4F4F5B"/>
                </a:solidFill>
              </a:rPr>
              <a:t> </a:t>
            </a:r>
            <a:r>
              <a:rPr lang="en-US" sz="2300" dirty="0" err="1">
                <a:solidFill>
                  <a:srgbClr val="4F4F5B"/>
                </a:solidFill>
              </a:rPr>
              <a:t>τις</a:t>
            </a:r>
            <a:r>
              <a:rPr lang="en-US" sz="2300" dirty="0">
                <a:solidFill>
                  <a:srgbClr val="4F4F5B"/>
                </a:solidFill>
              </a:rPr>
              <a:t> π</a:t>
            </a:r>
            <a:r>
              <a:rPr lang="en-US" sz="2300" dirty="0" err="1">
                <a:solidFill>
                  <a:srgbClr val="4F4F5B"/>
                </a:solidFill>
              </a:rPr>
              <a:t>ροτάσεις</a:t>
            </a:r>
            <a:r>
              <a:rPr lang="en-US" sz="2300" dirty="0">
                <a:solidFill>
                  <a:srgbClr val="4F4F5B"/>
                </a:solidFill>
              </a:rPr>
              <a:t> </a:t>
            </a:r>
            <a:r>
              <a:rPr lang="en-US" sz="2300" dirty="0" err="1">
                <a:solidFill>
                  <a:srgbClr val="4F4F5B"/>
                </a:solidFill>
              </a:rPr>
              <a:t>ώστε</a:t>
            </a:r>
            <a:r>
              <a:rPr lang="en-US" sz="2300" dirty="0">
                <a:solidFill>
                  <a:srgbClr val="4F4F5B"/>
                </a:solidFill>
              </a:rPr>
              <a:t> </a:t>
            </a:r>
            <a:r>
              <a:rPr lang="en-US" sz="2300" dirty="0" err="1">
                <a:solidFill>
                  <a:srgbClr val="4F4F5B"/>
                </a:solidFill>
              </a:rPr>
              <a:t>ν</a:t>
            </a:r>
            <a:r>
              <a:rPr lang="en-US" sz="2300" dirty="0">
                <a:solidFill>
                  <a:srgbClr val="4F4F5B"/>
                </a:solidFill>
              </a:rPr>
              <a:t>α </a:t>
            </a:r>
            <a:r>
              <a:rPr lang="el-GR" sz="2300" dirty="0">
                <a:solidFill>
                  <a:srgbClr val="4F4F5B"/>
                </a:solidFill>
              </a:rPr>
              <a:t>τις μετατρέψετε σε</a:t>
            </a:r>
            <a:r>
              <a:rPr lang="en-US" sz="2300" dirty="0">
                <a:solidFill>
                  <a:srgbClr val="4F4F5B"/>
                </a:solidFill>
              </a:rPr>
              <a:t> π</a:t>
            </a:r>
            <a:r>
              <a:rPr lang="en-US" sz="2300" dirty="0" err="1">
                <a:solidFill>
                  <a:srgbClr val="4F4F5B"/>
                </a:solidFill>
              </a:rPr>
              <a:t>ροτάσεις</a:t>
            </a:r>
            <a:r>
              <a:rPr lang="en-US" sz="2300" dirty="0">
                <a:solidFill>
                  <a:srgbClr val="4F4F5B"/>
                </a:solidFill>
              </a:rPr>
              <a:t> </a:t>
            </a:r>
            <a:r>
              <a:rPr lang="el-GR" sz="2300" dirty="0">
                <a:solidFill>
                  <a:srgbClr val="4F4F5B"/>
                </a:solidFill>
              </a:rPr>
              <a:t>που εστιάζουν</a:t>
            </a:r>
            <a:r>
              <a:rPr lang="en-US" sz="2300" dirty="0">
                <a:solidFill>
                  <a:srgbClr val="4F4F5B"/>
                </a:solidFill>
              </a:rPr>
              <a:t> </a:t>
            </a:r>
            <a:r>
              <a:rPr lang="en-US" sz="2300" dirty="0" err="1">
                <a:solidFill>
                  <a:srgbClr val="4F4F5B"/>
                </a:solidFill>
              </a:rPr>
              <a:t>στ</a:t>
            </a:r>
            <a:r>
              <a:rPr lang="en-US" sz="2300" dirty="0">
                <a:solidFill>
                  <a:srgbClr val="4F4F5B"/>
                </a:solidFill>
              </a:rPr>
              <a:t>α </a:t>
            </a:r>
            <a:r>
              <a:rPr lang="en-US" sz="2300" dirty="0" err="1">
                <a:solidFill>
                  <a:srgbClr val="4F4F5B"/>
                </a:solidFill>
              </a:rPr>
              <a:t>δυν</a:t>
            </a:r>
            <a:r>
              <a:rPr lang="en-US" sz="2300" dirty="0">
                <a:solidFill>
                  <a:srgbClr val="4F4F5B"/>
                </a:solidFill>
              </a:rPr>
              <a:t>α</a:t>
            </a:r>
            <a:r>
              <a:rPr lang="en-US" sz="2300" dirty="0" err="1">
                <a:solidFill>
                  <a:srgbClr val="4F4F5B"/>
                </a:solidFill>
              </a:rPr>
              <a:t>τά</a:t>
            </a:r>
            <a:r>
              <a:rPr lang="en-US" sz="2300" dirty="0">
                <a:solidFill>
                  <a:srgbClr val="4F4F5B"/>
                </a:solidFill>
              </a:rPr>
              <a:t> </a:t>
            </a:r>
            <a:r>
              <a:rPr lang="en-US" sz="2300" dirty="0" err="1">
                <a:solidFill>
                  <a:srgbClr val="4F4F5B"/>
                </a:solidFill>
              </a:rPr>
              <a:t>σημεί</a:t>
            </a:r>
            <a:r>
              <a:rPr lang="en-US" sz="2300" dirty="0">
                <a:solidFill>
                  <a:srgbClr val="4F4F5B"/>
                </a:solidFill>
              </a:rPr>
              <a:t>α.</a:t>
            </a:r>
            <a:endParaRPr sz="2300" dirty="0">
              <a:solidFill>
                <a:srgbClr val="4F4F5B"/>
              </a:solidFill>
            </a:endParaRPr>
          </a:p>
          <a:p>
            <a:pPr marL="0" lvl="0" indent="0" algn="l" rtl="0">
              <a:lnSpc>
                <a:spcPct val="115000"/>
              </a:lnSpc>
              <a:spcBef>
                <a:spcPts val="1200"/>
              </a:spcBef>
              <a:spcAft>
                <a:spcPts val="0"/>
              </a:spcAft>
              <a:buNone/>
            </a:pPr>
            <a:r>
              <a:rPr lang="en-US" sz="2300" dirty="0" err="1">
                <a:solidFill>
                  <a:srgbClr val="4F4F5B"/>
                </a:solidFill>
              </a:rPr>
              <a:t>Θυμηθείτε</a:t>
            </a:r>
            <a:r>
              <a:rPr lang="en-US" sz="2300" dirty="0">
                <a:solidFill>
                  <a:srgbClr val="4F4F5B"/>
                </a:solidFill>
              </a:rPr>
              <a:t> </a:t>
            </a:r>
            <a:r>
              <a:rPr lang="en-US" sz="2300" dirty="0" err="1">
                <a:solidFill>
                  <a:srgbClr val="4F4F5B"/>
                </a:solidFill>
              </a:rPr>
              <a:t>τ</a:t>
            </a:r>
            <a:r>
              <a:rPr lang="en-US" sz="2300" dirty="0">
                <a:solidFill>
                  <a:srgbClr val="4F4F5B"/>
                </a:solidFill>
              </a:rPr>
              <a:t>α β</a:t>
            </a:r>
            <a:r>
              <a:rPr lang="en-US" sz="2300" dirty="0" err="1">
                <a:solidFill>
                  <a:srgbClr val="4F4F5B"/>
                </a:solidFill>
              </a:rPr>
              <a:t>ήμ</a:t>
            </a:r>
            <a:r>
              <a:rPr lang="en-US" sz="2300" dirty="0">
                <a:solidFill>
                  <a:srgbClr val="4F4F5B"/>
                </a:solidFill>
              </a:rPr>
              <a:t>α</a:t>
            </a:r>
            <a:r>
              <a:rPr lang="en-US" sz="2300" dirty="0" err="1">
                <a:solidFill>
                  <a:srgbClr val="4F4F5B"/>
                </a:solidFill>
              </a:rPr>
              <a:t>τ</a:t>
            </a:r>
            <a:r>
              <a:rPr lang="en-US" sz="2300" dirty="0">
                <a:solidFill>
                  <a:srgbClr val="4F4F5B"/>
                </a:solidFill>
              </a:rPr>
              <a:t>α π</a:t>
            </a:r>
            <a:r>
              <a:rPr lang="en-US" sz="2300" dirty="0" err="1">
                <a:solidFill>
                  <a:srgbClr val="4F4F5B"/>
                </a:solidFill>
              </a:rPr>
              <a:t>ου</a:t>
            </a:r>
            <a:r>
              <a:rPr lang="en-US" sz="2300" dirty="0">
                <a:solidFill>
                  <a:srgbClr val="4F4F5B"/>
                </a:solidFill>
              </a:rPr>
              <a:t> </a:t>
            </a:r>
            <a:r>
              <a:rPr lang="en-US" sz="2300" dirty="0" err="1">
                <a:solidFill>
                  <a:srgbClr val="4F4F5B"/>
                </a:solidFill>
              </a:rPr>
              <a:t>συζητήσ</a:t>
            </a:r>
            <a:r>
              <a:rPr lang="en-US" sz="2300" dirty="0">
                <a:solidFill>
                  <a:srgbClr val="4F4F5B"/>
                </a:solidFill>
              </a:rPr>
              <a:t>α</a:t>
            </a:r>
            <a:r>
              <a:rPr lang="en-US" sz="2300" dirty="0" err="1">
                <a:solidFill>
                  <a:srgbClr val="4F4F5B"/>
                </a:solidFill>
              </a:rPr>
              <a:t>με</a:t>
            </a:r>
            <a:r>
              <a:rPr lang="en-US" sz="2300" dirty="0">
                <a:solidFill>
                  <a:srgbClr val="4F4F5B"/>
                </a:solidFill>
              </a:rPr>
              <a:t> </a:t>
            </a:r>
            <a:r>
              <a:rPr lang="en-US" sz="2300" dirty="0" err="1">
                <a:solidFill>
                  <a:srgbClr val="4F4F5B"/>
                </a:solidFill>
              </a:rPr>
              <a:t>νωρίτερ</a:t>
            </a:r>
            <a:r>
              <a:rPr lang="en-US" sz="2300" dirty="0">
                <a:solidFill>
                  <a:srgbClr val="4F4F5B"/>
                </a:solidFill>
              </a:rPr>
              <a:t>α </a:t>
            </a:r>
            <a:r>
              <a:rPr lang="en-US" sz="2300" dirty="0" err="1">
                <a:solidFill>
                  <a:srgbClr val="4F4F5B"/>
                </a:solidFill>
              </a:rPr>
              <a:t>γι</a:t>
            </a:r>
            <a:r>
              <a:rPr lang="en-US" sz="2300" dirty="0">
                <a:solidFill>
                  <a:srgbClr val="4F4F5B"/>
                </a:solidFill>
              </a:rPr>
              <a:t>α </a:t>
            </a:r>
            <a:r>
              <a:rPr lang="en-US" sz="2300" dirty="0" err="1">
                <a:solidFill>
                  <a:srgbClr val="4F4F5B"/>
                </a:solidFill>
              </a:rPr>
              <a:t>ν</a:t>
            </a:r>
            <a:r>
              <a:rPr lang="en-US" sz="2300" dirty="0">
                <a:solidFill>
                  <a:srgbClr val="4F4F5B"/>
                </a:solidFill>
              </a:rPr>
              <a:t>α α</a:t>
            </a:r>
            <a:r>
              <a:rPr lang="en-US" sz="2300" dirty="0" err="1">
                <a:solidFill>
                  <a:srgbClr val="4F4F5B"/>
                </a:solidFill>
              </a:rPr>
              <a:t>ν</a:t>
            </a:r>
            <a:r>
              <a:rPr lang="en-US" sz="2300" dirty="0">
                <a:solidFill>
                  <a:srgbClr val="4F4F5B"/>
                </a:solidFill>
              </a:rPr>
              <a:t>α</a:t>
            </a:r>
            <a:r>
              <a:rPr lang="en-US" sz="2300" dirty="0" err="1">
                <a:solidFill>
                  <a:srgbClr val="4F4F5B"/>
                </a:solidFill>
              </a:rPr>
              <a:t>δι</a:t>
            </a:r>
            <a:r>
              <a:rPr lang="en-US" sz="2300" dirty="0">
                <a:solidFill>
                  <a:srgbClr val="4F4F5B"/>
                </a:solidFill>
              </a:rPr>
              <a:t>α</a:t>
            </a:r>
            <a:r>
              <a:rPr lang="en-US" sz="2300" dirty="0" err="1">
                <a:solidFill>
                  <a:srgbClr val="4F4F5B"/>
                </a:solidFill>
              </a:rPr>
              <a:t>τυ</a:t>
            </a:r>
            <a:r>
              <a:rPr lang="en-US" sz="2300" dirty="0">
                <a:solidFill>
                  <a:srgbClr val="4F4F5B"/>
                </a:solidFill>
              </a:rPr>
              <a:t>π</a:t>
            </a:r>
            <a:r>
              <a:rPr lang="en-US" sz="2300" dirty="0" err="1">
                <a:solidFill>
                  <a:srgbClr val="4F4F5B"/>
                </a:solidFill>
              </a:rPr>
              <a:t>ώσετε</a:t>
            </a:r>
            <a:r>
              <a:rPr lang="en-US" sz="2300" dirty="0">
                <a:solidFill>
                  <a:srgbClr val="4F4F5B"/>
                </a:solidFill>
              </a:rPr>
              <a:t> </a:t>
            </a:r>
            <a:r>
              <a:rPr lang="en-US" sz="2300" dirty="0" err="1">
                <a:solidFill>
                  <a:srgbClr val="4F4F5B"/>
                </a:solidFill>
              </a:rPr>
              <a:t>τ</a:t>
            </a:r>
            <a:r>
              <a:rPr lang="el-GR" sz="2300" dirty="0" err="1">
                <a:solidFill>
                  <a:srgbClr val="4F4F5B"/>
                </a:solidFill>
              </a:rPr>
              <a:t>ις</a:t>
            </a:r>
            <a:r>
              <a:rPr lang="el-GR" sz="2300" dirty="0">
                <a:solidFill>
                  <a:srgbClr val="4F4F5B"/>
                </a:solidFill>
              </a:rPr>
              <a:t> προτάσεις</a:t>
            </a:r>
            <a:r>
              <a:rPr lang="en-US" sz="2300" dirty="0">
                <a:solidFill>
                  <a:srgbClr val="4F4F5B"/>
                </a:solidFill>
              </a:rPr>
              <a:t>: </a:t>
            </a:r>
            <a:endParaRPr sz="2300" dirty="0">
              <a:solidFill>
                <a:srgbClr val="4F4F5B"/>
              </a:solidFill>
            </a:endParaRPr>
          </a:p>
          <a:p>
            <a:pPr marL="457200" lvl="0" indent="-381000" algn="l" rtl="0">
              <a:lnSpc>
                <a:spcPct val="100000"/>
              </a:lnSpc>
              <a:spcBef>
                <a:spcPts val="1200"/>
              </a:spcBef>
              <a:spcAft>
                <a:spcPts val="0"/>
              </a:spcAft>
              <a:buClr>
                <a:srgbClr val="4F4F5B"/>
              </a:buClr>
              <a:buSzPts val="2400"/>
              <a:buChar char="❖"/>
            </a:pPr>
            <a:r>
              <a:rPr lang="en-US" sz="2400" dirty="0" err="1">
                <a:solidFill>
                  <a:srgbClr val="4F4F5B"/>
                </a:solidFill>
              </a:rPr>
              <a:t>Εστιάστε</a:t>
            </a:r>
            <a:r>
              <a:rPr lang="en-US" sz="2400" dirty="0">
                <a:solidFill>
                  <a:srgbClr val="4F4F5B"/>
                </a:solidFill>
              </a:rPr>
              <a:t> </a:t>
            </a:r>
            <a:r>
              <a:rPr lang="en-US" sz="2400" dirty="0" err="1">
                <a:solidFill>
                  <a:srgbClr val="4F4F5B"/>
                </a:solidFill>
              </a:rPr>
              <a:t>στις</a:t>
            </a:r>
            <a:r>
              <a:rPr lang="en-US" sz="2400" dirty="0">
                <a:solidFill>
                  <a:srgbClr val="4F4F5B"/>
                </a:solidFill>
              </a:rPr>
              <a:t> </a:t>
            </a:r>
            <a:r>
              <a:rPr lang="en-US" sz="2400" dirty="0" err="1">
                <a:solidFill>
                  <a:srgbClr val="4F4F5B"/>
                </a:solidFill>
              </a:rPr>
              <a:t>λύσεις</a:t>
            </a:r>
            <a:r>
              <a:rPr lang="en-US" sz="2400" dirty="0">
                <a:solidFill>
                  <a:srgbClr val="4F4F5B"/>
                </a:solidFill>
              </a:rPr>
              <a:t> </a:t>
            </a:r>
            <a:r>
              <a:rPr lang="en-US" sz="2400" dirty="0" err="1">
                <a:solidFill>
                  <a:srgbClr val="4F4F5B"/>
                </a:solidFill>
              </a:rPr>
              <a:t>κ</a:t>
            </a:r>
            <a:r>
              <a:rPr lang="en-US" sz="2400" dirty="0">
                <a:solidFill>
                  <a:srgbClr val="4F4F5B"/>
                </a:solidFill>
              </a:rPr>
              <a:t>α</a:t>
            </a:r>
            <a:r>
              <a:rPr lang="en-US" sz="2400" dirty="0" err="1">
                <a:solidFill>
                  <a:srgbClr val="4F4F5B"/>
                </a:solidFill>
              </a:rPr>
              <a:t>ι</a:t>
            </a:r>
            <a:r>
              <a:rPr lang="en-US" sz="2400" dirty="0">
                <a:solidFill>
                  <a:srgbClr val="4F4F5B"/>
                </a:solidFill>
              </a:rPr>
              <a:t> </a:t>
            </a:r>
            <a:r>
              <a:rPr lang="en-US" sz="2400" dirty="0" err="1">
                <a:solidFill>
                  <a:srgbClr val="4F4F5B"/>
                </a:solidFill>
              </a:rPr>
              <a:t>σε</a:t>
            </a:r>
            <a:r>
              <a:rPr lang="en-US" sz="2400" dirty="0">
                <a:solidFill>
                  <a:srgbClr val="4F4F5B"/>
                </a:solidFill>
              </a:rPr>
              <a:t> </a:t>
            </a:r>
            <a:r>
              <a:rPr lang="en-US" sz="2400" dirty="0" err="1">
                <a:solidFill>
                  <a:srgbClr val="4F4F5B"/>
                </a:solidFill>
              </a:rPr>
              <a:t>ό,τι</a:t>
            </a:r>
            <a:r>
              <a:rPr lang="en-US" sz="2400" dirty="0">
                <a:solidFill>
                  <a:srgbClr val="4F4F5B"/>
                </a:solidFill>
              </a:rPr>
              <a:t> </a:t>
            </a:r>
            <a:r>
              <a:rPr lang="en-US" sz="2400" dirty="0" err="1">
                <a:solidFill>
                  <a:srgbClr val="4F4F5B"/>
                </a:solidFill>
              </a:rPr>
              <a:t>λειτουργεί</a:t>
            </a:r>
            <a:endParaRPr sz="2400"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el-GR" sz="2400" dirty="0">
                <a:solidFill>
                  <a:srgbClr val="4F4F5B"/>
                </a:solidFill>
              </a:rPr>
              <a:t>Αναγνωρίστε</a:t>
            </a:r>
            <a:r>
              <a:rPr lang="en-US" sz="2400" dirty="0">
                <a:solidFill>
                  <a:srgbClr val="4F4F5B"/>
                </a:solidFill>
              </a:rPr>
              <a:t> </a:t>
            </a:r>
            <a:r>
              <a:rPr lang="el-GR" sz="2400" dirty="0">
                <a:solidFill>
                  <a:srgbClr val="4F4F5B"/>
                </a:solidFill>
              </a:rPr>
              <a:t>τις δυνατότητες</a:t>
            </a:r>
            <a:r>
              <a:rPr lang="en-US" sz="2400" dirty="0">
                <a:solidFill>
                  <a:srgbClr val="4F4F5B"/>
                </a:solidFill>
              </a:rPr>
              <a:t> </a:t>
            </a:r>
            <a:r>
              <a:rPr lang="en-US" sz="2400" dirty="0" err="1">
                <a:solidFill>
                  <a:srgbClr val="4F4F5B"/>
                </a:solidFill>
              </a:rPr>
              <a:t>κ</a:t>
            </a:r>
            <a:r>
              <a:rPr lang="en-US" sz="2400" dirty="0">
                <a:solidFill>
                  <a:srgbClr val="4F4F5B"/>
                </a:solidFill>
              </a:rPr>
              <a:t>α</a:t>
            </a:r>
            <a:r>
              <a:rPr lang="en-US" sz="2400" dirty="0" err="1">
                <a:solidFill>
                  <a:srgbClr val="4F4F5B"/>
                </a:solidFill>
              </a:rPr>
              <a:t>ι</a:t>
            </a:r>
            <a:r>
              <a:rPr lang="el-GR" sz="2400" dirty="0">
                <a:solidFill>
                  <a:srgbClr val="4F4F5B"/>
                </a:solidFill>
              </a:rPr>
              <a:t> τα</a:t>
            </a:r>
            <a:r>
              <a:rPr lang="en-US" sz="2400" dirty="0">
                <a:solidFill>
                  <a:srgbClr val="4F4F5B"/>
                </a:solidFill>
              </a:rPr>
              <a:t> </a:t>
            </a:r>
            <a:r>
              <a:rPr lang="en-US" sz="2400" dirty="0" err="1">
                <a:solidFill>
                  <a:srgbClr val="4F4F5B"/>
                </a:solidFill>
              </a:rPr>
              <a:t>δυν</a:t>
            </a:r>
            <a:r>
              <a:rPr lang="en-US" sz="2400" dirty="0">
                <a:solidFill>
                  <a:srgbClr val="4F4F5B"/>
                </a:solidFill>
              </a:rPr>
              <a:t>α</a:t>
            </a:r>
            <a:r>
              <a:rPr lang="en-US" sz="2400" dirty="0" err="1">
                <a:solidFill>
                  <a:srgbClr val="4F4F5B"/>
                </a:solidFill>
              </a:rPr>
              <a:t>τά</a:t>
            </a:r>
            <a:r>
              <a:rPr lang="en-US" sz="2400" dirty="0">
                <a:solidFill>
                  <a:srgbClr val="4F4F5B"/>
                </a:solidFill>
              </a:rPr>
              <a:t> </a:t>
            </a:r>
            <a:r>
              <a:rPr lang="en-US" sz="2400" dirty="0" err="1">
                <a:solidFill>
                  <a:srgbClr val="4F4F5B"/>
                </a:solidFill>
              </a:rPr>
              <a:t>σημεί</a:t>
            </a:r>
            <a:r>
              <a:rPr lang="en-US" sz="2400" dirty="0">
                <a:solidFill>
                  <a:srgbClr val="4F4F5B"/>
                </a:solidFill>
              </a:rPr>
              <a:t>α </a:t>
            </a:r>
            <a:endParaRPr sz="2400"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el-GR" sz="2400" dirty="0">
                <a:solidFill>
                  <a:srgbClr val="4F4F5B"/>
                </a:solidFill>
              </a:rPr>
              <a:t>Χρησιμοποιήστε</a:t>
            </a:r>
            <a:r>
              <a:rPr lang="en-US" sz="2400" dirty="0">
                <a:solidFill>
                  <a:srgbClr val="4F4F5B"/>
                </a:solidFill>
              </a:rPr>
              <a:t> </a:t>
            </a:r>
            <a:r>
              <a:rPr lang="en-US" sz="2400" dirty="0" err="1">
                <a:solidFill>
                  <a:srgbClr val="4F4F5B"/>
                </a:solidFill>
              </a:rPr>
              <a:t>ερωτήσεις</a:t>
            </a:r>
            <a:r>
              <a:rPr lang="en-US" sz="2400" dirty="0">
                <a:solidFill>
                  <a:srgbClr val="4F4F5B"/>
                </a:solidFill>
              </a:rPr>
              <a:t> π</a:t>
            </a:r>
            <a:r>
              <a:rPr lang="en-US" sz="2400" dirty="0" err="1">
                <a:solidFill>
                  <a:srgbClr val="4F4F5B"/>
                </a:solidFill>
              </a:rPr>
              <a:t>ου</a:t>
            </a:r>
            <a:r>
              <a:rPr lang="en-US" sz="2400" dirty="0">
                <a:solidFill>
                  <a:srgbClr val="4F4F5B"/>
                </a:solidFill>
              </a:rPr>
              <a:t> </a:t>
            </a:r>
            <a:r>
              <a:rPr lang="el-GR" sz="2400" dirty="0">
                <a:solidFill>
                  <a:srgbClr val="4F4F5B"/>
                </a:solidFill>
              </a:rPr>
              <a:t>προάγουν τη σκέψη και</a:t>
            </a:r>
            <a:r>
              <a:rPr lang="en-US" sz="2400" dirty="0">
                <a:solidFill>
                  <a:srgbClr val="4F4F5B"/>
                </a:solidFill>
              </a:rPr>
              <a:t> </a:t>
            </a:r>
            <a:r>
              <a:rPr lang="en-US" sz="2400" dirty="0" err="1">
                <a:solidFill>
                  <a:srgbClr val="4F4F5B"/>
                </a:solidFill>
              </a:rPr>
              <a:t>την</a:t>
            </a:r>
            <a:r>
              <a:rPr lang="en-US" sz="2400" dirty="0">
                <a:solidFill>
                  <a:srgbClr val="4F4F5B"/>
                </a:solidFill>
              </a:rPr>
              <a:t> π</a:t>
            </a:r>
            <a:r>
              <a:rPr lang="en-US" sz="2400" dirty="0" err="1">
                <a:solidFill>
                  <a:srgbClr val="4F4F5B"/>
                </a:solidFill>
              </a:rPr>
              <a:t>εριέργει</a:t>
            </a:r>
            <a:r>
              <a:rPr lang="en-US" sz="2400" dirty="0">
                <a:solidFill>
                  <a:srgbClr val="4F4F5B"/>
                </a:solidFill>
              </a:rPr>
              <a:t>α</a:t>
            </a:r>
            <a:endParaRPr sz="2400" dirty="0">
              <a:solidFill>
                <a:srgbClr val="4F4F5B"/>
              </a:solidFill>
            </a:endParaRPr>
          </a:p>
          <a:p>
            <a:pPr lvl="0" indent="-381000">
              <a:lnSpc>
                <a:spcPct val="100000"/>
              </a:lnSpc>
              <a:spcBef>
                <a:spcPts val="0"/>
              </a:spcBef>
              <a:buClr>
                <a:srgbClr val="4F4F5B"/>
              </a:buClr>
              <a:buSzPts val="2400"/>
              <a:buChar char="❖"/>
            </a:pPr>
            <a:r>
              <a:rPr lang="en-US" sz="2400" dirty="0" err="1">
                <a:solidFill>
                  <a:srgbClr val="4F4F5B"/>
                </a:solidFill>
              </a:rPr>
              <a:t>Χρησιμο</a:t>
            </a:r>
            <a:r>
              <a:rPr lang="en-US" sz="2400" dirty="0">
                <a:solidFill>
                  <a:srgbClr val="4F4F5B"/>
                </a:solidFill>
              </a:rPr>
              <a:t>π</a:t>
            </a:r>
            <a:r>
              <a:rPr lang="en-US" sz="2400" dirty="0" err="1">
                <a:solidFill>
                  <a:srgbClr val="4F4F5B"/>
                </a:solidFill>
              </a:rPr>
              <a:t>οιήστε</a:t>
            </a:r>
            <a:r>
              <a:rPr lang="en-US" sz="2400" dirty="0">
                <a:solidFill>
                  <a:srgbClr val="4F4F5B"/>
                </a:solidFill>
              </a:rPr>
              <a:t> </a:t>
            </a:r>
            <a:r>
              <a:rPr lang="el-GR" sz="2400" dirty="0">
                <a:solidFill>
                  <a:srgbClr val="4F4F5B"/>
                </a:solidFill>
              </a:rPr>
              <a:t>θετική, συγκεκριμένη και υποστηρικτική γλώσσα </a:t>
            </a:r>
            <a:endParaRPr sz="1900" dirty="0">
              <a:solidFill>
                <a:srgbClr val="4F4F5B"/>
              </a:solidFill>
            </a:endParaRPr>
          </a:p>
        </p:txBody>
      </p:sp>
      <p:sp>
        <p:nvSpPr>
          <p:cNvPr id="185" name="Google Shape;185;g39e7b6f5a92_0_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86" name="Google Shape;186;g39e7b6f5a92_0_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Άσκηση</a:t>
            </a:r>
            <a:r>
              <a:rPr lang="en-US" dirty="0"/>
              <a:t> </a:t>
            </a:r>
            <a:r>
              <a:rPr lang="el-GR" dirty="0"/>
              <a:t>αναδιατύπωσης</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9e7b6f5a92_0_76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300" dirty="0" err="1">
                <a:solidFill>
                  <a:srgbClr val="4F4F5B"/>
                </a:solidFill>
              </a:rPr>
              <a:t>Σε</a:t>
            </a:r>
            <a:r>
              <a:rPr lang="en-US" sz="2300" dirty="0">
                <a:solidFill>
                  <a:srgbClr val="4F4F5B"/>
                </a:solidFill>
              </a:rPr>
              <a:t> </a:t>
            </a:r>
            <a:r>
              <a:rPr lang="en-US" sz="2300" dirty="0" err="1">
                <a:solidFill>
                  <a:srgbClr val="4F4F5B"/>
                </a:solidFill>
              </a:rPr>
              <a:t>ομάδες</a:t>
            </a:r>
            <a:r>
              <a:rPr lang="en-US" sz="2300" dirty="0">
                <a:solidFill>
                  <a:srgbClr val="4F4F5B"/>
                </a:solidFill>
              </a:rPr>
              <a:t> </a:t>
            </a:r>
            <a:r>
              <a:rPr lang="en-US" sz="2300" dirty="0" err="1">
                <a:solidFill>
                  <a:srgbClr val="4F4F5B"/>
                </a:solidFill>
              </a:rPr>
              <a:t>των</a:t>
            </a:r>
            <a:r>
              <a:rPr lang="en-US" sz="2300" dirty="0">
                <a:solidFill>
                  <a:srgbClr val="4F4F5B"/>
                </a:solidFill>
              </a:rPr>
              <a:t> </a:t>
            </a:r>
            <a:r>
              <a:rPr lang="el-GR" sz="2300" dirty="0">
                <a:solidFill>
                  <a:srgbClr val="4F4F5B"/>
                </a:solidFill>
              </a:rPr>
              <a:t>τριών:</a:t>
            </a:r>
            <a:endParaRPr sz="2300" dirty="0">
              <a:solidFill>
                <a:srgbClr val="4F4F5B"/>
              </a:solidFill>
            </a:endParaRPr>
          </a:p>
          <a:p>
            <a:pPr marL="457200" lvl="0" indent="-381000" algn="l" rtl="0">
              <a:lnSpc>
                <a:spcPct val="100000"/>
              </a:lnSpc>
              <a:spcBef>
                <a:spcPts val="1200"/>
              </a:spcBef>
              <a:spcAft>
                <a:spcPts val="0"/>
              </a:spcAft>
              <a:buClr>
                <a:srgbClr val="4F4F5B"/>
              </a:buClr>
              <a:buSzPts val="2400"/>
              <a:buChar char="❖"/>
            </a:pPr>
            <a:r>
              <a:rPr lang="en-US" sz="2300" dirty="0" err="1">
                <a:solidFill>
                  <a:srgbClr val="4F4F5B"/>
                </a:solidFill>
              </a:rPr>
              <a:t>Ας</a:t>
            </a:r>
            <a:r>
              <a:rPr lang="en-US" sz="2300" dirty="0">
                <a:solidFill>
                  <a:srgbClr val="4F4F5B"/>
                </a:solidFill>
              </a:rPr>
              <a:t> </a:t>
            </a:r>
            <a:r>
              <a:rPr lang="en-US" sz="2300" dirty="0" err="1">
                <a:solidFill>
                  <a:srgbClr val="4F4F5B"/>
                </a:solidFill>
              </a:rPr>
              <a:t>συζητήσουμε</a:t>
            </a:r>
            <a:r>
              <a:rPr lang="en-US" sz="2300" dirty="0">
                <a:solidFill>
                  <a:srgbClr val="4F4F5B"/>
                </a:solidFill>
              </a:rPr>
              <a:t> </a:t>
            </a:r>
            <a:r>
              <a:rPr lang="en-US" sz="2300" dirty="0" err="1">
                <a:solidFill>
                  <a:srgbClr val="4F4F5B"/>
                </a:solidFill>
              </a:rPr>
              <a:t>μερικά</a:t>
            </a:r>
            <a:r>
              <a:rPr lang="en-US" sz="2300" dirty="0">
                <a:solidFill>
                  <a:srgbClr val="4F4F5B"/>
                </a:solidFill>
              </a:rPr>
              <a:t> απ</a:t>
            </a:r>
            <a:r>
              <a:rPr lang="en-US" sz="2300" dirty="0" err="1">
                <a:solidFill>
                  <a:srgbClr val="4F4F5B"/>
                </a:solidFill>
              </a:rPr>
              <a:t>ό</a:t>
            </a:r>
            <a:r>
              <a:rPr lang="en-US" sz="2300" dirty="0">
                <a:solidFill>
                  <a:srgbClr val="4F4F5B"/>
                </a:solidFill>
              </a:rPr>
              <a:t> </a:t>
            </a:r>
            <a:r>
              <a:rPr lang="en-US" sz="2300" dirty="0" err="1">
                <a:solidFill>
                  <a:srgbClr val="4F4F5B"/>
                </a:solidFill>
              </a:rPr>
              <a:t>τ</a:t>
            </a:r>
            <a:r>
              <a:rPr lang="en-US" sz="2300" dirty="0">
                <a:solidFill>
                  <a:srgbClr val="4F4F5B"/>
                </a:solidFill>
              </a:rPr>
              <a:t>α απ</a:t>
            </a:r>
            <a:r>
              <a:rPr lang="en-US" sz="2300" dirty="0" err="1">
                <a:solidFill>
                  <a:srgbClr val="4F4F5B"/>
                </a:solidFill>
              </a:rPr>
              <a:t>οτελέσμ</a:t>
            </a:r>
            <a:r>
              <a:rPr lang="en-US" sz="2300" dirty="0">
                <a:solidFill>
                  <a:srgbClr val="4F4F5B"/>
                </a:solidFill>
              </a:rPr>
              <a:t>α</a:t>
            </a:r>
            <a:r>
              <a:rPr lang="en-US" sz="2300" dirty="0" err="1">
                <a:solidFill>
                  <a:srgbClr val="4F4F5B"/>
                </a:solidFill>
              </a:rPr>
              <a:t>τ</a:t>
            </a:r>
            <a:r>
              <a:rPr lang="en-US" sz="2300" dirty="0">
                <a:solidFill>
                  <a:srgbClr val="4F4F5B"/>
                </a:solidFill>
              </a:rPr>
              <a:t>α </a:t>
            </a:r>
            <a:r>
              <a:rPr lang="en-US" sz="2300" dirty="0" err="1">
                <a:solidFill>
                  <a:srgbClr val="4F4F5B"/>
                </a:solidFill>
              </a:rPr>
              <a:t>των</a:t>
            </a:r>
            <a:r>
              <a:rPr lang="en-US" sz="2300" dirty="0">
                <a:solidFill>
                  <a:srgbClr val="4F4F5B"/>
                </a:solidFill>
              </a:rPr>
              <a:t> </a:t>
            </a:r>
            <a:r>
              <a:rPr lang="en-US" sz="2300" dirty="0" err="1">
                <a:solidFill>
                  <a:srgbClr val="4F4F5B"/>
                </a:solidFill>
              </a:rPr>
              <a:t>ευρημάτων</a:t>
            </a:r>
            <a:r>
              <a:rPr lang="en-US" sz="2300" dirty="0">
                <a:solidFill>
                  <a:srgbClr val="4F4F5B"/>
                </a:solidFill>
              </a:rPr>
              <a:t> </a:t>
            </a:r>
            <a:r>
              <a:rPr lang="en-US" sz="2300" dirty="0" err="1">
                <a:solidFill>
                  <a:srgbClr val="4F4F5B"/>
                </a:solidFill>
              </a:rPr>
              <a:t>σ</a:t>
            </a:r>
            <a:r>
              <a:rPr lang="en-US" sz="2300" dirty="0">
                <a:solidFill>
                  <a:srgbClr val="4F4F5B"/>
                </a:solidFill>
              </a:rPr>
              <a:t>α</a:t>
            </a:r>
            <a:r>
              <a:rPr lang="en-US" sz="2300" dirty="0" err="1">
                <a:solidFill>
                  <a:srgbClr val="4F4F5B"/>
                </a:solidFill>
              </a:rPr>
              <a:t>ς</a:t>
            </a:r>
            <a:r>
              <a:rPr lang="en-US" sz="2300" dirty="0">
                <a:solidFill>
                  <a:srgbClr val="4F4F5B"/>
                </a:solidFill>
              </a:rPr>
              <a:t>.</a:t>
            </a: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Γι</a:t>
            </a:r>
            <a:r>
              <a:rPr lang="en-US" sz="2300" dirty="0">
                <a:solidFill>
                  <a:srgbClr val="4F4F5B"/>
                </a:solidFill>
              </a:rPr>
              <a:t>α </a:t>
            </a:r>
            <a:r>
              <a:rPr lang="en-US" sz="2300" dirty="0" err="1">
                <a:solidFill>
                  <a:srgbClr val="4F4F5B"/>
                </a:solidFill>
              </a:rPr>
              <a:t>τις</a:t>
            </a:r>
            <a:r>
              <a:rPr lang="en-US" sz="2300" dirty="0">
                <a:solidFill>
                  <a:srgbClr val="4F4F5B"/>
                </a:solidFill>
              </a:rPr>
              <a:t> </a:t>
            </a:r>
            <a:r>
              <a:rPr lang="en-US" sz="2300" dirty="0" err="1">
                <a:solidFill>
                  <a:srgbClr val="4F4F5B"/>
                </a:solidFill>
              </a:rPr>
              <a:t>ομάδες</a:t>
            </a:r>
            <a:r>
              <a:rPr lang="en-US" sz="2300" dirty="0">
                <a:solidFill>
                  <a:srgbClr val="4F4F5B"/>
                </a:solidFill>
              </a:rPr>
              <a:t> π</a:t>
            </a:r>
            <a:r>
              <a:rPr lang="en-US" sz="2300" dirty="0" err="1">
                <a:solidFill>
                  <a:srgbClr val="4F4F5B"/>
                </a:solidFill>
              </a:rPr>
              <a:t>ου</a:t>
            </a:r>
            <a:r>
              <a:rPr lang="en-US" sz="2300" dirty="0">
                <a:solidFill>
                  <a:srgbClr val="4F4F5B"/>
                </a:solidFill>
              </a:rPr>
              <a:t> </a:t>
            </a:r>
            <a:r>
              <a:rPr lang="en-US" sz="2300" dirty="0" err="1">
                <a:solidFill>
                  <a:srgbClr val="4F4F5B"/>
                </a:solidFill>
              </a:rPr>
              <a:t>εργάστηκ</a:t>
            </a:r>
            <a:r>
              <a:rPr lang="en-US" sz="2300" dirty="0">
                <a:solidFill>
                  <a:srgbClr val="4F4F5B"/>
                </a:solidFill>
              </a:rPr>
              <a:t>α</a:t>
            </a:r>
            <a:r>
              <a:rPr lang="en-US" sz="2300" dirty="0" err="1">
                <a:solidFill>
                  <a:srgbClr val="4F4F5B"/>
                </a:solidFill>
              </a:rPr>
              <a:t>ν</a:t>
            </a:r>
            <a:r>
              <a:rPr lang="en-US" sz="2300" dirty="0">
                <a:solidFill>
                  <a:srgbClr val="4F4F5B"/>
                </a:solidFill>
              </a:rPr>
              <a:t> </a:t>
            </a:r>
            <a:r>
              <a:rPr lang="en-US" sz="2300" dirty="0" err="1">
                <a:solidFill>
                  <a:srgbClr val="4F4F5B"/>
                </a:solidFill>
              </a:rPr>
              <a:t>στην</a:t>
            </a:r>
            <a:r>
              <a:rPr lang="en-US" sz="2300" dirty="0">
                <a:solidFill>
                  <a:srgbClr val="4F4F5B"/>
                </a:solidFill>
              </a:rPr>
              <a:t> </a:t>
            </a:r>
            <a:r>
              <a:rPr lang="en-US" sz="2300" i="1" dirty="0">
                <a:solidFill>
                  <a:srgbClr val="4F4F5B"/>
                </a:solidFill>
              </a:rPr>
              <a:t>«</a:t>
            </a:r>
            <a:r>
              <a:rPr lang="en-US" sz="2300" i="1" dirty="0" err="1">
                <a:solidFill>
                  <a:srgbClr val="4F4F5B"/>
                </a:solidFill>
              </a:rPr>
              <a:t>Άσκηση</a:t>
            </a:r>
            <a:r>
              <a:rPr lang="en-US" sz="2300" i="1" dirty="0">
                <a:solidFill>
                  <a:srgbClr val="4F4F5B"/>
                </a:solidFill>
              </a:rPr>
              <a:t> </a:t>
            </a:r>
            <a:r>
              <a:rPr lang="el-GR" sz="2300" i="1" dirty="0">
                <a:solidFill>
                  <a:srgbClr val="4F4F5B"/>
                </a:solidFill>
              </a:rPr>
              <a:t>αναδιατύπωσης</a:t>
            </a:r>
            <a:r>
              <a:rPr lang="en-US" sz="2300" i="1" dirty="0">
                <a:solidFill>
                  <a:srgbClr val="4F4F5B"/>
                </a:solidFill>
              </a:rPr>
              <a:t> </a:t>
            </a:r>
            <a:r>
              <a:rPr lang="el-GR" sz="2300" i="1" dirty="0">
                <a:solidFill>
                  <a:srgbClr val="4F4F5B"/>
                </a:solidFill>
              </a:rPr>
              <a:t>για εκπαιδευτικούς</a:t>
            </a:r>
            <a:r>
              <a:rPr lang="en-US" sz="2300" i="1" dirty="0">
                <a:solidFill>
                  <a:srgbClr val="4F4F5B"/>
                </a:solidFill>
              </a:rPr>
              <a:t>», </a:t>
            </a:r>
            <a:r>
              <a:rPr lang="en-US" sz="2300" dirty="0">
                <a:solidFill>
                  <a:srgbClr val="4F4F5B"/>
                </a:solidFill>
              </a:rPr>
              <a:t>π</a:t>
            </a:r>
            <a:r>
              <a:rPr lang="en-US" sz="2300" dirty="0" err="1">
                <a:solidFill>
                  <a:srgbClr val="4F4F5B"/>
                </a:solidFill>
              </a:rPr>
              <a:t>οι</a:t>
            </a:r>
            <a:r>
              <a:rPr lang="en-US" sz="2300" dirty="0">
                <a:solidFill>
                  <a:srgbClr val="4F4F5B"/>
                </a:solidFill>
              </a:rPr>
              <a:t>α </a:t>
            </a:r>
            <a:r>
              <a:rPr lang="en-US" sz="2300" dirty="0" err="1">
                <a:solidFill>
                  <a:srgbClr val="4F4F5B"/>
                </a:solidFill>
              </a:rPr>
              <a:t>συν</a:t>
            </a:r>
            <a:r>
              <a:rPr lang="en-US" sz="2300" dirty="0">
                <a:solidFill>
                  <a:srgbClr val="4F4F5B"/>
                </a:solidFill>
              </a:rPr>
              <a:t>α</a:t>
            </a:r>
            <a:r>
              <a:rPr lang="en-US" sz="2300" dirty="0" err="1">
                <a:solidFill>
                  <a:srgbClr val="4F4F5B"/>
                </a:solidFill>
              </a:rPr>
              <a:t>ισθήμ</a:t>
            </a:r>
            <a:r>
              <a:rPr lang="en-US" sz="2300" dirty="0">
                <a:solidFill>
                  <a:srgbClr val="4F4F5B"/>
                </a:solidFill>
              </a:rPr>
              <a:t>α</a:t>
            </a:r>
            <a:r>
              <a:rPr lang="en-US" sz="2300" dirty="0" err="1">
                <a:solidFill>
                  <a:srgbClr val="4F4F5B"/>
                </a:solidFill>
              </a:rPr>
              <a:t>τ</a:t>
            </a:r>
            <a:r>
              <a:rPr lang="en-US" sz="2300" dirty="0">
                <a:solidFill>
                  <a:srgbClr val="4F4F5B"/>
                </a:solidFill>
              </a:rPr>
              <a:t>α </a:t>
            </a:r>
            <a:r>
              <a:rPr lang="el-GR" sz="2300" dirty="0">
                <a:solidFill>
                  <a:srgbClr val="4F4F5B"/>
                </a:solidFill>
              </a:rPr>
              <a:t> πιστεύετε ότι </a:t>
            </a:r>
            <a:r>
              <a:rPr lang="en-US" sz="2300" dirty="0">
                <a:solidFill>
                  <a:srgbClr val="4F4F5B"/>
                </a:solidFill>
              </a:rPr>
              <a:t>π</a:t>
            </a:r>
            <a:r>
              <a:rPr lang="en-US" sz="2300" dirty="0" err="1">
                <a:solidFill>
                  <a:srgbClr val="4F4F5B"/>
                </a:solidFill>
              </a:rPr>
              <a:t>ροκάλεσε</a:t>
            </a:r>
            <a:r>
              <a:rPr lang="en-US" sz="2300" dirty="0">
                <a:solidFill>
                  <a:srgbClr val="4F4F5B"/>
                </a:solidFill>
              </a:rPr>
              <a:t> α</a:t>
            </a:r>
            <a:r>
              <a:rPr lang="en-US" sz="2300" dirty="0" err="1">
                <a:solidFill>
                  <a:srgbClr val="4F4F5B"/>
                </a:solidFill>
              </a:rPr>
              <a:t>υτό</a:t>
            </a:r>
            <a:r>
              <a:rPr lang="el-GR" sz="2300" dirty="0">
                <a:solidFill>
                  <a:srgbClr val="4F4F5B"/>
                </a:solidFill>
              </a:rPr>
              <a:t>ς ο τρόπος επικοινωνίας</a:t>
            </a:r>
            <a:r>
              <a:rPr lang="en-US" sz="2300" dirty="0">
                <a:solidFill>
                  <a:srgbClr val="4F4F5B"/>
                </a:solidFill>
              </a:rPr>
              <a:t>; </a:t>
            </a:r>
            <a:endParaRPr sz="2300" dirty="0">
              <a:solidFill>
                <a:srgbClr val="4F4F5B"/>
              </a:solidFill>
            </a:endParaRPr>
          </a:p>
          <a:p>
            <a:pPr marL="0" lvl="0" indent="0" algn="l" rtl="0">
              <a:lnSpc>
                <a:spcPct val="100000"/>
              </a:lnSpc>
              <a:spcBef>
                <a:spcPts val="0"/>
              </a:spcBef>
              <a:spcAft>
                <a:spcPts val="0"/>
              </a:spcAft>
              <a:buNone/>
            </a:pPr>
            <a:endParaRPr sz="2300" i="1" dirty="0">
              <a:solidFill>
                <a:srgbClr val="4F4F5B"/>
              </a:solidFill>
            </a:endParaRPr>
          </a:p>
          <a:p>
            <a:pPr marL="0" lvl="0" indent="0">
              <a:lnSpc>
                <a:spcPct val="100000"/>
              </a:lnSpc>
              <a:spcBef>
                <a:spcPts val="0"/>
              </a:spcBef>
            </a:pPr>
            <a:r>
              <a:rPr lang="en-US" sz="2300" dirty="0" err="1">
                <a:solidFill>
                  <a:srgbClr val="4F4F5B"/>
                </a:solidFill>
              </a:rPr>
              <a:t>Γι</a:t>
            </a:r>
            <a:r>
              <a:rPr lang="en-US" sz="2300" dirty="0">
                <a:solidFill>
                  <a:srgbClr val="4F4F5B"/>
                </a:solidFill>
              </a:rPr>
              <a:t>α </a:t>
            </a:r>
            <a:r>
              <a:rPr lang="en-US" sz="2300" dirty="0" err="1">
                <a:solidFill>
                  <a:srgbClr val="4F4F5B"/>
                </a:solidFill>
              </a:rPr>
              <a:t>τις</a:t>
            </a:r>
            <a:r>
              <a:rPr lang="en-US" sz="2300" dirty="0">
                <a:solidFill>
                  <a:srgbClr val="4F4F5B"/>
                </a:solidFill>
              </a:rPr>
              <a:t> </a:t>
            </a:r>
            <a:r>
              <a:rPr lang="en-US" sz="2300" dirty="0" err="1">
                <a:solidFill>
                  <a:srgbClr val="4F4F5B"/>
                </a:solidFill>
              </a:rPr>
              <a:t>ομάδες</a:t>
            </a:r>
            <a:r>
              <a:rPr lang="en-US" sz="2300" dirty="0">
                <a:solidFill>
                  <a:srgbClr val="4F4F5B"/>
                </a:solidFill>
              </a:rPr>
              <a:t> π</a:t>
            </a:r>
            <a:r>
              <a:rPr lang="en-US" sz="2300" dirty="0" err="1">
                <a:solidFill>
                  <a:srgbClr val="4F4F5B"/>
                </a:solidFill>
              </a:rPr>
              <a:t>ου</a:t>
            </a:r>
            <a:r>
              <a:rPr lang="en-US" sz="2300" dirty="0">
                <a:solidFill>
                  <a:srgbClr val="4F4F5B"/>
                </a:solidFill>
              </a:rPr>
              <a:t> </a:t>
            </a:r>
            <a:r>
              <a:rPr lang="en-US" sz="2300" dirty="0" err="1">
                <a:solidFill>
                  <a:srgbClr val="4F4F5B"/>
                </a:solidFill>
              </a:rPr>
              <a:t>εργάστηκ</a:t>
            </a:r>
            <a:r>
              <a:rPr lang="en-US" sz="2300" dirty="0">
                <a:solidFill>
                  <a:srgbClr val="4F4F5B"/>
                </a:solidFill>
              </a:rPr>
              <a:t>α</a:t>
            </a:r>
            <a:r>
              <a:rPr lang="en-US" sz="2300" dirty="0" err="1">
                <a:solidFill>
                  <a:srgbClr val="4F4F5B"/>
                </a:solidFill>
              </a:rPr>
              <a:t>ν</a:t>
            </a:r>
            <a:r>
              <a:rPr lang="en-US" sz="2300" dirty="0">
                <a:solidFill>
                  <a:srgbClr val="4F4F5B"/>
                </a:solidFill>
              </a:rPr>
              <a:t> </a:t>
            </a:r>
            <a:r>
              <a:rPr lang="en-US" sz="2300" dirty="0" err="1">
                <a:solidFill>
                  <a:srgbClr val="4F4F5B"/>
                </a:solidFill>
              </a:rPr>
              <a:t>στην</a:t>
            </a:r>
            <a:r>
              <a:rPr lang="en-US" sz="2300" dirty="0">
                <a:solidFill>
                  <a:srgbClr val="4F4F5B"/>
                </a:solidFill>
              </a:rPr>
              <a:t> </a:t>
            </a:r>
            <a:r>
              <a:rPr lang="en-US" sz="2300" i="1" dirty="0">
                <a:solidFill>
                  <a:srgbClr val="4F4F5B"/>
                </a:solidFill>
              </a:rPr>
              <a:t>«</a:t>
            </a:r>
            <a:r>
              <a:rPr lang="en-US" sz="2300" i="1" dirty="0" err="1">
                <a:solidFill>
                  <a:srgbClr val="4F4F5B"/>
                </a:solidFill>
              </a:rPr>
              <a:t>Άσκηση</a:t>
            </a:r>
            <a:r>
              <a:rPr lang="en-US" sz="2300" i="1" dirty="0">
                <a:solidFill>
                  <a:srgbClr val="4F4F5B"/>
                </a:solidFill>
              </a:rPr>
              <a:t> </a:t>
            </a:r>
            <a:r>
              <a:rPr lang="el-GR" sz="2300" i="1" dirty="0">
                <a:solidFill>
                  <a:srgbClr val="4F4F5B"/>
                </a:solidFill>
              </a:rPr>
              <a:t>αναδιατύπωσης</a:t>
            </a:r>
            <a:r>
              <a:rPr lang="en-US" sz="2300" i="1" dirty="0">
                <a:solidFill>
                  <a:srgbClr val="4F4F5B"/>
                </a:solidFill>
              </a:rPr>
              <a:t> </a:t>
            </a:r>
            <a:r>
              <a:rPr lang="el-GR" sz="2300" i="1" dirty="0">
                <a:solidFill>
                  <a:srgbClr val="4F4F5B"/>
                </a:solidFill>
              </a:rPr>
              <a:t>για μαθητές/μαθήτριες</a:t>
            </a:r>
            <a:r>
              <a:rPr lang="en-US" sz="2300" i="1" dirty="0">
                <a:solidFill>
                  <a:srgbClr val="4F4F5B"/>
                </a:solidFill>
              </a:rPr>
              <a:t>», </a:t>
            </a:r>
            <a:r>
              <a:rPr lang="en-US" sz="2300" dirty="0" err="1">
                <a:solidFill>
                  <a:srgbClr val="4F4F5B"/>
                </a:solidFill>
              </a:rPr>
              <a:t>τι</a:t>
            </a:r>
            <a:r>
              <a:rPr lang="en-US" sz="2300" dirty="0">
                <a:solidFill>
                  <a:srgbClr val="4F4F5B"/>
                </a:solidFill>
              </a:rPr>
              <a:t> </a:t>
            </a:r>
            <a:r>
              <a:rPr lang="en-US" sz="2300" dirty="0" err="1">
                <a:solidFill>
                  <a:srgbClr val="4F4F5B"/>
                </a:solidFill>
              </a:rPr>
              <a:t>συν</a:t>
            </a:r>
            <a:r>
              <a:rPr lang="en-US" sz="2300" dirty="0">
                <a:solidFill>
                  <a:srgbClr val="4F4F5B"/>
                </a:solidFill>
              </a:rPr>
              <a:t>α</a:t>
            </a:r>
            <a:r>
              <a:rPr lang="en-US" sz="2300" dirty="0" err="1">
                <a:solidFill>
                  <a:srgbClr val="4F4F5B"/>
                </a:solidFill>
              </a:rPr>
              <a:t>ισθήμ</a:t>
            </a:r>
            <a:r>
              <a:rPr lang="en-US" sz="2300" dirty="0">
                <a:solidFill>
                  <a:srgbClr val="4F4F5B"/>
                </a:solidFill>
              </a:rPr>
              <a:t>α</a:t>
            </a:r>
            <a:r>
              <a:rPr lang="en-US" sz="2300" dirty="0" err="1">
                <a:solidFill>
                  <a:srgbClr val="4F4F5B"/>
                </a:solidFill>
              </a:rPr>
              <a:t>τ</a:t>
            </a:r>
            <a:r>
              <a:rPr lang="en-US" sz="2300" dirty="0">
                <a:solidFill>
                  <a:srgbClr val="4F4F5B"/>
                </a:solidFill>
              </a:rPr>
              <a:t>α π</a:t>
            </a:r>
            <a:r>
              <a:rPr lang="en-US" sz="2300" dirty="0" err="1">
                <a:solidFill>
                  <a:srgbClr val="4F4F5B"/>
                </a:solidFill>
              </a:rPr>
              <a:t>ιστεύετε</a:t>
            </a:r>
            <a:r>
              <a:rPr lang="en-US" sz="2300" dirty="0">
                <a:solidFill>
                  <a:srgbClr val="4F4F5B"/>
                </a:solidFill>
              </a:rPr>
              <a:t> </a:t>
            </a:r>
            <a:r>
              <a:rPr lang="en-US" sz="2300" dirty="0" err="1">
                <a:solidFill>
                  <a:srgbClr val="4F4F5B"/>
                </a:solidFill>
              </a:rPr>
              <a:t>ότι</a:t>
            </a:r>
            <a:r>
              <a:rPr lang="en-US" sz="2300" dirty="0">
                <a:solidFill>
                  <a:srgbClr val="4F4F5B"/>
                </a:solidFill>
              </a:rPr>
              <a:t> π</a:t>
            </a:r>
            <a:r>
              <a:rPr lang="en-US" sz="2300" dirty="0" err="1">
                <a:solidFill>
                  <a:srgbClr val="4F4F5B"/>
                </a:solidFill>
              </a:rPr>
              <a:t>ροκάλεσε</a:t>
            </a:r>
            <a:r>
              <a:rPr lang="en-US" sz="2300" dirty="0">
                <a:solidFill>
                  <a:srgbClr val="4F4F5B"/>
                </a:solidFill>
              </a:rPr>
              <a:t>;</a:t>
            </a: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Ομ</a:t>
            </a:r>
            <a:r>
              <a:rPr lang="en-US" sz="2300" dirty="0">
                <a:solidFill>
                  <a:srgbClr val="4F4F5B"/>
                </a:solidFill>
              </a:rPr>
              <a:t>α</a:t>
            </a:r>
            <a:r>
              <a:rPr lang="en-US" sz="2300" dirty="0" err="1">
                <a:solidFill>
                  <a:srgbClr val="4F4F5B"/>
                </a:solidFill>
              </a:rPr>
              <a:t>δική</a:t>
            </a:r>
            <a:r>
              <a:rPr lang="en-US" sz="2300" dirty="0">
                <a:solidFill>
                  <a:srgbClr val="4F4F5B"/>
                </a:solidFill>
              </a:rPr>
              <a:t> </a:t>
            </a:r>
            <a:r>
              <a:rPr lang="en-US" sz="2300" dirty="0" err="1">
                <a:solidFill>
                  <a:srgbClr val="4F4F5B"/>
                </a:solidFill>
              </a:rPr>
              <a:t>συζήτηση</a:t>
            </a:r>
            <a:r>
              <a:rPr lang="en-US" sz="2300" dirty="0">
                <a:solidFill>
                  <a:srgbClr val="4F4F5B"/>
                </a:solidFill>
              </a:rPr>
              <a:t> </a:t>
            </a:r>
            <a:endParaRPr sz="2300" dirty="0">
              <a:solidFill>
                <a:srgbClr val="4F4F5B"/>
              </a:solidFill>
            </a:endParaRPr>
          </a:p>
        </p:txBody>
      </p:sp>
      <p:sp>
        <p:nvSpPr>
          <p:cNvPr id="192" name="Google Shape;192;g39e7b6f5a92_0_76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93" name="Google Shape;193;g39e7b6f5a92_0_7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Άσκηση</a:t>
            </a:r>
            <a:r>
              <a:rPr lang="en-US" dirty="0"/>
              <a:t> </a:t>
            </a:r>
            <a:r>
              <a:rPr lang="el-GR" dirty="0"/>
              <a:t>αναδιατύπωσης</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9e7b6f5a92_0_7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99" name="Google Shape;199;g39e7b6f5a92_0_7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Βασικά συμπεράσματα </a:t>
            </a:r>
            <a:endParaRPr/>
          </a:p>
        </p:txBody>
      </p:sp>
      <p:sp>
        <p:nvSpPr>
          <p:cNvPr id="200" name="Google Shape;200;g39e7b6f5a92_0_77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400" dirty="0" err="1"/>
              <a:t>Αν</a:t>
            </a:r>
            <a:r>
              <a:rPr lang="en-US" sz="2400" dirty="0"/>
              <a:t>α</a:t>
            </a:r>
            <a:r>
              <a:rPr lang="en-US" sz="2400" dirty="0" err="1"/>
              <a:t>στοχ</a:t>
            </a:r>
            <a:r>
              <a:rPr lang="en-US" sz="2400" dirty="0"/>
              <a:t>α</a:t>
            </a:r>
            <a:r>
              <a:rPr lang="en-US" sz="2400" dirty="0" err="1"/>
              <a:t>σμός</a:t>
            </a:r>
            <a:r>
              <a:rPr lang="en-US" sz="2400" dirty="0"/>
              <a:t> </a:t>
            </a:r>
            <a:r>
              <a:rPr lang="en-US" sz="2400" dirty="0" err="1"/>
              <a:t>σχετικά</a:t>
            </a:r>
            <a:r>
              <a:rPr lang="en-US" sz="2400" dirty="0"/>
              <a:t> </a:t>
            </a:r>
            <a:r>
              <a:rPr lang="en-US" sz="2400" dirty="0" err="1"/>
              <a:t>με</a:t>
            </a:r>
            <a:r>
              <a:rPr lang="en-US" sz="2400" dirty="0"/>
              <a:t> </a:t>
            </a:r>
            <a:r>
              <a:rPr lang="en-US" sz="2400" dirty="0" err="1"/>
              <a:t>τη</a:t>
            </a:r>
            <a:r>
              <a:rPr lang="en-US" sz="2400" dirty="0"/>
              <a:t> </a:t>
            </a:r>
            <a:r>
              <a:rPr lang="en-US" sz="2400" dirty="0" err="1"/>
              <a:t>μάθηση</a:t>
            </a:r>
            <a:r>
              <a:rPr lang="en-US" sz="2400" dirty="0"/>
              <a:t> </a:t>
            </a:r>
            <a:r>
              <a:rPr lang="en-US" sz="2400" dirty="0" err="1"/>
              <a:t>κ</a:t>
            </a:r>
            <a:r>
              <a:rPr lang="en-US" sz="2400" dirty="0"/>
              <a:t>α</a:t>
            </a:r>
            <a:r>
              <a:rPr lang="en-US" sz="2400" dirty="0" err="1"/>
              <a:t>ι</a:t>
            </a:r>
            <a:r>
              <a:rPr lang="en-US" sz="2400" dirty="0"/>
              <a:t> </a:t>
            </a:r>
            <a:r>
              <a:rPr lang="el-GR" sz="2400" dirty="0"/>
              <a:t>σύνοψη</a:t>
            </a:r>
            <a:r>
              <a:rPr lang="en-US" sz="2400" dirty="0"/>
              <a:t> </a:t>
            </a:r>
            <a:r>
              <a:rPr lang="en-US" sz="2400" dirty="0" err="1"/>
              <a:t>τ</a:t>
            </a:r>
            <a:r>
              <a:rPr lang="el-GR" sz="2400" dirty="0"/>
              <a:t>ων</a:t>
            </a:r>
            <a:r>
              <a:rPr lang="en-US" sz="2400" dirty="0"/>
              <a:t> </a:t>
            </a:r>
            <a:r>
              <a:rPr lang="el-GR" sz="2400" dirty="0"/>
              <a:t>βασικών </a:t>
            </a:r>
            <a:r>
              <a:rPr lang="en-US" sz="2400" dirty="0" err="1"/>
              <a:t>θ</a:t>
            </a:r>
            <a:r>
              <a:rPr lang="el-GR" sz="2400" dirty="0" err="1"/>
              <a:t>εμάτων</a:t>
            </a:r>
            <a:r>
              <a:rPr lang="en-US" sz="2400" dirty="0"/>
              <a:t> π</a:t>
            </a:r>
            <a:r>
              <a:rPr lang="en-US" sz="2400" dirty="0" err="1"/>
              <a:t>ου</a:t>
            </a:r>
            <a:r>
              <a:rPr lang="en-US" sz="2400" dirty="0"/>
              <a:t> πα</a:t>
            </a:r>
            <a:r>
              <a:rPr lang="en-US" sz="2400" dirty="0" err="1"/>
              <a:t>ρουσιάστηκ</a:t>
            </a:r>
            <a:r>
              <a:rPr lang="en-US" sz="2400" dirty="0"/>
              <a:t>α</a:t>
            </a:r>
            <a:r>
              <a:rPr lang="en-US" sz="2400" dirty="0" err="1"/>
              <a:t>ν</a:t>
            </a:r>
            <a:r>
              <a:rPr lang="en-US" sz="2400" dirty="0"/>
              <a:t> </a:t>
            </a:r>
            <a:r>
              <a:rPr lang="en-US" sz="2400" dirty="0" err="1"/>
              <a:t>κ</a:t>
            </a:r>
            <a:r>
              <a:rPr lang="en-US" sz="2400" dirty="0"/>
              <a:t>α</a:t>
            </a:r>
            <a:r>
              <a:rPr lang="en-US" sz="2400" dirty="0" err="1"/>
              <a:t>τά</a:t>
            </a:r>
            <a:r>
              <a:rPr lang="en-US" sz="2400" dirty="0"/>
              <a:t> </a:t>
            </a:r>
            <a:r>
              <a:rPr lang="en-US" sz="2400" dirty="0" err="1"/>
              <a:t>τη</a:t>
            </a:r>
            <a:r>
              <a:rPr lang="en-US" sz="2400" dirty="0"/>
              <a:t> </a:t>
            </a:r>
            <a:r>
              <a:rPr lang="en-US" sz="2400" dirty="0" err="1"/>
              <a:t>διάρκει</a:t>
            </a:r>
            <a:r>
              <a:rPr lang="en-US" sz="2400" dirty="0"/>
              <a:t>α </a:t>
            </a:r>
            <a:r>
              <a:rPr lang="en-US" sz="2400" dirty="0" err="1"/>
              <a:t>της</a:t>
            </a:r>
            <a:r>
              <a:rPr lang="en-US" sz="2400" dirty="0"/>
              <a:t> </a:t>
            </a:r>
            <a:r>
              <a:rPr lang="el-GR" sz="2400" dirty="0"/>
              <a:t>κατάρτισης</a:t>
            </a:r>
            <a:r>
              <a:rPr lang="en-US" sz="2400" dirty="0"/>
              <a:t>. </a:t>
            </a:r>
            <a:endParaRPr sz="2400" dirty="0"/>
          </a:p>
          <a:p>
            <a:pPr marL="457200" lvl="0" indent="-342900" algn="l" rtl="0">
              <a:lnSpc>
                <a:spcPct val="115000"/>
              </a:lnSpc>
              <a:spcBef>
                <a:spcPts val="1200"/>
              </a:spcBef>
              <a:spcAft>
                <a:spcPts val="0"/>
              </a:spcAft>
              <a:buClr>
                <a:srgbClr val="4F4F5B"/>
              </a:buClr>
              <a:buSzPts val="1800"/>
              <a:buChar char="●"/>
            </a:pPr>
            <a:r>
              <a:rPr lang="en-US" sz="2400" dirty="0" err="1">
                <a:solidFill>
                  <a:srgbClr val="4F4F5B"/>
                </a:solidFill>
              </a:rPr>
              <a:t>Β</a:t>
            </a:r>
            <a:r>
              <a:rPr lang="en-US" sz="2400" dirty="0">
                <a:solidFill>
                  <a:srgbClr val="4F4F5B"/>
                </a:solidFill>
              </a:rPr>
              <a:t>α</a:t>
            </a:r>
            <a:r>
              <a:rPr lang="en-US" sz="2400" dirty="0" err="1">
                <a:solidFill>
                  <a:srgbClr val="4F4F5B"/>
                </a:solidFill>
              </a:rPr>
              <a:t>σικά</a:t>
            </a:r>
            <a:r>
              <a:rPr lang="en-US" sz="2400" dirty="0">
                <a:solidFill>
                  <a:srgbClr val="4F4F5B"/>
                </a:solidFill>
              </a:rPr>
              <a:t> </a:t>
            </a:r>
            <a:r>
              <a:rPr lang="en-US" sz="2400" dirty="0" err="1">
                <a:solidFill>
                  <a:srgbClr val="4F4F5B"/>
                </a:solidFill>
              </a:rPr>
              <a:t>σημεί</a:t>
            </a:r>
            <a:r>
              <a:rPr lang="en-US" sz="2400" dirty="0">
                <a:solidFill>
                  <a:srgbClr val="4F4F5B"/>
                </a:solidFill>
              </a:rPr>
              <a:t>α π</a:t>
            </a:r>
            <a:r>
              <a:rPr lang="en-US" sz="2400" dirty="0" err="1">
                <a:solidFill>
                  <a:srgbClr val="4F4F5B"/>
                </a:solidFill>
              </a:rPr>
              <a:t>ου</a:t>
            </a:r>
            <a:r>
              <a:rPr lang="en-US" sz="2400" dirty="0">
                <a:solidFill>
                  <a:srgbClr val="4F4F5B"/>
                </a:solidFill>
              </a:rPr>
              <a:t> π</a:t>
            </a:r>
            <a:r>
              <a:rPr lang="en-US" sz="2400" dirty="0" err="1">
                <a:solidFill>
                  <a:srgbClr val="4F4F5B"/>
                </a:solidFill>
              </a:rPr>
              <a:t>ρέ</a:t>
            </a:r>
            <a:r>
              <a:rPr lang="en-US" sz="2400" dirty="0">
                <a:solidFill>
                  <a:srgbClr val="4F4F5B"/>
                </a:solidFill>
              </a:rPr>
              <a:t>π</a:t>
            </a:r>
            <a:r>
              <a:rPr lang="en-US" sz="2400" dirty="0" err="1">
                <a:solidFill>
                  <a:srgbClr val="4F4F5B"/>
                </a:solidFill>
              </a:rPr>
              <a:t>ει</a:t>
            </a:r>
            <a:r>
              <a:rPr lang="en-US" sz="2400" dirty="0">
                <a:solidFill>
                  <a:srgbClr val="4F4F5B"/>
                </a:solidFill>
              </a:rPr>
              <a:t> </a:t>
            </a:r>
            <a:r>
              <a:rPr lang="en-US" sz="2400" dirty="0" err="1">
                <a:solidFill>
                  <a:srgbClr val="4F4F5B"/>
                </a:solidFill>
              </a:rPr>
              <a:t>ν</a:t>
            </a:r>
            <a:r>
              <a:rPr lang="en-US" sz="2400" dirty="0">
                <a:solidFill>
                  <a:srgbClr val="4F4F5B"/>
                </a:solidFill>
              </a:rPr>
              <a:t>α </a:t>
            </a:r>
            <a:r>
              <a:rPr lang="en-US" sz="2400" dirty="0" err="1">
                <a:solidFill>
                  <a:srgbClr val="4F4F5B"/>
                </a:solidFill>
              </a:rPr>
              <a:t>θυμάστε</a:t>
            </a:r>
            <a:endParaRPr sz="2400" dirty="0">
              <a:solidFill>
                <a:srgbClr val="4F4F5B"/>
              </a:solidFill>
            </a:endParaRPr>
          </a:p>
          <a:p>
            <a:pPr marL="457200" lvl="0" indent="-342900" algn="l" rtl="0">
              <a:lnSpc>
                <a:spcPct val="115000"/>
              </a:lnSpc>
              <a:spcBef>
                <a:spcPts val="0"/>
              </a:spcBef>
              <a:spcAft>
                <a:spcPts val="0"/>
              </a:spcAft>
              <a:buClr>
                <a:srgbClr val="4F4F5B"/>
              </a:buClr>
              <a:buSzPts val="1800"/>
              <a:buChar char="●"/>
            </a:pPr>
            <a:r>
              <a:rPr lang="en-US" sz="2400" dirty="0" err="1">
                <a:solidFill>
                  <a:srgbClr val="4F4F5B"/>
                </a:solidFill>
              </a:rPr>
              <a:t>Η</a:t>
            </a:r>
            <a:r>
              <a:rPr lang="en-US" sz="2400" dirty="0">
                <a:solidFill>
                  <a:srgbClr val="4F4F5B"/>
                </a:solidFill>
              </a:rPr>
              <a:t> </a:t>
            </a:r>
            <a:r>
              <a:rPr lang="en-US" sz="2400" dirty="0" err="1">
                <a:solidFill>
                  <a:srgbClr val="4F4F5B"/>
                </a:solidFill>
              </a:rPr>
              <a:t>γλώσσ</a:t>
            </a:r>
            <a:r>
              <a:rPr lang="en-US" sz="2400" dirty="0">
                <a:solidFill>
                  <a:srgbClr val="4F4F5B"/>
                </a:solidFill>
              </a:rPr>
              <a:t>α </a:t>
            </a:r>
            <a:r>
              <a:rPr lang="en-US" sz="2400" dirty="0" err="1">
                <a:solidFill>
                  <a:srgbClr val="4F4F5B"/>
                </a:solidFill>
              </a:rPr>
              <a:t>δι</a:t>
            </a:r>
            <a:r>
              <a:rPr lang="en-US" sz="2400" dirty="0">
                <a:solidFill>
                  <a:srgbClr val="4F4F5B"/>
                </a:solidFill>
              </a:rPr>
              <a:t>α</a:t>
            </a:r>
            <a:r>
              <a:rPr lang="en-US" sz="2400" dirty="0" err="1">
                <a:solidFill>
                  <a:srgbClr val="4F4F5B"/>
                </a:solidFill>
              </a:rPr>
              <a:t>μορφώνει</a:t>
            </a:r>
            <a:r>
              <a:rPr lang="en-US" sz="2400" dirty="0">
                <a:solidFill>
                  <a:srgbClr val="4F4F5B"/>
                </a:solidFill>
              </a:rPr>
              <a:t> </a:t>
            </a:r>
            <a:r>
              <a:rPr lang="en-US" sz="2400" dirty="0" err="1">
                <a:solidFill>
                  <a:srgbClr val="4F4F5B"/>
                </a:solidFill>
              </a:rPr>
              <a:t>τις</a:t>
            </a:r>
            <a:r>
              <a:rPr lang="en-US" sz="2400" dirty="0">
                <a:solidFill>
                  <a:srgbClr val="4F4F5B"/>
                </a:solidFill>
              </a:rPr>
              <a:t> </a:t>
            </a:r>
            <a:r>
              <a:rPr lang="en-US" sz="2400" dirty="0" err="1">
                <a:solidFill>
                  <a:srgbClr val="4F4F5B"/>
                </a:solidFill>
              </a:rPr>
              <a:t>δυν</a:t>
            </a:r>
            <a:r>
              <a:rPr lang="en-US" sz="2400" dirty="0">
                <a:solidFill>
                  <a:srgbClr val="4F4F5B"/>
                </a:solidFill>
              </a:rPr>
              <a:t>α</a:t>
            </a:r>
            <a:r>
              <a:rPr lang="en-US" sz="2400" dirty="0" err="1">
                <a:solidFill>
                  <a:srgbClr val="4F4F5B"/>
                </a:solidFill>
              </a:rPr>
              <a:t>τότητες</a:t>
            </a:r>
            <a:r>
              <a:rPr lang="en-US" sz="2400" dirty="0">
                <a:solidFill>
                  <a:srgbClr val="4F4F5B"/>
                </a:solidFill>
              </a:rPr>
              <a:t> </a:t>
            </a:r>
            <a:r>
              <a:rPr lang="en-US" sz="2400" dirty="0" err="1">
                <a:solidFill>
                  <a:srgbClr val="4F4F5B"/>
                </a:solidFill>
              </a:rPr>
              <a:t>κ</a:t>
            </a:r>
            <a:r>
              <a:rPr lang="en-US" sz="2400" dirty="0">
                <a:solidFill>
                  <a:srgbClr val="4F4F5B"/>
                </a:solidFill>
              </a:rPr>
              <a:t>α</a:t>
            </a:r>
            <a:r>
              <a:rPr lang="en-US" sz="2400" dirty="0" err="1">
                <a:solidFill>
                  <a:srgbClr val="4F4F5B"/>
                </a:solidFill>
              </a:rPr>
              <a:t>ι</a:t>
            </a:r>
            <a:r>
              <a:rPr lang="en-US" sz="2400" dirty="0">
                <a:solidFill>
                  <a:srgbClr val="4F4F5B"/>
                </a:solidFill>
              </a:rPr>
              <a:t> </a:t>
            </a:r>
            <a:r>
              <a:rPr lang="en-US" sz="2400" dirty="0" err="1">
                <a:solidFill>
                  <a:srgbClr val="4F4F5B"/>
                </a:solidFill>
              </a:rPr>
              <a:t>τη</a:t>
            </a:r>
            <a:r>
              <a:rPr lang="el-GR" sz="2400" dirty="0">
                <a:solidFill>
                  <a:srgbClr val="4F4F5B"/>
                </a:solidFill>
              </a:rPr>
              <a:t> συμμετοχή</a:t>
            </a:r>
            <a:endParaRPr sz="2400" dirty="0">
              <a:solidFill>
                <a:srgbClr val="4F4F5B"/>
              </a:solidFill>
            </a:endParaRPr>
          </a:p>
          <a:p>
            <a:pPr marL="457200" lvl="0" indent="-342900" algn="l" rtl="0">
              <a:lnSpc>
                <a:spcPct val="115000"/>
              </a:lnSpc>
              <a:spcBef>
                <a:spcPts val="0"/>
              </a:spcBef>
              <a:spcAft>
                <a:spcPts val="0"/>
              </a:spcAft>
              <a:buClr>
                <a:srgbClr val="4F4F5B"/>
              </a:buClr>
              <a:buSzPts val="1800"/>
              <a:buChar char="●"/>
            </a:pPr>
            <a:r>
              <a:rPr lang="en-US" sz="2400" dirty="0" err="1">
                <a:solidFill>
                  <a:srgbClr val="4F4F5B"/>
                </a:solidFill>
              </a:rPr>
              <a:t>Χρησιμο</a:t>
            </a:r>
            <a:r>
              <a:rPr lang="en-US" sz="2400" dirty="0">
                <a:solidFill>
                  <a:srgbClr val="4F4F5B"/>
                </a:solidFill>
              </a:rPr>
              <a:t>π</a:t>
            </a:r>
            <a:r>
              <a:rPr lang="en-US" sz="2400" dirty="0" err="1">
                <a:solidFill>
                  <a:srgbClr val="4F4F5B"/>
                </a:solidFill>
              </a:rPr>
              <a:t>οιήστε</a:t>
            </a:r>
            <a:r>
              <a:rPr lang="en-US" sz="2400" dirty="0">
                <a:solidFill>
                  <a:srgbClr val="4F4F5B"/>
                </a:solidFill>
              </a:rPr>
              <a:t> </a:t>
            </a:r>
            <a:r>
              <a:rPr lang="en-US" sz="2400" dirty="0" err="1">
                <a:solidFill>
                  <a:srgbClr val="4F4F5B"/>
                </a:solidFill>
              </a:rPr>
              <a:t>τη</a:t>
            </a:r>
            <a:r>
              <a:rPr lang="en-US" sz="2400" dirty="0">
                <a:solidFill>
                  <a:srgbClr val="4F4F5B"/>
                </a:solidFill>
              </a:rPr>
              <a:t> </a:t>
            </a:r>
            <a:r>
              <a:rPr lang="en-US" sz="2400" dirty="0" err="1">
                <a:solidFill>
                  <a:srgbClr val="4F4F5B"/>
                </a:solidFill>
              </a:rPr>
              <a:t>μορφή</a:t>
            </a:r>
            <a:r>
              <a:rPr lang="en-US" sz="2400" dirty="0">
                <a:solidFill>
                  <a:srgbClr val="4F4F5B"/>
                </a:solidFill>
              </a:rPr>
              <a:t> </a:t>
            </a:r>
            <a:r>
              <a:rPr lang="en-US" sz="2400" dirty="0" err="1">
                <a:solidFill>
                  <a:srgbClr val="4F4F5B"/>
                </a:solidFill>
              </a:rPr>
              <a:t>Πρό</a:t>
            </a:r>
            <a:r>
              <a:rPr lang="en-US" sz="2400" dirty="0">
                <a:solidFill>
                  <a:srgbClr val="4F4F5B"/>
                </a:solidFill>
              </a:rPr>
              <a:t>β</a:t>
            </a:r>
            <a:r>
              <a:rPr lang="en-US" sz="2400" dirty="0" err="1">
                <a:solidFill>
                  <a:srgbClr val="4F4F5B"/>
                </a:solidFill>
              </a:rPr>
              <a:t>λημ</a:t>
            </a:r>
            <a:r>
              <a:rPr lang="en-US" sz="2400" dirty="0">
                <a:solidFill>
                  <a:srgbClr val="4F4F5B"/>
                </a:solidFill>
              </a:rPr>
              <a:t>α → </a:t>
            </a:r>
            <a:r>
              <a:rPr lang="en-US" sz="2400" dirty="0" err="1">
                <a:solidFill>
                  <a:srgbClr val="4F4F5B"/>
                </a:solidFill>
              </a:rPr>
              <a:t>Πόρος</a:t>
            </a:r>
            <a:r>
              <a:rPr lang="en-US" sz="2400" dirty="0">
                <a:solidFill>
                  <a:srgbClr val="4F4F5B"/>
                </a:solidFill>
              </a:rPr>
              <a:t>/</a:t>
            </a:r>
            <a:r>
              <a:rPr lang="en-US" sz="2400" dirty="0" err="1">
                <a:solidFill>
                  <a:srgbClr val="4F4F5B"/>
                </a:solidFill>
              </a:rPr>
              <a:t>Στόχος</a:t>
            </a:r>
            <a:r>
              <a:rPr lang="en-US" sz="2400" dirty="0">
                <a:solidFill>
                  <a:srgbClr val="4F4F5B"/>
                </a:solidFill>
              </a:rPr>
              <a:t> → </a:t>
            </a:r>
            <a:r>
              <a:rPr lang="en-US" sz="2400" dirty="0" err="1">
                <a:solidFill>
                  <a:srgbClr val="4F4F5B"/>
                </a:solidFill>
              </a:rPr>
              <a:t>Ερώτηση</a:t>
            </a:r>
            <a:r>
              <a:rPr lang="en-US" sz="2400" dirty="0">
                <a:solidFill>
                  <a:srgbClr val="4F4F5B"/>
                </a:solidFill>
              </a:rPr>
              <a:t> </a:t>
            </a:r>
            <a:r>
              <a:rPr lang="en-US" sz="2400" dirty="0" err="1">
                <a:solidFill>
                  <a:srgbClr val="4F4F5B"/>
                </a:solidFill>
              </a:rPr>
              <a:t>δράσης</a:t>
            </a:r>
            <a:r>
              <a:rPr lang="en-US" sz="2400" dirty="0">
                <a:solidFill>
                  <a:srgbClr val="4F4F5B"/>
                </a:solidFill>
              </a:rPr>
              <a:t> </a:t>
            </a:r>
            <a:endParaRPr sz="2400" dirty="0">
              <a:solidFill>
                <a:srgbClr val="4F4F5B"/>
              </a:solidFill>
            </a:endParaRPr>
          </a:p>
          <a:p>
            <a:pPr marL="457200" lvl="0" indent="-342900" algn="l" rtl="0">
              <a:lnSpc>
                <a:spcPct val="115000"/>
              </a:lnSpc>
              <a:spcBef>
                <a:spcPts val="0"/>
              </a:spcBef>
              <a:spcAft>
                <a:spcPts val="0"/>
              </a:spcAft>
              <a:buClr>
                <a:srgbClr val="4F4F5B"/>
              </a:buClr>
              <a:buSzPts val="1800"/>
              <a:buChar char="●"/>
            </a:pPr>
            <a:r>
              <a:rPr lang="en-US" sz="2400" dirty="0" err="1">
                <a:solidFill>
                  <a:srgbClr val="4F4F5B"/>
                </a:solidFill>
              </a:rPr>
              <a:t>Η</a:t>
            </a:r>
            <a:r>
              <a:rPr lang="en-US" sz="2400" dirty="0">
                <a:solidFill>
                  <a:srgbClr val="4F4F5B"/>
                </a:solidFill>
              </a:rPr>
              <a:t> </a:t>
            </a:r>
            <a:r>
              <a:rPr lang="en-US" sz="2400" dirty="0" err="1">
                <a:solidFill>
                  <a:srgbClr val="4F4F5B"/>
                </a:solidFill>
              </a:rPr>
              <a:t>συγκεκριμένη</a:t>
            </a:r>
            <a:r>
              <a:rPr lang="en-US" sz="2400" dirty="0">
                <a:solidFill>
                  <a:srgbClr val="4F4F5B"/>
                </a:solidFill>
              </a:rPr>
              <a:t>, </a:t>
            </a:r>
            <a:r>
              <a:rPr lang="el-GR" sz="2400" dirty="0">
                <a:solidFill>
                  <a:srgbClr val="4F4F5B"/>
                </a:solidFill>
              </a:rPr>
              <a:t>θετική</a:t>
            </a:r>
            <a:r>
              <a:rPr lang="en-US" sz="2400" dirty="0">
                <a:solidFill>
                  <a:srgbClr val="4F4F5B"/>
                </a:solidFill>
              </a:rPr>
              <a:t>, </a:t>
            </a:r>
            <a:r>
              <a:rPr lang="el-GR" sz="2400" dirty="0">
                <a:solidFill>
                  <a:srgbClr val="4F4F5B"/>
                </a:solidFill>
              </a:rPr>
              <a:t>υποστηρικτική </a:t>
            </a:r>
            <a:r>
              <a:rPr lang="en-US" sz="2400" dirty="0" err="1">
                <a:solidFill>
                  <a:srgbClr val="4F4F5B"/>
                </a:solidFill>
              </a:rPr>
              <a:t>γλώσσ</a:t>
            </a:r>
            <a:r>
              <a:rPr lang="en-US" sz="2400" dirty="0">
                <a:solidFill>
                  <a:srgbClr val="4F4F5B"/>
                </a:solidFill>
              </a:rPr>
              <a:t>α </a:t>
            </a:r>
            <a:r>
              <a:rPr lang="el-GR" sz="2400" dirty="0">
                <a:solidFill>
                  <a:srgbClr val="4F4F5B"/>
                </a:solidFill>
              </a:rPr>
              <a:t>που προάγει την περιέργεια </a:t>
            </a:r>
            <a:r>
              <a:rPr lang="en-US" sz="2400" dirty="0" err="1">
                <a:solidFill>
                  <a:srgbClr val="4F4F5B"/>
                </a:solidFill>
              </a:rPr>
              <a:t>λειτουργεί</a:t>
            </a:r>
            <a:r>
              <a:rPr lang="en-US" sz="2400" dirty="0">
                <a:solidFill>
                  <a:srgbClr val="4F4F5B"/>
                </a:solidFill>
              </a:rPr>
              <a:t> </a:t>
            </a:r>
            <a:r>
              <a:rPr lang="en-US" sz="2400" dirty="0" err="1">
                <a:solidFill>
                  <a:srgbClr val="4F4F5B"/>
                </a:solidFill>
              </a:rPr>
              <a:t>κ</a:t>
            </a:r>
            <a:r>
              <a:rPr lang="en-US" sz="2400" dirty="0">
                <a:solidFill>
                  <a:srgbClr val="4F4F5B"/>
                </a:solidFill>
              </a:rPr>
              <a:t>α</a:t>
            </a:r>
            <a:r>
              <a:rPr lang="en-US" sz="2400" dirty="0" err="1">
                <a:solidFill>
                  <a:srgbClr val="4F4F5B"/>
                </a:solidFill>
              </a:rPr>
              <a:t>λύτερ</a:t>
            </a:r>
            <a:r>
              <a:rPr lang="en-US" sz="2400" dirty="0">
                <a:solidFill>
                  <a:srgbClr val="4F4F5B"/>
                </a:solidFill>
              </a:rPr>
              <a:t>α</a:t>
            </a:r>
            <a:endParaRPr sz="2400" dirty="0">
              <a:solidFill>
                <a:srgbClr val="4F4F5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9e7b6f5a92_0_77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Αναστοχασμός</a:t>
            </a:r>
            <a:endParaRPr dirty="0"/>
          </a:p>
        </p:txBody>
      </p:sp>
      <p:sp>
        <p:nvSpPr>
          <p:cNvPr id="207" name="Google Shape;207;g39e7b6f5a92_0_77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000" dirty="0" err="1"/>
              <a:t>Ας</a:t>
            </a:r>
            <a:r>
              <a:rPr lang="en-US" sz="2000" dirty="0"/>
              <a:t> </a:t>
            </a:r>
            <a:r>
              <a:rPr lang="en-US" sz="2000" dirty="0" err="1"/>
              <a:t>φτιάξουμε</a:t>
            </a:r>
            <a:r>
              <a:rPr lang="en-US" sz="2000" dirty="0"/>
              <a:t> </a:t>
            </a:r>
            <a:r>
              <a:rPr lang="en-US" sz="2000" dirty="0" err="1"/>
              <a:t>μι</a:t>
            </a:r>
            <a:r>
              <a:rPr lang="en-US" sz="2000" dirty="0"/>
              <a:t>α α</a:t>
            </a:r>
            <a:r>
              <a:rPr lang="en-US" sz="2000" dirty="0" err="1"/>
              <a:t>φίσ</a:t>
            </a:r>
            <a:r>
              <a:rPr lang="en-US" sz="2000" dirty="0"/>
              <a:t>α </a:t>
            </a:r>
            <a:r>
              <a:rPr lang="en-US" sz="2000" dirty="0" err="1"/>
              <a:t>με</a:t>
            </a:r>
            <a:r>
              <a:rPr lang="en-US" sz="2000" dirty="0"/>
              <a:t> </a:t>
            </a:r>
            <a:r>
              <a:rPr lang="en-US" sz="2000" dirty="0" err="1"/>
              <a:t>τις</a:t>
            </a:r>
            <a:r>
              <a:rPr lang="en-US" sz="2000" dirty="0"/>
              <a:t> </a:t>
            </a:r>
            <a:r>
              <a:rPr lang="en-US" sz="2000" dirty="0" err="1"/>
              <a:t>δεσμεύσεις</a:t>
            </a:r>
            <a:r>
              <a:rPr lang="en-US" sz="2000" dirty="0"/>
              <a:t> </a:t>
            </a:r>
            <a:r>
              <a:rPr lang="en-US" sz="2000" dirty="0" err="1"/>
              <a:t>μ</a:t>
            </a:r>
            <a:r>
              <a:rPr lang="en-US" sz="2000" dirty="0"/>
              <a:t>α</a:t>
            </a:r>
            <a:r>
              <a:rPr lang="en-US" sz="2000" dirty="0" err="1"/>
              <a:t>ς</a:t>
            </a:r>
            <a:r>
              <a:rPr lang="en-US" sz="2000" dirty="0"/>
              <a:t> απ</a:t>
            </a:r>
            <a:r>
              <a:rPr lang="en-US" sz="2000" dirty="0" err="1"/>
              <a:t>ό</a:t>
            </a:r>
            <a:r>
              <a:rPr lang="en-US" sz="2000" dirty="0"/>
              <a:t> α</a:t>
            </a:r>
            <a:r>
              <a:rPr lang="en-US" sz="2000" dirty="0" err="1"/>
              <a:t>υτή</a:t>
            </a:r>
            <a:r>
              <a:rPr lang="en-US" sz="2000" dirty="0"/>
              <a:t> </a:t>
            </a:r>
            <a:r>
              <a:rPr lang="en-US" sz="2000" dirty="0" err="1"/>
              <a:t>την</a:t>
            </a:r>
            <a:r>
              <a:rPr lang="en-US" sz="2000" dirty="0"/>
              <a:t> </a:t>
            </a:r>
            <a:r>
              <a:rPr lang="en-US" sz="2000" dirty="0" err="1"/>
              <a:t>ενότητ</a:t>
            </a:r>
            <a:r>
              <a:rPr lang="en-US" sz="2000" dirty="0"/>
              <a:t>α.</a:t>
            </a:r>
            <a:endParaRPr sz="2000" dirty="0"/>
          </a:p>
          <a:p>
            <a:pPr marL="0" lvl="0" indent="0" algn="l" rtl="0">
              <a:lnSpc>
                <a:spcPct val="115000"/>
              </a:lnSpc>
              <a:spcBef>
                <a:spcPts val="1200"/>
              </a:spcBef>
              <a:spcAft>
                <a:spcPts val="0"/>
              </a:spcAft>
              <a:buNone/>
            </a:pPr>
            <a:r>
              <a:rPr lang="en-US" sz="2000" dirty="0" err="1"/>
              <a:t>Χρησιμο</a:t>
            </a:r>
            <a:r>
              <a:rPr lang="en-US" sz="2000" dirty="0"/>
              <a:t>π</a:t>
            </a:r>
            <a:r>
              <a:rPr lang="en-US" sz="2000" dirty="0" err="1"/>
              <a:t>οιώντ</a:t>
            </a:r>
            <a:r>
              <a:rPr lang="en-US" sz="2000" dirty="0"/>
              <a:t>α</a:t>
            </a:r>
            <a:r>
              <a:rPr lang="en-US" sz="2000" dirty="0" err="1"/>
              <a:t>ς</a:t>
            </a:r>
            <a:r>
              <a:rPr lang="en-US" sz="2000" dirty="0"/>
              <a:t> </a:t>
            </a:r>
            <a:r>
              <a:rPr lang="el-GR" sz="2000" dirty="0"/>
              <a:t>τα χαρτάκια σημειώσεων</a:t>
            </a:r>
            <a:r>
              <a:rPr lang="en-US" sz="2000" dirty="0"/>
              <a:t> π</a:t>
            </a:r>
            <a:r>
              <a:rPr lang="en-US" sz="2000" dirty="0" err="1"/>
              <a:t>ου</a:t>
            </a:r>
            <a:r>
              <a:rPr lang="en-US" sz="2000" dirty="0"/>
              <a:t> πα</a:t>
            </a:r>
            <a:r>
              <a:rPr lang="en-US" sz="2000" dirty="0" err="1"/>
              <a:t>ρέχοντ</a:t>
            </a:r>
            <a:r>
              <a:rPr lang="en-US" sz="2000" dirty="0"/>
              <a:t>α</a:t>
            </a:r>
            <a:r>
              <a:rPr lang="en-US" sz="2000" dirty="0" err="1"/>
              <a:t>ι</a:t>
            </a:r>
            <a:r>
              <a:rPr lang="en-US" sz="2000" dirty="0"/>
              <a:t>, </a:t>
            </a:r>
            <a:r>
              <a:rPr lang="el-GR" sz="2000" dirty="0"/>
              <a:t>καταγράψτε</a:t>
            </a:r>
            <a:r>
              <a:rPr lang="en-US" sz="2000" dirty="0"/>
              <a:t>:</a:t>
            </a:r>
            <a:endParaRPr sz="2000" dirty="0"/>
          </a:p>
          <a:p>
            <a:pPr marL="0" lvl="0" indent="0" algn="l" rtl="0">
              <a:lnSpc>
                <a:spcPct val="115000"/>
              </a:lnSpc>
              <a:spcBef>
                <a:spcPts val="1200"/>
              </a:spcBef>
              <a:spcAft>
                <a:spcPts val="0"/>
              </a:spcAft>
              <a:buNone/>
            </a:pPr>
            <a:endParaRPr b="1" dirty="0"/>
          </a:p>
          <a:p>
            <a:pPr marL="457200" lvl="0" indent="-381000" algn="ctr" rtl="0">
              <a:lnSpc>
                <a:spcPct val="115000"/>
              </a:lnSpc>
              <a:spcBef>
                <a:spcPts val="1200"/>
              </a:spcBef>
              <a:spcAft>
                <a:spcPts val="0"/>
              </a:spcAft>
              <a:buSzPts val="2400"/>
              <a:buChar char="●"/>
            </a:pPr>
            <a:r>
              <a:rPr lang="en-US" sz="2300" b="1" dirty="0" err="1"/>
              <a:t>Ποι</a:t>
            </a:r>
            <a:r>
              <a:rPr lang="en-US" sz="2300" b="1" dirty="0"/>
              <a:t>α </a:t>
            </a:r>
            <a:r>
              <a:rPr lang="en-US" sz="2300" b="1" dirty="0" err="1"/>
              <a:t>δύο</a:t>
            </a:r>
            <a:r>
              <a:rPr lang="en-US" sz="2300" b="1" dirty="0"/>
              <a:t> </a:t>
            </a:r>
            <a:r>
              <a:rPr lang="en-US" sz="2300" b="1" dirty="0" err="1"/>
              <a:t>μέτρ</a:t>
            </a:r>
            <a:r>
              <a:rPr lang="en-US" sz="2300" b="1" dirty="0"/>
              <a:t>α </a:t>
            </a:r>
            <a:r>
              <a:rPr lang="en-US" sz="2300" b="1" dirty="0" err="1"/>
              <a:t>μ</a:t>
            </a:r>
            <a:r>
              <a:rPr lang="en-US" sz="2300" b="1" dirty="0"/>
              <a:t>π</a:t>
            </a:r>
            <a:r>
              <a:rPr lang="en-US" sz="2300" b="1" dirty="0" err="1"/>
              <a:t>ορώ</a:t>
            </a:r>
            <a:r>
              <a:rPr lang="en-US" sz="2300" b="1" dirty="0"/>
              <a:t> </a:t>
            </a:r>
            <a:r>
              <a:rPr lang="en-US" sz="2300" b="1" dirty="0" err="1"/>
              <a:t>ν</a:t>
            </a:r>
            <a:r>
              <a:rPr lang="en-US" sz="2300" b="1" dirty="0"/>
              <a:t>α </a:t>
            </a:r>
            <a:r>
              <a:rPr lang="en-US" sz="2300" b="1" dirty="0" err="1"/>
              <a:t>λά</a:t>
            </a:r>
            <a:r>
              <a:rPr lang="en-US" sz="2300" b="1" dirty="0"/>
              <a:t>β</a:t>
            </a:r>
            <a:r>
              <a:rPr lang="en-US" sz="2300" b="1" dirty="0" err="1"/>
              <a:t>ω</a:t>
            </a:r>
            <a:r>
              <a:rPr lang="en-US" sz="2300" b="1" dirty="0"/>
              <a:t> </a:t>
            </a:r>
            <a:r>
              <a:rPr lang="en-US" sz="2300" b="1" dirty="0" err="1"/>
              <a:t>όσον</a:t>
            </a:r>
            <a:r>
              <a:rPr lang="en-US" sz="2300" b="1" dirty="0"/>
              <a:t> α</a:t>
            </a:r>
            <a:r>
              <a:rPr lang="en-US" sz="2300" b="1" dirty="0" err="1"/>
              <a:t>φορά</a:t>
            </a:r>
            <a:r>
              <a:rPr lang="en-US" sz="2300" b="1" dirty="0"/>
              <a:t> </a:t>
            </a:r>
            <a:r>
              <a:rPr lang="en-US" sz="2300" b="1" dirty="0" err="1"/>
              <a:t>τον</a:t>
            </a:r>
            <a:r>
              <a:rPr lang="en-US" sz="2300" b="1" dirty="0"/>
              <a:t> </a:t>
            </a:r>
            <a:r>
              <a:rPr lang="en-US" sz="2300" b="1" dirty="0" err="1"/>
              <a:t>τρό</a:t>
            </a:r>
            <a:r>
              <a:rPr lang="en-US" sz="2300" b="1" dirty="0"/>
              <a:t>π</a:t>
            </a:r>
            <a:r>
              <a:rPr lang="en-US" sz="2300" b="1" dirty="0" err="1"/>
              <a:t>ο</a:t>
            </a:r>
            <a:r>
              <a:rPr lang="en-US" sz="2300" b="1" dirty="0"/>
              <a:t> </a:t>
            </a:r>
            <a:r>
              <a:rPr lang="en-US" sz="2300" b="1" dirty="0" err="1"/>
              <a:t>ε</a:t>
            </a:r>
            <a:r>
              <a:rPr lang="en-US" sz="2300" b="1" dirty="0"/>
              <a:t>π</a:t>
            </a:r>
            <a:r>
              <a:rPr lang="en-US" sz="2300" b="1" dirty="0" err="1"/>
              <a:t>ικοινωνί</a:t>
            </a:r>
            <a:r>
              <a:rPr lang="en-US" sz="2300" b="1" dirty="0"/>
              <a:t>α</a:t>
            </a:r>
            <a:r>
              <a:rPr lang="en-US" sz="2300" b="1" dirty="0" err="1"/>
              <a:t>ς</a:t>
            </a:r>
            <a:r>
              <a:rPr lang="en-US" sz="2300" b="1" dirty="0"/>
              <a:t> </a:t>
            </a:r>
            <a:r>
              <a:rPr lang="en-US" sz="2300" b="1" dirty="0" err="1"/>
              <a:t>μου</a:t>
            </a:r>
            <a:r>
              <a:rPr lang="en-US" sz="2300" b="1" dirty="0"/>
              <a:t> α</a:t>
            </a:r>
            <a:r>
              <a:rPr lang="en-US" sz="2300" b="1" dirty="0" err="1"/>
              <a:t>υτό</a:t>
            </a:r>
            <a:r>
              <a:rPr lang="el-GR" sz="2300" b="1" dirty="0"/>
              <a:t>ν</a:t>
            </a:r>
            <a:r>
              <a:rPr lang="en-US" sz="2300" b="1" dirty="0"/>
              <a:t> </a:t>
            </a:r>
            <a:r>
              <a:rPr lang="en-US" sz="2300" b="1" dirty="0" err="1"/>
              <a:t>το</a:t>
            </a:r>
            <a:r>
              <a:rPr lang="el-GR" sz="2300" b="1" dirty="0"/>
              <a:t>ν</a:t>
            </a:r>
            <a:r>
              <a:rPr lang="en-US" sz="2300" b="1" dirty="0"/>
              <a:t> </a:t>
            </a:r>
            <a:r>
              <a:rPr lang="en-US" sz="2300" b="1" dirty="0" err="1"/>
              <a:t>μήν</a:t>
            </a:r>
            <a:r>
              <a:rPr lang="en-US" sz="2300" b="1" dirty="0"/>
              <a:t>α; </a:t>
            </a:r>
            <a:endParaRPr sz="2300" b="1" dirty="0"/>
          </a:p>
          <a:p>
            <a:pPr marL="0" lvl="0" indent="0" algn="ctr" rtl="0">
              <a:lnSpc>
                <a:spcPct val="115000"/>
              </a:lnSpc>
              <a:spcBef>
                <a:spcPts val="1200"/>
              </a:spcBef>
              <a:spcAft>
                <a:spcPts val="0"/>
              </a:spcAft>
              <a:buNone/>
            </a:pPr>
            <a:endParaRPr sz="2400" b="1" dirty="0"/>
          </a:p>
          <a:p>
            <a:pPr marL="0" lvl="0" indent="0" algn="ctr" rtl="0">
              <a:lnSpc>
                <a:spcPct val="115000"/>
              </a:lnSpc>
              <a:spcBef>
                <a:spcPts val="1200"/>
              </a:spcBef>
              <a:spcAft>
                <a:spcPts val="1200"/>
              </a:spcAft>
              <a:buNone/>
            </a:pPr>
            <a:endParaRPr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l-GR" sz="2500" dirty="0">
                <a:solidFill>
                  <a:srgbClr val="595959"/>
                </a:solidFill>
                <a:latin typeface="Arial"/>
                <a:ea typeface="Arial"/>
                <a:cs typeface="Arial"/>
                <a:sym typeface="Arial"/>
              </a:rPr>
              <a:t>ΠΕ</a:t>
            </a:r>
            <a:r>
              <a:rPr lang="en-US" sz="2500" dirty="0">
                <a:solidFill>
                  <a:srgbClr val="595959"/>
                </a:solidFill>
                <a:latin typeface="Arial"/>
                <a:ea typeface="Arial"/>
                <a:cs typeface="Arial"/>
                <a:sym typeface="Arial"/>
              </a:rPr>
              <a:t> 3: </a:t>
            </a:r>
            <a:r>
              <a:rPr lang="el-GR" sz="2500" dirty="0">
                <a:solidFill>
                  <a:srgbClr val="595959"/>
                </a:solidFill>
                <a:latin typeface="Arial"/>
                <a:ea typeface="Arial"/>
                <a:cs typeface="Arial"/>
                <a:sym typeface="Arial"/>
              </a:rPr>
              <a:t>Κατάρτιση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ι</a:t>
            </a:r>
            <a:r>
              <a:rPr lang="en-US" sz="2500" dirty="0">
                <a:solidFill>
                  <a:srgbClr val="595959"/>
                </a:solidFill>
                <a:latin typeface="Arial"/>
                <a:ea typeface="Arial"/>
                <a:cs typeface="Arial"/>
                <a:sym typeface="Arial"/>
              </a:rPr>
              <a:t> α</a:t>
            </a:r>
            <a:r>
              <a:rPr lang="en-US" sz="2500" dirty="0" err="1">
                <a:solidFill>
                  <a:srgbClr val="595959"/>
                </a:solidFill>
                <a:latin typeface="Arial"/>
                <a:ea typeface="Arial"/>
                <a:cs typeface="Arial"/>
                <a:sym typeface="Arial"/>
              </a:rPr>
              <a:t>νά</a:t>
            </a:r>
            <a:r>
              <a:rPr lang="en-US" sz="2500" dirty="0">
                <a:solidFill>
                  <a:srgbClr val="595959"/>
                </a:solidFill>
                <a:latin typeface="Arial"/>
                <a:ea typeface="Arial"/>
                <a:cs typeface="Arial"/>
                <a:sym typeface="Arial"/>
              </a:rPr>
              <a:t>π</a:t>
            </a:r>
            <a:r>
              <a:rPr lang="en-US" sz="2500" dirty="0" err="1">
                <a:solidFill>
                  <a:srgbClr val="595959"/>
                </a:solidFill>
                <a:latin typeface="Arial"/>
                <a:ea typeface="Arial"/>
                <a:cs typeface="Arial"/>
                <a:sym typeface="Arial"/>
              </a:rPr>
              <a:t>τυξη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ικ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νοτήτων</a:t>
            </a:r>
            <a:r>
              <a:rPr lang="en-US" sz="2500" dirty="0">
                <a:solidFill>
                  <a:srgbClr val="595959"/>
                </a:solidFill>
                <a:latin typeface="Arial"/>
                <a:ea typeface="Arial"/>
                <a:cs typeface="Arial"/>
                <a:sym typeface="Arial"/>
              </a:rPr>
              <a:t>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4" name="Google Shape;69;g37d7badc4d7_0_0">
            <a:extLst>
              <a:ext uri="{FF2B5EF4-FFF2-40B4-BE49-F238E27FC236}">
                <a16:creationId xmlns:a16="http://schemas.microsoft.com/office/drawing/2014/main" id="{86C48990-0E98-2146-6A1A-C6C64396EADE}"/>
              </a:ext>
            </a:extLst>
          </p:cNvPr>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sz="2800" b="0" i="0" dirty="0">
                <a:solidFill>
                  <a:srgbClr val="545454"/>
                </a:solidFill>
              </a:rPr>
              <a:t>Εκπαιδευτικό πρόγραμμα</a:t>
            </a:r>
            <a:r>
              <a:rPr lang="en-US" sz="2800" b="0" i="0" dirty="0">
                <a:solidFill>
                  <a:srgbClr val="545454"/>
                </a:solidFill>
              </a:rPr>
              <a:t> </a:t>
            </a:r>
            <a:r>
              <a:rPr lang="en-US" sz="2800" b="0" i="0" dirty="0" err="1">
                <a:solidFill>
                  <a:srgbClr val="545454"/>
                </a:solidFill>
              </a:rPr>
              <a:t>γι</a:t>
            </a:r>
            <a:r>
              <a:rPr lang="en-US" sz="2800" b="0" i="0" dirty="0">
                <a:solidFill>
                  <a:srgbClr val="545454"/>
                </a:solidFill>
              </a:rPr>
              <a:t>α </a:t>
            </a:r>
            <a:r>
              <a:rPr lang="en-US" sz="2800" b="0" i="0" dirty="0" err="1">
                <a:solidFill>
                  <a:srgbClr val="545454"/>
                </a:solidFill>
              </a:rPr>
              <a:t>εκ</a:t>
            </a:r>
            <a:r>
              <a:rPr lang="en-US" sz="2800" b="0" i="0" dirty="0">
                <a:solidFill>
                  <a:srgbClr val="545454"/>
                </a:solidFill>
              </a:rPr>
              <a:t>πα</a:t>
            </a:r>
            <a:r>
              <a:rPr lang="en-US" sz="2800" b="0" i="0" dirty="0" err="1">
                <a:solidFill>
                  <a:srgbClr val="545454"/>
                </a:solidFill>
              </a:rPr>
              <a:t>ιδευτές</a:t>
            </a:r>
            <a:r>
              <a:rPr lang="el-GR" sz="2800" b="0" i="0" dirty="0">
                <a:solidFill>
                  <a:srgbClr val="545454"/>
                </a:solidFill>
              </a:rPr>
              <a:t>/εκπαιδεύτριες ενηλίκων</a:t>
            </a:r>
            <a:r>
              <a:rPr lang="en-US" sz="2800" b="0" i="0" dirty="0">
                <a:solidFill>
                  <a:srgbClr val="545454"/>
                </a:solidFill>
              </a:rPr>
              <a:t> – </a:t>
            </a:r>
          </a:p>
          <a:p>
            <a:pPr marL="0" lvl="0" indent="0" algn="l" rtl="0">
              <a:lnSpc>
                <a:spcPct val="90000"/>
              </a:lnSpc>
              <a:spcBef>
                <a:spcPts val="0"/>
              </a:spcBef>
              <a:spcAft>
                <a:spcPts val="0"/>
              </a:spcAft>
              <a:buClr>
                <a:schemeClr val="accent1"/>
              </a:buClr>
              <a:buSzPts val="1600"/>
              <a:buNone/>
            </a:pPr>
            <a:r>
              <a:rPr lang="en-US" sz="2800" b="0" i="0" dirty="0">
                <a:solidFill>
                  <a:srgbClr val="545454"/>
                </a:solidFill>
              </a:rPr>
              <a:t>1</a:t>
            </a:r>
            <a:r>
              <a:rPr lang="el-GR" sz="2800" b="0" i="0" baseline="30000" dirty="0">
                <a:solidFill>
                  <a:srgbClr val="545454"/>
                </a:solidFill>
              </a:rPr>
              <a:t>η</a:t>
            </a:r>
            <a:r>
              <a:rPr lang="el-GR" sz="2800" b="0" i="0" dirty="0">
                <a:solidFill>
                  <a:srgbClr val="545454"/>
                </a:solidFill>
              </a:rPr>
              <a:t> </a:t>
            </a:r>
            <a:r>
              <a:rPr lang="en-US" sz="2800" b="0" i="0" dirty="0">
                <a:solidFill>
                  <a:srgbClr val="545454"/>
                </a:solidFill>
              </a:rPr>
              <a:t> </a:t>
            </a:r>
            <a:r>
              <a:rPr lang="en-US" sz="2800" b="0" i="0" dirty="0" err="1">
                <a:solidFill>
                  <a:srgbClr val="545454"/>
                </a:solidFill>
              </a:rPr>
              <a:t>ημέρ</a:t>
            </a:r>
            <a:r>
              <a:rPr lang="en-US" sz="2800" b="0" i="0" dirty="0">
                <a:solidFill>
                  <a:srgbClr val="545454"/>
                </a:solidFill>
              </a:rPr>
              <a:t>α</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7f92c21d3d_0_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3600" dirty="0"/>
          </a:p>
        </p:txBody>
      </p:sp>
      <p:sp>
        <p:nvSpPr>
          <p:cNvPr id="213" name="Google Shape;213;g37f92c21d3d_0_2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Μαθησιακοί στόχοι</a:t>
            </a:r>
            <a:endParaRPr/>
          </a:p>
        </p:txBody>
      </p:sp>
      <p:sp>
        <p:nvSpPr>
          <p:cNvPr id="214" name="Google Shape;214;g37f92c21d3d_0_2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2300" dirty="0">
                <a:solidFill>
                  <a:srgbClr val="4F4F5B"/>
                </a:solidFill>
              </a:rPr>
              <a:t>Με την</a:t>
            </a:r>
            <a:r>
              <a:rPr lang="en-US" sz="2300" dirty="0">
                <a:solidFill>
                  <a:srgbClr val="4F4F5B"/>
                </a:solidFill>
              </a:rPr>
              <a:t> </a:t>
            </a:r>
            <a:r>
              <a:rPr lang="el-GR" sz="2300" dirty="0">
                <a:solidFill>
                  <a:srgbClr val="4F4F5B"/>
                </a:solidFill>
              </a:rPr>
              <a:t>ολοκλήρωση αυτής της ενότητας</a:t>
            </a:r>
            <a:r>
              <a:rPr lang="en-US" sz="2300" dirty="0">
                <a:solidFill>
                  <a:srgbClr val="4F4F5B"/>
                </a:solidFill>
              </a:rPr>
              <a:t>, </a:t>
            </a:r>
            <a:r>
              <a:rPr lang="en-US" sz="2300" dirty="0" err="1">
                <a:solidFill>
                  <a:srgbClr val="4F4F5B"/>
                </a:solidFill>
              </a:rPr>
              <a:t>θ</a:t>
            </a:r>
            <a:r>
              <a:rPr lang="en-US" sz="2300" dirty="0">
                <a:solidFill>
                  <a:srgbClr val="4F4F5B"/>
                </a:solidFill>
              </a:rPr>
              <a:t>α </a:t>
            </a:r>
            <a:r>
              <a:rPr lang="en-US" sz="2300" dirty="0" err="1">
                <a:solidFill>
                  <a:srgbClr val="4F4F5B"/>
                </a:solidFill>
              </a:rPr>
              <a:t>είστε</a:t>
            </a:r>
            <a:r>
              <a:rPr lang="en-US" sz="2300" dirty="0">
                <a:solidFill>
                  <a:srgbClr val="4F4F5B"/>
                </a:solidFill>
              </a:rPr>
              <a:t> </a:t>
            </a:r>
            <a:r>
              <a:rPr lang="en-US" sz="2300" dirty="0" err="1">
                <a:solidFill>
                  <a:srgbClr val="4F4F5B"/>
                </a:solidFill>
              </a:rPr>
              <a:t>σε</a:t>
            </a:r>
            <a:r>
              <a:rPr lang="en-US" sz="2300" dirty="0">
                <a:solidFill>
                  <a:srgbClr val="4F4F5B"/>
                </a:solidFill>
              </a:rPr>
              <a:t> </a:t>
            </a:r>
            <a:r>
              <a:rPr lang="en-US" sz="2300" dirty="0" err="1">
                <a:solidFill>
                  <a:srgbClr val="4F4F5B"/>
                </a:solidFill>
              </a:rPr>
              <a:t>θέση</a:t>
            </a:r>
            <a:r>
              <a:rPr lang="en-US" sz="2300" dirty="0">
                <a:solidFill>
                  <a:srgbClr val="4F4F5B"/>
                </a:solidFill>
              </a:rPr>
              <a:t> </a:t>
            </a:r>
            <a:r>
              <a:rPr lang="en-US" sz="2300" dirty="0" err="1">
                <a:solidFill>
                  <a:srgbClr val="4F4F5B"/>
                </a:solidFill>
              </a:rPr>
              <a:t>ν</a:t>
            </a:r>
            <a:r>
              <a:rPr lang="en-US" sz="2300" dirty="0">
                <a:solidFill>
                  <a:srgbClr val="4F4F5B"/>
                </a:solidFill>
              </a:rPr>
              <a:t>α:</a:t>
            </a:r>
            <a:endParaRPr sz="2300" b="1"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457200" lvl="0" indent="-374650" algn="l" rtl="0">
              <a:lnSpc>
                <a:spcPct val="100000"/>
              </a:lnSpc>
              <a:spcBef>
                <a:spcPts val="0"/>
              </a:spcBef>
              <a:spcAft>
                <a:spcPts val="0"/>
              </a:spcAft>
              <a:buClr>
                <a:srgbClr val="4F4F5B"/>
              </a:buClr>
              <a:buSzPts val="2300"/>
              <a:buChar char="●"/>
            </a:pPr>
            <a:r>
              <a:rPr lang="en-US" sz="2300" dirty="0" err="1">
                <a:solidFill>
                  <a:srgbClr val="4F4F5B"/>
                </a:solidFill>
              </a:rPr>
              <a:t>Προσδιορίζετε</a:t>
            </a:r>
            <a:r>
              <a:rPr lang="en-US" sz="2300" dirty="0">
                <a:solidFill>
                  <a:srgbClr val="4F4F5B"/>
                </a:solidFill>
              </a:rPr>
              <a:t> </a:t>
            </a:r>
            <a:r>
              <a:rPr lang="en-US" sz="2300" dirty="0" err="1">
                <a:solidFill>
                  <a:srgbClr val="4F4F5B"/>
                </a:solidFill>
              </a:rPr>
              <a:t>τ</a:t>
            </a:r>
            <a:r>
              <a:rPr lang="en-US" sz="2300" dirty="0">
                <a:solidFill>
                  <a:srgbClr val="4F4F5B"/>
                </a:solidFill>
              </a:rPr>
              <a:t>α </a:t>
            </a:r>
            <a:r>
              <a:rPr lang="en-US" sz="2300" dirty="0" err="1">
                <a:solidFill>
                  <a:srgbClr val="4F4F5B"/>
                </a:solidFill>
              </a:rPr>
              <a:t>εμ</a:t>
            </a:r>
            <a:r>
              <a:rPr lang="en-US" sz="2300" dirty="0">
                <a:solidFill>
                  <a:srgbClr val="4F4F5B"/>
                </a:solidFill>
              </a:rPr>
              <a:t>π</a:t>
            </a:r>
            <a:r>
              <a:rPr lang="en-US" sz="2300" dirty="0" err="1">
                <a:solidFill>
                  <a:srgbClr val="4F4F5B"/>
                </a:solidFill>
              </a:rPr>
              <a:t>όδι</a:t>
            </a:r>
            <a:r>
              <a:rPr lang="en-US" sz="2300" dirty="0">
                <a:solidFill>
                  <a:srgbClr val="4F4F5B"/>
                </a:solidFill>
              </a:rPr>
              <a:t>α </a:t>
            </a:r>
            <a:r>
              <a:rPr lang="en-US" sz="2300" dirty="0" err="1">
                <a:solidFill>
                  <a:srgbClr val="4F4F5B"/>
                </a:solidFill>
              </a:rPr>
              <a:t>στην</a:t>
            </a:r>
            <a:r>
              <a:rPr lang="en-US" sz="2300" dirty="0">
                <a:solidFill>
                  <a:srgbClr val="4F4F5B"/>
                </a:solidFill>
              </a:rPr>
              <a:t> </a:t>
            </a:r>
            <a:r>
              <a:rPr lang="en-US" sz="2300" dirty="0" err="1">
                <a:solidFill>
                  <a:srgbClr val="4F4F5B"/>
                </a:solidFill>
              </a:rPr>
              <a:t>οικοδόμηση</a:t>
            </a:r>
            <a:r>
              <a:rPr lang="el-GR" sz="2300" dirty="0">
                <a:solidFill>
                  <a:srgbClr val="4F4F5B"/>
                </a:solidFill>
              </a:rPr>
              <a:t> θετικών</a:t>
            </a:r>
            <a:r>
              <a:rPr lang="en-US" sz="2300" dirty="0">
                <a:solidFill>
                  <a:srgbClr val="4F4F5B"/>
                </a:solidFill>
              </a:rPr>
              <a:t> </a:t>
            </a:r>
            <a:r>
              <a:rPr lang="en-US" sz="2300" dirty="0" err="1">
                <a:solidFill>
                  <a:srgbClr val="4F4F5B"/>
                </a:solidFill>
              </a:rPr>
              <a:t>σχέσεων</a:t>
            </a:r>
            <a:r>
              <a:rPr lang="en-US" sz="2300" dirty="0">
                <a:solidFill>
                  <a:srgbClr val="4F4F5B"/>
                </a:solidFill>
              </a:rPr>
              <a:t>.</a:t>
            </a:r>
            <a:endParaRPr sz="2300" dirty="0">
              <a:solidFill>
                <a:srgbClr val="4F4F5B"/>
              </a:solidFill>
            </a:endParaRPr>
          </a:p>
          <a:p>
            <a:pPr marL="457200" lvl="0" indent="-374650" algn="l" rtl="0">
              <a:lnSpc>
                <a:spcPct val="100000"/>
              </a:lnSpc>
              <a:spcBef>
                <a:spcPts val="0"/>
              </a:spcBef>
              <a:spcAft>
                <a:spcPts val="0"/>
              </a:spcAft>
              <a:buClr>
                <a:srgbClr val="4F4F5B"/>
              </a:buClr>
              <a:buSzPts val="2300"/>
              <a:buChar char="●"/>
            </a:pPr>
            <a:r>
              <a:rPr lang="en-US" sz="2300" dirty="0" err="1">
                <a:solidFill>
                  <a:srgbClr val="4F4F5B"/>
                </a:solidFill>
              </a:rPr>
              <a:t>Εφ</a:t>
            </a:r>
            <a:r>
              <a:rPr lang="en-US" sz="2300" dirty="0">
                <a:solidFill>
                  <a:srgbClr val="4F4F5B"/>
                </a:solidFill>
              </a:rPr>
              <a:t>α</a:t>
            </a:r>
            <a:r>
              <a:rPr lang="en-US" sz="2300" dirty="0" err="1">
                <a:solidFill>
                  <a:srgbClr val="4F4F5B"/>
                </a:solidFill>
              </a:rPr>
              <a:t>ρμό</a:t>
            </a:r>
            <a:r>
              <a:rPr lang="el-GR" sz="2300" dirty="0">
                <a:solidFill>
                  <a:srgbClr val="4F4F5B"/>
                </a:solidFill>
              </a:rPr>
              <a:t>ζ</a:t>
            </a:r>
            <a:r>
              <a:rPr lang="en-US" sz="2300" dirty="0" err="1">
                <a:solidFill>
                  <a:srgbClr val="4F4F5B"/>
                </a:solidFill>
              </a:rPr>
              <a:t>ετε</a:t>
            </a:r>
            <a:r>
              <a:rPr lang="en-US" sz="2300" dirty="0">
                <a:solidFill>
                  <a:srgbClr val="4F4F5B"/>
                </a:solidFill>
              </a:rPr>
              <a:t> </a:t>
            </a:r>
            <a:r>
              <a:rPr lang="en-US" sz="2300" dirty="0" err="1">
                <a:solidFill>
                  <a:srgbClr val="4F4F5B"/>
                </a:solidFill>
              </a:rPr>
              <a:t>στρ</a:t>
            </a:r>
            <a:r>
              <a:rPr lang="en-US" sz="2300" dirty="0">
                <a:solidFill>
                  <a:srgbClr val="4F4F5B"/>
                </a:solidFill>
              </a:rPr>
              <a:t>α</a:t>
            </a:r>
            <a:r>
              <a:rPr lang="en-US" sz="2300" dirty="0" err="1">
                <a:solidFill>
                  <a:srgbClr val="4F4F5B"/>
                </a:solidFill>
              </a:rPr>
              <a:t>τηγικές</a:t>
            </a:r>
            <a:r>
              <a:rPr lang="en-US" sz="2300" dirty="0">
                <a:solidFill>
                  <a:srgbClr val="4F4F5B"/>
                </a:solidFill>
              </a:rPr>
              <a:t> </a:t>
            </a:r>
            <a:r>
              <a:rPr lang="en-US" sz="2300" dirty="0" err="1">
                <a:solidFill>
                  <a:srgbClr val="4F4F5B"/>
                </a:solidFill>
              </a:rPr>
              <a:t>θετικής</a:t>
            </a:r>
            <a:r>
              <a:rPr lang="en-US" sz="2300" dirty="0">
                <a:solidFill>
                  <a:srgbClr val="4F4F5B"/>
                </a:solidFill>
              </a:rPr>
              <a:t> </a:t>
            </a:r>
            <a:r>
              <a:rPr lang="en-US" sz="2300" dirty="0" err="1">
                <a:solidFill>
                  <a:srgbClr val="4F4F5B"/>
                </a:solidFill>
              </a:rPr>
              <a:t>ψυχολογί</a:t>
            </a:r>
            <a:r>
              <a:rPr lang="en-US" sz="2300" dirty="0">
                <a:solidFill>
                  <a:srgbClr val="4F4F5B"/>
                </a:solidFill>
              </a:rPr>
              <a:t>α</a:t>
            </a:r>
            <a:r>
              <a:rPr lang="en-US" sz="2300" dirty="0" err="1">
                <a:solidFill>
                  <a:srgbClr val="4F4F5B"/>
                </a:solidFill>
              </a:rPr>
              <a:t>ς</a:t>
            </a:r>
            <a:r>
              <a:rPr lang="en-US" sz="2300" dirty="0">
                <a:solidFill>
                  <a:srgbClr val="4F4F5B"/>
                </a:solidFill>
              </a:rPr>
              <a:t> (</a:t>
            </a:r>
            <a:r>
              <a:rPr lang="en-US" sz="2300" dirty="0" err="1">
                <a:solidFill>
                  <a:srgbClr val="4F4F5B"/>
                </a:solidFill>
              </a:rPr>
              <a:t>ευγνωμοσύνη</a:t>
            </a:r>
            <a:r>
              <a:rPr lang="en-US" sz="2300" dirty="0">
                <a:solidFill>
                  <a:srgbClr val="4F4F5B"/>
                </a:solidFill>
              </a:rPr>
              <a:t>, </a:t>
            </a:r>
            <a:r>
              <a:rPr lang="en-US" sz="2300" dirty="0" err="1">
                <a:solidFill>
                  <a:srgbClr val="4F4F5B"/>
                </a:solidFill>
              </a:rPr>
              <a:t>ενεργητική</a:t>
            </a:r>
            <a:r>
              <a:rPr lang="el-GR" sz="2300" dirty="0">
                <a:solidFill>
                  <a:srgbClr val="4F4F5B"/>
                </a:solidFill>
              </a:rPr>
              <a:t> και</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οικοδομητική</a:t>
            </a:r>
            <a:r>
              <a:rPr lang="en-US" sz="2300" dirty="0">
                <a:solidFill>
                  <a:srgbClr val="4F4F5B"/>
                </a:solidFill>
              </a:rPr>
              <a:t> α</a:t>
            </a:r>
            <a:r>
              <a:rPr lang="en-US" sz="2300" dirty="0" err="1">
                <a:solidFill>
                  <a:srgbClr val="4F4F5B"/>
                </a:solidFill>
              </a:rPr>
              <a:t>ντ</a:t>
            </a:r>
            <a:r>
              <a:rPr lang="en-US" sz="2300" dirty="0">
                <a:solidFill>
                  <a:srgbClr val="4F4F5B"/>
                </a:solidFill>
              </a:rPr>
              <a:t>απ</a:t>
            </a:r>
            <a:r>
              <a:rPr lang="en-US" sz="2300" dirty="0" err="1">
                <a:solidFill>
                  <a:srgbClr val="4F4F5B"/>
                </a:solidFill>
              </a:rPr>
              <a:t>όκριση</a:t>
            </a:r>
            <a:r>
              <a:rPr lang="en-US" sz="2300" dirty="0">
                <a:solidFill>
                  <a:srgbClr val="4F4F5B"/>
                </a:solidFill>
              </a:rPr>
              <a:t>, </a:t>
            </a:r>
            <a:r>
              <a:rPr lang="en-US" sz="2300" dirty="0" err="1">
                <a:solidFill>
                  <a:srgbClr val="4F4F5B"/>
                </a:solidFill>
              </a:rPr>
              <a:t>εκτιμητική</a:t>
            </a:r>
            <a:r>
              <a:rPr lang="en-US" sz="2300" dirty="0">
                <a:solidFill>
                  <a:srgbClr val="4F4F5B"/>
                </a:solidFill>
              </a:rPr>
              <a:t> </a:t>
            </a:r>
            <a:r>
              <a:rPr lang="el-GR" sz="2300" dirty="0">
                <a:solidFill>
                  <a:srgbClr val="4F4F5B"/>
                </a:solidFill>
              </a:rPr>
              <a:t>διερεύνηση</a:t>
            </a:r>
            <a:r>
              <a:rPr lang="en-US" sz="2300" dirty="0">
                <a:solidFill>
                  <a:srgbClr val="4F4F5B"/>
                </a:solidFill>
              </a:rPr>
              <a:t>).</a:t>
            </a:r>
            <a:endParaRPr sz="2300" dirty="0">
              <a:solidFill>
                <a:srgbClr val="4F4F5B"/>
              </a:solidFill>
            </a:endParaRPr>
          </a:p>
          <a:p>
            <a:pPr marL="457200" lvl="0" indent="-374650" algn="l" rtl="0">
              <a:lnSpc>
                <a:spcPct val="100000"/>
              </a:lnSpc>
              <a:spcBef>
                <a:spcPts val="0"/>
              </a:spcBef>
              <a:spcAft>
                <a:spcPts val="0"/>
              </a:spcAft>
              <a:buClr>
                <a:srgbClr val="4F4F5B"/>
              </a:buClr>
              <a:buSzPts val="2300"/>
              <a:buChar char="●"/>
            </a:pPr>
            <a:r>
              <a:rPr lang="en-US" sz="2300" dirty="0" err="1">
                <a:solidFill>
                  <a:srgbClr val="4F4F5B"/>
                </a:solidFill>
              </a:rPr>
              <a:t>Αν</a:t>
            </a:r>
            <a:r>
              <a:rPr lang="en-US" sz="2300" dirty="0">
                <a:solidFill>
                  <a:srgbClr val="4F4F5B"/>
                </a:solidFill>
              </a:rPr>
              <a:t>απ</a:t>
            </a:r>
            <a:r>
              <a:rPr lang="en-US" sz="2300" dirty="0" err="1">
                <a:solidFill>
                  <a:srgbClr val="4F4F5B"/>
                </a:solidFill>
              </a:rPr>
              <a:t>τύ</a:t>
            </a:r>
            <a:r>
              <a:rPr lang="el-GR" sz="2300" dirty="0" err="1">
                <a:solidFill>
                  <a:srgbClr val="4F4F5B"/>
                </a:solidFill>
              </a:rPr>
              <a:t>σσ</a:t>
            </a:r>
            <a:r>
              <a:rPr lang="en-US" sz="2300" dirty="0" err="1">
                <a:solidFill>
                  <a:srgbClr val="4F4F5B"/>
                </a:solidFill>
              </a:rPr>
              <a:t>ετε</a:t>
            </a:r>
            <a:r>
              <a:rPr lang="en-US" sz="2300" dirty="0">
                <a:solidFill>
                  <a:srgbClr val="4F4F5B"/>
                </a:solidFill>
              </a:rPr>
              <a:t> </a:t>
            </a:r>
            <a:r>
              <a:rPr lang="en-US" sz="2300" dirty="0" err="1">
                <a:solidFill>
                  <a:srgbClr val="4F4F5B"/>
                </a:solidFill>
              </a:rPr>
              <a:t>έν</a:t>
            </a:r>
            <a:r>
              <a:rPr lang="en-US" sz="2300" dirty="0">
                <a:solidFill>
                  <a:srgbClr val="4F4F5B"/>
                </a:solidFill>
              </a:rPr>
              <a:t>α </a:t>
            </a:r>
            <a:r>
              <a:rPr lang="en-US" sz="2300" dirty="0" err="1">
                <a:solidFill>
                  <a:srgbClr val="4F4F5B"/>
                </a:solidFill>
              </a:rPr>
              <a:t>σχέδιο</a:t>
            </a:r>
            <a:r>
              <a:rPr lang="en-US" sz="2300" dirty="0">
                <a:solidFill>
                  <a:srgbClr val="4F4F5B"/>
                </a:solidFill>
              </a:rPr>
              <a:t> </a:t>
            </a:r>
            <a:r>
              <a:rPr lang="el-GR" sz="2300" dirty="0">
                <a:solidFill>
                  <a:srgbClr val="4F4F5B"/>
                </a:solidFill>
              </a:rPr>
              <a:t>συμμετοχής</a:t>
            </a:r>
            <a:r>
              <a:rPr lang="en-US" sz="2300" dirty="0">
                <a:solidFill>
                  <a:srgbClr val="4F4F5B"/>
                </a:solidFill>
              </a:rPr>
              <a:t> </a:t>
            </a:r>
            <a:r>
              <a:rPr lang="en-US" sz="2300" dirty="0" err="1">
                <a:solidFill>
                  <a:srgbClr val="4F4F5B"/>
                </a:solidFill>
              </a:rPr>
              <a:t>των</a:t>
            </a:r>
            <a:r>
              <a:rPr lang="en-US" sz="2300" dirty="0">
                <a:solidFill>
                  <a:srgbClr val="4F4F5B"/>
                </a:solidFill>
              </a:rPr>
              <a:t> </a:t>
            </a:r>
            <a:r>
              <a:rPr lang="en-US" sz="2300" dirty="0" err="1">
                <a:solidFill>
                  <a:srgbClr val="4F4F5B"/>
                </a:solidFill>
              </a:rPr>
              <a:t>ενδι</a:t>
            </a:r>
            <a:r>
              <a:rPr lang="en-US" sz="2300" dirty="0">
                <a:solidFill>
                  <a:srgbClr val="4F4F5B"/>
                </a:solidFill>
              </a:rPr>
              <a:t>α</a:t>
            </a:r>
            <a:r>
              <a:rPr lang="en-US" sz="2300" dirty="0" err="1">
                <a:solidFill>
                  <a:srgbClr val="4F4F5B"/>
                </a:solidFill>
              </a:rPr>
              <a:t>φερόμενων</a:t>
            </a:r>
            <a:r>
              <a:rPr lang="en-US" sz="2300" dirty="0">
                <a:solidFill>
                  <a:srgbClr val="4F4F5B"/>
                </a:solidFill>
              </a:rPr>
              <a:t> </a:t>
            </a:r>
            <a:r>
              <a:rPr lang="en-US" sz="2300" dirty="0" err="1">
                <a:solidFill>
                  <a:srgbClr val="4F4F5B"/>
                </a:solidFill>
              </a:rPr>
              <a:t>μερών</a:t>
            </a:r>
            <a:r>
              <a:rPr lang="en-US" sz="2300" dirty="0">
                <a:solidFill>
                  <a:srgbClr val="4F4F5B"/>
                </a:solidFill>
              </a:rPr>
              <a:t>.</a:t>
            </a:r>
            <a:endParaRPr sz="2300" dirty="0">
              <a:solidFill>
                <a:srgbClr val="4F4F5B"/>
              </a:solidFill>
            </a:endParaRPr>
          </a:p>
          <a:p>
            <a:pPr marL="45720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endParaRPr sz="3000" dirty="0">
              <a:solidFill>
                <a:srgbClr val="4F4F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9e7b6f5a92_0_4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20" name="Google Shape;220;g39e7b6f5a92_0_4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Θετικές σχέσεις και συνεργασία</a:t>
            </a:r>
            <a:endParaRPr/>
          </a:p>
        </p:txBody>
      </p:sp>
      <p:sp>
        <p:nvSpPr>
          <p:cNvPr id="221" name="Google Shape;221;g39e7b6f5a92_0_449"/>
          <p:cNvSpPr txBox="1">
            <a:spLocks noGrp="1"/>
          </p:cNvSpPr>
          <p:nvPr>
            <p:ph type="body" idx="2"/>
          </p:nvPr>
        </p:nvSpPr>
        <p:spPr>
          <a:xfrm>
            <a:off x="123750" y="1462701"/>
            <a:ext cx="11944500" cy="4611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2000" dirty="0">
              <a:solidFill>
                <a:srgbClr val="303030"/>
              </a:solidFill>
              <a:highlight>
                <a:srgbClr val="FFFFFF"/>
              </a:highlight>
            </a:endParaRPr>
          </a:p>
          <a:p>
            <a:pPr marL="0" lvl="0" indent="0" algn="ctr" rtl="0">
              <a:spcBef>
                <a:spcPts val="0"/>
              </a:spcBef>
              <a:spcAft>
                <a:spcPts val="0"/>
              </a:spcAft>
              <a:buNone/>
            </a:pPr>
            <a:r>
              <a:rPr lang="en-US" sz="2000" dirty="0" err="1">
                <a:solidFill>
                  <a:srgbClr val="4F4F5B"/>
                </a:solidFill>
                <a:highlight>
                  <a:srgbClr val="FFFFFF"/>
                </a:highlight>
              </a:rPr>
              <a:t>Οι</a:t>
            </a:r>
            <a:r>
              <a:rPr lang="en-US" sz="2000" dirty="0">
                <a:solidFill>
                  <a:srgbClr val="4F4F5B"/>
                </a:solidFill>
                <a:highlight>
                  <a:srgbClr val="FFFFFF"/>
                </a:highlight>
              </a:rPr>
              <a:t> </a:t>
            </a:r>
            <a:r>
              <a:rPr lang="en-US" sz="2000" dirty="0" err="1">
                <a:solidFill>
                  <a:srgbClr val="4F4F5B"/>
                </a:solidFill>
                <a:highlight>
                  <a:srgbClr val="FFFFFF"/>
                </a:highlight>
              </a:rPr>
              <a:t>εκ</a:t>
            </a:r>
            <a:r>
              <a:rPr lang="en-US" sz="2000" dirty="0">
                <a:solidFill>
                  <a:srgbClr val="4F4F5B"/>
                </a:solidFill>
                <a:highlight>
                  <a:srgbClr val="FFFFFF"/>
                </a:highlight>
              </a:rPr>
              <a:t>πα</a:t>
            </a:r>
            <a:r>
              <a:rPr lang="en-US" sz="2000" dirty="0" err="1">
                <a:solidFill>
                  <a:srgbClr val="4F4F5B"/>
                </a:solidFill>
                <a:highlight>
                  <a:srgbClr val="FFFFFF"/>
                </a:highlight>
              </a:rPr>
              <a:t>ιδευτικοί</a:t>
            </a:r>
            <a:r>
              <a:rPr lang="en-US" sz="2000" dirty="0">
                <a:solidFill>
                  <a:srgbClr val="4F4F5B"/>
                </a:solidFill>
                <a:highlight>
                  <a:srgbClr val="FFFFFF"/>
                </a:highlight>
              </a:rPr>
              <a:t> α</a:t>
            </a:r>
            <a:r>
              <a:rPr lang="en-US" sz="2000" dirty="0" err="1">
                <a:solidFill>
                  <a:srgbClr val="4F4F5B"/>
                </a:solidFill>
                <a:highlight>
                  <a:srgbClr val="FFFFFF"/>
                </a:highlight>
              </a:rPr>
              <a:t>λληλε</a:t>
            </a:r>
            <a:r>
              <a:rPr lang="en-US" sz="2000" dirty="0">
                <a:solidFill>
                  <a:srgbClr val="4F4F5B"/>
                </a:solidFill>
                <a:highlight>
                  <a:srgbClr val="FFFFFF"/>
                </a:highlight>
              </a:rPr>
              <a:t>π</a:t>
            </a:r>
            <a:r>
              <a:rPr lang="en-US" sz="2000" dirty="0" err="1">
                <a:solidFill>
                  <a:srgbClr val="4F4F5B"/>
                </a:solidFill>
                <a:highlight>
                  <a:srgbClr val="FFFFFF"/>
                </a:highlight>
              </a:rPr>
              <a:t>ιδρούν</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θημερινά</a:t>
            </a:r>
            <a:r>
              <a:rPr lang="en-US" sz="2000" dirty="0">
                <a:solidFill>
                  <a:srgbClr val="4F4F5B"/>
                </a:solidFill>
                <a:highlight>
                  <a:srgbClr val="FFFFFF"/>
                </a:highlight>
              </a:rPr>
              <a:t> </a:t>
            </a:r>
            <a:r>
              <a:rPr lang="en-US" sz="2000" dirty="0" err="1">
                <a:solidFill>
                  <a:srgbClr val="4F4F5B"/>
                </a:solidFill>
                <a:highlight>
                  <a:srgbClr val="FFFFFF"/>
                </a:highlight>
              </a:rPr>
              <a:t>με</a:t>
            </a:r>
            <a:r>
              <a:rPr lang="en-US" sz="2000" dirty="0">
                <a:solidFill>
                  <a:srgbClr val="4F4F5B"/>
                </a:solidFill>
                <a:highlight>
                  <a:srgbClr val="FFFFFF"/>
                </a:highlight>
              </a:rPr>
              <a:t> </a:t>
            </a:r>
            <a:r>
              <a:rPr lang="en-US" sz="2000" dirty="0" err="1">
                <a:solidFill>
                  <a:srgbClr val="4F4F5B"/>
                </a:solidFill>
                <a:highlight>
                  <a:srgbClr val="FFFFFF"/>
                </a:highlight>
              </a:rPr>
              <a:t>τους</a:t>
            </a:r>
            <a:r>
              <a:rPr lang="el-GR" sz="2000" dirty="0">
                <a:solidFill>
                  <a:srgbClr val="4F4F5B"/>
                </a:solidFill>
                <a:highlight>
                  <a:srgbClr val="FFFFFF"/>
                </a:highlight>
              </a:rPr>
              <a:t>/τις</a:t>
            </a:r>
            <a:r>
              <a:rPr lang="en-US" sz="2000" dirty="0">
                <a:solidFill>
                  <a:srgbClr val="4F4F5B"/>
                </a:solidFill>
                <a:highlight>
                  <a:srgbClr val="FFFFFF"/>
                </a:highlight>
              </a:rPr>
              <a:t> </a:t>
            </a:r>
            <a:r>
              <a:rPr lang="el-GR" sz="2000" dirty="0">
                <a:solidFill>
                  <a:srgbClr val="4F4F5B"/>
                </a:solidFill>
                <a:highlight>
                  <a:srgbClr val="FFFFFF"/>
                </a:highlight>
              </a:rPr>
              <a:t>μαθητές/μαθήτριες</a:t>
            </a:r>
            <a:r>
              <a:rPr lang="en-US" sz="2000" dirty="0">
                <a:solidFill>
                  <a:srgbClr val="4F4F5B"/>
                </a:solidFill>
                <a:highlight>
                  <a:srgbClr val="FFFFFF"/>
                </a:highlight>
              </a:rPr>
              <a:t>. </a:t>
            </a:r>
            <a:endParaRPr sz="2000" dirty="0">
              <a:solidFill>
                <a:srgbClr val="4F4F5B"/>
              </a:solidFill>
              <a:highlight>
                <a:srgbClr val="FFFFFF"/>
              </a:highlight>
            </a:endParaRPr>
          </a:p>
          <a:p>
            <a:pPr marL="0" lvl="0" indent="0" algn="ctr" rtl="0">
              <a:spcBef>
                <a:spcPts val="0"/>
              </a:spcBef>
              <a:spcAft>
                <a:spcPts val="0"/>
              </a:spcAft>
              <a:buNone/>
            </a:pPr>
            <a:r>
              <a:rPr lang="el-GR" sz="2000" dirty="0">
                <a:solidFill>
                  <a:srgbClr val="4F4F5B"/>
                </a:solidFill>
                <a:highlight>
                  <a:srgbClr val="FFFFFF"/>
                </a:highlight>
              </a:rPr>
              <a:t>Το είδος</a:t>
            </a:r>
            <a:r>
              <a:rPr lang="en-US" sz="2000" dirty="0">
                <a:solidFill>
                  <a:srgbClr val="4F4F5B"/>
                </a:solidFill>
                <a:highlight>
                  <a:srgbClr val="FFFFFF"/>
                </a:highlight>
              </a:rPr>
              <a:t> </a:t>
            </a:r>
            <a:r>
              <a:rPr lang="en-US" sz="2000" dirty="0" err="1">
                <a:solidFill>
                  <a:srgbClr val="4F4F5B"/>
                </a:solidFill>
                <a:highlight>
                  <a:srgbClr val="FFFFFF"/>
                </a:highlight>
              </a:rPr>
              <a:t>των</a:t>
            </a:r>
            <a:r>
              <a:rPr lang="en-US" sz="2000" dirty="0">
                <a:solidFill>
                  <a:srgbClr val="4F4F5B"/>
                </a:solidFill>
                <a:highlight>
                  <a:srgbClr val="FFFFFF"/>
                </a:highlight>
              </a:rPr>
              <a:t> </a:t>
            </a:r>
            <a:r>
              <a:rPr lang="en-US" sz="2000" dirty="0" err="1">
                <a:solidFill>
                  <a:srgbClr val="4F4F5B"/>
                </a:solidFill>
                <a:highlight>
                  <a:srgbClr val="FFFFFF"/>
                </a:highlight>
              </a:rPr>
              <a:t>σχέσεων</a:t>
            </a:r>
            <a:r>
              <a:rPr lang="en-US" sz="2000" dirty="0">
                <a:solidFill>
                  <a:srgbClr val="4F4F5B"/>
                </a:solidFill>
                <a:highlight>
                  <a:srgbClr val="FFFFFF"/>
                </a:highlight>
              </a:rPr>
              <a:t> π</a:t>
            </a:r>
            <a:r>
              <a:rPr lang="en-US" sz="2000" dirty="0" err="1">
                <a:solidFill>
                  <a:srgbClr val="4F4F5B"/>
                </a:solidFill>
                <a:highlight>
                  <a:srgbClr val="FFFFFF"/>
                </a:highlight>
              </a:rPr>
              <a:t>ου</a:t>
            </a:r>
            <a:r>
              <a:rPr lang="en-US" sz="2000" dirty="0">
                <a:solidFill>
                  <a:srgbClr val="4F4F5B"/>
                </a:solidFill>
                <a:highlight>
                  <a:srgbClr val="FFFFFF"/>
                </a:highlight>
              </a:rPr>
              <a:t> </a:t>
            </a:r>
            <a:r>
              <a:rPr lang="en-US" sz="2000" dirty="0" err="1">
                <a:solidFill>
                  <a:srgbClr val="4F4F5B"/>
                </a:solidFill>
                <a:highlight>
                  <a:srgbClr val="FFFFFF"/>
                </a:highlight>
              </a:rPr>
              <a:t>έχουν</a:t>
            </a:r>
            <a:r>
              <a:rPr lang="en-US" sz="2000" dirty="0">
                <a:solidFill>
                  <a:srgbClr val="4F4F5B"/>
                </a:solidFill>
                <a:highlight>
                  <a:srgbClr val="FFFFFF"/>
                </a:highlight>
              </a:rPr>
              <a:t> </a:t>
            </a:r>
            <a:r>
              <a:rPr lang="en-US" sz="2000" dirty="0" err="1">
                <a:solidFill>
                  <a:srgbClr val="4F4F5B"/>
                </a:solidFill>
                <a:highlight>
                  <a:srgbClr val="FFFFFF"/>
                </a:highlight>
              </a:rPr>
              <a:t>μ</a:t>
            </a:r>
            <a:r>
              <a:rPr lang="en-US" sz="2000" dirty="0">
                <a:solidFill>
                  <a:srgbClr val="4F4F5B"/>
                </a:solidFill>
                <a:highlight>
                  <a:srgbClr val="FFFFFF"/>
                </a:highlight>
              </a:rPr>
              <a:t>α</a:t>
            </a:r>
            <a:r>
              <a:rPr lang="en-US" sz="2000" dirty="0" err="1">
                <a:solidFill>
                  <a:srgbClr val="4F4F5B"/>
                </a:solidFill>
                <a:highlight>
                  <a:srgbClr val="FFFFFF"/>
                </a:highlight>
              </a:rPr>
              <a:t>ζί</a:t>
            </a:r>
            <a:r>
              <a:rPr lang="en-US" sz="2000" dirty="0">
                <a:solidFill>
                  <a:srgbClr val="4F4F5B"/>
                </a:solidFill>
                <a:highlight>
                  <a:srgbClr val="FFFFFF"/>
                </a:highlight>
              </a:rPr>
              <a:t> </a:t>
            </a:r>
            <a:r>
              <a:rPr lang="en-US" sz="2000" dirty="0" err="1">
                <a:solidFill>
                  <a:srgbClr val="4F4F5B"/>
                </a:solidFill>
                <a:highlight>
                  <a:srgbClr val="FFFFFF"/>
                </a:highlight>
              </a:rPr>
              <a:t>τους</a:t>
            </a:r>
            <a:r>
              <a:rPr lang="en-US" sz="2000" dirty="0">
                <a:solidFill>
                  <a:srgbClr val="4F4F5B"/>
                </a:solidFill>
                <a:highlight>
                  <a:srgbClr val="FFFFFF"/>
                </a:highlight>
              </a:rPr>
              <a:t> </a:t>
            </a:r>
            <a:r>
              <a:rPr lang="en-US" sz="2000" dirty="0" err="1">
                <a:solidFill>
                  <a:srgbClr val="4F4F5B"/>
                </a:solidFill>
                <a:highlight>
                  <a:srgbClr val="FFFFFF"/>
                </a:highlight>
              </a:rPr>
              <a:t>ε</a:t>
            </a:r>
            <a:r>
              <a:rPr lang="en-US" sz="2000" dirty="0">
                <a:solidFill>
                  <a:srgbClr val="4F4F5B"/>
                </a:solidFill>
                <a:highlight>
                  <a:srgbClr val="FFFFFF"/>
                </a:highlight>
              </a:rPr>
              <a:t>π</a:t>
            </a:r>
            <a:r>
              <a:rPr lang="en-US" sz="2000" dirty="0" err="1">
                <a:solidFill>
                  <a:srgbClr val="4F4F5B"/>
                </a:solidFill>
                <a:highlight>
                  <a:srgbClr val="FFFFFF"/>
                </a:highlight>
              </a:rPr>
              <a:t>ηρεάζει</a:t>
            </a:r>
            <a:r>
              <a:rPr lang="en-US" sz="2000" dirty="0">
                <a:solidFill>
                  <a:srgbClr val="4F4F5B"/>
                </a:solidFill>
                <a:highlight>
                  <a:srgbClr val="FFFFFF"/>
                </a:highlight>
              </a:rPr>
              <a:t> </a:t>
            </a:r>
            <a:r>
              <a:rPr lang="en-US" sz="2000" dirty="0" err="1">
                <a:solidFill>
                  <a:srgbClr val="4F4F5B"/>
                </a:solidFill>
                <a:highlight>
                  <a:srgbClr val="FFFFFF"/>
                </a:highlight>
              </a:rPr>
              <a:t>άμεσ</a:t>
            </a:r>
            <a:r>
              <a:rPr lang="en-US" sz="2000" dirty="0">
                <a:solidFill>
                  <a:srgbClr val="4F4F5B"/>
                </a:solidFill>
                <a:highlight>
                  <a:srgbClr val="FFFFFF"/>
                </a:highlight>
              </a:rPr>
              <a:t>α </a:t>
            </a:r>
            <a:r>
              <a:rPr lang="en-US" sz="2000" dirty="0" err="1">
                <a:solidFill>
                  <a:srgbClr val="4F4F5B"/>
                </a:solidFill>
                <a:highlight>
                  <a:srgbClr val="FFFFFF"/>
                </a:highlight>
              </a:rPr>
              <a:t>τις</a:t>
            </a:r>
            <a:r>
              <a:rPr lang="en-US" sz="2000" dirty="0">
                <a:solidFill>
                  <a:srgbClr val="4F4F5B"/>
                </a:solidFill>
                <a:highlight>
                  <a:srgbClr val="FFFFFF"/>
                </a:highlight>
              </a:rPr>
              <a:t> </a:t>
            </a:r>
            <a:r>
              <a:rPr lang="en-US" sz="2000" dirty="0" err="1">
                <a:solidFill>
                  <a:srgbClr val="4F4F5B"/>
                </a:solidFill>
                <a:highlight>
                  <a:srgbClr val="FFFFFF"/>
                </a:highlight>
              </a:rPr>
              <a:t>κοινωνικές</a:t>
            </a:r>
            <a:r>
              <a:rPr lang="en-US" sz="2000" dirty="0">
                <a:solidFill>
                  <a:srgbClr val="4F4F5B"/>
                </a:solidFill>
                <a:highlight>
                  <a:srgbClr val="FFFFFF"/>
                </a:highlight>
              </a:rPr>
              <a:t>, </a:t>
            </a:r>
            <a:r>
              <a:rPr lang="en-US" sz="2000" dirty="0" err="1">
                <a:solidFill>
                  <a:srgbClr val="4F4F5B"/>
                </a:solidFill>
                <a:highlight>
                  <a:srgbClr val="FFFFFF"/>
                </a:highlight>
              </a:rPr>
              <a:t>συν</a:t>
            </a:r>
            <a:r>
              <a:rPr lang="en-US" sz="2000" dirty="0">
                <a:solidFill>
                  <a:srgbClr val="4F4F5B"/>
                </a:solidFill>
                <a:highlight>
                  <a:srgbClr val="FFFFFF"/>
                </a:highlight>
              </a:rPr>
              <a:t>α</a:t>
            </a:r>
            <a:r>
              <a:rPr lang="en-US" sz="2000" dirty="0" err="1">
                <a:solidFill>
                  <a:srgbClr val="4F4F5B"/>
                </a:solidFill>
                <a:highlight>
                  <a:srgbClr val="FFFFFF"/>
                </a:highlight>
              </a:rPr>
              <a:t>ισθημ</a:t>
            </a:r>
            <a:r>
              <a:rPr lang="en-US" sz="2000" dirty="0">
                <a:solidFill>
                  <a:srgbClr val="4F4F5B"/>
                </a:solidFill>
                <a:highlight>
                  <a:srgbClr val="FFFFFF"/>
                </a:highlight>
              </a:rPr>
              <a:t>α</a:t>
            </a:r>
            <a:r>
              <a:rPr lang="en-US" sz="2000" dirty="0" err="1">
                <a:solidFill>
                  <a:srgbClr val="4F4F5B"/>
                </a:solidFill>
                <a:highlight>
                  <a:srgbClr val="FFFFFF"/>
                </a:highlight>
              </a:rPr>
              <a:t>τικές</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α</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δημ</a:t>
            </a:r>
            <a:r>
              <a:rPr lang="en-US" sz="2000" dirty="0">
                <a:solidFill>
                  <a:srgbClr val="4F4F5B"/>
                </a:solidFill>
                <a:highlight>
                  <a:srgbClr val="FFFFFF"/>
                </a:highlight>
              </a:rPr>
              <a:t>α</a:t>
            </a:r>
            <a:r>
              <a:rPr lang="en-US" sz="2000" dirty="0" err="1">
                <a:solidFill>
                  <a:srgbClr val="4F4F5B"/>
                </a:solidFill>
                <a:highlight>
                  <a:srgbClr val="FFFFFF"/>
                </a:highlight>
              </a:rPr>
              <a:t>ϊκές</a:t>
            </a:r>
            <a:endParaRPr sz="2000" dirty="0">
              <a:solidFill>
                <a:srgbClr val="4F4F5B"/>
              </a:solidFill>
              <a:highlight>
                <a:srgbClr val="FFFFFF"/>
              </a:highlight>
            </a:endParaRPr>
          </a:p>
          <a:p>
            <a:pPr marL="0" lvl="0" indent="0" algn="ctr" rtl="0">
              <a:spcBef>
                <a:spcPts val="0"/>
              </a:spcBef>
              <a:spcAft>
                <a:spcPts val="0"/>
              </a:spcAft>
              <a:buNone/>
            </a:pPr>
            <a:r>
              <a:rPr lang="el-GR" sz="2000" dirty="0">
                <a:solidFill>
                  <a:srgbClr val="4F4F5B"/>
                </a:solidFill>
                <a:highlight>
                  <a:srgbClr val="FFFFFF"/>
                </a:highlight>
              </a:rPr>
              <a:t>τους εμπειρίες </a:t>
            </a:r>
            <a:r>
              <a:rPr lang="en-US" sz="2000" dirty="0" err="1">
                <a:solidFill>
                  <a:srgbClr val="4F4F5B"/>
                </a:solidFill>
                <a:highlight>
                  <a:srgbClr val="FFFFFF"/>
                </a:highlight>
              </a:rPr>
              <a:t>στο</a:t>
            </a:r>
            <a:r>
              <a:rPr lang="en-US" sz="2000" dirty="0">
                <a:solidFill>
                  <a:srgbClr val="4F4F5B"/>
                </a:solidFill>
                <a:highlight>
                  <a:srgbClr val="FFFFFF"/>
                </a:highlight>
              </a:rPr>
              <a:t> </a:t>
            </a:r>
            <a:r>
              <a:rPr lang="en-US" sz="2000" dirty="0" err="1">
                <a:solidFill>
                  <a:srgbClr val="4F4F5B"/>
                </a:solidFill>
                <a:highlight>
                  <a:srgbClr val="FFFFFF"/>
                </a:highlight>
              </a:rPr>
              <a:t>σχολείο</a:t>
            </a:r>
            <a:r>
              <a:rPr lang="en-US" sz="2000" dirty="0">
                <a:solidFill>
                  <a:srgbClr val="4F4F5B"/>
                </a:solidFill>
                <a:highlight>
                  <a:srgbClr val="FFFFFF"/>
                </a:highlight>
              </a:rPr>
              <a:t>. </a:t>
            </a:r>
            <a:endParaRPr sz="2000" dirty="0">
              <a:solidFill>
                <a:srgbClr val="4F4F5B"/>
              </a:solidFill>
              <a:highlight>
                <a:srgbClr val="FFFFFF"/>
              </a:highlight>
            </a:endParaRPr>
          </a:p>
          <a:p>
            <a:pPr marL="0" lvl="0" indent="0" algn="ctr" rtl="0">
              <a:spcBef>
                <a:spcPts val="0"/>
              </a:spcBef>
              <a:spcAft>
                <a:spcPts val="0"/>
              </a:spcAft>
              <a:buNone/>
            </a:pPr>
            <a:endParaRPr sz="2000" dirty="0">
              <a:solidFill>
                <a:srgbClr val="4F4F5B"/>
              </a:solidFill>
              <a:highlight>
                <a:srgbClr val="FFFFFF"/>
              </a:highlight>
            </a:endParaRPr>
          </a:p>
          <a:p>
            <a:pPr marL="0" lvl="0" indent="0" algn="ctr" rtl="0">
              <a:spcBef>
                <a:spcPts val="0"/>
              </a:spcBef>
              <a:spcAft>
                <a:spcPts val="0"/>
              </a:spcAft>
              <a:buNone/>
            </a:pPr>
            <a:r>
              <a:rPr lang="en-US" sz="2000" dirty="0" err="1">
                <a:solidFill>
                  <a:srgbClr val="4F4F5B"/>
                </a:solidFill>
                <a:highlight>
                  <a:srgbClr val="FFFFFF"/>
                </a:highlight>
              </a:rPr>
              <a:t>Οι</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λές</a:t>
            </a:r>
            <a:r>
              <a:rPr lang="en-US" sz="2000" dirty="0">
                <a:solidFill>
                  <a:srgbClr val="4F4F5B"/>
                </a:solidFill>
                <a:highlight>
                  <a:srgbClr val="FFFFFF"/>
                </a:highlight>
              </a:rPr>
              <a:t> </a:t>
            </a:r>
            <a:r>
              <a:rPr lang="en-US" sz="2000" dirty="0" err="1">
                <a:solidFill>
                  <a:srgbClr val="4F4F5B"/>
                </a:solidFill>
                <a:highlight>
                  <a:srgbClr val="FFFFFF"/>
                </a:highlight>
              </a:rPr>
              <a:t>σχέσεις</a:t>
            </a:r>
            <a:r>
              <a:rPr lang="en-US" sz="2000" dirty="0">
                <a:solidFill>
                  <a:srgbClr val="4F4F5B"/>
                </a:solidFill>
                <a:highlight>
                  <a:srgbClr val="FFFFFF"/>
                </a:highlight>
              </a:rPr>
              <a:t> </a:t>
            </a:r>
            <a:r>
              <a:rPr lang="en-US" sz="2000" dirty="0" err="1">
                <a:solidFill>
                  <a:srgbClr val="4F4F5B"/>
                </a:solidFill>
                <a:highlight>
                  <a:srgbClr val="FFFFFF"/>
                </a:highlight>
              </a:rPr>
              <a:t>μετ</a:t>
            </a:r>
            <a:r>
              <a:rPr lang="en-US" sz="2000" dirty="0">
                <a:solidFill>
                  <a:srgbClr val="4F4F5B"/>
                </a:solidFill>
                <a:highlight>
                  <a:srgbClr val="FFFFFF"/>
                </a:highlight>
              </a:rPr>
              <a:t>α</a:t>
            </a:r>
            <a:r>
              <a:rPr lang="en-US" sz="2000" dirty="0" err="1">
                <a:solidFill>
                  <a:srgbClr val="4F4F5B"/>
                </a:solidFill>
                <a:highlight>
                  <a:srgbClr val="FFFFFF"/>
                </a:highlight>
              </a:rPr>
              <a:t>ξύ</a:t>
            </a:r>
            <a:r>
              <a:rPr lang="en-US" sz="2000" dirty="0">
                <a:solidFill>
                  <a:srgbClr val="4F4F5B"/>
                </a:solidFill>
                <a:highlight>
                  <a:srgbClr val="FFFFFF"/>
                </a:highlight>
              </a:rPr>
              <a:t> </a:t>
            </a:r>
            <a:r>
              <a:rPr lang="en-US" sz="2000" dirty="0" err="1">
                <a:solidFill>
                  <a:srgbClr val="4F4F5B"/>
                </a:solidFill>
                <a:highlight>
                  <a:srgbClr val="FFFFFF"/>
                </a:highlight>
              </a:rPr>
              <a:t>εκ</a:t>
            </a:r>
            <a:r>
              <a:rPr lang="en-US" sz="2000" dirty="0">
                <a:solidFill>
                  <a:srgbClr val="4F4F5B"/>
                </a:solidFill>
                <a:highlight>
                  <a:srgbClr val="FFFFFF"/>
                </a:highlight>
              </a:rPr>
              <a:t>πα</a:t>
            </a:r>
            <a:r>
              <a:rPr lang="en-US" sz="2000" dirty="0" err="1">
                <a:solidFill>
                  <a:srgbClr val="4F4F5B"/>
                </a:solidFill>
                <a:highlight>
                  <a:srgbClr val="FFFFFF"/>
                </a:highlight>
              </a:rPr>
              <a:t>ιδευτικών</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μ</a:t>
            </a:r>
            <a:r>
              <a:rPr lang="en-US" sz="2000" dirty="0">
                <a:solidFill>
                  <a:srgbClr val="4F4F5B"/>
                </a:solidFill>
                <a:highlight>
                  <a:srgbClr val="FFFFFF"/>
                </a:highlight>
              </a:rPr>
              <a:t>α</a:t>
            </a:r>
            <a:r>
              <a:rPr lang="en-US" sz="2000" dirty="0" err="1">
                <a:solidFill>
                  <a:srgbClr val="4F4F5B"/>
                </a:solidFill>
                <a:highlight>
                  <a:srgbClr val="FFFFFF"/>
                </a:highlight>
              </a:rPr>
              <a:t>θητών</a:t>
            </a:r>
            <a:r>
              <a:rPr lang="el-GR" sz="2000" dirty="0">
                <a:solidFill>
                  <a:srgbClr val="4F4F5B"/>
                </a:solidFill>
                <a:highlight>
                  <a:srgbClr val="FFFFFF"/>
                </a:highlight>
              </a:rPr>
              <a:t>/μαθητριών</a:t>
            </a:r>
            <a:endParaRPr sz="2000" dirty="0">
              <a:solidFill>
                <a:srgbClr val="4F4F5B"/>
              </a:solidFill>
              <a:highlight>
                <a:srgbClr val="FFFFFF"/>
              </a:highlight>
            </a:endParaRPr>
          </a:p>
          <a:p>
            <a:pPr marL="0" lvl="0" indent="0" algn="ctr" rtl="0">
              <a:spcBef>
                <a:spcPts val="0"/>
              </a:spcBef>
              <a:spcAft>
                <a:spcPts val="0"/>
              </a:spcAft>
              <a:buNone/>
            </a:pPr>
            <a:r>
              <a:rPr lang="en-US" sz="2000" dirty="0" err="1">
                <a:solidFill>
                  <a:srgbClr val="4F4F5B"/>
                </a:solidFill>
                <a:highlight>
                  <a:srgbClr val="FFFFFF"/>
                </a:highlight>
              </a:rPr>
              <a:t>συνδέοντ</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με</a:t>
            </a:r>
            <a:r>
              <a:rPr lang="en-US" sz="2000" dirty="0">
                <a:solidFill>
                  <a:srgbClr val="4F4F5B"/>
                </a:solidFill>
                <a:highlight>
                  <a:srgbClr val="FFFFFF"/>
                </a:highlight>
              </a:rPr>
              <a:t> </a:t>
            </a:r>
            <a:r>
              <a:rPr lang="el-GR" sz="2000" dirty="0">
                <a:solidFill>
                  <a:srgbClr val="4F4F5B"/>
                </a:solidFill>
                <a:highlight>
                  <a:srgbClr val="FFFFFF"/>
                </a:highlight>
              </a:rPr>
              <a:t>το</a:t>
            </a:r>
            <a:r>
              <a:rPr lang="en-US" sz="2000" dirty="0">
                <a:solidFill>
                  <a:srgbClr val="4F4F5B"/>
                </a:solidFill>
                <a:highlight>
                  <a:srgbClr val="FFFFFF"/>
                </a:highlight>
              </a:rPr>
              <a:t> α</a:t>
            </a:r>
            <a:r>
              <a:rPr lang="en-US" sz="2000" dirty="0" err="1">
                <a:solidFill>
                  <a:srgbClr val="4F4F5B"/>
                </a:solidFill>
                <a:highlight>
                  <a:srgbClr val="FFFFFF"/>
                </a:highlight>
              </a:rPr>
              <a:t>υξημέν</a:t>
            </a:r>
            <a:r>
              <a:rPr lang="el-GR" sz="2000" dirty="0">
                <a:solidFill>
                  <a:srgbClr val="4F4F5B"/>
                </a:solidFill>
                <a:highlight>
                  <a:srgbClr val="FFFFFF"/>
                </a:highlight>
              </a:rPr>
              <a:t>ο</a:t>
            </a:r>
            <a:r>
              <a:rPr lang="en-US" sz="2000" dirty="0">
                <a:solidFill>
                  <a:srgbClr val="4F4F5B"/>
                </a:solidFill>
                <a:highlight>
                  <a:srgbClr val="FFFFFF"/>
                </a:highlight>
              </a:rPr>
              <a:t> </a:t>
            </a:r>
            <a:r>
              <a:rPr lang="el-GR" sz="2000" dirty="0">
                <a:solidFill>
                  <a:srgbClr val="4F4F5B"/>
                </a:solidFill>
                <a:highlight>
                  <a:srgbClr val="FFFFFF"/>
                </a:highlight>
              </a:rPr>
              <a:t>κίνητρο </a:t>
            </a:r>
            <a:r>
              <a:rPr lang="en-US" sz="2000" dirty="0" err="1">
                <a:solidFill>
                  <a:srgbClr val="4F4F5B"/>
                </a:solidFill>
                <a:highlight>
                  <a:srgbClr val="FFFFFF"/>
                </a:highlight>
              </a:rPr>
              <a:t>των</a:t>
            </a:r>
            <a:r>
              <a:rPr lang="en-US" sz="2000" dirty="0">
                <a:solidFill>
                  <a:srgbClr val="4F4F5B"/>
                </a:solidFill>
                <a:highlight>
                  <a:srgbClr val="FFFFFF"/>
                </a:highlight>
              </a:rPr>
              <a:t> </a:t>
            </a:r>
            <a:r>
              <a:rPr lang="en-US" sz="2000" dirty="0" err="1">
                <a:solidFill>
                  <a:srgbClr val="4F4F5B"/>
                </a:solidFill>
                <a:highlight>
                  <a:srgbClr val="FFFFFF"/>
                </a:highlight>
              </a:rPr>
              <a:t>μ</a:t>
            </a:r>
            <a:r>
              <a:rPr lang="en-US" sz="2000" dirty="0">
                <a:solidFill>
                  <a:srgbClr val="4F4F5B"/>
                </a:solidFill>
                <a:highlight>
                  <a:srgbClr val="FFFFFF"/>
                </a:highlight>
              </a:rPr>
              <a:t>α</a:t>
            </a:r>
            <a:r>
              <a:rPr lang="en-US" sz="2000" dirty="0" err="1">
                <a:solidFill>
                  <a:srgbClr val="4F4F5B"/>
                </a:solidFill>
                <a:highlight>
                  <a:srgbClr val="FFFFFF"/>
                </a:highlight>
              </a:rPr>
              <a:t>θητών</a:t>
            </a:r>
            <a:r>
              <a:rPr lang="el-GR" sz="2000" dirty="0">
                <a:solidFill>
                  <a:srgbClr val="4F4F5B"/>
                </a:solidFill>
                <a:highlight>
                  <a:srgbClr val="FFFFFF"/>
                </a:highlight>
              </a:rPr>
              <a:t>/μαθητριών</a:t>
            </a:r>
            <a:r>
              <a:rPr lang="en-US" sz="2000" dirty="0">
                <a:solidFill>
                  <a:srgbClr val="4F4F5B"/>
                </a:solidFill>
                <a:highlight>
                  <a:srgbClr val="FFFFFF"/>
                </a:highlight>
              </a:rPr>
              <a:t>, </a:t>
            </a:r>
            <a:r>
              <a:rPr lang="en-US" sz="2000" dirty="0" err="1">
                <a:solidFill>
                  <a:srgbClr val="4F4F5B"/>
                </a:solidFill>
                <a:highlight>
                  <a:srgbClr val="FFFFFF"/>
                </a:highlight>
              </a:rPr>
              <a:t>τις</a:t>
            </a:r>
            <a:r>
              <a:rPr lang="en-US" sz="2000" dirty="0">
                <a:solidFill>
                  <a:srgbClr val="4F4F5B"/>
                </a:solidFill>
                <a:highlight>
                  <a:srgbClr val="FFFFFF"/>
                </a:highlight>
              </a:rPr>
              <a:t> α</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δημ</a:t>
            </a:r>
            <a:r>
              <a:rPr lang="en-US" sz="2000" dirty="0">
                <a:solidFill>
                  <a:srgbClr val="4F4F5B"/>
                </a:solidFill>
                <a:highlight>
                  <a:srgbClr val="FFFFFF"/>
                </a:highlight>
              </a:rPr>
              <a:t>α</a:t>
            </a:r>
            <a:r>
              <a:rPr lang="en-US" sz="2000" dirty="0" err="1">
                <a:solidFill>
                  <a:srgbClr val="4F4F5B"/>
                </a:solidFill>
                <a:highlight>
                  <a:srgbClr val="FFFFFF"/>
                </a:highlight>
              </a:rPr>
              <a:t>ϊκές</a:t>
            </a:r>
            <a:r>
              <a:rPr lang="en-US" sz="2000" dirty="0">
                <a:solidFill>
                  <a:srgbClr val="4F4F5B"/>
                </a:solidFill>
                <a:highlight>
                  <a:srgbClr val="FFFFFF"/>
                </a:highlight>
              </a:rPr>
              <a:t> </a:t>
            </a:r>
            <a:r>
              <a:rPr lang="en-US" sz="2000" dirty="0" err="1">
                <a:solidFill>
                  <a:srgbClr val="4F4F5B"/>
                </a:solidFill>
                <a:highlight>
                  <a:srgbClr val="FFFFFF"/>
                </a:highlight>
              </a:rPr>
              <a:t>ε</a:t>
            </a:r>
            <a:r>
              <a:rPr lang="en-US" sz="2000" dirty="0">
                <a:solidFill>
                  <a:srgbClr val="4F4F5B"/>
                </a:solidFill>
                <a:highlight>
                  <a:srgbClr val="FFFFFF"/>
                </a:highlight>
              </a:rPr>
              <a:t>π</a:t>
            </a:r>
            <a:r>
              <a:rPr lang="en-US" sz="2000" dirty="0" err="1">
                <a:solidFill>
                  <a:srgbClr val="4F4F5B"/>
                </a:solidFill>
                <a:highlight>
                  <a:srgbClr val="FFFFFF"/>
                </a:highlight>
              </a:rPr>
              <a:t>ιδόσεις</a:t>
            </a:r>
            <a:r>
              <a:rPr lang="en-US" sz="2000" dirty="0">
                <a:solidFill>
                  <a:srgbClr val="4F4F5B"/>
                </a:solidFill>
                <a:highlight>
                  <a:srgbClr val="FFFFFF"/>
                </a:highlight>
              </a:rPr>
              <a:t>, </a:t>
            </a:r>
            <a:r>
              <a:rPr lang="en-US" sz="2000" dirty="0" err="1">
                <a:solidFill>
                  <a:srgbClr val="4F4F5B"/>
                </a:solidFill>
                <a:highlight>
                  <a:srgbClr val="FFFFFF"/>
                </a:highlight>
              </a:rPr>
              <a:t>τ</a:t>
            </a:r>
            <a:r>
              <a:rPr lang="en-US" sz="2000" dirty="0">
                <a:solidFill>
                  <a:srgbClr val="4F4F5B"/>
                </a:solidFill>
                <a:highlight>
                  <a:srgbClr val="FFFFFF"/>
                </a:highlight>
              </a:rPr>
              <a:t>α </a:t>
            </a:r>
            <a:r>
              <a:rPr lang="en-US" sz="2000" dirty="0" err="1">
                <a:solidFill>
                  <a:srgbClr val="4F4F5B"/>
                </a:solidFill>
                <a:highlight>
                  <a:srgbClr val="FFFFFF"/>
                </a:highlight>
              </a:rPr>
              <a:t>υψηλά</a:t>
            </a:r>
            <a:r>
              <a:rPr lang="en-US" sz="2000" dirty="0">
                <a:solidFill>
                  <a:srgbClr val="4F4F5B"/>
                </a:solidFill>
                <a:highlight>
                  <a:srgbClr val="FFFFFF"/>
                </a:highlight>
              </a:rPr>
              <a:t> π</a:t>
            </a:r>
            <a:r>
              <a:rPr lang="en-US" sz="2000" dirty="0" err="1">
                <a:solidFill>
                  <a:srgbClr val="4F4F5B"/>
                </a:solidFill>
                <a:highlight>
                  <a:srgbClr val="FFFFFF"/>
                </a:highlight>
              </a:rPr>
              <a:t>οσοστά</a:t>
            </a:r>
            <a:endParaRPr sz="2000" dirty="0">
              <a:solidFill>
                <a:srgbClr val="4F4F5B"/>
              </a:solidFill>
              <a:highlight>
                <a:srgbClr val="FFFFFF"/>
              </a:highlight>
            </a:endParaRPr>
          </a:p>
          <a:p>
            <a:pPr marL="0" lvl="0" indent="0" algn="ctr" rtl="0">
              <a:spcBef>
                <a:spcPts val="0"/>
              </a:spcBef>
              <a:spcAft>
                <a:spcPts val="0"/>
              </a:spcAft>
              <a:buNone/>
            </a:pPr>
            <a:r>
              <a:rPr lang="en-US" sz="2000" dirty="0">
                <a:solidFill>
                  <a:srgbClr val="4F4F5B"/>
                </a:solidFill>
                <a:highlight>
                  <a:srgbClr val="FFFFFF"/>
                </a:highlight>
              </a:rPr>
              <a:t>πα</a:t>
            </a:r>
            <a:r>
              <a:rPr lang="en-US" sz="2000" dirty="0" err="1">
                <a:solidFill>
                  <a:srgbClr val="4F4F5B"/>
                </a:solidFill>
                <a:highlight>
                  <a:srgbClr val="FFFFFF"/>
                </a:highlight>
              </a:rPr>
              <a:t>ρουσί</a:t>
            </a:r>
            <a:r>
              <a:rPr lang="en-US" sz="2000" dirty="0">
                <a:solidFill>
                  <a:srgbClr val="4F4F5B"/>
                </a:solidFill>
                <a:highlight>
                  <a:srgbClr val="FFFFFF"/>
                </a:highlight>
              </a:rPr>
              <a:t>α</a:t>
            </a:r>
            <a:r>
              <a:rPr lang="el-GR" sz="2000" dirty="0">
                <a:solidFill>
                  <a:srgbClr val="4F4F5B"/>
                </a:solidFill>
                <a:highlight>
                  <a:srgbClr val="FFFFFF"/>
                </a:highlight>
              </a:rPr>
              <a:t>ς</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τη</a:t>
            </a:r>
            <a:r>
              <a:rPr lang="en-US" sz="2000" dirty="0">
                <a:solidFill>
                  <a:srgbClr val="4F4F5B"/>
                </a:solidFill>
                <a:highlight>
                  <a:srgbClr val="FFFFFF"/>
                </a:highlight>
              </a:rPr>
              <a:t> </a:t>
            </a:r>
            <a:r>
              <a:rPr lang="en-US" sz="2000" dirty="0" err="1">
                <a:solidFill>
                  <a:srgbClr val="4F4F5B"/>
                </a:solidFill>
                <a:highlight>
                  <a:srgbClr val="FFFFFF"/>
                </a:highlight>
              </a:rPr>
              <a:t>στάση</a:t>
            </a:r>
            <a:r>
              <a:rPr lang="en-US" sz="2000" dirty="0">
                <a:solidFill>
                  <a:srgbClr val="4F4F5B"/>
                </a:solidFill>
                <a:highlight>
                  <a:srgbClr val="FFFFFF"/>
                </a:highlight>
              </a:rPr>
              <a:t> </a:t>
            </a:r>
            <a:r>
              <a:rPr lang="en-US" sz="2000" dirty="0" err="1">
                <a:solidFill>
                  <a:srgbClr val="4F4F5B"/>
                </a:solidFill>
                <a:highlight>
                  <a:srgbClr val="FFFFFF"/>
                </a:highlight>
              </a:rPr>
              <a:t>τους</a:t>
            </a:r>
            <a:r>
              <a:rPr lang="en-US" sz="2000" dirty="0">
                <a:solidFill>
                  <a:srgbClr val="4F4F5B"/>
                </a:solidFill>
                <a:highlight>
                  <a:srgbClr val="FFFFFF"/>
                </a:highlight>
              </a:rPr>
              <a:t> απ</a:t>
            </a:r>
            <a:r>
              <a:rPr lang="en-US" sz="2000" dirty="0" err="1">
                <a:solidFill>
                  <a:srgbClr val="4F4F5B"/>
                </a:solidFill>
                <a:highlight>
                  <a:srgbClr val="FFFFFF"/>
                </a:highlight>
              </a:rPr>
              <a:t>έν</a:t>
            </a:r>
            <a:r>
              <a:rPr lang="en-US" sz="2000" dirty="0">
                <a:solidFill>
                  <a:srgbClr val="4F4F5B"/>
                </a:solidFill>
                <a:highlight>
                  <a:srgbClr val="FFFFFF"/>
                </a:highlight>
              </a:rPr>
              <a:t>α</a:t>
            </a:r>
            <a:r>
              <a:rPr lang="en-US" sz="2000" dirty="0" err="1">
                <a:solidFill>
                  <a:srgbClr val="4F4F5B"/>
                </a:solidFill>
                <a:highlight>
                  <a:srgbClr val="FFFFFF"/>
                </a:highlight>
              </a:rPr>
              <a:t>ντι</a:t>
            </a:r>
            <a:r>
              <a:rPr lang="en-US" sz="2000" dirty="0">
                <a:solidFill>
                  <a:srgbClr val="4F4F5B"/>
                </a:solidFill>
                <a:highlight>
                  <a:srgbClr val="FFFFFF"/>
                </a:highlight>
              </a:rPr>
              <a:t> </a:t>
            </a:r>
            <a:r>
              <a:rPr lang="en-US" sz="2000" dirty="0" err="1">
                <a:solidFill>
                  <a:srgbClr val="4F4F5B"/>
                </a:solidFill>
                <a:highlight>
                  <a:srgbClr val="FFFFFF"/>
                </a:highlight>
              </a:rPr>
              <a:t>στο</a:t>
            </a:r>
            <a:r>
              <a:rPr lang="en-US" sz="2000" dirty="0">
                <a:solidFill>
                  <a:srgbClr val="4F4F5B"/>
                </a:solidFill>
                <a:highlight>
                  <a:srgbClr val="FFFFFF"/>
                </a:highlight>
              </a:rPr>
              <a:t> </a:t>
            </a:r>
            <a:r>
              <a:rPr lang="en-US" sz="2000" dirty="0" err="1">
                <a:solidFill>
                  <a:srgbClr val="4F4F5B"/>
                </a:solidFill>
                <a:highlight>
                  <a:srgbClr val="FFFFFF"/>
                </a:highlight>
              </a:rPr>
              <a:t>σχολείο</a:t>
            </a:r>
            <a:r>
              <a:rPr lang="en-US" sz="2000" dirty="0">
                <a:solidFill>
                  <a:srgbClr val="4F4F5B"/>
                </a:solidFill>
                <a:highlight>
                  <a:srgbClr val="FFFFFF"/>
                </a:highlight>
              </a:rPr>
              <a:t>.</a:t>
            </a:r>
            <a:endParaRPr sz="2000" dirty="0">
              <a:solidFill>
                <a:srgbClr val="4F4F5B"/>
              </a:solidFill>
              <a:highlight>
                <a:srgbClr val="FFFFFF"/>
              </a:highlight>
            </a:endParaRPr>
          </a:p>
          <a:p>
            <a:pPr marL="0" lvl="0" indent="0" algn="ctr" rtl="0">
              <a:spcBef>
                <a:spcPts val="0"/>
              </a:spcBef>
              <a:spcAft>
                <a:spcPts val="0"/>
              </a:spcAft>
              <a:buNone/>
            </a:pPr>
            <a:endParaRPr sz="2000" dirty="0">
              <a:solidFill>
                <a:srgbClr val="4F4F5B"/>
              </a:solidFill>
              <a:highlight>
                <a:srgbClr val="FFFFFF"/>
              </a:highlight>
            </a:endParaRPr>
          </a:p>
          <a:p>
            <a:pPr marL="0" lvl="0" indent="0" algn="ctr" rtl="0">
              <a:spcBef>
                <a:spcPts val="0"/>
              </a:spcBef>
              <a:spcAft>
                <a:spcPts val="0"/>
              </a:spcAft>
              <a:buNone/>
            </a:pPr>
            <a:r>
              <a:rPr lang="el-GR" sz="2000" dirty="0">
                <a:solidFill>
                  <a:srgbClr val="4F4F5B"/>
                </a:solidFill>
                <a:highlight>
                  <a:srgbClr val="FFFFFF"/>
                </a:highlight>
              </a:rPr>
              <a:t>Αντίστοιχα, υπάρχουν ενδείξεις ότι οι θετικές σχέσεις μπορούν να λειτουργήσουν ως προστατευτικός παράγοντας απέναντι στο στρες των εκπαιδευτικών.</a:t>
            </a:r>
            <a:endParaRPr sz="2000" dirty="0">
              <a:solidFill>
                <a:srgbClr val="4F4F5B"/>
              </a:solidFill>
              <a:highlight>
                <a:srgbClr val="FFFFFF"/>
              </a:highlight>
            </a:endParaRPr>
          </a:p>
          <a:p>
            <a:pPr marL="0" lvl="0" indent="0" algn="ctr" rtl="0">
              <a:spcBef>
                <a:spcPts val="0"/>
              </a:spcBef>
              <a:spcAft>
                <a:spcPts val="0"/>
              </a:spcAft>
              <a:buNone/>
            </a:pPr>
            <a:r>
              <a:rPr lang="en-US" sz="2000" dirty="0">
                <a:solidFill>
                  <a:srgbClr val="4F4F5B"/>
                </a:solidFill>
                <a:highlight>
                  <a:srgbClr val="FFFFFF"/>
                </a:highlight>
              </a:rPr>
              <a:t>(Cohen &amp; Willis, 1995; </a:t>
            </a:r>
            <a:r>
              <a:rPr lang="en-US" sz="2000" dirty="0" err="1">
                <a:solidFill>
                  <a:srgbClr val="4F4F5B"/>
                </a:solidFill>
                <a:highlight>
                  <a:srgbClr val="FFFFFF"/>
                </a:highlight>
              </a:rPr>
              <a:t>Gulielmi</a:t>
            </a:r>
            <a:r>
              <a:rPr lang="en-US" sz="2000" dirty="0">
                <a:solidFill>
                  <a:srgbClr val="4F4F5B"/>
                </a:solidFill>
                <a:highlight>
                  <a:srgbClr val="FFFFFF"/>
                </a:highlight>
              </a:rPr>
              <a:t> &amp; Tatrow, 1998).</a:t>
            </a:r>
            <a:endParaRPr sz="1050" b="1" dirty="0">
              <a:solidFill>
                <a:srgbClr val="1F1F1F"/>
              </a:solidFill>
              <a:highlight>
                <a:srgbClr val="EADEF9"/>
              </a:highlight>
              <a:latin typeface="Arial"/>
              <a:ea typeface="Arial"/>
              <a:cs typeface="Arial"/>
              <a:sym typeface="Arial"/>
            </a:endParaRPr>
          </a:p>
          <a:p>
            <a:pPr marL="0" lvl="0" indent="0" algn="ctr" rtl="0">
              <a:spcBef>
                <a:spcPts val="0"/>
              </a:spcBef>
              <a:spcAft>
                <a:spcPts val="0"/>
              </a:spcAft>
              <a:buNone/>
            </a:pPr>
            <a:endParaRPr sz="2000" dirty="0">
              <a:solidFill>
                <a:srgbClr val="4F4F5B"/>
              </a:solidFill>
              <a:highlight>
                <a:srgbClr val="FFFFFF"/>
              </a:highlight>
            </a:endParaRPr>
          </a:p>
          <a:p>
            <a:pPr marL="0" lvl="0" indent="0" algn="ctr" rtl="0">
              <a:lnSpc>
                <a:spcPct val="90000"/>
              </a:lnSpc>
              <a:spcBef>
                <a:spcPts val="0"/>
              </a:spcBef>
              <a:spcAft>
                <a:spcPts val="0"/>
              </a:spcAft>
              <a:buNone/>
            </a:pPr>
            <a:endParaRPr sz="2000" dirty="0">
              <a:solidFill>
                <a:srgbClr val="303030"/>
              </a:solidFill>
              <a:highlight>
                <a:srgbClr val="FFFFFF"/>
              </a:highlight>
            </a:endParaRPr>
          </a:p>
          <a:p>
            <a:pPr marL="0" lvl="0" indent="0" algn="ctr" rtl="0">
              <a:lnSpc>
                <a:spcPct val="90000"/>
              </a:lnSpc>
              <a:spcBef>
                <a:spcPts val="0"/>
              </a:spcBef>
              <a:spcAft>
                <a:spcPts val="0"/>
              </a:spcAft>
              <a:buNone/>
            </a:pPr>
            <a:endParaRPr sz="2200" dirty="0"/>
          </a:p>
          <a:p>
            <a:pPr marL="0" lvl="0" indent="0" algn="ctr" rtl="0">
              <a:lnSpc>
                <a:spcPct val="90000"/>
              </a:lnSpc>
              <a:spcBef>
                <a:spcPts val="0"/>
              </a:spcBef>
              <a:spcAft>
                <a:spcPts val="0"/>
              </a:spcAft>
              <a:buNone/>
            </a:pP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9e7b6f5a92_0_4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27" name="Google Shape;227;g39e7b6f5a92_0_4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err="1"/>
              <a:t>Άσκηση</a:t>
            </a:r>
            <a:r>
              <a:rPr lang="en-US" dirty="0"/>
              <a:t> </a:t>
            </a:r>
            <a:r>
              <a:rPr lang="en-US" dirty="0" err="1"/>
              <a:t>σε</a:t>
            </a:r>
            <a:r>
              <a:rPr lang="en-US" dirty="0"/>
              <a:t> </a:t>
            </a:r>
            <a:r>
              <a:rPr lang="en-US" dirty="0" err="1"/>
              <a:t>ζευγάρι</a:t>
            </a:r>
            <a:r>
              <a:rPr lang="en-US" dirty="0"/>
              <a:t>α</a:t>
            </a:r>
            <a:r>
              <a:rPr lang="el-GR" dirty="0"/>
              <a:t> –</a:t>
            </a:r>
            <a:r>
              <a:rPr lang="en-US" dirty="0"/>
              <a:t> </a:t>
            </a:r>
            <a:r>
              <a:rPr lang="en-US" dirty="0" err="1"/>
              <a:t>Εμ</a:t>
            </a:r>
            <a:r>
              <a:rPr lang="en-US" dirty="0"/>
              <a:t>π</a:t>
            </a:r>
            <a:r>
              <a:rPr lang="en-US" dirty="0" err="1"/>
              <a:t>όδι</a:t>
            </a:r>
            <a:r>
              <a:rPr lang="en-US" dirty="0"/>
              <a:t>α </a:t>
            </a:r>
            <a:endParaRPr dirty="0"/>
          </a:p>
        </p:txBody>
      </p:sp>
      <p:sp>
        <p:nvSpPr>
          <p:cNvPr id="228" name="Google Shape;228;g39e7b6f5a92_0_455"/>
          <p:cNvSpPr txBox="1">
            <a:spLocks noGrp="1"/>
          </p:cNvSpPr>
          <p:nvPr>
            <p:ph type="body" idx="2"/>
          </p:nvPr>
        </p:nvSpPr>
        <p:spPr>
          <a:xfrm>
            <a:off x="1823700" y="1919220"/>
            <a:ext cx="8544600" cy="37971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1200"/>
              </a:spcBef>
              <a:spcAft>
                <a:spcPts val="0"/>
              </a:spcAft>
              <a:buNone/>
            </a:pPr>
            <a:r>
              <a:rPr lang="el-GR" sz="2100" b="1" dirty="0">
                <a:solidFill>
                  <a:srgbClr val="4F4F5B"/>
                </a:solidFill>
              </a:rPr>
              <a:t>Αφιερώστε λίγο χρόνο για να σκεφτείτε τη δική σας σχολική κοινότητα. Ποια εμπόδια θεωρείτε ότι είναι πιο εμφανή; Πού διακρίνετε τη μεγαλύτερη ανάγκη για αποκατάσταση ή ενίσχυση των σχέσεων;</a:t>
            </a:r>
            <a:endParaRPr sz="2100" b="1" dirty="0">
              <a:solidFill>
                <a:srgbClr val="4F4F5B"/>
              </a:solidFill>
            </a:endParaRPr>
          </a:p>
          <a:p>
            <a:pPr marL="457200" lvl="0" indent="-279400" algn="just" rtl="0">
              <a:lnSpc>
                <a:spcPct val="115000"/>
              </a:lnSpc>
              <a:spcBef>
                <a:spcPts val="1200"/>
              </a:spcBef>
              <a:spcAft>
                <a:spcPts val="0"/>
              </a:spcAft>
              <a:buClr>
                <a:srgbClr val="4F4F5B"/>
              </a:buClr>
              <a:buSzPts val="800"/>
              <a:buFont typeface="Calibri"/>
              <a:buChar char="●"/>
            </a:pPr>
            <a:r>
              <a:rPr lang="el-GR" sz="2100" b="1" dirty="0">
                <a:solidFill>
                  <a:srgbClr val="4F4F5B"/>
                </a:solidFill>
              </a:rPr>
              <a:t>Ποιες καταστάσεις εμποδίζουν την οικοδόμηση θετικών σχέσεων στο προσωπικό;</a:t>
            </a:r>
            <a:endParaRPr sz="2100" b="1" dirty="0">
              <a:solidFill>
                <a:srgbClr val="4F4F5B"/>
              </a:solidFill>
            </a:endParaRPr>
          </a:p>
          <a:p>
            <a:pPr marL="457200" lvl="0" indent="-279400" algn="just" rtl="0">
              <a:lnSpc>
                <a:spcPct val="115000"/>
              </a:lnSpc>
              <a:spcBef>
                <a:spcPts val="0"/>
              </a:spcBef>
              <a:spcAft>
                <a:spcPts val="0"/>
              </a:spcAft>
              <a:buClr>
                <a:srgbClr val="4F4F5B"/>
              </a:buClr>
              <a:buSzPts val="800"/>
              <a:buFont typeface="Calibri"/>
              <a:buChar char="●"/>
            </a:pPr>
            <a:r>
              <a:rPr lang="en-US" sz="2100" b="1" dirty="0" err="1">
                <a:solidFill>
                  <a:srgbClr val="4F4F5B"/>
                </a:solidFill>
              </a:rPr>
              <a:t>Πότε</a:t>
            </a:r>
            <a:r>
              <a:rPr lang="en-US" sz="2100" b="1" dirty="0">
                <a:solidFill>
                  <a:srgbClr val="4F4F5B"/>
                </a:solidFill>
              </a:rPr>
              <a:t> </a:t>
            </a:r>
            <a:r>
              <a:rPr lang="en-US" sz="2100" b="1" dirty="0" err="1">
                <a:solidFill>
                  <a:srgbClr val="4F4F5B"/>
                </a:solidFill>
              </a:rPr>
              <a:t>οι</a:t>
            </a:r>
            <a:r>
              <a:rPr lang="en-US" sz="2100" b="1" dirty="0">
                <a:solidFill>
                  <a:srgbClr val="4F4F5B"/>
                </a:solidFill>
              </a:rPr>
              <a:t> </a:t>
            </a:r>
            <a:r>
              <a:rPr lang="el-GR" sz="2100" b="1" dirty="0">
                <a:solidFill>
                  <a:srgbClr val="4F4F5B"/>
                </a:solidFill>
              </a:rPr>
              <a:t>μαθητές/μαθήτριες</a:t>
            </a:r>
            <a:r>
              <a:rPr lang="en-US" sz="2100" b="1" dirty="0">
                <a:solidFill>
                  <a:srgbClr val="4F4F5B"/>
                </a:solidFill>
              </a:rPr>
              <a:t> </a:t>
            </a:r>
            <a:r>
              <a:rPr lang="el-GR" sz="2100" b="1" dirty="0">
                <a:solidFill>
                  <a:srgbClr val="4F4F5B"/>
                </a:solidFill>
              </a:rPr>
              <a:t>δείχνουν</a:t>
            </a:r>
            <a:r>
              <a:rPr lang="en-US" sz="2100" b="1" dirty="0">
                <a:solidFill>
                  <a:srgbClr val="4F4F5B"/>
                </a:solidFill>
              </a:rPr>
              <a:t> π</a:t>
            </a:r>
            <a:r>
              <a:rPr lang="en-US" sz="2100" b="1" dirty="0" err="1">
                <a:solidFill>
                  <a:srgbClr val="4F4F5B"/>
                </a:solidFill>
              </a:rPr>
              <a:t>ιο</a:t>
            </a:r>
            <a:r>
              <a:rPr lang="en-US" sz="2100" b="1" dirty="0">
                <a:solidFill>
                  <a:srgbClr val="4F4F5B"/>
                </a:solidFill>
              </a:rPr>
              <a:t> απ</a:t>
            </a:r>
            <a:r>
              <a:rPr lang="en-US" sz="2100" b="1" dirty="0" err="1">
                <a:solidFill>
                  <a:srgbClr val="4F4F5B"/>
                </a:solidFill>
              </a:rPr>
              <a:t>ομονωμένοι</a:t>
            </a:r>
            <a:r>
              <a:rPr lang="en-US" sz="2100" b="1" dirty="0">
                <a:solidFill>
                  <a:srgbClr val="4F4F5B"/>
                </a:solidFill>
              </a:rPr>
              <a:t> </a:t>
            </a:r>
            <a:r>
              <a:rPr lang="en-US" sz="2100" b="1" dirty="0" err="1">
                <a:solidFill>
                  <a:srgbClr val="4F4F5B"/>
                </a:solidFill>
              </a:rPr>
              <a:t>ή</a:t>
            </a:r>
            <a:r>
              <a:rPr lang="en-US" sz="2100" b="1" dirty="0">
                <a:solidFill>
                  <a:srgbClr val="4F4F5B"/>
                </a:solidFill>
              </a:rPr>
              <a:t> απ</a:t>
            </a:r>
            <a:r>
              <a:rPr lang="en-US" sz="2100" b="1" dirty="0" err="1">
                <a:solidFill>
                  <a:srgbClr val="4F4F5B"/>
                </a:solidFill>
              </a:rPr>
              <a:t>οστ</a:t>
            </a:r>
            <a:r>
              <a:rPr lang="en-US" sz="2100" b="1" dirty="0">
                <a:solidFill>
                  <a:srgbClr val="4F4F5B"/>
                </a:solidFill>
              </a:rPr>
              <a:t>α</a:t>
            </a:r>
            <a:r>
              <a:rPr lang="en-US" sz="2100" b="1" dirty="0" err="1">
                <a:solidFill>
                  <a:srgbClr val="4F4F5B"/>
                </a:solidFill>
              </a:rPr>
              <a:t>σιο</a:t>
            </a:r>
            <a:r>
              <a:rPr lang="en-US" sz="2100" b="1" dirty="0">
                <a:solidFill>
                  <a:srgbClr val="4F4F5B"/>
                </a:solidFill>
              </a:rPr>
              <a:t>π</a:t>
            </a:r>
            <a:r>
              <a:rPr lang="en-US" sz="2100" b="1" dirty="0" err="1">
                <a:solidFill>
                  <a:srgbClr val="4F4F5B"/>
                </a:solidFill>
              </a:rPr>
              <a:t>οιημένοι</a:t>
            </a:r>
            <a:r>
              <a:rPr lang="en-US" sz="2100" b="1" dirty="0">
                <a:solidFill>
                  <a:srgbClr val="4F4F5B"/>
                </a:solidFill>
              </a:rPr>
              <a:t>;</a:t>
            </a:r>
            <a:endParaRPr sz="2100" b="1" dirty="0">
              <a:solidFill>
                <a:srgbClr val="4F4F5B"/>
              </a:solidFill>
            </a:endParaRPr>
          </a:p>
          <a:p>
            <a:pPr marL="457200" lvl="0" indent="-279400" algn="just" rtl="0">
              <a:lnSpc>
                <a:spcPct val="115000"/>
              </a:lnSpc>
              <a:spcBef>
                <a:spcPts val="0"/>
              </a:spcBef>
              <a:spcAft>
                <a:spcPts val="0"/>
              </a:spcAft>
              <a:buClr>
                <a:srgbClr val="4F4F5B"/>
              </a:buClr>
              <a:buSzPts val="800"/>
              <a:buFont typeface="Calibri"/>
              <a:buChar char="●"/>
            </a:pPr>
            <a:r>
              <a:rPr lang="en-US" sz="2100" b="1" dirty="0" err="1">
                <a:solidFill>
                  <a:srgbClr val="4F4F5B"/>
                </a:solidFill>
              </a:rPr>
              <a:t>Τι</a:t>
            </a:r>
            <a:r>
              <a:rPr lang="en-US" sz="2100" b="1" dirty="0">
                <a:solidFill>
                  <a:srgbClr val="4F4F5B"/>
                </a:solidFill>
              </a:rPr>
              <a:t> </a:t>
            </a:r>
            <a:r>
              <a:rPr lang="en-US" sz="2100" b="1" dirty="0" err="1">
                <a:solidFill>
                  <a:srgbClr val="4F4F5B"/>
                </a:solidFill>
              </a:rPr>
              <a:t>εμ</a:t>
            </a:r>
            <a:r>
              <a:rPr lang="en-US" sz="2100" b="1" dirty="0">
                <a:solidFill>
                  <a:srgbClr val="4F4F5B"/>
                </a:solidFill>
              </a:rPr>
              <a:t>π</a:t>
            </a:r>
            <a:r>
              <a:rPr lang="en-US" sz="2100" b="1" dirty="0" err="1">
                <a:solidFill>
                  <a:srgbClr val="4F4F5B"/>
                </a:solidFill>
              </a:rPr>
              <a:t>οδίζει</a:t>
            </a:r>
            <a:r>
              <a:rPr lang="en-US" sz="2100" b="1" dirty="0">
                <a:solidFill>
                  <a:srgbClr val="4F4F5B"/>
                </a:solidFill>
              </a:rPr>
              <a:t> </a:t>
            </a:r>
            <a:r>
              <a:rPr lang="en-US" sz="2100" b="1" dirty="0" err="1">
                <a:solidFill>
                  <a:srgbClr val="4F4F5B"/>
                </a:solidFill>
              </a:rPr>
              <a:t>τις</a:t>
            </a:r>
            <a:r>
              <a:rPr lang="en-US" sz="2100" b="1" dirty="0">
                <a:solidFill>
                  <a:srgbClr val="4F4F5B"/>
                </a:solidFill>
              </a:rPr>
              <a:t> </a:t>
            </a:r>
            <a:r>
              <a:rPr lang="en-US" sz="2100" b="1" dirty="0" err="1">
                <a:solidFill>
                  <a:srgbClr val="4F4F5B"/>
                </a:solidFill>
              </a:rPr>
              <a:t>οικογένειες</a:t>
            </a:r>
            <a:r>
              <a:rPr lang="en-US" sz="2100" b="1" dirty="0">
                <a:solidFill>
                  <a:srgbClr val="4F4F5B"/>
                </a:solidFill>
              </a:rPr>
              <a:t> </a:t>
            </a:r>
            <a:r>
              <a:rPr lang="en-US" sz="2100" b="1" dirty="0" err="1">
                <a:solidFill>
                  <a:srgbClr val="4F4F5B"/>
                </a:solidFill>
              </a:rPr>
              <a:t>ν</a:t>
            </a:r>
            <a:r>
              <a:rPr lang="en-US" sz="2100" b="1" dirty="0">
                <a:solidFill>
                  <a:srgbClr val="4F4F5B"/>
                </a:solidFill>
              </a:rPr>
              <a:t>α </a:t>
            </a:r>
            <a:r>
              <a:rPr lang="el-GR" sz="2100" b="1" dirty="0">
                <a:solidFill>
                  <a:srgbClr val="4F4F5B"/>
                </a:solidFill>
              </a:rPr>
              <a:t>αισθανθούν</a:t>
            </a:r>
            <a:r>
              <a:rPr lang="en-US" sz="2100" b="1" dirty="0">
                <a:solidFill>
                  <a:srgbClr val="4F4F5B"/>
                </a:solidFill>
              </a:rPr>
              <a:t> </a:t>
            </a:r>
            <a:r>
              <a:rPr lang="en-US" sz="2100" b="1" dirty="0" err="1">
                <a:solidFill>
                  <a:srgbClr val="4F4F5B"/>
                </a:solidFill>
              </a:rPr>
              <a:t>ό</a:t>
            </a:r>
            <a:r>
              <a:rPr lang="el-GR" sz="2100" b="1" dirty="0">
                <a:solidFill>
                  <a:srgbClr val="4F4F5B"/>
                </a:solidFill>
              </a:rPr>
              <a:t>τι συμπεριλαμβάνονται</a:t>
            </a:r>
            <a:r>
              <a:rPr lang="en-US" sz="2100" b="1" dirty="0">
                <a:solidFill>
                  <a:srgbClr val="4F4F5B"/>
                </a:solidFill>
              </a:rPr>
              <a:t> </a:t>
            </a:r>
            <a:r>
              <a:rPr lang="en-US" sz="2100" b="1" dirty="0" err="1">
                <a:solidFill>
                  <a:srgbClr val="4F4F5B"/>
                </a:solidFill>
              </a:rPr>
              <a:t>κ</a:t>
            </a:r>
            <a:r>
              <a:rPr lang="en-US" sz="2100" b="1" dirty="0">
                <a:solidFill>
                  <a:srgbClr val="4F4F5B"/>
                </a:solidFill>
              </a:rPr>
              <a:t>α</a:t>
            </a:r>
            <a:r>
              <a:rPr lang="en-US" sz="2100" b="1" dirty="0" err="1">
                <a:solidFill>
                  <a:srgbClr val="4F4F5B"/>
                </a:solidFill>
              </a:rPr>
              <a:t>ι</a:t>
            </a:r>
            <a:r>
              <a:rPr lang="en-US" sz="2100" b="1" dirty="0">
                <a:solidFill>
                  <a:srgbClr val="4F4F5B"/>
                </a:solidFill>
              </a:rPr>
              <a:t> </a:t>
            </a:r>
            <a:r>
              <a:rPr lang="en-US" sz="2100" b="1" dirty="0" err="1">
                <a:solidFill>
                  <a:srgbClr val="4F4F5B"/>
                </a:solidFill>
              </a:rPr>
              <a:t>ό</a:t>
            </a:r>
            <a:r>
              <a:rPr lang="el-GR" sz="2100" b="1" dirty="0">
                <a:solidFill>
                  <a:srgbClr val="4F4F5B"/>
                </a:solidFill>
              </a:rPr>
              <a:t>τι οι απόψεις τους ακούγονται</a:t>
            </a:r>
            <a:r>
              <a:rPr lang="en-US" sz="2100" b="1" dirty="0">
                <a:solidFill>
                  <a:srgbClr val="4F4F5B"/>
                </a:solidFill>
              </a:rPr>
              <a:t>;</a:t>
            </a:r>
            <a:endParaRPr sz="2100" b="1" dirty="0">
              <a:solidFill>
                <a:srgbClr val="4F4F5B"/>
              </a:solidFill>
            </a:endParaRPr>
          </a:p>
          <a:p>
            <a:pPr marL="457200" lvl="0" indent="-279400" algn="just" rtl="0">
              <a:lnSpc>
                <a:spcPct val="115000"/>
              </a:lnSpc>
              <a:spcBef>
                <a:spcPts val="0"/>
              </a:spcBef>
              <a:spcAft>
                <a:spcPts val="0"/>
              </a:spcAft>
              <a:buClr>
                <a:srgbClr val="4F4F5B"/>
              </a:buClr>
              <a:buSzPts val="800"/>
              <a:buFont typeface="Calibri"/>
              <a:buChar char="●"/>
            </a:pPr>
            <a:r>
              <a:rPr lang="el-GR" sz="2100" b="1" dirty="0">
                <a:solidFill>
                  <a:srgbClr val="4F4F5B"/>
                </a:solidFill>
              </a:rPr>
              <a:t>Σε ποια σημεία</a:t>
            </a:r>
            <a:r>
              <a:rPr lang="en-US" sz="2100" b="1" dirty="0">
                <a:solidFill>
                  <a:srgbClr val="4F4F5B"/>
                </a:solidFill>
              </a:rPr>
              <a:t> </a:t>
            </a:r>
            <a:r>
              <a:rPr lang="en-US" sz="2100" b="1" dirty="0" err="1">
                <a:solidFill>
                  <a:srgbClr val="4F4F5B"/>
                </a:solidFill>
              </a:rPr>
              <a:t>οι</a:t>
            </a:r>
            <a:r>
              <a:rPr lang="en-US" sz="2100" b="1" dirty="0">
                <a:solidFill>
                  <a:srgbClr val="4F4F5B"/>
                </a:solidFill>
              </a:rPr>
              <a:t> </a:t>
            </a:r>
            <a:r>
              <a:rPr lang="en-US" sz="2100" b="1" dirty="0" err="1">
                <a:solidFill>
                  <a:srgbClr val="4F4F5B"/>
                </a:solidFill>
              </a:rPr>
              <a:t>συστημικές</a:t>
            </a:r>
            <a:r>
              <a:rPr lang="en-US" sz="2100" b="1" dirty="0">
                <a:solidFill>
                  <a:srgbClr val="4F4F5B"/>
                </a:solidFill>
              </a:rPr>
              <a:t> </a:t>
            </a:r>
            <a:r>
              <a:rPr lang="en-US" sz="2100" b="1" dirty="0" err="1">
                <a:solidFill>
                  <a:srgbClr val="4F4F5B"/>
                </a:solidFill>
              </a:rPr>
              <a:t>δομές</a:t>
            </a:r>
            <a:r>
              <a:rPr lang="en-US" sz="2100" b="1" dirty="0">
                <a:solidFill>
                  <a:srgbClr val="4F4F5B"/>
                </a:solidFill>
              </a:rPr>
              <a:t> </a:t>
            </a:r>
            <a:r>
              <a:rPr lang="en-US" sz="2100" b="1" dirty="0" err="1">
                <a:solidFill>
                  <a:srgbClr val="4F4F5B"/>
                </a:solidFill>
              </a:rPr>
              <a:t>δημιουργούν</a:t>
            </a:r>
            <a:r>
              <a:rPr lang="en-US" sz="2100" b="1" dirty="0">
                <a:solidFill>
                  <a:srgbClr val="4F4F5B"/>
                </a:solidFill>
              </a:rPr>
              <a:t> απ</a:t>
            </a:r>
            <a:r>
              <a:rPr lang="en-US" sz="2100" b="1" dirty="0" err="1">
                <a:solidFill>
                  <a:srgbClr val="4F4F5B"/>
                </a:solidFill>
              </a:rPr>
              <a:t>όστ</a:t>
            </a:r>
            <a:r>
              <a:rPr lang="en-US" sz="2100" b="1" dirty="0">
                <a:solidFill>
                  <a:srgbClr val="4F4F5B"/>
                </a:solidFill>
              </a:rPr>
              <a:t>α</a:t>
            </a:r>
            <a:r>
              <a:rPr lang="en-US" sz="2100" b="1" dirty="0" err="1">
                <a:solidFill>
                  <a:srgbClr val="4F4F5B"/>
                </a:solidFill>
              </a:rPr>
              <a:t>ση</a:t>
            </a:r>
            <a:r>
              <a:rPr lang="en-US" sz="2100" b="1" dirty="0">
                <a:solidFill>
                  <a:srgbClr val="4F4F5B"/>
                </a:solidFill>
              </a:rPr>
              <a:t> α</a:t>
            </a:r>
            <a:r>
              <a:rPr lang="en-US" sz="2100" b="1" dirty="0" err="1">
                <a:solidFill>
                  <a:srgbClr val="4F4F5B"/>
                </a:solidFill>
              </a:rPr>
              <a:t>ντί</a:t>
            </a:r>
            <a:r>
              <a:rPr lang="en-US" sz="2100" b="1" dirty="0">
                <a:solidFill>
                  <a:srgbClr val="4F4F5B"/>
                </a:solidFill>
              </a:rPr>
              <a:t> </a:t>
            </a:r>
            <a:r>
              <a:rPr lang="en-US" sz="2100" b="1" dirty="0" err="1">
                <a:solidFill>
                  <a:srgbClr val="4F4F5B"/>
                </a:solidFill>
              </a:rPr>
              <a:t>σύνδεση</a:t>
            </a:r>
            <a:r>
              <a:rPr lang="en-US" sz="2100" b="1" dirty="0">
                <a:solidFill>
                  <a:srgbClr val="4F4F5B"/>
                </a:solidFill>
              </a:rPr>
              <a:t>;</a:t>
            </a:r>
            <a:endParaRPr sz="2100" b="1" dirty="0">
              <a:solidFill>
                <a:srgbClr val="4F4F5B"/>
              </a:solidFill>
            </a:endParaRPr>
          </a:p>
          <a:p>
            <a:pPr marL="0" lvl="0" indent="0" algn="just" rtl="0">
              <a:lnSpc>
                <a:spcPct val="90000"/>
              </a:lnSpc>
              <a:spcBef>
                <a:spcPts val="1200"/>
              </a:spcBef>
              <a:spcAft>
                <a:spcPts val="0"/>
              </a:spcAft>
              <a:buNone/>
            </a:pPr>
            <a:endParaRPr sz="2100" b="1" dirty="0">
              <a:solidFill>
                <a:srgbClr val="4F4F5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9f7e177b5a_1_7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34" name="Google Shape;234;g39f7e177b5a_1_73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Εμπόδια στην οικοδόμηση σχέσεων </a:t>
            </a:r>
            <a:endParaRPr/>
          </a:p>
        </p:txBody>
      </p:sp>
      <p:sp>
        <p:nvSpPr>
          <p:cNvPr id="235" name="Google Shape;235;g39f7e177b5a_1_739"/>
          <p:cNvSpPr txBox="1">
            <a:spLocks noGrp="1"/>
          </p:cNvSpPr>
          <p:nvPr>
            <p:ph type="body" idx="2"/>
          </p:nvPr>
        </p:nvSpPr>
        <p:spPr>
          <a:xfrm>
            <a:off x="97975" y="1971125"/>
            <a:ext cx="5785748" cy="259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900" b="1" dirty="0" err="1">
                <a:solidFill>
                  <a:srgbClr val="4F4F5B"/>
                </a:solidFill>
              </a:rPr>
              <a:t>Έλλειψη</a:t>
            </a:r>
            <a:r>
              <a:rPr lang="en-US" sz="1900" b="1" dirty="0">
                <a:solidFill>
                  <a:srgbClr val="4F4F5B"/>
                </a:solidFill>
              </a:rPr>
              <a:t> </a:t>
            </a:r>
            <a:r>
              <a:rPr lang="en-US" sz="1900" b="1" dirty="0" err="1">
                <a:solidFill>
                  <a:srgbClr val="4F4F5B"/>
                </a:solidFill>
              </a:rPr>
              <a:t>εμ</a:t>
            </a:r>
            <a:r>
              <a:rPr lang="en-US" sz="1900" b="1" dirty="0">
                <a:solidFill>
                  <a:srgbClr val="4F4F5B"/>
                </a:solidFill>
              </a:rPr>
              <a:t>π</a:t>
            </a:r>
            <a:r>
              <a:rPr lang="en-US" sz="1900" b="1" dirty="0" err="1">
                <a:solidFill>
                  <a:srgbClr val="4F4F5B"/>
                </a:solidFill>
              </a:rPr>
              <a:t>ιστοσύνης</a:t>
            </a:r>
            <a:endParaRPr sz="1900" b="1" dirty="0">
              <a:solidFill>
                <a:srgbClr val="4F4F5B"/>
              </a:solidFill>
            </a:endParaRPr>
          </a:p>
          <a:p>
            <a:pPr marL="0" lvl="0" indent="0" algn="l" rtl="0">
              <a:lnSpc>
                <a:spcPct val="115000"/>
              </a:lnSpc>
              <a:spcBef>
                <a:spcPts val="1200"/>
              </a:spcBef>
              <a:spcAft>
                <a:spcPts val="0"/>
              </a:spcAft>
              <a:buNone/>
            </a:pPr>
            <a:r>
              <a:rPr lang="el-GR" sz="1900" dirty="0">
                <a:solidFill>
                  <a:srgbClr val="4F4F5B"/>
                </a:solidFill>
              </a:rPr>
              <a:t>Προηγούμενες εμπειρίες ή στοιχεία της κουλτούρας του σχολείου μπορεί να δημιουργούν δισταγμό στο να είναι κανείς ευάλωτος και ανοικτός απέναντι στους/στις συναδέλφους και τους/τις μαθητές/μαθήτριες.</a:t>
            </a:r>
            <a:endParaRPr sz="2600" dirty="0">
              <a:solidFill>
                <a:srgbClr val="4F4F5B"/>
              </a:solidFill>
            </a:endParaRPr>
          </a:p>
        </p:txBody>
      </p:sp>
      <p:sp>
        <p:nvSpPr>
          <p:cNvPr id="236" name="Google Shape;236;g39f7e177b5a_1_739"/>
          <p:cNvSpPr txBox="1">
            <a:spLocks noGrp="1"/>
          </p:cNvSpPr>
          <p:nvPr>
            <p:ph type="body" idx="2"/>
          </p:nvPr>
        </p:nvSpPr>
        <p:spPr>
          <a:xfrm>
            <a:off x="6622975" y="4014501"/>
            <a:ext cx="5314800" cy="259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en-US" sz="1900" b="1" dirty="0" err="1">
                <a:solidFill>
                  <a:srgbClr val="4F4F5B"/>
                </a:solidFill>
              </a:rPr>
              <a:t>Περιορισμένη</a:t>
            </a:r>
            <a:r>
              <a:rPr lang="en-US" sz="1900" b="1" dirty="0">
                <a:solidFill>
                  <a:srgbClr val="4F4F5B"/>
                </a:solidFill>
              </a:rPr>
              <a:t> </a:t>
            </a:r>
            <a:r>
              <a:rPr lang="en-US" sz="1900" b="1" dirty="0" err="1">
                <a:solidFill>
                  <a:srgbClr val="4F4F5B"/>
                </a:solidFill>
              </a:rPr>
              <a:t>ε</a:t>
            </a:r>
            <a:r>
              <a:rPr lang="en-US" sz="1900" b="1" dirty="0">
                <a:solidFill>
                  <a:srgbClr val="4F4F5B"/>
                </a:solidFill>
              </a:rPr>
              <a:t>π</a:t>
            </a:r>
            <a:r>
              <a:rPr lang="en-US" sz="1900" b="1" dirty="0" err="1">
                <a:solidFill>
                  <a:srgbClr val="4F4F5B"/>
                </a:solidFill>
              </a:rPr>
              <a:t>ικοινωνί</a:t>
            </a:r>
            <a:r>
              <a:rPr lang="en-US" sz="1900" b="1" dirty="0">
                <a:solidFill>
                  <a:srgbClr val="4F4F5B"/>
                </a:solidFill>
              </a:rPr>
              <a:t>α</a:t>
            </a:r>
            <a:endParaRPr sz="1900" b="1" dirty="0">
              <a:solidFill>
                <a:srgbClr val="4F4F5B"/>
              </a:solidFill>
            </a:endParaRPr>
          </a:p>
          <a:p>
            <a:pPr marL="0" marR="0" lvl="0" indent="0" algn="l" rtl="0">
              <a:lnSpc>
                <a:spcPct val="115000"/>
              </a:lnSpc>
              <a:spcBef>
                <a:spcPts val="1200"/>
              </a:spcBef>
              <a:spcAft>
                <a:spcPts val="0"/>
              </a:spcAft>
              <a:buNone/>
            </a:pPr>
            <a:r>
              <a:rPr lang="el-GR" sz="1900" dirty="0">
                <a:solidFill>
                  <a:srgbClr val="4F4F5B"/>
                </a:solidFill>
              </a:rPr>
              <a:t>Η έλλειψη διαθέσιμου χρόνου και αποτελεσματικών καναλιών επικοινωνίας εμποδίζει τον ουσιαστικό διάλογο και την ανάπτυξη σχέσεων. Τα σχολεία είναι ιδιαίτερα απαιτητικά περιβάλλοντα και σπάνια αφήνουν χώρο για συζήτηση και ουσιαστική επικοινωνία.</a:t>
            </a:r>
            <a:endParaRPr sz="1100" b="1" dirty="0">
              <a:solidFill>
                <a:srgbClr val="000000"/>
              </a:solidFill>
              <a:latin typeface="Arial"/>
              <a:ea typeface="Arial"/>
              <a:cs typeface="Arial"/>
              <a:sym typeface="Arial"/>
            </a:endParaRPr>
          </a:p>
        </p:txBody>
      </p:sp>
      <p:sp>
        <p:nvSpPr>
          <p:cNvPr id="237" name="Google Shape;237;g39f7e177b5a_1_739"/>
          <p:cNvSpPr txBox="1">
            <a:spLocks noGrp="1"/>
          </p:cNvSpPr>
          <p:nvPr>
            <p:ph type="body" idx="2"/>
          </p:nvPr>
        </p:nvSpPr>
        <p:spPr>
          <a:xfrm>
            <a:off x="97975" y="4163032"/>
            <a:ext cx="6210304" cy="259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en-US" sz="1900" b="1" dirty="0" err="1">
                <a:solidFill>
                  <a:srgbClr val="4F4F5B"/>
                </a:solidFill>
              </a:rPr>
              <a:t>Προκ</a:t>
            </a:r>
            <a:r>
              <a:rPr lang="en-US" sz="1900" b="1" dirty="0">
                <a:solidFill>
                  <a:srgbClr val="4F4F5B"/>
                </a:solidFill>
              </a:rPr>
              <a:t>α</a:t>
            </a:r>
            <a:r>
              <a:rPr lang="en-US" sz="1900" b="1" dirty="0" err="1">
                <a:solidFill>
                  <a:srgbClr val="4F4F5B"/>
                </a:solidFill>
              </a:rPr>
              <a:t>τάληψη</a:t>
            </a:r>
            <a:r>
              <a:rPr lang="en-US" sz="1900" b="1" dirty="0">
                <a:solidFill>
                  <a:srgbClr val="4F4F5B"/>
                </a:solidFill>
              </a:rPr>
              <a:t> </a:t>
            </a:r>
            <a:r>
              <a:rPr lang="en-US" sz="1900" b="1" dirty="0" err="1">
                <a:solidFill>
                  <a:srgbClr val="4F4F5B"/>
                </a:solidFill>
              </a:rPr>
              <a:t>ε</a:t>
            </a:r>
            <a:r>
              <a:rPr lang="en-US" sz="1900" b="1" dirty="0">
                <a:solidFill>
                  <a:srgbClr val="4F4F5B"/>
                </a:solidFill>
              </a:rPr>
              <a:t>π</a:t>
            </a:r>
            <a:r>
              <a:rPr lang="en-US" sz="1900" b="1" dirty="0" err="1">
                <a:solidFill>
                  <a:srgbClr val="4F4F5B"/>
                </a:solidFill>
              </a:rPr>
              <a:t>ι</a:t>
            </a:r>
            <a:r>
              <a:rPr lang="en-US" sz="1900" b="1" dirty="0">
                <a:solidFill>
                  <a:srgbClr val="4F4F5B"/>
                </a:solidFill>
              </a:rPr>
              <a:t>β</a:t>
            </a:r>
            <a:r>
              <a:rPr lang="en-US" sz="1900" b="1" dirty="0" err="1">
                <a:solidFill>
                  <a:srgbClr val="4F4F5B"/>
                </a:solidFill>
              </a:rPr>
              <a:t>ε</a:t>
            </a:r>
            <a:r>
              <a:rPr lang="en-US" sz="1900" b="1" dirty="0">
                <a:solidFill>
                  <a:srgbClr val="4F4F5B"/>
                </a:solidFill>
              </a:rPr>
              <a:t>βα</a:t>
            </a:r>
            <a:r>
              <a:rPr lang="en-US" sz="1900" b="1" dirty="0" err="1">
                <a:solidFill>
                  <a:srgbClr val="4F4F5B"/>
                </a:solidFill>
              </a:rPr>
              <a:t>ίωσης</a:t>
            </a:r>
            <a:endParaRPr sz="1900" b="1" dirty="0">
              <a:solidFill>
                <a:srgbClr val="4F4F5B"/>
              </a:solidFill>
            </a:endParaRPr>
          </a:p>
          <a:p>
            <a:pPr marL="0" marR="0" lvl="0" indent="0" algn="l" rtl="0">
              <a:lnSpc>
                <a:spcPct val="115000"/>
              </a:lnSpc>
              <a:spcBef>
                <a:spcPts val="1200"/>
              </a:spcBef>
              <a:spcAft>
                <a:spcPts val="0"/>
              </a:spcAft>
              <a:buNone/>
            </a:pPr>
            <a:r>
              <a:rPr lang="el-GR" sz="1900" dirty="0">
                <a:solidFill>
                  <a:srgbClr val="4F4F5B"/>
                </a:solidFill>
              </a:rPr>
              <a:t>Βλέπουμε αυτό που περιμένουμε να δούμε, ενισχύοντας τις αρνητικές υποθέσεις αντί να ανακαλύπτουμε νέες δυνατότητες. Μπορούμε να περιορίσουμε αυτό το φαινόμενο μέσα από την καλλιέργεια περιέργειας, ιδιαίτερα στις αλληλεπιδράσεις μας με τους/τις μαθητές/μαθήτριες.</a:t>
            </a:r>
            <a:endParaRPr sz="1100" b="1"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endParaRPr dirty="0"/>
          </a:p>
        </p:txBody>
      </p:sp>
      <p:sp>
        <p:nvSpPr>
          <p:cNvPr id="238" name="Google Shape;238;g39f7e177b5a_1_739"/>
          <p:cNvSpPr txBox="1">
            <a:spLocks noGrp="1"/>
          </p:cNvSpPr>
          <p:nvPr>
            <p:ph type="body" idx="2"/>
          </p:nvPr>
        </p:nvSpPr>
        <p:spPr>
          <a:xfrm>
            <a:off x="6531475" y="1913925"/>
            <a:ext cx="5314800" cy="259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en-US" sz="1900" b="1" dirty="0" err="1">
                <a:solidFill>
                  <a:srgbClr val="4F4F5B"/>
                </a:solidFill>
              </a:rPr>
              <a:t>Ασυμφωνί</a:t>
            </a:r>
            <a:r>
              <a:rPr lang="en-US" sz="1900" b="1" dirty="0">
                <a:solidFill>
                  <a:srgbClr val="4F4F5B"/>
                </a:solidFill>
              </a:rPr>
              <a:t>α </a:t>
            </a:r>
            <a:r>
              <a:rPr lang="en-US" sz="1900" b="1" dirty="0" err="1">
                <a:solidFill>
                  <a:srgbClr val="4F4F5B"/>
                </a:solidFill>
              </a:rPr>
              <a:t>στόχων</a:t>
            </a:r>
            <a:r>
              <a:rPr lang="en-US" sz="1900" b="1" dirty="0">
                <a:solidFill>
                  <a:srgbClr val="4F4F5B"/>
                </a:solidFill>
              </a:rPr>
              <a:t> </a:t>
            </a:r>
            <a:r>
              <a:rPr lang="en-US" sz="1900" b="1" dirty="0" err="1">
                <a:solidFill>
                  <a:srgbClr val="4F4F5B"/>
                </a:solidFill>
              </a:rPr>
              <a:t>κ</a:t>
            </a:r>
            <a:r>
              <a:rPr lang="en-US" sz="1900" b="1" dirty="0">
                <a:solidFill>
                  <a:srgbClr val="4F4F5B"/>
                </a:solidFill>
              </a:rPr>
              <a:t>α</a:t>
            </a:r>
            <a:r>
              <a:rPr lang="en-US" sz="1900" b="1" dirty="0" err="1">
                <a:solidFill>
                  <a:srgbClr val="4F4F5B"/>
                </a:solidFill>
              </a:rPr>
              <a:t>ι</a:t>
            </a:r>
            <a:r>
              <a:rPr lang="en-US" sz="1900" b="1" dirty="0">
                <a:solidFill>
                  <a:srgbClr val="4F4F5B"/>
                </a:solidFill>
              </a:rPr>
              <a:t> α</a:t>
            </a:r>
            <a:r>
              <a:rPr lang="en-US" sz="1900" b="1" dirty="0" err="1">
                <a:solidFill>
                  <a:srgbClr val="4F4F5B"/>
                </a:solidFill>
              </a:rPr>
              <a:t>ξιών</a:t>
            </a:r>
            <a:endParaRPr sz="1900" b="1" dirty="0">
              <a:solidFill>
                <a:srgbClr val="4F4F5B"/>
              </a:solidFill>
            </a:endParaRPr>
          </a:p>
          <a:p>
            <a:pPr marL="0" marR="0" lvl="0" indent="0" algn="l" rtl="0">
              <a:lnSpc>
                <a:spcPct val="115000"/>
              </a:lnSpc>
              <a:spcBef>
                <a:spcPts val="1200"/>
              </a:spcBef>
              <a:spcAft>
                <a:spcPts val="0"/>
              </a:spcAft>
              <a:buNone/>
            </a:pPr>
            <a:r>
              <a:rPr lang="en-US" sz="1900" dirty="0" err="1">
                <a:solidFill>
                  <a:srgbClr val="4F4F5B"/>
                </a:solidFill>
              </a:rPr>
              <a:t>Οι</a:t>
            </a:r>
            <a:r>
              <a:rPr lang="en-US" sz="1900" dirty="0">
                <a:solidFill>
                  <a:srgbClr val="4F4F5B"/>
                </a:solidFill>
              </a:rPr>
              <a:t> </a:t>
            </a:r>
            <a:r>
              <a:rPr lang="en-US" sz="1900" dirty="0" err="1">
                <a:solidFill>
                  <a:srgbClr val="4F4F5B"/>
                </a:solidFill>
              </a:rPr>
              <a:t>δι</a:t>
            </a:r>
            <a:r>
              <a:rPr lang="en-US" sz="1900" dirty="0">
                <a:solidFill>
                  <a:srgbClr val="4F4F5B"/>
                </a:solidFill>
              </a:rPr>
              <a:t>α</a:t>
            </a:r>
            <a:r>
              <a:rPr lang="en-US" sz="1900" dirty="0" err="1">
                <a:solidFill>
                  <a:srgbClr val="4F4F5B"/>
                </a:solidFill>
              </a:rPr>
              <a:t>φορετικές</a:t>
            </a:r>
            <a:r>
              <a:rPr lang="en-US" sz="1900" dirty="0">
                <a:solidFill>
                  <a:srgbClr val="4F4F5B"/>
                </a:solidFill>
              </a:rPr>
              <a:t> π</a:t>
            </a:r>
            <a:r>
              <a:rPr lang="en-US" sz="1900" dirty="0" err="1">
                <a:solidFill>
                  <a:srgbClr val="4F4F5B"/>
                </a:solidFill>
              </a:rPr>
              <a:t>ροτερ</a:t>
            </a:r>
            <a:r>
              <a:rPr lang="en-US" sz="1900" dirty="0">
                <a:solidFill>
                  <a:srgbClr val="4F4F5B"/>
                </a:solidFill>
              </a:rPr>
              <a:t>α</a:t>
            </a:r>
            <a:r>
              <a:rPr lang="en-US" sz="1900" dirty="0" err="1">
                <a:solidFill>
                  <a:srgbClr val="4F4F5B"/>
                </a:solidFill>
              </a:rPr>
              <a:t>ιότητες</a:t>
            </a:r>
            <a:r>
              <a:rPr lang="en-US" sz="1900" dirty="0">
                <a:solidFill>
                  <a:srgbClr val="4F4F5B"/>
                </a:solidFill>
              </a:rPr>
              <a:t> </a:t>
            </a:r>
            <a:r>
              <a:rPr lang="en-US" sz="1900" dirty="0" err="1">
                <a:solidFill>
                  <a:srgbClr val="4F4F5B"/>
                </a:solidFill>
              </a:rPr>
              <a:t>κ</a:t>
            </a:r>
            <a:r>
              <a:rPr lang="en-US" sz="1900" dirty="0">
                <a:solidFill>
                  <a:srgbClr val="4F4F5B"/>
                </a:solidFill>
              </a:rPr>
              <a:t>α</a:t>
            </a:r>
            <a:r>
              <a:rPr lang="en-US" sz="1900" dirty="0" err="1">
                <a:solidFill>
                  <a:srgbClr val="4F4F5B"/>
                </a:solidFill>
              </a:rPr>
              <a:t>ι</a:t>
            </a:r>
            <a:r>
              <a:rPr lang="en-US" sz="1900" dirty="0">
                <a:solidFill>
                  <a:srgbClr val="4F4F5B"/>
                </a:solidFill>
              </a:rPr>
              <a:t> </a:t>
            </a:r>
            <a:r>
              <a:rPr lang="en-US" sz="1900" dirty="0" err="1">
                <a:solidFill>
                  <a:srgbClr val="4F4F5B"/>
                </a:solidFill>
              </a:rPr>
              <a:t>ο</a:t>
            </a:r>
            <a:r>
              <a:rPr lang="en-US" sz="1900" dirty="0">
                <a:solidFill>
                  <a:srgbClr val="4F4F5B"/>
                </a:solidFill>
              </a:rPr>
              <a:t>π</a:t>
            </a:r>
            <a:r>
              <a:rPr lang="en-US" sz="1900" dirty="0" err="1">
                <a:solidFill>
                  <a:srgbClr val="4F4F5B"/>
                </a:solidFill>
              </a:rPr>
              <a:t>τικές</a:t>
            </a:r>
            <a:r>
              <a:rPr lang="en-US" sz="1900" dirty="0">
                <a:solidFill>
                  <a:srgbClr val="4F4F5B"/>
                </a:solidFill>
              </a:rPr>
              <a:t> </a:t>
            </a:r>
            <a:r>
              <a:rPr lang="en-US" sz="1900" dirty="0" err="1">
                <a:solidFill>
                  <a:srgbClr val="4F4F5B"/>
                </a:solidFill>
              </a:rPr>
              <a:t>δημιουργούν</a:t>
            </a:r>
            <a:r>
              <a:rPr lang="en-US" sz="1900" dirty="0">
                <a:solidFill>
                  <a:srgbClr val="4F4F5B"/>
                </a:solidFill>
              </a:rPr>
              <a:t> </a:t>
            </a:r>
            <a:r>
              <a:rPr lang="en-US" sz="1900" dirty="0" err="1">
                <a:solidFill>
                  <a:srgbClr val="4F4F5B"/>
                </a:solidFill>
              </a:rPr>
              <a:t>τρι</a:t>
            </a:r>
            <a:r>
              <a:rPr lang="en-US" sz="1900" dirty="0">
                <a:solidFill>
                  <a:srgbClr val="4F4F5B"/>
                </a:solidFill>
              </a:rPr>
              <a:t>β</a:t>
            </a:r>
            <a:r>
              <a:rPr lang="en-US" sz="1900" dirty="0" err="1">
                <a:solidFill>
                  <a:srgbClr val="4F4F5B"/>
                </a:solidFill>
              </a:rPr>
              <a:t>ές</a:t>
            </a:r>
            <a:r>
              <a:rPr lang="el-GR" sz="1900" dirty="0">
                <a:solidFill>
                  <a:srgbClr val="4F4F5B"/>
                </a:solidFill>
              </a:rPr>
              <a:t>,</a:t>
            </a:r>
            <a:r>
              <a:rPr lang="en-US" sz="1900" dirty="0">
                <a:solidFill>
                  <a:srgbClr val="4F4F5B"/>
                </a:solidFill>
              </a:rPr>
              <a:t> </a:t>
            </a:r>
            <a:r>
              <a:rPr lang="en-US" sz="1900" dirty="0" err="1">
                <a:solidFill>
                  <a:srgbClr val="4F4F5B"/>
                </a:solidFill>
              </a:rPr>
              <a:t>ότ</a:t>
            </a:r>
            <a:r>
              <a:rPr lang="en-US" sz="1900" dirty="0">
                <a:solidFill>
                  <a:srgbClr val="4F4F5B"/>
                </a:solidFill>
              </a:rPr>
              <a:t>α</a:t>
            </a:r>
            <a:r>
              <a:rPr lang="en-US" sz="1900" dirty="0" err="1">
                <a:solidFill>
                  <a:srgbClr val="4F4F5B"/>
                </a:solidFill>
              </a:rPr>
              <a:t>ν</a:t>
            </a:r>
            <a:r>
              <a:rPr lang="en-US" sz="1900" dirty="0">
                <a:solidFill>
                  <a:srgbClr val="4F4F5B"/>
                </a:solidFill>
              </a:rPr>
              <a:t> </a:t>
            </a:r>
            <a:r>
              <a:rPr lang="en-US" sz="1900" dirty="0" err="1">
                <a:solidFill>
                  <a:srgbClr val="4F4F5B"/>
                </a:solidFill>
              </a:rPr>
              <a:t>τ</a:t>
            </a:r>
            <a:r>
              <a:rPr lang="en-US" sz="1900" dirty="0">
                <a:solidFill>
                  <a:srgbClr val="4F4F5B"/>
                </a:solidFill>
              </a:rPr>
              <a:t>α </a:t>
            </a:r>
            <a:r>
              <a:rPr lang="en-US" sz="1900" dirty="0" err="1">
                <a:solidFill>
                  <a:srgbClr val="4F4F5B"/>
                </a:solidFill>
              </a:rPr>
              <a:t>ενδι</a:t>
            </a:r>
            <a:r>
              <a:rPr lang="en-US" sz="1900" dirty="0">
                <a:solidFill>
                  <a:srgbClr val="4F4F5B"/>
                </a:solidFill>
              </a:rPr>
              <a:t>α</a:t>
            </a:r>
            <a:r>
              <a:rPr lang="en-US" sz="1900" dirty="0" err="1">
                <a:solidFill>
                  <a:srgbClr val="4F4F5B"/>
                </a:solidFill>
              </a:rPr>
              <a:t>φερόμεν</a:t>
            </a:r>
            <a:r>
              <a:rPr lang="en-US" sz="1900" dirty="0">
                <a:solidFill>
                  <a:srgbClr val="4F4F5B"/>
                </a:solidFill>
              </a:rPr>
              <a:t>α </a:t>
            </a:r>
            <a:r>
              <a:rPr lang="en-US" sz="1900" dirty="0" err="1">
                <a:solidFill>
                  <a:srgbClr val="4F4F5B"/>
                </a:solidFill>
              </a:rPr>
              <a:t>μέρη</a:t>
            </a:r>
            <a:r>
              <a:rPr lang="en-US" sz="1900" dirty="0">
                <a:solidFill>
                  <a:srgbClr val="4F4F5B"/>
                </a:solidFill>
              </a:rPr>
              <a:t> </a:t>
            </a:r>
            <a:r>
              <a:rPr lang="en-US" sz="1900" dirty="0" err="1">
                <a:solidFill>
                  <a:srgbClr val="4F4F5B"/>
                </a:solidFill>
              </a:rPr>
              <a:t>δεν</a:t>
            </a:r>
            <a:r>
              <a:rPr lang="en-US" sz="1900" dirty="0">
                <a:solidFill>
                  <a:srgbClr val="4F4F5B"/>
                </a:solidFill>
              </a:rPr>
              <a:t> </a:t>
            </a:r>
            <a:r>
              <a:rPr lang="el-GR" sz="1900" dirty="0">
                <a:solidFill>
                  <a:srgbClr val="4F4F5B"/>
                </a:solidFill>
              </a:rPr>
              <a:t>μοιράζονται</a:t>
            </a:r>
            <a:r>
              <a:rPr lang="en-US" sz="1900" dirty="0">
                <a:solidFill>
                  <a:srgbClr val="4F4F5B"/>
                </a:solidFill>
              </a:rPr>
              <a:t> </a:t>
            </a:r>
            <a:r>
              <a:rPr lang="en-US" sz="1900" dirty="0" err="1">
                <a:solidFill>
                  <a:srgbClr val="4F4F5B"/>
                </a:solidFill>
              </a:rPr>
              <a:t>κοινό</a:t>
            </a:r>
            <a:r>
              <a:rPr lang="en-US" sz="1900" dirty="0">
                <a:solidFill>
                  <a:srgbClr val="4F4F5B"/>
                </a:solidFill>
              </a:rPr>
              <a:t> </a:t>
            </a:r>
            <a:r>
              <a:rPr lang="en-US" sz="1900" dirty="0" err="1">
                <a:solidFill>
                  <a:srgbClr val="4F4F5B"/>
                </a:solidFill>
              </a:rPr>
              <a:t>έδ</a:t>
            </a:r>
            <a:r>
              <a:rPr lang="en-US" sz="1900" dirty="0">
                <a:solidFill>
                  <a:srgbClr val="4F4F5B"/>
                </a:solidFill>
              </a:rPr>
              <a:t>α</a:t>
            </a:r>
            <a:r>
              <a:rPr lang="en-US" sz="1900" dirty="0" err="1">
                <a:solidFill>
                  <a:srgbClr val="4F4F5B"/>
                </a:solidFill>
              </a:rPr>
              <a:t>φος</a:t>
            </a:r>
            <a:r>
              <a:rPr lang="en-US" sz="1900" dirty="0">
                <a:solidFill>
                  <a:srgbClr val="4F4F5B"/>
                </a:solidFill>
              </a:rPr>
              <a:t>.</a:t>
            </a:r>
            <a:endParaRPr sz="1100"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endParaRPr sz="1100" b="1" dirty="0">
              <a:solidFill>
                <a:srgbClr val="000000"/>
              </a:solidFill>
              <a:latin typeface="Arial"/>
              <a:ea typeface="Arial"/>
              <a:cs typeface="Arial"/>
              <a:sym typeface="Arial"/>
            </a:endParaRPr>
          </a:p>
        </p:txBody>
      </p:sp>
      <p:pic>
        <p:nvPicPr>
          <p:cNvPr id="239" name="Google Shape;239;g39f7e177b5a_1_739" descr="Hand hierarchy icon vector. Isolated contour symbol illustration (Provided by Getty Images)"/>
          <p:cNvPicPr preferRelativeResize="0"/>
          <p:nvPr/>
        </p:nvPicPr>
        <p:blipFill>
          <a:blip r:embed="rId3">
            <a:alphaModFix/>
          </a:blip>
          <a:stretch>
            <a:fillRect/>
          </a:stretch>
        </p:blipFill>
        <p:spPr>
          <a:xfrm>
            <a:off x="9992574" y="1241649"/>
            <a:ext cx="1205949" cy="1205949"/>
          </a:xfrm>
          <a:prstGeom prst="rect">
            <a:avLst/>
          </a:prstGeom>
          <a:noFill/>
          <a:ln>
            <a:noFill/>
          </a:ln>
        </p:spPr>
      </p:pic>
      <p:pic>
        <p:nvPicPr>
          <p:cNvPr id="240" name="Google Shape;240;g39f7e177b5a_1_739" descr="Handshake gesture line icon, gestures concept, Shaking hands sign on white background, symbol of success deal and partnership icon in outline style for mobile, web design. Vector graphics. (Provided by Getty Images)"/>
          <p:cNvPicPr preferRelativeResize="0"/>
          <p:nvPr/>
        </p:nvPicPr>
        <p:blipFill>
          <a:blip r:embed="rId4">
            <a:alphaModFix/>
          </a:blip>
          <a:stretch>
            <a:fillRect/>
          </a:stretch>
        </p:blipFill>
        <p:spPr>
          <a:xfrm>
            <a:off x="2794635" y="1364112"/>
            <a:ext cx="1035725" cy="1035725"/>
          </a:xfrm>
          <a:prstGeom prst="rect">
            <a:avLst/>
          </a:prstGeom>
          <a:noFill/>
          <a:ln>
            <a:noFill/>
          </a:ln>
        </p:spPr>
      </p:pic>
      <p:pic>
        <p:nvPicPr>
          <p:cNvPr id="241" name="Google Shape;241;g39f7e177b5a_1_739" descr="Job interview line icon. Two human silhouette with bubble and question outline style pictogram on white background. People communication for mobile concept and web design. Vector graphics. (Provided by Getty Images)"/>
          <p:cNvPicPr preferRelativeResize="0"/>
          <p:nvPr/>
        </p:nvPicPr>
        <p:blipFill>
          <a:blip r:embed="rId5">
            <a:alphaModFix/>
          </a:blip>
          <a:stretch>
            <a:fillRect/>
          </a:stretch>
        </p:blipFill>
        <p:spPr>
          <a:xfrm>
            <a:off x="10281972" y="3847623"/>
            <a:ext cx="784625" cy="784625"/>
          </a:xfrm>
          <a:prstGeom prst="rect">
            <a:avLst/>
          </a:prstGeom>
          <a:noFill/>
          <a:ln>
            <a:noFill/>
          </a:ln>
        </p:spPr>
      </p:pic>
      <p:pic>
        <p:nvPicPr>
          <p:cNvPr id="242" name="Google Shape;242;g39f7e177b5a_1_739" descr="plan the pattern of the vector icon. Isolated contour symbol illustration (Provided by Getty Images)"/>
          <p:cNvPicPr preferRelativeResize="0"/>
          <p:nvPr/>
        </p:nvPicPr>
        <p:blipFill>
          <a:blip r:embed="rId6">
            <a:alphaModFix/>
          </a:blip>
          <a:stretch>
            <a:fillRect/>
          </a:stretch>
        </p:blipFill>
        <p:spPr>
          <a:xfrm>
            <a:off x="3904439" y="4023795"/>
            <a:ext cx="837048" cy="837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9e7b6f5a92_0_337"/>
          <p:cNvSpPr txBox="1">
            <a:spLocks noGrp="1"/>
          </p:cNvSpPr>
          <p:nvPr>
            <p:ph type="title"/>
          </p:nvPr>
        </p:nvSpPr>
        <p:spPr>
          <a:xfrm>
            <a:off x="123745" y="55417"/>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48" name="Google Shape;248;g39e7b6f5a92_0_337"/>
          <p:cNvSpPr txBox="1"/>
          <p:nvPr/>
        </p:nvSpPr>
        <p:spPr>
          <a:xfrm>
            <a:off x="1718625" y="1038841"/>
            <a:ext cx="8956200" cy="3338007"/>
          </a:xfrm>
          <a:prstGeom prst="rect">
            <a:avLst/>
          </a:prstGeom>
          <a:noFill/>
          <a:ln>
            <a:noFill/>
          </a:ln>
        </p:spPr>
        <p:txBody>
          <a:bodyPr spcFirstLastPara="1" wrap="square" lIns="91425" tIns="91425" rIns="91425" bIns="91425" anchor="ctr" anchorCtr="0">
            <a:noAutofit/>
          </a:bodyPr>
          <a:lstStyle/>
          <a:p>
            <a:pPr lvl="0" algn="ctr">
              <a:lnSpc>
                <a:spcPct val="115000"/>
              </a:lnSpc>
              <a:spcBef>
                <a:spcPts val="1200"/>
              </a:spcBef>
            </a:pPr>
            <a:r>
              <a:rPr lang="el-GR" sz="2100" b="1" dirty="0">
                <a:solidFill>
                  <a:schemeClr val="accent2"/>
                </a:solidFill>
                <a:latin typeface="Calibri"/>
                <a:ea typeface="Calibri"/>
                <a:cs typeface="Calibri"/>
                <a:sym typeface="Calibri"/>
              </a:rPr>
              <a:t>Τα εμπόδια στην οικοδόμηση ουσιαστικών σχέσεων στα σχολεία συχνά </a:t>
            </a:r>
            <a:r>
              <a:rPr lang="el-GR" sz="2100" b="1" dirty="0" err="1">
                <a:solidFill>
                  <a:schemeClr val="accent2"/>
                </a:solidFill>
                <a:latin typeface="Calibri"/>
                <a:ea typeface="Calibri"/>
                <a:cs typeface="Calibri"/>
                <a:sym typeface="Calibri"/>
              </a:rPr>
              <a:t>αλληλοενισχύονται</a:t>
            </a:r>
            <a:r>
              <a:rPr lang="el-GR" sz="2100" b="1" dirty="0">
                <a:solidFill>
                  <a:schemeClr val="accent2"/>
                </a:solidFill>
                <a:latin typeface="Calibri"/>
                <a:ea typeface="Calibri"/>
                <a:cs typeface="Calibri"/>
                <a:sym typeface="Calibri"/>
              </a:rPr>
              <a:t>.</a:t>
            </a:r>
          </a:p>
          <a:p>
            <a:pPr lvl="0" algn="ctr">
              <a:lnSpc>
                <a:spcPct val="115000"/>
              </a:lnSpc>
              <a:spcBef>
                <a:spcPts val="1200"/>
              </a:spcBef>
            </a:pPr>
            <a:r>
              <a:rPr lang="el-GR" sz="2100" b="1" dirty="0">
                <a:solidFill>
                  <a:schemeClr val="accent2"/>
                </a:solidFill>
                <a:latin typeface="Calibri"/>
                <a:ea typeface="Calibri"/>
                <a:cs typeface="Calibri"/>
                <a:sym typeface="Calibri"/>
              </a:rPr>
              <a:t>Η πίεση του χρόνου μπορεί να οδηγεί σε συντομεύσεις στην επικοινωνία, οι οποίες υπονομεύουν την εμπιστοσύνη, με αποτέλεσμα κάθε αλληλεπίδραση να απαιτεί ακόμη περισσότερο χρόνο. Η διακοπή αυτού του κύκλου αρχίζει με μικρές, συνεπείς αλλαγές στον τρόπο με τον οποίο συμπεριφερόμαστε ο ένας απέναντι στον άλλο.</a:t>
            </a:r>
            <a:endParaRPr sz="2100" b="1" dirty="0">
              <a:solidFill>
                <a:schemeClr val="accent2"/>
              </a:solidFill>
              <a:latin typeface="Calibri"/>
              <a:ea typeface="Calibri"/>
              <a:cs typeface="Calibri"/>
              <a:sym typeface="Calibri"/>
            </a:endParaRPr>
          </a:p>
        </p:txBody>
      </p:sp>
      <p:sp>
        <p:nvSpPr>
          <p:cNvPr id="249" name="Google Shape;249;g39e7b6f5a92_0_337"/>
          <p:cNvSpPr txBox="1"/>
          <p:nvPr/>
        </p:nvSpPr>
        <p:spPr>
          <a:xfrm>
            <a:off x="1718625" y="3997175"/>
            <a:ext cx="8956200" cy="2556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el-GR" sz="2100" b="1" dirty="0">
                <a:solidFill>
                  <a:schemeClr val="accent2"/>
                </a:solidFill>
                <a:latin typeface="Calibri"/>
                <a:ea typeface="Calibri"/>
                <a:cs typeface="Calibri"/>
                <a:sym typeface="Calibri"/>
              </a:rPr>
              <a:t>Στη συνέχεια, θα εξετάσουμε πιο αναλυτικά τις λύσεις και τα προληπτικά μέτρα που μπορούν να καλλιεργήσουν θετικές σχέσεις και συνεργασία μεταξύ εκπαιδευτικών και μαθητών/μαθητριών.</a:t>
            </a:r>
            <a:endParaRPr sz="2100" b="1" dirty="0">
              <a:solidFill>
                <a:schemeClr val="accent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200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9e7b6f5a92_0_4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55" name="Google Shape;255;g39e7b6f5a92_0_461"/>
          <p:cNvSpPr txBox="1">
            <a:spLocks noGrp="1"/>
          </p:cNvSpPr>
          <p:nvPr>
            <p:ph type="body" idx="2"/>
          </p:nvPr>
        </p:nvSpPr>
        <p:spPr>
          <a:xfrm>
            <a:off x="184875" y="938375"/>
            <a:ext cx="11499900" cy="349500"/>
          </a:xfrm>
          <a:prstGeom prst="rect">
            <a:avLst/>
          </a:prstGeom>
          <a:noFill/>
          <a:ln>
            <a:noFill/>
          </a:ln>
        </p:spPr>
        <p:txBody>
          <a:bodyPr spcFirstLastPara="1" wrap="square" lIns="91425" tIns="45700" rIns="91425" bIns="45700" anchor="ctr" anchorCtr="0">
            <a:noAutofit/>
          </a:bodyPr>
          <a:lstStyle/>
          <a:p>
            <a:pPr marL="457200" lvl="0" indent="-381000" algn="l" rtl="0">
              <a:spcBef>
                <a:spcPts val="0"/>
              </a:spcBef>
              <a:spcAft>
                <a:spcPts val="0"/>
              </a:spcAft>
              <a:buClr>
                <a:schemeClr val="accent2"/>
              </a:buClr>
              <a:buSzPts val="2400"/>
              <a:buAutoNum type="arabicPeriod"/>
            </a:pPr>
            <a:r>
              <a:rPr lang="en-US" sz="2400" b="1">
                <a:solidFill>
                  <a:schemeClr val="accent2"/>
                </a:solidFill>
              </a:rPr>
              <a:t>Ευγνωμοσύνη - Οικοδόμηση θετικών σχέσεων </a:t>
            </a:r>
            <a:endParaRPr sz="2400" b="1">
              <a:solidFill>
                <a:schemeClr val="accent2"/>
              </a:solidFill>
            </a:endParaRPr>
          </a:p>
        </p:txBody>
      </p:sp>
      <p:sp>
        <p:nvSpPr>
          <p:cNvPr id="256" name="Google Shape;256;g39e7b6f5a92_0_461"/>
          <p:cNvSpPr txBox="1"/>
          <p:nvPr/>
        </p:nvSpPr>
        <p:spPr>
          <a:xfrm>
            <a:off x="533400" y="3595625"/>
            <a:ext cx="3847625" cy="232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u="sng" dirty="0" err="1">
                <a:solidFill>
                  <a:schemeClr val="accent1"/>
                </a:solidFill>
                <a:latin typeface="Calibri"/>
                <a:ea typeface="Calibri"/>
                <a:cs typeface="Calibri"/>
                <a:sym typeface="Calibri"/>
              </a:rPr>
              <a:t>Ημερολόγιο</a:t>
            </a:r>
            <a:r>
              <a:rPr lang="en-US" sz="1600" b="1" u="sng" dirty="0">
                <a:solidFill>
                  <a:schemeClr val="accent1"/>
                </a:solidFill>
                <a:latin typeface="Calibri"/>
                <a:ea typeface="Calibri"/>
                <a:cs typeface="Calibri"/>
                <a:sym typeface="Calibri"/>
              </a:rPr>
              <a:t> </a:t>
            </a:r>
            <a:r>
              <a:rPr lang="en-US" sz="1600" b="1" u="sng" dirty="0" err="1">
                <a:solidFill>
                  <a:schemeClr val="accent1"/>
                </a:solidFill>
                <a:latin typeface="Calibri"/>
                <a:ea typeface="Calibri"/>
                <a:cs typeface="Calibri"/>
                <a:sym typeface="Calibri"/>
              </a:rPr>
              <a:t>ευγνωμοσύνης</a:t>
            </a:r>
            <a:r>
              <a:rPr lang="en-US" sz="1600" b="1" u="sng" dirty="0">
                <a:solidFill>
                  <a:schemeClr val="accent1"/>
                </a:solidFill>
                <a:latin typeface="Calibri"/>
                <a:ea typeface="Calibri"/>
                <a:cs typeface="Calibri"/>
                <a:sym typeface="Calibri"/>
              </a:rPr>
              <a:t> </a:t>
            </a:r>
            <a:endParaRPr sz="1600" b="1" u="sng" dirty="0">
              <a:solidFill>
                <a:schemeClr val="accent1"/>
              </a:solidFill>
              <a:latin typeface="Calibri"/>
              <a:ea typeface="Calibri"/>
              <a:cs typeface="Calibri"/>
              <a:sym typeface="Calibri"/>
            </a:endParaRPr>
          </a:p>
          <a:p>
            <a:pPr marL="0" lvl="0" indent="0" algn="ctr" rtl="0">
              <a:spcBef>
                <a:spcPts val="0"/>
              </a:spcBef>
              <a:spcAft>
                <a:spcPts val="0"/>
              </a:spcAft>
              <a:buNone/>
            </a:pPr>
            <a:r>
              <a:rPr lang="el-GR" sz="1600" b="1" dirty="0">
                <a:solidFill>
                  <a:schemeClr val="accent1"/>
                </a:solidFill>
                <a:latin typeface="Calibri"/>
                <a:ea typeface="Calibri"/>
                <a:cs typeface="Calibri"/>
                <a:sym typeface="Calibri"/>
              </a:rPr>
              <a:t>Ενθαρρύνετε το προσωπικό να καταγράφει κάθε μέρα τρία συγκεκριμένα πράγματα για τα οποία νιώθει ευγνωμοσύνη, εστιάζοντας σε άτομα και σχέσεις, και όχι μόνο σε γεγονότα. Η συγκεκριμένη αναφορά έχει σημασία: για παράδειγμα, </a:t>
            </a:r>
            <a:r>
              <a:rPr lang="en-US" sz="1600" b="1" dirty="0">
                <a:solidFill>
                  <a:schemeClr val="accent1"/>
                </a:solidFill>
                <a:latin typeface="Calibri"/>
                <a:ea typeface="Calibri"/>
                <a:cs typeface="Calibri"/>
                <a:sym typeface="Calibri"/>
              </a:rPr>
              <a:t>: </a:t>
            </a:r>
            <a:r>
              <a:rPr lang="el-GR" sz="1600" b="1" dirty="0">
                <a:solidFill>
                  <a:schemeClr val="accent1"/>
                </a:solidFill>
                <a:latin typeface="Calibri"/>
                <a:ea typeface="Calibri"/>
                <a:cs typeface="Calibri"/>
                <a:sym typeface="Calibri"/>
              </a:rPr>
              <a:t>«Η Μαρία έμεινε μέχρι αργά για να με βοηθήσει να προετοιμάσω τα υλικά» είναι ουσιαστικότερο από ένα απλό «Καλημέρα».</a:t>
            </a:r>
            <a:endParaRPr sz="1200" b="1" dirty="0">
              <a:solidFill>
                <a:schemeClr val="accent1"/>
              </a:solidFill>
            </a:endParaRPr>
          </a:p>
        </p:txBody>
      </p:sp>
      <p:sp>
        <p:nvSpPr>
          <p:cNvPr id="257" name="Google Shape;257;g39e7b6f5a92_0_461"/>
          <p:cNvSpPr txBox="1"/>
          <p:nvPr/>
        </p:nvSpPr>
        <p:spPr>
          <a:xfrm>
            <a:off x="853625" y="1428808"/>
            <a:ext cx="10674000" cy="191445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l-GR" sz="1800" b="1" dirty="0">
                <a:solidFill>
                  <a:srgbClr val="4F4F5B"/>
                </a:solidFill>
                <a:latin typeface="Calibri"/>
                <a:ea typeface="Calibri"/>
                <a:cs typeface="Calibri"/>
                <a:sym typeface="Calibri"/>
              </a:rPr>
              <a:t>Η ευγνωμοσύνη είναι κάτι περισσότερο από ένα απλό συναίσθημα· αποτελεί μια ενεργή πρακτική που αναδιαμορφώνει τις σχέσεις και ενισχύει το ψυχολογικό κεφάλαιο.</a:t>
            </a:r>
            <a:endParaRPr sz="1800" b="1" dirty="0">
              <a:solidFill>
                <a:srgbClr val="4F4F5B"/>
              </a:solidFill>
              <a:latin typeface="Calibri"/>
              <a:ea typeface="Calibri"/>
              <a:cs typeface="Calibri"/>
              <a:sym typeface="Calibri"/>
            </a:endParaRPr>
          </a:p>
          <a:p>
            <a:pPr marL="0" lvl="0" indent="0" algn="l" rtl="0">
              <a:lnSpc>
                <a:spcPct val="115000"/>
              </a:lnSpc>
              <a:spcBef>
                <a:spcPts val="1200"/>
              </a:spcBef>
              <a:spcAft>
                <a:spcPts val="1200"/>
              </a:spcAft>
              <a:buNone/>
            </a:pPr>
            <a:r>
              <a:rPr lang="el-GR" sz="1800" dirty="0">
                <a:solidFill>
                  <a:srgbClr val="4F4F5B"/>
                </a:solidFill>
                <a:latin typeface="Calibri"/>
                <a:ea typeface="Calibri"/>
                <a:cs typeface="Calibri"/>
                <a:sym typeface="Calibri"/>
              </a:rPr>
              <a:t>Έρευνες δείχνουν ότι η συστηματική καλλιέργεια της ευγνωμοσύνης ενισχύει τα θετικά συναισθήματα, ενδυναμώνει τους κοινωνικούς δεσμούς (</a:t>
            </a:r>
            <a:r>
              <a:rPr lang="en-US" sz="1800" dirty="0">
                <a:solidFill>
                  <a:srgbClr val="4F4F5B"/>
                </a:solidFill>
                <a:latin typeface="Calibri"/>
                <a:ea typeface="Calibri"/>
                <a:cs typeface="Calibri"/>
                <a:sym typeface="Calibri"/>
              </a:rPr>
              <a:t>Harvard Health, 2024) </a:t>
            </a:r>
            <a:r>
              <a:rPr lang="el-GR" sz="1800" dirty="0">
                <a:solidFill>
                  <a:srgbClr val="4F4F5B"/>
                </a:solidFill>
                <a:latin typeface="Calibri"/>
                <a:ea typeface="Calibri"/>
                <a:cs typeface="Calibri"/>
                <a:sym typeface="Calibri"/>
              </a:rPr>
              <a:t>και βελτιώνει τη συνολική ευημερία, τόσο για το άτομο που την εκφράζει όσο και για τον/την αποδέκτη/αποδέκτρια (</a:t>
            </a:r>
            <a:r>
              <a:rPr lang="en-US" sz="1800" dirty="0">
                <a:solidFill>
                  <a:srgbClr val="4F4F5B"/>
                </a:solidFill>
                <a:latin typeface="Calibri"/>
                <a:ea typeface="Calibri"/>
                <a:cs typeface="Calibri"/>
                <a:sym typeface="Calibri"/>
              </a:rPr>
              <a:t>Positive Psychology, 2019).</a:t>
            </a:r>
            <a:endParaRPr sz="1800" dirty="0">
              <a:solidFill>
                <a:srgbClr val="4F4F5B"/>
              </a:solidFill>
              <a:latin typeface="Calibri"/>
              <a:ea typeface="Calibri"/>
              <a:cs typeface="Calibri"/>
              <a:sym typeface="Calibri"/>
            </a:endParaRPr>
          </a:p>
        </p:txBody>
      </p:sp>
      <p:sp>
        <p:nvSpPr>
          <p:cNvPr id="258" name="Google Shape;258;g39e7b6f5a92_0_461"/>
          <p:cNvSpPr txBox="1"/>
          <p:nvPr/>
        </p:nvSpPr>
        <p:spPr>
          <a:xfrm>
            <a:off x="4424438" y="3595625"/>
            <a:ext cx="3527400" cy="232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1600" b="1" u="sng" dirty="0">
                <a:solidFill>
                  <a:schemeClr val="accent1"/>
                </a:solidFill>
                <a:latin typeface="Calibri"/>
                <a:ea typeface="Calibri"/>
                <a:cs typeface="Calibri"/>
                <a:sym typeface="Calibri"/>
              </a:rPr>
              <a:t>Ευχαριστήριο σημείωμα</a:t>
            </a:r>
            <a:endParaRPr sz="1600" b="1" u="sng" dirty="0">
              <a:solidFill>
                <a:schemeClr val="accent1"/>
              </a:solidFill>
              <a:latin typeface="Calibri"/>
              <a:ea typeface="Calibri"/>
              <a:cs typeface="Calibri"/>
              <a:sym typeface="Calibri"/>
            </a:endParaRPr>
          </a:p>
          <a:p>
            <a:pPr marL="0" lvl="0" indent="0" algn="ctr" rtl="0">
              <a:spcBef>
                <a:spcPts val="0"/>
              </a:spcBef>
              <a:spcAft>
                <a:spcPts val="0"/>
              </a:spcAft>
              <a:buNone/>
            </a:pPr>
            <a:r>
              <a:rPr lang="el-GR" sz="1600" b="1" dirty="0">
                <a:solidFill>
                  <a:schemeClr val="accent1"/>
                </a:solidFill>
                <a:latin typeface="Calibri"/>
                <a:ea typeface="Calibri"/>
                <a:cs typeface="Calibri"/>
                <a:sym typeface="Calibri"/>
              </a:rPr>
              <a:t>Οι χειρόγραφες σημειώσεις έχουν περισσότερο αντίκτυπο. Εφαρμόστε τα «Ευχαριστώ της Πέμπτης», όπου οι εκπαιδευτικοί γράφουν μια σημείωση σε έναν/μία συνάδελφο, μαθητή/μαθήτρια ή μέλος της οικογένειας. Η ίδια η πράξη της γραφής ενισχύει το συναισθηματικό όφελος.</a:t>
            </a: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200" b="1" dirty="0">
              <a:solidFill>
                <a:schemeClr val="accent1"/>
              </a:solidFill>
            </a:endParaRPr>
          </a:p>
        </p:txBody>
      </p:sp>
      <p:sp>
        <p:nvSpPr>
          <p:cNvPr id="259" name="Google Shape;259;g39e7b6f5a92_0_461"/>
          <p:cNvSpPr txBox="1"/>
          <p:nvPr/>
        </p:nvSpPr>
        <p:spPr>
          <a:xfrm>
            <a:off x="7898422" y="3595625"/>
            <a:ext cx="3527400" cy="232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u="sng" dirty="0" err="1">
                <a:solidFill>
                  <a:schemeClr val="accent1"/>
                </a:solidFill>
                <a:latin typeface="Calibri"/>
                <a:ea typeface="Calibri"/>
                <a:cs typeface="Calibri"/>
                <a:sym typeface="Calibri"/>
              </a:rPr>
              <a:t>Δημόσι</a:t>
            </a:r>
            <a:r>
              <a:rPr lang="en-US" sz="1600" b="1" u="sng" dirty="0">
                <a:solidFill>
                  <a:schemeClr val="accent1"/>
                </a:solidFill>
                <a:latin typeface="Calibri"/>
                <a:ea typeface="Calibri"/>
                <a:cs typeface="Calibri"/>
                <a:sym typeface="Calibri"/>
              </a:rPr>
              <a:t>α </a:t>
            </a:r>
            <a:r>
              <a:rPr lang="el-GR" sz="1600" b="1" u="sng" dirty="0">
                <a:solidFill>
                  <a:schemeClr val="accent1"/>
                </a:solidFill>
                <a:latin typeface="Calibri"/>
                <a:ea typeface="Calibri"/>
                <a:cs typeface="Calibri"/>
                <a:sym typeface="Calibri"/>
              </a:rPr>
              <a:t>αναγνώριση</a:t>
            </a:r>
            <a:r>
              <a:rPr lang="en-US" sz="1600" b="1" u="sng" dirty="0">
                <a:solidFill>
                  <a:schemeClr val="accent1"/>
                </a:solidFill>
                <a:latin typeface="Calibri"/>
                <a:ea typeface="Calibri"/>
                <a:cs typeface="Calibri"/>
                <a:sym typeface="Calibri"/>
              </a:rPr>
              <a:t> </a:t>
            </a:r>
            <a:endParaRPr sz="1600" b="1" u="sng" dirty="0">
              <a:solidFill>
                <a:schemeClr val="accent1"/>
              </a:solidFill>
              <a:latin typeface="Calibri"/>
              <a:ea typeface="Calibri"/>
              <a:cs typeface="Calibri"/>
              <a:sym typeface="Calibri"/>
            </a:endParaRPr>
          </a:p>
          <a:p>
            <a:pPr marL="0" lvl="0" indent="0" algn="ctr" rtl="0">
              <a:spcBef>
                <a:spcPts val="0"/>
              </a:spcBef>
              <a:spcAft>
                <a:spcPts val="0"/>
              </a:spcAft>
              <a:buNone/>
            </a:pPr>
            <a:r>
              <a:rPr lang="el-GR" sz="1600" b="1" dirty="0">
                <a:solidFill>
                  <a:schemeClr val="accent1"/>
                </a:solidFill>
                <a:latin typeface="Calibri"/>
                <a:ea typeface="Calibri"/>
                <a:cs typeface="Calibri"/>
                <a:sym typeface="Calibri"/>
              </a:rPr>
              <a:t>Δημιουργήστε τακτικές ευκαιρίες για να εκφράζετε την ευγνωμοσύνη σας σε συναντήσεις προσωπικού ή στις πρωινές ανακοινώσεις. Εκφράστε συγκεκριμένη και αυθεντική εκτίμηση: περιγράψτε τη συγκεκριμένη πράξη, αναδείξτε την επίδρασή της και δείξτε ειλικρινή αναγνώριση.</a:t>
            </a: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6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200" b="1" dirty="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9f7e177b5a_1_3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65" name="Google Shape;265;g39f7e177b5a_1_321"/>
          <p:cNvSpPr txBox="1">
            <a:spLocks noGrp="1"/>
          </p:cNvSpPr>
          <p:nvPr>
            <p:ph type="body" idx="2"/>
          </p:nvPr>
        </p:nvSpPr>
        <p:spPr>
          <a:xfrm>
            <a:off x="184875" y="938375"/>
            <a:ext cx="11499900" cy="34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dirty="0">
                <a:solidFill>
                  <a:schemeClr val="accent2"/>
                </a:solidFill>
              </a:rPr>
              <a:t>2. </a:t>
            </a:r>
            <a:r>
              <a:rPr lang="en-US" sz="2400" b="1" dirty="0" err="1">
                <a:solidFill>
                  <a:schemeClr val="accent2"/>
                </a:solidFill>
              </a:rPr>
              <a:t>Ενεργητική</a:t>
            </a:r>
            <a:r>
              <a:rPr lang="en-US" sz="2400" b="1" dirty="0">
                <a:solidFill>
                  <a:schemeClr val="accent2"/>
                </a:solidFill>
              </a:rPr>
              <a:t> </a:t>
            </a:r>
            <a:r>
              <a:rPr lang="el-GR" sz="2400" b="1" dirty="0">
                <a:solidFill>
                  <a:schemeClr val="accent2"/>
                </a:solidFill>
              </a:rPr>
              <a:t>και </a:t>
            </a:r>
            <a:r>
              <a:rPr lang="en-US" sz="2400" b="1" dirty="0" err="1">
                <a:solidFill>
                  <a:schemeClr val="accent2"/>
                </a:solidFill>
              </a:rPr>
              <a:t>ε</a:t>
            </a:r>
            <a:r>
              <a:rPr lang="en-US" sz="2400" b="1" dirty="0">
                <a:solidFill>
                  <a:schemeClr val="accent2"/>
                </a:solidFill>
              </a:rPr>
              <a:t>π</a:t>
            </a:r>
            <a:r>
              <a:rPr lang="en-US" sz="2400" b="1" dirty="0" err="1">
                <a:solidFill>
                  <a:schemeClr val="accent2"/>
                </a:solidFill>
              </a:rPr>
              <a:t>οικοδομητική</a:t>
            </a:r>
            <a:r>
              <a:rPr lang="en-US" sz="2400" b="1" dirty="0">
                <a:solidFill>
                  <a:schemeClr val="accent2"/>
                </a:solidFill>
              </a:rPr>
              <a:t> α</a:t>
            </a:r>
            <a:r>
              <a:rPr lang="en-US" sz="2400" b="1" dirty="0" err="1">
                <a:solidFill>
                  <a:schemeClr val="accent2"/>
                </a:solidFill>
              </a:rPr>
              <a:t>ντ</a:t>
            </a:r>
            <a:r>
              <a:rPr lang="en-US" sz="2400" b="1" dirty="0">
                <a:solidFill>
                  <a:schemeClr val="accent2"/>
                </a:solidFill>
              </a:rPr>
              <a:t>απ</a:t>
            </a:r>
            <a:r>
              <a:rPr lang="en-US" sz="2400" b="1" dirty="0" err="1">
                <a:solidFill>
                  <a:schemeClr val="accent2"/>
                </a:solidFill>
              </a:rPr>
              <a:t>όκριση</a:t>
            </a:r>
            <a:r>
              <a:rPr lang="en-US" sz="2400" b="1" dirty="0">
                <a:solidFill>
                  <a:schemeClr val="accent2"/>
                </a:solidFill>
              </a:rPr>
              <a:t> </a:t>
            </a:r>
            <a:r>
              <a:rPr lang="el-GR" sz="2400" b="1" dirty="0">
                <a:solidFill>
                  <a:schemeClr val="accent2"/>
                </a:solidFill>
              </a:rPr>
              <a:t>–</a:t>
            </a:r>
            <a:r>
              <a:rPr lang="en-US" sz="2400" b="1" dirty="0">
                <a:solidFill>
                  <a:schemeClr val="accent2"/>
                </a:solidFill>
              </a:rPr>
              <a:t> </a:t>
            </a:r>
            <a:r>
              <a:rPr lang="en-US" sz="2400" b="1" dirty="0" err="1">
                <a:solidFill>
                  <a:schemeClr val="accent2"/>
                </a:solidFill>
              </a:rPr>
              <a:t>Οικοδόμηση</a:t>
            </a:r>
            <a:r>
              <a:rPr lang="en-US" sz="2400" b="1" dirty="0">
                <a:solidFill>
                  <a:schemeClr val="accent2"/>
                </a:solidFill>
              </a:rPr>
              <a:t> </a:t>
            </a:r>
            <a:r>
              <a:rPr lang="en-US" sz="2400" b="1" dirty="0" err="1">
                <a:solidFill>
                  <a:schemeClr val="accent2"/>
                </a:solidFill>
              </a:rPr>
              <a:t>θετικών</a:t>
            </a:r>
            <a:r>
              <a:rPr lang="en-US" sz="2400" b="1" dirty="0">
                <a:solidFill>
                  <a:schemeClr val="accent2"/>
                </a:solidFill>
              </a:rPr>
              <a:t> </a:t>
            </a:r>
            <a:r>
              <a:rPr lang="en-US" sz="2400" b="1" dirty="0" err="1">
                <a:solidFill>
                  <a:schemeClr val="accent2"/>
                </a:solidFill>
              </a:rPr>
              <a:t>σχέσεων</a:t>
            </a:r>
            <a:r>
              <a:rPr lang="en-US" sz="2400" b="1" dirty="0">
                <a:solidFill>
                  <a:schemeClr val="accent2"/>
                </a:solidFill>
              </a:rPr>
              <a:t> </a:t>
            </a:r>
            <a:endParaRPr sz="2400" b="1" dirty="0">
              <a:solidFill>
                <a:schemeClr val="accent2"/>
              </a:solidFill>
            </a:endParaRPr>
          </a:p>
        </p:txBody>
      </p:sp>
      <p:sp>
        <p:nvSpPr>
          <p:cNvPr id="266" name="Google Shape;266;g39f7e177b5a_1_321"/>
          <p:cNvSpPr txBox="1"/>
          <p:nvPr/>
        </p:nvSpPr>
        <p:spPr>
          <a:xfrm>
            <a:off x="641087" y="1305595"/>
            <a:ext cx="10909825" cy="555240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l-GR" sz="1800" dirty="0">
                <a:solidFill>
                  <a:srgbClr val="4F4F5B"/>
                </a:solidFill>
                <a:latin typeface="Calibri"/>
                <a:ea typeface="Calibri"/>
                <a:cs typeface="Calibri"/>
                <a:sym typeface="Calibri"/>
              </a:rPr>
              <a:t>Ο τρόπος με τον οποίο ανταποκρινόμαστε όταν κάποιος μοιράζεται θετικά νέα επηρεάζει ουσιαστικά την ποιότητα της σχέσης.</a:t>
            </a:r>
            <a:r>
              <a:rPr lang="en-US" sz="1800" dirty="0">
                <a:solidFill>
                  <a:srgbClr val="4F4F5B"/>
                </a:solidFill>
                <a:latin typeface="Calibri"/>
                <a:ea typeface="Calibri"/>
                <a:cs typeface="Calibri"/>
                <a:sym typeface="Calibri"/>
              </a:rPr>
              <a:t> </a:t>
            </a:r>
            <a:endParaRPr sz="1800" dirty="0">
              <a:solidFill>
                <a:srgbClr val="4F4F5B"/>
              </a:solidFill>
              <a:latin typeface="Calibri"/>
              <a:ea typeface="Calibri"/>
              <a:cs typeface="Calibri"/>
              <a:sym typeface="Calibri"/>
            </a:endParaRPr>
          </a:p>
          <a:p>
            <a:pPr lvl="0">
              <a:lnSpc>
                <a:spcPct val="115000"/>
              </a:lnSpc>
              <a:spcBef>
                <a:spcPts val="1200"/>
              </a:spcBef>
            </a:pPr>
            <a:r>
              <a:rPr lang="el-GR" sz="1800" dirty="0">
                <a:solidFill>
                  <a:srgbClr val="4F4F5B"/>
                </a:solidFill>
                <a:latin typeface="Calibri"/>
                <a:ea typeface="Calibri"/>
                <a:cs typeface="Calibri"/>
                <a:sym typeface="Calibri"/>
              </a:rPr>
              <a:t>Ε</a:t>
            </a:r>
            <a:r>
              <a:rPr lang="en-US" sz="1800" dirty="0" err="1">
                <a:solidFill>
                  <a:srgbClr val="4F4F5B"/>
                </a:solidFill>
                <a:latin typeface="Calibri"/>
                <a:ea typeface="Calibri"/>
                <a:cs typeface="Calibri"/>
                <a:sym typeface="Calibri"/>
              </a:rPr>
              <a:t>νεργητική</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ε</a:t>
            </a:r>
            <a:r>
              <a:rPr lang="en-US" sz="1800" dirty="0">
                <a:solidFill>
                  <a:srgbClr val="4F4F5B"/>
                </a:solidFill>
                <a:latin typeface="Calibri"/>
                <a:ea typeface="Calibri"/>
                <a:cs typeface="Calibri"/>
                <a:sym typeface="Calibri"/>
              </a:rPr>
              <a:t>π</a:t>
            </a:r>
            <a:r>
              <a:rPr lang="en-US" sz="1800" dirty="0" err="1">
                <a:solidFill>
                  <a:srgbClr val="4F4F5B"/>
                </a:solidFill>
                <a:latin typeface="Calibri"/>
                <a:ea typeface="Calibri"/>
                <a:cs typeface="Calibri"/>
                <a:sym typeface="Calibri"/>
              </a:rPr>
              <a:t>οικοδομητική</a:t>
            </a:r>
            <a:r>
              <a:rPr lang="en-US" sz="1800" dirty="0">
                <a:solidFill>
                  <a:srgbClr val="4F4F5B"/>
                </a:solidFill>
                <a:latin typeface="Calibri"/>
                <a:ea typeface="Calibri"/>
                <a:cs typeface="Calibri"/>
                <a:sym typeface="Calibri"/>
              </a:rPr>
              <a:t> α</a:t>
            </a:r>
            <a:r>
              <a:rPr lang="en-US" sz="1800" dirty="0" err="1">
                <a:solidFill>
                  <a:srgbClr val="4F4F5B"/>
                </a:solidFill>
                <a:latin typeface="Calibri"/>
                <a:ea typeface="Calibri"/>
                <a:cs typeface="Calibri"/>
                <a:sym typeface="Calibri"/>
              </a:rPr>
              <a:t>ντ</a:t>
            </a:r>
            <a:r>
              <a:rPr lang="en-US" sz="1800" dirty="0">
                <a:solidFill>
                  <a:srgbClr val="4F4F5B"/>
                </a:solidFill>
                <a:latin typeface="Calibri"/>
                <a:ea typeface="Calibri"/>
                <a:cs typeface="Calibri"/>
                <a:sym typeface="Calibri"/>
              </a:rPr>
              <a:t>απ</a:t>
            </a:r>
            <a:r>
              <a:rPr lang="en-US" sz="1800" dirty="0" err="1">
                <a:solidFill>
                  <a:srgbClr val="4F4F5B"/>
                </a:solidFill>
                <a:latin typeface="Calibri"/>
                <a:ea typeface="Calibri"/>
                <a:cs typeface="Calibri"/>
                <a:sym typeface="Calibri"/>
              </a:rPr>
              <a:t>όκριση</a:t>
            </a:r>
            <a:r>
              <a:rPr lang="en-US" sz="1800" dirty="0">
                <a:solidFill>
                  <a:srgbClr val="4F4F5B"/>
                </a:solidFill>
                <a:latin typeface="Calibri"/>
                <a:ea typeface="Calibri"/>
                <a:cs typeface="Calibri"/>
                <a:sym typeface="Calibri"/>
              </a:rPr>
              <a:t> (Active Constructive Responding </a:t>
            </a:r>
            <a:r>
              <a:rPr lang="el-GR" sz="1800" dirty="0">
                <a:solidFill>
                  <a:srgbClr val="4F4F5B"/>
                </a:solidFill>
                <a:latin typeface="Calibri"/>
                <a:ea typeface="Calibri"/>
                <a:cs typeface="Calibri"/>
                <a:sym typeface="Calibri"/>
              </a:rPr>
              <a:t>– </a:t>
            </a:r>
            <a:r>
              <a:rPr lang="en-US" sz="1800" dirty="0">
                <a:solidFill>
                  <a:srgbClr val="4F4F5B"/>
                </a:solidFill>
                <a:latin typeface="Calibri"/>
                <a:ea typeface="Calibri"/>
                <a:cs typeface="Calibri"/>
                <a:sym typeface="Calibri"/>
              </a:rPr>
              <a:t>ACR) </a:t>
            </a:r>
            <a:r>
              <a:rPr lang="el-GR" sz="1800" dirty="0">
                <a:solidFill>
                  <a:srgbClr val="4F4F5B"/>
                </a:solidFill>
                <a:latin typeface="Calibri"/>
                <a:ea typeface="Calibri"/>
                <a:cs typeface="Calibri"/>
                <a:sym typeface="Calibri"/>
              </a:rPr>
              <a:t>σημαίνει να ανταποκρίνεσαι με γνήσιο ενθουσιασμό, περιέργεια και πραγματικό ενδιαφέρον, όταν κάποιος μοιράζεται κάτι ευχάριστο.</a:t>
            </a:r>
            <a:endParaRPr sz="1800" b="1" dirty="0">
              <a:solidFill>
                <a:srgbClr val="4F4F5B"/>
              </a:solidFill>
              <a:latin typeface="Calibri"/>
              <a:ea typeface="Calibri"/>
              <a:cs typeface="Calibri"/>
              <a:sym typeface="Calibri"/>
            </a:endParaRPr>
          </a:p>
          <a:p>
            <a:pPr marL="457200" lvl="0" indent="-342900" algn="l" rtl="0">
              <a:lnSpc>
                <a:spcPct val="115000"/>
              </a:lnSpc>
              <a:spcBef>
                <a:spcPts val="1200"/>
              </a:spcBef>
              <a:spcAft>
                <a:spcPts val="0"/>
              </a:spcAft>
              <a:buClr>
                <a:srgbClr val="4F4F5B"/>
              </a:buClr>
              <a:buSzPts val="1800"/>
              <a:buFont typeface="Calibri"/>
              <a:buChar char="●"/>
            </a:pPr>
            <a:r>
              <a:rPr lang="en-US" sz="1800" dirty="0" err="1">
                <a:solidFill>
                  <a:srgbClr val="4F4F5B"/>
                </a:solidFill>
                <a:latin typeface="Calibri"/>
                <a:ea typeface="Calibri"/>
                <a:cs typeface="Calibri"/>
                <a:sym typeface="Calibri"/>
              </a:rPr>
              <a:t>Κάντε</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ερωτήσεις</a:t>
            </a:r>
            <a:r>
              <a:rPr lang="en-US" sz="1800" dirty="0">
                <a:solidFill>
                  <a:srgbClr val="4F4F5B"/>
                </a:solidFill>
                <a:latin typeface="Calibri"/>
                <a:ea typeface="Calibri"/>
                <a:cs typeface="Calibri"/>
                <a:sym typeface="Calibri"/>
              </a:rPr>
              <a:t> π</a:t>
            </a:r>
            <a:r>
              <a:rPr lang="en-US" sz="1800" dirty="0" err="1">
                <a:solidFill>
                  <a:srgbClr val="4F4F5B"/>
                </a:solidFill>
                <a:latin typeface="Calibri"/>
                <a:ea typeface="Calibri"/>
                <a:cs typeface="Calibri"/>
                <a:sym typeface="Calibri"/>
              </a:rPr>
              <a:t>ου</a:t>
            </a:r>
            <a:r>
              <a:rPr lang="en-US" sz="1800" dirty="0">
                <a:solidFill>
                  <a:srgbClr val="4F4F5B"/>
                </a:solidFill>
                <a:latin typeface="Calibri"/>
                <a:ea typeface="Calibri"/>
                <a:cs typeface="Calibri"/>
                <a:sym typeface="Calibri"/>
              </a:rPr>
              <a:t> π</a:t>
            </a:r>
            <a:r>
              <a:rPr lang="en-US" sz="1800" dirty="0" err="1">
                <a:solidFill>
                  <a:srgbClr val="4F4F5B"/>
                </a:solidFill>
                <a:latin typeface="Calibri"/>
                <a:ea typeface="Calibri"/>
                <a:cs typeface="Calibri"/>
                <a:sym typeface="Calibri"/>
              </a:rPr>
              <a:t>ροσκ</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λούν</a:t>
            </a:r>
            <a:r>
              <a:rPr lang="el-GR" sz="1800" dirty="0">
                <a:solidFill>
                  <a:srgbClr val="4F4F5B"/>
                </a:solidFill>
                <a:latin typeface="Calibri"/>
                <a:ea typeface="Calibri"/>
                <a:cs typeface="Calibri"/>
                <a:sym typeface="Calibri"/>
              </a:rPr>
              <a:t> τον/τη συνομιλητή/συνομιλήτρια</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να δώσει </a:t>
            </a:r>
            <a:r>
              <a:rPr lang="en-US" sz="1800" dirty="0">
                <a:solidFill>
                  <a:srgbClr val="4F4F5B"/>
                </a:solidFill>
                <a:latin typeface="Calibri"/>
                <a:ea typeface="Calibri"/>
                <a:cs typeface="Calibri"/>
                <a:sym typeface="Calibri"/>
              </a:rPr>
              <a:t>π</a:t>
            </a:r>
            <a:r>
              <a:rPr lang="en-US" sz="1800" dirty="0" err="1">
                <a:solidFill>
                  <a:srgbClr val="4F4F5B"/>
                </a:solidFill>
                <a:latin typeface="Calibri"/>
                <a:ea typeface="Calibri"/>
                <a:cs typeface="Calibri"/>
                <a:sym typeface="Calibri"/>
              </a:rPr>
              <a:t>ερ</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ιτέρω</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λεπτομέρειες</a:t>
            </a:r>
            <a:endParaRPr sz="1800" dirty="0">
              <a:solidFill>
                <a:srgbClr val="4F4F5B"/>
              </a:solidFill>
              <a:latin typeface="Calibri"/>
              <a:ea typeface="Calibri"/>
              <a:cs typeface="Calibri"/>
              <a:sym typeface="Calibri"/>
            </a:endParaRPr>
          </a:p>
          <a:p>
            <a:pPr marL="457200" lvl="0" indent="-342900" algn="l" rtl="0">
              <a:lnSpc>
                <a:spcPct val="115000"/>
              </a:lnSpc>
              <a:spcBef>
                <a:spcPts val="0"/>
              </a:spcBef>
              <a:spcAft>
                <a:spcPts val="0"/>
              </a:spcAft>
              <a:buClr>
                <a:srgbClr val="4F4F5B"/>
              </a:buClr>
              <a:buSzPts val="1800"/>
              <a:buFont typeface="Calibri"/>
              <a:buChar char="●"/>
            </a:pPr>
            <a:r>
              <a:rPr lang="en-US" sz="1800" dirty="0" err="1">
                <a:solidFill>
                  <a:srgbClr val="4F4F5B"/>
                </a:solidFill>
                <a:latin typeface="Calibri"/>
                <a:ea typeface="Calibri"/>
                <a:cs typeface="Calibri"/>
                <a:sym typeface="Calibri"/>
              </a:rPr>
              <a:t>Χρησιμο</a:t>
            </a:r>
            <a:r>
              <a:rPr lang="en-US" sz="1800" dirty="0">
                <a:solidFill>
                  <a:srgbClr val="4F4F5B"/>
                </a:solidFill>
                <a:latin typeface="Calibri"/>
                <a:ea typeface="Calibri"/>
                <a:cs typeface="Calibri"/>
                <a:sym typeface="Calibri"/>
              </a:rPr>
              <a:t>π</a:t>
            </a:r>
            <a:r>
              <a:rPr lang="en-US" sz="1800" dirty="0" err="1">
                <a:solidFill>
                  <a:srgbClr val="4F4F5B"/>
                </a:solidFill>
                <a:latin typeface="Calibri"/>
                <a:ea typeface="Calibri"/>
                <a:cs typeface="Calibri"/>
                <a:sym typeface="Calibri"/>
              </a:rPr>
              <a:t>οιήστε</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μη</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λεκτική</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επικοινωνία</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οπτική επαφή</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στάση σώματος στραμμένη</a:t>
            </a:r>
            <a:r>
              <a:rPr lang="en-US" sz="1800" dirty="0">
                <a:solidFill>
                  <a:srgbClr val="4F4F5B"/>
                </a:solidFill>
                <a:latin typeface="Calibri"/>
                <a:ea typeface="Calibri"/>
                <a:cs typeface="Calibri"/>
                <a:sym typeface="Calibri"/>
              </a:rPr>
              <a:t> π</a:t>
            </a:r>
            <a:r>
              <a:rPr lang="en-US" sz="1800" dirty="0" err="1">
                <a:solidFill>
                  <a:srgbClr val="4F4F5B"/>
                </a:solidFill>
                <a:latin typeface="Calibri"/>
                <a:ea typeface="Calibri"/>
                <a:cs typeface="Calibri"/>
                <a:sym typeface="Calibri"/>
              </a:rPr>
              <a:t>ρος</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το</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άτομο</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χ</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μόγελο</a:t>
            </a:r>
            <a:endParaRPr sz="1800" dirty="0">
              <a:solidFill>
                <a:srgbClr val="4F4F5B"/>
              </a:solidFill>
              <a:latin typeface="Calibri"/>
              <a:ea typeface="Calibri"/>
              <a:cs typeface="Calibri"/>
              <a:sym typeface="Calibri"/>
            </a:endParaRPr>
          </a:p>
          <a:p>
            <a:pPr marL="457200" lvl="0" indent="-342900">
              <a:lnSpc>
                <a:spcPct val="115000"/>
              </a:lnSpc>
              <a:buClr>
                <a:srgbClr val="4F4F5B"/>
              </a:buClr>
              <a:buSzPts val="1800"/>
              <a:buFont typeface="Calibri"/>
              <a:buChar char="●"/>
            </a:pPr>
            <a:r>
              <a:rPr lang="en-US" sz="1800" dirty="0" err="1">
                <a:solidFill>
                  <a:srgbClr val="4F4F5B"/>
                </a:solidFill>
                <a:latin typeface="Calibri"/>
                <a:ea typeface="Calibri"/>
                <a:cs typeface="Calibri"/>
                <a:sym typeface="Calibri"/>
              </a:rPr>
              <a:t>Βοηθήστε</a:t>
            </a:r>
            <a:r>
              <a:rPr lang="en-US" sz="1800" dirty="0">
                <a:solidFill>
                  <a:srgbClr val="4F4F5B"/>
                </a:solidFill>
                <a:latin typeface="Calibri"/>
                <a:ea typeface="Calibri"/>
                <a:cs typeface="Calibri"/>
                <a:sym typeface="Calibri"/>
              </a:rPr>
              <a:t> </a:t>
            </a:r>
            <a:r>
              <a:rPr lang="el-GR" sz="1800" dirty="0">
                <a:solidFill>
                  <a:srgbClr val="4F4F5B"/>
                </a:solidFill>
                <a:latin typeface="Calibri"/>
                <a:ea typeface="Calibri"/>
                <a:cs typeface="Calibri"/>
                <a:sym typeface="Calibri"/>
              </a:rPr>
              <a:t>τον/τη συνομιλητή/συνομιλήτρια</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ν</a:t>
            </a:r>
            <a:r>
              <a:rPr lang="en-US" sz="1800" dirty="0">
                <a:solidFill>
                  <a:srgbClr val="4F4F5B"/>
                </a:solidFill>
                <a:latin typeface="Calibri"/>
                <a:ea typeface="Calibri"/>
                <a:cs typeface="Calibri"/>
                <a:sym typeface="Calibri"/>
              </a:rPr>
              <a:t>α </a:t>
            </a:r>
            <a:r>
              <a:rPr lang="en-US" sz="1800" dirty="0" err="1">
                <a:solidFill>
                  <a:srgbClr val="4F4F5B"/>
                </a:solidFill>
                <a:latin typeface="Calibri"/>
                <a:ea typeface="Calibri"/>
                <a:cs typeface="Calibri"/>
                <a:sym typeface="Calibri"/>
              </a:rPr>
              <a:t>ξ</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ν</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ζήσ</a:t>
            </a:r>
            <a:r>
              <a:rPr lang="el-GR" sz="1800" dirty="0">
                <a:solidFill>
                  <a:srgbClr val="4F4F5B"/>
                </a:solidFill>
                <a:latin typeface="Calibri"/>
                <a:ea typeface="Calibri"/>
                <a:cs typeface="Calibri"/>
                <a:sym typeface="Calibri"/>
              </a:rPr>
              <a:t>ει</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την</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εμ</a:t>
            </a:r>
            <a:r>
              <a:rPr lang="en-US" sz="1800" dirty="0">
                <a:solidFill>
                  <a:srgbClr val="4F4F5B"/>
                </a:solidFill>
                <a:latin typeface="Calibri"/>
                <a:ea typeface="Calibri"/>
                <a:cs typeface="Calibri"/>
                <a:sym typeface="Calibri"/>
              </a:rPr>
              <a:t>π</a:t>
            </a:r>
            <a:r>
              <a:rPr lang="en-US" sz="1800" dirty="0" err="1">
                <a:solidFill>
                  <a:srgbClr val="4F4F5B"/>
                </a:solidFill>
                <a:latin typeface="Calibri"/>
                <a:ea typeface="Calibri"/>
                <a:cs typeface="Calibri"/>
                <a:sym typeface="Calibri"/>
              </a:rPr>
              <a:t>ειρί</a:t>
            </a:r>
            <a:r>
              <a:rPr lang="en-US" sz="1800" dirty="0">
                <a:solidFill>
                  <a:srgbClr val="4F4F5B"/>
                </a:solidFill>
                <a:latin typeface="Calibri"/>
                <a:ea typeface="Calibri"/>
                <a:cs typeface="Calibri"/>
                <a:sym typeface="Calibri"/>
              </a:rPr>
              <a:t>α </a:t>
            </a:r>
            <a:r>
              <a:rPr lang="en-US" sz="1800" dirty="0" err="1">
                <a:solidFill>
                  <a:srgbClr val="4F4F5B"/>
                </a:solidFill>
                <a:latin typeface="Calibri"/>
                <a:ea typeface="Calibri"/>
                <a:cs typeface="Calibri"/>
                <a:sym typeface="Calibri"/>
              </a:rPr>
              <a:t>μέσω</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των</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ερωτήσεών</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σ</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ς</a:t>
            </a:r>
            <a:endParaRPr sz="1800" dirty="0">
              <a:solidFill>
                <a:srgbClr val="4F4F5B"/>
              </a:solidFill>
              <a:latin typeface="Calibri"/>
              <a:ea typeface="Calibri"/>
              <a:cs typeface="Calibri"/>
              <a:sym typeface="Calibri"/>
            </a:endParaRPr>
          </a:p>
          <a:p>
            <a:pPr marL="457200" lvl="0" indent="-342900" algn="l" rtl="0">
              <a:lnSpc>
                <a:spcPct val="115000"/>
              </a:lnSpc>
              <a:spcBef>
                <a:spcPts val="0"/>
              </a:spcBef>
              <a:spcAft>
                <a:spcPts val="0"/>
              </a:spcAft>
              <a:buClr>
                <a:srgbClr val="4F4F5B"/>
              </a:buClr>
              <a:buSzPts val="1800"/>
              <a:buFont typeface="Calibri"/>
              <a:buChar char="●"/>
            </a:pPr>
            <a:r>
              <a:rPr lang="en-US" sz="1800" dirty="0" err="1">
                <a:solidFill>
                  <a:srgbClr val="4F4F5B"/>
                </a:solidFill>
                <a:latin typeface="Calibri"/>
                <a:ea typeface="Calibri"/>
                <a:cs typeface="Calibri"/>
                <a:sym typeface="Calibri"/>
              </a:rPr>
              <a:t>Ε</a:t>
            </a:r>
            <a:r>
              <a:rPr lang="en-US" sz="1800" dirty="0">
                <a:solidFill>
                  <a:srgbClr val="4F4F5B"/>
                </a:solidFill>
                <a:latin typeface="Calibri"/>
                <a:ea typeface="Calibri"/>
                <a:cs typeface="Calibri"/>
                <a:sym typeface="Calibri"/>
              </a:rPr>
              <a:t>π</a:t>
            </a:r>
            <a:r>
              <a:rPr lang="en-US" sz="1800" dirty="0" err="1">
                <a:solidFill>
                  <a:srgbClr val="4F4F5B"/>
                </a:solidFill>
                <a:latin typeface="Calibri"/>
                <a:ea typeface="Calibri"/>
                <a:cs typeface="Calibri"/>
                <a:sym typeface="Calibri"/>
              </a:rPr>
              <a:t>ιδοκιμάστε</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τον</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ρόλο</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του</a:t>
            </a:r>
            <a:r>
              <a:rPr lang="el-GR" sz="1800" dirty="0">
                <a:solidFill>
                  <a:srgbClr val="4F4F5B"/>
                </a:solidFill>
                <a:latin typeface="Calibri"/>
                <a:ea typeface="Calibri"/>
                <a:cs typeface="Calibri"/>
                <a:sym typeface="Calibri"/>
              </a:rPr>
              <a:t>/της</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στη</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δημιουργί</a:t>
            </a:r>
            <a:r>
              <a:rPr lang="en-US" sz="1800" dirty="0">
                <a:solidFill>
                  <a:srgbClr val="4F4F5B"/>
                </a:solidFill>
                <a:latin typeface="Calibri"/>
                <a:ea typeface="Calibri"/>
                <a:cs typeface="Calibri"/>
                <a:sym typeface="Calibri"/>
              </a:rPr>
              <a:t>α </a:t>
            </a:r>
            <a:r>
              <a:rPr lang="en-US" sz="1800" dirty="0" err="1">
                <a:solidFill>
                  <a:srgbClr val="4F4F5B"/>
                </a:solidFill>
                <a:latin typeface="Calibri"/>
                <a:ea typeface="Calibri"/>
                <a:cs typeface="Calibri"/>
                <a:sym typeface="Calibri"/>
              </a:rPr>
              <a:t>του</a:t>
            </a:r>
            <a:r>
              <a:rPr lang="en-US" sz="1800" dirty="0">
                <a:solidFill>
                  <a:srgbClr val="4F4F5B"/>
                </a:solidFill>
                <a:latin typeface="Calibri"/>
                <a:ea typeface="Calibri"/>
                <a:cs typeface="Calibri"/>
                <a:sym typeface="Calibri"/>
              </a:rPr>
              <a:t> </a:t>
            </a:r>
            <a:r>
              <a:rPr lang="en-US" sz="1800" dirty="0" err="1">
                <a:solidFill>
                  <a:srgbClr val="4F4F5B"/>
                </a:solidFill>
                <a:latin typeface="Calibri"/>
                <a:ea typeface="Calibri"/>
                <a:cs typeface="Calibri"/>
                <a:sym typeface="Calibri"/>
              </a:rPr>
              <a:t>θετικού</a:t>
            </a:r>
            <a:r>
              <a:rPr lang="en-US" sz="1800" dirty="0">
                <a:solidFill>
                  <a:srgbClr val="4F4F5B"/>
                </a:solidFill>
                <a:latin typeface="Calibri"/>
                <a:ea typeface="Calibri"/>
                <a:cs typeface="Calibri"/>
                <a:sym typeface="Calibri"/>
              </a:rPr>
              <a:t> απ</a:t>
            </a:r>
            <a:r>
              <a:rPr lang="en-US" sz="1800" dirty="0" err="1">
                <a:solidFill>
                  <a:srgbClr val="4F4F5B"/>
                </a:solidFill>
                <a:latin typeface="Calibri"/>
                <a:ea typeface="Calibri"/>
                <a:cs typeface="Calibri"/>
                <a:sym typeface="Calibri"/>
              </a:rPr>
              <a:t>οτελέσμ</a:t>
            </a:r>
            <a:r>
              <a:rPr lang="en-US" sz="1800" dirty="0">
                <a:solidFill>
                  <a:srgbClr val="4F4F5B"/>
                </a:solidFill>
                <a:latin typeface="Calibri"/>
                <a:ea typeface="Calibri"/>
                <a:cs typeface="Calibri"/>
                <a:sym typeface="Calibri"/>
              </a:rPr>
              <a:t>α</a:t>
            </a:r>
            <a:r>
              <a:rPr lang="en-US" sz="1800" dirty="0" err="1">
                <a:solidFill>
                  <a:srgbClr val="4F4F5B"/>
                </a:solidFill>
                <a:latin typeface="Calibri"/>
                <a:ea typeface="Calibri"/>
                <a:cs typeface="Calibri"/>
                <a:sym typeface="Calibri"/>
              </a:rPr>
              <a:t>τος</a:t>
            </a:r>
            <a:endParaRPr sz="1800" dirty="0">
              <a:solidFill>
                <a:srgbClr val="4F4F5B"/>
              </a:solidFill>
              <a:latin typeface="Calibri"/>
              <a:ea typeface="Calibri"/>
              <a:cs typeface="Calibri"/>
              <a:sym typeface="Calibri"/>
            </a:endParaRPr>
          </a:p>
          <a:p>
            <a:pPr marL="0" lvl="0" indent="0" algn="l" rtl="0">
              <a:lnSpc>
                <a:spcPct val="115000"/>
              </a:lnSpc>
              <a:spcBef>
                <a:spcPts val="1200"/>
              </a:spcBef>
              <a:spcAft>
                <a:spcPts val="0"/>
              </a:spcAft>
              <a:buNone/>
            </a:pPr>
            <a:r>
              <a:rPr lang="en-US" sz="1800" b="1" dirty="0" err="1">
                <a:solidFill>
                  <a:srgbClr val="4F4F5B"/>
                </a:solidFill>
                <a:latin typeface="Calibri"/>
                <a:ea typeface="Calibri"/>
                <a:cs typeface="Calibri"/>
                <a:sym typeface="Calibri"/>
              </a:rPr>
              <a:t>Οι</a:t>
            </a:r>
            <a:r>
              <a:rPr lang="en-US" sz="1800" b="1" dirty="0">
                <a:solidFill>
                  <a:srgbClr val="4F4F5B"/>
                </a:solidFill>
                <a:latin typeface="Calibri"/>
                <a:ea typeface="Calibri"/>
                <a:cs typeface="Calibri"/>
                <a:sym typeface="Calibri"/>
              </a:rPr>
              <a:t> </a:t>
            </a:r>
            <a:r>
              <a:rPr lang="en-US" sz="1800" b="1" dirty="0" err="1">
                <a:solidFill>
                  <a:srgbClr val="4F4F5B"/>
                </a:solidFill>
                <a:latin typeface="Calibri"/>
                <a:ea typeface="Calibri"/>
                <a:cs typeface="Calibri"/>
                <a:sym typeface="Calibri"/>
              </a:rPr>
              <a:t>τέσσερις</a:t>
            </a:r>
            <a:r>
              <a:rPr lang="en-US" sz="1800" b="1" dirty="0">
                <a:solidFill>
                  <a:srgbClr val="4F4F5B"/>
                </a:solidFill>
                <a:latin typeface="Calibri"/>
                <a:ea typeface="Calibri"/>
                <a:cs typeface="Calibri"/>
                <a:sym typeface="Calibri"/>
              </a:rPr>
              <a:t> </a:t>
            </a:r>
            <a:r>
              <a:rPr lang="en-US" sz="1800" b="1" dirty="0" err="1">
                <a:solidFill>
                  <a:srgbClr val="4F4F5B"/>
                </a:solidFill>
                <a:latin typeface="Calibri"/>
                <a:ea typeface="Calibri"/>
                <a:cs typeface="Calibri"/>
                <a:sym typeface="Calibri"/>
              </a:rPr>
              <a:t>τύ</a:t>
            </a:r>
            <a:r>
              <a:rPr lang="en-US" sz="1800" b="1" dirty="0">
                <a:solidFill>
                  <a:srgbClr val="4F4F5B"/>
                </a:solidFill>
                <a:latin typeface="Calibri"/>
                <a:ea typeface="Calibri"/>
                <a:cs typeface="Calibri"/>
                <a:sym typeface="Calibri"/>
              </a:rPr>
              <a:t>π</a:t>
            </a:r>
            <a:r>
              <a:rPr lang="en-US" sz="1800" b="1" dirty="0" err="1">
                <a:solidFill>
                  <a:srgbClr val="4F4F5B"/>
                </a:solidFill>
                <a:latin typeface="Calibri"/>
                <a:ea typeface="Calibri"/>
                <a:cs typeface="Calibri"/>
                <a:sym typeface="Calibri"/>
              </a:rPr>
              <a:t>οι</a:t>
            </a:r>
            <a:r>
              <a:rPr lang="en-US" sz="1800" b="1" dirty="0">
                <a:solidFill>
                  <a:srgbClr val="4F4F5B"/>
                </a:solidFill>
                <a:latin typeface="Calibri"/>
                <a:ea typeface="Calibri"/>
                <a:cs typeface="Calibri"/>
                <a:sym typeface="Calibri"/>
              </a:rPr>
              <a:t> α</a:t>
            </a:r>
            <a:r>
              <a:rPr lang="en-US" sz="1800" b="1" dirty="0" err="1">
                <a:solidFill>
                  <a:srgbClr val="4F4F5B"/>
                </a:solidFill>
                <a:latin typeface="Calibri"/>
                <a:ea typeface="Calibri"/>
                <a:cs typeface="Calibri"/>
                <a:sym typeface="Calibri"/>
              </a:rPr>
              <a:t>ντ</a:t>
            </a:r>
            <a:r>
              <a:rPr lang="en-US" sz="1800" b="1" dirty="0">
                <a:solidFill>
                  <a:srgbClr val="4F4F5B"/>
                </a:solidFill>
                <a:latin typeface="Calibri"/>
                <a:ea typeface="Calibri"/>
                <a:cs typeface="Calibri"/>
                <a:sym typeface="Calibri"/>
              </a:rPr>
              <a:t>απ</a:t>
            </a:r>
            <a:r>
              <a:rPr lang="en-US" sz="1800" b="1" dirty="0" err="1">
                <a:solidFill>
                  <a:srgbClr val="4F4F5B"/>
                </a:solidFill>
                <a:latin typeface="Calibri"/>
                <a:ea typeface="Calibri"/>
                <a:cs typeface="Calibri"/>
                <a:sym typeface="Calibri"/>
              </a:rPr>
              <a:t>όκρισης</a:t>
            </a:r>
            <a:r>
              <a:rPr lang="en-US" sz="1800" b="1" dirty="0">
                <a:solidFill>
                  <a:srgbClr val="4F4F5B"/>
                </a:solidFill>
                <a:latin typeface="Calibri"/>
                <a:ea typeface="Calibri"/>
                <a:cs typeface="Calibri"/>
                <a:sym typeface="Calibri"/>
              </a:rPr>
              <a:t>:</a:t>
            </a:r>
            <a:endParaRPr sz="1800" b="1" dirty="0">
              <a:solidFill>
                <a:srgbClr val="4F4F5B"/>
              </a:solidFill>
              <a:latin typeface="Calibri"/>
              <a:ea typeface="Calibri"/>
              <a:cs typeface="Calibri"/>
              <a:sym typeface="Calibri"/>
            </a:endParaRPr>
          </a:p>
          <a:p>
            <a:pPr marL="0" lvl="0" indent="0" algn="l" rtl="0">
              <a:spcBef>
                <a:spcPts val="1200"/>
              </a:spcBef>
              <a:spcAft>
                <a:spcPts val="0"/>
              </a:spcAft>
              <a:buNone/>
            </a:pPr>
            <a:endParaRPr sz="1900" dirty="0">
              <a:solidFill>
                <a:srgbClr val="4F4F5B"/>
              </a:solidFill>
              <a:latin typeface="Calibri"/>
              <a:ea typeface="Calibri"/>
              <a:cs typeface="Calibri"/>
              <a:sym typeface="Calibri"/>
            </a:endParaRPr>
          </a:p>
          <a:p>
            <a:pPr marL="0" lvl="0" indent="0" algn="l" rtl="0">
              <a:spcBef>
                <a:spcPts val="0"/>
              </a:spcBef>
              <a:spcAft>
                <a:spcPts val="0"/>
              </a:spcAft>
              <a:buNone/>
            </a:pPr>
            <a:endParaRPr sz="1800" dirty="0">
              <a:solidFill>
                <a:srgbClr val="4F4F5B"/>
              </a:solidFill>
              <a:latin typeface="Calibri"/>
              <a:ea typeface="Calibri"/>
              <a:cs typeface="Calibri"/>
              <a:sym typeface="Calibri"/>
            </a:endParaRPr>
          </a:p>
          <a:p>
            <a:pPr marL="0" lvl="0" indent="0" algn="l" rtl="0">
              <a:lnSpc>
                <a:spcPct val="115000"/>
              </a:lnSpc>
              <a:spcBef>
                <a:spcPts val="1200"/>
              </a:spcBef>
              <a:spcAft>
                <a:spcPts val="1200"/>
              </a:spcAft>
              <a:buNone/>
            </a:pPr>
            <a:endParaRPr sz="1800" b="1" dirty="0">
              <a:solidFill>
                <a:srgbClr val="4F4F5B"/>
              </a:solidFill>
              <a:latin typeface="Calibri"/>
              <a:ea typeface="Calibri"/>
              <a:cs typeface="Calibri"/>
              <a:sym typeface="Calibri"/>
            </a:endParaRPr>
          </a:p>
        </p:txBody>
      </p:sp>
      <p:cxnSp>
        <p:nvCxnSpPr>
          <p:cNvPr id="267" name="Google Shape;267;g39f7e177b5a_1_321"/>
          <p:cNvCxnSpPr>
            <a:cxnSpLocks/>
          </p:cNvCxnSpPr>
          <p:nvPr/>
        </p:nvCxnSpPr>
        <p:spPr>
          <a:xfrm>
            <a:off x="4072816" y="5868681"/>
            <a:ext cx="4089879" cy="0"/>
          </a:xfrm>
          <a:prstGeom prst="straightConnector1">
            <a:avLst/>
          </a:prstGeom>
          <a:noFill/>
          <a:ln w="38100" cap="flat" cmpd="sng">
            <a:solidFill>
              <a:schemeClr val="accent2"/>
            </a:solidFill>
            <a:prstDash val="solid"/>
            <a:round/>
            <a:headEnd type="none" w="med" len="med"/>
            <a:tailEnd type="none" w="med" len="med"/>
          </a:ln>
        </p:spPr>
      </p:cxnSp>
      <p:cxnSp>
        <p:nvCxnSpPr>
          <p:cNvPr id="268" name="Google Shape;268;g39f7e177b5a_1_321"/>
          <p:cNvCxnSpPr>
            <a:cxnSpLocks/>
          </p:cNvCxnSpPr>
          <p:nvPr/>
        </p:nvCxnSpPr>
        <p:spPr>
          <a:xfrm flipH="1" flipV="1">
            <a:off x="6173001" y="4836791"/>
            <a:ext cx="39598" cy="1887397"/>
          </a:xfrm>
          <a:prstGeom prst="straightConnector1">
            <a:avLst/>
          </a:prstGeom>
          <a:noFill/>
          <a:ln w="38100" cap="flat" cmpd="sng">
            <a:solidFill>
              <a:schemeClr val="accent2"/>
            </a:solidFill>
            <a:prstDash val="solid"/>
            <a:round/>
            <a:headEnd type="none" w="med" len="med"/>
            <a:tailEnd type="none" w="med" len="med"/>
          </a:ln>
        </p:spPr>
      </p:cxnSp>
      <p:sp>
        <p:nvSpPr>
          <p:cNvPr id="269" name="Google Shape;269;g39f7e177b5a_1_321"/>
          <p:cNvSpPr txBox="1"/>
          <p:nvPr/>
        </p:nvSpPr>
        <p:spPr>
          <a:xfrm>
            <a:off x="6347900" y="5053837"/>
            <a:ext cx="2288150" cy="603300"/>
          </a:xfrm>
          <a:prstGeom prst="rect">
            <a:avLst/>
          </a:prstGeom>
          <a:noFill/>
          <a:ln>
            <a:noFill/>
          </a:ln>
        </p:spPr>
        <p:txBody>
          <a:bodyPr spcFirstLastPara="1" wrap="square" lIns="91425" tIns="91425" rIns="91425" bIns="91425" anchor="t" anchorCtr="0">
            <a:noAutofit/>
          </a:bodyPr>
          <a:lstStyle/>
          <a:p>
            <a:pPr lvl="0"/>
            <a:r>
              <a:rPr lang="en-US" sz="1900" dirty="0" err="1">
                <a:solidFill>
                  <a:srgbClr val="4F4F5B"/>
                </a:solidFill>
                <a:latin typeface="Calibri"/>
                <a:ea typeface="Calibri"/>
                <a:cs typeface="Calibri"/>
                <a:sym typeface="Calibri"/>
              </a:rPr>
              <a:t>Ενεργητικός</a:t>
            </a:r>
            <a:r>
              <a:rPr lang="en-US" sz="1900" dirty="0">
                <a:solidFill>
                  <a:srgbClr val="4F4F5B"/>
                </a:solidFill>
                <a:latin typeface="Calibri"/>
                <a:ea typeface="Calibri"/>
                <a:cs typeface="Calibri"/>
                <a:sym typeface="Calibri"/>
              </a:rPr>
              <a:t> </a:t>
            </a:r>
            <a:r>
              <a:rPr lang="el-GR" sz="1900" dirty="0">
                <a:solidFill>
                  <a:srgbClr val="4F4F5B"/>
                </a:solidFill>
                <a:latin typeface="Calibri"/>
                <a:ea typeface="Calibri"/>
                <a:cs typeface="Calibri"/>
                <a:sym typeface="Calibri"/>
              </a:rPr>
              <a:t>Εποικοδομητικός</a:t>
            </a:r>
            <a:endParaRPr sz="1900" dirty="0">
              <a:solidFill>
                <a:srgbClr val="4F4F5B"/>
              </a:solidFill>
              <a:latin typeface="Calibri"/>
              <a:ea typeface="Calibri"/>
              <a:cs typeface="Calibri"/>
              <a:sym typeface="Calibri"/>
            </a:endParaRPr>
          </a:p>
        </p:txBody>
      </p:sp>
      <p:sp>
        <p:nvSpPr>
          <p:cNvPr id="270" name="Google Shape;270;g39f7e177b5a_1_321"/>
          <p:cNvSpPr txBox="1"/>
          <p:nvPr/>
        </p:nvSpPr>
        <p:spPr>
          <a:xfrm>
            <a:off x="6347900" y="5877025"/>
            <a:ext cx="2288150" cy="603300"/>
          </a:xfrm>
          <a:prstGeom prst="rect">
            <a:avLst/>
          </a:prstGeom>
          <a:noFill/>
          <a:ln>
            <a:noFill/>
          </a:ln>
        </p:spPr>
        <p:txBody>
          <a:bodyPr spcFirstLastPara="1" wrap="square" lIns="91425" tIns="91425" rIns="91425" bIns="91425" anchor="t" anchorCtr="0">
            <a:noAutofit/>
          </a:bodyPr>
          <a:lstStyle/>
          <a:p>
            <a:r>
              <a:rPr lang="en-US" sz="1900" dirty="0" err="1">
                <a:solidFill>
                  <a:srgbClr val="4F4F5B"/>
                </a:solidFill>
                <a:latin typeface="Calibri"/>
                <a:ea typeface="Calibri"/>
                <a:cs typeface="Calibri"/>
                <a:sym typeface="Calibri"/>
              </a:rPr>
              <a:t>Ενεργητικό</a:t>
            </a:r>
            <a:r>
              <a:rPr lang="el-GR" sz="1900" dirty="0">
                <a:solidFill>
                  <a:srgbClr val="4F4F5B"/>
                </a:solidFill>
                <a:latin typeface="Calibri"/>
                <a:ea typeface="Calibri"/>
                <a:cs typeface="Calibri"/>
                <a:sym typeface="Calibri"/>
              </a:rPr>
              <a:t>ς – </a:t>
            </a:r>
          </a:p>
          <a:p>
            <a:r>
              <a:rPr lang="el-GR" sz="1900" dirty="0">
                <a:solidFill>
                  <a:srgbClr val="4F4F5B"/>
                </a:solidFill>
                <a:latin typeface="Calibri"/>
                <a:ea typeface="Calibri"/>
                <a:cs typeface="Calibri"/>
                <a:sym typeface="Calibri"/>
              </a:rPr>
              <a:t>μη εποικοδομητικός</a:t>
            </a:r>
          </a:p>
          <a:p>
            <a:pPr marL="0" lvl="0" indent="0" algn="l" rtl="0">
              <a:spcBef>
                <a:spcPts val="0"/>
              </a:spcBef>
              <a:spcAft>
                <a:spcPts val="0"/>
              </a:spcAft>
              <a:buNone/>
            </a:pPr>
            <a:endParaRPr sz="1900" dirty="0">
              <a:solidFill>
                <a:srgbClr val="4F4F5B"/>
              </a:solidFill>
              <a:latin typeface="Calibri"/>
              <a:ea typeface="Calibri"/>
              <a:cs typeface="Calibri"/>
              <a:sym typeface="Calibri"/>
            </a:endParaRPr>
          </a:p>
        </p:txBody>
      </p:sp>
      <p:sp>
        <p:nvSpPr>
          <p:cNvPr id="271" name="Google Shape;271;g39f7e177b5a_1_321"/>
          <p:cNvSpPr txBox="1"/>
          <p:nvPr/>
        </p:nvSpPr>
        <p:spPr>
          <a:xfrm>
            <a:off x="4009431" y="5009233"/>
            <a:ext cx="2086569"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err="1">
                <a:solidFill>
                  <a:srgbClr val="4F4F5B"/>
                </a:solidFill>
                <a:latin typeface="Calibri"/>
                <a:ea typeface="Calibri"/>
                <a:cs typeface="Calibri"/>
                <a:sym typeface="Calibri"/>
              </a:rPr>
              <a:t>Π</a:t>
            </a:r>
            <a:r>
              <a:rPr lang="en-US" sz="1900" dirty="0">
                <a:solidFill>
                  <a:srgbClr val="4F4F5B"/>
                </a:solidFill>
                <a:latin typeface="Calibri"/>
                <a:ea typeface="Calibri"/>
                <a:cs typeface="Calibri"/>
                <a:sym typeface="Calibri"/>
              </a:rPr>
              <a:t>α</a:t>
            </a:r>
            <a:r>
              <a:rPr lang="en-US" sz="1900" dirty="0" err="1">
                <a:solidFill>
                  <a:srgbClr val="4F4F5B"/>
                </a:solidFill>
                <a:latin typeface="Calibri"/>
                <a:ea typeface="Calibri"/>
                <a:cs typeface="Calibri"/>
                <a:sym typeface="Calibri"/>
              </a:rPr>
              <a:t>θητικός</a:t>
            </a:r>
            <a:r>
              <a:rPr lang="el-GR" sz="1900" dirty="0">
                <a:solidFill>
                  <a:srgbClr val="4F4F5B"/>
                </a:solidFill>
                <a:latin typeface="Calibri"/>
                <a:ea typeface="Calibri"/>
                <a:cs typeface="Calibri"/>
                <a:sym typeface="Calibri"/>
              </a:rPr>
              <a:t> –</a:t>
            </a:r>
            <a:r>
              <a:rPr lang="en-US" sz="1900" dirty="0">
                <a:solidFill>
                  <a:srgbClr val="4F4F5B"/>
                </a:solidFill>
                <a:latin typeface="Calibri"/>
                <a:ea typeface="Calibri"/>
                <a:cs typeface="Calibri"/>
                <a:sym typeface="Calibri"/>
              </a:rPr>
              <a:t> </a:t>
            </a:r>
            <a:r>
              <a:rPr lang="el-GR" sz="1900" dirty="0">
                <a:solidFill>
                  <a:srgbClr val="4F4F5B"/>
                </a:solidFill>
                <a:latin typeface="Calibri"/>
                <a:ea typeface="Calibri"/>
                <a:cs typeface="Calibri"/>
                <a:sym typeface="Calibri"/>
              </a:rPr>
              <a:t>Εποικοδομητικός</a:t>
            </a:r>
            <a:endParaRPr sz="1900" dirty="0">
              <a:solidFill>
                <a:srgbClr val="4F4F5B"/>
              </a:solidFill>
              <a:latin typeface="Calibri"/>
              <a:ea typeface="Calibri"/>
              <a:cs typeface="Calibri"/>
              <a:sym typeface="Calibri"/>
            </a:endParaRPr>
          </a:p>
          <a:p>
            <a:pPr marL="0" lvl="0" indent="0" algn="l" rtl="0">
              <a:spcBef>
                <a:spcPts val="0"/>
              </a:spcBef>
              <a:spcAft>
                <a:spcPts val="0"/>
              </a:spcAft>
              <a:buNone/>
            </a:pPr>
            <a:endParaRPr dirty="0"/>
          </a:p>
        </p:txBody>
      </p:sp>
      <p:sp>
        <p:nvSpPr>
          <p:cNvPr id="272" name="Google Shape;272;g39f7e177b5a_1_321"/>
          <p:cNvSpPr txBox="1"/>
          <p:nvPr/>
        </p:nvSpPr>
        <p:spPr>
          <a:xfrm>
            <a:off x="3969833" y="5899327"/>
            <a:ext cx="2231326"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err="1">
                <a:solidFill>
                  <a:srgbClr val="4F4F5B"/>
                </a:solidFill>
                <a:latin typeface="Calibri"/>
                <a:ea typeface="Calibri"/>
                <a:cs typeface="Calibri"/>
                <a:sym typeface="Calibri"/>
              </a:rPr>
              <a:t>Π</a:t>
            </a:r>
            <a:r>
              <a:rPr lang="en-US" sz="1900" dirty="0">
                <a:solidFill>
                  <a:srgbClr val="4F4F5B"/>
                </a:solidFill>
                <a:latin typeface="Calibri"/>
                <a:ea typeface="Calibri"/>
                <a:cs typeface="Calibri"/>
                <a:sym typeface="Calibri"/>
              </a:rPr>
              <a:t>α</a:t>
            </a:r>
            <a:r>
              <a:rPr lang="en-US" sz="1900" dirty="0" err="1">
                <a:solidFill>
                  <a:srgbClr val="4F4F5B"/>
                </a:solidFill>
                <a:latin typeface="Calibri"/>
                <a:ea typeface="Calibri"/>
                <a:cs typeface="Calibri"/>
                <a:sym typeface="Calibri"/>
              </a:rPr>
              <a:t>θητικός</a:t>
            </a:r>
            <a:r>
              <a:rPr lang="el-GR" sz="1900" dirty="0">
                <a:solidFill>
                  <a:srgbClr val="4F4F5B"/>
                </a:solidFill>
                <a:latin typeface="Calibri"/>
                <a:ea typeface="Calibri"/>
                <a:cs typeface="Calibri"/>
                <a:sym typeface="Calibri"/>
              </a:rPr>
              <a:t> –</a:t>
            </a:r>
          </a:p>
          <a:p>
            <a:r>
              <a:rPr lang="el-GR" sz="1900" dirty="0">
                <a:solidFill>
                  <a:srgbClr val="4F4F5B"/>
                </a:solidFill>
                <a:latin typeface="Calibri"/>
                <a:ea typeface="Calibri"/>
                <a:cs typeface="Calibri"/>
                <a:sym typeface="Calibri"/>
              </a:rPr>
              <a:t>μη εποικοδομητικός</a:t>
            </a:r>
          </a:p>
          <a:p>
            <a:pPr marL="0" lvl="0" indent="0" algn="l" rtl="0">
              <a:spcBef>
                <a:spcPts val="0"/>
              </a:spcBef>
              <a:spcAft>
                <a:spcPts val="0"/>
              </a:spcAft>
              <a:buNone/>
            </a:pPr>
            <a:r>
              <a:rPr lang="el-GR" sz="1900" dirty="0">
                <a:solidFill>
                  <a:srgbClr val="4F4F5B"/>
                </a:solidFill>
                <a:latin typeface="Calibri"/>
                <a:ea typeface="Calibri"/>
                <a:cs typeface="Calibri"/>
                <a:sym typeface="Calibri"/>
              </a:rPr>
              <a:t> </a:t>
            </a:r>
          </a:p>
          <a:p>
            <a:pPr marL="0" lvl="0" indent="0" algn="l" rtl="0">
              <a:spcBef>
                <a:spcPts val="0"/>
              </a:spcBef>
              <a:spcAft>
                <a:spcPts val="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9f7e177b5a_1_40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278" name="Google Shape;278;g39f7e177b5a_1_402"/>
          <p:cNvSpPr txBox="1">
            <a:spLocks noGrp="1"/>
          </p:cNvSpPr>
          <p:nvPr>
            <p:ph type="body" idx="2"/>
          </p:nvPr>
        </p:nvSpPr>
        <p:spPr>
          <a:xfrm>
            <a:off x="184875" y="938375"/>
            <a:ext cx="11499900" cy="349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2400"/>
              </a:spcBef>
              <a:spcAft>
                <a:spcPts val="600"/>
              </a:spcAft>
              <a:buNone/>
            </a:pPr>
            <a:r>
              <a:rPr lang="en-US" sz="2400" b="1" dirty="0">
                <a:solidFill>
                  <a:schemeClr val="accent2"/>
                </a:solidFill>
              </a:rPr>
              <a:t>3. </a:t>
            </a:r>
            <a:r>
              <a:rPr lang="en-US" sz="2400" b="1" dirty="0" err="1">
                <a:solidFill>
                  <a:schemeClr val="accent2"/>
                </a:solidFill>
              </a:rPr>
              <a:t>Εκτιμητική</a:t>
            </a:r>
            <a:r>
              <a:rPr lang="en-US" sz="2400" b="1" dirty="0">
                <a:solidFill>
                  <a:schemeClr val="accent2"/>
                </a:solidFill>
              </a:rPr>
              <a:t> </a:t>
            </a:r>
            <a:r>
              <a:rPr lang="el-GR" sz="2400" b="1" dirty="0">
                <a:solidFill>
                  <a:schemeClr val="accent2"/>
                </a:solidFill>
              </a:rPr>
              <a:t>διερεύνηση</a:t>
            </a:r>
            <a:r>
              <a:rPr lang="en-US" sz="2400" b="1" dirty="0">
                <a:solidFill>
                  <a:schemeClr val="accent2"/>
                </a:solidFill>
              </a:rPr>
              <a:t> </a:t>
            </a:r>
            <a:r>
              <a:rPr lang="el-GR" sz="2400" b="1" dirty="0">
                <a:solidFill>
                  <a:schemeClr val="accent2"/>
                </a:solidFill>
              </a:rPr>
              <a:t>–</a:t>
            </a:r>
            <a:r>
              <a:rPr lang="en-US" sz="2400" b="1" dirty="0">
                <a:solidFill>
                  <a:schemeClr val="accent2"/>
                </a:solidFill>
              </a:rPr>
              <a:t> </a:t>
            </a:r>
            <a:r>
              <a:rPr lang="en-US" sz="2400" b="1" dirty="0" err="1">
                <a:solidFill>
                  <a:schemeClr val="accent2"/>
                </a:solidFill>
              </a:rPr>
              <a:t>Οικοδόμηση</a:t>
            </a:r>
            <a:r>
              <a:rPr lang="en-US" sz="2400" b="1" dirty="0">
                <a:solidFill>
                  <a:schemeClr val="accent2"/>
                </a:solidFill>
              </a:rPr>
              <a:t> </a:t>
            </a:r>
            <a:r>
              <a:rPr lang="en-US" sz="2400" b="1" dirty="0" err="1">
                <a:solidFill>
                  <a:schemeClr val="accent2"/>
                </a:solidFill>
              </a:rPr>
              <a:t>θετικών</a:t>
            </a:r>
            <a:r>
              <a:rPr lang="en-US" sz="2400" b="1" dirty="0">
                <a:solidFill>
                  <a:schemeClr val="accent2"/>
                </a:solidFill>
              </a:rPr>
              <a:t> </a:t>
            </a:r>
            <a:r>
              <a:rPr lang="en-US" sz="2400" b="1" dirty="0" err="1">
                <a:solidFill>
                  <a:schemeClr val="accent2"/>
                </a:solidFill>
              </a:rPr>
              <a:t>σχέσεων</a:t>
            </a:r>
            <a:r>
              <a:rPr lang="en-US" sz="2400" b="1" dirty="0">
                <a:solidFill>
                  <a:schemeClr val="accent2"/>
                </a:solidFill>
              </a:rPr>
              <a:t> </a:t>
            </a:r>
            <a:endParaRPr sz="2400" b="1" dirty="0">
              <a:solidFill>
                <a:schemeClr val="accent2"/>
              </a:solidFill>
            </a:endParaRPr>
          </a:p>
        </p:txBody>
      </p:sp>
      <p:sp>
        <p:nvSpPr>
          <p:cNvPr id="279" name="Google Shape;279;g39f7e177b5a_1_402"/>
          <p:cNvSpPr txBox="1"/>
          <p:nvPr/>
        </p:nvSpPr>
        <p:spPr>
          <a:xfrm>
            <a:off x="322414" y="1692818"/>
            <a:ext cx="3095141" cy="4759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l-GR" sz="1700" dirty="0">
                <a:solidFill>
                  <a:srgbClr val="4F4F5B"/>
                </a:solidFill>
                <a:latin typeface="Calibri"/>
                <a:ea typeface="Calibri"/>
                <a:cs typeface="Calibri"/>
                <a:sym typeface="Calibri"/>
              </a:rPr>
              <a:t>Η εκτιμητική διερεύνηση μετατοπίζει την εστίαση από τα προβλήματα στα δυνατά σημεία.</a:t>
            </a:r>
            <a:endParaRPr sz="1700" dirty="0">
              <a:solidFill>
                <a:srgbClr val="4F4F5B"/>
              </a:solidFill>
              <a:latin typeface="Calibri"/>
              <a:ea typeface="Calibri"/>
              <a:cs typeface="Calibri"/>
              <a:sym typeface="Calibri"/>
            </a:endParaRPr>
          </a:p>
          <a:p>
            <a:pPr marL="0" lvl="0" indent="0" algn="l" rtl="0">
              <a:lnSpc>
                <a:spcPct val="115000"/>
              </a:lnSpc>
              <a:spcBef>
                <a:spcPts val="1200"/>
              </a:spcBef>
              <a:spcAft>
                <a:spcPts val="1200"/>
              </a:spcAft>
              <a:buNone/>
            </a:pPr>
            <a:r>
              <a:rPr lang="el-GR" sz="1700" dirty="0">
                <a:solidFill>
                  <a:srgbClr val="4F4F5B"/>
                </a:solidFill>
                <a:latin typeface="Calibri"/>
                <a:ea typeface="Calibri"/>
                <a:cs typeface="Calibri"/>
                <a:sym typeface="Calibri"/>
              </a:rPr>
              <a:t>Αντί να ρωτά «Τι δεν πάει καλά και πώς το διορθώνουμε;», ο/η εκπαιδευτικός θέτει το ερώτημα «Τι λειτουργεί καλά και πώς μπορούμε να το ενισχύσουμε;». Αυτή η προσέγγιση είναι ιδιαίτερα αποτελεσματική για τη δέσμευση των ενδιαφερόμενων μερών.</a:t>
            </a:r>
            <a:endParaRPr sz="1700" b="1" dirty="0">
              <a:solidFill>
                <a:srgbClr val="4F4F5B"/>
              </a:solidFill>
              <a:latin typeface="Calibri"/>
              <a:ea typeface="Calibri"/>
              <a:cs typeface="Calibri"/>
              <a:sym typeface="Calibri"/>
            </a:endParaRPr>
          </a:p>
        </p:txBody>
      </p:sp>
      <p:sp>
        <p:nvSpPr>
          <p:cNvPr id="280" name="Google Shape;280;g39f7e177b5a_1_402"/>
          <p:cNvSpPr txBox="1"/>
          <p:nvPr/>
        </p:nvSpPr>
        <p:spPr>
          <a:xfrm>
            <a:off x="3885752" y="3218714"/>
            <a:ext cx="5830654" cy="440789"/>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n-US" sz="1600">
                <a:solidFill>
                  <a:srgbClr val="FFFFFF"/>
                </a:solidFill>
                <a:latin typeface="Roboto"/>
                <a:ea typeface="Roboto"/>
                <a:cs typeface="Roboto"/>
                <a:sym typeface="Roboto"/>
              </a:rPr>
              <a:t>Lorem ipsum dolor sit amet, consectetur adipiscing elit. Duis sit amet odio vel purus bibendum luctus.</a:t>
            </a:r>
            <a:endParaRPr sz="1600">
              <a:solidFill>
                <a:srgbClr val="FFFFFF"/>
              </a:solidFill>
              <a:latin typeface="Roboto"/>
              <a:ea typeface="Roboto"/>
              <a:cs typeface="Roboto"/>
              <a:sym typeface="Roboto"/>
            </a:endParaRPr>
          </a:p>
        </p:txBody>
      </p:sp>
      <p:grpSp>
        <p:nvGrpSpPr>
          <p:cNvPr id="281" name="Google Shape;281;g39f7e177b5a_1_402"/>
          <p:cNvGrpSpPr/>
          <p:nvPr/>
        </p:nvGrpSpPr>
        <p:grpSpPr>
          <a:xfrm>
            <a:off x="2912777" y="1856473"/>
            <a:ext cx="9840894" cy="975576"/>
            <a:chOff x="630730" y="880977"/>
            <a:chExt cx="7380855" cy="731700"/>
          </a:xfrm>
        </p:grpSpPr>
        <p:sp>
          <p:nvSpPr>
            <p:cNvPr id="282" name="Google Shape;282;g39f7e177b5a_1_402"/>
            <p:cNvSpPr txBox="1"/>
            <p:nvPr/>
          </p:nvSpPr>
          <p:spPr>
            <a:xfrm>
              <a:off x="630730" y="931175"/>
              <a:ext cx="20844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l-GR" sz="3000" dirty="0">
                  <a:solidFill>
                    <a:srgbClr val="561561"/>
                  </a:solidFill>
                  <a:latin typeface="Calibri"/>
                  <a:ea typeface="Calibri"/>
                  <a:cs typeface="Calibri"/>
                  <a:sym typeface="Calibri"/>
                </a:rPr>
                <a:t>Ανακάλυψη</a:t>
              </a:r>
              <a:endParaRPr sz="3000" dirty="0">
                <a:solidFill>
                  <a:srgbClr val="561561"/>
                </a:solidFill>
                <a:latin typeface="Calibri"/>
                <a:ea typeface="Calibri"/>
                <a:cs typeface="Calibri"/>
                <a:sym typeface="Calibri"/>
              </a:endParaRPr>
            </a:p>
          </p:txBody>
        </p:sp>
        <p:sp>
          <p:nvSpPr>
            <p:cNvPr id="283" name="Google Shape;283;g39f7e177b5a_1_402"/>
            <p:cNvSpPr/>
            <p:nvPr/>
          </p:nvSpPr>
          <p:spPr>
            <a:xfrm>
              <a:off x="2789785" y="880977"/>
              <a:ext cx="5221800" cy="731700"/>
            </a:xfrm>
            <a:prstGeom prst="rect">
              <a:avLst/>
            </a:prstGeom>
            <a:solidFill>
              <a:srgbClr val="561561"/>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84" name="Google Shape;284;g39f7e177b5a_1_402"/>
            <p:cNvSpPr txBox="1"/>
            <p:nvPr/>
          </p:nvSpPr>
          <p:spPr>
            <a:xfrm>
              <a:off x="2914386" y="965261"/>
              <a:ext cx="4482300" cy="5754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l-GR" sz="1600" dirty="0">
                  <a:solidFill>
                    <a:srgbClr val="FFFFFF"/>
                  </a:solidFill>
                  <a:latin typeface="Calibri"/>
                  <a:ea typeface="Calibri"/>
                  <a:cs typeface="Calibri"/>
                  <a:sym typeface="Calibri"/>
                </a:rPr>
                <a:t>Προσδιορίστε και αναδείξτε «το καλύτερο από ό,τι υπάρχει» – τις σημαντικότερες εμπειρίες, τις βασικές αξίες και τα πλεονεκτήματα που έχουν συμβάλει στην επιτυχία.</a:t>
              </a:r>
              <a:endParaRPr sz="1600" dirty="0">
                <a:solidFill>
                  <a:srgbClr val="FFFFFF"/>
                </a:solidFill>
                <a:latin typeface="Calibri"/>
                <a:ea typeface="Calibri"/>
                <a:cs typeface="Calibri"/>
                <a:sym typeface="Calibri"/>
              </a:endParaRPr>
            </a:p>
          </p:txBody>
        </p:sp>
      </p:grpSp>
      <p:grpSp>
        <p:nvGrpSpPr>
          <p:cNvPr id="285" name="Google Shape;285;g39f7e177b5a_1_402"/>
          <p:cNvGrpSpPr/>
          <p:nvPr/>
        </p:nvGrpSpPr>
        <p:grpSpPr>
          <a:xfrm>
            <a:off x="2664049" y="3035591"/>
            <a:ext cx="9527950" cy="1347516"/>
            <a:chOff x="444180" y="1765339"/>
            <a:chExt cx="7205907" cy="679911"/>
          </a:xfrm>
        </p:grpSpPr>
        <p:sp>
          <p:nvSpPr>
            <p:cNvPr id="286" name="Google Shape;286;g39f7e177b5a_1_402"/>
            <p:cNvSpPr txBox="1"/>
            <p:nvPr/>
          </p:nvSpPr>
          <p:spPr>
            <a:xfrm>
              <a:off x="444180" y="1815550"/>
              <a:ext cx="22710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l-GR" sz="3000" dirty="0">
                  <a:solidFill>
                    <a:srgbClr val="701C7F"/>
                  </a:solidFill>
                  <a:latin typeface="Calibri"/>
                  <a:ea typeface="Calibri"/>
                  <a:cs typeface="Calibri"/>
                  <a:sym typeface="Calibri"/>
                </a:rPr>
                <a:t>Οραματισμός</a:t>
              </a:r>
              <a:endParaRPr sz="3000" dirty="0">
                <a:solidFill>
                  <a:srgbClr val="701C7F"/>
                </a:solidFill>
                <a:latin typeface="Calibri"/>
                <a:ea typeface="Calibri"/>
                <a:cs typeface="Calibri"/>
                <a:sym typeface="Calibri"/>
              </a:endParaRPr>
            </a:p>
          </p:txBody>
        </p:sp>
        <p:sp>
          <p:nvSpPr>
            <p:cNvPr id="287" name="Google Shape;287;g39f7e177b5a_1_402"/>
            <p:cNvSpPr/>
            <p:nvPr/>
          </p:nvSpPr>
          <p:spPr>
            <a:xfrm>
              <a:off x="2789787" y="1765339"/>
              <a:ext cx="4860300" cy="618820"/>
            </a:xfrm>
            <a:prstGeom prst="rect">
              <a:avLst/>
            </a:prstGeom>
            <a:solidFill>
              <a:srgbClr val="701C7F"/>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88" name="Google Shape;288;g39f7e177b5a_1_402"/>
            <p:cNvSpPr txBox="1"/>
            <p:nvPr/>
          </p:nvSpPr>
          <p:spPr>
            <a:xfrm>
              <a:off x="2914386" y="1915653"/>
              <a:ext cx="4622614" cy="3306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l-GR" sz="1600" dirty="0">
                  <a:solidFill>
                    <a:srgbClr val="FFFFFF"/>
                  </a:solidFill>
                  <a:latin typeface="Calibri"/>
                  <a:ea typeface="Calibri"/>
                  <a:cs typeface="Calibri"/>
                  <a:sym typeface="Calibri"/>
                </a:rPr>
                <a:t>Οραματιστείτε «τι θα μπορούσε να υπάρξει» – ένα τολμηρό και εμπνευσμένο μέλλον, θεμελιωμένο στα δυνατά σημεία που έχουν εντοπιστεί, το οποίο εκφράζει τις υψηλότερες φιλοδοξίες χωρίς τους τρέχοντες περιορισμούς.</a:t>
              </a:r>
              <a:endParaRPr sz="1600" dirty="0">
                <a:solidFill>
                  <a:srgbClr val="FFFFFF"/>
                </a:solidFill>
                <a:latin typeface="Calibri"/>
                <a:ea typeface="Calibri"/>
                <a:cs typeface="Calibri"/>
                <a:sym typeface="Calibri"/>
              </a:endParaRPr>
            </a:p>
          </p:txBody>
        </p:sp>
      </p:grpSp>
      <p:grpSp>
        <p:nvGrpSpPr>
          <p:cNvPr id="289" name="Google Shape;289;g39f7e177b5a_1_402"/>
          <p:cNvGrpSpPr/>
          <p:nvPr/>
        </p:nvGrpSpPr>
        <p:grpSpPr>
          <a:xfrm>
            <a:off x="3469459" y="4277274"/>
            <a:ext cx="8318635" cy="1041303"/>
            <a:chOff x="1048253" y="2696625"/>
            <a:chExt cx="6239133" cy="780996"/>
          </a:xfrm>
        </p:grpSpPr>
        <p:sp>
          <p:nvSpPr>
            <p:cNvPr id="290" name="Google Shape;290;g39f7e177b5a_1_402"/>
            <p:cNvSpPr txBox="1"/>
            <p:nvPr/>
          </p:nvSpPr>
          <p:spPr>
            <a:xfrm>
              <a:off x="1048253" y="2696625"/>
              <a:ext cx="16668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l-GR" sz="3000" dirty="0">
                  <a:solidFill>
                    <a:srgbClr val="771E86"/>
                  </a:solidFill>
                  <a:latin typeface="Calibri"/>
                  <a:ea typeface="Calibri"/>
                  <a:cs typeface="Calibri"/>
                  <a:sym typeface="Calibri"/>
                </a:rPr>
                <a:t>Σχεδιασμός</a:t>
              </a:r>
              <a:endParaRPr sz="3000" dirty="0">
                <a:solidFill>
                  <a:srgbClr val="771E86"/>
                </a:solidFill>
                <a:latin typeface="Calibri"/>
                <a:ea typeface="Calibri"/>
                <a:cs typeface="Calibri"/>
                <a:sym typeface="Calibri"/>
              </a:endParaRPr>
            </a:p>
          </p:txBody>
        </p:sp>
        <p:sp>
          <p:nvSpPr>
            <p:cNvPr id="291" name="Google Shape;291;g39f7e177b5a_1_402"/>
            <p:cNvSpPr/>
            <p:nvPr/>
          </p:nvSpPr>
          <p:spPr>
            <a:xfrm>
              <a:off x="2789786" y="2745921"/>
              <a:ext cx="4497600" cy="731700"/>
            </a:xfrm>
            <a:prstGeom prst="rect">
              <a:avLst/>
            </a:prstGeom>
            <a:solidFill>
              <a:srgbClr val="771E86"/>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2" name="Google Shape;292;g39f7e177b5a_1_402"/>
            <p:cNvSpPr txBox="1"/>
            <p:nvPr/>
          </p:nvSpPr>
          <p:spPr>
            <a:xfrm>
              <a:off x="2947840" y="2936617"/>
              <a:ext cx="4177500" cy="3306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n-US" sz="1600" dirty="0" err="1">
                  <a:solidFill>
                    <a:srgbClr val="FFFFFF"/>
                  </a:solidFill>
                  <a:latin typeface="Calibri"/>
                  <a:ea typeface="Calibri"/>
                  <a:cs typeface="Calibri"/>
                  <a:sym typeface="Calibri"/>
                </a:rPr>
                <a:t>Συν-δημιουργήστε</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το</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συλλογικό</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ιδ</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νικό</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δημιουργώντ</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ς</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συγκεκριμένες</a:t>
              </a:r>
              <a:r>
                <a:rPr lang="en-US" sz="1600" dirty="0">
                  <a:solidFill>
                    <a:srgbClr val="FFFFFF"/>
                  </a:solidFill>
                  <a:latin typeface="Calibri"/>
                  <a:ea typeface="Calibri"/>
                  <a:cs typeface="Calibri"/>
                  <a:sym typeface="Calibri"/>
                </a:rPr>
                <a:t> π</a:t>
              </a:r>
              <a:r>
                <a:rPr lang="en-US" sz="1600" dirty="0" err="1">
                  <a:solidFill>
                    <a:srgbClr val="FFFFFF"/>
                  </a:solidFill>
                  <a:latin typeface="Calibri"/>
                  <a:ea typeface="Calibri"/>
                  <a:cs typeface="Calibri"/>
                  <a:sym typeface="Calibri"/>
                </a:rPr>
                <a:t>ροτάσεις</a:t>
              </a:r>
              <a:r>
                <a:rPr lang="en-US" sz="1600" dirty="0">
                  <a:solidFill>
                    <a:srgbClr val="FFFFFF"/>
                  </a:solidFill>
                  <a:latin typeface="Calibri"/>
                  <a:ea typeface="Calibri"/>
                  <a:cs typeface="Calibri"/>
                  <a:sym typeface="Calibri"/>
                </a:rPr>
                <a:t>, α</a:t>
              </a:r>
              <a:r>
                <a:rPr lang="en-US" sz="1600" dirty="0" err="1">
                  <a:solidFill>
                    <a:srgbClr val="FFFFFF"/>
                  </a:solidFill>
                  <a:latin typeface="Calibri"/>
                  <a:ea typeface="Calibri"/>
                  <a:cs typeface="Calibri"/>
                  <a:sym typeface="Calibri"/>
                </a:rPr>
                <a:t>ρχές</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κ</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ι</a:t>
              </a:r>
              <a:r>
                <a:rPr lang="en-US" sz="1600" dirty="0">
                  <a:solidFill>
                    <a:srgbClr val="FFFFFF"/>
                  </a:solidFill>
                  <a:latin typeface="Calibri"/>
                  <a:ea typeface="Calibri"/>
                  <a:cs typeface="Calibri"/>
                  <a:sym typeface="Calibri"/>
                </a:rPr>
                <a:t> π</a:t>
              </a:r>
              <a:r>
                <a:rPr lang="en-US" sz="1600" dirty="0" err="1">
                  <a:solidFill>
                    <a:srgbClr val="FFFFFF"/>
                  </a:solidFill>
                  <a:latin typeface="Calibri"/>
                  <a:ea typeface="Calibri"/>
                  <a:cs typeface="Calibri"/>
                  <a:sym typeface="Calibri"/>
                </a:rPr>
                <a:t>ρ</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κτικές</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γι</a:t>
              </a:r>
              <a:r>
                <a:rPr lang="en-US" sz="1600" dirty="0">
                  <a:solidFill>
                    <a:srgbClr val="FFFFFF"/>
                  </a:solidFill>
                  <a:latin typeface="Calibri"/>
                  <a:ea typeface="Calibri"/>
                  <a:cs typeface="Calibri"/>
                  <a:sym typeface="Calibri"/>
                </a:rPr>
                <a:t>α </a:t>
              </a:r>
              <a:r>
                <a:rPr lang="en-US" sz="1600" dirty="0" err="1">
                  <a:solidFill>
                    <a:srgbClr val="FFFFFF"/>
                  </a:solidFill>
                  <a:latin typeface="Calibri"/>
                  <a:ea typeface="Calibri"/>
                  <a:cs typeface="Calibri"/>
                  <a:sym typeface="Calibri"/>
                </a:rPr>
                <a:t>ν</a:t>
              </a:r>
              <a:r>
                <a:rPr lang="en-US" sz="1600" dirty="0">
                  <a:solidFill>
                    <a:srgbClr val="FFFFFF"/>
                  </a:solidFill>
                  <a:latin typeface="Calibri"/>
                  <a:ea typeface="Calibri"/>
                  <a:cs typeface="Calibri"/>
                  <a:sym typeface="Calibri"/>
                </a:rPr>
                <a:t>α </a:t>
              </a:r>
              <a:r>
                <a:rPr lang="el-GR" sz="1600" dirty="0">
                  <a:solidFill>
                    <a:srgbClr val="FFFFFF"/>
                  </a:solidFill>
                  <a:latin typeface="Calibri"/>
                  <a:ea typeface="Calibri"/>
                  <a:cs typeface="Calibri"/>
                  <a:sym typeface="Calibri"/>
                </a:rPr>
                <a:t>μετατρέψετε</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το</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κοινό</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όνειρο</a:t>
              </a:r>
              <a:r>
                <a:rPr lang="en-US" sz="1600" dirty="0">
                  <a:solidFill>
                    <a:srgbClr val="FFFFFF"/>
                  </a:solidFill>
                  <a:latin typeface="Calibri"/>
                  <a:ea typeface="Calibri"/>
                  <a:cs typeface="Calibri"/>
                  <a:sym typeface="Calibri"/>
                </a:rPr>
                <a:t>»</a:t>
              </a:r>
              <a:r>
                <a:rPr lang="el-GR" sz="1600" dirty="0">
                  <a:solidFill>
                    <a:srgbClr val="FFFFFF"/>
                  </a:solidFill>
                  <a:latin typeface="Calibri"/>
                  <a:ea typeface="Calibri"/>
                  <a:cs typeface="Calibri"/>
                  <a:sym typeface="Calibri"/>
                </a:rPr>
                <a:t> σε</a:t>
              </a:r>
              <a:r>
                <a:rPr lang="en-US" sz="1600" dirty="0">
                  <a:solidFill>
                    <a:srgbClr val="FFFFFF"/>
                  </a:solidFill>
                  <a:latin typeface="Calibri"/>
                  <a:ea typeface="Calibri"/>
                  <a:cs typeface="Calibri"/>
                  <a:sym typeface="Calibri"/>
                </a:rPr>
                <a:t> π</a:t>
              </a:r>
              <a:r>
                <a:rPr lang="en-US" sz="1600" dirty="0" err="1">
                  <a:solidFill>
                    <a:srgbClr val="FFFFFF"/>
                  </a:solidFill>
                  <a:latin typeface="Calibri"/>
                  <a:ea typeface="Calibri"/>
                  <a:cs typeface="Calibri"/>
                  <a:sym typeface="Calibri"/>
                </a:rPr>
                <a:t>ρ</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γμ</a:t>
              </a:r>
              <a:r>
                <a:rPr lang="en-US" sz="1600" dirty="0">
                  <a:solidFill>
                    <a:srgbClr val="FFFFFF"/>
                  </a:solidFill>
                  <a:latin typeface="Calibri"/>
                  <a:ea typeface="Calibri"/>
                  <a:cs typeface="Calibri"/>
                  <a:sym typeface="Calibri"/>
                </a:rPr>
                <a:t>α</a:t>
              </a:r>
              <a:r>
                <a:rPr lang="en-US" sz="1600" dirty="0" err="1">
                  <a:solidFill>
                    <a:srgbClr val="FFFFFF"/>
                  </a:solidFill>
                  <a:latin typeface="Calibri"/>
                  <a:ea typeface="Calibri"/>
                  <a:cs typeface="Calibri"/>
                  <a:sym typeface="Calibri"/>
                </a:rPr>
                <a:t>τικότητ</a:t>
              </a:r>
              <a:r>
                <a:rPr lang="en-US" sz="1600" dirty="0">
                  <a:solidFill>
                    <a:srgbClr val="FFFFFF"/>
                  </a:solidFill>
                  <a:latin typeface="Calibri"/>
                  <a:ea typeface="Calibri"/>
                  <a:cs typeface="Calibri"/>
                  <a:sym typeface="Calibri"/>
                </a:rPr>
                <a:t>α.</a:t>
              </a:r>
              <a:endParaRPr sz="1600" dirty="0">
                <a:solidFill>
                  <a:srgbClr val="FFFFFF"/>
                </a:solidFill>
                <a:latin typeface="Calibri"/>
                <a:ea typeface="Calibri"/>
                <a:cs typeface="Calibri"/>
                <a:sym typeface="Calibri"/>
              </a:endParaRPr>
            </a:p>
          </p:txBody>
        </p:sp>
      </p:grpSp>
      <p:grpSp>
        <p:nvGrpSpPr>
          <p:cNvPr id="293" name="Google Shape;293;g39f7e177b5a_1_402"/>
          <p:cNvGrpSpPr/>
          <p:nvPr/>
        </p:nvGrpSpPr>
        <p:grpSpPr>
          <a:xfrm>
            <a:off x="3469439" y="5456412"/>
            <a:ext cx="7858972" cy="1042473"/>
            <a:chOff x="1048237" y="3581001"/>
            <a:chExt cx="5894377" cy="781874"/>
          </a:xfrm>
        </p:grpSpPr>
        <p:sp>
          <p:nvSpPr>
            <p:cNvPr id="294" name="Google Shape;294;g39f7e177b5a_1_402"/>
            <p:cNvSpPr txBox="1"/>
            <p:nvPr/>
          </p:nvSpPr>
          <p:spPr>
            <a:xfrm>
              <a:off x="1048237" y="3581001"/>
              <a:ext cx="16668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3000" dirty="0" err="1">
                  <a:solidFill>
                    <a:srgbClr val="802090"/>
                  </a:solidFill>
                  <a:latin typeface="Calibri"/>
                  <a:ea typeface="Calibri"/>
                  <a:cs typeface="Calibri"/>
                  <a:sym typeface="Calibri"/>
                </a:rPr>
                <a:t>Πε</a:t>
              </a:r>
              <a:r>
                <a:rPr lang="en-US" sz="3000" dirty="0">
                  <a:solidFill>
                    <a:srgbClr val="802090"/>
                  </a:solidFill>
                  <a:latin typeface="Calibri"/>
                  <a:ea typeface="Calibri"/>
                  <a:cs typeface="Calibri"/>
                  <a:sym typeface="Calibri"/>
                </a:rPr>
                <a:t>π</a:t>
              </a:r>
              <a:r>
                <a:rPr lang="en-US" sz="3000" dirty="0" err="1">
                  <a:solidFill>
                    <a:srgbClr val="802090"/>
                  </a:solidFill>
                  <a:latin typeface="Calibri"/>
                  <a:ea typeface="Calibri"/>
                  <a:cs typeface="Calibri"/>
                  <a:sym typeface="Calibri"/>
                </a:rPr>
                <a:t>ρωμένο</a:t>
              </a:r>
              <a:endParaRPr sz="3000" dirty="0">
                <a:solidFill>
                  <a:srgbClr val="802090"/>
                </a:solidFill>
                <a:latin typeface="Calibri"/>
                <a:ea typeface="Calibri"/>
                <a:cs typeface="Calibri"/>
                <a:sym typeface="Calibri"/>
              </a:endParaRPr>
            </a:p>
          </p:txBody>
        </p:sp>
        <p:sp>
          <p:nvSpPr>
            <p:cNvPr id="295" name="Google Shape;295;g39f7e177b5a_1_402"/>
            <p:cNvSpPr/>
            <p:nvPr/>
          </p:nvSpPr>
          <p:spPr>
            <a:xfrm>
              <a:off x="2806514" y="3631175"/>
              <a:ext cx="4136100" cy="731700"/>
            </a:xfrm>
            <a:prstGeom prst="rect">
              <a:avLst/>
            </a:prstGeom>
            <a:solidFill>
              <a:srgbClr val="802090"/>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96" name="Google Shape;296;g39f7e177b5a_1_402"/>
            <p:cNvSpPr txBox="1"/>
            <p:nvPr/>
          </p:nvSpPr>
          <p:spPr>
            <a:xfrm>
              <a:off x="2914386" y="3821003"/>
              <a:ext cx="4011600" cy="3306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n-US" dirty="0" err="1">
                  <a:solidFill>
                    <a:srgbClr val="FFFFFF"/>
                  </a:solidFill>
                  <a:latin typeface="Roboto"/>
                  <a:ea typeface="Roboto"/>
                  <a:cs typeface="Roboto"/>
                  <a:sym typeface="Roboto"/>
                </a:rPr>
                <a:t>Δι</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τηρήστε</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τη</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δυν</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μική</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μέσω</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της</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δράσης</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κ</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ι</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της</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κ</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ινοτομί</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ς</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ενδυν</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μώνοντ</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ς</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τ</a:t>
              </a:r>
              <a:r>
                <a:rPr lang="en-US" dirty="0">
                  <a:solidFill>
                    <a:srgbClr val="FFFFFF"/>
                  </a:solidFill>
                  <a:latin typeface="Roboto"/>
                  <a:ea typeface="Roboto"/>
                  <a:cs typeface="Roboto"/>
                  <a:sym typeface="Roboto"/>
                </a:rPr>
                <a:t>α </a:t>
              </a:r>
              <a:r>
                <a:rPr lang="en-US" dirty="0" err="1">
                  <a:solidFill>
                    <a:srgbClr val="FFFFFF"/>
                  </a:solidFill>
                  <a:latin typeface="Roboto"/>
                  <a:ea typeface="Roboto"/>
                  <a:cs typeface="Roboto"/>
                  <a:sym typeface="Roboto"/>
                </a:rPr>
                <a:t>άτομ</a:t>
              </a:r>
              <a:r>
                <a:rPr lang="en-US" dirty="0">
                  <a:solidFill>
                    <a:srgbClr val="FFFFFF"/>
                  </a:solidFill>
                  <a:latin typeface="Roboto"/>
                  <a:ea typeface="Roboto"/>
                  <a:cs typeface="Roboto"/>
                  <a:sym typeface="Roboto"/>
                </a:rPr>
                <a:t>α </a:t>
              </a:r>
              <a:r>
                <a:rPr lang="en-US" dirty="0" err="1">
                  <a:solidFill>
                    <a:srgbClr val="FFFFFF"/>
                  </a:solidFill>
                  <a:latin typeface="Roboto"/>
                  <a:ea typeface="Roboto"/>
                  <a:cs typeface="Roboto"/>
                  <a:sym typeface="Roboto"/>
                </a:rPr>
                <a:t>ν</a:t>
              </a:r>
              <a:r>
                <a:rPr lang="en-US" dirty="0">
                  <a:solidFill>
                    <a:srgbClr val="FFFFFF"/>
                  </a:solidFill>
                  <a:latin typeface="Roboto"/>
                  <a:ea typeface="Roboto"/>
                  <a:cs typeface="Roboto"/>
                  <a:sym typeface="Roboto"/>
                </a:rPr>
                <a:t>α </a:t>
              </a:r>
              <a:r>
                <a:rPr lang="en-US" dirty="0" err="1">
                  <a:solidFill>
                    <a:srgbClr val="FFFFFF"/>
                  </a:solidFill>
                  <a:latin typeface="Roboto"/>
                  <a:ea typeface="Roboto"/>
                  <a:cs typeface="Roboto"/>
                  <a:sym typeface="Roboto"/>
                </a:rPr>
                <a:t>υλο</a:t>
              </a:r>
              <a:r>
                <a:rPr lang="en-US" dirty="0">
                  <a:solidFill>
                    <a:srgbClr val="FFFFFF"/>
                  </a:solidFill>
                  <a:latin typeface="Roboto"/>
                  <a:ea typeface="Roboto"/>
                  <a:cs typeface="Roboto"/>
                  <a:sym typeface="Roboto"/>
                </a:rPr>
                <a:t>π</a:t>
              </a:r>
              <a:r>
                <a:rPr lang="en-US" dirty="0" err="1">
                  <a:solidFill>
                    <a:srgbClr val="FFFFFF"/>
                  </a:solidFill>
                  <a:latin typeface="Roboto"/>
                  <a:ea typeface="Roboto"/>
                  <a:cs typeface="Roboto"/>
                  <a:sym typeface="Roboto"/>
                </a:rPr>
                <a:t>οιούν</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σχέδι</a:t>
              </a:r>
              <a:r>
                <a:rPr lang="en-US" dirty="0">
                  <a:solidFill>
                    <a:srgbClr val="FFFFFF"/>
                  </a:solidFill>
                  <a:latin typeface="Roboto"/>
                  <a:ea typeface="Roboto"/>
                  <a:cs typeface="Roboto"/>
                  <a:sym typeface="Roboto"/>
                </a:rPr>
                <a:t>α </a:t>
              </a:r>
              <a:r>
                <a:rPr lang="en-US" dirty="0" err="1">
                  <a:solidFill>
                    <a:srgbClr val="FFFFFF"/>
                  </a:solidFill>
                  <a:latin typeface="Roboto"/>
                  <a:ea typeface="Roboto"/>
                  <a:cs typeface="Roboto"/>
                  <a:sym typeface="Roboto"/>
                </a:rPr>
                <a:t>κ</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ι</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ν</a:t>
              </a:r>
              <a:r>
                <a:rPr lang="en-US" dirty="0">
                  <a:solidFill>
                    <a:srgbClr val="FFFFFF"/>
                  </a:solidFill>
                  <a:latin typeface="Roboto"/>
                  <a:ea typeface="Roboto"/>
                  <a:cs typeface="Roboto"/>
                  <a:sym typeface="Roboto"/>
                </a:rPr>
                <a:t>α </a:t>
              </a:r>
              <a:r>
                <a:rPr lang="en-US" dirty="0" err="1">
                  <a:solidFill>
                    <a:srgbClr val="FFFFFF"/>
                  </a:solidFill>
                  <a:latin typeface="Roboto"/>
                  <a:ea typeface="Roboto"/>
                  <a:cs typeface="Roboto"/>
                  <a:sym typeface="Roboto"/>
                </a:rPr>
                <a:t>μ</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θ</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ίνουν</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κ</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ι</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ν</a:t>
              </a:r>
              <a:r>
                <a:rPr lang="en-US" dirty="0">
                  <a:solidFill>
                    <a:srgbClr val="FFFFFF"/>
                  </a:solidFill>
                  <a:latin typeface="Roboto"/>
                  <a:ea typeface="Roboto"/>
                  <a:cs typeface="Roboto"/>
                  <a:sym typeface="Roboto"/>
                </a:rPr>
                <a:t>α π</a:t>
              </a:r>
              <a:r>
                <a:rPr lang="en-US" dirty="0" err="1">
                  <a:solidFill>
                    <a:srgbClr val="FFFFFF"/>
                  </a:solidFill>
                  <a:latin typeface="Roboto"/>
                  <a:ea typeface="Roboto"/>
                  <a:cs typeface="Roboto"/>
                  <a:sym typeface="Roboto"/>
                </a:rPr>
                <a:t>ροσ</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ρμόζοντ</a:t>
              </a:r>
              <a:r>
                <a:rPr lang="en-US" dirty="0">
                  <a:solidFill>
                    <a:srgbClr val="FFFFFF"/>
                  </a:solidFill>
                  <a:latin typeface="Roboto"/>
                  <a:ea typeface="Roboto"/>
                  <a:cs typeface="Roboto"/>
                  <a:sym typeface="Roboto"/>
                </a:rPr>
                <a:t>α</a:t>
              </a:r>
              <a:r>
                <a:rPr lang="en-US" dirty="0" err="1">
                  <a:solidFill>
                    <a:srgbClr val="FFFFFF"/>
                  </a:solidFill>
                  <a:latin typeface="Roboto"/>
                  <a:ea typeface="Roboto"/>
                  <a:cs typeface="Roboto"/>
                  <a:sym typeface="Roboto"/>
                </a:rPr>
                <a:t>ι</a:t>
              </a:r>
              <a:r>
                <a:rPr lang="en-US" dirty="0">
                  <a:solidFill>
                    <a:srgbClr val="FFFFFF"/>
                  </a:solidFill>
                  <a:latin typeface="Roboto"/>
                  <a:ea typeface="Roboto"/>
                  <a:cs typeface="Roboto"/>
                  <a:sym typeface="Roboto"/>
                </a:rPr>
                <a:t> </a:t>
              </a:r>
              <a:r>
                <a:rPr lang="en-US" dirty="0" err="1">
                  <a:solidFill>
                    <a:srgbClr val="FFFFFF"/>
                  </a:solidFill>
                  <a:latin typeface="Roboto"/>
                  <a:ea typeface="Roboto"/>
                  <a:cs typeface="Roboto"/>
                  <a:sym typeface="Roboto"/>
                </a:rPr>
                <a:t>συνεχώς</a:t>
              </a:r>
              <a:r>
                <a:rPr lang="en-US" dirty="0">
                  <a:solidFill>
                    <a:srgbClr val="FFFFFF"/>
                  </a:solidFill>
                  <a:latin typeface="Roboto"/>
                  <a:ea typeface="Roboto"/>
                  <a:cs typeface="Roboto"/>
                  <a:sym typeface="Roboto"/>
                </a:rPr>
                <a:t>.</a:t>
              </a:r>
              <a:endParaRPr dirty="0">
                <a:solidFill>
                  <a:srgbClr val="FFFFFF"/>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9f7e177b5a_1_30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02" name="Google Shape;302;g39f7e177b5a_1_304"/>
          <p:cNvSpPr txBox="1">
            <a:spLocks noGrp="1"/>
          </p:cNvSpPr>
          <p:nvPr>
            <p:ph type="body" idx="2"/>
          </p:nvPr>
        </p:nvSpPr>
        <p:spPr>
          <a:xfrm>
            <a:off x="473350" y="1620244"/>
            <a:ext cx="4524000" cy="450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300" b="1" dirty="0" err="1">
                <a:solidFill>
                  <a:srgbClr val="4F4F5B"/>
                </a:solidFill>
              </a:rPr>
              <a:t>Κ</a:t>
            </a:r>
            <a:r>
              <a:rPr lang="en-US" sz="2300" b="1" dirty="0">
                <a:solidFill>
                  <a:srgbClr val="4F4F5B"/>
                </a:solidFill>
              </a:rPr>
              <a:t>α</a:t>
            </a:r>
            <a:r>
              <a:rPr lang="en-US" sz="2300" b="1" dirty="0" err="1">
                <a:solidFill>
                  <a:srgbClr val="4F4F5B"/>
                </a:solidFill>
              </a:rPr>
              <a:t>λλιέργει</a:t>
            </a:r>
            <a:r>
              <a:rPr lang="en-US" sz="2300" b="1" dirty="0">
                <a:solidFill>
                  <a:srgbClr val="4F4F5B"/>
                </a:solidFill>
              </a:rPr>
              <a:t>α </a:t>
            </a:r>
            <a:r>
              <a:rPr lang="en-US" sz="2300" b="1" dirty="0" err="1">
                <a:solidFill>
                  <a:srgbClr val="4F4F5B"/>
                </a:solidFill>
              </a:rPr>
              <a:t>θετικών</a:t>
            </a:r>
            <a:r>
              <a:rPr lang="en-US" sz="2300" b="1" dirty="0">
                <a:solidFill>
                  <a:srgbClr val="4F4F5B"/>
                </a:solidFill>
              </a:rPr>
              <a:t> </a:t>
            </a:r>
            <a:endParaRPr sz="2300" b="1" dirty="0">
              <a:solidFill>
                <a:srgbClr val="4F4F5B"/>
              </a:solidFill>
            </a:endParaRPr>
          </a:p>
          <a:p>
            <a:pPr marL="0" lvl="0" indent="0" algn="ctr" rtl="0">
              <a:spcBef>
                <a:spcPts val="0"/>
              </a:spcBef>
              <a:spcAft>
                <a:spcPts val="0"/>
              </a:spcAft>
              <a:buNone/>
            </a:pPr>
            <a:r>
              <a:rPr lang="en-US" sz="2300" b="1" dirty="0" err="1">
                <a:solidFill>
                  <a:srgbClr val="4F4F5B"/>
                </a:solidFill>
              </a:rPr>
              <a:t>σχέσε</a:t>
            </a:r>
            <a:r>
              <a:rPr lang="el-GR" sz="2300" b="1" dirty="0">
                <a:solidFill>
                  <a:srgbClr val="4F4F5B"/>
                </a:solidFill>
              </a:rPr>
              <a:t>ων</a:t>
            </a:r>
            <a:r>
              <a:rPr lang="en-US" sz="2300" b="1" dirty="0">
                <a:solidFill>
                  <a:srgbClr val="4F4F5B"/>
                </a:solidFill>
              </a:rPr>
              <a:t> </a:t>
            </a:r>
            <a:r>
              <a:rPr lang="en-US" sz="2300" b="1" dirty="0" err="1">
                <a:solidFill>
                  <a:srgbClr val="4F4F5B"/>
                </a:solidFill>
              </a:rPr>
              <a:t>μετ</a:t>
            </a:r>
            <a:r>
              <a:rPr lang="en-US" sz="2300" b="1" dirty="0">
                <a:solidFill>
                  <a:srgbClr val="4F4F5B"/>
                </a:solidFill>
              </a:rPr>
              <a:t>α</a:t>
            </a:r>
            <a:r>
              <a:rPr lang="en-US" sz="2300" b="1" dirty="0" err="1">
                <a:solidFill>
                  <a:srgbClr val="4F4F5B"/>
                </a:solidFill>
              </a:rPr>
              <a:t>ξύ</a:t>
            </a:r>
            <a:r>
              <a:rPr lang="en-US" sz="2300" b="1" dirty="0">
                <a:solidFill>
                  <a:srgbClr val="4F4F5B"/>
                </a:solidFill>
              </a:rPr>
              <a:t> </a:t>
            </a:r>
            <a:r>
              <a:rPr lang="en-US" sz="2300" b="1" dirty="0" err="1">
                <a:solidFill>
                  <a:srgbClr val="4F4F5B"/>
                </a:solidFill>
              </a:rPr>
              <a:t>μ</a:t>
            </a:r>
            <a:r>
              <a:rPr lang="en-US" sz="2300" b="1" dirty="0">
                <a:solidFill>
                  <a:srgbClr val="4F4F5B"/>
                </a:solidFill>
              </a:rPr>
              <a:t>α</a:t>
            </a:r>
            <a:r>
              <a:rPr lang="en-US" sz="2300" b="1" dirty="0" err="1">
                <a:solidFill>
                  <a:srgbClr val="4F4F5B"/>
                </a:solidFill>
              </a:rPr>
              <a:t>θητών</a:t>
            </a:r>
            <a:r>
              <a:rPr lang="el-GR" sz="2300" b="1" dirty="0">
                <a:solidFill>
                  <a:srgbClr val="4F4F5B"/>
                </a:solidFill>
              </a:rPr>
              <a:t>/μαθητριών</a:t>
            </a:r>
            <a:r>
              <a:rPr lang="en-US" sz="2300" b="1" dirty="0">
                <a:solidFill>
                  <a:srgbClr val="4F4F5B"/>
                </a:solidFill>
              </a:rPr>
              <a:t>.</a:t>
            </a:r>
            <a:endParaRPr sz="2300" b="1" dirty="0">
              <a:solidFill>
                <a:srgbClr val="4F4F5B"/>
              </a:solidFill>
            </a:endParaRPr>
          </a:p>
          <a:p>
            <a:pPr marL="0" lvl="0" indent="0" algn="ctr" rtl="0">
              <a:spcBef>
                <a:spcPts val="0"/>
              </a:spcBef>
              <a:spcAft>
                <a:spcPts val="0"/>
              </a:spcAft>
              <a:buNone/>
            </a:pPr>
            <a:endParaRPr sz="2000" b="1" dirty="0">
              <a:solidFill>
                <a:srgbClr val="4F4F5B"/>
              </a:solidFill>
            </a:endParaRPr>
          </a:p>
          <a:p>
            <a:pPr marL="0" lvl="0" indent="0" algn="ctr" rtl="0">
              <a:spcBef>
                <a:spcPts val="0"/>
              </a:spcBef>
              <a:spcAft>
                <a:spcPts val="0"/>
              </a:spcAft>
              <a:buNone/>
            </a:pPr>
            <a:r>
              <a:rPr lang="en-US" sz="2000" b="1" dirty="0" err="1">
                <a:solidFill>
                  <a:schemeClr val="accent2"/>
                </a:solidFill>
              </a:rPr>
              <a:t>Οι</a:t>
            </a:r>
            <a:r>
              <a:rPr lang="en-US" sz="2000" b="1" dirty="0">
                <a:solidFill>
                  <a:schemeClr val="accent2"/>
                </a:solidFill>
              </a:rPr>
              <a:t> πα</a:t>
            </a:r>
            <a:r>
              <a:rPr lang="en-US" sz="2000" b="1" dirty="0" err="1">
                <a:solidFill>
                  <a:schemeClr val="accent2"/>
                </a:solidFill>
              </a:rPr>
              <a:t>ρεμ</a:t>
            </a:r>
            <a:r>
              <a:rPr lang="en-US" sz="2000" b="1" dirty="0">
                <a:solidFill>
                  <a:schemeClr val="accent2"/>
                </a:solidFill>
              </a:rPr>
              <a:t>β</a:t>
            </a:r>
            <a:r>
              <a:rPr lang="en-US" sz="2000" b="1" dirty="0" err="1">
                <a:solidFill>
                  <a:schemeClr val="accent2"/>
                </a:solidFill>
              </a:rPr>
              <a:t>άσεις</a:t>
            </a:r>
            <a:r>
              <a:rPr lang="en-US" sz="2000" b="1" dirty="0">
                <a:solidFill>
                  <a:schemeClr val="accent2"/>
                </a:solidFill>
              </a:rPr>
              <a:t> </a:t>
            </a:r>
            <a:r>
              <a:rPr lang="el-GR" sz="2000" b="1" dirty="0">
                <a:solidFill>
                  <a:schemeClr val="accent2"/>
                </a:solidFill>
              </a:rPr>
              <a:t>Θ</a:t>
            </a:r>
            <a:r>
              <a:rPr lang="en-US" sz="2000" b="1" dirty="0" err="1">
                <a:solidFill>
                  <a:schemeClr val="accent2"/>
                </a:solidFill>
              </a:rPr>
              <a:t>ετικής</a:t>
            </a:r>
            <a:r>
              <a:rPr lang="en-US" sz="2000" b="1" dirty="0">
                <a:solidFill>
                  <a:schemeClr val="accent2"/>
                </a:solidFill>
              </a:rPr>
              <a:t> </a:t>
            </a:r>
            <a:r>
              <a:rPr lang="el-GR" sz="2000" b="1" dirty="0">
                <a:solidFill>
                  <a:schemeClr val="accent2"/>
                </a:solidFill>
              </a:rPr>
              <a:t>Ψ</a:t>
            </a:r>
            <a:r>
              <a:rPr lang="en-US" sz="2000" b="1" dirty="0" err="1">
                <a:solidFill>
                  <a:schemeClr val="accent2"/>
                </a:solidFill>
              </a:rPr>
              <a:t>υχολογί</a:t>
            </a:r>
            <a:r>
              <a:rPr lang="en-US" sz="2000" b="1" dirty="0">
                <a:solidFill>
                  <a:schemeClr val="accent2"/>
                </a:solidFill>
              </a:rPr>
              <a:t>α</a:t>
            </a:r>
            <a:r>
              <a:rPr lang="en-US" sz="2000" b="1" dirty="0" err="1">
                <a:solidFill>
                  <a:schemeClr val="accent2"/>
                </a:solidFill>
              </a:rPr>
              <a:t>ς</a:t>
            </a:r>
            <a:r>
              <a:rPr lang="en-US" sz="2000" b="1" dirty="0">
                <a:solidFill>
                  <a:schemeClr val="accent2"/>
                </a:solidFill>
              </a:rPr>
              <a:t> </a:t>
            </a:r>
            <a:r>
              <a:rPr lang="en-US" sz="2000" b="1" dirty="0" err="1">
                <a:solidFill>
                  <a:schemeClr val="accent2"/>
                </a:solidFill>
              </a:rPr>
              <a:t>στο</a:t>
            </a:r>
            <a:r>
              <a:rPr lang="en-US" sz="2000" b="1" dirty="0">
                <a:solidFill>
                  <a:schemeClr val="accent2"/>
                </a:solidFill>
              </a:rPr>
              <a:t> </a:t>
            </a:r>
            <a:r>
              <a:rPr lang="en-US" sz="2000" b="1" dirty="0" err="1">
                <a:solidFill>
                  <a:schemeClr val="accent2"/>
                </a:solidFill>
              </a:rPr>
              <a:t>σχολείο</a:t>
            </a:r>
            <a:r>
              <a:rPr lang="en-US" sz="2000" b="1" dirty="0">
                <a:solidFill>
                  <a:schemeClr val="accent2"/>
                </a:solidFill>
              </a:rPr>
              <a:t> </a:t>
            </a:r>
            <a:r>
              <a:rPr lang="en-US" sz="2000" b="1" dirty="0" err="1">
                <a:solidFill>
                  <a:schemeClr val="accent2"/>
                </a:solidFill>
              </a:rPr>
              <a:t>έχουν</a:t>
            </a:r>
            <a:r>
              <a:rPr lang="en-US" sz="2000" b="1" dirty="0">
                <a:solidFill>
                  <a:schemeClr val="accent2"/>
                </a:solidFill>
              </a:rPr>
              <a:t> </a:t>
            </a:r>
            <a:r>
              <a:rPr lang="en-US" sz="2000" b="1" dirty="0" err="1">
                <a:solidFill>
                  <a:schemeClr val="accent2"/>
                </a:solidFill>
              </a:rPr>
              <a:t>έν</a:t>
            </a:r>
            <a:r>
              <a:rPr lang="en-US" sz="2000" b="1" dirty="0">
                <a:solidFill>
                  <a:schemeClr val="accent2"/>
                </a:solidFill>
              </a:rPr>
              <a:t>α</a:t>
            </a:r>
            <a:r>
              <a:rPr lang="en-US" sz="2000" b="1" dirty="0" err="1">
                <a:solidFill>
                  <a:schemeClr val="accent2"/>
                </a:solidFill>
              </a:rPr>
              <a:t>ν</a:t>
            </a:r>
            <a:r>
              <a:rPr lang="en-US" sz="2000" b="1" dirty="0">
                <a:solidFill>
                  <a:schemeClr val="accent2"/>
                </a:solidFill>
              </a:rPr>
              <a:t> </a:t>
            </a:r>
            <a:r>
              <a:rPr lang="en-US" sz="2000" b="1" dirty="0" err="1">
                <a:solidFill>
                  <a:schemeClr val="accent2"/>
                </a:solidFill>
              </a:rPr>
              <a:t>κοινό</a:t>
            </a:r>
            <a:r>
              <a:rPr lang="en-US" sz="2000" b="1" dirty="0">
                <a:solidFill>
                  <a:schemeClr val="accent2"/>
                </a:solidFill>
              </a:rPr>
              <a:t> </a:t>
            </a:r>
            <a:r>
              <a:rPr lang="en-US" sz="2000" b="1" dirty="0" err="1">
                <a:solidFill>
                  <a:schemeClr val="accent2"/>
                </a:solidFill>
              </a:rPr>
              <a:t>στόχο</a:t>
            </a:r>
            <a:r>
              <a:rPr lang="en-US" sz="2000" b="1" dirty="0">
                <a:solidFill>
                  <a:schemeClr val="accent2"/>
                </a:solidFill>
              </a:rPr>
              <a:t>: </a:t>
            </a:r>
            <a:r>
              <a:rPr lang="en-US" sz="2000" b="1" dirty="0" err="1">
                <a:solidFill>
                  <a:schemeClr val="accent2"/>
                </a:solidFill>
              </a:rPr>
              <a:t>ν</a:t>
            </a:r>
            <a:r>
              <a:rPr lang="en-US" sz="2000" b="1" dirty="0">
                <a:solidFill>
                  <a:schemeClr val="accent2"/>
                </a:solidFill>
              </a:rPr>
              <a:t>α β</a:t>
            </a:r>
            <a:r>
              <a:rPr lang="en-US" sz="2000" b="1" dirty="0" err="1">
                <a:solidFill>
                  <a:schemeClr val="accent2"/>
                </a:solidFill>
              </a:rPr>
              <a:t>ελτιώσουν</a:t>
            </a:r>
            <a:r>
              <a:rPr lang="en-US" sz="2000" b="1" dirty="0">
                <a:solidFill>
                  <a:schemeClr val="accent2"/>
                </a:solidFill>
              </a:rPr>
              <a:t> </a:t>
            </a:r>
            <a:r>
              <a:rPr lang="en-US" sz="2000" b="1" dirty="0" err="1">
                <a:solidFill>
                  <a:schemeClr val="accent2"/>
                </a:solidFill>
              </a:rPr>
              <a:t>την</a:t>
            </a:r>
            <a:r>
              <a:rPr lang="en-US" sz="2000" b="1" dirty="0">
                <a:solidFill>
                  <a:schemeClr val="accent2"/>
                </a:solidFill>
              </a:rPr>
              <a:t> α</a:t>
            </a:r>
            <a:r>
              <a:rPr lang="en-US" sz="2000" b="1" dirty="0" err="1">
                <a:solidFill>
                  <a:schemeClr val="accent2"/>
                </a:solidFill>
              </a:rPr>
              <a:t>ν</a:t>
            </a:r>
            <a:r>
              <a:rPr lang="en-US" sz="2000" b="1" dirty="0">
                <a:solidFill>
                  <a:schemeClr val="accent2"/>
                </a:solidFill>
              </a:rPr>
              <a:t>απ</a:t>
            </a:r>
            <a:r>
              <a:rPr lang="en-US" sz="2000" b="1" dirty="0" err="1">
                <a:solidFill>
                  <a:schemeClr val="accent2"/>
                </a:solidFill>
              </a:rPr>
              <a:t>τυξι</a:t>
            </a:r>
            <a:r>
              <a:rPr lang="en-US" sz="2000" b="1" dirty="0">
                <a:solidFill>
                  <a:schemeClr val="accent2"/>
                </a:solidFill>
              </a:rPr>
              <a:t>α</a:t>
            </a:r>
            <a:r>
              <a:rPr lang="en-US" sz="2000" b="1" dirty="0" err="1">
                <a:solidFill>
                  <a:schemeClr val="accent2"/>
                </a:solidFill>
              </a:rPr>
              <a:t>κή</a:t>
            </a:r>
            <a:r>
              <a:rPr lang="en-US" sz="2000" b="1" dirty="0">
                <a:solidFill>
                  <a:schemeClr val="accent2"/>
                </a:solidFill>
              </a:rPr>
              <a:t> π</a:t>
            </a:r>
            <a:r>
              <a:rPr lang="en-US" sz="2000" b="1" dirty="0" err="1">
                <a:solidFill>
                  <a:schemeClr val="accent2"/>
                </a:solidFill>
              </a:rPr>
              <a:t>ορεί</a:t>
            </a:r>
            <a:r>
              <a:rPr lang="en-US" sz="2000" b="1" dirty="0">
                <a:solidFill>
                  <a:schemeClr val="accent2"/>
                </a:solidFill>
              </a:rPr>
              <a:t>α </a:t>
            </a:r>
            <a:r>
              <a:rPr lang="en-US" sz="2000" b="1" dirty="0" err="1">
                <a:solidFill>
                  <a:schemeClr val="accent2"/>
                </a:solidFill>
              </a:rPr>
              <a:t>των</a:t>
            </a:r>
            <a:r>
              <a:rPr lang="en-US" sz="2000" b="1" dirty="0">
                <a:solidFill>
                  <a:schemeClr val="accent2"/>
                </a:solidFill>
              </a:rPr>
              <a:t> </a:t>
            </a:r>
            <a:r>
              <a:rPr lang="en-US" sz="2000" b="1" dirty="0" err="1">
                <a:solidFill>
                  <a:schemeClr val="accent2"/>
                </a:solidFill>
              </a:rPr>
              <a:t>νέων</a:t>
            </a:r>
            <a:r>
              <a:rPr lang="en-US" sz="2000" b="1" dirty="0">
                <a:solidFill>
                  <a:schemeClr val="accent2"/>
                </a:solidFill>
              </a:rPr>
              <a:t> </a:t>
            </a:r>
            <a:r>
              <a:rPr lang="en-US" sz="2000" b="1" dirty="0" err="1">
                <a:solidFill>
                  <a:schemeClr val="accent2"/>
                </a:solidFill>
              </a:rPr>
              <a:t>κ</a:t>
            </a:r>
            <a:r>
              <a:rPr lang="en-US" sz="2000" b="1" dirty="0">
                <a:solidFill>
                  <a:schemeClr val="accent2"/>
                </a:solidFill>
              </a:rPr>
              <a:t>α</a:t>
            </a:r>
            <a:r>
              <a:rPr lang="en-US" sz="2000" b="1" dirty="0" err="1">
                <a:solidFill>
                  <a:schemeClr val="accent2"/>
                </a:solidFill>
              </a:rPr>
              <a:t>ι</a:t>
            </a:r>
            <a:r>
              <a:rPr lang="en-US" sz="2000" b="1" dirty="0">
                <a:solidFill>
                  <a:schemeClr val="accent2"/>
                </a:solidFill>
              </a:rPr>
              <a:t> </a:t>
            </a:r>
            <a:r>
              <a:rPr lang="en-US" sz="2000" b="1" dirty="0" err="1">
                <a:solidFill>
                  <a:schemeClr val="accent2"/>
                </a:solidFill>
              </a:rPr>
              <a:t>ν</a:t>
            </a:r>
            <a:r>
              <a:rPr lang="en-US" sz="2000" b="1" dirty="0">
                <a:solidFill>
                  <a:schemeClr val="accent2"/>
                </a:solidFill>
              </a:rPr>
              <a:t>α π</a:t>
            </a:r>
            <a:r>
              <a:rPr lang="en-US" sz="2000" b="1" dirty="0" err="1">
                <a:solidFill>
                  <a:schemeClr val="accent2"/>
                </a:solidFill>
              </a:rPr>
              <a:t>ρολά</a:t>
            </a:r>
            <a:r>
              <a:rPr lang="en-US" sz="2000" b="1" dirty="0">
                <a:solidFill>
                  <a:schemeClr val="accent2"/>
                </a:solidFill>
              </a:rPr>
              <a:t>β</a:t>
            </a:r>
            <a:r>
              <a:rPr lang="en-US" sz="2000" b="1" dirty="0" err="1">
                <a:solidFill>
                  <a:schemeClr val="accent2"/>
                </a:solidFill>
              </a:rPr>
              <a:t>ουν</a:t>
            </a:r>
            <a:r>
              <a:rPr lang="en-US" sz="2000" b="1" dirty="0">
                <a:solidFill>
                  <a:schemeClr val="accent2"/>
                </a:solidFill>
              </a:rPr>
              <a:t> </a:t>
            </a:r>
            <a:r>
              <a:rPr lang="en-US" sz="2000" b="1" dirty="0" err="1">
                <a:solidFill>
                  <a:schemeClr val="accent2"/>
                </a:solidFill>
              </a:rPr>
              <a:t>μελλοντικές</a:t>
            </a:r>
            <a:r>
              <a:rPr lang="en-US" sz="2000" b="1" dirty="0">
                <a:solidFill>
                  <a:schemeClr val="accent2"/>
                </a:solidFill>
              </a:rPr>
              <a:t> </a:t>
            </a:r>
            <a:r>
              <a:rPr lang="en-US" sz="2000" b="1" dirty="0" err="1">
                <a:solidFill>
                  <a:schemeClr val="accent2"/>
                </a:solidFill>
              </a:rPr>
              <a:t>δυσκολίες</a:t>
            </a:r>
            <a:r>
              <a:rPr lang="en-US" sz="2000" b="1" dirty="0">
                <a:solidFill>
                  <a:schemeClr val="accent2"/>
                </a:solidFill>
              </a:rPr>
              <a:t>, </a:t>
            </a:r>
            <a:r>
              <a:rPr lang="en-US" sz="2000" b="1" dirty="0" err="1">
                <a:solidFill>
                  <a:schemeClr val="accent2"/>
                </a:solidFill>
              </a:rPr>
              <a:t>διδάσκοντ</a:t>
            </a:r>
            <a:r>
              <a:rPr lang="en-US" sz="2000" b="1" dirty="0">
                <a:solidFill>
                  <a:schemeClr val="accent2"/>
                </a:solidFill>
              </a:rPr>
              <a:t>α</a:t>
            </a:r>
            <a:r>
              <a:rPr lang="en-US" sz="2000" b="1" dirty="0" err="1">
                <a:solidFill>
                  <a:schemeClr val="accent2"/>
                </a:solidFill>
              </a:rPr>
              <a:t>ς</a:t>
            </a:r>
            <a:r>
              <a:rPr lang="en-US" sz="2000" b="1" dirty="0">
                <a:solidFill>
                  <a:schemeClr val="accent2"/>
                </a:solidFill>
              </a:rPr>
              <a:t> </a:t>
            </a:r>
            <a:r>
              <a:rPr lang="en-US" sz="2000" b="1" dirty="0" err="1">
                <a:solidFill>
                  <a:schemeClr val="accent2"/>
                </a:solidFill>
              </a:rPr>
              <a:t>δεξιότητες</a:t>
            </a:r>
            <a:r>
              <a:rPr lang="en-US" sz="2000" b="1" dirty="0">
                <a:solidFill>
                  <a:schemeClr val="accent2"/>
                </a:solidFill>
              </a:rPr>
              <a:t> π</a:t>
            </a:r>
            <a:r>
              <a:rPr lang="en-US" sz="2000" b="1" dirty="0" err="1">
                <a:solidFill>
                  <a:schemeClr val="accent2"/>
                </a:solidFill>
              </a:rPr>
              <a:t>ου</a:t>
            </a:r>
            <a:r>
              <a:rPr lang="en-US" sz="2000" b="1" dirty="0">
                <a:solidFill>
                  <a:schemeClr val="accent2"/>
                </a:solidFill>
              </a:rPr>
              <a:t> </a:t>
            </a:r>
            <a:r>
              <a:rPr lang="en-US" sz="2000" b="1" dirty="0" err="1">
                <a:solidFill>
                  <a:schemeClr val="accent2"/>
                </a:solidFill>
              </a:rPr>
              <a:t>ενθ</a:t>
            </a:r>
            <a:r>
              <a:rPr lang="en-US" sz="2000" b="1" dirty="0">
                <a:solidFill>
                  <a:schemeClr val="accent2"/>
                </a:solidFill>
              </a:rPr>
              <a:t>α</a:t>
            </a:r>
            <a:r>
              <a:rPr lang="en-US" sz="2000" b="1" dirty="0" err="1">
                <a:solidFill>
                  <a:schemeClr val="accent2"/>
                </a:solidFill>
              </a:rPr>
              <a:t>ρρύνουν</a:t>
            </a:r>
            <a:r>
              <a:rPr lang="en-US" sz="2000" b="1" dirty="0">
                <a:solidFill>
                  <a:schemeClr val="accent2"/>
                </a:solidFill>
              </a:rPr>
              <a:t> </a:t>
            </a:r>
            <a:r>
              <a:rPr lang="en-US" sz="2000" b="1" dirty="0" err="1">
                <a:solidFill>
                  <a:schemeClr val="accent2"/>
                </a:solidFill>
              </a:rPr>
              <a:t>τη</a:t>
            </a:r>
            <a:r>
              <a:rPr lang="en-US" sz="2000" b="1" dirty="0">
                <a:solidFill>
                  <a:schemeClr val="accent2"/>
                </a:solidFill>
              </a:rPr>
              <a:t> </a:t>
            </a:r>
            <a:r>
              <a:rPr lang="en-US" sz="2000" b="1" dirty="0" err="1">
                <a:solidFill>
                  <a:schemeClr val="accent2"/>
                </a:solidFill>
              </a:rPr>
              <a:t>θετική</a:t>
            </a:r>
            <a:r>
              <a:rPr lang="en-US" sz="2000" b="1" dirty="0">
                <a:solidFill>
                  <a:schemeClr val="accent2"/>
                </a:solidFill>
              </a:rPr>
              <a:t> α</a:t>
            </a:r>
            <a:r>
              <a:rPr lang="en-US" sz="2000" b="1" dirty="0" err="1">
                <a:solidFill>
                  <a:schemeClr val="accent2"/>
                </a:solidFill>
              </a:rPr>
              <a:t>υτο</a:t>
            </a:r>
            <a:r>
              <a:rPr lang="en-US" sz="2000" b="1" dirty="0">
                <a:solidFill>
                  <a:schemeClr val="accent2"/>
                </a:solidFill>
              </a:rPr>
              <a:t>α</a:t>
            </a:r>
            <a:r>
              <a:rPr lang="en-US" sz="2000" b="1" dirty="0" err="1">
                <a:solidFill>
                  <a:schemeClr val="accent2"/>
                </a:solidFill>
              </a:rPr>
              <a:t>ντίληψη</a:t>
            </a:r>
            <a:r>
              <a:rPr lang="en-US" sz="2000" b="1" dirty="0">
                <a:solidFill>
                  <a:schemeClr val="accent2"/>
                </a:solidFill>
              </a:rPr>
              <a:t>, </a:t>
            </a:r>
            <a:r>
              <a:rPr lang="en-US" sz="2000" b="1" dirty="0" err="1">
                <a:solidFill>
                  <a:schemeClr val="accent2"/>
                </a:solidFill>
              </a:rPr>
              <a:t>τ</a:t>
            </a:r>
            <a:r>
              <a:rPr lang="en-US" sz="2000" b="1" dirty="0">
                <a:solidFill>
                  <a:schemeClr val="accent2"/>
                </a:solidFill>
              </a:rPr>
              <a:t>α </a:t>
            </a:r>
            <a:r>
              <a:rPr lang="en-US" sz="2000" b="1" dirty="0" err="1">
                <a:solidFill>
                  <a:schemeClr val="accent2"/>
                </a:solidFill>
              </a:rPr>
              <a:t>θετικά</a:t>
            </a:r>
            <a:r>
              <a:rPr lang="en-US" sz="2000" b="1" dirty="0">
                <a:solidFill>
                  <a:schemeClr val="accent2"/>
                </a:solidFill>
              </a:rPr>
              <a:t> </a:t>
            </a:r>
            <a:r>
              <a:rPr lang="en-US" sz="2000" b="1" dirty="0" err="1">
                <a:solidFill>
                  <a:schemeClr val="accent2"/>
                </a:solidFill>
              </a:rPr>
              <a:t>συν</a:t>
            </a:r>
            <a:r>
              <a:rPr lang="en-US" sz="2000" b="1" dirty="0">
                <a:solidFill>
                  <a:schemeClr val="accent2"/>
                </a:solidFill>
              </a:rPr>
              <a:t>α</a:t>
            </a:r>
            <a:r>
              <a:rPr lang="en-US" sz="2000" b="1" dirty="0" err="1">
                <a:solidFill>
                  <a:schemeClr val="accent2"/>
                </a:solidFill>
              </a:rPr>
              <a:t>ισθήμ</a:t>
            </a:r>
            <a:r>
              <a:rPr lang="en-US" sz="2000" b="1" dirty="0">
                <a:solidFill>
                  <a:schemeClr val="accent2"/>
                </a:solidFill>
              </a:rPr>
              <a:t>α</a:t>
            </a:r>
            <a:r>
              <a:rPr lang="en-US" sz="2000" b="1" dirty="0" err="1">
                <a:solidFill>
                  <a:schemeClr val="accent2"/>
                </a:solidFill>
              </a:rPr>
              <a:t>τ</a:t>
            </a:r>
            <a:r>
              <a:rPr lang="en-US" sz="2000" b="1" dirty="0">
                <a:solidFill>
                  <a:schemeClr val="accent2"/>
                </a:solidFill>
              </a:rPr>
              <a:t>α </a:t>
            </a:r>
            <a:r>
              <a:rPr lang="en-US" sz="2000" b="1" dirty="0" err="1">
                <a:solidFill>
                  <a:schemeClr val="accent2"/>
                </a:solidFill>
              </a:rPr>
              <a:t>κ</a:t>
            </a:r>
            <a:r>
              <a:rPr lang="en-US" sz="2000" b="1" dirty="0">
                <a:solidFill>
                  <a:schemeClr val="accent2"/>
                </a:solidFill>
              </a:rPr>
              <a:t>α</a:t>
            </a:r>
            <a:r>
              <a:rPr lang="en-US" sz="2000" b="1" dirty="0" err="1">
                <a:solidFill>
                  <a:schemeClr val="accent2"/>
                </a:solidFill>
              </a:rPr>
              <a:t>ι</a:t>
            </a:r>
            <a:r>
              <a:rPr lang="en-US" sz="2000" b="1" dirty="0">
                <a:solidFill>
                  <a:schemeClr val="accent2"/>
                </a:solidFill>
              </a:rPr>
              <a:t> </a:t>
            </a:r>
            <a:r>
              <a:rPr lang="en-US" sz="2000" b="1" dirty="0" err="1">
                <a:solidFill>
                  <a:schemeClr val="accent2"/>
                </a:solidFill>
              </a:rPr>
              <a:t>τις</a:t>
            </a:r>
            <a:r>
              <a:rPr lang="en-US" sz="2000" b="1" dirty="0">
                <a:solidFill>
                  <a:schemeClr val="accent2"/>
                </a:solidFill>
              </a:rPr>
              <a:t> </a:t>
            </a:r>
            <a:r>
              <a:rPr lang="en-US" sz="2000" b="1" dirty="0" err="1">
                <a:solidFill>
                  <a:schemeClr val="accent2"/>
                </a:solidFill>
              </a:rPr>
              <a:t>θετικές</a:t>
            </a:r>
            <a:r>
              <a:rPr lang="en-US" sz="2000" b="1" dirty="0">
                <a:solidFill>
                  <a:schemeClr val="accent2"/>
                </a:solidFill>
              </a:rPr>
              <a:t> </a:t>
            </a:r>
            <a:r>
              <a:rPr lang="en-US" sz="2000" b="1" dirty="0" err="1">
                <a:solidFill>
                  <a:schemeClr val="accent2"/>
                </a:solidFill>
              </a:rPr>
              <a:t>συμ</a:t>
            </a:r>
            <a:r>
              <a:rPr lang="en-US" sz="2000" b="1" dirty="0">
                <a:solidFill>
                  <a:schemeClr val="accent2"/>
                </a:solidFill>
              </a:rPr>
              <a:t>π</a:t>
            </a:r>
            <a:r>
              <a:rPr lang="en-US" sz="2000" b="1" dirty="0" err="1">
                <a:solidFill>
                  <a:schemeClr val="accent2"/>
                </a:solidFill>
              </a:rPr>
              <a:t>εριφορές</a:t>
            </a:r>
            <a:r>
              <a:rPr lang="en-US" sz="2000" b="1" dirty="0">
                <a:solidFill>
                  <a:schemeClr val="accent2"/>
                </a:solidFill>
              </a:rPr>
              <a:t>.</a:t>
            </a:r>
            <a:endParaRPr sz="2000" b="1" dirty="0">
              <a:solidFill>
                <a:schemeClr val="accent2"/>
              </a:solidFill>
            </a:endParaRPr>
          </a:p>
        </p:txBody>
      </p:sp>
      <p:pic>
        <p:nvPicPr>
          <p:cNvPr id="303" name="Google Shape;303;g39f7e177b5a_1_304" descr="Businesswoman Writing on a Whiteboard (Provided by Getty Images)"/>
          <p:cNvPicPr preferRelativeResize="0"/>
          <p:nvPr/>
        </p:nvPicPr>
        <p:blipFill>
          <a:blip r:embed="rId3">
            <a:alphaModFix amt="25000"/>
          </a:blip>
          <a:stretch>
            <a:fillRect/>
          </a:stretch>
        </p:blipFill>
        <p:spPr>
          <a:xfrm>
            <a:off x="5568050" y="797444"/>
            <a:ext cx="6623949" cy="6623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9e7b6f5a92_0_46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09" name="Google Shape;309;g39e7b6f5a92_0_4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None/>
            </a:pPr>
            <a:r>
              <a:rPr lang="el-GR" dirty="0"/>
              <a:t>Ανάπτυξη</a:t>
            </a:r>
            <a:r>
              <a:rPr lang="en-US" dirty="0"/>
              <a:t> </a:t>
            </a:r>
            <a:r>
              <a:rPr lang="en-US" dirty="0" err="1"/>
              <a:t>θετικών</a:t>
            </a:r>
            <a:r>
              <a:rPr lang="en-US" dirty="0"/>
              <a:t> α</a:t>
            </a:r>
            <a:r>
              <a:rPr lang="en-US" dirty="0" err="1"/>
              <a:t>τομικών</a:t>
            </a:r>
            <a:r>
              <a:rPr lang="en-US" dirty="0"/>
              <a:t> </a:t>
            </a:r>
            <a:r>
              <a:rPr lang="en-US" dirty="0" err="1"/>
              <a:t>χ</a:t>
            </a:r>
            <a:r>
              <a:rPr lang="en-US" dirty="0"/>
              <a:t>α</a:t>
            </a:r>
            <a:r>
              <a:rPr lang="en-US" dirty="0" err="1"/>
              <a:t>ρ</a:t>
            </a:r>
            <a:r>
              <a:rPr lang="en-US" dirty="0"/>
              <a:t>α</a:t>
            </a:r>
            <a:r>
              <a:rPr lang="en-US" dirty="0" err="1"/>
              <a:t>κτηριστικών</a:t>
            </a:r>
            <a:r>
              <a:rPr lang="en-US" dirty="0"/>
              <a:t> </a:t>
            </a:r>
            <a:endParaRPr dirty="0"/>
          </a:p>
        </p:txBody>
      </p:sp>
      <p:sp>
        <p:nvSpPr>
          <p:cNvPr id="310" name="Google Shape;310;g39e7b6f5a92_0_467"/>
          <p:cNvSpPr txBox="1">
            <a:spLocks noGrp="1"/>
          </p:cNvSpPr>
          <p:nvPr>
            <p:ph type="body" idx="2"/>
          </p:nvPr>
        </p:nvSpPr>
        <p:spPr>
          <a:xfrm>
            <a:off x="601650" y="1696134"/>
            <a:ext cx="10988700" cy="240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r>
              <a:rPr lang="en-US" sz="2000" b="1" dirty="0" err="1">
                <a:solidFill>
                  <a:srgbClr val="4F4F5B"/>
                </a:solidFill>
                <a:highlight>
                  <a:srgbClr val="FFFFFF"/>
                </a:highlight>
              </a:rPr>
              <a:t>Πυλώνες</a:t>
            </a:r>
            <a:r>
              <a:rPr lang="en-US" sz="2000" b="1" dirty="0">
                <a:solidFill>
                  <a:srgbClr val="4F4F5B"/>
                </a:solidFill>
                <a:highlight>
                  <a:srgbClr val="FFFFFF"/>
                </a:highlight>
              </a:rPr>
              <a:t> </a:t>
            </a:r>
            <a:r>
              <a:rPr lang="en-US" sz="2000" b="1" dirty="0" err="1">
                <a:solidFill>
                  <a:srgbClr val="4F4F5B"/>
                </a:solidFill>
                <a:highlight>
                  <a:srgbClr val="FFFFFF"/>
                </a:highlight>
              </a:rPr>
              <a:t>της</a:t>
            </a:r>
            <a:r>
              <a:rPr lang="en-US" sz="2000" b="1" dirty="0">
                <a:solidFill>
                  <a:srgbClr val="4F4F5B"/>
                </a:solidFill>
                <a:highlight>
                  <a:srgbClr val="FFFFFF"/>
                </a:highlight>
              </a:rPr>
              <a:t> </a:t>
            </a:r>
            <a:r>
              <a:rPr lang="en-US" sz="2000" b="1" dirty="0" err="1">
                <a:solidFill>
                  <a:srgbClr val="4F4F5B"/>
                </a:solidFill>
                <a:highlight>
                  <a:srgbClr val="FFFFFF"/>
                </a:highlight>
              </a:rPr>
              <a:t>θετικής</a:t>
            </a:r>
            <a:r>
              <a:rPr lang="en-US" sz="2000" b="1" dirty="0">
                <a:solidFill>
                  <a:srgbClr val="4F4F5B"/>
                </a:solidFill>
                <a:highlight>
                  <a:srgbClr val="FFFFFF"/>
                </a:highlight>
              </a:rPr>
              <a:t> </a:t>
            </a:r>
            <a:r>
              <a:rPr lang="en-US" sz="2000" b="1" dirty="0" err="1">
                <a:solidFill>
                  <a:srgbClr val="4F4F5B"/>
                </a:solidFill>
                <a:highlight>
                  <a:srgbClr val="FFFFFF"/>
                </a:highlight>
              </a:rPr>
              <a:t>ψυχολογί</a:t>
            </a:r>
            <a:r>
              <a:rPr lang="en-US" sz="2000" b="1" dirty="0">
                <a:solidFill>
                  <a:srgbClr val="4F4F5B"/>
                </a:solidFill>
                <a:highlight>
                  <a:srgbClr val="FFFFFF"/>
                </a:highlight>
              </a:rPr>
              <a:t>α</a:t>
            </a:r>
            <a:r>
              <a:rPr lang="en-US" sz="2000" b="1" dirty="0" err="1">
                <a:solidFill>
                  <a:srgbClr val="4F4F5B"/>
                </a:solidFill>
                <a:highlight>
                  <a:srgbClr val="FFFFFF"/>
                </a:highlight>
              </a:rPr>
              <a:t>ς</a:t>
            </a:r>
            <a:r>
              <a:rPr lang="en-US" sz="2000" dirty="0">
                <a:solidFill>
                  <a:srgbClr val="4F4F5B"/>
                </a:solidFill>
                <a:highlight>
                  <a:srgbClr val="FFFFFF"/>
                </a:highlight>
              </a:rPr>
              <a:t>: </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en-US" sz="2000" dirty="0" err="1">
                <a:solidFill>
                  <a:srgbClr val="4F4F5B"/>
                </a:solidFill>
                <a:highlight>
                  <a:srgbClr val="FFFFFF"/>
                </a:highlight>
              </a:rPr>
              <a:t>Θετικές</a:t>
            </a:r>
            <a:r>
              <a:rPr lang="en-US" sz="2000" dirty="0">
                <a:solidFill>
                  <a:srgbClr val="4F4F5B"/>
                </a:solidFill>
                <a:highlight>
                  <a:srgbClr val="FFFFFF"/>
                </a:highlight>
              </a:rPr>
              <a:t> </a:t>
            </a:r>
            <a:r>
              <a:rPr lang="en-US" sz="2000" dirty="0" err="1">
                <a:solidFill>
                  <a:srgbClr val="4F4F5B"/>
                </a:solidFill>
                <a:highlight>
                  <a:srgbClr val="FFFFFF"/>
                </a:highlight>
              </a:rPr>
              <a:t>εμ</a:t>
            </a:r>
            <a:r>
              <a:rPr lang="en-US" sz="2000" dirty="0">
                <a:solidFill>
                  <a:srgbClr val="4F4F5B"/>
                </a:solidFill>
                <a:highlight>
                  <a:srgbClr val="FFFFFF"/>
                </a:highlight>
              </a:rPr>
              <a:t>π</a:t>
            </a:r>
            <a:r>
              <a:rPr lang="en-US" sz="2000" dirty="0" err="1">
                <a:solidFill>
                  <a:srgbClr val="4F4F5B"/>
                </a:solidFill>
                <a:highlight>
                  <a:srgbClr val="FFFFFF"/>
                </a:highlight>
              </a:rPr>
              <a:t>ειρίες</a:t>
            </a: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en-US" sz="2000" dirty="0" err="1">
                <a:solidFill>
                  <a:srgbClr val="4F4F5B"/>
                </a:solidFill>
                <a:highlight>
                  <a:srgbClr val="FFFFFF"/>
                </a:highlight>
              </a:rPr>
              <a:t>Θετικά</a:t>
            </a:r>
            <a:r>
              <a:rPr lang="en-US" sz="2000" dirty="0">
                <a:solidFill>
                  <a:srgbClr val="4F4F5B"/>
                </a:solidFill>
                <a:highlight>
                  <a:srgbClr val="FFFFFF"/>
                </a:highlight>
              </a:rPr>
              <a:t> α</a:t>
            </a:r>
            <a:r>
              <a:rPr lang="en-US" sz="2000" dirty="0" err="1">
                <a:solidFill>
                  <a:srgbClr val="4F4F5B"/>
                </a:solidFill>
                <a:highlight>
                  <a:srgbClr val="FFFFFF"/>
                </a:highlight>
              </a:rPr>
              <a:t>τομικά</a:t>
            </a:r>
            <a:r>
              <a:rPr lang="en-US" sz="2000" dirty="0">
                <a:solidFill>
                  <a:srgbClr val="4F4F5B"/>
                </a:solidFill>
                <a:highlight>
                  <a:srgbClr val="FFFFFF"/>
                </a:highlight>
              </a:rPr>
              <a:t> </a:t>
            </a:r>
            <a:r>
              <a:rPr lang="en-US" sz="2000" dirty="0" err="1">
                <a:solidFill>
                  <a:srgbClr val="4F4F5B"/>
                </a:solidFill>
                <a:highlight>
                  <a:srgbClr val="FFFFFF"/>
                </a:highlight>
              </a:rPr>
              <a:t>χ</a:t>
            </a:r>
            <a:r>
              <a:rPr lang="en-US" sz="2000" dirty="0">
                <a:solidFill>
                  <a:srgbClr val="4F4F5B"/>
                </a:solidFill>
                <a:highlight>
                  <a:srgbClr val="FFFFFF"/>
                </a:highlight>
              </a:rPr>
              <a:t>α</a:t>
            </a:r>
            <a:r>
              <a:rPr lang="en-US" sz="2000" dirty="0" err="1">
                <a:solidFill>
                  <a:srgbClr val="4F4F5B"/>
                </a:solidFill>
                <a:highlight>
                  <a:srgbClr val="FFFFFF"/>
                </a:highlight>
              </a:rPr>
              <a:t>ρ</a:t>
            </a:r>
            <a:r>
              <a:rPr lang="en-US" sz="2000" dirty="0">
                <a:solidFill>
                  <a:srgbClr val="4F4F5B"/>
                </a:solidFill>
                <a:highlight>
                  <a:srgbClr val="FFFFFF"/>
                </a:highlight>
              </a:rPr>
              <a:t>α</a:t>
            </a:r>
            <a:r>
              <a:rPr lang="en-US" sz="2000" dirty="0" err="1">
                <a:solidFill>
                  <a:srgbClr val="4F4F5B"/>
                </a:solidFill>
                <a:highlight>
                  <a:srgbClr val="FFFFFF"/>
                </a:highlight>
              </a:rPr>
              <a:t>κτηριστικά</a:t>
            </a: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en-US" sz="2000" dirty="0" err="1">
                <a:solidFill>
                  <a:srgbClr val="4F4F5B"/>
                </a:solidFill>
                <a:highlight>
                  <a:srgbClr val="FFFFFF"/>
                </a:highlight>
              </a:rPr>
              <a:t>Θετικ</a:t>
            </a:r>
            <a:r>
              <a:rPr lang="el-GR" sz="2000" dirty="0" err="1">
                <a:solidFill>
                  <a:srgbClr val="4F4F5B"/>
                </a:solidFill>
                <a:highlight>
                  <a:srgbClr val="FFFFFF"/>
                </a:highlight>
              </a:rPr>
              <a:t>οί</a:t>
            </a:r>
            <a:r>
              <a:rPr lang="en-US" sz="2000" dirty="0">
                <a:solidFill>
                  <a:srgbClr val="4F4F5B"/>
                </a:solidFill>
                <a:highlight>
                  <a:srgbClr val="FFFFFF"/>
                </a:highlight>
              </a:rPr>
              <a:t> </a:t>
            </a:r>
            <a:r>
              <a:rPr lang="en-US" sz="2000" dirty="0" err="1">
                <a:solidFill>
                  <a:srgbClr val="4F4F5B"/>
                </a:solidFill>
                <a:highlight>
                  <a:srgbClr val="FFFFFF"/>
                </a:highlight>
              </a:rPr>
              <a:t>θεσμοί</a:t>
            </a:r>
            <a:endParaRPr sz="2000" dirty="0">
              <a:solidFill>
                <a:srgbClr val="4F4F5B"/>
              </a:solidFill>
              <a:highlight>
                <a:srgbClr val="FFFFFF"/>
              </a:highlight>
            </a:endParaRPr>
          </a:p>
          <a:p>
            <a:pPr marL="457200" lvl="0" indent="0" algn="l" rtl="0">
              <a:spcBef>
                <a:spcPts val="0"/>
              </a:spcBef>
              <a:spcAft>
                <a:spcPts val="0"/>
              </a:spcAft>
              <a:buNone/>
            </a:pPr>
            <a:endParaRPr sz="2000" dirty="0">
              <a:solidFill>
                <a:srgbClr val="4F4F5B"/>
              </a:solidFill>
              <a:highlight>
                <a:srgbClr val="FFFFFF"/>
              </a:highlight>
            </a:endParaRPr>
          </a:p>
          <a:p>
            <a:pPr marL="0" lvl="0" indent="0" algn="l" rtl="0">
              <a:spcBef>
                <a:spcPts val="0"/>
              </a:spcBef>
              <a:spcAft>
                <a:spcPts val="0"/>
              </a:spcAft>
              <a:buNone/>
            </a:pP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οι</a:t>
            </a:r>
            <a:r>
              <a:rPr lang="en-US" sz="2000" dirty="0">
                <a:solidFill>
                  <a:srgbClr val="4F4F5B"/>
                </a:solidFill>
                <a:highlight>
                  <a:srgbClr val="FFFFFF"/>
                </a:highlight>
              </a:rPr>
              <a:t> </a:t>
            </a:r>
            <a:r>
              <a:rPr lang="en-US" sz="2000" dirty="0" err="1">
                <a:solidFill>
                  <a:srgbClr val="4F4F5B"/>
                </a:solidFill>
                <a:highlight>
                  <a:srgbClr val="FFFFFF"/>
                </a:highlight>
              </a:rPr>
              <a:t>τρεις</a:t>
            </a:r>
            <a:r>
              <a:rPr lang="en-US" sz="2000" dirty="0">
                <a:solidFill>
                  <a:srgbClr val="4F4F5B"/>
                </a:solidFill>
                <a:highlight>
                  <a:srgbClr val="FFFFFF"/>
                </a:highlight>
              </a:rPr>
              <a:t> π</a:t>
            </a:r>
            <a:r>
              <a:rPr lang="en-US" sz="2000" dirty="0" err="1">
                <a:solidFill>
                  <a:srgbClr val="4F4F5B"/>
                </a:solidFill>
                <a:highlight>
                  <a:srgbClr val="FFFFFF"/>
                </a:highlight>
              </a:rPr>
              <a:t>υλώνες</a:t>
            </a:r>
            <a:r>
              <a:rPr lang="en-US" sz="2000" dirty="0">
                <a:solidFill>
                  <a:srgbClr val="4F4F5B"/>
                </a:solidFill>
                <a:highlight>
                  <a:srgbClr val="FFFFFF"/>
                </a:highlight>
              </a:rPr>
              <a:t> </a:t>
            </a:r>
            <a:r>
              <a:rPr lang="en-US" sz="2000" dirty="0" err="1">
                <a:solidFill>
                  <a:srgbClr val="4F4F5B"/>
                </a:solidFill>
                <a:highlight>
                  <a:srgbClr val="FFFFFF"/>
                </a:highlight>
              </a:rPr>
              <a:t>εξ</a:t>
            </a:r>
            <a:r>
              <a:rPr lang="en-US" sz="2000" dirty="0">
                <a:solidFill>
                  <a:srgbClr val="4F4F5B"/>
                </a:solidFill>
                <a:highlight>
                  <a:srgbClr val="FFFFFF"/>
                </a:highlight>
              </a:rPr>
              <a:t>α</a:t>
            </a:r>
            <a:r>
              <a:rPr lang="en-US" sz="2000" dirty="0" err="1">
                <a:solidFill>
                  <a:srgbClr val="4F4F5B"/>
                </a:solidFill>
                <a:highlight>
                  <a:srgbClr val="FFFFFF"/>
                </a:highlight>
              </a:rPr>
              <a:t>ρτώντ</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απ</a:t>
            </a:r>
            <a:r>
              <a:rPr lang="en-US" sz="2000" dirty="0" err="1">
                <a:solidFill>
                  <a:srgbClr val="4F4F5B"/>
                </a:solidFill>
                <a:highlight>
                  <a:srgbClr val="FFFFFF"/>
                </a:highlight>
              </a:rPr>
              <a:t>ό</a:t>
            </a:r>
            <a:r>
              <a:rPr lang="en-US" sz="2000" dirty="0">
                <a:solidFill>
                  <a:srgbClr val="4F4F5B"/>
                </a:solidFill>
                <a:highlight>
                  <a:srgbClr val="FFFFFF"/>
                </a:highlight>
              </a:rPr>
              <a:t> </a:t>
            </a:r>
            <a:r>
              <a:rPr lang="en-US" sz="2000" dirty="0" err="1">
                <a:solidFill>
                  <a:srgbClr val="4F4F5B"/>
                </a:solidFill>
                <a:highlight>
                  <a:srgbClr val="FFFFFF"/>
                </a:highlight>
              </a:rPr>
              <a:t>την</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λλιέργει</a:t>
            </a:r>
            <a:r>
              <a:rPr lang="en-US" sz="2000" dirty="0">
                <a:solidFill>
                  <a:srgbClr val="4F4F5B"/>
                </a:solidFill>
                <a:highlight>
                  <a:srgbClr val="FFFFFF"/>
                </a:highlight>
              </a:rPr>
              <a:t>α </a:t>
            </a:r>
            <a:r>
              <a:rPr lang="el-GR" sz="2000" dirty="0">
                <a:solidFill>
                  <a:srgbClr val="4F4F5B"/>
                </a:solidFill>
                <a:highlight>
                  <a:srgbClr val="FFFFFF"/>
                </a:highlight>
              </a:rPr>
              <a:t>θετικών χαρακτηριστικών</a:t>
            </a:r>
            <a:r>
              <a:rPr lang="en-US" sz="2000" dirty="0">
                <a:solidFill>
                  <a:srgbClr val="4F4F5B"/>
                </a:solidFill>
                <a:highlight>
                  <a:srgbClr val="FFFFFF"/>
                </a:highlight>
              </a:rPr>
              <a:t> </a:t>
            </a:r>
            <a:r>
              <a:rPr lang="en-US" sz="2000" dirty="0" err="1">
                <a:solidFill>
                  <a:srgbClr val="4F4F5B"/>
                </a:solidFill>
                <a:highlight>
                  <a:srgbClr val="FFFFFF"/>
                </a:highlight>
              </a:rPr>
              <a:t>σε</a:t>
            </a:r>
            <a:r>
              <a:rPr lang="en-US" sz="2000" dirty="0">
                <a:solidFill>
                  <a:srgbClr val="4F4F5B"/>
                </a:solidFill>
                <a:highlight>
                  <a:srgbClr val="FFFFFF"/>
                </a:highlight>
              </a:rPr>
              <a:t> </a:t>
            </a:r>
            <a:r>
              <a:rPr lang="el-GR" sz="2000" dirty="0">
                <a:solidFill>
                  <a:srgbClr val="4F4F5B"/>
                </a:solidFill>
                <a:highlight>
                  <a:srgbClr val="FFFFFF"/>
                </a:highlight>
              </a:rPr>
              <a:t>μαθητές/μαθήτριες</a:t>
            </a:r>
            <a:r>
              <a:rPr lang="en-US" sz="2000"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l-GR" sz="2000" dirty="0">
                <a:solidFill>
                  <a:srgbClr val="4F4F5B"/>
                </a:solidFill>
                <a:highlight>
                  <a:srgbClr val="FFFFFF"/>
                </a:highlight>
              </a:rPr>
              <a:t>εκπαιδευτικούς</a:t>
            </a:r>
            <a:r>
              <a:rPr lang="en-US" sz="2000" dirty="0">
                <a:solidFill>
                  <a:srgbClr val="4F4F5B"/>
                </a:solidFill>
                <a:highlight>
                  <a:srgbClr val="FFFFFF"/>
                </a:highlight>
              </a:rPr>
              <a:t>, </a:t>
            </a:r>
            <a:r>
              <a:rPr lang="en-US" sz="2000" dirty="0" err="1">
                <a:solidFill>
                  <a:srgbClr val="4F4F5B"/>
                </a:solidFill>
                <a:highlight>
                  <a:srgbClr val="FFFFFF"/>
                </a:highlight>
              </a:rPr>
              <a:t>συμ</a:t>
            </a:r>
            <a:r>
              <a:rPr lang="en-US" sz="2000" dirty="0">
                <a:solidFill>
                  <a:srgbClr val="4F4F5B"/>
                </a:solidFill>
                <a:highlight>
                  <a:srgbClr val="FFFFFF"/>
                </a:highlight>
              </a:rPr>
              <a:t>π</a:t>
            </a:r>
            <a:r>
              <a:rPr lang="en-US" sz="2000" dirty="0" err="1">
                <a:solidFill>
                  <a:srgbClr val="4F4F5B"/>
                </a:solidFill>
                <a:highlight>
                  <a:srgbClr val="FFFFFF"/>
                </a:highlight>
              </a:rPr>
              <a:t>εριλ</a:t>
            </a:r>
            <a:r>
              <a:rPr lang="en-US" sz="2000" dirty="0">
                <a:solidFill>
                  <a:srgbClr val="4F4F5B"/>
                </a:solidFill>
                <a:highlight>
                  <a:srgbClr val="FFFFFF"/>
                </a:highlight>
              </a:rPr>
              <a:t>α</a:t>
            </a:r>
            <a:r>
              <a:rPr lang="en-US" sz="2000" dirty="0" err="1">
                <a:solidFill>
                  <a:srgbClr val="4F4F5B"/>
                </a:solidFill>
                <a:highlight>
                  <a:srgbClr val="FFFFFF"/>
                </a:highlight>
              </a:rPr>
              <a:t>μ</a:t>
            </a:r>
            <a:r>
              <a:rPr lang="en-US" sz="2000" dirty="0">
                <a:solidFill>
                  <a:srgbClr val="4F4F5B"/>
                </a:solidFill>
                <a:highlight>
                  <a:srgbClr val="FFFFFF"/>
                </a:highlight>
              </a:rPr>
              <a:t>βα</a:t>
            </a:r>
            <a:r>
              <a:rPr lang="en-US" sz="2000" dirty="0" err="1">
                <a:solidFill>
                  <a:srgbClr val="4F4F5B"/>
                </a:solidFill>
                <a:highlight>
                  <a:srgbClr val="FFFFFF"/>
                </a:highlight>
              </a:rPr>
              <a:t>νομένων</a:t>
            </a:r>
            <a:r>
              <a:rPr lang="en-US" sz="2000" dirty="0">
                <a:solidFill>
                  <a:srgbClr val="4F4F5B"/>
                </a:solidFill>
                <a:highlight>
                  <a:srgbClr val="FFFFFF"/>
                </a:highlight>
              </a:rPr>
              <a:t> </a:t>
            </a:r>
            <a:r>
              <a:rPr lang="en-US" sz="2000" dirty="0" err="1">
                <a:solidFill>
                  <a:srgbClr val="4F4F5B"/>
                </a:solidFill>
                <a:highlight>
                  <a:srgbClr val="FFFFFF"/>
                </a:highlight>
              </a:rPr>
              <a:t>των</a:t>
            </a:r>
            <a:r>
              <a:rPr lang="en-US" sz="2000" b="1" dirty="0">
                <a:solidFill>
                  <a:srgbClr val="4F4F5B"/>
                </a:solidFill>
                <a:highlight>
                  <a:srgbClr val="FFFFFF"/>
                </a:highlight>
              </a:rPr>
              <a:t> </a:t>
            </a:r>
            <a:r>
              <a:rPr lang="en-US" sz="2000" b="1" dirty="0" err="1">
                <a:solidFill>
                  <a:srgbClr val="4F4F5B"/>
                </a:solidFill>
                <a:highlight>
                  <a:srgbClr val="FFFFFF"/>
                </a:highlight>
              </a:rPr>
              <a:t>θετικών</a:t>
            </a:r>
            <a:r>
              <a:rPr lang="en-US" sz="2000" b="1" dirty="0">
                <a:solidFill>
                  <a:srgbClr val="4F4F5B"/>
                </a:solidFill>
                <a:highlight>
                  <a:srgbClr val="FFFFFF"/>
                </a:highlight>
              </a:rPr>
              <a:t> </a:t>
            </a:r>
            <a:r>
              <a:rPr lang="en-US" sz="2000" b="1" dirty="0" err="1">
                <a:solidFill>
                  <a:srgbClr val="4F4F5B"/>
                </a:solidFill>
                <a:highlight>
                  <a:srgbClr val="FFFFFF"/>
                </a:highlight>
              </a:rPr>
              <a:t>κοινωνικών</a:t>
            </a:r>
            <a:r>
              <a:rPr lang="en-US" sz="2000" b="1" dirty="0">
                <a:solidFill>
                  <a:srgbClr val="4F4F5B"/>
                </a:solidFill>
                <a:highlight>
                  <a:srgbClr val="FFFFFF"/>
                </a:highlight>
              </a:rPr>
              <a:t> α</a:t>
            </a:r>
            <a:r>
              <a:rPr lang="en-US" sz="2000" b="1" dirty="0" err="1">
                <a:solidFill>
                  <a:srgbClr val="4F4F5B"/>
                </a:solidFill>
                <a:highlight>
                  <a:srgbClr val="FFFFFF"/>
                </a:highlight>
              </a:rPr>
              <a:t>λληλε</a:t>
            </a:r>
            <a:r>
              <a:rPr lang="en-US" sz="2000" b="1" dirty="0">
                <a:solidFill>
                  <a:srgbClr val="4F4F5B"/>
                </a:solidFill>
                <a:highlight>
                  <a:srgbClr val="FFFFFF"/>
                </a:highlight>
              </a:rPr>
              <a:t>π</a:t>
            </a:r>
            <a:r>
              <a:rPr lang="en-US" sz="2000" b="1" dirty="0" err="1">
                <a:solidFill>
                  <a:srgbClr val="4F4F5B"/>
                </a:solidFill>
                <a:highlight>
                  <a:srgbClr val="FFFFFF"/>
                </a:highlight>
              </a:rPr>
              <a:t>ιδράσεων</a:t>
            </a:r>
            <a:r>
              <a:rPr lang="en-US" sz="2000" b="1" dirty="0">
                <a:solidFill>
                  <a:srgbClr val="4F4F5B"/>
                </a:solidFill>
                <a:highlight>
                  <a:srgbClr val="FFFFFF"/>
                </a:highlight>
              </a:rPr>
              <a:t>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της</a:t>
            </a:r>
            <a:r>
              <a:rPr lang="en-US" sz="2000" b="1" dirty="0">
                <a:solidFill>
                  <a:srgbClr val="4F4F5B"/>
                </a:solidFill>
                <a:highlight>
                  <a:srgbClr val="FFFFFF"/>
                </a:highlight>
              </a:rPr>
              <a:t> </a:t>
            </a:r>
            <a:r>
              <a:rPr lang="en-US" sz="2000" b="1" dirty="0" err="1">
                <a:solidFill>
                  <a:srgbClr val="4F4F5B"/>
                </a:solidFill>
                <a:highlight>
                  <a:srgbClr val="FFFFFF"/>
                </a:highlight>
              </a:rPr>
              <a:t>φιλικότητ</a:t>
            </a:r>
            <a:r>
              <a:rPr lang="en-US" sz="2000" b="1" dirty="0">
                <a:solidFill>
                  <a:srgbClr val="4F4F5B"/>
                </a:solidFill>
                <a:highlight>
                  <a:srgbClr val="FFFFFF"/>
                </a:highlight>
              </a:rPr>
              <a:t>α</a:t>
            </a:r>
            <a:r>
              <a:rPr lang="en-US" sz="2000" b="1" dirty="0" err="1">
                <a:solidFill>
                  <a:srgbClr val="4F4F5B"/>
                </a:solidFill>
                <a:highlight>
                  <a:srgbClr val="FFFFFF"/>
                </a:highlight>
              </a:rPr>
              <a:t>ς</a:t>
            </a:r>
            <a:r>
              <a:rPr lang="en-US" sz="2000" dirty="0">
                <a:solidFill>
                  <a:srgbClr val="4F4F5B"/>
                </a:solidFill>
              </a:rPr>
              <a:t>.</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r>
              <a:rPr lang="en-US" sz="2000" dirty="0" err="1">
                <a:solidFill>
                  <a:srgbClr val="4F4F5B"/>
                </a:solidFill>
              </a:rPr>
              <a:t>Προκειμένου</a:t>
            </a:r>
            <a:r>
              <a:rPr lang="en-US" sz="2000" dirty="0">
                <a:solidFill>
                  <a:srgbClr val="4F4F5B"/>
                </a:solidFill>
              </a:rPr>
              <a:t> </a:t>
            </a:r>
            <a:r>
              <a:rPr lang="en-US" sz="2000" dirty="0" err="1">
                <a:solidFill>
                  <a:srgbClr val="4F4F5B"/>
                </a:solidFill>
              </a:rPr>
              <a:t>ν</a:t>
            </a:r>
            <a:r>
              <a:rPr lang="en-US" sz="2000" dirty="0">
                <a:solidFill>
                  <a:srgbClr val="4F4F5B"/>
                </a:solidFill>
              </a:rPr>
              <a:t>α </a:t>
            </a:r>
            <a:r>
              <a:rPr lang="en-US" sz="2000" dirty="0" err="1">
                <a:solidFill>
                  <a:srgbClr val="4F4F5B"/>
                </a:solidFill>
              </a:rPr>
              <a:t>κ</a:t>
            </a:r>
            <a:r>
              <a:rPr lang="en-US" sz="2000" dirty="0">
                <a:solidFill>
                  <a:srgbClr val="4F4F5B"/>
                </a:solidFill>
              </a:rPr>
              <a:t>α</a:t>
            </a:r>
            <a:r>
              <a:rPr lang="en-US" sz="2000" dirty="0" err="1">
                <a:solidFill>
                  <a:srgbClr val="4F4F5B"/>
                </a:solidFill>
              </a:rPr>
              <a:t>λλιεργηθούν</a:t>
            </a:r>
            <a:r>
              <a:rPr lang="en-US" sz="2000" dirty="0">
                <a:solidFill>
                  <a:srgbClr val="4F4F5B"/>
                </a:solidFill>
              </a:rPr>
              <a:t> </a:t>
            </a:r>
            <a:r>
              <a:rPr lang="en-US" sz="2000" dirty="0" err="1">
                <a:solidFill>
                  <a:srgbClr val="4F4F5B"/>
                </a:solidFill>
              </a:rPr>
              <a:t>θετικά</a:t>
            </a:r>
            <a:r>
              <a:rPr lang="en-US" sz="2000" dirty="0">
                <a:solidFill>
                  <a:srgbClr val="4F4F5B"/>
                </a:solidFill>
              </a:rPr>
              <a:t> α</a:t>
            </a:r>
            <a:r>
              <a:rPr lang="en-US" sz="2000" dirty="0" err="1">
                <a:solidFill>
                  <a:srgbClr val="4F4F5B"/>
                </a:solidFill>
              </a:rPr>
              <a:t>τομικά</a:t>
            </a:r>
            <a:r>
              <a:rPr lang="en-US" sz="2000" dirty="0">
                <a:solidFill>
                  <a:srgbClr val="4F4F5B"/>
                </a:solidFill>
              </a:rPr>
              <a:t> </a:t>
            </a:r>
            <a:r>
              <a:rPr lang="en-US" sz="2000" dirty="0" err="1">
                <a:solidFill>
                  <a:srgbClr val="4F4F5B"/>
                </a:solidFill>
              </a:rPr>
              <a:t>χ</a:t>
            </a:r>
            <a:r>
              <a:rPr lang="en-US" sz="2000" dirty="0">
                <a:solidFill>
                  <a:srgbClr val="4F4F5B"/>
                </a:solidFill>
              </a:rPr>
              <a:t>α</a:t>
            </a:r>
            <a:r>
              <a:rPr lang="en-US" sz="2000" dirty="0" err="1">
                <a:solidFill>
                  <a:srgbClr val="4F4F5B"/>
                </a:solidFill>
              </a:rPr>
              <a:t>ρ</a:t>
            </a:r>
            <a:r>
              <a:rPr lang="en-US" sz="2000" dirty="0">
                <a:solidFill>
                  <a:srgbClr val="4F4F5B"/>
                </a:solidFill>
              </a:rPr>
              <a:t>α</a:t>
            </a:r>
            <a:r>
              <a:rPr lang="en-US" sz="2000" dirty="0" err="1">
                <a:solidFill>
                  <a:srgbClr val="4F4F5B"/>
                </a:solidFill>
              </a:rPr>
              <a:t>κτηριστικά</a:t>
            </a:r>
            <a:r>
              <a:rPr lang="en-US" sz="2000" dirty="0">
                <a:solidFill>
                  <a:srgbClr val="4F4F5B"/>
                </a:solidFill>
              </a:rPr>
              <a:t> </a:t>
            </a:r>
            <a:r>
              <a:rPr lang="en-US" sz="2000" dirty="0" err="1">
                <a:solidFill>
                  <a:srgbClr val="4F4F5B"/>
                </a:solidFill>
              </a:rPr>
              <a:t>στους</a:t>
            </a:r>
            <a:r>
              <a:rPr lang="el-GR" sz="2000" dirty="0">
                <a:solidFill>
                  <a:srgbClr val="4F4F5B"/>
                </a:solidFill>
              </a:rPr>
              <a:t>/στις</a:t>
            </a:r>
            <a:r>
              <a:rPr lang="en-US" sz="2000" dirty="0">
                <a:solidFill>
                  <a:srgbClr val="4F4F5B"/>
                </a:solidFill>
              </a:rPr>
              <a:t> </a:t>
            </a:r>
            <a:r>
              <a:rPr lang="el-GR" sz="2000" dirty="0">
                <a:solidFill>
                  <a:srgbClr val="4F4F5B"/>
                </a:solidFill>
              </a:rPr>
              <a:t>μαθητές/μαθήτριες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ως</a:t>
            </a:r>
            <a:r>
              <a:rPr lang="en-US" sz="2000" dirty="0">
                <a:solidFill>
                  <a:srgbClr val="4F4F5B"/>
                </a:solidFill>
              </a:rPr>
              <a:t> </a:t>
            </a:r>
            <a:r>
              <a:rPr lang="en-US" sz="2000" dirty="0" err="1">
                <a:solidFill>
                  <a:srgbClr val="4F4F5B"/>
                </a:solidFill>
              </a:rPr>
              <a:t>εκ</a:t>
            </a:r>
            <a:r>
              <a:rPr lang="en-US" sz="2000" dirty="0">
                <a:solidFill>
                  <a:srgbClr val="4F4F5B"/>
                </a:solidFill>
              </a:rPr>
              <a:t> </a:t>
            </a:r>
            <a:r>
              <a:rPr lang="en-US" sz="2000" dirty="0" err="1">
                <a:solidFill>
                  <a:srgbClr val="4F4F5B"/>
                </a:solidFill>
              </a:rPr>
              <a:t>τούτου</a:t>
            </a:r>
            <a:r>
              <a:rPr lang="en-US" sz="2000" dirty="0">
                <a:solidFill>
                  <a:srgbClr val="4F4F5B"/>
                </a:solidFill>
              </a:rPr>
              <a:t>, </a:t>
            </a:r>
            <a:r>
              <a:rPr lang="en-US" sz="2000" dirty="0" err="1">
                <a:solidFill>
                  <a:srgbClr val="4F4F5B"/>
                </a:solidFill>
              </a:rPr>
              <a:t>θετικές</a:t>
            </a:r>
            <a:r>
              <a:rPr lang="en-US" sz="2000" dirty="0">
                <a:solidFill>
                  <a:srgbClr val="4F4F5B"/>
                </a:solidFill>
              </a:rPr>
              <a:t> </a:t>
            </a:r>
            <a:r>
              <a:rPr lang="en-US" sz="2000" dirty="0" err="1">
                <a:solidFill>
                  <a:srgbClr val="4F4F5B"/>
                </a:solidFill>
              </a:rPr>
              <a:t>σχέσεις</a:t>
            </a:r>
            <a:r>
              <a:rPr lang="en-US" sz="2000" dirty="0">
                <a:solidFill>
                  <a:srgbClr val="4F4F5B"/>
                </a:solidFill>
              </a:rPr>
              <a:t>, </a:t>
            </a:r>
            <a:r>
              <a:rPr lang="en-US" sz="2000" dirty="0" err="1">
                <a:solidFill>
                  <a:srgbClr val="4F4F5B"/>
                </a:solidFill>
              </a:rPr>
              <a:t>είν</a:t>
            </a:r>
            <a:r>
              <a:rPr lang="en-US" sz="2000" dirty="0">
                <a:solidFill>
                  <a:srgbClr val="4F4F5B"/>
                </a:solidFill>
              </a:rPr>
              <a:t>α</a:t>
            </a:r>
            <a:r>
              <a:rPr lang="en-US" sz="2000" dirty="0" err="1">
                <a:solidFill>
                  <a:srgbClr val="4F4F5B"/>
                </a:solidFill>
              </a:rPr>
              <a:t>ι</a:t>
            </a:r>
            <a:r>
              <a:rPr lang="en-US" sz="2000" dirty="0">
                <a:solidFill>
                  <a:srgbClr val="4F4F5B"/>
                </a:solidFill>
              </a:rPr>
              <a:t> απα</a:t>
            </a:r>
            <a:r>
              <a:rPr lang="en-US" sz="2000" dirty="0" err="1">
                <a:solidFill>
                  <a:srgbClr val="4F4F5B"/>
                </a:solidFill>
              </a:rPr>
              <a:t>ρ</a:t>
            </a:r>
            <a:r>
              <a:rPr lang="en-US" sz="2000" dirty="0">
                <a:solidFill>
                  <a:srgbClr val="4F4F5B"/>
                </a:solidFill>
              </a:rPr>
              <a:t>α</a:t>
            </a:r>
            <a:r>
              <a:rPr lang="en-US" sz="2000" dirty="0" err="1">
                <a:solidFill>
                  <a:srgbClr val="4F4F5B"/>
                </a:solidFill>
              </a:rPr>
              <a:t>ίτητοι</a:t>
            </a:r>
            <a:r>
              <a:rPr lang="en-US" sz="2000" dirty="0">
                <a:solidFill>
                  <a:srgbClr val="4F4F5B"/>
                </a:solidFill>
              </a:rPr>
              <a:t> </a:t>
            </a:r>
            <a:r>
              <a:rPr lang="en-US" sz="2000" dirty="0" err="1">
                <a:solidFill>
                  <a:srgbClr val="4F4F5B"/>
                </a:solidFill>
              </a:rPr>
              <a:t>τρεις</a:t>
            </a:r>
            <a:r>
              <a:rPr lang="en-US" sz="2000" dirty="0">
                <a:solidFill>
                  <a:srgbClr val="4F4F5B"/>
                </a:solidFill>
              </a:rPr>
              <a:t> </a:t>
            </a:r>
            <a:r>
              <a:rPr lang="en-US" sz="2000" dirty="0" err="1">
                <a:solidFill>
                  <a:srgbClr val="4F4F5B"/>
                </a:solidFill>
              </a:rPr>
              <a:t>τομείς</a:t>
            </a:r>
            <a:r>
              <a:rPr lang="en-US" sz="2000" dirty="0">
                <a:solidFill>
                  <a:srgbClr val="4F4F5B"/>
                </a:solidFill>
              </a:rPr>
              <a:t>:</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lnSpc>
                <a:spcPct val="90000"/>
              </a:lnSpc>
              <a:spcBef>
                <a:spcPts val="0"/>
              </a:spcBef>
              <a:spcAft>
                <a:spcPts val="0"/>
              </a:spcAft>
              <a:buNone/>
            </a:pPr>
            <a:endParaRPr dirty="0">
              <a:solidFill>
                <a:srgbClr val="000000"/>
              </a:solidFill>
            </a:endParaRPr>
          </a:p>
        </p:txBody>
      </p:sp>
      <p:sp>
        <p:nvSpPr>
          <p:cNvPr id="311" name="Google Shape;311;g39e7b6f5a92_0_467"/>
          <p:cNvSpPr/>
          <p:nvPr/>
        </p:nvSpPr>
        <p:spPr>
          <a:xfrm>
            <a:off x="7345683" y="4904995"/>
            <a:ext cx="3624000" cy="891900"/>
          </a:xfrm>
          <a:prstGeom prst="chevron">
            <a:avLst>
              <a:gd name="adj" fmla="val 50000"/>
            </a:avLst>
          </a:prstGeom>
          <a:solidFill>
            <a:srgbClr val="EADEF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accent6"/>
                </a:solidFill>
                <a:latin typeface="Roboto"/>
                <a:ea typeface="Roboto"/>
                <a:cs typeface="Roboto"/>
                <a:sym typeface="Roboto"/>
              </a:rPr>
              <a:t>Αυτογνωσία</a:t>
            </a:r>
            <a:endParaRPr sz="1900">
              <a:solidFill>
                <a:schemeClr val="accent6"/>
              </a:solidFill>
              <a:latin typeface="Roboto"/>
              <a:ea typeface="Roboto"/>
              <a:cs typeface="Roboto"/>
              <a:sym typeface="Roboto"/>
            </a:endParaRPr>
          </a:p>
        </p:txBody>
      </p:sp>
      <p:sp>
        <p:nvSpPr>
          <p:cNvPr id="312" name="Google Shape;312;g39e7b6f5a92_0_467"/>
          <p:cNvSpPr/>
          <p:nvPr/>
        </p:nvSpPr>
        <p:spPr>
          <a:xfrm>
            <a:off x="1170775" y="4905281"/>
            <a:ext cx="3888900" cy="891900"/>
          </a:xfrm>
          <a:prstGeom prst="homePlate">
            <a:avLst>
              <a:gd name="adj" fmla="val 50000"/>
            </a:avLst>
          </a:prstGeom>
          <a:solidFill>
            <a:srgbClr val="9F8DC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accent6"/>
                </a:solidFill>
                <a:latin typeface="Roboto"/>
                <a:ea typeface="Roboto"/>
                <a:cs typeface="Roboto"/>
                <a:sym typeface="Roboto"/>
              </a:rPr>
              <a:t>Αυτοαποτελεσματικότητα</a:t>
            </a:r>
            <a:endParaRPr sz="1900">
              <a:solidFill>
                <a:schemeClr val="accent6"/>
              </a:solidFill>
              <a:latin typeface="Roboto"/>
              <a:ea typeface="Roboto"/>
              <a:cs typeface="Roboto"/>
              <a:sym typeface="Roboto"/>
            </a:endParaRPr>
          </a:p>
        </p:txBody>
      </p:sp>
      <p:sp>
        <p:nvSpPr>
          <p:cNvPr id="313" name="Google Shape;313;g39e7b6f5a92_0_467"/>
          <p:cNvSpPr/>
          <p:nvPr/>
        </p:nvSpPr>
        <p:spPr>
          <a:xfrm>
            <a:off x="4398610" y="4904995"/>
            <a:ext cx="3624000" cy="891900"/>
          </a:xfrm>
          <a:prstGeom prst="chevron">
            <a:avLst>
              <a:gd name="adj" fmla="val 50000"/>
            </a:avLst>
          </a:prstGeom>
          <a:solidFill>
            <a:srgbClr val="C6BBD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accent6"/>
                </a:solidFill>
                <a:latin typeface="Roboto"/>
                <a:ea typeface="Roboto"/>
                <a:cs typeface="Roboto"/>
                <a:sym typeface="Roboto"/>
              </a:rPr>
              <a:t>Επιμονή</a:t>
            </a:r>
            <a:endParaRPr sz="1900">
              <a:solidFill>
                <a:schemeClr val="accent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9e7b6f5a92_0_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lnSpc>
                <a:spcPct val="100000"/>
              </a:lnSpc>
              <a:spcBef>
                <a:spcPts val="0"/>
              </a:spcBef>
              <a:spcAft>
                <a:spcPts val="0"/>
              </a:spcAft>
              <a:buNone/>
            </a:pPr>
            <a:r>
              <a:rPr lang="en-US" sz="3600" dirty="0" err="1">
                <a:solidFill>
                  <a:schemeClr val="lt1"/>
                </a:solidFill>
              </a:rPr>
              <a:t>Ενότητ</a:t>
            </a:r>
            <a:r>
              <a:rPr lang="en-US" sz="3600" dirty="0">
                <a:solidFill>
                  <a:schemeClr val="lt1"/>
                </a:solidFill>
              </a:rPr>
              <a:t>α 2.1 </a:t>
            </a:r>
            <a:r>
              <a:rPr lang="el-GR" sz="3600" dirty="0">
                <a:solidFill>
                  <a:schemeClr val="lt1"/>
                </a:solidFill>
              </a:rPr>
              <a:t>Επικοινωνία που εστιάζει στα δυνατά σημεία</a:t>
            </a:r>
            <a:endParaRPr sz="3600" dirty="0">
              <a:solidFill>
                <a:schemeClr val="lt1"/>
              </a:solidFill>
            </a:endParaRPr>
          </a:p>
        </p:txBody>
      </p:sp>
      <p:sp>
        <p:nvSpPr>
          <p:cNvPr id="81" name="Google Shape;81;g39e7b6f5a92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Εισαγωγή</a:t>
            </a:r>
            <a:endParaRPr/>
          </a:p>
        </p:txBody>
      </p:sp>
      <p:sp>
        <p:nvSpPr>
          <p:cNvPr id="82" name="Google Shape;82;g39e7b6f5a92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100" dirty="0" err="1"/>
              <a:t>Ε</a:t>
            </a:r>
            <a:r>
              <a:rPr lang="en-US" sz="2100" dirty="0"/>
              <a:t>π</a:t>
            </a:r>
            <a:r>
              <a:rPr lang="en-US" sz="2100" dirty="0" err="1"/>
              <a:t>ισκό</a:t>
            </a:r>
            <a:r>
              <a:rPr lang="en-US" sz="2100" dirty="0"/>
              <a:t>π</a:t>
            </a:r>
            <a:r>
              <a:rPr lang="en-US" sz="2100" dirty="0" err="1"/>
              <a:t>ηση</a:t>
            </a:r>
            <a:r>
              <a:rPr lang="en-US" sz="2100" dirty="0"/>
              <a:t> </a:t>
            </a:r>
            <a:r>
              <a:rPr lang="en-US" sz="2100" dirty="0" err="1"/>
              <a:t>της</a:t>
            </a:r>
            <a:r>
              <a:rPr lang="en-US" sz="2100" dirty="0"/>
              <a:t> </a:t>
            </a:r>
            <a:r>
              <a:rPr lang="el-GR" sz="2100" dirty="0"/>
              <a:t>δεύτερης </a:t>
            </a:r>
            <a:r>
              <a:rPr lang="en-US" sz="2100" dirty="0" err="1"/>
              <a:t>ημέρ</a:t>
            </a:r>
            <a:r>
              <a:rPr lang="en-US" sz="2100" dirty="0"/>
              <a:t>α</a:t>
            </a:r>
            <a:r>
              <a:rPr lang="en-US" sz="2100" dirty="0" err="1"/>
              <a:t>ς</a:t>
            </a:r>
            <a:r>
              <a:rPr lang="en-US" sz="2100" dirty="0"/>
              <a:t>:</a:t>
            </a:r>
            <a:endParaRPr sz="2100" dirty="0"/>
          </a:p>
          <a:p>
            <a:pPr marL="0" lvl="0" indent="0" algn="l" rtl="0">
              <a:spcBef>
                <a:spcPts val="0"/>
              </a:spcBef>
              <a:spcAft>
                <a:spcPts val="0"/>
              </a:spcAft>
              <a:buNone/>
            </a:pPr>
            <a:endParaRPr sz="2100" dirty="0"/>
          </a:p>
          <a:p>
            <a:pPr marL="0" indent="0">
              <a:spcBef>
                <a:spcPts val="0"/>
              </a:spcBef>
            </a:pPr>
            <a:r>
              <a:rPr lang="el-GR" sz="2100" dirty="0"/>
              <a:t>Ο κύριος στόχος είναι να δημιουργηθεί ένα σταθερό υπόβαθρο για τους/τις εκπαιδευτικούς, εισάγοντας βασικές έννοιες και στρατηγικές που ενισχύουν την αποτελεσματικότητα της διδασκαλίας, με έμφαση στις πρωτοβουλίες ευημερίας μέσα από τη Θετική Ψυχολογία και τις προσεγγίσεις που βασίζονται στα δυνατά σημεία.</a:t>
            </a:r>
            <a:endParaRPr sz="2100" dirty="0"/>
          </a:p>
          <a:p>
            <a:pPr marL="0" lvl="0" indent="0" algn="l" rtl="0">
              <a:spcBef>
                <a:spcPts val="0"/>
              </a:spcBef>
              <a:spcAft>
                <a:spcPts val="0"/>
              </a:spcAft>
              <a:buNone/>
            </a:pPr>
            <a:endParaRPr sz="2100" dirty="0"/>
          </a:p>
          <a:p>
            <a:pPr marL="0" lvl="0" indent="0" algn="l" rtl="0">
              <a:spcBef>
                <a:spcPts val="0"/>
              </a:spcBef>
              <a:spcAft>
                <a:spcPts val="0"/>
              </a:spcAft>
              <a:buNone/>
            </a:pPr>
            <a:r>
              <a:rPr lang="el-GR" sz="2100" dirty="0"/>
              <a:t>Ως</a:t>
            </a:r>
            <a:r>
              <a:rPr lang="en-US" sz="2100" dirty="0"/>
              <a:t> </a:t>
            </a:r>
            <a:r>
              <a:rPr lang="en-US" sz="2100" dirty="0" err="1"/>
              <a:t>εκ</a:t>
            </a:r>
            <a:r>
              <a:rPr lang="en-US" sz="2100" dirty="0"/>
              <a:t>πα</a:t>
            </a:r>
            <a:r>
              <a:rPr lang="en-US" sz="2100" dirty="0" err="1"/>
              <a:t>ιδευτές</a:t>
            </a:r>
            <a:r>
              <a:rPr lang="el-GR" sz="2100" dirty="0"/>
              <a:t>/</a:t>
            </a:r>
            <a:r>
              <a:rPr lang="el-GR" sz="2100" dirty="0" err="1"/>
              <a:t>εκπαιδε</a:t>
            </a:r>
            <a:r>
              <a:rPr lang="en-US" sz="2100" dirty="0" err="1"/>
              <a:t>ύ</a:t>
            </a:r>
            <a:r>
              <a:rPr lang="el-GR" sz="2100" dirty="0" err="1"/>
              <a:t>τριες</a:t>
            </a:r>
            <a:r>
              <a:rPr lang="el-GR" sz="2100" dirty="0"/>
              <a:t>: </a:t>
            </a:r>
            <a:endParaRPr sz="2100" dirty="0"/>
          </a:p>
          <a:p>
            <a:pPr marL="0" lvl="0" indent="0" algn="l" rtl="0">
              <a:spcBef>
                <a:spcPts val="0"/>
              </a:spcBef>
              <a:spcAft>
                <a:spcPts val="0"/>
              </a:spcAft>
              <a:buNone/>
            </a:pPr>
            <a:endParaRPr sz="2100" dirty="0"/>
          </a:p>
          <a:p>
            <a:pPr marL="457200" lvl="0" indent="-361950" algn="l" rtl="0">
              <a:spcBef>
                <a:spcPts val="0"/>
              </a:spcBef>
              <a:spcAft>
                <a:spcPts val="0"/>
              </a:spcAft>
              <a:buSzPts val="2100"/>
              <a:buChar char="●"/>
            </a:pPr>
            <a:r>
              <a:rPr lang="en-US" sz="2100" dirty="0" err="1"/>
              <a:t>Θ</a:t>
            </a:r>
            <a:r>
              <a:rPr lang="en-US" sz="2100" dirty="0"/>
              <a:t>α </a:t>
            </a:r>
            <a:r>
              <a:rPr lang="en-US" sz="2100" dirty="0" err="1"/>
              <a:t>κ</a:t>
            </a:r>
            <a:r>
              <a:rPr lang="en-US" sz="2100" dirty="0"/>
              <a:t>α</a:t>
            </a:r>
            <a:r>
              <a:rPr lang="en-US" sz="2100" dirty="0" err="1"/>
              <a:t>θοδηγήσετε</a:t>
            </a:r>
            <a:r>
              <a:rPr lang="en-US" sz="2100" dirty="0"/>
              <a:t> </a:t>
            </a:r>
            <a:r>
              <a:rPr lang="el-GR" sz="2100" dirty="0"/>
              <a:t>τους/τις εκπαιδευτικούς</a:t>
            </a:r>
            <a:r>
              <a:rPr lang="en-US" sz="2100" dirty="0"/>
              <a:t> π</a:t>
            </a:r>
            <a:r>
              <a:rPr lang="en-US" sz="2100" dirty="0" err="1"/>
              <a:t>ροσφέροντάς</a:t>
            </a:r>
            <a:r>
              <a:rPr lang="en-US" sz="2100" dirty="0"/>
              <a:t> </a:t>
            </a:r>
            <a:r>
              <a:rPr lang="en-US" sz="2100" dirty="0" err="1"/>
              <a:t>τους</a:t>
            </a:r>
            <a:r>
              <a:rPr lang="en-US" sz="2100" dirty="0"/>
              <a:t> </a:t>
            </a:r>
            <a:r>
              <a:rPr lang="el-GR" sz="2100" dirty="0"/>
              <a:t>χρήσιμα</a:t>
            </a:r>
            <a:r>
              <a:rPr lang="en-US" sz="2100" dirty="0"/>
              <a:t> </a:t>
            </a:r>
            <a:r>
              <a:rPr lang="en-US" sz="2100" dirty="0" err="1"/>
              <a:t>εργ</a:t>
            </a:r>
            <a:r>
              <a:rPr lang="en-US" sz="2100" dirty="0"/>
              <a:t>α</a:t>
            </a:r>
            <a:r>
              <a:rPr lang="en-US" sz="2100" dirty="0" err="1"/>
              <a:t>λεί</a:t>
            </a:r>
            <a:r>
              <a:rPr lang="en-US" sz="2100" dirty="0"/>
              <a:t>α </a:t>
            </a:r>
            <a:r>
              <a:rPr lang="en-US" sz="2100" dirty="0" err="1"/>
              <a:t>κ</a:t>
            </a:r>
            <a:r>
              <a:rPr lang="en-US" sz="2100" dirty="0"/>
              <a:t>α</a:t>
            </a:r>
            <a:r>
              <a:rPr lang="en-US" sz="2100" dirty="0" err="1"/>
              <a:t>ι</a:t>
            </a:r>
            <a:r>
              <a:rPr lang="en-US" sz="2100" dirty="0"/>
              <a:t> π</a:t>
            </a:r>
            <a:r>
              <a:rPr lang="en-US" sz="2100" dirty="0" err="1"/>
              <a:t>όρους</a:t>
            </a:r>
            <a:r>
              <a:rPr lang="en-US" sz="2100" dirty="0"/>
              <a:t>, </a:t>
            </a:r>
            <a:r>
              <a:rPr lang="el-GR" sz="2100" dirty="0"/>
              <a:t>καθώς και</a:t>
            </a:r>
            <a:r>
              <a:rPr lang="en-US" sz="2100" dirty="0"/>
              <a:t> </a:t>
            </a:r>
            <a:r>
              <a:rPr lang="en-US" sz="2100" dirty="0" err="1"/>
              <a:t>στρ</a:t>
            </a:r>
            <a:r>
              <a:rPr lang="en-US" sz="2100" dirty="0"/>
              <a:t>α</a:t>
            </a:r>
            <a:r>
              <a:rPr lang="en-US" sz="2100" dirty="0" err="1"/>
              <a:t>τηγικέ</a:t>
            </a:r>
            <a:r>
              <a:rPr lang="el-GR" sz="2100" dirty="0"/>
              <a:t>ς</a:t>
            </a:r>
            <a:r>
              <a:rPr lang="en-US" sz="2100" dirty="0"/>
              <a:t> </a:t>
            </a:r>
            <a:r>
              <a:rPr lang="en-US" sz="2100" dirty="0" err="1"/>
              <a:t>γι</a:t>
            </a:r>
            <a:r>
              <a:rPr lang="en-US" sz="2100" dirty="0"/>
              <a:t>α </a:t>
            </a:r>
            <a:r>
              <a:rPr lang="en-US" sz="2100" dirty="0" err="1"/>
              <a:t>την</a:t>
            </a:r>
            <a:r>
              <a:rPr lang="en-US" sz="2100" dirty="0"/>
              <a:t> </a:t>
            </a:r>
            <a:r>
              <a:rPr lang="en-US" sz="2100" dirty="0" err="1"/>
              <a:t>κ</a:t>
            </a:r>
            <a:r>
              <a:rPr lang="en-US" sz="2100" dirty="0"/>
              <a:t>α</a:t>
            </a:r>
            <a:r>
              <a:rPr lang="en-US" sz="2100" dirty="0" err="1"/>
              <a:t>λλιέργει</a:t>
            </a:r>
            <a:r>
              <a:rPr lang="en-US" sz="2100" dirty="0"/>
              <a:t>α α</a:t>
            </a:r>
            <a:r>
              <a:rPr lang="en-US" sz="2100" dirty="0" err="1"/>
              <a:t>υθεντικών</a:t>
            </a:r>
            <a:r>
              <a:rPr lang="en-US" sz="2100" dirty="0"/>
              <a:t> </a:t>
            </a:r>
            <a:r>
              <a:rPr lang="en-US" sz="2100" dirty="0" err="1"/>
              <a:t>σχέσεων</a:t>
            </a:r>
            <a:r>
              <a:rPr lang="en-US" sz="2100" dirty="0"/>
              <a:t> </a:t>
            </a:r>
            <a:r>
              <a:rPr lang="en-US" sz="2100" dirty="0" err="1"/>
              <a:t>κ</a:t>
            </a:r>
            <a:r>
              <a:rPr lang="en-US" sz="2100" dirty="0"/>
              <a:t>α</a:t>
            </a:r>
            <a:r>
              <a:rPr lang="en-US" sz="2100" dirty="0" err="1"/>
              <a:t>ι</a:t>
            </a:r>
            <a:r>
              <a:rPr lang="en-US" sz="2100" dirty="0"/>
              <a:t> </a:t>
            </a:r>
            <a:r>
              <a:rPr lang="en-US" sz="2100" dirty="0" err="1"/>
              <a:t>την</a:t>
            </a:r>
            <a:r>
              <a:rPr lang="en-US" sz="2100" dirty="0"/>
              <a:t> </a:t>
            </a:r>
            <a:r>
              <a:rPr lang="el-GR" sz="2100" dirty="0"/>
              <a:t>ενεργή συμμετοχή</a:t>
            </a:r>
            <a:r>
              <a:rPr lang="en-US" sz="2100" dirty="0"/>
              <a:t> </a:t>
            </a:r>
            <a:r>
              <a:rPr lang="en-US" sz="2100" dirty="0" err="1"/>
              <a:t>των</a:t>
            </a:r>
            <a:r>
              <a:rPr lang="en-US" sz="2100" dirty="0"/>
              <a:t> </a:t>
            </a:r>
            <a:r>
              <a:rPr lang="en-US" sz="2100" dirty="0" err="1"/>
              <a:t>ενδι</a:t>
            </a:r>
            <a:r>
              <a:rPr lang="en-US" sz="2100" dirty="0"/>
              <a:t>α</a:t>
            </a:r>
            <a:r>
              <a:rPr lang="en-US" sz="2100" dirty="0" err="1"/>
              <a:t>φερόμενων</a:t>
            </a:r>
            <a:r>
              <a:rPr lang="en-US" sz="2100" dirty="0"/>
              <a:t> </a:t>
            </a:r>
            <a:r>
              <a:rPr lang="en-US" sz="2100" dirty="0" err="1"/>
              <a:t>μερών</a:t>
            </a:r>
            <a:r>
              <a:rPr lang="en-US" sz="2100" dirty="0"/>
              <a:t>.</a:t>
            </a:r>
            <a:endParaRPr sz="2100" dirty="0"/>
          </a:p>
          <a:p>
            <a:pPr marL="457200" lvl="0" indent="-361950" algn="l" rtl="0">
              <a:spcBef>
                <a:spcPts val="0"/>
              </a:spcBef>
              <a:spcAft>
                <a:spcPts val="0"/>
              </a:spcAft>
              <a:buSzPts val="2100"/>
              <a:buChar char="●"/>
            </a:pPr>
            <a:r>
              <a:rPr lang="en-US" sz="2100" dirty="0" err="1"/>
              <a:t>Θ</a:t>
            </a:r>
            <a:r>
              <a:rPr lang="en-US" sz="2100" dirty="0"/>
              <a:t>α πα</a:t>
            </a:r>
            <a:r>
              <a:rPr lang="en-US" sz="2100" dirty="0" err="1"/>
              <a:t>ρουσιάσετε</a:t>
            </a:r>
            <a:r>
              <a:rPr lang="en-US" sz="2100" dirty="0"/>
              <a:t> πα</a:t>
            </a:r>
            <a:r>
              <a:rPr lang="en-US" sz="2100" dirty="0" err="1"/>
              <a:t>ρ</a:t>
            </a:r>
            <a:r>
              <a:rPr lang="en-US" sz="2100" dirty="0"/>
              <a:t>α</a:t>
            </a:r>
            <a:r>
              <a:rPr lang="en-US" sz="2100" dirty="0" err="1"/>
              <a:t>δείγμ</a:t>
            </a:r>
            <a:r>
              <a:rPr lang="en-US" sz="2100" dirty="0"/>
              <a:t>α</a:t>
            </a:r>
            <a:r>
              <a:rPr lang="en-US" sz="2100" dirty="0" err="1"/>
              <a:t>τ</a:t>
            </a:r>
            <a:r>
              <a:rPr lang="en-US" sz="2100" dirty="0"/>
              <a:t>α π</a:t>
            </a:r>
            <a:r>
              <a:rPr lang="en-US" sz="2100" dirty="0" err="1"/>
              <a:t>ου</a:t>
            </a:r>
            <a:r>
              <a:rPr lang="en-US" sz="2100" dirty="0"/>
              <a:t> α</a:t>
            </a:r>
            <a:r>
              <a:rPr lang="en-US" sz="2100" dirty="0" err="1"/>
              <a:t>ν</a:t>
            </a:r>
            <a:r>
              <a:rPr lang="en-US" sz="2100" dirty="0"/>
              <a:t>α</a:t>
            </a:r>
            <a:r>
              <a:rPr lang="en-US" sz="2100" dirty="0" err="1"/>
              <a:t>δεικνύουν</a:t>
            </a:r>
            <a:r>
              <a:rPr lang="en-US" sz="2100" dirty="0"/>
              <a:t> </a:t>
            </a:r>
            <a:r>
              <a:rPr lang="en-US" sz="2100" dirty="0" err="1"/>
              <a:t>τις</a:t>
            </a:r>
            <a:r>
              <a:rPr lang="en-US" sz="2100" dirty="0"/>
              <a:t> β</a:t>
            </a:r>
            <a:r>
              <a:rPr lang="en-US" sz="2100" dirty="0" err="1"/>
              <a:t>έλτιστες</a:t>
            </a:r>
            <a:r>
              <a:rPr lang="en-US" sz="2100" dirty="0"/>
              <a:t> π</a:t>
            </a:r>
            <a:r>
              <a:rPr lang="en-US" sz="2100" dirty="0" err="1"/>
              <a:t>ρ</a:t>
            </a:r>
            <a:r>
              <a:rPr lang="en-US" sz="2100" dirty="0"/>
              <a:t>α</a:t>
            </a:r>
            <a:r>
              <a:rPr lang="en-US" sz="2100" dirty="0" err="1"/>
              <a:t>κτικές</a:t>
            </a:r>
            <a:r>
              <a:rPr lang="en-US" sz="2100" dirty="0"/>
              <a:t> </a:t>
            </a:r>
            <a:r>
              <a:rPr lang="en-US" sz="2100" dirty="0" err="1"/>
              <a:t>στην</a:t>
            </a:r>
            <a:r>
              <a:rPr lang="en-US" sz="2100" dirty="0"/>
              <a:t> </a:t>
            </a:r>
            <a:r>
              <a:rPr lang="en-US" sz="2100" dirty="0" err="1"/>
              <a:t>τάξη</a:t>
            </a:r>
            <a:r>
              <a:rPr lang="en-US" sz="2100" dirty="0"/>
              <a:t>.</a:t>
            </a:r>
            <a:endParaRPr lang="el-GR" sz="2100" dirty="0"/>
          </a:p>
          <a:p>
            <a:pPr indent="-361950">
              <a:spcBef>
                <a:spcPts val="0"/>
              </a:spcBef>
              <a:buSzPts val="2100"/>
              <a:buFont typeface="Arial"/>
              <a:buChar char="●"/>
            </a:pPr>
            <a:r>
              <a:rPr lang="el-GR" sz="2100" dirty="0"/>
              <a:t>Θα ενθαρρύνετε τη συνεργασία μέσα από δυναμικές συζητήσεις, αξιοποιώντας τεχνικές ηγεσίας όπως η μετασχηματιστική ηγεσία και το μοντέλο </a:t>
            </a:r>
            <a:r>
              <a:rPr lang="en-GB" sz="2100" dirty="0"/>
              <a:t>PERMA.</a:t>
            </a:r>
            <a:endParaRPr sz="21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9f7e177b5a_1_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19" name="Google Shape;319;g39f7e177b5a_1_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sz="2200" dirty="0" err="1"/>
              <a:t>Ενίσχυση</a:t>
            </a:r>
            <a:r>
              <a:rPr lang="en-US" sz="2200" dirty="0"/>
              <a:t> </a:t>
            </a:r>
            <a:r>
              <a:rPr lang="el-GR" sz="2200" dirty="0"/>
              <a:t>του αισθήματος</a:t>
            </a:r>
            <a:r>
              <a:rPr lang="en-US" sz="2200" dirty="0"/>
              <a:t> </a:t>
            </a:r>
            <a:r>
              <a:rPr lang="en-US" sz="2200" dirty="0" err="1"/>
              <a:t>ελ</a:t>
            </a:r>
            <a:r>
              <a:rPr lang="en-US" sz="2200" dirty="0"/>
              <a:t>π</a:t>
            </a:r>
            <a:r>
              <a:rPr lang="en-US" sz="2200" dirty="0" err="1"/>
              <a:t>ίδ</a:t>
            </a:r>
            <a:r>
              <a:rPr lang="en-US" sz="2200" dirty="0"/>
              <a:t>α</a:t>
            </a:r>
            <a:r>
              <a:rPr lang="en-US" sz="2200" dirty="0" err="1"/>
              <a:t>ς</a:t>
            </a:r>
            <a:r>
              <a:rPr lang="en-US" sz="2200" dirty="0"/>
              <a:t> </a:t>
            </a:r>
            <a:r>
              <a:rPr lang="en-US" sz="2200" dirty="0" err="1"/>
              <a:t>στους</a:t>
            </a:r>
            <a:r>
              <a:rPr lang="el-GR" sz="2200" dirty="0"/>
              <a:t>/στις</a:t>
            </a:r>
            <a:r>
              <a:rPr lang="en-US" sz="2200" dirty="0"/>
              <a:t> </a:t>
            </a:r>
            <a:r>
              <a:rPr lang="el-GR" sz="2200" dirty="0"/>
              <a:t>μαθητές/μαθήτριες</a:t>
            </a:r>
            <a:r>
              <a:rPr lang="en-US" sz="2200" dirty="0"/>
              <a:t> </a:t>
            </a:r>
            <a:r>
              <a:rPr lang="el-GR" sz="2200" dirty="0"/>
              <a:t>–</a:t>
            </a:r>
            <a:r>
              <a:rPr lang="en-US" sz="2200" dirty="0"/>
              <a:t> PERMA (</a:t>
            </a:r>
            <a:r>
              <a:rPr lang="en-US" sz="2200" dirty="0" err="1"/>
              <a:t>Σχέσεις</a:t>
            </a:r>
            <a:r>
              <a:rPr lang="en-US" sz="2200" dirty="0"/>
              <a:t> </a:t>
            </a:r>
            <a:r>
              <a:rPr lang="en-US" sz="2200" dirty="0" err="1"/>
              <a:t>κ</a:t>
            </a:r>
            <a:r>
              <a:rPr lang="en-US" sz="2200" dirty="0"/>
              <a:t>α</a:t>
            </a:r>
            <a:r>
              <a:rPr lang="en-US" sz="2200" dirty="0" err="1"/>
              <a:t>ι</a:t>
            </a:r>
            <a:r>
              <a:rPr lang="en-US" sz="2200" dirty="0"/>
              <a:t> </a:t>
            </a:r>
            <a:r>
              <a:rPr lang="en-US" sz="2200" dirty="0" err="1"/>
              <a:t>δέσμευση</a:t>
            </a:r>
            <a:r>
              <a:rPr lang="en-US" sz="2200" dirty="0"/>
              <a:t>)</a:t>
            </a:r>
            <a:endParaRPr sz="2200" dirty="0"/>
          </a:p>
        </p:txBody>
      </p:sp>
      <p:sp>
        <p:nvSpPr>
          <p:cNvPr id="320" name="Google Shape;320;g39f7e177b5a_1_14"/>
          <p:cNvSpPr txBox="1">
            <a:spLocks noGrp="1"/>
          </p:cNvSpPr>
          <p:nvPr>
            <p:ph type="body" idx="2"/>
          </p:nvPr>
        </p:nvSpPr>
        <p:spPr>
          <a:xfrm>
            <a:off x="97970" y="1462702"/>
            <a:ext cx="11944500" cy="517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err="1">
                <a:solidFill>
                  <a:srgbClr val="4F4F5B"/>
                </a:solidFill>
              </a:rPr>
              <a:t>Η</a:t>
            </a:r>
            <a:r>
              <a:rPr lang="en-US" sz="2000" dirty="0">
                <a:solidFill>
                  <a:srgbClr val="4F4F5B"/>
                </a:solidFill>
              </a:rPr>
              <a:t> </a:t>
            </a:r>
            <a:r>
              <a:rPr lang="en-US" sz="2000" dirty="0" err="1">
                <a:solidFill>
                  <a:srgbClr val="4F4F5B"/>
                </a:solidFill>
              </a:rPr>
              <a:t>ελ</a:t>
            </a:r>
            <a:r>
              <a:rPr lang="en-US" sz="2000" dirty="0">
                <a:solidFill>
                  <a:srgbClr val="4F4F5B"/>
                </a:solidFill>
              </a:rPr>
              <a:t>π</a:t>
            </a:r>
            <a:r>
              <a:rPr lang="en-US" sz="2000" dirty="0" err="1">
                <a:solidFill>
                  <a:srgbClr val="4F4F5B"/>
                </a:solidFill>
              </a:rPr>
              <a:t>ίδ</a:t>
            </a:r>
            <a:r>
              <a:rPr lang="en-US" sz="2000" dirty="0">
                <a:solidFill>
                  <a:srgbClr val="4F4F5B"/>
                </a:solidFill>
              </a:rPr>
              <a:t>α </a:t>
            </a:r>
            <a:r>
              <a:rPr lang="en-US" sz="2000" dirty="0" err="1">
                <a:solidFill>
                  <a:srgbClr val="4F4F5B"/>
                </a:solidFill>
              </a:rPr>
              <a:t>χ</a:t>
            </a:r>
            <a:r>
              <a:rPr lang="en-US" sz="2000" dirty="0">
                <a:solidFill>
                  <a:srgbClr val="4F4F5B"/>
                </a:solidFill>
              </a:rPr>
              <a:t>α</a:t>
            </a:r>
            <a:r>
              <a:rPr lang="en-US" sz="2000" dirty="0" err="1">
                <a:solidFill>
                  <a:srgbClr val="4F4F5B"/>
                </a:solidFill>
              </a:rPr>
              <a:t>ρ</a:t>
            </a:r>
            <a:r>
              <a:rPr lang="en-US" sz="2000" dirty="0">
                <a:solidFill>
                  <a:srgbClr val="4F4F5B"/>
                </a:solidFill>
              </a:rPr>
              <a:t>α</a:t>
            </a:r>
            <a:r>
              <a:rPr lang="en-US" sz="2000" dirty="0" err="1">
                <a:solidFill>
                  <a:srgbClr val="4F4F5B"/>
                </a:solidFill>
              </a:rPr>
              <a:t>κτηρίζετ</a:t>
            </a:r>
            <a:r>
              <a:rPr lang="en-US" sz="2000" dirty="0">
                <a:solidFill>
                  <a:srgbClr val="4F4F5B"/>
                </a:solidFill>
              </a:rPr>
              <a:t>α</a:t>
            </a:r>
            <a:r>
              <a:rPr lang="en-US" sz="2000" dirty="0" err="1">
                <a:solidFill>
                  <a:srgbClr val="4F4F5B"/>
                </a:solidFill>
              </a:rPr>
              <a:t>ι</a:t>
            </a:r>
            <a:r>
              <a:rPr lang="en-US" sz="2000" dirty="0">
                <a:solidFill>
                  <a:srgbClr val="4F4F5B"/>
                </a:solidFill>
              </a:rPr>
              <a:t> απ</a:t>
            </a:r>
            <a:r>
              <a:rPr lang="en-US" sz="2000" dirty="0" err="1">
                <a:solidFill>
                  <a:srgbClr val="4F4F5B"/>
                </a:solidFill>
              </a:rPr>
              <a:t>ό</a:t>
            </a:r>
            <a:r>
              <a:rPr lang="el-GR" sz="2000" dirty="0">
                <a:solidFill>
                  <a:srgbClr val="4F4F5B"/>
                </a:solidFill>
              </a:rPr>
              <a:t>:</a:t>
            </a:r>
            <a:r>
              <a:rPr lang="en-US" sz="2000" dirty="0">
                <a:solidFill>
                  <a:srgbClr val="4F4F5B"/>
                </a:solidFill>
              </a:rPr>
              <a:t> </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457200" lvl="0" indent="-355600" algn="l" rtl="0">
              <a:spcBef>
                <a:spcPts val="0"/>
              </a:spcBef>
              <a:spcAft>
                <a:spcPts val="0"/>
              </a:spcAft>
              <a:buClr>
                <a:srgbClr val="4F4F5B"/>
              </a:buClr>
              <a:buSzPts val="2000"/>
              <a:buFont typeface="Calibri"/>
              <a:buAutoNum type="arabicPeriod"/>
            </a:pPr>
            <a:r>
              <a:rPr lang="el-GR" sz="2000" dirty="0" err="1">
                <a:solidFill>
                  <a:srgbClr val="4F4F5B"/>
                </a:solidFill>
              </a:rPr>
              <a:t>Στοχοκεντρική</a:t>
            </a:r>
            <a:r>
              <a:rPr lang="el-GR" sz="2000" dirty="0">
                <a:solidFill>
                  <a:srgbClr val="4F4F5B"/>
                </a:solidFill>
              </a:rPr>
              <a:t> σ</a:t>
            </a:r>
            <a:r>
              <a:rPr lang="en-US" sz="2000" dirty="0" err="1">
                <a:solidFill>
                  <a:srgbClr val="4F4F5B"/>
                </a:solidFill>
              </a:rPr>
              <a:t>κέψη</a:t>
            </a:r>
            <a:r>
              <a:rPr lang="en-US" sz="2000" dirty="0">
                <a:solidFill>
                  <a:srgbClr val="4F4F5B"/>
                </a:solidFill>
              </a:rPr>
              <a:t>, </a:t>
            </a:r>
            <a:endParaRPr sz="2000" dirty="0">
              <a:solidFill>
                <a:srgbClr val="4F4F5B"/>
              </a:solidFill>
            </a:endParaRPr>
          </a:p>
          <a:p>
            <a:pPr marL="457200" lvl="0" indent="-355600" algn="l" rtl="0">
              <a:spcBef>
                <a:spcPts val="0"/>
              </a:spcBef>
              <a:spcAft>
                <a:spcPts val="0"/>
              </a:spcAft>
              <a:buClr>
                <a:srgbClr val="4F4F5B"/>
              </a:buClr>
              <a:buSzPts val="2000"/>
              <a:buFont typeface="Calibri"/>
              <a:buAutoNum type="arabicPeriod"/>
            </a:pPr>
            <a:r>
              <a:rPr lang="en-US" sz="2000" dirty="0" err="1">
                <a:solidFill>
                  <a:srgbClr val="4F4F5B"/>
                </a:solidFill>
              </a:rPr>
              <a:t>Σκέψη</a:t>
            </a:r>
            <a:r>
              <a:rPr lang="en-US" sz="2000" dirty="0">
                <a:solidFill>
                  <a:srgbClr val="4F4F5B"/>
                </a:solidFill>
              </a:rPr>
              <a:t> </a:t>
            </a:r>
            <a:r>
              <a:rPr lang="el-GR" sz="2000" dirty="0">
                <a:solidFill>
                  <a:srgbClr val="4F4F5B"/>
                </a:solidFill>
              </a:rPr>
              <a:t>διαδρομών </a:t>
            </a:r>
            <a:r>
              <a:rPr lang="en-US" sz="2000" dirty="0">
                <a:solidFill>
                  <a:srgbClr val="4F4F5B"/>
                </a:solidFill>
              </a:rPr>
              <a:t>(</a:t>
            </a:r>
            <a:r>
              <a:rPr lang="en-US" sz="2000" dirty="0" err="1">
                <a:solidFill>
                  <a:srgbClr val="4F4F5B"/>
                </a:solidFill>
              </a:rPr>
              <a:t>στρ</a:t>
            </a:r>
            <a:r>
              <a:rPr lang="en-US" sz="2000" dirty="0">
                <a:solidFill>
                  <a:srgbClr val="4F4F5B"/>
                </a:solidFill>
              </a:rPr>
              <a:t>α</a:t>
            </a:r>
            <a:r>
              <a:rPr lang="en-US" sz="2000" dirty="0" err="1">
                <a:solidFill>
                  <a:srgbClr val="4F4F5B"/>
                </a:solidFill>
              </a:rPr>
              <a:t>τηγικές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endParaRPr sz="2000" dirty="0">
              <a:solidFill>
                <a:srgbClr val="4F4F5B"/>
              </a:solidFill>
            </a:endParaRPr>
          </a:p>
          <a:p>
            <a:pPr marL="457200" lvl="0" indent="-355600" algn="l" rtl="0">
              <a:spcBef>
                <a:spcPts val="0"/>
              </a:spcBef>
              <a:spcAft>
                <a:spcPts val="0"/>
              </a:spcAft>
              <a:buClr>
                <a:srgbClr val="4F4F5B"/>
              </a:buClr>
              <a:buSzPts val="2000"/>
              <a:buFont typeface="Calibri"/>
              <a:buAutoNum type="arabicPeriod"/>
            </a:pPr>
            <a:r>
              <a:rPr lang="en-US" sz="2000" dirty="0" err="1">
                <a:solidFill>
                  <a:srgbClr val="4F4F5B"/>
                </a:solidFill>
              </a:rPr>
              <a:t>Σκέψη</a:t>
            </a:r>
            <a:r>
              <a:rPr lang="en-US" sz="2000" dirty="0">
                <a:solidFill>
                  <a:srgbClr val="4F4F5B"/>
                </a:solidFill>
              </a:rPr>
              <a:t> </a:t>
            </a:r>
            <a:r>
              <a:rPr lang="el-GR" sz="2000" dirty="0">
                <a:solidFill>
                  <a:srgbClr val="4F4F5B"/>
                </a:solidFill>
              </a:rPr>
              <a:t>εσωτερικών προτύπων</a:t>
            </a:r>
            <a:r>
              <a:rPr lang="en-US" sz="2000" dirty="0">
                <a:solidFill>
                  <a:srgbClr val="4F4F5B"/>
                </a:solidFill>
              </a:rPr>
              <a:t> (</a:t>
            </a:r>
            <a:r>
              <a:rPr lang="en-US" sz="2000" dirty="0" err="1">
                <a:solidFill>
                  <a:srgbClr val="4F4F5B"/>
                </a:solidFill>
              </a:rPr>
              <a:t>κίνητρ</a:t>
            </a:r>
            <a:r>
              <a:rPr lang="el-GR" sz="2000" dirty="0">
                <a:solidFill>
                  <a:srgbClr val="4F4F5B"/>
                </a:solidFill>
              </a:rPr>
              <a:t>ο</a:t>
            </a:r>
            <a:r>
              <a:rPr lang="en-US" sz="2000" dirty="0">
                <a:solidFill>
                  <a:srgbClr val="4F4F5B"/>
                </a:solidFill>
              </a:rPr>
              <a:t>). </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r>
              <a:rPr lang="en-US" sz="2000" dirty="0" err="1">
                <a:solidFill>
                  <a:srgbClr val="4F4F5B"/>
                </a:solidFill>
              </a:rPr>
              <a:t>Οι</a:t>
            </a:r>
            <a:r>
              <a:rPr lang="en-US" sz="2000" dirty="0">
                <a:solidFill>
                  <a:srgbClr val="4F4F5B"/>
                </a:solidFill>
              </a:rPr>
              <a:t> πα</a:t>
            </a:r>
            <a:r>
              <a:rPr lang="en-US" sz="2000" dirty="0" err="1">
                <a:solidFill>
                  <a:srgbClr val="4F4F5B"/>
                </a:solidFill>
              </a:rPr>
              <a:t>ρεμ</a:t>
            </a:r>
            <a:r>
              <a:rPr lang="en-US" sz="2000" dirty="0">
                <a:solidFill>
                  <a:srgbClr val="4F4F5B"/>
                </a:solidFill>
              </a:rPr>
              <a:t>β</a:t>
            </a:r>
            <a:r>
              <a:rPr lang="en-US" sz="2000" dirty="0" err="1">
                <a:solidFill>
                  <a:srgbClr val="4F4F5B"/>
                </a:solidFill>
              </a:rPr>
              <a:t>άσεις</a:t>
            </a:r>
            <a:r>
              <a:rPr lang="el-GR" sz="2000" dirty="0">
                <a:solidFill>
                  <a:srgbClr val="4F4F5B"/>
                </a:solidFill>
              </a:rPr>
              <a:t> που προάγουν το αίσθημα</a:t>
            </a:r>
            <a:r>
              <a:rPr lang="en-US" sz="2000" dirty="0">
                <a:solidFill>
                  <a:srgbClr val="4F4F5B"/>
                </a:solidFill>
              </a:rPr>
              <a:t> </a:t>
            </a:r>
            <a:r>
              <a:rPr lang="en-US" sz="2000" dirty="0" err="1">
                <a:solidFill>
                  <a:srgbClr val="4F4F5B"/>
                </a:solidFill>
              </a:rPr>
              <a:t>ελ</a:t>
            </a:r>
            <a:r>
              <a:rPr lang="en-US" sz="2000" dirty="0">
                <a:solidFill>
                  <a:srgbClr val="4F4F5B"/>
                </a:solidFill>
              </a:rPr>
              <a:t>π</a:t>
            </a:r>
            <a:r>
              <a:rPr lang="en-US" sz="2000" dirty="0" err="1">
                <a:solidFill>
                  <a:srgbClr val="4F4F5B"/>
                </a:solidFill>
              </a:rPr>
              <a:t>ίδ</a:t>
            </a:r>
            <a:r>
              <a:rPr lang="en-US" sz="2000" dirty="0">
                <a:solidFill>
                  <a:srgbClr val="4F4F5B"/>
                </a:solidFill>
              </a:rPr>
              <a:t>α</a:t>
            </a:r>
            <a:r>
              <a:rPr lang="en-US" sz="2000" dirty="0" err="1">
                <a:solidFill>
                  <a:srgbClr val="4F4F5B"/>
                </a:solidFill>
              </a:rPr>
              <a:t>ς</a:t>
            </a:r>
            <a:r>
              <a:rPr lang="en-US" sz="2000" dirty="0">
                <a:solidFill>
                  <a:srgbClr val="4F4F5B"/>
                </a:solidFill>
              </a:rPr>
              <a:t> </a:t>
            </a:r>
            <a:r>
              <a:rPr lang="en-US" sz="2000" dirty="0" err="1">
                <a:solidFill>
                  <a:srgbClr val="4F4F5B"/>
                </a:solidFill>
              </a:rPr>
              <a:t>μ</a:t>
            </a:r>
            <a:r>
              <a:rPr lang="en-US" sz="2000" dirty="0">
                <a:solidFill>
                  <a:srgbClr val="4F4F5B"/>
                </a:solidFill>
              </a:rPr>
              <a:t>π</a:t>
            </a:r>
            <a:r>
              <a:rPr lang="en-US" sz="2000" dirty="0" err="1">
                <a:solidFill>
                  <a:srgbClr val="4F4F5B"/>
                </a:solidFill>
              </a:rPr>
              <a:t>ορούν</a:t>
            </a:r>
            <a:r>
              <a:rPr lang="en-US" sz="2000" dirty="0">
                <a:solidFill>
                  <a:srgbClr val="4F4F5B"/>
                </a:solidFill>
              </a:rPr>
              <a:t> </a:t>
            </a:r>
            <a:r>
              <a:rPr lang="en-US" sz="2000" dirty="0" err="1">
                <a:solidFill>
                  <a:srgbClr val="4F4F5B"/>
                </a:solidFill>
              </a:rPr>
              <a:t>ν</a:t>
            </a:r>
            <a:r>
              <a:rPr lang="en-US" sz="2000" dirty="0">
                <a:solidFill>
                  <a:srgbClr val="4F4F5B"/>
                </a:solidFill>
              </a:rPr>
              <a:t>α α</a:t>
            </a:r>
            <a:r>
              <a:rPr lang="en-US" sz="2000" dirty="0" err="1">
                <a:solidFill>
                  <a:srgbClr val="4F4F5B"/>
                </a:solidFill>
              </a:rPr>
              <a:t>υξήσουν</a:t>
            </a:r>
            <a:r>
              <a:rPr lang="en-US" sz="2000" dirty="0">
                <a:solidFill>
                  <a:srgbClr val="4F4F5B"/>
                </a:solidFill>
              </a:rPr>
              <a:t> </a:t>
            </a:r>
            <a:r>
              <a:rPr lang="en-US" sz="2000" dirty="0" err="1">
                <a:solidFill>
                  <a:srgbClr val="4F4F5B"/>
                </a:solidFill>
              </a:rPr>
              <a:t>σημ</a:t>
            </a:r>
            <a:r>
              <a:rPr lang="en-US" sz="2000" dirty="0">
                <a:solidFill>
                  <a:srgbClr val="4F4F5B"/>
                </a:solidFill>
              </a:rPr>
              <a:t>α</a:t>
            </a:r>
            <a:r>
              <a:rPr lang="en-US" sz="2000" dirty="0" err="1">
                <a:solidFill>
                  <a:srgbClr val="4F4F5B"/>
                </a:solidFill>
              </a:rPr>
              <a:t>ντικά</a:t>
            </a:r>
            <a:r>
              <a:rPr lang="en-US" sz="2000" dirty="0">
                <a:solidFill>
                  <a:srgbClr val="4F4F5B"/>
                </a:solidFill>
              </a:rPr>
              <a:t> </a:t>
            </a:r>
            <a:r>
              <a:rPr lang="en-US" sz="2000" b="1" dirty="0" err="1">
                <a:solidFill>
                  <a:srgbClr val="4F4F5B"/>
                </a:solidFill>
              </a:rPr>
              <a:t>τ</a:t>
            </a:r>
            <a:r>
              <a:rPr lang="en-US" sz="2000" b="1" dirty="0">
                <a:solidFill>
                  <a:srgbClr val="4F4F5B"/>
                </a:solidFill>
              </a:rPr>
              <a:t>α </a:t>
            </a:r>
            <a:r>
              <a:rPr lang="en-US" sz="2000" b="1" dirty="0" err="1">
                <a:solidFill>
                  <a:srgbClr val="4F4F5B"/>
                </a:solidFill>
              </a:rPr>
              <a:t>ε</a:t>
            </a:r>
            <a:r>
              <a:rPr lang="en-US" sz="2000" b="1" dirty="0">
                <a:solidFill>
                  <a:srgbClr val="4F4F5B"/>
                </a:solidFill>
              </a:rPr>
              <a:t>π</a:t>
            </a:r>
            <a:r>
              <a:rPr lang="en-US" sz="2000" b="1" dirty="0" err="1">
                <a:solidFill>
                  <a:srgbClr val="4F4F5B"/>
                </a:solidFill>
              </a:rPr>
              <a:t>ί</a:t>
            </a:r>
            <a:r>
              <a:rPr lang="en-US" sz="2000" b="1" dirty="0">
                <a:solidFill>
                  <a:srgbClr val="4F4F5B"/>
                </a:solidFill>
              </a:rPr>
              <a:t>π</a:t>
            </a:r>
            <a:r>
              <a:rPr lang="en-US" sz="2000" b="1" dirty="0" err="1">
                <a:solidFill>
                  <a:srgbClr val="4F4F5B"/>
                </a:solidFill>
              </a:rPr>
              <a:t>εδ</a:t>
            </a:r>
            <a:r>
              <a:rPr lang="en-US" sz="2000" b="1" dirty="0">
                <a:solidFill>
                  <a:srgbClr val="4F4F5B"/>
                </a:solidFill>
              </a:rPr>
              <a:t>α </a:t>
            </a:r>
            <a:r>
              <a:rPr lang="en-US" sz="2000" b="1" dirty="0" err="1">
                <a:solidFill>
                  <a:srgbClr val="4F4F5B"/>
                </a:solidFill>
              </a:rPr>
              <a:t>ελ</a:t>
            </a:r>
            <a:r>
              <a:rPr lang="en-US" sz="2000" b="1" dirty="0">
                <a:solidFill>
                  <a:srgbClr val="4F4F5B"/>
                </a:solidFill>
              </a:rPr>
              <a:t>π</a:t>
            </a:r>
            <a:r>
              <a:rPr lang="en-US" sz="2000" b="1" dirty="0" err="1">
                <a:solidFill>
                  <a:srgbClr val="4F4F5B"/>
                </a:solidFill>
              </a:rPr>
              <a:t>ίδ</a:t>
            </a:r>
            <a:r>
              <a:rPr lang="en-US" sz="2000" b="1" dirty="0">
                <a:solidFill>
                  <a:srgbClr val="4F4F5B"/>
                </a:solidFill>
              </a:rPr>
              <a:t>α</a:t>
            </a:r>
            <a:r>
              <a:rPr lang="en-US" sz="2000" b="1" dirty="0" err="1">
                <a:solidFill>
                  <a:srgbClr val="4F4F5B"/>
                </a:solidFill>
              </a:rPr>
              <a:t>ς</a:t>
            </a:r>
            <a:r>
              <a:rPr lang="en-US" sz="2000" b="1" dirty="0">
                <a:solidFill>
                  <a:srgbClr val="4F4F5B"/>
                </a:solidFill>
              </a:rPr>
              <a:t>, α</a:t>
            </a:r>
            <a:r>
              <a:rPr lang="en-US" sz="2000" b="1" dirty="0" err="1">
                <a:solidFill>
                  <a:srgbClr val="4F4F5B"/>
                </a:solidFill>
              </a:rPr>
              <a:t>υτοεκτίμησης</a:t>
            </a:r>
            <a:r>
              <a:rPr lang="en-US" sz="2000" b="1" dirty="0">
                <a:solidFill>
                  <a:srgbClr val="4F4F5B"/>
                </a:solidFill>
              </a:rPr>
              <a:t> </a:t>
            </a:r>
            <a:r>
              <a:rPr lang="en-US" sz="2000" b="1" dirty="0" err="1">
                <a:solidFill>
                  <a:srgbClr val="4F4F5B"/>
                </a:solidFill>
              </a:rPr>
              <a:t>κ</a:t>
            </a:r>
            <a:r>
              <a:rPr lang="en-US" sz="2000" b="1" dirty="0">
                <a:solidFill>
                  <a:srgbClr val="4F4F5B"/>
                </a:solidFill>
              </a:rPr>
              <a:t>α</a:t>
            </a:r>
            <a:r>
              <a:rPr lang="en-US" sz="2000" b="1" dirty="0" err="1">
                <a:solidFill>
                  <a:srgbClr val="4F4F5B"/>
                </a:solidFill>
              </a:rPr>
              <a:t>ι</a:t>
            </a:r>
            <a:r>
              <a:rPr lang="en-US" sz="2000" b="1" dirty="0">
                <a:solidFill>
                  <a:srgbClr val="4F4F5B"/>
                </a:solidFill>
              </a:rPr>
              <a:t> </a:t>
            </a:r>
            <a:r>
              <a:rPr lang="en-US" sz="2000" b="1" dirty="0" err="1">
                <a:solidFill>
                  <a:srgbClr val="4F4F5B"/>
                </a:solidFill>
              </a:rPr>
              <a:t>ικ</a:t>
            </a:r>
            <a:r>
              <a:rPr lang="en-US" sz="2000" b="1" dirty="0">
                <a:solidFill>
                  <a:srgbClr val="4F4F5B"/>
                </a:solidFill>
              </a:rPr>
              <a:t>α</a:t>
            </a:r>
            <a:r>
              <a:rPr lang="en-US" sz="2000" b="1" dirty="0" err="1">
                <a:solidFill>
                  <a:srgbClr val="4F4F5B"/>
                </a:solidFill>
              </a:rPr>
              <a:t>νο</a:t>
            </a:r>
            <a:r>
              <a:rPr lang="en-US" sz="2000" b="1" dirty="0">
                <a:solidFill>
                  <a:srgbClr val="4F4F5B"/>
                </a:solidFill>
              </a:rPr>
              <a:t>π</a:t>
            </a:r>
            <a:r>
              <a:rPr lang="en-US" sz="2000" b="1" dirty="0" err="1">
                <a:solidFill>
                  <a:srgbClr val="4F4F5B"/>
                </a:solidFill>
              </a:rPr>
              <a:t>οίησης</a:t>
            </a:r>
            <a:r>
              <a:rPr lang="en-US" sz="2000" b="1" dirty="0">
                <a:solidFill>
                  <a:srgbClr val="4F4F5B"/>
                </a:solidFill>
              </a:rPr>
              <a:t> απ</a:t>
            </a:r>
            <a:r>
              <a:rPr lang="en-US" sz="2000" b="1" dirty="0" err="1">
                <a:solidFill>
                  <a:srgbClr val="4F4F5B"/>
                </a:solidFill>
              </a:rPr>
              <a:t>ό</a:t>
            </a:r>
            <a:r>
              <a:rPr lang="en-US" sz="2000" b="1" dirty="0">
                <a:solidFill>
                  <a:srgbClr val="4F4F5B"/>
                </a:solidFill>
              </a:rPr>
              <a:t> </a:t>
            </a:r>
            <a:r>
              <a:rPr lang="en-US" sz="2000" b="1" dirty="0" err="1">
                <a:solidFill>
                  <a:srgbClr val="4F4F5B"/>
                </a:solidFill>
              </a:rPr>
              <a:t>τη</a:t>
            </a:r>
            <a:r>
              <a:rPr lang="en-US" sz="2000" b="1" dirty="0">
                <a:solidFill>
                  <a:srgbClr val="4F4F5B"/>
                </a:solidFill>
              </a:rPr>
              <a:t> </a:t>
            </a:r>
            <a:r>
              <a:rPr lang="en-US" sz="2000" b="1" dirty="0" err="1">
                <a:solidFill>
                  <a:srgbClr val="4F4F5B"/>
                </a:solidFill>
              </a:rPr>
              <a:t>ζωή</a:t>
            </a:r>
            <a:r>
              <a:rPr lang="el-GR" sz="2000" b="1" dirty="0">
                <a:solidFill>
                  <a:srgbClr val="4F4F5B"/>
                </a:solidFill>
              </a:rPr>
              <a:t>.</a:t>
            </a:r>
            <a:endParaRPr lang="el-GR" sz="2000" b="1" dirty="0">
              <a:solidFill>
                <a:srgbClr val="000000"/>
              </a:solidFill>
            </a:endParaRPr>
          </a:p>
          <a:p>
            <a:pPr marL="0" lvl="0" indent="0" algn="l" rtl="0">
              <a:spcBef>
                <a:spcPts val="0"/>
              </a:spcBef>
              <a:spcAft>
                <a:spcPts val="0"/>
              </a:spcAft>
              <a:buNone/>
            </a:pPr>
            <a:endParaRPr dirty="0">
              <a:solidFill>
                <a:srgbClr val="000000"/>
              </a:solidFill>
            </a:endParaRPr>
          </a:p>
          <a:p>
            <a:pPr marL="457200" lvl="0" indent="-355600" algn="l" rtl="0">
              <a:lnSpc>
                <a:spcPct val="100000"/>
              </a:lnSpc>
              <a:spcBef>
                <a:spcPts val="0"/>
              </a:spcBef>
              <a:spcAft>
                <a:spcPts val="0"/>
              </a:spcAft>
              <a:buClr>
                <a:srgbClr val="4F4F5B"/>
              </a:buClr>
              <a:buSzPts val="2000"/>
              <a:buChar char="-"/>
            </a:pPr>
            <a:r>
              <a:rPr lang="en-US" sz="2000" dirty="0" err="1">
                <a:solidFill>
                  <a:srgbClr val="4F4F5B"/>
                </a:solidFill>
              </a:rPr>
              <a:t>Οι</a:t>
            </a:r>
            <a:r>
              <a:rPr lang="en-US" sz="2000" dirty="0">
                <a:solidFill>
                  <a:srgbClr val="4F4F5B"/>
                </a:solidFill>
              </a:rPr>
              <a:t> </a:t>
            </a:r>
            <a:r>
              <a:rPr lang="en-US" sz="2000" dirty="0" err="1">
                <a:solidFill>
                  <a:srgbClr val="4F4F5B"/>
                </a:solidFill>
              </a:rPr>
              <a:t>εκ</a:t>
            </a:r>
            <a:r>
              <a:rPr lang="en-US" sz="2000" dirty="0">
                <a:solidFill>
                  <a:srgbClr val="4F4F5B"/>
                </a:solidFill>
              </a:rPr>
              <a:t>πα</a:t>
            </a:r>
            <a:r>
              <a:rPr lang="en-US" sz="2000" dirty="0" err="1">
                <a:solidFill>
                  <a:srgbClr val="4F4F5B"/>
                </a:solidFill>
              </a:rPr>
              <a:t>ιδευτικοί</a:t>
            </a:r>
            <a:r>
              <a:rPr lang="en-US" sz="2000" dirty="0">
                <a:solidFill>
                  <a:srgbClr val="4F4F5B"/>
                </a:solidFill>
              </a:rPr>
              <a:t> π</a:t>
            </a:r>
            <a:r>
              <a:rPr lang="en-US" sz="2000" dirty="0" err="1">
                <a:solidFill>
                  <a:srgbClr val="4F4F5B"/>
                </a:solidFill>
              </a:rPr>
              <a:t>ρέ</a:t>
            </a:r>
            <a:r>
              <a:rPr lang="en-US" sz="2000" dirty="0">
                <a:solidFill>
                  <a:srgbClr val="4F4F5B"/>
                </a:solidFill>
              </a:rPr>
              <a:t>π</a:t>
            </a:r>
            <a:r>
              <a:rPr lang="en-US" sz="2000" dirty="0" err="1">
                <a:solidFill>
                  <a:srgbClr val="4F4F5B"/>
                </a:solidFill>
              </a:rPr>
              <a:t>ει</a:t>
            </a:r>
            <a:r>
              <a:rPr lang="en-US" sz="2000" dirty="0">
                <a:solidFill>
                  <a:srgbClr val="4F4F5B"/>
                </a:solidFill>
              </a:rPr>
              <a:t> </a:t>
            </a:r>
            <a:r>
              <a:rPr lang="en-US" sz="2000" dirty="0" err="1">
                <a:solidFill>
                  <a:srgbClr val="4F4F5B"/>
                </a:solidFill>
              </a:rPr>
              <a:t>ν</a:t>
            </a:r>
            <a:r>
              <a:rPr lang="en-US" sz="2000" dirty="0">
                <a:solidFill>
                  <a:srgbClr val="4F4F5B"/>
                </a:solidFill>
              </a:rPr>
              <a:t>α </a:t>
            </a:r>
            <a:r>
              <a:rPr lang="en-US" sz="2000" dirty="0" err="1">
                <a:solidFill>
                  <a:srgbClr val="4F4F5B"/>
                </a:solidFill>
              </a:rPr>
              <a:t>είν</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στ</a:t>
            </a:r>
            <a:r>
              <a:rPr lang="en-US" sz="2000" dirty="0">
                <a:solidFill>
                  <a:srgbClr val="4F4F5B"/>
                </a:solidFill>
              </a:rPr>
              <a:t>α</a:t>
            </a:r>
            <a:r>
              <a:rPr lang="en-US" sz="2000" dirty="0" err="1">
                <a:solidFill>
                  <a:srgbClr val="4F4F5B"/>
                </a:solidFill>
              </a:rPr>
              <a:t>θεροί</a:t>
            </a:r>
            <a:r>
              <a:rPr lang="en-US" sz="2000" dirty="0">
                <a:solidFill>
                  <a:srgbClr val="4F4F5B"/>
                </a:solidFill>
              </a:rPr>
              <a:t>, </a:t>
            </a:r>
            <a:r>
              <a:rPr lang="en-US" sz="2000" dirty="0" err="1">
                <a:solidFill>
                  <a:srgbClr val="4F4F5B"/>
                </a:solidFill>
              </a:rPr>
              <a:t>δίκ</a:t>
            </a:r>
            <a:r>
              <a:rPr lang="en-US" sz="2000" dirty="0">
                <a:solidFill>
                  <a:srgbClr val="4F4F5B"/>
                </a:solidFill>
              </a:rPr>
              <a:t>α</a:t>
            </a:r>
            <a:r>
              <a:rPr lang="en-US" sz="2000" dirty="0" err="1">
                <a:solidFill>
                  <a:srgbClr val="4F4F5B"/>
                </a:solidFill>
              </a:rPr>
              <a:t>ιοι</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συνε</a:t>
            </a:r>
            <a:r>
              <a:rPr lang="en-US" sz="2000" dirty="0">
                <a:solidFill>
                  <a:srgbClr val="4F4F5B"/>
                </a:solidFill>
              </a:rPr>
              <a:t>π</a:t>
            </a:r>
            <a:r>
              <a:rPr lang="en-US" sz="2000" dirty="0" err="1">
                <a:solidFill>
                  <a:srgbClr val="4F4F5B"/>
                </a:solidFill>
              </a:rPr>
              <a:t>είς</a:t>
            </a:r>
            <a:r>
              <a:rPr lang="en-US" sz="2000" dirty="0">
                <a:solidFill>
                  <a:srgbClr val="4F4F5B"/>
                </a:solidFill>
              </a:rPr>
              <a:t> </a:t>
            </a:r>
            <a:r>
              <a:rPr lang="en-US" sz="2000" dirty="0" err="1">
                <a:solidFill>
                  <a:srgbClr val="4F4F5B"/>
                </a:solidFill>
              </a:rPr>
              <a:t>γι</a:t>
            </a:r>
            <a:r>
              <a:rPr lang="en-US" sz="2000" dirty="0">
                <a:solidFill>
                  <a:srgbClr val="4F4F5B"/>
                </a:solidFill>
              </a:rPr>
              <a:t>α </a:t>
            </a:r>
            <a:r>
              <a:rPr lang="en-US" sz="2000" dirty="0" err="1">
                <a:solidFill>
                  <a:srgbClr val="4F4F5B"/>
                </a:solidFill>
              </a:rPr>
              <a:t>ν</a:t>
            </a:r>
            <a:r>
              <a:rPr lang="en-US" sz="2000" dirty="0">
                <a:solidFill>
                  <a:srgbClr val="4F4F5B"/>
                </a:solidFill>
              </a:rPr>
              <a:t>α </a:t>
            </a:r>
            <a:r>
              <a:rPr lang="el-GR" sz="2000" dirty="0">
                <a:solidFill>
                  <a:srgbClr val="4F4F5B"/>
                </a:solidFill>
              </a:rPr>
              <a:t>καλλιεργήσουν αίσθημα</a:t>
            </a:r>
            <a:r>
              <a:rPr lang="en-US" sz="2000" dirty="0">
                <a:solidFill>
                  <a:srgbClr val="4F4F5B"/>
                </a:solidFill>
              </a:rPr>
              <a:t> </a:t>
            </a:r>
            <a:r>
              <a:rPr lang="en-US" sz="2000" dirty="0" err="1">
                <a:solidFill>
                  <a:srgbClr val="4F4F5B"/>
                </a:solidFill>
              </a:rPr>
              <a:t>εμ</a:t>
            </a:r>
            <a:r>
              <a:rPr lang="en-US" sz="2000" dirty="0">
                <a:solidFill>
                  <a:srgbClr val="4F4F5B"/>
                </a:solidFill>
              </a:rPr>
              <a:t>π</a:t>
            </a:r>
            <a:r>
              <a:rPr lang="en-US" sz="2000" dirty="0" err="1">
                <a:solidFill>
                  <a:srgbClr val="4F4F5B"/>
                </a:solidFill>
              </a:rPr>
              <a:t>ιστοσύνη</a:t>
            </a:r>
            <a:r>
              <a:rPr lang="el-GR" sz="2000" dirty="0">
                <a:solidFill>
                  <a:srgbClr val="4F4F5B"/>
                </a:solidFill>
              </a:rPr>
              <a:t>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ελ</a:t>
            </a:r>
            <a:r>
              <a:rPr lang="en-US" sz="2000" dirty="0">
                <a:solidFill>
                  <a:srgbClr val="4F4F5B"/>
                </a:solidFill>
              </a:rPr>
              <a:t>π</a:t>
            </a:r>
            <a:r>
              <a:rPr lang="en-US" sz="2000" dirty="0" err="1">
                <a:solidFill>
                  <a:srgbClr val="4F4F5B"/>
                </a:solidFill>
              </a:rPr>
              <a:t>ίδ</a:t>
            </a:r>
            <a:r>
              <a:rPr lang="en-US" sz="2000" dirty="0">
                <a:solidFill>
                  <a:srgbClr val="4F4F5B"/>
                </a:solidFill>
              </a:rPr>
              <a:t>α</a:t>
            </a:r>
            <a:r>
              <a:rPr lang="el-GR" sz="2000" dirty="0">
                <a:solidFill>
                  <a:srgbClr val="4F4F5B"/>
                </a:solidFill>
              </a:rPr>
              <a:t>ς</a:t>
            </a:r>
            <a:r>
              <a:rPr lang="en-US" sz="2000" dirty="0">
                <a:solidFill>
                  <a:srgbClr val="4F4F5B"/>
                </a:solidFill>
              </a:rPr>
              <a:t>. </a:t>
            </a:r>
            <a:endParaRPr sz="2000" dirty="0">
              <a:solidFill>
                <a:srgbClr val="4F4F5B"/>
              </a:solidFill>
            </a:endParaRPr>
          </a:p>
          <a:p>
            <a:pPr marL="457200" lvl="0" indent="-355600" algn="l" rtl="0">
              <a:lnSpc>
                <a:spcPct val="100000"/>
              </a:lnSpc>
              <a:spcBef>
                <a:spcPts val="0"/>
              </a:spcBef>
              <a:spcAft>
                <a:spcPts val="0"/>
              </a:spcAft>
              <a:buClr>
                <a:srgbClr val="4F4F5B"/>
              </a:buClr>
              <a:buSzPts val="2000"/>
              <a:buChar char="-"/>
            </a:pPr>
            <a:r>
              <a:rPr lang="en-US" sz="2000" dirty="0" err="1">
                <a:solidFill>
                  <a:srgbClr val="4F4F5B"/>
                </a:solidFill>
              </a:rPr>
              <a:t>Πρέ</a:t>
            </a:r>
            <a:r>
              <a:rPr lang="en-US" sz="2000" dirty="0">
                <a:solidFill>
                  <a:srgbClr val="4F4F5B"/>
                </a:solidFill>
              </a:rPr>
              <a:t>π</a:t>
            </a:r>
            <a:r>
              <a:rPr lang="en-US" sz="2000" dirty="0" err="1">
                <a:solidFill>
                  <a:srgbClr val="4F4F5B"/>
                </a:solidFill>
              </a:rPr>
              <a:t>ει</a:t>
            </a:r>
            <a:r>
              <a:rPr lang="en-US" sz="2000" dirty="0">
                <a:solidFill>
                  <a:srgbClr val="4F4F5B"/>
                </a:solidFill>
              </a:rPr>
              <a:t> </a:t>
            </a:r>
            <a:r>
              <a:rPr lang="en-US" sz="2000" dirty="0" err="1">
                <a:solidFill>
                  <a:srgbClr val="4F4F5B"/>
                </a:solidFill>
              </a:rPr>
              <a:t>ν</a:t>
            </a:r>
            <a:r>
              <a:rPr lang="en-US" sz="2000" dirty="0">
                <a:solidFill>
                  <a:srgbClr val="4F4F5B"/>
                </a:solidFill>
              </a:rPr>
              <a:t>α </a:t>
            </a:r>
            <a:r>
              <a:rPr lang="en-US" sz="2000" dirty="0" err="1">
                <a:solidFill>
                  <a:srgbClr val="4F4F5B"/>
                </a:solidFill>
              </a:rPr>
              <a:t>δημιουργηθεί</a:t>
            </a:r>
            <a:r>
              <a:rPr lang="en-US" sz="2000" dirty="0">
                <a:solidFill>
                  <a:srgbClr val="4F4F5B"/>
                </a:solidFill>
              </a:rPr>
              <a:t> </a:t>
            </a:r>
            <a:r>
              <a:rPr lang="en-US" sz="2000" dirty="0" err="1">
                <a:solidFill>
                  <a:srgbClr val="4F4F5B"/>
                </a:solidFill>
              </a:rPr>
              <a:t>μι</a:t>
            </a:r>
            <a:r>
              <a:rPr lang="en-US" sz="2000" dirty="0">
                <a:solidFill>
                  <a:srgbClr val="4F4F5B"/>
                </a:solidFill>
              </a:rPr>
              <a:t>α α</a:t>
            </a:r>
            <a:r>
              <a:rPr lang="en-US" sz="2000" dirty="0" err="1">
                <a:solidFill>
                  <a:srgbClr val="4F4F5B"/>
                </a:solidFill>
              </a:rPr>
              <a:t>τμόσφ</a:t>
            </a:r>
            <a:r>
              <a:rPr lang="en-US" sz="2000" dirty="0">
                <a:solidFill>
                  <a:srgbClr val="4F4F5B"/>
                </a:solidFill>
              </a:rPr>
              <a:t>α</a:t>
            </a:r>
            <a:r>
              <a:rPr lang="en-US" sz="2000" dirty="0" err="1">
                <a:solidFill>
                  <a:srgbClr val="4F4F5B"/>
                </a:solidFill>
              </a:rPr>
              <a:t>ιρ</a:t>
            </a:r>
            <a:r>
              <a:rPr lang="en-US" sz="2000" dirty="0">
                <a:solidFill>
                  <a:srgbClr val="4F4F5B"/>
                </a:solidFill>
              </a:rPr>
              <a:t>α </a:t>
            </a:r>
            <a:r>
              <a:rPr lang="en-US" sz="2000" dirty="0" err="1">
                <a:solidFill>
                  <a:srgbClr val="4F4F5B"/>
                </a:solidFill>
              </a:rPr>
              <a:t>ό</a:t>
            </a:r>
            <a:r>
              <a:rPr lang="en-US" sz="2000" dirty="0">
                <a:solidFill>
                  <a:srgbClr val="4F4F5B"/>
                </a:solidFill>
              </a:rPr>
              <a:t>π</a:t>
            </a:r>
            <a:r>
              <a:rPr lang="en-US" sz="2000" dirty="0" err="1">
                <a:solidFill>
                  <a:srgbClr val="4F4F5B"/>
                </a:solidFill>
              </a:rPr>
              <a:t>ου</a:t>
            </a:r>
            <a:r>
              <a:rPr lang="en-US" sz="2000" dirty="0">
                <a:solidFill>
                  <a:srgbClr val="4F4F5B"/>
                </a:solidFill>
              </a:rPr>
              <a:t> </a:t>
            </a:r>
            <a:r>
              <a:rPr lang="en-US" sz="2000" dirty="0" err="1">
                <a:solidFill>
                  <a:srgbClr val="4F4F5B"/>
                </a:solidFill>
              </a:rPr>
              <a:t>οι</a:t>
            </a:r>
            <a:r>
              <a:rPr lang="en-US" sz="2000" dirty="0">
                <a:solidFill>
                  <a:srgbClr val="4F4F5B"/>
                </a:solidFill>
              </a:rPr>
              <a:t> </a:t>
            </a:r>
            <a:r>
              <a:rPr lang="el-GR" sz="2000" dirty="0">
                <a:solidFill>
                  <a:srgbClr val="4F4F5B"/>
                </a:solidFill>
              </a:rPr>
              <a:t>μαθητές/μαθήτριες</a:t>
            </a:r>
            <a:r>
              <a:rPr lang="en-US" sz="2000" dirty="0">
                <a:solidFill>
                  <a:srgbClr val="4F4F5B"/>
                </a:solidFill>
              </a:rPr>
              <a:t> α</a:t>
            </a:r>
            <a:r>
              <a:rPr lang="en-US" sz="2000" dirty="0" err="1">
                <a:solidFill>
                  <a:srgbClr val="4F4F5B"/>
                </a:solidFill>
              </a:rPr>
              <a:t>ισθάνοντ</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υ</a:t>
            </a:r>
            <a:r>
              <a:rPr lang="en-US" sz="2000" dirty="0">
                <a:solidFill>
                  <a:srgbClr val="4F4F5B"/>
                </a:solidFill>
              </a:rPr>
              <a:t>π</a:t>
            </a:r>
            <a:r>
              <a:rPr lang="en-US" sz="2000" dirty="0" err="1">
                <a:solidFill>
                  <a:srgbClr val="4F4F5B"/>
                </a:solidFill>
              </a:rPr>
              <a:t>εύθυνοι</a:t>
            </a:r>
            <a:r>
              <a:rPr lang="en-US" sz="2000" dirty="0">
                <a:solidFill>
                  <a:srgbClr val="4F4F5B"/>
                </a:solidFill>
              </a:rPr>
              <a:t> </a:t>
            </a:r>
            <a:r>
              <a:rPr lang="en-US" sz="2000" dirty="0" err="1">
                <a:solidFill>
                  <a:srgbClr val="4F4F5B"/>
                </a:solidFill>
              </a:rPr>
              <a:t>γι</a:t>
            </a:r>
            <a:r>
              <a:rPr lang="en-US" sz="2000" dirty="0">
                <a:solidFill>
                  <a:srgbClr val="4F4F5B"/>
                </a:solidFill>
              </a:rPr>
              <a:t>α </a:t>
            </a:r>
            <a:r>
              <a:rPr lang="en-US" sz="2000" dirty="0" err="1">
                <a:solidFill>
                  <a:srgbClr val="4F4F5B"/>
                </a:solidFill>
              </a:rPr>
              <a:t>τις</a:t>
            </a:r>
            <a:r>
              <a:rPr lang="en-US" sz="2000" dirty="0">
                <a:solidFill>
                  <a:srgbClr val="4F4F5B"/>
                </a:solidFill>
              </a:rPr>
              <a:t> π</a:t>
            </a:r>
            <a:r>
              <a:rPr lang="en-US" sz="2000" dirty="0" err="1">
                <a:solidFill>
                  <a:srgbClr val="4F4F5B"/>
                </a:solidFill>
              </a:rPr>
              <a:t>ράξεις</a:t>
            </a:r>
            <a:r>
              <a:rPr lang="en-US" sz="2000" dirty="0">
                <a:solidFill>
                  <a:srgbClr val="4F4F5B"/>
                </a:solidFill>
              </a:rPr>
              <a:t> </a:t>
            </a:r>
            <a:r>
              <a:rPr lang="en-US" sz="2000" dirty="0" err="1">
                <a:solidFill>
                  <a:srgbClr val="4F4F5B"/>
                </a:solidFill>
              </a:rPr>
              <a:t>τους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υ</a:t>
            </a:r>
            <a:r>
              <a:rPr lang="en-US" sz="2000" dirty="0">
                <a:solidFill>
                  <a:srgbClr val="4F4F5B"/>
                </a:solidFill>
              </a:rPr>
              <a:t>π</a:t>
            </a:r>
            <a:r>
              <a:rPr lang="en-US" sz="2000" dirty="0" err="1">
                <a:solidFill>
                  <a:srgbClr val="4F4F5B"/>
                </a:solidFill>
              </a:rPr>
              <a:t>όκειντ</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σε</a:t>
            </a:r>
            <a:r>
              <a:rPr lang="en-US" sz="2000" dirty="0">
                <a:solidFill>
                  <a:srgbClr val="4F4F5B"/>
                </a:solidFill>
              </a:rPr>
              <a:t> </a:t>
            </a:r>
            <a:r>
              <a:rPr lang="el-GR" sz="2000" dirty="0">
                <a:solidFill>
                  <a:srgbClr val="4F4F5B"/>
                </a:solidFill>
              </a:rPr>
              <a:t>εύλογα</a:t>
            </a:r>
            <a:r>
              <a:rPr lang="en-US" sz="2000" dirty="0">
                <a:solidFill>
                  <a:srgbClr val="4F4F5B"/>
                </a:solidFill>
              </a:rPr>
              <a:t> </a:t>
            </a:r>
            <a:r>
              <a:rPr lang="en-US" sz="2000" dirty="0" err="1">
                <a:solidFill>
                  <a:srgbClr val="4F4F5B"/>
                </a:solidFill>
              </a:rPr>
              <a:t>υψηλά</a:t>
            </a:r>
            <a:r>
              <a:rPr lang="en-US" sz="2000" dirty="0">
                <a:solidFill>
                  <a:srgbClr val="4F4F5B"/>
                </a:solidFill>
              </a:rPr>
              <a:t> π</a:t>
            </a:r>
            <a:r>
              <a:rPr lang="en-US" sz="2000" dirty="0" err="1">
                <a:solidFill>
                  <a:srgbClr val="4F4F5B"/>
                </a:solidFill>
              </a:rPr>
              <a:t>ρότυ</a:t>
            </a:r>
            <a:r>
              <a:rPr lang="en-US" sz="2000" dirty="0">
                <a:solidFill>
                  <a:srgbClr val="4F4F5B"/>
                </a:solidFill>
              </a:rPr>
              <a:t>πα</a:t>
            </a:r>
            <a:r>
              <a:rPr lang="el-GR" sz="2000" dirty="0">
                <a:solidFill>
                  <a:srgbClr val="4F4F5B"/>
                </a:solidFill>
              </a:rPr>
              <a:t>.</a:t>
            </a:r>
            <a:endParaRPr sz="2000" dirty="0">
              <a:solidFill>
                <a:srgbClr val="4F4F5B"/>
              </a:solidFill>
            </a:endParaRPr>
          </a:p>
          <a:p>
            <a:pPr marL="457200" lvl="0" indent="-355600" algn="l" rtl="0">
              <a:lnSpc>
                <a:spcPct val="100000"/>
              </a:lnSpc>
              <a:spcBef>
                <a:spcPts val="0"/>
              </a:spcBef>
              <a:spcAft>
                <a:spcPts val="0"/>
              </a:spcAft>
              <a:buClr>
                <a:srgbClr val="4F4F5B"/>
              </a:buClr>
              <a:buSzPts val="2000"/>
              <a:buChar char="-"/>
            </a:pPr>
            <a:r>
              <a:rPr lang="el-GR" sz="2000" dirty="0">
                <a:solidFill>
                  <a:srgbClr val="4F4F5B"/>
                </a:solidFill>
              </a:rPr>
              <a:t>Αυτό απαιτεί από τους/τις εκπαιδευτικούς να είναι σαφείς ως προς τους στόχους (πώς θα κατακτήσουν τη γνώση και πώς θα επιτύχουν καλή βαθμολογία οι μαθητές/μαθήτριες) και να δίνουν έμφαση στην προετοιμασία και τον σχεδιασμό.</a:t>
            </a:r>
          </a:p>
          <a:p>
            <a:pPr marL="457200" lvl="0" indent="-355600" algn="l" rtl="0">
              <a:lnSpc>
                <a:spcPct val="100000"/>
              </a:lnSpc>
              <a:spcBef>
                <a:spcPts val="0"/>
              </a:spcBef>
              <a:spcAft>
                <a:spcPts val="0"/>
              </a:spcAft>
              <a:buClr>
                <a:srgbClr val="4F4F5B"/>
              </a:buClr>
              <a:buSzPts val="2000"/>
              <a:buChar char="-"/>
            </a:pPr>
            <a:r>
              <a:rPr lang="el-GR" sz="2000" dirty="0">
                <a:solidFill>
                  <a:srgbClr val="4F4F5B"/>
                </a:solidFill>
              </a:rPr>
              <a:t>Ενθάρρυνση </a:t>
            </a:r>
            <a:r>
              <a:rPr lang="en-US" sz="2000" dirty="0" err="1">
                <a:solidFill>
                  <a:srgbClr val="4F4F5B"/>
                </a:solidFill>
              </a:rPr>
              <a:t>μι</a:t>
            </a:r>
            <a:r>
              <a:rPr lang="en-US" sz="2000" dirty="0">
                <a:solidFill>
                  <a:srgbClr val="4F4F5B"/>
                </a:solidFill>
              </a:rPr>
              <a:t>α</a:t>
            </a:r>
            <a:r>
              <a:rPr lang="el-GR" sz="2000" dirty="0">
                <a:solidFill>
                  <a:srgbClr val="4F4F5B"/>
                </a:solidFill>
              </a:rPr>
              <a:t>ς</a:t>
            </a:r>
            <a:r>
              <a:rPr lang="en-US" sz="2000" dirty="0">
                <a:solidFill>
                  <a:srgbClr val="4F4F5B"/>
                </a:solidFill>
              </a:rPr>
              <a:t> α</a:t>
            </a:r>
            <a:r>
              <a:rPr lang="en-US" sz="2000" dirty="0" err="1">
                <a:solidFill>
                  <a:srgbClr val="4F4F5B"/>
                </a:solidFill>
              </a:rPr>
              <a:t>τμόσφ</a:t>
            </a:r>
            <a:r>
              <a:rPr lang="en-US" sz="2000" dirty="0">
                <a:solidFill>
                  <a:srgbClr val="4F4F5B"/>
                </a:solidFill>
              </a:rPr>
              <a:t>α</a:t>
            </a:r>
            <a:r>
              <a:rPr lang="en-US" sz="2000" dirty="0" err="1">
                <a:solidFill>
                  <a:srgbClr val="4F4F5B"/>
                </a:solidFill>
              </a:rPr>
              <a:t>ιρ</a:t>
            </a:r>
            <a:r>
              <a:rPr lang="en-US" sz="2000" dirty="0">
                <a:solidFill>
                  <a:srgbClr val="4F4F5B"/>
                </a:solidFill>
              </a:rPr>
              <a:t>α</a:t>
            </a:r>
            <a:r>
              <a:rPr lang="el-GR" sz="2000" dirty="0">
                <a:solidFill>
                  <a:srgbClr val="4F4F5B"/>
                </a:solidFill>
              </a:rPr>
              <a:t>ς</a:t>
            </a:r>
            <a:r>
              <a:rPr lang="en-US" sz="2000" dirty="0">
                <a:solidFill>
                  <a:srgbClr val="4F4F5B"/>
                </a:solidFill>
              </a:rPr>
              <a:t> π</a:t>
            </a:r>
            <a:r>
              <a:rPr lang="en-US" sz="2000" dirty="0" err="1">
                <a:solidFill>
                  <a:srgbClr val="4F4F5B"/>
                </a:solidFill>
              </a:rPr>
              <a:t>ου</a:t>
            </a:r>
            <a:r>
              <a:rPr lang="en-US" sz="2000" dirty="0">
                <a:solidFill>
                  <a:srgbClr val="4F4F5B"/>
                </a:solidFill>
              </a:rPr>
              <a:t> </a:t>
            </a:r>
            <a:r>
              <a:rPr lang="en-US" sz="2000" dirty="0" err="1">
                <a:solidFill>
                  <a:srgbClr val="4F4F5B"/>
                </a:solidFill>
              </a:rPr>
              <a:t>εστιάζει</a:t>
            </a:r>
            <a:r>
              <a:rPr lang="en-US" sz="2000" dirty="0">
                <a:solidFill>
                  <a:srgbClr val="4F4F5B"/>
                </a:solidFill>
              </a:rPr>
              <a:t> </a:t>
            </a:r>
            <a:r>
              <a:rPr lang="en-US" sz="2000" dirty="0" err="1">
                <a:solidFill>
                  <a:srgbClr val="4F4F5B"/>
                </a:solidFill>
              </a:rPr>
              <a:t>στην</a:t>
            </a:r>
            <a:r>
              <a:rPr lang="en-US" sz="2000" dirty="0">
                <a:solidFill>
                  <a:srgbClr val="4F4F5B"/>
                </a:solidFill>
              </a:rPr>
              <a:t> π</a:t>
            </a:r>
            <a:r>
              <a:rPr lang="en-US" sz="2000" dirty="0" err="1">
                <a:solidFill>
                  <a:srgbClr val="4F4F5B"/>
                </a:solidFill>
              </a:rPr>
              <a:t>ροσ</a:t>
            </a:r>
            <a:r>
              <a:rPr lang="en-US" sz="2000" dirty="0">
                <a:solidFill>
                  <a:srgbClr val="4F4F5B"/>
                </a:solidFill>
              </a:rPr>
              <a:t>π</a:t>
            </a:r>
            <a:r>
              <a:rPr lang="en-US" sz="2000" dirty="0" err="1">
                <a:solidFill>
                  <a:srgbClr val="4F4F5B"/>
                </a:solidFill>
              </a:rPr>
              <a:t>άθει</a:t>
            </a:r>
            <a:r>
              <a:rPr lang="en-US" sz="2000" dirty="0">
                <a:solidFill>
                  <a:srgbClr val="4F4F5B"/>
                </a:solidFill>
              </a:rPr>
              <a:t>α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την</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τάκτηση</a:t>
            </a:r>
            <a:r>
              <a:rPr lang="en-US" sz="2000" dirty="0">
                <a:solidFill>
                  <a:srgbClr val="4F4F5B"/>
                </a:solidFill>
              </a:rPr>
              <a:t> </a:t>
            </a:r>
            <a:r>
              <a:rPr lang="en-US" sz="2000" dirty="0" err="1">
                <a:solidFill>
                  <a:srgbClr val="4F4F5B"/>
                </a:solidFill>
              </a:rPr>
              <a:t>της</a:t>
            </a:r>
            <a:r>
              <a:rPr lang="en-US" sz="2000" dirty="0">
                <a:solidFill>
                  <a:srgbClr val="4F4F5B"/>
                </a:solidFill>
              </a:rPr>
              <a:t> </a:t>
            </a:r>
            <a:r>
              <a:rPr lang="en-US" sz="2000" dirty="0" err="1">
                <a:solidFill>
                  <a:srgbClr val="4F4F5B"/>
                </a:solidFill>
              </a:rPr>
              <a:t>γνώσης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όχι</a:t>
            </a:r>
            <a:r>
              <a:rPr lang="en-US" sz="2000" dirty="0">
                <a:solidFill>
                  <a:srgbClr val="4F4F5B"/>
                </a:solidFill>
              </a:rPr>
              <a:t> </a:t>
            </a:r>
            <a:r>
              <a:rPr lang="en-US" sz="2000" dirty="0" err="1">
                <a:solidFill>
                  <a:srgbClr val="4F4F5B"/>
                </a:solidFill>
              </a:rPr>
              <a:t>μόνο</a:t>
            </a:r>
            <a:r>
              <a:rPr lang="en-US" sz="2000" dirty="0">
                <a:solidFill>
                  <a:srgbClr val="4F4F5B"/>
                </a:solidFill>
              </a:rPr>
              <a:t> </a:t>
            </a:r>
            <a:r>
              <a:rPr lang="en-US" sz="2000" dirty="0" err="1">
                <a:solidFill>
                  <a:srgbClr val="4F4F5B"/>
                </a:solidFill>
              </a:rPr>
              <a:t>στην</a:t>
            </a:r>
            <a:r>
              <a:rPr lang="en-US" sz="2000" dirty="0">
                <a:solidFill>
                  <a:srgbClr val="4F4F5B"/>
                </a:solidFill>
              </a:rPr>
              <a:t> </a:t>
            </a:r>
            <a:r>
              <a:rPr lang="en-US" sz="2000" dirty="0" err="1">
                <a:solidFill>
                  <a:srgbClr val="4F4F5B"/>
                </a:solidFill>
              </a:rPr>
              <a:t>ε</a:t>
            </a:r>
            <a:r>
              <a:rPr lang="en-US" sz="2000" dirty="0">
                <a:solidFill>
                  <a:srgbClr val="4F4F5B"/>
                </a:solidFill>
              </a:rPr>
              <a:t>π</a:t>
            </a:r>
            <a:r>
              <a:rPr lang="en-US" sz="2000" dirty="0" err="1">
                <a:solidFill>
                  <a:srgbClr val="4F4F5B"/>
                </a:solidFill>
              </a:rPr>
              <a:t>ίτευξη</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λών</a:t>
            </a:r>
            <a:r>
              <a:rPr lang="en-US" sz="2000" dirty="0">
                <a:solidFill>
                  <a:srgbClr val="4F4F5B"/>
                </a:solidFill>
              </a:rPr>
              <a:t> απ</a:t>
            </a:r>
            <a:r>
              <a:rPr lang="en-US" sz="2000" dirty="0" err="1">
                <a:solidFill>
                  <a:srgbClr val="4F4F5B"/>
                </a:solidFill>
              </a:rPr>
              <a:t>οτελεσμάτων</a:t>
            </a:r>
            <a:r>
              <a:rPr lang="en-US" sz="2000" dirty="0">
                <a:solidFill>
                  <a:srgbClr val="4F4F5B"/>
                </a:solidFill>
              </a:rPr>
              <a:t> (π.</a:t>
            </a:r>
            <a:r>
              <a:rPr lang="en-US" sz="2000" dirty="0" err="1">
                <a:solidFill>
                  <a:srgbClr val="4F4F5B"/>
                </a:solidFill>
              </a:rPr>
              <a:t>χ</a:t>
            </a:r>
            <a:r>
              <a:rPr lang="en-US" sz="2000" dirty="0">
                <a:solidFill>
                  <a:srgbClr val="4F4F5B"/>
                </a:solidFill>
              </a:rPr>
              <a:t>. </a:t>
            </a:r>
            <a:r>
              <a:rPr lang="en-US" sz="2000" dirty="0" err="1">
                <a:solidFill>
                  <a:srgbClr val="4F4F5B"/>
                </a:solidFill>
              </a:rPr>
              <a:t>υψηλοί</a:t>
            </a:r>
            <a:r>
              <a:rPr lang="en-US" sz="2000" dirty="0">
                <a:solidFill>
                  <a:srgbClr val="4F4F5B"/>
                </a:solidFill>
              </a:rPr>
              <a:t> βα</a:t>
            </a:r>
            <a:r>
              <a:rPr lang="en-US" sz="2000" dirty="0" err="1">
                <a:solidFill>
                  <a:srgbClr val="4F4F5B"/>
                </a:solidFill>
              </a:rPr>
              <a:t>θμοί</a:t>
            </a:r>
            <a:r>
              <a:rPr lang="en-US" sz="2000" dirty="0">
                <a:solidFill>
                  <a:srgbClr val="4F4F5B"/>
                </a:solidFill>
              </a:rPr>
              <a:t>).</a:t>
            </a:r>
            <a:endParaRPr sz="2000" dirty="0">
              <a:solidFill>
                <a:srgbClr val="4F4F5B"/>
              </a:solidFill>
            </a:endParaRPr>
          </a:p>
          <a:p>
            <a:pPr marL="0" lvl="0" indent="0" algn="l" rtl="0">
              <a:lnSpc>
                <a:spcPct val="90000"/>
              </a:lnSpc>
              <a:spcBef>
                <a:spcPts val="0"/>
              </a:spcBef>
              <a:spcAft>
                <a:spcPts val="0"/>
              </a:spcAft>
              <a:buNone/>
            </a:pPr>
            <a:endParaRPr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9e7b6f5a92_0_4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26" name="Google Shape;326;g39e7b6f5a92_0_473"/>
          <p:cNvSpPr txBox="1">
            <a:spLocks noGrp="1"/>
          </p:cNvSpPr>
          <p:nvPr>
            <p:ph type="body" idx="2"/>
          </p:nvPr>
        </p:nvSpPr>
        <p:spPr>
          <a:xfrm>
            <a:off x="97972" y="1462675"/>
            <a:ext cx="7659187" cy="5289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dirty="0" err="1">
                <a:solidFill>
                  <a:srgbClr val="4F4F5B"/>
                </a:solidFill>
              </a:rPr>
              <a:t>Βοηθώντ</a:t>
            </a:r>
            <a:r>
              <a:rPr lang="en-US" dirty="0">
                <a:solidFill>
                  <a:srgbClr val="4F4F5B"/>
                </a:solidFill>
              </a:rPr>
              <a:t>α</a:t>
            </a:r>
            <a:r>
              <a:rPr lang="en-US" dirty="0" err="1">
                <a:solidFill>
                  <a:srgbClr val="4F4F5B"/>
                </a:solidFill>
              </a:rPr>
              <a:t>ς</a:t>
            </a:r>
            <a:r>
              <a:rPr lang="en-US" dirty="0">
                <a:solidFill>
                  <a:srgbClr val="4F4F5B"/>
                </a:solidFill>
              </a:rPr>
              <a:t> </a:t>
            </a:r>
            <a:r>
              <a:rPr lang="en-US" dirty="0" err="1">
                <a:solidFill>
                  <a:srgbClr val="4F4F5B"/>
                </a:solidFill>
              </a:rPr>
              <a:t>τους</a:t>
            </a:r>
            <a:r>
              <a:rPr lang="el-GR" dirty="0">
                <a:solidFill>
                  <a:srgbClr val="4F4F5B"/>
                </a:solidFill>
              </a:rPr>
              <a:t>/τις</a:t>
            </a:r>
            <a:r>
              <a:rPr lang="en-US" dirty="0">
                <a:solidFill>
                  <a:srgbClr val="4F4F5B"/>
                </a:solidFill>
              </a:rPr>
              <a:t> </a:t>
            </a:r>
            <a:r>
              <a:rPr lang="el-GR" dirty="0">
                <a:solidFill>
                  <a:srgbClr val="4F4F5B"/>
                </a:solidFill>
              </a:rPr>
              <a:t>μαθητές/μαθήτριες</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θέσουν</a:t>
            </a:r>
            <a:r>
              <a:rPr lang="en-US" dirty="0">
                <a:solidFill>
                  <a:srgbClr val="4F4F5B"/>
                </a:solidFill>
              </a:rPr>
              <a:t> </a:t>
            </a:r>
            <a:r>
              <a:rPr lang="en-US" dirty="0" err="1">
                <a:solidFill>
                  <a:srgbClr val="4F4F5B"/>
                </a:solidFill>
              </a:rPr>
              <a:t>στόχους</a:t>
            </a:r>
            <a:r>
              <a:rPr lang="en-US" dirty="0">
                <a:solidFill>
                  <a:srgbClr val="4F4F5B"/>
                </a:solidFill>
              </a:rPr>
              <a:t> (</a:t>
            </a:r>
            <a:r>
              <a:rPr lang="en-US" dirty="0" err="1">
                <a:solidFill>
                  <a:srgbClr val="4F4F5B"/>
                </a:solidFill>
              </a:rPr>
              <a:t>Νόημ</a:t>
            </a:r>
            <a:r>
              <a:rPr lang="en-US" dirty="0">
                <a:solidFill>
                  <a:srgbClr val="4F4F5B"/>
                </a:solidFill>
              </a:rPr>
              <a:t>α/</a:t>
            </a:r>
            <a:r>
              <a:rPr lang="en-US" dirty="0" err="1">
                <a:solidFill>
                  <a:srgbClr val="4F4F5B"/>
                </a:solidFill>
              </a:rPr>
              <a:t>Ε</a:t>
            </a:r>
            <a:r>
              <a:rPr lang="en-US" dirty="0">
                <a:solidFill>
                  <a:srgbClr val="4F4F5B"/>
                </a:solidFill>
              </a:rPr>
              <a:t>π</a:t>
            </a:r>
            <a:r>
              <a:rPr lang="en-US" dirty="0" err="1">
                <a:solidFill>
                  <a:srgbClr val="4F4F5B"/>
                </a:solidFill>
              </a:rPr>
              <a:t>ίτευξη</a:t>
            </a:r>
            <a:r>
              <a:rPr lang="en-US" dirty="0">
                <a:solidFill>
                  <a:srgbClr val="4F4F5B"/>
                </a:solidFill>
              </a:rPr>
              <a:t>): </a:t>
            </a:r>
            <a:endParaRPr dirty="0">
              <a:solidFill>
                <a:srgbClr val="4F4F5B"/>
              </a:solidFill>
            </a:endParaRPr>
          </a:p>
          <a:p>
            <a:pPr marL="0" marR="0" lvl="0" indent="0" algn="l" rtl="0">
              <a:lnSpc>
                <a:spcPct val="90000"/>
              </a:lnSpc>
              <a:spcBef>
                <a:spcPts val="0"/>
              </a:spcBef>
              <a:spcAft>
                <a:spcPts val="0"/>
              </a:spcAft>
              <a:buNone/>
            </a:pP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n-US" dirty="0" err="1">
                <a:solidFill>
                  <a:srgbClr val="4F4F5B"/>
                </a:solidFill>
              </a:rPr>
              <a:t>Οι</a:t>
            </a:r>
            <a:r>
              <a:rPr lang="en-US" dirty="0">
                <a:solidFill>
                  <a:srgbClr val="4F4F5B"/>
                </a:solidFill>
              </a:rPr>
              <a:t> </a:t>
            </a:r>
            <a:r>
              <a:rPr lang="en-US" dirty="0" err="1">
                <a:solidFill>
                  <a:srgbClr val="4F4F5B"/>
                </a:solidFill>
              </a:rPr>
              <a:t>στόχοι</a:t>
            </a:r>
            <a:r>
              <a:rPr lang="en-US" dirty="0">
                <a:solidFill>
                  <a:srgbClr val="4F4F5B"/>
                </a:solidFill>
              </a:rPr>
              <a:t> π</a:t>
            </a:r>
            <a:r>
              <a:rPr lang="en-US" dirty="0" err="1">
                <a:solidFill>
                  <a:srgbClr val="4F4F5B"/>
                </a:solidFill>
              </a:rPr>
              <a:t>ρέ</a:t>
            </a:r>
            <a:r>
              <a:rPr lang="en-US" dirty="0">
                <a:solidFill>
                  <a:srgbClr val="4F4F5B"/>
                </a:solidFill>
              </a:rPr>
              <a:t>π</a:t>
            </a:r>
            <a:r>
              <a:rPr lang="en-US" dirty="0" err="1">
                <a:solidFill>
                  <a:srgbClr val="4F4F5B"/>
                </a:solidFill>
              </a:rPr>
              <a:t>ει</a:t>
            </a:r>
            <a:r>
              <a:rPr lang="en-US" dirty="0">
                <a:solidFill>
                  <a:srgbClr val="4F4F5B"/>
                </a:solidFill>
              </a:rPr>
              <a:t> </a:t>
            </a:r>
            <a:r>
              <a:rPr lang="en-US" dirty="0" err="1">
                <a:solidFill>
                  <a:srgbClr val="4F4F5B"/>
                </a:solidFill>
              </a:rPr>
              <a:t>ν</a:t>
            </a:r>
            <a:r>
              <a:rPr lang="en-US" dirty="0">
                <a:solidFill>
                  <a:srgbClr val="4F4F5B"/>
                </a:solidFill>
              </a:rPr>
              <a:t>α </a:t>
            </a:r>
            <a:r>
              <a:rPr lang="en-US" b="1" dirty="0">
                <a:solidFill>
                  <a:srgbClr val="4F4F5B"/>
                </a:solidFill>
              </a:rPr>
              <a:t>π</a:t>
            </a:r>
            <a:r>
              <a:rPr lang="en-US" b="1" dirty="0" err="1">
                <a:solidFill>
                  <a:srgbClr val="4F4F5B"/>
                </a:solidFill>
              </a:rPr>
              <a:t>ροσ</a:t>
            </a:r>
            <a:r>
              <a:rPr lang="en-US" b="1" dirty="0">
                <a:solidFill>
                  <a:srgbClr val="4F4F5B"/>
                </a:solidFill>
              </a:rPr>
              <a:t>α</a:t>
            </a:r>
            <a:r>
              <a:rPr lang="en-US" b="1" dirty="0" err="1">
                <a:solidFill>
                  <a:srgbClr val="4F4F5B"/>
                </a:solidFill>
              </a:rPr>
              <a:t>ρμόζοντ</a:t>
            </a:r>
            <a:r>
              <a:rPr lang="en-US" b="1" dirty="0">
                <a:solidFill>
                  <a:srgbClr val="4F4F5B"/>
                </a:solidFill>
              </a:rPr>
              <a:t>α</a:t>
            </a:r>
            <a:r>
              <a:rPr lang="en-US" b="1" dirty="0" err="1">
                <a:solidFill>
                  <a:srgbClr val="4F4F5B"/>
                </a:solidFill>
              </a:rPr>
              <a:t>ι</a:t>
            </a:r>
            <a:r>
              <a:rPr lang="en-US" b="1" dirty="0">
                <a:solidFill>
                  <a:srgbClr val="4F4F5B"/>
                </a:solidFill>
              </a:rPr>
              <a:t> </a:t>
            </a:r>
            <a:r>
              <a:rPr lang="en-US" dirty="0" err="1">
                <a:solidFill>
                  <a:srgbClr val="4F4F5B"/>
                </a:solidFill>
              </a:rPr>
              <a:t>στην</a:t>
            </a:r>
            <a:r>
              <a:rPr lang="en-US" dirty="0">
                <a:solidFill>
                  <a:srgbClr val="4F4F5B"/>
                </a:solidFill>
              </a:rPr>
              <a:t> </a:t>
            </a:r>
            <a:r>
              <a:rPr lang="en-US" dirty="0" err="1">
                <a:solidFill>
                  <a:srgbClr val="4F4F5B"/>
                </a:solidFill>
              </a:rPr>
              <a:t>ηλικί</a:t>
            </a:r>
            <a:r>
              <a:rPr lang="en-US" dirty="0">
                <a:solidFill>
                  <a:srgbClr val="4F4F5B"/>
                </a:solidFill>
              </a:rPr>
              <a:t>α </a:t>
            </a:r>
            <a:r>
              <a:rPr lang="en-US" dirty="0" err="1">
                <a:solidFill>
                  <a:srgbClr val="4F4F5B"/>
                </a:solidFill>
              </a:rPr>
              <a:t>κ</a:t>
            </a:r>
            <a:r>
              <a:rPr lang="en-US" dirty="0">
                <a:solidFill>
                  <a:srgbClr val="4F4F5B"/>
                </a:solidFill>
              </a:rPr>
              <a:t>α</a:t>
            </a:r>
            <a:r>
              <a:rPr lang="en-US" dirty="0" err="1">
                <a:solidFill>
                  <a:srgbClr val="4F4F5B"/>
                </a:solidFill>
              </a:rPr>
              <a:t>ι</a:t>
            </a:r>
            <a:r>
              <a:rPr lang="en-US" dirty="0">
                <a:solidFill>
                  <a:srgbClr val="4F4F5B"/>
                </a:solidFill>
              </a:rPr>
              <a:t> </a:t>
            </a:r>
            <a:r>
              <a:rPr lang="en-US" dirty="0" err="1">
                <a:solidFill>
                  <a:srgbClr val="4F4F5B"/>
                </a:solidFill>
              </a:rPr>
              <a:t>τις</a:t>
            </a:r>
            <a:r>
              <a:rPr lang="en-US" dirty="0">
                <a:solidFill>
                  <a:srgbClr val="4F4F5B"/>
                </a:solidFill>
              </a:rPr>
              <a:t> </a:t>
            </a:r>
            <a:r>
              <a:rPr lang="en-US" dirty="0" err="1">
                <a:solidFill>
                  <a:srgbClr val="4F4F5B"/>
                </a:solidFill>
              </a:rPr>
              <a:t>συγκεκριμένες</a:t>
            </a:r>
            <a:r>
              <a:rPr lang="en-US" dirty="0">
                <a:solidFill>
                  <a:srgbClr val="4F4F5B"/>
                </a:solidFill>
              </a:rPr>
              <a:t> </a:t>
            </a:r>
            <a:r>
              <a:rPr lang="en-US" dirty="0" err="1">
                <a:solidFill>
                  <a:srgbClr val="4F4F5B"/>
                </a:solidFill>
              </a:rPr>
              <a:t>συνθήκες</a:t>
            </a:r>
            <a:r>
              <a:rPr lang="en-US" dirty="0">
                <a:solidFill>
                  <a:srgbClr val="4F4F5B"/>
                </a:solidFill>
              </a:rPr>
              <a:t> </a:t>
            </a:r>
            <a:r>
              <a:rPr lang="en-US" dirty="0" err="1">
                <a:solidFill>
                  <a:srgbClr val="4F4F5B"/>
                </a:solidFill>
              </a:rPr>
              <a:t>του</a:t>
            </a:r>
            <a:r>
              <a:rPr lang="el-GR" dirty="0">
                <a:solidFill>
                  <a:srgbClr val="4F4F5B"/>
                </a:solidFill>
              </a:rPr>
              <a:t>/της</a:t>
            </a:r>
            <a:r>
              <a:rPr lang="en-US" dirty="0">
                <a:solidFill>
                  <a:srgbClr val="4F4F5B"/>
                </a:solidFill>
              </a:rPr>
              <a:t> </a:t>
            </a:r>
            <a:r>
              <a:rPr lang="en-US" dirty="0" err="1">
                <a:solidFill>
                  <a:srgbClr val="4F4F5B"/>
                </a:solidFill>
              </a:rPr>
              <a:t>μ</a:t>
            </a:r>
            <a:r>
              <a:rPr lang="en-US" dirty="0">
                <a:solidFill>
                  <a:srgbClr val="4F4F5B"/>
                </a:solidFill>
              </a:rPr>
              <a:t>α</a:t>
            </a:r>
            <a:r>
              <a:rPr lang="en-US" dirty="0" err="1">
                <a:solidFill>
                  <a:srgbClr val="4F4F5B"/>
                </a:solidFill>
              </a:rPr>
              <a:t>θητή</a:t>
            </a:r>
            <a:r>
              <a:rPr lang="el-GR" dirty="0">
                <a:solidFill>
                  <a:srgbClr val="4F4F5B"/>
                </a:solidFill>
              </a:rPr>
              <a:t>/μαθήτριας</a:t>
            </a:r>
            <a:r>
              <a:rPr lang="en-US" dirty="0">
                <a:solidFill>
                  <a:srgbClr val="4F4F5B"/>
                </a:solidFill>
              </a:rPr>
              <a:t>.</a:t>
            </a:r>
            <a:endParaRPr dirty="0">
              <a:solidFill>
                <a:srgbClr val="4F4F5B"/>
              </a:solidFill>
            </a:endParaRPr>
          </a:p>
          <a:p>
            <a:pPr marL="914400" marR="0" lvl="0" indent="0" algn="l" rtl="0">
              <a:lnSpc>
                <a:spcPct val="90000"/>
              </a:lnSpc>
              <a:spcBef>
                <a:spcPts val="0"/>
              </a:spcBef>
              <a:spcAft>
                <a:spcPts val="0"/>
              </a:spcAft>
              <a:buNone/>
            </a:pPr>
            <a:r>
              <a:rPr lang="en-US" dirty="0">
                <a:solidFill>
                  <a:srgbClr val="4F4F5B"/>
                </a:solidFill>
              </a:rPr>
              <a:t> </a:t>
            </a: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n-US" dirty="0" err="1">
                <a:solidFill>
                  <a:srgbClr val="4F4F5B"/>
                </a:solidFill>
              </a:rPr>
              <a:t>Ενθ</a:t>
            </a:r>
            <a:r>
              <a:rPr lang="en-US" dirty="0">
                <a:solidFill>
                  <a:srgbClr val="4F4F5B"/>
                </a:solidFill>
              </a:rPr>
              <a:t>α</a:t>
            </a:r>
            <a:r>
              <a:rPr lang="en-US" dirty="0" err="1">
                <a:solidFill>
                  <a:srgbClr val="4F4F5B"/>
                </a:solidFill>
              </a:rPr>
              <a:t>ρρύνετε</a:t>
            </a:r>
            <a:r>
              <a:rPr lang="en-US" dirty="0">
                <a:solidFill>
                  <a:srgbClr val="4F4F5B"/>
                </a:solidFill>
              </a:rPr>
              <a:t> </a:t>
            </a:r>
            <a:r>
              <a:rPr lang="en-US" dirty="0" err="1">
                <a:solidFill>
                  <a:srgbClr val="4F4F5B"/>
                </a:solidFill>
              </a:rPr>
              <a:t>τους</a:t>
            </a:r>
            <a:r>
              <a:rPr lang="el-GR" dirty="0">
                <a:solidFill>
                  <a:srgbClr val="4F4F5B"/>
                </a:solidFill>
              </a:rPr>
              <a:t>/τις</a:t>
            </a:r>
            <a:r>
              <a:rPr lang="en-US" dirty="0">
                <a:solidFill>
                  <a:srgbClr val="4F4F5B"/>
                </a:solidFill>
              </a:rPr>
              <a:t> </a:t>
            </a:r>
            <a:r>
              <a:rPr lang="el-GR" dirty="0">
                <a:solidFill>
                  <a:srgbClr val="4F4F5B"/>
                </a:solidFill>
              </a:rPr>
              <a:t>μαθητές/μαθήτριες</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θέτουν</a:t>
            </a:r>
            <a:r>
              <a:rPr lang="en-US" dirty="0">
                <a:solidFill>
                  <a:srgbClr val="4F4F5B"/>
                </a:solidFill>
              </a:rPr>
              <a:t> </a:t>
            </a:r>
            <a:r>
              <a:rPr lang="en-US" dirty="0" err="1">
                <a:solidFill>
                  <a:srgbClr val="4F4F5B"/>
                </a:solidFill>
              </a:rPr>
              <a:t>θετικούς</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ι</a:t>
            </a:r>
            <a:r>
              <a:rPr lang="en-US" dirty="0">
                <a:solidFill>
                  <a:srgbClr val="4F4F5B"/>
                </a:solidFill>
              </a:rPr>
              <a:t> </a:t>
            </a:r>
            <a:r>
              <a:rPr lang="en-US" b="1" dirty="0">
                <a:solidFill>
                  <a:srgbClr val="4F4F5B"/>
                </a:solidFill>
              </a:rPr>
              <a:t>SMART </a:t>
            </a:r>
            <a:r>
              <a:rPr lang="en-US" b="1" dirty="0" err="1">
                <a:solidFill>
                  <a:srgbClr val="4F4F5B"/>
                </a:solidFill>
              </a:rPr>
              <a:t>στόχους</a:t>
            </a:r>
            <a:r>
              <a:rPr lang="en-US" b="1" dirty="0">
                <a:solidFill>
                  <a:srgbClr val="4F4F5B"/>
                </a:solidFill>
              </a:rPr>
              <a:t> </a:t>
            </a:r>
            <a:r>
              <a:rPr lang="en-US" dirty="0" err="1">
                <a:solidFill>
                  <a:srgbClr val="4F4F5B"/>
                </a:solidFill>
              </a:rPr>
              <a:t>με</a:t>
            </a:r>
            <a:r>
              <a:rPr lang="en-US" dirty="0">
                <a:solidFill>
                  <a:srgbClr val="4F4F5B"/>
                </a:solidFill>
              </a:rPr>
              <a:t> </a:t>
            </a:r>
            <a:r>
              <a:rPr lang="en-US" dirty="0" err="1">
                <a:solidFill>
                  <a:srgbClr val="4F4F5B"/>
                </a:solidFill>
              </a:rPr>
              <a:t>σ</a:t>
            </a:r>
            <a:r>
              <a:rPr lang="en-US" dirty="0">
                <a:solidFill>
                  <a:srgbClr val="4F4F5B"/>
                </a:solidFill>
              </a:rPr>
              <a:t>α</a:t>
            </a:r>
            <a:r>
              <a:rPr lang="en-US" dirty="0" err="1">
                <a:solidFill>
                  <a:srgbClr val="4F4F5B"/>
                </a:solidFill>
              </a:rPr>
              <a:t>φή</a:t>
            </a:r>
            <a:r>
              <a:rPr lang="en-US" dirty="0">
                <a:solidFill>
                  <a:srgbClr val="4F4F5B"/>
                </a:solidFill>
              </a:rPr>
              <a:t> </a:t>
            </a:r>
            <a:r>
              <a:rPr lang="en-US" dirty="0" err="1">
                <a:solidFill>
                  <a:srgbClr val="4F4F5B"/>
                </a:solidFill>
              </a:rPr>
              <a:t>κριτήρι</a:t>
            </a:r>
            <a:r>
              <a:rPr lang="en-US" dirty="0">
                <a:solidFill>
                  <a:srgbClr val="4F4F5B"/>
                </a:solidFill>
              </a:rPr>
              <a:t>α (π.</a:t>
            </a:r>
            <a:r>
              <a:rPr lang="en-US" dirty="0" err="1">
                <a:solidFill>
                  <a:srgbClr val="4F4F5B"/>
                </a:solidFill>
              </a:rPr>
              <a:t>χ</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μελετάω</a:t>
            </a:r>
            <a:r>
              <a:rPr lang="en-US" dirty="0">
                <a:solidFill>
                  <a:srgbClr val="4F4F5B"/>
                </a:solidFill>
              </a:rPr>
              <a:t> </a:t>
            </a:r>
            <a:r>
              <a:rPr lang="en-US" dirty="0" err="1">
                <a:solidFill>
                  <a:srgbClr val="4F4F5B"/>
                </a:solidFill>
              </a:rPr>
              <a:t>μί</a:t>
            </a:r>
            <a:r>
              <a:rPr lang="en-US" dirty="0">
                <a:solidFill>
                  <a:srgbClr val="4F4F5B"/>
                </a:solidFill>
              </a:rPr>
              <a:t>α </a:t>
            </a:r>
            <a:r>
              <a:rPr lang="en-US" dirty="0" err="1">
                <a:solidFill>
                  <a:srgbClr val="4F4F5B"/>
                </a:solidFill>
              </a:rPr>
              <a:t>ώρ</a:t>
            </a:r>
            <a:r>
              <a:rPr lang="en-US" dirty="0">
                <a:solidFill>
                  <a:srgbClr val="4F4F5B"/>
                </a:solidFill>
              </a:rPr>
              <a:t>α </a:t>
            </a:r>
            <a:r>
              <a:rPr lang="en-US" dirty="0" err="1">
                <a:solidFill>
                  <a:srgbClr val="4F4F5B"/>
                </a:solidFill>
              </a:rPr>
              <a:t>κάθε</a:t>
            </a:r>
            <a:r>
              <a:rPr lang="en-US" dirty="0">
                <a:solidFill>
                  <a:srgbClr val="4F4F5B"/>
                </a:solidFill>
              </a:rPr>
              <a:t> </a:t>
            </a:r>
            <a:r>
              <a:rPr lang="en-US" dirty="0" err="1">
                <a:solidFill>
                  <a:srgbClr val="4F4F5B"/>
                </a:solidFill>
              </a:rPr>
              <a:t>μέρ</a:t>
            </a:r>
            <a:r>
              <a:rPr lang="en-US" dirty="0">
                <a:solidFill>
                  <a:srgbClr val="4F4F5B"/>
                </a:solidFill>
              </a:rPr>
              <a:t>α») α</a:t>
            </a:r>
            <a:r>
              <a:rPr lang="en-US" dirty="0" err="1">
                <a:solidFill>
                  <a:srgbClr val="4F4F5B"/>
                </a:solidFill>
              </a:rPr>
              <a:t>ντί</a:t>
            </a:r>
            <a:r>
              <a:rPr lang="en-US" dirty="0">
                <a:solidFill>
                  <a:srgbClr val="4F4F5B"/>
                </a:solidFill>
              </a:rPr>
              <a:t> </a:t>
            </a:r>
            <a:r>
              <a:rPr lang="en-US" dirty="0" err="1">
                <a:solidFill>
                  <a:srgbClr val="4F4F5B"/>
                </a:solidFill>
              </a:rPr>
              <a:t>γι</a:t>
            </a:r>
            <a:r>
              <a:rPr lang="en-US" dirty="0">
                <a:solidFill>
                  <a:srgbClr val="4F4F5B"/>
                </a:solidFill>
              </a:rPr>
              <a:t>α α</a:t>
            </a:r>
            <a:r>
              <a:rPr lang="en-US" dirty="0" err="1">
                <a:solidFill>
                  <a:srgbClr val="4F4F5B"/>
                </a:solidFill>
              </a:rPr>
              <a:t>σ</a:t>
            </a:r>
            <a:r>
              <a:rPr lang="en-US" dirty="0">
                <a:solidFill>
                  <a:srgbClr val="4F4F5B"/>
                </a:solidFill>
              </a:rPr>
              <a:t>α</a:t>
            </a:r>
            <a:r>
              <a:rPr lang="en-US" dirty="0" err="1">
                <a:solidFill>
                  <a:srgbClr val="4F4F5B"/>
                </a:solidFill>
              </a:rPr>
              <a:t>φείς</a:t>
            </a:r>
            <a:r>
              <a:rPr lang="en-US" dirty="0">
                <a:solidFill>
                  <a:srgbClr val="4F4F5B"/>
                </a:solidFill>
              </a:rPr>
              <a:t> </a:t>
            </a:r>
            <a:r>
              <a:rPr lang="en-US" dirty="0" err="1">
                <a:solidFill>
                  <a:srgbClr val="4F4F5B"/>
                </a:solidFill>
              </a:rPr>
              <a:t>στόχους</a:t>
            </a:r>
            <a:r>
              <a:rPr lang="en-US" dirty="0">
                <a:solidFill>
                  <a:srgbClr val="4F4F5B"/>
                </a:solidFill>
              </a:rPr>
              <a:t> (π.</a:t>
            </a:r>
            <a:r>
              <a:rPr lang="en-US" dirty="0" err="1">
                <a:solidFill>
                  <a:srgbClr val="4F4F5B"/>
                </a:solidFill>
              </a:rPr>
              <a:t>χ</a:t>
            </a:r>
            <a:r>
              <a:rPr lang="en-US" dirty="0">
                <a:solidFill>
                  <a:srgbClr val="4F4F5B"/>
                </a:solidFill>
              </a:rPr>
              <a:t>. «</a:t>
            </a:r>
            <a:r>
              <a:rPr lang="en-US" dirty="0" err="1">
                <a:solidFill>
                  <a:srgbClr val="4F4F5B"/>
                </a:solidFill>
              </a:rPr>
              <a:t>ν</a:t>
            </a:r>
            <a:r>
              <a:rPr lang="en-US" dirty="0">
                <a:solidFill>
                  <a:srgbClr val="4F4F5B"/>
                </a:solidFill>
              </a:rPr>
              <a:t>α πα</a:t>
            </a:r>
            <a:r>
              <a:rPr lang="en-US" dirty="0" err="1">
                <a:solidFill>
                  <a:srgbClr val="4F4F5B"/>
                </a:solidFill>
              </a:rPr>
              <a:t>ίρνω</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λούς</a:t>
            </a:r>
            <a:r>
              <a:rPr lang="en-US" dirty="0">
                <a:solidFill>
                  <a:srgbClr val="4F4F5B"/>
                </a:solidFill>
              </a:rPr>
              <a:t> βα</a:t>
            </a:r>
            <a:r>
              <a:rPr lang="en-US" dirty="0" err="1">
                <a:solidFill>
                  <a:srgbClr val="4F4F5B"/>
                </a:solidFill>
              </a:rPr>
              <a:t>θμούς</a:t>
            </a:r>
            <a:r>
              <a:rPr lang="en-US" dirty="0">
                <a:solidFill>
                  <a:srgbClr val="4F4F5B"/>
                </a:solidFill>
              </a:rPr>
              <a:t>»).</a:t>
            </a:r>
            <a:endParaRPr sz="1300" dirty="0">
              <a:solidFill>
                <a:srgbClr val="4F4F5B"/>
              </a:solidFill>
            </a:endParaRPr>
          </a:p>
          <a:p>
            <a:pPr marL="0" marR="0" lvl="0" indent="457200" algn="l" rtl="0">
              <a:lnSpc>
                <a:spcPct val="90000"/>
              </a:lnSpc>
              <a:spcBef>
                <a:spcPts val="0"/>
              </a:spcBef>
              <a:spcAft>
                <a:spcPts val="0"/>
              </a:spcAft>
              <a:buNone/>
            </a:pPr>
            <a:r>
              <a:rPr lang="en-US" sz="1700" dirty="0" err="1">
                <a:solidFill>
                  <a:srgbClr val="4F4F5B"/>
                </a:solidFill>
              </a:rPr>
              <a:t>Στόχοι</a:t>
            </a:r>
            <a:r>
              <a:rPr lang="en-US" sz="1700" dirty="0">
                <a:solidFill>
                  <a:srgbClr val="4F4F5B"/>
                </a:solidFill>
              </a:rPr>
              <a:t> SMART: </a:t>
            </a:r>
            <a:endParaRPr sz="1700" dirty="0">
              <a:solidFill>
                <a:srgbClr val="4F4F5B"/>
              </a:solidFill>
            </a:endParaRPr>
          </a:p>
          <a:p>
            <a:pPr marL="1371600" marR="0" lvl="0" indent="-336550" algn="l" rtl="0">
              <a:lnSpc>
                <a:spcPct val="90000"/>
              </a:lnSpc>
              <a:spcBef>
                <a:spcPts val="0"/>
              </a:spcBef>
              <a:spcAft>
                <a:spcPts val="0"/>
              </a:spcAft>
              <a:buClr>
                <a:srgbClr val="4F4F5B"/>
              </a:buClr>
              <a:buSzPts val="1700"/>
              <a:buChar char="-"/>
            </a:pPr>
            <a:r>
              <a:rPr lang="en-US" sz="1700" dirty="0" err="1">
                <a:solidFill>
                  <a:srgbClr val="4F4F5B"/>
                </a:solidFill>
              </a:rPr>
              <a:t>Συγκεκριμένοι</a:t>
            </a:r>
            <a:endParaRPr sz="1700" dirty="0">
              <a:solidFill>
                <a:srgbClr val="4F4F5B"/>
              </a:solidFill>
            </a:endParaRPr>
          </a:p>
          <a:p>
            <a:pPr marL="1371600" marR="0" lvl="0" indent="-336550" algn="l" rtl="0">
              <a:lnSpc>
                <a:spcPct val="90000"/>
              </a:lnSpc>
              <a:spcBef>
                <a:spcPts val="0"/>
              </a:spcBef>
              <a:spcAft>
                <a:spcPts val="0"/>
              </a:spcAft>
              <a:buClr>
                <a:srgbClr val="4F4F5B"/>
              </a:buClr>
              <a:buSzPts val="1700"/>
              <a:buChar char="-"/>
            </a:pPr>
            <a:r>
              <a:rPr lang="en-US" sz="1700" dirty="0" err="1">
                <a:solidFill>
                  <a:srgbClr val="4F4F5B"/>
                </a:solidFill>
              </a:rPr>
              <a:t>Μετρήσιμοι</a:t>
            </a:r>
            <a:endParaRPr sz="1700" dirty="0">
              <a:solidFill>
                <a:srgbClr val="4F4F5B"/>
              </a:solidFill>
            </a:endParaRPr>
          </a:p>
          <a:p>
            <a:pPr marL="1371600" marR="0" lvl="0" indent="-336550" algn="l" rtl="0">
              <a:lnSpc>
                <a:spcPct val="90000"/>
              </a:lnSpc>
              <a:spcBef>
                <a:spcPts val="0"/>
              </a:spcBef>
              <a:spcAft>
                <a:spcPts val="0"/>
              </a:spcAft>
              <a:buClr>
                <a:srgbClr val="4F4F5B"/>
              </a:buClr>
              <a:buSzPts val="1700"/>
              <a:buChar char="-"/>
            </a:pPr>
            <a:r>
              <a:rPr lang="en-US" sz="1700" dirty="0" err="1">
                <a:solidFill>
                  <a:srgbClr val="4F4F5B"/>
                </a:solidFill>
              </a:rPr>
              <a:t>Εφικτοί</a:t>
            </a:r>
            <a:r>
              <a:rPr lang="en-US" sz="1700" dirty="0">
                <a:solidFill>
                  <a:srgbClr val="4F4F5B"/>
                </a:solidFill>
              </a:rPr>
              <a:t> </a:t>
            </a:r>
            <a:endParaRPr sz="1700" dirty="0">
              <a:solidFill>
                <a:srgbClr val="4F4F5B"/>
              </a:solidFill>
            </a:endParaRPr>
          </a:p>
          <a:p>
            <a:pPr marL="1371600" marR="0" lvl="0" indent="-336550" algn="l" rtl="0">
              <a:lnSpc>
                <a:spcPct val="90000"/>
              </a:lnSpc>
              <a:spcBef>
                <a:spcPts val="0"/>
              </a:spcBef>
              <a:spcAft>
                <a:spcPts val="0"/>
              </a:spcAft>
              <a:buClr>
                <a:srgbClr val="4F4F5B"/>
              </a:buClr>
              <a:buSzPts val="1700"/>
              <a:buChar char="-"/>
            </a:pPr>
            <a:r>
              <a:rPr lang="en-US" sz="1700" dirty="0" err="1">
                <a:solidFill>
                  <a:srgbClr val="4F4F5B"/>
                </a:solidFill>
              </a:rPr>
              <a:t>Σχετικοί</a:t>
            </a:r>
            <a:endParaRPr sz="1700" dirty="0">
              <a:solidFill>
                <a:srgbClr val="4F4F5B"/>
              </a:solidFill>
            </a:endParaRPr>
          </a:p>
          <a:p>
            <a:pPr marL="1371600" marR="0" lvl="0" indent="-336550" algn="l" rtl="0">
              <a:lnSpc>
                <a:spcPct val="90000"/>
              </a:lnSpc>
              <a:spcBef>
                <a:spcPts val="0"/>
              </a:spcBef>
              <a:spcAft>
                <a:spcPts val="0"/>
              </a:spcAft>
              <a:buClr>
                <a:srgbClr val="4F4F5B"/>
              </a:buClr>
              <a:buSzPts val="1700"/>
              <a:buChar char="-"/>
            </a:pPr>
            <a:r>
              <a:rPr lang="el-GR" sz="1700" dirty="0">
                <a:solidFill>
                  <a:srgbClr val="4F4F5B"/>
                </a:solidFill>
              </a:rPr>
              <a:t>Χρονικά προσδιορισμένοι</a:t>
            </a:r>
            <a:r>
              <a:rPr lang="en-US" sz="1700" dirty="0">
                <a:solidFill>
                  <a:srgbClr val="4F4F5B"/>
                </a:solidFill>
              </a:rPr>
              <a:t>  </a:t>
            </a:r>
            <a:endParaRPr sz="1700" dirty="0">
              <a:solidFill>
                <a:srgbClr val="4F4F5B"/>
              </a:solidFill>
            </a:endParaRPr>
          </a:p>
          <a:p>
            <a:pPr marL="914400" marR="0" lvl="0" indent="0" algn="l" rtl="0">
              <a:lnSpc>
                <a:spcPct val="90000"/>
              </a:lnSpc>
              <a:spcBef>
                <a:spcPts val="0"/>
              </a:spcBef>
              <a:spcAft>
                <a:spcPts val="0"/>
              </a:spcAft>
              <a:buNone/>
            </a:pP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l-GR" dirty="0">
                <a:solidFill>
                  <a:srgbClr val="4F4F5B"/>
                </a:solidFill>
              </a:rPr>
              <a:t>Ενθαρρύνετε </a:t>
            </a:r>
            <a:r>
              <a:rPr lang="el-GR" b="1" dirty="0">
                <a:solidFill>
                  <a:srgbClr val="4F4F5B"/>
                </a:solidFill>
              </a:rPr>
              <a:t>τον προσανατολισμό στους στόχους </a:t>
            </a:r>
            <a:r>
              <a:rPr lang="el-GR" dirty="0">
                <a:solidFill>
                  <a:srgbClr val="4F4F5B"/>
                </a:solidFill>
              </a:rPr>
              <a:t>(στην επίτευξη), αντί των στόχων αποφυγής (που εστιάζουν στην αποτροπή κάτι αρνητικού).</a:t>
            </a:r>
            <a:endParaRPr dirty="0">
              <a:solidFill>
                <a:srgbClr val="4F4F5B"/>
              </a:solidFill>
            </a:endParaRPr>
          </a:p>
          <a:p>
            <a:pPr marL="0" marR="0" lvl="0" indent="0" algn="l" rtl="0">
              <a:lnSpc>
                <a:spcPct val="90000"/>
              </a:lnSpc>
              <a:spcBef>
                <a:spcPts val="0"/>
              </a:spcBef>
              <a:spcAft>
                <a:spcPts val="0"/>
              </a:spcAft>
              <a:buNone/>
            </a:pPr>
            <a:endParaRPr dirty="0">
              <a:solidFill>
                <a:srgbClr val="4F4F5B"/>
              </a:solidFill>
            </a:endParaRPr>
          </a:p>
          <a:p>
            <a:pPr marL="0" lvl="0" indent="0" algn="l" rtl="0">
              <a:spcBef>
                <a:spcPts val="0"/>
              </a:spcBef>
              <a:spcAft>
                <a:spcPts val="0"/>
              </a:spcAft>
              <a:buNone/>
            </a:pPr>
            <a:endParaRPr dirty="0">
              <a:solidFill>
                <a:srgbClr val="4F4F5B"/>
              </a:solidFill>
            </a:endParaRPr>
          </a:p>
        </p:txBody>
      </p:sp>
      <p:sp>
        <p:nvSpPr>
          <p:cNvPr id="327" name="Google Shape;327;g39e7b6f5a92_0_473"/>
          <p:cNvSpPr txBox="1">
            <a:spLocks noGrp="1"/>
          </p:cNvSpPr>
          <p:nvPr>
            <p:ph type="body" idx="1"/>
          </p:nvPr>
        </p:nvSpPr>
        <p:spPr>
          <a:xfrm>
            <a:off x="97970" y="96618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1. </a:t>
            </a:r>
            <a:r>
              <a:rPr lang="el-GR" dirty="0" err="1"/>
              <a:t>Στοχοκεντρική</a:t>
            </a:r>
            <a:r>
              <a:rPr lang="el-GR" dirty="0"/>
              <a:t> σκέψη</a:t>
            </a:r>
            <a:r>
              <a:rPr lang="en-US" dirty="0"/>
              <a:t> – </a:t>
            </a:r>
            <a:r>
              <a:rPr lang="en-US" dirty="0" err="1"/>
              <a:t>Στρ</a:t>
            </a:r>
            <a:r>
              <a:rPr lang="en-US" dirty="0"/>
              <a:t>α</a:t>
            </a:r>
            <a:r>
              <a:rPr lang="en-US" dirty="0" err="1"/>
              <a:t>τηγικές</a:t>
            </a:r>
            <a:r>
              <a:rPr lang="el-GR" dirty="0"/>
              <a:t> </a:t>
            </a:r>
            <a:r>
              <a:rPr lang="en-US" dirty="0"/>
              <a:t>PERMA </a:t>
            </a:r>
            <a:r>
              <a:rPr lang="el-GR" dirty="0"/>
              <a:t>για την ενίσχυση του αισθήματος</a:t>
            </a:r>
            <a:r>
              <a:rPr lang="en-US" dirty="0"/>
              <a:t> </a:t>
            </a:r>
            <a:r>
              <a:rPr lang="en-US" dirty="0" err="1"/>
              <a:t>ελ</a:t>
            </a:r>
            <a:r>
              <a:rPr lang="en-US" dirty="0"/>
              <a:t>π</a:t>
            </a:r>
            <a:r>
              <a:rPr lang="en-US" dirty="0" err="1"/>
              <a:t>ίδ</a:t>
            </a:r>
            <a:r>
              <a:rPr lang="en-US" dirty="0"/>
              <a:t>α</a:t>
            </a:r>
            <a:r>
              <a:rPr lang="en-US" dirty="0" err="1"/>
              <a:t>ς</a:t>
            </a:r>
            <a:r>
              <a:rPr lang="en-US" dirty="0"/>
              <a:t> (</a:t>
            </a:r>
            <a:r>
              <a:rPr lang="en-US" dirty="0" err="1"/>
              <a:t>Νόημ</a:t>
            </a:r>
            <a:r>
              <a:rPr lang="en-US" dirty="0"/>
              <a:t>α &amp; </a:t>
            </a:r>
            <a:r>
              <a:rPr lang="en-US" dirty="0" err="1"/>
              <a:t>Ε</a:t>
            </a:r>
            <a:r>
              <a:rPr lang="en-US" dirty="0"/>
              <a:t>π</a:t>
            </a:r>
            <a:r>
              <a:rPr lang="en-US" dirty="0" err="1"/>
              <a:t>ίτευξη</a:t>
            </a:r>
            <a:r>
              <a:rPr lang="en-US" dirty="0"/>
              <a:t>)</a:t>
            </a:r>
            <a:endParaRPr dirty="0"/>
          </a:p>
        </p:txBody>
      </p:sp>
      <p:pic>
        <p:nvPicPr>
          <p:cNvPr id="328" name="Google Shape;328;g39e7b6f5a92_0_473"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9f7e177b5a_1_24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34" name="Google Shape;334;g39f7e177b5a_1_246"/>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l-GR" dirty="0">
                <a:solidFill>
                  <a:srgbClr val="4F4F5B"/>
                </a:solidFill>
              </a:rPr>
              <a:t>Συν</a:t>
            </a:r>
            <a:r>
              <a:rPr lang="en-US" dirty="0" err="1">
                <a:solidFill>
                  <a:srgbClr val="4F4F5B"/>
                </a:solidFill>
              </a:rPr>
              <a:t>ή</a:t>
            </a:r>
            <a:r>
              <a:rPr lang="el-GR" dirty="0" err="1">
                <a:solidFill>
                  <a:srgbClr val="4F4F5B"/>
                </a:solidFill>
              </a:rPr>
              <a:t>θεις</a:t>
            </a:r>
            <a:r>
              <a:rPr lang="el-GR" dirty="0">
                <a:solidFill>
                  <a:srgbClr val="4F4F5B"/>
                </a:solidFill>
              </a:rPr>
              <a:t> στόχοι </a:t>
            </a:r>
            <a:r>
              <a:rPr lang="en-US" dirty="0" err="1">
                <a:solidFill>
                  <a:srgbClr val="4F4F5B"/>
                </a:solidFill>
              </a:rPr>
              <a:t>των</a:t>
            </a:r>
            <a:r>
              <a:rPr lang="en-US" dirty="0">
                <a:solidFill>
                  <a:srgbClr val="4F4F5B"/>
                </a:solidFill>
              </a:rPr>
              <a:t> </a:t>
            </a:r>
            <a:r>
              <a:rPr lang="en-US" dirty="0" err="1">
                <a:solidFill>
                  <a:srgbClr val="4F4F5B"/>
                </a:solidFill>
              </a:rPr>
              <a:t>μ</a:t>
            </a:r>
            <a:r>
              <a:rPr lang="en-US" dirty="0">
                <a:solidFill>
                  <a:srgbClr val="4F4F5B"/>
                </a:solidFill>
              </a:rPr>
              <a:t>α</a:t>
            </a:r>
            <a:r>
              <a:rPr lang="en-US" dirty="0" err="1">
                <a:solidFill>
                  <a:srgbClr val="4F4F5B"/>
                </a:solidFill>
              </a:rPr>
              <a:t>θητών</a:t>
            </a:r>
            <a:r>
              <a:rPr lang="en-US" dirty="0">
                <a:solidFill>
                  <a:srgbClr val="4F4F5B"/>
                </a:solidFill>
              </a:rPr>
              <a:t>/</a:t>
            </a:r>
            <a:r>
              <a:rPr lang="el-GR" dirty="0">
                <a:solidFill>
                  <a:srgbClr val="4F4F5B"/>
                </a:solidFill>
              </a:rPr>
              <a:t>μαθητριών</a:t>
            </a:r>
            <a:r>
              <a:rPr lang="en-US" dirty="0">
                <a:solidFill>
                  <a:srgbClr val="4F4F5B"/>
                </a:solidFill>
              </a:rPr>
              <a:t>:</a:t>
            </a:r>
            <a:endParaRPr dirty="0">
              <a:solidFill>
                <a:srgbClr val="4F4F5B"/>
              </a:solidFill>
            </a:endParaRPr>
          </a:p>
          <a:p>
            <a:pPr marL="0" lvl="0" indent="0" algn="l" rtl="0">
              <a:spcBef>
                <a:spcPts val="0"/>
              </a:spcBef>
              <a:spcAft>
                <a:spcPts val="0"/>
              </a:spcAft>
              <a:buNone/>
            </a:pP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π</a:t>
            </a:r>
            <a:r>
              <a:rPr lang="en-US" dirty="0" err="1">
                <a:solidFill>
                  <a:srgbClr val="4F4F5B"/>
                </a:solidFill>
              </a:rPr>
              <a:t>άρω</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λύτερους</a:t>
            </a:r>
            <a:r>
              <a:rPr lang="en-US" dirty="0">
                <a:solidFill>
                  <a:srgbClr val="4F4F5B"/>
                </a:solidFill>
              </a:rPr>
              <a:t> βα</a:t>
            </a:r>
            <a:r>
              <a:rPr lang="en-US" dirty="0" err="1">
                <a:solidFill>
                  <a:srgbClr val="4F4F5B"/>
                </a:solidFill>
              </a:rPr>
              <a:t>θμούς</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στ</a:t>
            </a:r>
            <a:r>
              <a:rPr lang="en-US" dirty="0">
                <a:solidFill>
                  <a:srgbClr val="4F4F5B"/>
                </a:solidFill>
              </a:rPr>
              <a:t>α</a:t>
            </a:r>
            <a:r>
              <a:rPr lang="en-US" dirty="0" err="1">
                <a:solidFill>
                  <a:srgbClr val="4F4F5B"/>
                </a:solidFill>
              </a:rPr>
              <a:t>μ</a:t>
            </a:r>
            <a:r>
              <a:rPr lang="en-US" dirty="0">
                <a:solidFill>
                  <a:srgbClr val="4F4F5B"/>
                </a:solidFill>
              </a:rPr>
              <a:t>α</a:t>
            </a:r>
            <a:r>
              <a:rPr lang="en-US" dirty="0" err="1">
                <a:solidFill>
                  <a:srgbClr val="4F4F5B"/>
                </a:solidFill>
              </a:rPr>
              <a:t>τήσω</a:t>
            </a:r>
            <a:r>
              <a:rPr lang="en-US" dirty="0">
                <a:solidFill>
                  <a:srgbClr val="4F4F5B"/>
                </a:solidFill>
              </a:rPr>
              <a:t> </a:t>
            </a:r>
            <a:r>
              <a:rPr lang="en-US" dirty="0" err="1">
                <a:solidFill>
                  <a:srgbClr val="4F4F5B"/>
                </a:solidFill>
              </a:rPr>
              <a:t>ν</a:t>
            </a:r>
            <a:r>
              <a:rPr lang="en-US" dirty="0">
                <a:solidFill>
                  <a:srgbClr val="4F4F5B"/>
                </a:solidFill>
              </a:rPr>
              <a:t>α απ</a:t>
            </a:r>
            <a:r>
              <a:rPr lang="en-US" dirty="0" err="1">
                <a:solidFill>
                  <a:srgbClr val="4F4F5B"/>
                </a:solidFill>
              </a:rPr>
              <a:t>οτυγχάνω</a:t>
            </a:r>
            <a:r>
              <a:rPr lang="en-US" dirty="0">
                <a:solidFill>
                  <a:srgbClr val="4F4F5B"/>
                </a:solidFill>
              </a:rPr>
              <a:t> </a:t>
            </a:r>
            <a:r>
              <a:rPr lang="en-US" dirty="0" err="1">
                <a:solidFill>
                  <a:srgbClr val="4F4F5B"/>
                </a:solidFill>
              </a:rPr>
              <a:t>στ</a:t>
            </a:r>
            <a:r>
              <a:rPr lang="en-US" dirty="0">
                <a:solidFill>
                  <a:srgbClr val="4F4F5B"/>
                </a:solidFill>
              </a:rPr>
              <a:t>α </a:t>
            </a:r>
            <a:r>
              <a:rPr lang="en-US" dirty="0" err="1">
                <a:solidFill>
                  <a:srgbClr val="4F4F5B"/>
                </a:solidFill>
              </a:rPr>
              <a:t>μ</a:t>
            </a:r>
            <a:r>
              <a:rPr lang="en-US" dirty="0">
                <a:solidFill>
                  <a:srgbClr val="4F4F5B"/>
                </a:solidFill>
              </a:rPr>
              <a:t>α</a:t>
            </a:r>
            <a:r>
              <a:rPr lang="en-US" dirty="0" err="1">
                <a:solidFill>
                  <a:srgbClr val="4F4F5B"/>
                </a:solidFill>
              </a:rPr>
              <a:t>θημ</a:t>
            </a:r>
            <a:r>
              <a:rPr lang="en-US" dirty="0">
                <a:solidFill>
                  <a:srgbClr val="4F4F5B"/>
                </a:solidFill>
              </a:rPr>
              <a:t>α</a:t>
            </a:r>
            <a:r>
              <a:rPr lang="en-US" dirty="0" err="1">
                <a:solidFill>
                  <a:srgbClr val="4F4F5B"/>
                </a:solidFill>
              </a:rPr>
              <a:t>τικά</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γίνω</a:t>
            </a:r>
            <a:r>
              <a:rPr lang="en-US" dirty="0">
                <a:solidFill>
                  <a:srgbClr val="4F4F5B"/>
                </a:solidFill>
              </a:rPr>
              <a:t> π</a:t>
            </a:r>
            <a:r>
              <a:rPr lang="en-US" dirty="0" err="1">
                <a:solidFill>
                  <a:srgbClr val="4F4F5B"/>
                </a:solidFill>
              </a:rPr>
              <a:t>ιο</a:t>
            </a:r>
            <a:r>
              <a:rPr lang="en-US" dirty="0">
                <a:solidFill>
                  <a:srgbClr val="4F4F5B"/>
                </a:solidFill>
              </a:rPr>
              <a:t> </a:t>
            </a:r>
            <a:r>
              <a:rPr lang="en-US" dirty="0" err="1">
                <a:solidFill>
                  <a:srgbClr val="4F4F5B"/>
                </a:solidFill>
              </a:rPr>
              <a:t>έξυ</a:t>
            </a:r>
            <a:r>
              <a:rPr lang="en-US" dirty="0">
                <a:solidFill>
                  <a:srgbClr val="4F4F5B"/>
                </a:solidFill>
              </a:rPr>
              <a:t>π</a:t>
            </a:r>
            <a:r>
              <a:rPr lang="en-US" dirty="0" err="1">
                <a:solidFill>
                  <a:srgbClr val="4F4F5B"/>
                </a:solidFill>
              </a:rPr>
              <a:t>νος</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μην</a:t>
            </a:r>
            <a:r>
              <a:rPr lang="en-US" dirty="0">
                <a:solidFill>
                  <a:srgbClr val="4F4F5B"/>
                </a:solidFill>
              </a:rPr>
              <a:t> </a:t>
            </a:r>
            <a:r>
              <a:rPr lang="en-US" dirty="0" err="1">
                <a:solidFill>
                  <a:srgbClr val="4F4F5B"/>
                </a:solidFill>
              </a:rPr>
              <a:t>μ</a:t>
            </a:r>
            <a:r>
              <a:rPr lang="en-US" dirty="0">
                <a:solidFill>
                  <a:srgbClr val="4F4F5B"/>
                </a:solidFill>
              </a:rPr>
              <a:t>π</a:t>
            </a:r>
            <a:r>
              <a:rPr lang="en-US" dirty="0" err="1">
                <a:solidFill>
                  <a:srgbClr val="4F4F5B"/>
                </a:solidFill>
              </a:rPr>
              <a:t>λέξω</a:t>
            </a:r>
            <a:r>
              <a:rPr lang="en-US" dirty="0">
                <a:solidFill>
                  <a:srgbClr val="4F4F5B"/>
                </a:solidFill>
              </a:rPr>
              <a:t> </a:t>
            </a:r>
            <a:r>
              <a:rPr lang="en-US" dirty="0" err="1">
                <a:solidFill>
                  <a:srgbClr val="4F4F5B"/>
                </a:solidFill>
              </a:rPr>
              <a:t>σε</a:t>
            </a:r>
            <a:r>
              <a:rPr lang="en-US" dirty="0">
                <a:solidFill>
                  <a:srgbClr val="4F4F5B"/>
                </a:solidFill>
              </a:rPr>
              <a:t> </a:t>
            </a:r>
            <a:r>
              <a:rPr lang="en-US" dirty="0" err="1">
                <a:solidFill>
                  <a:srgbClr val="4F4F5B"/>
                </a:solidFill>
              </a:rPr>
              <a:t>φ</a:t>
            </a:r>
            <a:r>
              <a:rPr lang="en-US" dirty="0">
                <a:solidFill>
                  <a:srgbClr val="4F4F5B"/>
                </a:solidFill>
              </a:rPr>
              <a:t>α</a:t>
            </a:r>
            <a:r>
              <a:rPr lang="en-US" dirty="0" err="1">
                <a:solidFill>
                  <a:srgbClr val="4F4F5B"/>
                </a:solidFill>
              </a:rPr>
              <a:t>σ</a:t>
            </a:r>
            <a:r>
              <a:rPr lang="en-US" dirty="0">
                <a:solidFill>
                  <a:srgbClr val="4F4F5B"/>
                </a:solidFill>
              </a:rPr>
              <a:t>α</a:t>
            </a:r>
            <a:r>
              <a:rPr lang="en-US" dirty="0" err="1">
                <a:solidFill>
                  <a:srgbClr val="4F4F5B"/>
                </a:solidFill>
              </a:rPr>
              <a:t>ρίες</a:t>
            </a:r>
            <a:r>
              <a:rPr lang="en-US" dirty="0">
                <a:solidFill>
                  <a:srgbClr val="4F4F5B"/>
                </a:solidFill>
              </a:rPr>
              <a:t> α</a:t>
            </a:r>
            <a:r>
              <a:rPr lang="en-US" dirty="0" err="1">
                <a:solidFill>
                  <a:srgbClr val="4F4F5B"/>
                </a:solidFill>
              </a:rPr>
              <a:t>υτή</a:t>
            </a:r>
            <a:r>
              <a:rPr lang="en-US" dirty="0">
                <a:solidFill>
                  <a:srgbClr val="4F4F5B"/>
                </a:solidFill>
              </a:rPr>
              <a:t> </a:t>
            </a:r>
            <a:r>
              <a:rPr lang="en-US" dirty="0" err="1">
                <a:solidFill>
                  <a:srgbClr val="4F4F5B"/>
                </a:solidFill>
              </a:rPr>
              <a:t>την</a:t>
            </a:r>
            <a:r>
              <a:rPr lang="en-US" dirty="0">
                <a:solidFill>
                  <a:srgbClr val="4F4F5B"/>
                </a:solidFill>
              </a:rPr>
              <a:t> </a:t>
            </a:r>
            <a:r>
              <a:rPr lang="en-US" dirty="0" err="1">
                <a:solidFill>
                  <a:srgbClr val="4F4F5B"/>
                </a:solidFill>
              </a:rPr>
              <a:t>ε</a:t>
            </a:r>
            <a:r>
              <a:rPr lang="en-US" dirty="0">
                <a:solidFill>
                  <a:srgbClr val="4F4F5B"/>
                </a:solidFill>
              </a:rPr>
              <a:t>β</a:t>
            </a:r>
            <a:r>
              <a:rPr lang="en-US" dirty="0" err="1">
                <a:solidFill>
                  <a:srgbClr val="4F4F5B"/>
                </a:solidFill>
              </a:rPr>
              <a:t>δομάδ</a:t>
            </a:r>
            <a:r>
              <a:rPr lang="en-US" dirty="0">
                <a:solidFill>
                  <a:srgbClr val="4F4F5B"/>
                </a:solidFill>
              </a:rPr>
              <a:t>α.»</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τ</a:t>
            </a:r>
            <a:r>
              <a:rPr lang="en-US" dirty="0">
                <a:solidFill>
                  <a:srgbClr val="4F4F5B"/>
                </a:solidFill>
              </a:rPr>
              <a:t>α π</a:t>
            </a:r>
            <a:r>
              <a:rPr lang="en-US" dirty="0" err="1">
                <a:solidFill>
                  <a:srgbClr val="4F4F5B"/>
                </a:solidFill>
              </a:rPr>
              <a:t>άω</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λά</a:t>
            </a:r>
            <a:r>
              <a:rPr lang="en-US" dirty="0">
                <a:solidFill>
                  <a:srgbClr val="4F4F5B"/>
                </a:solidFill>
              </a:rPr>
              <a:t> </a:t>
            </a:r>
            <a:r>
              <a:rPr lang="en-US" dirty="0" err="1">
                <a:solidFill>
                  <a:srgbClr val="4F4F5B"/>
                </a:solidFill>
              </a:rPr>
              <a:t>στην</a:t>
            </a:r>
            <a:r>
              <a:rPr lang="en-US" dirty="0">
                <a:solidFill>
                  <a:srgbClr val="4F4F5B"/>
                </a:solidFill>
              </a:rPr>
              <a:t> α</a:t>
            </a:r>
            <a:r>
              <a:rPr lang="en-US" dirty="0" err="1">
                <a:solidFill>
                  <a:srgbClr val="4F4F5B"/>
                </a:solidFill>
              </a:rPr>
              <a:t>νάγνωση</a:t>
            </a:r>
            <a:r>
              <a:rPr lang="en-US" dirty="0">
                <a:solidFill>
                  <a:srgbClr val="4F4F5B"/>
                </a:solidFill>
              </a:rPr>
              <a:t>.»</a:t>
            </a:r>
            <a:endParaRPr dirty="0">
              <a:solidFill>
                <a:srgbClr val="4F4F5B"/>
              </a:solidFill>
            </a:endParaRPr>
          </a:p>
          <a:p>
            <a:pPr marL="0" lvl="0" indent="0" algn="l" rtl="0">
              <a:spcBef>
                <a:spcPts val="0"/>
              </a:spcBef>
              <a:spcAft>
                <a:spcPts val="0"/>
              </a:spcAft>
              <a:buNone/>
            </a:pPr>
            <a:endParaRPr dirty="0">
              <a:solidFill>
                <a:srgbClr val="4F4F5B"/>
              </a:solidFill>
            </a:endParaRPr>
          </a:p>
          <a:p>
            <a:pPr marL="0" lvl="0" indent="0" algn="l" rtl="0">
              <a:spcBef>
                <a:spcPts val="0"/>
              </a:spcBef>
              <a:spcAft>
                <a:spcPts val="0"/>
              </a:spcAft>
              <a:buNone/>
            </a:pPr>
            <a:endParaRPr dirty="0">
              <a:solidFill>
                <a:srgbClr val="4F4F5B"/>
              </a:solidFill>
            </a:endParaRPr>
          </a:p>
          <a:p>
            <a:pPr marL="0" lvl="0" indent="0" algn="l" rtl="0">
              <a:spcBef>
                <a:spcPts val="0"/>
              </a:spcBef>
              <a:spcAft>
                <a:spcPts val="0"/>
              </a:spcAft>
              <a:buNone/>
            </a:pPr>
            <a:r>
              <a:rPr lang="en-US" dirty="0" err="1">
                <a:solidFill>
                  <a:srgbClr val="4F4F5B"/>
                </a:solidFill>
              </a:rPr>
              <a:t>Προσδιορίστε</a:t>
            </a:r>
            <a:r>
              <a:rPr lang="en-US" dirty="0">
                <a:solidFill>
                  <a:srgbClr val="4F4F5B"/>
                </a:solidFill>
              </a:rPr>
              <a:t> </a:t>
            </a:r>
            <a:r>
              <a:rPr lang="en-US" dirty="0" err="1">
                <a:solidFill>
                  <a:srgbClr val="4F4F5B"/>
                </a:solidFill>
              </a:rPr>
              <a:t>τι</a:t>
            </a:r>
            <a:r>
              <a:rPr lang="en-US" dirty="0">
                <a:solidFill>
                  <a:srgbClr val="4F4F5B"/>
                </a:solidFill>
              </a:rPr>
              <a:t> </a:t>
            </a:r>
            <a:r>
              <a:rPr lang="en-US" dirty="0" err="1">
                <a:solidFill>
                  <a:srgbClr val="4F4F5B"/>
                </a:solidFill>
              </a:rPr>
              <a:t>είν</a:t>
            </a:r>
            <a:r>
              <a:rPr lang="en-US" dirty="0">
                <a:solidFill>
                  <a:srgbClr val="4F4F5B"/>
                </a:solidFill>
              </a:rPr>
              <a:t>α</a:t>
            </a:r>
            <a:r>
              <a:rPr lang="en-US" dirty="0" err="1">
                <a:solidFill>
                  <a:srgbClr val="4F4F5B"/>
                </a:solidFill>
              </a:rPr>
              <a:t>ι</a:t>
            </a:r>
            <a:r>
              <a:rPr lang="el-GR" dirty="0">
                <a:solidFill>
                  <a:srgbClr val="4F4F5B"/>
                </a:solidFill>
              </a:rPr>
              <a:t>:</a:t>
            </a:r>
            <a:endParaRPr dirty="0">
              <a:solidFill>
                <a:srgbClr val="4F4F5B"/>
              </a:solidFill>
            </a:endParaRPr>
          </a:p>
          <a:p>
            <a:pPr marL="457200" lvl="0" indent="-342900" algn="l" rtl="0">
              <a:spcBef>
                <a:spcPts val="0"/>
              </a:spcBef>
              <a:spcAft>
                <a:spcPts val="0"/>
              </a:spcAft>
              <a:buClr>
                <a:srgbClr val="4F4F5B"/>
              </a:buClr>
              <a:buSzPts val="1800"/>
              <a:buAutoNum type="arabicPeriod"/>
            </a:pPr>
            <a:r>
              <a:rPr lang="el-GR" dirty="0">
                <a:solidFill>
                  <a:srgbClr val="4F4F5B"/>
                </a:solidFill>
              </a:rPr>
              <a:t>Ευθυγραμμισμένο με τις ανάγκες</a:t>
            </a:r>
            <a:endParaRPr dirty="0">
              <a:solidFill>
                <a:srgbClr val="4F4F5B"/>
              </a:solidFill>
            </a:endParaRPr>
          </a:p>
          <a:p>
            <a:pPr marL="457200" lvl="0" indent="-342900" algn="l" rtl="0">
              <a:spcBef>
                <a:spcPts val="0"/>
              </a:spcBef>
              <a:spcAft>
                <a:spcPts val="0"/>
              </a:spcAft>
              <a:buClr>
                <a:srgbClr val="4F4F5B"/>
              </a:buClr>
              <a:buSzPts val="1800"/>
              <a:buAutoNum type="arabicPeriod"/>
            </a:pPr>
            <a:r>
              <a:rPr lang="en-US" dirty="0" err="1">
                <a:solidFill>
                  <a:srgbClr val="4F4F5B"/>
                </a:solidFill>
              </a:rPr>
              <a:t>Ασ</a:t>
            </a:r>
            <a:r>
              <a:rPr lang="en-US" dirty="0">
                <a:solidFill>
                  <a:srgbClr val="4F4F5B"/>
                </a:solidFill>
              </a:rPr>
              <a:t>α</a:t>
            </a:r>
            <a:r>
              <a:rPr lang="en-US" dirty="0" err="1">
                <a:solidFill>
                  <a:srgbClr val="4F4F5B"/>
                </a:solidFill>
              </a:rPr>
              <a:t>φές</a:t>
            </a:r>
            <a:r>
              <a:rPr lang="en-US" dirty="0">
                <a:solidFill>
                  <a:srgbClr val="4F4F5B"/>
                </a:solidFill>
              </a:rPr>
              <a:t> </a:t>
            </a:r>
            <a:r>
              <a:rPr lang="el-GR" dirty="0">
                <a:solidFill>
                  <a:srgbClr val="4F4F5B"/>
                </a:solidFill>
              </a:rPr>
              <a:t>αντί για</a:t>
            </a:r>
            <a:r>
              <a:rPr lang="en-US" dirty="0">
                <a:solidFill>
                  <a:srgbClr val="4F4F5B"/>
                </a:solidFill>
              </a:rPr>
              <a:t> </a:t>
            </a:r>
            <a:r>
              <a:rPr lang="el-GR" dirty="0">
                <a:solidFill>
                  <a:srgbClr val="4F4F5B"/>
                </a:solidFill>
              </a:rPr>
              <a:t>«</a:t>
            </a:r>
            <a:r>
              <a:rPr lang="en-US" dirty="0">
                <a:solidFill>
                  <a:srgbClr val="4F4F5B"/>
                </a:solidFill>
              </a:rPr>
              <a:t>SMART</a:t>
            </a:r>
            <a:r>
              <a:rPr lang="el-GR" dirty="0">
                <a:solidFill>
                  <a:srgbClr val="4F4F5B"/>
                </a:solidFill>
              </a:rPr>
              <a:t>»</a:t>
            </a:r>
            <a:endParaRPr dirty="0">
              <a:solidFill>
                <a:srgbClr val="4F4F5B"/>
              </a:solidFill>
            </a:endParaRPr>
          </a:p>
          <a:p>
            <a:pPr marL="457200" lvl="0" indent="-342900" algn="l" rtl="0">
              <a:spcBef>
                <a:spcPts val="0"/>
              </a:spcBef>
              <a:spcAft>
                <a:spcPts val="0"/>
              </a:spcAft>
              <a:buClr>
                <a:srgbClr val="4F4F5B"/>
              </a:buClr>
              <a:buSzPts val="1800"/>
              <a:buAutoNum type="arabicPeriod"/>
            </a:pPr>
            <a:r>
              <a:rPr lang="en-US" dirty="0" err="1">
                <a:solidFill>
                  <a:srgbClr val="4F4F5B"/>
                </a:solidFill>
              </a:rPr>
              <a:t>Αρνητικό</a:t>
            </a:r>
            <a:r>
              <a:rPr lang="en-US" dirty="0">
                <a:solidFill>
                  <a:srgbClr val="4F4F5B"/>
                </a:solidFill>
              </a:rPr>
              <a:t>/βα</a:t>
            </a:r>
            <a:r>
              <a:rPr lang="en-US" dirty="0" err="1">
                <a:solidFill>
                  <a:srgbClr val="4F4F5B"/>
                </a:solidFill>
              </a:rPr>
              <a:t>σισμένο</a:t>
            </a:r>
            <a:r>
              <a:rPr lang="en-US" dirty="0">
                <a:solidFill>
                  <a:srgbClr val="4F4F5B"/>
                </a:solidFill>
              </a:rPr>
              <a:t> </a:t>
            </a:r>
            <a:r>
              <a:rPr lang="en-US" dirty="0" err="1">
                <a:solidFill>
                  <a:srgbClr val="4F4F5B"/>
                </a:solidFill>
              </a:rPr>
              <a:t>στην</a:t>
            </a:r>
            <a:r>
              <a:rPr lang="en-US" dirty="0">
                <a:solidFill>
                  <a:srgbClr val="4F4F5B"/>
                </a:solidFill>
              </a:rPr>
              <a:t> απ</a:t>
            </a:r>
            <a:r>
              <a:rPr lang="en-US" dirty="0" err="1">
                <a:solidFill>
                  <a:srgbClr val="4F4F5B"/>
                </a:solidFill>
              </a:rPr>
              <a:t>οφυγή</a:t>
            </a:r>
            <a:endParaRPr dirty="0">
              <a:solidFill>
                <a:srgbClr val="4F4F5B"/>
              </a:solidFill>
            </a:endParaRPr>
          </a:p>
          <a:p>
            <a:pPr marL="0" lvl="0" indent="0" algn="l" rtl="0">
              <a:spcBef>
                <a:spcPts val="0"/>
              </a:spcBef>
              <a:spcAft>
                <a:spcPts val="0"/>
              </a:spcAft>
              <a:buNone/>
            </a:pPr>
            <a:endParaRPr dirty="0">
              <a:solidFill>
                <a:srgbClr val="4F4F5B"/>
              </a:solidFill>
            </a:endParaRPr>
          </a:p>
        </p:txBody>
      </p:sp>
      <p:sp>
        <p:nvSpPr>
          <p:cNvPr id="335" name="Google Shape;335;g39f7e177b5a_1_246"/>
          <p:cNvSpPr txBox="1">
            <a:spLocks noGrp="1"/>
          </p:cNvSpPr>
          <p:nvPr>
            <p:ph type="body" idx="1"/>
          </p:nvPr>
        </p:nvSpPr>
        <p:spPr>
          <a:xfrm>
            <a:off x="149527" y="1128237"/>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dirty="0" err="1"/>
              <a:t>Άσκηση</a:t>
            </a:r>
            <a:r>
              <a:rPr lang="el-GR" dirty="0"/>
              <a:t>:</a:t>
            </a:r>
            <a:r>
              <a:rPr lang="en-US" dirty="0"/>
              <a:t> </a:t>
            </a:r>
            <a:r>
              <a:rPr lang="el-GR" dirty="0" err="1"/>
              <a:t>Στοχοκεντρική</a:t>
            </a:r>
            <a:r>
              <a:rPr lang="el-GR" dirty="0"/>
              <a:t> σκέψη – Στρατηγικές </a:t>
            </a:r>
            <a:r>
              <a:rPr lang="en-GB" dirty="0"/>
              <a:t>PERMA </a:t>
            </a:r>
            <a:r>
              <a:rPr lang="el-GR" dirty="0"/>
              <a:t>για την ενίσχυση του αισθήματος ελπίδας (Νόημα &amp; Επίτευξη)</a:t>
            </a:r>
          </a:p>
          <a:p>
            <a:pPr marL="0" lvl="0" indent="0" algn="just" rtl="0">
              <a:lnSpc>
                <a:spcPct val="90000"/>
              </a:lnSpc>
              <a:spcBef>
                <a:spcPts val="0"/>
              </a:spcBef>
              <a:spcAft>
                <a:spcPts val="0"/>
              </a:spcAft>
              <a:buClr>
                <a:schemeClr val="accent2"/>
              </a:buClr>
              <a:buSzPts val="2400"/>
              <a:buNone/>
            </a:pPr>
            <a:endParaRPr dirty="0"/>
          </a:p>
        </p:txBody>
      </p:sp>
      <p:pic>
        <p:nvPicPr>
          <p:cNvPr id="336" name="Google Shape;336;g39f7e177b5a_1_246"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9f7e177b5a_1_25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42" name="Google Shape;342;g39f7e177b5a_1_254"/>
          <p:cNvSpPr txBox="1">
            <a:spLocks noGrp="1"/>
          </p:cNvSpPr>
          <p:nvPr>
            <p:ph type="body" idx="2"/>
          </p:nvPr>
        </p:nvSpPr>
        <p:spPr>
          <a:xfrm>
            <a:off x="218143" y="1568700"/>
            <a:ext cx="8160512" cy="528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solidFill>
                  <a:srgbClr val="4F4F5B"/>
                </a:solidFill>
              </a:rPr>
              <a:t>Πώς</a:t>
            </a:r>
            <a:r>
              <a:rPr lang="en-US" dirty="0">
                <a:solidFill>
                  <a:srgbClr val="4F4F5B"/>
                </a:solidFill>
              </a:rPr>
              <a:t> </a:t>
            </a:r>
            <a:r>
              <a:rPr lang="en-US" dirty="0" err="1">
                <a:solidFill>
                  <a:srgbClr val="4F4F5B"/>
                </a:solidFill>
              </a:rPr>
              <a:t>μ</a:t>
            </a:r>
            <a:r>
              <a:rPr lang="en-US" dirty="0">
                <a:solidFill>
                  <a:srgbClr val="4F4F5B"/>
                </a:solidFill>
              </a:rPr>
              <a:t>π</a:t>
            </a:r>
            <a:r>
              <a:rPr lang="en-US" dirty="0" err="1">
                <a:solidFill>
                  <a:srgbClr val="4F4F5B"/>
                </a:solidFill>
              </a:rPr>
              <a:t>ορούμε</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μετ</a:t>
            </a:r>
            <a:r>
              <a:rPr lang="en-US" dirty="0">
                <a:solidFill>
                  <a:srgbClr val="4F4F5B"/>
                </a:solidFill>
              </a:rPr>
              <a:t>α</a:t>
            </a:r>
            <a:r>
              <a:rPr lang="en-US" dirty="0" err="1">
                <a:solidFill>
                  <a:srgbClr val="4F4F5B"/>
                </a:solidFill>
              </a:rPr>
              <a:t>τρέψουμε</a:t>
            </a:r>
            <a:r>
              <a:rPr lang="en-US" dirty="0">
                <a:solidFill>
                  <a:srgbClr val="4F4F5B"/>
                </a:solidFill>
              </a:rPr>
              <a:t> α</a:t>
            </a:r>
            <a:r>
              <a:rPr lang="en-US" dirty="0" err="1">
                <a:solidFill>
                  <a:srgbClr val="4F4F5B"/>
                </a:solidFill>
              </a:rPr>
              <a:t>υτούς</a:t>
            </a:r>
            <a:r>
              <a:rPr lang="en-US" dirty="0">
                <a:solidFill>
                  <a:srgbClr val="4F4F5B"/>
                </a:solidFill>
              </a:rPr>
              <a:t> </a:t>
            </a:r>
            <a:r>
              <a:rPr lang="en-US" dirty="0" err="1">
                <a:solidFill>
                  <a:srgbClr val="4F4F5B"/>
                </a:solidFill>
              </a:rPr>
              <a:t>τους</a:t>
            </a:r>
            <a:r>
              <a:rPr lang="en-US" dirty="0">
                <a:solidFill>
                  <a:srgbClr val="4F4F5B"/>
                </a:solidFill>
              </a:rPr>
              <a:t> </a:t>
            </a:r>
            <a:r>
              <a:rPr lang="en-US" dirty="0" err="1">
                <a:solidFill>
                  <a:srgbClr val="4F4F5B"/>
                </a:solidFill>
              </a:rPr>
              <a:t>στόχους</a:t>
            </a:r>
            <a:r>
              <a:rPr lang="en-US" dirty="0">
                <a:solidFill>
                  <a:srgbClr val="4F4F5B"/>
                </a:solidFill>
              </a:rPr>
              <a:t> </a:t>
            </a:r>
            <a:r>
              <a:rPr lang="en-US" dirty="0" err="1">
                <a:solidFill>
                  <a:srgbClr val="4F4F5B"/>
                </a:solidFill>
              </a:rPr>
              <a:t>σε</a:t>
            </a:r>
            <a:r>
              <a:rPr lang="en-US" dirty="0">
                <a:solidFill>
                  <a:srgbClr val="4F4F5B"/>
                </a:solidFill>
              </a:rPr>
              <a:t> απ</a:t>
            </a:r>
            <a:r>
              <a:rPr lang="en-US" dirty="0" err="1">
                <a:solidFill>
                  <a:srgbClr val="4F4F5B"/>
                </a:solidFill>
              </a:rPr>
              <a:t>οτελεσμ</a:t>
            </a:r>
            <a:r>
              <a:rPr lang="en-US" dirty="0">
                <a:solidFill>
                  <a:srgbClr val="4F4F5B"/>
                </a:solidFill>
              </a:rPr>
              <a:t>α</a:t>
            </a:r>
            <a:r>
              <a:rPr lang="en-US" dirty="0" err="1">
                <a:solidFill>
                  <a:srgbClr val="4F4F5B"/>
                </a:solidFill>
              </a:rPr>
              <a:t>τικούς</a:t>
            </a:r>
            <a:r>
              <a:rPr lang="en-US" dirty="0">
                <a:solidFill>
                  <a:srgbClr val="4F4F5B"/>
                </a:solidFill>
              </a:rPr>
              <a:t> </a:t>
            </a:r>
            <a:r>
              <a:rPr lang="en-US" dirty="0" err="1">
                <a:solidFill>
                  <a:srgbClr val="4F4F5B"/>
                </a:solidFill>
              </a:rPr>
              <a:t>στόχους</a:t>
            </a:r>
            <a:r>
              <a:rPr lang="en-US" dirty="0">
                <a:solidFill>
                  <a:srgbClr val="4F4F5B"/>
                </a:solidFill>
              </a:rPr>
              <a:t>; </a:t>
            </a:r>
            <a:r>
              <a:rPr lang="en-US" dirty="0" err="1">
                <a:solidFill>
                  <a:srgbClr val="4F4F5B"/>
                </a:solidFill>
              </a:rPr>
              <a:t>Χρησιμο</a:t>
            </a:r>
            <a:r>
              <a:rPr lang="en-US" dirty="0">
                <a:solidFill>
                  <a:srgbClr val="4F4F5B"/>
                </a:solidFill>
              </a:rPr>
              <a:t>π</a:t>
            </a:r>
            <a:r>
              <a:rPr lang="en-US" dirty="0" err="1">
                <a:solidFill>
                  <a:srgbClr val="4F4F5B"/>
                </a:solidFill>
              </a:rPr>
              <a:t>οιήστε</a:t>
            </a:r>
            <a:r>
              <a:rPr lang="en-US" dirty="0">
                <a:solidFill>
                  <a:srgbClr val="4F4F5B"/>
                </a:solidFill>
              </a:rPr>
              <a:t> </a:t>
            </a:r>
            <a:r>
              <a:rPr lang="en-US" dirty="0" err="1">
                <a:solidFill>
                  <a:srgbClr val="4F4F5B"/>
                </a:solidFill>
              </a:rPr>
              <a:t>το</a:t>
            </a:r>
            <a:r>
              <a:rPr lang="en-US" dirty="0">
                <a:solidFill>
                  <a:srgbClr val="4F4F5B"/>
                </a:solidFill>
              </a:rPr>
              <a:t> </a:t>
            </a:r>
            <a:r>
              <a:rPr lang="en-US" dirty="0" err="1">
                <a:solidFill>
                  <a:srgbClr val="4F4F5B"/>
                </a:solidFill>
              </a:rPr>
              <a:t>φύλλο</a:t>
            </a:r>
            <a:r>
              <a:rPr lang="en-US" dirty="0">
                <a:solidFill>
                  <a:srgbClr val="4F4F5B"/>
                </a:solidFill>
              </a:rPr>
              <a:t> </a:t>
            </a:r>
            <a:r>
              <a:rPr lang="el-GR" dirty="0">
                <a:solidFill>
                  <a:srgbClr val="4F4F5B"/>
                </a:solidFill>
              </a:rPr>
              <a:t>εργασίας</a:t>
            </a:r>
            <a:r>
              <a:rPr lang="en-US" dirty="0">
                <a:solidFill>
                  <a:srgbClr val="4F4F5B"/>
                </a:solidFill>
              </a:rPr>
              <a:t> </a:t>
            </a:r>
            <a:r>
              <a:rPr lang="en-US" dirty="0" err="1">
                <a:solidFill>
                  <a:srgbClr val="4F4F5B"/>
                </a:solidFill>
              </a:rPr>
              <a:t>γι</a:t>
            </a:r>
            <a:r>
              <a:rPr lang="en-US" dirty="0">
                <a:solidFill>
                  <a:srgbClr val="4F4F5B"/>
                </a:solidFill>
              </a:rPr>
              <a:t>α </a:t>
            </a:r>
            <a:r>
              <a:rPr lang="el-GR" dirty="0">
                <a:solidFill>
                  <a:srgbClr val="4F4F5B"/>
                </a:solidFill>
              </a:rPr>
              <a:t>εξάσκηση</a:t>
            </a:r>
            <a:r>
              <a:rPr lang="en-US" dirty="0">
                <a:solidFill>
                  <a:srgbClr val="4F4F5B"/>
                </a:solidFill>
              </a:rPr>
              <a:t>. </a:t>
            </a:r>
            <a:endParaRPr dirty="0">
              <a:solidFill>
                <a:srgbClr val="4F4F5B"/>
              </a:solidFill>
            </a:endParaRPr>
          </a:p>
          <a:p>
            <a:pPr marL="0" lvl="0" indent="0" algn="l" rtl="0">
              <a:spcBef>
                <a:spcPts val="0"/>
              </a:spcBef>
              <a:spcAft>
                <a:spcPts val="0"/>
              </a:spcAft>
              <a:buNone/>
            </a:pP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π</a:t>
            </a:r>
            <a:r>
              <a:rPr lang="en-US" dirty="0" err="1">
                <a:solidFill>
                  <a:srgbClr val="4F4F5B"/>
                </a:solidFill>
              </a:rPr>
              <a:t>άρω</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λύτερους</a:t>
            </a:r>
            <a:r>
              <a:rPr lang="en-US" dirty="0">
                <a:solidFill>
                  <a:srgbClr val="4F4F5B"/>
                </a:solidFill>
              </a:rPr>
              <a:t> βα</a:t>
            </a:r>
            <a:r>
              <a:rPr lang="en-US" dirty="0" err="1">
                <a:solidFill>
                  <a:srgbClr val="4F4F5B"/>
                </a:solidFill>
              </a:rPr>
              <a:t>θμούς</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στ</a:t>
            </a:r>
            <a:r>
              <a:rPr lang="en-US" dirty="0">
                <a:solidFill>
                  <a:srgbClr val="4F4F5B"/>
                </a:solidFill>
              </a:rPr>
              <a:t>α</a:t>
            </a:r>
            <a:r>
              <a:rPr lang="en-US" dirty="0" err="1">
                <a:solidFill>
                  <a:srgbClr val="4F4F5B"/>
                </a:solidFill>
              </a:rPr>
              <a:t>μ</a:t>
            </a:r>
            <a:r>
              <a:rPr lang="en-US" dirty="0">
                <a:solidFill>
                  <a:srgbClr val="4F4F5B"/>
                </a:solidFill>
              </a:rPr>
              <a:t>α</a:t>
            </a:r>
            <a:r>
              <a:rPr lang="en-US" dirty="0" err="1">
                <a:solidFill>
                  <a:srgbClr val="4F4F5B"/>
                </a:solidFill>
              </a:rPr>
              <a:t>τήσω</a:t>
            </a:r>
            <a:r>
              <a:rPr lang="en-US" dirty="0">
                <a:solidFill>
                  <a:srgbClr val="4F4F5B"/>
                </a:solidFill>
              </a:rPr>
              <a:t> </a:t>
            </a:r>
            <a:r>
              <a:rPr lang="en-US" dirty="0" err="1">
                <a:solidFill>
                  <a:srgbClr val="4F4F5B"/>
                </a:solidFill>
              </a:rPr>
              <a:t>ν</a:t>
            </a:r>
            <a:r>
              <a:rPr lang="en-US" dirty="0">
                <a:solidFill>
                  <a:srgbClr val="4F4F5B"/>
                </a:solidFill>
              </a:rPr>
              <a:t>α απ</a:t>
            </a:r>
            <a:r>
              <a:rPr lang="en-US" dirty="0" err="1">
                <a:solidFill>
                  <a:srgbClr val="4F4F5B"/>
                </a:solidFill>
              </a:rPr>
              <a:t>οτυγχάνω</a:t>
            </a:r>
            <a:r>
              <a:rPr lang="en-US" dirty="0">
                <a:solidFill>
                  <a:srgbClr val="4F4F5B"/>
                </a:solidFill>
              </a:rPr>
              <a:t> </a:t>
            </a:r>
            <a:r>
              <a:rPr lang="en-US" dirty="0" err="1">
                <a:solidFill>
                  <a:srgbClr val="4F4F5B"/>
                </a:solidFill>
              </a:rPr>
              <a:t>στ</a:t>
            </a:r>
            <a:r>
              <a:rPr lang="en-US" dirty="0">
                <a:solidFill>
                  <a:srgbClr val="4F4F5B"/>
                </a:solidFill>
              </a:rPr>
              <a:t>α </a:t>
            </a:r>
            <a:r>
              <a:rPr lang="en-US" dirty="0" err="1">
                <a:solidFill>
                  <a:srgbClr val="4F4F5B"/>
                </a:solidFill>
              </a:rPr>
              <a:t>μ</a:t>
            </a:r>
            <a:r>
              <a:rPr lang="en-US" dirty="0">
                <a:solidFill>
                  <a:srgbClr val="4F4F5B"/>
                </a:solidFill>
              </a:rPr>
              <a:t>α</a:t>
            </a:r>
            <a:r>
              <a:rPr lang="en-US" dirty="0" err="1">
                <a:solidFill>
                  <a:srgbClr val="4F4F5B"/>
                </a:solidFill>
              </a:rPr>
              <a:t>θημ</a:t>
            </a:r>
            <a:r>
              <a:rPr lang="en-US" dirty="0">
                <a:solidFill>
                  <a:srgbClr val="4F4F5B"/>
                </a:solidFill>
              </a:rPr>
              <a:t>α</a:t>
            </a:r>
            <a:r>
              <a:rPr lang="en-US" dirty="0" err="1">
                <a:solidFill>
                  <a:srgbClr val="4F4F5B"/>
                </a:solidFill>
              </a:rPr>
              <a:t>τικά</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γίνω</a:t>
            </a:r>
            <a:r>
              <a:rPr lang="en-US" dirty="0">
                <a:solidFill>
                  <a:srgbClr val="4F4F5B"/>
                </a:solidFill>
              </a:rPr>
              <a:t> π</a:t>
            </a:r>
            <a:r>
              <a:rPr lang="en-US" dirty="0" err="1">
                <a:solidFill>
                  <a:srgbClr val="4F4F5B"/>
                </a:solidFill>
              </a:rPr>
              <a:t>ιο</a:t>
            </a:r>
            <a:r>
              <a:rPr lang="en-US" dirty="0">
                <a:solidFill>
                  <a:srgbClr val="4F4F5B"/>
                </a:solidFill>
              </a:rPr>
              <a:t> </a:t>
            </a:r>
            <a:r>
              <a:rPr lang="en-US" dirty="0" err="1">
                <a:solidFill>
                  <a:srgbClr val="4F4F5B"/>
                </a:solidFill>
              </a:rPr>
              <a:t>έξυ</a:t>
            </a:r>
            <a:r>
              <a:rPr lang="en-US" dirty="0">
                <a:solidFill>
                  <a:srgbClr val="4F4F5B"/>
                </a:solidFill>
              </a:rPr>
              <a:t>π</a:t>
            </a:r>
            <a:r>
              <a:rPr lang="en-US" dirty="0" err="1">
                <a:solidFill>
                  <a:srgbClr val="4F4F5B"/>
                </a:solidFill>
              </a:rPr>
              <a:t>νος</a:t>
            </a:r>
            <a:r>
              <a:rPr lang="en-US" dirty="0">
                <a:solidFill>
                  <a:srgbClr val="4F4F5B"/>
                </a:solidFill>
              </a:rPr>
              <a:t>.»</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μην</a:t>
            </a:r>
            <a:r>
              <a:rPr lang="en-US" dirty="0">
                <a:solidFill>
                  <a:srgbClr val="4F4F5B"/>
                </a:solidFill>
              </a:rPr>
              <a:t> </a:t>
            </a:r>
            <a:r>
              <a:rPr lang="en-US" dirty="0" err="1">
                <a:solidFill>
                  <a:srgbClr val="4F4F5B"/>
                </a:solidFill>
              </a:rPr>
              <a:t>μ</a:t>
            </a:r>
            <a:r>
              <a:rPr lang="en-US" dirty="0">
                <a:solidFill>
                  <a:srgbClr val="4F4F5B"/>
                </a:solidFill>
              </a:rPr>
              <a:t>π</a:t>
            </a:r>
            <a:r>
              <a:rPr lang="en-US" dirty="0" err="1">
                <a:solidFill>
                  <a:srgbClr val="4F4F5B"/>
                </a:solidFill>
              </a:rPr>
              <a:t>λέξω</a:t>
            </a:r>
            <a:r>
              <a:rPr lang="en-US" dirty="0">
                <a:solidFill>
                  <a:srgbClr val="4F4F5B"/>
                </a:solidFill>
              </a:rPr>
              <a:t> </a:t>
            </a:r>
            <a:r>
              <a:rPr lang="en-US" dirty="0" err="1">
                <a:solidFill>
                  <a:srgbClr val="4F4F5B"/>
                </a:solidFill>
              </a:rPr>
              <a:t>σε</a:t>
            </a:r>
            <a:r>
              <a:rPr lang="en-US" dirty="0">
                <a:solidFill>
                  <a:srgbClr val="4F4F5B"/>
                </a:solidFill>
              </a:rPr>
              <a:t> </a:t>
            </a:r>
            <a:r>
              <a:rPr lang="en-US" dirty="0" err="1">
                <a:solidFill>
                  <a:srgbClr val="4F4F5B"/>
                </a:solidFill>
              </a:rPr>
              <a:t>φ</a:t>
            </a:r>
            <a:r>
              <a:rPr lang="en-US" dirty="0">
                <a:solidFill>
                  <a:srgbClr val="4F4F5B"/>
                </a:solidFill>
              </a:rPr>
              <a:t>α</a:t>
            </a:r>
            <a:r>
              <a:rPr lang="en-US" dirty="0" err="1">
                <a:solidFill>
                  <a:srgbClr val="4F4F5B"/>
                </a:solidFill>
              </a:rPr>
              <a:t>σ</a:t>
            </a:r>
            <a:r>
              <a:rPr lang="en-US" dirty="0">
                <a:solidFill>
                  <a:srgbClr val="4F4F5B"/>
                </a:solidFill>
              </a:rPr>
              <a:t>α</a:t>
            </a:r>
            <a:r>
              <a:rPr lang="en-US" dirty="0" err="1">
                <a:solidFill>
                  <a:srgbClr val="4F4F5B"/>
                </a:solidFill>
              </a:rPr>
              <a:t>ρίες</a:t>
            </a:r>
            <a:r>
              <a:rPr lang="en-US" dirty="0">
                <a:solidFill>
                  <a:srgbClr val="4F4F5B"/>
                </a:solidFill>
              </a:rPr>
              <a:t> α</a:t>
            </a:r>
            <a:r>
              <a:rPr lang="en-US" dirty="0" err="1">
                <a:solidFill>
                  <a:srgbClr val="4F4F5B"/>
                </a:solidFill>
              </a:rPr>
              <a:t>υτή</a:t>
            </a:r>
            <a:r>
              <a:rPr lang="en-US" dirty="0">
                <a:solidFill>
                  <a:srgbClr val="4F4F5B"/>
                </a:solidFill>
              </a:rPr>
              <a:t> </a:t>
            </a:r>
            <a:r>
              <a:rPr lang="en-US" dirty="0" err="1">
                <a:solidFill>
                  <a:srgbClr val="4F4F5B"/>
                </a:solidFill>
              </a:rPr>
              <a:t>την</a:t>
            </a:r>
            <a:r>
              <a:rPr lang="en-US" dirty="0">
                <a:solidFill>
                  <a:srgbClr val="4F4F5B"/>
                </a:solidFill>
              </a:rPr>
              <a:t> </a:t>
            </a:r>
            <a:r>
              <a:rPr lang="en-US" dirty="0" err="1">
                <a:solidFill>
                  <a:srgbClr val="4F4F5B"/>
                </a:solidFill>
              </a:rPr>
              <a:t>ε</a:t>
            </a:r>
            <a:r>
              <a:rPr lang="en-US" dirty="0">
                <a:solidFill>
                  <a:srgbClr val="4F4F5B"/>
                </a:solidFill>
              </a:rPr>
              <a:t>β</a:t>
            </a:r>
            <a:r>
              <a:rPr lang="en-US" dirty="0" err="1">
                <a:solidFill>
                  <a:srgbClr val="4F4F5B"/>
                </a:solidFill>
              </a:rPr>
              <a:t>δομάδ</a:t>
            </a:r>
            <a:r>
              <a:rPr lang="en-US" dirty="0">
                <a:solidFill>
                  <a:srgbClr val="4F4F5B"/>
                </a:solidFill>
              </a:rPr>
              <a:t>α.»</a:t>
            </a:r>
            <a:br>
              <a:rPr lang="en-US" dirty="0">
                <a:solidFill>
                  <a:srgbClr val="4F4F5B"/>
                </a:solidFill>
              </a:rPr>
            </a:br>
            <a:endParaRPr dirty="0">
              <a:solidFill>
                <a:srgbClr val="4F4F5B"/>
              </a:solidFill>
            </a:endParaRPr>
          </a:p>
          <a:p>
            <a:pPr marL="0" lvl="0" indent="0" algn="l" rtl="0">
              <a:spcBef>
                <a:spcPts val="0"/>
              </a:spcBef>
              <a:spcAft>
                <a:spcPts val="0"/>
              </a:spcAft>
              <a:buNone/>
            </a:pPr>
            <a:r>
              <a:rPr lang="en-US" dirty="0">
                <a:solidFill>
                  <a:srgbClr val="4F4F5B"/>
                </a:solidFill>
              </a:rPr>
              <a:t>«</a:t>
            </a:r>
            <a:r>
              <a:rPr lang="en-US" dirty="0" err="1">
                <a:solidFill>
                  <a:srgbClr val="4F4F5B"/>
                </a:solidFill>
              </a:rPr>
              <a:t>Θέλω</a:t>
            </a:r>
            <a:r>
              <a:rPr lang="en-US" dirty="0">
                <a:solidFill>
                  <a:srgbClr val="4F4F5B"/>
                </a:solidFill>
              </a:rPr>
              <a:t> </a:t>
            </a:r>
            <a:r>
              <a:rPr lang="en-US" dirty="0" err="1">
                <a:solidFill>
                  <a:srgbClr val="4F4F5B"/>
                </a:solidFill>
              </a:rPr>
              <a:t>ν</a:t>
            </a:r>
            <a:r>
              <a:rPr lang="en-US" dirty="0">
                <a:solidFill>
                  <a:srgbClr val="4F4F5B"/>
                </a:solidFill>
              </a:rPr>
              <a:t>α </a:t>
            </a:r>
            <a:r>
              <a:rPr lang="en-US" dirty="0" err="1">
                <a:solidFill>
                  <a:srgbClr val="4F4F5B"/>
                </a:solidFill>
              </a:rPr>
              <a:t>τ</a:t>
            </a:r>
            <a:r>
              <a:rPr lang="en-US" dirty="0">
                <a:solidFill>
                  <a:srgbClr val="4F4F5B"/>
                </a:solidFill>
              </a:rPr>
              <a:t>α π</a:t>
            </a:r>
            <a:r>
              <a:rPr lang="en-US" dirty="0" err="1">
                <a:solidFill>
                  <a:srgbClr val="4F4F5B"/>
                </a:solidFill>
              </a:rPr>
              <a:t>άω</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λά</a:t>
            </a:r>
            <a:r>
              <a:rPr lang="en-US" dirty="0">
                <a:solidFill>
                  <a:srgbClr val="4F4F5B"/>
                </a:solidFill>
              </a:rPr>
              <a:t> </a:t>
            </a:r>
            <a:r>
              <a:rPr lang="en-US" dirty="0" err="1">
                <a:solidFill>
                  <a:srgbClr val="4F4F5B"/>
                </a:solidFill>
              </a:rPr>
              <a:t>στην</a:t>
            </a:r>
            <a:r>
              <a:rPr lang="en-US" dirty="0">
                <a:solidFill>
                  <a:srgbClr val="4F4F5B"/>
                </a:solidFill>
              </a:rPr>
              <a:t> α</a:t>
            </a:r>
            <a:r>
              <a:rPr lang="en-US" dirty="0" err="1">
                <a:solidFill>
                  <a:srgbClr val="4F4F5B"/>
                </a:solidFill>
              </a:rPr>
              <a:t>νάγνωση</a:t>
            </a:r>
            <a:r>
              <a:rPr lang="en-US" dirty="0">
                <a:solidFill>
                  <a:srgbClr val="4F4F5B"/>
                </a:solidFill>
              </a:rPr>
              <a:t>.»</a:t>
            </a:r>
            <a:endParaRPr dirty="0">
              <a:solidFill>
                <a:srgbClr val="4F4F5B"/>
              </a:solidFill>
            </a:endParaRPr>
          </a:p>
          <a:p>
            <a:pPr marL="0" lvl="0" indent="0" algn="l" rtl="0">
              <a:spcBef>
                <a:spcPts val="0"/>
              </a:spcBef>
              <a:spcAft>
                <a:spcPts val="0"/>
              </a:spcAft>
              <a:buNone/>
            </a:pPr>
            <a:endParaRPr dirty="0">
              <a:solidFill>
                <a:srgbClr val="4F4F5B"/>
              </a:solidFill>
            </a:endParaRPr>
          </a:p>
          <a:p>
            <a:pPr marL="0" marR="0" lvl="0" indent="0" algn="l" rtl="0">
              <a:lnSpc>
                <a:spcPct val="90000"/>
              </a:lnSpc>
              <a:spcBef>
                <a:spcPts val="0"/>
              </a:spcBef>
              <a:spcAft>
                <a:spcPts val="0"/>
              </a:spcAft>
              <a:buNone/>
            </a:pPr>
            <a:r>
              <a:rPr lang="en-US" dirty="0" err="1">
                <a:solidFill>
                  <a:srgbClr val="4F4F5B"/>
                </a:solidFill>
              </a:rPr>
              <a:t>Έν</a:t>
            </a:r>
            <a:r>
              <a:rPr lang="en-US" dirty="0">
                <a:solidFill>
                  <a:srgbClr val="4F4F5B"/>
                </a:solidFill>
              </a:rPr>
              <a:t>α</a:t>
            </a:r>
            <a:r>
              <a:rPr lang="en-US" dirty="0" err="1">
                <a:solidFill>
                  <a:srgbClr val="4F4F5B"/>
                </a:solidFill>
              </a:rPr>
              <a:t>ς</a:t>
            </a:r>
            <a:r>
              <a:rPr lang="en-US" dirty="0">
                <a:solidFill>
                  <a:srgbClr val="4F4F5B"/>
                </a:solidFill>
              </a:rPr>
              <a:t> απ</a:t>
            </a:r>
            <a:r>
              <a:rPr lang="en-US" dirty="0" err="1">
                <a:solidFill>
                  <a:srgbClr val="4F4F5B"/>
                </a:solidFill>
              </a:rPr>
              <a:t>οτελεσμ</a:t>
            </a:r>
            <a:r>
              <a:rPr lang="en-US" dirty="0">
                <a:solidFill>
                  <a:srgbClr val="4F4F5B"/>
                </a:solidFill>
              </a:rPr>
              <a:t>α</a:t>
            </a:r>
            <a:r>
              <a:rPr lang="en-US" dirty="0" err="1">
                <a:solidFill>
                  <a:srgbClr val="4F4F5B"/>
                </a:solidFill>
              </a:rPr>
              <a:t>τικός</a:t>
            </a:r>
            <a:r>
              <a:rPr lang="en-US" dirty="0">
                <a:solidFill>
                  <a:srgbClr val="4F4F5B"/>
                </a:solidFill>
              </a:rPr>
              <a:t> </a:t>
            </a:r>
            <a:r>
              <a:rPr lang="en-US" dirty="0" err="1">
                <a:solidFill>
                  <a:srgbClr val="4F4F5B"/>
                </a:solidFill>
              </a:rPr>
              <a:t>στόχος</a:t>
            </a:r>
            <a:r>
              <a:rPr lang="en-US" dirty="0">
                <a:solidFill>
                  <a:srgbClr val="4F4F5B"/>
                </a:solidFill>
              </a:rPr>
              <a:t> </a:t>
            </a:r>
            <a:r>
              <a:rPr lang="en-US" dirty="0" err="1">
                <a:solidFill>
                  <a:srgbClr val="4F4F5B"/>
                </a:solidFill>
              </a:rPr>
              <a:t>είν</a:t>
            </a:r>
            <a:r>
              <a:rPr lang="en-US" dirty="0">
                <a:solidFill>
                  <a:srgbClr val="4F4F5B"/>
                </a:solidFill>
              </a:rPr>
              <a:t>α</a:t>
            </a:r>
            <a:r>
              <a:rPr lang="en-US" dirty="0" err="1">
                <a:solidFill>
                  <a:srgbClr val="4F4F5B"/>
                </a:solidFill>
              </a:rPr>
              <a:t>ι</a:t>
            </a:r>
            <a:r>
              <a:rPr lang="en-US" dirty="0">
                <a:solidFill>
                  <a:srgbClr val="4F4F5B"/>
                </a:solidFill>
              </a:rPr>
              <a:t> </a:t>
            </a:r>
            <a:r>
              <a:rPr lang="en-US" dirty="0" err="1">
                <a:solidFill>
                  <a:srgbClr val="4F4F5B"/>
                </a:solidFill>
              </a:rPr>
              <a:t>έν</a:t>
            </a:r>
            <a:r>
              <a:rPr lang="en-US" dirty="0">
                <a:solidFill>
                  <a:srgbClr val="4F4F5B"/>
                </a:solidFill>
              </a:rPr>
              <a:t>α</a:t>
            </a:r>
            <a:r>
              <a:rPr lang="en-US" dirty="0" err="1">
                <a:solidFill>
                  <a:srgbClr val="4F4F5B"/>
                </a:solidFill>
              </a:rPr>
              <a:t>ς</a:t>
            </a:r>
            <a:r>
              <a:rPr lang="en-US" dirty="0">
                <a:solidFill>
                  <a:srgbClr val="4F4F5B"/>
                </a:solidFill>
              </a:rPr>
              <a:t> </a:t>
            </a:r>
            <a:r>
              <a:rPr lang="en-US" dirty="0" err="1">
                <a:solidFill>
                  <a:srgbClr val="4F4F5B"/>
                </a:solidFill>
              </a:rPr>
              <a:t>στόχος</a:t>
            </a:r>
            <a:r>
              <a:rPr lang="en-US" dirty="0">
                <a:solidFill>
                  <a:srgbClr val="4F4F5B"/>
                </a:solidFill>
              </a:rPr>
              <a:t> π</a:t>
            </a:r>
            <a:r>
              <a:rPr lang="en-US" dirty="0" err="1">
                <a:solidFill>
                  <a:srgbClr val="4F4F5B"/>
                </a:solidFill>
              </a:rPr>
              <a:t>ου</a:t>
            </a:r>
            <a:r>
              <a:rPr lang="el-GR" dirty="0">
                <a:solidFill>
                  <a:srgbClr val="4F4F5B"/>
                </a:solidFill>
              </a:rPr>
              <a:t> είναι</a:t>
            </a:r>
            <a:r>
              <a:rPr lang="en-US" dirty="0">
                <a:solidFill>
                  <a:srgbClr val="4F4F5B"/>
                </a:solidFill>
              </a:rPr>
              <a:t>:</a:t>
            </a: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n-US" dirty="0" err="1">
                <a:solidFill>
                  <a:srgbClr val="4F4F5B"/>
                </a:solidFill>
              </a:rPr>
              <a:t>Προσ</a:t>
            </a:r>
            <a:r>
              <a:rPr lang="en-US" dirty="0">
                <a:solidFill>
                  <a:srgbClr val="4F4F5B"/>
                </a:solidFill>
              </a:rPr>
              <a:t>α</a:t>
            </a:r>
            <a:r>
              <a:rPr lang="en-US" dirty="0" err="1">
                <a:solidFill>
                  <a:srgbClr val="4F4F5B"/>
                </a:solidFill>
              </a:rPr>
              <a:t>ρμοσμένος</a:t>
            </a:r>
            <a:r>
              <a:rPr lang="en-US" dirty="0">
                <a:solidFill>
                  <a:srgbClr val="4F4F5B"/>
                </a:solidFill>
              </a:rPr>
              <a:t> </a:t>
            </a:r>
            <a:r>
              <a:rPr lang="en-US" dirty="0" err="1">
                <a:solidFill>
                  <a:srgbClr val="4F4F5B"/>
                </a:solidFill>
              </a:rPr>
              <a:t>στις</a:t>
            </a:r>
            <a:r>
              <a:rPr lang="en-US" dirty="0">
                <a:solidFill>
                  <a:srgbClr val="4F4F5B"/>
                </a:solidFill>
              </a:rPr>
              <a:t> α</a:t>
            </a:r>
            <a:r>
              <a:rPr lang="en-US" dirty="0" err="1">
                <a:solidFill>
                  <a:srgbClr val="4F4F5B"/>
                </a:solidFill>
              </a:rPr>
              <a:t>νάγκες</a:t>
            </a:r>
            <a:r>
              <a:rPr lang="en-US" dirty="0">
                <a:solidFill>
                  <a:srgbClr val="4F4F5B"/>
                </a:solidFill>
              </a:rPr>
              <a:t> </a:t>
            </a:r>
            <a:r>
              <a:rPr lang="en-US" dirty="0" err="1">
                <a:solidFill>
                  <a:srgbClr val="4F4F5B"/>
                </a:solidFill>
              </a:rPr>
              <a:t>των</a:t>
            </a:r>
            <a:r>
              <a:rPr lang="en-US" dirty="0">
                <a:solidFill>
                  <a:srgbClr val="4F4F5B"/>
                </a:solidFill>
              </a:rPr>
              <a:t> </a:t>
            </a:r>
            <a:r>
              <a:rPr lang="en-US" dirty="0" err="1">
                <a:solidFill>
                  <a:srgbClr val="4F4F5B"/>
                </a:solidFill>
              </a:rPr>
              <a:t>μ</a:t>
            </a:r>
            <a:r>
              <a:rPr lang="en-US" dirty="0">
                <a:solidFill>
                  <a:srgbClr val="4F4F5B"/>
                </a:solidFill>
              </a:rPr>
              <a:t>α</a:t>
            </a:r>
            <a:r>
              <a:rPr lang="en-US" dirty="0" err="1">
                <a:solidFill>
                  <a:srgbClr val="4F4F5B"/>
                </a:solidFill>
              </a:rPr>
              <a:t>θητών</a:t>
            </a:r>
            <a:r>
              <a:rPr lang="en-US" dirty="0">
                <a:solidFill>
                  <a:srgbClr val="4F4F5B"/>
                </a:solidFill>
              </a:rPr>
              <a:t> (</a:t>
            </a:r>
            <a:r>
              <a:rPr lang="en-US" dirty="0" err="1">
                <a:solidFill>
                  <a:srgbClr val="4F4F5B"/>
                </a:solidFill>
              </a:rPr>
              <a:t>ηλικί</a:t>
            </a:r>
            <a:r>
              <a:rPr lang="en-US" dirty="0">
                <a:solidFill>
                  <a:srgbClr val="4F4F5B"/>
                </a:solidFill>
              </a:rPr>
              <a:t>α, </a:t>
            </a:r>
            <a:r>
              <a:rPr lang="en-US" dirty="0" err="1">
                <a:solidFill>
                  <a:srgbClr val="4F4F5B"/>
                </a:solidFill>
              </a:rPr>
              <a:t>συνθήκες</a:t>
            </a:r>
            <a:r>
              <a:rPr lang="en-US" dirty="0">
                <a:solidFill>
                  <a:srgbClr val="4F4F5B"/>
                </a:solidFill>
              </a:rPr>
              <a:t>)</a:t>
            </a: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n-US" dirty="0">
                <a:solidFill>
                  <a:srgbClr val="4F4F5B"/>
                </a:solidFill>
              </a:rPr>
              <a:t>SMART (</a:t>
            </a:r>
            <a:r>
              <a:rPr lang="en-US" dirty="0" err="1">
                <a:solidFill>
                  <a:srgbClr val="4F4F5B"/>
                </a:solidFill>
              </a:rPr>
              <a:t>Συγκεκριμένος</a:t>
            </a:r>
            <a:r>
              <a:rPr lang="en-US" dirty="0">
                <a:solidFill>
                  <a:srgbClr val="4F4F5B"/>
                </a:solidFill>
              </a:rPr>
              <a:t>, </a:t>
            </a:r>
            <a:r>
              <a:rPr lang="en-US" dirty="0" err="1">
                <a:solidFill>
                  <a:srgbClr val="4F4F5B"/>
                </a:solidFill>
              </a:rPr>
              <a:t>Μετρήσιμος</a:t>
            </a:r>
            <a:r>
              <a:rPr lang="en-US" dirty="0">
                <a:solidFill>
                  <a:srgbClr val="4F4F5B"/>
                </a:solidFill>
              </a:rPr>
              <a:t>, </a:t>
            </a:r>
            <a:r>
              <a:rPr lang="en-US" dirty="0" err="1">
                <a:solidFill>
                  <a:srgbClr val="4F4F5B"/>
                </a:solidFill>
              </a:rPr>
              <a:t>Εφικτός</a:t>
            </a:r>
            <a:r>
              <a:rPr lang="en-US" dirty="0">
                <a:solidFill>
                  <a:srgbClr val="4F4F5B"/>
                </a:solidFill>
              </a:rPr>
              <a:t>, </a:t>
            </a:r>
            <a:r>
              <a:rPr lang="en-US" dirty="0" err="1">
                <a:solidFill>
                  <a:srgbClr val="4F4F5B"/>
                </a:solidFill>
              </a:rPr>
              <a:t>Σχετικός</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ι</a:t>
            </a:r>
            <a:r>
              <a:rPr lang="en-US" dirty="0">
                <a:solidFill>
                  <a:srgbClr val="4F4F5B"/>
                </a:solidFill>
              </a:rPr>
              <a:t> </a:t>
            </a:r>
            <a:r>
              <a:rPr lang="el-GR" dirty="0">
                <a:solidFill>
                  <a:srgbClr val="4F4F5B"/>
                </a:solidFill>
              </a:rPr>
              <a:t>Χρονικά προσδιορισμένος</a:t>
            </a:r>
            <a:r>
              <a:rPr lang="en-US" dirty="0">
                <a:solidFill>
                  <a:srgbClr val="4F4F5B"/>
                </a:solidFill>
              </a:rPr>
              <a:t>)</a:t>
            </a:r>
            <a:endParaRPr dirty="0">
              <a:solidFill>
                <a:srgbClr val="4F4F5B"/>
              </a:solidFill>
            </a:endParaRPr>
          </a:p>
          <a:p>
            <a:pPr marL="457200" marR="0" lvl="0" indent="-342900" algn="l" rtl="0">
              <a:lnSpc>
                <a:spcPct val="90000"/>
              </a:lnSpc>
              <a:spcBef>
                <a:spcPts val="0"/>
              </a:spcBef>
              <a:spcAft>
                <a:spcPts val="0"/>
              </a:spcAft>
              <a:buClr>
                <a:srgbClr val="4F4F5B"/>
              </a:buClr>
              <a:buSzPts val="1800"/>
              <a:buAutoNum type="arabicPeriod"/>
            </a:pPr>
            <a:r>
              <a:rPr lang="el-GR" dirty="0">
                <a:solidFill>
                  <a:srgbClr val="4F4F5B"/>
                </a:solidFill>
              </a:rPr>
              <a:t>Προσανατολισμένος</a:t>
            </a:r>
            <a:r>
              <a:rPr lang="en-US" dirty="0">
                <a:solidFill>
                  <a:srgbClr val="4F4F5B"/>
                </a:solidFill>
              </a:rPr>
              <a:t> </a:t>
            </a:r>
            <a:r>
              <a:rPr lang="el-GR" dirty="0">
                <a:solidFill>
                  <a:srgbClr val="4F4F5B"/>
                </a:solidFill>
              </a:rPr>
              <a:t>σ</a:t>
            </a:r>
            <a:r>
              <a:rPr lang="en-US" dirty="0" err="1">
                <a:solidFill>
                  <a:srgbClr val="4F4F5B"/>
                </a:solidFill>
              </a:rPr>
              <a:t>τον</a:t>
            </a:r>
            <a:r>
              <a:rPr lang="en-US" dirty="0">
                <a:solidFill>
                  <a:srgbClr val="4F4F5B"/>
                </a:solidFill>
              </a:rPr>
              <a:t> </a:t>
            </a:r>
            <a:r>
              <a:rPr lang="en-US" dirty="0" err="1">
                <a:solidFill>
                  <a:srgbClr val="4F4F5B"/>
                </a:solidFill>
              </a:rPr>
              <a:t>στόχο</a:t>
            </a:r>
            <a:r>
              <a:rPr lang="en-US" dirty="0">
                <a:solidFill>
                  <a:srgbClr val="4F4F5B"/>
                </a:solidFill>
              </a:rPr>
              <a:t> (π</a:t>
            </a:r>
            <a:r>
              <a:rPr lang="en-US" dirty="0" err="1">
                <a:solidFill>
                  <a:srgbClr val="4F4F5B"/>
                </a:solidFill>
              </a:rPr>
              <a:t>ροχωρά</a:t>
            </a:r>
            <a:r>
              <a:rPr lang="en-US" dirty="0">
                <a:solidFill>
                  <a:srgbClr val="4F4F5B"/>
                </a:solidFill>
              </a:rPr>
              <a:t> π</a:t>
            </a:r>
            <a:r>
              <a:rPr lang="en-US" dirty="0" err="1">
                <a:solidFill>
                  <a:srgbClr val="4F4F5B"/>
                </a:solidFill>
              </a:rPr>
              <a:t>ρος</a:t>
            </a:r>
            <a:r>
              <a:rPr lang="en-US" dirty="0">
                <a:solidFill>
                  <a:srgbClr val="4F4F5B"/>
                </a:solidFill>
              </a:rPr>
              <a:t> </a:t>
            </a:r>
            <a:r>
              <a:rPr lang="en-US" dirty="0" err="1">
                <a:solidFill>
                  <a:srgbClr val="4F4F5B"/>
                </a:solidFill>
              </a:rPr>
              <a:t>την</a:t>
            </a:r>
            <a:r>
              <a:rPr lang="en-US" dirty="0">
                <a:solidFill>
                  <a:srgbClr val="4F4F5B"/>
                </a:solidFill>
              </a:rPr>
              <a:t> α</a:t>
            </a:r>
            <a:r>
              <a:rPr lang="en-US" dirty="0" err="1">
                <a:solidFill>
                  <a:srgbClr val="4F4F5B"/>
                </a:solidFill>
              </a:rPr>
              <a:t>νά</a:t>
            </a:r>
            <a:r>
              <a:rPr lang="en-US" dirty="0">
                <a:solidFill>
                  <a:srgbClr val="4F4F5B"/>
                </a:solidFill>
              </a:rPr>
              <a:t>π</a:t>
            </a:r>
            <a:r>
              <a:rPr lang="en-US" dirty="0" err="1">
                <a:solidFill>
                  <a:srgbClr val="4F4F5B"/>
                </a:solidFill>
              </a:rPr>
              <a:t>τυξη</a:t>
            </a:r>
            <a:r>
              <a:rPr lang="en-US" dirty="0">
                <a:solidFill>
                  <a:srgbClr val="4F4F5B"/>
                </a:solidFill>
              </a:rPr>
              <a:t>, </a:t>
            </a:r>
            <a:r>
              <a:rPr lang="en-US" dirty="0" err="1">
                <a:solidFill>
                  <a:srgbClr val="4F4F5B"/>
                </a:solidFill>
              </a:rPr>
              <a:t>δεν</a:t>
            </a:r>
            <a:r>
              <a:rPr lang="en-US" dirty="0">
                <a:solidFill>
                  <a:srgbClr val="4F4F5B"/>
                </a:solidFill>
              </a:rPr>
              <a:t> απ</a:t>
            </a:r>
            <a:r>
              <a:rPr lang="en-US" dirty="0" err="1">
                <a:solidFill>
                  <a:srgbClr val="4F4F5B"/>
                </a:solidFill>
              </a:rPr>
              <a:t>ομ</a:t>
            </a:r>
            <a:r>
              <a:rPr lang="en-US" dirty="0">
                <a:solidFill>
                  <a:srgbClr val="4F4F5B"/>
                </a:solidFill>
              </a:rPr>
              <a:t>α</a:t>
            </a:r>
            <a:r>
              <a:rPr lang="en-US" dirty="0" err="1">
                <a:solidFill>
                  <a:srgbClr val="4F4F5B"/>
                </a:solidFill>
              </a:rPr>
              <a:t>κρύνετ</a:t>
            </a:r>
            <a:r>
              <a:rPr lang="en-US" dirty="0">
                <a:solidFill>
                  <a:srgbClr val="4F4F5B"/>
                </a:solidFill>
              </a:rPr>
              <a:t>α</a:t>
            </a:r>
            <a:r>
              <a:rPr lang="en-US" dirty="0" err="1">
                <a:solidFill>
                  <a:srgbClr val="4F4F5B"/>
                </a:solidFill>
              </a:rPr>
              <a:t>ι</a:t>
            </a:r>
            <a:r>
              <a:rPr lang="en-US" dirty="0">
                <a:solidFill>
                  <a:srgbClr val="4F4F5B"/>
                </a:solidFill>
              </a:rPr>
              <a:t> απ</a:t>
            </a:r>
            <a:r>
              <a:rPr lang="en-US" dirty="0" err="1">
                <a:solidFill>
                  <a:srgbClr val="4F4F5B"/>
                </a:solidFill>
              </a:rPr>
              <a:t>ό</a:t>
            </a:r>
            <a:r>
              <a:rPr lang="en-US" dirty="0">
                <a:solidFill>
                  <a:srgbClr val="4F4F5B"/>
                </a:solidFill>
              </a:rPr>
              <a:t> </a:t>
            </a:r>
            <a:r>
              <a:rPr lang="en-US" dirty="0" err="1">
                <a:solidFill>
                  <a:srgbClr val="4F4F5B"/>
                </a:solidFill>
              </a:rPr>
              <a:t>την</a:t>
            </a:r>
            <a:r>
              <a:rPr lang="en-US" dirty="0">
                <a:solidFill>
                  <a:srgbClr val="4F4F5B"/>
                </a:solidFill>
              </a:rPr>
              <a:t> απ</a:t>
            </a:r>
            <a:r>
              <a:rPr lang="en-US" dirty="0" err="1">
                <a:solidFill>
                  <a:srgbClr val="4F4F5B"/>
                </a:solidFill>
              </a:rPr>
              <a:t>οτυχί</a:t>
            </a:r>
            <a:r>
              <a:rPr lang="en-US" dirty="0">
                <a:solidFill>
                  <a:srgbClr val="4F4F5B"/>
                </a:solidFill>
              </a:rPr>
              <a:t>α)</a:t>
            </a:r>
            <a:endParaRPr sz="1100" b="1" dirty="0">
              <a:solidFill>
                <a:srgbClr val="000000"/>
              </a:solidFill>
              <a:latin typeface="Arial"/>
              <a:ea typeface="Arial"/>
              <a:cs typeface="Arial"/>
              <a:sym typeface="Arial"/>
            </a:endParaRPr>
          </a:p>
          <a:p>
            <a:pPr marL="457200" lvl="0" indent="0" algn="l" rtl="0">
              <a:spcBef>
                <a:spcPts val="0"/>
              </a:spcBef>
              <a:spcAft>
                <a:spcPts val="0"/>
              </a:spcAft>
              <a:buNone/>
            </a:pPr>
            <a:endParaRPr dirty="0">
              <a:solidFill>
                <a:srgbClr val="4F4F5B"/>
              </a:solidFill>
            </a:endParaRPr>
          </a:p>
          <a:p>
            <a:pPr marL="0" lvl="0" indent="0" algn="l" rtl="0">
              <a:spcBef>
                <a:spcPts val="0"/>
              </a:spcBef>
              <a:spcAft>
                <a:spcPts val="0"/>
              </a:spcAft>
              <a:buNone/>
            </a:pPr>
            <a:endParaRPr dirty="0">
              <a:solidFill>
                <a:srgbClr val="4F4F5B"/>
              </a:solidFill>
            </a:endParaRPr>
          </a:p>
        </p:txBody>
      </p:sp>
      <p:sp>
        <p:nvSpPr>
          <p:cNvPr id="343" name="Google Shape;343;g39f7e177b5a_1_25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err="1"/>
              <a:t>Άσκηση</a:t>
            </a:r>
            <a:r>
              <a:rPr lang="el-GR" dirty="0"/>
              <a:t>:</a:t>
            </a:r>
            <a:r>
              <a:rPr lang="en-US" dirty="0"/>
              <a:t> </a:t>
            </a:r>
            <a:r>
              <a:rPr lang="en-US" dirty="0" err="1"/>
              <a:t>Ξ</a:t>
            </a:r>
            <a:r>
              <a:rPr lang="en-US" dirty="0"/>
              <a:t>α</a:t>
            </a:r>
            <a:r>
              <a:rPr lang="en-US" dirty="0" err="1"/>
              <a:t>ν</a:t>
            </a:r>
            <a:r>
              <a:rPr lang="en-US" dirty="0"/>
              <a:t>α</a:t>
            </a:r>
            <a:r>
              <a:rPr lang="en-US" dirty="0" err="1"/>
              <a:t>γράψτε</a:t>
            </a:r>
            <a:r>
              <a:rPr lang="en-US" dirty="0"/>
              <a:t> </a:t>
            </a:r>
            <a:r>
              <a:rPr lang="en-US" dirty="0" err="1"/>
              <a:t>τους</a:t>
            </a:r>
            <a:r>
              <a:rPr lang="en-US" dirty="0"/>
              <a:t> </a:t>
            </a:r>
            <a:r>
              <a:rPr lang="en-US" dirty="0" err="1"/>
              <a:t>στόχους</a:t>
            </a:r>
            <a:r>
              <a:rPr lang="en-US" dirty="0"/>
              <a:t> </a:t>
            </a:r>
            <a:r>
              <a:rPr lang="en-US" dirty="0" err="1"/>
              <a:t>με</a:t>
            </a:r>
            <a:r>
              <a:rPr lang="en-US" dirty="0"/>
              <a:t> β</a:t>
            </a:r>
            <a:r>
              <a:rPr lang="en-US" dirty="0" err="1"/>
              <a:t>άση</a:t>
            </a:r>
            <a:r>
              <a:rPr lang="en-US" dirty="0"/>
              <a:t> </a:t>
            </a:r>
            <a:r>
              <a:rPr lang="en-US" dirty="0" err="1"/>
              <a:t>το</a:t>
            </a:r>
            <a:r>
              <a:rPr lang="en-US" dirty="0"/>
              <a:t> </a:t>
            </a:r>
            <a:r>
              <a:rPr lang="en-US" dirty="0" err="1"/>
              <a:t>μοντέλο</a:t>
            </a:r>
            <a:r>
              <a:rPr lang="en-US" dirty="0"/>
              <a:t> PERMA</a:t>
            </a:r>
            <a:endParaRPr dirty="0"/>
          </a:p>
        </p:txBody>
      </p:sp>
      <p:pic>
        <p:nvPicPr>
          <p:cNvPr id="344" name="Google Shape;344;g39f7e177b5a_1_254"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9f7e177b5a_1_28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50" name="Google Shape;350;g39f7e177b5a_1_287"/>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b="1" dirty="0" err="1">
                <a:solidFill>
                  <a:srgbClr val="4F4F5B"/>
                </a:solidFill>
                <a:highlight>
                  <a:srgbClr val="FFFFFF"/>
                </a:highlight>
              </a:rPr>
              <a:t>Δημιουργί</a:t>
            </a:r>
            <a:r>
              <a:rPr lang="en-US" sz="2000" b="1" dirty="0">
                <a:solidFill>
                  <a:srgbClr val="4F4F5B"/>
                </a:solidFill>
                <a:highlight>
                  <a:srgbClr val="FFFFFF"/>
                </a:highlight>
              </a:rPr>
              <a:t>α </a:t>
            </a:r>
            <a:r>
              <a:rPr lang="en-US" sz="2000" b="1" dirty="0" err="1">
                <a:solidFill>
                  <a:srgbClr val="4F4F5B"/>
                </a:solidFill>
                <a:highlight>
                  <a:srgbClr val="FFFFFF"/>
                </a:highlight>
              </a:rPr>
              <a:t>δι</a:t>
            </a:r>
            <a:r>
              <a:rPr lang="en-US" sz="2000" b="1" dirty="0">
                <a:solidFill>
                  <a:srgbClr val="4F4F5B"/>
                </a:solidFill>
                <a:highlight>
                  <a:srgbClr val="FFFFFF"/>
                </a:highlight>
              </a:rPr>
              <a:t>α</a:t>
            </a:r>
            <a:r>
              <a:rPr lang="en-US" sz="2000" b="1" dirty="0" err="1">
                <a:solidFill>
                  <a:srgbClr val="4F4F5B"/>
                </a:solidFill>
                <a:highlight>
                  <a:srgbClr val="FFFFFF"/>
                </a:highlight>
              </a:rPr>
              <a:t>δρομών</a:t>
            </a:r>
            <a:r>
              <a:rPr lang="en-US" sz="2000" b="1" dirty="0">
                <a:solidFill>
                  <a:srgbClr val="4F4F5B"/>
                </a:solidFill>
                <a:highlight>
                  <a:srgbClr val="FFFFFF"/>
                </a:highlight>
              </a:rPr>
              <a:t> (</a:t>
            </a:r>
            <a:r>
              <a:rPr lang="el-GR" sz="2000" b="1" dirty="0">
                <a:solidFill>
                  <a:srgbClr val="4F4F5B"/>
                </a:solidFill>
                <a:highlight>
                  <a:srgbClr val="FFFFFF"/>
                </a:highlight>
              </a:rPr>
              <a:t>Ε</a:t>
            </a:r>
            <a:r>
              <a:rPr lang="en-US" sz="2000" b="1" dirty="0">
                <a:solidFill>
                  <a:srgbClr val="4F4F5B"/>
                </a:solidFill>
                <a:highlight>
                  <a:srgbClr val="FFFFFF"/>
                </a:highlight>
              </a:rPr>
              <a:t>π</a:t>
            </a:r>
            <a:r>
              <a:rPr lang="en-US" sz="2000" b="1" dirty="0" err="1">
                <a:solidFill>
                  <a:srgbClr val="4F4F5B"/>
                </a:solidFill>
                <a:highlight>
                  <a:srgbClr val="FFFFFF"/>
                </a:highlight>
              </a:rPr>
              <a:t>ίτευξη</a:t>
            </a:r>
            <a:r>
              <a:rPr lang="en-US" sz="2000" b="1" dirty="0">
                <a:solidFill>
                  <a:srgbClr val="4F4F5B"/>
                </a:solidFill>
                <a:highlight>
                  <a:srgbClr val="FFFFFF"/>
                </a:highlight>
              </a:rPr>
              <a:t>)</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0" lvl="0" indent="0" algn="l" rtl="0">
              <a:spcBef>
                <a:spcPts val="0"/>
              </a:spcBef>
              <a:spcAft>
                <a:spcPts val="0"/>
              </a:spcAft>
              <a:buNone/>
            </a:pPr>
            <a:r>
              <a:rPr lang="en-US" sz="2000" dirty="0" err="1">
                <a:solidFill>
                  <a:srgbClr val="4F4F5B"/>
                </a:solidFill>
                <a:highlight>
                  <a:srgbClr val="FFFFFF"/>
                </a:highlight>
              </a:rPr>
              <a:t>Δώστε</a:t>
            </a:r>
            <a:r>
              <a:rPr lang="en-US" sz="2000" dirty="0">
                <a:solidFill>
                  <a:srgbClr val="4F4F5B"/>
                </a:solidFill>
                <a:highlight>
                  <a:srgbClr val="FFFFFF"/>
                </a:highlight>
              </a:rPr>
              <a:t> </a:t>
            </a:r>
            <a:r>
              <a:rPr lang="en-US" sz="2000" dirty="0" err="1">
                <a:solidFill>
                  <a:srgbClr val="4F4F5B"/>
                </a:solidFill>
                <a:highlight>
                  <a:srgbClr val="FFFFFF"/>
                </a:highlight>
              </a:rPr>
              <a:t>στους</a:t>
            </a:r>
            <a:r>
              <a:rPr lang="el-GR" sz="2000" dirty="0">
                <a:solidFill>
                  <a:srgbClr val="4F4F5B"/>
                </a:solidFill>
                <a:highlight>
                  <a:srgbClr val="FFFFFF"/>
                </a:highlight>
              </a:rPr>
              <a:t>/στις</a:t>
            </a:r>
            <a:r>
              <a:rPr lang="en-US" sz="2000" dirty="0">
                <a:solidFill>
                  <a:srgbClr val="4F4F5B"/>
                </a:solidFill>
                <a:highlight>
                  <a:srgbClr val="FFFFFF"/>
                </a:highlight>
              </a:rPr>
              <a:t> </a:t>
            </a:r>
            <a:r>
              <a:rPr lang="el-GR" sz="2000" dirty="0">
                <a:solidFill>
                  <a:srgbClr val="4F4F5B"/>
                </a:solidFill>
                <a:highlight>
                  <a:srgbClr val="FFFFFF"/>
                </a:highlight>
              </a:rPr>
              <a:t>μαθητές/μαθήτριες</a:t>
            </a:r>
            <a:r>
              <a:rPr lang="en-US" sz="2000" dirty="0">
                <a:solidFill>
                  <a:srgbClr val="4F4F5B"/>
                </a:solidFill>
                <a:highlight>
                  <a:srgbClr val="FFFFFF"/>
                </a:highlight>
              </a:rPr>
              <a:t> </a:t>
            </a:r>
            <a:r>
              <a:rPr lang="en-US" sz="2000" dirty="0" err="1">
                <a:solidFill>
                  <a:srgbClr val="4F4F5B"/>
                </a:solidFill>
                <a:highlight>
                  <a:srgbClr val="FFFFFF"/>
                </a:highlight>
              </a:rPr>
              <a:t>τη</a:t>
            </a:r>
            <a:r>
              <a:rPr lang="en-US" sz="2000" dirty="0">
                <a:solidFill>
                  <a:srgbClr val="4F4F5B"/>
                </a:solidFill>
                <a:highlight>
                  <a:srgbClr val="FFFFFF"/>
                </a:highlight>
              </a:rPr>
              <a:t> </a:t>
            </a:r>
            <a:r>
              <a:rPr lang="en-US" sz="2000" dirty="0" err="1">
                <a:solidFill>
                  <a:srgbClr val="4F4F5B"/>
                </a:solidFill>
                <a:highlight>
                  <a:srgbClr val="FFFFFF"/>
                </a:highlight>
              </a:rPr>
              <a:t>δυν</a:t>
            </a:r>
            <a:r>
              <a:rPr lang="en-US" sz="2000" dirty="0">
                <a:solidFill>
                  <a:srgbClr val="4F4F5B"/>
                </a:solidFill>
                <a:highlight>
                  <a:srgbClr val="FFFFFF"/>
                </a:highlight>
              </a:rPr>
              <a:t>α</a:t>
            </a:r>
            <a:r>
              <a:rPr lang="en-US" sz="2000" dirty="0" err="1">
                <a:solidFill>
                  <a:srgbClr val="4F4F5B"/>
                </a:solidFill>
                <a:highlight>
                  <a:srgbClr val="FFFFFF"/>
                </a:highlight>
              </a:rPr>
              <a:t>τότητ</a:t>
            </a:r>
            <a:r>
              <a:rPr lang="en-US" sz="2000" dirty="0">
                <a:solidFill>
                  <a:srgbClr val="4F4F5B"/>
                </a:solidFill>
                <a:highlight>
                  <a:srgbClr val="FFFFFF"/>
                </a:highlight>
              </a:rPr>
              <a:t>α </a:t>
            </a:r>
            <a:r>
              <a:rPr lang="en-US" sz="2000" dirty="0" err="1">
                <a:solidFill>
                  <a:srgbClr val="4F4F5B"/>
                </a:solidFill>
                <a:highlight>
                  <a:srgbClr val="FFFFFF"/>
                </a:highlight>
              </a:rPr>
              <a:t>ν</a:t>
            </a:r>
            <a:r>
              <a:rPr lang="en-US" sz="2000" dirty="0">
                <a:solidFill>
                  <a:srgbClr val="4F4F5B"/>
                </a:solidFill>
                <a:highlight>
                  <a:srgbClr val="FFFFFF"/>
                </a:highlight>
              </a:rPr>
              <a:t>α </a:t>
            </a:r>
            <a:r>
              <a:rPr lang="en-US" sz="2000" dirty="0" err="1">
                <a:solidFill>
                  <a:srgbClr val="4F4F5B"/>
                </a:solidFill>
                <a:highlight>
                  <a:srgbClr val="FFFFFF"/>
                </a:highlight>
              </a:rPr>
              <a:t>εντο</a:t>
            </a:r>
            <a:r>
              <a:rPr lang="en-US" sz="2000" dirty="0">
                <a:solidFill>
                  <a:srgbClr val="4F4F5B"/>
                </a:solidFill>
                <a:highlight>
                  <a:srgbClr val="FFFFFF"/>
                </a:highlight>
              </a:rPr>
              <a:t>π</a:t>
            </a:r>
            <a:r>
              <a:rPr lang="en-US" sz="2000" dirty="0" err="1">
                <a:solidFill>
                  <a:srgbClr val="4F4F5B"/>
                </a:solidFill>
                <a:highlight>
                  <a:srgbClr val="FFFFFF"/>
                </a:highlight>
              </a:rPr>
              <a:t>ίζουν</a:t>
            </a:r>
            <a:r>
              <a:rPr lang="en-US" sz="2000" dirty="0">
                <a:solidFill>
                  <a:srgbClr val="4F4F5B"/>
                </a:solidFill>
                <a:highlight>
                  <a:srgbClr val="FFFFFF"/>
                </a:highlight>
              </a:rPr>
              <a:t> π</a:t>
            </a:r>
            <a:r>
              <a:rPr lang="en-US" sz="2000" dirty="0" err="1">
                <a:solidFill>
                  <a:srgbClr val="4F4F5B"/>
                </a:solidFill>
                <a:highlight>
                  <a:srgbClr val="FFFFFF"/>
                </a:highlight>
              </a:rPr>
              <a:t>ολλ</a:t>
            </a:r>
            <a:r>
              <a:rPr lang="en-US" sz="2000" dirty="0">
                <a:solidFill>
                  <a:srgbClr val="4F4F5B"/>
                </a:solidFill>
                <a:highlight>
                  <a:srgbClr val="FFFFFF"/>
                </a:highlight>
              </a:rPr>
              <a:t>απ</a:t>
            </a:r>
            <a:r>
              <a:rPr lang="en-US" sz="2000" dirty="0" err="1">
                <a:solidFill>
                  <a:srgbClr val="4F4F5B"/>
                </a:solidFill>
                <a:highlight>
                  <a:srgbClr val="FFFFFF"/>
                </a:highlight>
              </a:rPr>
              <a:t>λές</a:t>
            </a:r>
            <a:r>
              <a:rPr lang="en-US" sz="2000" dirty="0">
                <a:solidFill>
                  <a:srgbClr val="4F4F5B"/>
                </a:solidFill>
                <a:highlight>
                  <a:srgbClr val="FFFFFF"/>
                </a:highlight>
              </a:rPr>
              <a:t> </a:t>
            </a:r>
            <a:r>
              <a:rPr lang="en-US" sz="2000" dirty="0" err="1">
                <a:solidFill>
                  <a:srgbClr val="4F4F5B"/>
                </a:solidFill>
                <a:highlight>
                  <a:srgbClr val="FFFFFF"/>
                </a:highlight>
              </a:rPr>
              <a:t>δι</a:t>
            </a:r>
            <a:r>
              <a:rPr lang="en-US" sz="2000" dirty="0">
                <a:solidFill>
                  <a:srgbClr val="4F4F5B"/>
                </a:solidFill>
                <a:highlight>
                  <a:srgbClr val="FFFFFF"/>
                </a:highlight>
              </a:rPr>
              <a:t>α</a:t>
            </a:r>
            <a:r>
              <a:rPr lang="en-US" sz="2000" dirty="0" err="1">
                <a:solidFill>
                  <a:srgbClr val="4F4F5B"/>
                </a:solidFill>
                <a:highlight>
                  <a:srgbClr val="FFFFFF"/>
                </a:highlight>
              </a:rPr>
              <a:t>δρομές</a:t>
            </a:r>
            <a:r>
              <a:rPr lang="en-US" sz="2000" dirty="0">
                <a:solidFill>
                  <a:srgbClr val="4F4F5B"/>
                </a:solidFill>
                <a:highlight>
                  <a:srgbClr val="FFFFFF"/>
                </a:highlight>
              </a:rPr>
              <a:t> π</a:t>
            </a:r>
            <a:r>
              <a:rPr lang="en-US" sz="2000" dirty="0" err="1">
                <a:solidFill>
                  <a:srgbClr val="4F4F5B"/>
                </a:solidFill>
                <a:highlight>
                  <a:srgbClr val="FFFFFF"/>
                </a:highlight>
              </a:rPr>
              <a:t>ρος</a:t>
            </a:r>
            <a:r>
              <a:rPr lang="en-US" sz="2000" dirty="0">
                <a:solidFill>
                  <a:srgbClr val="4F4F5B"/>
                </a:solidFill>
                <a:highlight>
                  <a:srgbClr val="FFFFFF"/>
                </a:highlight>
              </a:rPr>
              <a:t> </a:t>
            </a:r>
            <a:r>
              <a:rPr lang="en-US" sz="2000" dirty="0" err="1">
                <a:solidFill>
                  <a:srgbClr val="4F4F5B"/>
                </a:solidFill>
                <a:highlight>
                  <a:srgbClr val="FFFFFF"/>
                </a:highlight>
              </a:rPr>
              <a:t>τον</a:t>
            </a:r>
            <a:r>
              <a:rPr lang="en-US" sz="2000" dirty="0">
                <a:solidFill>
                  <a:srgbClr val="4F4F5B"/>
                </a:solidFill>
                <a:highlight>
                  <a:srgbClr val="FFFFFF"/>
                </a:highlight>
              </a:rPr>
              <a:t> </a:t>
            </a:r>
            <a:r>
              <a:rPr lang="en-US" sz="2000" dirty="0" err="1">
                <a:solidFill>
                  <a:srgbClr val="4F4F5B"/>
                </a:solidFill>
                <a:highlight>
                  <a:srgbClr val="FFFFFF"/>
                </a:highlight>
              </a:rPr>
              <a:t>ε</a:t>
            </a:r>
            <a:r>
              <a:rPr lang="en-US" sz="2000" dirty="0">
                <a:solidFill>
                  <a:srgbClr val="4F4F5B"/>
                </a:solidFill>
                <a:highlight>
                  <a:srgbClr val="FFFFFF"/>
                </a:highlight>
              </a:rPr>
              <a:t>π</a:t>
            </a:r>
            <a:r>
              <a:rPr lang="en-US" sz="2000" dirty="0" err="1">
                <a:solidFill>
                  <a:srgbClr val="4F4F5B"/>
                </a:solidFill>
                <a:highlight>
                  <a:srgbClr val="FFFFFF"/>
                </a:highlight>
              </a:rPr>
              <a:t>ιθυμητό</a:t>
            </a:r>
            <a:r>
              <a:rPr lang="en-US" sz="2000" dirty="0">
                <a:solidFill>
                  <a:srgbClr val="4F4F5B"/>
                </a:solidFill>
                <a:highlight>
                  <a:srgbClr val="FFFFFF"/>
                </a:highlight>
              </a:rPr>
              <a:t> </a:t>
            </a:r>
            <a:r>
              <a:rPr lang="en-US" sz="2000" dirty="0" err="1">
                <a:solidFill>
                  <a:srgbClr val="4F4F5B"/>
                </a:solidFill>
                <a:highlight>
                  <a:srgbClr val="FFFFFF"/>
                </a:highlight>
              </a:rPr>
              <a:t>στόχο</a:t>
            </a:r>
            <a:r>
              <a:rPr lang="en-US" sz="2000" dirty="0">
                <a:solidFill>
                  <a:srgbClr val="4F4F5B"/>
                </a:solidFill>
                <a:highlight>
                  <a:srgbClr val="FFFFFF"/>
                </a:highlight>
              </a:rPr>
              <a:t>, </a:t>
            </a:r>
            <a:r>
              <a:rPr lang="en-US" sz="2000" dirty="0" err="1">
                <a:solidFill>
                  <a:srgbClr val="4F4F5B"/>
                </a:solidFill>
                <a:highlight>
                  <a:srgbClr val="FFFFFF"/>
                </a:highlight>
              </a:rPr>
              <a:t>ειδικά</a:t>
            </a:r>
            <a:r>
              <a:rPr lang="en-US" sz="2000" dirty="0">
                <a:solidFill>
                  <a:srgbClr val="4F4F5B"/>
                </a:solidFill>
                <a:highlight>
                  <a:srgbClr val="FFFFFF"/>
                </a:highlight>
              </a:rPr>
              <a:t> </a:t>
            </a:r>
            <a:r>
              <a:rPr lang="en-US" sz="2000" dirty="0" err="1">
                <a:solidFill>
                  <a:srgbClr val="4F4F5B"/>
                </a:solidFill>
                <a:highlight>
                  <a:srgbClr val="FFFFFF"/>
                </a:highlight>
              </a:rPr>
              <a:t>ότ</a:t>
            </a:r>
            <a:r>
              <a:rPr lang="en-US" sz="2000" dirty="0">
                <a:solidFill>
                  <a:srgbClr val="4F4F5B"/>
                </a:solidFill>
                <a:highlight>
                  <a:srgbClr val="FFFFFF"/>
                </a:highlight>
              </a:rPr>
              <a:t>α</a:t>
            </a:r>
            <a:r>
              <a:rPr lang="en-US" sz="2000" dirty="0" err="1">
                <a:solidFill>
                  <a:srgbClr val="4F4F5B"/>
                </a:solidFill>
                <a:highlight>
                  <a:srgbClr val="FFFFFF"/>
                </a:highlight>
              </a:rPr>
              <a:t>ν</a:t>
            </a:r>
            <a:r>
              <a:rPr lang="en-US" sz="2000" dirty="0">
                <a:solidFill>
                  <a:srgbClr val="4F4F5B"/>
                </a:solidFill>
                <a:highlight>
                  <a:srgbClr val="FFFFFF"/>
                </a:highlight>
              </a:rPr>
              <a:t> α</a:t>
            </a:r>
            <a:r>
              <a:rPr lang="en-US" sz="2000" dirty="0" err="1">
                <a:solidFill>
                  <a:srgbClr val="4F4F5B"/>
                </a:solidFill>
                <a:highlight>
                  <a:srgbClr val="FFFFFF"/>
                </a:highlight>
              </a:rPr>
              <a:t>ντιμετω</a:t>
            </a:r>
            <a:r>
              <a:rPr lang="en-US" sz="2000" dirty="0">
                <a:solidFill>
                  <a:srgbClr val="4F4F5B"/>
                </a:solidFill>
                <a:highlight>
                  <a:srgbClr val="FFFFFF"/>
                </a:highlight>
              </a:rPr>
              <a:t>π</a:t>
            </a:r>
            <a:r>
              <a:rPr lang="en-US" sz="2000" dirty="0" err="1">
                <a:solidFill>
                  <a:srgbClr val="4F4F5B"/>
                </a:solidFill>
                <a:highlight>
                  <a:srgbClr val="FFFFFF"/>
                </a:highlight>
              </a:rPr>
              <a:t>ίζουν</a:t>
            </a:r>
            <a:r>
              <a:rPr lang="en-US" sz="2000" dirty="0">
                <a:solidFill>
                  <a:srgbClr val="4F4F5B"/>
                </a:solidFill>
                <a:highlight>
                  <a:srgbClr val="FFFFFF"/>
                </a:highlight>
              </a:rPr>
              <a:t> </a:t>
            </a:r>
            <a:r>
              <a:rPr lang="en-US" sz="2000" dirty="0" err="1">
                <a:solidFill>
                  <a:srgbClr val="4F4F5B"/>
                </a:solidFill>
                <a:highlight>
                  <a:srgbClr val="FFFFFF"/>
                </a:highlight>
              </a:rPr>
              <a:t>εμ</a:t>
            </a:r>
            <a:r>
              <a:rPr lang="en-US" sz="2000" dirty="0">
                <a:solidFill>
                  <a:srgbClr val="4F4F5B"/>
                </a:solidFill>
                <a:highlight>
                  <a:srgbClr val="FFFFFF"/>
                </a:highlight>
              </a:rPr>
              <a:t>π</a:t>
            </a:r>
            <a:r>
              <a:rPr lang="en-US" sz="2000" dirty="0" err="1">
                <a:solidFill>
                  <a:srgbClr val="4F4F5B"/>
                </a:solidFill>
                <a:highlight>
                  <a:srgbClr val="FFFFFF"/>
                </a:highlight>
              </a:rPr>
              <a:t>όδι</a:t>
            </a:r>
            <a:r>
              <a:rPr lang="en-US" sz="2000" dirty="0">
                <a:solidFill>
                  <a:srgbClr val="4F4F5B"/>
                </a:solidFill>
                <a:highlight>
                  <a:srgbClr val="FFFFFF"/>
                </a:highlight>
              </a:rPr>
              <a:t>α. </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0" lvl="0" indent="0" algn="l" rtl="0">
              <a:spcBef>
                <a:spcPts val="0"/>
              </a:spcBef>
              <a:spcAft>
                <a:spcPts val="0"/>
              </a:spcAft>
              <a:buNone/>
            </a:pPr>
            <a:r>
              <a:rPr lang="el-GR" sz="2000" dirty="0">
                <a:solidFill>
                  <a:srgbClr val="4F4F5B"/>
                </a:solidFill>
                <a:highlight>
                  <a:srgbClr val="FFFFFF"/>
                </a:highlight>
              </a:rPr>
              <a:t>Μην ερμηνεύετε τα εμπόδια ως έλλειψη ταλέντου, αλλά ως ένδειξη ότι η συγκεκριμένη διαδρομή δεν είναι αποτελεσματική.</a:t>
            </a:r>
            <a:endParaRPr sz="2000" dirty="0">
              <a:solidFill>
                <a:srgbClr val="4F4F5B"/>
              </a:solidFill>
            </a:endParaRPr>
          </a:p>
        </p:txBody>
      </p:sp>
      <p:sp>
        <p:nvSpPr>
          <p:cNvPr id="351" name="Google Shape;351;g39f7e177b5a_1_28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a:t>2. </a:t>
            </a:r>
            <a:r>
              <a:rPr lang="en-US" dirty="0" err="1"/>
              <a:t>Σκέψη</a:t>
            </a:r>
            <a:r>
              <a:rPr lang="en-US" dirty="0"/>
              <a:t> </a:t>
            </a:r>
            <a:r>
              <a:rPr lang="en-US" dirty="0" err="1"/>
              <a:t>δι</a:t>
            </a:r>
            <a:r>
              <a:rPr lang="en-US" dirty="0"/>
              <a:t>α</a:t>
            </a:r>
            <a:r>
              <a:rPr lang="en-US" dirty="0" err="1"/>
              <a:t>δρομών</a:t>
            </a:r>
            <a:r>
              <a:rPr lang="en-US" dirty="0"/>
              <a:t> </a:t>
            </a:r>
            <a:r>
              <a:rPr lang="el-GR" dirty="0"/>
              <a:t>–</a:t>
            </a:r>
            <a:r>
              <a:rPr lang="en-US" dirty="0"/>
              <a:t> PERMA (</a:t>
            </a:r>
            <a:r>
              <a:rPr lang="en-US" dirty="0" err="1"/>
              <a:t>Ε</a:t>
            </a:r>
            <a:r>
              <a:rPr lang="en-US" dirty="0"/>
              <a:t>π</a:t>
            </a:r>
            <a:r>
              <a:rPr lang="en-US" dirty="0" err="1"/>
              <a:t>ίτευξη</a:t>
            </a:r>
            <a:r>
              <a:rPr lang="en-US" dirty="0"/>
              <a:t>)</a:t>
            </a:r>
            <a:endParaRPr dirty="0"/>
          </a:p>
        </p:txBody>
      </p:sp>
      <p:pic>
        <p:nvPicPr>
          <p:cNvPr id="352" name="Google Shape;352;g39f7e177b5a_1_287" descr="Student girl studying with laptop. Young woman sitting on stack of books, getting knowledge online. Young people have idea (Provided by Getty Images)"/>
          <p:cNvPicPr preferRelativeResize="0"/>
          <p:nvPr/>
        </p:nvPicPr>
        <p:blipFill>
          <a:blip r:embed="rId3">
            <a:alphaModFix/>
          </a:blip>
          <a:stretch>
            <a:fillRect/>
          </a:stretch>
        </p:blipFill>
        <p:spPr>
          <a:xfrm>
            <a:off x="7488772" y="3010829"/>
            <a:ext cx="4703227" cy="37411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9f7e177b5a_1_29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58" name="Google Shape;358;g39f7e177b5a_1_296"/>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b="1" dirty="0" err="1">
                <a:solidFill>
                  <a:srgbClr val="4F4F5B"/>
                </a:solidFill>
                <a:highlight>
                  <a:srgbClr val="FFFFFF"/>
                </a:highlight>
              </a:rPr>
              <a:t>Γ</a:t>
            </a:r>
            <a:r>
              <a:rPr lang="en-US" sz="2000" b="1" dirty="0">
                <a:solidFill>
                  <a:srgbClr val="4F4F5B"/>
                </a:solidFill>
                <a:highlight>
                  <a:srgbClr val="FFFFFF"/>
                </a:highlight>
              </a:rPr>
              <a:t>. </a:t>
            </a:r>
            <a:r>
              <a:rPr lang="en-US" sz="2000" b="1" dirty="0" err="1">
                <a:solidFill>
                  <a:srgbClr val="4F4F5B"/>
                </a:solidFill>
                <a:highlight>
                  <a:srgbClr val="FFFFFF"/>
                </a:highlight>
              </a:rPr>
              <a:t>Ενίσχυση</a:t>
            </a:r>
            <a:r>
              <a:rPr lang="en-US" sz="2000" b="1" dirty="0">
                <a:solidFill>
                  <a:srgbClr val="4F4F5B"/>
                </a:solidFill>
                <a:highlight>
                  <a:srgbClr val="FFFFFF"/>
                </a:highlight>
              </a:rPr>
              <a:t> </a:t>
            </a:r>
            <a:r>
              <a:rPr lang="el-GR" sz="2000" b="1" dirty="0">
                <a:solidFill>
                  <a:srgbClr val="4F4F5B"/>
                </a:solidFill>
                <a:highlight>
                  <a:srgbClr val="FFFFFF"/>
                </a:highlight>
              </a:rPr>
              <a:t>του κινήτρου</a:t>
            </a:r>
            <a:r>
              <a:rPr lang="en-US" sz="2000" b="1" dirty="0">
                <a:solidFill>
                  <a:srgbClr val="4F4F5B"/>
                </a:solidFill>
                <a:highlight>
                  <a:srgbClr val="FFFFFF"/>
                </a:highlight>
              </a:rPr>
              <a:t> (</a:t>
            </a:r>
            <a:r>
              <a:rPr lang="en-US" sz="2000" b="1" dirty="0" err="1">
                <a:solidFill>
                  <a:srgbClr val="4F4F5B"/>
                </a:solidFill>
                <a:highlight>
                  <a:srgbClr val="FFFFFF"/>
                </a:highlight>
              </a:rPr>
              <a:t>Κίνητρ</a:t>
            </a:r>
            <a:r>
              <a:rPr lang="el-GR" sz="2000" b="1" dirty="0">
                <a:solidFill>
                  <a:srgbClr val="4F4F5B"/>
                </a:solidFill>
                <a:highlight>
                  <a:srgbClr val="FFFFFF"/>
                </a:highlight>
              </a:rPr>
              <a:t>ο</a:t>
            </a:r>
            <a:r>
              <a:rPr lang="en-US" sz="2000" b="1" dirty="0">
                <a:solidFill>
                  <a:srgbClr val="4F4F5B"/>
                </a:solidFill>
                <a:highlight>
                  <a:srgbClr val="FFFFFF"/>
                </a:highlight>
              </a:rPr>
              <a:t>/</a:t>
            </a:r>
            <a:r>
              <a:rPr lang="el-GR" sz="2000" b="1" dirty="0">
                <a:solidFill>
                  <a:srgbClr val="4F4F5B"/>
                </a:solidFill>
                <a:highlight>
                  <a:srgbClr val="FFFFFF"/>
                </a:highlight>
              </a:rPr>
              <a:t>Δέσμευση</a:t>
            </a:r>
            <a:r>
              <a:rPr lang="en-US" sz="2000" b="1" dirty="0">
                <a:solidFill>
                  <a:srgbClr val="4F4F5B"/>
                </a:solidFill>
                <a:highlight>
                  <a:srgbClr val="FFFFFF"/>
                </a:highlight>
              </a:rPr>
              <a:t>)</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0" lvl="0" indent="0" algn="l" rtl="0">
              <a:spcBef>
                <a:spcPts val="0"/>
              </a:spcBef>
              <a:spcAft>
                <a:spcPts val="0"/>
              </a:spcAft>
              <a:buNone/>
            </a:pPr>
            <a:r>
              <a:rPr lang="en-US" sz="2000" dirty="0" err="1">
                <a:solidFill>
                  <a:srgbClr val="4F4F5B"/>
                </a:solidFill>
                <a:highlight>
                  <a:srgbClr val="FFFFFF"/>
                </a:highlight>
              </a:rPr>
              <a:t>Οι</a:t>
            </a:r>
            <a:r>
              <a:rPr lang="en-US" sz="2000" dirty="0">
                <a:solidFill>
                  <a:srgbClr val="4F4F5B"/>
                </a:solidFill>
                <a:highlight>
                  <a:srgbClr val="FFFFFF"/>
                </a:highlight>
              </a:rPr>
              <a:t> </a:t>
            </a:r>
            <a:r>
              <a:rPr lang="en-US" sz="2000" dirty="0" err="1">
                <a:solidFill>
                  <a:srgbClr val="4F4F5B"/>
                </a:solidFill>
                <a:highlight>
                  <a:srgbClr val="FFFFFF"/>
                </a:highlight>
              </a:rPr>
              <a:t>στόχοι</a:t>
            </a:r>
            <a:r>
              <a:rPr lang="en-US" sz="2000" dirty="0">
                <a:solidFill>
                  <a:srgbClr val="4F4F5B"/>
                </a:solidFill>
                <a:highlight>
                  <a:srgbClr val="FFFFFF"/>
                </a:highlight>
              </a:rPr>
              <a:t> π</a:t>
            </a:r>
            <a:r>
              <a:rPr lang="en-US" sz="2000" dirty="0" err="1">
                <a:solidFill>
                  <a:srgbClr val="4F4F5B"/>
                </a:solidFill>
                <a:highlight>
                  <a:srgbClr val="FFFFFF"/>
                </a:highlight>
              </a:rPr>
              <a:t>ου</a:t>
            </a:r>
            <a:r>
              <a:rPr lang="en-US" sz="2000" dirty="0">
                <a:solidFill>
                  <a:srgbClr val="4F4F5B"/>
                </a:solidFill>
                <a:highlight>
                  <a:srgbClr val="FFFFFF"/>
                </a:highlight>
              </a:rPr>
              <a:t> βα</a:t>
            </a:r>
            <a:r>
              <a:rPr lang="en-US" sz="2000" dirty="0" err="1">
                <a:solidFill>
                  <a:srgbClr val="4F4F5B"/>
                </a:solidFill>
                <a:highlight>
                  <a:srgbClr val="FFFFFF"/>
                </a:highlight>
              </a:rPr>
              <a:t>σίζοντ</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σε</a:t>
            </a:r>
            <a:r>
              <a:rPr lang="en-US" sz="2000" dirty="0">
                <a:solidFill>
                  <a:srgbClr val="4F4F5B"/>
                </a:solidFill>
                <a:highlight>
                  <a:srgbClr val="FFFFFF"/>
                </a:highlight>
              </a:rPr>
              <a:t> </a:t>
            </a:r>
            <a:r>
              <a:rPr lang="en-US" sz="2000" dirty="0" err="1">
                <a:solidFill>
                  <a:srgbClr val="4F4F5B"/>
                </a:solidFill>
                <a:highlight>
                  <a:srgbClr val="FFFFFF"/>
                </a:highlight>
              </a:rPr>
              <a:t>εσωτερικά</a:t>
            </a:r>
            <a:r>
              <a:rPr lang="en-US" sz="2000" dirty="0">
                <a:solidFill>
                  <a:srgbClr val="4F4F5B"/>
                </a:solidFill>
                <a:highlight>
                  <a:srgbClr val="FFFFFF"/>
                </a:highlight>
              </a:rPr>
              <a:t>, </a:t>
            </a:r>
            <a:r>
              <a:rPr lang="el-GR" sz="2000" dirty="0">
                <a:solidFill>
                  <a:srgbClr val="4F4F5B"/>
                </a:solidFill>
                <a:highlight>
                  <a:srgbClr val="FFFFFF"/>
                </a:highlight>
              </a:rPr>
              <a:t>ατομικά</a:t>
            </a:r>
            <a:r>
              <a:rPr lang="en-US" sz="2000" dirty="0">
                <a:solidFill>
                  <a:srgbClr val="4F4F5B"/>
                </a:solidFill>
                <a:highlight>
                  <a:srgbClr val="FFFFFF"/>
                </a:highlight>
              </a:rPr>
              <a:t> π</a:t>
            </a:r>
            <a:r>
              <a:rPr lang="en-US" sz="2000" dirty="0" err="1">
                <a:solidFill>
                  <a:srgbClr val="4F4F5B"/>
                </a:solidFill>
                <a:highlight>
                  <a:srgbClr val="FFFFFF"/>
                </a:highlight>
              </a:rPr>
              <a:t>ρότυ</a:t>
            </a:r>
            <a:r>
              <a:rPr lang="en-US" sz="2000" dirty="0">
                <a:solidFill>
                  <a:srgbClr val="4F4F5B"/>
                </a:solidFill>
                <a:highlight>
                  <a:srgbClr val="FFFFFF"/>
                </a:highlight>
              </a:rPr>
              <a:t>πα </a:t>
            </a:r>
            <a:r>
              <a:rPr lang="en-US" sz="2000" dirty="0" err="1">
                <a:solidFill>
                  <a:srgbClr val="4F4F5B"/>
                </a:solidFill>
                <a:highlight>
                  <a:srgbClr val="FFFFFF"/>
                </a:highlight>
              </a:rPr>
              <a:t>είν</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π</a:t>
            </a:r>
            <a:r>
              <a:rPr lang="en-US" sz="2000" dirty="0" err="1">
                <a:solidFill>
                  <a:srgbClr val="4F4F5B"/>
                </a:solidFill>
                <a:highlight>
                  <a:srgbClr val="FFFFFF"/>
                </a:highlight>
              </a:rPr>
              <a:t>ιο</a:t>
            </a:r>
            <a:r>
              <a:rPr lang="en-US" sz="2000" dirty="0">
                <a:solidFill>
                  <a:srgbClr val="4F4F5B"/>
                </a:solidFill>
                <a:highlight>
                  <a:srgbClr val="FFFFFF"/>
                </a:highlight>
              </a:rPr>
              <a:t> </a:t>
            </a:r>
            <a:r>
              <a:rPr lang="en-US" sz="2000" dirty="0" err="1">
                <a:solidFill>
                  <a:srgbClr val="4F4F5B"/>
                </a:solidFill>
                <a:highlight>
                  <a:srgbClr val="FFFFFF"/>
                </a:highlight>
              </a:rPr>
              <a:t>ενθ</a:t>
            </a:r>
            <a:r>
              <a:rPr lang="en-US" sz="2000" dirty="0">
                <a:solidFill>
                  <a:srgbClr val="4F4F5B"/>
                </a:solidFill>
                <a:highlight>
                  <a:srgbClr val="FFFFFF"/>
                </a:highlight>
              </a:rPr>
              <a:t>α</a:t>
            </a:r>
            <a:r>
              <a:rPr lang="en-US" sz="2000" dirty="0" err="1">
                <a:solidFill>
                  <a:srgbClr val="4F4F5B"/>
                </a:solidFill>
                <a:highlight>
                  <a:srgbClr val="FFFFFF"/>
                </a:highlight>
              </a:rPr>
              <a:t>ρρυντικοί</a:t>
            </a:r>
            <a:r>
              <a:rPr lang="en-US" sz="2000" dirty="0">
                <a:solidFill>
                  <a:srgbClr val="4F4F5B"/>
                </a:solidFill>
                <a:highlight>
                  <a:srgbClr val="FFFFFF"/>
                </a:highlight>
              </a:rPr>
              <a:t> απ</a:t>
            </a:r>
            <a:r>
              <a:rPr lang="en-US" sz="2000" dirty="0" err="1">
                <a:solidFill>
                  <a:srgbClr val="4F4F5B"/>
                </a:solidFill>
                <a:highlight>
                  <a:srgbClr val="FFFFFF"/>
                </a:highlight>
              </a:rPr>
              <a:t>ό</a:t>
            </a:r>
            <a:r>
              <a:rPr lang="en-US" sz="2000" dirty="0">
                <a:solidFill>
                  <a:srgbClr val="4F4F5B"/>
                </a:solidFill>
                <a:highlight>
                  <a:srgbClr val="FFFFFF"/>
                </a:highlight>
              </a:rPr>
              <a:t> </a:t>
            </a:r>
            <a:r>
              <a:rPr lang="en-US" sz="2000" dirty="0" err="1">
                <a:solidFill>
                  <a:srgbClr val="4F4F5B"/>
                </a:solidFill>
                <a:highlight>
                  <a:srgbClr val="FFFFFF"/>
                </a:highlight>
              </a:rPr>
              <a:t>εκείνους</a:t>
            </a:r>
            <a:r>
              <a:rPr lang="en-US" sz="2000" dirty="0">
                <a:solidFill>
                  <a:srgbClr val="4F4F5B"/>
                </a:solidFill>
                <a:highlight>
                  <a:srgbClr val="FFFFFF"/>
                </a:highlight>
              </a:rPr>
              <a:t> π</a:t>
            </a:r>
            <a:r>
              <a:rPr lang="en-US" sz="2000" dirty="0" err="1">
                <a:solidFill>
                  <a:srgbClr val="4F4F5B"/>
                </a:solidFill>
                <a:highlight>
                  <a:srgbClr val="FFFFFF"/>
                </a:highlight>
              </a:rPr>
              <a:t>ου</a:t>
            </a:r>
            <a:r>
              <a:rPr lang="en-US" sz="2000" dirty="0">
                <a:solidFill>
                  <a:srgbClr val="4F4F5B"/>
                </a:solidFill>
                <a:highlight>
                  <a:srgbClr val="FFFFFF"/>
                </a:highlight>
              </a:rPr>
              <a:t> βα</a:t>
            </a:r>
            <a:r>
              <a:rPr lang="en-US" sz="2000" dirty="0" err="1">
                <a:solidFill>
                  <a:srgbClr val="4F4F5B"/>
                </a:solidFill>
                <a:highlight>
                  <a:srgbClr val="FFFFFF"/>
                </a:highlight>
              </a:rPr>
              <a:t>σίζοντ</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σε</a:t>
            </a:r>
            <a:r>
              <a:rPr lang="en-US" sz="2000" dirty="0">
                <a:solidFill>
                  <a:srgbClr val="4F4F5B"/>
                </a:solidFill>
                <a:highlight>
                  <a:srgbClr val="FFFFFF"/>
                </a:highlight>
              </a:rPr>
              <a:t> </a:t>
            </a:r>
            <a:r>
              <a:rPr lang="en-US" sz="2000" dirty="0" err="1">
                <a:solidFill>
                  <a:srgbClr val="4F4F5B"/>
                </a:solidFill>
                <a:highlight>
                  <a:srgbClr val="FFFFFF"/>
                </a:highlight>
              </a:rPr>
              <a:t>εξωτερικά</a:t>
            </a:r>
            <a:r>
              <a:rPr lang="en-US" sz="2000" dirty="0">
                <a:solidFill>
                  <a:srgbClr val="4F4F5B"/>
                </a:solidFill>
                <a:highlight>
                  <a:srgbClr val="FFFFFF"/>
                </a:highlight>
              </a:rPr>
              <a:t> π</a:t>
            </a:r>
            <a:r>
              <a:rPr lang="en-US" sz="2000" dirty="0" err="1">
                <a:solidFill>
                  <a:srgbClr val="4F4F5B"/>
                </a:solidFill>
                <a:highlight>
                  <a:srgbClr val="FFFFFF"/>
                </a:highlight>
              </a:rPr>
              <a:t>ρότυ</a:t>
            </a:r>
            <a:r>
              <a:rPr lang="en-US" sz="2000" dirty="0">
                <a:solidFill>
                  <a:srgbClr val="4F4F5B"/>
                </a:solidFill>
                <a:highlight>
                  <a:srgbClr val="FFFFFF"/>
                </a:highlight>
              </a:rPr>
              <a:t>πα. </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0" lvl="0" indent="0" algn="l" rtl="0">
              <a:spcBef>
                <a:spcPts val="0"/>
              </a:spcBef>
              <a:spcAft>
                <a:spcPts val="0"/>
              </a:spcAft>
              <a:buNone/>
            </a:pPr>
            <a:r>
              <a:rPr lang="en-US" sz="2000" dirty="0" err="1">
                <a:solidFill>
                  <a:srgbClr val="4F4F5B"/>
                </a:solidFill>
                <a:highlight>
                  <a:srgbClr val="FFFFFF"/>
                </a:highlight>
              </a:rPr>
              <a:t>Ενθ</a:t>
            </a:r>
            <a:r>
              <a:rPr lang="en-US" sz="2000" dirty="0">
                <a:solidFill>
                  <a:srgbClr val="4F4F5B"/>
                </a:solidFill>
                <a:highlight>
                  <a:srgbClr val="FFFFFF"/>
                </a:highlight>
              </a:rPr>
              <a:t>α</a:t>
            </a:r>
            <a:r>
              <a:rPr lang="en-US" sz="2000" dirty="0" err="1">
                <a:solidFill>
                  <a:srgbClr val="4F4F5B"/>
                </a:solidFill>
                <a:highlight>
                  <a:srgbClr val="FFFFFF"/>
                </a:highlight>
              </a:rPr>
              <a:t>ρρύνετε</a:t>
            </a:r>
            <a:r>
              <a:rPr lang="en-US" sz="2000" dirty="0">
                <a:solidFill>
                  <a:srgbClr val="4F4F5B"/>
                </a:solidFill>
                <a:highlight>
                  <a:srgbClr val="FFFFFF"/>
                </a:highlight>
              </a:rPr>
              <a:t> </a:t>
            </a:r>
            <a:r>
              <a:rPr lang="en-US" sz="2000" dirty="0" err="1">
                <a:solidFill>
                  <a:srgbClr val="4F4F5B"/>
                </a:solidFill>
                <a:highlight>
                  <a:srgbClr val="FFFFFF"/>
                </a:highlight>
              </a:rPr>
              <a:t>τους</a:t>
            </a:r>
            <a:r>
              <a:rPr lang="el-GR" sz="2000" dirty="0">
                <a:solidFill>
                  <a:srgbClr val="4F4F5B"/>
                </a:solidFill>
                <a:highlight>
                  <a:srgbClr val="FFFFFF"/>
                </a:highlight>
              </a:rPr>
              <a:t>/τις</a:t>
            </a:r>
            <a:r>
              <a:rPr lang="en-US" sz="2000" dirty="0">
                <a:solidFill>
                  <a:srgbClr val="4F4F5B"/>
                </a:solidFill>
                <a:highlight>
                  <a:srgbClr val="FFFFFF"/>
                </a:highlight>
              </a:rPr>
              <a:t> </a:t>
            </a:r>
            <a:r>
              <a:rPr lang="el-GR" sz="2000" dirty="0">
                <a:solidFill>
                  <a:srgbClr val="4F4F5B"/>
                </a:solidFill>
                <a:highlight>
                  <a:srgbClr val="FFFFFF"/>
                </a:highlight>
              </a:rPr>
              <a:t>μαθητές/μαθήτριες</a:t>
            </a:r>
            <a:r>
              <a:rPr lang="en-US" sz="2000" dirty="0">
                <a:solidFill>
                  <a:srgbClr val="4F4F5B"/>
                </a:solidFill>
                <a:highlight>
                  <a:srgbClr val="FFFFFF"/>
                </a:highlight>
              </a:rPr>
              <a:t> </a:t>
            </a:r>
            <a:r>
              <a:rPr lang="en-US" sz="2000" dirty="0" err="1">
                <a:solidFill>
                  <a:srgbClr val="4F4F5B"/>
                </a:solidFill>
                <a:highlight>
                  <a:srgbClr val="FFFFFF"/>
                </a:highlight>
              </a:rPr>
              <a:t>ν</a:t>
            </a:r>
            <a:r>
              <a:rPr lang="en-US" sz="2000" dirty="0">
                <a:solidFill>
                  <a:srgbClr val="4F4F5B"/>
                </a:solidFill>
                <a:highlight>
                  <a:srgbClr val="FFFFFF"/>
                </a:highlight>
              </a:rPr>
              <a:t>α </a:t>
            </a:r>
            <a:r>
              <a:rPr lang="en-US" sz="2000" dirty="0" err="1">
                <a:solidFill>
                  <a:srgbClr val="4F4F5B"/>
                </a:solidFill>
                <a:highlight>
                  <a:srgbClr val="FFFFFF"/>
                </a:highlight>
              </a:rPr>
              <a:t>θέτουν</a:t>
            </a:r>
            <a:r>
              <a:rPr lang="en-US" sz="2000" dirty="0">
                <a:solidFill>
                  <a:srgbClr val="4F4F5B"/>
                </a:solidFill>
                <a:highlight>
                  <a:srgbClr val="FFFFFF"/>
                </a:highlight>
              </a:rPr>
              <a:t> «απα</a:t>
            </a:r>
            <a:r>
              <a:rPr lang="en-US" sz="2000" dirty="0" err="1">
                <a:solidFill>
                  <a:srgbClr val="4F4F5B"/>
                </a:solidFill>
                <a:highlight>
                  <a:srgbClr val="FFFFFF"/>
                </a:highlight>
              </a:rPr>
              <a:t>ιτητικούς</a:t>
            </a:r>
            <a:r>
              <a:rPr lang="en-US" sz="2000" dirty="0">
                <a:solidFill>
                  <a:srgbClr val="4F4F5B"/>
                </a:solidFill>
                <a:highlight>
                  <a:srgbClr val="FFFFFF"/>
                </a:highlight>
              </a:rPr>
              <a:t>» </a:t>
            </a:r>
            <a:r>
              <a:rPr lang="en-US" sz="2000" dirty="0" err="1">
                <a:solidFill>
                  <a:srgbClr val="4F4F5B"/>
                </a:solidFill>
                <a:highlight>
                  <a:srgbClr val="FFFFFF"/>
                </a:highlight>
              </a:rPr>
              <a:t>στόχους</a:t>
            </a:r>
            <a:r>
              <a:rPr lang="en-US" sz="2000" dirty="0">
                <a:solidFill>
                  <a:srgbClr val="4F4F5B"/>
                </a:solidFill>
                <a:highlight>
                  <a:srgbClr val="FFFFFF"/>
                </a:highlight>
              </a:rPr>
              <a:t>, </a:t>
            </a:r>
            <a:r>
              <a:rPr lang="en-US" sz="2000" dirty="0" err="1">
                <a:solidFill>
                  <a:srgbClr val="4F4F5B"/>
                </a:solidFill>
                <a:highlight>
                  <a:srgbClr val="FFFFFF"/>
                </a:highlight>
              </a:rPr>
              <a:t>με</a:t>
            </a:r>
            <a:r>
              <a:rPr lang="en-US" sz="2000" dirty="0">
                <a:solidFill>
                  <a:srgbClr val="4F4F5B"/>
                </a:solidFill>
                <a:highlight>
                  <a:srgbClr val="FFFFFF"/>
                </a:highlight>
              </a:rPr>
              <a:t> β</a:t>
            </a:r>
            <a:r>
              <a:rPr lang="en-US" sz="2000" dirty="0" err="1">
                <a:solidFill>
                  <a:srgbClr val="4F4F5B"/>
                </a:solidFill>
                <a:highlight>
                  <a:srgbClr val="FFFFFF"/>
                </a:highlight>
              </a:rPr>
              <a:t>άση</a:t>
            </a:r>
            <a:r>
              <a:rPr lang="en-US" sz="2000" dirty="0">
                <a:solidFill>
                  <a:srgbClr val="4F4F5B"/>
                </a:solidFill>
                <a:highlight>
                  <a:srgbClr val="FFFFFF"/>
                </a:highlight>
              </a:rPr>
              <a:t> π</a:t>
            </a:r>
            <a:r>
              <a:rPr lang="en-US" sz="2000" dirty="0" err="1">
                <a:solidFill>
                  <a:srgbClr val="4F4F5B"/>
                </a:solidFill>
                <a:highlight>
                  <a:srgbClr val="FFFFFF"/>
                </a:highlight>
              </a:rPr>
              <a:t>ροηγούμενες</a:t>
            </a:r>
            <a:r>
              <a:rPr lang="en-US" sz="2000" dirty="0">
                <a:solidFill>
                  <a:srgbClr val="4F4F5B"/>
                </a:solidFill>
                <a:highlight>
                  <a:srgbClr val="FFFFFF"/>
                </a:highlight>
              </a:rPr>
              <a:t> </a:t>
            </a:r>
            <a:r>
              <a:rPr lang="en-US" sz="2000" dirty="0" err="1">
                <a:solidFill>
                  <a:srgbClr val="4F4F5B"/>
                </a:solidFill>
                <a:highlight>
                  <a:srgbClr val="FFFFFF"/>
                </a:highlight>
              </a:rPr>
              <a:t>ε</a:t>
            </a:r>
            <a:r>
              <a:rPr lang="en-US" sz="2000" dirty="0">
                <a:solidFill>
                  <a:srgbClr val="4F4F5B"/>
                </a:solidFill>
                <a:highlight>
                  <a:srgbClr val="FFFFFF"/>
                </a:highlight>
              </a:rPr>
              <a:t>π</a:t>
            </a:r>
            <a:r>
              <a:rPr lang="en-US" sz="2000" dirty="0" err="1">
                <a:solidFill>
                  <a:srgbClr val="4F4F5B"/>
                </a:solidFill>
                <a:highlight>
                  <a:srgbClr val="FFFFFF"/>
                </a:highlight>
              </a:rPr>
              <a:t>ιδόσεις</a:t>
            </a:r>
            <a:r>
              <a:rPr lang="en-US" sz="2000" dirty="0">
                <a:solidFill>
                  <a:srgbClr val="4F4F5B"/>
                </a:solidFill>
                <a:highlight>
                  <a:srgbClr val="FFFFFF"/>
                </a:highlight>
              </a:rPr>
              <a:t>, </a:t>
            </a:r>
            <a:r>
              <a:rPr lang="en-US" sz="2000" dirty="0" err="1">
                <a:solidFill>
                  <a:srgbClr val="4F4F5B"/>
                </a:solidFill>
                <a:highlight>
                  <a:srgbClr val="FFFFFF"/>
                </a:highlight>
              </a:rPr>
              <a:t>γι</a:t>
            </a:r>
            <a:r>
              <a:rPr lang="en-US" sz="2000" dirty="0">
                <a:solidFill>
                  <a:srgbClr val="4F4F5B"/>
                </a:solidFill>
                <a:highlight>
                  <a:srgbClr val="FFFFFF"/>
                </a:highlight>
              </a:rPr>
              <a:t>α </a:t>
            </a:r>
            <a:r>
              <a:rPr lang="en-US" sz="2000" dirty="0" err="1">
                <a:solidFill>
                  <a:srgbClr val="4F4F5B"/>
                </a:solidFill>
                <a:highlight>
                  <a:srgbClr val="FFFFFF"/>
                </a:highlight>
              </a:rPr>
              <a:t>ν</a:t>
            </a:r>
            <a:r>
              <a:rPr lang="en-US" sz="2000" dirty="0">
                <a:solidFill>
                  <a:srgbClr val="4F4F5B"/>
                </a:solidFill>
                <a:highlight>
                  <a:srgbClr val="FFFFFF"/>
                </a:highlight>
              </a:rPr>
              <a:t>α </a:t>
            </a:r>
            <a:r>
              <a:rPr lang="en-US" sz="2000" dirty="0" err="1">
                <a:solidFill>
                  <a:srgbClr val="4F4F5B"/>
                </a:solidFill>
                <a:highlight>
                  <a:srgbClr val="FFFFFF"/>
                </a:highlight>
              </a:rPr>
              <a:t>ενισχύσουν</a:t>
            </a:r>
            <a:r>
              <a:rPr lang="en-US" sz="2000" dirty="0">
                <a:solidFill>
                  <a:srgbClr val="4F4F5B"/>
                </a:solidFill>
                <a:highlight>
                  <a:srgbClr val="FFFFFF"/>
                </a:highlight>
              </a:rPr>
              <a:t> </a:t>
            </a:r>
            <a:r>
              <a:rPr lang="el-GR" sz="2000" dirty="0">
                <a:solidFill>
                  <a:srgbClr val="4F4F5B"/>
                </a:solidFill>
                <a:highlight>
                  <a:srgbClr val="FFFFFF"/>
                </a:highlight>
              </a:rPr>
              <a:t>το</a:t>
            </a:r>
            <a:r>
              <a:rPr lang="en-US" sz="2000" dirty="0">
                <a:solidFill>
                  <a:srgbClr val="4F4F5B"/>
                </a:solidFill>
                <a:highlight>
                  <a:srgbClr val="FFFFFF"/>
                </a:highlight>
              </a:rPr>
              <a:t> </a:t>
            </a:r>
            <a:r>
              <a:rPr lang="en-US" sz="2000" dirty="0" err="1">
                <a:solidFill>
                  <a:srgbClr val="4F4F5B"/>
                </a:solidFill>
                <a:highlight>
                  <a:srgbClr val="FFFFFF"/>
                </a:highlight>
              </a:rPr>
              <a:t>εσωτερικό</a:t>
            </a:r>
            <a:r>
              <a:rPr lang="el-GR" sz="2000" dirty="0">
                <a:solidFill>
                  <a:srgbClr val="4F4F5B"/>
                </a:solidFill>
                <a:highlight>
                  <a:srgbClr val="FFFFFF"/>
                </a:highlight>
              </a:rPr>
              <a:t> κίνητρο </a:t>
            </a:r>
            <a:r>
              <a:rPr lang="en-US" sz="2000" dirty="0" err="1">
                <a:solidFill>
                  <a:srgbClr val="4F4F5B"/>
                </a:solidFill>
                <a:highlight>
                  <a:srgbClr val="FFFFFF"/>
                </a:highlight>
              </a:rPr>
              <a:t>κ</a:t>
            </a:r>
            <a:r>
              <a:rPr lang="en-US" sz="2000" dirty="0">
                <a:solidFill>
                  <a:srgbClr val="4F4F5B"/>
                </a:solidFill>
                <a:highlight>
                  <a:srgbClr val="FFFFFF"/>
                </a:highlight>
              </a:rPr>
              <a:t>α</a:t>
            </a:r>
            <a:r>
              <a:rPr lang="en-US" sz="2000" dirty="0" err="1">
                <a:solidFill>
                  <a:srgbClr val="4F4F5B"/>
                </a:solidFill>
                <a:highlight>
                  <a:srgbClr val="FFFFFF"/>
                </a:highlight>
              </a:rPr>
              <a:t>ι</a:t>
            </a:r>
            <a:r>
              <a:rPr lang="en-US" sz="2000" dirty="0">
                <a:solidFill>
                  <a:srgbClr val="4F4F5B"/>
                </a:solidFill>
                <a:highlight>
                  <a:srgbClr val="FFFFFF"/>
                </a:highlight>
              </a:rPr>
              <a:t> </a:t>
            </a:r>
            <a:r>
              <a:rPr lang="en-US" sz="2000" dirty="0" err="1">
                <a:solidFill>
                  <a:srgbClr val="4F4F5B"/>
                </a:solidFill>
                <a:highlight>
                  <a:srgbClr val="FFFFFF"/>
                </a:highlight>
              </a:rPr>
              <a:t>την</a:t>
            </a:r>
            <a:r>
              <a:rPr lang="en-US" sz="2000" dirty="0">
                <a:solidFill>
                  <a:srgbClr val="4F4F5B"/>
                </a:solidFill>
                <a:highlight>
                  <a:srgbClr val="FFFFFF"/>
                </a:highlight>
              </a:rPr>
              <a:t> </a:t>
            </a:r>
            <a:r>
              <a:rPr lang="en-US" sz="2000" dirty="0" err="1">
                <a:solidFill>
                  <a:srgbClr val="4F4F5B"/>
                </a:solidFill>
                <a:highlight>
                  <a:srgbClr val="FFFFFF"/>
                </a:highlight>
              </a:rPr>
              <a:t>ε</a:t>
            </a:r>
            <a:r>
              <a:rPr lang="en-US" sz="2000" dirty="0">
                <a:solidFill>
                  <a:srgbClr val="4F4F5B"/>
                </a:solidFill>
                <a:highlight>
                  <a:srgbClr val="FFFFFF"/>
                </a:highlight>
              </a:rPr>
              <a:t>π</a:t>
            </a:r>
            <a:r>
              <a:rPr lang="en-US" sz="2000" dirty="0" err="1">
                <a:solidFill>
                  <a:srgbClr val="4F4F5B"/>
                </a:solidFill>
                <a:highlight>
                  <a:srgbClr val="FFFFFF"/>
                </a:highlight>
              </a:rPr>
              <a:t>ιμονή</a:t>
            </a:r>
            <a:r>
              <a:rPr lang="en-US" sz="2000" dirty="0">
                <a:solidFill>
                  <a:srgbClr val="4F4F5B"/>
                </a:solidFill>
                <a:highlight>
                  <a:srgbClr val="FFFFFF"/>
                </a:highlight>
              </a:rPr>
              <a:t> </a:t>
            </a:r>
            <a:r>
              <a:rPr lang="en-US" sz="2000" dirty="0" err="1">
                <a:solidFill>
                  <a:srgbClr val="4F4F5B"/>
                </a:solidFill>
                <a:highlight>
                  <a:srgbClr val="FFFFFF"/>
                </a:highlight>
              </a:rPr>
              <a:t>τους</a:t>
            </a:r>
            <a:r>
              <a:rPr lang="en-US" sz="2000" dirty="0">
                <a:solidFill>
                  <a:srgbClr val="4F4F5B"/>
                </a:solidFill>
                <a:highlight>
                  <a:srgbClr val="FFFFFF"/>
                </a:highlight>
              </a:rPr>
              <a:t>.</a:t>
            </a:r>
            <a:endParaRPr sz="2000" dirty="0">
              <a:solidFill>
                <a:srgbClr val="4F4F5B"/>
              </a:solidFill>
            </a:endParaRPr>
          </a:p>
        </p:txBody>
      </p:sp>
      <p:sp>
        <p:nvSpPr>
          <p:cNvPr id="359" name="Google Shape;359;g39f7e177b5a_1_29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a:t>3. </a:t>
            </a:r>
            <a:r>
              <a:rPr lang="en-US" dirty="0" err="1"/>
              <a:t>Σκέψη</a:t>
            </a:r>
            <a:r>
              <a:rPr lang="en-US" dirty="0"/>
              <a:t> </a:t>
            </a:r>
            <a:r>
              <a:rPr lang="el-GR" dirty="0"/>
              <a:t>εσωτερικών προτύπων</a:t>
            </a:r>
            <a:r>
              <a:rPr lang="en-US" dirty="0"/>
              <a:t> </a:t>
            </a:r>
            <a:r>
              <a:rPr lang="el-GR" dirty="0"/>
              <a:t>–</a:t>
            </a:r>
            <a:r>
              <a:rPr lang="en-US" dirty="0"/>
              <a:t> PERMA (</a:t>
            </a:r>
            <a:r>
              <a:rPr lang="en-US" dirty="0" err="1"/>
              <a:t>Κίνητρ</a:t>
            </a:r>
            <a:r>
              <a:rPr lang="el-GR" dirty="0"/>
              <a:t>ο</a:t>
            </a:r>
            <a:r>
              <a:rPr lang="en-US" dirty="0"/>
              <a:t> </a:t>
            </a:r>
            <a:r>
              <a:rPr lang="en-US" dirty="0" err="1"/>
              <a:t>κ</a:t>
            </a:r>
            <a:r>
              <a:rPr lang="en-US" dirty="0"/>
              <a:t>α</a:t>
            </a:r>
            <a:r>
              <a:rPr lang="en-US" dirty="0" err="1"/>
              <a:t>ι</a:t>
            </a:r>
            <a:r>
              <a:rPr lang="en-US" dirty="0"/>
              <a:t> </a:t>
            </a:r>
            <a:r>
              <a:rPr lang="el-GR" dirty="0"/>
              <a:t>Δ</a:t>
            </a:r>
            <a:r>
              <a:rPr lang="en-US" dirty="0" err="1"/>
              <a:t>έσμευση</a:t>
            </a:r>
            <a:r>
              <a:rPr lang="en-US" dirty="0"/>
              <a:t>)</a:t>
            </a:r>
            <a:endParaRPr dirty="0"/>
          </a:p>
        </p:txBody>
      </p:sp>
      <p:pic>
        <p:nvPicPr>
          <p:cNvPr id="360" name="Google Shape;360;g39f7e177b5a_1_296" descr="Sketch little man with many books. (Provided by Getty Images)"/>
          <p:cNvPicPr preferRelativeResize="0"/>
          <p:nvPr/>
        </p:nvPicPr>
        <p:blipFill>
          <a:blip r:embed="rId3">
            <a:alphaModFix/>
          </a:blip>
          <a:stretch>
            <a:fillRect/>
          </a:stretch>
        </p:blipFill>
        <p:spPr>
          <a:xfrm>
            <a:off x="7854601" y="3175202"/>
            <a:ext cx="4187873" cy="36828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9e7b6f5a92_0_47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66" name="Google Shape;366;g39e7b6f5a92_0_47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Οικοδόμηση συνεργασίας σε ολόκληρο το σχολείο </a:t>
            </a:r>
            <a:endParaRPr/>
          </a:p>
        </p:txBody>
      </p:sp>
      <p:sp>
        <p:nvSpPr>
          <p:cNvPr id="367" name="Google Shape;367;g39e7b6f5a92_0_479"/>
          <p:cNvSpPr/>
          <p:nvPr/>
        </p:nvSpPr>
        <p:spPr>
          <a:xfrm>
            <a:off x="106198" y="4474185"/>
            <a:ext cx="11857500" cy="218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g39e7b6f5a92_0_479"/>
          <p:cNvSpPr txBox="1">
            <a:spLocks noGrp="1"/>
          </p:cNvSpPr>
          <p:nvPr>
            <p:ph type="body" idx="2"/>
          </p:nvPr>
        </p:nvSpPr>
        <p:spPr>
          <a:xfrm>
            <a:off x="298689" y="1373477"/>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000" dirty="0">
              <a:solidFill>
                <a:srgbClr val="4F4F5B"/>
              </a:solidFill>
              <a:highlight>
                <a:srgbClr val="FFFFFF"/>
              </a:highlight>
            </a:endParaRPr>
          </a:p>
          <a:p>
            <a:pPr marL="0" lvl="0" indent="0" algn="l" rtl="0">
              <a:lnSpc>
                <a:spcPct val="90000"/>
              </a:lnSpc>
              <a:spcBef>
                <a:spcPts val="0"/>
              </a:spcBef>
              <a:spcAft>
                <a:spcPts val="0"/>
              </a:spcAft>
              <a:buNone/>
            </a:pPr>
            <a:r>
              <a:rPr lang="en-US" sz="2000" b="1" dirty="0" err="1">
                <a:solidFill>
                  <a:srgbClr val="4F4F5B"/>
                </a:solidFill>
              </a:rPr>
              <a:t>Στρ</a:t>
            </a:r>
            <a:r>
              <a:rPr lang="en-US" sz="2000" b="1" dirty="0">
                <a:solidFill>
                  <a:srgbClr val="4F4F5B"/>
                </a:solidFill>
              </a:rPr>
              <a:t>α</a:t>
            </a:r>
            <a:r>
              <a:rPr lang="en-US" sz="2000" b="1" dirty="0" err="1">
                <a:solidFill>
                  <a:srgbClr val="4F4F5B"/>
                </a:solidFill>
              </a:rPr>
              <a:t>τηγική</a:t>
            </a:r>
            <a:r>
              <a:rPr lang="en-US" sz="2000" b="1" dirty="0">
                <a:solidFill>
                  <a:srgbClr val="4F4F5B"/>
                </a:solidFill>
              </a:rPr>
              <a:t> π</a:t>
            </a:r>
            <a:r>
              <a:rPr lang="en-US" sz="2000" b="1" dirty="0" err="1">
                <a:solidFill>
                  <a:srgbClr val="4F4F5B"/>
                </a:solidFill>
              </a:rPr>
              <a:t>ροσέγγιση</a:t>
            </a:r>
            <a:r>
              <a:rPr lang="en-US" sz="2000" b="1" dirty="0">
                <a:solidFill>
                  <a:srgbClr val="4F4F5B"/>
                </a:solidFill>
              </a:rPr>
              <a:t> </a:t>
            </a:r>
            <a:r>
              <a:rPr lang="en-US" sz="2000" b="1" dirty="0" err="1">
                <a:solidFill>
                  <a:srgbClr val="4F4F5B"/>
                </a:solidFill>
              </a:rPr>
              <a:t>γι</a:t>
            </a:r>
            <a:r>
              <a:rPr lang="en-US" sz="2000" b="1" dirty="0">
                <a:solidFill>
                  <a:srgbClr val="4F4F5B"/>
                </a:solidFill>
              </a:rPr>
              <a:t>α </a:t>
            </a:r>
            <a:r>
              <a:rPr lang="en-US" sz="2000" b="1" dirty="0" err="1">
                <a:solidFill>
                  <a:srgbClr val="4F4F5B"/>
                </a:solidFill>
              </a:rPr>
              <a:t>την</a:t>
            </a:r>
            <a:r>
              <a:rPr lang="en-US" sz="2000" b="1" dirty="0">
                <a:solidFill>
                  <a:srgbClr val="4F4F5B"/>
                </a:solidFill>
              </a:rPr>
              <a:t> </a:t>
            </a:r>
            <a:r>
              <a:rPr lang="en-US" sz="2000" b="1" dirty="0" err="1">
                <a:solidFill>
                  <a:srgbClr val="4F4F5B"/>
                </a:solidFill>
              </a:rPr>
              <a:t>οικοδόμηση</a:t>
            </a:r>
            <a:r>
              <a:rPr lang="en-US" sz="2000" b="1" dirty="0">
                <a:solidFill>
                  <a:srgbClr val="4F4F5B"/>
                </a:solidFill>
              </a:rPr>
              <a:t> </a:t>
            </a:r>
            <a:r>
              <a:rPr lang="en-US" sz="2000" b="1" dirty="0" err="1">
                <a:solidFill>
                  <a:srgbClr val="4F4F5B"/>
                </a:solidFill>
              </a:rPr>
              <a:t>σχέσεων</a:t>
            </a:r>
            <a:endParaRPr sz="2000" dirty="0">
              <a:solidFill>
                <a:srgbClr val="4F4F5B"/>
              </a:solidFill>
            </a:endParaRPr>
          </a:p>
          <a:p>
            <a:pPr marL="0" lvl="0" indent="0" algn="l" rtl="0">
              <a:lnSpc>
                <a:spcPct val="115000"/>
              </a:lnSpc>
              <a:spcBef>
                <a:spcPts val="1200"/>
              </a:spcBef>
              <a:spcAft>
                <a:spcPts val="0"/>
              </a:spcAft>
              <a:buNone/>
            </a:pPr>
            <a:r>
              <a:rPr lang="en-US" sz="2000" dirty="0" err="1">
                <a:solidFill>
                  <a:srgbClr val="4F4F5B"/>
                </a:solidFill>
              </a:rPr>
              <a:t>Οι</a:t>
            </a:r>
            <a:r>
              <a:rPr lang="en-US" sz="2000" dirty="0">
                <a:solidFill>
                  <a:srgbClr val="4F4F5B"/>
                </a:solidFill>
              </a:rPr>
              <a:t> β</a:t>
            </a:r>
            <a:r>
              <a:rPr lang="en-US" sz="2000" dirty="0" err="1">
                <a:solidFill>
                  <a:srgbClr val="4F4F5B"/>
                </a:solidFill>
              </a:rPr>
              <a:t>ιώσιμες</a:t>
            </a:r>
            <a:r>
              <a:rPr lang="en-US" sz="2000" dirty="0">
                <a:solidFill>
                  <a:srgbClr val="4F4F5B"/>
                </a:solidFill>
              </a:rPr>
              <a:t> π</a:t>
            </a:r>
            <a:r>
              <a:rPr lang="en-US" sz="2000" dirty="0" err="1">
                <a:solidFill>
                  <a:srgbClr val="4F4F5B"/>
                </a:solidFill>
              </a:rPr>
              <a:t>ρωτο</a:t>
            </a:r>
            <a:r>
              <a:rPr lang="en-US" sz="2000" dirty="0">
                <a:solidFill>
                  <a:srgbClr val="4F4F5B"/>
                </a:solidFill>
              </a:rPr>
              <a:t>β</a:t>
            </a:r>
            <a:r>
              <a:rPr lang="en-US" sz="2000" dirty="0" err="1">
                <a:solidFill>
                  <a:srgbClr val="4F4F5B"/>
                </a:solidFill>
              </a:rPr>
              <a:t>ουλίες</a:t>
            </a:r>
            <a:r>
              <a:rPr lang="en-US" sz="2000" dirty="0">
                <a:solidFill>
                  <a:srgbClr val="4F4F5B"/>
                </a:solidFill>
              </a:rPr>
              <a:t> </a:t>
            </a:r>
            <a:r>
              <a:rPr lang="en-US" sz="2000" dirty="0" err="1">
                <a:solidFill>
                  <a:srgbClr val="4F4F5B"/>
                </a:solidFill>
              </a:rPr>
              <a:t>ευημερί</a:t>
            </a:r>
            <a:r>
              <a:rPr lang="en-US" sz="2000" dirty="0">
                <a:solidFill>
                  <a:srgbClr val="4F4F5B"/>
                </a:solidFill>
              </a:rPr>
              <a:t>α</a:t>
            </a:r>
            <a:r>
              <a:rPr lang="en-US" sz="2000" dirty="0" err="1">
                <a:solidFill>
                  <a:srgbClr val="4F4F5B"/>
                </a:solidFill>
              </a:rPr>
              <a:t>ς</a:t>
            </a:r>
            <a:r>
              <a:rPr lang="en-US" sz="2000" dirty="0">
                <a:solidFill>
                  <a:srgbClr val="4F4F5B"/>
                </a:solidFill>
              </a:rPr>
              <a:t> απα</a:t>
            </a:r>
            <a:r>
              <a:rPr lang="en-US" sz="2000" dirty="0" err="1">
                <a:solidFill>
                  <a:srgbClr val="4F4F5B"/>
                </a:solidFill>
              </a:rPr>
              <a:t>ιτούν</a:t>
            </a:r>
            <a:r>
              <a:rPr lang="en-US" sz="2000" dirty="0">
                <a:solidFill>
                  <a:srgbClr val="4F4F5B"/>
                </a:solidFill>
              </a:rPr>
              <a:t> </a:t>
            </a:r>
            <a:r>
              <a:rPr lang="en-US" sz="2000" dirty="0" err="1">
                <a:solidFill>
                  <a:srgbClr val="4F4F5B"/>
                </a:solidFill>
              </a:rPr>
              <a:t>την</a:t>
            </a:r>
            <a:r>
              <a:rPr lang="en-US" sz="2000" dirty="0">
                <a:solidFill>
                  <a:srgbClr val="4F4F5B"/>
                </a:solidFill>
              </a:rPr>
              <a:t> απ</a:t>
            </a:r>
            <a:r>
              <a:rPr lang="en-US" sz="2000" dirty="0" err="1">
                <a:solidFill>
                  <a:srgbClr val="4F4F5B"/>
                </a:solidFill>
              </a:rPr>
              <a:t>οδοχή</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a:t>
            </a:r>
            <a:r>
              <a:rPr lang="en-US" sz="2000" dirty="0" err="1">
                <a:solidFill>
                  <a:srgbClr val="4F4F5B"/>
                </a:solidFill>
              </a:rPr>
              <a:t>την</a:t>
            </a:r>
            <a:r>
              <a:rPr lang="en-US" sz="2000" dirty="0">
                <a:solidFill>
                  <a:srgbClr val="4F4F5B"/>
                </a:solidFill>
              </a:rPr>
              <a:t> </a:t>
            </a:r>
            <a:r>
              <a:rPr lang="en-US" sz="2000" dirty="0" err="1">
                <a:solidFill>
                  <a:srgbClr val="4F4F5B"/>
                </a:solidFill>
              </a:rPr>
              <a:t>ενεργή</a:t>
            </a:r>
            <a:r>
              <a:rPr lang="en-US" sz="2000" dirty="0">
                <a:solidFill>
                  <a:srgbClr val="4F4F5B"/>
                </a:solidFill>
              </a:rPr>
              <a:t> </a:t>
            </a:r>
            <a:r>
              <a:rPr lang="en-US" sz="2000" dirty="0" err="1">
                <a:solidFill>
                  <a:srgbClr val="4F4F5B"/>
                </a:solidFill>
              </a:rPr>
              <a:t>συμμετοχή</a:t>
            </a:r>
            <a:r>
              <a:rPr lang="en-US" sz="2000" dirty="0">
                <a:solidFill>
                  <a:srgbClr val="4F4F5B"/>
                </a:solidFill>
              </a:rPr>
              <a:t> </a:t>
            </a:r>
            <a:r>
              <a:rPr lang="en-US" sz="2000" dirty="0" err="1">
                <a:solidFill>
                  <a:srgbClr val="4F4F5B"/>
                </a:solidFill>
              </a:rPr>
              <a:t>όλων</a:t>
            </a:r>
            <a:r>
              <a:rPr lang="en-US" sz="2000" dirty="0">
                <a:solidFill>
                  <a:srgbClr val="4F4F5B"/>
                </a:solidFill>
              </a:rPr>
              <a:t> </a:t>
            </a:r>
            <a:r>
              <a:rPr lang="en-US" sz="2000" dirty="0" err="1">
                <a:solidFill>
                  <a:srgbClr val="4F4F5B"/>
                </a:solidFill>
              </a:rPr>
              <a:t>των</a:t>
            </a:r>
            <a:r>
              <a:rPr lang="en-US" sz="2000" dirty="0">
                <a:solidFill>
                  <a:srgbClr val="4F4F5B"/>
                </a:solidFill>
              </a:rPr>
              <a:t> </a:t>
            </a:r>
            <a:r>
              <a:rPr lang="en-US" sz="2000" dirty="0" err="1">
                <a:solidFill>
                  <a:srgbClr val="4F4F5B"/>
                </a:solidFill>
              </a:rPr>
              <a:t>ενδι</a:t>
            </a:r>
            <a:r>
              <a:rPr lang="en-US" sz="2000" dirty="0">
                <a:solidFill>
                  <a:srgbClr val="4F4F5B"/>
                </a:solidFill>
              </a:rPr>
              <a:t>α</a:t>
            </a:r>
            <a:r>
              <a:rPr lang="en-US" sz="2000" dirty="0" err="1">
                <a:solidFill>
                  <a:srgbClr val="4F4F5B"/>
                </a:solidFill>
              </a:rPr>
              <a:t>φερόμενων</a:t>
            </a:r>
            <a:r>
              <a:rPr lang="en-US" sz="2000" dirty="0">
                <a:solidFill>
                  <a:srgbClr val="4F4F5B"/>
                </a:solidFill>
              </a:rPr>
              <a:t> </a:t>
            </a:r>
            <a:r>
              <a:rPr lang="en-US" sz="2000" dirty="0" err="1">
                <a:solidFill>
                  <a:srgbClr val="4F4F5B"/>
                </a:solidFill>
              </a:rPr>
              <a:t>μερών</a:t>
            </a:r>
            <a:r>
              <a:rPr lang="en-US" sz="2000" dirty="0">
                <a:solidFill>
                  <a:srgbClr val="4F4F5B"/>
                </a:solidFill>
              </a:rPr>
              <a:t> (</a:t>
            </a:r>
            <a:r>
              <a:rPr lang="en-US" sz="2000" dirty="0" err="1">
                <a:solidFill>
                  <a:srgbClr val="4F4F5B"/>
                </a:solidFill>
              </a:rPr>
              <a:t>εκ</a:t>
            </a:r>
            <a:r>
              <a:rPr lang="en-US" sz="2000" dirty="0">
                <a:solidFill>
                  <a:srgbClr val="4F4F5B"/>
                </a:solidFill>
              </a:rPr>
              <a:t>πα</a:t>
            </a:r>
            <a:r>
              <a:rPr lang="en-US" sz="2000" dirty="0" err="1">
                <a:solidFill>
                  <a:srgbClr val="4F4F5B"/>
                </a:solidFill>
              </a:rPr>
              <a:t>ιδευτικοί</a:t>
            </a:r>
            <a:r>
              <a:rPr lang="en-US" sz="2000" dirty="0">
                <a:solidFill>
                  <a:srgbClr val="4F4F5B"/>
                </a:solidFill>
              </a:rPr>
              <a:t>, </a:t>
            </a:r>
            <a:r>
              <a:rPr lang="en-US" sz="2000" dirty="0" err="1">
                <a:solidFill>
                  <a:srgbClr val="4F4F5B"/>
                </a:solidFill>
              </a:rPr>
              <a:t>γονείς</a:t>
            </a:r>
            <a:r>
              <a:rPr lang="en-US" sz="2000" dirty="0">
                <a:solidFill>
                  <a:srgbClr val="4F4F5B"/>
                </a:solidFill>
              </a:rPr>
              <a:t>, </a:t>
            </a:r>
            <a:r>
              <a:rPr lang="el-GR" sz="2000" dirty="0">
                <a:solidFill>
                  <a:srgbClr val="4F4F5B"/>
                </a:solidFill>
              </a:rPr>
              <a:t>μαθητές/μαθήτριες</a:t>
            </a:r>
            <a:r>
              <a:rPr lang="en-US" sz="2000" dirty="0">
                <a:solidFill>
                  <a:srgbClr val="4F4F5B"/>
                </a:solidFill>
              </a:rPr>
              <a:t>, </a:t>
            </a:r>
            <a:r>
              <a:rPr lang="en-US" sz="2000" dirty="0" err="1">
                <a:solidFill>
                  <a:srgbClr val="4F4F5B"/>
                </a:solidFill>
              </a:rPr>
              <a:t>κοινότητ</a:t>
            </a:r>
            <a:r>
              <a:rPr lang="en-US" sz="2000" dirty="0">
                <a:solidFill>
                  <a:srgbClr val="4F4F5B"/>
                </a:solidFill>
              </a:rPr>
              <a:t>α). </a:t>
            </a:r>
            <a:endParaRPr sz="2000" dirty="0">
              <a:solidFill>
                <a:srgbClr val="4F4F5B"/>
              </a:solidFill>
            </a:endParaRPr>
          </a:p>
          <a:p>
            <a:pPr marL="0" lvl="0" indent="0" algn="l" rtl="0">
              <a:lnSpc>
                <a:spcPct val="115000"/>
              </a:lnSpc>
              <a:spcBef>
                <a:spcPts val="1200"/>
              </a:spcBef>
              <a:spcAft>
                <a:spcPts val="0"/>
              </a:spcAft>
              <a:buNone/>
            </a:pPr>
            <a:r>
              <a:rPr lang="en-US" sz="2000" dirty="0" err="1">
                <a:solidFill>
                  <a:srgbClr val="4F4F5B"/>
                </a:solidFill>
              </a:rPr>
              <a:t>Έν</a:t>
            </a:r>
            <a:r>
              <a:rPr lang="en-US" sz="2000" dirty="0">
                <a:solidFill>
                  <a:srgbClr val="4F4F5B"/>
                </a:solidFill>
              </a:rPr>
              <a:t>α </a:t>
            </a:r>
            <a:r>
              <a:rPr lang="en-US" sz="2000" dirty="0" err="1">
                <a:solidFill>
                  <a:srgbClr val="4F4F5B"/>
                </a:solidFill>
              </a:rPr>
              <a:t>σχέδιο</a:t>
            </a:r>
            <a:r>
              <a:rPr lang="en-US" sz="2000" dirty="0">
                <a:solidFill>
                  <a:srgbClr val="4F4F5B"/>
                </a:solidFill>
              </a:rPr>
              <a:t> </a:t>
            </a:r>
            <a:r>
              <a:rPr lang="el-GR" sz="2000" dirty="0">
                <a:solidFill>
                  <a:srgbClr val="4F4F5B"/>
                </a:solidFill>
              </a:rPr>
              <a:t>ενίσχυσης της δέσμευσης</a:t>
            </a:r>
            <a:r>
              <a:rPr lang="en-US" sz="2000" dirty="0">
                <a:solidFill>
                  <a:srgbClr val="4F4F5B"/>
                </a:solidFill>
              </a:rPr>
              <a:t> π</a:t>
            </a:r>
            <a:r>
              <a:rPr lang="en-US" sz="2000" dirty="0" err="1">
                <a:solidFill>
                  <a:srgbClr val="4F4F5B"/>
                </a:solidFill>
              </a:rPr>
              <a:t>ρέ</a:t>
            </a:r>
            <a:r>
              <a:rPr lang="en-US" sz="2000" dirty="0">
                <a:solidFill>
                  <a:srgbClr val="4F4F5B"/>
                </a:solidFill>
              </a:rPr>
              <a:t>π</a:t>
            </a:r>
            <a:r>
              <a:rPr lang="en-US" sz="2000" dirty="0" err="1">
                <a:solidFill>
                  <a:srgbClr val="4F4F5B"/>
                </a:solidFill>
              </a:rPr>
              <a:t>ει</a:t>
            </a:r>
            <a:r>
              <a:rPr lang="en-US" sz="2000" dirty="0">
                <a:solidFill>
                  <a:srgbClr val="4F4F5B"/>
                </a:solidFill>
              </a:rPr>
              <a:t> </a:t>
            </a:r>
            <a:r>
              <a:rPr lang="en-US" sz="2000" dirty="0" err="1">
                <a:solidFill>
                  <a:srgbClr val="4F4F5B"/>
                </a:solidFill>
              </a:rPr>
              <a:t>ν</a:t>
            </a:r>
            <a:r>
              <a:rPr lang="en-US" sz="2000" dirty="0">
                <a:solidFill>
                  <a:srgbClr val="4F4F5B"/>
                </a:solidFill>
              </a:rPr>
              <a:t>α π</a:t>
            </a:r>
            <a:r>
              <a:rPr lang="en-US" sz="2000" dirty="0" err="1">
                <a:solidFill>
                  <a:srgbClr val="4F4F5B"/>
                </a:solidFill>
              </a:rPr>
              <a:t>ροσδιορίζει</a:t>
            </a:r>
            <a:r>
              <a:rPr lang="en-US" sz="2000" dirty="0">
                <a:solidFill>
                  <a:srgbClr val="4F4F5B"/>
                </a:solidFill>
              </a:rPr>
              <a:t> π</a:t>
            </a:r>
            <a:r>
              <a:rPr lang="en-US" sz="2000" dirty="0" err="1">
                <a:solidFill>
                  <a:srgbClr val="4F4F5B"/>
                </a:solidFill>
              </a:rPr>
              <a:t>οιοι</a:t>
            </a:r>
            <a:r>
              <a:rPr lang="en-US" sz="2000" dirty="0">
                <a:solidFill>
                  <a:srgbClr val="4F4F5B"/>
                </a:solidFill>
              </a:rPr>
              <a:t> π</a:t>
            </a:r>
            <a:r>
              <a:rPr lang="en-US" sz="2000" dirty="0" err="1">
                <a:solidFill>
                  <a:srgbClr val="4F4F5B"/>
                </a:solidFill>
              </a:rPr>
              <a:t>ρέ</a:t>
            </a:r>
            <a:r>
              <a:rPr lang="en-US" sz="2000" dirty="0">
                <a:solidFill>
                  <a:srgbClr val="4F4F5B"/>
                </a:solidFill>
              </a:rPr>
              <a:t>π</a:t>
            </a:r>
            <a:r>
              <a:rPr lang="en-US" sz="2000" dirty="0" err="1">
                <a:solidFill>
                  <a:srgbClr val="4F4F5B"/>
                </a:solidFill>
              </a:rPr>
              <a:t>ει</a:t>
            </a:r>
            <a:r>
              <a:rPr lang="en-US" sz="2000" dirty="0">
                <a:solidFill>
                  <a:srgbClr val="4F4F5B"/>
                </a:solidFill>
              </a:rPr>
              <a:t> </a:t>
            </a:r>
            <a:r>
              <a:rPr lang="en-US" sz="2000" dirty="0" err="1">
                <a:solidFill>
                  <a:srgbClr val="4F4F5B"/>
                </a:solidFill>
              </a:rPr>
              <a:t>ν</a:t>
            </a:r>
            <a:r>
              <a:rPr lang="en-US" sz="2000" dirty="0">
                <a:solidFill>
                  <a:srgbClr val="4F4F5B"/>
                </a:solidFill>
              </a:rPr>
              <a:t>α </a:t>
            </a:r>
            <a:r>
              <a:rPr lang="en-US" sz="2000" dirty="0" err="1">
                <a:solidFill>
                  <a:srgbClr val="4F4F5B"/>
                </a:solidFill>
              </a:rPr>
              <a:t>εμ</a:t>
            </a:r>
            <a:r>
              <a:rPr lang="en-US" sz="2000" dirty="0">
                <a:solidFill>
                  <a:srgbClr val="4F4F5B"/>
                </a:solidFill>
              </a:rPr>
              <a:t>π</a:t>
            </a:r>
            <a:r>
              <a:rPr lang="en-US" sz="2000" dirty="0" err="1">
                <a:solidFill>
                  <a:srgbClr val="4F4F5B"/>
                </a:solidFill>
              </a:rPr>
              <a:t>λ</a:t>
            </a:r>
            <a:r>
              <a:rPr lang="en-US" sz="2000" dirty="0">
                <a:solidFill>
                  <a:srgbClr val="4F4F5B"/>
                </a:solidFill>
              </a:rPr>
              <a:t>α</a:t>
            </a:r>
            <a:r>
              <a:rPr lang="en-US" sz="2000" dirty="0" err="1">
                <a:solidFill>
                  <a:srgbClr val="4F4F5B"/>
                </a:solidFill>
              </a:rPr>
              <a:t>κούν</a:t>
            </a:r>
            <a:r>
              <a:rPr lang="en-US" sz="2000" dirty="0">
                <a:solidFill>
                  <a:srgbClr val="4F4F5B"/>
                </a:solidFill>
              </a:rPr>
              <a:t>, </a:t>
            </a:r>
            <a:r>
              <a:rPr lang="en-US" sz="2000" dirty="0" err="1">
                <a:solidFill>
                  <a:srgbClr val="4F4F5B"/>
                </a:solidFill>
              </a:rPr>
              <a:t>τι</a:t>
            </a:r>
            <a:r>
              <a:rPr lang="en-US" sz="2000" dirty="0">
                <a:solidFill>
                  <a:srgbClr val="4F4F5B"/>
                </a:solidFill>
              </a:rPr>
              <a:t> </a:t>
            </a:r>
            <a:r>
              <a:rPr lang="en-US" sz="2000" dirty="0" err="1">
                <a:solidFill>
                  <a:srgbClr val="4F4F5B"/>
                </a:solidFill>
              </a:rPr>
              <a:t>έχει</a:t>
            </a:r>
            <a:r>
              <a:rPr lang="en-US" sz="2000" dirty="0">
                <a:solidFill>
                  <a:srgbClr val="4F4F5B"/>
                </a:solidFill>
              </a:rPr>
              <a:t> </a:t>
            </a:r>
            <a:r>
              <a:rPr lang="en-US" sz="2000" dirty="0" err="1">
                <a:solidFill>
                  <a:srgbClr val="4F4F5B"/>
                </a:solidFill>
              </a:rPr>
              <a:t>σημ</a:t>
            </a:r>
            <a:r>
              <a:rPr lang="en-US" sz="2000" dirty="0">
                <a:solidFill>
                  <a:srgbClr val="4F4F5B"/>
                </a:solidFill>
              </a:rPr>
              <a:t>α</a:t>
            </a:r>
            <a:r>
              <a:rPr lang="en-US" sz="2000" dirty="0" err="1">
                <a:solidFill>
                  <a:srgbClr val="4F4F5B"/>
                </a:solidFill>
              </a:rPr>
              <a:t>σί</a:t>
            </a:r>
            <a:r>
              <a:rPr lang="en-US" sz="2000" dirty="0">
                <a:solidFill>
                  <a:srgbClr val="4F4F5B"/>
                </a:solidFill>
              </a:rPr>
              <a:t>α </a:t>
            </a:r>
            <a:r>
              <a:rPr lang="en-US" sz="2000" dirty="0" err="1">
                <a:solidFill>
                  <a:srgbClr val="4F4F5B"/>
                </a:solidFill>
              </a:rPr>
              <a:t>γι</a:t>
            </a:r>
            <a:r>
              <a:rPr lang="en-US" sz="2000" dirty="0">
                <a:solidFill>
                  <a:srgbClr val="4F4F5B"/>
                </a:solidFill>
              </a:rPr>
              <a:t>α α</a:t>
            </a:r>
            <a:r>
              <a:rPr lang="en-US" sz="2000" dirty="0" err="1">
                <a:solidFill>
                  <a:srgbClr val="4F4F5B"/>
                </a:solidFill>
              </a:rPr>
              <a:t>υτούς</a:t>
            </a:r>
            <a:r>
              <a:rPr lang="en-US" sz="2000" dirty="0">
                <a:solidFill>
                  <a:srgbClr val="4F4F5B"/>
                </a:solidFill>
              </a:rPr>
              <a:t> </a:t>
            </a:r>
            <a:r>
              <a:rPr lang="en-US" sz="2000" dirty="0" err="1">
                <a:solidFill>
                  <a:srgbClr val="4F4F5B"/>
                </a:solidFill>
              </a:rPr>
              <a:t>κ</a:t>
            </a:r>
            <a:r>
              <a:rPr lang="en-US" sz="2000" dirty="0">
                <a:solidFill>
                  <a:srgbClr val="4F4F5B"/>
                </a:solidFill>
              </a:rPr>
              <a:t>α</a:t>
            </a:r>
            <a:r>
              <a:rPr lang="en-US" sz="2000" dirty="0" err="1">
                <a:solidFill>
                  <a:srgbClr val="4F4F5B"/>
                </a:solidFill>
              </a:rPr>
              <a:t>ι</a:t>
            </a:r>
            <a:r>
              <a:rPr lang="en-US" sz="2000" dirty="0">
                <a:solidFill>
                  <a:srgbClr val="4F4F5B"/>
                </a:solidFill>
              </a:rPr>
              <a:t> π</a:t>
            </a:r>
            <a:r>
              <a:rPr lang="en-US" sz="2000" dirty="0" err="1">
                <a:solidFill>
                  <a:srgbClr val="4F4F5B"/>
                </a:solidFill>
              </a:rPr>
              <a:t>ώς</a:t>
            </a:r>
            <a:r>
              <a:rPr lang="en-US" sz="2000" dirty="0">
                <a:solidFill>
                  <a:srgbClr val="4F4F5B"/>
                </a:solidFill>
              </a:rPr>
              <a:t> </a:t>
            </a:r>
            <a:r>
              <a:rPr lang="en-US" sz="2000" dirty="0" err="1">
                <a:solidFill>
                  <a:srgbClr val="4F4F5B"/>
                </a:solidFill>
              </a:rPr>
              <a:t>θ</a:t>
            </a:r>
            <a:r>
              <a:rPr lang="en-US" sz="2000" dirty="0">
                <a:solidFill>
                  <a:srgbClr val="4F4F5B"/>
                </a:solidFill>
              </a:rPr>
              <a:t>α </a:t>
            </a:r>
            <a:r>
              <a:rPr lang="el-GR" sz="2000" dirty="0">
                <a:solidFill>
                  <a:srgbClr val="4F4F5B"/>
                </a:solidFill>
              </a:rPr>
              <a:t>διατηρηθεί</a:t>
            </a:r>
            <a:r>
              <a:rPr lang="en-US" sz="2000" dirty="0">
                <a:solidFill>
                  <a:srgbClr val="4F4F5B"/>
                </a:solidFill>
              </a:rPr>
              <a:t> </a:t>
            </a:r>
            <a:r>
              <a:rPr lang="en-US" sz="2000" dirty="0" err="1">
                <a:solidFill>
                  <a:srgbClr val="4F4F5B"/>
                </a:solidFill>
              </a:rPr>
              <a:t>μι</a:t>
            </a:r>
            <a:r>
              <a:rPr lang="en-US" sz="2000" dirty="0">
                <a:solidFill>
                  <a:srgbClr val="4F4F5B"/>
                </a:solidFill>
              </a:rPr>
              <a:t>α </a:t>
            </a:r>
            <a:r>
              <a:rPr lang="en-US" sz="2000" dirty="0" err="1">
                <a:solidFill>
                  <a:srgbClr val="4F4F5B"/>
                </a:solidFill>
              </a:rPr>
              <a:t>ουσι</a:t>
            </a:r>
            <a:r>
              <a:rPr lang="en-US" sz="2000" dirty="0">
                <a:solidFill>
                  <a:srgbClr val="4F4F5B"/>
                </a:solidFill>
              </a:rPr>
              <a:t>α</a:t>
            </a:r>
            <a:r>
              <a:rPr lang="en-US" sz="2000" dirty="0" err="1">
                <a:solidFill>
                  <a:srgbClr val="4F4F5B"/>
                </a:solidFill>
              </a:rPr>
              <a:t>στική</a:t>
            </a:r>
            <a:r>
              <a:rPr lang="en-US" sz="2000" dirty="0">
                <a:solidFill>
                  <a:srgbClr val="4F4F5B"/>
                </a:solidFill>
              </a:rPr>
              <a:t> </a:t>
            </a:r>
            <a:r>
              <a:rPr lang="en-US" sz="2000" dirty="0" err="1">
                <a:solidFill>
                  <a:srgbClr val="4F4F5B"/>
                </a:solidFill>
              </a:rPr>
              <a:t>σχέση</a:t>
            </a:r>
            <a:r>
              <a:rPr lang="en-US" sz="2000" dirty="0">
                <a:solidFill>
                  <a:srgbClr val="4F4F5B"/>
                </a:solidFill>
              </a:rPr>
              <a:t> </a:t>
            </a:r>
            <a:r>
              <a:rPr lang="en-US" sz="2000" dirty="0" err="1">
                <a:solidFill>
                  <a:srgbClr val="4F4F5B"/>
                </a:solidFill>
              </a:rPr>
              <a:t>με</a:t>
            </a:r>
            <a:r>
              <a:rPr lang="en-US" sz="2000" dirty="0">
                <a:solidFill>
                  <a:srgbClr val="4F4F5B"/>
                </a:solidFill>
              </a:rPr>
              <a:t> </a:t>
            </a:r>
            <a:r>
              <a:rPr lang="en-US" sz="2000" dirty="0" err="1">
                <a:solidFill>
                  <a:srgbClr val="4F4F5B"/>
                </a:solidFill>
              </a:rPr>
              <a:t>την</a:t>
            </a:r>
            <a:r>
              <a:rPr lang="en-US" sz="2000" dirty="0">
                <a:solidFill>
                  <a:srgbClr val="4F4F5B"/>
                </a:solidFill>
              </a:rPr>
              <a:t> π</a:t>
            </a:r>
            <a:r>
              <a:rPr lang="en-US" sz="2000" dirty="0" err="1">
                <a:solidFill>
                  <a:srgbClr val="4F4F5B"/>
                </a:solidFill>
              </a:rPr>
              <a:t>άροδο</a:t>
            </a:r>
            <a:r>
              <a:rPr lang="en-US" sz="2000" dirty="0">
                <a:solidFill>
                  <a:srgbClr val="4F4F5B"/>
                </a:solidFill>
              </a:rPr>
              <a:t> </a:t>
            </a:r>
            <a:r>
              <a:rPr lang="en-US" sz="2000" dirty="0" err="1">
                <a:solidFill>
                  <a:srgbClr val="4F4F5B"/>
                </a:solidFill>
              </a:rPr>
              <a:t>του</a:t>
            </a:r>
            <a:r>
              <a:rPr lang="en-US" sz="2000" dirty="0">
                <a:solidFill>
                  <a:srgbClr val="4F4F5B"/>
                </a:solidFill>
              </a:rPr>
              <a:t> </a:t>
            </a:r>
            <a:r>
              <a:rPr lang="en-US" sz="2000" dirty="0" err="1">
                <a:solidFill>
                  <a:srgbClr val="4F4F5B"/>
                </a:solidFill>
              </a:rPr>
              <a:t>χρόνου</a:t>
            </a:r>
            <a:r>
              <a:rPr lang="en-US" sz="2000" dirty="0">
                <a:solidFill>
                  <a:srgbClr val="4F4F5B"/>
                </a:solidFill>
              </a:rPr>
              <a:t>. </a:t>
            </a:r>
            <a:endParaRPr sz="2000" dirty="0">
              <a:solidFill>
                <a:srgbClr val="4F4F5B"/>
              </a:solidFill>
            </a:endParaRPr>
          </a:p>
          <a:p>
            <a:pPr marL="0" lvl="0" indent="0" algn="l" rtl="0">
              <a:lnSpc>
                <a:spcPct val="115000"/>
              </a:lnSpc>
              <a:spcBef>
                <a:spcPts val="1200"/>
              </a:spcBef>
              <a:spcAft>
                <a:spcPts val="0"/>
              </a:spcAft>
              <a:buNone/>
            </a:pPr>
            <a:endParaRPr sz="1000" dirty="0">
              <a:solidFill>
                <a:srgbClr val="4F4F5B"/>
              </a:solidFill>
            </a:endParaRPr>
          </a:p>
          <a:p>
            <a:pPr marL="0" lvl="0" indent="0" algn="l" rtl="0">
              <a:lnSpc>
                <a:spcPct val="115000"/>
              </a:lnSpc>
              <a:spcBef>
                <a:spcPts val="1200"/>
              </a:spcBef>
              <a:spcAft>
                <a:spcPts val="0"/>
              </a:spcAft>
              <a:buNone/>
            </a:pPr>
            <a:r>
              <a:rPr lang="en-US" sz="2000" dirty="0" err="1">
                <a:solidFill>
                  <a:srgbClr val="4F4F5B"/>
                </a:solidFill>
              </a:rPr>
              <a:t>Π</a:t>
            </a:r>
            <a:r>
              <a:rPr lang="en-US" sz="2000" dirty="0">
                <a:solidFill>
                  <a:srgbClr val="4F4F5B"/>
                </a:solidFill>
              </a:rPr>
              <a:t>α</a:t>
            </a:r>
            <a:r>
              <a:rPr lang="en-US" sz="2000" dirty="0" err="1">
                <a:solidFill>
                  <a:srgbClr val="4F4F5B"/>
                </a:solidFill>
              </a:rPr>
              <a:t>ράδειγμ</a:t>
            </a:r>
            <a:r>
              <a:rPr lang="en-US" sz="2000" dirty="0">
                <a:solidFill>
                  <a:srgbClr val="4F4F5B"/>
                </a:solidFill>
              </a:rPr>
              <a:t>α:</a:t>
            </a:r>
            <a:endParaRPr sz="2000" dirty="0">
              <a:solidFill>
                <a:srgbClr val="4F4F5B"/>
              </a:solidFill>
            </a:endParaRPr>
          </a:p>
          <a:p>
            <a:pPr marL="0" lvl="0" indent="0" algn="l" rtl="0">
              <a:lnSpc>
                <a:spcPct val="115000"/>
              </a:lnSpc>
              <a:spcBef>
                <a:spcPts val="1200"/>
              </a:spcBef>
              <a:spcAft>
                <a:spcPts val="0"/>
              </a:spcAft>
              <a:buNone/>
            </a:pPr>
            <a:r>
              <a:rPr lang="en-US" sz="2000" b="1" dirty="0" err="1">
                <a:solidFill>
                  <a:srgbClr val="4F4F5B"/>
                </a:solidFill>
              </a:rPr>
              <a:t>Φωνή</a:t>
            </a:r>
            <a:r>
              <a:rPr lang="en-US" sz="2000" b="1" dirty="0">
                <a:solidFill>
                  <a:srgbClr val="4F4F5B"/>
                </a:solidFill>
              </a:rPr>
              <a:t> </a:t>
            </a:r>
            <a:r>
              <a:rPr lang="en-US" sz="2000" b="1" dirty="0" err="1">
                <a:solidFill>
                  <a:srgbClr val="4F4F5B"/>
                </a:solidFill>
              </a:rPr>
              <a:t>των</a:t>
            </a:r>
            <a:r>
              <a:rPr lang="en-US" sz="2000" b="1" dirty="0">
                <a:solidFill>
                  <a:srgbClr val="4F4F5B"/>
                </a:solidFill>
              </a:rPr>
              <a:t> </a:t>
            </a:r>
            <a:r>
              <a:rPr lang="en-US" sz="2000" b="1" dirty="0" err="1">
                <a:solidFill>
                  <a:srgbClr val="4F4F5B"/>
                </a:solidFill>
              </a:rPr>
              <a:t>μ</a:t>
            </a:r>
            <a:r>
              <a:rPr lang="en-US" sz="2000" b="1" dirty="0">
                <a:solidFill>
                  <a:srgbClr val="4F4F5B"/>
                </a:solidFill>
              </a:rPr>
              <a:t>α</a:t>
            </a:r>
            <a:r>
              <a:rPr lang="en-US" sz="2000" b="1" dirty="0" err="1">
                <a:solidFill>
                  <a:srgbClr val="4F4F5B"/>
                </a:solidFill>
              </a:rPr>
              <a:t>θητών</a:t>
            </a:r>
            <a:endParaRPr sz="2000" b="1" dirty="0">
              <a:solidFill>
                <a:srgbClr val="4F4F5B"/>
              </a:solidFill>
            </a:endParaRPr>
          </a:p>
          <a:p>
            <a:pPr marL="0" lvl="0" indent="0" algn="l" rtl="0">
              <a:lnSpc>
                <a:spcPct val="115000"/>
              </a:lnSpc>
              <a:spcBef>
                <a:spcPts val="1200"/>
              </a:spcBef>
              <a:spcAft>
                <a:spcPts val="0"/>
              </a:spcAft>
              <a:buNone/>
            </a:pPr>
            <a:r>
              <a:rPr lang="en-US" sz="2000" b="1" dirty="0" err="1">
                <a:solidFill>
                  <a:srgbClr val="4F4F5B"/>
                </a:solidFill>
              </a:rPr>
              <a:t>Ανάγκες</a:t>
            </a:r>
            <a:r>
              <a:rPr lang="en-US" sz="2000" b="1" dirty="0">
                <a:solidFill>
                  <a:srgbClr val="4F4F5B"/>
                </a:solidFill>
              </a:rPr>
              <a:t>: </a:t>
            </a:r>
            <a:r>
              <a:rPr lang="en-US" sz="2000" dirty="0" err="1">
                <a:solidFill>
                  <a:srgbClr val="4F4F5B"/>
                </a:solidFill>
              </a:rPr>
              <a:t>Αίσθημ</a:t>
            </a:r>
            <a:r>
              <a:rPr lang="en-US" sz="2000" dirty="0">
                <a:solidFill>
                  <a:srgbClr val="4F4F5B"/>
                </a:solidFill>
              </a:rPr>
              <a:t>α </a:t>
            </a:r>
            <a:r>
              <a:rPr lang="en-US" sz="2000" dirty="0" err="1">
                <a:solidFill>
                  <a:srgbClr val="4F4F5B"/>
                </a:solidFill>
              </a:rPr>
              <a:t>του</a:t>
            </a:r>
            <a:r>
              <a:rPr lang="en-US" sz="2000" dirty="0">
                <a:solidFill>
                  <a:srgbClr val="4F4F5B"/>
                </a:solidFill>
              </a:rPr>
              <a:t> α</a:t>
            </a:r>
            <a:r>
              <a:rPr lang="en-US" sz="2000" dirty="0" err="1">
                <a:solidFill>
                  <a:srgbClr val="4F4F5B"/>
                </a:solidFill>
              </a:rPr>
              <a:t>νήκειν</a:t>
            </a:r>
            <a:r>
              <a:rPr lang="en-US" sz="2000" dirty="0">
                <a:solidFill>
                  <a:srgbClr val="4F4F5B"/>
                </a:solidFill>
              </a:rPr>
              <a:t>, α</a:t>
            </a:r>
            <a:r>
              <a:rPr lang="en-US" sz="2000" dirty="0" err="1">
                <a:solidFill>
                  <a:srgbClr val="4F4F5B"/>
                </a:solidFill>
              </a:rPr>
              <a:t>υτονομί</a:t>
            </a:r>
            <a:r>
              <a:rPr lang="en-US" sz="2000" dirty="0">
                <a:solidFill>
                  <a:srgbClr val="4F4F5B"/>
                </a:solidFill>
              </a:rPr>
              <a:t>α, </a:t>
            </a:r>
            <a:r>
              <a:rPr lang="en-US" sz="2000" dirty="0" err="1">
                <a:solidFill>
                  <a:srgbClr val="4F4F5B"/>
                </a:solidFill>
              </a:rPr>
              <a:t>ικ</a:t>
            </a:r>
            <a:r>
              <a:rPr lang="en-US" sz="2000" dirty="0">
                <a:solidFill>
                  <a:srgbClr val="4F4F5B"/>
                </a:solidFill>
              </a:rPr>
              <a:t>α</a:t>
            </a:r>
            <a:r>
              <a:rPr lang="en-US" sz="2000" dirty="0" err="1">
                <a:solidFill>
                  <a:srgbClr val="4F4F5B"/>
                </a:solidFill>
              </a:rPr>
              <a:t>νότητ</a:t>
            </a:r>
            <a:r>
              <a:rPr lang="en-US" sz="2000" dirty="0">
                <a:solidFill>
                  <a:srgbClr val="4F4F5B"/>
                </a:solidFill>
              </a:rPr>
              <a:t>α, α</a:t>
            </a:r>
            <a:r>
              <a:rPr lang="en-US" sz="2000" dirty="0" err="1">
                <a:solidFill>
                  <a:srgbClr val="4F4F5B"/>
                </a:solidFill>
              </a:rPr>
              <a:t>υθεντικές</a:t>
            </a:r>
            <a:r>
              <a:rPr lang="en-US" sz="2000" dirty="0">
                <a:solidFill>
                  <a:srgbClr val="4F4F5B"/>
                </a:solidFill>
              </a:rPr>
              <a:t> </a:t>
            </a:r>
            <a:r>
              <a:rPr lang="en-US" sz="2000" dirty="0" err="1">
                <a:solidFill>
                  <a:srgbClr val="4F4F5B"/>
                </a:solidFill>
              </a:rPr>
              <a:t>σχέσεις</a:t>
            </a:r>
            <a:endParaRPr sz="2000" dirty="0">
              <a:solidFill>
                <a:srgbClr val="4F4F5B"/>
              </a:solidFill>
            </a:endParaRPr>
          </a:p>
          <a:p>
            <a:pPr marL="0" lvl="0" indent="0" algn="l" rtl="0">
              <a:lnSpc>
                <a:spcPct val="115000"/>
              </a:lnSpc>
              <a:spcBef>
                <a:spcPts val="1200"/>
              </a:spcBef>
              <a:spcAft>
                <a:spcPts val="0"/>
              </a:spcAft>
              <a:buNone/>
            </a:pPr>
            <a:r>
              <a:rPr lang="en-US" sz="2000" b="1" dirty="0" err="1">
                <a:solidFill>
                  <a:srgbClr val="4F4F5B"/>
                </a:solidFill>
              </a:rPr>
              <a:t>Στρ</a:t>
            </a:r>
            <a:r>
              <a:rPr lang="en-US" sz="2000" b="1" dirty="0">
                <a:solidFill>
                  <a:srgbClr val="4F4F5B"/>
                </a:solidFill>
              </a:rPr>
              <a:t>α</a:t>
            </a:r>
            <a:r>
              <a:rPr lang="en-US" sz="2000" b="1" dirty="0" err="1">
                <a:solidFill>
                  <a:srgbClr val="4F4F5B"/>
                </a:solidFill>
              </a:rPr>
              <a:t>τηγικές</a:t>
            </a:r>
            <a:r>
              <a:rPr lang="en-US" sz="2000" b="1" dirty="0">
                <a:solidFill>
                  <a:srgbClr val="4F4F5B"/>
                </a:solidFill>
              </a:rPr>
              <a:t>: </a:t>
            </a:r>
            <a:r>
              <a:rPr lang="en-US" sz="2000"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Συμ</a:t>
            </a:r>
            <a:r>
              <a:rPr lang="en-US" sz="2000"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β</a:t>
            </a:r>
            <a:r>
              <a:rPr lang="en-US" sz="2000" dirty="0" err="1">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ουλευτικές</a:t>
            </a:r>
            <a:r>
              <a:rPr lang="en-US" sz="2000" dirty="0">
                <a:solidFill>
                  <a:srgbClr val="4F4F5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2000" dirty="0" err="1">
                <a:solidFill>
                  <a:srgbClr val="4F4F5B"/>
                </a:solidFill>
              </a:rPr>
              <a:t>ε</a:t>
            </a:r>
            <a:r>
              <a:rPr lang="en-US" sz="2000" dirty="0">
                <a:solidFill>
                  <a:srgbClr val="4F4F5B"/>
                </a:solidFill>
              </a:rPr>
              <a:t>π</a:t>
            </a:r>
            <a:r>
              <a:rPr lang="en-US" sz="2000" dirty="0" err="1">
                <a:solidFill>
                  <a:srgbClr val="4F4F5B"/>
                </a:solidFill>
              </a:rPr>
              <a:t>ιτρο</a:t>
            </a:r>
            <a:r>
              <a:rPr lang="en-US" sz="2000" dirty="0">
                <a:solidFill>
                  <a:srgbClr val="4F4F5B"/>
                </a:solidFill>
              </a:rPr>
              <a:t>π</a:t>
            </a:r>
            <a:r>
              <a:rPr lang="en-US" sz="2000" dirty="0" err="1">
                <a:solidFill>
                  <a:srgbClr val="4F4F5B"/>
                </a:solidFill>
              </a:rPr>
              <a:t>ές</a:t>
            </a:r>
            <a:r>
              <a:rPr lang="en-US" sz="2000" dirty="0">
                <a:solidFill>
                  <a:srgbClr val="4F4F5B"/>
                </a:solidFill>
              </a:rPr>
              <a:t> </a:t>
            </a:r>
            <a:r>
              <a:rPr lang="en-US" sz="2000" dirty="0" err="1">
                <a:solidFill>
                  <a:srgbClr val="4F4F5B"/>
                </a:solidFill>
              </a:rPr>
              <a:t>μ</a:t>
            </a:r>
            <a:r>
              <a:rPr lang="en-US" sz="2000" dirty="0">
                <a:solidFill>
                  <a:srgbClr val="4F4F5B"/>
                </a:solidFill>
              </a:rPr>
              <a:t>α</a:t>
            </a:r>
            <a:r>
              <a:rPr lang="en-US" sz="2000" dirty="0" err="1">
                <a:solidFill>
                  <a:srgbClr val="4F4F5B"/>
                </a:solidFill>
              </a:rPr>
              <a:t>θητών</a:t>
            </a:r>
            <a:r>
              <a:rPr lang="el-GR" sz="2000" dirty="0">
                <a:solidFill>
                  <a:srgbClr val="4F4F5B"/>
                </a:solidFill>
              </a:rPr>
              <a:t>/μαθητριών</a:t>
            </a:r>
            <a:r>
              <a:rPr lang="en-US" sz="2000" dirty="0">
                <a:solidFill>
                  <a:srgbClr val="4F4F5B"/>
                </a:solidFill>
              </a:rPr>
              <a:t>, </a:t>
            </a:r>
            <a:r>
              <a:rPr lang="en-US" sz="2000" dirty="0" err="1">
                <a:solidFill>
                  <a:srgbClr val="4F4F5B"/>
                </a:solidFill>
              </a:rPr>
              <a:t>κύκλοι</a:t>
            </a:r>
            <a:r>
              <a:rPr lang="en-US" sz="2000" dirty="0">
                <a:solidFill>
                  <a:srgbClr val="4F4F5B"/>
                </a:solidFill>
              </a:rPr>
              <a:t> </a:t>
            </a:r>
            <a:r>
              <a:rPr lang="en-US" sz="2000" dirty="0" err="1">
                <a:solidFill>
                  <a:srgbClr val="4F4F5B"/>
                </a:solidFill>
              </a:rPr>
              <a:t>κοινότητ</a:t>
            </a:r>
            <a:r>
              <a:rPr lang="en-US" sz="2000" dirty="0">
                <a:solidFill>
                  <a:srgbClr val="4F4F5B"/>
                </a:solidFill>
              </a:rPr>
              <a:t>α</a:t>
            </a:r>
            <a:r>
              <a:rPr lang="en-US" sz="2000" dirty="0" err="1">
                <a:solidFill>
                  <a:srgbClr val="4F4F5B"/>
                </a:solidFill>
              </a:rPr>
              <a:t>ς</a:t>
            </a:r>
            <a:r>
              <a:rPr lang="en-US" sz="2000" dirty="0">
                <a:solidFill>
                  <a:srgbClr val="4F4F5B"/>
                </a:solidFill>
              </a:rPr>
              <a:t> </a:t>
            </a:r>
            <a:r>
              <a:rPr lang="en-US" sz="2000" dirty="0" err="1">
                <a:solidFill>
                  <a:srgbClr val="4F4F5B"/>
                </a:solidFill>
              </a:rPr>
              <a:t>στην</a:t>
            </a:r>
            <a:r>
              <a:rPr lang="en-US" sz="2000" dirty="0">
                <a:solidFill>
                  <a:srgbClr val="4F4F5B"/>
                </a:solidFill>
              </a:rPr>
              <a:t> </a:t>
            </a:r>
            <a:r>
              <a:rPr lang="en-US" sz="2000" dirty="0" err="1">
                <a:solidFill>
                  <a:srgbClr val="4F4F5B"/>
                </a:solidFill>
              </a:rPr>
              <a:t>τάξη</a:t>
            </a:r>
            <a:r>
              <a:rPr lang="en-US" sz="2000" dirty="0">
                <a:solidFill>
                  <a:srgbClr val="4F4F5B"/>
                </a:solidFill>
              </a:rPr>
              <a:t>, </a:t>
            </a:r>
            <a:r>
              <a:rPr lang="en-US" sz="2000" dirty="0" err="1">
                <a:solidFill>
                  <a:srgbClr val="4F4F5B"/>
                </a:solidFill>
              </a:rPr>
              <a:t>εντο</a:t>
            </a:r>
            <a:r>
              <a:rPr lang="en-US" sz="2000" dirty="0">
                <a:solidFill>
                  <a:srgbClr val="4F4F5B"/>
                </a:solidFill>
              </a:rPr>
              <a:t>π</a:t>
            </a:r>
            <a:r>
              <a:rPr lang="en-US" sz="2000" dirty="0" err="1">
                <a:solidFill>
                  <a:srgbClr val="4F4F5B"/>
                </a:solidFill>
              </a:rPr>
              <a:t>ισμός</a:t>
            </a:r>
            <a:r>
              <a:rPr lang="en-US" sz="2000" dirty="0">
                <a:solidFill>
                  <a:srgbClr val="4F4F5B"/>
                </a:solidFill>
              </a:rPr>
              <a:t> </a:t>
            </a:r>
            <a:r>
              <a:rPr lang="en-US" sz="2000" dirty="0" err="1">
                <a:solidFill>
                  <a:srgbClr val="4F4F5B"/>
                </a:solidFill>
              </a:rPr>
              <a:t>δυν</a:t>
            </a:r>
            <a:r>
              <a:rPr lang="en-US" sz="2000" dirty="0">
                <a:solidFill>
                  <a:srgbClr val="4F4F5B"/>
                </a:solidFill>
              </a:rPr>
              <a:t>α</a:t>
            </a:r>
            <a:r>
              <a:rPr lang="en-US" sz="2000" dirty="0" err="1">
                <a:solidFill>
                  <a:srgbClr val="4F4F5B"/>
                </a:solidFill>
              </a:rPr>
              <a:t>τοτήτων</a:t>
            </a:r>
            <a:r>
              <a:rPr lang="en-US" sz="2000" dirty="0">
                <a:solidFill>
                  <a:srgbClr val="4F4F5B"/>
                </a:solidFill>
              </a:rPr>
              <a:t>, </a:t>
            </a:r>
            <a:r>
              <a:rPr lang="en-US" sz="2000" dirty="0" err="1">
                <a:solidFill>
                  <a:srgbClr val="4F4F5B"/>
                </a:solidFill>
              </a:rPr>
              <a:t>ευκ</a:t>
            </a:r>
            <a:r>
              <a:rPr lang="en-US" sz="2000" dirty="0">
                <a:solidFill>
                  <a:srgbClr val="4F4F5B"/>
                </a:solidFill>
              </a:rPr>
              <a:t>α</a:t>
            </a:r>
            <a:r>
              <a:rPr lang="en-US" sz="2000" dirty="0" err="1">
                <a:solidFill>
                  <a:srgbClr val="4F4F5B"/>
                </a:solidFill>
              </a:rPr>
              <a:t>ιρίες</a:t>
            </a:r>
            <a:r>
              <a:rPr lang="en-US" sz="2000" dirty="0">
                <a:solidFill>
                  <a:srgbClr val="4F4F5B"/>
                </a:solidFill>
              </a:rPr>
              <a:t> </a:t>
            </a:r>
            <a:r>
              <a:rPr lang="en-US" sz="2000" dirty="0" err="1">
                <a:solidFill>
                  <a:srgbClr val="4F4F5B"/>
                </a:solidFill>
              </a:rPr>
              <a:t>ηγεσί</a:t>
            </a:r>
            <a:r>
              <a:rPr lang="en-US" sz="2000" dirty="0">
                <a:solidFill>
                  <a:srgbClr val="4F4F5B"/>
                </a:solidFill>
              </a:rPr>
              <a:t>α</a:t>
            </a:r>
            <a:r>
              <a:rPr lang="en-US" sz="2000" dirty="0" err="1">
                <a:solidFill>
                  <a:srgbClr val="4F4F5B"/>
                </a:solidFill>
              </a:rPr>
              <a:t>ς</a:t>
            </a:r>
            <a:endParaRPr sz="2000" dirty="0">
              <a:solidFill>
                <a:srgbClr val="4F4F5B"/>
              </a:solidFill>
            </a:endParaRPr>
          </a:p>
          <a:p>
            <a:pPr marL="0" lvl="0" indent="0" algn="l" rtl="0">
              <a:lnSpc>
                <a:spcPct val="90000"/>
              </a:lnSpc>
              <a:spcBef>
                <a:spcPts val="1200"/>
              </a:spcBef>
              <a:spcAft>
                <a:spcPts val="0"/>
              </a:spcAft>
              <a:buNone/>
            </a:pPr>
            <a:endParaRPr sz="2000" b="1" dirty="0">
              <a:solidFill>
                <a:srgbClr val="4F4F5B"/>
              </a:solidFill>
            </a:endParaRPr>
          </a:p>
          <a:p>
            <a:pPr marL="0" lvl="0" indent="0" algn="l" rtl="0">
              <a:lnSpc>
                <a:spcPct val="90000"/>
              </a:lnSpc>
              <a:spcBef>
                <a:spcPts val="0"/>
              </a:spcBef>
              <a:spcAft>
                <a:spcPts val="0"/>
              </a:spcAft>
              <a:buNone/>
            </a:pPr>
            <a:endParaRPr sz="2000" b="1" dirty="0">
              <a:solidFill>
                <a:srgbClr val="4F4F5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9e7b6f5a92_0_48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None/>
            </a:pPr>
            <a:r>
              <a:rPr lang="en-US" sz="3600" dirty="0" err="1"/>
              <a:t>Ενότητ</a:t>
            </a:r>
            <a:r>
              <a:rPr lang="en-US" sz="3600" dirty="0"/>
              <a:t>α 2.2 - </a:t>
            </a:r>
            <a:r>
              <a:rPr lang="en-US" sz="3600" dirty="0" err="1"/>
              <a:t>Οικοδόμηση</a:t>
            </a:r>
            <a:r>
              <a:rPr lang="en-US" sz="3600" dirty="0"/>
              <a:t> </a:t>
            </a:r>
            <a:r>
              <a:rPr lang="en-US" sz="3600" dirty="0" err="1"/>
              <a:t>θετικών</a:t>
            </a:r>
            <a:r>
              <a:rPr lang="en-US" sz="3600" dirty="0"/>
              <a:t> </a:t>
            </a:r>
            <a:r>
              <a:rPr lang="en-US" sz="3600" dirty="0" err="1"/>
              <a:t>σχέσεων</a:t>
            </a:r>
            <a:r>
              <a:rPr lang="en-US" sz="3600" dirty="0"/>
              <a:t> </a:t>
            </a:r>
            <a:r>
              <a:rPr lang="en-US" sz="3600" dirty="0" err="1"/>
              <a:t>κ</a:t>
            </a:r>
            <a:r>
              <a:rPr lang="en-US" sz="3600" dirty="0"/>
              <a:t>α</a:t>
            </a:r>
            <a:r>
              <a:rPr lang="en-US" sz="3600" dirty="0" err="1"/>
              <a:t>ι</a:t>
            </a:r>
            <a:r>
              <a:rPr lang="en-US" sz="3600" dirty="0"/>
              <a:t> </a:t>
            </a:r>
            <a:r>
              <a:rPr lang="en-US" sz="3600" dirty="0" err="1"/>
              <a:t>συνεργ</a:t>
            </a:r>
            <a:r>
              <a:rPr lang="en-US" sz="3600" dirty="0"/>
              <a:t>α</a:t>
            </a:r>
            <a:r>
              <a:rPr lang="en-US" sz="3600" dirty="0" err="1"/>
              <a:t>σί</a:t>
            </a:r>
            <a:r>
              <a:rPr lang="en-US" sz="3600" dirty="0"/>
              <a:t>α</a:t>
            </a:r>
            <a:r>
              <a:rPr lang="en-US" sz="3600" dirty="0" err="1"/>
              <a:t>ς</a:t>
            </a:r>
            <a:endParaRPr sz="2400" dirty="0">
              <a:solidFill>
                <a:schemeClr val="lt1"/>
              </a:solidFill>
            </a:endParaRPr>
          </a:p>
        </p:txBody>
      </p:sp>
      <p:sp>
        <p:nvSpPr>
          <p:cNvPr id="374" name="Google Shape;374;g39e7b6f5a92_0_48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err="1"/>
              <a:t>Άσκηση</a:t>
            </a:r>
            <a:r>
              <a:rPr lang="el-GR" dirty="0"/>
              <a:t>:</a:t>
            </a:r>
            <a:r>
              <a:rPr lang="en-US" dirty="0"/>
              <a:t> </a:t>
            </a:r>
            <a:r>
              <a:rPr lang="en-US" dirty="0" err="1"/>
              <a:t>Σχέδιο</a:t>
            </a:r>
            <a:r>
              <a:rPr lang="en-US" dirty="0"/>
              <a:t> </a:t>
            </a:r>
            <a:r>
              <a:rPr lang="en-US" dirty="0" err="1"/>
              <a:t>δράσης</a:t>
            </a:r>
            <a:r>
              <a:rPr lang="en-US" dirty="0"/>
              <a:t> </a:t>
            </a:r>
            <a:endParaRPr dirty="0"/>
          </a:p>
        </p:txBody>
      </p:sp>
      <p:sp>
        <p:nvSpPr>
          <p:cNvPr id="375" name="Google Shape;375;g39e7b6f5a92_0_48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000" dirty="0" err="1"/>
              <a:t>Χρησιμο</a:t>
            </a:r>
            <a:r>
              <a:rPr lang="en-US" sz="2000" dirty="0"/>
              <a:t>π</a:t>
            </a:r>
            <a:r>
              <a:rPr lang="en-US" sz="2000" dirty="0" err="1"/>
              <a:t>οιήστε</a:t>
            </a:r>
            <a:r>
              <a:rPr lang="en-US" sz="2000" dirty="0"/>
              <a:t> </a:t>
            </a:r>
            <a:r>
              <a:rPr lang="en-US" sz="2000" dirty="0" err="1"/>
              <a:t>το</a:t>
            </a:r>
            <a:r>
              <a:rPr lang="en-US" sz="2000" dirty="0"/>
              <a:t> π</a:t>
            </a:r>
            <a:r>
              <a:rPr lang="en-US" sz="2000" dirty="0" err="1"/>
              <a:t>ρότυ</a:t>
            </a:r>
            <a:r>
              <a:rPr lang="en-US" sz="2000" dirty="0"/>
              <a:t>π</a:t>
            </a:r>
            <a:r>
              <a:rPr lang="en-US" sz="2000" dirty="0" err="1"/>
              <a:t>ο</a:t>
            </a:r>
            <a:r>
              <a:rPr lang="en-US" sz="2000" dirty="0"/>
              <a:t> </a:t>
            </a:r>
            <a:r>
              <a:rPr lang="el-GR" sz="2000" dirty="0"/>
              <a:t>σ</a:t>
            </a:r>
            <a:r>
              <a:rPr lang="en-US" sz="2000" dirty="0" err="1"/>
              <a:t>χεδίου</a:t>
            </a:r>
            <a:r>
              <a:rPr lang="en-US" sz="2000" dirty="0"/>
              <a:t> </a:t>
            </a:r>
            <a:r>
              <a:rPr lang="el-GR" sz="2000" dirty="0"/>
              <a:t>δ</a:t>
            </a:r>
            <a:r>
              <a:rPr lang="en-US" sz="2000" dirty="0" err="1"/>
              <a:t>ράσης</a:t>
            </a:r>
            <a:r>
              <a:rPr lang="en-US" sz="2000" dirty="0"/>
              <a:t> </a:t>
            </a:r>
            <a:r>
              <a:rPr lang="en-US" sz="2000" dirty="0" err="1"/>
              <a:t>γι</a:t>
            </a:r>
            <a:r>
              <a:rPr lang="en-US" sz="2000" dirty="0"/>
              <a:t>α </a:t>
            </a:r>
            <a:r>
              <a:rPr lang="en-US" sz="2000" dirty="0" err="1"/>
              <a:t>ν</a:t>
            </a:r>
            <a:r>
              <a:rPr lang="en-US" sz="2000" dirty="0"/>
              <a:t>α </a:t>
            </a:r>
            <a:r>
              <a:rPr lang="en-US" sz="2000" dirty="0" err="1"/>
              <a:t>σχεδιάσετε</a:t>
            </a:r>
            <a:r>
              <a:rPr lang="en-US" sz="2000" dirty="0"/>
              <a:t> π</a:t>
            </a:r>
            <a:r>
              <a:rPr lang="en-US" sz="2000" dirty="0" err="1"/>
              <a:t>ρωτο</a:t>
            </a:r>
            <a:r>
              <a:rPr lang="en-US" sz="2000" dirty="0"/>
              <a:t>β</a:t>
            </a:r>
            <a:r>
              <a:rPr lang="en-US" sz="2000" dirty="0" err="1"/>
              <a:t>ουλίες</a:t>
            </a:r>
            <a:r>
              <a:rPr lang="en-US" sz="2000" dirty="0"/>
              <a:t> </a:t>
            </a:r>
            <a:r>
              <a:rPr lang="en-US" sz="2000" dirty="0" err="1"/>
              <a:t>οικοδόμησης</a:t>
            </a:r>
            <a:r>
              <a:rPr lang="en-US" sz="2000" dirty="0"/>
              <a:t> </a:t>
            </a:r>
            <a:r>
              <a:rPr lang="en-US" sz="2000" dirty="0" err="1"/>
              <a:t>σχέσεων</a:t>
            </a:r>
            <a:r>
              <a:rPr lang="en-US" sz="2000" dirty="0"/>
              <a:t> </a:t>
            </a:r>
            <a:r>
              <a:rPr lang="en-US" sz="2000" dirty="0" err="1"/>
              <a:t>γι</a:t>
            </a:r>
            <a:r>
              <a:rPr lang="en-US" sz="2000" dirty="0"/>
              <a:t>α </a:t>
            </a:r>
            <a:r>
              <a:rPr lang="en-US" sz="2000" dirty="0" err="1"/>
              <a:t>τ</a:t>
            </a:r>
            <a:r>
              <a:rPr lang="en-US" sz="2000" dirty="0"/>
              <a:t>α  α</a:t>
            </a:r>
            <a:r>
              <a:rPr lang="en-US" sz="2000" dirty="0" err="1"/>
              <a:t>κόλουθ</a:t>
            </a:r>
            <a:r>
              <a:rPr lang="en-US" sz="2000" dirty="0"/>
              <a:t>α </a:t>
            </a:r>
            <a:r>
              <a:rPr lang="en-US" sz="2000" dirty="0" err="1"/>
              <a:t>δύο</a:t>
            </a:r>
            <a:r>
              <a:rPr lang="en-US" sz="2000" dirty="0"/>
              <a:t> </a:t>
            </a:r>
            <a:r>
              <a:rPr lang="en-US" sz="2000" dirty="0" err="1"/>
              <a:t>σενάρι</a:t>
            </a:r>
            <a:r>
              <a:rPr lang="en-US" sz="2000" dirty="0"/>
              <a:t>α:</a:t>
            </a:r>
            <a:endParaRPr sz="2000"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endParaRPr dirty="0"/>
          </a:p>
        </p:txBody>
      </p:sp>
      <p:pic>
        <p:nvPicPr>
          <p:cNvPr id="376" name="Google Shape;376;g39e7b6f5a92_0_485" descr="Entrepreneurs and business people conference in meeting room (Provided by Getty Images)"/>
          <p:cNvPicPr preferRelativeResize="0"/>
          <p:nvPr/>
        </p:nvPicPr>
        <p:blipFill>
          <a:blip r:embed="rId3">
            <a:alphaModFix/>
          </a:blip>
          <a:stretch>
            <a:fillRect/>
          </a:stretch>
        </p:blipFill>
        <p:spPr>
          <a:xfrm>
            <a:off x="6398127" y="2887526"/>
            <a:ext cx="5793874" cy="3864452"/>
          </a:xfrm>
          <a:prstGeom prst="rect">
            <a:avLst/>
          </a:prstGeom>
          <a:noFill/>
          <a:ln>
            <a:noFill/>
          </a:ln>
        </p:spPr>
      </p:pic>
      <p:sp>
        <p:nvSpPr>
          <p:cNvPr id="377" name="Google Shape;377;g39e7b6f5a92_0_485"/>
          <p:cNvSpPr txBox="1"/>
          <p:nvPr/>
        </p:nvSpPr>
        <p:spPr>
          <a:xfrm>
            <a:off x="460250" y="2218775"/>
            <a:ext cx="5333624" cy="15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4F4F5B"/>
                </a:solidFill>
                <a:latin typeface="Calibri"/>
                <a:ea typeface="Calibri"/>
                <a:cs typeface="Calibri"/>
                <a:sym typeface="Calibri"/>
              </a:rPr>
              <a:t>Σενάριο 1: Στο τοπικό γυμνάσιο, τα επίπεδα άγχους αυξάνονται τόσο μεταξύ των μαθητών/μαθητριών όσο και του προσωπικού. Οι εκπαιδευτικοί αισθάνονται εξαντλημένοι, ενώ οι μαθητές/μαθήτριες αναφέρουν ότι νιώθουν καταβεβλημένοι και λιγότερο συνδεδεμένοι με τους ενήλικες στο σχολείο.</a:t>
            </a:r>
            <a:endParaRPr sz="1800" dirty="0">
              <a:solidFill>
                <a:srgbClr val="4F4F5B"/>
              </a:solidFill>
              <a:latin typeface="Calibri"/>
              <a:ea typeface="Calibri"/>
              <a:cs typeface="Calibri"/>
              <a:sym typeface="Calibri"/>
            </a:endParaRPr>
          </a:p>
        </p:txBody>
      </p:sp>
      <p:sp>
        <p:nvSpPr>
          <p:cNvPr id="378" name="Google Shape;378;g39e7b6f5a92_0_485"/>
          <p:cNvSpPr txBox="1"/>
          <p:nvPr/>
        </p:nvSpPr>
        <p:spPr>
          <a:xfrm>
            <a:off x="460272" y="4238165"/>
            <a:ext cx="5333601" cy="17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4F4F5B"/>
                </a:solidFill>
                <a:latin typeface="Calibri"/>
                <a:ea typeface="Calibri"/>
                <a:cs typeface="Calibri"/>
                <a:sym typeface="Calibri"/>
              </a:rPr>
              <a:t>Στο τοπικό δημοτικό σχολείο, οι οικογένειες επιθυμούν να υποστηρίξουν τη μάθηση, αλλά συναντούν εμπόδια, όπως τα ωράρια εργασίας, οι γλωσσικές διαφορές και οι περιορισμένες δυνατότητες μετακίνησης. Η συμμετοχή των γονέων στις σχολικές εκδηλώσεις παραμένει σταθερά χαμηλή και οι εκπαιδευτικοί αισθάνονται ότι η επαφή τους με πολλές οικογένειες είναι περιορισμένη.</a:t>
            </a:r>
            <a:endParaRPr sz="1800" dirty="0">
              <a:solidFill>
                <a:srgbClr val="4F4F5B"/>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39e7b6f5a92_0_31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Συμπέρασμα</a:t>
            </a:r>
            <a:endParaRPr/>
          </a:p>
        </p:txBody>
      </p:sp>
      <p:sp>
        <p:nvSpPr>
          <p:cNvPr id="384" name="Google Shape;384;g39e7b6f5a92_0_31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a:t>Σύνοψη</a:t>
            </a:r>
            <a:endParaRPr dirty="0"/>
          </a:p>
        </p:txBody>
      </p:sp>
      <p:sp>
        <p:nvSpPr>
          <p:cNvPr id="385" name="Google Shape;385;g39e7b6f5a92_0_31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457200" lvl="0" indent="-298450" algn="l" rtl="0">
              <a:lnSpc>
                <a:spcPct val="115000"/>
              </a:lnSpc>
              <a:spcBef>
                <a:spcPts val="1200"/>
              </a:spcBef>
              <a:spcAft>
                <a:spcPts val="0"/>
              </a:spcAft>
              <a:buClr>
                <a:srgbClr val="000000"/>
              </a:buClr>
              <a:buSzPts val="1100"/>
              <a:buAutoNum type="arabicPeriod"/>
            </a:pPr>
            <a:r>
              <a:rPr lang="el-GR" dirty="0"/>
              <a:t>Σκεφτείτε ποια εμπόδια στην επικοινωνία ή τη συνεργασία εμφανίζονται συχνότερα στο δικό σας περιβάλλον.</a:t>
            </a:r>
          </a:p>
          <a:p>
            <a:pPr marL="457200" lvl="0" indent="-298450" algn="l" rtl="0">
              <a:lnSpc>
                <a:spcPct val="115000"/>
              </a:lnSpc>
              <a:spcBef>
                <a:spcPts val="0"/>
              </a:spcBef>
              <a:spcAft>
                <a:spcPts val="0"/>
              </a:spcAft>
              <a:buClr>
                <a:srgbClr val="000000"/>
              </a:buClr>
              <a:buSzPts val="1100"/>
              <a:buAutoNum type="arabicPeriod"/>
            </a:pPr>
            <a:r>
              <a:rPr lang="el-GR" dirty="0"/>
              <a:t>Επιλέξτε μία στρατηγική Θετικής Ψυχολογίας για να εφαρμόσετε αυτή την εβδομάδα.</a:t>
            </a:r>
          </a:p>
          <a:p>
            <a:pPr marL="457200" lvl="0" indent="-298450" algn="l" rtl="0">
              <a:lnSpc>
                <a:spcPct val="115000"/>
              </a:lnSpc>
              <a:spcBef>
                <a:spcPts val="0"/>
              </a:spcBef>
              <a:spcAft>
                <a:spcPts val="0"/>
              </a:spcAft>
              <a:buClr>
                <a:srgbClr val="000000"/>
              </a:buClr>
              <a:buSzPts val="1100"/>
              <a:buAutoNum type="arabicPeriod"/>
            </a:pPr>
            <a:r>
              <a:rPr lang="en-US" dirty="0" err="1"/>
              <a:t>Συντάξτε</a:t>
            </a:r>
            <a:r>
              <a:rPr lang="en-US" dirty="0"/>
              <a:t> </a:t>
            </a:r>
            <a:r>
              <a:rPr lang="en-US" dirty="0" err="1"/>
              <a:t>έν</a:t>
            </a:r>
            <a:r>
              <a:rPr lang="en-US" dirty="0"/>
              <a:t>α απ</a:t>
            </a:r>
            <a:r>
              <a:rPr lang="en-US" dirty="0" err="1"/>
              <a:t>λό</a:t>
            </a:r>
            <a:r>
              <a:rPr lang="en-US" dirty="0"/>
              <a:t> </a:t>
            </a:r>
            <a:r>
              <a:rPr lang="en-US" dirty="0" err="1"/>
              <a:t>σχέδιο</a:t>
            </a:r>
            <a:r>
              <a:rPr lang="en-US" dirty="0"/>
              <a:t> </a:t>
            </a:r>
            <a:r>
              <a:rPr lang="el-GR" dirty="0"/>
              <a:t>συμμετοχής</a:t>
            </a:r>
            <a:r>
              <a:rPr lang="en-US" dirty="0"/>
              <a:t> </a:t>
            </a:r>
            <a:r>
              <a:rPr lang="en-US" dirty="0" err="1"/>
              <a:t>των</a:t>
            </a:r>
            <a:r>
              <a:rPr lang="en-US" dirty="0"/>
              <a:t> </a:t>
            </a:r>
            <a:r>
              <a:rPr lang="en-US" dirty="0" err="1"/>
              <a:t>ενδι</a:t>
            </a:r>
            <a:r>
              <a:rPr lang="en-US" dirty="0"/>
              <a:t>α</a:t>
            </a:r>
            <a:r>
              <a:rPr lang="en-US" dirty="0" err="1"/>
              <a:t>φερόμενων</a:t>
            </a:r>
            <a:r>
              <a:rPr lang="en-US" dirty="0"/>
              <a:t> </a:t>
            </a:r>
            <a:r>
              <a:rPr lang="en-US" dirty="0" err="1"/>
              <a:t>μερών</a:t>
            </a:r>
            <a:r>
              <a:rPr lang="en-US" dirty="0"/>
              <a:t> </a:t>
            </a:r>
            <a:r>
              <a:rPr lang="en-US" dirty="0" err="1"/>
              <a:t>χρησιμο</a:t>
            </a:r>
            <a:r>
              <a:rPr lang="en-US" dirty="0"/>
              <a:t>π</a:t>
            </a:r>
            <a:r>
              <a:rPr lang="en-US" dirty="0" err="1"/>
              <a:t>οιώντ</a:t>
            </a:r>
            <a:r>
              <a:rPr lang="en-US" dirty="0"/>
              <a:t>α</a:t>
            </a:r>
            <a:r>
              <a:rPr lang="en-US" dirty="0" err="1"/>
              <a:t>ς</a:t>
            </a:r>
            <a:r>
              <a:rPr lang="en-US" dirty="0"/>
              <a:t> </a:t>
            </a:r>
            <a:r>
              <a:rPr lang="en-US" dirty="0" err="1"/>
              <a:t>το</a:t>
            </a:r>
            <a:r>
              <a:rPr lang="en-US" dirty="0"/>
              <a:t> π</a:t>
            </a:r>
            <a:r>
              <a:rPr lang="en-US" dirty="0" err="1"/>
              <a:t>ρότυ</a:t>
            </a:r>
            <a:r>
              <a:rPr lang="en-US" dirty="0"/>
              <a:t>π</a:t>
            </a:r>
            <a:r>
              <a:rPr lang="en-US" dirty="0" err="1"/>
              <a:t>ο</a:t>
            </a:r>
            <a:r>
              <a:rPr lang="en-US" dirty="0"/>
              <a:t> π</a:t>
            </a:r>
            <a:r>
              <a:rPr lang="en-US" dirty="0" err="1"/>
              <a:t>ου</a:t>
            </a:r>
            <a:r>
              <a:rPr lang="en-US" dirty="0"/>
              <a:t> πα</a:t>
            </a:r>
            <a:r>
              <a:rPr lang="en-US" dirty="0" err="1"/>
              <a:t>ρέχετ</a:t>
            </a:r>
            <a:r>
              <a:rPr lang="en-US" dirty="0"/>
              <a:t>α</a:t>
            </a:r>
            <a:r>
              <a:rPr lang="en-US" dirty="0" err="1"/>
              <a:t>ι</a:t>
            </a:r>
            <a:r>
              <a:rPr lang="el-GR" dirty="0"/>
              <a:t>.</a:t>
            </a:r>
            <a:endParaRPr dirty="0"/>
          </a:p>
          <a:p>
            <a:pPr marL="457200" lvl="0" indent="-298450" algn="l" rtl="0">
              <a:lnSpc>
                <a:spcPct val="115000"/>
              </a:lnSpc>
              <a:spcBef>
                <a:spcPts val="0"/>
              </a:spcBef>
              <a:spcAft>
                <a:spcPts val="0"/>
              </a:spcAft>
              <a:buClr>
                <a:srgbClr val="000000"/>
              </a:buClr>
              <a:buSzPts val="1100"/>
              <a:buAutoNum type="arabicPeriod"/>
            </a:pPr>
            <a:r>
              <a:rPr lang="en-US" dirty="0" err="1"/>
              <a:t>Μοιρ</a:t>
            </a:r>
            <a:r>
              <a:rPr lang="en-US" dirty="0"/>
              <a:t>α</a:t>
            </a:r>
            <a:r>
              <a:rPr lang="en-US" dirty="0" err="1"/>
              <a:t>στείτε</a:t>
            </a:r>
            <a:r>
              <a:rPr lang="en-US" dirty="0"/>
              <a:t> </a:t>
            </a:r>
            <a:r>
              <a:rPr lang="en-US" dirty="0" err="1"/>
              <a:t>το</a:t>
            </a:r>
            <a:r>
              <a:rPr lang="en-US" dirty="0"/>
              <a:t> </a:t>
            </a:r>
            <a:r>
              <a:rPr lang="en-US" dirty="0" err="1"/>
              <a:t>σχέδιό</a:t>
            </a:r>
            <a:r>
              <a:rPr lang="en-US" dirty="0"/>
              <a:t> </a:t>
            </a:r>
            <a:r>
              <a:rPr lang="en-US" dirty="0" err="1"/>
              <a:t>σ</a:t>
            </a:r>
            <a:r>
              <a:rPr lang="en-US" dirty="0"/>
              <a:t>α</a:t>
            </a:r>
            <a:r>
              <a:rPr lang="en-US" dirty="0" err="1"/>
              <a:t>ς</a:t>
            </a:r>
            <a:r>
              <a:rPr lang="en-US" dirty="0"/>
              <a:t> </a:t>
            </a:r>
            <a:r>
              <a:rPr lang="en-US" dirty="0" err="1"/>
              <a:t>με</a:t>
            </a:r>
            <a:r>
              <a:rPr lang="en-US" dirty="0"/>
              <a:t> </a:t>
            </a:r>
            <a:r>
              <a:rPr lang="en-US" dirty="0" err="1"/>
              <a:t>έν</a:t>
            </a:r>
            <a:r>
              <a:rPr lang="en-US" dirty="0"/>
              <a:t>α</a:t>
            </a:r>
            <a:r>
              <a:rPr lang="en-US" dirty="0" err="1"/>
              <a:t>ν</a:t>
            </a:r>
            <a:r>
              <a:rPr lang="el-GR" dirty="0"/>
              <a:t>/μία</a:t>
            </a:r>
            <a:r>
              <a:rPr lang="en-US" dirty="0"/>
              <a:t> </a:t>
            </a:r>
            <a:r>
              <a:rPr lang="en-US" dirty="0" err="1"/>
              <a:t>συνάδελφο</a:t>
            </a:r>
            <a:r>
              <a:rPr lang="en-US" dirty="0"/>
              <a:t> </a:t>
            </a:r>
            <a:r>
              <a:rPr lang="en-US" dirty="0" err="1"/>
              <a:t>γι</a:t>
            </a:r>
            <a:r>
              <a:rPr lang="en-US" dirty="0"/>
              <a:t>α </a:t>
            </a:r>
            <a:r>
              <a:rPr lang="en-US" dirty="0" err="1"/>
              <a:t>ν</a:t>
            </a:r>
            <a:r>
              <a:rPr lang="en-US" dirty="0"/>
              <a:t>α </a:t>
            </a:r>
            <a:r>
              <a:rPr lang="en-US" dirty="0" err="1"/>
              <a:t>λά</a:t>
            </a:r>
            <a:r>
              <a:rPr lang="en-US" dirty="0"/>
              <a:t>β</a:t>
            </a:r>
            <a:r>
              <a:rPr lang="en-US" dirty="0" err="1"/>
              <a:t>ετε</a:t>
            </a:r>
            <a:r>
              <a:rPr lang="en-US" dirty="0"/>
              <a:t> α</a:t>
            </a:r>
            <a:r>
              <a:rPr lang="en-US" dirty="0" err="1"/>
              <a:t>ν</a:t>
            </a:r>
            <a:r>
              <a:rPr lang="en-US" dirty="0"/>
              <a:t>α</a:t>
            </a:r>
            <a:r>
              <a:rPr lang="en-US" dirty="0" err="1"/>
              <a:t>τροφοδότηση</a:t>
            </a:r>
            <a:r>
              <a:rPr lang="en-US" dirty="0"/>
              <a:t> </a:t>
            </a:r>
            <a:r>
              <a:rPr lang="en-US" dirty="0" err="1"/>
              <a:t>κ</a:t>
            </a:r>
            <a:r>
              <a:rPr lang="en-US" dirty="0"/>
              <a:t>α</a:t>
            </a:r>
            <a:r>
              <a:rPr lang="en-US" dirty="0" err="1"/>
              <a:t>ι</a:t>
            </a:r>
            <a:r>
              <a:rPr lang="en-US" dirty="0"/>
              <a:t> </a:t>
            </a:r>
            <a:r>
              <a:rPr lang="en-US" dirty="0" err="1"/>
              <a:t>ν</a:t>
            </a:r>
            <a:r>
              <a:rPr lang="en-US" dirty="0"/>
              <a:t>α α</a:t>
            </a:r>
            <a:r>
              <a:rPr lang="en-US" dirty="0" err="1"/>
              <a:t>ν</a:t>
            </a:r>
            <a:r>
              <a:rPr lang="en-US" dirty="0"/>
              <a:t>α</a:t>
            </a:r>
            <a:r>
              <a:rPr lang="en-US" dirty="0" err="1"/>
              <a:t>λά</a:t>
            </a:r>
            <a:r>
              <a:rPr lang="en-US" dirty="0"/>
              <a:t>β</a:t>
            </a:r>
            <a:r>
              <a:rPr lang="en-US" dirty="0" err="1"/>
              <a:t>ετε</a:t>
            </a:r>
            <a:r>
              <a:rPr lang="en-US" dirty="0"/>
              <a:t> </a:t>
            </a:r>
            <a:r>
              <a:rPr lang="en-US" dirty="0" err="1"/>
              <a:t>την</a:t>
            </a:r>
            <a:r>
              <a:rPr lang="en-US" dirty="0"/>
              <a:t> </a:t>
            </a:r>
            <a:r>
              <a:rPr lang="en-US" dirty="0" err="1"/>
              <a:t>ευθύνη</a:t>
            </a:r>
            <a:r>
              <a:rPr lang="el-GR" dirty="0"/>
              <a:t>.</a:t>
            </a:r>
            <a:endParaRPr dirty="0"/>
          </a:p>
          <a:p>
            <a:pPr marL="457200" lvl="0" indent="-298450" algn="l" rtl="0">
              <a:lnSpc>
                <a:spcPct val="115000"/>
              </a:lnSpc>
              <a:spcBef>
                <a:spcPts val="0"/>
              </a:spcBef>
              <a:spcAft>
                <a:spcPts val="0"/>
              </a:spcAft>
              <a:buClr>
                <a:srgbClr val="000000"/>
              </a:buClr>
              <a:buSzPts val="1100"/>
              <a:buAutoNum type="arabicPeriod"/>
            </a:pPr>
            <a:r>
              <a:rPr lang="el-GR" dirty="0"/>
              <a:t>Αναγνωρίστε</a:t>
            </a:r>
            <a:r>
              <a:rPr lang="en-US" dirty="0"/>
              <a:t> </a:t>
            </a:r>
            <a:r>
              <a:rPr lang="en-US" dirty="0" err="1"/>
              <a:t>τις</a:t>
            </a:r>
            <a:r>
              <a:rPr lang="en-US" dirty="0"/>
              <a:t> </a:t>
            </a:r>
            <a:r>
              <a:rPr lang="en-US" dirty="0" err="1"/>
              <a:t>μικρές</a:t>
            </a:r>
            <a:r>
              <a:rPr lang="en-US" dirty="0"/>
              <a:t> </a:t>
            </a:r>
            <a:r>
              <a:rPr lang="en-US" dirty="0" err="1"/>
              <a:t>ε</a:t>
            </a:r>
            <a:r>
              <a:rPr lang="en-US" dirty="0"/>
              <a:t>π</a:t>
            </a:r>
            <a:r>
              <a:rPr lang="en-US" dirty="0" err="1"/>
              <a:t>ιτυχίες</a:t>
            </a:r>
            <a:r>
              <a:rPr lang="en-US" dirty="0"/>
              <a:t> </a:t>
            </a:r>
            <a:r>
              <a:rPr lang="en-US" dirty="0" err="1"/>
              <a:t>κ</a:t>
            </a:r>
            <a:r>
              <a:rPr lang="en-US" dirty="0"/>
              <a:t>α</a:t>
            </a:r>
            <a:r>
              <a:rPr lang="en-US" dirty="0" err="1"/>
              <a:t>ι</a:t>
            </a:r>
            <a:r>
              <a:rPr lang="en-US" dirty="0"/>
              <a:t> π</a:t>
            </a:r>
            <a:r>
              <a:rPr lang="en-US" dirty="0" err="1"/>
              <a:t>ροσ</a:t>
            </a:r>
            <a:r>
              <a:rPr lang="en-US" dirty="0"/>
              <a:t>α</a:t>
            </a:r>
            <a:r>
              <a:rPr lang="en-US" dirty="0" err="1"/>
              <a:t>ρμόστε</a:t>
            </a:r>
            <a:r>
              <a:rPr lang="en-US" dirty="0"/>
              <a:t> </a:t>
            </a:r>
            <a:r>
              <a:rPr lang="en-US" dirty="0" err="1"/>
              <a:t>το</a:t>
            </a:r>
            <a:r>
              <a:rPr lang="en-US" dirty="0"/>
              <a:t> </a:t>
            </a:r>
            <a:r>
              <a:rPr lang="en-US" dirty="0" err="1"/>
              <a:t>σχέδιό</a:t>
            </a:r>
            <a:r>
              <a:rPr lang="en-US" dirty="0"/>
              <a:t> </a:t>
            </a:r>
            <a:r>
              <a:rPr lang="en-US" dirty="0" err="1"/>
              <a:t>σ</a:t>
            </a:r>
            <a:r>
              <a:rPr lang="en-US" dirty="0"/>
              <a:t>α</a:t>
            </a:r>
            <a:r>
              <a:rPr lang="en-US" dirty="0" err="1"/>
              <a:t>ς</a:t>
            </a:r>
            <a:r>
              <a:rPr lang="en-US" dirty="0"/>
              <a:t> </a:t>
            </a:r>
            <a:r>
              <a:rPr lang="en-US" dirty="0" err="1"/>
              <a:t>με</a:t>
            </a:r>
            <a:r>
              <a:rPr lang="en-US" dirty="0"/>
              <a:t> β</a:t>
            </a:r>
            <a:r>
              <a:rPr lang="en-US" dirty="0" err="1"/>
              <a:t>άση</a:t>
            </a:r>
            <a:r>
              <a:rPr lang="en-US" dirty="0"/>
              <a:t> </a:t>
            </a:r>
            <a:r>
              <a:rPr lang="en-US" dirty="0" err="1"/>
              <a:t>όσ</a:t>
            </a:r>
            <a:r>
              <a:rPr lang="en-US" dirty="0"/>
              <a:t>α </a:t>
            </a:r>
            <a:r>
              <a:rPr lang="en-US" dirty="0" err="1"/>
              <a:t>μάθ</a:t>
            </a:r>
            <a:r>
              <a:rPr lang="en-US" dirty="0"/>
              <a:t>α</a:t>
            </a:r>
            <a:r>
              <a:rPr lang="en-US" dirty="0" err="1"/>
              <a:t>τε</a:t>
            </a:r>
            <a:r>
              <a:rPr lang="el-GR" dirty="0"/>
              <a:t>.</a:t>
            </a: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1200"/>
              </a:spcAft>
              <a:buNone/>
            </a:pPr>
            <a:endParaRPr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38a177058c8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200" dirty="0" err="1"/>
              <a:t>Ενότητ</a:t>
            </a:r>
            <a:r>
              <a:rPr lang="en-US" sz="3200" dirty="0"/>
              <a:t>α 2.3 - </a:t>
            </a:r>
            <a:r>
              <a:rPr lang="el-GR" sz="3200" dirty="0"/>
              <a:t>Ηγεσία αλλαγής μέσα από τη Θετική Ψυχολογία</a:t>
            </a:r>
            <a:endParaRPr sz="3200" dirty="0"/>
          </a:p>
        </p:txBody>
      </p:sp>
      <p:sp>
        <p:nvSpPr>
          <p:cNvPr id="391" name="Google Shape;391;g38a177058c8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Μαθησιακοί στόχοι</a:t>
            </a:r>
            <a:endParaRPr/>
          </a:p>
        </p:txBody>
      </p:sp>
      <p:sp>
        <p:nvSpPr>
          <p:cNvPr id="392" name="Google Shape;392;g38a177058c8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2200" dirty="0"/>
              <a:t>Με την ολοκλήρωση αυτής της</a:t>
            </a:r>
            <a:r>
              <a:rPr lang="en-US" sz="2200" dirty="0"/>
              <a:t> </a:t>
            </a:r>
            <a:r>
              <a:rPr lang="el-GR" sz="2200" dirty="0"/>
              <a:t>ενότητας</a:t>
            </a:r>
            <a:r>
              <a:rPr lang="en-US" sz="2200" dirty="0"/>
              <a:t>, </a:t>
            </a:r>
            <a:r>
              <a:rPr lang="en-US" sz="2200" dirty="0" err="1"/>
              <a:t>θ</a:t>
            </a:r>
            <a:r>
              <a:rPr lang="en-US" sz="2200" dirty="0"/>
              <a:t>α </a:t>
            </a:r>
            <a:r>
              <a:rPr lang="en-US" sz="2200" dirty="0" err="1"/>
              <a:t>είστε</a:t>
            </a:r>
            <a:r>
              <a:rPr lang="en-US" sz="2200" dirty="0"/>
              <a:t> </a:t>
            </a:r>
            <a:r>
              <a:rPr lang="en-US" sz="2200" dirty="0" err="1"/>
              <a:t>σε</a:t>
            </a:r>
            <a:r>
              <a:rPr lang="en-US" sz="2200" dirty="0"/>
              <a:t> </a:t>
            </a:r>
            <a:r>
              <a:rPr lang="en-US" sz="2200" dirty="0" err="1"/>
              <a:t>θέση</a:t>
            </a:r>
            <a:r>
              <a:rPr lang="en-US" sz="2200" dirty="0"/>
              <a:t> </a:t>
            </a:r>
            <a:r>
              <a:rPr lang="en-US" sz="2200" dirty="0" err="1"/>
              <a:t>ν</a:t>
            </a:r>
            <a:r>
              <a:rPr lang="en-US" sz="2200" dirty="0"/>
              <a:t>α:</a:t>
            </a:r>
            <a:endParaRPr sz="2900" b="1" dirty="0">
              <a:solidFill>
                <a:srgbClr val="000000"/>
              </a:solidFill>
            </a:endParaRPr>
          </a:p>
          <a:p>
            <a:pPr marL="0" lvl="0" indent="0" algn="l" rtl="0">
              <a:lnSpc>
                <a:spcPct val="100000"/>
              </a:lnSpc>
              <a:spcBef>
                <a:spcPts val="0"/>
              </a:spcBef>
              <a:spcAft>
                <a:spcPts val="0"/>
              </a:spcAft>
              <a:buNone/>
            </a:pPr>
            <a:endParaRPr sz="2300" dirty="0">
              <a:solidFill>
                <a:srgbClr val="000000"/>
              </a:solidFill>
            </a:endParaRPr>
          </a:p>
          <a:p>
            <a:pPr marL="457200" lvl="0" indent="-374650" algn="l" rtl="0">
              <a:lnSpc>
                <a:spcPct val="100000"/>
              </a:lnSpc>
              <a:spcBef>
                <a:spcPts val="0"/>
              </a:spcBef>
              <a:spcAft>
                <a:spcPts val="0"/>
              </a:spcAft>
              <a:buClr>
                <a:srgbClr val="4F4F50"/>
              </a:buClr>
              <a:buSzPts val="2300"/>
              <a:buChar char="●"/>
            </a:pPr>
            <a:r>
              <a:rPr lang="en-US" sz="2300" dirty="0" err="1">
                <a:solidFill>
                  <a:srgbClr val="4F4F50"/>
                </a:solidFill>
              </a:rPr>
              <a:t>Εξηγ</a:t>
            </a:r>
            <a:r>
              <a:rPr lang="el-GR" sz="2300" dirty="0">
                <a:solidFill>
                  <a:srgbClr val="4F4F50"/>
                </a:solidFill>
              </a:rPr>
              <a:t>είτε</a:t>
            </a:r>
            <a:r>
              <a:rPr lang="en-US" sz="2300" dirty="0">
                <a:solidFill>
                  <a:srgbClr val="4F4F50"/>
                </a:solidFill>
              </a:rPr>
              <a:t> βα</a:t>
            </a:r>
            <a:r>
              <a:rPr lang="en-US" sz="2300" dirty="0" err="1">
                <a:solidFill>
                  <a:srgbClr val="4F4F50"/>
                </a:solidFill>
              </a:rPr>
              <a:t>σικές</a:t>
            </a:r>
            <a:r>
              <a:rPr lang="en-US" sz="2300" dirty="0">
                <a:solidFill>
                  <a:srgbClr val="4F4F50"/>
                </a:solidFill>
              </a:rPr>
              <a:t> </a:t>
            </a:r>
            <a:r>
              <a:rPr lang="en-US" sz="2300" dirty="0" err="1">
                <a:solidFill>
                  <a:srgbClr val="4F4F50"/>
                </a:solidFill>
              </a:rPr>
              <a:t>θεωρίες</a:t>
            </a:r>
            <a:r>
              <a:rPr lang="en-US" sz="2300" dirty="0">
                <a:solidFill>
                  <a:srgbClr val="4F4F50"/>
                </a:solidFill>
              </a:rPr>
              <a:t> </a:t>
            </a:r>
            <a:r>
              <a:rPr lang="en-US" sz="2300" dirty="0" err="1">
                <a:solidFill>
                  <a:srgbClr val="4F4F50"/>
                </a:solidFill>
              </a:rPr>
              <a:t>ηγεσί</a:t>
            </a:r>
            <a:r>
              <a:rPr lang="en-US" sz="2300" dirty="0">
                <a:solidFill>
                  <a:srgbClr val="4F4F50"/>
                </a:solidFill>
              </a:rPr>
              <a:t>α</a:t>
            </a:r>
            <a:r>
              <a:rPr lang="en-US" sz="2300" dirty="0" err="1">
                <a:solidFill>
                  <a:srgbClr val="4F4F50"/>
                </a:solidFill>
              </a:rPr>
              <a:t>ς</a:t>
            </a:r>
            <a:r>
              <a:rPr lang="en-US" sz="2300" dirty="0">
                <a:solidFill>
                  <a:srgbClr val="4F4F50"/>
                </a:solidFill>
              </a:rPr>
              <a:t> </a:t>
            </a:r>
            <a:r>
              <a:rPr lang="en-US" sz="2300" dirty="0" err="1">
                <a:solidFill>
                  <a:srgbClr val="4F4F50"/>
                </a:solidFill>
              </a:rPr>
              <a:t>γι</a:t>
            </a:r>
            <a:r>
              <a:rPr lang="en-US" sz="2300" dirty="0">
                <a:solidFill>
                  <a:srgbClr val="4F4F50"/>
                </a:solidFill>
              </a:rPr>
              <a:t>α </a:t>
            </a:r>
            <a:r>
              <a:rPr lang="en-US" sz="2300" dirty="0" err="1">
                <a:solidFill>
                  <a:srgbClr val="4F4F50"/>
                </a:solidFill>
              </a:rPr>
              <a:t>την</a:t>
            </a:r>
            <a:r>
              <a:rPr lang="en-US" sz="2300" dirty="0">
                <a:solidFill>
                  <a:srgbClr val="4F4F50"/>
                </a:solidFill>
              </a:rPr>
              <a:t> </a:t>
            </a:r>
            <a:r>
              <a:rPr lang="en-US" sz="2300" dirty="0" err="1">
                <a:solidFill>
                  <a:srgbClr val="4F4F50"/>
                </a:solidFill>
              </a:rPr>
              <a:t>ευημερί</a:t>
            </a:r>
            <a:r>
              <a:rPr lang="en-US" sz="2300" dirty="0">
                <a:solidFill>
                  <a:srgbClr val="4F4F50"/>
                </a:solidFill>
              </a:rPr>
              <a:t>α.</a:t>
            </a:r>
            <a:endParaRPr sz="2300" dirty="0">
              <a:solidFill>
                <a:srgbClr val="4F4F50"/>
              </a:solidFill>
            </a:endParaRPr>
          </a:p>
          <a:p>
            <a:pPr marL="457200" lvl="0" indent="-374650" algn="l" rtl="0">
              <a:lnSpc>
                <a:spcPct val="100000"/>
              </a:lnSpc>
              <a:spcBef>
                <a:spcPts val="0"/>
              </a:spcBef>
              <a:spcAft>
                <a:spcPts val="0"/>
              </a:spcAft>
              <a:buClr>
                <a:srgbClr val="4F4F50"/>
              </a:buClr>
              <a:buSzPts val="2300"/>
              <a:buChar char="●"/>
            </a:pPr>
            <a:r>
              <a:rPr lang="en-US" sz="2300" dirty="0" err="1">
                <a:solidFill>
                  <a:srgbClr val="4F4F50"/>
                </a:solidFill>
              </a:rPr>
              <a:t>Εφ</a:t>
            </a:r>
            <a:r>
              <a:rPr lang="en-US" sz="2300" dirty="0">
                <a:solidFill>
                  <a:srgbClr val="4F4F50"/>
                </a:solidFill>
              </a:rPr>
              <a:t>α</a:t>
            </a:r>
            <a:r>
              <a:rPr lang="en-US" sz="2300" dirty="0" err="1">
                <a:solidFill>
                  <a:srgbClr val="4F4F50"/>
                </a:solidFill>
              </a:rPr>
              <a:t>ρμό</a:t>
            </a:r>
            <a:r>
              <a:rPr lang="el-GR" sz="2300" dirty="0">
                <a:solidFill>
                  <a:srgbClr val="4F4F50"/>
                </a:solidFill>
              </a:rPr>
              <a:t>ζ</a:t>
            </a:r>
            <a:r>
              <a:rPr lang="en-US" sz="2300" dirty="0" err="1">
                <a:solidFill>
                  <a:srgbClr val="4F4F50"/>
                </a:solidFill>
              </a:rPr>
              <a:t>ετε</a:t>
            </a:r>
            <a:r>
              <a:rPr lang="en-US" sz="2300" dirty="0">
                <a:solidFill>
                  <a:srgbClr val="4F4F50"/>
                </a:solidFill>
              </a:rPr>
              <a:t> </a:t>
            </a:r>
            <a:r>
              <a:rPr lang="en-US" sz="2300" dirty="0" err="1">
                <a:solidFill>
                  <a:srgbClr val="4F4F50"/>
                </a:solidFill>
              </a:rPr>
              <a:t>τεχνικές</a:t>
            </a:r>
            <a:r>
              <a:rPr lang="en-US" sz="2300" dirty="0">
                <a:solidFill>
                  <a:srgbClr val="4F4F50"/>
                </a:solidFill>
              </a:rPr>
              <a:t> </a:t>
            </a:r>
            <a:r>
              <a:rPr lang="el-GR" sz="2300" dirty="0">
                <a:solidFill>
                  <a:srgbClr val="4F4F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Θ</a:t>
            </a:r>
            <a:r>
              <a:rPr lang="en-US" sz="2300" dirty="0" err="1">
                <a:solidFill>
                  <a:srgbClr val="4F4F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ετικής</a:t>
            </a:r>
            <a:r>
              <a:rPr lang="en-US" sz="2300" dirty="0">
                <a:solidFill>
                  <a:srgbClr val="4F4F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l-GR" sz="2300" dirty="0">
                <a:solidFill>
                  <a:srgbClr val="4F4F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Ψ</a:t>
            </a:r>
            <a:r>
              <a:rPr lang="en-US" sz="2300" dirty="0" err="1">
                <a:solidFill>
                  <a:srgbClr val="4F4F50"/>
                </a:solidFill>
              </a:rPr>
              <a:t>υχολογί</a:t>
            </a:r>
            <a:r>
              <a:rPr lang="en-US" sz="2300" dirty="0">
                <a:solidFill>
                  <a:srgbClr val="4F4F50"/>
                </a:solidFill>
              </a:rPr>
              <a:t>α</a:t>
            </a:r>
            <a:r>
              <a:rPr lang="en-US" sz="2300" dirty="0" err="1">
                <a:solidFill>
                  <a:srgbClr val="4F4F50"/>
                </a:solidFill>
              </a:rPr>
              <a:t>ς</a:t>
            </a:r>
            <a:r>
              <a:rPr lang="en-US" sz="2300" dirty="0">
                <a:solidFill>
                  <a:srgbClr val="4F4F50"/>
                </a:solidFill>
              </a:rPr>
              <a:t> </a:t>
            </a:r>
            <a:r>
              <a:rPr lang="en-US" sz="2300" dirty="0" err="1">
                <a:solidFill>
                  <a:srgbClr val="4F4F50"/>
                </a:solidFill>
              </a:rPr>
              <a:t>γι</a:t>
            </a:r>
            <a:r>
              <a:rPr lang="en-US" sz="2300" dirty="0">
                <a:solidFill>
                  <a:srgbClr val="4F4F50"/>
                </a:solidFill>
              </a:rPr>
              <a:t>α </a:t>
            </a:r>
            <a:r>
              <a:rPr lang="en-US" sz="2300" dirty="0" err="1">
                <a:solidFill>
                  <a:srgbClr val="4F4F50"/>
                </a:solidFill>
              </a:rPr>
              <a:t>ν</a:t>
            </a:r>
            <a:r>
              <a:rPr lang="en-US" sz="2300" dirty="0">
                <a:solidFill>
                  <a:srgbClr val="4F4F50"/>
                </a:solidFill>
              </a:rPr>
              <a:t>α </a:t>
            </a:r>
            <a:r>
              <a:rPr lang="el-GR" sz="2300" dirty="0">
                <a:solidFill>
                  <a:srgbClr val="4F4F50"/>
                </a:solidFill>
              </a:rPr>
              <a:t>κινητοποιείτε</a:t>
            </a:r>
            <a:r>
              <a:rPr lang="en-US" sz="2300" dirty="0">
                <a:solidFill>
                  <a:srgbClr val="4F4F50"/>
                </a:solidFill>
              </a:rPr>
              <a:t> </a:t>
            </a:r>
            <a:r>
              <a:rPr lang="en-US" sz="2300" dirty="0" err="1">
                <a:solidFill>
                  <a:srgbClr val="4F4F50"/>
                </a:solidFill>
              </a:rPr>
              <a:t>κ</a:t>
            </a:r>
            <a:r>
              <a:rPr lang="en-US" sz="2300" dirty="0">
                <a:solidFill>
                  <a:srgbClr val="4F4F50"/>
                </a:solidFill>
              </a:rPr>
              <a:t>α</a:t>
            </a:r>
            <a:r>
              <a:rPr lang="en-US" sz="2300" dirty="0" err="1">
                <a:solidFill>
                  <a:srgbClr val="4F4F50"/>
                </a:solidFill>
              </a:rPr>
              <a:t>ι</a:t>
            </a:r>
            <a:r>
              <a:rPr lang="en-US" sz="2300" dirty="0">
                <a:solidFill>
                  <a:srgbClr val="4F4F50"/>
                </a:solidFill>
              </a:rPr>
              <a:t> </a:t>
            </a:r>
            <a:r>
              <a:rPr lang="en-US" sz="2300" dirty="0" err="1">
                <a:solidFill>
                  <a:srgbClr val="4F4F50"/>
                </a:solidFill>
              </a:rPr>
              <a:t>ν</a:t>
            </a:r>
            <a:r>
              <a:rPr lang="en-US" sz="2300" dirty="0">
                <a:solidFill>
                  <a:srgbClr val="4F4F50"/>
                </a:solidFill>
              </a:rPr>
              <a:t>α </a:t>
            </a:r>
            <a:r>
              <a:rPr lang="en-US" sz="2300" dirty="0" err="1">
                <a:solidFill>
                  <a:srgbClr val="4F4F50"/>
                </a:solidFill>
              </a:rPr>
              <a:t>ε</a:t>
            </a:r>
            <a:r>
              <a:rPr lang="en-US" sz="2300" dirty="0">
                <a:solidFill>
                  <a:srgbClr val="4F4F50"/>
                </a:solidFill>
              </a:rPr>
              <a:t>π</a:t>
            </a:r>
            <a:r>
              <a:rPr lang="en-US" sz="2300" dirty="0" err="1">
                <a:solidFill>
                  <a:srgbClr val="4F4F50"/>
                </a:solidFill>
              </a:rPr>
              <a:t>ηρεά</a:t>
            </a:r>
            <a:r>
              <a:rPr lang="el-GR" sz="2300" dirty="0">
                <a:solidFill>
                  <a:srgbClr val="4F4F50"/>
                </a:solidFill>
              </a:rPr>
              <a:t>ζ</a:t>
            </a:r>
            <a:r>
              <a:rPr lang="en-US" sz="2300" dirty="0" err="1">
                <a:solidFill>
                  <a:srgbClr val="4F4F50"/>
                </a:solidFill>
              </a:rPr>
              <a:t>ετε</a:t>
            </a:r>
            <a:r>
              <a:rPr lang="en-US" sz="2300" dirty="0">
                <a:solidFill>
                  <a:srgbClr val="4F4F50"/>
                </a:solidFill>
              </a:rPr>
              <a:t> </a:t>
            </a:r>
            <a:r>
              <a:rPr lang="en-US" sz="2300" dirty="0" err="1">
                <a:solidFill>
                  <a:srgbClr val="4F4F50"/>
                </a:solidFill>
              </a:rPr>
              <a:t>τ</a:t>
            </a:r>
            <a:r>
              <a:rPr lang="en-US" sz="2300" dirty="0">
                <a:solidFill>
                  <a:srgbClr val="4F4F50"/>
                </a:solidFill>
              </a:rPr>
              <a:t>α </a:t>
            </a:r>
            <a:r>
              <a:rPr lang="en-US" sz="2300" dirty="0" err="1">
                <a:solidFill>
                  <a:srgbClr val="4F4F50"/>
                </a:solidFill>
              </a:rPr>
              <a:t>ενδι</a:t>
            </a:r>
            <a:r>
              <a:rPr lang="en-US" sz="2300" dirty="0">
                <a:solidFill>
                  <a:srgbClr val="4F4F50"/>
                </a:solidFill>
              </a:rPr>
              <a:t>α</a:t>
            </a:r>
            <a:r>
              <a:rPr lang="en-US" sz="2300" dirty="0" err="1">
                <a:solidFill>
                  <a:srgbClr val="4F4F50"/>
                </a:solidFill>
              </a:rPr>
              <a:t>φερόμεν</a:t>
            </a:r>
            <a:r>
              <a:rPr lang="en-US" sz="2300" dirty="0">
                <a:solidFill>
                  <a:srgbClr val="4F4F50"/>
                </a:solidFill>
              </a:rPr>
              <a:t>α </a:t>
            </a:r>
            <a:r>
              <a:rPr lang="en-US" sz="2300" dirty="0" err="1">
                <a:solidFill>
                  <a:srgbClr val="4F4F50"/>
                </a:solidFill>
              </a:rPr>
              <a:t>μέρη</a:t>
            </a:r>
            <a:r>
              <a:rPr lang="en-US" sz="2300" dirty="0">
                <a:solidFill>
                  <a:srgbClr val="4F4F50"/>
                </a:solidFill>
              </a:rPr>
              <a:t>.</a:t>
            </a:r>
            <a:endParaRPr sz="2300" dirty="0">
              <a:solidFill>
                <a:srgbClr val="4F4F50"/>
              </a:solidFill>
            </a:endParaRPr>
          </a:p>
          <a:p>
            <a:pPr marL="457200" lvl="0" indent="-374650" algn="l" rtl="0">
              <a:lnSpc>
                <a:spcPct val="100000"/>
              </a:lnSpc>
              <a:spcBef>
                <a:spcPts val="0"/>
              </a:spcBef>
              <a:spcAft>
                <a:spcPts val="0"/>
              </a:spcAft>
              <a:buClr>
                <a:srgbClr val="4F4F50"/>
              </a:buClr>
              <a:buSzPts val="2300"/>
              <a:buChar char="●"/>
            </a:pPr>
            <a:r>
              <a:rPr lang="el-GR" sz="2300" dirty="0" err="1">
                <a:solidFill>
                  <a:srgbClr val="4F4F50"/>
                </a:solidFill>
              </a:rPr>
              <a:t>Αναστοχάζεστε</a:t>
            </a:r>
            <a:r>
              <a:rPr lang="el-GR" sz="2300" dirty="0">
                <a:solidFill>
                  <a:srgbClr val="4F4F50"/>
                </a:solidFill>
              </a:rPr>
              <a:t> για</a:t>
            </a:r>
            <a:r>
              <a:rPr lang="en-US" sz="2300" dirty="0">
                <a:solidFill>
                  <a:srgbClr val="4F4F50"/>
                </a:solidFill>
              </a:rPr>
              <a:t> </a:t>
            </a:r>
            <a:r>
              <a:rPr lang="en-US" sz="2300" dirty="0" err="1">
                <a:solidFill>
                  <a:srgbClr val="4F4F50"/>
                </a:solidFill>
              </a:rPr>
              <a:t>τ</a:t>
            </a:r>
            <a:r>
              <a:rPr lang="en-US" sz="2300" dirty="0">
                <a:solidFill>
                  <a:srgbClr val="4F4F50"/>
                </a:solidFill>
              </a:rPr>
              <a:t>α </a:t>
            </a:r>
            <a:r>
              <a:rPr lang="en-US" sz="2300" dirty="0" err="1">
                <a:solidFill>
                  <a:srgbClr val="4F4F50"/>
                </a:solidFill>
              </a:rPr>
              <a:t>δυν</a:t>
            </a:r>
            <a:r>
              <a:rPr lang="en-US" sz="2300" dirty="0">
                <a:solidFill>
                  <a:srgbClr val="4F4F50"/>
                </a:solidFill>
              </a:rPr>
              <a:t>α</a:t>
            </a:r>
            <a:r>
              <a:rPr lang="en-US" sz="2300" dirty="0" err="1">
                <a:solidFill>
                  <a:srgbClr val="4F4F50"/>
                </a:solidFill>
              </a:rPr>
              <a:t>τά</a:t>
            </a:r>
            <a:r>
              <a:rPr lang="en-US" sz="2300" dirty="0">
                <a:solidFill>
                  <a:srgbClr val="4F4F50"/>
                </a:solidFill>
              </a:rPr>
              <a:t> </a:t>
            </a:r>
            <a:r>
              <a:rPr lang="en-US" sz="2300" dirty="0" err="1">
                <a:solidFill>
                  <a:srgbClr val="4F4F50"/>
                </a:solidFill>
              </a:rPr>
              <a:t>σημεί</a:t>
            </a:r>
            <a:r>
              <a:rPr lang="en-US" sz="2300" dirty="0">
                <a:solidFill>
                  <a:srgbClr val="4F4F50"/>
                </a:solidFill>
              </a:rPr>
              <a:t>α </a:t>
            </a:r>
            <a:r>
              <a:rPr lang="el-GR" sz="2300" dirty="0">
                <a:solidFill>
                  <a:srgbClr val="4F4F50"/>
                </a:solidFill>
              </a:rPr>
              <a:t>ενός αποτελεσματικού ηγέτη</a:t>
            </a:r>
            <a:r>
              <a:rPr lang="en-US" sz="2300" dirty="0">
                <a:solidFill>
                  <a:srgbClr val="4F4F50"/>
                </a:solidFill>
              </a:rPr>
              <a:t>.</a:t>
            </a:r>
            <a:endParaRPr sz="1100" dirty="0">
              <a:solidFill>
                <a:srgbClr val="4F4F50"/>
              </a:solidFill>
            </a:endParaRPr>
          </a:p>
          <a:p>
            <a:pPr marL="457200" lvl="0" indent="0" algn="l" rtl="0">
              <a:lnSpc>
                <a:spcPct val="100000"/>
              </a:lnSpc>
              <a:spcBef>
                <a:spcPts val="0"/>
              </a:spcBef>
              <a:spcAft>
                <a:spcPts val="0"/>
              </a:spcAft>
              <a:buNone/>
            </a:pPr>
            <a:endParaRPr sz="2300" dirty="0">
              <a:solidFill>
                <a:srgbClr val="000000"/>
              </a:solidFill>
            </a:endParaRPr>
          </a:p>
          <a:p>
            <a:pPr marL="457200" lvl="0" indent="0" algn="l" rtl="0">
              <a:lnSpc>
                <a:spcPct val="100000"/>
              </a:lnSpc>
              <a:spcBef>
                <a:spcPts val="0"/>
              </a:spcBef>
              <a:spcAft>
                <a:spcPts val="0"/>
              </a:spcAft>
              <a:buNone/>
            </a:pPr>
            <a:endParaRPr sz="2300" dirty="0">
              <a:solidFill>
                <a:srgbClr val="000000"/>
              </a:solidFill>
            </a:endParaRPr>
          </a:p>
          <a:p>
            <a:pPr marL="0" lvl="0" indent="0" algn="l" rtl="0">
              <a:lnSpc>
                <a:spcPct val="100000"/>
              </a:lnSpc>
              <a:spcBef>
                <a:spcPts val="0"/>
              </a:spcBef>
              <a:spcAft>
                <a:spcPts val="0"/>
              </a:spcAft>
              <a:buNone/>
            </a:pPr>
            <a:endParaRPr sz="3000" dirty="0">
              <a:solidFill>
                <a:srgbClr val="4F4F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9e7b6f5a92_0_1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88" name="Google Shape;88;g39e7b6f5a92_0_1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dirty="0" err="1"/>
              <a:t>Ενότητ</a:t>
            </a:r>
            <a:r>
              <a:rPr lang="en-US" dirty="0"/>
              <a:t>α 2.1 </a:t>
            </a:r>
            <a:r>
              <a:rPr lang="en-US"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Μ</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α</a:t>
            </a:r>
            <a:r>
              <a:rPr lang="en-US"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θησι</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α</a:t>
            </a:r>
            <a:r>
              <a:rPr lang="en-US"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κοί</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dirty="0" err="1"/>
              <a:t>στόχοι</a:t>
            </a:r>
            <a:r>
              <a:rPr lang="en-US" dirty="0"/>
              <a:t> </a:t>
            </a:r>
            <a:endParaRPr dirty="0"/>
          </a:p>
        </p:txBody>
      </p:sp>
      <p:sp>
        <p:nvSpPr>
          <p:cNvPr id="89" name="Google Shape;89;g39e7b6f5a92_0_13"/>
          <p:cNvSpPr txBox="1">
            <a:spLocks noGrp="1"/>
          </p:cNvSpPr>
          <p:nvPr>
            <p:ph type="body" idx="2"/>
          </p:nvPr>
        </p:nvSpPr>
        <p:spPr>
          <a:xfrm>
            <a:off x="3053606" y="1909006"/>
            <a:ext cx="9463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l-GR" sz="2300" dirty="0">
                <a:solidFill>
                  <a:srgbClr val="444746"/>
                </a:solidFill>
                <a:highlight>
                  <a:srgbClr val="FFFFFF"/>
                </a:highlight>
              </a:rPr>
              <a:t>Με</a:t>
            </a:r>
            <a:r>
              <a:rPr lang="en-US" sz="2300" dirty="0">
                <a:solidFill>
                  <a:srgbClr val="444746"/>
                </a:solidFill>
                <a:highlight>
                  <a:srgbClr val="FFFFFF"/>
                </a:highlight>
              </a:rPr>
              <a:t> </a:t>
            </a:r>
            <a:r>
              <a:rPr lang="en-US" sz="2300" dirty="0" err="1">
                <a:solidFill>
                  <a:srgbClr val="444746"/>
                </a:solidFill>
                <a:highlight>
                  <a:srgbClr val="FFFFFF"/>
                </a:highlight>
              </a:rPr>
              <a:t>τ</a:t>
            </a:r>
            <a:r>
              <a:rPr lang="el-GR" sz="2300" dirty="0">
                <a:solidFill>
                  <a:srgbClr val="444746"/>
                </a:solidFill>
                <a:highlight>
                  <a:srgbClr val="FFFFFF"/>
                </a:highlight>
              </a:rPr>
              <a:t>ην</a:t>
            </a:r>
            <a:r>
              <a:rPr lang="en-US" sz="2300" dirty="0">
                <a:solidFill>
                  <a:srgbClr val="444746"/>
                </a:solidFill>
                <a:highlight>
                  <a:srgbClr val="FFFFFF"/>
                </a:highlight>
              </a:rPr>
              <a:t> </a:t>
            </a:r>
            <a:r>
              <a:rPr lang="el-GR" sz="2300" dirty="0">
                <a:solidFill>
                  <a:srgbClr val="444746"/>
                </a:solidFill>
                <a:highlight>
                  <a:srgbClr val="FFFFFF"/>
                </a:highlight>
              </a:rPr>
              <a:t>ολοκλήρωση </a:t>
            </a:r>
            <a:r>
              <a:rPr lang="en-US" sz="2300" dirty="0">
                <a:solidFill>
                  <a:srgbClr val="444746"/>
                </a:solidFill>
                <a:highlight>
                  <a:srgbClr val="FFFFFF"/>
                </a:highlight>
              </a:rPr>
              <a:t>α</a:t>
            </a:r>
            <a:r>
              <a:rPr lang="en-US" sz="2300" dirty="0" err="1">
                <a:solidFill>
                  <a:srgbClr val="444746"/>
                </a:solidFill>
                <a:highlight>
                  <a:srgbClr val="FFFFFF"/>
                </a:highlight>
              </a:rPr>
              <a:t>υτής</a:t>
            </a:r>
            <a:r>
              <a:rPr lang="en-US" sz="2300" dirty="0">
                <a:solidFill>
                  <a:srgbClr val="444746"/>
                </a:solidFill>
                <a:highlight>
                  <a:srgbClr val="FFFFFF"/>
                </a:highlight>
              </a:rPr>
              <a:t> </a:t>
            </a:r>
            <a:r>
              <a:rPr lang="en-US" sz="2300" dirty="0" err="1">
                <a:solidFill>
                  <a:srgbClr val="444746"/>
                </a:solidFill>
                <a:highlight>
                  <a:srgbClr val="FFFFFF"/>
                </a:highlight>
              </a:rPr>
              <a:t>της</a:t>
            </a:r>
            <a:r>
              <a:rPr lang="en-US" sz="2300" dirty="0">
                <a:solidFill>
                  <a:srgbClr val="444746"/>
                </a:solidFill>
                <a:highlight>
                  <a:srgbClr val="FFFFFF"/>
                </a:highlight>
              </a:rPr>
              <a:t> </a:t>
            </a:r>
            <a:r>
              <a:rPr lang="el-GR" sz="2300" dirty="0">
                <a:solidFill>
                  <a:srgbClr val="444746"/>
                </a:solidFill>
                <a:highlight>
                  <a:srgbClr val="FFFFFF"/>
                </a:highlight>
              </a:rPr>
              <a:t>ενότητας</a:t>
            </a:r>
            <a:r>
              <a:rPr lang="en-US" sz="2300" dirty="0">
                <a:solidFill>
                  <a:srgbClr val="444746"/>
                </a:solidFill>
                <a:highlight>
                  <a:srgbClr val="FFFFFF"/>
                </a:highlight>
              </a:rPr>
              <a:t>, </a:t>
            </a:r>
            <a:r>
              <a:rPr lang="en-US" sz="2300" dirty="0" err="1">
                <a:solidFill>
                  <a:srgbClr val="444746"/>
                </a:solidFill>
                <a:highlight>
                  <a:srgbClr val="FFFFFF"/>
                </a:highlight>
              </a:rPr>
              <a:t>θ</a:t>
            </a:r>
            <a:r>
              <a:rPr lang="en-US" sz="2300" dirty="0">
                <a:solidFill>
                  <a:srgbClr val="444746"/>
                </a:solidFill>
                <a:highlight>
                  <a:srgbClr val="FFFFFF"/>
                </a:highlight>
              </a:rPr>
              <a:t>α </a:t>
            </a:r>
            <a:r>
              <a:rPr lang="en-US" sz="2300" dirty="0" err="1">
                <a:solidFill>
                  <a:srgbClr val="444746"/>
                </a:solidFill>
                <a:highlight>
                  <a:srgbClr val="FFFFFF"/>
                </a:highlight>
              </a:rPr>
              <a:t>είστε</a:t>
            </a:r>
            <a:r>
              <a:rPr lang="en-US" sz="2300" dirty="0">
                <a:solidFill>
                  <a:srgbClr val="444746"/>
                </a:solidFill>
                <a:highlight>
                  <a:srgbClr val="FFFFFF"/>
                </a:highlight>
              </a:rPr>
              <a:t> </a:t>
            </a:r>
            <a:r>
              <a:rPr lang="en-US" sz="2300" dirty="0" err="1">
                <a:solidFill>
                  <a:srgbClr val="444746"/>
                </a:solidFill>
                <a:highlight>
                  <a:srgbClr val="FFFFFF"/>
                </a:highlight>
              </a:rPr>
              <a:t>σε</a:t>
            </a:r>
            <a:r>
              <a:rPr lang="en-US" sz="2300" dirty="0">
                <a:solidFill>
                  <a:srgbClr val="444746"/>
                </a:solidFill>
                <a:highlight>
                  <a:srgbClr val="FFFFFF"/>
                </a:highlight>
              </a:rPr>
              <a:t> </a:t>
            </a:r>
            <a:r>
              <a:rPr lang="en-US" sz="2300" dirty="0" err="1">
                <a:solidFill>
                  <a:srgbClr val="444746"/>
                </a:solidFill>
                <a:highlight>
                  <a:srgbClr val="FFFFFF"/>
                </a:highlight>
              </a:rPr>
              <a:t>θέση</a:t>
            </a:r>
            <a:r>
              <a:rPr lang="en-US" sz="2300" dirty="0">
                <a:solidFill>
                  <a:srgbClr val="444746"/>
                </a:solidFill>
                <a:highlight>
                  <a:srgbClr val="FFFFFF"/>
                </a:highlight>
              </a:rPr>
              <a:t> </a:t>
            </a:r>
            <a:r>
              <a:rPr lang="en-US" sz="2300" dirty="0" err="1">
                <a:solidFill>
                  <a:srgbClr val="444746"/>
                </a:solidFill>
                <a:highlight>
                  <a:srgbClr val="FFFFFF"/>
                </a:highlight>
              </a:rPr>
              <a:t>ν</a:t>
            </a:r>
            <a:r>
              <a:rPr lang="en-US" sz="2300" dirty="0">
                <a:solidFill>
                  <a:srgbClr val="444746"/>
                </a:solidFill>
                <a:highlight>
                  <a:srgbClr val="FFFFFF"/>
                </a:highlight>
              </a:rPr>
              <a:t>α:</a:t>
            </a:r>
            <a:r>
              <a:rPr lang="el-GR" sz="2300" dirty="0">
                <a:solidFill>
                  <a:srgbClr val="444746"/>
                </a:solidFill>
                <a:highlight>
                  <a:srgbClr val="FFFFFF"/>
                </a:highlight>
              </a:rPr>
              <a:t> </a:t>
            </a:r>
            <a:endParaRPr sz="2300" dirty="0">
              <a:solidFill>
                <a:srgbClr val="444746"/>
              </a:solidFill>
              <a:highlight>
                <a:srgbClr val="FFFFFF"/>
              </a:highlight>
            </a:endParaRPr>
          </a:p>
          <a:p>
            <a:pPr marL="0" lvl="0" indent="0" algn="l" rtl="0">
              <a:lnSpc>
                <a:spcPct val="100000"/>
              </a:lnSpc>
              <a:spcBef>
                <a:spcPts val="0"/>
              </a:spcBef>
              <a:spcAft>
                <a:spcPts val="0"/>
              </a:spcAft>
              <a:buNone/>
            </a:pPr>
            <a:endParaRPr sz="2300" dirty="0">
              <a:solidFill>
                <a:srgbClr val="444746"/>
              </a:solidFill>
              <a:highlight>
                <a:srgbClr val="FFFFFF"/>
              </a:highlight>
            </a:endParaRPr>
          </a:p>
          <a:p>
            <a:pPr marL="457200" lvl="0" indent="-387350" algn="l" rtl="0">
              <a:lnSpc>
                <a:spcPct val="100000"/>
              </a:lnSpc>
              <a:spcBef>
                <a:spcPts val="0"/>
              </a:spcBef>
              <a:spcAft>
                <a:spcPts val="0"/>
              </a:spcAft>
              <a:buClr>
                <a:srgbClr val="4F4F5B"/>
              </a:buClr>
              <a:buSzPts val="2500"/>
              <a:buChar char="●"/>
            </a:pPr>
            <a:r>
              <a:rPr lang="en-US" sz="2300" dirty="0" err="1">
                <a:solidFill>
                  <a:srgbClr val="4F4F5B"/>
                </a:solidFill>
              </a:rPr>
              <a:t>Ορί</a:t>
            </a:r>
            <a:r>
              <a:rPr lang="el-GR" sz="2300" dirty="0">
                <a:solidFill>
                  <a:srgbClr val="4F4F5B"/>
                </a:solidFill>
              </a:rPr>
              <a:t>ζ</a:t>
            </a:r>
            <a:r>
              <a:rPr lang="en-US" sz="2300" dirty="0" err="1">
                <a:solidFill>
                  <a:srgbClr val="4F4F5B"/>
                </a:solidFill>
              </a:rPr>
              <a:t>ετε</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ν</a:t>
            </a:r>
            <a:r>
              <a:rPr lang="en-US" sz="2300" dirty="0">
                <a:solidFill>
                  <a:srgbClr val="4F4F5B"/>
                </a:solidFill>
              </a:rPr>
              <a:t>α </a:t>
            </a:r>
            <a:r>
              <a:rPr lang="el-GR" sz="2300" dirty="0">
                <a:solidFill>
                  <a:srgbClr val="4F4F5B"/>
                </a:solidFill>
              </a:rPr>
              <a:t>διακρίνετε μεταξύ</a:t>
            </a:r>
            <a:r>
              <a:rPr lang="en-US" sz="2300" dirty="0">
                <a:solidFill>
                  <a:srgbClr val="4F4F5B"/>
                </a:solidFill>
              </a:rPr>
              <a:t> </a:t>
            </a:r>
            <a:r>
              <a:rPr lang="en-US" sz="2300" dirty="0" err="1">
                <a:solidFill>
                  <a:srgbClr val="4F4F5B"/>
                </a:solidFill>
              </a:rPr>
              <a:t>τη</a:t>
            </a:r>
            <a:r>
              <a:rPr lang="el-GR" sz="2300" dirty="0">
                <a:solidFill>
                  <a:srgbClr val="4F4F5B"/>
                </a:solidFill>
              </a:rPr>
              <a:t>ς</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ικοινωνί</a:t>
            </a:r>
            <a:r>
              <a:rPr lang="en-US" sz="2300" dirty="0">
                <a:solidFill>
                  <a:srgbClr val="4F4F5B"/>
                </a:solidFill>
              </a:rPr>
              <a:t>α</a:t>
            </a:r>
            <a:r>
              <a:rPr lang="el-GR" sz="2300" dirty="0">
                <a:solidFill>
                  <a:srgbClr val="4F4F5B"/>
                </a:solidFill>
              </a:rPr>
              <a:t>ς</a:t>
            </a:r>
            <a:r>
              <a:rPr lang="en-US" sz="2300" dirty="0">
                <a:solidFill>
                  <a:srgbClr val="4F4F5B"/>
                </a:solidFill>
              </a:rPr>
              <a:t> π</a:t>
            </a:r>
            <a:r>
              <a:rPr lang="en-US" sz="2300" dirty="0" err="1">
                <a:solidFill>
                  <a:srgbClr val="4F4F5B"/>
                </a:solidFill>
              </a:rPr>
              <a:t>ου</a:t>
            </a:r>
            <a:r>
              <a:rPr lang="en-US" sz="2300" dirty="0">
                <a:solidFill>
                  <a:srgbClr val="4F4F5B"/>
                </a:solidFill>
              </a:rPr>
              <a:t> </a:t>
            </a:r>
            <a:r>
              <a:rPr lang="el-GR" sz="2300" dirty="0">
                <a:solidFill>
                  <a:srgbClr val="4F4F5B"/>
                </a:solidFill>
              </a:rPr>
              <a:t>εστιάζει</a:t>
            </a:r>
            <a:r>
              <a:rPr lang="en-US" sz="2300" dirty="0">
                <a:solidFill>
                  <a:srgbClr val="4F4F5B"/>
                </a:solidFill>
              </a:rPr>
              <a:t> </a:t>
            </a:r>
            <a:r>
              <a:rPr lang="el-GR" sz="2300" dirty="0">
                <a:solidFill>
                  <a:srgbClr val="4F4F5B"/>
                </a:solidFill>
              </a:rPr>
              <a:t>στις</a:t>
            </a:r>
            <a:r>
              <a:rPr lang="en-US" sz="2300" dirty="0">
                <a:solidFill>
                  <a:srgbClr val="4F4F5B"/>
                </a:solidFill>
              </a:rPr>
              <a:t> </a:t>
            </a:r>
            <a:r>
              <a:rPr lang="el-GR" sz="2300" dirty="0">
                <a:solidFill>
                  <a:srgbClr val="4F4F5B"/>
                </a:solidFill>
              </a:rPr>
              <a:t>ελλείψεις </a:t>
            </a:r>
            <a:r>
              <a:rPr lang="en-US" sz="2300" dirty="0">
                <a:solidFill>
                  <a:srgbClr val="4F4F5B"/>
                </a:solidFill>
              </a:rPr>
              <a:t>απ</a:t>
            </a:r>
            <a:r>
              <a:rPr lang="en-US" sz="2300" dirty="0" err="1">
                <a:solidFill>
                  <a:srgbClr val="4F4F5B"/>
                </a:solidFill>
              </a:rPr>
              <a:t>ό</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ικοινωνί</a:t>
            </a:r>
            <a:r>
              <a:rPr lang="en-US" sz="2300" dirty="0">
                <a:solidFill>
                  <a:srgbClr val="4F4F5B"/>
                </a:solidFill>
              </a:rPr>
              <a:t>α π</a:t>
            </a:r>
            <a:r>
              <a:rPr lang="en-US" sz="2300" dirty="0" err="1">
                <a:solidFill>
                  <a:srgbClr val="4F4F5B"/>
                </a:solidFill>
              </a:rPr>
              <a:t>ου</a:t>
            </a:r>
            <a:r>
              <a:rPr lang="en-US" sz="2300" dirty="0">
                <a:solidFill>
                  <a:srgbClr val="4F4F5B"/>
                </a:solidFill>
              </a:rPr>
              <a:t> βα</a:t>
            </a:r>
            <a:r>
              <a:rPr lang="en-US" sz="2300" dirty="0" err="1">
                <a:solidFill>
                  <a:srgbClr val="4F4F5B"/>
                </a:solidFill>
              </a:rPr>
              <a:t>σίζετ</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στ</a:t>
            </a:r>
            <a:r>
              <a:rPr lang="en-US" sz="2300" dirty="0">
                <a:solidFill>
                  <a:srgbClr val="4F4F5B"/>
                </a:solidFill>
              </a:rPr>
              <a:t>α </a:t>
            </a:r>
            <a:r>
              <a:rPr lang="en-US" sz="2300" dirty="0" err="1">
                <a:solidFill>
                  <a:srgbClr val="4F4F5B"/>
                </a:solidFill>
              </a:rPr>
              <a:t>δυν</a:t>
            </a:r>
            <a:r>
              <a:rPr lang="en-US" sz="2300" dirty="0">
                <a:solidFill>
                  <a:srgbClr val="4F4F5B"/>
                </a:solidFill>
              </a:rPr>
              <a:t>α</a:t>
            </a:r>
            <a:r>
              <a:rPr lang="en-US" sz="2300" dirty="0" err="1">
                <a:solidFill>
                  <a:srgbClr val="4F4F5B"/>
                </a:solidFill>
              </a:rPr>
              <a:t>τά</a:t>
            </a:r>
            <a:r>
              <a:rPr lang="en-US" sz="2300" dirty="0">
                <a:solidFill>
                  <a:srgbClr val="4F4F5B"/>
                </a:solidFill>
              </a:rPr>
              <a:t> </a:t>
            </a:r>
            <a:r>
              <a:rPr lang="en-US" sz="2300" dirty="0" err="1">
                <a:solidFill>
                  <a:srgbClr val="4F4F5B"/>
                </a:solidFill>
              </a:rPr>
              <a:t>σημεί</a:t>
            </a:r>
            <a:r>
              <a:rPr lang="en-US" sz="2300" dirty="0">
                <a:solidFill>
                  <a:srgbClr val="4F4F5B"/>
                </a:solidFill>
              </a:rPr>
              <a:t>α</a:t>
            </a:r>
            <a:endParaRPr sz="2300" dirty="0">
              <a:solidFill>
                <a:srgbClr val="4F4F5B"/>
              </a:solidFill>
            </a:endParaRPr>
          </a:p>
          <a:p>
            <a:pPr marL="457200" lvl="0" indent="-387350" algn="l" rtl="0">
              <a:lnSpc>
                <a:spcPct val="100000"/>
              </a:lnSpc>
              <a:spcBef>
                <a:spcPts val="0"/>
              </a:spcBef>
              <a:spcAft>
                <a:spcPts val="0"/>
              </a:spcAft>
              <a:buClr>
                <a:srgbClr val="4F4F5B"/>
              </a:buClr>
              <a:buSzPts val="2500"/>
              <a:buChar char="●"/>
            </a:pPr>
            <a:r>
              <a:rPr lang="en-US" sz="2300" dirty="0" err="1">
                <a:solidFill>
                  <a:srgbClr val="4F4F5B"/>
                </a:solidFill>
              </a:rPr>
              <a:t>Εφ</a:t>
            </a:r>
            <a:r>
              <a:rPr lang="en-US" sz="2300" dirty="0">
                <a:solidFill>
                  <a:srgbClr val="4F4F5B"/>
                </a:solidFill>
              </a:rPr>
              <a:t>α</a:t>
            </a:r>
            <a:r>
              <a:rPr lang="en-US" sz="2300" dirty="0" err="1">
                <a:solidFill>
                  <a:srgbClr val="4F4F5B"/>
                </a:solidFill>
              </a:rPr>
              <a:t>ρμό</a:t>
            </a:r>
            <a:r>
              <a:rPr lang="el-GR" sz="2300" dirty="0">
                <a:solidFill>
                  <a:srgbClr val="4F4F5B"/>
                </a:solidFill>
              </a:rPr>
              <a:t>ζ</a:t>
            </a:r>
            <a:r>
              <a:rPr lang="en-US" sz="2300" dirty="0" err="1">
                <a:solidFill>
                  <a:srgbClr val="4F4F5B"/>
                </a:solidFill>
              </a:rPr>
              <a:t>ετε</a:t>
            </a:r>
            <a:r>
              <a:rPr lang="en-US" sz="2300" dirty="0">
                <a:solidFill>
                  <a:srgbClr val="4F4F5B"/>
                </a:solidFill>
              </a:rPr>
              <a:t> </a:t>
            </a:r>
            <a:r>
              <a:rPr lang="en-US" sz="2300" dirty="0" err="1">
                <a:solidFill>
                  <a:srgbClr val="4F4F5B"/>
                </a:solidFill>
              </a:rPr>
              <a:t>έν</a:t>
            </a:r>
            <a:r>
              <a:rPr lang="en-US" sz="2300" dirty="0">
                <a:solidFill>
                  <a:srgbClr val="4F4F5B"/>
                </a:solidFill>
              </a:rPr>
              <a:t>α π</a:t>
            </a:r>
            <a:r>
              <a:rPr lang="en-US" sz="2300" dirty="0" err="1">
                <a:solidFill>
                  <a:srgbClr val="4F4F5B"/>
                </a:solidFill>
              </a:rPr>
              <a:t>λ</a:t>
            </a:r>
            <a:r>
              <a:rPr lang="en-US" sz="2300" dirty="0">
                <a:solidFill>
                  <a:srgbClr val="4F4F5B"/>
                </a:solidFill>
              </a:rPr>
              <a:t>α</a:t>
            </a:r>
            <a:r>
              <a:rPr lang="en-US" sz="2300" dirty="0" err="1">
                <a:solidFill>
                  <a:srgbClr val="4F4F5B"/>
                </a:solidFill>
              </a:rPr>
              <a:t>ίσιο</a:t>
            </a:r>
            <a:r>
              <a:rPr lang="en-US" sz="2300" dirty="0">
                <a:solidFill>
                  <a:srgbClr val="4F4F5B"/>
                </a:solidFill>
              </a:rPr>
              <a:t> </a:t>
            </a:r>
            <a:r>
              <a:rPr lang="el-GR" sz="2300" dirty="0">
                <a:solidFill>
                  <a:srgbClr val="4F4F5B"/>
                </a:solidFill>
              </a:rPr>
              <a:t>που εστιάζει</a:t>
            </a:r>
            <a:r>
              <a:rPr lang="en-US" sz="2300" dirty="0">
                <a:solidFill>
                  <a:srgbClr val="4F4F5B"/>
                </a:solidFill>
              </a:rPr>
              <a:t> </a:t>
            </a:r>
            <a:r>
              <a:rPr lang="en-US" sz="2300" dirty="0" err="1">
                <a:solidFill>
                  <a:srgbClr val="4F4F5B"/>
                </a:solidFill>
              </a:rPr>
              <a:t>στ</a:t>
            </a:r>
            <a:r>
              <a:rPr lang="en-US" sz="2300" dirty="0">
                <a:solidFill>
                  <a:srgbClr val="4F4F5B"/>
                </a:solidFill>
              </a:rPr>
              <a:t>α </a:t>
            </a:r>
            <a:r>
              <a:rPr lang="en-US" sz="2300" dirty="0" err="1">
                <a:solidFill>
                  <a:srgbClr val="4F4F5B"/>
                </a:solidFill>
              </a:rPr>
              <a:t>δυν</a:t>
            </a:r>
            <a:r>
              <a:rPr lang="en-US" sz="2300" dirty="0">
                <a:solidFill>
                  <a:srgbClr val="4F4F5B"/>
                </a:solidFill>
              </a:rPr>
              <a:t>α</a:t>
            </a:r>
            <a:r>
              <a:rPr lang="en-US" sz="2300" dirty="0" err="1">
                <a:solidFill>
                  <a:srgbClr val="4F4F5B"/>
                </a:solidFill>
              </a:rPr>
              <a:t>τά</a:t>
            </a:r>
            <a:r>
              <a:rPr lang="en-US" sz="2300" dirty="0">
                <a:solidFill>
                  <a:srgbClr val="4F4F5B"/>
                </a:solidFill>
              </a:rPr>
              <a:t> </a:t>
            </a:r>
            <a:r>
              <a:rPr lang="en-US" sz="2300" dirty="0" err="1">
                <a:solidFill>
                  <a:srgbClr val="4F4F5B"/>
                </a:solidFill>
              </a:rPr>
              <a:t>σημεί</a:t>
            </a:r>
            <a:r>
              <a:rPr lang="en-US" sz="2300" dirty="0">
                <a:solidFill>
                  <a:srgbClr val="4F4F5B"/>
                </a:solidFill>
              </a:rPr>
              <a:t>α </a:t>
            </a:r>
            <a:r>
              <a:rPr lang="en-US" sz="2300" dirty="0" err="1">
                <a:solidFill>
                  <a:srgbClr val="4F4F5B"/>
                </a:solidFill>
              </a:rPr>
              <a:t>γι</a:t>
            </a:r>
            <a:r>
              <a:rPr lang="en-US" sz="2300" dirty="0">
                <a:solidFill>
                  <a:srgbClr val="4F4F5B"/>
                </a:solidFill>
              </a:rPr>
              <a:t>α </a:t>
            </a:r>
            <a:r>
              <a:rPr lang="en-US" sz="2300" dirty="0" err="1">
                <a:solidFill>
                  <a:srgbClr val="4F4F5B"/>
                </a:solidFill>
              </a:rPr>
              <a:t>ν</a:t>
            </a:r>
            <a:r>
              <a:rPr lang="en-US" sz="2300" dirty="0">
                <a:solidFill>
                  <a:srgbClr val="4F4F5B"/>
                </a:solidFill>
              </a:rPr>
              <a:t>α </a:t>
            </a:r>
            <a:r>
              <a:rPr lang="el-GR" sz="2300" dirty="0">
                <a:solidFill>
                  <a:srgbClr val="4F4F5B"/>
                </a:solidFill>
              </a:rPr>
              <a:t>αναδιατυπώσετε</a:t>
            </a:r>
            <a:r>
              <a:rPr lang="en-US" sz="2300" dirty="0">
                <a:solidFill>
                  <a:srgbClr val="4F4F5B"/>
                </a:solidFill>
              </a:rPr>
              <a:t> </a:t>
            </a:r>
            <a:r>
              <a:rPr lang="en-US" sz="2300" dirty="0" err="1">
                <a:solidFill>
                  <a:srgbClr val="4F4F5B"/>
                </a:solidFill>
              </a:rPr>
              <a:t>συζητήσεις</a:t>
            </a:r>
            <a:r>
              <a:rPr lang="en-US" sz="2300" dirty="0">
                <a:solidFill>
                  <a:srgbClr val="4F4F5B"/>
                </a:solidFill>
              </a:rPr>
              <a:t> </a:t>
            </a:r>
            <a:r>
              <a:rPr lang="en-US" sz="2300" dirty="0" err="1">
                <a:solidFill>
                  <a:srgbClr val="4F4F5B"/>
                </a:solidFill>
              </a:rPr>
              <a:t>σχετικά</a:t>
            </a:r>
            <a:r>
              <a:rPr lang="en-US" sz="2300" dirty="0">
                <a:solidFill>
                  <a:srgbClr val="4F4F5B"/>
                </a:solidFill>
              </a:rPr>
              <a:t> </a:t>
            </a:r>
            <a:r>
              <a:rPr lang="en-US" sz="2300" dirty="0" err="1">
                <a:solidFill>
                  <a:srgbClr val="4F4F5B"/>
                </a:solidFill>
              </a:rPr>
              <a:t>με</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ευημερί</a:t>
            </a:r>
            <a:r>
              <a:rPr lang="el-GR" sz="2300" dirty="0">
                <a:solidFill>
                  <a:srgbClr val="4F4F5B"/>
                </a:solidFill>
              </a:rPr>
              <a:t>α</a:t>
            </a:r>
            <a:endParaRPr sz="2300" dirty="0">
              <a:solidFill>
                <a:srgbClr val="4F4F5B"/>
              </a:solidFill>
            </a:endParaRPr>
          </a:p>
          <a:p>
            <a:pPr marL="457200" lvl="0" indent="-387350" algn="l" rtl="0">
              <a:lnSpc>
                <a:spcPct val="100000"/>
              </a:lnSpc>
              <a:spcBef>
                <a:spcPts val="0"/>
              </a:spcBef>
              <a:spcAft>
                <a:spcPts val="0"/>
              </a:spcAft>
              <a:buClr>
                <a:srgbClr val="4F4F5B"/>
              </a:buClr>
              <a:buSzPts val="2500"/>
              <a:buChar char="●"/>
            </a:pPr>
            <a:r>
              <a:rPr lang="el-GR" sz="2300" dirty="0">
                <a:solidFill>
                  <a:srgbClr val="4F4F5B"/>
                </a:solidFill>
              </a:rPr>
              <a:t>Ε</a:t>
            </a:r>
            <a:r>
              <a:rPr lang="en-US" sz="2300" dirty="0" err="1">
                <a:solidFill>
                  <a:srgbClr val="4F4F5B"/>
                </a:solidFill>
              </a:rPr>
              <a:t>ξ</a:t>
            </a:r>
            <a:r>
              <a:rPr lang="en-US" sz="2300" dirty="0">
                <a:solidFill>
                  <a:srgbClr val="4F4F5B"/>
                </a:solidFill>
              </a:rPr>
              <a:t>α</a:t>
            </a:r>
            <a:r>
              <a:rPr lang="en-US" sz="2300" dirty="0" err="1">
                <a:solidFill>
                  <a:srgbClr val="4F4F5B"/>
                </a:solidFill>
              </a:rPr>
              <a:t>σκηθείτε</a:t>
            </a:r>
            <a:r>
              <a:rPr lang="en-US" sz="2300" dirty="0">
                <a:solidFill>
                  <a:srgbClr val="4F4F5B"/>
                </a:solidFill>
              </a:rPr>
              <a:t> </a:t>
            </a:r>
            <a:r>
              <a:rPr lang="en-US" sz="2300" dirty="0" err="1">
                <a:solidFill>
                  <a:srgbClr val="4F4F5B"/>
                </a:solidFill>
              </a:rPr>
              <a:t>στη</a:t>
            </a:r>
            <a:r>
              <a:rPr lang="en-US" sz="2300" dirty="0">
                <a:solidFill>
                  <a:srgbClr val="4F4F5B"/>
                </a:solidFill>
              </a:rPr>
              <a:t> </a:t>
            </a:r>
            <a:r>
              <a:rPr lang="en-US" sz="2300" dirty="0" err="1">
                <a:solidFill>
                  <a:srgbClr val="4F4F5B"/>
                </a:solidFill>
              </a:rPr>
              <a:t>χρήση</a:t>
            </a:r>
            <a:r>
              <a:rPr lang="en-US" sz="2300" dirty="0">
                <a:solidFill>
                  <a:srgbClr val="4F4F5B"/>
                </a:solidFill>
              </a:rPr>
              <a:t> </a:t>
            </a:r>
            <a:r>
              <a:rPr lang="en-US" sz="2300" dirty="0" err="1">
                <a:solidFill>
                  <a:srgbClr val="4F4F5B"/>
                </a:solidFill>
              </a:rPr>
              <a:t>γλώσσ</a:t>
            </a:r>
            <a:r>
              <a:rPr lang="en-US" sz="2300" dirty="0">
                <a:solidFill>
                  <a:srgbClr val="4F4F5B"/>
                </a:solidFill>
              </a:rPr>
              <a:t>α</a:t>
            </a:r>
            <a:r>
              <a:rPr lang="en-US" sz="2300" dirty="0" err="1">
                <a:solidFill>
                  <a:srgbClr val="4F4F5B"/>
                </a:solidFill>
              </a:rPr>
              <a:t>ς</a:t>
            </a:r>
            <a:r>
              <a:rPr lang="en-US" sz="2300" dirty="0">
                <a:solidFill>
                  <a:srgbClr val="4F4F5B"/>
                </a:solidFill>
              </a:rPr>
              <a:t> </a:t>
            </a:r>
            <a:r>
              <a:rPr lang="el-GR" sz="2300" dirty="0">
                <a:solidFill>
                  <a:srgbClr val="4F4F5B"/>
                </a:solidFill>
              </a:rPr>
              <a:t>που εστιάζει</a:t>
            </a:r>
            <a:r>
              <a:rPr lang="en-US" sz="2300" dirty="0">
                <a:solidFill>
                  <a:srgbClr val="4F4F5B"/>
                </a:solidFill>
              </a:rPr>
              <a:t> </a:t>
            </a:r>
            <a:r>
              <a:rPr lang="en-US" sz="2300" dirty="0" err="1">
                <a:solidFill>
                  <a:srgbClr val="4F4F5B"/>
                </a:solidFill>
              </a:rPr>
              <a:t>στ</a:t>
            </a:r>
            <a:r>
              <a:rPr lang="en-US" sz="2300" dirty="0">
                <a:solidFill>
                  <a:srgbClr val="4F4F5B"/>
                </a:solidFill>
              </a:rPr>
              <a:t>α </a:t>
            </a:r>
            <a:r>
              <a:rPr lang="en-US" sz="2300" dirty="0" err="1">
                <a:solidFill>
                  <a:srgbClr val="4F4F5B"/>
                </a:solidFill>
              </a:rPr>
              <a:t>δυν</a:t>
            </a:r>
            <a:r>
              <a:rPr lang="en-US" sz="2300" dirty="0">
                <a:solidFill>
                  <a:srgbClr val="4F4F5B"/>
                </a:solidFill>
              </a:rPr>
              <a:t>α</a:t>
            </a:r>
            <a:r>
              <a:rPr lang="en-US" sz="2300" dirty="0" err="1">
                <a:solidFill>
                  <a:srgbClr val="4F4F5B"/>
                </a:solidFill>
              </a:rPr>
              <a:t>τά</a:t>
            </a:r>
            <a:r>
              <a:rPr lang="en-US" sz="2300" dirty="0">
                <a:solidFill>
                  <a:srgbClr val="4F4F5B"/>
                </a:solidFill>
              </a:rPr>
              <a:t> </a:t>
            </a:r>
            <a:r>
              <a:rPr lang="en-US" sz="2300" dirty="0" err="1">
                <a:solidFill>
                  <a:srgbClr val="4F4F5B"/>
                </a:solidFill>
              </a:rPr>
              <a:t>σημεί</a:t>
            </a:r>
            <a:r>
              <a:rPr lang="en-US" sz="2300" dirty="0">
                <a:solidFill>
                  <a:srgbClr val="4F4F5B"/>
                </a:solidFill>
              </a:rPr>
              <a:t>α </a:t>
            </a:r>
            <a:r>
              <a:rPr lang="en-US" sz="2300" dirty="0" err="1">
                <a:solidFill>
                  <a:srgbClr val="4F4F5B"/>
                </a:solidFill>
              </a:rPr>
              <a:t>σε</a:t>
            </a:r>
            <a:r>
              <a:rPr lang="en-US" sz="2300" dirty="0">
                <a:solidFill>
                  <a:srgbClr val="4F4F5B"/>
                </a:solidFill>
              </a:rPr>
              <a:t> π</a:t>
            </a:r>
            <a:r>
              <a:rPr lang="en-US" sz="2300" dirty="0" err="1">
                <a:solidFill>
                  <a:srgbClr val="4F4F5B"/>
                </a:solidFill>
              </a:rPr>
              <a:t>ρ</a:t>
            </a:r>
            <a:r>
              <a:rPr lang="en-US" sz="2300" dirty="0">
                <a:solidFill>
                  <a:srgbClr val="4F4F5B"/>
                </a:solidFill>
              </a:rPr>
              <a:t>α</a:t>
            </a:r>
            <a:r>
              <a:rPr lang="en-US" sz="2300" dirty="0" err="1">
                <a:solidFill>
                  <a:srgbClr val="4F4F5B"/>
                </a:solidFill>
              </a:rPr>
              <a:t>γμ</a:t>
            </a:r>
            <a:r>
              <a:rPr lang="en-US" sz="2300" dirty="0">
                <a:solidFill>
                  <a:srgbClr val="4F4F5B"/>
                </a:solidFill>
              </a:rPr>
              <a:t>α</a:t>
            </a:r>
            <a:r>
              <a:rPr lang="en-US" sz="2300" dirty="0" err="1">
                <a:solidFill>
                  <a:srgbClr val="4F4F5B"/>
                </a:solidFill>
              </a:rPr>
              <a:t>τικά</a:t>
            </a:r>
            <a:r>
              <a:rPr lang="el-GR" sz="2300" dirty="0">
                <a:solidFill>
                  <a:srgbClr val="4F4F5B"/>
                </a:solidFill>
              </a:rPr>
              <a:t> σενάρια</a:t>
            </a:r>
            <a:endParaRPr sz="2300" dirty="0">
              <a:solidFill>
                <a:srgbClr val="4F4F5B"/>
              </a:solidFill>
            </a:endParaRPr>
          </a:p>
          <a:p>
            <a:pPr marL="0" lvl="0" indent="0" algn="l" rtl="0">
              <a:lnSpc>
                <a:spcPct val="100000"/>
              </a:lnSpc>
              <a:spcBef>
                <a:spcPts val="0"/>
              </a:spcBef>
              <a:spcAft>
                <a:spcPts val="0"/>
              </a:spcAft>
              <a:buNone/>
            </a:pPr>
            <a:endParaRPr sz="2300" b="1" dirty="0">
              <a:solidFill>
                <a:srgbClr val="4F4F5B"/>
              </a:solidFill>
            </a:endParaRPr>
          </a:p>
          <a:p>
            <a:pPr marL="0" lvl="0" indent="0" algn="l" rtl="0">
              <a:lnSpc>
                <a:spcPct val="100000"/>
              </a:lnSpc>
              <a:spcBef>
                <a:spcPts val="0"/>
              </a:spcBef>
              <a:spcAft>
                <a:spcPts val="0"/>
              </a:spcAft>
              <a:buNone/>
            </a:pPr>
            <a:r>
              <a:rPr lang="en-US" sz="2300" b="1" dirty="0" err="1">
                <a:solidFill>
                  <a:srgbClr val="4F4F5B"/>
                </a:solidFill>
              </a:rPr>
              <a:t>Η</a:t>
            </a:r>
            <a:r>
              <a:rPr lang="en-US" sz="2300" b="1" dirty="0">
                <a:solidFill>
                  <a:srgbClr val="4F4F5B"/>
                </a:solidFill>
              </a:rPr>
              <a:t> </a:t>
            </a:r>
            <a:r>
              <a:rPr lang="en-US" sz="2300" b="1" dirty="0" err="1">
                <a:solidFill>
                  <a:srgbClr val="4F4F5B"/>
                </a:solidFill>
              </a:rPr>
              <a:t>ε</a:t>
            </a:r>
            <a:r>
              <a:rPr lang="en-US" sz="2300" b="1" dirty="0">
                <a:solidFill>
                  <a:srgbClr val="4F4F5B"/>
                </a:solidFill>
              </a:rPr>
              <a:t>π</a:t>
            </a:r>
            <a:r>
              <a:rPr lang="en-US" sz="2300" b="1" dirty="0" err="1">
                <a:solidFill>
                  <a:srgbClr val="4F4F5B"/>
                </a:solidFill>
              </a:rPr>
              <a:t>ικοινωνί</a:t>
            </a:r>
            <a:r>
              <a:rPr lang="en-US" sz="2300" b="1" dirty="0">
                <a:solidFill>
                  <a:srgbClr val="4F4F5B"/>
                </a:solidFill>
              </a:rPr>
              <a:t>α απ</a:t>
            </a:r>
            <a:r>
              <a:rPr lang="en-US" sz="2300" b="1" dirty="0" err="1">
                <a:solidFill>
                  <a:srgbClr val="4F4F5B"/>
                </a:solidFill>
              </a:rPr>
              <a:t>οτελεί</a:t>
            </a:r>
            <a:r>
              <a:rPr lang="en-US" sz="2300" b="1" dirty="0">
                <a:solidFill>
                  <a:srgbClr val="4F4F5B"/>
                </a:solidFill>
              </a:rPr>
              <a:t> </a:t>
            </a:r>
            <a:r>
              <a:rPr lang="en-US" sz="2300" b="1" dirty="0" err="1">
                <a:solidFill>
                  <a:srgbClr val="4F4F5B"/>
                </a:solidFill>
              </a:rPr>
              <a:t>τη</a:t>
            </a:r>
            <a:r>
              <a:rPr lang="en-US" sz="2300" b="1" dirty="0">
                <a:solidFill>
                  <a:srgbClr val="4F4F5B"/>
                </a:solidFill>
              </a:rPr>
              <a:t> β</a:t>
            </a:r>
            <a:r>
              <a:rPr lang="en-US" sz="2300" b="1" dirty="0" err="1">
                <a:solidFill>
                  <a:srgbClr val="4F4F5B"/>
                </a:solidFill>
              </a:rPr>
              <a:t>άση</a:t>
            </a:r>
            <a:r>
              <a:rPr lang="en-US" sz="2300" b="1" dirty="0">
                <a:solidFill>
                  <a:srgbClr val="4F4F5B"/>
                </a:solidFill>
              </a:rPr>
              <a:t> </a:t>
            </a:r>
            <a:r>
              <a:rPr lang="en-US" sz="2300" b="1" dirty="0" err="1">
                <a:solidFill>
                  <a:srgbClr val="4F4F5B"/>
                </a:solidFill>
              </a:rPr>
              <a:t>όλων</a:t>
            </a:r>
            <a:r>
              <a:rPr lang="en-US" sz="2300" b="1" dirty="0">
                <a:solidFill>
                  <a:srgbClr val="4F4F5B"/>
                </a:solidFill>
              </a:rPr>
              <a:t> </a:t>
            </a:r>
            <a:r>
              <a:rPr lang="en-US" sz="2300" b="1" dirty="0" err="1">
                <a:solidFill>
                  <a:srgbClr val="4F4F5B"/>
                </a:solidFill>
              </a:rPr>
              <a:t>των</a:t>
            </a:r>
            <a:r>
              <a:rPr lang="en-US" sz="2300" b="1" dirty="0">
                <a:solidFill>
                  <a:srgbClr val="4F4F5B"/>
                </a:solidFill>
              </a:rPr>
              <a:t> π</a:t>
            </a:r>
            <a:r>
              <a:rPr lang="en-US" sz="2300" b="1" dirty="0" err="1">
                <a:solidFill>
                  <a:srgbClr val="4F4F5B"/>
                </a:solidFill>
              </a:rPr>
              <a:t>ρωτο</a:t>
            </a:r>
            <a:r>
              <a:rPr lang="en-US" sz="2300" b="1" dirty="0">
                <a:solidFill>
                  <a:srgbClr val="4F4F5B"/>
                </a:solidFill>
              </a:rPr>
              <a:t>β</a:t>
            </a:r>
            <a:r>
              <a:rPr lang="en-US" sz="2300" b="1" dirty="0" err="1">
                <a:solidFill>
                  <a:srgbClr val="4F4F5B"/>
                </a:solidFill>
              </a:rPr>
              <a:t>ουλιών</a:t>
            </a:r>
            <a:r>
              <a:rPr lang="en-US" sz="2300" b="1" dirty="0">
                <a:solidFill>
                  <a:srgbClr val="4F4F5B"/>
                </a:solidFill>
              </a:rPr>
              <a:t> </a:t>
            </a:r>
            <a:r>
              <a:rPr lang="en-US" sz="2300" b="1" dirty="0" err="1">
                <a:solidFill>
                  <a:srgbClr val="4F4F5B"/>
                </a:solidFill>
              </a:rPr>
              <a:t>γι</a:t>
            </a:r>
            <a:r>
              <a:rPr lang="en-US" sz="2300" b="1" dirty="0">
                <a:solidFill>
                  <a:srgbClr val="4F4F5B"/>
                </a:solidFill>
              </a:rPr>
              <a:t>α </a:t>
            </a:r>
            <a:r>
              <a:rPr lang="en-US" sz="2300" b="1" dirty="0" err="1">
                <a:solidFill>
                  <a:srgbClr val="4F4F5B"/>
                </a:solidFill>
              </a:rPr>
              <a:t>την</a:t>
            </a:r>
            <a:r>
              <a:rPr lang="en-US" sz="2300" b="1" dirty="0">
                <a:solidFill>
                  <a:srgbClr val="4F4F5B"/>
                </a:solidFill>
              </a:rPr>
              <a:t> </a:t>
            </a:r>
            <a:r>
              <a:rPr lang="en-US" sz="2300" b="1" dirty="0" err="1">
                <a:solidFill>
                  <a:srgbClr val="4F4F5B"/>
                </a:solidFill>
              </a:rPr>
              <a:t>ευημερί</a:t>
            </a:r>
            <a:r>
              <a:rPr lang="en-US" sz="2300" b="1" dirty="0">
                <a:solidFill>
                  <a:srgbClr val="4F4F5B"/>
                </a:solidFill>
              </a:rPr>
              <a:t>α. </a:t>
            </a:r>
            <a:r>
              <a:rPr lang="en-US" sz="2300" b="1" dirty="0" err="1">
                <a:solidFill>
                  <a:srgbClr val="4F4F5B"/>
                </a:solidFill>
              </a:rPr>
              <a:t>Η</a:t>
            </a:r>
            <a:r>
              <a:rPr lang="en-US" sz="2300" b="1" dirty="0">
                <a:solidFill>
                  <a:srgbClr val="4F4F5B"/>
                </a:solidFill>
              </a:rPr>
              <a:t> </a:t>
            </a:r>
            <a:r>
              <a:rPr lang="en-US" sz="2300" b="1" dirty="0" err="1">
                <a:solidFill>
                  <a:srgbClr val="4F4F5B"/>
                </a:solidFill>
              </a:rPr>
              <a:t>γλώσσ</a:t>
            </a:r>
            <a:r>
              <a:rPr lang="en-US" sz="2300" b="1" dirty="0">
                <a:solidFill>
                  <a:srgbClr val="4F4F5B"/>
                </a:solidFill>
              </a:rPr>
              <a:t>α π</a:t>
            </a:r>
            <a:r>
              <a:rPr lang="en-US" sz="2300" b="1" dirty="0" err="1">
                <a:solidFill>
                  <a:srgbClr val="4F4F5B"/>
                </a:solidFill>
              </a:rPr>
              <a:t>ου</a:t>
            </a:r>
            <a:r>
              <a:rPr lang="en-US" sz="2300" b="1" dirty="0">
                <a:solidFill>
                  <a:srgbClr val="4F4F5B"/>
                </a:solidFill>
              </a:rPr>
              <a:t> </a:t>
            </a:r>
            <a:r>
              <a:rPr lang="en-US" sz="2300" b="1" dirty="0" err="1">
                <a:solidFill>
                  <a:srgbClr val="4F4F5B"/>
                </a:solidFill>
              </a:rPr>
              <a:t>ε</a:t>
            </a:r>
            <a:r>
              <a:rPr lang="en-US" sz="2300" b="1" dirty="0">
                <a:solidFill>
                  <a:srgbClr val="4F4F5B"/>
                </a:solidFill>
              </a:rPr>
              <a:t>π</a:t>
            </a:r>
            <a:r>
              <a:rPr lang="en-US" sz="2300" b="1" dirty="0" err="1">
                <a:solidFill>
                  <a:srgbClr val="4F4F5B"/>
                </a:solidFill>
              </a:rPr>
              <a:t>ιλέγουμε</a:t>
            </a:r>
            <a:r>
              <a:rPr lang="en-US" sz="2300" b="1" dirty="0">
                <a:solidFill>
                  <a:srgbClr val="4F4F5B"/>
                </a:solidFill>
              </a:rPr>
              <a:t> </a:t>
            </a:r>
            <a:r>
              <a:rPr lang="en-US" sz="2300" b="1" dirty="0" err="1">
                <a:solidFill>
                  <a:srgbClr val="4F4F5B"/>
                </a:solidFill>
              </a:rPr>
              <a:t>δι</a:t>
            </a:r>
            <a:r>
              <a:rPr lang="en-US" sz="2300" b="1" dirty="0">
                <a:solidFill>
                  <a:srgbClr val="4F4F5B"/>
                </a:solidFill>
              </a:rPr>
              <a:t>α</a:t>
            </a:r>
            <a:r>
              <a:rPr lang="en-US" sz="2300" b="1" dirty="0" err="1">
                <a:solidFill>
                  <a:srgbClr val="4F4F5B"/>
                </a:solidFill>
              </a:rPr>
              <a:t>μορφώνει</a:t>
            </a:r>
            <a:r>
              <a:rPr lang="en-US" sz="2300" b="1" dirty="0">
                <a:solidFill>
                  <a:srgbClr val="4F4F5B"/>
                </a:solidFill>
              </a:rPr>
              <a:t> </a:t>
            </a:r>
            <a:r>
              <a:rPr lang="en-US" sz="2300" b="1" dirty="0" err="1">
                <a:solidFill>
                  <a:srgbClr val="4F4F5B"/>
                </a:solidFill>
              </a:rPr>
              <a:t>τ</a:t>
            </a:r>
            <a:r>
              <a:rPr lang="en-US" sz="2300" b="1" dirty="0">
                <a:solidFill>
                  <a:srgbClr val="4F4F5B"/>
                </a:solidFill>
              </a:rPr>
              <a:t>α απ</a:t>
            </a:r>
            <a:r>
              <a:rPr lang="en-US" sz="2300" b="1" dirty="0" err="1">
                <a:solidFill>
                  <a:srgbClr val="4F4F5B"/>
                </a:solidFill>
              </a:rPr>
              <a:t>οτελέσμ</a:t>
            </a:r>
            <a:r>
              <a:rPr lang="en-US" sz="2300" b="1" dirty="0">
                <a:solidFill>
                  <a:srgbClr val="4F4F5B"/>
                </a:solidFill>
              </a:rPr>
              <a:t>α</a:t>
            </a:r>
            <a:r>
              <a:rPr lang="en-US" sz="2300" b="1" dirty="0" err="1">
                <a:solidFill>
                  <a:srgbClr val="4F4F5B"/>
                </a:solidFill>
              </a:rPr>
              <a:t>τ</a:t>
            </a:r>
            <a:r>
              <a:rPr lang="en-US" sz="2300" b="1" dirty="0">
                <a:solidFill>
                  <a:srgbClr val="4F4F5B"/>
                </a:solidFill>
              </a:rPr>
              <a:t>α.</a:t>
            </a:r>
            <a:endParaRPr sz="2300" b="1" dirty="0">
              <a:solidFill>
                <a:srgbClr val="4F4F5B"/>
              </a:solidFill>
            </a:endParaRPr>
          </a:p>
          <a:p>
            <a:pPr marL="0" lvl="0" indent="0" algn="l" rtl="0">
              <a:lnSpc>
                <a:spcPct val="100000"/>
              </a:lnSpc>
              <a:spcBef>
                <a:spcPts val="0"/>
              </a:spcBef>
              <a:spcAft>
                <a:spcPts val="0"/>
              </a:spcAft>
              <a:buNone/>
            </a:pPr>
            <a:endParaRPr sz="2300" b="1" dirty="0">
              <a:solidFill>
                <a:srgbClr val="4F4F5B"/>
              </a:solidFill>
            </a:endParaRPr>
          </a:p>
          <a:p>
            <a:pPr marL="0" lvl="0" indent="0" algn="l" rtl="0">
              <a:lnSpc>
                <a:spcPct val="100000"/>
              </a:lnSpc>
              <a:spcBef>
                <a:spcPts val="0"/>
              </a:spcBef>
              <a:spcAft>
                <a:spcPts val="0"/>
              </a:spcAft>
              <a:buNone/>
            </a:pPr>
            <a:endParaRPr sz="2300" b="1" dirty="0">
              <a:solidFill>
                <a:srgbClr val="4F4F5B"/>
              </a:solidFill>
            </a:endParaRPr>
          </a:p>
        </p:txBody>
      </p:sp>
      <p:pic>
        <p:nvPicPr>
          <p:cNvPr id="90" name="Google Shape;90;g39e7b6f5a92_0_13"/>
          <p:cNvPicPr preferRelativeResize="0"/>
          <p:nvPr/>
        </p:nvPicPr>
        <p:blipFill>
          <a:blip r:embed="rId3">
            <a:alphaModFix/>
          </a:blip>
          <a:stretch>
            <a:fillRect/>
          </a:stretch>
        </p:blipFill>
        <p:spPr>
          <a:xfrm>
            <a:off x="897278" y="1457619"/>
            <a:ext cx="1644425" cy="4250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39e7b6f5a92_0_5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398" name="Google Shape;398;g39e7b6f5a92_0_5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Εισαγωγή </a:t>
            </a:r>
            <a:endParaRPr/>
          </a:p>
        </p:txBody>
      </p:sp>
      <p:sp>
        <p:nvSpPr>
          <p:cNvPr id="399" name="Google Shape;399;g39e7b6f5a92_0_577"/>
          <p:cNvSpPr txBox="1">
            <a:spLocks noGrp="1"/>
          </p:cNvSpPr>
          <p:nvPr>
            <p:ph type="body" idx="2"/>
          </p:nvPr>
        </p:nvSpPr>
        <p:spPr>
          <a:xfrm>
            <a:off x="97970" y="1576768"/>
            <a:ext cx="4466400" cy="5289300"/>
          </a:xfrm>
          <a:prstGeom prst="rect">
            <a:avLst/>
          </a:prstGeom>
          <a:noFill/>
          <a:ln>
            <a:noFill/>
          </a:ln>
        </p:spPr>
        <p:txBody>
          <a:bodyPr spcFirstLastPara="1" wrap="square" lIns="91425" tIns="45700" rIns="91425" bIns="45700" anchor="ctr" anchorCtr="0">
            <a:noAutofit/>
          </a:bodyPr>
          <a:lstStyle/>
          <a:p>
            <a:pPr marL="457200" lvl="0" indent="-355600" algn="l" rtl="0">
              <a:lnSpc>
                <a:spcPct val="100000"/>
              </a:lnSpc>
              <a:spcBef>
                <a:spcPts val="0"/>
              </a:spcBef>
              <a:spcAft>
                <a:spcPts val="600"/>
              </a:spcAft>
              <a:buClr>
                <a:srgbClr val="1F1F1F"/>
              </a:buClr>
              <a:buSzPts val="2000"/>
              <a:buChar char="❖"/>
            </a:pPr>
            <a:r>
              <a:rPr lang="en-US" sz="2000" dirty="0" err="1">
                <a:solidFill>
                  <a:srgbClr val="1F1F1F"/>
                </a:solidFill>
              </a:rPr>
              <a:t>Η</a:t>
            </a:r>
            <a:r>
              <a:rPr lang="en-US" sz="2000" dirty="0">
                <a:solidFill>
                  <a:srgbClr val="1F1F1F"/>
                </a:solidFill>
              </a:rPr>
              <a:t> </a:t>
            </a:r>
            <a:r>
              <a:rPr lang="en-US" sz="2000" dirty="0" err="1">
                <a:solidFill>
                  <a:srgbClr val="1F1F1F"/>
                </a:solidFill>
              </a:rPr>
              <a:t>ηγεσί</a:t>
            </a:r>
            <a:r>
              <a:rPr lang="en-US" sz="2000" dirty="0">
                <a:solidFill>
                  <a:srgbClr val="1F1F1F"/>
                </a:solidFill>
              </a:rPr>
              <a:t>α </a:t>
            </a:r>
            <a:r>
              <a:rPr lang="en-US" sz="2000" dirty="0" err="1">
                <a:solidFill>
                  <a:srgbClr val="1F1F1F"/>
                </a:solidFill>
              </a:rPr>
              <a:t>δεν</a:t>
            </a:r>
            <a:r>
              <a:rPr lang="en-US" sz="2000" dirty="0">
                <a:solidFill>
                  <a:srgbClr val="1F1F1F"/>
                </a:solidFill>
              </a:rPr>
              <a:t> </a:t>
            </a:r>
            <a:r>
              <a:rPr lang="en-US" sz="2000" dirty="0" err="1">
                <a:solidFill>
                  <a:srgbClr val="1F1F1F"/>
                </a:solidFill>
              </a:rPr>
              <a:t>δι</a:t>
            </a:r>
            <a:r>
              <a:rPr lang="en-US" sz="2000" dirty="0">
                <a:solidFill>
                  <a:srgbClr val="1F1F1F"/>
                </a:solidFill>
              </a:rPr>
              <a:t>α</a:t>
            </a:r>
            <a:r>
              <a:rPr lang="en-US" sz="2000" dirty="0" err="1">
                <a:solidFill>
                  <a:srgbClr val="1F1F1F"/>
                </a:solidFill>
              </a:rPr>
              <a:t>μορφώνει</a:t>
            </a:r>
            <a:r>
              <a:rPr lang="en-US" sz="2000" dirty="0">
                <a:solidFill>
                  <a:srgbClr val="1F1F1F"/>
                </a:solidFill>
              </a:rPr>
              <a:t> </a:t>
            </a:r>
            <a:r>
              <a:rPr lang="en-US" sz="2000" dirty="0" err="1">
                <a:solidFill>
                  <a:srgbClr val="1F1F1F"/>
                </a:solidFill>
              </a:rPr>
              <a:t>μόνο</a:t>
            </a:r>
            <a:r>
              <a:rPr lang="en-US" sz="2000" dirty="0">
                <a:solidFill>
                  <a:srgbClr val="1F1F1F"/>
                </a:solidFill>
              </a:rPr>
              <a:t> </a:t>
            </a:r>
            <a:r>
              <a:rPr lang="en-US" sz="2000" dirty="0" err="1">
                <a:solidFill>
                  <a:srgbClr val="1F1F1F"/>
                </a:solidFill>
              </a:rPr>
              <a:t>τ</a:t>
            </a:r>
            <a:r>
              <a:rPr lang="en-US" sz="2000" dirty="0">
                <a:solidFill>
                  <a:srgbClr val="1F1F1F"/>
                </a:solidFill>
              </a:rPr>
              <a:t>α απ</a:t>
            </a:r>
            <a:r>
              <a:rPr lang="en-US" sz="2000" dirty="0" err="1">
                <a:solidFill>
                  <a:srgbClr val="1F1F1F"/>
                </a:solidFill>
              </a:rPr>
              <a:t>οτελέσμ</a:t>
            </a:r>
            <a:r>
              <a:rPr lang="en-US" sz="2000" dirty="0">
                <a:solidFill>
                  <a:srgbClr val="1F1F1F"/>
                </a:solidFill>
              </a:rPr>
              <a:t>α</a:t>
            </a:r>
            <a:r>
              <a:rPr lang="en-US" sz="2000" dirty="0" err="1">
                <a:solidFill>
                  <a:srgbClr val="1F1F1F"/>
                </a:solidFill>
              </a:rPr>
              <a:t>τ</a:t>
            </a:r>
            <a:r>
              <a:rPr lang="en-US" sz="2000" dirty="0">
                <a:solidFill>
                  <a:srgbClr val="1F1F1F"/>
                </a:solidFill>
              </a:rPr>
              <a:t>α </a:t>
            </a:r>
            <a:r>
              <a:rPr lang="en-US" sz="2000" dirty="0" err="1">
                <a:solidFill>
                  <a:srgbClr val="1F1F1F"/>
                </a:solidFill>
              </a:rPr>
              <a:t>κ</a:t>
            </a:r>
            <a:r>
              <a:rPr lang="en-US" sz="2000" dirty="0">
                <a:solidFill>
                  <a:srgbClr val="1F1F1F"/>
                </a:solidFill>
              </a:rPr>
              <a:t>α</a:t>
            </a:r>
            <a:r>
              <a:rPr lang="en-US" sz="2000" dirty="0" err="1">
                <a:solidFill>
                  <a:srgbClr val="1F1F1F"/>
                </a:solidFill>
              </a:rPr>
              <a:t>ι</a:t>
            </a:r>
            <a:r>
              <a:rPr lang="en-US" sz="2000" dirty="0">
                <a:solidFill>
                  <a:srgbClr val="1F1F1F"/>
                </a:solidFill>
              </a:rPr>
              <a:t> </a:t>
            </a:r>
            <a:r>
              <a:rPr lang="en-US" sz="2000" dirty="0" err="1">
                <a:solidFill>
                  <a:srgbClr val="1F1F1F"/>
                </a:solidFill>
              </a:rPr>
              <a:t>την</a:t>
            </a:r>
            <a:r>
              <a:rPr lang="en-US" sz="2000" dirty="0">
                <a:solidFill>
                  <a:srgbClr val="1F1F1F"/>
                </a:solidFill>
              </a:rPr>
              <a:t> πα</a:t>
            </a:r>
            <a:r>
              <a:rPr lang="en-US" sz="2000" dirty="0" err="1">
                <a:solidFill>
                  <a:srgbClr val="1F1F1F"/>
                </a:solidFill>
              </a:rPr>
              <a:t>ρ</a:t>
            </a:r>
            <a:r>
              <a:rPr lang="en-US" sz="2000" dirty="0">
                <a:solidFill>
                  <a:srgbClr val="1F1F1F"/>
                </a:solidFill>
              </a:rPr>
              <a:t>α</a:t>
            </a:r>
            <a:r>
              <a:rPr lang="en-US" sz="2000" dirty="0" err="1">
                <a:solidFill>
                  <a:srgbClr val="1F1F1F"/>
                </a:solidFill>
              </a:rPr>
              <a:t>γωγικότητ</a:t>
            </a:r>
            <a:r>
              <a:rPr lang="en-US" sz="2000" dirty="0">
                <a:solidFill>
                  <a:srgbClr val="1F1F1F"/>
                </a:solidFill>
              </a:rPr>
              <a:t>α, α</a:t>
            </a:r>
            <a:r>
              <a:rPr lang="en-US" sz="2000" dirty="0" err="1">
                <a:solidFill>
                  <a:srgbClr val="1F1F1F"/>
                </a:solidFill>
              </a:rPr>
              <a:t>λλά</a:t>
            </a:r>
            <a:r>
              <a:rPr lang="en-US" sz="2000" dirty="0">
                <a:solidFill>
                  <a:srgbClr val="1F1F1F"/>
                </a:solidFill>
              </a:rPr>
              <a:t> </a:t>
            </a:r>
            <a:r>
              <a:rPr lang="en-US" sz="2000" dirty="0" err="1">
                <a:solidFill>
                  <a:srgbClr val="1F1F1F"/>
                </a:solidFill>
              </a:rPr>
              <a:t>κυρίως</a:t>
            </a:r>
            <a:r>
              <a:rPr lang="en-US" sz="2000" dirty="0">
                <a:solidFill>
                  <a:srgbClr val="1F1F1F"/>
                </a:solidFill>
              </a:rPr>
              <a:t> </a:t>
            </a:r>
            <a:r>
              <a:rPr lang="en-US" sz="2000" dirty="0" err="1">
                <a:solidFill>
                  <a:srgbClr val="1F1F1F"/>
                </a:solidFill>
              </a:rPr>
              <a:t>την</a:t>
            </a:r>
            <a:r>
              <a:rPr lang="en-US" sz="2000" dirty="0">
                <a:solidFill>
                  <a:srgbClr val="1F1F1F"/>
                </a:solidFill>
              </a:rPr>
              <a:t> </a:t>
            </a:r>
            <a:r>
              <a:rPr lang="en-US" sz="2000" dirty="0" err="1">
                <a:solidFill>
                  <a:srgbClr val="1F1F1F"/>
                </a:solidFill>
              </a:rPr>
              <a:t>συν</a:t>
            </a:r>
            <a:r>
              <a:rPr lang="en-US" sz="2000" dirty="0">
                <a:solidFill>
                  <a:srgbClr val="1F1F1F"/>
                </a:solidFill>
              </a:rPr>
              <a:t>α</a:t>
            </a:r>
            <a:r>
              <a:rPr lang="en-US" sz="2000" dirty="0" err="1">
                <a:solidFill>
                  <a:srgbClr val="1F1F1F"/>
                </a:solidFill>
              </a:rPr>
              <a:t>ισθημ</a:t>
            </a:r>
            <a:r>
              <a:rPr lang="en-US" sz="2000" dirty="0">
                <a:solidFill>
                  <a:srgbClr val="1F1F1F"/>
                </a:solidFill>
              </a:rPr>
              <a:t>α</a:t>
            </a:r>
            <a:r>
              <a:rPr lang="en-US" sz="2000" dirty="0" err="1">
                <a:solidFill>
                  <a:srgbClr val="1F1F1F"/>
                </a:solidFill>
              </a:rPr>
              <a:t>τική</a:t>
            </a:r>
            <a:r>
              <a:rPr lang="en-US" sz="2000" dirty="0">
                <a:solidFill>
                  <a:srgbClr val="1F1F1F"/>
                </a:solidFill>
              </a:rPr>
              <a:t> α</a:t>
            </a:r>
            <a:r>
              <a:rPr lang="en-US" sz="2000" dirty="0" err="1">
                <a:solidFill>
                  <a:srgbClr val="1F1F1F"/>
                </a:solidFill>
              </a:rPr>
              <a:t>νθεκτικότητ</a:t>
            </a:r>
            <a:r>
              <a:rPr lang="en-US" sz="2000" dirty="0">
                <a:solidFill>
                  <a:srgbClr val="1F1F1F"/>
                </a:solidFill>
              </a:rPr>
              <a:t>α, </a:t>
            </a:r>
            <a:r>
              <a:rPr lang="en-US" sz="2000" dirty="0" err="1">
                <a:solidFill>
                  <a:srgbClr val="1F1F1F"/>
                </a:solidFill>
              </a:rPr>
              <a:t>τις</a:t>
            </a:r>
            <a:r>
              <a:rPr lang="en-US" sz="2000" dirty="0">
                <a:solidFill>
                  <a:srgbClr val="1F1F1F"/>
                </a:solidFill>
              </a:rPr>
              <a:t> </a:t>
            </a:r>
            <a:r>
              <a:rPr lang="en-US" sz="2000" dirty="0" err="1">
                <a:solidFill>
                  <a:srgbClr val="1F1F1F"/>
                </a:solidFill>
              </a:rPr>
              <a:t>κοινωνικές</a:t>
            </a:r>
            <a:r>
              <a:rPr lang="en-US" sz="2000" dirty="0">
                <a:solidFill>
                  <a:srgbClr val="1F1F1F"/>
                </a:solidFill>
              </a:rPr>
              <a:t> </a:t>
            </a:r>
            <a:r>
              <a:rPr lang="en-US" sz="2000" dirty="0" err="1">
                <a:solidFill>
                  <a:srgbClr val="1F1F1F"/>
                </a:solidFill>
              </a:rPr>
              <a:t>σχέσεις</a:t>
            </a:r>
            <a:r>
              <a:rPr lang="en-US" sz="2000" dirty="0">
                <a:solidFill>
                  <a:srgbClr val="1F1F1F"/>
                </a:solidFill>
              </a:rPr>
              <a:t> </a:t>
            </a:r>
            <a:r>
              <a:rPr lang="en-US" sz="2000" dirty="0" err="1">
                <a:solidFill>
                  <a:srgbClr val="1F1F1F"/>
                </a:solidFill>
              </a:rPr>
              <a:t>κ</a:t>
            </a:r>
            <a:r>
              <a:rPr lang="en-US" sz="2000" dirty="0">
                <a:solidFill>
                  <a:srgbClr val="1F1F1F"/>
                </a:solidFill>
              </a:rPr>
              <a:t>α</a:t>
            </a:r>
            <a:r>
              <a:rPr lang="en-US" sz="2000" dirty="0" err="1">
                <a:solidFill>
                  <a:srgbClr val="1F1F1F"/>
                </a:solidFill>
              </a:rPr>
              <a:t>ι</a:t>
            </a:r>
            <a:r>
              <a:rPr lang="en-US" sz="2000" dirty="0">
                <a:solidFill>
                  <a:srgbClr val="1F1F1F"/>
                </a:solidFill>
              </a:rPr>
              <a:t> </a:t>
            </a:r>
            <a:r>
              <a:rPr lang="en-US" sz="2000" dirty="0" err="1">
                <a:solidFill>
                  <a:srgbClr val="1F1F1F"/>
                </a:solidFill>
              </a:rPr>
              <a:t>τη</a:t>
            </a:r>
            <a:r>
              <a:rPr lang="en-US" sz="2000" dirty="0">
                <a:solidFill>
                  <a:srgbClr val="1F1F1F"/>
                </a:solidFill>
              </a:rPr>
              <a:t> </a:t>
            </a:r>
            <a:r>
              <a:rPr lang="en-US" sz="2000" dirty="0" err="1">
                <a:solidFill>
                  <a:srgbClr val="1F1F1F"/>
                </a:solidFill>
              </a:rPr>
              <a:t>γενική</a:t>
            </a:r>
            <a:r>
              <a:rPr lang="en-US" sz="2000" dirty="0">
                <a:solidFill>
                  <a:srgbClr val="1F1F1F"/>
                </a:solidFill>
              </a:rPr>
              <a:t> </a:t>
            </a:r>
            <a:r>
              <a:rPr lang="en-US" sz="2000" dirty="0" err="1">
                <a:solidFill>
                  <a:srgbClr val="1F1F1F"/>
                </a:solidFill>
              </a:rPr>
              <a:t>ευημερί</a:t>
            </a:r>
            <a:r>
              <a:rPr lang="en-US" sz="2000" dirty="0">
                <a:solidFill>
                  <a:srgbClr val="1F1F1F"/>
                </a:solidFill>
              </a:rPr>
              <a:t>α </a:t>
            </a:r>
            <a:r>
              <a:rPr lang="en-US" sz="2000" dirty="0" err="1">
                <a:solidFill>
                  <a:srgbClr val="1F1F1F"/>
                </a:solidFill>
              </a:rPr>
              <a:t>των</a:t>
            </a:r>
            <a:r>
              <a:rPr lang="en-US" sz="2000" dirty="0">
                <a:solidFill>
                  <a:srgbClr val="1F1F1F"/>
                </a:solidFill>
              </a:rPr>
              <a:t> </a:t>
            </a:r>
            <a:r>
              <a:rPr lang="en-US" sz="2000" dirty="0" err="1">
                <a:solidFill>
                  <a:srgbClr val="1F1F1F"/>
                </a:solidFill>
              </a:rPr>
              <a:t>σχολείων</a:t>
            </a:r>
            <a:r>
              <a:rPr lang="en-US" sz="2000" dirty="0">
                <a:solidFill>
                  <a:srgbClr val="1F1F1F"/>
                </a:solidFill>
              </a:rPr>
              <a:t>. </a:t>
            </a:r>
            <a:endParaRPr sz="2000" dirty="0">
              <a:solidFill>
                <a:srgbClr val="1F1F1F"/>
              </a:solidFill>
            </a:endParaRPr>
          </a:p>
          <a:p>
            <a:pPr marL="457200" lvl="0" indent="-355600" algn="l" rtl="0">
              <a:lnSpc>
                <a:spcPct val="100000"/>
              </a:lnSpc>
              <a:spcBef>
                <a:spcPts val="0"/>
              </a:spcBef>
              <a:spcAft>
                <a:spcPts val="600"/>
              </a:spcAft>
              <a:buClr>
                <a:srgbClr val="1F1F1F"/>
              </a:buClr>
              <a:buSzPts val="2000"/>
              <a:buChar char="❖"/>
            </a:pPr>
            <a:r>
              <a:rPr lang="en-US" sz="2000" dirty="0" err="1">
                <a:solidFill>
                  <a:srgbClr val="1F1F1F"/>
                </a:solidFill>
              </a:rPr>
              <a:t>Οι</a:t>
            </a:r>
            <a:r>
              <a:rPr lang="en-US" sz="2000" dirty="0">
                <a:solidFill>
                  <a:srgbClr val="1F1F1F"/>
                </a:solidFill>
              </a:rPr>
              <a:t> απ</a:t>
            </a:r>
            <a:r>
              <a:rPr lang="en-US" sz="2000" dirty="0" err="1">
                <a:solidFill>
                  <a:srgbClr val="1F1F1F"/>
                </a:solidFill>
              </a:rPr>
              <a:t>οτελεσμ</a:t>
            </a:r>
            <a:r>
              <a:rPr lang="en-US" sz="2000" dirty="0">
                <a:solidFill>
                  <a:srgbClr val="1F1F1F"/>
                </a:solidFill>
              </a:rPr>
              <a:t>α</a:t>
            </a:r>
            <a:r>
              <a:rPr lang="en-US" sz="2000" dirty="0" err="1">
                <a:solidFill>
                  <a:srgbClr val="1F1F1F"/>
                </a:solidFill>
              </a:rPr>
              <a:t>τικοί</a:t>
            </a:r>
            <a:r>
              <a:rPr lang="en-US" sz="2000" dirty="0">
                <a:solidFill>
                  <a:srgbClr val="1F1F1F"/>
                </a:solidFill>
              </a:rPr>
              <a:t> </a:t>
            </a:r>
            <a:r>
              <a:rPr lang="en-US" sz="2000" dirty="0" err="1">
                <a:solidFill>
                  <a:srgbClr val="1F1F1F"/>
                </a:solidFill>
              </a:rPr>
              <a:t>ηγέτες</a:t>
            </a:r>
            <a:r>
              <a:rPr lang="en-US" sz="2000" dirty="0">
                <a:solidFill>
                  <a:srgbClr val="1F1F1F"/>
                </a:solidFill>
              </a:rPr>
              <a:t> </a:t>
            </a:r>
            <a:r>
              <a:rPr lang="en-US" sz="2000" dirty="0" err="1">
                <a:solidFill>
                  <a:srgbClr val="1F1F1F"/>
                </a:solidFill>
              </a:rPr>
              <a:t>σχεδιάζουν</a:t>
            </a:r>
            <a:r>
              <a:rPr lang="en-US" sz="2000" dirty="0">
                <a:solidFill>
                  <a:srgbClr val="1F1F1F"/>
                </a:solidFill>
              </a:rPr>
              <a:t> </a:t>
            </a:r>
            <a:r>
              <a:rPr lang="en-US" sz="2000" dirty="0" err="1">
                <a:solidFill>
                  <a:srgbClr val="1F1F1F"/>
                </a:solidFill>
              </a:rPr>
              <a:t>κ</a:t>
            </a:r>
            <a:r>
              <a:rPr lang="en-US" sz="2000" dirty="0">
                <a:solidFill>
                  <a:srgbClr val="1F1F1F"/>
                </a:solidFill>
              </a:rPr>
              <a:t>α</a:t>
            </a:r>
            <a:r>
              <a:rPr lang="en-US" sz="2000" dirty="0" err="1">
                <a:solidFill>
                  <a:srgbClr val="1F1F1F"/>
                </a:solidFill>
              </a:rPr>
              <a:t>ι</a:t>
            </a:r>
            <a:r>
              <a:rPr lang="en-US" sz="2000" dirty="0">
                <a:solidFill>
                  <a:srgbClr val="1F1F1F"/>
                </a:solidFill>
              </a:rPr>
              <a:t> </a:t>
            </a:r>
            <a:r>
              <a:rPr lang="en-US" sz="2000" dirty="0" err="1">
                <a:solidFill>
                  <a:srgbClr val="1F1F1F"/>
                </a:solidFill>
              </a:rPr>
              <a:t>κ</a:t>
            </a:r>
            <a:r>
              <a:rPr lang="en-US" sz="2000" dirty="0">
                <a:solidFill>
                  <a:srgbClr val="1F1F1F"/>
                </a:solidFill>
              </a:rPr>
              <a:t>α</a:t>
            </a:r>
            <a:r>
              <a:rPr lang="en-US" sz="2000" dirty="0" err="1">
                <a:solidFill>
                  <a:srgbClr val="1F1F1F"/>
                </a:solidFill>
              </a:rPr>
              <a:t>λλιεργούν</a:t>
            </a:r>
            <a:r>
              <a:rPr lang="en-US" sz="2000" dirty="0">
                <a:solidFill>
                  <a:srgbClr val="1F1F1F"/>
                </a:solidFill>
              </a:rPr>
              <a:t> </a:t>
            </a:r>
            <a:r>
              <a:rPr lang="el-GR" sz="2000" dirty="0">
                <a:solidFill>
                  <a:srgbClr val="1F1F1F"/>
                </a:solidFill>
              </a:rPr>
              <a:t>στοχευμένα</a:t>
            </a:r>
            <a:r>
              <a:rPr lang="en-US" sz="2000" dirty="0">
                <a:solidFill>
                  <a:srgbClr val="1F1F1F"/>
                </a:solidFill>
              </a:rPr>
              <a:t> </a:t>
            </a:r>
            <a:r>
              <a:rPr lang="en-US" sz="2000" dirty="0" err="1">
                <a:solidFill>
                  <a:srgbClr val="1F1F1F"/>
                </a:solidFill>
              </a:rPr>
              <a:t>χώρους</a:t>
            </a:r>
            <a:r>
              <a:rPr lang="en-US" sz="2000" dirty="0">
                <a:solidFill>
                  <a:srgbClr val="1F1F1F"/>
                </a:solidFill>
              </a:rPr>
              <a:t> </a:t>
            </a:r>
            <a:r>
              <a:rPr lang="en-US" sz="2000" dirty="0" err="1">
                <a:solidFill>
                  <a:srgbClr val="1F1F1F"/>
                </a:solidFill>
              </a:rPr>
              <a:t>ό</a:t>
            </a:r>
            <a:r>
              <a:rPr lang="en-US" sz="2000" dirty="0">
                <a:solidFill>
                  <a:srgbClr val="1F1F1F"/>
                </a:solidFill>
              </a:rPr>
              <a:t>π</a:t>
            </a:r>
            <a:r>
              <a:rPr lang="en-US" sz="2000" dirty="0" err="1">
                <a:solidFill>
                  <a:srgbClr val="1F1F1F"/>
                </a:solidFill>
              </a:rPr>
              <a:t>ου</a:t>
            </a:r>
            <a:r>
              <a:rPr lang="en-US" sz="2000" dirty="0">
                <a:solidFill>
                  <a:srgbClr val="1F1F1F"/>
                </a:solidFill>
              </a:rPr>
              <a:t> </a:t>
            </a:r>
            <a:r>
              <a:rPr lang="en-US" sz="2000" dirty="0" err="1">
                <a:solidFill>
                  <a:srgbClr val="1F1F1F"/>
                </a:solidFill>
              </a:rPr>
              <a:t>οι</a:t>
            </a:r>
            <a:r>
              <a:rPr lang="en-US" sz="2000" dirty="0">
                <a:solidFill>
                  <a:srgbClr val="1F1F1F"/>
                </a:solidFill>
              </a:rPr>
              <a:t> </a:t>
            </a:r>
            <a:r>
              <a:rPr lang="en-US" sz="2000" dirty="0" err="1">
                <a:solidFill>
                  <a:srgbClr val="1F1F1F"/>
                </a:solidFill>
              </a:rPr>
              <a:t>εκ</a:t>
            </a:r>
            <a:r>
              <a:rPr lang="en-US" sz="2000" dirty="0">
                <a:solidFill>
                  <a:srgbClr val="1F1F1F"/>
                </a:solidFill>
              </a:rPr>
              <a:t>πα</a:t>
            </a:r>
            <a:r>
              <a:rPr lang="en-US" sz="2000" dirty="0" err="1">
                <a:solidFill>
                  <a:srgbClr val="1F1F1F"/>
                </a:solidFill>
              </a:rPr>
              <a:t>ιδευτικοί</a:t>
            </a:r>
            <a:r>
              <a:rPr lang="en-US" sz="2000" dirty="0">
                <a:solidFill>
                  <a:srgbClr val="1F1F1F"/>
                </a:solidFill>
              </a:rPr>
              <a:t> </a:t>
            </a:r>
            <a:r>
              <a:rPr lang="en-US" sz="2000" dirty="0" err="1">
                <a:solidFill>
                  <a:srgbClr val="1F1F1F"/>
                </a:solidFill>
              </a:rPr>
              <a:t>μ</a:t>
            </a:r>
            <a:r>
              <a:rPr lang="en-US" sz="2000" dirty="0">
                <a:solidFill>
                  <a:srgbClr val="1F1F1F"/>
                </a:solidFill>
              </a:rPr>
              <a:t>π</a:t>
            </a:r>
            <a:r>
              <a:rPr lang="en-US" sz="2000" dirty="0" err="1">
                <a:solidFill>
                  <a:srgbClr val="1F1F1F"/>
                </a:solidFill>
              </a:rPr>
              <a:t>ορούν</a:t>
            </a:r>
            <a:r>
              <a:rPr lang="en-US" sz="2000" dirty="0">
                <a:solidFill>
                  <a:srgbClr val="1F1F1F"/>
                </a:solidFill>
              </a:rPr>
              <a:t> </a:t>
            </a:r>
            <a:r>
              <a:rPr lang="en-US" sz="2000" dirty="0" err="1">
                <a:solidFill>
                  <a:srgbClr val="1F1F1F"/>
                </a:solidFill>
              </a:rPr>
              <a:t>ν</a:t>
            </a:r>
            <a:r>
              <a:rPr lang="en-US" sz="2000" dirty="0">
                <a:solidFill>
                  <a:srgbClr val="1F1F1F"/>
                </a:solidFill>
              </a:rPr>
              <a:t>α </a:t>
            </a:r>
            <a:r>
              <a:rPr lang="en-US" sz="2000" dirty="0" err="1">
                <a:solidFill>
                  <a:srgbClr val="1F1F1F"/>
                </a:solidFill>
              </a:rPr>
              <a:t>ευδοκιμήσουν</a:t>
            </a:r>
            <a:r>
              <a:rPr lang="en-US" sz="2000" dirty="0">
                <a:solidFill>
                  <a:srgbClr val="1F1F1F"/>
                </a:solidFill>
              </a:rPr>
              <a:t>, </a:t>
            </a:r>
            <a:r>
              <a:rPr lang="en-US" sz="2000" dirty="0" err="1">
                <a:solidFill>
                  <a:srgbClr val="1F1F1F"/>
                </a:solidFill>
              </a:rPr>
              <a:t>ν</a:t>
            </a:r>
            <a:r>
              <a:rPr lang="en-US" sz="2000" dirty="0">
                <a:solidFill>
                  <a:srgbClr val="1F1F1F"/>
                </a:solidFill>
              </a:rPr>
              <a:t>α α</a:t>
            </a:r>
            <a:r>
              <a:rPr lang="en-US" sz="2000" dirty="0" err="1">
                <a:solidFill>
                  <a:srgbClr val="1F1F1F"/>
                </a:solidFill>
              </a:rPr>
              <a:t>ν</a:t>
            </a:r>
            <a:r>
              <a:rPr lang="en-US" sz="2000" dirty="0">
                <a:solidFill>
                  <a:srgbClr val="1F1F1F"/>
                </a:solidFill>
              </a:rPr>
              <a:t>απ</a:t>
            </a:r>
            <a:r>
              <a:rPr lang="en-US" sz="2000" dirty="0" err="1">
                <a:solidFill>
                  <a:srgbClr val="1F1F1F"/>
                </a:solidFill>
              </a:rPr>
              <a:t>τυχθούν</a:t>
            </a:r>
            <a:r>
              <a:rPr lang="en-US" sz="2000" dirty="0">
                <a:solidFill>
                  <a:srgbClr val="1F1F1F"/>
                </a:solidFill>
              </a:rPr>
              <a:t> </a:t>
            </a:r>
            <a:r>
              <a:rPr lang="en-US" sz="2000" dirty="0" err="1">
                <a:solidFill>
                  <a:srgbClr val="1F1F1F"/>
                </a:solidFill>
              </a:rPr>
              <a:t>κ</a:t>
            </a:r>
            <a:r>
              <a:rPr lang="en-US" sz="2000" dirty="0">
                <a:solidFill>
                  <a:srgbClr val="1F1F1F"/>
                </a:solidFill>
              </a:rPr>
              <a:t>α</a:t>
            </a:r>
            <a:r>
              <a:rPr lang="en-US" sz="2000" dirty="0" err="1">
                <a:solidFill>
                  <a:srgbClr val="1F1F1F"/>
                </a:solidFill>
              </a:rPr>
              <a:t>ι</a:t>
            </a:r>
            <a:r>
              <a:rPr lang="en-US" sz="2000" dirty="0">
                <a:solidFill>
                  <a:srgbClr val="1F1F1F"/>
                </a:solidFill>
              </a:rPr>
              <a:t> </a:t>
            </a:r>
            <a:r>
              <a:rPr lang="en-US" sz="2000" dirty="0" err="1">
                <a:solidFill>
                  <a:srgbClr val="1F1F1F"/>
                </a:solidFill>
              </a:rPr>
              <a:t>ν</a:t>
            </a:r>
            <a:r>
              <a:rPr lang="en-US" sz="2000" dirty="0">
                <a:solidFill>
                  <a:srgbClr val="1F1F1F"/>
                </a:solidFill>
              </a:rPr>
              <a:t>α α</a:t>
            </a:r>
            <a:r>
              <a:rPr lang="en-US" sz="2000" dirty="0" err="1">
                <a:solidFill>
                  <a:srgbClr val="1F1F1F"/>
                </a:solidFill>
              </a:rPr>
              <a:t>ξιο</a:t>
            </a:r>
            <a:r>
              <a:rPr lang="en-US" sz="2000" dirty="0">
                <a:solidFill>
                  <a:srgbClr val="1F1F1F"/>
                </a:solidFill>
              </a:rPr>
              <a:t>π</a:t>
            </a:r>
            <a:r>
              <a:rPr lang="en-US" sz="2000" dirty="0" err="1">
                <a:solidFill>
                  <a:srgbClr val="1F1F1F"/>
                </a:solidFill>
              </a:rPr>
              <a:t>οιήσουν</a:t>
            </a:r>
            <a:r>
              <a:rPr lang="en-US" sz="2000" dirty="0">
                <a:solidFill>
                  <a:srgbClr val="1F1F1F"/>
                </a:solidFill>
              </a:rPr>
              <a:t> π</a:t>
            </a:r>
            <a:r>
              <a:rPr lang="en-US" sz="2000" dirty="0" err="1">
                <a:solidFill>
                  <a:srgbClr val="1F1F1F"/>
                </a:solidFill>
              </a:rPr>
              <a:t>λήρως</a:t>
            </a:r>
            <a:r>
              <a:rPr lang="en-US" sz="2000" dirty="0">
                <a:solidFill>
                  <a:srgbClr val="1F1F1F"/>
                </a:solidFill>
              </a:rPr>
              <a:t> </a:t>
            </a:r>
            <a:r>
              <a:rPr lang="el-GR" sz="2000" dirty="0">
                <a:solidFill>
                  <a:srgbClr val="1F1F1F"/>
                </a:solidFill>
              </a:rPr>
              <a:t>τις δυνατότητές</a:t>
            </a:r>
            <a:r>
              <a:rPr lang="en-US" sz="2000" dirty="0">
                <a:solidFill>
                  <a:srgbClr val="1F1F1F"/>
                </a:solidFill>
              </a:rPr>
              <a:t> </a:t>
            </a:r>
            <a:r>
              <a:rPr lang="en-US" sz="2000" dirty="0" err="1">
                <a:solidFill>
                  <a:srgbClr val="1F1F1F"/>
                </a:solidFill>
              </a:rPr>
              <a:t>τους</a:t>
            </a:r>
            <a:r>
              <a:rPr lang="en-US" sz="2000" dirty="0">
                <a:solidFill>
                  <a:srgbClr val="1F1F1F"/>
                </a:solidFill>
              </a:rPr>
              <a:t>. </a:t>
            </a:r>
            <a:endParaRPr sz="2000" dirty="0">
              <a:solidFill>
                <a:srgbClr val="1F1F1F"/>
              </a:solidFill>
            </a:endParaRPr>
          </a:p>
          <a:p>
            <a:pPr marL="457200" lvl="0" indent="-355600" algn="l" rtl="0">
              <a:lnSpc>
                <a:spcPct val="100000"/>
              </a:lnSpc>
              <a:spcBef>
                <a:spcPts val="0"/>
              </a:spcBef>
              <a:spcAft>
                <a:spcPts val="0"/>
              </a:spcAft>
              <a:buClr>
                <a:srgbClr val="1F1F1F"/>
              </a:buClr>
              <a:buSzPts val="2000"/>
              <a:buChar char="❖"/>
            </a:pPr>
            <a:r>
              <a:rPr lang="en-US" sz="2000" dirty="0" err="1">
                <a:solidFill>
                  <a:srgbClr val="1F1F1F"/>
                </a:solidFill>
              </a:rPr>
              <a:t>Σήμερ</a:t>
            </a:r>
            <a:r>
              <a:rPr lang="en-US" sz="2000" dirty="0">
                <a:solidFill>
                  <a:srgbClr val="1F1F1F"/>
                </a:solidFill>
              </a:rPr>
              <a:t>α </a:t>
            </a:r>
            <a:r>
              <a:rPr lang="en-US" sz="2000" dirty="0" err="1">
                <a:solidFill>
                  <a:srgbClr val="1F1F1F"/>
                </a:solidFill>
              </a:rPr>
              <a:t>θ</a:t>
            </a:r>
            <a:r>
              <a:rPr lang="en-US" sz="2000" dirty="0">
                <a:solidFill>
                  <a:srgbClr val="1F1F1F"/>
                </a:solidFill>
              </a:rPr>
              <a:t>α </a:t>
            </a:r>
            <a:r>
              <a:rPr lang="el-GR" sz="2000" dirty="0">
                <a:solidFill>
                  <a:srgbClr val="1F1F1F"/>
                </a:solidFill>
              </a:rPr>
              <a:t>εστιάσουμε</a:t>
            </a:r>
            <a:r>
              <a:rPr lang="en-US" sz="2000" dirty="0">
                <a:solidFill>
                  <a:srgbClr val="1F1F1F"/>
                </a:solidFill>
              </a:rPr>
              <a:t> </a:t>
            </a:r>
            <a:r>
              <a:rPr lang="el-GR" sz="2000" dirty="0">
                <a:solidFill>
                  <a:srgbClr val="1F1F1F"/>
                </a:solidFill>
              </a:rPr>
              <a:t>στα</a:t>
            </a:r>
            <a:r>
              <a:rPr lang="en-US" sz="2000" dirty="0">
                <a:solidFill>
                  <a:srgbClr val="1F1F1F"/>
                </a:solidFill>
              </a:rPr>
              <a:t> </a:t>
            </a:r>
            <a:r>
              <a:rPr lang="en-US" sz="2000" dirty="0" err="1">
                <a:solidFill>
                  <a:srgbClr val="1F1F1F"/>
                </a:solidFill>
              </a:rPr>
              <a:t>στυλ</a:t>
            </a:r>
            <a:r>
              <a:rPr lang="en-US" sz="2000" dirty="0">
                <a:solidFill>
                  <a:srgbClr val="1F1F1F"/>
                </a:solidFill>
              </a:rPr>
              <a:t> </a:t>
            </a:r>
            <a:r>
              <a:rPr lang="en-US" sz="2000" dirty="0" err="1">
                <a:solidFill>
                  <a:srgbClr val="1F1F1F"/>
                </a:solidFill>
              </a:rPr>
              <a:t>ηγεσί</a:t>
            </a:r>
            <a:r>
              <a:rPr lang="en-US" sz="2000" dirty="0">
                <a:solidFill>
                  <a:srgbClr val="1F1F1F"/>
                </a:solidFill>
              </a:rPr>
              <a:t>α</a:t>
            </a:r>
            <a:r>
              <a:rPr lang="en-US" sz="2000" dirty="0" err="1">
                <a:solidFill>
                  <a:srgbClr val="1F1F1F"/>
                </a:solidFill>
              </a:rPr>
              <a:t>ς</a:t>
            </a:r>
            <a:r>
              <a:rPr lang="en-US" sz="2000" dirty="0">
                <a:solidFill>
                  <a:srgbClr val="1F1F1F"/>
                </a:solidFill>
              </a:rPr>
              <a:t> π</a:t>
            </a:r>
            <a:r>
              <a:rPr lang="en-US" sz="2000" dirty="0" err="1">
                <a:solidFill>
                  <a:srgbClr val="1F1F1F"/>
                </a:solidFill>
              </a:rPr>
              <a:t>ου</a:t>
            </a:r>
            <a:r>
              <a:rPr lang="en-US" sz="2000" dirty="0">
                <a:solidFill>
                  <a:srgbClr val="1F1F1F"/>
                </a:solidFill>
              </a:rPr>
              <a:t> π</a:t>
            </a:r>
            <a:r>
              <a:rPr lang="en-US" sz="2000" dirty="0" err="1">
                <a:solidFill>
                  <a:srgbClr val="1F1F1F"/>
                </a:solidFill>
              </a:rPr>
              <a:t>ροωθούν</a:t>
            </a:r>
            <a:r>
              <a:rPr lang="en-US" sz="2000" dirty="0">
                <a:solidFill>
                  <a:srgbClr val="1F1F1F"/>
                </a:solidFill>
              </a:rPr>
              <a:t> </a:t>
            </a:r>
            <a:r>
              <a:rPr lang="en-US" sz="2000" dirty="0" err="1">
                <a:solidFill>
                  <a:srgbClr val="1F1F1F"/>
                </a:solidFill>
              </a:rPr>
              <a:t>ενεργά</a:t>
            </a:r>
            <a:r>
              <a:rPr lang="en-US" sz="2000" dirty="0">
                <a:solidFill>
                  <a:srgbClr val="1F1F1F"/>
                </a:solidFill>
              </a:rPr>
              <a:t> </a:t>
            </a:r>
            <a:r>
              <a:rPr lang="en-US" sz="2000" dirty="0" err="1">
                <a:solidFill>
                  <a:srgbClr val="1F1F1F"/>
                </a:solidFill>
              </a:rPr>
              <a:t>την</a:t>
            </a:r>
            <a:r>
              <a:rPr lang="en-US" sz="2000" dirty="0">
                <a:solidFill>
                  <a:srgbClr val="1F1F1F"/>
                </a:solidFill>
              </a:rPr>
              <a:t> </a:t>
            </a:r>
            <a:r>
              <a:rPr lang="en-US" sz="2000" dirty="0" err="1">
                <a:solidFill>
                  <a:srgbClr val="1F1F1F"/>
                </a:solidFill>
              </a:rPr>
              <a:t>ευημερί</a:t>
            </a:r>
            <a:r>
              <a:rPr lang="en-US" sz="2000" dirty="0">
                <a:solidFill>
                  <a:srgbClr val="1F1F1F"/>
                </a:solidFill>
              </a:rPr>
              <a:t>α </a:t>
            </a:r>
            <a:r>
              <a:rPr lang="en-US" sz="2000" dirty="0" err="1">
                <a:solidFill>
                  <a:srgbClr val="1F1F1F"/>
                </a:solidFill>
              </a:rPr>
              <a:t>στην</a:t>
            </a:r>
            <a:r>
              <a:rPr lang="en-US" sz="2000" dirty="0">
                <a:solidFill>
                  <a:srgbClr val="1F1F1F"/>
                </a:solidFill>
              </a:rPr>
              <a:t> </a:t>
            </a:r>
            <a:r>
              <a:rPr lang="en-US" sz="2000" dirty="0" err="1">
                <a:solidFill>
                  <a:srgbClr val="1F1F1F"/>
                </a:solidFill>
              </a:rPr>
              <a:t>εκ</a:t>
            </a:r>
            <a:r>
              <a:rPr lang="en-US" sz="2000" dirty="0">
                <a:solidFill>
                  <a:srgbClr val="1F1F1F"/>
                </a:solidFill>
              </a:rPr>
              <a:t>πα</a:t>
            </a:r>
            <a:r>
              <a:rPr lang="en-US" sz="2000" dirty="0" err="1">
                <a:solidFill>
                  <a:srgbClr val="1F1F1F"/>
                </a:solidFill>
              </a:rPr>
              <a:t>ίδευση</a:t>
            </a:r>
            <a:r>
              <a:rPr lang="en-US" sz="2000" dirty="0">
                <a:solidFill>
                  <a:srgbClr val="1F1F1F"/>
                </a:solidFill>
              </a:rPr>
              <a:t>.</a:t>
            </a:r>
            <a:endParaRPr sz="2000" dirty="0">
              <a:solidFill>
                <a:srgbClr val="000000"/>
              </a:solidFill>
            </a:endParaRPr>
          </a:p>
          <a:p>
            <a:pPr marL="0" lvl="0" indent="0" algn="l" rtl="0">
              <a:lnSpc>
                <a:spcPct val="100000"/>
              </a:lnSpc>
              <a:spcBef>
                <a:spcPts val="0"/>
              </a:spcBef>
              <a:spcAft>
                <a:spcPts val="0"/>
              </a:spcAft>
              <a:buNone/>
            </a:pPr>
            <a:endParaRPr sz="2000" dirty="0">
              <a:solidFill>
                <a:srgbClr val="4F4F50"/>
              </a:solidFill>
            </a:endParaRPr>
          </a:p>
        </p:txBody>
      </p:sp>
      <p:pic>
        <p:nvPicPr>
          <p:cNvPr id="400" name="Google Shape;400;g39e7b6f5a92_0_577"/>
          <p:cNvPicPr preferRelativeResize="0"/>
          <p:nvPr/>
        </p:nvPicPr>
        <p:blipFill rotWithShape="1">
          <a:blip r:embed="rId3">
            <a:alphaModFix/>
          </a:blip>
          <a:srcRect l="22729" r="22724"/>
          <a:stretch/>
        </p:blipFill>
        <p:spPr>
          <a:xfrm>
            <a:off x="5336870" y="797442"/>
            <a:ext cx="6827520" cy="60686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9e7b6f5a92_0_58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07" name="Google Shape;407;g39e7b6f5a92_0_583"/>
          <p:cNvSpPr txBox="1">
            <a:spLocks noGrp="1"/>
          </p:cNvSpPr>
          <p:nvPr>
            <p:ph type="body" idx="2"/>
          </p:nvPr>
        </p:nvSpPr>
        <p:spPr>
          <a:xfrm>
            <a:off x="387535" y="1355852"/>
            <a:ext cx="73998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err="1">
                <a:solidFill>
                  <a:srgbClr val="4F4F5B"/>
                </a:solidFill>
              </a:rPr>
              <a:t>Έρευνες</a:t>
            </a:r>
            <a:r>
              <a:rPr lang="en-US" dirty="0">
                <a:solidFill>
                  <a:srgbClr val="4F4F5B"/>
                </a:solidFill>
              </a:rPr>
              <a:t> </a:t>
            </a:r>
            <a:r>
              <a:rPr lang="el-GR" dirty="0">
                <a:solidFill>
                  <a:srgbClr val="4F4F5B"/>
                </a:solidFill>
              </a:rPr>
              <a:t>δείχνουν</a:t>
            </a:r>
            <a:r>
              <a:rPr lang="en-US" dirty="0">
                <a:solidFill>
                  <a:srgbClr val="4F4F5B"/>
                </a:solidFill>
              </a:rPr>
              <a:t> </a:t>
            </a:r>
            <a:r>
              <a:rPr lang="en-US" dirty="0" err="1">
                <a:solidFill>
                  <a:srgbClr val="4F4F5B"/>
                </a:solidFill>
              </a:rPr>
              <a:t>ότι</a:t>
            </a:r>
            <a:r>
              <a:rPr lang="en-US" dirty="0">
                <a:solidFill>
                  <a:srgbClr val="4F4F5B"/>
                </a:solidFill>
              </a:rPr>
              <a:t> </a:t>
            </a:r>
            <a:r>
              <a:rPr lang="en-US" dirty="0" err="1">
                <a:solidFill>
                  <a:srgbClr val="4F4F5B"/>
                </a:solidFill>
              </a:rPr>
              <a:t>η</a:t>
            </a:r>
            <a:r>
              <a:rPr lang="en-US" dirty="0">
                <a:solidFill>
                  <a:srgbClr val="4F4F5B"/>
                </a:solidFill>
              </a:rPr>
              <a:t> </a:t>
            </a:r>
            <a:r>
              <a:rPr lang="en-US" dirty="0" err="1">
                <a:solidFill>
                  <a:srgbClr val="4F4F5B"/>
                </a:solidFill>
              </a:rPr>
              <a:t>μετ</a:t>
            </a:r>
            <a:r>
              <a:rPr lang="en-US" dirty="0">
                <a:solidFill>
                  <a:srgbClr val="4F4F5B"/>
                </a:solidFill>
              </a:rPr>
              <a:t>α</a:t>
            </a:r>
            <a:r>
              <a:rPr lang="en-US" dirty="0" err="1">
                <a:solidFill>
                  <a:srgbClr val="4F4F5B"/>
                </a:solidFill>
              </a:rPr>
              <a:t>σχημ</a:t>
            </a:r>
            <a:r>
              <a:rPr lang="en-US" dirty="0">
                <a:solidFill>
                  <a:srgbClr val="4F4F5B"/>
                </a:solidFill>
              </a:rPr>
              <a:t>α</a:t>
            </a:r>
            <a:r>
              <a:rPr lang="en-US" dirty="0" err="1">
                <a:solidFill>
                  <a:srgbClr val="4F4F5B"/>
                </a:solidFill>
              </a:rPr>
              <a:t>τιστική</a:t>
            </a:r>
            <a:r>
              <a:rPr lang="en-US" dirty="0">
                <a:solidFill>
                  <a:srgbClr val="4F4F5B"/>
                </a:solidFill>
              </a:rPr>
              <a:t> </a:t>
            </a:r>
            <a:r>
              <a:rPr lang="en-US" dirty="0" err="1">
                <a:solidFill>
                  <a:srgbClr val="4F4F5B"/>
                </a:solidFill>
              </a:rPr>
              <a:t>ηγεσί</a:t>
            </a:r>
            <a:r>
              <a:rPr lang="en-US" dirty="0">
                <a:solidFill>
                  <a:srgbClr val="4F4F5B"/>
                </a:solidFill>
              </a:rPr>
              <a:t>α β</a:t>
            </a:r>
            <a:r>
              <a:rPr lang="en-US" dirty="0" err="1">
                <a:solidFill>
                  <a:srgbClr val="4F4F5B"/>
                </a:solidFill>
              </a:rPr>
              <a:t>ελτιώνει</a:t>
            </a:r>
            <a:r>
              <a:rPr lang="en-US" dirty="0">
                <a:solidFill>
                  <a:srgbClr val="4F4F5B"/>
                </a:solidFill>
              </a:rPr>
              <a:t> </a:t>
            </a:r>
            <a:r>
              <a:rPr lang="en-US" dirty="0" err="1">
                <a:solidFill>
                  <a:srgbClr val="4F4F5B"/>
                </a:solidFill>
              </a:rPr>
              <a:t>σημ</a:t>
            </a:r>
            <a:r>
              <a:rPr lang="en-US" dirty="0">
                <a:solidFill>
                  <a:srgbClr val="4F4F5B"/>
                </a:solidFill>
              </a:rPr>
              <a:t>α</a:t>
            </a:r>
            <a:r>
              <a:rPr lang="en-US" dirty="0" err="1">
                <a:solidFill>
                  <a:srgbClr val="4F4F5B"/>
                </a:solidFill>
              </a:rPr>
              <a:t>ντικά</a:t>
            </a:r>
            <a:r>
              <a:rPr lang="en-US" dirty="0">
                <a:solidFill>
                  <a:srgbClr val="4F4F5B"/>
                </a:solidFill>
              </a:rPr>
              <a:t> </a:t>
            </a:r>
            <a:r>
              <a:rPr lang="en-US" dirty="0" err="1">
                <a:solidFill>
                  <a:srgbClr val="4F4F5B"/>
                </a:solidFill>
              </a:rPr>
              <a:t>τόσο</a:t>
            </a:r>
            <a:r>
              <a:rPr lang="en-US" dirty="0">
                <a:solidFill>
                  <a:srgbClr val="4F4F5B"/>
                </a:solidFill>
              </a:rPr>
              <a:t> </a:t>
            </a:r>
            <a:r>
              <a:rPr lang="en-US" dirty="0" err="1">
                <a:solidFill>
                  <a:srgbClr val="4F4F5B"/>
                </a:solidFill>
              </a:rPr>
              <a:t>την</a:t>
            </a:r>
            <a:r>
              <a:rPr lang="en-US" dirty="0">
                <a:solidFill>
                  <a:srgbClr val="4F4F5B"/>
                </a:solidFill>
              </a:rPr>
              <a:t> </a:t>
            </a:r>
            <a:r>
              <a:rPr lang="en-US" dirty="0" err="1">
                <a:solidFill>
                  <a:srgbClr val="4F4F5B"/>
                </a:solidFill>
              </a:rPr>
              <a:t>ικ</a:t>
            </a:r>
            <a:r>
              <a:rPr lang="en-US" dirty="0">
                <a:solidFill>
                  <a:srgbClr val="4F4F5B"/>
                </a:solidFill>
              </a:rPr>
              <a:t>α</a:t>
            </a:r>
            <a:r>
              <a:rPr lang="en-US" dirty="0" err="1">
                <a:solidFill>
                  <a:srgbClr val="4F4F5B"/>
                </a:solidFill>
              </a:rPr>
              <a:t>νο</a:t>
            </a:r>
            <a:r>
              <a:rPr lang="en-US" dirty="0">
                <a:solidFill>
                  <a:srgbClr val="4F4F5B"/>
                </a:solidFill>
              </a:rPr>
              <a:t>π</a:t>
            </a:r>
            <a:r>
              <a:rPr lang="en-US" dirty="0" err="1">
                <a:solidFill>
                  <a:srgbClr val="4F4F5B"/>
                </a:solidFill>
              </a:rPr>
              <a:t>οίηση</a:t>
            </a:r>
            <a:r>
              <a:rPr lang="en-US" dirty="0">
                <a:solidFill>
                  <a:srgbClr val="4F4F5B"/>
                </a:solidFill>
              </a:rPr>
              <a:t> </a:t>
            </a:r>
            <a:r>
              <a:rPr lang="en-US" dirty="0" err="1">
                <a:solidFill>
                  <a:srgbClr val="4F4F5B"/>
                </a:solidFill>
              </a:rPr>
              <a:t>των</a:t>
            </a:r>
            <a:r>
              <a:rPr lang="en-US" dirty="0">
                <a:solidFill>
                  <a:srgbClr val="4F4F5B"/>
                </a:solidFill>
              </a:rPr>
              <a:t> </a:t>
            </a:r>
            <a:r>
              <a:rPr lang="en-US" dirty="0" err="1">
                <a:solidFill>
                  <a:srgbClr val="4F4F5B"/>
                </a:solidFill>
              </a:rPr>
              <a:t>εκ</a:t>
            </a:r>
            <a:r>
              <a:rPr lang="en-US" dirty="0">
                <a:solidFill>
                  <a:srgbClr val="4F4F5B"/>
                </a:solidFill>
              </a:rPr>
              <a:t>πα</a:t>
            </a:r>
            <a:r>
              <a:rPr lang="en-US" dirty="0" err="1">
                <a:solidFill>
                  <a:srgbClr val="4F4F5B"/>
                </a:solidFill>
              </a:rPr>
              <a:t>ιδευτικών</a:t>
            </a:r>
            <a:r>
              <a:rPr lang="en-US" dirty="0">
                <a:solidFill>
                  <a:srgbClr val="4F4F5B"/>
                </a:solidFill>
              </a:rPr>
              <a:t> (Yong &amp; Zhang, 2025) </a:t>
            </a:r>
            <a:r>
              <a:rPr lang="en-US" dirty="0" err="1">
                <a:solidFill>
                  <a:srgbClr val="4F4F5B"/>
                </a:solidFill>
              </a:rPr>
              <a:t>όσο</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ι</a:t>
            </a:r>
            <a:r>
              <a:rPr lang="en-US" dirty="0">
                <a:solidFill>
                  <a:srgbClr val="4F4F5B"/>
                </a:solidFill>
              </a:rPr>
              <a:t> </a:t>
            </a:r>
            <a:r>
              <a:rPr lang="en-US" dirty="0" err="1">
                <a:solidFill>
                  <a:srgbClr val="4F4F5B"/>
                </a:solidFill>
              </a:rPr>
              <a:t>την</a:t>
            </a:r>
            <a:r>
              <a:rPr lang="en-US" dirty="0">
                <a:solidFill>
                  <a:srgbClr val="4F4F5B"/>
                </a:solidFill>
              </a:rPr>
              <a:t> </a:t>
            </a:r>
            <a:r>
              <a:rPr lang="en-US" dirty="0" err="1">
                <a:solidFill>
                  <a:srgbClr val="4F4F5B"/>
                </a:solidFill>
              </a:rPr>
              <a:t>ενδυνάμωση</a:t>
            </a:r>
            <a:r>
              <a:rPr lang="en-US" dirty="0">
                <a:solidFill>
                  <a:srgbClr val="4F4F5B"/>
                </a:solidFill>
              </a:rPr>
              <a:t>, </a:t>
            </a:r>
            <a:r>
              <a:rPr lang="en-US" dirty="0" err="1">
                <a:solidFill>
                  <a:srgbClr val="4F4F5B"/>
                </a:solidFill>
              </a:rPr>
              <a:t>τη</a:t>
            </a:r>
            <a:r>
              <a:rPr lang="en-US" dirty="0">
                <a:solidFill>
                  <a:srgbClr val="4F4F5B"/>
                </a:solidFill>
              </a:rPr>
              <a:t> </a:t>
            </a:r>
            <a:r>
              <a:rPr lang="en-US" dirty="0" err="1">
                <a:solidFill>
                  <a:srgbClr val="4F4F5B"/>
                </a:solidFill>
              </a:rPr>
              <a:t>μάθηση</a:t>
            </a:r>
            <a:r>
              <a:rPr lang="en-US" dirty="0">
                <a:solidFill>
                  <a:srgbClr val="4F4F5B"/>
                </a:solidFill>
              </a:rPr>
              <a:t>, </a:t>
            </a:r>
            <a:r>
              <a:rPr lang="el-GR" dirty="0">
                <a:solidFill>
                  <a:srgbClr val="4F4F5B"/>
                </a:solidFill>
              </a:rPr>
              <a:t>το</a:t>
            </a:r>
            <a:r>
              <a:rPr lang="en-US" dirty="0">
                <a:solidFill>
                  <a:srgbClr val="4F4F5B"/>
                </a:solidFill>
              </a:rPr>
              <a:t> </a:t>
            </a:r>
            <a:r>
              <a:rPr lang="el-GR" dirty="0">
                <a:solidFill>
                  <a:srgbClr val="4F4F5B"/>
                </a:solidFill>
              </a:rPr>
              <a:t>κίνητρο</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ι</a:t>
            </a:r>
            <a:r>
              <a:rPr lang="en-US" dirty="0">
                <a:solidFill>
                  <a:srgbClr val="4F4F5B"/>
                </a:solidFill>
              </a:rPr>
              <a:t> </a:t>
            </a:r>
            <a:r>
              <a:rPr lang="en-US" dirty="0" err="1">
                <a:solidFill>
                  <a:srgbClr val="4F4F5B"/>
                </a:solidFill>
              </a:rPr>
              <a:t>την</a:t>
            </a:r>
            <a:r>
              <a:rPr lang="en-US" dirty="0">
                <a:solidFill>
                  <a:srgbClr val="4F4F5B"/>
                </a:solidFill>
              </a:rPr>
              <a:t> </a:t>
            </a:r>
            <a:r>
              <a:rPr lang="en-US" dirty="0" err="1">
                <a:solidFill>
                  <a:srgbClr val="4F4F5B"/>
                </a:solidFill>
              </a:rPr>
              <a:t>ικ</a:t>
            </a:r>
            <a:r>
              <a:rPr lang="en-US" dirty="0">
                <a:solidFill>
                  <a:srgbClr val="4F4F5B"/>
                </a:solidFill>
              </a:rPr>
              <a:t>α</a:t>
            </a:r>
            <a:r>
              <a:rPr lang="en-US" dirty="0" err="1">
                <a:solidFill>
                  <a:srgbClr val="4F4F5B"/>
                </a:solidFill>
              </a:rPr>
              <a:t>νο</a:t>
            </a:r>
            <a:r>
              <a:rPr lang="en-US" dirty="0">
                <a:solidFill>
                  <a:srgbClr val="4F4F5B"/>
                </a:solidFill>
              </a:rPr>
              <a:t>π</a:t>
            </a:r>
            <a:r>
              <a:rPr lang="en-US" dirty="0" err="1">
                <a:solidFill>
                  <a:srgbClr val="4F4F5B"/>
                </a:solidFill>
              </a:rPr>
              <a:t>οίηση</a:t>
            </a:r>
            <a:r>
              <a:rPr lang="en-US" dirty="0">
                <a:solidFill>
                  <a:srgbClr val="4F4F5B"/>
                </a:solidFill>
              </a:rPr>
              <a:t> </a:t>
            </a:r>
            <a:r>
              <a:rPr lang="en-US" dirty="0" err="1">
                <a:solidFill>
                  <a:srgbClr val="4F4F5B"/>
                </a:solidFill>
              </a:rPr>
              <a:t>των</a:t>
            </a:r>
            <a:r>
              <a:rPr lang="en-US" dirty="0">
                <a:solidFill>
                  <a:srgbClr val="4F4F5B"/>
                </a:solidFill>
              </a:rPr>
              <a:t> </a:t>
            </a:r>
            <a:r>
              <a:rPr lang="en-US" dirty="0" err="1">
                <a:solidFill>
                  <a:srgbClr val="4F4F5B"/>
                </a:solidFill>
              </a:rPr>
              <a:t>μ</a:t>
            </a:r>
            <a:r>
              <a:rPr lang="en-US" dirty="0">
                <a:solidFill>
                  <a:srgbClr val="4F4F5B"/>
                </a:solidFill>
              </a:rPr>
              <a:t>α</a:t>
            </a:r>
            <a:r>
              <a:rPr lang="en-US" dirty="0" err="1">
                <a:solidFill>
                  <a:srgbClr val="4F4F5B"/>
                </a:solidFill>
              </a:rPr>
              <a:t>θητών</a:t>
            </a:r>
            <a:r>
              <a:rPr lang="el-GR" dirty="0">
                <a:solidFill>
                  <a:srgbClr val="4F4F5B"/>
                </a:solidFill>
              </a:rPr>
              <a:t>/μαθητριών</a:t>
            </a:r>
            <a:r>
              <a:rPr lang="en-US" dirty="0">
                <a:solidFill>
                  <a:srgbClr val="4F4F5B"/>
                </a:solidFill>
              </a:rPr>
              <a:t> (Noland, 2025). </a:t>
            </a: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457200" lvl="0" indent="-342900" algn="l" rtl="0">
              <a:lnSpc>
                <a:spcPct val="100000"/>
              </a:lnSpc>
              <a:spcBef>
                <a:spcPts val="0"/>
              </a:spcBef>
              <a:spcAft>
                <a:spcPts val="0"/>
              </a:spcAft>
              <a:buClr>
                <a:srgbClr val="4F4F5B"/>
              </a:buClr>
              <a:buSzPts val="1800"/>
              <a:buChar char="●"/>
            </a:pPr>
            <a:r>
              <a:rPr lang="el-GR" dirty="0">
                <a:solidFill>
                  <a:srgbClr val="4F4F5B"/>
                </a:solidFill>
              </a:rPr>
              <a:t>Πρότυπη αριστεία</a:t>
            </a:r>
            <a:endParaRPr dirty="0">
              <a:solidFill>
                <a:srgbClr val="4F4F5B"/>
              </a:solidFill>
            </a:endParaRPr>
          </a:p>
          <a:p>
            <a:pPr marL="457200" lvl="0" indent="-342900" algn="l" rtl="0">
              <a:lnSpc>
                <a:spcPct val="100000"/>
              </a:lnSpc>
              <a:spcBef>
                <a:spcPts val="0"/>
              </a:spcBef>
              <a:spcAft>
                <a:spcPts val="0"/>
              </a:spcAft>
              <a:buClr>
                <a:srgbClr val="4F4F5B"/>
              </a:buClr>
              <a:buSzPts val="1800"/>
              <a:buChar char="●"/>
            </a:pPr>
            <a:r>
              <a:rPr lang="en-US" dirty="0" err="1">
                <a:solidFill>
                  <a:srgbClr val="4F4F5B"/>
                </a:solidFill>
              </a:rPr>
              <a:t>Κοινό</a:t>
            </a:r>
            <a:r>
              <a:rPr lang="en-US" dirty="0">
                <a:solidFill>
                  <a:srgbClr val="4F4F5B"/>
                </a:solidFill>
              </a:rPr>
              <a:t> </a:t>
            </a:r>
            <a:r>
              <a:rPr lang="en-US" dirty="0" err="1">
                <a:solidFill>
                  <a:srgbClr val="4F4F5B"/>
                </a:solidFill>
              </a:rPr>
              <a:t>όρ</a:t>
            </a:r>
            <a:r>
              <a:rPr lang="en-US" dirty="0">
                <a:solidFill>
                  <a:srgbClr val="4F4F5B"/>
                </a:solidFill>
              </a:rPr>
              <a:t>α</a:t>
            </a:r>
            <a:r>
              <a:rPr lang="el-GR" dirty="0">
                <a:solidFill>
                  <a:srgbClr val="4F4F5B"/>
                </a:solidFill>
              </a:rPr>
              <a:t>μα</a:t>
            </a:r>
            <a:endParaRPr dirty="0">
              <a:solidFill>
                <a:srgbClr val="4F4F5B"/>
              </a:solidFill>
            </a:endParaRPr>
          </a:p>
          <a:p>
            <a:pPr marL="457200" lvl="0" indent="-342900" algn="l" rtl="0">
              <a:lnSpc>
                <a:spcPct val="100000"/>
              </a:lnSpc>
              <a:spcBef>
                <a:spcPts val="0"/>
              </a:spcBef>
              <a:spcAft>
                <a:spcPts val="0"/>
              </a:spcAft>
              <a:buClr>
                <a:srgbClr val="4F4F5B"/>
              </a:buClr>
              <a:buSzPts val="1800"/>
              <a:buChar char="●"/>
            </a:pPr>
            <a:r>
              <a:rPr lang="en-US" dirty="0" err="1">
                <a:solidFill>
                  <a:srgbClr val="4F4F5B"/>
                </a:solidFill>
              </a:rPr>
              <a:t>Προώθηση</a:t>
            </a:r>
            <a:r>
              <a:rPr lang="en-US" dirty="0">
                <a:solidFill>
                  <a:srgbClr val="4F4F5B"/>
                </a:solidFill>
              </a:rPr>
              <a:t> </a:t>
            </a:r>
            <a:r>
              <a:rPr lang="en-US" dirty="0" err="1">
                <a:solidFill>
                  <a:srgbClr val="4F4F5B"/>
                </a:solidFill>
              </a:rPr>
              <a:t>της</a:t>
            </a:r>
            <a:r>
              <a:rPr lang="en-US" dirty="0">
                <a:solidFill>
                  <a:srgbClr val="4F4F5B"/>
                </a:solidFill>
              </a:rPr>
              <a:t> </a:t>
            </a:r>
            <a:r>
              <a:rPr lang="en-US" dirty="0" err="1">
                <a:solidFill>
                  <a:srgbClr val="4F4F5B"/>
                </a:solidFill>
              </a:rPr>
              <a:t>κ</a:t>
            </a:r>
            <a:r>
              <a:rPr lang="en-US" dirty="0">
                <a:solidFill>
                  <a:srgbClr val="4F4F5B"/>
                </a:solidFill>
              </a:rPr>
              <a:t>α</a:t>
            </a:r>
            <a:r>
              <a:rPr lang="en-US" dirty="0" err="1">
                <a:solidFill>
                  <a:srgbClr val="4F4F5B"/>
                </a:solidFill>
              </a:rPr>
              <a:t>ινοτομί</a:t>
            </a:r>
            <a:r>
              <a:rPr lang="en-US" dirty="0">
                <a:solidFill>
                  <a:srgbClr val="4F4F5B"/>
                </a:solidFill>
              </a:rPr>
              <a:t>α</a:t>
            </a:r>
            <a:r>
              <a:rPr lang="en-US" dirty="0" err="1">
                <a:solidFill>
                  <a:srgbClr val="4F4F5B"/>
                </a:solidFill>
              </a:rPr>
              <a:t>ς</a:t>
            </a:r>
            <a:endParaRPr dirty="0">
              <a:solidFill>
                <a:srgbClr val="4F4F5B"/>
              </a:solidFill>
            </a:endParaRPr>
          </a:p>
          <a:p>
            <a:pPr marL="457200" lvl="0" indent="-342900" algn="l" rtl="0">
              <a:lnSpc>
                <a:spcPct val="100000"/>
              </a:lnSpc>
              <a:spcBef>
                <a:spcPts val="0"/>
              </a:spcBef>
              <a:spcAft>
                <a:spcPts val="0"/>
              </a:spcAft>
              <a:buClr>
                <a:srgbClr val="4F4F5B"/>
              </a:buClr>
              <a:buSzPts val="1800"/>
              <a:buChar char="●"/>
            </a:pPr>
            <a:r>
              <a:rPr lang="en-US" dirty="0" err="1">
                <a:solidFill>
                  <a:srgbClr val="4F4F5B"/>
                </a:solidFill>
              </a:rPr>
              <a:t>Εξ</a:t>
            </a:r>
            <a:r>
              <a:rPr lang="en-US" dirty="0">
                <a:solidFill>
                  <a:srgbClr val="4F4F5B"/>
                </a:solidFill>
              </a:rPr>
              <a:t>α</a:t>
            </a:r>
            <a:r>
              <a:rPr lang="en-US" dirty="0" err="1">
                <a:solidFill>
                  <a:srgbClr val="4F4F5B"/>
                </a:solidFill>
              </a:rPr>
              <a:t>τομικευμένη</a:t>
            </a:r>
            <a:r>
              <a:rPr lang="en-US" dirty="0">
                <a:solidFill>
                  <a:srgbClr val="4F4F5B"/>
                </a:solidFill>
              </a:rPr>
              <a:t> </a:t>
            </a:r>
            <a:r>
              <a:rPr lang="en-US" dirty="0" err="1">
                <a:solidFill>
                  <a:srgbClr val="4F4F5B"/>
                </a:solidFill>
              </a:rPr>
              <a:t>υ</a:t>
            </a:r>
            <a:r>
              <a:rPr lang="en-US" dirty="0">
                <a:solidFill>
                  <a:srgbClr val="4F4F5B"/>
                </a:solidFill>
              </a:rPr>
              <a:t>π</a:t>
            </a:r>
            <a:r>
              <a:rPr lang="en-US" dirty="0" err="1">
                <a:solidFill>
                  <a:srgbClr val="4F4F5B"/>
                </a:solidFill>
              </a:rPr>
              <a:t>οστήριξη</a:t>
            </a: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a:p>
            <a:pPr marL="0" lvl="0" indent="0" algn="l" rtl="0">
              <a:lnSpc>
                <a:spcPct val="100000"/>
              </a:lnSpc>
              <a:spcBef>
                <a:spcPts val="0"/>
              </a:spcBef>
              <a:spcAft>
                <a:spcPts val="0"/>
              </a:spcAft>
              <a:buNone/>
            </a:pPr>
            <a:endParaRPr dirty="0">
              <a:solidFill>
                <a:srgbClr val="4F4F5B"/>
              </a:solidFill>
            </a:endParaRPr>
          </a:p>
        </p:txBody>
      </p:sp>
      <p:pic>
        <p:nvPicPr>
          <p:cNvPr id="408" name="Google Shape;408;g39e7b6f5a92_0_583" descr="Mental health abstract color concept layout with headline (Provided by Getty Images)"/>
          <p:cNvPicPr preferRelativeResize="0"/>
          <p:nvPr/>
        </p:nvPicPr>
        <p:blipFill>
          <a:blip r:embed="rId3">
            <a:alphaModFix/>
          </a:blip>
          <a:stretch>
            <a:fillRect/>
          </a:stretch>
        </p:blipFill>
        <p:spPr>
          <a:xfrm>
            <a:off x="7433525" y="2036200"/>
            <a:ext cx="4608952" cy="46089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39e7b6f5a92_0_5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14" name="Google Shape;414;g39e7b6f5a92_0_5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l-GR" dirty="0"/>
              <a:t>Συμπεριφορική ηγεσία</a:t>
            </a:r>
            <a:r>
              <a:rPr lang="en-US" dirty="0"/>
              <a:t>: </a:t>
            </a:r>
            <a:r>
              <a:rPr lang="en-US" dirty="0" err="1"/>
              <a:t>Ενέργειες</a:t>
            </a:r>
            <a:r>
              <a:rPr lang="en-US" dirty="0"/>
              <a:t> π</a:t>
            </a:r>
            <a:r>
              <a:rPr lang="en-US" dirty="0" err="1"/>
              <a:t>ου</a:t>
            </a:r>
            <a:r>
              <a:rPr lang="en-US" dirty="0"/>
              <a:t> π</a:t>
            </a:r>
            <a:r>
              <a:rPr lang="en-US" dirty="0" err="1"/>
              <a:t>ροάγουν</a:t>
            </a:r>
            <a:r>
              <a:rPr lang="en-US" dirty="0"/>
              <a:t> </a:t>
            </a:r>
            <a:r>
              <a:rPr lang="en-US" dirty="0" err="1"/>
              <a:t>την</a:t>
            </a:r>
            <a:r>
              <a:rPr lang="en-US" dirty="0"/>
              <a:t> </a:t>
            </a:r>
            <a:r>
              <a:rPr lang="en-US" dirty="0" err="1"/>
              <a:t>ευημερί</a:t>
            </a:r>
            <a:r>
              <a:rPr lang="en-US" dirty="0"/>
              <a:t>α</a:t>
            </a:r>
            <a:endParaRPr dirty="0"/>
          </a:p>
        </p:txBody>
      </p:sp>
      <p:sp>
        <p:nvSpPr>
          <p:cNvPr id="415" name="Google Shape;415;g39e7b6f5a92_0_58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4F4F50"/>
              </a:buClr>
              <a:buSzPts val="2000"/>
              <a:buChar char="●"/>
            </a:pPr>
            <a:r>
              <a:rPr lang="en-US" sz="2000" dirty="0" err="1">
                <a:solidFill>
                  <a:srgbClr val="4F4F50"/>
                </a:solidFill>
              </a:rPr>
              <a:t>Π</a:t>
            </a:r>
            <a:r>
              <a:rPr lang="en-US" sz="2000" dirty="0">
                <a:solidFill>
                  <a:srgbClr val="4F4F50"/>
                </a:solidFill>
              </a:rPr>
              <a:t>α</a:t>
            </a:r>
            <a:r>
              <a:rPr lang="en-US" sz="2000" dirty="0" err="1">
                <a:solidFill>
                  <a:srgbClr val="4F4F50"/>
                </a:solidFill>
              </a:rPr>
              <a:t>ρ</a:t>
            </a:r>
            <a:r>
              <a:rPr lang="en-US" sz="2000" dirty="0">
                <a:solidFill>
                  <a:srgbClr val="4F4F50"/>
                </a:solidFill>
              </a:rPr>
              <a:t>α</a:t>
            </a:r>
            <a:r>
              <a:rPr lang="en-US" sz="2000" dirty="0" err="1">
                <a:solidFill>
                  <a:srgbClr val="4F4F50"/>
                </a:solidFill>
              </a:rPr>
              <a:t>τηρήσιμες</a:t>
            </a:r>
            <a:r>
              <a:rPr lang="en-US" sz="2000" dirty="0">
                <a:solidFill>
                  <a:srgbClr val="4F4F50"/>
                </a:solidFill>
              </a:rPr>
              <a:t> </a:t>
            </a:r>
            <a:r>
              <a:rPr lang="en-US" sz="2000" dirty="0" err="1">
                <a:solidFill>
                  <a:srgbClr val="4F4F50"/>
                </a:solidFill>
              </a:rPr>
              <a:t>συμ</a:t>
            </a:r>
            <a:r>
              <a:rPr lang="en-US" sz="2000" dirty="0">
                <a:solidFill>
                  <a:srgbClr val="4F4F50"/>
                </a:solidFill>
              </a:rPr>
              <a:t>π</a:t>
            </a:r>
            <a:r>
              <a:rPr lang="en-US" sz="2000" dirty="0" err="1">
                <a:solidFill>
                  <a:srgbClr val="4F4F50"/>
                </a:solidFill>
              </a:rPr>
              <a:t>εριφορές</a:t>
            </a:r>
            <a:r>
              <a:rPr lang="en-US" sz="2000" dirty="0">
                <a:solidFill>
                  <a:srgbClr val="4F4F50"/>
                </a:solidFill>
              </a:rPr>
              <a:t> </a:t>
            </a:r>
            <a:r>
              <a:rPr lang="en-US" sz="2000" dirty="0" err="1">
                <a:solidFill>
                  <a:srgbClr val="4F4F50"/>
                </a:solidFill>
              </a:rPr>
              <a:t>ηγεσί</a:t>
            </a:r>
            <a:r>
              <a:rPr lang="en-US" sz="2000" dirty="0">
                <a:solidFill>
                  <a:srgbClr val="4F4F50"/>
                </a:solidFill>
              </a:rPr>
              <a:t>α</a:t>
            </a:r>
            <a:r>
              <a:rPr lang="en-US" sz="2000" dirty="0" err="1">
                <a:solidFill>
                  <a:srgbClr val="4F4F50"/>
                </a:solidFill>
              </a:rPr>
              <a:t>ς</a:t>
            </a:r>
            <a:r>
              <a:rPr lang="en-US" sz="2000" dirty="0">
                <a:solidFill>
                  <a:srgbClr val="4F4F50"/>
                </a:solidFill>
              </a:rPr>
              <a:t>: </a:t>
            </a:r>
            <a:r>
              <a:rPr lang="en-US" sz="2000" dirty="0" err="1">
                <a:solidFill>
                  <a:srgbClr val="4F4F50"/>
                </a:solidFill>
              </a:rPr>
              <a:t>Η</a:t>
            </a:r>
            <a:r>
              <a:rPr lang="en-US" sz="2000" dirty="0">
                <a:solidFill>
                  <a:srgbClr val="4F4F50"/>
                </a:solidFill>
              </a:rPr>
              <a:t> </a:t>
            </a:r>
            <a:r>
              <a:rPr lang="en-US" sz="2000" dirty="0" err="1">
                <a:solidFill>
                  <a:srgbClr val="4F4F50"/>
                </a:solidFill>
              </a:rPr>
              <a:t>συμ</a:t>
            </a:r>
            <a:r>
              <a:rPr lang="en-US" sz="2000" dirty="0">
                <a:solidFill>
                  <a:srgbClr val="4F4F50"/>
                </a:solidFill>
              </a:rPr>
              <a:t>π</a:t>
            </a:r>
            <a:r>
              <a:rPr lang="en-US" sz="2000" dirty="0" err="1">
                <a:solidFill>
                  <a:srgbClr val="4F4F50"/>
                </a:solidFill>
              </a:rPr>
              <a:t>εριφορική</a:t>
            </a:r>
            <a:r>
              <a:rPr lang="en-US" sz="2000" dirty="0">
                <a:solidFill>
                  <a:srgbClr val="4F4F50"/>
                </a:solidFill>
              </a:rPr>
              <a:t> </a:t>
            </a:r>
            <a:r>
              <a:rPr lang="en-US" sz="2000" dirty="0" err="1">
                <a:solidFill>
                  <a:srgbClr val="4F4F50"/>
                </a:solidFill>
              </a:rPr>
              <a:t>θεωρί</a:t>
            </a:r>
            <a:r>
              <a:rPr lang="en-US" sz="2000" dirty="0">
                <a:solidFill>
                  <a:srgbClr val="4F4F50"/>
                </a:solidFill>
              </a:rPr>
              <a:t>α </a:t>
            </a:r>
            <a:r>
              <a:rPr lang="en-US" sz="2000" dirty="0" err="1">
                <a:solidFill>
                  <a:srgbClr val="4F4F50"/>
                </a:solidFill>
              </a:rPr>
              <a:t>εστιάζει</a:t>
            </a:r>
            <a:r>
              <a:rPr lang="en-US" sz="2000" dirty="0">
                <a:solidFill>
                  <a:srgbClr val="4F4F50"/>
                </a:solidFill>
              </a:rPr>
              <a:t> </a:t>
            </a:r>
            <a:r>
              <a:rPr lang="en-US" sz="2000" dirty="0" err="1">
                <a:solidFill>
                  <a:srgbClr val="4F4F50"/>
                </a:solidFill>
              </a:rPr>
              <a:t>σε</a:t>
            </a:r>
            <a:r>
              <a:rPr lang="en-US" sz="2000" dirty="0">
                <a:solidFill>
                  <a:srgbClr val="4F4F50"/>
                </a:solidFill>
              </a:rPr>
              <a:t> α</a:t>
            </a:r>
            <a:r>
              <a:rPr lang="en-US" sz="2000" dirty="0" err="1">
                <a:solidFill>
                  <a:srgbClr val="4F4F50"/>
                </a:solidFill>
              </a:rPr>
              <a:t>υτό</a:t>
            </a:r>
            <a:r>
              <a:rPr lang="en-US" sz="2000" dirty="0">
                <a:solidFill>
                  <a:srgbClr val="4F4F50"/>
                </a:solidFill>
              </a:rPr>
              <a:t> π</a:t>
            </a:r>
            <a:r>
              <a:rPr lang="en-US" sz="2000" dirty="0" err="1">
                <a:solidFill>
                  <a:srgbClr val="4F4F50"/>
                </a:solidFill>
              </a:rPr>
              <a:t>ου</a:t>
            </a:r>
            <a:r>
              <a:rPr lang="en-US" sz="2000" dirty="0">
                <a:solidFill>
                  <a:srgbClr val="4F4F50"/>
                </a:solidFill>
              </a:rPr>
              <a:t> </a:t>
            </a:r>
            <a:r>
              <a:rPr lang="en-US" sz="2000" dirty="0" err="1">
                <a:solidFill>
                  <a:srgbClr val="4F4F50"/>
                </a:solidFill>
              </a:rPr>
              <a:t>κάνουν</a:t>
            </a:r>
            <a:r>
              <a:rPr lang="en-US" sz="2000" dirty="0">
                <a:solidFill>
                  <a:srgbClr val="4F4F50"/>
                </a:solidFill>
              </a:rPr>
              <a:t> π</a:t>
            </a:r>
            <a:r>
              <a:rPr lang="en-US" sz="2000" dirty="0" err="1">
                <a:solidFill>
                  <a:srgbClr val="4F4F50"/>
                </a:solidFill>
              </a:rPr>
              <a:t>ρ</a:t>
            </a:r>
            <a:r>
              <a:rPr lang="en-US" sz="2000" dirty="0">
                <a:solidFill>
                  <a:srgbClr val="4F4F50"/>
                </a:solidFill>
              </a:rPr>
              <a:t>α</a:t>
            </a:r>
            <a:r>
              <a:rPr lang="en-US" sz="2000" dirty="0" err="1">
                <a:solidFill>
                  <a:srgbClr val="4F4F50"/>
                </a:solidFill>
              </a:rPr>
              <a:t>γμ</a:t>
            </a:r>
            <a:r>
              <a:rPr lang="en-US" sz="2000" dirty="0">
                <a:solidFill>
                  <a:srgbClr val="4F4F50"/>
                </a:solidFill>
              </a:rPr>
              <a:t>α</a:t>
            </a:r>
            <a:r>
              <a:rPr lang="en-US" sz="2000" dirty="0" err="1">
                <a:solidFill>
                  <a:srgbClr val="4F4F50"/>
                </a:solidFill>
              </a:rPr>
              <a:t>τικά</a:t>
            </a:r>
            <a:r>
              <a:rPr lang="en-US" sz="2000" dirty="0">
                <a:solidFill>
                  <a:srgbClr val="4F4F50"/>
                </a:solidFill>
              </a:rPr>
              <a:t> </a:t>
            </a:r>
            <a:r>
              <a:rPr lang="en-US" sz="2000" dirty="0" err="1">
                <a:solidFill>
                  <a:srgbClr val="4F4F50"/>
                </a:solidFill>
              </a:rPr>
              <a:t>οι</a:t>
            </a:r>
            <a:r>
              <a:rPr lang="en-US" sz="2000" dirty="0">
                <a:solidFill>
                  <a:srgbClr val="4F4F50"/>
                </a:solidFill>
              </a:rPr>
              <a:t> </a:t>
            </a:r>
            <a:r>
              <a:rPr lang="en-US" sz="2000" dirty="0" err="1">
                <a:solidFill>
                  <a:srgbClr val="4F4F50"/>
                </a:solidFill>
              </a:rPr>
              <a:t>ηγέτες</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ι</a:t>
            </a:r>
            <a:r>
              <a:rPr lang="en-US" sz="2000" dirty="0">
                <a:solidFill>
                  <a:srgbClr val="4F4F50"/>
                </a:solidFill>
              </a:rPr>
              <a:t> </a:t>
            </a:r>
            <a:r>
              <a:rPr lang="en-US" sz="2000" dirty="0" err="1">
                <a:solidFill>
                  <a:srgbClr val="4F4F50"/>
                </a:solidFill>
              </a:rPr>
              <a:t>όχι</a:t>
            </a:r>
            <a:r>
              <a:rPr lang="en-US" sz="2000" dirty="0">
                <a:solidFill>
                  <a:srgbClr val="4F4F50"/>
                </a:solidFill>
              </a:rPr>
              <a:t> </a:t>
            </a:r>
            <a:r>
              <a:rPr lang="en-US" sz="2000" dirty="0" err="1">
                <a:solidFill>
                  <a:srgbClr val="4F4F50"/>
                </a:solidFill>
              </a:rPr>
              <a:t>στ</a:t>
            </a:r>
            <a:r>
              <a:rPr lang="en-US" sz="2000" dirty="0">
                <a:solidFill>
                  <a:srgbClr val="4F4F50"/>
                </a:solidFill>
              </a:rPr>
              <a:t>α </a:t>
            </a:r>
            <a:r>
              <a:rPr lang="en-US" sz="2000" dirty="0" err="1">
                <a:solidFill>
                  <a:srgbClr val="4F4F50"/>
                </a:solidFill>
              </a:rPr>
              <a:t>εγγενή</a:t>
            </a:r>
            <a:r>
              <a:rPr lang="en-US" sz="2000" dirty="0">
                <a:solidFill>
                  <a:srgbClr val="4F4F50"/>
                </a:solidFill>
              </a:rPr>
              <a:t> </a:t>
            </a:r>
            <a:r>
              <a:rPr lang="en-US" sz="2000" dirty="0" err="1">
                <a:solidFill>
                  <a:srgbClr val="4F4F50"/>
                </a:solidFill>
              </a:rPr>
              <a:t>χ</a:t>
            </a:r>
            <a:r>
              <a:rPr lang="en-US" sz="2000" dirty="0">
                <a:solidFill>
                  <a:srgbClr val="4F4F50"/>
                </a:solidFill>
              </a:rPr>
              <a:t>α</a:t>
            </a:r>
            <a:r>
              <a:rPr lang="en-US" sz="2000" dirty="0" err="1">
                <a:solidFill>
                  <a:srgbClr val="4F4F50"/>
                </a:solidFill>
              </a:rPr>
              <a:t>ρ</a:t>
            </a:r>
            <a:r>
              <a:rPr lang="en-US" sz="2000" dirty="0">
                <a:solidFill>
                  <a:srgbClr val="4F4F50"/>
                </a:solidFill>
              </a:rPr>
              <a:t>α</a:t>
            </a:r>
            <a:r>
              <a:rPr lang="en-US" sz="2000" dirty="0" err="1">
                <a:solidFill>
                  <a:srgbClr val="4F4F50"/>
                </a:solidFill>
              </a:rPr>
              <a:t>κτηριστικά</a:t>
            </a:r>
            <a:r>
              <a:rPr lang="en-US" sz="2000" dirty="0">
                <a:solidFill>
                  <a:srgbClr val="4F4F50"/>
                </a:solidFill>
              </a:rPr>
              <a:t> </a:t>
            </a:r>
            <a:r>
              <a:rPr lang="en-US" sz="2000" dirty="0" err="1">
                <a:solidFill>
                  <a:srgbClr val="4F4F50"/>
                </a:solidFill>
              </a:rPr>
              <a:t>τους</a:t>
            </a:r>
            <a:r>
              <a:rPr lang="en-US" sz="2000" dirty="0">
                <a:solidFill>
                  <a:srgbClr val="4F4F50"/>
                </a:solidFill>
              </a:rPr>
              <a:t>, </a:t>
            </a:r>
            <a:r>
              <a:rPr lang="el-GR" sz="2000" dirty="0">
                <a:solidFill>
                  <a:srgbClr val="4F4F50"/>
                </a:solidFill>
              </a:rPr>
              <a:t>δίνοντας έμφαση</a:t>
            </a:r>
            <a:r>
              <a:rPr lang="en-US" sz="2000" dirty="0">
                <a:solidFill>
                  <a:srgbClr val="4F4F50"/>
                </a:solidFill>
              </a:rPr>
              <a:t> </a:t>
            </a:r>
            <a:r>
              <a:rPr lang="en-US" sz="2000" dirty="0" err="1">
                <a:solidFill>
                  <a:srgbClr val="4F4F50"/>
                </a:solidFill>
              </a:rPr>
              <a:t>στην</a:t>
            </a:r>
            <a:r>
              <a:rPr lang="en-US" sz="2000" dirty="0">
                <a:solidFill>
                  <a:srgbClr val="4F4F50"/>
                </a:solidFill>
              </a:rPr>
              <a:t> π</a:t>
            </a:r>
            <a:r>
              <a:rPr lang="en-US" sz="2000" dirty="0" err="1">
                <a:solidFill>
                  <a:srgbClr val="4F4F50"/>
                </a:solidFill>
              </a:rPr>
              <a:t>ρ</a:t>
            </a:r>
            <a:r>
              <a:rPr lang="en-US" sz="2000" dirty="0">
                <a:solidFill>
                  <a:srgbClr val="4F4F50"/>
                </a:solidFill>
              </a:rPr>
              <a:t>α</a:t>
            </a:r>
            <a:r>
              <a:rPr lang="en-US" sz="2000" dirty="0" err="1">
                <a:solidFill>
                  <a:srgbClr val="4F4F50"/>
                </a:solidFill>
              </a:rPr>
              <a:t>κτική</a:t>
            </a:r>
            <a:r>
              <a:rPr lang="en-US" sz="2000" dirty="0">
                <a:solidFill>
                  <a:srgbClr val="4F4F50"/>
                </a:solidFill>
              </a:rPr>
              <a:t> </a:t>
            </a:r>
            <a:r>
              <a:rPr lang="en-US" sz="2000" dirty="0" err="1">
                <a:solidFill>
                  <a:srgbClr val="4F4F50"/>
                </a:solidFill>
              </a:rPr>
              <a:t>των</a:t>
            </a:r>
            <a:r>
              <a:rPr lang="en-US" sz="2000" dirty="0">
                <a:solidFill>
                  <a:srgbClr val="4F4F50"/>
                </a:solidFill>
              </a:rPr>
              <a:t> </a:t>
            </a:r>
            <a:r>
              <a:rPr lang="en-US" sz="2000" dirty="0" err="1">
                <a:solidFill>
                  <a:srgbClr val="4F4F50"/>
                </a:solidFill>
              </a:rPr>
              <a:t>στυλ</a:t>
            </a:r>
            <a:r>
              <a:rPr lang="el-GR" sz="2000" dirty="0">
                <a:solidFill>
                  <a:srgbClr val="4F4F50"/>
                </a:solidFill>
              </a:rPr>
              <a:t> ηγεσίας</a:t>
            </a:r>
            <a:r>
              <a:rPr lang="en-US" sz="2000" dirty="0">
                <a:solidFill>
                  <a:srgbClr val="4F4F50"/>
                </a:solidFill>
              </a:rPr>
              <a:t> π</a:t>
            </a:r>
            <a:r>
              <a:rPr lang="en-US" sz="2000" dirty="0" err="1">
                <a:solidFill>
                  <a:srgbClr val="4F4F50"/>
                </a:solidFill>
              </a:rPr>
              <a:t>ου</a:t>
            </a:r>
            <a:r>
              <a:rPr lang="en-US" sz="2000" dirty="0">
                <a:solidFill>
                  <a:srgbClr val="4F4F50"/>
                </a:solidFill>
              </a:rPr>
              <a:t> </a:t>
            </a:r>
            <a:r>
              <a:rPr lang="en-US" sz="2000" dirty="0" err="1">
                <a:solidFill>
                  <a:srgbClr val="4F4F50"/>
                </a:solidFill>
              </a:rPr>
              <a:t>είν</a:t>
            </a:r>
            <a:r>
              <a:rPr lang="en-US" sz="2000" dirty="0">
                <a:solidFill>
                  <a:srgbClr val="4F4F50"/>
                </a:solidFill>
              </a:rPr>
              <a:t>α</a:t>
            </a:r>
            <a:r>
              <a:rPr lang="en-US" sz="2000" dirty="0" err="1">
                <a:solidFill>
                  <a:srgbClr val="4F4F50"/>
                </a:solidFill>
              </a:rPr>
              <a:t>ι</a:t>
            </a:r>
            <a:r>
              <a:rPr lang="en-US" sz="2000" dirty="0">
                <a:solidFill>
                  <a:srgbClr val="4F4F50"/>
                </a:solidFill>
              </a:rPr>
              <a:t> π</a:t>
            </a:r>
            <a:r>
              <a:rPr lang="en-US" sz="2000" dirty="0" err="1">
                <a:solidFill>
                  <a:srgbClr val="4F4F50"/>
                </a:solidFill>
              </a:rPr>
              <a:t>ροσ</a:t>
            </a:r>
            <a:r>
              <a:rPr lang="en-US" sz="2000" dirty="0">
                <a:solidFill>
                  <a:srgbClr val="4F4F50"/>
                </a:solidFill>
              </a:rPr>
              <a:t>α</a:t>
            </a:r>
            <a:r>
              <a:rPr lang="en-US" sz="2000" dirty="0" err="1">
                <a:solidFill>
                  <a:srgbClr val="4F4F50"/>
                </a:solidFill>
              </a:rPr>
              <a:t>ν</a:t>
            </a:r>
            <a:r>
              <a:rPr lang="en-US" sz="2000" dirty="0">
                <a:solidFill>
                  <a:srgbClr val="4F4F50"/>
                </a:solidFill>
              </a:rPr>
              <a:t>α</a:t>
            </a:r>
            <a:r>
              <a:rPr lang="en-US" sz="2000" dirty="0" err="1">
                <a:solidFill>
                  <a:srgbClr val="4F4F50"/>
                </a:solidFill>
              </a:rPr>
              <a:t>τολισμέν</a:t>
            </a:r>
            <a:r>
              <a:rPr lang="en-US" sz="2000" dirty="0">
                <a:solidFill>
                  <a:srgbClr val="4F4F50"/>
                </a:solidFill>
              </a:rPr>
              <a:t>α </a:t>
            </a:r>
            <a:r>
              <a:rPr lang="el-GR" sz="2000" dirty="0">
                <a:solidFill>
                  <a:srgbClr val="4F4F50"/>
                </a:solidFill>
              </a:rPr>
              <a:t>σ</a:t>
            </a:r>
            <a:r>
              <a:rPr lang="en-US" sz="2000" dirty="0" err="1">
                <a:solidFill>
                  <a:srgbClr val="4F4F50"/>
                </a:solidFill>
              </a:rPr>
              <a:t>την</a:t>
            </a:r>
            <a:r>
              <a:rPr lang="en-US" sz="2000" dirty="0">
                <a:solidFill>
                  <a:srgbClr val="4F4F50"/>
                </a:solidFill>
              </a:rPr>
              <a:t> </a:t>
            </a:r>
            <a:r>
              <a:rPr lang="en-US" sz="2000" dirty="0" err="1">
                <a:solidFill>
                  <a:srgbClr val="4F4F50"/>
                </a:solidFill>
              </a:rPr>
              <a:t>εργ</a:t>
            </a:r>
            <a:r>
              <a:rPr lang="en-US" sz="2000" dirty="0">
                <a:solidFill>
                  <a:srgbClr val="4F4F50"/>
                </a:solidFill>
              </a:rPr>
              <a:t>α</a:t>
            </a:r>
            <a:r>
              <a:rPr lang="en-US" sz="2000" dirty="0" err="1">
                <a:solidFill>
                  <a:srgbClr val="4F4F50"/>
                </a:solidFill>
              </a:rPr>
              <a:t>σί</a:t>
            </a:r>
            <a:r>
              <a:rPr lang="en-US" sz="2000" dirty="0">
                <a:solidFill>
                  <a:srgbClr val="4F4F50"/>
                </a:solidFill>
              </a:rPr>
              <a:t>α </a:t>
            </a:r>
            <a:r>
              <a:rPr lang="en-US" sz="2000" dirty="0" err="1">
                <a:solidFill>
                  <a:srgbClr val="4F4F50"/>
                </a:solidFill>
              </a:rPr>
              <a:t>σε</a:t>
            </a:r>
            <a:r>
              <a:rPr lang="en-US" sz="2000" dirty="0">
                <a:solidFill>
                  <a:srgbClr val="4F4F50"/>
                </a:solidFill>
              </a:rPr>
              <a:t> α</a:t>
            </a:r>
            <a:r>
              <a:rPr lang="en-US" sz="2000" dirty="0" err="1">
                <a:solidFill>
                  <a:srgbClr val="4F4F50"/>
                </a:solidFill>
              </a:rPr>
              <a:t>ντίθεση</a:t>
            </a:r>
            <a:r>
              <a:rPr lang="en-US" sz="2000" dirty="0">
                <a:solidFill>
                  <a:srgbClr val="4F4F50"/>
                </a:solidFill>
              </a:rPr>
              <a:t> </a:t>
            </a:r>
            <a:r>
              <a:rPr lang="en-US" sz="2000" dirty="0" err="1">
                <a:solidFill>
                  <a:srgbClr val="4F4F50"/>
                </a:solidFill>
              </a:rPr>
              <a:t>με</a:t>
            </a:r>
            <a:r>
              <a:rPr lang="en-US" sz="2000" dirty="0">
                <a:solidFill>
                  <a:srgbClr val="4F4F50"/>
                </a:solidFill>
              </a:rPr>
              <a:t> α</a:t>
            </a:r>
            <a:r>
              <a:rPr lang="en-US" sz="2000" dirty="0" err="1">
                <a:solidFill>
                  <a:srgbClr val="4F4F50"/>
                </a:solidFill>
              </a:rPr>
              <a:t>υτά</a:t>
            </a:r>
            <a:r>
              <a:rPr lang="en-US" sz="2000" dirty="0">
                <a:solidFill>
                  <a:srgbClr val="4F4F50"/>
                </a:solidFill>
              </a:rPr>
              <a:t> π</a:t>
            </a:r>
            <a:r>
              <a:rPr lang="en-US" sz="2000" dirty="0" err="1">
                <a:solidFill>
                  <a:srgbClr val="4F4F50"/>
                </a:solidFill>
              </a:rPr>
              <a:t>ου</a:t>
            </a:r>
            <a:r>
              <a:rPr lang="en-US" sz="2000" dirty="0">
                <a:solidFill>
                  <a:srgbClr val="4F4F50"/>
                </a:solidFill>
              </a:rPr>
              <a:t> </a:t>
            </a:r>
            <a:r>
              <a:rPr lang="en-US" sz="2000" dirty="0" err="1">
                <a:solidFill>
                  <a:srgbClr val="4F4F50"/>
                </a:solidFill>
              </a:rPr>
              <a:t>είν</a:t>
            </a:r>
            <a:r>
              <a:rPr lang="en-US" sz="2000" dirty="0">
                <a:solidFill>
                  <a:srgbClr val="4F4F50"/>
                </a:solidFill>
              </a:rPr>
              <a:t>α</a:t>
            </a:r>
            <a:r>
              <a:rPr lang="en-US" sz="2000" dirty="0" err="1">
                <a:solidFill>
                  <a:srgbClr val="4F4F50"/>
                </a:solidFill>
              </a:rPr>
              <a:t>ι</a:t>
            </a:r>
            <a:r>
              <a:rPr lang="en-US" sz="2000" dirty="0">
                <a:solidFill>
                  <a:srgbClr val="4F4F50"/>
                </a:solidFill>
              </a:rPr>
              <a:t> π</a:t>
            </a:r>
            <a:r>
              <a:rPr lang="en-US" sz="2000" dirty="0" err="1">
                <a:solidFill>
                  <a:srgbClr val="4F4F50"/>
                </a:solidFill>
              </a:rPr>
              <a:t>ροσ</a:t>
            </a:r>
            <a:r>
              <a:rPr lang="en-US" sz="2000" dirty="0">
                <a:solidFill>
                  <a:srgbClr val="4F4F50"/>
                </a:solidFill>
              </a:rPr>
              <a:t>α</a:t>
            </a:r>
            <a:r>
              <a:rPr lang="en-US" sz="2000" dirty="0" err="1">
                <a:solidFill>
                  <a:srgbClr val="4F4F50"/>
                </a:solidFill>
              </a:rPr>
              <a:t>ν</a:t>
            </a:r>
            <a:r>
              <a:rPr lang="en-US" sz="2000" dirty="0">
                <a:solidFill>
                  <a:srgbClr val="4F4F50"/>
                </a:solidFill>
              </a:rPr>
              <a:t>α</a:t>
            </a:r>
            <a:r>
              <a:rPr lang="en-US" sz="2000" dirty="0" err="1">
                <a:solidFill>
                  <a:srgbClr val="4F4F50"/>
                </a:solidFill>
              </a:rPr>
              <a:t>τολισμέν</a:t>
            </a:r>
            <a:r>
              <a:rPr lang="en-US" sz="2000" dirty="0">
                <a:solidFill>
                  <a:srgbClr val="4F4F50"/>
                </a:solidFill>
              </a:rPr>
              <a:t>α </a:t>
            </a:r>
            <a:r>
              <a:rPr lang="el-GR" sz="2000" dirty="0">
                <a:solidFill>
                  <a:srgbClr val="4F4F50"/>
                </a:solidFill>
              </a:rPr>
              <a:t>σ</a:t>
            </a:r>
            <a:r>
              <a:rPr lang="en-US" sz="2000" dirty="0" err="1">
                <a:solidFill>
                  <a:srgbClr val="4F4F50"/>
                </a:solidFill>
              </a:rPr>
              <a:t>τους</a:t>
            </a:r>
            <a:r>
              <a:rPr lang="en-US" sz="2000" dirty="0">
                <a:solidFill>
                  <a:srgbClr val="4F4F50"/>
                </a:solidFill>
              </a:rPr>
              <a:t> α</a:t>
            </a:r>
            <a:r>
              <a:rPr lang="en-US" sz="2000" dirty="0" err="1">
                <a:solidFill>
                  <a:srgbClr val="4F4F50"/>
                </a:solidFill>
              </a:rPr>
              <a:t>νθρώ</a:t>
            </a:r>
            <a:r>
              <a:rPr lang="en-US" sz="2000" dirty="0">
                <a:solidFill>
                  <a:srgbClr val="4F4F50"/>
                </a:solidFill>
              </a:rPr>
              <a:t>π</a:t>
            </a:r>
            <a:r>
              <a:rPr lang="en-US" sz="2000" dirty="0" err="1">
                <a:solidFill>
                  <a:srgbClr val="4F4F50"/>
                </a:solidFill>
              </a:rPr>
              <a:t>ους</a:t>
            </a:r>
            <a:r>
              <a:rPr lang="en-US" sz="2000" dirty="0">
                <a:solidFill>
                  <a:srgbClr val="4F4F50"/>
                </a:solidFill>
              </a:rPr>
              <a:t>.</a:t>
            </a:r>
            <a:endParaRPr sz="2000" dirty="0">
              <a:solidFill>
                <a:srgbClr val="4F4F50"/>
              </a:solidFill>
            </a:endParaRPr>
          </a:p>
          <a:p>
            <a:pPr marL="457200" lvl="0" indent="0" algn="l" rtl="0">
              <a:lnSpc>
                <a:spcPct val="100000"/>
              </a:lnSpc>
              <a:spcBef>
                <a:spcPts val="0"/>
              </a:spcBef>
              <a:spcAft>
                <a:spcPts val="0"/>
              </a:spcAft>
              <a:buNone/>
            </a:pPr>
            <a:endParaRPr sz="2000" dirty="0">
              <a:solidFill>
                <a:srgbClr val="4F4F50"/>
              </a:solidFill>
            </a:endParaRPr>
          </a:p>
          <a:p>
            <a:pPr marL="457200" lvl="0" indent="-355600" algn="l" rtl="0">
              <a:lnSpc>
                <a:spcPct val="100000"/>
              </a:lnSpc>
              <a:spcBef>
                <a:spcPts val="0"/>
              </a:spcBef>
              <a:spcAft>
                <a:spcPts val="0"/>
              </a:spcAft>
              <a:buClr>
                <a:srgbClr val="4F4F50"/>
              </a:buClr>
              <a:buSzPts val="2000"/>
              <a:buChar char="●"/>
            </a:pPr>
            <a:r>
              <a:rPr lang="el-GR" sz="2000" dirty="0">
                <a:solidFill>
                  <a:srgbClr val="4F4F50"/>
                </a:solidFill>
              </a:rPr>
              <a:t>Προτεραιότητα στους ανθρώπους: Οι ηγέτες που δίνουν έμφαση στις αυθεντικές σχέσεις, καλλιεργούν βαθιά εμπιστοσύνη και προσφέρουν συνεπή συναισθηματική υποστήριξη, δημιουργούν συναισθηματικά ασφαλή περιβάλλοντα, μέσα στα οποία η ευημερία εκδηλώνεται φυσικά.</a:t>
            </a:r>
            <a:endParaRPr sz="2000" dirty="0">
              <a:solidFill>
                <a:srgbClr val="4F4F50"/>
              </a:solidFill>
            </a:endParaRPr>
          </a:p>
          <a:p>
            <a:pPr marL="457200" lvl="0" indent="0" algn="l" rtl="0">
              <a:lnSpc>
                <a:spcPct val="100000"/>
              </a:lnSpc>
              <a:spcBef>
                <a:spcPts val="0"/>
              </a:spcBef>
              <a:spcAft>
                <a:spcPts val="0"/>
              </a:spcAft>
              <a:buNone/>
            </a:pPr>
            <a:endParaRPr sz="2000" dirty="0">
              <a:solidFill>
                <a:srgbClr val="4F4F50"/>
              </a:solidFill>
            </a:endParaRPr>
          </a:p>
          <a:p>
            <a:pPr marL="457200" lvl="0" indent="-355600" algn="l" rtl="0">
              <a:lnSpc>
                <a:spcPct val="100000"/>
              </a:lnSpc>
              <a:spcBef>
                <a:spcPts val="0"/>
              </a:spcBef>
              <a:spcAft>
                <a:spcPts val="0"/>
              </a:spcAft>
              <a:buClr>
                <a:srgbClr val="4F4F50"/>
              </a:buClr>
              <a:buSzPts val="2000"/>
              <a:buChar char="●"/>
            </a:pPr>
            <a:r>
              <a:rPr lang="en-US" sz="2000" dirty="0" err="1">
                <a:solidFill>
                  <a:srgbClr val="4F4F50"/>
                </a:solidFill>
              </a:rPr>
              <a:t>Διδ</a:t>
            </a:r>
            <a:r>
              <a:rPr lang="en-US" sz="2000" dirty="0">
                <a:solidFill>
                  <a:srgbClr val="4F4F50"/>
                </a:solidFill>
              </a:rPr>
              <a:t>α</a:t>
            </a:r>
            <a:r>
              <a:rPr lang="en-US" sz="2000" dirty="0" err="1">
                <a:solidFill>
                  <a:srgbClr val="4F4F50"/>
                </a:solidFill>
              </a:rPr>
              <a:t>κτικές</a:t>
            </a:r>
            <a:r>
              <a:rPr lang="en-US" sz="2000" dirty="0">
                <a:solidFill>
                  <a:srgbClr val="4F4F50"/>
                </a:solidFill>
              </a:rPr>
              <a:t> </a:t>
            </a:r>
            <a:r>
              <a:rPr lang="en-US" sz="2000" dirty="0" err="1">
                <a:solidFill>
                  <a:srgbClr val="4F4F50"/>
                </a:solidFill>
              </a:rPr>
              <a:t>δεξιότητες</a:t>
            </a:r>
            <a:r>
              <a:rPr lang="en-US" sz="2000" dirty="0">
                <a:solidFill>
                  <a:srgbClr val="4F4F50"/>
                </a:solidFill>
              </a:rPr>
              <a:t>: </a:t>
            </a:r>
            <a:r>
              <a:rPr lang="en-US" sz="2000" dirty="0" err="1">
                <a:solidFill>
                  <a:srgbClr val="4F4F50"/>
                </a:solidFill>
              </a:rPr>
              <a:t>Οι</a:t>
            </a:r>
            <a:r>
              <a:rPr lang="en-US" sz="2000" dirty="0">
                <a:solidFill>
                  <a:srgbClr val="4F4F50"/>
                </a:solidFill>
              </a:rPr>
              <a:t> </a:t>
            </a:r>
            <a:r>
              <a:rPr lang="en-US" sz="2000" dirty="0" err="1">
                <a:solidFill>
                  <a:srgbClr val="4F4F50"/>
                </a:solidFill>
              </a:rPr>
              <a:t>ηγέτες</a:t>
            </a:r>
            <a:r>
              <a:rPr lang="en-US" sz="2000" dirty="0">
                <a:solidFill>
                  <a:srgbClr val="4F4F50"/>
                </a:solidFill>
              </a:rPr>
              <a:t> </a:t>
            </a:r>
            <a:r>
              <a:rPr lang="en-US" sz="2000" dirty="0" err="1">
                <a:solidFill>
                  <a:srgbClr val="4F4F50"/>
                </a:solidFill>
              </a:rPr>
              <a:t>μ</a:t>
            </a:r>
            <a:r>
              <a:rPr lang="en-US" sz="2000" dirty="0">
                <a:solidFill>
                  <a:srgbClr val="4F4F50"/>
                </a:solidFill>
              </a:rPr>
              <a:t>π</a:t>
            </a:r>
            <a:r>
              <a:rPr lang="en-US" sz="2000" dirty="0" err="1">
                <a:solidFill>
                  <a:srgbClr val="4F4F50"/>
                </a:solidFill>
              </a:rPr>
              <a:t>ορούν</a:t>
            </a:r>
            <a:r>
              <a:rPr lang="en-US" sz="2000" dirty="0">
                <a:solidFill>
                  <a:srgbClr val="4F4F50"/>
                </a:solidFill>
              </a:rPr>
              <a:t> </a:t>
            </a:r>
            <a:r>
              <a:rPr lang="en-US" sz="2000" dirty="0" err="1">
                <a:solidFill>
                  <a:srgbClr val="4F4F50"/>
                </a:solidFill>
              </a:rPr>
              <a:t>ν</a:t>
            </a:r>
            <a:r>
              <a:rPr lang="en-US" sz="2000" dirty="0">
                <a:solidFill>
                  <a:srgbClr val="4F4F50"/>
                </a:solidFill>
              </a:rPr>
              <a:t>α </a:t>
            </a:r>
            <a:r>
              <a:rPr lang="en-US" sz="2000" dirty="0" err="1">
                <a:solidFill>
                  <a:srgbClr val="4F4F50"/>
                </a:solidFill>
              </a:rPr>
              <a:t>μάθουν</a:t>
            </a:r>
            <a:r>
              <a:rPr lang="en-US" sz="2000" dirty="0">
                <a:solidFill>
                  <a:srgbClr val="4F4F50"/>
                </a:solidFill>
              </a:rPr>
              <a:t>, </a:t>
            </a:r>
            <a:r>
              <a:rPr lang="en-US" sz="2000" dirty="0" err="1">
                <a:solidFill>
                  <a:srgbClr val="4F4F50"/>
                </a:solidFill>
              </a:rPr>
              <a:t>ν</a:t>
            </a:r>
            <a:r>
              <a:rPr lang="en-US" sz="2000" dirty="0">
                <a:solidFill>
                  <a:srgbClr val="4F4F50"/>
                </a:solidFill>
              </a:rPr>
              <a:t>α </a:t>
            </a:r>
            <a:r>
              <a:rPr lang="en-US" sz="2000" dirty="0" err="1">
                <a:solidFill>
                  <a:srgbClr val="4F4F50"/>
                </a:solidFill>
              </a:rPr>
              <a:t>εξ</a:t>
            </a:r>
            <a:r>
              <a:rPr lang="en-US" sz="2000" dirty="0">
                <a:solidFill>
                  <a:srgbClr val="4F4F50"/>
                </a:solidFill>
              </a:rPr>
              <a:t>α</a:t>
            </a:r>
            <a:r>
              <a:rPr lang="en-US" sz="2000" dirty="0" err="1">
                <a:solidFill>
                  <a:srgbClr val="4F4F50"/>
                </a:solidFill>
              </a:rPr>
              <a:t>σκήσουν</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ι</a:t>
            </a:r>
            <a:r>
              <a:rPr lang="en-US" sz="2000" dirty="0">
                <a:solidFill>
                  <a:srgbClr val="4F4F50"/>
                </a:solidFill>
              </a:rPr>
              <a:t> </a:t>
            </a:r>
            <a:r>
              <a:rPr lang="en-US" sz="2000" dirty="0" err="1">
                <a:solidFill>
                  <a:srgbClr val="4F4F50"/>
                </a:solidFill>
              </a:rPr>
              <a:t>ν</a:t>
            </a:r>
            <a:r>
              <a:rPr lang="en-US" sz="2000" dirty="0">
                <a:solidFill>
                  <a:srgbClr val="4F4F50"/>
                </a:solidFill>
              </a:rPr>
              <a:t>α </a:t>
            </a:r>
            <a:r>
              <a:rPr lang="en-US" sz="2000" dirty="0" err="1">
                <a:solidFill>
                  <a:srgbClr val="4F4F50"/>
                </a:solidFill>
              </a:rPr>
              <a:t>υιοθετήσουν</a:t>
            </a:r>
            <a:r>
              <a:rPr lang="en-US" sz="2000" dirty="0">
                <a:solidFill>
                  <a:srgbClr val="4F4F50"/>
                </a:solidFill>
              </a:rPr>
              <a:t> </a:t>
            </a:r>
            <a:r>
              <a:rPr lang="en-US" sz="2000" dirty="0" err="1">
                <a:solidFill>
                  <a:srgbClr val="4F4F50"/>
                </a:solidFill>
              </a:rPr>
              <a:t>συγκεκριμένες</a:t>
            </a:r>
            <a:r>
              <a:rPr lang="en-US" sz="2000" dirty="0">
                <a:solidFill>
                  <a:srgbClr val="4F4F50"/>
                </a:solidFill>
              </a:rPr>
              <a:t> </a:t>
            </a:r>
            <a:r>
              <a:rPr lang="en-US" sz="2000" dirty="0" err="1">
                <a:solidFill>
                  <a:srgbClr val="4F4F50"/>
                </a:solidFill>
              </a:rPr>
              <a:t>συμ</a:t>
            </a:r>
            <a:r>
              <a:rPr lang="en-US" sz="2000" dirty="0">
                <a:solidFill>
                  <a:srgbClr val="4F4F50"/>
                </a:solidFill>
              </a:rPr>
              <a:t>π</a:t>
            </a:r>
            <a:r>
              <a:rPr lang="en-US" sz="2000" dirty="0" err="1">
                <a:solidFill>
                  <a:srgbClr val="4F4F50"/>
                </a:solidFill>
              </a:rPr>
              <a:t>εριφορές</a:t>
            </a:r>
            <a:r>
              <a:rPr lang="en-US" sz="2000" dirty="0">
                <a:solidFill>
                  <a:srgbClr val="4F4F50"/>
                </a:solidFill>
              </a:rPr>
              <a:t> π</a:t>
            </a:r>
            <a:r>
              <a:rPr lang="en-US" sz="2000" dirty="0" err="1">
                <a:solidFill>
                  <a:srgbClr val="4F4F50"/>
                </a:solidFill>
              </a:rPr>
              <a:t>ου</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λλιεργούν</a:t>
            </a:r>
            <a:r>
              <a:rPr lang="en-US" sz="2000" dirty="0">
                <a:solidFill>
                  <a:srgbClr val="4F4F50"/>
                </a:solidFill>
              </a:rPr>
              <a:t> </a:t>
            </a:r>
            <a:r>
              <a:rPr lang="en-US" sz="2000" dirty="0" err="1">
                <a:solidFill>
                  <a:srgbClr val="4F4F50"/>
                </a:solidFill>
              </a:rPr>
              <a:t>την</a:t>
            </a:r>
            <a:r>
              <a:rPr lang="en-US" sz="2000" dirty="0">
                <a:solidFill>
                  <a:srgbClr val="4F4F50"/>
                </a:solidFill>
              </a:rPr>
              <a:t> </a:t>
            </a:r>
            <a:r>
              <a:rPr lang="en-US" sz="2000" dirty="0" err="1">
                <a:solidFill>
                  <a:srgbClr val="4F4F50"/>
                </a:solidFill>
              </a:rPr>
              <a:t>ευημερί</a:t>
            </a:r>
            <a:r>
              <a:rPr lang="en-US" sz="2000" dirty="0">
                <a:solidFill>
                  <a:srgbClr val="4F4F50"/>
                </a:solidFill>
              </a:rPr>
              <a:t>α, </a:t>
            </a:r>
            <a:r>
              <a:rPr lang="en-US" sz="2000" dirty="0" err="1">
                <a:solidFill>
                  <a:srgbClr val="4F4F50"/>
                </a:solidFill>
              </a:rPr>
              <a:t>κ</a:t>
            </a:r>
            <a:r>
              <a:rPr lang="en-US" sz="2000" dirty="0">
                <a:solidFill>
                  <a:srgbClr val="4F4F50"/>
                </a:solidFill>
              </a:rPr>
              <a:t>α</a:t>
            </a:r>
            <a:r>
              <a:rPr lang="en-US" sz="2000" dirty="0" err="1">
                <a:solidFill>
                  <a:srgbClr val="4F4F50"/>
                </a:solidFill>
              </a:rPr>
              <a:t>θιστώντ</a:t>
            </a:r>
            <a:r>
              <a:rPr lang="en-US" sz="2000" dirty="0">
                <a:solidFill>
                  <a:srgbClr val="4F4F50"/>
                </a:solidFill>
              </a:rPr>
              <a:t>α</a:t>
            </a:r>
            <a:r>
              <a:rPr lang="en-US" sz="2000" dirty="0" err="1">
                <a:solidFill>
                  <a:srgbClr val="4F4F50"/>
                </a:solidFill>
              </a:rPr>
              <a:t>ς</a:t>
            </a:r>
            <a:r>
              <a:rPr lang="en-US" sz="2000" dirty="0">
                <a:solidFill>
                  <a:srgbClr val="4F4F50"/>
                </a:solidFill>
              </a:rPr>
              <a:t> </a:t>
            </a:r>
            <a:r>
              <a:rPr lang="en-US" sz="2000" dirty="0" err="1">
                <a:solidFill>
                  <a:srgbClr val="4F4F50"/>
                </a:solidFill>
              </a:rPr>
              <a:t>την</a:t>
            </a:r>
            <a:r>
              <a:rPr lang="en-US" sz="2000" dirty="0">
                <a:solidFill>
                  <a:srgbClr val="4F4F50"/>
                </a:solidFill>
              </a:rPr>
              <a:t> π</a:t>
            </a:r>
            <a:r>
              <a:rPr lang="en-US" sz="2000" dirty="0" err="1">
                <a:solidFill>
                  <a:srgbClr val="4F4F50"/>
                </a:solidFill>
              </a:rPr>
              <a:t>ροσ</a:t>
            </a:r>
            <a:r>
              <a:rPr lang="en-US" sz="2000" dirty="0">
                <a:solidFill>
                  <a:srgbClr val="4F4F50"/>
                </a:solidFill>
              </a:rPr>
              <a:t>β</a:t>
            </a:r>
            <a:r>
              <a:rPr lang="en-US" sz="2000" dirty="0" err="1">
                <a:solidFill>
                  <a:srgbClr val="4F4F50"/>
                </a:solidFill>
              </a:rPr>
              <a:t>άσιμη</a:t>
            </a:r>
            <a:r>
              <a:rPr lang="en-US" sz="2000" dirty="0">
                <a:solidFill>
                  <a:srgbClr val="4F4F50"/>
                </a:solidFill>
              </a:rPr>
              <a:t> </a:t>
            </a:r>
            <a:r>
              <a:rPr lang="en-US" sz="2000" dirty="0" err="1">
                <a:solidFill>
                  <a:srgbClr val="4F4F50"/>
                </a:solidFill>
              </a:rPr>
              <a:t>σε</a:t>
            </a:r>
            <a:r>
              <a:rPr lang="en-US" sz="2000" dirty="0">
                <a:solidFill>
                  <a:srgbClr val="4F4F50"/>
                </a:solidFill>
              </a:rPr>
              <a:t> </a:t>
            </a:r>
            <a:r>
              <a:rPr lang="en-US" sz="2000" dirty="0" err="1">
                <a:solidFill>
                  <a:srgbClr val="4F4F50"/>
                </a:solidFill>
              </a:rPr>
              <a:t>όλους</a:t>
            </a:r>
            <a:r>
              <a:rPr lang="en-US" sz="2000" dirty="0">
                <a:solidFill>
                  <a:srgbClr val="4F4F50"/>
                </a:solidFill>
              </a:rPr>
              <a:t> </a:t>
            </a:r>
            <a:r>
              <a:rPr lang="en-US" sz="2000" dirty="0" err="1">
                <a:solidFill>
                  <a:srgbClr val="4F4F50"/>
                </a:solidFill>
              </a:rPr>
              <a:t>όσους</a:t>
            </a:r>
            <a:r>
              <a:rPr lang="en-US" sz="2000" dirty="0">
                <a:solidFill>
                  <a:srgbClr val="4F4F50"/>
                </a:solidFill>
              </a:rPr>
              <a:t> </a:t>
            </a:r>
            <a:r>
              <a:rPr lang="en-US" sz="2000" dirty="0" err="1">
                <a:solidFill>
                  <a:srgbClr val="4F4F50"/>
                </a:solidFill>
              </a:rPr>
              <a:t>δεσμεύοντ</a:t>
            </a:r>
            <a:r>
              <a:rPr lang="en-US" sz="2000" dirty="0">
                <a:solidFill>
                  <a:srgbClr val="4F4F50"/>
                </a:solidFill>
              </a:rPr>
              <a:t>α</a:t>
            </a:r>
            <a:r>
              <a:rPr lang="en-US" sz="2000" dirty="0" err="1">
                <a:solidFill>
                  <a:srgbClr val="4F4F50"/>
                </a:solidFill>
              </a:rPr>
              <a:t>ι</a:t>
            </a:r>
            <a:r>
              <a:rPr lang="en-US" sz="2000" dirty="0">
                <a:solidFill>
                  <a:srgbClr val="4F4F50"/>
                </a:solidFill>
              </a:rPr>
              <a:t> </a:t>
            </a:r>
            <a:r>
              <a:rPr lang="en-US" sz="2000" dirty="0" err="1">
                <a:solidFill>
                  <a:srgbClr val="4F4F50"/>
                </a:solidFill>
              </a:rPr>
              <a:t>γι</a:t>
            </a:r>
            <a:r>
              <a:rPr lang="en-US" sz="2000" dirty="0">
                <a:solidFill>
                  <a:srgbClr val="4F4F50"/>
                </a:solidFill>
              </a:rPr>
              <a:t>α α</a:t>
            </a:r>
            <a:r>
              <a:rPr lang="en-US" sz="2000" dirty="0" err="1">
                <a:solidFill>
                  <a:srgbClr val="4F4F50"/>
                </a:solidFill>
              </a:rPr>
              <a:t>νά</a:t>
            </a:r>
            <a:r>
              <a:rPr lang="en-US" sz="2000" dirty="0">
                <a:solidFill>
                  <a:srgbClr val="4F4F50"/>
                </a:solidFill>
              </a:rPr>
              <a:t>π</a:t>
            </a:r>
            <a:r>
              <a:rPr lang="en-US" sz="2000" dirty="0" err="1">
                <a:solidFill>
                  <a:srgbClr val="4F4F50"/>
                </a:solidFill>
              </a:rPr>
              <a:t>τυξη</a:t>
            </a:r>
            <a:r>
              <a:rPr lang="en-US" sz="2000" dirty="0">
                <a:solidFill>
                  <a:srgbClr val="4F4F50"/>
                </a:solidFill>
              </a:rPr>
              <a:t>.</a:t>
            </a:r>
            <a:endParaRPr sz="2000" dirty="0">
              <a:solidFill>
                <a:srgbClr val="4F4F50"/>
              </a:solidFill>
            </a:endParaRPr>
          </a:p>
          <a:p>
            <a:pPr marL="457200" lvl="0" indent="0" algn="l" rtl="0">
              <a:lnSpc>
                <a:spcPct val="100000"/>
              </a:lnSpc>
              <a:spcBef>
                <a:spcPts val="0"/>
              </a:spcBef>
              <a:spcAft>
                <a:spcPts val="0"/>
              </a:spcAft>
              <a:buNone/>
            </a:pPr>
            <a:endParaRPr sz="2000" dirty="0">
              <a:solidFill>
                <a:srgbClr val="4F4F50"/>
              </a:solidFill>
            </a:endParaRPr>
          </a:p>
          <a:p>
            <a:pPr marL="457200" lvl="0" indent="-355600" algn="l" rtl="0">
              <a:lnSpc>
                <a:spcPct val="100000"/>
              </a:lnSpc>
              <a:spcBef>
                <a:spcPts val="0"/>
              </a:spcBef>
              <a:spcAft>
                <a:spcPts val="0"/>
              </a:spcAft>
              <a:buClr>
                <a:srgbClr val="4F4F50"/>
              </a:buClr>
              <a:buSzPts val="2000"/>
              <a:buChar char="●"/>
            </a:pPr>
            <a:r>
              <a:rPr lang="el-GR" sz="2000" dirty="0">
                <a:solidFill>
                  <a:srgbClr val="4F4F50"/>
                </a:solidFill>
              </a:rPr>
              <a:t>Δημοκρατική ηγεσία σε δράση: Η ενεργή ενθάρρυνση της συμμετοχής της ομάδας στη λήψη αποφάσεων ενισχύει το αίσθημα του ανήκειν, της υπευθυνότητας και του ηθικού, ενώ παράλληλα κατανέμει την ευθύνη της ηγεσίας.</a:t>
            </a:r>
            <a:endParaRPr sz="2000" dirty="0">
              <a:solidFill>
                <a:srgbClr val="4F4F50"/>
              </a:solidFill>
            </a:endParaRPr>
          </a:p>
          <a:p>
            <a:pPr marL="457200" lvl="0" indent="0" algn="l" rtl="0">
              <a:lnSpc>
                <a:spcPct val="100000"/>
              </a:lnSpc>
              <a:spcBef>
                <a:spcPts val="0"/>
              </a:spcBef>
              <a:spcAft>
                <a:spcPts val="0"/>
              </a:spcAft>
              <a:buNone/>
            </a:pPr>
            <a:endParaRPr sz="2000" dirty="0">
              <a:solidFill>
                <a:srgbClr val="4F4F50"/>
              </a:solidFill>
            </a:endParaRPr>
          </a:p>
          <a:p>
            <a:pPr marL="0" lvl="0" indent="0" algn="l" rtl="0">
              <a:lnSpc>
                <a:spcPct val="100000"/>
              </a:lnSpc>
              <a:spcBef>
                <a:spcPts val="0"/>
              </a:spcBef>
              <a:spcAft>
                <a:spcPts val="0"/>
              </a:spcAft>
              <a:buNone/>
            </a:pPr>
            <a:endParaRPr sz="2000" dirty="0">
              <a:solidFill>
                <a:srgbClr val="4F4F5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9e7b6f5a92_0_59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21" name="Google Shape;421;g39e7b6f5a92_0_59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Στυλ ηγεσίας</a:t>
            </a:r>
            <a:endParaRPr/>
          </a:p>
        </p:txBody>
      </p:sp>
      <p:sp>
        <p:nvSpPr>
          <p:cNvPr id="422" name="Google Shape;422;g39e7b6f5a92_0_595"/>
          <p:cNvSpPr txBox="1">
            <a:spLocks noGrp="1"/>
          </p:cNvSpPr>
          <p:nvPr>
            <p:ph type="body" idx="2"/>
          </p:nvPr>
        </p:nvSpPr>
        <p:spPr>
          <a:xfrm>
            <a:off x="123750" y="1160552"/>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sz="2000" u="sng" dirty="0" err="1">
                <a:solidFill>
                  <a:srgbClr val="4F4F50"/>
                </a:solidFill>
              </a:rPr>
              <a:t>Μετ</a:t>
            </a:r>
            <a:r>
              <a:rPr lang="en-US" sz="2000" u="sng" dirty="0">
                <a:solidFill>
                  <a:srgbClr val="4F4F50"/>
                </a:solidFill>
              </a:rPr>
              <a:t>α</a:t>
            </a:r>
            <a:r>
              <a:rPr lang="en-US" sz="2000" u="sng" dirty="0" err="1">
                <a:solidFill>
                  <a:srgbClr val="4F4F50"/>
                </a:solidFill>
              </a:rPr>
              <a:t>σχημ</a:t>
            </a:r>
            <a:r>
              <a:rPr lang="en-US" sz="2000" u="sng" dirty="0">
                <a:solidFill>
                  <a:srgbClr val="4F4F50"/>
                </a:solidFill>
              </a:rPr>
              <a:t>α</a:t>
            </a:r>
            <a:r>
              <a:rPr lang="en-US" sz="2000" u="sng" dirty="0" err="1">
                <a:solidFill>
                  <a:srgbClr val="4F4F50"/>
                </a:solidFill>
              </a:rPr>
              <a:t>τιστική</a:t>
            </a:r>
            <a:r>
              <a:rPr lang="en-US" sz="2000" u="sng" dirty="0">
                <a:solidFill>
                  <a:srgbClr val="4F4F50"/>
                </a:solidFill>
              </a:rPr>
              <a:t> </a:t>
            </a:r>
            <a:r>
              <a:rPr lang="en-US" sz="2000" u="sng" dirty="0" err="1">
                <a:solidFill>
                  <a:srgbClr val="4F4F50"/>
                </a:solidFill>
              </a:rPr>
              <a:t>ηγεσί</a:t>
            </a:r>
            <a:r>
              <a:rPr lang="en-US" sz="2000" u="sng" dirty="0">
                <a:solidFill>
                  <a:srgbClr val="4F4F50"/>
                </a:solidFill>
              </a:rPr>
              <a:t>α (</a:t>
            </a:r>
            <a:r>
              <a:rPr lang="en-US" sz="2000" u="sng" dirty="0" err="1">
                <a:solidFill>
                  <a:srgbClr val="4F4F50"/>
                </a:solidFill>
              </a:rPr>
              <a:t>ο</a:t>
            </a:r>
            <a:r>
              <a:rPr lang="en-US" sz="2000" u="sng" dirty="0">
                <a:solidFill>
                  <a:srgbClr val="4F4F50"/>
                </a:solidFill>
              </a:rPr>
              <a:t> </a:t>
            </a:r>
            <a:r>
              <a:rPr lang="el-GR" sz="2000" u="sng" dirty="0">
                <a:solidFill>
                  <a:srgbClr val="4F4F50"/>
                </a:solidFill>
              </a:rPr>
              <a:t>ηγέτης που εμπνέει</a:t>
            </a:r>
            <a:r>
              <a:rPr lang="en-US" sz="2000" u="sng" dirty="0">
                <a:solidFill>
                  <a:srgbClr val="4F4F50"/>
                </a:solidFill>
              </a:rPr>
              <a:t>)</a:t>
            </a:r>
            <a:endParaRPr sz="2000" u="sng" dirty="0">
              <a:solidFill>
                <a:srgbClr val="4F4F50"/>
              </a:solidFill>
            </a:endParaRPr>
          </a:p>
          <a:p>
            <a:pPr marL="0" lvl="0" indent="0" algn="l" rtl="0">
              <a:lnSpc>
                <a:spcPct val="115000"/>
              </a:lnSpc>
              <a:spcBef>
                <a:spcPts val="1400"/>
              </a:spcBef>
              <a:spcAft>
                <a:spcPts val="0"/>
              </a:spcAft>
              <a:buNone/>
            </a:pPr>
            <a:r>
              <a:rPr lang="el-GR" sz="2000" dirty="0">
                <a:solidFill>
                  <a:srgbClr val="4F4F50"/>
                </a:solidFill>
              </a:rPr>
              <a:t>Το συγκεκριμένο στυλ επικεντρώνεται στο να εμπνέει τους ανθρώπους για την επίτευξη σημαντικών αποτελεσμάτων και προσωπικής ανάπτυξης, απευθυνόμενο στις αξίες τους και στο αίσθημα σκοπού τους.</a:t>
            </a:r>
            <a:endParaRPr sz="2000" dirty="0">
              <a:solidFill>
                <a:srgbClr val="4F4F50"/>
              </a:solidFill>
            </a:endParaRPr>
          </a:p>
          <a:p>
            <a:pPr marL="457200" lvl="0" indent="-298450" algn="l" rtl="0">
              <a:lnSpc>
                <a:spcPct val="115000"/>
              </a:lnSpc>
              <a:spcBef>
                <a:spcPts val="1200"/>
              </a:spcBef>
              <a:spcAft>
                <a:spcPts val="0"/>
              </a:spcAft>
              <a:buClr>
                <a:srgbClr val="000000"/>
              </a:buClr>
              <a:buSzPts val="1100"/>
              <a:buChar char="●"/>
            </a:pPr>
            <a:r>
              <a:rPr lang="en-US" sz="2000" dirty="0" err="1">
                <a:solidFill>
                  <a:srgbClr val="4F4F50"/>
                </a:solidFill>
              </a:rPr>
              <a:t>Β</a:t>
            </a:r>
            <a:r>
              <a:rPr lang="en-US" sz="2000" dirty="0">
                <a:solidFill>
                  <a:srgbClr val="4F4F50"/>
                </a:solidFill>
              </a:rPr>
              <a:t>α</a:t>
            </a:r>
            <a:r>
              <a:rPr lang="en-US" sz="2000" dirty="0" err="1">
                <a:solidFill>
                  <a:srgbClr val="4F4F50"/>
                </a:solidFill>
              </a:rPr>
              <a:t>σικές</a:t>
            </a:r>
            <a:r>
              <a:rPr lang="en-US" sz="2000" dirty="0">
                <a:solidFill>
                  <a:srgbClr val="4F4F50"/>
                </a:solidFill>
              </a:rPr>
              <a:t> </a:t>
            </a:r>
            <a:r>
              <a:rPr lang="en-US" sz="2000" dirty="0" err="1">
                <a:solidFill>
                  <a:srgbClr val="4F4F50"/>
                </a:solidFill>
              </a:rPr>
              <a:t>έννοιες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n-US" sz="2000" dirty="0" err="1">
                <a:solidFill>
                  <a:srgbClr val="4F4F50"/>
                </a:solidFill>
              </a:rPr>
              <a:t>Ιδ</a:t>
            </a:r>
            <a:r>
              <a:rPr lang="en-US" sz="2000" dirty="0">
                <a:solidFill>
                  <a:srgbClr val="4F4F50"/>
                </a:solidFill>
              </a:rPr>
              <a:t>α</a:t>
            </a:r>
            <a:r>
              <a:rPr lang="en-US" sz="2000" dirty="0" err="1">
                <a:solidFill>
                  <a:srgbClr val="4F4F50"/>
                </a:solidFill>
              </a:rPr>
              <a:t>νική</a:t>
            </a:r>
            <a:r>
              <a:rPr lang="en-US" sz="2000" dirty="0">
                <a:solidFill>
                  <a:srgbClr val="4F4F50"/>
                </a:solidFill>
              </a:rPr>
              <a:t> </a:t>
            </a:r>
            <a:r>
              <a:rPr lang="en-US" sz="2000" dirty="0" err="1">
                <a:solidFill>
                  <a:srgbClr val="4F4F50"/>
                </a:solidFill>
              </a:rPr>
              <a:t>ε</a:t>
            </a:r>
            <a:r>
              <a:rPr lang="en-US" sz="2000" dirty="0">
                <a:solidFill>
                  <a:srgbClr val="4F4F50"/>
                </a:solidFill>
              </a:rPr>
              <a:t>π</a:t>
            </a:r>
            <a:r>
              <a:rPr lang="en-US" sz="2000" dirty="0" err="1">
                <a:solidFill>
                  <a:srgbClr val="4F4F50"/>
                </a:solidFill>
              </a:rPr>
              <a:t>ιρροή</a:t>
            </a:r>
            <a:r>
              <a:rPr lang="en-US" sz="2000" dirty="0">
                <a:solidFill>
                  <a:srgbClr val="4F4F50"/>
                </a:solidFill>
              </a:rPr>
              <a:t>: </a:t>
            </a:r>
            <a:r>
              <a:rPr lang="el-GR" sz="2000" dirty="0">
                <a:solidFill>
                  <a:srgbClr val="4F4F50"/>
                </a:solidFill>
              </a:rPr>
              <a:t>Α</a:t>
            </a:r>
            <a:r>
              <a:rPr lang="en-US" sz="2000" dirty="0">
                <a:solidFill>
                  <a:srgbClr val="4F4F50"/>
                </a:solidFill>
              </a:rPr>
              <a:t>π</a:t>
            </a:r>
            <a:r>
              <a:rPr lang="en-US" sz="2000" dirty="0" err="1">
                <a:solidFill>
                  <a:srgbClr val="4F4F50"/>
                </a:solidFill>
              </a:rPr>
              <a:t>οτελεί</a:t>
            </a:r>
            <a:r>
              <a:rPr lang="en-US" sz="2000" dirty="0">
                <a:solidFill>
                  <a:srgbClr val="4F4F50"/>
                </a:solidFill>
              </a:rPr>
              <a:t> π</a:t>
            </a:r>
            <a:r>
              <a:rPr lang="en-US" sz="2000" dirty="0" err="1">
                <a:solidFill>
                  <a:srgbClr val="4F4F50"/>
                </a:solidFill>
              </a:rPr>
              <a:t>ρότυ</a:t>
            </a:r>
            <a:r>
              <a:rPr lang="en-US" sz="2000" dirty="0">
                <a:solidFill>
                  <a:srgbClr val="4F4F50"/>
                </a:solidFill>
              </a:rPr>
              <a:t>π</a:t>
            </a:r>
            <a:r>
              <a:rPr lang="en-US" sz="2000" dirty="0" err="1">
                <a:solidFill>
                  <a:srgbClr val="4F4F50"/>
                </a:solidFill>
              </a:rPr>
              <a:t>ο</a:t>
            </a:r>
            <a:r>
              <a:rPr lang="en-US" sz="2000" dirty="0">
                <a:solidFill>
                  <a:srgbClr val="4F4F50"/>
                </a:solidFill>
              </a:rPr>
              <a:t> α</a:t>
            </a:r>
            <a:r>
              <a:rPr lang="en-US" sz="2000" dirty="0" err="1">
                <a:solidFill>
                  <a:srgbClr val="4F4F50"/>
                </a:solidFill>
              </a:rPr>
              <a:t>κερ</a:t>
            </a:r>
            <a:r>
              <a:rPr lang="en-US" sz="2000" dirty="0">
                <a:solidFill>
                  <a:srgbClr val="4F4F50"/>
                </a:solidFill>
              </a:rPr>
              <a:t>α</a:t>
            </a:r>
            <a:r>
              <a:rPr lang="en-US" sz="2000" dirty="0" err="1">
                <a:solidFill>
                  <a:srgbClr val="4F4F50"/>
                </a:solidFill>
              </a:rPr>
              <a:t>ιότητ</a:t>
            </a:r>
            <a:r>
              <a:rPr lang="en-US" sz="2000" dirty="0">
                <a:solidFill>
                  <a:srgbClr val="4F4F50"/>
                </a:solidFill>
              </a:rPr>
              <a:t>α</a:t>
            </a:r>
            <a:r>
              <a:rPr lang="en-US" sz="2000" dirty="0" err="1">
                <a:solidFill>
                  <a:srgbClr val="4F4F50"/>
                </a:solidFill>
              </a:rPr>
              <a:t>ς</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ι</a:t>
            </a:r>
            <a:r>
              <a:rPr lang="en-US" sz="2000" dirty="0">
                <a:solidFill>
                  <a:srgbClr val="4F4F50"/>
                </a:solidFill>
              </a:rPr>
              <a:t> α</a:t>
            </a:r>
            <a:r>
              <a:rPr lang="en-US" sz="2000" dirty="0" err="1">
                <a:solidFill>
                  <a:srgbClr val="4F4F50"/>
                </a:solidFill>
              </a:rPr>
              <a:t>φοσίωσης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Εμψυχωτική</a:t>
            </a:r>
            <a:r>
              <a:rPr lang="en-US" sz="2000" dirty="0">
                <a:solidFill>
                  <a:srgbClr val="4F4F50"/>
                </a:solidFill>
              </a:rPr>
              <a:t> </a:t>
            </a:r>
            <a:r>
              <a:rPr lang="en-US" sz="2000" dirty="0" err="1">
                <a:solidFill>
                  <a:srgbClr val="4F4F50"/>
                </a:solidFill>
              </a:rPr>
              <a:t>κινητο</a:t>
            </a:r>
            <a:r>
              <a:rPr lang="en-US" sz="2000" dirty="0">
                <a:solidFill>
                  <a:srgbClr val="4F4F50"/>
                </a:solidFill>
              </a:rPr>
              <a:t>π</a:t>
            </a:r>
            <a:r>
              <a:rPr lang="en-US" sz="2000" dirty="0" err="1">
                <a:solidFill>
                  <a:srgbClr val="4F4F50"/>
                </a:solidFill>
              </a:rPr>
              <a:t>οίηση</a:t>
            </a:r>
            <a:r>
              <a:rPr lang="en-US" sz="2000" dirty="0">
                <a:solidFill>
                  <a:srgbClr val="4F4F50"/>
                </a:solidFill>
              </a:rPr>
              <a:t>: </a:t>
            </a:r>
            <a:r>
              <a:rPr lang="el-GR" sz="2000" dirty="0">
                <a:solidFill>
                  <a:srgbClr val="4F4F50"/>
                </a:solidFill>
              </a:rPr>
              <a:t>Δημιουργεί ένα συναρπαστικό όραμα που προσδίδει νόημα στο έργο.</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n-US" sz="2000" dirty="0" err="1">
                <a:solidFill>
                  <a:srgbClr val="4F4F50"/>
                </a:solidFill>
              </a:rPr>
              <a:t>Δι</a:t>
            </a:r>
            <a:r>
              <a:rPr lang="en-US" sz="2000" dirty="0">
                <a:solidFill>
                  <a:srgbClr val="4F4F50"/>
                </a:solidFill>
              </a:rPr>
              <a:t>α</a:t>
            </a:r>
            <a:r>
              <a:rPr lang="en-US" sz="2000" dirty="0" err="1">
                <a:solidFill>
                  <a:srgbClr val="4F4F50"/>
                </a:solidFill>
              </a:rPr>
              <a:t>νοητική</a:t>
            </a:r>
            <a:r>
              <a:rPr lang="en-US" sz="2000" dirty="0">
                <a:solidFill>
                  <a:srgbClr val="4F4F50"/>
                </a:solidFill>
              </a:rPr>
              <a:t> </a:t>
            </a:r>
            <a:r>
              <a:rPr lang="el-GR" sz="2000" dirty="0">
                <a:solidFill>
                  <a:srgbClr val="4F4F50"/>
                </a:solidFill>
              </a:rPr>
              <a:t>ενεργοποίηση</a:t>
            </a:r>
            <a:r>
              <a:rPr lang="en-US" sz="2000" dirty="0">
                <a:solidFill>
                  <a:srgbClr val="4F4F50"/>
                </a:solidFill>
              </a:rPr>
              <a:t>: </a:t>
            </a:r>
            <a:r>
              <a:rPr lang="el-GR" sz="2000" dirty="0">
                <a:solidFill>
                  <a:srgbClr val="4F4F50"/>
                </a:solidFill>
              </a:rPr>
              <a:t>Ενθαρρύνει</a:t>
            </a:r>
            <a:r>
              <a:rPr lang="en-US" sz="2000" dirty="0">
                <a:solidFill>
                  <a:srgbClr val="4F4F50"/>
                </a:solidFill>
              </a:rPr>
              <a:t> </a:t>
            </a:r>
            <a:r>
              <a:rPr lang="en-US" sz="2000" dirty="0" err="1">
                <a:solidFill>
                  <a:srgbClr val="4F4F50"/>
                </a:solidFill>
              </a:rPr>
              <a:t>το</a:t>
            </a:r>
            <a:r>
              <a:rPr lang="en-US" sz="2000" dirty="0">
                <a:solidFill>
                  <a:srgbClr val="4F4F50"/>
                </a:solidFill>
              </a:rPr>
              <a:t> π</a:t>
            </a:r>
            <a:r>
              <a:rPr lang="en-US" sz="2000" dirty="0" err="1">
                <a:solidFill>
                  <a:srgbClr val="4F4F50"/>
                </a:solidFill>
              </a:rPr>
              <a:t>ροσω</a:t>
            </a:r>
            <a:r>
              <a:rPr lang="en-US" sz="2000" dirty="0">
                <a:solidFill>
                  <a:srgbClr val="4F4F50"/>
                </a:solidFill>
              </a:rPr>
              <a:t>π</a:t>
            </a:r>
            <a:r>
              <a:rPr lang="en-US" sz="2000" dirty="0" err="1">
                <a:solidFill>
                  <a:srgbClr val="4F4F50"/>
                </a:solidFill>
              </a:rPr>
              <a:t>ικό</a:t>
            </a:r>
            <a:r>
              <a:rPr lang="en-US" sz="2000" dirty="0">
                <a:solidFill>
                  <a:srgbClr val="4F4F50"/>
                </a:solidFill>
              </a:rPr>
              <a:t> </a:t>
            </a:r>
            <a:r>
              <a:rPr lang="en-US" sz="2000" dirty="0" err="1">
                <a:solidFill>
                  <a:srgbClr val="4F4F50"/>
                </a:solidFill>
              </a:rPr>
              <a:t>ν</a:t>
            </a:r>
            <a:r>
              <a:rPr lang="en-US" sz="2000" dirty="0">
                <a:solidFill>
                  <a:srgbClr val="4F4F50"/>
                </a:solidFill>
              </a:rPr>
              <a:t>α </a:t>
            </a:r>
            <a:r>
              <a:rPr lang="en-US" sz="2000" dirty="0" err="1">
                <a:solidFill>
                  <a:srgbClr val="4F4F50"/>
                </a:solidFill>
              </a:rPr>
              <a:t>είν</a:t>
            </a:r>
            <a:r>
              <a:rPr lang="en-US" sz="2000" dirty="0">
                <a:solidFill>
                  <a:srgbClr val="4F4F50"/>
                </a:solidFill>
              </a:rPr>
              <a:t>α</a:t>
            </a:r>
            <a:r>
              <a:rPr lang="en-US" sz="2000" dirty="0" err="1">
                <a:solidFill>
                  <a:srgbClr val="4F4F50"/>
                </a:solidFill>
              </a:rPr>
              <a:t>ι</a:t>
            </a:r>
            <a:r>
              <a:rPr lang="en-US" sz="2000" dirty="0">
                <a:solidFill>
                  <a:srgbClr val="4F4F50"/>
                </a:solidFill>
              </a:rPr>
              <a:t> </a:t>
            </a:r>
            <a:r>
              <a:rPr lang="en-US" sz="2000" dirty="0" err="1">
                <a:solidFill>
                  <a:srgbClr val="4F4F50"/>
                </a:solidFill>
              </a:rPr>
              <a:t>δημιουργικό</a:t>
            </a:r>
            <a:r>
              <a:rPr lang="en-US" sz="2000" dirty="0">
                <a:solidFill>
                  <a:srgbClr val="4F4F50"/>
                </a:solidFill>
              </a:rPr>
              <a:t>, </a:t>
            </a:r>
            <a:r>
              <a:rPr lang="en-US" sz="2000" dirty="0" err="1">
                <a:solidFill>
                  <a:srgbClr val="4F4F50"/>
                </a:solidFill>
              </a:rPr>
              <a:t>ν</a:t>
            </a:r>
            <a:r>
              <a:rPr lang="en-US" sz="2000" dirty="0">
                <a:solidFill>
                  <a:srgbClr val="4F4F50"/>
                </a:solidFill>
              </a:rPr>
              <a:t>α α</a:t>
            </a:r>
            <a:r>
              <a:rPr lang="en-US" sz="2000" dirty="0" err="1">
                <a:solidFill>
                  <a:srgbClr val="4F4F50"/>
                </a:solidFill>
              </a:rPr>
              <a:t>μφισ</a:t>
            </a:r>
            <a:r>
              <a:rPr lang="en-US" sz="2000" dirty="0">
                <a:solidFill>
                  <a:srgbClr val="4F4F50"/>
                </a:solidFill>
              </a:rPr>
              <a:t>β</a:t>
            </a:r>
            <a:r>
              <a:rPr lang="en-US" sz="2000" dirty="0" err="1">
                <a:solidFill>
                  <a:srgbClr val="4F4F50"/>
                </a:solidFill>
              </a:rPr>
              <a:t>ητεί</a:t>
            </a:r>
            <a:r>
              <a:rPr lang="en-US" sz="2000" dirty="0">
                <a:solidFill>
                  <a:srgbClr val="4F4F50"/>
                </a:solidFill>
              </a:rPr>
              <a:t> </a:t>
            </a:r>
            <a:r>
              <a:rPr lang="en-US" sz="2000" dirty="0" err="1">
                <a:solidFill>
                  <a:srgbClr val="4F4F50"/>
                </a:solidFill>
              </a:rPr>
              <a:t>το</a:t>
            </a:r>
            <a:r>
              <a:rPr lang="en-US" sz="2000" dirty="0">
                <a:solidFill>
                  <a:srgbClr val="4F4F50"/>
                </a:solidFill>
              </a:rPr>
              <a:t> status quo </a:t>
            </a:r>
            <a:r>
              <a:rPr lang="en-US" sz="2000" dirty="0" err="1">
                <a:solidFill>
                  <a:srgbClr val="4F4F50"/>
                </a:solidFill>
              </a:rPr>
              <a:t>κ</a:t>
            </a:r>
            <a:r>
              <a:rPr lang="en-US" sz="2000" dirty="0">
                <a:solidFill>
                  <a:srgbClr val="4F4F50"/>
                </a:solidFill>
              </a:rPr>
              <a:t>α</a:t>
            </a:r>
            <a:r>
              <a:rPr lang="en-US" sz="2000" dirty="0" err="1">
                <a:solidFill>
                  <a:srgbClr val="4F4F50"/>
                </a:solidFill>
              </a:rPr>
              <a:t>ι</a:t>
            </a:r>
            <a:r>
              <a:rPr lang="en-US" sz="2000" dirty="0">
                <a:solidFill>
                  <a:srgbClr val="4F4F50"/>
                </a:solidFill>
              </a:rPr>
              <a:t> </a:t>
            </a:r>
            <a:r>
              <a:rPr lang="en-US" sz="2000" dirty="0" err="1">
                <a:solidFill>
                  <a:srgbClr val="4F4F50"/>
                </a:solidFill>
              </a:rPr>
              <a:t>ν</a:t>
            </a:r>
            <a:r>
              <a:rPr lang="en-US" sz="2000" dirty="0">
                <a:solidFill>
                  <a:srgbClr val="4F4F50"/>
                </a:solidFill>
              </a:rPr>
              <a:t>α β</a:t>
            </a:r>
            <a:r>
              <a:rPr lang="en-US" sz="2000" dirty="0" err="1">
                <a:solidFill>
                  <a:srgbClr val="4F4F50"/>
                </a:solidFill>
              </a:rPr>
              <a:t>ρίσκει</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λύτερους</a:t>
            </a:r>
            <a:r>
              <a:rPr lang="en-US" sz="2000" dirty="0">
                <a:solidFill>
                  <a:srgbClr val="4F4F50"/>
                </a:solidFill>
              </a:rPr>
              <a:t> </a:t>
            </a:r>
            <a:r>
              <a:rPr lang="en-US" sz="2000" dirty="0" err="1">
                <a:solidFill>
                  <a:srgbClr val="4F4F50"/>
                </a:solidFill>
              </a:rPr>
              <a:t>τρό</a:t>
            </a:r>
            <a:r>
              <a:rPr lang="en-US" sz="2000" dirty="0">
                <a:solidFill>
                  <a:srgbClr val="4F4F50"/>
                </a:solidFill>
              </a:rPr>
              <a:t>π</a:t>
            </a:r>
            <a:r>
              <a:rPr lang="en-US" sz="2000" dirty="0" err="1">
                <a:solidFill>
                  <a:srgbClr val="4F4F50"/>
                </a:solidFill>
              </a:rPr>
              <a:t>ους</a:t>
            </a:r>
            <a:r>
              <a:rPr lang="en-US" sz="2000" dirty="0">
                <a:solidFill>
                  <a:srgbClr val="4F4F50"/>
                </a:solidFill>
              </a:rPr>
              <a:t> </a:t>
            </a:r>
            <a:r>
              <a:rPr lang="en-US" sz="2000" dirty="0" err="1">
                <a:solidFill>
                  <a:srgbClr val="4F4F50"/>
                </a:solidFill>
              </a:rPr>
              <a:t>γι</a:t>
            </a:r>
            <a:r>
              <a:rPr lang="en-US" sz="2000" dirty="0">
                <a:solidFill>
                  <a:srgbClr val="4F4F50"/>
                </a:solidFill>
              </a:rPr>
              <a:t>α </a:t>
            </a:r>
            <a:r>
              <a:rPr lang="en-US" sz="2000" dirty="0" err="1">
                <a:solidFill>
                  <a:srgbClr val="4F4F50"/>
                </a:solidFill>
              </a:rPr>
              <a:t>την</a:t>
            </a:r>
            <a:r>
              <a:rPr lang="en-US" sz="2000" dirty="0">
                <a:solidFill>
                  <a:srgbClr val="4F4F50"/>
                </a:solidFill>
              </a:rPr>
              <a:t> </a:t>
            </a:r>
            <a:r>
              <a:rPr lang="en-US" sz="2000" dirty="0" err="1">
                <a:solidFill>
                  <a:srgbClr val="4F4F50"/>
                </a:solidFill>
              </a:rPr>
              <a:t>υ</a:t>
            </a:r>
            <a:r>
              <a:rPr lang="en-US" sz="2000" dirty="0">
                <a:solidFill>
                  <a:srgbClr val="4F4F50"/>
                </a:solidFill>
              </a:rPr>
              <a:t>π</a:t>
            </a:r>
            <a:r>
              <a:rPr lang="en-US" sz="2000" dirty="0" err="1">
                <a:solidFill>
                  <a:srgbClr val="4F4F50"/>
                </a:solidFill>
              </a:rPr>
              <a:t>οστήριξη</a:t>
            </a:r>
            <a:r>
              <a:rPr lang="en-US" sz="2000" dirty="0">
                <a:solidFill>
                  <a:srgbClr val="4F4F50"/>
                </a:solidFill>
              </a:rPr>
              <a:t> </a:t>
            </a:r>
            <a:r>
              <a:rPr lang="en-US" sz="2000" dirty="0" err="1">
                <a:solidFill>
                  <a:srgbClr val="4F4F50"/>
                </a:solidFill>
              </a:rPr>
              <a:t>της</a:t>
            </a:r>
            <a:r>
              <a:rPr lang="en-US" sz="2000" dirty="0">
                <a:solidFill>
                  <a:srgbClr val="4F4F50"/>
                </a:solidFill>
              </a:rPr>
              <a:t> </a:t>
            </a:r>
            <a:r>
              <a:rPr lang="en-US" sz="2000" dirty="0" err="1">
                <a:solidFill>
                  <a:srgbClr val="4F4F50"/>
                </a:solidFill>
              </a:rPr>
              <a:t>ευημερί</a:t>
            </a:r>
            <a:r>
              <a:rPr lang="en-US" sz="2000" dirty="0">
                <a:solidFill>
                  <a:srgbClr val="4F4F50"/>
                </a:solidFill>
              </a:rPr>
              <a:t>α</a:t>
            </a:r>
            <a:r>
              <a:rPr lang="en-US" sz="2000" dirty="0" err="1">
                <a:solidFill>
                  <a:srgbClr val="4F4F50"/>
                </a:solidFill>
              </a:rPr>
              <a:t>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Εξατομικευμένη προσέγγιση: Παρέχει καθοδήγηση και φροντίδα με βάση τις ατομικές ανάγκες, συμπεριλαμβανομένης της αναγνώρισης των πηγών στρες και της υποστήριξης της </a:t>
            </a:r>
            <a:r>
              <a:rPr lang="el-GR" sz="2000" dirty="0" err="1">
                <a:solidFill>
                  <a:srgbClr val="4F4F50"/>
                </a:solidFill>
              </a:rPr>
              <a:t>αυτοφροντίδας</a:t>
            </a:r>
            <a:r>
              <a:rPr lang="el-GR" sz="2000" dirty="0">
                <a:solidFill>
                  <a:srgbClr val="4F4F50"/>
                </a:solidFill>
              </a:rPr>
              <a:t>.</a:t>
            </a:r>
            <a:endParaRPr sz="2000" dirty="0">
              <a:solidFill>
                <a:srgbClr val="4F4F50"/>
              </a:solidFill>
            </a:endParaRPr>
          </a:p>
          <a:p>
            <a:pPr marL="0" lvl="0" indent="0" algn="l" rtl="0">
              <a:lnSpc>
                <a:spcPct val="115000"/>
              </a:lnSpc>
              <a:spcBef>
                <a:spcPts val="1200"/>
              </a:spcBef>
              <a:spcAft>
                <a:spcPts val="1200"/>
              </a:spcAft>
              <a:buNone/>
            </a:pPr>
            <a:r>
              <a:rPr lang="el-GR" sz="2000" b="1" dirty="0">
                <a:solidFill>
                  <a:schemeClr val="accent2"/>
                </a:solidFill>
              </a:rPr>
              <a:t>Ο ηγέτης που εμπνέει αναδεικνύει τη σημασία της ευημερίας, μετατρέποντάς την σε έναν συλλογικό, εμψυχωτικό στόχο και όχι σε μια απλή υποχρέωση. Αυτό οδηγεί σε αυξημένη δέσμευση και ενισχυμένη συλλογική αποτελεσματικότητα (πίστη στην ικανότητα του σχολείου να επιτυγχάνει τους στόχους του).</a:t>
            </a:r>
            <a:endParaRPr sz="3000" b="1" dirty="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39fa8c56bcb_0_1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28" name="Google Shape;428;g39fa8c56bcb_0_1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Στυλ ηγεσίας</a:t>
            </a:r>
            <a:endParaRPr/>
          </a:p>
        </p:txBody>
      </p:sp>
      <p:sp>
        <p:nvSpPr>
          <p:cNvPr id="429" name="Google Shape;429;g39fa8c56bcb_0_16"/>
          <p:cNvSpPr txBox="1">
            <a:spLocks noGrp="1"/>
          </p:cNvSpPr>
          <p:nvPr>
            <p:ph type="body" idx="2"/>
          </p:nvPr>
        </p:nvSpPr>
        <p:spPr>
          <a:xfrm>
            <a:off x="97970" y="1130072"/>
            <a:ext cx="11944500" cy="583021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l-GR" sz="2000" u="sng" dirty="0">
                <a:solidFill>
                  <a:srgbClr val="4F4F50"/>
                </a:solidFill>
              </a:rPr>
              <a:t>Υπηρετική ηγεσία</a:t>
            </a:r>
            <a:r>
              <a:rPr lang="en-US" sz="2000" u="sng" dirty="0">
                <a:solidFill>
                  <a:srgbClr val="4F4F50"/>
                </a:solidFill>
              </a:rPr>
              <a:t> (</a:t>
            </a:r>
            <a:r>
              <a:rPr lang="en-US" sz="2000" u="sng" dirty="0" err="1">
                <a:solidFill>
                  <a:srgbClr val="4F4F50"/>
                </a:solidFill>
              </a:rPr>
              <a:t>ο</a:t>
            </a:r>
            <a:r>
              <a:rPr lang="en-US" sz="2000" u="sng" dirty="0">
                <a:solidFill>
                  <a:srgbClr val="4F4F50"/>
                </a:solidFill>
              </a:rPr>
              <a:t> </a:t>
            </a:r>
            <a:r>
              <a:rPr lang="en-US" sz="2000" u="sng" dirty="0" err="1">
                <a:solidFill>
                  <a:srgbClr val="4F4F50"/>
                </a:solidFill>
              </a:rPr>
              <a:t>υ</a:t>
            </a:r>
            <a:r>
              <a:rPr lang="en-US" sz="2000" u="sng" dirty="0">
                <a:solidFill>
                  <a:srgbClr val="4F4F50"/>
                </a:solidFill>
              </a:rPr>
              <a:t>π</a:t>
            </a:r>
            <a:r>
              <a:rPr lang="en-US" sz="2000" u="sng" dirty="0" err="1">
                <a:solidFill>
                  <a:srgbClr val="4F4F50"/>
                </a:solidFill>
              </a:rPr>
              <a:t>οστηρικτής</a:t>
            </a:r>
            <a:r>
              <a:rPr lang="en-US" sz="2000" u="sng" dirty="0">
                <a:solidFill>
                  <a:srgbClr val="4F4F50"/>
                </a:solidFill>
              </a:rPr>
              <a:t>) </a:t>
            </a:r>
            <a:endParaRPr sz="2000" u="sng" dirty="0">
              <a:solidFill>
                <a:srgbClr val="4F4F50"/>
              </a:solidFill>
            </a:endParaRPr>
          </a:p>
          <a:p>
            <a:pPr marL="0" lvl="0" indent="0" algn="l" rtl="0">
              <a:lnSpc>
                <a:spcPct val="115000"/>
              </a:lnSpc>
              <a:spcBef>
                <a:spcPts val="1200"/>
              </a:spcBef>
              <a:spcAft>
                <a:spcPts val="0"/>
              </a:spcAft>
              <a:buNone/>
            </a:pPr>
            <a:r>
              <a:rPr lang="el-GR" sz="2000" dirty="0">
                <a:solidFill>
                  <a:srgbClr val="4F4F50"/>
                </a:solidFill>
              </a:rPr>
              <a:t>Το συγκεκριμένο στυλ είναι προσανατολισμένο στις σχέσεις και στην ενσυναίσθηση, με στόχο την υπηρεσία προς την ομάδα και την κοινότητα. Δίνει προτεραιότητα στην ανάπτυξη, την ευημερία και την αυτονομία του προσωπικού και των μαθητών/μαθητριών πάνω από οτιδήποτε άλλο.</a:t>
            </a:r>
            <a:endParaRPr sz="2000" dirty="0">
              <a:solidFill>
                <a:srgbClr val="4F4F50"/>
              </a:solidFill>
            </a:endParaRPr>
          </a:p>
          <a:p>
            <a:pPr marL="457200" lvl="0" indent="-298450" algn="l" rtl="0">
              <a:lnSpc>
                <a:spcPct val="115000"/>
              </a:lnSpc>
              <a:spcBef>
                <a:spcPts val="1200"/>
              </a:spcBef>
              <a:spcAft>
                <a:spcPts val="0"/>
              </a:spcAft>
              <a:buClr>
                <a:srgbClr val="000000"/>
              </a:buClr>
              <a:buSzPts val="1100"/>
              <a:buChar char="●"/>
            </a:pPr>
            <a:r>
              <a:rPr lang="en-US" sz="2000" dirty="0" err="1">
                <a:solidFill>
                  <a:srgbClr val="4F4F50"/>
                </a:solidFill>
              </a:rPr>
              <a:t>Β</a:t>
            </a:r>
            <a:r>
              <a:rPr lang="en-US" sz="2000" dirty="0">
                <a:solidFill>
                  <a:srgbClr val="4F4F50"/>
                </a:solidFill>
              </a:rPr>
              <a:t>α</a:t>
            </a:r>
            <a:r>
              <a:rPr lang="en-US" sz="2000" dirty="0" err="1">
                <a:solidFill>
                  <a:srgbClr val="4F4F50"/>
                </a:solidFill>
              </a:rPr>
              <a:t>σικές</a:t>
            </a:r>
            <a:r>
              <a:rPr lang="en-US" sz="2000" dirty="0">
                <a:solidFill>
                  <a:srgbClr val="4F4F50"/>
                </a:solidFill>
              </a:rPr>
              <a:t> </a:t>
            </a:r>
            <a:r>
              <a:rPr lang="en-US" sz="2000" dirty="0" err="1">
                <a:solidFill>
                  <a:srgbClr val="4F4F50"/>
                </a:solidFill>
              </a:rPr>
              <a:t>έννοιες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Ενσυναίσθηση και φροντίδα: Βαθιά κατανόηση των συναισθημάτων και των εμπειριών των άλλων, με ενεργή προσπάθεια για την αποκατάσταση των σχέσεων και την επούλωση των πληγών.</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Δέσμευση για την ανάπτυξη των ανθρώπων: Ενεργή επένδυση στην προσωπική και επαγγελματική εξέλιξη, διασφαλίζοντας ότι το προσωπικό διαθέτει τόσο τις δεξιότητες όσο και τον χρόνο για </a:t>
            </a:r>
            <a:r>
              <a:rPr lang="el-GR" sz="2000" dirty="0" err="1">
                <a:solidFill>
                  <a:srgbClr val="4F4F50"/>
                </a:solidFill>
              </a:rPr>
              <a:t>αυτοφροντίδα</a:t>
            </a:r>
            <a:r>
              <a:rPr lang="el-GR"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Διαχείριση: Ανάληψη ευθύνης για τη μακροπρόθεσμη υγεία της σχολικής κοινότητας και αφοσίωση στο κοινό καλό.</a:t>
            </a:r>
            <a:endParaRPr sz="2000" dirty="0">
              <a:solidFill>
                <a:srgbClr val="4F4F50"/>
              </a:solidFill>
            </a:endParaRPr>
          </a:p>
          <a:p>
            <a:pPr marL="0" lvl="0" indent="0" algn="l" rtl="0">
              <a:lnSpc>
                <a:spcPct val="115000"/>
              </a:lnSpc>
              <a:spcBef>
                <a:spcPts val="1200"/>
              </a:spcBef>
              <a:spcAft>
                <a:spcPts val="0"/>
              </a:spcAft>
              <a:buNone/>
            </a:pPr>
            <a:r>
              <a:rPr lang="el-GR" sz="2000" b="1" dirty="0">
                <a:solidFill>
                  <a:schemeClr val="accent2"/>
                </a:solidFill>
              </a:rPr>
              <a:t>Ο υποστηρικτής δημιουργεί ένα υπόβαθρο ψυχολογικής ασφάλειας, απομακρύνει τα συστημικά εμπόδια στην ευημερία και διασφαλίζει την πρόσβαση στους απαραίτητους πόρους.</a:t>
            </a:r>
            <a:r>
              <a:rPr lang="en-US" sz="1300" b="1"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457200" lvl="0" indent="0" algn="l" rtl="0">
              <a:lnSpc>
                <a:spcPct val="100000"/>
              </a:lnSpc>
              <a:spcBef>
                <a:spcPts val="400"/>
              </a:spcBef>
              <a:spcAft>
                <a:spcPts val="0"/>
              </a:spcAft>
              <a:buNone/>
            </a:pPr>
            <a:endParaRPr sz="2300" dirty="0">
              <a:solidFill>
                <a:srgbClr val="000000"/>
              </a:solidFill>
            </a:endParaRPr>
          </a:p>
          <a:p>
            <a:pPr marL="457200" lvl="0" indent="0" algn="l" rtl="0">
              <a:lnSpc>
                <a:spcPct val="100000"/>
              </a:lnSpc>
              <a:spcBef>
                <a:spcPts val="0"/>
              </a:spcBef>
              <a:spcAft>
                <a:spcPts val="0"/>
              </a:spcAft>
              <a:buNone/>
            </a:pPr>
            <a:endParaRPr sz="2300" dirty="0">
              <a:solidFill>
                <a:srgbClr val="000000"/>
              </a:solidFill>
            </a:endParaRPr>
          </a:p>
          <a:p>
            <a:pPr marL="0" lvl="0" indent="0" algn="l" rtl="0">
              <a:lnSpc>
                <a:spcPct val="100000"/>
              </a:lnSpc>
              <a:spcBef>
                <a:spcPts val="0"/>
              </a:spcBef>
              <a:spcAft>
                <a:spcPts val="0"/>
              </a:spcAft>
              <a:buNone/>
            </a:pPr>
            <a:endParaRPr sz="3000" dirty="0">
              <a:solidFill>
                <a:srgbClr val="4F4F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39fa8c56bcb_0_2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35" name="Google Shape;435;g39fa8c56bcb_0_2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Στυλ ηγεσίας</a:t>
            </a:r>
            <a:endParaRPr/>
          </a:p>
        </p:txBody>
      </p:sp>
      <p:sp>
        <p:nvSpPr>
          <p:cNvPr id="436" name="Google Shape;436;g39fa8c56bcb_0_22"/>
          <p:cNvSpPr txBox="1">
            <a:spLocks noGrp="1"/>
          </p:cNvSpPr>
          <p:nvPr>
            <p:ph type="body" idx="2"/>
          </p:nvPr>
        </p:nvSpPr>
        <p:spPr>
          <a:xfrm>
            <a:off x="97970" y="1163944"/>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sz="2000" u="sng" dirty="0" err="1">
                <a:solidFill>
                  <a:srgbClr val="4F4F50"/>
                </a:solidFill>
              </a:rPr>
              <a:t>Ηθική</a:t>
            </a:r>
            <a:r>
              <a:rPr lang="en-US" sz="2000" u="sng" dirty="0">
                <a:solidFill>
                  <a:srgbClr val="4F4F50"/>
                </a:solidFill>
              </a:rPr>
              <a:t>/α</a:t>
            </a:r>
            <a:r>
              <a:rPr lang="en-US" sz="2000" u="sng" dirty="0" err="1">
                <a:solidFill>
                  <a:srgbClr val="4F4F50"/>
                </a:solidFill>
              </a:rPr>
              <a:t>υθεντική</a:t>
            </a:r>
            <a:r>
              <a:rPr lang="en-US" sz="2000" u="sng" dirty="0">
                <a:solidFill>
                  <a:srgbClr val="4F4F50"/>
                </a:solidFill>
              </a:rPr>
              <a:t> </a:t>
            </a:r>
            <a:r>
              <a:rPr lang="en-US" sz="2000" u="sng" dirty="0" err="1">
                <a:solidFill>
                  <a:srgbClr val="4F4F50"/>
                </a:solidFill>
              </a:rPr>
              <a:t>ηγεσί</a:t>
            </a:r>
            <a:r>
              <a:rPr lang="en-US" sz="2000" u="sng" dirty="0">
                <a:solidFill>
                  <a:srgbClr val="4F4F50"/>
                </a:solidFill>
              </a:rPr>
              <a:t>α (</a:t>
            </a:r>
            <a:r>
              <a:rPr lang="el-GR" sz="2000" u="sng" dirty="0">
                <a:solidFill>
                  <a:srgbClr val="4F4F50"/>
                </a:solidFill>
              </a:rPr>
              <a:t>η</a:t>
            </a:r>
            <a:r>
              <a:rPr lang="en-US" sz="2000" u="sng" dirty="0">
                <a:solidFill>
                  <a:srgbClr val="4F4F50"/>
                </a:solidFill>
              </a:rPr>
              <a:t> </a:t>
            </a:r>
            <a:r>
              <a:rPr lang="en-US" sz="2000" u="sng" dirty="0" err="1">
                <a:solidFill>
                  <a:srgbClr val="4F4F50"/>
                </a:solidFill>
              </a:rPr>
              <a:t>ηθική</a:t>
            </a:r>
            <a:r>
              <a:rPr lang="en-US" sz="2000" u="sng" dirty="0">
                <a:solidFill>
                  <a:srgbClr val="4F4F50"/>
                </a:solidFill>
              </a:rPr>
              <a:t> π</a:t>
            </a:r>
            <a:r>
              <a:rPr lang="en-US" sz="2000" u="sng" dirty="0" err="1">
                <a:solidFill>
                  <a:srgbClr val="4F4F50"/>
                </a:solidFill>
              </a:rPr>
              <a:t>υξίδ</a:t>
            </a:r>
            <a:r>
              <a:rPr lang="en-US" sz="2000" u="sng" dirty="0">
                <a:solidFill>
                  <a:srgbClr val="4F4F50"/>
                </a:solidFill>
              </a:rPr>
              <a:t>α) </a:t>
            </a:r>
            <a:endParaRPr sz="2000" u="sng" dirty="0">
              <a:solidFill>
                <a:srgbClr val="4F4F50"/>
              </a:solidFill>
            </a:endParaRPr>
          </a:p>
          <a:p>
            <a:pPr marL="0" lvl="0" indent="0" algn="l" rtl="0">
              <a:lnSpc>
                <a:spcPct val="115000"/>
              </a:lnSpc>
              <a:spcBef>
                <a:spcPts val="1400"/>
              </a:spcBef>
              <a:spcAft>
                <a:spcPts val="0"/>
              </a:spcAft>
              <a:buNone/>
            </a:pPr>
            <a:r>
              <a:rPr lang="el-GR" sz="2000" dirty="0">
                <a:solidFill>
                  <a:srgbClr val="4F4F50"/>
                </a:solidFill>
              </a:rPr>
              <a:t>Το συγκεκριμένο στυλ δίνει έμφαση στην ακεραιότητα, τη διαφάνεια και την ηθική συλλογιστική. Οι ηγέτες ενεργούν σύμφωνα με τις βαθιά ριζωμένες αξίες τους και ενθαρρύνουν τους άλλους να πράττουν το ίδιο, δημιουργώντας έτσι μια στέρεη βάση εμπιστοσύνης.</a:t>
            </a:r>
            <a:endParaRPr sz="2000" dirty="0">
              <a:solidFill>
                <a:srgbClr val="4F4F50"/>
              </a:solidFill>
            </a:endParaRPr>
          </a:p>
          <a:p>
            <a:pPr marL="457200" lvl="0" indent="-298450" algn="l" rtl="0">
              <a:lnSpc>
                <a:spcPct val="115000"/>
              </a:lnSpc>
              <a:spcBef>
                <a:spcPts val="1200"/>
              </a:spcBef>
              <a:spcAft>
                <a:spcPts val="0"/>
              </a:spcAft>
              <a:buClr>
                <a:srgbClr val="000000"/>
              </a:buClr>
              <a:buSzPts val="1100"/>
              <a:buChar char="●"/>
            </a:pPr>
            <a:r>
              <a:rPr lang="en-US" sz="2000" dirty="0" err="1">
                <a:solidFill>
                  <a:srgbClr val="4F4F50"/>
                </a:solidFill>
              </a:rPr>
              <a:t>Β</a:t>
            </a:r>
            <a:r>
              <a:rPr lang="en-US" sz="2000" dirty="0">
                <a:solidFill>
                  <a:srgbClr val="4F4F50"/>
                </a:solidFill>
              </a:rPr>
              <a:t>α</a:t>
            </a:r>
            <a:r>
              <a:rPr lang="en-US" sz="2000" dirty="0" err="1">
                <a:solidFill>
                  <a:srgbClr val="4F4F50"/>
                </a:solidFill>
              </a:rPr>
              <a:t>σικές</a:t>
            </a:r>
            <a:r>
              <a:rPr lang="en-US" sz="2000" dirty="0">
                <a:solidFill>
                  <a:srgbClr val="4F4F50"/>
                </a:solidFill>
              </a:rPr>
              <a:t> </a:t>
            </a:r>
            <a:r>
              <a:rPr lang="en-US" sz="2000" dirty="0" err="1">
                <a:solidFill>
                  <a:srgbClr val="4F4F50"/>
                </a:solidFill>
              </a:rPr>
              <a:t>έννοιες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Αυτογνωσία: Ο ηγέτης κατανοεί τις δικές του αξίες, δυνατότητες και όρια, ώστε να εξασφαλίζει γνήσια ηγεσία.</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n-US" sz="2000" dirty="0">
                <a:solidFill>
                  <a:srgbClr val="4F4F50"/>
                </a:solidFill>
              </a:rPr>
              <a:t>Εσωτερικευμένη </a:t>
            </a:r>
            <a:r>
              <a:rPr lang="en-US" sz="2000" dirty="0" err="1">
                <a:solidFill>
                  <a:srgbClr val="4F4F50"/>
                </a:solidFill>
              </a:rPr>
              <a:t>ηθική</a:t>
            </a:r>
            <a:r>
              <a:rPr lang="en-US" sz="2000" dirty="0">
                <a:solidFill>
                  <a:srgbClr val="4F4F50"/>
                </a:solidFill>
              </a:rPr>
              <a:t> </a:t>
            </a:r>
            <a:r>
              <a:rPr lang="en-US" sz="2000" dirty="0" err="1">
                <a:solidFill>
                  <a:srgbClr val="4F4F50"/>
                </a:solidFill>
              </a:rPr>
              <a:t>ο</a:t>
            </a:r>
            <a:r>
              <a:rPr lang="en-US" sz="2000" dirty="0">
                <a:solidFill>
                  <a:srgbClr val="4F4F50"/>
                </a:solidFill>
              </a:rPr>
              <a:t>π</a:t>
            </a:r>
            <a:r>
              <a:rPr lang="en-US" sz="2000" dirty="0" err="1">
                <a:solidFill>
                  <a:srgbClr val="4F4F50"/>
                </a:solidFill>
              </a:rPr>
              <a:t>τική</a:t>
            </a:r>
            <a:r>
              <a:rPr lang="el-GR" sz="2000" dirty="0">
                <a:solidFill>
                  <a:srgbClr val="4F4F50"/>
                </a:solidFill>
              </a:rPr>
              <a:t>:</a:t>
            </a:r>
            <a:r>
              <a:rPr lang="en-US" sz="2000" dirty="0">
                <a:solidFill>
                  <a:srgbClr val="4F4F50"/>
                </a:solidFill>
              </a:rPr>
              <a:t> </a:t>
            </a:r>
            <a:r>
              <a:rPr lang="en-US" sz="2000" dirty="0" err="1">
                <a:solidFill>
                  <a:srgbClr val="4F4F50"/>
                </a:solidFill>
              </a:rPr>
              <a:t>Κ</a:t>
            </a:r>
            <a:r>
              <a:rPr lang="en-US" sz="2000" dirty="0">
                <a:solidFill>
                  <a:srgbClr val="4F4F50"/>
                </a:solidFill>
              </a:rPr>
              <a:t>α</a:t>
            </a:r>
            <a:r>
              <a:rPr lang="en-US" sz="2000" dirty="0" err="1">
                <a:solidFill>
                  <a:srgbClr val="4F4F50"/>
                </a:solidFill>
              </a:rPr>
              <a:t>θοδήγηση</a:t>
            </a:r>
            <a:r>
              <a:rPr lang="en-US" sz="2000" dirty="0">
                <a:solidFill>
                  <a:srgbClr val="4F4F50"/>
                </a:solidFill>
              </a:rPr>
              <a:t> </a:t>
            </a:r>
            <a:r>
              <a:rPr lang="en-US" sz="2000" dirty="0" err="1">
                <a:solidFill>
                  <a:srgbClr val="4F4F50"/>
                </a:solidFill>
              </a:rPr>
              <a:t>της</a:t>
            </a:r>
            <a:r>
              <a:rPr lang="en-US" sz="2000" dirty="0">
                <a:solidFill>
                  <a:srgbClr val="4F4F50"/>
                </a:solidFill>
              </a:rPr>
              <a:t> </a:t>
            </a:r>
            <a:r>
              <a:rPr lang="en-US" sz="2000" dirty="0" err="1">
                <a:solidFill>
                  <a:srgbClr val="4F4F50"/>
                </a:solidFill>
              </a:rPr>
              <a:t>συμ</a:t>
            </a:r>
            <a:r>
              <a:rPr lang="en-US" sz="2000" dirty="0">
                <a:solidFill>
                  <a:srgbClr val="4F4F50"/>
                </a:solidFill>
              </a:rPr>
              <a:t>π</a:t>
            </a:r>
            <a:r>
              <a:rPr lang="en-US" sz="2000" dirty="0" err="1">
                <a:solidFill>
                  <a:srgbClr val="4F4F50"/>
                </a:solidFill>
              </a:rPr>
              <a:t>εριφοράς</a:t>
            </a:r>
            <a:r>
              <a:rPr lang="en-US" sz="2000" dirty="0">
                <a:solidFill>
                  <a:srgbClr val="4F4F50"/>
                </a:solidFill>
              </a:rPr>
              <a:t> </a:t>
            </a:r>
            <a:r>
              <a:rPr lang="en-US" sz="2000" dirty="0" err="1">
                <a:solidFill>
                  <a:srgbClr val="4F4F50"/>
                </a:solidFill>
              </a:rPr>
              <a:t>με</a:t>
            </a:r>
            <a:r>
              <a:rPr lang="en-US" sz="2000" dirty="0">
                <a:solidFill>
                  <a:srgbClr val="4F4F50"/>
                </a:solidFill>
              </a:rPr>
              <a:t> β</a:t>
            </a:r>
            <a:r>
              <a:rPr lang="en-US" sz="2000" dirty="0" err="1">
                <a:solidFill>
                  <a:srgbClr val="4F4F50"/>
                </a:solidFill>
              </a:rPr>
              <a:t>άση</a:t>
            </a:r>
            <a:r>
              <a:rPr lang="en-US" sz="2000" dirty="0">
                <a:solidFill>
                  <a:srgbClr val="4F4F50"/>
                </a:solidFill>
              </a:rPr>
              <a:t> </a:t>
            </a:r>
            <a:r>
              <a:rPr lang="en-US" sz="2000" dirty="0" err="1">
                <a:solidFill>
                  <a:srgbClr val="4F4F50"/>
                </a:solidFill>
              </a:rPr>
              <a:t>εσωτερικά</a:t>
            </a:r>
            <a:r>
              <a:rPr lang="en-US" sz="2000" dirty="0">
                <a:solidFill>
                  <a:srgbClr val="4F4F50"/>
                </a:solidFill>
              </a:rPr>
              <a:t> </a:t>
            </a:r>
            <a:r>
              <a:rPr lang="en-US" sz="2000" dirty="0" err="1">
                <a:solidFill>
                  <a:srgbClr val="4F4F50"/>
                </a:solidFill>
              </a:rPr>
              <a:t>ηθικά</a:t>
            </a:r>
            <a:r>
              <a:rPr lang="en-US" sz="2000" dirty="0">
                <a:solidFill>
                  <a:srgbClr val="4F4F50"/>
                </a:solidFill>
              </a:rPr>
              <a:t> π</a:t>
            </a:r>
            <a:r>
              <a:rPr lang="en-US" sz="2000" dirty="0" err="1">
                <a:solidFill>
                  <a:srgbClr val="4F4F50"/>
                </a:solidFill>
              </a:rPr>
              <a:t>ρότυ</a:t>
            </a:r>
            <a:r>
              <a:rPr lang="en-US" sz="2000" dirty="0">
                <a:solidFill>
                  <a:srgbClr val="4F4F50"/>
                </a:solidFill>
              </a:rPr>
              <a:t>πα, </a:t>
            </a:r>
            <a:r>
              <a:rPr lang="en-US" sz="2000" dirty="0" err="1">
                <a:solidFill>
                  <a:srgbClr val="4F4F50"/>
                </a:solidFill>
              </a:rPr>
              <a:t>όχι</a:t>
            </a:r>
            <a:r>
              <a:rPr lang="en-US" sz="2000" dirty="0">
                <a:solidFill>
                  <a:srgbClr val="4F4F50"/>
                </a:solidFill>
              </a:rPr>
              <a:t> </a:t>
            </a:r>
            <a:r>
              <a:rPr lang="en-US" sz="2000" dirty="0" err="1">
                <a:solidFill>
                  <a:srgbClr val="4F4F50"/>
                </a:solidFill>
              </a:rPr>
              <a:t>εξωτερικές</a:t>
            </a:r>
            <a:r>
              <a:rPr lang="en-US" sz="2000" dirty="0">
                <a:solidFill>
                  <a:srgbClr val="4F4F50"/>
                </a:solidFill>
              </a:rPr>
              <a:t> π</a:t>
            </a:r>
            <a:r>
              <a:rPr lang="en-US" sz="2000" dirty="0" err="1">
                <a:solidFill>
                  <a:srgbClr val="4F4F50"/>
                </a:solidFill>
              </a:rPr>
              <a:t>ιέσεις</a:t>
            </a:r>
            <a:r>
              <a:rPr lang="en-US" sz="2000" dirty="0">
                <a:solidFill>
                  <a:srgbClr val="4F4F50"/>
                </a:solidFill>
              </a:rPr>
              <a:t>.</a:t>
            </a:r>
            <a:endParaRPr sz="2000" dirty="0">
              <a:solidFill>
                <a:srgbClr val="4F4F50"/>
              </a:solidFill>
            </a:endParaRPr>
          </a:p>
          <a:p>
            <a:pPr marL="914400" lvl="1" indent="-298450" algn="l" rtl="0">
              <a:lnSpc>
                <a:spcPct val="115000"/>
              </a:lnSpc>
              <a:spcBef>
                <a:spcPts val="0"/>
              </a:spcBef>
              <a:spcAft>
                <a:spcPts val="0"/>
              </a:spcAft>
              <a:buClr>
                <a:srgbClr val="000000"/>
              </a:buClr>
              <a:buSzPts val="1100"/>
              <a:buChar char="○"/>
            </a:pPr>
            <a:r>
              <a:rPr lang="el-GR" sz="2000" dirty="0">
                <a:solidFill>
                  <a:srgbClr val="4F4F50"/>
                </a:solidFill>
              </a:rPr>
              <a:t>Διαφάνεια στις σχέσεις: Ο ηγέτης παρουσιάζει τον αυθεντικό εαυτό του, δείχνοντας ειλικρίνεια και διάθεση για διάλογο απέναντι στο προσωπικό, ακόμη και όταν συζητούνται προκλήσεις.</a:t>
            </a:r>
          </a:p>
          <a:p>
            <a:pPr marL="0" lvl="0" indent="0" algn="l" rtl="0">
              <a:lnSpc>
                <a:spcPct val="115000"/>
              </a:lnSpc>
              <a:spcBef>
                <a:spcPts val="1200"/>
              </a:spcBef>
              <a:spcAft>
                <a:spcPts val="0"/>
              </a:spcAft>
              <a:buNone/>
            </a:pPr>
            <a:r>
              <a:rPr lang="el-GR" sz="2000" b="1" dirty="0">
                <a:solidFill>
                  <a:schemeClr val="accent2"/>
                </a:solidFill>
              </a:rPr>
              <a:t>Ο ηγέτης που λειτουργεί ως ηθική πυξίδα προάγει τη δικαιοσύνη, τη συνέπεια και την </a:t>
            </a:r>
            <a:r>
              <a:rPr lang="el-GR" sz="2000" b="1" dirty="0" err="1">
                <a:solidFill>
                  <a:schemeClr val="accent2"/>
                </a:solidFill>
              </a:rPr>
              <a:t>προβλεψιμότητα</a:t>
            </a:r>
            <a:r>
              <a:rPr lang="el-GR" sz="2000" b="1" dirty="0">
                <a:solidFill>
                  <a:schemeClr val="accent2"/>
                </a:solidFill>
              </a:rPr>
              <a:t> στη λήψη αποφάσεων, στοιχεία ζωτικής σημασίας για τη συναισθηματική σταθερότητα και την ευημερία του προσωπικού.</a:t>
            </a:r>
            <a:endParaRPr lang="el-GR" sz="1100" b="1" dirty="0">
              <a:solidFill>
                <a:schemeClr val="accent2"/>
              </a:solidFill>
              <a:latin typeface="Arial"/>
              <a:ea typeface="Arial"/>
              <a:cs typeface="Arial"/>
              <a:sym typeface="Arial"/>
            </a:endParaRPr>
          </a:p>
          <a:p>
            <a:pPr marL="0" lvl="0" indent="0" algn="l" rtl="0">
              <a:lnSpc>
                <a:spcPct val="100000"/>
              </a:lnSpc>
              <a:spcBef>
                <a:spcPts val="1200"/>
              </a:spcBef>
              <a:spcAft>
                <a:spcPts val="0"/>
              </a:spcAft>
              <a:buNone/>
            </a:pPr>
            <a:endParaRPr sz="2300" dirty="0">
              <a:solidFill>
                <a:srgbClr val="000000"/>
              </a:solidFill>
            </a:endParaRPr>
          </a:p>
          <a:p>
            <a:pPr marL="457200" lvl="0" indent="0" algn="l" rtl="0">
              <a:lnSpc>
                <a:spcPct val="100000"/>
              </a:lnSpc>
              <a:spcBef>
                <a:spcPts val="0"/>
              </a:spcBef>
              <a:spcAft>
                <a:spcPts val="0"/>
              </a:spcAft>
              <a:buNone/>
            </a:pPr>
            <a:endParaRPr sz="2300" dirty="0">
              <a:solidFill>
                <a:srgbClr val="000000"/>
              </a:solidFill>
            </a:endParaRPr>
          </a:p>
          <a:p>
            <a:pPr marL="0" lvl="0" indent="0" algn="l" rtl="0">
              <a:lnSpc>
                <a:spcPct val="100000"/>
              </a:lnSpc>
              <a:spcBef>
                <a:spcPts val="0"/>
              </a:spcBef>
              <a:spcAft>
                <a:spcPts val="0"/>
              </a:spcAft>
              <a:buNone/>
            </a:pPr>
            <a:endParaRPr sz="3000" dirty="0">
              <a:solidFill>
                <a:srgbClr val="4F4F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39e7b6f5a92_0_60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42" name="Google Shape;442;g39e7b6f5a92_0_60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a:t>Άσκηση </a:t>
            </a:r>
            <a:endParaRPr/>
          </a:p>
        </p:txBody>
      </p:sp>
      <p:pic>
        <p:nvPicPr>
          <p:cNvPr id="443" name="Google Shape;443;g39e7b6f5a92_0_601" descr="low polygonal 3d  light bulb concept symbol (Provided by Getty Images)"/>
          <p:cNvPicPr preferRelativeResize="0"/>
          <p:nvPr/>
        </p:nvPicPr>
        <p:blipFill rotWithShape="1">
          <a:blip r:embed="rId3">
            <a:alphaModFix/>
          </a:blip>
          <a:srcRect l="33470" t="39867"/>
          <a:stretch/>
        </p:blipFill>
        <p:spPr>
          <a:xfrm>
            <a:off x="4080500" y="2745648"/>
            <a:ext cx="8111498" cy="4055800"/>
          </a:xfrm>
          <a:prstGeom prst="rect">
            <a:avLst/>
          </a:prstGeom>
          <a:noFill/>
          <a:ln>
            <a:noFill/>
          </a:ln>
        </p:spPr>
      </p:pic>
      <p:sp>
        <p:nvSpPr>
          <p:cNvPr id="444" name="Google Shape;444;g39e7b6f5a92_0_60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300" dirty="0">
              <a:solidFill>
                <a:srgbClr val="4F4F50"/>
              </a:solidFill>
            </a:endParaRPr>
          </a:p>
          <a:p>
            <a:pPr marL="457200" lvl="0" indent="0" algn="l" rtl="0">
              <a:lnSpc>
                <a:spcPct val="100000"/>
              </a:lnSpc>
              <a:spcBef>
                <a:spcPts val="0"/>
              </a:spcBef>
              <a:spcAft>
                <a:spcPts val="0"/>
              </a:spcAft>
              <a:buNone/>
            </a:pPr>
            <a:r>
              <a:rPr lang="en-US" sz="2300" dirty="0" err="1">
                <a:solidFill>
                  <a:srgbClr val="4F4F50"/>
                </a:solidFill>
              </a:rPr>
              <a:t>Σκεφτείτε</a:t>
            </a:r>
            <a:r>
              <a:rPr lang="en-US" sz="2300" dirty="0">
                <a:solidFill>
                  <a:srgbClr val="4F4F50"/>
                </a:solidFill>
              </a:rPr>
              <a:t> </a:t>
            </a:r>
            <a:r>
              <a:rPr lang="en-US" sz="2300" dirty="0" err="1">
                <a:solidFill>
                  <a:srgbClr val="4F4F50"/>
                </a:solidFill>
              </a:rPr>
              <a:t>τους</a:t>
            </a:r>
            <a:r>
              <a:rPr lang="en-US" sz="2300" dirty="0">
                <a:solidFill>
                  <a:srgbClr val="4F4F50"/>
                </a:solidFill>
              </a:rPr>
              <a:t> </a:t>
            </a:r>
            <a:r>
              <a:rPr lang="en-US" sz="2300" dirty="0" err="1">
                <a:solidFill>
                  <a:srgbClr val="4F4F50"/>
                </a:solidFill>
              </a:rPr>
              <a:t>τύ</a:t>
            </a:r>
            <a:r>
              <a:rPr lang="en-US" sz="2300" dirty="0">
                <a:solidFill>
                  <a:srgbClr val="4F4F50"/>
                </a:solidFill>
              </a:rPr>
              <a:t>π</a:t>
            </a:r>
            <a:r>
              <a:rPr lang="en-US" sz="2300" dirty="0" err="1">
                <a:solidFill>
                  <a:srgbClr val="4F4F50"/>
                </a:solidFill>
              </a:rPr>
              <a:t>ους</a:t>
            </a:r>
            <a:r>
              <a:rPr lang="en-US" sz="2300" dirty="0">
                <a:solidFill>
                  <a:srgbClr val="4F4F50"/>
                </a:solidFill>
              </a:rPr>
              <a:t> </a:t>
            </a:r>
            <a:r>
              <a:rPr lang="en-US" sz="2300" dirty="0" err="1">
                <a:solidFill>
                  <a:srgbClr val="4F4F50"/>
                </a:solidFill>
              </a:rPr>
              <a:t>ηγεσί</a:t>
            </a:r>
            <a:r>
              <a:rPr lang="en-US" sz="2300" dirty="0">
                <a:solidFill>
                  <a:srgbClr val="4F4F50"/>
                </a:solidFill>
              </a:rPr>
              <a:t>α</a:t>
            </a:r>
            <a:r>
              <a:rPr lang="en-US" sz="2300" dirty="0" err="1">
                <a:solidFill>
                  <a:srgbClr val="4F4F50"/>
                </a:solidFill>
              </a:rPr>
              <a:t>ς</a:t>
            </a:r>
            <a:r>
              <a:rPr lang="en-US" sz="2300" dirty="0">
                <a:solidFill>
                  <a:srgbClr val="4F4F50"/>
                </a:solidFill>
              </a:rPr>
              <a:t> π</a:t>
            </a:r>
            <a:r>
              <a:rPr lang="en-US" sz="2300" dirty="0" err="1">
                <a:solidFill>
                  <a:srgbClr val="4F4F50"/>
                </a:solidFill>
              </a:rPr>
              <a:t>ου</a:t>
            </a:r>
            <a:r>
              <a:rPr lang="en-US" sz="2300" dirty="0">
                <a:solidFill>
                  <a:srgbClr val="4F4F50"/>
                </a:solidFill>
              </a:rPr>
              <a:t> </a:t>
            </a:r>
            <a:r>
              <a:rPr lang="en-US" sz="2300" dirty="0" err="1">
                <a:solidFill>
                  <a:srgbClr val="4F4F50"/>
                </a:solidFill>
              </a:rPr>
              <a:t>μόλις</a:t>
            </a:r>
            <a:r>
              <a:rPr lang="en-US" sz="2300" dirty="0">
                <a:solidFill>
                  <a:srgbClr val="4F4F50"/>
                </a:solidFill>
              </a:rPr>
              <a:t> </a:t>
            </a:r>
            <a:r>
              <a:rPr lang="el-GR" sz="2300" dirty="0">
                <a:solidFill>
                  <a:srgbClr val="4F4F50"/>
                </a:solidFill>
              </a:rPr>
              <a:t>συζητήσαμε</a:t>
            </a:r>
            <a:r>
              <a:rPr lang="en-US" sz="2300" dirty="0">
                <a:solidFill>
                  <a:srgbClr val="4F4F50"/>
                </a:solidFill>
              </a:rPr>
              <a:t> </a:t>
            </a:r>
            <a:r>
              <a:rPr lang="en-US" sz="2300" dirty="0" err="1">
                <a:solidFill>
                  <a:srgbClr val="4F4F50"/>
                </a:solidFill>
              </a:rPr>
              <a:t>κ</a:t>
            </a:r>
            <a:r>
              <a:rPr lang="en-US" sz="2300" dirty="0">
                <a:solidFill>
                  <a:srgbClr val="4F4F50"/>
                </a:solidFill>
              </a:rPr>
              <a:t>α</a:t>
            </a:r>
            <a:r>
              <a:rPr lang="en-US" sz="2300" dirty="0" err="1">
                <a:solidFill>
                  <a:srgbClr val="4F4F50"/>
                </a:solidFill>
              </a:rPr>
              <a:t>ι</a:t>
            </a:r>
            <a:r>
              <a:rPr lang="en-US" sz="2300" dirty="0">
                <a:solidFill>
                  <a:srgbClr val="4F4F50"/>
                </a:solidFill>
              </a:rPr>
              <a:t> </a:t>
            </a:r>
            <a:r>
              <a:rPr lang="el-GR" sz="2300" dirty="0">
                <a:solidFill>
                  <a:srgbClr val="4F4F50"/>
                </a:solidFill>
              </a:rPr>
              <a:t>αναστοχαστείτε για</a:t>
            </a:r>
            <a:r>
              <a:rPr lang="en-US" sz="2300" dirty="0">
                <a:solidFill>
                  <a:srgbClr val="4F4F50"/>
                </a:solidFill>
              </a:rPr>
              <a:t> </a:t>
            </a:r>
            <a:r>
              <a:rPr lang="en-US" sz="2300" dirty="0" err="1">
                <a:solidFill>
                  <a:srgbClr val="4F4F50"/>
                </a:solidFill>
              </a:rPr>
              <a:t>το</a:t>
            </a:r>
            <a:r>
              <a:rPr lang="en-US" sz="2300" dirty="0">
                <a:solidFill>
                  <a:srgbClr val="4F4F50"/>
                </a:solidFill>
              </a:rPr>
              <a:t> </a:t>
            </a:r>
            <a:r>
              <a:rPr lang="el-GR" sz="2300" dirty="0">
                <a:solidFill>
                  <a:srgbClr val="4F4F50"/>
                </a:solidFill>
              </a:rPr>
              <a:t>στυλ </a:t>
            </a:r>
            <a:r>
              <a:rPr lang="en-US" sz="2300" dirty="0" err="1">
                <a:solidFill>
                  <a:srgbClr val="4F4F50"/>
                </a:solidFill>
              </a:rPr>
              <a:t>ηγεσί</a:t>
            </a:r>
            <a:r>
              <a:rPr lang="en-US" sz="2300" dirty="0">
                <a:solidFill>
                  <a:srgbClr val="4F4F50"/>
                </a:solidFill>
              </a:rPr>
              <a:t>α</a:t>
            </a:r>
            <a:r>
              <a:rPr lang="en-US" sz="2300" dirty="0" err="1">
                <a:solidFill>
                  <a:srgbClr val="4F4F50"/>
                </a:solidFill>
              </a:rPr>
              <a:t>ς</a:t>
            </a:r>
            <a:r>
              <a:rPr lang="en-US" sz="2300" dirty="0">
                <a:solidFill>
                  <a:srgbClr val="4F4F50"/>
                </a:solidFill>
              </a:rPr>
              <a:t> π</a:t>
            </a:r>
            <a:r>
              <a:rPr lang="en-US" sz="2300" dirty="0" err="1">
                <a:solidFill>
                  <a:srgbClr val="4F4F50"/>
                </a:solidFill>
              </a:rPr>
              <a:t>ου</a:t>
            </a:r>
            <a:r>
              <a:rPr lang="en-US" sz="2300" dirty="0">
                <a:solidFill>
                  <a:srgbClr val="4F4F50"/>
                </a:solidFill>
              </a:rPr>
              <a:t> </a:t>
            </a:r>
            <a:r>
              <a:rPr lang="en-US" sz="2300" dirty="0" err="1">
                <a:solidFill>
                  <a:srgbClr val="4F4F50"/>
                </a:solidFill>
              </a:rPr>
              <a:t>εφ</a:t>
            </a:r>
            <a:r>
              <a:rPr lang="en-US" sz="2300" dirty="0">
                <a:solidFill>
                  <a:srgbClr val="4F4F50"/>
                </a:solidFill>
              </a:rPr>
              <a:t>α</a:t>
            </a:r>
            <a:r>
              <a:rPr lang="en-US" sz="2300" dirty="0" err="1">
                <a:solidFill>
                  <a:srgbClr val="4F4F50"/>
                </a:solidFill>
              </a:rPr>
              <a:t>ρμόζετ</a:t>
            </a:r>
            <a:r>
              <a:rPr lang="en-US" sz="2300" dirty="0">
                <a:solidFill>
                  <a:srgbClr val="4F4F50"/>
                </a:solidFill>
              </a:rPr>
              <a:t>α</a:t>
            </a:r>
            <a:r>
              <a:rPr lang="en-US" sz="2300" dirty="0" err="1">
                <a:solidFill>
                  <a:srgbClr val="4F4F50"/>
                </a:solidFill>
              </a:rPr>
              <a:t>ι</a:t>
            </a:r>
            <a:r>
              <a:rPr lang="en-US" sz="2300" dirty="0">
                <a:solidFill>
                  <a:srgbClr val="4F4F50"/>
                </a:solidFill>
              </a:rPr>
              <a:t> </a:t>
            </a:r>
            <a:r>
              <a:rPr lang="en-US" sz="2300" dirty="0" err="1">
                <a:solidFill>
                  <a:srgbClr val="4F4F50"/>
                </a:solidFill>
              </a:rPr>
              <a:t>στο</a:t>
            </a:r>
            <a:r>
              <a:rPr lang="en-US" sz="2300" dirty="0">
                <a:solidFill>
                  <a:srgbClr val="4F4F50"/>
                </a:solidFill>
              </a:rPr>
              <a:t> </a:t>
            </a:r>
            <a:r>
              <a:rPr lang="en-US" sz="2300" dirty="0" err="1">
                <a:solidFill>
                  <a:srgbClr val="4F4F50"/>
                </a:solidFill>
              </a:rPr>
              <a:t>σχολείο</a:t>
            </a:r>
            <a:r>
              <a:rPr lang="en-US" sz="2300" dirty="0">
                <a:solidFill>
                  <a:srgbClr val="4F4F50"/>
                </a:solidFill>
              </a:rPr>
              <a:t> </a:t>
            </a:r>
            <a:r>
              <a:rPr lang="en-US" sz="2300" dirty="0" err="1">
                <a:solidFill>
                  <a:srgbClr val="4F4F50"/>
                </a:solidFill>
              </a:rPr>
              <a:t>σ</a:t>
            </a:r>
            <a:r>
              <a:rPr lang="en-US" sz="2300" dirty="0">
                <a:solidFill>
                  <a:srgbClr val="4F4F50"/>
                </a:solidFill>
              </a:rPr>
              <a:t>α</a:t>
            </a:r>
            <a:r>
              <a:rPr lang="en-US" sz="2300" dirty="0" err="1">
                <a:solidFill>
                  <a:srgbClr val="4F4F50"/>
                </a:solidFill>
              </a:rPr>
              <a:t>ς</a:t>
            </a:r>
            <a:r>
              <a:rPr lang="en-US" sz="2300" dirty="0">
                <a:solidFill>
                  <a:srgbClr val="4F4F50"/>
                </a:solidFill>
              </a:rPr>
              <a:t>. </a:t>
            </a:r>
            <a:endParaRPr sz="2300" dirty="0">
              <a:solidFill>
                <a:srgbClr val="4F4F50"/>
              </a:solidFill>
            </a:endParaRPr>
          </a:p>
          <a:p>
            <a:pPr marL="457200" lvl="0" indent="0" algn="l" rtl="0">
              <a:lnSpc>
                <a:spcPct val="100000"/>
              </a:lnSpc>
              <a:spcBef>
                <a:spcPts val="0"/>
              </a:spcBef>
              <a:spcAft>
                <a:spcPts val="0"/>
              </a:spcAft>
              <a:buNone/>
            </a:pPr>
            <a:endParaRPr sz="2300" dirty="0">
              <a:solidFill>
                <a:srgbClr val="4F4F50"/>
              </a:solidFill>
            </a:endParaRPr>
          </a:p>
          <a:p>
            <a:pPr marL="0" lvl="0" indent="0" algn="l" rtl="0">
              <a:lnSpc>
                <a:spcPct val="100000"/>
              </a:lnSpc>
              <a:spcBef>
                <a:spcPts val="0"/>
              </a:spcBef>
              <a:spcAft>
                <a:spcPts val="0"/>
              </a:spcAft>
              <a:buNone/>
            </a:pPr>
            <a:endParaRPr sz="3000" dirty="0">
              <a:solidFill>
                <a:srgbClr val="4F4F50"/>
              </a:solidFill>
            </a:endParaRPr>
          </a:p>
        </p:txBody>
      </p:sp>
      <p:sp>
        <p:nvSpPr>
          <p:cNvPr id="445" name="Google Shape;445;g39e7b6f5a92_0_601"/>
          <p:cNvSpPr txBox="1">
            <a:spLocks noGrp="1"/>
          </p:cNvSpPr>
          <p:nvPr>
            <p:ph type="body" idx="2"/>
          </p:nvPr>
        </p:nvSpPr>
        <p:spPr>
          <a:xfrm>
            <a:off x="482575" y="2745650"/>
            <a:ext cx="6231300" cy="300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100" dirty="0">
              <a:solidFill>
                <a:srgbClr val="4F4F50"/>
              </a:solidFill>
            </a:endParaRPr>
          </a:p>
          <a:p>
            <a:pPr marL="457200" lvl="0" indent="0" algn="l" rtl="0">
              <a:lnSpc>
                <a:spcPct val="100000"/>
              </a:lnSpc>
              <a:spcBef>
                <a:spcPts val="0"/>
              </a:spcBef>
              <a:spcAft>
                <a:spcPts val="0"/>
              </a:spcAft>
              <a:buNone/>
            </a:pPr>
            <a:endParaRPr sz="2100" dirty="0">
              <a:solidFill>
                <a:srgbClr val="4F4F50"/>
              </a:solidFill>
            </a:endParaRPr>
          </a:p>
          <a:p>
            <a:pPr marL="457200" lvl="0" indent="-361950" algn="l" rtl="0">
              <a:lnSpc>
                <a:spcPct val="100000"/>
              </a:lnSpc>
              <a:spcBef>
                <a:spcPts val="0"/>
              </a:spcBef>
              <a:spcAft>
                <a:spcPts val="0"/>
              </a:spcAft>
              <a:buClr>
                <a:srgbClr val="4F4F50"/>
              </a:buClr>
              <a:buSzPts val="2100"/>
              <a:buChar char="●"/>
            </a:pPr>
            <a:r>
              <a:rPr lang="en-US" sz="2100" dirty="0" err="1">
                <a:solidFill>
                  <a:srgbClr val="4F4F50"/>
                </a:solidFill>
              </a:rPr>
              <a:t>Τι</a:t>
            </a:r>
            <a:r>
              <a:rPr lang="en-US" sz="2100" dirty="0">
                <a:solidFill>
                  <a:srgbClr val="4F4F50"/>
                </a:solidFill>
              </a:rPr>
              <a:t> </a:t>
            </a:r>
            <a:r>
              <a:rPr lang="en-US" sz="2100" dirty="0" err="1">
                <a:solidFill>
                  <a:srgbClr val="4F4F50"/>
                </a:solidFill>
              </a:rPr>
              <a:t>είδους</a:t>
            </a:r>
            <a:r>
              <a:rPr lang="en-US" sz="2100" dirty="0">
                <a:solidFill>
                  <a:srgbClr val="4F4F50"/>
                </a:solidFill>
              </a:rPr>
              <a:t> </a:t>
            </a:r>
            <a:r>
              <a:rPr lang="en-US" sz="2100" dirty="0" err="1">
                <a:solidFill>
                  <a:srgbClr val="4F4F50"/>
                </a:solidFill>
              </a:rPr>
              <a:t>ηγετικό</a:t>
            </a:r>
            <a:r>
              <a:rPr lang="en-US" sz="2100" dirty="0">
                <a:solidFill>
                  <a:srgbClr val="4F4F50"/>
                </a:solidFill>
              </a:rPr>
              <a:t> </a:t>
            </a:r>
            <a:r>
              <a:rPr lang="en-US" sz="2100" dirty="0" err="1">
                <a:solidFill>
                  <a:srgbClr val="4F4F50"/>
                </a:solidFill>
              </a:rPr>
              <a:t>στυλ</a:t>
            </a:r>
            <a:r>
              <a:rPr lang="en-US" sz="2100" dirty="0">
                <a:solidFill>
                  <a:srgbClr val="4F4F50"/>
                </a:solidFill>
              </a:rPr>
              <a:t> </a:t>
            </a:r>
            <a:r>
              <a:rPr lang="el-GR" sz="2100" dirty="0">
                <a:solidFill>
                  <a:srgbClr val="4F4F50"/>
                </a:solidFill>
              </a:rPr>
              <a:t>εντοπίζετε</a:t>
            </a:r>
            <a:r>
              <a:rPr lang="en-US" sz="2100" dirty="0">
                <a:solidFill>
                  <a:srgbClr val="4F4F50"/>
                </a:solidFill>
              </a:rPr>
              <a:t>;</a:t>
            </a:r>
            <a:endParaRPr sz="2100" dirty="0">
              <a:solidFill>
                <a:srgbClr val="4F4F50"/>
              </a:solidFill>
            </a:endParaRPr>
          </a:p>
          <a:p>
            <a:pPr marL="457200" lvl="0" indent="-361950" algn="l" rtl="0">
              <a:lnSpc>
                <a:spcPct val="100000"/>
              </a:lnSpc>
              <a:spcBef>
                <a:spcPts val="0"/>
              </a:spcBef>
              <a:spcAft>
                <a:spcPts val="0"/>
              </a:spcAft>
              <a:buClr>
                <a:srgbClr val="4F4F50"/>
              </a:buClr>
              <a:buSzPts val="2100"/>
              <a:buChar char="●"/>
            </a:pPr>
            <a:r>
              <a:rPr lang="en-US" sz="2100" dirty="0" err="1">
                <a:solidFill>
                  <a:srgbClr val="4F4F50"/>
                </a:solidFill>
              </a:rPr>
              <a:t>Έχετε</a:t>
            </a:r>
            <a:r>
              <a:rPr lang="en-US" sz="2100" dirty="0">
                <a:solidFill>
                  <a:srgbClr val="4F4F50"/>
                </a:solidFill>
              </a:rPr>
              <a:t> </a:t>
            </a:r>
            <a:r>
              <a:rPr lang="en-US" sz="2100" dirty="0" err="1">
                <a:solidFill>
                  <a:srgbClr val="4F4F50"/>
                </a:solidFill>
              </a:rPr>
              <a:t>εφ</a:t>
            </a:r>
            <a:r>
              <a:rPr lang="en-US" sz="2100" dirty="0">
                <a:solidFill>
                  <a:srgbClr val="4F4F50"/>
                </a:solidFill>
              </a:rPr>
              <a:t>α</a:t>
            </a:r>
            <a:r>
              <a:rPr lang="en-US" sz="2100" dirty="0" err="1">
                <a:solidFill>
                  <a:srgbClr val="4F4F50"/>
                </a:solidFill>
              </a:rPr>
              <a:t>ρμόσει</a:t>
            </a:r>
            <a:r>
              <a:rPr lang="en-US" sz="2100" dirty="0">
                <a:solidFill>
                  <a:srgbClr val="4F4F50"/>
                </a:solidFill>
              </a:rPr>
              <a:t> </a:t>
            </a:r>
            <a:r>
              <a:rPr lang="en-US" sz="2100" dirty="0" err="1">
                <a:solidFill>
                  <a:srgbClr val="4F4F50"/>
                </a:solidFill>
              </a:rPr>
              <a:t>άλλ</a:t>
            </a:r>
            <a:r>
              <a:rPr lang="el-GR" sz="2100" dirty="0">
                <a:solidFill>
                  <a:srgbClr val="4F4F50"/>
                </a:solidFill>
              </a:rPr>
              <a:t>α</a:t>
            </a:r>
            <a:r>
              <a:rPr lang="en-US" sz="2100" dirty="0">
                <a:solidFill>
                  <a:srgbClr val="4F4F50"/>
                </a:solidFill>
              </a:rPr>
              <a:t> </a:t>
            </a:r>
            <a:r>
              <a:rPr lang="el-GR" sz="2100" dirty="0">
                <a:solidFill>
                  <a:srgbClr val="4F4F50"/>
                </a:solidFill>
              </a:rPr>
              <a:t>στυλ </a:t>
            </a:r>
            <a:r>
              <a:rPr lang="en-US" sz="2100" dirty="0" err="1">
                <a:solidFill>
                  <a:srgbClr val="4F4F50"/>
                </a:solidFill>
              </a:rPr>
              <a:t>στο</a:t>
            </a:r>
            <a:r>
              <a:rPr lang="en-US" sz="2100" dirty="0">
                <a:solidFill>
                  <a:srgbClr val="4F4F50"/>
                </a:solidFill>
              </a:rPr>
              <a:t> πα</a:t>
            </a:r>
            <a:r>
              <a:rPr lang="en-US" sz="2100" dirty="0" err="1">
                <a:solidFill>
                  <a:srgbClr val="4F4F50"/>
                </a:solidFill>
              </a:rPr>
              <a:t>ρελθόν</a:t>
            </a:r>
            <a:r>
              <a:rPr lang="en-US" sz="2100" dirty="0">
                <a:solidFill>
                  <a:srgbClr val="4F4F50"/>
                </a:solidFill>
              </a:rPr>
              <a:t> </a:t>
            </a:r>
            <a:r>
              <a:rPr lang="en-US" sz="2100" dirty="0" err="1">
                <a:solidFill>
                  <a:srgbClr val="4F4F50"/>
                </a:solidFill>
              </a:rPr>
              <a:t>κ</a:t>
            </a:r>
            <a:r>
              <a:rPr lang="en-US" sz="2100" dirty="0">
                <a:solidFill>
                  <a:srgbClr val="4F4F50"/>
                </a:solidFill>
              </a:rPr>
              <a:t>α</a:t>
            </a:r>
            <a:r>
              <a:rPr lang="en-US" sz="2100" dirty="0" err="1">
                <a:solidFill>
                  <a:srgbClr val="4F4F50"/>
                </a:solidFill>
              </a:rPr>
              <a:t>ι</a:t>
            </a:r>
            <a:r>
              <a:rPr lang="en-US" sz="2100" dirty="0">
                <a:solidFill>
                  <a:srgbClr val="4F4F50"/>
                </a:solidFill>
              </a:rPr>
              <a:t> π</a:t>
            </a:r>
            <a:r>
              <a:rPr lang="en-US" sz="2100" dirty="0" err="1">
                <a:solidFill>
                  <a:srgbClr val="4F4F50"/>
                </a:solidFill>
              </a:rPr>
              <a:t>ώς</a:t>
            </a:r>
            <a:r>
              <a:rPr lang="en-US" sz="2100" dirty="0">
                <a:solidFill>
                  <a:srgbClr val="4F4F50"/>
                </a:solidFill>
              </a:rPr>
              <a:t> </a:t>
            </a:r>
            <a:r>
              <a:rPr lang="el-GR" sz="2100" dirty="0">
                <a:solidFill>
                  <a:srgbClr val="4F4F50"/>
                </a:solidFill>
              </a:rPr>
              <a:t>αυτά </a:t>
            </a:r>
            <a:r>
              <a:rPr lang="en-US" sz="2100" dirty="0" err="1">
                <a:solidFill>
                  <a:srgbClr val="4F4F50"/>
                </a:solidFill>
              </a:rPr>
              <a:t>έχουν</a:t>
            </a:r>
            <a:r>
              <a:rPr lang="en-US" sz="2100" dirty="0">
                <a:solidFill>
                  <a:srgbClr val="4F4F50"/>
                </a:solidFill>
              </a:rPr>
              <a:t> </a:t>
            </a:r>
            <a:r>
              <a:rPr lang="en-US" sz="2100" dirty="0" err="1">
                <a:solidFill>
                  <a:srgbClr val="4F4F50"/>
                </a:solidFill>
              </a:rPr>
              <a:t>ε</a:t>
            </a:r>
            <a:r>
              <a:rPr lang="en-US" sz="2100" dirty="0">
                <a:solidFill>
                  <a:srgbClr val="4F4F50"/>
                </a:solidFill>
              </a:rPr>
              <a:t>π</a:t>
            </a:r>
            <a:r>
              <a:rPr lang="en-US" sz="2100" dirty="0" err="1">
                <a:solidFill>
                  <a:srgbClr val="4F4F50"/>
                </a:solidFill>
              </a:rPr>
              <a:t>ηρεάσει</a:t>
            </a:r>
            <a:r>
              <a:rPr lang="en-US" sz="2100" dirty="0">
                <a:solidFill>
                  <a:srgbClr val="4F4F50"/>
                </a:solidFill>
              </a:rPr>
              <a:t> </a:t>
            </a:r>
            <a:r>
              <a:rPr lang="en-US" sz="2100" dirty="0" err="1">
                <a:solidFill>
                  <a:srgbClr val="4F4F50"/>
                </a:solidFill>
              </a:rPr>
              <a:t>εσάς</a:t>
            </a:r>
            <a:r>
              <a:rPr lang="en-US" sz="2100" dirty="0">
                <a:solidFill>
                  <a:srgbClr val="4F4F50"/>
                </a:solidFill>
              </a:rPr>
              <a:t> </a:t>
            </a:r>
            <a:r>
              <a:rPr lang="en-US" sz="2100" dirty="0" err="1">
                <a:solidFill>
                  <a:srgbClr val="4F4F50"/>
                </a:solidFill>
              </a:rPr>
              <a:t>ως</a:t>
            </a:r>
            <a:r>
              <a:rPr lang="en-US" sz="2100" dirty="0">
                <a:solidFill>
                  <a:srgbClr val="4F4F50"/>
                </a:solidFill>
              </a:rPr>
              <a:t> </a:t>
            </a:r>
            <a:r>
              <a:rPr lang="en-US" sz="2100" dirty="0" err="1">
                <a:solidFill>
                  <a:srgbClr val="4F4F50"/>
                </a:solidFill>
              </a:rPr>
              <a:t>άτομο</a:t>
            </a:r>
            <a:r>
              <a:rPr lang="en-US" sz="2100" dirty="0">
                <a:solidFill>
                  <a:srgbClr val="4F4F50"/>
                </a:solidFill>
              </a:rPr>
              <a:t> </a:t>
            </a:r>
            <a:r>
              <a:rPr lang="en-US" sz="2100" dirty="0" err="1">
                <a:solidFill>
                  <a:srgbClr val="4F4F50"/>
                </a:solidFill>
              </a:rPr>
              <a:t>κ</a:t>
            </a:r>
            <a:r>
              <a:rPr lang="en-US" sz="2100" dirty="0">
                <a:solidFill>
                  <a:srgbClr val="4F4F50"/>
                </a:solidFill>
              </a:rPr>
              <a:t>α</a:t>
            </a:r>
            <a:r>
              <a:rPr lang="en-US" sz="2100" dirty="0" err="1">
                <a:solidFill>
                  <a:srgbClr val="4F4F50"/>
                </a:solidFill>
              </a:rPr>
              <a:t>ι</a:t>
            </a:r>
            <a:r>
              <a:rPr lang="en-US" sz="2100" dirty="0">
                <a:solidFill>
                  <a:srgbClr val="4F4F50"/>
                </a:solidFill>
              </a:rPr>
              <a:t> </a:t>
            </a:r>
            <a:r>
              <a:rPr lang="en-US" sz="2100" dirty="0" err="1">
                <a:solidFill>
                  <a:srgbClr val="4F4F50"/>
                </a:solidFill>
              </a:rPr>
              <a:t>το</a:t>
            </a:r>
            <a:r>
              <a:rPr lang="en-US" sz="2100" dirty="0">
                <a:solidFill>
                  <a:srgbClr val="4F4F50"/>
                </a:solidFill>
              </a:rPr>
              <a:t> </a:t>
            </a:r>
            <a:r>
              <a:rPr lang="en-US" sz="2100" dirty="0" err="1">
                <a:solidFill>
                  <a:srgbClr val="4F4F50"/>
                </a:solidFill>
              </a:rPr>
              <a:t>σχολείο</a:t>
            </a:r>
            <a:r>
              <a:rPr lang="en-US" sz="2100" dirty="0">
                <a:solidFill>
                  <a:srgbClr val="4F4F50"/>
                </a:solidFill>
              </a:rPr>
              <a:t> </a:t>
            </a:r>
            <a:r>
              <a:rPr lang="en-US" sz="2100" dirty="0" err="1">
                <a:solidFill>
                  <a:srgbClr val="4F4F50"/>
                </a:solidFill>
              </a:rPr>
              <a:t>συνολικά</a:t>
            </a:r>
            <a:r>
              <a:rPr lang="en-US" sz="2100" dirty="0">
                <a:solidFill>
                  <a:srgbClr val="4F4F50"/>
                </a:solidFill>
              </a:rPr>
              <a:t>;</a:t>
            </a:r>
            <a:endParaRPr sz="2100" dirty="0">
              <a:solidFill>
                <a:srgbClr val="4F4F50"/>
              </a:solidFill>
            </a:endParaRPr>
          </a:p>
          <a:p>
            <a:pPr marL="0" lvl="0" indent="0" algn="l" rtl="0">
              <a:lnSpc>
                <a:spcPct val="100000"/>
              </a:lnSpc>
              <a:spcBef>
                <a:spcPts val="0"/>
              </a:spcBef>
              <a:spcAft>
                <a:spcPts val="0"/>
              </a:spcAft>
              <a:buNone/>
            </a:pPr>
            <a:endParaRPr sz="2100" dirty="0">
              <a:solidFill>
                <a:srgbClr val="4F4F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39e7b6f5a92_0_60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51" name="Google Shape;451;g39e7b6f5a92_0_60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Στυλ</a:t>
            </a:r>
            <a:r>
              <a:rPr lang="en-US" dirty="0"/>
              <a:t> </a:t>
            </a:r>
            <a:r>
              <a:rPr lang="en-US" dirty="0" err="1"/>
              <a:t>ηγεσί</a:t>
            </a:r>
            <a:r>
              <a:rPr lang="en-US" dirty="0"/>
              <a:t>α</a:t>
            </a:r>
            <a:r>
              <a:rPr lang="en-US" dirty="0" err="1"/>
              <a:t>ς</a:t>
            </a:r>
            <a:r>
              <a:rPr lang="en-US" dirty="0"/>
              <a:t> - </a:t>
            </a:r>
            <a:r>
              <a:rPr lang="el-GR" dirty="0"/>
              <a:t>Μ</a:t>
            </a:r>
            <a:r>
              <a:rPr lang="en-US" dirty="0" err="1"/>
              <a:t>ελέτη</a:t>
            </a:r>
            <a:r>
              <a:rPr lang="en-US" dirty="0"/>
              <a:t> π</a:t>
            </a:r>
            <a:r>
              <a:rPr lang="en-US" dirty="0" err="1"/>
              <a:t>ερί</a:t>
            </a:r>
            <a:r>
              <a:rPr lang="en-US" dirty="0"/>
              <a:t>π</a:t>
            </a:r>
            <a:r>
              <a:rPr lang="en-US" dirty="0" err="1"/>
              <a:t>τωσης</a:t>
            </a:r>
            <a:endParaRPr dirty="0"/>
          </a:p>
        </p:txBody>
      </p:sp>
      <p:sp>
        <p:nvSpPr>
          <p:cNvPr id="452" name="Google Shape;452;g39e7b6f5a92_0_60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l-GR" sz="2000" dirty="0">
                <a:solidFill>
                  <a:srgbClr val="4F4F50"/>
                </a:solidFill>
              </a:rPr>
              <a:t>Η Σάρα ήταν επικεφαλής ενός μεγάλου Λυκείου σε μητροπολιτική περιοχή, το οποίο αντιμετώπιζε σοβαρό πρόβλημα επαγγελματικής εξουθένωσης των εκπαιδευτικών.</a:t>
            </a:r>
            <a:r>
              <a:rPr lang="en-US" sz="2000" dirty="0">
                <a:solidFill>
                  <a:srgbClr val="4F4F50"/>
                </a:solidFill>
              </a:rPr>
              <a:t> </a:t>
            </a:r>
            <a:endParaRPr lang="el-GR" sz="2000" dirty="0">
              <a:solidFill>
                <a:srgbClr val="4F4F50"/>
              </a:solidFill>
            </a:endParaRPr>
          </a:p>
          <a:p>
            <a:pPr marL="0" lvl="0" indent="0" algn="l" rtl="0">
              <a:lnSpc>
                <a:spcPct val="100000"/>
              </a:lnSpc>
              <a:spcBef>
                <a:spcPts val="1200"/>
              </a:spcBef>
              <a:spcAft>
                <a:spcPts val="0"/>
              </a:spcAft>
              <a:buNone/>
            </a:pPr>
            <a:r>
              <a:rPr lang="el-GR" sz="2000" dirty="0">
                <a:solidFill>
                  <a:srgbClr val="4F4F50"/>
                </a:solidFill>
              </a:rPr>
              <a:t>Αντί να εφαρμόσει μια λύση από πάνω προς τα κάτω (μια προσέγγιση που εστιάζει στις ελλείψεις), η Σάρα</a:t>
            </a:r>
            <a:r>
              <a:rPr lang="en-US" sz="2000" dirty="0">
                <a:solidFill>
                  <a:srgbClr val="4F4F50"/>
                </a:solidFill>
              </a:rPr>
              <a:t> </a:t>
            </a:r>
            <a:r>
              <a:rPr lang="el-GR" sz="2000" dirty="0">
                <a:solidFill>
                  <a:srgbClr val="4F4F50"/>
                </a:solidFill>
              </a:rPr>
              <a:t>υιοθέτησε το υπηρετικό στυλ ηγεσίας.</a:t>
            </a:r>
            <a:endParaRPr sz="2000" dirty="0">
              <a:solidFill>
                <a:srgbClr val="4F4F50"/>
              </a:solidFill>
            </a:endParaRPr>
          </a:p>
          <a:p>
            <a:pPr marL="457200" lvl="0" indent="0" algn="l" rtl="0">
              <a:lnSpc>
                <a:spcPct val="100000"/>
              </a:lnSpc>
              <a:spcBef>
                <a:spcPts val="1200"/>
              </a:spcBef>
              <a:spcAft>
                <a:spcPts val="0"/>
              </a:spcAft>
              <a:buNone/>
            </a:pPr>
            <a:endParaRPr sz="2000" dirty="0">
              <a:solidFill>
                <a:srgbClr val="4F4F50"/>
              </a:solidFill>
            </a:endParaRPr>
          </a:p>
          <a:p>
            <a:pPr marL="0" lvl="0" indent="0" algn="l" rtl="0">
              <a:lnSpc>
                <a:spcPct val="100000"/>
              </a:lnSpc>
              <a:spcBef>
                <a:spcPts val="0"/>
              </a:spcBef>
              <a:spcAft>
                <a:spcPts val="0"/>
              </a:spcAft>
              <a:buNone/>
            </a:pPr>
            <a:endParaRPr sz="2000" dirty="0">
              <a:solidFill>
                <a:srgbClr val="4F4F50"/>
              </a:solidFill>
            </a:endParaRPr>
          </a:p>
        </p:txBody>
      </p:sp>
      <p:graphicFrame>
        <p:nvGraphicFramePr>
          <p:cNvPr id="453" name="Google Shape;453;g39e7b6f5a92_0_607"/>
          <p:cNvGraphicFramePr/>
          <p:nvPr>
            <p:extLst>
              <p:ext uri="{D42A27DB-BD31-4B8C-83A1-F6EECF244321}">
                <p14:modId xmlns:p14="http://schemas.microsoft.com/office/powerpoint/2010/main" val="2990305369"/>
              </p:ext>
            </p:extLst>
          </p:nvPr>
        </p:nvGraphicFramePr>
        <p:xfrm>
          <a:off x="97970" y="3172154"/>
          <a:ext cx="11418100" cy="3729090"/>
        </p:xfrm>
        <a:graphic>
          <a:graphicData uri="http://schemas.openxmlformats.org/drawingml/2006/table">
            <a:tbl>
              <a:tblPr>
                <a:noFill/>
                <a:tableStyleId>{515C1AEC-C18D-4D35-BD4E-96D4705261D1}</a:tableStyleId>
              </a:tblPr>
              <a:tblGrid>
                <a:gridCol w="5709050">
                  <a:extLst>
                    <a:ext uri="{9D8B030D-6E8A-4147-A177-3AD203B41FA5}">
                      <a16:colId xmlns:a16="http://schemas.microsoft.com/office/drawing/2014/main" val="20000"/>
                    </a:ext>
                  </a:extLst>
                </a:gridCol>
                <a:gridCol w="5709050">
                  <a:extLst>
                    <a:ext uri="{9D8B030D-6E8A-4147-A177-3AD203B41FA5}">
                      <a16:colId xmlns:a16="http://schemas.microsoft.com/office/drawing/2014/main" val="20001"/>
                    </a:ext>
                  </a:extLst>
                </a:gridCol>
              </a:tblGrid>
              <a:tr h="2118950">
                <a:tc>
                  <a:txBody>
                    <a:bodyPr/>
                    <a:lstStyle/>
                    <a:p>
                      <a:pPr marL="0" lvl="0" indent="0" algn="l" rtl="0">
                        <a:lnSpc>
                          <a:spcPct val="115000"/>
                        </a:lnSpc>
                        <a:spcBef>
                          <a:spcPts val="1200"/>
                        </a:spcBef>
                        <a:spcAft>
                          <a:spcPts val="0"/>
                        </a:spcAft>
                        <a:buNone/>
                      </a:pPr>
                      <a:r>
                        <a:rPr lang="en-US" sz="1650" b="1" dirty="0" err="1">
                          <a:solidFill>
                            <a:srgbClr val="4F4F50"/>
                          </a:solidFill>
                          <a:latin typeface="Calibri"/>
                          <a:ea typeface="Calibri"/>
                          <a:cs typeface="Calibri"/>
                          <a:sym typeface="Calibri"/>
                        </a:rPr>
                        <a:t>Εξ</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τομικευμένη</a:t>
                      </a:r>
                      <a:r>
                        <a:rPr lang="en-US" sz="1650" b="1" dirty="0">
                          <a:solidFill>
                            <a:srgbClr val="4F4F50"/>
                          </a:solidFill>
                          <a:latin typeface="Calibri"/>
                          <a:ea typeface="Calibri"/>
                          <a:cs typeface="Calibri"/>
                          <a:sym typeface="Calibri"/>
                        </a:rPr>
                        <a:t> π</a:t>
                      </a:r>
                      <a:r>
                        <a:rPr lang="en-US" sz="1650" b="1" dirty="0" err="1">
                          <a:solidFill>
                            <a:srgbClr val="4F4F50"/>
                          </a:solidFill>
                          <a:latin typeface="Calibri"/>
                          <a:ea typeface="Calibri"/>
                          <a:cs typeface="Calibri"/>
                          <a:sym typeface="Calibri"/>
                        </a:rPr>
                        <a:t>ροσέγγιση</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μετ</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σχημ</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τιστική</a:t>
                      </a:r>
                      <a:r>
                        <a:rPr lang="en-US" sz="1650" b="1"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Η</a:t>
                      </a:r>
                      <a:r>
                        <a:rPr lang="en-US" sz="1650"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Σάρα</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κ</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ι</a:t>
                      </a:r>
                      <a:r>
                        <a:rPr lang="en-US" sz="1650"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τα άλλα στελέχη της διεύθυνσης</a:t>
                      </a:r>
                      <a:r>
                        <a:rPr lang="en-US" sz="1650" dirty="0">
                          <a:solidFill>
                            <a:srgbClr val="4F4F50"/>
                          </a:solidFill>
                          <a:latin typeface="Calibri"/>
                          <a:ea typeface="Calibri"/>
                          <a:cs typeface="Calibri"/>
                          <a:sym typeface="Calibri"/>
                        </a:rPr>
                        <a:t> π</a:t>
                      </a:r>
                      <a:r>
                        <a:rPr lang="en-US" sz="1650" dirty="0" err="1">
                          <a:solidFill>
                            <a:srgbClr val="4F4F50"/>
                          </a:solidFill>
                          <a:latin typeface="Calibri"/>
                          <a:ea typeface="Calibri"/>
                          <a:cs typeface="Calibri"/>
                          <a:sym typeface="Calibri"/>
                        </a:rPr>
                        <a:t>ρ</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γμ</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το</a:t>
                      </a:r>
                      <a:r>
                        <a:rPr lang="en-US" sz="1650" dirty="0">
                          <a:solidFill>
                            <a:srgbClr val="4F4F50"/>
                          </a:solidFill>
                          <a:latin typeface="Calibri"/>
                          <a:ea typeface="Calibri"/>
                          <a:cs typeface="Calibri"/>
                          <a:sym typeface="Calibri"/>
                        </a:rPr>
                        <a:t>π</a:t>
                      </a:r>
                      <a:r>
                        <a:rPr lang="en-US" sz="1650" dirty="0" err="1">
                          <a:solidFill>
                            <a:srgbClr val="4F4F50"/>
                          </a:solidFill>
                          <a:latin typeface="Calibri"/>
                          <a:ea typeface="Calibri"/>
                          <a:cs typeface="Calibri"/>
                          <a:sym typeface="Calibri"/>
                        </a:rPr>
                        <a:t>οίησ</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ν</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ελέγχους</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ευημερί</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ς</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με</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ό</a:t>
                      </a:r>
                      <a:r>
                        <a:rPr lang="el-GR" sz="1650" dirty="0">
                          <a:solidFill>
                            <a:srgbClr val="4F4F50"/>
                          </a:solidFill>
                          <a:latin typeface="Calibri"/>
                          <a:ea typeface="Calibri"/>
                          <a:cs typeface="Calibri"/>
                          <a:sym typeface="Calibri"/>
                        </a:rPr>
                        <a:t>λα τα μέλη</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του</a:t>
                      </a:r>
                      <a:r>
                        <a:rPr lang="en-US" sz="1650" dirty="0">
                          <a:solidFill>
                            <a:srgbClr val="4F4F50"/>
                          </a:solidFill>
                          <a:latin typeface="Calibri"/>
                          <a:ea typeface="Calibri"/>
                          <a:cs typeface="Calibri"/>
                          <a:sym typeface="Calibri"/>
                        </a:rPr>
                        <a:t> π</a:t>
                      </a:r>
                      <a:r>
                        <a:rPr lang="en-US" sz="1650" dirty="0" err="1">
                          <a:solidFill>
                            <a:srgbClr val="4F4F50"/>
                          </a:solidFill>
                          <a:latin typeface="Calibri"/>
                          <a:ea typeface="Calibri"/>
                          <a:cs typeface="Calibri"/>
                          <a:sym typeface="Calibri"/>
                        </a:rPr>
                        <a:t>ροσω</a:t>
                      </a:r>
                      <a:r>
                        <a:rPr lang="en-US" sz="1650" dirty="0">
                          <a:solidFill>
                            <a:srgbClr val="4F4F50"/>
                          </a:solidFill>
                          <a:latin typeface="Calibri"/>
                          <a:ea typeface="Calibri"/>
                          <a:cs typeface="Calibri"/>
                          <a:sym typeface="Calibri"/>
                        </a:rPr>
                        <a:t>π</a:t>
                      </a:r>
                      <a:r>
                        <a:rPr lang="en-US" sz="1650" dirty="0" err="1">
                          <a:solidFill>
                            <a:srgbClr val="4F4F50"/>
                          </a:solidFill>
                          <a:latin typeface="Calibri"/>
                          <a:ea typeface="Calibri"/>
                          <a:cs typeface="Calibri"/>
                          <a:sym typeface="Calibri"/>
                        </a:rPr>
                        <a:t>ικού</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γι</a:t>
                      </a:r>
                      <a:r>
                        <a:rPr lang="en-US" sz="1650" dirty="0">
                          <a:solidFill>
                            <a:srgbClr val="4F4F50"/>
                          </a:solidFill>
                          <a:latin typeface="Calibri"/>
                          <a:ea typeface="Calibri"/>
                          <a:cs typeface="Calibri"/>
                          <a:sym typeface="Calibri"/>
                        </a:rPr>
                        <a:t>α </a:t>
                      </a:r>
                      <a:r>
                        <a:rPr lang="en-US" sz="1650" dirty="0" err="1">
                          <a:solidFill>
                            <a:srgbClr val="4F4F50"/>
                          </a:solidFill>
                          <a:latin typeface="Calibri"/>
                          <a:ea typeface="Calibri"/>
                          <a:cs typeface="Calibri"/>
                          <a:sym typeface="Calibri"/>
                        </a:rPr>
                        <a:t>ν</a:t>
                      </a:r>
                      <a:r>
                        <a:rPr lang="en-US" sz="1650" dirty="0">
                          <a:solidFill>
                            <a:srgbClr val="4F4F50"/>
                          </a:solidFill>
                          <a:latin typeface="Calibri"/>
                          <a:ea typeface="Calibri"/>
                          <a:cs typeface="Calibri"/>
                          <a:sym typeface="Calibri"/>
                        </a:rPr>
                        <a:t>α </a:t>
                      </a:r>
                      <a:r>
                        <a:rPr lang="en-US" sz="1650" dirty="0" err="1">
                          <a:solidFill>
                            <a:srgbClr val="4F4F50"/>
                          </a:solidFill>
                          <a:latin typeface="Calibri"/>
                          <a:ea typeface="Calibri"/>
                          <a:cs typeface="Calibri"/>
                          <a:sym typeface="Calibri"/>
                        </a:rPr>
                        <a:t>κ</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τ</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νοήσ</a:t>
                      </a:r>
                      <a:r>
                        <a:rPr lang="el-GR" sz="1650" dirty="0" err="1">
                          <a:solidFill>
                            <a:srgbClr val="4F4F50"/>
                          </a:solidFill>
                          <a:latin typeface="Calibri"/>
                          <a:ea typeface="Calibri"/>
                          <a:cs typeface="Calibri"/>
                          <a:sym typeface="Calibri"/>
                        </a:rPr>
                        <a:t>ουν</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τ</a:t>
                      </a:r>
                      <a:r>
                        <a:rPr lang="en-US" sz="1650" dirty="0">
                          <a:solidFill>
                            <a:srgbClr val="4F4F50"/>
                          </a:solidFill>
                          <a:latin typeface="Calibri"/>
                          <a:ea typeface="Calibri"/>
                          <a:cs typeface="Calibri"/>
                          <a:sym typeface="Calibri"/>
                        </a:rPr>
                        <a:t>α </a:t>
                      </a:r>
                      <a:r>
                        <a:rPr lang="en-US" sz="1650" dirty="0" err="1">
                          <a:solidFill>
                            <a:srgbClr val="4F4F50"/>
                          </a:solidFill>
                          <a:latin typeface="Calibri"/>
                          <a:ea typeface="Calibri"/>
                          <a:cs typeface="Calibri"/>
                          <a:sym typeface="Calibri"/>
                        </a:rPr>
                        <a:t>σημεί</a:t>
                      </a:r>
                      <a:r>
                        <a:rPr lang="en-US" sz="1650" dirty="0">
                          <a:solidFill>
                            <a:srgbClr val="4F4F50"/>
                          </a:solidFill>
                          <a:latin typeface="Calibri"/>
                          <a:ea typeface="Calibri"/>
                          <a:cs typeface="Calibri"/>
                          <a:sym typeface="Calibri"/>
                        </a:rPr>
                        <a:t>α π</a:t>
                      </a:r>
                      <a:r>
                        <a:rPr lang="en-US" sz="1650" dirty="0" err="1">
                          <a:solidFill>
                            <a:srgbClr val="4F4F50"/>
                          </a:solidFill>
                          <a:latin typeface="Calibri"/>
                          <a:ea typeface="Calibri"/>
                          <a:cs typeface="Calibri"/>
                          <a:sym typeface="Calibri"/>
                        </a:rPr>
                        <a:t>ίεσης</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κ</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ι</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τ</a:t>
                      </a:r>
                      <a:r>
                        <a:rPr lang="el-GR" sz="1650" dirty="0" err="1">
                          <a:solidFill>
                            <a:srgbClr val="4F4F50"/>
                          </a:solidFill>
                          <a:latin typeface="Calibri"/>
                          <a:ea typeface="Calibri"/>
                          <a:cs typeface="Calibri"/>
                          <a:sym typeface="Calibri"/>
                        </a:rPr>
                        <a:t>ις</a:t>
                      </a:r>
                      <a:r>
                        <a:rPr lang="en-US" sz="1650"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δυσκολίες </a:t>
                      </a:r>
                      <a:r>
                        <a:rPr lang="en-US" sz="1650" dirty="0" err="1">
                          <a:solidFill>
                            <a:srgbClr val="4F4F50"/>
                          </a:solidFill>
                          <a:latin typeface="Calibri"/>
                          <a:ea typeface="Calibri"/>
                          <a:cs typeface="Calibri"/>
                          <a:sym typeface="Calibri"/>
                        </a:rPr>
                        <a:t>τους</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Αν</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κάλυψ</a:t>
                      </a:r>
                      <a:r>
                        <a:rPr lang="el-GR" sz="1650" dirty="0">
                          <a:solidFill>
                            <a:srgbClr val="4F4F50"/>
                          </a:solidFill>
                          <a:latin typeface="Calibri"/>
                          <a:ea typeface="Calibri"/>
                          <a:cs typeface="Calibri"/>
                          <a:sym typeface="Calibri"/>
                        </a:rPr>
                        <a:t>αν</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ότι</a:t>
                      </a:r>
                      <a:r>
                        <a:rPr lang="en-US" sz="1650" dirty="0">
                          <a:solidFill>
                            <a:srgbClr val="4F4F50"/>
                          </a:solidFill>
                          <a:latin typeface="Calibri"/>
                          <a:ea typeface="Calibri"/>
                          <a:cs typeface="Calibri"/>
                          <a:sym typeface="Calibri"/>
                        </a:rPr>
                        <a:t> π</a:t>
                      </a:r>
                      <a:r>
                        <a:rPr lang="en-US" sz="1650" dirty="0" err="1">
                          <a:solidFill>
                            <a:srgbClr val="4F4F50"/>
                          </a:solidFill>
                          <a:latin typeface="Calibri"/>
                          <a:ea typeface="Calibri"/>
                          <a:cs typeface="Calibri"/>
                          <a:sym typeface="Calibri"/>
                        </a:rPr>
                        <a:t>ολλοί</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εκ</a:t>
                      </a:r>
                      <a:r>
                        <a:rPr lang="en-US" sz="1650" dirty="0">
                          <a:solidFill>
                            <a:srgbClr val="4F4F50"/>
                          </a:solidFill>
                          <a:latin typeface="Calibri"/>
                          <a:ea typeface="Calibri"/>
                          <a:cs typeface="Calibri"/>
                          <a:sym typeface="Calibri"/>
                        </a:rPr>
                        <a:t>πα</a:t>
                      </a:r>
                      <a:r>
                        <a:rPr lang="en-US" sz="1650" dirty="0" err="1">
                          <a:solidFill>
                            <a:srgbClr val="4F4F50"/>
                          </a:solidFill>
                          <a:latin typeface="Calibri"/>
                          <a:ea typeface="Calibri"/>
                          <a:cs typeface="Calibri"/>
                          <a:sym typeface="Calibri"/>
                        </a:rPr>
                        <a:t>ιδευτικοί</a:t>
                      </a:r>
                      <a:r>
                        <a:rPr lang="en-US" sz="1650" dirty="0">
                          <a:solidFill>
                            <a:srgbClr val="4F4F50"/>
                          </a:solidFill>
                          <a:latin typeface="Calibri"/>
                          <a:ea typeface="Calibri"/>
                          <a:cs typeface="Calibri"/>
                          <a:sym typeface="Calibri"/>
                        </a:rPr>
                        <a:t> </a:t>
                      </a:r>
                      <a:r>
                        <a:rPr lang="en-US" sz="1650" dirty="0" err="1">
                          <a:solidFill>
                            <a:srgbClr val="4F4F50"/>
                          </a:solidFill>
                          <a:latin typeface="Calibri"/>
                          <a:ea typeface="Calibri"/>
                          <a:cs typeface="Calibri"/>
                          <a:sym typeface="Calibri"/>
                        </a:rPr>
                        <a:t>ένιωθ</a:t>
                      </a:r>
                      <a:r>
                        <a:rPr lang="en-US" sz="1650" dirty="0">
                          <a:solidFill>
                            <a:srgbClr val="4F4F50"/>
                          </a:solidFill>
                          <a:latin typeface="Calibri"/>
                          <a:ea typeface="Calibri"/>
                          <a:cs typeface="Calibri"/>
                          <a:sym typeface="Calibri"/>
                        </a:rPr>
                        <a:t>α</a:t>
                      </a:r>
                      <a:r>
                        <a:rPr lang="en-US" sz="1650" dirty="0" err="1">
                          <a:solidFill>
                            <a:srgbClr val="4F4F50"/>
                          </a:solidFill>
                          <a:latin typeface="Calibri"/>
                          <a:ea typeface="Calibri"/>
                          <a:cs typeface="Calibri"/>
                          <a:sym typeface="Calibri"/>
                        </a:rPr>
                        <a:t>ν</a:t>
                      </a:r>
                      <a:r>
                        <a:rPr lang="en-US" sz="1650" dirty="0">
                          <a:solidFill>
                            <a:srgbClr val="4F4F50"/>
                          </a:solidFill>
                          <a:latin typeface="Calibri"/>
                          <a:ea typeface="Calibri"/>
                          <a:cs typeface="Calibri"/>
                          <a:sym typeface="Calibri"/>
                        </a:rPr>
                        <a:t> απ</a:t>
                      </a:r>
                      <a:r>
                        <a:rPr lang="en-US" sz="1650" dirty="0" err="1">
                          <a:solidFill>
                            <a:srgbClr val="4F4F50"/>
                          </a:solidFill>
                          <a:latin typeface="Calibri"/>
                          <a:ea typeface="Calibri"/>
                          <a:cs typeface="Calibri"/>
                          <a:sym typeface="Calibri"/>
                        </a:rPr>
                        <a:t>ομονωμένοι</a:t>
                      </a:r>
                      <a:r>
                        <a:rPr lang="el-GR" sz="1650" dirty="0">
                          <a:solidFill>
                            <a:srgbClr val="4F4F50"/>
                          </a:solidFill>
                          <a:latin typeface="Calibri"/>
                          <a:ea typeface="Calibri"/>
                          <a:cs typeface="Calibri"/>
                          <a:sym typeface="Calibri"/>
                        </a:rPr>
                        <a:t>.</a:t>
                      </a:r>
                      <a:endParaRPr sz="1650" dirty="0">
                        <a:solidFill>
                          <a:srgbClr val="4F4F50"/>
                        </a:solidFill>
                        <a:latin typeface="Calibri"/>
                        <a:ea typeface="Calibri"/>
                        <a:cs typeface="Calibri"/>
                        <a:sym typeface="Calibri"/>
                      </a:endParaRPr>
                    </a:p>
                    <a:p>
                      <a:pPr marL="0" lvl="0" indent="0" algn="l" rtl="0">
                        <a:spcBef>
                          <a:spcPts val="1200"/>
                        </a:spcBef>
                        <a:spcAft>
                          <a:spcPts val="0"/>
                        </a:spcAft>
                        <a:buNone/>
                      </a:pPr>
                      <a:endParaRPr sz="1650" dirty="0"/>
                    </a:p>
                  </a:txBody>
                  <a:tcPr marL="91425" marR="91425" marT="91425" marB="91425"/>
                </a:tc>
                <a:tc>
                  <a:txBody>
                    <a:bodyPr/>
                    <a:lstStyle/>
                    <a:p>
                      <a:pPr marL="0" marR="0" lvl="0" indent="0" algn="l" defTabSz="914400" rtl="0" eaLnBrk="1" fontAlgn="auto" latinLnBrk="0" hangingPunct="1">
                        <a:lnSpc>
                          <a:spcPct val="115000"/>
                        </a:lnSpc>
                        <a:spcBef>
                          <a:spcPts val="1200"/>
                        </a:spcBef>
                        <a:spcAft>
                          <a:spcPts val="1200"/>
                        </a:spcAft>
                        <a:buClr>
                          <a:srgbClr val="000000"/>
                        </a:buClr>
                        <a:buSzTx/>
                        <a:buFont typeface="Arial"/>
                        <a:buNone/>
                        <a:tabLst/>
                        <a:defRPr/>
                      </a:pPr>
                      <a:r>
                        <a:rPr lang="en-US" sz="1650" b="1" dirty="0" err="1">
                          <a:solidFill>
                            <a:srgbClr val="4F4F50"/>
                          </a:solidFill>
                          <a:latin typeface="Calibri"/>
                          <a:ea typeface="Calibri"/>
                          <a:cs typeface="Calibri"/>
                          <a:sym typeface="Calibri"/>
                        </a:rPr>
                        <a:t>Δέσμευση</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γι</a:t>
                      </a:r>
                      <a:r>
                        <a:rPr lang="en-US" sz="1650" b="1" dirty="0">
                          <a:solidFill>
                            <a:srgbClr val="4F4F50"/>
                          </a:solidFill>
                          <a:latin typeface="Calibri"/>
                          <a:ea typeface="Calibri"/>
                          <a:cs typeface="Calibri"/>
                          <a:sym typeface="Calibri"/>
                        </a:rPr>
                        <a:t>α α</a:t>
                      </a:r>
                      <a:r>
                        <a:rPr lang="en-US" sz="1650" b="1" dirty="0" err="1">
                          <a:solidFill>
                            <a:srgbClr val="4F4F50"/>
                          </a:solidFill>
                          <a:latin typeface="Calibri"/>
                          <a:ea typeface="Calibri"/>
                          <a:cs typeface="Calibri"/>
                          <a:sym typeface="Calibri"/>
                        </a:rPr>
                        <a:t>νά</a:t>
                      </a:r>
                      <a:r>
                        <a:rPr lang="en-US" sz="1650" b="1" dirty="0">
                          <a:solidFill>
                            <a:srgbClr val="4F4F50"/>
                          </a:solidFill>
                          <a:latin typeface="Calibri"/>
                          <a:ea typeface="Calibri"/>
                          <a:cs typeface="Calibri"/>
                          <a:sym typeface="Calibri"/>
                        </a:rPr>
                        <a:t>π</a:t>
                      </a:r>
                      <a:r>
                        <a:rPr lang="en-US" sz="1650" b="1" dirty="0" err="1">
                          <a:solidFill>
                            <a:srgbClr val="4F4F50"/>
                          </a:solidFill>
                          <a:latin typeface="Calibri"/>
                          <a:ea typeface="Calibri"/>
                          <a:cs typeface="Calibri"/>
                          <a:sym typeface="Calibri"/>
                        </a:rPr>
                        <a:t>τυξη</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υ</a:t>
                      </a:r>
                      <a:r>
                        <a:rPr lang="en-US" sz="1650" b="1" dirty="0">
                          <a:solidFill>
                            <a:srgbClr val="4F4F50"/>
                          </a:solidFill>
                          <a:latin typeface="Calibri"/>
                          <a:ea typeface="Calibri"/>
                          <a:cs typeface="Calibri"/>
                          <a:sym typeface="Calibri"/>
                        </a:rPr>
                        <a:t>π</a:t>
                      </a:r>
                      <a:r>
                        <a:rPr lang="en-US" sz="1650" b="1" dirty="0" err="1">
                          <a:solidFill>
                            <a:srgbClr val="4F4F50"/>
                          </a:solidFill>
                          <a:latin typeface="Calibri"/>
                          <a:ea typeface="Calibri"/>
                          <a:cs typeface="Calibri"/>
                          <a:sym typeface="Calibri"/>
                        </a:rPr>
                        <a:t>ηρετική</a:t>
                      </a:r>
                      <a:r>
                        <a:rPr lang="en-US" sz="1650" b="1"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Η Σάρα</a:t>
                      </a:r>
                      <a:r>
                        <a:rPr lang="en-US" sz="1650"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αναδιάρθρωσε τον υποχρεωτικό χρόνο των συναντήσεων. Περιόρισε τις διοικητικές ανακοινώσεις και εισήγαγε χρόνο «συλλογικής φροντίδας»: 30 λεπτά κάθε εβδομάδα αφιερωμένα στον συνεργατικό σχεδιασμό, την ανταλλαγή επιτυχιών ή την καθοδήγηση από ομοτίμους.</a:t>
                      </a:r>
                      <a:endParaRPr sz="1650" dirty="0"/>
                    </a:p>
                  </a:txBody>
                  <a:tcPr marL="91425" marR="91425" marT="91425" marB="91425"/>
                </a:tc>
                <a:extLst>
                  <a:ext uri="{0D108BD9-81ED-4DB2-BD59-A6C34878D82A}">
                    <a16:rowId xmlns:a16="http://schemas.microsoft.com/office/drawing/2014/main" val="10000"/>
                  </a:ext>
                </a:extLst>
              </a:tr>
              <a:tr h="470575">
                <a:tc>
                  <a:txBody>
                    <a:bodyPr/>
                    <a:lstStyle/>
                    <a:p>
                      <a:pPr marL="0" marR="0" lvl="0" indent="0" algn="l" defTabSz="914400" rtl="0" eaLnBrk="1" fontAlgn="auto" latinLnBrk="0" hangingPunct="1">
                        <a:lnSpc>
                          <a:spcPct val="115000"/>
                        </a:lnSpc>
                        <a:spcBef>
                          <a:spcPts val="1200"/>
                        </a:spcBef>
                        <a:spcAft>
                          <a:spcPts val="1200"/>
                        </a:spcAft>
                        <a:buClr>
                          <a:srgbClr val="000000"/>
                        </a:buClr>
                        <a:buSzTx/>
                        <a:buFont typeface="Arial"/>
                        <a:buNone/>
                        <a:tabLst/>
                        <a:defRPr/>
                      </a:pPr>
                      <a:r>
                        <a:rPr lang="en-US" sz="1650" b="1" dirty="0" err="1">
                          <a:solidFill>
                            <a:srgbClr val="4F4F50"/>
                          </a:solidFill>
                          <a:latin typeface="Calibri"/>
                          <a:ea typeface="Calibri"/>
                          <a:cs typeface="Calibri"/>
                          <a:sym typeface="Calibri"/>
                        </a:rPr>
                        <a:t>Δι</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φάνει</a:t>
                      </a:r>
                      <a:r>
                        <a:rPr lang="en-US" sz="1650" b="1" dirty="0">
                          <a:solidFill>
                            <a:srgbClr val="4F4F50"/>
                          </a:solidFill>
                          <a:latin typeface="Calibri"/>
                          <a:ea typeface="Calibri"/>
                          <a:cs typeface="Calibri"/>
                          <a:sym typeface="Calibri"/>
                        </a:rPr>
                        <a:t>α </a:t>
                      </a:r>
                      <a:r>
                        <a:rPr lang="en-US" sz="1650" b="1" dirty="0" err="1">
                          <a:solidFill>
                            <a:srgbClr val="4F4F50"/>
                          </a:solidFill>
                          <a:latin typeface="Calibri"/>
                          <a:ea typeface="Calibri"/>
                          <a:cs typeface="Calibri"/>
                          <a:sym typeface="Calibri"/>
                        </a:rPr>
                        <a:t>στις</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σχέσεις</a:t>
                      </a:r>
                      <a:r>
                        <a:rPr lang="en-US" sz="1650" b="1" dirty="0">
                          <a:solidFill>
                            <a:srgbClr val="4F4F50"/>
                          </a:solidFill>
                          <a:latin typeface="Calibri"/>
                          <a:ea typeface="Calibri"/>
                          <a:cs typeface="Calibri"/>
                          <a:sym typeface="Calibri"/>
                        </a:rPr>
                        <a:t> (α</a:t>
                      </a:r>
                      <a:r>
                        <a:rPr lang="en-US" sz="1650" b="1" dirty="0" err="1">
                          <a:solidFill>
                            <a:srgbClr val="4F4F50"/>
                          </a:solidFill>
                          <a:latin typeface="Calibri"/>
                          <a:ea typeface="Calibri"/>
                          <a:cs typeface="Calibri"/>
                          <a:sym typeface="Calibri"/>
                        </a:rPr>
                        <a:t>υθεντική</a:t>
                      </a:r>
                      <a:r>
                        <a:rPr lang="en-US" sz="1650" b="1" dirty="0">
                          <a:solidFill>
                            <a:srgbClr val="4F4F50"/>
                          </a:solidFill>
                          <a:latin typeface="Calibri"/>
                          <a:ea typeface="Calibri"/>
                          <a:cs typeface="Calibri"/>
                          <a:sym typeface="Calibri"/>
                        </a:rPr>
                        <a:t>):</a:t>
                      </a:r>
                      <a:r>
                        <a:rPr lang="en-US" sz="1650"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Ήταν ανοικτή σχετικά με τις δικές της δυσκολίες στην εξισορρόπηση της επαγγελματικής και της προσωπικής ζωής, ομαλοποιώντας έτσι την πρόκληση για το προσωπικό της.</a:t>
                      </a:r>
                      <a:endParaRPr sz="1650" dirty="0"/>
                    </a:p>
                  </a:txBody>
                  <a:tcPr marL="91425" marR="91425" marT="91425" marB="91425"/>
                </a:tc>
                <a:tc>
                  <a:txBody>
                    <a:bodyPr/>
                    <a:lstStyle/>
                    <a:p>
                      <a:pPr marL="0" lvl="0" indent="0" algn="l" rtl="0">
                        <a:lnSpc>
                          <a:spcPct val="115000"/>
                        </a:lnSpc>
                        <a:spcBef>
                          <a:spcPts val="1200"/>
                        </a:spcBef>
                        <a:spcAft>
                          <a:spcPts val="1200"/>
                        </a:spcAft>
                        <a:buNone/>
                      </a:pPr>
                      <a:r>
                        <a:rPr lang="el-GR" sz="1650" b="1" dirty="0">
                          <a:solidFill>
                            <a:srgbClr val="4F4F50"/>
                          </a:solidFill>
                          <a:latin typeface="Calibri"/>
                          <a:ea typeface="Calibri"/>
                          <a:cs typeface="Calibri"/>
                          <a:sym typeface="Calibri"/>
                        </a:rPr>
                        <a:t>Εμψυχωτική</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κινητο</a:t>
                      </a:r>
                      <a:r>
                        <a:rPr lang="en-US" sz="1650" b="1" dirty="0">
                          <a:solidFill>
                            <a:srgbClr val="4F4F50"/>
                          </a:solidFill>
                          <a:latin typeface="Calibri"/>
                          <a:ea typeface="Calibri"/>
                          <a:cs typeface="Calibri"/>
                          <a:sym typeface="Calibri"/>
                        </a:rPr>
                        <a:t>π</a:t>
                      </a:r>
                      <a:r>
                        <a:rPr lang="en-US" sz="1650" b="1" dirty="0" err="1">
                          <a:solidFill>
                            <a:srgbClr val="4F4F50"/>
                          </a:solidFill>
                          <a:latin typeface="Calibri"/>
                          <a:ea typeface="Calibri"/>
                          <a:cs typeface="Calibri"/>
                          <a:sym typeface="Calibri"/>
                        </a:rPr>
                        <a:t>οίηση</a:t>
                      </a:r>
                      <a:r>
                        <a:rPr lang="en-US" sz="1650" b="1" dirty="0">
                          <a:solidFill>
                            <a:srgbClr val="4F4F50"/>
                          </a:solidFill>
                          <a:latin typeface="Calibri"/>
                          <a:ea typeface="Calibri"/>
                          <a:cs typeface="Calibri"/>
                          <a:sym typeface="Calibri"/>
                        </a:rPr>
                        <a:t> (</a:t>
                      </a:r>
                      <a:r>
                        <a:rPr lang="en-US" sz="1650" b="1" dirty="0" err="1">
                          <a:solidFill>
                            <a:srgbClr val="4F4F50"/>
                          </a:solidFill>
                          <a:latin typeface="Calibri"/>
                          <a:ea typeface="Calibri"/>
                          <a:cs typeface="Calibri"/>
                          <a:sym typeface="Calibri"/>
                        </a:rPr>
                        <a:t>μετ</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σχημ</a:t>
                      </a:r>
                      <a:r>
                        <a:rPr lang="en-US" sz="1650" b="1" dirty="0">
                          <a:solidFill>
                            <a:srgbClr val="4F4F50"/>
                          </a:solidFill>
                          <a:latin typeface="Calibri"/>
                          <a:ea typeface="Calibri"/>
                          <a:cs typeface="Calibri"/>
                          <a:sym typeface="Calibri"/>
                        </a:rPr>
                        <a:t>α</a:t>
                      </a:r>
                      <a:r>
                        <a:rPr lang="en-US" sz="1650" b="1" dirty="0" err="1">
                          <a:solidFill>
                            <a:srgbClr val="4F4F50"/>
                          </a:solidFill>
                          <a:latin typeface="Calibri"/>
                          <a:ea typeface="Calibri"/>
                          <a:cs typeface="Calibri"/>
                          <a:sym typeface="Calibri"/>
                        </a:rPr>
                        <a:t>τιστική</a:t>
                      </a:r>
                      <a:r>
                        <a:rPr lang="en-US" sz="1650" b="1" dirty="0">
                          <a:solidFill>
                            <a:srgbClr val="4F4F50"/>
                          </a:solidFill>
                          <a:latin typeface="Calibri"/>
                          <a:ea typeface="Calibri"/>
                          <a:cs typeface="Calibri"/>
                          <a:sym typeface="Calibri"/>
                        </a:rPr>
                        <a:t>): </a:t>
                      </a:r>
                      <a:r>
                        <a:rPr lang="el-GR" sz="1650" dirty="0">
                          <a:solidFill>
                            <a:srgbClr val="4F4F50"/>
                          </a:solidFill>
                          <a:latin typeface="Calibri"/>
                          <a:ea typeface="Calibri"/>
                          <a:cs typeface="Calibri"/>
                          <a:sym typeface="Calibri"/>
                        </a:rPr>
                        <a:t>Διαμόρφωσε τη νέα προσέγγιση ως τη δημιουργία μιας «συλλογικής συμφωνίας φροντίδας» – μιας κοινής δέσμευσης για την προστασία του χρόνου και της ενέργειας ο ένας του άλλου, αναδεικνύοντάς την πέρα από μια απλή υποχρέωση.</a:t>
                      </a:r>
                      <a:endParaRPr sz="1650"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39e7b6f5a92_0_61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59" name="Google Shape;459;g39e7b6f5a92_0_61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Άσκηση</a:t>
            </a:r>
            <a:r>
              <a:rPr lang="el-GR" dirty="0"/>
              <a:t>:</a:t>
            </a:r>
            <a:r>
              <a:rPr lang="en-US" dirty="0"/>
              <a:t> </a:t>
            </a:r>
            <a:r>
              <a:rPr lang="en-US" dirty="0" err="1"/>
              <a:t>Στυλ</a:t>
            </a:r>
            <a:r>
              <a:rPr lang="en-US" dirty="0"/>
              <a:t> </a:t>
            </a:r>
            <a:r>
              <a:rPr lang="en-US" dirty="0" err="1"/>
              <a:t>ηγεσί</a:t>
            </a:r>
            <a:r>
              <a:rPr lang="en-US" dirty="0"/>
              <a:t>α</a:t>
            </a:r>
            <a:r>
              <a:rPr lang="en-US" dirty="0" err="1"/>
              <a:t>ς</a:t>
            </a:r>
            <a:r>
              <a:rPr lang="en-US" dirty="0"/>
              <a:t> </a:t>
            </a:r>
            <a:r>
              <a:rPr lang="en-US" dirty="0" err="1"/>
              <a:t>γι</a:t>
            </a:r>
            <a:r>
              <a:rPr lang="en-US" dirty="0"/>
              <a:t>α </a:t>
            </a:r>
            <a:r>
              <a:rPr lang="en-US" dirty="0" err="1"/>
              <a:t>την</a:t>
            </a:r>
            <a:r>
              <a:rPr lang="en-US" dirty="0"/>
              <a:t> </a:t>
            </a:r>
            <a:r>
              <a:rPr lang="en-US" dirty="0" err="1"/>
              <a:t>ευημερί</a:t>
            </a:r>
            <a:r>
              <a:rPr lang="en-US" dirty="0"/>
              <a:t>α</a:t>
            </a:r>
            <a:endParaRPr dirty="0"/>
          </a:p>
        </p:txBody>
      </p:sp>
      <p:sp>
        <p:nvSpPr>
          <p:cNvPr id="460" name="Google Shape;460;g39e7b6f5a92_0_61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300" dirty="0" err="1">
                <a:solidFill>
                  <a:srgbClr val="000000"/>
                </a:solidFill>
              </a:rPr>
              <a:t>Χρησιμο</a:t>
            </a:r>
            <a:r>
              <a:rPr lang="en-US" sz="2300" dirty="0">
                <a:solidFill>
                  <a:srgbClr val="000000"/>
                </a:solidFill>
              </a:rPr>
              <a:t>π</a:t>
            </a:r>
            <a:r>
              <a:rPr lang="en-US" sz="2300" dirty="0" err="1">
                <a:solidFill>
                  <a:srgbClr val="000000"/>
                </a:solidFill>
              </a:rPr>
              <a:t>οιήστε</a:t>
            </a:r>
            <a:r>
              <a:rPr lang="en-US" sz="2300" dirty="0">
                <a:solidFill>
                  <a:srgbClr val="000000"/>
                </a:solidFill>
              </a:rPr>
              <a:t> </a:t>
            </a:r>
            <a:r>
              <a:rPr lang="en-US" sz="2300" dirty="0" err="1">
                <a:solidFill>
                  <a:srgbClr val="000000"/>
                </a:solidFill>
              </a:rPr>
              <a:t>το</a:t>
            </a:r>
            <a:r>
              <a:rPr lang="en-US" sz="2300" dirty="0">
                <a:solidFill>
                  <a:srgbClr val="000000"/>
                </a:solidFill>
              </a:rPr>
              <a:t> </a:t>
            </a:r>
            <a:r>
              <a:rPr lang="en-US" sz="2300" dirty="0" err="1">
                <a:solidFill>
                  <a:srgbClr val="000000"/>
                </a:solidFill>
              </a:rPr>
              <a:t>Φύλλο</a:t>
            </a:r>
            <a:r>
              <a:rPr lang="en-US" sz="2300" dirty="0">
                <a:solidFill>
                  <a:srgbClr val="000000"/>
                </a:solidFill>
              </a:rPr>
              <a:t> </a:t>
            </a:r>
            <a:r>
              <a:rPr lang="el-GR" sz="2300" dirty="0">
                <a:solidFill>
                  <a:srgbClr val="000000"/>
                </a:solidFill>
              </a:rPr>
              <a:t>Α</a:t>
            </a:r>
            <a:r>
              <a:rPr lang="en-US" sz="2300" dirty="0" err="1">
                <a:solidFill>
                  <a:srgbClr val="000000"/>
                </a:solidFill>
              </a:rPr>
              <a:t>ν</a:t>
            </a:r>
            <a:r>
              <a:rPr lang="en-US" sz="2300" dirty="0">
                <a:solidFill>
                  <a:srgbClr val="000000"/>
                </a:solidFill>
              </a:rPr>
              <a:t>α</a:t>
            </a:r>
            <a:r>
              <a:rPr lang="en-US" sz="2300" dirty="0" err="1">
                <a:solidFill>
                  <a:srgbClr val="000000"/>
                </a:solidFill>
              </a:rPr>
              <a:t>στοχ</a:t>
            </a:r>
            <a:r>
              <a:rPr lang="en-US" sz="2300" dirty="0">
                <a:solidFill>
                  <a:srgbClr val="000000"/>
                </a:solidFill>
              </a:rPr>
              <a:t>α</a:t>
            </a:r>
            <a:r>
              <a:rPr lang="en-US" sz="2300" dirty="0" err="1">
                <a:solidFill>
                  <a:srgbClr val="000000"/>
                </a:solidFill>
              </a:rPr>
              <a:t>σμού</a:t>
            </a:r>
            <a:r>
              <a:rPr lang="en-US" sz="2300" dirty="0">
                <a:solidFill>
                  <a:srgbClr val="000000"/>
                </a:solidFill>
              </a:rPr>
              <a:t> </a:t>
            </a:r>
            <a:r>
              <a:rPr lang="en-US" sz="2300" dirty="0" err="1">
                <a:solidFill>
                  <a:srgbClr val="000000"/>
                </a:solidFill>
              </a:rPr>
              <a:t>γι</a:t>
            </a:r>
            <a:r>
              <a:rPr lang="en-US" sz="2300" dirty="0">
                <a:solidFill>
                  <a:srgbClr val="000000"/>
                </a:solidFill>
              </a:rPr>
              <a:t>α </a:t>
            </a:r>
            <a:r>
              <a:rPr lang="en-US" sz="2300" dirty="0" err="1">
                <a:solidFill>
                  <a:srgbClr val="000000"/>
                </a:solidFill>
              </a:rPr>
              <a:t>το</a:t>
            </a:r>
            <a:r>
              <a:rPr lang="en-US" sz="2300" dirty="0">
                <a:solidFill>
                  <a:srgbClr val="000000"/>
                </a:solidFill>
              </a:rPr>
              <a:t> </a:t>
            </a:r>
            <a:r>
              <a:rPr lang="el-GR" sz="2300" dirty="0">
                <a:solidFill>
                  <a:srgbClr val="000000"/>
                </a:solidFill>
              </a:rPr>
              <a:t>Σ</a:t>
            </a:r>
            <a:r>
              <a:rPr lang="en-US" sz="2300" dirty="0" err="1">
                <a:solidFill>
                  <a:srgbClr val="000000"/>
                </a:solidFill>
              </a:rPr>
              <a:t>τυλ</a:t>
            </a:r>
            <a:r>
              <a:rPr lang="en-US" sz="2300" dirty="0">
                <a:solidFill>
                  <a:srgbClr val="000000"/>
                </a:solidFill>
              </a:rPr>
              <a:t> </a:t>
            </a:r>
            <a:r>
              <a:rPr lang="el-GR" sz="2300" dirty="0">
                <a:solidFill>
                  <a:srgbClr val="000000"/>
                </a:solidFill>
              </a:rPr>
              <a:t>Η</a:t>
            </a:r>
            <a:r>
              <a:rPr lang="en-US" sz="2300" dirty="0" err="1">
                <a:solidFill>
                  <a:srgbClr val="000000"/>
                </a:solidFill>
              </a:rPr>
              <a:t>γεσί</a:t>
            </a:r>
            <a:r>
              <a:rPr lang="en-US" sz="2300" dirty="0">
                <a:solidFill>
                  <a:srgbClr val="000000"/>
                </a:solidFill>
              </a:rPr>
              <a:t>α</a:t>
            </a:r>
            <a:r>
              <a:rPr lang="en-US" sz="2300" dirty="0" err="1">
                <a:solidFill>
                  <a:srgbClr val="000000"/>
                </a:solidFill>
              </a:rPr>
              <a:t>ς</a:t>
            </a:r>
            <a:r>
              <a:rPr lang="en-US" sz="2300" dirty="0">
                <a:solidFill>
                  <a:srgbClr val="000000"/>
                </a:solidFill>
              </a:rPr>
              <a:t> </a:t>
            </a:r>
            <a:r>
              <a:rPr lang="en-US" sz="2300" dirty="0" err="1">
                <a:solidFill>
                  <a:srgbClr val="000000"/>
                </a:solidFill>
              </a:rPr>
              <a:t>γι</a:t>
            </a:r>
            <a:r>
              <a:rPr lang="en-US" sz="2300" dirty="0">
                <a:solidFill>
                  <a:srgbClr val="000000"/>
                </a:solidFill>
              </a:rPr>
              <a:t>α </a:t>
            </a:r>
            <a:r>
              <a:rPr lang="en-US" sz="2300" dirty="0" err="1">
                <a:solidFill>
                  <a:srgbClr val="000000"/>
                </a:solidFill>
              </a:rPr>
              <a:t>ν</a:t>
            </a:r>
            <a:r>
              <a:rPr lang="en-US" sz="2300" dirty="0">
                <a:solidFill>
                  <a:srgbClr val="000000"/>
                </a:solidFill>
              </a:rPr>
              <a:t>α </a:t>
            </a:r>
            <a:r>
              <a:rPr lang="el-GR" sz="2300" dirty="0">
                <a:solidFill>
                  <a:srgbClr val="000000"/>
                </a:solidFill>
              </a:rPr>
              <a:t>αναλογιστείτε</a:t>
            </a:r>
            <a:r>
              <a:rPr lang="en-US" sz="2300" dirty="0">
                <a:solidFill>
                  <a:srgbClr val="000000"/>
                </a:solidFill>
              </a:rPr>
              <a:t> </a:t>
            </a:r>
            <a:r>
              <a:rPr lang="en-US" sz="2300" dirty="0" err="1">
                <a:solidFill>
                  <a:srgbClr val="000000"/>
                </a:solidFill>
              </a:rPr>
              <a:t>την</a:t>
            </a:r>
            <a:r>
              <a:rPr lang="en-US" sz="2300" dirty="0">
                <a:solidFill>
                  <a:srgbClr val="000000"/>
                </a:solidFill>
              </a:rPr>
              <a:t> π</a:t>
            </a:r>
            <a:r>
              <a:rPr lang="en-US" sz="2300" dirty="0" err="1">
                <a:solidFill>
                  <a:srgbClr val="000000"/>
                </a:solidFill>
              </a:rPr>
              <a:t>ιο</a:t>
            </a:r>
            <a:r>
              <a:rPr lang="en-US" sz="2300" dirty="0">
                <a:solidFill>
                  <a:srgbClr val="000000"/>
                </a:solidFill>
              </a:rPr>
              <a:t> π</a:t>
            </a:r>
            <a:r>
              <a:rPr lang="en-US" sz="2300" dirty="0" err="1">
                <a:solidFill>
                  <a:srgbClr val="000000"/>
                </a:solidFill>
              </a:rPr>
              <a:t>ρόσφ</a:t>
            </a:r>
            <a:r>
              <a:rPr lang="en-US" sz="2300" dirty="0">
                <a:solidFill>
                  <a:srgbClr val="000000"/>
                </a:solidFill>
              </a:rPr>
              <a:t>α</a:t>
            </a:r>
            <a:r>
              <a:rPr lang="en-US" sz="2300" dirty="0" err="1">
                <a:solidFill>
                  <a:srgbClr val="000000"/>
                </a:solidFill>
              </a:rPr>
              <a:t>τη</a:t>
            </a:r>
            <a:r>
              <a:rPr lang="en-US" sz="2300" dirty="0">
                <a:solidFill>
                  <a:srgbClr val="000000"/>
                </a:solidFill>
              </a:rPr>
              <a:t> α</a:t>
            </a:r>
            <a:r>
              <a:rPr lang="en-US" sz="2300" dirty="0" err="1">
                <a:solidFill>
                  <a:srgbClr val="000000"/>
                </a:solidFill>
              </a:rPr>
              <a:t>λληλε</a:t>
            </a:r>
            <a:r>
              <a:rPr lang="en-US" sz="2300" dirty="0">
                <a:solidFill>
                  <a:srgbClr val="000000"/>
                </a:solidFill>
              </a:rPr>
              <a:t>π</a:t>
            </a:r>
            <a:r>
              <a:rPr lang="en-US" sz="2300" dirty="0" err="1">
                <a:solidFill>
                  <a:srgbClr val="000000"/>
                </a:solidFill>
              </a:rPr>
              <a:t>ίδρ</a:t>
            </a:r>
            <a:r>
              <a:rPr lang="en-US" sz="2300" dirty="0">
                <a:solidFill>
                  <a:srgbClr val="000000"/>
                </a:solidFill>
              </a:rPr>
              <a:t>α</a:t>
            </a:r>
            <a:r>
              <a:rPr lang="en-US" sz="2300" dirty="0" err="1">
                <a:solidFill>
                  <a:srgbClr val="000000"/>
                </a:solidFill>
              </a:rPr>
              <a:t>σή</a:t>
            </a:r>
            <a:r>
              <a:rPr lang="en-US" sz="2300" dirty="0">
                <a:solidFill>
                  <a:srgbClr val="000000"/>
                </a:solidFill>
              </a:rPr>
              <a:t> </a:t>
            </a:r>
            <a:r>
              <a:rPr lang="en-US" sz="2300" dirty="0" err="1">
                <a:solidFill>
                  <a:srgbClr val="000000"/>
                </a:solidFill>
              </a:rPr>
              <a:t>σ</a:t>
            </a:r>
            <a:r>
              <a:rPr lang="en-US" sz="2300" dirty="0">
                <a:solidFill>
                  <a:srgbClr val="000000"/>
                </a:solidFill>
              </a:rPr>
              <a:t>α</a:t>
            </a:r>
            <a:r>
              <a:rPr lang="en-US" sz="2300" dirty="0" err="1">
                <a:solidFill>
                  <a:srgbClr val="000000"/>
                </a:solidFill>
              </a:rPr>
              <a:t>ς</a:t>
            </a:r>
            <a:r>
              <a:rPr lang="en-US" sz="2300" dirty="0">
                <a:solidFill>
                  <a:srgbClr val="000000"/>
                </a:solidFill>
              </a:rPr>
              <a:t> </a:t>
            </a:r>
            <a:r>
              <a:rPr lang="en-US" sz="2300" dirty="0" err="1">
                <a:solidFill>
                  <a:srgbClr val="000000"/>
                </a:solidFill>
              </a:rPr>
              <a:t>με</a:t>
            </a:r>
            <a:r>
              <a:rPr lang="en-US" sz="2300" dirty="0">
                <a:solidFill>
                  <a:srgbClr val="000000"/>
                </a:solidFill>
              </a:rPr>
              <a:t> </a:t>
            </a:r>
            <a:r>
              <a:rPr lang="en-US" sz="2300" dirty="0" err="1">
                <a:solidFill>
                  <a:srgbClr val="000000"/>
                </a:solidFill>
              </a:rPr>
              <a:t>έν</a:t>
            </a:r>
            <a:r>
              <a:rPr lang="en-US" sz="2300" dirty="0">
                <a:solidFill>
                  <a:srgbClr val="000000"/>
                </a:solidFill>
              </a:rPr>
              <a:t>α</a:t>
            </a:r>
            <a:r>
              <a:rPr lang="en-US" sz="2300" dirty="0" err="1">
                <a:solidFill>
                  <a:srgbClr val="000000"/>
                </a:solidFill>
              </a:rPr>
              <a:t>ν</a:t>
            </a:r>
            <a:r>
              <a:rPr lang="el-GR" sz="2300" dirty="0">
                <a:solidFill>
                  <a:srgbClr val="000000"/>
                </a:solidFill>
              </a:rPr>
              <a:t>/μία</a:t>
            </a:r>
            <a:r>
              <a:rPr lang="en-US" sz="2300" dirty="0">
                <a:solidFill>
                  <a:srgbClr val="000000"/>
                </a:solidFill>
              </a:rPr>
              <a:t> </a:t>
            </a:r>
            <a:r>
              <a:rPr lang="en-US" sz="2300" dirty="0" err="1">
                <a:solidFill>
                  <a:srgbClr val="000000"/>
                </a:solidFill>
              </a:rPr>
              <a:t>μ</a:t>
            </a:r>
            <a:r>
              <a:rPr lang="en-US" sz="2300" dirty="0">
                <a:solidFill>
                  <a:srgbClr val="000000"/>
                </a:solidFill>
              </a:rPr>
              <a:t>α</a:t>
            </a:r>
            <a:r>
              <a:rPr lang="en-US" sz="2300" dirty="0" err="1">
                <a:solidFill>
                  <a:srgbClr val="000000"/>
                </a:solidFill>
              </a:rPr>
              <a:t>θητή</a:t>
            </a:r>
            <a:r>
              <a:rPr lang="el-GR" sz="2300" dirty="0">
                <a:solidFill>
                  <a:srgbClr val="000000"/>
                </a:solidFill>
              </a:rPr>
              <a:t>/μαθήτρια</a:t>
            </a:r>
            <a:r>
              <a:rPr lang="en-US" sz="2300" dirty="0">
                <a:solidFill>
                  <a:srgbClr val="000000"/>
                </a:solidFill>
              </a:rPr>
              <a:t> </a:t>
            </a:r>
            <a:r>
              <a:rPr lang="en-US" sz="2300" dirty="0" err="1">
                <a:solidFill>
                  <a:srgbClr val="000000"/>
                </a:solidFill>
              </a:rPr>
              <a:t>ή</a:t>
            </a:r>
            <a:r>
              <a:rPr lang="en-US" sz="2300" dirty="0">
                <a:solidFill>
                  <a:srgbClr val="000000"/>
                </a:solidFill>
              </a:rPr>
              <a:t> </a:t>
            </a:r>
            <a:r>
              <a:rPr lang="en-US" sz="2300" dirty="0" err="1">
                <a:solidFill>
                  <a:srgbClr val="000000"/>
                </a:solidFill>
              </a:rPr>
              <a:t>έ</a:t>
            </a:r>
            <a:r>
              <a:rPr lang="el-GR" sz="2300" dirty="0" err="1">
                <a:solidFill>
                  <a:srgbClr val="000000"/>
                </a:solidFill>
              </a:rPr>
              <a:t>ναν</a:t>
            </a:r>
            <a:r>
              <a:rPr lang="el-GR" sz="2300" dirty="0">
                <a:solidFill>
                  <a:srgbClr val="000000"/>
                </a:solidFill>
              </a:rPr>
              <a:t>/μία </a:t>
            </a:r>
            <a:r>
              <a:rPr lang="en-US" sz="2300" dirty="0" err="1">
                <a:solidFill>
                  <a:srgbClr val="000000"/>
                </a:solidFill>
              </a:rPr>
              <a:t>συνάδελφο</a:t>
            </a:r>
            <a:r>
              <a:rPr lang="en-US" sz="2300" dirty="0">
                <a:solidFill>
                  <a:srgbClr val="000000"/>
                </a:solidFill>
              </a:rPr>
              <a:t> </a:t>
            </a:r>
            <a:r>
              <a:rPr lang="en-US" sz="2300" dirty="0" err="1">
                <a:solidFill>
                  <a:srgbClr val="000000"/>
                </a:solidFill>
              </a:rPr>
              <a:t>σχετικά</a:t>
            </a:r>
            <a:r>
              <a:rPr lang="en-US" sz="2300" dirty="0">
                <a:solidFill>
                  <a:srgbClr val="000000"/>
                </a:solidFill>
              </a:rPr>
              <a:t> </a:t>
            </a:r>
            <a:r>
              <a:rPr lang="en-US" sz="2300" dirty="0" err="1">
                <a:solidFill>
                  <a:srgbClr val="000000"/>
                </a:solidFill>
              </a:rPr>
              <a:t>με</a:t>
            </a:r>
            <a:r>
              <a:rPr lang="en-US" sz="2300" dirty="0">
                <a:solidFill>
                  <a:srgbClr val="000000"/>
                </a:solidFill>
              </a:rPr>
              <a:t> </a:t>
            </a:r>
            <a:r>
              <a:rPr lang="en-US" sz="2300" dirty="0" err="1">
                <a:solidFill>
                  <a:srgbClr val="000000"/>
                </a:solidFill>
              </a:rPr>
              <a:t>μι</a:t>
            </a:r>
            <a:r>
              <a:rPr lang="en-US" sz="2300" dirty="0">
                <a:solidFill>
                  <a:srgbClr val="000000"/>
                </a:solidFill>
              </a:rPr>
              <a:t>α π</a:t>
            </a:r>
            <a:r>
              <a:rPr lang="en-US" sz="2300" dirty="0" err="1">
                <a:solidFill>
                  <a:srgbClr val="000000"/>
                </a:solidFill>
              </a:rPr>
              <a:t>ρόκληση</a:t>
            </a:r>
            <a:r>
              <a:rPr lang="en-US" sz="2300" dirty="0">
                <a:solidFill>
                  <a:srgbClr val="000000"/>
                </a:solidFill>
              </a:rPr>
              <a:t> </a:t>
            </a:r>
            <a:r>
              <a:rPr lang="en-US" sz="2300" dirty="0" err="1">
                <a:solidFill>
                  <a:srgbClr val="000000"/>
                </a:solidFill>
              </a:rPr>
              <a:t>ή</a:t>
            </a:r>
            <a:r>
              <a:rPr lang="en-US" sz="2300" dirty="0">
                <a:solidFill>
                  <a:srgbClr val="000000"/>
                </a:solidFill>
              </a:rPr>
              <a:t> </a:t>
            </a:r>
            <a:r>
              <a:rPr lang="en-US" sz="2300" dirty="0" err="1">
                <a:solidFill>
                  <a:srgbClr val="000000"/>
                </a:solidFill>
              </a:rPr>
              <a:t>μι</a:t>
            </a:r>
            <a:r>
              <a:rPr lang="en-US" sz="2300" dirty="0">
                <a:solidFill>
                  <a:srgbClr val="000000"/>
                </a:solidFill>
              </a:rPr>
              <a:t>α απ</a:t>
            </a:r>
            <a:r>
              <a:rPr lang="en-US" sz="2300" dirty="0" err="1">
                <a:solidFill>
                  <a:srgbClr val="000000"/>
                </a:solidFill>
              </a:rPr>
              <a:t>οτυχί</a:t>
            </a:r>
            <a:r>
              <a:rPr lang="en-US" sz="2300" dirty="0">
                <a:solidFill>
                  <a:srgbClr val="000000"/>
                </a:solidFill>
              </a:rPr>
              <a:t>α.</a:t>
            </a:r>
            <a:endParaRPr sz="2300" dirty="0">
              <a:solidFill>
                <a:srgbClr val="000000"/>
              </a:solidFill>
            </a:endParaRPr>
          </a:p>
          <a:p>
            <a:pPr marL="457200" lvl="0" indent="-374650" algn="l" rtl="0">
              <a:lnSpc>
                <a:spcPct val="211363"/>
              </a:lnSpc>
              <a:spcBef>
                <a:spcPts val="600"/>
              </a:spcBef>
              <a:spcAft>
                <a:spcPts val="0"/>
              </a:spcAft>
              <a:buClr>
                <a:srgbClr val="000000"/>
              </a:buClr>
              <a:buSzPts val="2300"/>
              <a:buChar char="●"/>
            </a:pPr>
            <a:r>
              <a:rPr lang="en-US" sz="2300" dirty="0" err="1">
                <a:solidFill>
                  <a:srgbClr val="000000"/>
                </a:solidFill>
              </a:rPr>
              <a:t>Ποιο</a:t>
            </a:r>
            <a:r>
              <a:rPr lang="en-US" sz="2300" dirty="0">
                <a:solidFill>
                  <a:srgbClr val="000000"/>
                </a:solidFill>
              </a:rPr>
              <a:t> </a:t>
            </a:r>
            <a:r>
              <a:rPr lang="en-US" sz="2300" dirty="0" err="1">
                <a:solidFill>
                  <a:srgbClr val="000000"/>
                </a:solidFill>
              </a:rPr>
              <a:t>ήτ</a:t>
            </a:r>
            <a:r>
              <a:rPr lang="en-US" sz="2300" dirty="0">
                <a:solidFill>
                  <a:srgbClr val="000000"/>
                </a:solidFill>
              </a:rPr>
              <a:t>α</a:t>
            </a:r>
            <a:r>
              <a:rPr lang="en-US" sz="2300" dirty="0" err="1">
                <a:solidFill>
                  <a:srgbClr val="000000"/>
                </a:solidFill>
              </a:rPr>
              <a:t>ν</a:t>
            </a:r>
            <a:r>
              <a:rPr lang="en-US" sz="2300" dirty="0">
                <a:solidFill>
                  <a:srgbClr val="000000"/>
                </a:solidFill>
              </a:rPr>
              <a:t> </a:t>
            </a:r>
            <a:r>
              <a:rPr lang="en-US" sz="2300" dirty="0" err="1">
                <a:solidFill>
                  <a:srgbClr val="000000"/>
                </a:solidFill>
              </a:rPr>
              <a:t>το</a:t>
            </a:r>
            <a:r>
              <a:rPr lang="en-US" sz="2300" dirty="0">
                <a:solidFill>
                  <a:srgbClr val="000000"/>
                </a:solidFill>
              </a:rPr>
              <a:t> π</a:t>
            </a:r>
            <a:r>
              <a:rPr lang="en-US" sz="2300" dirty="0" err="1">
                <a:solidFill>
                  <a:srgbClr val="000000"/>
                </a:solidFill>
              </a:rPr>
              <a:t>ρώτο</a:t>
            </a:r>
            <a:r>
              <a:rPr lang="en-US" sz="2300" dirty="0">
                <a:solidFill>
                  <a:srgbClr val="000000"/>
                </a:solidFill>
              </a:rPr>
              <a:t> π</a:t>
            </a:r>
            <a:r>
              <a:rPr lang="en-US" sz="2300" dirty="0" err="1">
                <a:solidFill>
                  <a:srgbClr val="000000"/>
                </a:solidFill>
              </a:rPr>
              <a:t>ράγμ</a:t>
            </a:r>
            <a:r>
              <a:rPr lang="en-US" sz="2300" dirty="0">
                <a:solidFill>
                  <a:srgbClr val="000000"/>
                </a:solidFill>
              </a:rPr>
              <a:t>α π</a:t>
            </a:r>
            <a:r>
              <a:rPr lang="en-US" sz="2300" dirty="0" err="1">
                <a:solidFill>
                  <a:srgbClr val="000000"/>
                </a:solidFill>
              </a:rPr>
              <a:t>ου</a:t>
            </a:r>
            <a:r>
              <a:rPr lang="en-US" sz="2300" dirty="0">
                <a:solidFill>
                  <a:srgbClr val="000000"/>
                </a:solidFill>
              </a:rPr>
              <a:t> </a:t>
            </a:r>
            <a:r>
              <a:rPr lang="el-GR" sz="2300" dirty="0">
                <a:solidFill>
                  <a:srgbClr val="000000"/>
                </a:solidFill>
              </a:rPr>
              <a:t>προσπαθήσατε να αντιμετωπίσετε;</a:t>
            </a:r>
            <a:endParaRPr sz="2300" dirty="0">
              <a:solidFill>
                <a:srgbClr val="000000"/>
              </a:solidFill>
            </a:endParaRPr>
          </a:p>
          <a:p>
            <a:pPr marL="457200" lvl="0" indent="-374650" algn="l" rtl="0">
              <a:lnSpc>
                <a:spcPct val="211363"/>
              </a:lnSpc>
              <a:spcBef>
                <a:spcPts val="0"/>
              </a:spcBef>
              <a:spcAft>
                <a:spcPts val="0"/>
              </a:spcAft>
              <a:buClr>
                <a:srgbClr val="000000"/>
              </a:buClr>
              <a:buSzPts val="2300"/>
              <a:buChar char="●"/>
            </a:pPr>
            <a:r>
              <a:rPr lang="en-US" sz="2300" dirty="0" err="1">
                <a:solidFill>
                  <a:srgbClr val="000000"/>
                </a:solidFill>
              </a:rPr>
              <a:t>Εστιάσ</a:t>
            </a:r>
            <a:r>
              <a:rPr lang="en-US" sz="2300" dirty="0">
                <a:solidFill>
                  <a:srgbClr val="000000"/>
                </a:solidFill>
              </a:rPr>
              <a:t>α</a:t>
            </a:r>
            <a:r>
              <a:rPr lang="en-US" sz="2300" dirty="0" err="1">
                <a:solidFill>
                  <a:srgbClr val="000000"/>
                </a:solidFill>
              </a:rPr>
              <a:t>τε</a:t>
            </a:r>
            <a:r>
              <a:rPr lang="en-US" sz="2300" dirty="0">
                <a:solidFill>
                  <a:srgbClr val="000000"/>
                </a:solidFill>
              </a:rPr>
              <a:t> </a:t>
            </a:r>
            <a:r>
              <a:rPr lang="en-US" sz="2300" dirty="0" err="1">
                <a:solidFill>
                  <a:srgbClr val="000000"/>
                </a:solidFill>
              </a:rPr>
              <a:t>στο</a:t>
            </a:r>
            <a:r>
              <a:rPr lang="en-US" sz="2300" dirty="0">
                <a:solidFill>
                  <a:srgbClr val="000000"/>
                </a:solidFill>
              </a:rPr>
              <a:t> </a:t>
            </a:r>
            <a:r>
              <a:rPr lang="en-US" sz="2300" dirty="0" err="1">
                <a:solidFill>
                  <a:srgbClr val="000000"/>
                </a:solidFill>
              </a:rPr>
              <a:t>λάθος</a:t>
            </a:r>
            <a:r>
              <a:rPr lang="en-US" sz="2300" dirty="0">
                <a:solidFill>
                  <a:srgbClr val="000000"/>
                </a:solidFill>
              </a:rPr>
              <a:t>, </a:t>
            </a:r>
            <a:r>
              <a:rPr lang="en-US" sz="2300" dirty="0" err="1">
                <a:solidFill>
                  <a:srgbClr val="000000"/>
                </a:solidFill>
              </a:rPr>
              <a:t>στ</a:t>
            </a:r>
            <a:r>
              <a:rPr lang="el-GR" sz="2300" dirty="0" err="1">
                <a:solidFill>
                  <a:srgbClr val="000000"/>
                </a:solidFill>
              </a:rPr>
              <a:t>ις</a:t>
            </a:r>
            <a:r>
              <a:rPr lang="en-US" sz="2300" dirty="0">
                <a:solidFill>
                  <a:srgbClr val="000000"/>
                </a:solidFill>
              </a:rPr>
              <a:t> </a:t>
            </a:r>
            <a:r>
              <a:rPr lang="el-GR" sz="2300" dirty="0">
                <a:solidFill>
                  <a:srgbClr val="000000"/>
                </a:solidFill>
              </a:rPr>
              <a:t>ελλείψεις </a:t>
            </a:r>
            <a:r>
              <a:rPr lang="en-US" sz="2300" dirty="0" err="1">
                <a:solidFill>
                  <a:srgbClr val="000000"/>
                </a:solidFill>
              </a:rPr>
              <a:t>στις</a:t>
            </a:r>
            <a:r>
              <a:rPr lang="en-US" sz="2300" dirty="0">
                <a:solidFill>
                  <a:srgbClr val="000000"/>
                </a:solidFill>
              </a:rPr>
              <a:t> </a:t>
            </a:r>
            <a:r>
              <a:rPr lang="en-US" sz="2300" dirty="0" err="1">
                <a:solidFill>
                  <a:srgbClr val="000000"/>
                </a:solidFill>
              </a:rPr>
              <a:t>δεξιότητες</a:t>
            </a:r>
            <a:r>
              <a:rPr lang="en-US" sz="2300" dirty="0">
                <a:solidFill>
                  <a:srgbClr val="000000"/>
                </a:solidFill>
              </a:rPr>
              <a:t> </a:t>
            </a:r>
            <a:r>
              <a:rPr lang="en-US" sz="2300" dirty="0" err="1">
                <a:solidFill>
                  <a:srgbClr val="000000"/>
                </a:solidFill>
              </a:rPr>
              <a:t>ή</a:t>
            </a:r>
            <a:r>
              <a:rPr lang="en-US" sz="2300" dirty="0">
                <a:solidFill>
                  <a:srgbClr val="000000"/>
                </a:solidFill>
              </a:rPr>
              <a:t> </a:t>
            </a:r>
            <a:r>
              <a:rPr lang="en-US" sz="2300" dirty="0" err="1">
                <a:solidFill>
                  <a:srgbClr val="000000"/>
                </a:solidFill>
              </a:rPr>
              <a:t>στον</a:t>
            </a:r>
            <a:r>
              <a:rPr lang="en-US" sz="2300" dirty="0">
                <a:solidFill>
                  <a:srgbClr val="000000"/>
                </a:solidFill>
              </a:rPr>
              <a:t> </a:t>
            </a:r>
            <a:r>
              <a:rPr lang="en-US" sz="2300" dirty="0" err="1">
                <a:solidFill>
                  <a:srgbClr val="000000"/>
                </a:solidFill>
              </a:rPr>
              <a:t>κ</a:t>
            </a:r>
            <a:r>
              <a:rPr lang="en-US" sz="2300" dirty="0">
                <a:solidFill>
                  <a:srgbClr val="000000"/>
                </a:solidFill>
              </a:rPr>
              <a:t>α</a:t>
            </a:r>
            <a:r>
              <a:rPr lang="en-US" sz="2300" dirty="0" err="1">
                <a:solidFill>
                  <a:srgbClr val="000000"/>
                </a:solidFill>
              </a:rPr>
              <a:t>νόν</a:t>
            </a:r>
            <a:r>
              <a:rPr lang="en-US" sz="2300" dirty="0">
                <a:solidFill>
                  <a:srgbClr val="000000"/>
                </a:solidFill>
              </a:rPr>
              <a:t>α π</a:t>
            </a:r>
            <a:r>
              <a:rPr lang="en-US" sz="2300" dirty="0" err="1">
                <a:solidFill>
                  <a:srgbClr val="000000"/>
                </a:solidFill>
              </a:rPr>
              <a:t>ου</a:t>
            </a:r>
            <a:r>
              <a:rPr lang="en-US" sz="2300" dirty="0">
                <a:solidFill>
                  <a:srgbClr val="000000"/>
                </a:solidFill>
              </a:rPr>
              <a:t> πα</a:t>
            </a:r>
            <a:r>
              <a:rPr lang="en-US" sz="2300" dirty="0" err="1">
                <a:solidFill>
                  <a:srgbClr val="000000"/>
                </a:solidFill>
              </a:rPr>
              <a:t>ρ</a:t>
            </a:r>
            <a:r>
              <a:rPr lang="en-US" sz="2300" dirty="0">
                <a:solidFill>
                  <a:srgbClr val="000000"/>
                </a:solidFill>
              </a:rPr>
              <a:t>αβ</a:t>
            </a:r>
            <a:r>
              <a:rPr lang="en-US" sz="2300" dirty="0" err="1">
                <a:solidFill>
                  <a:srgbClr val="000000"/>
                </a:solidFill>
              </a:rPr>
              <a:t>ιάστηκε</a:t>
            </a:r>
            <a:r>
              <a:rPr lang="en-US" sz="2300" dirty="0">
                <a:solidFill>
                  <a:srgbClr val="000000"/>
                </a:solidFill>
              </a:rPr>
              <a:t>;</a:t>
            </a:r>
            <a:endParaRPr sz="2300" dirty="0">
              <a:solidFill>
                <a:srgbClr val="000000"/>
              </a:solidFill>
            </a:endParaRPr>
          </a:p>
          <a:p>
            <a:pPr marL="457200" lvl="0" indent="-374650" algn="l" rtl="0">
              <a:lnSpc>
                <a:spcPct val="150000"/>
              </a:lnSpc>
              <a:spcBef>
                <a:spcPts val="0"/>
              </a:spcBef>
              <a:spcAft>
                <a:spcPts val="0"/>
              </a:spcAft>
              <a:buClr>
                <a:srgbClr val="000000"/>
              </a:buClr>
              <a:buSzPts val="2300"/>
              <a:buChar char="●"/>
            </a:pPr>
            <a:r>
              <a:rPr lang="el-GR" sz="2300" dirty="0">
                <a:solidFill>
                  <a:srgbClr val="000000"/>
                </a:solidFill>
              </a:rPr>
              <a:t>Α</a:t>
            </a:r>
            <a:r>
              <a:rPr lang="en-US" sz="2300" dirty="0">
                <a:solidFill>
                  <a:srgbClr val="000000"/>
                </a:solidFill>
              </a:rPr>
              <a:t>π</a:t>
            </a:r>
            <a:r>
              <a:rPr lang="en-US" sz="2300" dirty="0" err="1">
                <a:solidFill>
                  <a:srgbClr val="000000"/>
                </a:solidFill>
              </a:rPr>
              <a:t>άντηση</a:t>
            </a:r>
            <a:r>
              <a:rPr lang="el-GR" sz="2300" dirty="0">
                <a:solidFill>
                  <a:srgbClr val="000000"/>
                </a:solidFill>
              </a:rPr>
              <a:t> με βάση</a:t>
            </a:r>
            <a:r>
              <a:rPr lang="en-US" sz="2300" dirty="0">
                <a:solidFill>
                  <a:srgbClr val="000000"/>
                </a:solidFill>
              </a:rPr>
              <a:t> </a:t>
            </a:r>
            <a:r>
              <a:rPr lang="en-US" sz="2300" dirty="0" err="1">
                <a:solidFill>
                  <a:srgbClr val="000000"/>
                </a:solidFill>
              </a:rPr>
              <a:t>τη</a:t>
            </a:r>
            <a:r>
              <a:rPr lang="en-US" sz="2300" dirty="0">
                <a:solidFill>
                  <a:srgbClr val="000000"/>
                </a:solidFill>
              </a:rPr>
              <a:t> </a:t>
            </a:r>
            <a:r>
              <a:rPr lang="en-US" sz="2300" dirty="0" err="1">
                <a:solidFill>
                  <a:srgbClr val="000000"/>
                </a:solidFill>
              </a:rPr>
              <a:t>θεωρί</a:t>
            </a:r>
            <a:r>
              <a:rPr lang="en-US" sz="2300" dirty="0">
                <a:solidFill>
                  <a:srgbClr val="000000"/>
                </a:solidFill>
              </a:rPr>
              <a:t>α </a:t>
            </a:r>
            <a:r>
              <a:rPr lang="en-US" sz="2300" dirty="0" err="1">
                <a:solidFill>
                  <a:srgbClr val="000000"/>
                </a:solidFill>
              </a:rPr>
              <a:t>ηγεσί</a:t>
            </a:r>
            <a:r>
              <a:rPr lang="en-US" sz="2300" dirty="0">
                <a:solidFill>
                  <a:srgbClr val="000000"/>
                </a:solidFill>
              </a:rPr>
              <a:t>α</a:t>
            </a:r>
            <a:r>
              <a:rPr lang="en-US" sz="2300" dirty="0" err="1">
                <a:solidFill>
                  <a:srgbClr val="000000"/>
                </a:solidFill>
              </a:rPr>
              <a:t>ς</a:t>
            </a:r>
            <a:r>
              <a:rPr lang="en-US" sz="2300" dirty="0">
                <a:solidFill>
                  <a:srgbClr val="000000"/>
                </a:solidFill>
              </a:rPr>
              <a:t>: </a:t>
            </a:r>
            <a:r>
              <a:rPr lang="en-US" sz="2300" dirty="0" err="1">
                <a:solidFill>
                  <a:srgbClr val="000000"/>
                </a:solidFill>
              </a:rPr>
              <a:t>Πώς</a:t>
            </a:r>
            <a:r>
              <a:rPr lang="en-US" sz="2300" dirty="0">
                <a:solidFill>
                  <a:srgbClr val="000000"/>
                </a:solidFill>
              </a:rPr>
              <a:t> </a:t>
            </a:r>
            <a:r>
              <a:rPr lang="en-US" sz="2300" dirty="0" err="1">
                <a:solidFill>
                  <a:srgbClr val="000000"/>
                </a:solidFill>
              </a:rPr>
              <a:t>θ</a:t>
            </a:r>
            <a:r>
              <a:rPr lang="en-US" sz="2300" dirty="0">
                <a:solidFill>
                  <a:srgbClr val="000000"/>
                </a:solidFill>
              </a:rPr>
              <a:t>α </a:t>
            </a:r>
            <a:r>
              <a:rPr lang="en-US" sz="2300" dirty="0" err="1">
                <a:solidFill>
                  <a:srgbClr val="000000"/>
                </a:solidFill>
              </a:rPr>
              <a:t>μ</a:t>
            </a:r>
            <a:r>
              <a:rPr lang="en-US" sz="2300" dirty="0">
                <a:solidFill>
                  <a:srgbClr val="000000"/>
                </a:solidFill>
              </a:rPr>
              <a:t>π</a:t>
            </a:r>
            <a:r>
              <a:rPr lang="en-US" sz="2300" dirty="0" err="1">
                <a:solidFill>
                  <a:srgbClr val="000000"/>
                </a:solidFill>
              </a:rPr>
              <a:t>ορούσ</a:t>
            </a:r>
            <a:r>
              <a:rPr lang="en-US" sz="2300" dirty="0">
                <a:solidFill>
                  <a:srgbClr val="000000"/>
                </a:solidFill>
              </a:rPr>
              <a:t>α</a:t>
            </a:r>
            <a:r>
              <a:rPr lang="en-US" sz="2300" dirty="0" err="1">
                <a:solidFill>
                  <a:srgbClr val="000000"/>
                </a:solidFill>
              </a:rPr>
              <a:t>τε</a:t>
            </a:r>
            <a:r>
              <a:rPr lang="en-US" sz="2300" dirty="0">
                <a:solidFill>
                  <a:srgbClr val="000000"/>
                </a:solidFill>
              </a:rPr>
              <a:t> </a:t>
            </a:r>
            <a:r>
              <a:rPr lang="en-US" sz="2300" dirty="0" err="1">
                <a:solidFill>
                  <a:srgbClr val="000000"/>
                </a:solidFill>
              </a:rPr>
              <a:t>ν</a:t>
            </a:r>
            <a:r>
              <a:rPr lang="en-US" sz="2300" dirty="0">
                <a:solidFill>
                  <a:srgbClr val="000000"/>
                </a:solidFill>
              </a:rPr>
              <a:t>α </a:t>
            </a:r>
            <a:r>
              <a:rPr lang="en-US" sz="2300" dirty="0" err="1">
                <a:solidFill>
                  <a:srgbClr val="000000"/>
                </a:solidFill>
              </a:rPr>
              <a:t>εφ</a:t>
            </a:r>
            <a:r>
              <a:rPr lang="en-US" sz="2300" dirty="0">
                <a:solidFill>
                  <a:srgbClr val="000000"/>
                </a:solidFill>
              </a:rPr>
              <a:t>α</a:t>
            </a:r>
            <a:r>
              <a:rPr lang="en-US" sz="2300" dirty="0" err="1">
                <a:solidFill>
                  <a:srgbClr val="000000"/>
                </a:solidFill>
              </a:rPr>
              <a:t>ρμόσετε</a:t>
            </a:r>
            <a:r>
              <a:rPr lang="en-US" sz="2300" dirty="0">
                <a:solidFill>
                  <a:srgbClr val="000000"/>
                </a:solidFill>
              </a:rPr>
              <a:t> </a:t>
            </a:r>
            <a:r>
              <a:rPr lang="en-US" sz="2300" dirty="0" err="1">
                <a:solidFill>
                  <a:srgbClr val="000000"/>
                </a:solidFill>
              </a:rPr>
              <a:t>μί</a:t>
            </a:r>
            <a:r>
              <a:rPr lang="en-US" sz="2300" dirty="0">
                <a:solidFill>
                  <a:srgbClr val="000000"/>
                </a:solidFill>
              </a:rPr>
              <a:t>α απ</a:t>
            </a:r>
            <a:r>
              <a:rPr lang="en-US" sz="2300" dirty="0" err="1">
                <a:solidFill>
                  <a:srgbClr val="000000"/>
                </a:solidFill>
              </a:rPr>
              <a:t>ό</a:t>
            </a:r>
            <a:r>
              <a:rPr lang="en-US" sz="2300" dirty="0">
                <a:solidFill>
                  <a:srgbClr val="000000"/>
                </a:solidFill>
              </a:rPr>
              <a:t> </a:t>
            </a:r>
            <a:r>
              <a:rPr lang="en-US" sz="2300" dirty="0" err="1">
                <a:solidFill>
                  <a:srgbClr val="000000"/>
                </a:solidFill>
              </a:rPr>
              <a:t>τις</a:t>
            </a:r>
            <a:r>
              <a:rPr lang="en-US" sz="2300" dirty="0">
                <a:solidFill>
                  <a:srgbClr val="000000"/>
                </a:solidFill>
              </a:rPr>
              <a:t> </a:t>
            </a:r>
            <a:r>
              <a:rPr lang="en-US" sz="2300" dirty="0" err="1">
                <a:solidFill>
                  <a:srgbClr val="000000"/>
                </a:solidFill>
              </a:rPr>
              <a:t>τρεις</a:t>
            </a:r>
            <a:r>
              <a:rPr lang="en-US" sz="2300" dirty="0">
                <a:solidFill>
                  <a:srgbClr val="000000"/>
                </a:solidFill>
              </a:rPr>
              <a:t> </a:t>
            </a:r>
            <a:r>
              <a:rPr lang="en-US" sz="2300" dirty="0" err="1">
                <a:solidFill>
                  <a:srgbClr val="000000"/>
                </a:solidFill>
              </a:rPr>
              <a:t>θεωρίες</a:t>
            </a:r>
            <a:r>
              <a:rPr lang="en-US" sz="2300" dirty="0">
                <a:solidFill>
                  <a:srgbClr val="000000"/>
                </a:solidFill>
              </a:rPr>
              <a:t>;</a:t>
            </a:r>
            <a:endParaRPr sz="1100" b="1" dirty="0">
              <a:solidFill>
                <a:srgbClr val="000000"/>
              </a:solidFill>
              <a:latin typeface="Arial"/>
              <a:ea typeface="Arial"/>
              <a:cs typeface="Arial"/>
              <a:sym typeface="Arial"/>
            </a:endParaRPr>
          </a:p>
          <a:p>
            <a:pPr marL="0" lvl="0" indent="0" algn="l" rtl="0">
              <a:lnSpc>
                <a:spcPct val="100000"/>
              </a:lnSpc>
              <a:spcBef>
                <a:spcPts val="1200"/>
              </a:spcBef>
              <a:spcAft>
                <a:spcPts val="0"/>
              </a:spcAft>
              <a:buNone/>
            </a:pPr>
            <a:endParaRPr sz="2300" dirty="0">
              <a:solidFill>
                <a:srgbClr val="000000"/>
              </a:solidFill>
            </a:endParaRPr>
          </a:p>
          <a:p>
            <a:pPr marL="457200" lvl="0" indent="0" algn="l" rtl="0">
              <a:lnSpc>
                <a:spcPct val="100000"/>
              </a:lnSpc>
              <a:spcBef>
                <a:spcPts val="0"/>
              </a:spcBef>
              <a:spcAft>
                <a:spcPts val="0"/>
              </a:spcAft>
              <a:buNone/>
            </a:pPr>
            <a:endParaRPr sz="2300" dirty="0">
              <a:solidFill>
                <a:srgbClr val="000000"/>
              </a:solidFill>
            </a:endParaRPr>
          </a:p>
          <a:p>
            <a:pPr marL="0" lvl="0" indent="0" algn="l" rtl="0">
              <a:lnSpc>
                <a:spcPct val="100000"/>
              </a:lnSpc>
              <a:spcBef>
                <a:spcPts val="0"/>
              </a:spcBef>
              <a:spcAft>
                <a:spcPts val="0"/>
              </a:spcAft>
              <a:buNone/>
            </a:pPr>
            <a:endParaRPr sz="3000" dirty="0">
              <a:solidFill>
                <a:srgbClr val="4F4F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39e7b6f5a92_0_61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66" name="Google Shape;466;g39e7b6f5a92_0_61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l-GR" dirty="0"/>
              <a:t>Ολιστική Σχολική Προσέγγιση στην η</a:t>
            </a:r>
            <a:r>
              <a:rPr lang="en-US" dirty="0" err="1"/>
              <a:t>γεσί</a:t>
            </a:r>
            <a:r>
              <a:rPr lang="en-US" dirty="0"/>
              <a:t>α α</a:t>
            </a:r>
            <a:r>
              <a:rPr lang="en-US" dirty="0" err="1"/>
              <a:t>λλ</a:t>
            </a:r>
            <a:r>
              <a:rPr lang="en-US" dirty="0"/>
              <a:t>α</a:t>
            </a:r>
            <a:r>
              <a:rPr lang="en-US" dirty="0" err="1"/>
              <a:t>γής</a:t>
            </a:r>
            <a:r>
              <a:rPr lang="en-US" dirty="0"/>
              <a:t> </a:t>
            </a:r>
            <a:r>
              <a:rPr lang="el-GR" dirty="0"/>
              <a:t>–</a:t>
            </a:r>
            <a:r>
              <a:rPr lang="en-US" dirty="0"/>
              <a:t> πα</a:t>
            </a:r>
            <a:r>
              <a:rPr lang="en-US" dirty="0" err="1"/>
              <a:t>ράδειγμ</a:t>
            </a:r>
            <a:r>
              <a:rPr lang="en-US" dirty="0"/>
              <a:t>α</a:t>
            </a:r>
            <a:endParaRPr dirty="0"/>
          </a:p>
        </p:txBody>
      </p:sp>
      <p:sp>
        <p:nvSpPr>
          <p:cNvPr id="467" name="Google Shape;467;g39e7b6f5a92_0_61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0000"/>
              </a:buClr>
              <a:buSzPts val="2300"/>
              <a:buChar char="●"/>
            </a:pPr>
            <a:endParaRPr sz="2300">
              <a:solidFill>
                <a:srgbClr val="000000"/>
              </a:solidFill>
            </a:endParaRPr>
          </a:p>
          <a:p>
            <a:pPr marL="457200" lvl="0" indent="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endParaRPr sz="3000">
              <a:solidFill>
                <a:srgbClr val="4F4F50"/>
              </a:solidFill>
            </a:endParaRPr>
          </a:p>
        </p:txBody>
      </p:sp>
      <p:graphicFrame>
        <p:nvGraphicFramePr>
          <p:cNvPr id="468" name="Google Shape;468;g39e7b6f5a92_0_619"/>
          <p:cNvGraphicFramePr/>
          <p:nvPr>
            <p:extLst>
              <p:ext uri="{D42A27DB-BD31-4B8C-83A1-F6EECF244321}">
                <p14:modId xmlns:p14="http://schemas.microsoft.com/office/powerpoint/2010/main" val="1269064042"/>
              </p:ext>
            </p:extLst>
          </p:nvPr>
        </p:nvGraphicFramePr>
        <p:xfrm>
          <a:off x="0" y="1462700"/>
          <a:ext cx="12094028" cy="5389245"/>
        </p:xfrm>
        <a:graphic>
          <a:graphicData uri="http://schemas.openxmlformats.org/drawingml/2006/table">
            <a:tbl>
              <a:tblPr>
                <a:noFill/>
                <a:tableStyleId>{515C1AEC-C18D-4D35-BD4E-96D4705261D1}</a:tableStyleId>
              </a:tblPr>
              <a:tblGrid>
                <a:gridCol w="2149596">
                  <a:extLst>
                    <a:ext uri="{9D8B030D-6E8A-4147-A177-3AD203B41FA5}">
                      <a16:colId xmlns:a16="http://schemas.microsoft.com/office/drawing/2014/main" val="20000"/>
                    </a:ext>
                  </a:extLst>
                </a:gridCol>
                <a:gridCol w="3897418">
                  <a:extLst>
                    <a:ext uri="{9D8B030D-6E8A-4147-A177-3AD203B41FA5}">
                      <a16:colId xmlns:a16="http://schemas.microsoft.com/office/drawing/2014/main" val="20001"/>
                    </a:ext>
                  </a:extLst>
                </a:gridCol>
                <a:gridCol w="3622488">
                  <a:extLst>
                    <a:ext uri="{9D8B030D-6E8A-4147-A177-3AD203B41FA5}">
                      <a16:colId xmlns:a16="http://schemas.microsoft.com/office/drawing/2014/main" val="20002"/>
                    </a:ext>
                  </a:extLst>
                </a:gridCol>
                <a:gridCol w="2424526">
                  <a:extLst>
                    <a:ext uri="{9D8B030D-6E8A-4147-A177-3AD203B41FA5}">
                      <a16:colId xmlns:a16="http://schemas.microsoft.com/office/drawing/2014/main" val="20003"/>
                    </a:ext>
                  </a:extLst>
                </a:gridCol>
              </a:tblGrid>
              <a:tr h="918900">
                <a:tc>
                  <a:txBody>
                    <a:bodyPr/>
                    <a:lstStyle/>
                    <a:p>
                      <a:pPr marL="0" lvl="0" indent="0" algn="l" rtl="0">
                        <a:lnSpc>
                          <a:spcPct val="150000"/>
                        </a:lnSpc>
                        <a:spcBef>
                          <a:spcPts val="0"/>
                        </a:spcBef>
                        <a:spcAft>
                          <a:spcPts val="0"/>
                        </a:spcAft>
                        <a:buNone/>
                      </a:pPr>
                      <a:r>
                        <a:rPr lang="en-US" sz="1400" b="1" dirty="0" err="1">
                          <a:solidFill>
                            <a:srgbClr val="4F4F50"/>
                          </a:solidFill>
                          <a:latin typeface="Calibri"/>
                          <a:ea typeface="Calibri"/>
                          <a:cs typeface="Calibri"/>
                          <a:sym typeface="Calibri"/>
                        </a:rPr>
                        <a:t>Στοιχείο</a:t>
                      </a:r>
                      <a:r>
                        <a:rPr lang="en-US" sz="1400" b="1" dirty="0">
                          <a:solidFill>
                            <a:srgbClr val="4F4F50"/>
                          </a:solidFill>
                          <a:latin typeface="Calibri"/>
                          <a:ea typeface="Calibri"/>
                          <a:cs typeface="Calibri"/>
                          <a:sym typeface="Calibri"/>
                        </a:rPr>
                        <a:t> PERMA</a:t>
                      </a:r>
                      <a:endParaRPr sz="14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n-US" sz="1400" b="1" dirty="0" err="1">
                          <a:solidFill>
                            <a:srgbClr val="4F4F50"/>
                          </a:solidFill>
                          <a:latin typeface="Calibri"/>
                          <a:ea typeface="Calibri"/>
                          <a:cs typeface="Calibri"/>
                          <a:sym typeface="Calibri"/>
                        </a:rPr>
                        <a:t>Στόχος</a:t>
                      </a:r>
                      <a:endParaRPr sz="14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n-US" sz="1400" b="1" dirty="0" err="1">
                          <a:solidFill>
                            <a:srgbClr val="4F4F50"/>
                          </a:solidFill>
                          <a:latin typeface="Calibri"/>
                          <a:ea typeface="Calibri"/>
                          <a:cs typeface="Calibri"/>
                          <a:sym typeface="Calibri"/>
                        </a:rPr>
                        <a:t>Β</a:t>
                      </a:r>
                      <a:r>
                        <a:rPr lang="en-US" sz="1400" b="1" dirty="0">
                          <a:solidFill>
                            <a:srgbClr val="4F4F50"/>
                          </a:solidFill>
                          <a:latin typeface="Calibri"/>
                          <a:ea typeface="Calibri"/>
                          <a:cs typeface="Calibri"/>
                          <a:sym typeface="Calibri"/>
                        </a:rPr>
                        <a:t>α</a:t>
                      </a:r>
                      <a:r>
                        <a:rPr lang="en-US" sz="1400" b="1" dirty="0" err="1">
                          <a:solidFill>
                            <a:srgbClr val="4F4F50"/>
                          </a:solidFill>
                          <a:latin typeface="Calibri"/>
                          <a:ea typeface="Calibri"/>
                          <a:cs typeface="Calibri"/>
                          <a:sym typeface="Calibri"/>
                        </a:rPr>
                        <a:t>σική</a:t>
                      </a:r>
                      <a:r>
                        <a:rPr lang="en-US" sz="1400" b="1" dirty="0">
                          <a:solidFill>
                            <a:srgbClr val="4F4F50"/>
                          </a:solidFill>
                          <a:latin typeface="Calibri"/>
                          <a:ea typeface="Calibri"/>
                          <a:cs typeface="Calibri"/>
                          <a:sym typeface="Calibri"/>
                        </a:rPr>
                        <a:t> </a:t>
                      </a:r>
                      <a:r>
                        <a:rPr lang="en-US" sz="1400" b="1" dirty="0" err="1">
                          <a:solidFill>
                            <a:srgbClr val="4F4F50"/>
                          </a:solidFill>
                          <a:latin typeface="Calibri"/>
                          <a:ea typeface="Calibri"/>
                          <a:cs typeface="Calibri"/>
                          <a:sym typeface="Calibri"/>
                        </a:rPr>
                        <a:t>δράση</a:t>
                      </a:r>
                      <a:r>
                        <a:rPr lang="en-US" sz="1400" b="1" dirty="0">
                          <a:solidFill>
                            <a:srgbClr val="4F4F50"/>
                          </a:solidFill>
                          <a:latin typeface="Calibri"/>
                          <a:ea typeface="Calibri"/>
                          <a:cs typeface="Calibri"/>
                          <a:sym typeface="Calibri"/>
                        </a:rPr>
                        <a:t> (</a:t>
                      </a:r>
                      <a:r>
                        <a:rPr lang="en-US" sz="1400" b="1" dirty="0" err="1">
                          <a:solidFill>
                            <a:srgbClr val="4F4F50"/>
                          </a:solidFill>
                          <a:latin typeface="Calibri"/>
                          <a:ea typeface="Calibri"/>
                          <a:cs typeface="Calibri"/>
                          <a:sym typeface="Calibri"/>
                        </a:rPr>
                        <a:t>χρησιμο</a:t>
                      </a:r>
                      <a:r>
                        <a:rPr lang="en-US" sz="1400" b="1" dirty="0">
                          <a:solidFill>
                            <a:srgbClr val="4F4F50"/>
                          </a:solidFill>
                          <a:latin typeface="Calibri"/>
                          <a:ea typeface="Calibri"/>
                          <a:cs typeface="Calibri"/>
                          <a:sym typeface="Calibri"/>
                        </a:rPr>
                        <a:t>π</a:t>
                      </a:r>
                      <a:r>
                        <a:rPr lang="en-US" sz="1400" b="1" dirty="0" err="1">
                          <a:solidFill>
                            <a:srgbClr val="4F4F50"/>
                          </a:solidFill>
                          <a:latin typeface="Calibri"/>
                          <a:ea typeface="Calibri"/>
                          <a:cs typeface="Calibri"/>
                          <a:sym typeface="Calibri"/>
                        </a:rPr>
                        <a:t>οιώντ</a:t>
                      </a:r>
                      <a:r>
                        <a:rPr lang="en-US" sz="1400" b="1" dirty="0">
                          <a:solidFill>
                            <a:srgbClr val="4F4F50"/>
                          </a:solidFill>
                          <a:latin typeface="Calibri"/>
                          <a:ea typeface="Calibri"/>
                          <a:cs typeface="Calibri"/>
                          <a:sym typeface="Calibri"/>
                        </a:rPr>
                        <a:t>α</a:t>
                      </a:r>
                      <a:r>
                        <a:rPr lang="en-US" sz="1400" b="1" dirty="0" err="1">
                          <a:solidFill>
                            <a:srgbClr val="4F4F50"/>
                          </a:solidFill>
                          <a:latin typeface="Calibri"/>
                          <a:ea typeface="Calibri"/>
                          <a:cs typeface="Calibri"/>
                          <a:sym typeface="Calibri"/>
                        </a:rPr>
                        <a:t>ς</a:t>
                      </a:r>
                      <a:r>
                        <a:rPr lang="en-US" sz="1400" b="1" dirty="0">
                          <a:solidFill>
                            <a:srgbClr val="4F4F50"/>
                          </a:solidFill>
                          <a:latin typeface="Calibri"/>
                          <a:ea typeface="Calibri"/>
                          <a:cs typeface="Calibri"/>
                          <a:sym typeface="Calibri"/>
                        </a:rPr>
                        <a:t> </a:t>
                      </a:r>
                      <a:r>
                        <a:rPr lang="en-US" sz="1400" b="1" dirty="0" err="1">
                          <a:solidFill>
                            <a:srgbClr val="4F4F50"/>
                          </a:solidFill>
                          <a:latin typeface="Calibri"/>
                          <a:ea typeface="Calibri"/>
                          <a:cs typeface="Calibri"/>
                          <a:sym typeface="Calibri"/>
                        </a:rPr>
                        <a:t>μι</a:t>
                      </a:r>
                      <a:r>
                        <a:rPr lang="en-US" sz="1400" b="1" dirty="0">
                          <a:solidFill>
                            <a:srgbClr val="4F4F50"/>
                          </a:solidFill>
                          <a:latin typeface="Calibri"/>
                          <a:ea typeface="Calibri"/>
                          <a:cs typeface="Calibri"/>
                          <a:sym typeface="Calibri"/>
                        </a:rPr>
                        <a:t>α </a:t>
                      </a:r>
                      <a:r>
                        <a:rPr lang="en-US" sz="1400" b="1" dirty="0" err="1">
                          <a:solidFill>
                            <a:srgbClr val="4F4F50"/>
                          </a:solidFill>
                          <a:latin typeface="Calibri"/>
                          <a:ea typeface="Calibri"/>
                          <a:cs typeface="Calibri"/>
                          <a:sym typeface="Calibri"/>
                        </a:rPr>
                        <a:t>τεχνική</a:t>
                      </a:r>
                      <a:r>
                        <a:rPr lang="en-US" sz="1400" b="1" dirty="0">
                          <a:solidFill>
                            <a:srgbClr val="4F4F50"/>
                          </a:solidFill>
                          <a:latin typeface="Calibri"/>
                          <a:ea typeface="Calibri"/>
                          <a:cs typeface="Calibri"/>
                          <a:sym typeface="Calibri"/>
                        </a:rPr>
                        <a:t> </a:t>
                      </a:r>
                      <a:r>
                        <a:rPr lang="el-GR" sz="1400" b="1" dirty="0">
                          <a:solidFill>
                            <a:srgbClr val="4F4F50"/>
                          </a:solidFill>
                          <a:latin typeface="Calibri"/>
                          <a:ea typeface="Calibri"/>
                          <a:cs typeface="Calibri"/>
                          <a:sym typeface="Calibri"/>
                        </a:rPr>
                        <a:t>Θετικής Ψυχολογίας</a:t>
                      </a:r>
                      <a:r>
                        <a:rPr lang="en-US" sz="1400" b="1" dirty="0">
                          <a:solidFill>
                            <a:srgbClr val="4F4F50"/>
                          </a:solidFill>
                          <a:latin typeface="Calibri"/>
                          <a:ea typeface="Calibri"/>
                          <a:cs typeface="Calibri"/>
                          <a:sym typeface="Calibri"/>
                        </a:rPr>
                        <a:t>)</a:t>
                      </a:r>
                      <a:endParaRPr sz="14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l-GR" sz="1400" b="1" dirty="0">
                          <a:solidFill>
                            <a:srgbClr val="4F4F50"/>
                          </a:solidFill>
                          <a:latin typeface="Calibri"/>
                          <a:ea typeface="Calibri"/>
                          <a:cs typeface="Calibri"/>
                          <a:sym typeface="Calibri"/>
                        </a:rPr>
                        <a:t>Δείκτης</a:t>
                      </a:r>
                      <a:r>
                        <a:rPr lang="en-US" sz="1400" b="1" dirty="0">
                          <a:solidFill>
                            <a:srgbClr val="4F4F50"/>
                          </a:solidFill>
                          <a:latin typeface="Calibri"/>
                          <a:ea typeface="Calibri"/>
                          <a:cs typeface="Calibri"/>
                          <a:sym typeface="Calibri"/>
                        </a:rPr>
                        <a:t> </a:t>
                      </a:r>
                      <a:r>
                        <a:rPr lang="en-US" sz="1400" b="1" dirty="0" err="1">
                          <a:solidFill>
                            <a:srgbClr val="4F4F50"/>
                          </a:solidFill>
                          <a:latin typeface="Calibri"/>
                          <a:ea typeface="Calibri"/>
                          <a:cs typeface="Calibri"/>
                          <a:sym typeface="Calibri"/>
                        </a:rPr>
                        <a:t>ε</a:t>
                      </a:r>
                      <a:r>
                        <a:rPr lang="en-US" sz="1400" b="1" dirty="0">
                          <a:solidFill>
                            <a:srgbClr val="4F4F50"/>
                          </a:solidFill>
                          <a:latin typeface="Calibri"/>
                          <a:ea typeface="Calibri"/>
                          <a:cs typeface="Calibri"/>
                          <a:sym typeface="Calibri"/>
                        </a:rPr>
                        <a:t>π</a:t>
                      </a:r>
                      <a:r>
                        <a:rPr lang="en-US" sz="1400" b="1" dirty="0" err="1">
                          <a:solidFill>
                            <a:srgbClr val="4F4F50"/>
                          </a:solidFill>
                          <a:latin typeface="Calibri"/>
                          <a:ea typeface="Calibri"/>
                          <a:cs typeface="Calibri"/>
                          <a:sym typeface="Calibri"/>
                        </a:rPr>
                        <a:t>ιτυχί</a:t>
                      </a:r>
                      <a:r>
                        <a:rPr lang="en-US" sz="1400" b="1" dirty="0">
                          <a:solidFill>
                            <a:srgbClr val="4F4F50"/>
                          </a:solidFill>
                          <a:latin typeface="Calibri"/>
                          <a:ea typeface="Calibri"/>
                          <a:cs typeface="Calibri"/>
                          <a:sym typeface="Calibri"/>
                        </a:rPr>
                        <a:t>α</a:t>
                      </a:r>
                      <a:r>
                        <a:rPr lang="en-US" sz="1400" b="1" dirty="0" err="1">
                          <a:solidFill>
                            <a:srgbClr val="4F4F50"/>
                          </a:solidFill>
                          <a:latin typeface="Calibri"/>
                          <a:ea typeface="Calibri"/>
                          <a:cs typeface="Calibri"/>
                          <a:sym typeface="Calibri"/>
                        </a:rPr>
                        <a:t>ς</a:t>
                      </a:r>
                      <a:endParaRPr sz="14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extLst>
                  <a:ext uri="{0D108BD9-81ED-4DB2-BD59-A6C34878D82A}">
                    <a16:rowId xmlns:a16="http://schemas.microsoft.com/office/drawing/2014/main" val="10000"/>
                  </a:ext>
                </a:extLst>
              </a:tr>
              <a:tr h="918900">
                <a:tc>
                  <a:txBody>
                    <a:bodyPr/>
                    <a:lstStyle/>
                    <a:p>
                      <a:pPr marL="0" lvl="0" indent="0" algn="l" rtl="0">
                        <a:lnSpc>
                          <a:spcPct val="150000"/>
                        </a:lnSpc>
                        <a:spcBef>
                          <a:spcPts val="0"/>
                        </a:spcBef>
                        <a:spcAft>
                          <a:spcPts val="0"/>
                        </a:spcAft>
                        <a:buNone/>
                      </a:pPr>
                      <a:r>
                        <a:rPr lang="en-US" sz="1400">
                          <a:solidFill>
                            <a:srgbClr val="4F4F50"/>
                          </a:solidFill>
                          <a:latin typeface="Calibri"/>
                          <a:ea typeface="Calibri"/>
                          <a:cs typeface="Calibri"/>
                          <a:sym typeface="Calibri"/>
                        </a:rPr>
                        <a:t>Σχέσεις</a:t>
                      </a:r>
                      <a:endParaRPr sz="14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400" dirty="0" err="1">
                          <a:solidFill>
                            <a:srgbClr val="4F4F50"/>
                          </a:solidFill>
                          <a:latin typeface="Calibri"/>
                          <a:ea typeface="Calibri"/>
                          <a:cs typeface="Calibri"/>
                          <a:sym typeface="Calibri"/>
                        </a:rPr>
                        <a:t>Βελτίωση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της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εμ</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ιστοσύνης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μετ</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ξύ</a:t>
                      </a:r>
                      <a:r>
                        <a:rPr lang="en-US" sz="1400" dirty="0">
                          <a:solidFill>
                            <a:srgbClr val="4F4F50"/>
                          </a:solidFill>
                          <a:latin typeface="Calibri"/>
                          <a:ea typeface="Calibri"/>
                          <a:cs typeface="Calibri"/>
                          <a:sym typeface="Calibri"/>
                        </a:rPr>
                        <a:t> π</a:t>
                      </a:r>
                      <a:r>
                        <a:rPr lang="en-US" sz="1400" dirty="0" err="1">
                          <a:solidFill>
                            <a:srgbClr val="4F4F50"/>
                          </a:solidFill>
                          <a:latin typeface="Calibri"/>
                          <a:ea typeface="Calibri"/>
                          <a:cs typeface="Calibri"/>
                          <a:sym typeface="Calibri"/>
                        </a:rPr>
                        <a:t>ροσω</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ικού</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κ</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ι</a:t>
                      </a:r>
                      <a:r>
                        <a:rPr lang="en-US" sz="1400" dirty="0">
                          <a:solidFill>
                            <a:srgbClr val="4F4F50"/>
                          </a:solidFill>
                          <a:latin typeface="Calibri"/>
                          <a:ea typeface="Calibri"/>
                          <a:cs typeface="Calibri"/>
                          <a:sym typeface="Calibri"/>
                        </a:rPr>
                        <a:t> </a:t>
                      </a:r>
                      <a:r>
                        <a:rPr lang="el-GR" sz="1400" dirty="0">
                          <a:solidFill>
                            <a:srgbClr val="4F4F50"/>
                          </a:solidFill>
                          <a:latin typeface="Calibri"/>
                          <a:ea typeface="Calibri"/>
                          <a:cs typeface="Calibri"/>
                          <a:sym typeface="Calibri"/>
                        </a:rPr>
                        <a:t>μαθητών/μαθητριών</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400" dirty="0" err="1">
                          <a:solidFill>
                            <a:srgbClr val="4F4F50"/>
                          </a:solidFill>
                          <a:latin typeface="Calibri"/>
                          <a:ea typeface="Calibri"/>
                          <a:cs typeface="Calibri"/>
                          <a:sym typeface="Calibri"/>
                        </a:rPr>
                        <a:t>Έν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ρξη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ε</a:t>
                      </a:r>
                      <a:r>
                        <a:rPr lang="en-US" sz="1400" dirty="0">
                          <a:solidFill>
                            <a:srgbClr val="4F4F50"/>
                          </a:solidFill>
                          <a:latin typeface="Calibri"/>
                          <a:ea typeface="Calibri"/>
                          <a:cs typeface="Calibri"/>
                          <a:sym typeface="Calibri"/>
                        </a:rPr>
                        <a:t>β</a:t>
                      </a:r>
                      <a:r>
                        <a:rPr lang="en-US" sz="1400" dirty="0" err="1">
                          <a:solidFill>
                            <a:srgbClr val="4F4F50"/>
                          </a:solidFill>
                          <a:latin typeface="Calibri"/>
                          <a:ea typeface="Calibri"/>
                          <a:cs typeface="Calibri"/>
                          <a:sym typeface="Calibri"/>
                        </a:rPr>
                        <a:t>δομ</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δι</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ίων</a:t>
                      </a:r>
                      <a:r>
                        <a:rPr lang="en-US" sz="1400" dirty="0">
                          <a:solidFill>
                            <a:srgbClr val="4F4F50"/>
                          </a:solidFill>
                          <a:latin typeface="Calibri"/>
                          <a:ea typeface="Calibri"/>
                          <a:cs typeface="Calibri"/>
                          <a:sym typeface="Calibri"/>
                        </a:rPr>
                        <a:t> α</a:t>
                      </a:r>
                      <a:r>
                        <a:rPr lang="en-US" sz="1400" dirty="0" err="1">
                          <a:solidFill>
                            <a:srgbClr val="4F4F50"/>
                          </a:solidFill>
                          <a:latin typeface="Calibri"/>
                          <a:ea typeface="Calibri"/>
                          <a:cs typeface="Calibri"/>
                          <a:sym typeface="Calibri"/>
                        </a:rPr>
                        <a:t>τομικών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συν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ντήσεων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Έ</a:t>
                      </a:r>
                      <a:r>
                        <a:rPr lang="el-GR" sz="1400" dirty="0" err="1">
                          <a:solidFill>
                            <a:srgbClr val="4F4F50"/>
                          </a:solidFill>
                          <a:latin typeface="Calibri"/>
                          <a:ea typeface="Calibri"/>
                          <a:cs typeface="Calibri"/>
                          <a:sym typeface="Calibri"/>
                        </a:rPr>
                        <a:t>λεγχος</a:t>
                      </a:r>
                      <a:r>
                        <a:rPr lang="el-GR" sz="1400" dirty="0">
                          <a:solidFill>
                            <a:srgbClr val="4F4F50"/>
                          </a:solidFill>
                          <a:latin typeface="Calibri"/>
                          <a:ea typeface="Calibri"/>
                          <a:cs typeface="Calibri"/>
                          <a:sym typeface="Calibri"/>
                        </a:rPr>
                        <a:t> δυνατών σημείων</a:t>
                      </a:r>
                      <a:r>
                        <a:rPr lang="en-US" sz="1400" dirty="0">
                          <a:solidFill>
                            <a:srgbClr val="4F4F50"/>
                          </a:solidFill>
                          <a:latin typeface="Calibri"/>
                          <a:ea typeface="Calibri"/>
                          <a:cs typeface="Calibri"/>
                          <a:sym typeface="Calibri"/>
                        </a:rPr>
                        <a:t>»</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l-GR" sz="1400" dirty="0" err="1">
                          <a:solidFill>
                            <a:srgbClr val="4F4F50"/>
                          </a:solidFill>
                          <a:latin typeface="Calibri"/>
                          <a:ea typeface="Calibri"/>
                          <a:cs typeface="Calibri"/>
                          <a:sym typeface="Calibri"/>
                        </a:rPr>
                        <a:t>Θευική</a:t>
                      </a:r>
                      <a:r>
                        <a:rPr lang="en-US" sz="1400" dirty="0">
                          <a:solidFill>
                            <a:srgbClr val="4F4F50"/>
                          </a:solidFill>
                          <a:latin typeface="Calibri"/>
                          <a:ea typeface="Calibri"/>
                          <a:cs typeface="Calibri"/>
                          <a:sym typeface="Calibri"/>
                        </a:rPr>
                        <a:t> </a:t>
                      </a:r>
                      <a:r>
                        <a:rPr lang="el-GR" sz="1400" dirty="0">
                          <a:solidFill>
                            <a:srgbClr val="4F4F50"/>
                          </a:solidFill>
                          <a:latin typeface="Calibri"/>
                          <a:ea typeface="Calibri"/>
                          <a:cs typeface="Calibri"/>
                          <a:sym typeface="Calibri"/>
                        </a:rPr>
                        <a:t>ανατροφοδότηση</a:t>
                      </a:r>
                      <a:r>
                        <a:rPr lang="en-US" sz="1400" dirty="0">
                          <a:solidFill>
                            <a:srgbClr val="4F4F50"/>
                          </a:solidFill>
                          <a:latin typeface="Calibri"/>
                          <a:ea typeface="Calibri"/>
                          <a:cs typeface="Calibri"/>
                          <a:sym typeface="Calibri"/>
                        </a:rPr>
                        <a:t>απ</a:t>
                      </a:r>
                      <a:r>
                        <a:rPr lang="en-US" sz="1400" dirty="0" err="1">
                          <a:solidFill>
                            <a:srgbClr val="4F4F50"/>
                          </a:solidFill>
                          <a:latin typeface="Calibri"/>
                          <a:ea typeface="Calibri"/>
                          <a:cs typeface="Calibri"/>
                          <a:sym typeface="Calibri"/>
                        </a:rPr>
                        <a:t>ό</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τους</a:t>
                      </a:r>
                      <a:r>
                        <a:rPr lang="en-US" sz="1400" dirty="0">
                          <a:solidFill>
                            <a:srgbClr val="4F4F50"/>
                          </a:solidFill>
                          <a:latin typeface="Calibri"/>
                          <a:ea typeface="Calibri"/>
                          <a:cs typeface="Calibri"/>
                          <a:sym typeface="Calibri"/>
                        </a:rPr>
                        <a:t> </a:t>
                      </a:r>
                      <a:r>
                        <a:rPr lang="el-GR" sz="1400" dirty="0">
                          <a:solidFill>
                            <a:srgbClr val="4F4F50"/>
                          </a:solidFill>
                          <a:latin typeface="Calibri"/>
                          <a:ea typeface="Calibri"/>
                          <a:cs typeface="Calibri"/>
                          <a:sym typeface="Calibri"/>
                        </a:rPr>
                        <a:t>μαθητές/μαθήτριες</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1"/>
                  </a:ext>
                </a:extLst>
              </a:tr>
              <a:tr h="918900">
                <a:tc>
                  <a:txBody>
                    <a:bodyPr/>
                    <a:lstStyle/>
                    <a:p>
                      <a:pPr marL="0" lvl="0" indent="0" algn="l" rtl="0">
                        <a:lnSpc>
                          <a:spcPct val="150000"/>
                        </a:lnSpc>
                        <a:spcBef>
                          <a:spcPts val="0"/>
                        </a:spcBef>
                        <a:spcAft>
                          <a:spcPts val="0"/>
                        </a:spcAft>
                        <a:buNone/>
                      </a:pPr>
                      <a:r>
                        <a:rPr lang="en-US" sz="1400">
                          <a:solidFill>
                            <a:srgbClr val="4F4F50"/>
                          </a:solidFill>
                          <a:latin typeface="Calibri"/>
                          <a:ea typeface="Calibri"/>
                          <a:cs typeface="Calibri"/>
                          <a:sym typeface="Calibri"/>
                        </a:rPr>
                        <a:t>Θετικά συναισθήματα</a:t>
                      </a:r>
                      <a:endParaRPr sz="14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Μείωση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τη</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κούρ</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ση</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απ</a:t>
                      </a:r>
                      <a:r>
                        <a:rPr lang="en-US" sz="1400" dirty="0" err="1">
                          <a:solidFill>
                            <a:srgbClr val="4F4F50"/>
                          </a:solidFill>
                          <a:latin typeface="Calibri"/>
                          <a:ea typeface="Calibri"/>
                          <a:cs typeface="Calibri"/>
                          <a:sym typeface="Calibri"/>
                        </a:rPr>
                        <a:t>ό</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τις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συν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ντήσεις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του</a:t>
                      </a:r>
                      <a:r>
                        <a:rPr lang="en-US" sz="1400" dirty="0">
                          <a:solidFill>
                            <a:srgbClr val="4F4F50"/>
                          </a:solidFill>
                          <a:latin typeface="Calibri"/>
                          <a:ea typeface="Calibri"/>
                          <a:cs typeface="Calibri"/>
                          <a:sym typeface="Calibri"/>
                        </a:rPr>
                        <a:t> π</a:t>
                      </a:r>
                      <a:r>
                        <a:rPr lang="en-US" sz="1400" dirty="0" err="1">
                          <a:solidFill>
                            <a:srgbClr val="4F4F50"/>
                          </a:solidFill>
                          <a:latin typeface="Calibri"/>
                          <a:ea typeface="Calibri"/>
                          <a:cs typeface="Calibri"/>
                          <a:sym typeface="Calibri"/>
                        </a:rPr>
                        <a:t>ροσω</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ικού</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400" dirty="0" err="1">
                          <a:solidFill>
                            <a:srgbClr val="4F4F50"/>
                          </a:solidFill>
                          <a:latin typeface="Calibri"/>
                          <a:ea typeface="Calibri"/>
                          <a:cs typeface="Calibri"/>
                          <a:sym typeface="Calibri"/>
                        </a:rPr>
                        <a:t>Έ</a:t>
                      </a:r>
                      <a:r>
                        <a:rPr lang="el-GR" sz="1400" dirty="0" err="1">
                          <a:solidFill>
                            <a:srgbClr val="4F4F50"/>
                          </a:solidFill>
                          <a:latin typeface="Calibri"/>
                          <a:ea typeface="Calibri"/>
                          <a:cs typeface="Calibri"/>
                          <a:sym typeface="Calibri"/>
                        </a:rPr>
                        <a:t>ναρξη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όλ</a:t>
                      </a:r>
                      <a:r>
                        <a:rPr lang="el-GR" sz="1400" dirty="0">
                          <a:solidFill>
                            <a:srgbClr val="4F4F50"/>
                          </a:solidFill>
                          <a:latin typeface="Calibri"/>
                          <a:ea typeface="Calibri"/>
                          <a:cs typeface="Calibri"/>
                          <a:sym typeface="Calibri"/>
                        </a:rPr>
                        <a:t>ων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a:t>
                      </a:r>
                      <a:r>
                        <a:rPr lang="el-GR" sz="1400" dirty="0">
                          <a:solidFill>
                            <a:srgbClr val="4F4F50"/>
                          </a:solidFill>
                          <a:latin typeface="Calibri"/>
                          <a:ea typeface="Calibri"/>
                          <a:cs typeface="Calibri"/>
                          <a:sym typeface="Calibri"/>
                        </a:rPr>
                        <a:t>ων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συν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ντήσε</a:t>
                      </a:r>
                      <a:r>
                        <a:rPr lang="el-GR" sz="1400" dirty="0" err="1">
                          <a:solidFill>
                            <a:srgbClr val="4F4F50"/>
                          </a:solidFill>
                          <a:latin typeface="Calibri"/>
                          <a:ea typeface="Calibri"/>
                          <a:cs typeface="Calibri"/>
                          <a:sym typeface="Calibri"/>
                        </a:rPr>
                        <a:t>εων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της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ομάδ</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με</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έν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κύκλο</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ευγνωμοσύνης</a:t>
                      </a:r>
                      <a:r>
                        <a:rPr lang="en-US" sz="1400" dirty="0">
                          <a:solidFill>
                            <a:srgbClr val="4F4F50"/>
                          </a:solidFill>
                          <a:latin typeface="Calibri"/>
                          <a:ea typeface="Calibri"/>
                          <a:cs typeface="Calibri"/>
                          <a:sym typeface="Calibri"/>
                        </a:rPr>
                        <a:t>»</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400">
                          <a:solidFill>
                            <a:srgbClr val="4F4F50"/>
                          </a:solidFill>
                          <a:latin typeface="Calibri"/>
                          <a:ea typeface="Calibri"/>
                          <a:cs typeface="Calibri"/>
                          <a:sym typeface="Calibri"/>
                        </a:rPr>
                        <a:t>Βελτίωση του ηθικού στις συναντήσεις</a:t>
                      </a:r>
                      <a:endParaRPr sz="14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2"/>
                  </a:ext>
                </a:extLst>
              </a:tr>
              <a:tr h="918900">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Επίτευξη</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Ενίσχυση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τη</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α</a:t>
                      </a:r>
                      <a:r>
                        <a:rPr lang="en-US" sz="1400" dirty="0" err="1">
                          <a:solidFill>
                            <a:srgbClr val="4F4F50"/>
                          </a:solidFill>
                          <a:latin typeface="Calibri"/>
                          <a:ea typeface="Calibri"/>
                          <a:cs typeface="Calibri"/>
                          <a:sym typeface="Calibri"/>
                        </a:rPr>
                        <a:t>υτο</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ε</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οίθηση</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των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μ</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θητών</a:t>
                      </a:r>
                      <a:r>
                        <a:rPr lang="el-GR" sz="1400" dirty="0">
                          <a:solidFill>
                            <a:srgbClr val="4F4F50"/>
                          </a:solidFill>
                          <a:latin typeface="Calibri"/>
                          <a:ea typeface="Calibri"/>
                          <a:cs typeface="Calibri"/>
                          <a:sym typeface="Calibri"/>
                        </a:rPr>
                        <a:t>/μαθητριών</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Δημιουργία μιας πινακίδας «Νοοτροπίας Ανάπτυξης» (για την προσπάθεια)</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400">
                          <a:solidFill>
                            <a:srgbClr val="4F4F50"/>
                          </a:solidFill>
                          <a:latin typeface="Calibri"/>
                          <a:ea typeface="Calibri"/>
                          <a:cs typeface="Calibri"/>
                          <a:sym typeface="Calibri"/>
                        </a:rPr>
                        <a:t>Μεγαλύτερη συμμετοχή στην τάξη</a:t>
                      </a:r>
                      <a:endParaRPr sz="14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3"/>
                  </a:ext>
                </a:extLst>
              </a:tr>
              <a:tr h="918900">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Νόημα</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en-US" sz="1400" dirty="0" err="1">
                          <a:solidFill>
                            <a:srgbClr val="4F4F50"/>
                          </a:solidFill>
                          <a:latin typeface="Calibri"/>
                          <a:ea typeface="Calibri"/>
                          <a:cs typeface="Calibri"/>
                          <a:sym typeface="Calibri"/>
                        </a:rPr>
                        <a:t>Σύνδεση</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του</a:t>
                      </a:r>
                      <a:r>
                        <a:rPr lang="en-US" sz="1400" dirty="0">
                          <a:solidFill>
                            <a:srgbClr val="4F4F50"/>
                          </a:solidFill>
                          <a:latin typeface="Calibri"/>
                          <a:ea typeface="Calibri"/>
                          <a:cs typeface="Calibri"/>
                          <a:sym typeface="Calibri"/>
                        </a:rPr>
                        <a:t> π</a:t>
                      </a:r>
                      <a:r>
                        <a:rPr lang="en-US" sz="1400" dirty="0" err="1">
                          <a:solidFill>
                            <a:srgbClr val="4F4F50"/>
                          </a:solidFill>
                          <a:latin typeface="Calibri"/>
                          <a:ea typeface="Calibri"/>
                          <a:cs typeface="Calibri"/>
                          <a:sym typeface="Calibri"/>
                        </a:rPr>
                        <a:t>ροσω</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ικού</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με</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τον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σκο</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ό</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el-GR" sz="1400" dirty="0">
                          <a:solidFill>
                            <a:srgbClr val="4F4F50"/>
                          </a:solidFill>
                          <a:latin typeface="Calibri"/>
                          <a:ea typeface="Calibri"/>
                          <a:cs typeface="Calibri"/>
                          <a:sym typeface="Calibri"/>
                        </a:rPr>
                        <a:t>Ανταλλαγή</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κάθε</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ε</a:t>
                      </a:r>
                      <a:r>
                        <a:rPr lang="en-US" sz="1400" dirty="0">
                          <a:solidFill>
                            <a:srgbClr val="4F4F50"/>
                          </a:solidFill>
                          <a:latin typeface="Calibri"/>
                          <a:ea typeface="Calibri"/>
                          <a:cs typeface="Calibri"/>
                          <a:sym typeface="Calibri"/>
                        </a:rPr>
                        <a:t>β</a:t>
                      </a:r>
                      <a:r>
                        <a:rPr lang="en-US" sz="1400" dirty="0" err="1">
                          <a:solidFill>
                            <a:srgbClr val="4F4F50"/>
                          </a:solidFill>
                          <a:latin typeface="Calibri"/>
                          <a:ea typeface="Calibri"/>
                          <a:cs typeface="Calibri"/>
                          <a:sym typeface="Calibri"/>
                        </a:rPr>
                        <a:t>δομάδ</a:t>
                      </a:r>
                      <a:r>
                        <a:rPr lang="en-US" sz="1400" dirty="0">
                          <a:solidFill>
                            <a:srgbClr val="4F4F50"/>
                          </a:solidFill>
                          <a:latin typeface="Calibri"/>
                          <a:ea typeface="Calibri"/>
                          <a:cs typeface="Calibri"/>
                          <a:sym typeface="Calibri"/>
                        </a:rPr>
                        <a:t>α </a:t>
                      </a:r>
                      <a:r>
                        <a:rPr lang="en-US" sz="1400" dirty="0" err="1">
                          <a:solidFill>
                            <a:srgbClr val="4F4F50"/>
                          </a:solidFill>
                          <a:latin typeface="Calibri"/>
                          <a:ea typeface="Calibri"/>
                          <a:cs typeface="Calibri"/>
                          <a:sym typeface="Calibri"/>
                        </a:rPr>
                        <a:t>μι</a:t>
                      </a:r>
                      <a:r>
                        <a:rPr lang="en-US" sz="1400" dirty="0">
                          <a:solidFill>
                            <a:srgbClr val="4F4F50"/>
                          </a:solidFill>
                          <a:latin typeface="Calibri"/>
                          <a:ea typeface="Calibri"/>
                          <a:cs typeface="Calibri"/>
                          <a:sym typeface="Calibri"/>
                        </a:rPr>
                        <a:t>α</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θετική</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ιστορί</a:t>
                      </a:r>
                      <a:r>
                        <a:rPr lang="en-US" sz="1400" dirty="0">
                          <a:solidFill>
                            <a:srgbClr val="4F4F50"/>
                          </a:solidFill>
                          <a:latin typeface="Calibri"/>
                          <a:ea typeface="Calibri"/>
                          <a:cs typeface="Calibri"/>
                          <a:sym typeface="Calibri"/>
                        </a:rPr>
                        <a:t>α</a:t>
                      </a:r>
                      <a:r>
                        <a:rPr lang="el-GR" sz="1400" dirty="0">
                          <a:solidFill>
                            <a:srgbClr val="4F4F50"/>
                          </a:solidFill>
                          <a:latin typeface="Calibri"/>
                          <a:ea typeface="Calibri"/>
                          <a:cs typeface="Calibri"/>
                          <a:sym typeface="Calibri"/>
                        </a:rPr>
                        <a:t>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γι</a:t>
                      </a:r>
                      <a:r>
                        <a:rPr lang="en-US" sz="1400" dirty="0">
                          <a:solidFill>
                            <a:srgbClr val="4F4F50"/>
                          </a:solidFill>
                          <a:latin typeface="Calibri"/>
                          <a:ea typeface="Calibri"/>
                          <a:cs typeface="Calibri"/>
                          <a:sym typeface="Calibri"/>
                        </a:rPr>
                        <a:t>α </a:t>
                      </a:r>
                      <a:r>
                        <a:rPr lang="en-US" sz="1400" dirty="0" err="1">
                          <a:solidFill>
                            <a:srgbClr val="4F4F50"/>
                          </a:solidFill>
                          <a:latin typeface="Calibri"/>
                          <a:ea typeface="Calibri"/>
                          <a:cs typeface="Calibri"/>
                          <a:sym typeface="Calibri"/>
                        </a:rPr>
                        <a:t>τον</a:t>
                      </a:r>
                      <a:r>
                        <a:rPr lang="en-US" sz="1400" dirty="0">
                          <a:solidFill>
                            <a:srgbClr val="4F4F50"/>
                          </a:solidFill>
                          <a:latin typeface="Calibri"/>
                          <a:ea typeface="Calibri"/>
                          <a:cs typeface="Calibri"/>
                          <a:sym typeface="Calibri"/>
                        </a:rPr>
                        <a:t> α</a:t>
                      </a:r>
                      <a:r>
                        <a:rPr lang="en-US" sz="1400" dirty="0" err="1">
                          <a:solidFill>
                            <a:srgbClr val="4F4F50"/>
                          </a:solidFill>
                          <a:latin typeface="Calibri"/>
                          <a:ea typeface="Calibri"/>
                          <a:cs typeface="Calibri"/>
                          <a:sym typeface="Calibri"/>
                        </a:rPr>
                        <a:t>ντίκτυ</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ο</a:t>
                      </a:r>
                      <a:r>
                        <a:rPr lang="en-US" sz="1400" dirty="0">
                          <a:solidFill>
                            <a:srgbClr val="4F4F50"/>
                          </a:solidFill>
                          <a:latin typeface="Calibri"/>
                          <a:ea typeface="Calibri"/>
                          <a:cs typeface="Calibri"/>
                          <a:sym typeface="Calibri"/>
                        </a:rPr>
                        <a:t> </a:t>
                      </a:r>
                      <a:r>
                        <a:rPr lang="el-GR" sz="1400" dirty="0">
                          <a:solidFill>
                            <a:srgbClr val="4F4F50"/>
                          </a:solidFill>
                          <a:latin typeface="Calibri"/>
                          <a:ea typeface="Calibri"/>
                          <a:cs typeface="Calibri"/>
                          <a:sym typeface="Calibri"/>
                        </a:rPr>
                        <a:t>στους/στις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μ</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θητέ</a:t>
                      </a:r>
                      <a:r>
                        <a:rPr lang="el-GR" sz="1400" dirty="0">
                          <a:solidFill>
                            <a:srgbClr val="4F4F50"/>
                          </a:solidFill>
                          <a:latin typeface="Calibri"/>
                          <a:ea typeface="Calibri"/>
                          <a:cs typeface="Calibri"/>
                          <a:sym typeface="Calibri"/>
                        </a:rPr>
                        <a:t>ς/μαθήτριες</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en-US" sz="1400" dirty="0" err="1">
                          <a:solidFill>
                            <a:srgbClr val="4F4F50"/>
                          </a:solidFill>
                          <a:latin typeface="Calibri"/>
                          <a:ea typeface="Calibri"/>
                          <a:cs typeface="Calibri"/>
                          <a:sym typeface="Calibri"/>
                        </a:rPr>
                        <a:t>Το</a:t>
                      </a:r>
                      <a:r>
                        <a:rPr lang="en-US" sz="1400" dirty="0">
                          <a:solidFill>
                            <a:srgbClr val="4F4F50"/>
                          </a:solidFill>
                          <a:latin typeface="Calibri"/>
                          <a:ea typeface="Calibri"/>
                          <a:cs typeface="Calibri"/>
                          <a:sym typeface="Calibri"/>
                        </a:rPr>
                        <a:t> π</a:t>
                      </a:r>
                      <a:r>
                        <a:rPr lang="en-US" sz="1400" dirty="0" err="1">
                          <a:solidFill>
                            <a:srgbClr val="4F4F50"/>
                          </a:solidFill>
                          <a:latin typeface="Calibri"/>
                          <a:ea typeface="Calibri"/>
                          <a:cs typeface="Calibri"/>
                          <a:sym typeface="Calibri"/>
                        </a:rPr>
                        <a:t>ροσω</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ικό</a:t>
                      </a:r>
                      <a:r>
                        <a:rPr lang="en-US" sz="1400" dirty="0">
                          <a:solidFill>
                            <a:srgbClr val="4F4F50"/>
                          </a:solidFill>
                          <a:latin typeface="Calibri"/>
                          <a:ea typeface="Calibri"/>
                          <a:cs typeface="Calibri"/>
                          <a:sym typeface="Calibri"/>
                        </a:rPr>
                        <a:t> α</a:t>
                      </a:r>
                      <a:r>
                        <a:rPr lang="en-US" sz="1400" dirty="0" err="1">
                          <a:solidFill>
                            <a:srgbClr val="4F4F50"/>
                          </a:solidFill>
                          <a:latin typeface="Calibri"/>
                          <a:ea typeface="Calibri"/>
                          <a:cs typeface="Calibri"/>
                          <a:sym typeface="Calibri"/>
                        </a:rPr>
                        <a:t>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φέρετ</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ι</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στον</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σκο</a:t>
                      </a:r>
                      <a:r>
                        <a:rPr lang="en-US" sz="1400" dirty="0">
                          <a:solidFill>
                            <a:srgbClr val="4F4F50"/>
                          </a:solidFill>
                          <a:latin typeface="Calibri"/>
                          <a:ea typeface="Calibri"/>
                          <a:cs typeface="Calibri"/>
                          <a:sym typeface="Calibri"/>
                        </a:rPr>
                        <a:t>π</a:t>
                      </a:r>
                      <a:r>
                        <a:rPr lang="en-US" sz="1400" dirty="0" err="1">
                          <a:solidFill>
                            <a:srgbClr val="4F4F50"/>
                          </a:solidFill>
                          <a:latin typeface="Calibri"/>
                          <a:ea typeface="Calibri"/>
                          <a:cs typeface="Calibri"/>
                          <a:sym typeface="Calibri"/>
                        </a:rPr>
                        <a:t>ό</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κ</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τά</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τις</a:t>
                      </a:r>
                      <a:r>
                        <a:rPr lang="en-US" sz="1400" dirty="0">
                          <a:solidFill>
                            <a:srgbClr val="4F4F50"/>
                          </a:solidFill>
                          <a:latin typeface="Calibri"/>
                          <a:ea typeface="Calibri"/>
                          <a:cs typeface="Calibri"/>
                          <a:sym typeface="Calibri"/>
                        </a:rPr>
                        <a:t> </a:t>
                      </a:r>
                      <a:r>
                        <a:rPr lang="en-US" sz="1400" dirty="0" err="1">
                          <a:solidFill>
                            <a:srgbClr val="4F4F50"/>
                          </a:solidFill>
                          <a:latin typeface="Calibri"/>
                          <a:ea typeface="Calibri"/>
                          <a:cs typeface="Calibri"/>
                          <a:sym typeface="Calibri"/>
                        </a:rPr>
                        <a:t>συν</a:t>
                      </a:r>
                      <a:r>
                        <a:rPr lang="en-US" sz="1400" dirty="0">
                          <a:solidFill>
                            <a:srgbClr val="4F4F50"/>
                          </a:solidFill>
                          <a:latin typeface="Calibri"/>
                          <a:ea typeface="Calibri"/>
                          <a:cs typeface="Calibri"/>
                          <a:sym typeface="Calibri"/>
                        </a:rPr>
                        <a:t>α</a:t>
                      </a:r>
                      <a:r>
                        <a:rPr lang="en-US" sz="1400" dirty="0" err="1">
                          <a:solidFill>
                            <a:srgbClr val="4F4F50"/>
                          </a:solidFill>
                          <a:latin typeface="Calibri"/>
                          <a:ea typeface="Calibri"/>
                          <a:cs typeface="Calibri"/>
                          <a:sym typeface="Calibri"/>
                        </a:rPr>
                        <a:t>ντήσεις</a:t>
                      </a:r>
                      <a:endParaRPr sz="14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39e7b6f5a92_0_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96" name="Google Shape;96;g39e7b6f5a92_0_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l-GR" dirty="0"/>
              <a:t>Κύκλος επιτυχιών</a:t>
            </a:r>
            <a:endParaRPr dirty="0"/>
          </a:p>
        </p:txBody>
      </p:sp>
      <p:sp>
        <p:nvSpPr>
          <p:cNvPr id="97" name="Google Shape;97;g39e7b6f5a92_0_7"/>
          <p:cNvSpPr txBox="1">
            <a:spLocks noGrp="1"/>
          </p:cNvSpPr>
          <p:nvPr>
            <p:ph type="body" idx="2"/>
          </p:nvPr>
        </p:nvSpPr>
        <p:spPr>
          <a:xfrm>
            <a:off x="448040" y="2146324"/>
            <a:ext cx="1095425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300" dirty="0">
              <a:solidFill>
                <a:srgbClr val="4F4F5B"/>
              </a:solidFill>
            </a:endParaRPr>
          </a:p>
          <a:p>
            <a:pPr marL="0" lvl="0" indent="0" algn="l" rtl="0">
              <a:lnSpc>
                <a:spcPct val="115000"/>
              </a:lnSpc>
              <a:spcBef>
                <a:spcPts val="1200"/>
              </a:spcBef>
              <a:spcAft>
                <a:spcPts val="0"/>
              </a:spcAft>
              <a:buNone/>
            </a:pPr>
            <a:r>
              <a:rPr lang="en-US" sz="2300" dirty="0" err="1">
                <a:solidFill>
                  <a:srgbClr val="4F4F5B"/>
                </a:solidFill>
              </a:rPr>
              <a:t>Αφιερώστε</a:t>
            </a:r>
            <a:r>
              <a:rPr lang="en-US" sz="2300" dirty="0">
                <a:solidFill>
                  <a:srgbClr val="4F4F5B"/>
                </a:solidFill>
              </a:rPr>
              <a:t> </a:t>
            </a:r>
            <a:r>
              <a:rPr lang="en-US" sz="2300" dirty="0" err="1">
                <a:solidFill>
                  <a:srgbClr val="4F4F5B"/>
                </a:solidFill>
              </a:rPr>
              <a:t>λίγο</a:t>
            </a:r>
            <a:r>
              <a:rPr lang="en-US" sz="2300" dirty="0">
                <a:solidFill>
                  <a:srgbClr val="4F4F5B"/>
                </a:solidFill>
              </a:rPr>
              <a:t> </a:t>
            </a:r>
            <a:r>
              <a:rPr lang="en-US" sz="2300" dirty="0" err="1">
                <a:solidFill>
                  <a:srgbClr val="4F4F5B"/>
                </a:solidFill>
              </a:rPr>
              <a:t>χρόνο</a:t>
            </a:r>
            <a:r>
              <a:rPr lang="en-US" sz="2300" dirty="0">
                <a:solidFill>
                  <a:srgbClr val="4F4F5B"/>
                </a:solidFill>
              </a:rPr>
              <a:t> </a:t>
            </a:r>
            <a:r>
              <a:rPr lang="en-US" sz="2300" dirty="0" err="1">
                <a:solidFill>
                  <a:srgbClr val="4F4F5B"/>
                </a:solidFill>
              </a:rPr>
              <a:t>γι</a:t>
            </a:r>
            <a:r>
              <a:rPr lang="en-US" sz="2300" dirty="0">
                <a:solidFill>
                  <a:srgbClr val="4F4F5B"/>
                </a:solidFill>
              </a:rPr>
              <a:t>α </a:t>
            </a:r>
            <a:r>
              <a:rPr lang="en-US" sz="2300" dirty="0" err="1">
                <a:solidFill>
                  <a:srgbClr val="4F4F5B"/>
                </a:solidFill>
              </a:rPr>
              <a:t>ν</a:t>
            </a:r>
            <a:r>
              <a:rPr lang="en-US" sz="2300" dirty="0">
                <a:solidFill>
                  <a:srgbClr val="4F4F5B"/>
                </a:solidFill>
              </a:rPr>
              <a:t>α </a:t>
            </a:r>
            <a:r>
              <a:rPr lang="el-GR" sz="2300" dirty="0">
                <a:solidFill>
                  <a:srgbClr val="4F4F5B"/>
                </a:solidFill>
              </a:rPr>
              <a:t>αναστοχαστείτε για</a:t>
            </a:r>
            <a:r>
              <a:rPr lang="en-US" sz="2300" dirty="0">
                <a:solidFill>
                  <a:srgbClr val="4F4F5B"/>
                </a:solidFill>
              </a:rPr>
              <a:t> </a:t>
            </a:r>
            <a:r>
              <a:rPr lang="el-GR" sz="2300" dirty="0">
                <a:solidFill>
                  <a:srgbClr val="4F4F5B"/>
                </a:solidFill>
              </a:rPr>
              <a:t>τον</a:t>
            </a:r>
            <a:r>
              <a:rPr lang="en-US" sz="2300" dirty="0">
                <a:solidFill>
                  <a:srgbClr val="4F4F5B"/>
                </a:solidFill>
              </a:rPr>
              <a:t> </a:t>
            </a:r>
            <a:r>
              <a:rPr lang="el-GR" sz="2300" dirty="0">
                <a:solidFill>
                  <a:srgbClr val="4F4F5B"/>
                </a:solidFill>
              </a:rPr>
              <a:t>χρόνο </a:t>
            </a:r>
            <a:r>
              <a:rPr lang="en-US" sz="2300" dirty="0">
                <a:solidFill>
                  <a:srgbClr val="4F4F5B"/>
                </a:solidFill>
              </a:rPr>
              <a:t>π</a:t>
            </a:r>
            <a:r>
              <a:rPr lang="en-US" sz="2300" dirty="0" err="1">
                <a:solidFill>
                  <a:srgbClr val="4F4F5B"/>
                </a:solidFill>
              </a:rPr>
              <a:t>ου</a:t>
            </a:r>
            <a:r>
              <a:rPr lang="en-US" sz="2300" dirty="0">
                <a:solidFill>
                  <a:srgbClr val="4F4F5B"/>
                </a:solidFill>
              </a:rPr>
              <a:t> </a:t>
            </a:r>
            <a:r>
              <a:rPr lang="en-US" sz="2300" dirty="0" err="1">
                <a:solidFill>
                  <a:srgbClr val="4F4F5B"/>
                </a:solidFill>
              </a:rPr>
              <a:t>έχει</a:t>
            </a:r>
            <a:r>
              <a:rPr lang="en-US" sz="2300" dirty="0">
                <a:solidFill>
                  <a:srgbClr val="4F4F5B"/>
                </a:solidFill>
              </a:rPr>
              <a:t> π</a:t>
            </a:r>
            <a:r>
              <a:rPr lang="en-US" sz="2300" dirty="0" err="1">
                <a:solidFill>
                  <a:srgbClr val="4F4F5B"/>
                </a:solidFill>
              </a:rPr>
              <a:t>εράσει</a:t>
            </a:r>
            <a:r>
              <a:rPr lang="en-US" sz="2300" dirty="0">
                <a:solidFill>
                  <a:srgbClr val="4F4F5B"/>
                </a:solidFill>
              </a:rPr>
              <a:t> απ</a:t>
            </a:r>
            <a:r>
              <a:rPr lang="en-US" sz="2300" dirty="0" err="1">
                <a:solidFill>
                  <a:srgbClr val="4F4F5B"/>
                </a:solidFill>
              </a:rPr>
              <a:t>ό</a:t>
            </a:r>
            <a:r>
              <a:rPr lang="en-US" sz="2300" dirty="0">
                <a:solidFill>
                  <a:srgbClr val="4F4F5B"/>
                </a:solidFill>
              </a:rPr>
              <a:t> </a:t>
            </a:r>
            <a:r>
              <a:rPr lang="en-US" sz="2300" dirty="0" err="1">
                <a:solidFill>
                  <a:srgbClr val="4F4F5B"/>
                </a:solidFill>
              </a:rPr>
              <a:t>την</a:t>
            </a:r>
            <a:r>
              <a:rPr lang="en-US" sz="2300" dirty="0">
                <a:solidFill>
                  <a:srgbClr val="4F4F5B"/>
                </a:solidFill>
              </a:rPr>
              <a:t> π</a:t>
            </a:r>
            <a:r>
              <a:rPr lang="en-US" sz="2300" dirty="0" err="1">
                <a:solidFill>
                  <a:srgbClr val="4F4F5B"/>
                </a:solidFill>
              </a:rPr>
              <a:t>ρώτη</a:t>
            </a:r>
            <a:r>
              <a:rPr lang="en-US" sz="2300" dirty="0">
                <a:solidFill>
                  <a:srgbClr val="4F4F5B"/>
                </a:solidFill>
              </a:rPr>
              <a:t> </a:t>
            </a:r>
            <a:r>
              <a:rPr lang="en-US" sz="2300" dirty="0" err="1">
                <a:solidFill>
                  <a:srgbClr val="4F4F5B"/>
                </a:solidFill>
              </a:rPr>
              <a:t>μέρ</a:t>
            </a:r>
            <a:r>
              <a:rPr lang="en-US" sz="2300" dirty="0">
                <a:solidFill>
                  <a:srgbClr val="4F4F5B"/>
                </a:solidFill>
              </a:rPr>
              <a:t>α </a:t>
            </a:r>
            <a:r>
              <a:rPr lang="en-US" sz="2300" dirty="0" err="1">
                <a:solidFill>
                  <a:srgbClr val="4F4F5B"/>
                </a:solidFill>
              </a:rPr>
              <a:t>της</a:t>
            </a:r>
            <a:r>
              <a:rPr lang="en-US" sz="2300" dirty="0">
                <a:solidFill>
                  <a:srgbClr val="4F4F5B"/>
                </a:solidFill>
              </a:rPr>
              <a:t> </a:t>
            </a:r>
            <a:r>
              <a:rPr lang="el-GR" sz="2300" dirty="0">
                <a:solidFill>
                  <a:srgbClr val="4F4F5B"/>
                </a:solidFill>
              </a:rPr>
              <a:t>κατάρτισης</a:t>
            </a:r>
            <a:r>
              <a:rPr lang="en-US" sz="2300" dirty="0">
                <a:solidFill>
                  <a:srgbClr val="4F4F5B"/>
                </a:solidFill>
              </a:rPr>
              <a:t>. </a:t>
            </a:r>
            <a:endParaRPr sz="2300" dirty="0">
              <a:solidFill>
                <a:srgbClr val="4F4F5B"/>
              </a:solidFill>
            </a:endParaRPr>
          </a:p>
          <a:p>
            <a:pPr marL="0" lvl="0" indent="0" algn="l" rtl="0">
              <a:lnSpc>
                <a:spcPct val="115000"/>
              </a:lnSpc>
              <a:spcBef>
                <a:spcPts val="1200"/>
              </a:spcBef>
              <a:spcAft>
                <a:spcPts val="0"/>
              </a:spcAft>
              <a:buNone/>
            </a:pPr>
            <a:r>
              <a:rPr lang="en-US" sz="2300" dirty="0" err="1">
                <a:solidFill>
                  <a:srgbClr val="4F4F5B"/>
                </a:solidFill>
              </a:rPr>
              <a:t>Σκεφτείτε</a:t>
            </a:r>
            <a:r>
              <a:rPr lang="en-US" sz="2300" dirty="0">
                <a:solidFill>
                  <a:srgbClr val="4F4F5B"/>
                </a:solidFill>
              </a:rPr>
              <a:t> </a:t>
            </a:r>
            <a:r>
              <a:rPr lang="el-GR" sz="2300" dirty="0">
                <a:solidFill>
                  <a:srgbClr val="4F4F5B"/>
                </a:solidFill>
              </a:rPr>
              <a:t>μια</a:t>
            </a:r>
            <a:r>
              <a:rPr lang="en-US" sz="2300" dirty="0">
                <a:solidFill>
                  <a:srgbClr val="4F4F5B"/>
                </a:solidFill>
              </a:rPr>
              <a:t> π</a:t>
            </a:r>
            <a:r>
              <a:rPr lang="en-US" sz="2300" dirty="0" err="1">
                <a:solidFill>
                  <a:srgbClr val="4F4F5B"/>
                </a:solidFill>
              </a:rPr>
              <a:t>ροσω</a:t>
            </a:r>
            <a:r>
              <a:rPr lang="en-US" sz="2300" dirty="0">
                <a:solidFill>
                  <a:srgbClr val="4F4F5B"/>
                </a:solidFill>
              </a:rPr>
              <a:t>π</a:t>
            </a:r>
            <a:r>
              <a:rPr lang="en-US" sz="2300" dirty="0" err="1">
                <a:solidFill>
                  <a:srgbClr val="4F4F5B"/>
                </a:solidFill>
              </a:rPr>
              <a:t>ική</a:t>
            </a:r>
            <a:r>
              <a:rPr lang="en-US" sz="2300" dirty="0">
                <a:solidFill>
                  <a:srgbClr val="4F4F5B"/>
                </a:solidFill>
              </a:rPr>
              <a:t> </a:t>
            </a:r>
            <a:r>
              <a:rPr lang="el-GR" sz="2300" dirty="0">
                <a:solidFill>
                  <a:srgbClr val="4F4F5B"/>
                </a:solidFill>
              </a:rPr>
              <a:t>επιτυχία</a:t>
            </a:r>
            <a:r>
              <a:rPr lang="en-US" sz="2300" dirty="0">
                <a:solidFill>
                  <a:srgbClr val="4F4F5B"/>
                </a:solidFill>
              </a:rPr>
              <a:t> απ</a:t>
            </a:r>
            <a:r>
              <a:rPr lang="en-US" sz="2300" dirty="0" err="1">
                <a:solidFill>
                  <a:srgbClr val="4F4F5B"/>
                </a:solidFill>
              </a:rPr>
              <a:t>ό</a:t>
            </a:r>
            <a:r>
              <a:rPr lang="en-US" sz="2300" dirty="0">
                <a:solidFill>
                  <a:srgbClr val="4F4F5B"/>
                </a:solidFill>
              </a:rPr>
              <a:t> </a:t>
            </a:r>
            <a:r>
              <a:rPr lang="en-US" sz="2300" dirty="0" err="1">
                <a:solidFill>
                  <a:srgbClr val="4F4F5B"/>
                </a:solidFill>
              </a:rPr>
              <a:t>εκείνη</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ημέρ</a:t>
            </a:r>
            <a:r>
              <a:rPr lang="en-US" sz="2300" dirty="0">
                <a:solidFill>
                  <a:srgbClr val="4F4F5B"/>
                </a:solidFill>
              </a:rPr>
              <a:t>α, π.</a:t>
            </a:r>
            <a:r>
              <a:rPr lang="en-US" sz="2300" dirty="0" err="1">
                <a:solidFill>
                  <a:srgbClr val="4F4F5B"/>
                </a:solidFill>
              </a:rPr>
              <a:t>χ</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ολοκλήρωση</a:t>
            </a:r>
            <a:r>
              <a:rPr lang="en-US" sz="2300" dirty="0">
                <a:solidFill>
                  <a:srgbClr val="4F4F5B"/>
                </a:solidFill>
              </a:rPr>
              <a:t> </a:t>
            </a:r>
            <a:r>
              <a:rPr lang="en-US" sz="2300" dirty="0" err="1">
                <a:solidFill>
                  <a:srgbClr val="4F4F5B"/>
                </a:solidFill>
              </a:rPr>
              <a:t>μι</a:t>
            </a:r>
            <a:r>
              <a:rPr lang="en-US" sz="2300" dirty="0">
                <a:solidFill>
                  <a:srgbClr val="4F4F5B"/>
                </a:solidFill>
              </a:rPr>
              <a:t>α</a:t>
            </a:r>
            <a:r>
              <a:rPr lang="en-US" sz="2300" dirty="0" err="1">
                <a:solidFill>
                  <a:srgbClr val="4F4F5B"/>
                </a:solidFill>
              </a:rPr>
              <a:t>ς</a:t>
            </a:r>
            <a:r>
              <a:rPr lang="en-US" sz="2300" dirty="0">
                <a:solidFill>
                  <a:srgbClr val="4F4F5B"/>
                </a:solidFill>
              </a:rPr>
              <a:t> </a:t>
            </a:r>
            <a:r>
              <a:rPr lang="en-US" sz="2300" dirty="0" err="1">
                <a:solidFill>
                  <a:srgbClr val="4F4F5B"/>
                </a:solidFill>
              </a:rPr>
              <a:t>εργ</a:t>
            </a:r>
            <a:r>
              <a:rPr lang="en-US" sz="2300" dirty="0">
                <a:solidFill>
                  <a:srgbClr val="4F4F5B"/>
                </a:solidFill>
              </a:rPr>
              <a:t>α</a:t>
            </a:r>
            <a:r>
              <a:rPr lang="en-US" sz="2300" dirty="0" err="1">
                <a:solidFill>
                  <a:srgbClr val="4F4F5B"/>
                </a:solidFill>
              </a:rPr>
              <a:t>σί</a:t>
            </a:r>
            <a:r>
              <a:rPr lang="en-US" sz="2300" dirty="0">
                <a:solidFill>
                  <a:srgbClr val="4F4F5B"/>
                </a:solidFill>
              </a:rPr>
              <a:t>α</a:t>
            </a:r>
            <a:r>
              <a:rPr lang="en-US" sz="2300" dirty="0" err="1">
                <a:solidFill>
                  <a:srgbClr val="4F4F5B"/>
                </a:solidFill>
              </a:rPr>
              <a:t>ς</a:t>
            </a:r>
            <a:r>
              <a:rPr lang="en-US" sz="2300" dirty="0">
                <a:solidFill>
                  <a:srgbClr val="4F4F5B"/>
                </a:solidFill>
              </a:rPr>
              <a:t>, </a:t>
            </a:r>
            <a:r>
              <a:rPr lang="en-US" sz="2300" dirty="0" err="1">
                <a:solidFill>
                  <a:srgbClr val="4F4F5B"/>
                </a:solidFill>
              </a:rPr>
              <a:t>έ</a:t>
            </a:r>
            <a:r>
              <a:rPr lang="el-GR" sz="2300" dirty="0">
                <a:solidFill>
                  <a:srgbClr val="4F4F5B"/>
                </a:solidFill>
              </a:rPr>
              <a:t>να πρωινό ξύπνημα</a:t>
            </a:r>
            <a:r>
              <a:rPr lang="en-US" sz="2300" dirty="0">
                <a:solidFill>
                  <a:srgbClr val="4F4F5B"/>
                </a:solidFill>
              </a:rPr>
              <a:t> </a:t>
            </a:r>
            <a:r>
              <a:rPr lang="en-US" sz="2300" dirty="0" err="1">
                <a:solidFill>
                  <a:srgbClr val="4F4F5B"/>
                </a:solidFill>
              </a:rPr>
              <a:t>ή</a:t>
            </a:r>
            <a:r>
              <a:rPr lang="en-US" sz="2300" dirty="0">
                <a:solidFill>
                  <a:srgbClr val="4F4F5B"/>
                </a:solidFill>
              </a:rPr>
              <a:t> </a:t>
            </a:r>
            <a:r>
              <a:rPr lang="en-US" sz="2300" dirty="0" err="1">
                <a:solidFill>
                  <a:srgbClr val="4F4F5B"/>
                </a:solidFill>
              </a:rPr>
              <a:t>έν</a:t>
            </a:r>
            <a:r>
              <a:rPr lang="en-US" sz="2300" dirty="0">
                <a:solidFill>
                  <a:srgbClr val="4F4F5B"/>
                </a:solidFill>
              </a:rPr>
              <a:t>α πα</a:t>
            </a:r>
            <a:r>
              <a:rPr lang="en-US" sz="2300" dirty="0" err="1">
                <a:solidFill>
                  <a:srgbClr val="4F4F5B"/>
                </a:solidFill>
              </a:rPr>
              <a:t>ρ</a:t>
            </a:r>
            <a:r>
              <a:rPr lang="en-US" sz="2300" dirty="0">
                <a:solidFill>
                  <a:srgbClr val="4F4F5B"/>
                </a:solidFill>
              </a:rPr>
              <a:t>α</a:t>
            </a:r>
            <a:r>
              <a:rPr lang="en-US" sz="2300" dirty="0" err="1">
                <a:solidFill>
                  <a:srgbClr val="4F4F5B"/>
                </a:solidFill>
              </a:rPr>
              <a:t>γωγικό</a:t>
            </a:r>
            <a:r>
              <a:rPr lang="en-US" sz="2300" dirty="0">
                <a:solidFill>
                  <a:srgbClr val="4F4F5B"/>
                </a:solidFill>
              </a:rPr>
              <a:t> π</a:t>
            </a:r>
            <a:r>
              <a:rPr lang="en-US" sz="2300" dirty="0" err="1">
                <a:solidFill>
                  <a:srgbClr val="4F4F5B"/>
                </a:solidFill>
              </a:rPr>
              <a:t>ρωινό</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l-GR" sz="2300" dirty="0" err="1">
                <a:solidFill>
                  <a:srgbClr val="4F4F5B"/>
                </a:solidFill>
              </a:rPr>
              <a:t>κατα</a:t>
            </a:r>
            <a:r>
              <a:rPr lang="en-US" sz="2300" dirty="0" err="1">
                <a:solidFill>
                  <a:srgbClr val="4F4F5B"/>
                </a:solidFill>
              </a:rPr>
              <a:t>γράψτε</a:t>
            </a:r>
            <a:r>
              <a:rPr lang="en-US" sz="2300" dirty="0">
                <a:solidFill>
                  <a:srgbClr val="4F4F5B"/>
                </a:solidFill>
              </a:rPr>
              <a:t> </a:t>
            </a:r>
            <a:r>
              <a:rPr lang="el-GR" sz="2300" dirty="0">
                <a:solidFill>
                  <a:srgbClr val="4F4F5B"/>
                </a:solidFill>
              </a:rPr>
              <a:t>την</a:t>
            </a:r>
            <a:r>
              <a:rPr lang="en-US" sz="2300" dirty="0">
                <a:solidFill>
                  <a:srgbClr val="4F4F5B"/>
                </a:solidFill>
              </a:rPr>
              <a:t>.  </a:t>
            </a:r>
            <a:endParaRPr sz="2300" dirty="0">
              <a:solidFill>
                <a:srgbClr val="4F4F5B"/>
              </a:solidFill>
            </a:endParaRPr>
          </a:p>
          <a:p>
            <a:pPr marL="0" lvl="0" indent="0" algn="l" rtl="0">
              <a:lnSpc>
                <a:spcPct val="115000"/>
              </a:lnSpc>
              <a:spcBef>
                <a:spcPts val="1200"/>
              </a:spcBef>
              <a:spcAft>
                <a:spcPts val="0"/>
              </a:spcAft>
              <a:buNone/>
            </a:pPr>
            <a:r>
              <a:rPr lang="en-US" sz="2300" dirty="0" err="1">
                <a:solidFill>
                  <a:srgbClr val="4F4F5B"/>
                </a:solidFill>
              </a:rPr>
              <a:t>Μοιρ</a:t>
            </a:r>
            <a:r>
              <a:rPr lang="en-US" sz="2300" dirty="0">
                <a:solidFill>
                  <a:srgbClr val="4F4F5B"/>
                </a:solidFill>
              </a:rPr>
              <a:t>α</a:t>
            </a:r>
            <a:r>
              <a:rPr lang="en-US" sz="2300" dirty="0" err="1">
                <a:solidFill>
                  <a:srgbClr val="4F4F5B"/>
                </a:solidFill>
              </a:rPr>
              <a:t>στείτε</a:t>
            </a:r>
            <a:r>
              <a:rPr lang="en-US" sz="2300" dirty="0">
                <a:solidFill>
                  <a:srgbClr val="4F4F5B"/>
                </a:solidFill>
              </a:rPr>
              <a:t> </a:t>
            </a:r>
            <a:r>
              <a:rPr lang="el-GR" sz="2300" dirty="0">
                <a:solidFill>
                  <a:srgbClr val="4F4F5B"/>
                </a:solidFill>
              </a:rPr>
              <a:t>τη</a:t>
            </a:r>
            <a:r>
              <a:rPr lang="en-US" sz="2300" dirty="0">
                <a:solidFill>
                  <a:srgbClr val="4F4F5B"/>
                </a:solidFill>
              </a:rPr>
              <a:t> </a:t>
            </a:r>
            <a:r>
              <a:rPr lang="en-US" sz="2300" dirty="0" err="1">
                <a:solidFill>
                  <a:srgbClr val="4F4F5B"/>
                </a:solidFill>
              </a:rPr>
              <a:t>με</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ομάδ</a:t>
            </a:r>
            <a:r>
              <a:rPr lang="en-US" sz="2300" dirty="0">
                <a:solidFill>
                  <a:srgbClr val="4F4F5B"/>
                </a:solidFill>
              </a:rPr>
              <a:t>α. </a:t>
            </a:r>
            <a:r>
              <a:rPr lang="en-US" sz="2300" dirty="0" err="1">
                <a:solidFill>
                  <a:srgbClr val="4F4F5B"/>
                </a:solidFill>
              </a:rPr>
              <a:t>Μετά</a:t>
            </a:r>
            <a:r>
              <a:rPr lang="en-US" sz="2300" dirty="0">
                <a:solidFill>
                  <a:srgbClr val="4F4F5B"/>
                </a:solidFill>
              </a:rPr>
              <a:t>, </a:t>
            </a:r>
            <a:r>
              <a:rPr lang="en-US" sz="2300" dirty="0" err="1">
                <a:solidFill>
                  <a:srgbClr val="4F4F5B"/>
                </a:solidFill>
              </a:rPr>
              <a:t>ο</a:t>
            </a:r>
            <a:r>
              <a:rPr lang="el-GR" sz="2300" dirty="0">
                <a:solidFill>
                  <a:srgbClr val="4F4F5B"/>
                </a:solidFill>
              </a:rPr>
              <a:t>/η</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όμενος</a:t>
            </a:r>
            <a:r>
              <a:rPr lang="el-GR" sz="2300" dirty="0">
                <a:solidFill>
                  <a:srgbClr val="4F4F5B"/>
                </a:solidFill>
              </a:rPr>
              <a:t>/επόμενη</a:t>
            </a:r>
            <a:r>
              <a:rPr lang="en-US" sz="2300" dirty="0">
                <a:solidFill>
                  <a:srgbClr val="4F4F5B"/>
                </a:solidFill>
              </a:rPr>
              <a:t> </a:t>
            </a:r>
            <a:r>
              <a:rPr lang="en-US" sz="2300" dirty="0" err="1">
                <a:solidFill>
                  <a:srgbClr val="4F4F5B"/>
                </a:solidFill>
              </a:rPr>
              <a:t>στην</a:t>
            </a:r>
            <a:r>
              <a:rPr lang="en-US" sz="2300" dirty="0">
                <a:solidFill>
                  <a:srgbClr val="4F4F5B"/>
                </a:solidFill>
              </a:rPr>
              <a:t> </a:t>
            </a:r>
            <a:r>
              <a:rPr lang="en-US" sz="2300" dirty="0" err="1">
                <a:solidFill>
                  <a:srgbClr val="4F4F5B"/>
                </a:solidFill>
              </a:rPr>
              <a:t>ομάδ</a:t>
            </a:r>
            <a:r>
              <a:rPr lang="en-US" sz="2300" dirty="0">
                <a:solidFill>
                  <a:srgbClr val="4F4F5B"/>
                </a:solidFill>
              </a:rPr>
              <a:t>α </a:t>
            </a:r>
            <a:r>
              <a:rPr lang="en-US" sz="2300" dirty="0" err="1">
                <a:solidFill>
                  <a:srgbClr val="4F4F5B"/>
                </a:solidFill>
              </a:rPr>
              <a:t>θ</a:t>
            </a:r>
            <a:r>
              <a:rPr lang="en-US" sz="2300" dirty="0">
                <a:solidFill>
                  <a:srgbClr val="4F4F5B"/>
                </a:solidFill>
              </a:rPr>
              <a:t>α </a:t>
            </a:r>
            <a:r>
              <a:rPr lang="en-US" sz="2300" dirty="0" err="1">
                <a:solidFill>
                  <a:srgbClr val="4F4F5B"/>
                </a:solidFill>
              </a:rPr>
              <a:t>ε</a:t>
            </a:r>
            <a:r>
              <a:rPr lang="en-US" sz="2300" dirty="0">
                <a:solidFill>
                  <a:srgbClr val="4F4F5B"/>
                </a:solidFill>
              </a:rPr>
              <a:t>πα</a:t>
            </a:r>
            <a:r>
              <a:rPr lang="en-US" sz="2300" dirty="0" err="1">
                <a:solidFill>
                  <a:srgbClr val="4F4F5B"/>
                </a:solidFill>
              </a:rPr>
              <a:t>ν</a:t>
            </a:r>
            <a:r>
              <a:rPr lang="en-US" sz="2300" dirty="0">
                <a:solidFill>
                  <a:srgbClr val="4F4F5B"/>
                </a:solidFill>
              </a:rPr>
              <a:t>α</a:t>
            </a:r>
            <a:r>
              <a:rPr lang="en-US" sz="2300" dirty="0" err="1">
                <a:solidFill>
                  <a:srgbClr val="4F4F5B"/>
                </a:solidFill>
              </a:rPr>
              <a:t>λά</a:t>
            </a:r>
            <a:r>
              <a:rPr lang="en-US" sz="2300" dirty="0">
                <a:solidFill>
                  <a:srgbClr val="4F4F5B"/>
                </a:solidFill>
              </a:rPr>
              <a:t>β</a:t>
            </a:r>
            <a:r>
              <a:rPr lang="en-US" sz="2300" dirty="0" err="1">
                <a:solidFill>
                  <a:srgbClr val="4F4F5B"/>
                </a:solidFill>
              </a:rPr>
              <a:t>ει</a:t>
            </a:r>
            <a:r>
              <a:rPr lang="en-US" sz="2300" dirty="0">
                <a:solidFill>
                  <a:srgbClr val="4F4F5B"/>
                </a:solidFill>
              </a:rPr>
              <a:t> </a:t>
            </a:r>
            <a:r>
              <a:rPr lang="el-GR" sz="2300" dirty="0">
                <a:solidFill>
                  <a:srgbClr val="4F4F5B"/>
                </a:solidFill>
              </a:rPr>
              <a:t>την</a:t>
            </a:r>
            <a:r>
              <a:rPr lang="en-US" sz="2300" dirty="0">
                <a:solidFill>
                  <a:srgbClr val="4F4F5B"/>
                </a:solidFill>
              </a:rPr>
              <a:t> </a:t>
            </a:r>
            <a:r>
              <a:rPr lang="el-GR" sz="2300" dirty="0">
                <a:solidFill>
                  <a:srgbClr val="4F4F5B"/>
                </a:solidFill>
              </a:rPr>
              <a:t>επιτυχία </a:t>
            </a:r>
            <a:r>
              <a:rPr lang="en-US" sz="2300" dirty="0" err="1">
                <a:solidFill>
                  <a:srgbClr val="4F4F5B"/>
                </a:solidFill>
              </a:rPr>
              <a:t>σ</a:t>
            </a:r>
            <a:r>
              <a:rPr lang="en-US" sz="2300" dirty="0">
                <a:solidFill>
                  <a:srgbClr val="4F4F5B"/>
                </a:solidFill>
              </a:rPr>
              <a:t>α</a:t>
            </a:r>
            <a:r>
              <a:rPr lang="en-US" sz="2300" dirty="0" err="1">
                <a:solidFill>
                  <a:srgbClr val="4F4F5B"/>
                </a:solidFill>
              </a:rPr>
              <a:t>ς</a:t>
            </a:r>
            <a:r>
              <a:rPr lang="en-US" sz="2300" dirty="0">
                <a:solidFill>
                  <a:srgbClr val="4F4F5B"/>
                </a:solidFill>
              </a:rPr>
              <a:t>, α</a:t>
            </a:r>
            <a:r>
              <a:rPr lang="en-US" sz="2300" dirty="0" err="1">
                <a:solidFill>
                  <a:srgbClr val="4F4F5B"/>
                </a:solidFill>
              </a:rPr>
              <a:t>ν</a:t>
            </a:r>
            <a:r>
              <a:rPr lang="en-US" sz="2300" dirty="0">
                <a:solidFill>
                  <a:srgbClr val="4F4F5B"/>
                </a:solidFill>
              </a:rPr>
              <a:t>α</a:t>
            </a:r>
            <a:r>
              <a:rPr lang="en-US" sz="2300" dirty="0" err="1">
                <a:solidFill>
                  <a:srgbClr val="4F4F5B"/>
                </a:solidFill>
              </a:rPr>
              <a:t>γνωρίζοντάς</a:t>
            </a:r>
            <a:r>
              <a:rPr lang="en-US" sz="2300" dirty="0">
                <a:solidFill>
                  <a:srgbClr val="4F4F5B"/>
                </a:solidFill>
              </a:rPr>
              <a:t> </a:t>
            </a:r>
            <a:r>
              <a:rPr lang="el-GR" sz="2300" dirty="0">
                <a:solidFill>
                  <a:srgbClr val="4F4F5B"/>
                </a:solidFill>
              </a:rPr>
              <a:t>την</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στη</a:t>
            </a:r>
            <a:r>
              <a:rPr lang="en-US" sz="2300" dirty="0">
                <a:solidFill>
                  <a:srgbClr val="4F4F5B"/>
                </a:solidFill>
              </a:rPr>
              <a:t> </a:t>
            </a:r>
            <a:r>
              <a:rPr lang="en-US" sz="2300" dirty="0" err="1">
                <a:solidFill>
                  <a:srgbClr val="4F4F5B"/>
                </a:solidFill>
              </a:rPr>
              <a:t>συνέχει</a:t>
            </a:r>
            <a:r>
              <a:rPr lang="en-US" sz="2300" dirty="0">
                <a:solidFill>
                  <a:srgbClr val="4F4F5B"/>
                </a:solidFill>
              </a:rPr>
              <a:t>α </a:t>
            </a:r>
            <a:r>
              <a:rPr lang="en-US" sz="2300" dirty="0" err="1">
                <a:solidFill>
                  <a:srgbClr val="4F4F5B"/>
                </a:solidFill>
              </a:rPr>
              <a:t>θ</a:t>
            </a:r>
            <a:r>
              <a:rPr lang="en-US" sz="2300" dirty="0">
                <a:solidFill>
                  <a:srgbClr val="4F4F5B"/>
                </a:solidFill>
              </a:rPr>
              <a:t>α π</a:t>
            </a:r>
            <a:r>
              <a:rPr lang="en-US" sz="2300" dirty="0" err="1">
                <a:solidFill>
                  <a:srgbClr val="4F4F5B"/>
                </a:solidFill>
              </a:rPr>
              <a:t>ροσθέσει</a:t>
            </a:r>
            <a:r>
              <a:rPr lang="en-US" sz="2300" dirty="0">
                <a:solidFill>
                  <a:srgbClr val="4F4F5B"/>
                </a:solidFill>
              </a:rPr>
              <a:t> </a:t>
            </a:r>
            <a:r>
              <a:rPr lang="el-GR" sz="2300" dirty="0">
                <a:solidFill>
                  <a:srgbClr val="4F4F5B"/>
                </a:solidFill>
              </a:rPr>
              <a:t>τη</a:t>
            </a:r>
            <a:r>
              <a:rPr lang="en-US" sz="2300" dirty="0">
                <a:solidFill>
                  <a:srgbClr val="4F4F5B"/>
                </a:solidFill>
              </a:rPr>
              <a:t> </a:t>
            </a:r>
            <a:r>
              <a:rPr lang="en-US" sz="2300" dirty="0" err="1">
                <a:solidFill>
                  <a:srgbClr val="4F4F5B"/>
                </a:solidFill>
              </a:rPr>
              <a:t>δική</a:t>
            </a:r>
            <a:r>
              <a:rPr lang="en-US" sz="2300" dirty="0">
                <a:solidFill>
                  <a:srgbClr val="4F4F5B"/>
                </a:solidFill>
              </a:rPr>
              <a:t> </a:t>
            </a:r>
            <a:r>
              <a:rPr lang="en-US" sz="2300" dirty="0" err="1">
                <a:solidFill>
                  <a:srgbClr val="4F4F5B"/>
                </a:solidFill>
              </a:rPr>
              <a:t>του</a:t>
            </a:r>
            <a:r>
              <a:rPr lang="el-GR" sz="2300" dirty="0">
                <a:solidFill>
                  <a:srgbClr val="4F4F5B"/>
                </a:solidFill>
              </a:rPr>
              <a:t>/της</a:t>
            </a:r>
            <a:r>
              <a:rPr lang="en-US" sz="2300" dirty="0">
                <a:solidFill>
                  <a:srgbClr val="4F4F5B"/>
                </a:solidFill>
              </a:rPr>
              <a:t>. </a:t>
            </a:r>
            <a:endParaRPr sz="2300" dirty="0">
              <a:solidFill>
                <a:srgbClr val="4F4F5B"/>
              </a:solidFill>
            </a:endParaRPr>
          </a:p>
          <a:p>
            <a:pPr marL="0" lvl="0" indent="0" algn="l" rtl="0">
              <a:lnSpc>
                <a:spcPct val="100000"/>
              </a:lnSpc>
              <a:spcBef>
                <a:spcPts val="1200"/>
              </a:spcBef>
              <a:spcAft>
                <a:spcPts val="0"/>
              </a:spcAft>
              <a:buNone/>
            </a:pPr>
            <a:endParaRPr sz="2300" dirty="0">
              <a:solidFill>
                <a:srgbClr val="4F4F5B"/>
              </a:solidFill>
            </a:endParaRPr>
          </a:p>
        </p:txBody>
      </p:sp>
      <p:pic>
        <p:nvPicPr>
          <p:cNvPr id="98" name="Google Shape;98;g39e7b6f5a92_0_7"/>
          <p:cNvPicPr preferRelativeResize="0"/>
          <p:nvPr/>
        </p:nvPicPr>
        <p:blipFill>
          <a:blip r:embed="rId3">
            <a:alphaModFix/>
          </a:blip>
          <a:stretch>
            <a:fillRect/>
          </a:stretch>
        </p:blipFill>
        <p:spPr>
          <a:xfrm>
            <a:off x="9231996" y="905695"/>
            <a:ext cx="2869599" cy="1638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39fa8c56bcb_0_4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600" dirty="0" err="1"/>
              <a:t>Ενότητ</a:t>
            </a:r>
            <a:r>
              <a:rPr lang="en-US" sz="3600" dirty="0"/>
              <a:t>α 2.3 - </a:t>
            </a:r>
            <a:r>
              <a:rPr lang="el-GR" sz="3600" dirty="0"/>
              <a:t>Ηγεσία αλλαγής μέσα από τη Θετική Ψυχολογία</a:t>
            </a:r>
            <a:endParaRPr sz="3600" dirty="0"/>
          </a:p>
        </p:txBody>
      </p:sp>
      <p:sp>
        <p:nvSpPr>
          <p:cNvPr id="474" name="Google Shape;474;g39fa8c56bcb_0_4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Άσκηση</a:t>
            </a:r>
            <a:r>
              <a:rPr lang="en-US" dirty="0"/>
              <a:t> - </a:t>
            </a:r>
            <a:r>
              <a:rPr lang="el-GR" dirty="0"/>
              <a:t>Ολιστική Σχολική Προσέγγιση στην η</a:t>
            </a:r>
            <a:r>
              <a:rPr lang="en-US" dirty="0" err="1"/>
              <a:t>γεσί</a:t>
            </a:r>
            <a:r>
              <a:rPr lang="en-US" dirty="0"/>
              <a:t>α </a:t>
            </a:r>
            <a:r>
              <a:rPr lang="en-US" dirty="0" err="1"/>
              <a:t>της</a:t>
            </a:r>
            <a:r>
              <a:rPr lang="en-US" dirty="0"/>
              <a:t> α</a:t>
            </a:r>
            <a:r>
              <a:rPr lang="en-US" dirty="0" err="1"/>
              <a:t>λλ</a:t>
            </a:r>
            <a:r>
              <a:rPr lang="en-US" dirty="0"/>
              <a:t>α</a:t>
            </a:r>
            <a:r>
              <a:rPr lang="en-US" dirty="0" err="1"/>
              <a:t>γής</a:t>
            </a:r>
            <a:endParaRPr dirty="0"/>
          </a:p>
        </p:txBody>
      </p:sp>
      <p:sp>
        <p:nvSpPr>
          <p:cNvPr id="475" name="Google Shape;475;g39fa8c56bcb_0_4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0000"/>
              </a:buClr>
              <a:buSzPts val="2300"/>
              <a:buChar char="●"/>
            </a:pPr>
            <a:endParaRPr sz="2300">
              <a:solidFill>
                <a:srgbClr val="000000"/>
              </a:solidFill>
            </a:endParaRPr>
          </a:p>
          <a:p>
            <a:pPr marL="457200" lvl="0" indent="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endParaRPr sz="3000">
              <a:solidFill>
                <a:srgbClr val="4F4F50"/>
              </a:solidFill>
            </a:endParaRPr>
          </a:p>
        </p:txBody>
      </p:sp>
      <p:graphicFrame>
        <p:nvGraphicFramePr>
          <p:cNvPr id="476" name="Google Shape;476;g39fa8c56bcb_0_40"/>
          <p:cNvGraphicFramePr/>
          <p:nvPr>
            <p:extLst>
              <p:ext uri="{D42A27DB-BD31-4B8C-83A1-F6EECF244321}">
                <p14:modId xmlns:p14="http://schemas.microsoft.com/office/powerpoint/2010/main" val="2966994801"/>
              </p:ext>
            </p:extLst>
          </p:nvPr>
        </p:nvGraphicFramePr>
        <p:xfrm>
          <a:off x="247500" y="1462700"/>
          <a:ext cx="11657200" cy="5210395"/>
        </p:xfrm>
        <a:graphic>
          <a:graphicData uri="http://schemas.openxmlformats.org/drawingml/2006/table">
            <a:tbl>
              <a:tblPr>
                <a:noFill/>
                <a:tableStyleId>{515C1AEC-C18D-4D35-BD4E-96D4705261D1}</a:tableStyleId>
              </a:tblPr>
              <a:tblGrid>
                <a:gridCol w="2914300">
                  <a:extLst>
                    <a:ext uri="{9D8B030D-6E8A-4147-A177-3AD203B41FA5}">
                      <a16:colId xmlns:a16="http://schemas.microsoft.com/office/drawing/2014/main" val="20000"/>
                    </a:ext>
                  </a:extLst>
                </a:gridCol>
                <a:gridCol w="2503020">
                  <a:extLst>
                    <a:ext uri="{9D8B030D-6E8A-4147-A177-3AD203B41FA5}">
                      <a16:colId xmlns:a16="http://schemas.microsoft.com/office/drawing/2014/main" val="20001"/>
                    </a:ext>
                  </a:extLst>
                </a:gridCol>
                <a:gridCol w="3325580">
                  <a:extLst>
                    <a:ext uri="{9D8B030D-6E8A-4147-A177-3AD203B41FA5}">
                      <a16:colId xmlns:a16="http://schemas.microsoft.com/office/drawing/2014/main" val="20002"/>
                    </a:ext>
                  </a:extLst>
                </a:gridCol>
                <a:gridCol w="2914300">
                  <a:extLst>
                    <a:ext uri="{9D8B030D-6E8A-4147-A177-3AD203B41FA5}">
                      <a16:colId xmlns:a16="http://schemas.microsoft.com/office/drawing/2014/main" val="20003"/>
                    </a:ext>
                  </a:extLst>
                </a:gridCol>
              </a:tblGrid>
              <a:tr h="918900">
                <a:tc>
                  <a:txBody>
                    <a:bodyPr/>
                    <a:lstStyle/>
                    <a:p>
                      <a:pPr marL="0" lvl="0" indent="0" algn="l" rtl="0">
                        <a:lnSpc>
                          <a:spcPct val="150000"/>
                        </a:lnSpc>
                        <a:spcBef>
                          <a:spcPts val="0"/>
                        </a:spcBef>
                        <a:spcAft>
                          <a:spcPts val="0"/>
                        </a:spcAft>
                        <a:buNone/>
                      </a:pPr>
                      <a:r>
                        <a:rPr lang="en-US" sz="1800" b="1">
                          <a:solidFill>
                            <a:srgbClr val="4F4F50"/>
                          </a:solidFill>
                          <a:latin typeface="Calibri"/>
                          <a:ea typeface="Calibri"/>
                          <a:cs typeface="Calibri"/>
                          <a:sym typeface="Calibri"/>
                        </a:rPr>
                        <a:t>Στοιχείο PERMA</a:t>
                      </a:r>
                      <a:endParaRPr sz="1800" b="1">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n-US" sz="1800" b="1">
                          <a:solidFill>
                            <a:srgbClr val="4F4F50"/>
                          </a:solidFill>
                          <a:latin typeface="Calibri"/>
                          <a:ea typeface="Calibri"/>
                          <a:cs typeface="Calibri"/>
                          <a:sym typeface="Calibri"/>
                        </a:rPr>
                        <a:t>Στόχος</a:t>
                      </a:r>
                      <a:endParaRPr sz="1800" b="1">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n-US" sz="1800" b="1" dirty="0" err="1">
                          <a:solidFill>
                            <a:srgbClr val="4F4F50"/>
                          </a:solidFill>
                          <a:latin typeface="Calibri"/>
                          <a:ea typeface="Calibri"/>
                          <a:cs typeface="Calibri"/>
                          <a:sym typeface="Calibri"/>
                        </a:rPr>
                        <a:t>Β</a:t>
                      </a:r>
                      <a:r>
                        <a:rPr lang="en-US" sz="1800" b="1" dirty="0">
                          <a:solidFill>
                            <a:srgbClr val="4F4F50"/>
                          </a:solidFill>
                          <a:latin typeface="Calibri"/>
                          <a:ea typeface="Calibri"/>
                          <a:cs typeface="Calibri"/>
                          <a:sym typeface="Calibri"/>
                        </a:rPr>
                        <a:t>α</a:t>
                      </a:r>
                      <a:r>
                        <a:rPr lang="en-US" sz="1800" b="1" dirty="0" err="1">
                          <a:solidFill>
                            <a:srgbClr val="4F4F50"/>
                          </a:solidFill>
                          <a:latin typeface="Calibri"/>
                          <a:ea typeface="Calibri"/>
                          <a:cs typeface="Calibri"/>
                          <a:sym typeface="Calibri"/>
                        </a:rPr>
                        <a:t>σική</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δράση</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χρησιμο</a:t>
                      </a:r>
                      <a:r>
                        <a:rPr lang="en-US" sz="1800" b="1" dirty="0">
                          <a:solidFill>
                            <a:srgbClr val="4F4F50"/>
                          </a:solidFill>
                          <a:latin typeface="Calibri"/>
                          <a:ea typeface="Calibri"/>
                          <a:cs typeface="Calibri"/>
                          <a:sym typeface="Calibri"/>
                        </a:rPr>
                        <a:t>π</a:t>
                      </a:r>
                      <a:r>
                        <a:rPr lang="en-US" sz="1800" b="1" dirty="0" err="1">
                          <a:solidFill>
                            <a:srgbClr val="4F4F50"/>
                          </a:solidFill>
                          <a:latin typeface="Calibri"/>
                          <a:ea typeface="Calibri"/>
                          <a:cs typeface="Calibri"/>
                          <a:sym typeface="Calibri"/>
                        </a:rPr>
                        <a:t>οιώντ</a:t>
                      </a:r>
                      <a:r>
                        <a:rPr lang="en-US" sz="1800" b="1" dirty="0">
                          <a:solidFill>
                            <a:srgbClr val="4F4F50"/>
                          </a:solidFill>
                          <a:latin typeface="Calibri"/>
                          <a:ea typeface="Calibri"/>
                          <a:cs typeface="Calibri"/>
                          <a:sym typeface="Calibri"/>
                        </a:rPr>
                        <a:t>α</a:t>
                      </a:r>
                      <a:r>
                        <a:rPr lang="en-US" sz="1800" b="1" dirty="0" err="1">
                          <a:solidFill>
                            <a:srgbClr val="4F4F50"/>
                          </a:solidFill>
                          <a:latin typeface="Calibri"/>
                          <a:ea typeface="Calibri"/>
                          <a:cs typeface="Calibri"/>
                          <a:sym typeface="Calibri"/>
                        </a:rPr>
                        <a:t>ς</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μι</a:t>
                      </a:r>
                      <a:r>
                        <a:rPr lang="en-US" sz="1800" b="1" dirty="0">
                          <a:solidFill>
                            <a:srgbClr val="4F4F50"/>
                          </a:solidFill>
                          <a:latin typeface="Calibri"/>
                          <a:ea typeface="Calibri"/>
                          <a:cs typeface="Calibri"/>
                          <a:sym typeface="Calibri"/>
                        </a:rPr>
                        <a:t>α </a:t>
                      </a:r>
                      <a:r>
                        <a:rPr lang="en-US" sz="1800" b="1" dirty="0" err="1">
                          <a:solidFill>
                            <a:srgbClr val="4F4F50"/>
                          </a:solidFill>
                          <a:latin typeface="Calibri"/>
                          <a:ea typeface="Calibri"/>
                          <a:cs typeface="Calibri"/>
                          <a:sym typeface="Calibri"/>
                        </a:rPr>
                        <a:t>τεχνική</a:t>
                      </a:r>
                      <a:r>
                        <a:rPr lang="en-US" sz="1800" b="1" dirty="0">
                          <a:solidFill>
                            <a:srgbClr val="4F4F50"/>
                          </a:solidFill>
                          <a:latin typeface="Calibri"/>
                          <a:ea typeface="Calibri"/>
                          <a:cs typeface="Calibri"/>
                          <a:sym typeface="Calibri"/>
                        </a:rPr>
                        <a:t> </a:t>
                      </a:r>
                      <a:r>
                        <a:rPr lang="el-GR" sz="1800" b="1" dirty="0">
                          <a:solidFill>
                            <a:srgbClr val="4F4F50"/>
                          </a:solidFill>
                          <a:latin typeface="Calibri"/>
                          <a:ea typeface="Calibri"/>
                          <a:cs typeface="Calibri"/>
                          <a:sym typeface="Calibri"/>
                        </a:rPr>
                        <a:t>Θετικής Ψυχολογίας</a:t>
                      </a:r>
                      <a:r>
                        <a:rPr lang="en-US" sz="1800" b="1" dirty="0">
                          <a:solidFill>
                            <a:srgbClr val="4F4F50"/>
                          </a:solidFill>
                          <a:latin typeface="Calibri"/>
                          <a:ea typeface="Calibri"/>
                          <a:cs typeface="Calibri"/>
                          <a:sym typeface="Calibri"/>
                        </a:rPr>
                        <a:t>)</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el-GR" sz="1800" b="1" dirty="0">
                          <a:solidFill>
                            <a:srgbClr val="4F4F50"/>
                          </a:solidFill>
                          <a:latin typeface="Calibri"/>
                          <a:ea typeface="Calibri"/>
                          <a:cs typeface="Calibri"/>
                          <a:sym typeface="Calibri"/>
                        </a:rPr>
                        <a:t>Δείκτης</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ε</a:t>
                      </a:r>
                      <a:r>
                        <a:rPr lang="en-US" sz="1800" b="1" dirty="0">
                          <a:solidFill>
                            <a:srgbClr val="4F4F50"/>
                          </a:solidFill>
                          <a:latin typeface="Calibri"/>
                          <a:ea typeface="Calibri"/>
                          <a:cs typeface="Calibri"/>
                          <a:sym typeface="Calibri"/>
                        </a:rPr>
                        <a:t>π</a:t>
                      </a:r>
                      <a:r>
                        <a:rPr lang="en-US" sz="1800" b="1" dirty="0" err="1">
                          <a:solidFill>
                            <a:srgbClr val="4F4F50"/>
                          </a:solidFill>
                          <a:latin typeface="Calibri"/>
                          <a:ea typeface="Calibri"/>
                          <a:cs typeface="Calibri"/>
                          <a:sym typeface="Calibri"/>
                        </a:rPr>
                        <a:t>ιτυχί</a:t>
                      </a:r>
                      <a:r>
                        <a:rPr lang="en-US" sz="1800" b="1" dirty="0">
                          <a:solidFill>
                            <a:srgbClr val="4F4F50"/>
                          </a:solidFill>
                          <a:latin typeface="Calibri"/>
                          <a:ea typeface="Calibri"/>
                          <a:cs typeface="Calibri"/>
                          <a:sym typeface="Calibri"/>
                        </a:rPr>
                        <a:t>α</a:t>
                      </a:r>
                      <a:r>
                        <a:rPr lang="en-US" sz="1800" b="1" dirty="0" err="1">
                          <a:solidFill>
                            <a:srgbClr val="4F4F50"/>
                          </a:solidFill>
                          <a:latin typeface="Calibri"/>
                          <a:ea typeface="Calibri"/>
                          <a:cs typeface="Calibri"/>
                          <a:sym typeface="Calibri"/>
                        </a:rPr>
                        <a:t>ς</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extLst>
                  <a:ext uri="{0D108BD9-81ED-4DB2-BD59-A6C34878D82A}">
                    <a16:rowId xmlns:a16="http://schemas.microsoft.com/office/drawing/2014/main" val="10000"/>
                  </a:ext>
                </a:extLst>
              </a:tr>
              <a:tr h="918900">
                <a:tc>
                  <a:txBody>
                    <a:bodyPr/>
                    <a:lstStyle/>
                    <a:p>
                      <a:pPr marL="0" lvl="0" indent="0" algn="l" rtl="0">
                        <a:lnSpc>
                          <a:spcPct val="150000"/>
                        </a:lnSpc>
                        <a:spcBef>
                          <a:spcPts val="0"/>
                        </a:spcBef>
                        <a:spcAft>
                          <a:spcPts val="0"/>
                        </a:spcAft>
                        <a:buNone/>
                      </a:pPr>
                      <a:r>
                        <a:rPr lang="en-US" sz="1800">
                          <a:solidFill>
                            <a:srgbClr val="4F4F50"/>
                          </a:solidFill>
                          <a:latin typeface="Calibri"/>
                          <a:ea typeface="Calibri"/>
                          <a:cs typeface="Calibri"/>
                          <a:sym typeface="Calibri"/>
                        </a:rPr>
                        <a:t>Σχέσεις</a:t>
                      </a:r>
                      <a:endParaRPr sz="18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1"/>
                  </a:ext>
                </a:extLst>
              </a:tr>
              <a:tr h="918900">
                <a:tc>
                  <a:txBody>
                    <a:bodyPr/>
                    <a:lstStyle/>
                    <a:p>
                      <a:pPr marL="0" lvl="0" indent="0" algn="l" rtl="0">
                        <a:lnSpc>
                          <a:spcPct val="150000"/>
                        </a:lnSpc>
                        <a:spcBef>
                          <a:spcPts val="0"/>
                        </a:spcBef>
                        <a:spcAft>
                          <a:spcPts val="0"/>
                        </a:spcAft>
                        <a:buNone/>
                      </a:pPr>
                      <a:r>
                        <a:rPr lang="en-US" sz="1800">
                          <a:solidFill>
                            <a:srgbClr val="4F4F50"/>
                          </a:solidFill>
                          <a:latin typeface="Calibri"/>
                          <a:ea typeface="Calibri"/>
                          <a:cs typeface="Calibri"/>
                          <a:sym typeface="Calibri"/>
                        </a:rPr>
                        <a:t>Θετικά συναισθήματα</a:t>
                      </a:r>
                      <a:endParaRPr sz="18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2"/>
                  </a:ext>
                </a:extLst>
              </a:tr>
              <a:tr h="918900">
                <a:tc>
                  <a:txBody>
                    <a:bodyPr/>
                    <a:lstStyle/>
                    <a:p>
                      <a:pPr marL="0" lvl="0" indent="0" algn="l" rtl="0">
                        <a:lnSpc>
                          <a:spcPct val="150000"/>
                        </a:lnSpc>
                        <a:spcBef>
                          <a:spcPts val="0"/>
                        </a:spcBef>
                        <a:spcAft>
                          <a:spcPts val="0"/>
                        </a:spcAft>
                        <a:buNone/>
                      </a:pPr>
                      <a:r>
                        <a:rPr lang="en-US" sz="1800">
                          <a:solidFill>
                            <a:srgbClr val="4F4F50"/>
                          </a:solidFill>
                          <a:latin typeface="Calibri"/>
                          <a:ea typeface="Calibri"/>
                          <a:cs typeface="Calibri"/>
                          <a:sym typeface="Calibri"/>
                        </a:rPr>
                        <a:t>Επίτευξη</a:t>
                      </a:r>
                      <a:endParaRPr sz="180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3"/>
                  </a:ext>
                </a:extLst>
              </a:tr>
              <a:tr h="918900">
                <a:tc>
                  <a:txBody>
                    <a:bodyPr/>
                    <a:lstStyle/>
                    <a:p>
                      <a:pPr marL="0" lvl="0" indent="0" algn="l" rtl="0">
                        <a:lnSpc>
                          <a:spcPct val="150000"/>
                        </a:lnSpc>
                        <a:spcBef>
                          <a:spcPts val="0"/>
                        </a:spcBef>
                        <a:spcAft>
                          <a:spcPts val="0"/>
                        </a:spcAft>
                        <a:buNone/>
                      </a:pPr>
                      <a:r>
                        <a:rPr lang="el-GR" sz="1800" dirty="0">
                          <a:solidFill>
                            <a:srgbClr val="4F4F50"/>
                          </a:solidFill>
                          <a:latin typeface="Calibri"/>
                          <a:ea typeface="Calibri"/>
                          <a:cs typeface="Calibri"/>
                          <a:sym typeface="Calibri"/>
                        </a:rPr>
                        <a:t>Νόημα</a:t>
                      </a:r>
                      <a:endParaRPr sz="18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dirty="0"/>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7f92c21d3d_0_4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Αναστοχασμός</a:t>
            </a:r>
            <a:endParaRPr dirty="0"/>
          </a:p>
        </p:txBody>
      </p:sp>
      <p:sp>
        <p:nvSpPr>
          <p:cNvPr id="483" name="Google Shape;483;g37f92c21d3d_0_42"/>
          <p:cNvSpPr txBox="1">
            <a:spLocks noGrp="1"/>
          </p:cNvSpPr>
          <p:nvPr>
            <p:ph type="body" idx="2"/>
          </p:nvPr>
        </p:nvSpPr>
        <p:spPr>
          <a:xfrm>
            <a:off x="149530" y="797442"/>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dirty="0">
              <a:solidFill>
                <a:srgbClr val="4F4F50"/>
              </a:solidFill>
            </a:endParaRPr>
          </a:p>
          <a:p>
            <a:pPr marL="0" lvl="0" indent="0" algn="ctr" rtl="0">
              <a:lnSpc>
                <a:spcPct val="150000"/>
              </a:lnSpc>
              <a:spcBef>
                <a:spcPts val="1200"/>
              </a:spcBef>
              <a:spcAft>
                <a:spcPts val="0"/>
              </a:spcAft>
              <a:buNone/>
            </a:pPr>
            <a:endParaRPr dirty="0">
              <a:solidFill>
                <a:srgbClr val="4F4F50"/>
              </a:solidFill>
            </a:endParaRPr>
          </a:p>
          <a:p>
            <a:pPr marL="0" lvl="0" indent="0" algn="ctr" rtl="0">
              <a:lnSpc>
                <a:spcPct val="150000"/>
              </a:lnSpc>
              <a:spcBef>
                <a:spcPts val="0"/>
              </a:spcBef>
              <a:spcAft>
                <a:spcPts val="0"/>
              </a:spcAft>
              <a:buNone/>
            </a:pPr>
            <a:r>
              <a:rPr lang="el-GR" dirty="0">
                <a:solidFill>
                  <a:srgbClr val="4F4F50"/>
                </a:solidFill>
              </a:rPr>
              <a:t>Η ευημερία δεν είναι απλώς κάτι που διαχειρίζεται κανείς, αλλά κάτι που οικοδομείται. Χρησιμοποιώντας το μοντέλο </a:t>
            </a:r>
            <a:r>
              <a:rPr lang="en-US" dirty="0">
                <a:solidFill>
                  <a:srgbClr val="4F4F50"/>
                </a:solidFill>
              </a:rPr>
              <a:t>PERMA </a:t>
            </a:r>
            <a:r>
              <a:rPr lang="el-GR" dirty="0">
                <a:solidFill>
                  <a:srgbClr val="4F4F50"/>
                </a:solidFill>
              </a:rPr>
              <a:t>ως πλαίσιο για Ολιστική Σχολική Προσέγγιση, μπορείτε να ενισχύσετε τον αντίκτυπο και να προωθήσετε μόνιμες αλλαγές.</a:t>
            </a:r>
          </a:p>
          <a:p>
            <a:pPr marL="0" lvl="0" indent="0" algn="ctr" rtl="0">
              <a:lnSpc>
                <a:spcPct val="150000"/>
              </a:lnSpc>
              <a:spcBef>
                <a:spcPts val="0"/>
              </a:spcBef>
              <a:spcAft>
                <a:spcPts val="0"/>
              </a:spcAft>
              <a:buNone/>
            </a:pPr>
            <a:r>
              <a:rPr lang="el-GR" dirty="0">
                <a:solidFill>
                  <a:srgbClr val="4F4F50"/>
                </a:solidFill>
              </a:rPr>
              <a:t>Η εστίασή σας (ελλείψεις έναντι δυνατών σημείων) κατευθύνει την ενέργεια της ομάδας σας.</a:t>
            </a:r>
            <a:endParaRPr dirty="0">
              <a:solidFill>
                <a:srgbClr val="4F4F50"/>
              </a:solidFill>
            </a:endParaRPr>
          </a:p>
          <a:p>
            <a:pPr marL="0" lvl="0" indent="0" algn="ctr" rtl="0">
              <a:lnSpc>
                <a:spcPct val="150000"/>
              </a:lnSpc>
              <a:spcBef>
                <a:spcPts val="0"/>
              </a:spcBef>
              <a:spcAft>
                <a:spcPts val="0"/>
              </a:spcAft>
              <a:buNone/>
            </a:pPr>
            <a:endParaRPr dirty="0">
              <a:solidFill>
                <a:srgbClr val="4F4F50"/>
              </a:solidFill>
            </a:endParaRPr>
          </a:p>
          <a:p>
            <a:pPr marL="0" lvl="0" indent="0" algn="ctr" rtl="0">
              <a:lnSpc>
                <a:spcPct val="115000"/>
              </a:lnSpc>
              <a:spcBef>
                <a:spcPts val="0"/>
              </a:spcBef>
              <a:spcAft>
                <a:spcPts val="0"/>
              </a:spcAft>
              <a:buNone/>
            </a:pPr>
            <a:r>
              <a:rPr lang="en-US" sz="2400" dirty="0" err="1">
                <a:solidFill>
                  <a:srgbClr val="14B8A6"/>
                </a:solidFill>
                <a:latin typeface="Arial"/>
                <a:ea typeface="Arial"/>
                <a:cs typeface="Arial"/>
                <a:sym typeface="Arial"/>
              </a:rPr>
              <a:t>Β</a:t>
            </a:r>
            <a:r>
              <a:rPr lang="en-US" sz="2400" dirty="0">
                <a:solidFill>
                  <a:srgbClr val="14B8A6"/>
                </a:solidFill>
                <a:latin typeface="Arial"/>
                <a:ea typeface="Arial"/>
                <a:cs typeface="Arial"/>
                <a:sym typeface="Arial"/>
              </a:rPr>
              <a:t>α</a:t>
            </a:r>
            <a:r>
              <a:rPr lang="en-US" sz="2400" dirty="0" err="1">
                <a:solidFill>
                  <a:srgbClr val="14B8A6"/>
                </a:solidFill>
                <a:latin typeface="Arial"/>
                <a:ea typeface="Arial"/>
                <a:cs typeface="Arial"/>
                <a:sym typeface="Arial"/>
              </a:rPr>
              <a:t>σικές</a:t>
            </a:r>
            <a:r>
              <a:rPr lang="en-US" sz="2400" dirty="0">
                <a:solidFill>
                  <a:srgbClr val="14B8A6"/>
                </a:solidFill>
                <a:latin typeface="Arial"/>
                <a:ea typeface="Arial"/>
                <a:cs typeface="Arial"/>
                <a:sym typeface="Arial"/>
              </a:rPr>
              <a:t> </a:t>
            </a:r>
            <a:r>
              <a:rPr lang="en-US" sz="2400" dirty="0" err="1">
                <a:solidFill>
                  <a:srgbClr val="14B8A6"/>
                </a:solidFill>
                <a:latin typeface="Arial"/>
                <a:ea typeface="Arial"/>
                <a:cs typeface="Arial"/>
                <a:sym typeface="Arial"/>
              </a:rPr>
              <a:t>ενέργειες</a:t>
            </a:r>
            <a:endParaRPr sz="2400" dirty="0">
              <a:solidFill>
                <a:srgbClr val="14B8A6"/>
              </a:solidFill>
              <a:latin typeface="Arial"/>
              <a:ea typeface="Arial"/>
              <a:cs typeface="Arial"/>
              <a:sym typeface="Arial"/>
            </a:endParaRPr>
          </a:p>
          <a:p>
            <a:pPr marL="0" lvl="0" indent="0" algn="ctr" rtl="0">
              <a:lnSpc>
                <a:spcPct val="150000"/>
              </a:lnSpc>
              <a:spcBef>
                <a:spcPts val="1100"/>
              </a:spcBef>
              <a:spcAft>
                <a:spcPts val="0"/>
              </a:spcAft>
              <a:buNone/>
            </a:pPr>
            <a:r>
              <a:rPr lang="en-US" dirty="0" err="1">
                <a:solidFill>
                  <a:srgbClr val="4F4F50"/>
                </a:solidFill>
              </a:rPr>
              <a:t>Χρησιμο</a:t>
            </a:r>
            <a:r>
              <a:rPr lang="en-US" dirty="0">
                <a:solidFill>
                  <a:srgbClr val="4F4F50"/>
                </a:solidFill>
              </a:rPr>
              <a:t>π</a:t>
            </a:r>
            <a:r>
              <a:rPr lang="en-US" dirty="0" err="1">
                <a:solidFill>
                  <a:srgbClr val="4F4F50"/>
                </a:solidFill>
              </a:rPr>
              <a:t>οιήστε</a:t>
            </a:r>
            <a:r>
              <a:rPr lang="en-US" dirty="0">
                <a:solidFill>
                  <a:srgbClr val="4F4F50"/>
                </a:solidFill>
              </a:rPr>
              <a:t> </a:t>
            </a:r>
            <a:r>
              <a:rPr lang="en-US" dirty="0" err="1">
                <a:solidFill>
                  <a:srgbClr val="4F4F50"/>
                </a:solidFill>
              </a:rPr>
              <a:t>κ</a:t>
            </a:r>
            <a:r>
              <a:rPr lang="en-US" dirty="0">
                <a:solidFill>
                  <a:srgbClr val="4F4F50"/>
                </a:solidFill>
              </a:rPr>
              <a:t>α</a:t>
            </a:r>
            <a:r>
              <a:rPr lang="en-US" dirty="0" err="1">
                <a:solidFill>
                  <a:srgbClr val="4F4F50"/>
                </a:solidFill>
              </a:rPr>
              <a:t>θημερινά</a:t>
            </a:r>
            <a:r>
              <a:rPr lang="en-US" dirty="0">
                <a:solidFill>
                  <a:srgbClr val="4F4F50"/>
                </a:solidFill>
              </a:rPr>
              <a:t> </a:t>
            </a:r>
            <a:r>
              <a:rPr lang="en-US" dirty="0" err="1">
                <a:solidFill>
                  <a:srgbClr val="4F4F50"/>
                </a:solidFill>
              </a:rPr>
              <a:t>τ</a:t>
            </a:r>
            <a:r>
              <a:rPr lang="el-GR" dirty="0">
                <a:solidFill>
                  <a:srgbClr val="4F4F50"/>
                </a:solidFill>
              </a:rPr>
              <a:t>ον εντοπισμό </a:t>
            </a:r>
            <a:r>
              <a:rPr lang="en-US" dirty="0" err="1">
                <a:solidFill>
                  <a:srgbClr val="4F4F50"/>
                </a:solidFill>
              </a:rPr>
              <a:t>των</a:t>
            </a:r>
            <a:r>
              <a:rPr lang="en-US" dirty="0">
                <a:solidFill>
                  <a:srgbClr val="4F4F50"/>
                </a:solidFill>
              </a:rPr>
              <a:t> </a:t>
            </a:r>
            <a:r>
              <a:rPr lang="el-GR" dirty="0">
                <a:solidFill>
                  <a:srgbClr val="4F4F50"/>
                </a:solidFill>
              </a:rPr>
              <a:t>δυνατών σημείων</a:t>
            </a:r>
            <a:r>
              <a:rPr lang="en-US" dirty="0">
                <a:solidFill>
                  <a:srgbClr val="4F4F50"/>
                </a:solidFill>
              </a:rPr>
              <a:t> </a:t>
            </a:r>
            <a:r>
              <a:rPr lang="en-US" dirty="0" err="1">
                <a:solidFill>
                  <a:srgbClr val="4F4F50"/>
                </a:solidFill>
              </a:rPr>
              <a:t>κ</a:t>
            </a:r>
            <a:r>
              <a:rPr lang="en-US" dirty="0">
                <a:solidFill>
                  <a:srgbClr val="4F4F50"/>
                </a:solidFill>
              </a:rPr>
              <a:t>α</a:t>
            </a:r>
            <a:r>
              <a:rPr lang="en-US" dirty="0" err="1">
                <a:solidFill>
                  <a:srgbClr val="4F4F50"/>
                </a:solidFill>
              </a:rPr>
              <a:t>ι</a:t>
            </a:r>
            <a:r>
              <a:rPr lang="en-US" dirty="0">
                <a:solidFill>
                  <a:srgbClr val="4F4F50"/>
                </a:solidFill>
              </a:rPr>
              <a:t> </a:t>
            </a:r>
            <a:r>
              <a:rPr lang="en-US" dirty="0" err="1">
                <a:solidFill>
                  <a:srgbClr val="4F4F50"/>
                </a:solidFill>
              </a:rPr>
              <a:t>την</a:t>
            </a:r>
            <a:r>
              <a:rPr lang="en-US" dirty="0">
                <a:solidFill>
                  <a:srgbClr val="4F4F50"/>
                </a:solidFill>
              </a:rPr>
              <a:t> </a:t>
            </a:r>
            <a:r>
              <a:rPr lang="en-US" dirty="0" err="1">
                <a:solidFill>
                  <a:srgbClr val="4F4F50"/>
                </a:solidFill>
              </a:rPr>
              <a:t>ευγνωμοσύνη</a:t>
            </a:r>
            <a:r>
              <a:rPr lang="en-US" dirty="0">
                <a:solidFill>
                  <a:srgbClr val="4F4F50"/>
                </a:solidFill>
              </a:rPr>
              <a:t>. </a:t>
            </a:r>
            <a:endParaRPr dirty="0">
              <a:solidFill>
                <a:srgbClr val="4F4F50"/>
              </a:solidFill>
            </a:endParaRPr>
          </a:p>
          <a:p>
            <a:pPr marL="0" lvl="0" indent="0" algn="ctr" rtl="0">
              <a:lnSpc>
                <a:spcPct val="150000"/>
              </a:lnSpc>
              <a:spcBef>
                <a:spcPts val="0"/>
              </a:spcBef>
              <a:spcAft>
                <a:spcPts val="0"/>
              </a:spcAft>
              <a:buNone/>
            </a:pPr>
            <a:r>
              <a:rPr lang="el-GR" dirty="0">
                <a:solidFill>
                  <a:srgbClr val="4F4F50"/>
                </a:solidFill>
              </a:rPr>
              <a:t>Χρησιμοποιήστε την Εκτιμητική Διερεύνηση (το μοντέλο των «4</a:t>
            </a:r>
            <a:r>
              <a:rPr lang="en-US" dirty="0">
                <a:solidFill>
                  <a:srgbClr val="4F4F50"/>
                </a:solidFill>
              </a:rPr>
              <a:t>D</a:t>
            </a:r>
            <a:r>
              <a:rPr lang="el-GR" dirty="0">
                <a:solidFill>
                  <a:srgbClr val="4F4F50"/>
                </a:solidFill>
              </a:rPr>
              <a:t>»</a:t>
            </a:r>
            <a:r>
              <a:rPr lang="en-US" dirty="0">
                <a:solidFill>
                  <a:srgbClr val="4F4F50"/>
                </a:solidFill>
              </a:rPr>
              <a:t>) </a:t>
            </a:r>
            <a:r>
              <a:rPr lang="el-GR" dirty="0">
                <a:solidFill>
                  <a:srgbClr val="4F4F50"/>
                </a:solidFill>
              </a:rPr>
              <a:t>για να σχεδιάσετε θετικές και διαρκείς αλλαγές, αντί να εστιάζετε αποκλειστικά στην επίλυση προβλημάτων.</a:t>
            </a:r>
            <a:endParaRPr dirty="0">
              <a:solidFill>
                <a:srgbClr val="4F4F50"/>
              </a:solidFill>
            </a:endParaRPr>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1200"/>
              </a:spcAft>
              <a:buNone/>
            </a:pPr>
            <a:endParaRPr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9e7b6f5a92_0_1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04" name="Google Shape;104;g39e7b6f5a92_0_1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dirty="0" err="1"/>
              <a:t>Ε</a:t>
            </a:r>
            <a:r>
              <a:rPr lang="en-US" dirty="0"/>
              <a:t>π</a:t>
            </a:r>
            <a:r>
              <a:rPr lang="en-US" dirty="0" err="1"/>
              <a:t>ικοινωνί</a:t>
            </a:r>
            <a:r>
              <a:rPr lang="en-US" dirty="0"/>
              <a:t>α </a:t>
            </a:r>
            <a:r>
              <a:rPr lang="el-GR" dirty="0"/>
              <a:t>που εστιάζει</a:t>
            </a:r>
            <a:r>
              <a:rPr lang="en-US" dirty="0"/>
              <a:t> </a:t>
            </a:r>
            <a:r>
              <a:rPr lang="en-US" dirty="0" err="1"/>
              <a:t>σ</a:t>
            </a:r>
            <a:r>
              <a:rPr lang="el-GR" dirty="0"/>
              <a:t>τις ελλείψεις</a:t>
            </a:r>
            <a:endParaRPr dirty="0"/>
          </a:p>
        </p:txBody>
      </p:sp>
      <p:sp>
        <p:nvSpPr>
          <p:cNvPr id="105" name="Google Shape;105;g39e7b6f5a92_0_19"/>
          <p:cNvSpPr txBox="1">
            <a:spLocks noGrp="1"/>
          </p:cNvSpPr>
          <p:nvPr>
            <p:ph type="body" idx="2"/>
          </p:nvPr>
        </p:nvSpPr>
        <p:spPr>
          <a:xfrm>
            <a:off x="214024" y="1568700"/>
            <a:ext cx="73311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300" dirty="0">
              <a:solidFill>
                <a:srgbClr val="4F4F5B"/>
              </a:solidFill>
            </a:endParaRPr>
          </a:p>
          <a:p>
            <a:pPr marL="0" lvl="0" indent="0" algn="ctr" rtl="0">
              <a:lnSpc>
                <a:spcPct val="100000"/>
              </a:lnSpc>
              <a:spcBef>
                <a:spcPts val="0"/>
              </a:spcBef>
              <a:spcAft>
                <a:spcPts val="0"/>
              </a:spcAft>
              <a:buNone/>
            </a:pPr>
            <a:r>
              <a:rPr lang="en-US" sz="2300" dirty="0" err="1">
                <a:solidFill>
                  <a:srgbClr val="4F4F5B"/>
                </a:solidFill>
              </a:rPr>
              <a:t>Αυτή</a:t>
            </a:r>
            <a:r>
              <a:rPr lang="en-US" sz="2300" dirty="0">
                <a:solidFill>
                  <a:srgbClr val="4F4F5B"/>
                </a:solidFill>
              </a:rPr>
              <a:t> </a:t>
            </a:r>
            <a:r>
              <a:rPr lang="en-US" sz="2300" dirty="0" err="1">
                <a:solidFill>
                  <a:srgbClr val="4F4F5B"/>
                </a:solidFill>
              </a:rPr>
              <a:t>η</a:t>
            </a:r>
            <a:r>
              <a:rPr lang="en-US" sz="2300" dirty="0">
                <a:solidFill>
                  <a:srgbClr val="4F4F5B"/>
                </a:solidFill>
              </a:rPr>
              <a:t> π</a:t>
            </a:r>
            <a:r>
              <a:rPr lang="en-US" sz="2300" dirty="0" err="1">
                <a:solidFill>
                  <a:srgbClr val="4F4F5B"/>
                </a:solidFill>
              </a:rPr>
              <a:t>ροσέγγιση</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ικεντρώνετ</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στον</a:t>
            </a:r>
            <a:r>
              <a:rPr lang="en-US" sz="2300" dirty="0">
                <a:solidFill>
                  <a:srgbClr val="4F4F5B"/>
                </a:solidFill>
              </a:rPr>
              <a:t> </a:t>
            </a:r>
            <a:r>
              <a:rPr lang="en-US" sz="2300" dirty="0" err="1">
                <a:solidFill>
                  <a:srgbClr val="4F4F5B"/>
                </a:solidFill>
              </a:rPr>
              <a:t>εντο</a:t>
            </a:r>
            <a:r>
              <a:rPr lang="en-US" sz="2300" dirty="0">
                <a:solidFill>
                  <a:srgbClr val="4F4F5B"/>
                </a:solidFill>
              </a:rPr>
              <a:t>π</a:t>
            </a:r>
            <a:r>
              <a:rPr lang="en-US" sz="2300" dirty="0" err="1">
                <a:solidFill>
                  <a:srgbClr val="4F4F5B"/>
                </a:solidFill>
              </a:rPr>
              <a:t>ισμό</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τη</a:t>
            </a:r>
            <a:r>
              <a:rPr lang="en-US" sz="2300" dirty="0">
                <a:solidFill>
                  <a:srgbClr val="4F4F5B"/>
                </a:solidFill>
              </a:rPr>
              <a:t> </a:t>
            </a:r>
            <a:r>
              <a:rPr lang="en-US" sz="2300" dirty="0" err="1">
                <a:solidFill>
                  <a:srgbClr val="4F4F5B"/>
                </a:solidFill>
              </a:rPr>
              <a:t>συζήτηση</a:t>
            </a:r>
            <a:r>
              <a:rPr lang="en-US" sz="2300" dirty="0">
                <a:solidFill>
                  <a:srgbClr val="4F4F5B"/>
                </a:solidFill>
              </a:rPr>
              <a:t> </a:t>
            </a:r>
            <a:r>
              <a:rPr lang="en-US" sz="2300" dirty="0" err="1">
                <a:solidFill>
                  <a:srgbClr val="4F4F5B"/>
                </a:solidFill>
              </a:rPr>
              <a:t>των</a:t>
            </a:r>
            <a:r>
              <a:rPr lang="en-US" sz="2300" dirty="0">
                <a:solidFill>
                  <a:srgbClr val="4F4F5B"/>
                </a:solidFill>
              </a:rPr>
              <a:t> π</a:t>
            </a:r>
            <a:r>
              <a:rPr lang="en-US" sz="2300" dirty="0" err="1">
                <a:solidFill>
                  <a:srgbClr val="4F4F5B"/>
                </a:solidFill>
              </a:rPr>
              <a:t>ρο</a:t>
            </a:r>
            <a:r>
              <a:rPr lang="en-US" sz="2300" dirty="0">
                <a:solidFill>
                  <a:srgbClr val="4F4F5B"/>
                </a:solidFill>
              </a:rPr>
              <a:t>β</a:t>
            </a:r>
            <a:r>
              <a:rPr lang="en-US" sz="2300" dirty="0" err="1">
                <a:solidFill>
                  <a:srgbClr val="4F4F5B"/>
                </a:solidFill>
              </a:rPr>
              <a:t>λημάτων</a:t>
            </a:r>
            <a:r>
              <a:rPr lang="en-US" sz="2300" dirty="0">
                <a:solidFill>
                  <a:srgbClr val="4F4F5B"/>
                </a:solidFill>
              </a:rPr>
              <a:t>, </a:t>
            </a:r>
            <a:r>
              <a:rPr lang="en-US" sz="2300" dirty="0" err="1">
                <a:solidFill>
                  <a:srgbClr val="4F4F5B"/>
                </a:solidFill>
              </a:rPr>
              <a:t>οδηγώντ</a:t>
            </a:r>
            <a:r>
              <a:rPr lang="en-US" sz="2300" dirty="0">
                <a:solidFill>
                  <a:srgbClr val="4F4F5B"/>
                </a:solidFill>
              </a:rPr>
              <a:t>α</a:t>
            </a:r>
            <a:r>
              <a:rPr lang="en-US" sz="2300" dirty="0" err="1">
                <a:solidFill>
                  <a:srgbClr val="4F4F5B"/>
                </a:solidFill>
              </a:rPr>
              <a:t>ς</a:t>
            </a:r>
            <a:r>
              <a:rPr lang="en-US" sz="2300" dirty="0">
                <a:solidFill>
                  <a:srgbClr val="4F4F5B"/>
                </a:solidFill>
              </a:rPr>
              <a:t> </a:t>
            </a:r>
            <a:r>
              <a:rPr lang="en-US" sz="2300" dirty="0" err="1">
                <a:solidFill>
                  <a:srgbClr val="4F4F5B"/>
                </a:solidFill>
              </a:rPr>
              <a:t>συχνά</a:t>
            </a:r>
            <a:r>
              <a:rPr lang="en-US" sz="2300" dirty="0">
                <a:solidFill>
                  <a:srgbClr val="4F4F5B"/>
                </a:solidFill>
              </a:rPr>
              <a:t> </a:t>
            </a:r>
            <a:r>
              <a:rPr lang="en-US" sz="2300" dirty="0" err="1">
                <a:solidFill>
                  <a:srgbClr val="4F4F5B"/>
                </a:solidFill>
              </a:rPr>
              <a:t>σε</a:t>
            </a:r>
            <a:r>
              <a:rPr lang="en-US" sz="2300" dirty="0">
                <a:solidFill>
                  <a:srgbClr val="4F4F5B"/>
                </a:solidFill>
              </a:rPr>
              <a:t> </a:t>
            </a:r>
            <a:r>
              <a:rPr lang="en-US" sz="2300" dirty="0" err="1">
                <a:solidFill>
                  <a:srgbClr val="4F4F5B"/>
                </a:solidFill>
              </a:rPr>
              <a:t>μι</a:t>
            </a:r>
            <a:r>
              <a:rPr lang="en-US" sz="2300" dirty="0">
                <a:solidFill>
                  <a:srgbClr val="4F4F5B"/>
                </a:solidFill>
              </a:rPr>
              <a:t>α α</a:t>
            </a:r>
            <a:r>
              <a:rPr lang="en-US" sz="2300" dirty="0" err="1">
                <a:solidFill>
                  <a:srgbClr val="4F4F5B"/>
                </a:solidFill>
              </a:rPr>
              <a:t>ρνητική</a:t>
            </a:r>
            <a:r>
              <a:rPr lang="en-US" sz="2300" dirty="0">
                <a:solidFill>
                  <a:srgbClr val="4F4F5B"/>
                </a:solidFill>
              </a:rPr>
              <a:t> </a:t>
            </a:r>
            <a:r>
              <a:rPr lang="en-US" sz="2300" dirty="0" err="1">
                <a:solidFill>
                  <a:srgbClr val="4F4F5B"/>
                </a:solidFill>
              </a:rPr>
              <a:t>εστί</a:t>
            </a:r>
            <a:r>
              <a:rPr lang="en-US" sz="2300" dirty="0">
                <a:solidFill>
                  <a:srgbClr val="4F4F5B"/>
                </a:solidFill>
              </a:rPr>
              <a:t>α</a:t>
            </a:r>
            <a:r>
              <a:rPr lang="en-US" sz="2300" dirty="0" err="1">
                <a:solidFill>
                  <a:srgbClr val="4F4F5B"/>
                </a:solidFill>
              </a:rPr>
              <a:t>ση</a:t>
            </a:r>
            <a:r>
              <a:rPr lang="en-US" sz="2300" dirty="0">
                <a:solidFill>
                  <a:srgbClr val="4F4F5B"/>
                </a:solidFill>
              </a:rPr>
              <a:t> π</a:t>
            </a:r>
            <a:r>
              <a:rPr lang="en-US" sz="2300" dirty="0" err="1">
                <a:solidFill>
                  <a:srgbClr val="4F4F5B"/>
                </a:solidFill>
              </a:rPr>
              <a:t>ου</a:t>
            </a:r>
            <a:r>
              <a:rPr lang="en-US" sz="2300" dirty="0">
                <a:solidFill>
                  <a:srgbClr val="4F4F5B"/>
                </a:solidFill>
              </a:rPr>
              <a:t> </a:t>
            </a:r>
            <a:r>
              <a:rPr lang="en-US" sz="2300" dirty="0" err="1">
                <a:solidFill>
                  <a:srgbClr val="4F4F5B"/>
                </a:solidFill>
              </a:rPr>
              <a:t>εμ</a:t>
            </a:r>
            <a:r>
              <a:rPr lang="en-US" sz="2300" dirty="0">
                <a:solidFill>
                  <a:srgbClr val="4F4F5B"/>
                </a:solidFill>
              </a:rPr>
              <a:t>π</a:t>
            </a:r>
            <a:r>
              <a:rPr lang="en-US" sz="2300" dirty="0" err="1">
                <a:solidFill>
                  <a:srgbClr val="4F4F5B"/>
                </a:solidFill>
              </a:rPr>
              <a:t>οδίζει</a:t>
            </a:r>
            <a:r>
              <a:rPr lang="en-US" sz="2300" dirty="0">
                <a:solidFill>
                  <a:srgbClr val="4F4F5B"/>
                </a:solidFill>
              </a:rPr>
              <a:t> </a:t>
            </a:r>
            <a:r>
              <a:rPr lang="en-US" sz="2300" dirty="0" err="1">
                <a:solidFill>
                  <a:srgbClr val="4F4F5B"/>
                </a:solidFill>
              </a:rPr>
              <a:t>την</a:t>
            </a:r>
            <a:r>
              <a:rPr lang="en-US" sz="2300" dirty="0">
                <a:solidFill>
                  <a:srgbClr val="4F4F5B"/>
                </a:solidFill>
              </a:rPr>
              <a:t> π</a:t>
            </a:r>
            <a:r>
              <a:rPr lang="en-US" sz="2300" dirty="0" err="1">
                <a:solidFill>
                  <a:srgbClr val="4F4F5B"/>
                </a:solidFill>
              </a:rPr>
              <a:t>ρόοδο</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κινητο</a:t>
            </a:r>
            <a:r>
              <a:rPr lang="en-US" sz="2300" dirty="0">
                <a:solidFill>
                  <a:srgbClr val="4F4F5B"/>
                </a:solidFill>
              </a:rPr>
              <a:t>π</a:t>
            </a:r>
            <a:r>
              <a:rPr lang="en-US" sz="2300" dirty="0" err="1">
                <a:solidFill>
                  <a:srgbClr val="4F4F5B"/>
                </a:solidFill>
              </a:rPr>
              <a:t>οίηση</a:t>
            </a:r>
            <a:r>
              <a:rPr lang="en-US" sz="2300" dirty="0">
                <a:solidFill>
                  <a:srgbClr val="4F4F5B"/>
                </a:solidFill>
              </a:rPr>
              <a:t>.</a:t>
            </a:r>
            <a:endParaRPr sz="2300" dirty="0">
              <a:solidFill>
                <a:srgbClr val="4F4F5B"/>
              </a:solidFill>
            </a:endParaRPr>
          </a:p>
          <a:p>
            <a:pPr marL="0" lvl="0" indent="0" algn="ctr" rtl="0">
              <a:lnSpc>
                <a:spcPct val="100000"/>
              </a:lnSpc>
              <a:spcBef>
                <a:spcPts val="0"/>
              </a:spcBef>
              <a:spcAft>
                <a:spcPts val="0"/>
              </a:spcAft>
              <a:buNone/>
            </a:pPr>
            <a:endParaRPr sz="2300" dirty="0">
              <a:solidFill>
                <a:srgbClr val="4F4F5B"/>
              </a:solidFill>
            </a:endParaRPr>
          </a:p>
          <a:p>
            <a:pPr marL="457200" lvl="0" indent="-387350" algn="l" rtl="0">
              <a:lnSpc>
                <a:spcPct val="100000"/>
              </a:lnSpc>
              <a:spcBef>
                <a:spcPts val="0"/>
              </a:spcBef>
              <a:spcAft>
                <a:spcPts val="0"/>
              </a:spcAft>
              <a:buClr>
                <a:srgbClr val="4F4F5B"/>
              </a:buClr>
              <a:buSzPts val="2500"/>
              <a:buChar char="●"/>
            </a:pPr>
            <a:r>
              <a:rPr lang="en-US" sz="2300" dirty="0" err="1">
                <a:solidFill>
                  <a:srgbClr val="4F4F5B"/>
                </a:solidFill>
              </a:rPr>
              <a:t>Εστιάζει</a:t>
            </a:r>
            <a:r>
              <a:rPr lang="en-US" sz="2300" dirty="0">
                <a:solidFill>
                  <a:srgbClr val="4F4F5B"/>
                </a:solidFill>
              </a:rPr>
              <a:t> </a:t>
            </a:r>
            <a:r>
              <a:rPr lang="en-US" sz="2300" dirty="0" err="1">
                <a:solidFill>
                  <a:srgbClr val="4F4F5B"/>
                </a:solidFill>
              </a:rPr>
              <a:t>στ</a:t>
            </a:r>
            <a:r>
              <a:rPr lang="en-US" sz="2300" dirty="0">
                <a:solidFill>
                  <a:srgbClr val="4F4F5B"/>
                </a:solidFill>
              </a:rPr>
              <a:t>α π</a:t>
            </a:r>
            <a:r>
              <a:rPr lang="en-US" sz="2300" dirty="0" err="1">
                <a:solidFill>
                  <a:srgbClr val="4F4F5B"/>
                </a:solidFill>
              </a:rPr>
              <a:t>ρο</a:t>
            </a:r>
            <a:r>
              <a:rPr lang="en-US" sz="2300" dirty="0">
                <a:solidFill>
                  <a:srgbClr val="4F4F5B"/>
                </a:solidFill>
              </a:rPr>
              <a:t>β</a:t>
            </a:r>
            <a:r>
              <a:rPr lang="en-US" sz="2300" dirty="0" err="1">
                <a:solidFill>
                  <a:srgbClr val="4F4F5B"/>
                </a:solidFill>
              </a:rPr>
              <a:t>λήμ</a:t>
            </a:r>
            <a:r>
              <a:rPr lang="en-US" sz="2300" dirty="0">
                <a:solidFill>
                  <a:srgbClr val="4F4F5B"/>
                </a:solidFill>
              </a:rPr>
              <a:t>α</a:t>
            </a:r>
            <a:r>
              <a:rPr lang="en-US" sz="2300" dirty="0" err="1">
                <a:solidFill>
                  <a:srgbClr val="4F4F5B"/>
                </a:solidFill>
              </a:rPr>
              <a:t>τ</a:t>
            </a:r>
            <a:r>
              <a:rPr lang="en-US" sz="2300" dirty="0">
                <a:solidFill>
                  <a:srgbClr val="4F4F5B"/>
                </a:solidFill>
              </a:rPr>
              <a:t>α, </a:t>
            </a:r>
            <a:r>
              <a:rPr lang="en-US" sz="2300" dirty="0" err="1">
                <a:solidFill>
                  <a:srgbClr val="4F4F5B"/>
                </a:solidFill>
              </a:rPr>
              <a:t>τις</a:t>
            </a:r>
            <a:r>
              <a:rPr lang="en-US" sz="2300" dirty="0">
                <a:solidFill>
                  <a:srgbClr val="4F4F5B"/>
                </a:solidFill>
              </a:rPr>
              <a:t> α</a:t>
            </a:r>
            <a:r>
              <a:rPr lang="en-US" sz="2300" dirty="0" err="1">
                <a:solidFill>
                  <a:srgbClr val="4F4F5B"/>
                </a:solidFill>
              </a:rPr>
              <a:t>δυν</a:t>
            </a:r>
            <a:r>
              <a:rPr lang="en-US" sz="2300" dirty="0">
                <a:solidFill>
                  <a:srgbClr val="4F4F5B"/>
                </a:solidFill>
              </a:rPr>
              <a:t>α</a:t>
            </a:r>
            <a:r>
              <a:rPr lang="en-US" sz="2300" dirty="0" err="1">
                <a:solidFill>
                  <a:srgbClr val="4F4F5B"/>
                </a:solidFill>
              </a:rPr>
              <a:t>μίες</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τ</a:t>
            </a:r>
            <a:r>
              <a:rPr lang="el-GR" sz="2300" dirty="0" err="1">
                <a:solidFill>
                  <a:srgbClr val="4F4F5B"/>
                </a:solidFill>
              </a:rPr>
              <a:t>ις</a:t>
            </a:r>
            <a:r>
              <a:rPr lang="el-GR" sz="2300" dirty="0">
                <a:solidFill>
                  <a:srgbClr val="4F4F5B"/>
                </a:solidFill>
              </a:rPr>
              <a:t> ελλείψεις</a:t>
            </a:r>
            <a:endParaRPr sz="2300" dirty="0">
              <a:solidFill>
                <a:srgbClr val="4F4F5B"/>
              </a:solidFill>
            </a:endParaRPr>
          </a:p>
          <a:p>
            <a:pPr marL="457200" lvl="0" indent="-387350" algn="l" rtl="0">
              <a:lnSpc>
                <a:spcPct val="100000"/>
              </a:lnSpc>
              <a:spcBef>
                <a:spcPts val="0"/>
              </a:spcBef>
              <a:spcAft>
                <a:spcPts val="0"/>
              </a:spcAft>
              <a:buClr>
                <a:srgbClr val="4F4F5B"/>
              </a:buClr>
              <a:buSzPts val="2500"/>
              <a:buChar char="●"/>
            </a:pPr>
            <a:r>
              <a:rPr lang="en-US" sz="2300" dirty="0" err="1">
                <a:solidFill>
                  <a:srgbClr val="4F4F5B"/>
                </a:solidFill>
              </a:rPr>
              <a:t>Δίνει</a:t>
            </a:r>
            <a:r>
              <a:rPr lang="en-US" sz="2300" dirty="0">
                <a:solidFill>
                  <a:srgbClr val="4F4F5B"/>
                </a:solidFill>
              </a:rPr>
              <a:t> </a:t>
            </a:r>
            <a:r>
              <a:rPr lang="en-US" sz="2300" dirty="0" err="1">
                <a:solidFill>
                  <a:srgbClr val="4F4F5B"/>
                </a:solidFill>
              </a:rPr>
              <a:t>έμφ</a:t>
            </a:r>
            <a:r>
              <a:rPr lang="en-US" sz="2300" dirty="0">
                <a:solidFill>
                  <a:srgbClr val="4F4F5B"/>
                </a:solidFill>
              </a:rPr>
              <a:t>α</a:t>
            </a:r>
            <a:r>
              <a:rPr lang="en-US" sz="2300" dirty="0" err="1">
                <a:solidFill>
                  <a:srgbClr val="4F4F5B"/>
                </a:solidFill>
              </a:rPr>
              <a:t>ση</a:t>
            </a:r>
            <a:r>
              <a:rPr lang="en-US" sz="2300" dirty="0">
                <a:solidFill>
                  <a:srgbClr val="4F4F5B"/>
                </a:solidFill>
              </a:rPr>
              <a:t> </a:t>
            </a:r>
            <a:r>
              <a:rPr lang="en-US" sz="2300" dirty="0" err="1">
                <a:solidFill>
                  <a:srgbClr val="4F4F5B"/>
                </a:solidFill>
              </a:rPr>
              <a:t>στ</a:t>
            </a:r>
            <a:r>
              <a:rPr lang="en-US" sz="2300" dirty="0">
                <a:solidFill>
                  <a:srgbClr val="4F4F5B"/>
                </a:solidFill>
              </a:rPr>
              <a:t>α </a:t>
            </a:r>
            <a:r>
              <a:rPr lang="en-US" sz="2300" dirty="0" err="1">
                <a:solidFill>
                  <a:srgbClr val="4F4F5B"/>
                </a:solidFill>
              </a:rPr>
              <a:t>κενά</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τις</a:t>
            </a:r>
            <a:r>
              <a:rPr lang="en-US" sz="2300" dirty="0">
                <a:solidFill>
                  <a:srgbClr val="4F4F5B"/>
                </a:solidFill>
              </a:rPr>
              <a:t> απ</a:t>
            </a:r>
            <a:r>
              <a:rPr lang="en-US" sz="2300" dirty="0" err="1">
                <a:solidFill>
                  <a:srgbClr val="4F4F5B"/>
                </a:solidFill>
              </a:rPr>
              <a:t>οτυχίες</a:t>
            </a:r>
            <a:endParaRPr sz="2300" dirty="0">
              <a:solidFill>
                <a:srgbClr val="4F4F5B"/>
              </a:solidFill>
            </a:endParaRPr>
          </a:p>
          <a:p>
            <a:pPr marL="0" lvl="0" indent="0" algn="ctr" rtl="0">
              <a:lnSpc>
                <a:spcPct val="100000"/>
              </a:lnSpc>
              <a:spcBef>
                <a:spcPts val="0"/>
              </a:spcBef>
              <a:spcAft>
                <a:spcPts val="0"/>
              </a:spcAft>
              <a:buNone/>
            </a:pPr>
            <a:endParaRPr sz="2300" dirty="0">
              <a:solidFill>
                <a:srgbClr val="4F4F5B"/>
              </a:solidFill>
            </a:endParaRPr>
          </a:p>
          <a:p>
            <a:pPr marL="0" lvl="0" indent="0" algn="ctr" rtl="0">
              <a:lnSpc>
                <a:spcPct val="100000"/>
              </a:lnSpc>
              <a:spcBef>
                <a:spcPts val="0"/>
              </a:spcBef>
              <a:spcAft>
                <a:spcPts val="0"/>
              </a:spcAft>
              <a:buNone/>
            </a:pPr>
            <a:r>
              <a:rPr lang="en-US" sz="2300" b="1" dirty="0">
                <a:solidFill>
                  <a:srgbClr val="4F4F5B"/>
                </a:solidFill>
              </a:rPr>
              <a:t> </a:t>
            </a:r>
            <a:r>
              <a:rPr lang="en-US" sz="2300" b="1" dirty="0" err="1">
                <a:solidFill>
                  <a:srgbClr val="4F4F5B"/>
                </a:solidFill>
              </a:rPr>
              <a:t>Π</a:t>
            </a:r>
            <a:r>
              <a:rPr lang="en-US" sz="2300" b="1" dirty="0">
                <a:solidFill>
                  <a:srgbClr val="4F4F5B"/>
                </a:solidFill>
              </a:rPr>
              <a:t>α</a:t>
            </a:r>
            <a:r>
              <a:rPr lang="en-US" sz="2300" b="1" dirty="0" err="1">
                <a:solidFill>
                  <a:srgbClr val="4F4F5B"/>
                </a:solidFill>
              </a:rPr>
              <a:t>ράδειγμ</a:t>
            </a:r>
            <a:r>
              <a:rPr lang="en-US" sz="2300" b="1" dirty="0">
                <a:solidFill>
                  <a:srgbClr val="4F4F5B"/>
                </a:solidFill>
              </a:rPr>
              <a:t>α: «</a:t>
            </a:r>
            <a:r>
              <a:rPr lang="en-US" sz="2300" b="1" dirty="0" err="1">
                <a:solidFill>
                  <a:srgbClr val="4F4F5B"/>
                </a:solidFill>
              </a:rPr>
              <a:t>Πρέ</a:t>
            </a:r>
            <a:r>
              <a:rPr lang="en-US" sz="2300" b="1" dirty="0">
                <a:solidFill>
                  <a:srgbClr val="4F4F5B"/>
                </a:solidFill>
              </a:rPr>
              <a:t>π</a:t>
            </a:r>
            <a:r>
              <a:rPr lang="en-US" sz="2300" b="1" dirty="0" err="1">
                <a:solidFill>
                  <a:srgbClr val="4F4F5B"/>
                </a:solidFill>
              </a:rPr>
              <a:t>ει</a:t>
            </a:r>
            <a:r>
              <a:rPr lang="en-US" sz="2300" b="1" dirty="0">
                <a:solidFill>
                  <a:srgbClr val="4F4F5B"/>
                </a:solidFill>
              </a:rPr>
              <a:t> </a:t>
            </a:r>
            <a:r>
              <a:rPr lang="en-US" sz="2300" b="1" dirty="0" err="1">
                <a:solidFill>
                  <a:srgbClr val="4F4F5B"/>
                </a:solidFill>
              </a:rPr>
              <a:t>ν</a:t>
            </a:r>
            <a:r>
              <a:rPr lang="en-US" sz="2300" b="1" dirty="0">
                <a:solidFill>
                  <a:srgbClr val="4F4F5B"/>
                </a:solidFill>
              </a:rPr>
              <a:t>α </a:t>
            </a:r>
            <a:r>
              <a:rPr lang="en-US" sz="2300" b="1" dirty="0" err="1">
                <a:solidFill>
                  <a:srgbClr val="4F4F5B"/>
                </a:solidFill>
              </a:rPr>
              <a:t>διορθώσουμε</a:t>
            </a:r>
            <a:r>
              <a:rPr lang="el-GR" sz="2300" b="1" dirty="0">
                <a:solidFill>
                  <a:srgbClr val="4F4F5B"/>
                </a:solidFill>
              </a:rPr>
              <a:t> το πρόβλημα</a:t>
            </a:r>
            <a:r>
              <a:rPr lang="en-US" sz="2300" b="1" dirty="0">
                <a:solidFill>
                  <a:srgbClr val="4F4F5B"/>
                </a:solidFill>
              </a:rPr>
              <a:t> </a:t>
            </a:r>
            <a:r>
              <a:rPr lang="en-US" sz="2300" b="1" dirty="0" err="1">
                <a:solidFill>
                  <a:srgbClr val="4F4F5B"/>
                </a:solidFill>
              </a:rPr>
              <a:t>τη</a:t>
            </a:r>
            <a:r>
              <a:rPr lang="el-GR" sz="2300" b="1" dirty="0">
                <a:solidFill>
                  <a:srgbClr val="4F4F5B"/>
                </a:solidFill>
              </a:rPr>
              <a:t>ς</a:t>
            </a:r>
            <a:r>
              <a:rPr lang="en-US" sz="2300" b="1" dirty="0">
                <a:solidFill>
                  <a:srgbClr val="4F4F5B"/>
                </a:solidFill>
              </a:rPr>
              <a:t> </a:t>
            </a:r>
            <a:r>
              <a:rPr lang="en-US" sz="2300" b="1" dirty="0" err="1">
                <a:solidFill>
                  <a:srgbClr val="4F4F5B"/>
                </a:solidFill>
              </a:rPr>
              <a:t>χ</a:t>
            </a:r>
            <a:r>
              <a:rPr lang="en-US" sz="2300" b="1" dirty="0">
                <a:solidFill>
                  <a:srgbClr val="4F4F5B"/>
                </a:solidFill>
              </a:rPr>
              <a:t>α</a:t>
            </a:r>
            <a:r>
              <a:rPr lang="en-US" sz="2300" b="1" dirty="0" err="1">
                <a:solidFill>
                  <a:srgbClr val="4F4F5B"/>
                </a:solidFill>
              </a:rPr>
              <a:t>μηλή</a:t>
            </a:r>
            <a:r>
              <a:rPr lang="el-GR" sz="2300" b="1" dirty="0">
                <a:solidFill>
                  <a:srgbClr val="4F4F5B"/>
                </a:solidFill>
              </a:rPr>
              <a:t>ς</a:t>
            </a:r>
            <a:r>
              <a:rPr lang="en-US" sz="2300" b="1" dirty="0">
                <a:solidFill>
                  <a:srgbClr val="4F4F5B"/>
                </a:solidFill>
              </a:rPr>
              <a:t> </a:t>
            </a:r>
            <a:r>
              <a:rPr lang="en-US" sz="2300" b="1" dirty="0" err="1">
                <a:solidFill>
                  <a:srgbClr val="4F4F5B"/>
                </a:solidFill>
              </a:rPr>
              <a:t>συμμετοχή</a:t>
            </a:r>
            <a:r>
              <a:rPr lang="el-GR" sz="2300" b="1" dirty="0">
                <a:solidFill>
                  <a:srgbClr val="4F4F5B"/>
                </a:solidFill>
              </a:rPr>
              <a:t>ς</a:t>
            </a:r>
            <a:r>
              <a:rPr lang="en-US" sz="2300" b="1" dirty="0">
                <a:solidFill>
                  <a:srgbClr val="4F4F5B"/>
                </a:solidFill>
              </a:rPr>
              <a:t> </a:t>
            </a:r>
            <a:r>
              <a:rPr lang="en-US" sz="2300" b="1" dirty="0" err="1">
                <a:solidFill>
                  <a:srgbClr val="4F4F5B"/>
                </a:solidFill>
              </a:rPr>
              <a:t>στην</a:t>
            </a:r>
            <a:r>
              <a:rPr lang="en-US" sz="2300" b="1" dirty="0">
                <a:solidFill>
                  <a:srgbClr val="4F4F5B"/>
                </a:solidFill>
              </a:rPr>
              <a:t> </a:t>
            </a:r>
            <a:r>
              <a:rPr lang="en-US" sz="2300" b="1" dirty="0" err="1">
                <a:solidFill>
                  <a:srgbClr val="4F4F5B"/>
                </a:solidFill>
              </a:rPr>
              <a:t>τάξη</a:t>
            </a:r>
            <a:r>
              <a:rPr lang="en-US" sz="2300" b="1" dirty="0">
                <a:solidFill>
                  <a:srgbClr val="4F4F5B"/>
                </a:solidFill>
              </a:rPr>
              <a:t>».</a:t>
            </a:r>
            <a:endParaRPr sz="2300" b="1" dirty="0">
              <a:solidFill>
                <a:srgbClr val="4F4F5B"/>
              </a:solidFill>
            </a:endParaRPr>
          </a:p>
          <a:p>
            <a:pPr marL="0" lvl="0" indent="0" algn="ctr" rtl="0">
              <a:lnSpc>
                <a:spcPct val="100000"/>
              </a:lnSpc>
              <a:spcBef>
                <a:spcPts val="0"/>
              </a:spcBef>
              <a:spcAft>
                <a:spcPts val="0"/>
              </a:spcAft>
              <a:buNone/>
            </a:pPr>
            <a:endParaRPr sz="2300" dirty="0">
              <a:solidFill>
                <a:srgbClr val="4F4F5B"/>
              </a:solidFill>
            </a:endParaRPr>
          </a:p>
          <a:p>
            <a:pPr marL="0" lvl="0" indent="0" algn="ctr" rtl="0">
              <a:lnSpc>
                <a:spcPct val="100000"/>
              </a:lnSpc>
              <a:spcBef>
                <a:spcPts val="0"/>
              </a:spcBef>
              <a:spcAft>
                <a:spcPts val="0"/>
              </a:spcAft>
              <a:buNone/>
            </a:pPr>
            <a:endParaRPr sz="2300" dirty="0">
              <a:solidFill>
                <a:srgbClr val="4F4F5B"/>
              </a:solidFill>
            </a:endParaRPr>
          </a:p>
        </p:txBody>
      </p:sp>
      <p:pic>
        <p:nvPicPr>
          <p:cNvPr id="106" name="Google Shape;106;g39e7b6f5a92_0_19" descr="Disability and Education Concept, Kids on Lesson. Children with Teacher in Classroom. Disabled Boy in Wheelchair (Provided by Getty Images)"/>
          <p:cNvPicPr preferRelativeResize="0"/>
          <p:nvPr/>
        </p:nvPicPr>
        <p:blipFill>
          <a:blip r:embed="rId3">
            <a:alphaModFix/>
          </a:blip>
          <a:stretch>
            <a:fillRect/>
          </a:stretch>
        </p:blipFill>
        <p:spPr>
          <a:xfrm>
            <a:off x="7203539" y="2559400"/>
            <a:ext cx="4988462" cy="259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9e7b6f5a92_0_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pic>
        <p:nvPicPr>
          <p:cNvPr id="112" name="Google Shape;112;g39e7b6f5a92_0_25"/>
          <p:cNvPicPr preferRelativeResize="0"/>
          <p:nvPr/>
        </p:nvPicPr>
        <p:blipFill>
          <a:blip r:embed="rId3">
            <a:alphaModFix/>
          </a:blip>
          <a:stretch>
            <a:fillRect/>
          </a:stretch>
        </p:blipFill>
        <p:spPr>
          <a:xfrm>
            <a:off x="7379250" y="949842"/>
            <a:ext cx="4663230" cy="5755758"/>
          </a:xfrm>
          <a:prstGeom prst="rect">
            <a:avLst/>
          </a:prstGeom>
          <a:noFill/>
          <a:ln>
            <a:noFill/>
          </a:ln>
        </p:spPr>
      </p:pic>
      <p:sp>
        <p:nvSpPr>
          <p:cNvPr id="113" name="Google Shape;113;g39e7b6f5a92_0_2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l-GR" dirty="0"/>
              <a:t>Επικοινωνία που εστιάζει στα δυνατά σημεία</a:t>
            </a:r>
            <a:r>
              <a:rPr lang="en-US" dirty="0"/>
              <a:t> </a:t>
            </a:r>
            <a:endParaRPr dirty="0"/>
          </a:p>
        </p:txBody>
      </p:sp>
      <p:sp>
        <p:nvSpPr>
          <p:cNvPr id="114" name="Google Shape;114;g39e7b6f5a92_0_25"/>
          <p:cNvSpPr txBox="1">
            <a:spLocks noGrp="1"/>
          </p:cNvSpPr>
          <p:nvPr>
            <p:ph type="body" idx="2"/>
          </p:nvPr>
        </p:nvSpPr>
        <p:spPr>
          <a:xfrm>
            <a:off x="214024" y="1568700"/>
            <a:ext cx="73311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Σε</a:t>
            </a:r>
            <a:r>
              <a:rPr lang="en-US" sz="2300" dirty="0">
                <a:solidFill>
                  <a:srgbClr val="4F4F5B"/>
                </a:solidFill>
              </a:rPr>
              <a:t> α</a:t>
            </a:r>
            <a:r>
              <a:rPr lang="en-US" sz="2300" dirty="0" err="1">
                <a:solidFill>
                  <a:srgbClr val="4F4F5B"/>
                </a:solidFill>
              </a:rPr>
              <a:t>ντίθεση</a:t>
            </a:r>
            <a:r>
              <a:rPr lang="en-US" sz="2300" dirty="0">
                <a:solidFill>
                  <a:srgbClr val="4F4F5B"/>
                </a:solidFill>
              </a:rPr>
              <a:t> </a:t>
            </a:r>
            <a:r>
              <a:rPr lang="en-US" sz="2300" dirty="0" err="1">
                <a:solidFill>
                  <a:srgbClr val="4F4F5B"/>
                </a:solidFill>
              </a:rPr>
              <a:t>με</a:t>
            </a:r>
            <a:r>
              <a:rPr lang="en-US" sz="2300" dirty="0">
                <a:solidFill>
                  <a:srgbClr val="4F4F5B"/>
                </a:solidFill>
              </a:rPr>
              <a:t> </a:t>
            </a:r>
            <a:r>
              <a:rPr lang="en-US" sz="2300" dirty="0" err="1">
                <a:solidFill>
                  <a:srgbClr val="4F4F5B"/>
                </a:solidFill>
              </a:rPr>
              <a:t>την</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ικοινωνί</a:t>
            </a:r>
            <a:r>
              <a:rPr lang="en-US" sz="2300" dirty="0">
                <a:solidFill>
                  <a:srgbClr val="4F4F5B"/>
                </a:solidFill>
              </a:rPr>
              <a:t>α π</a:t>
            </a:r>
            <a:r>
              <a:rPr lang="en-US" sz="2300" dirty="0" err="1">
                <a:solidFill>
                  <a:srgbClr val="4F4F5B"/>
                </a:solidFill>
              </a:rPr>
              <a:t>ου</a:t>
            </a:r>
            <a:r>
              <a:rPr lang="en-US" sz="2300" dirty="0">
                <a:solidFill>
                  <a:srgbClr val="4F4F5B"/>
                </a:solidFill>
              </a:rPr>
              <a:t> </a:t>
            </a:r>
            <a:r>
              <a:rPr lang="el-GR" sz="2300" dirty="0">
                <a:solidFill>
                  <a:srgbClr val="4F4F5B"/>
                </a:solidFill>
              </a:rPr>
              <a:t>εστιάζει</a:t>
            </a:r>
            <a:r>
              <a:rPr lang="en-US" sz="2300" dirty="0">
                <a:solidFill>
                  <a:srgbClr val="4F4F5B"/>
                </a:solidFill>
              </a:rPr>
              <a:t> </a:t>
            </a:r>
            <a:r>
              <a:rPr lang="en-US" sz="2300" dirty="0" err="1">
                <a:solidFill>
                  <a:srgbClr val="4F4F5B"/>
                </a:solidFill>
              </a:rPr>
              <a:t>στ</a:t>
            </a:r>
            <a:r>
              <a:rPr lang="el-GR" sz="2300" dirty="0" err="1">
                <a:solidFill>
                  <a:srgbClr val="4F4F5B"/>
                </a:solidFill>
              </a:rPr>
              <a:t>ις</a:t>
            </a:r>
            <a:r>
              <a:rPr lang="en-US" sz="2300" dirty="0">
                <a:solidFill>
                  <a:srgbClr val="4F4F5B"/>
                </a:solidFill>
              </a:rPr>
              <a:t> </a:t>
            </a:r>
            <a:r>
              <a:rPr lang="el-GR" sz="2300" dirty="0">
                <a:solidFill>
                  <a:srgbClr val="4F4F5B"/>
                </a:solidFill>
              </a:rPr>
              <a:t>ελλείψεις</a:t>
            </a:r>
            <a:r>
              <a:rPr lang="en-US" sz="2300" dirty="0">
                <a:solidFill>
                  <a:srgbClr val="4F4F5B"/>
                </a:solidFill>
              </a:rPr>
              <a:t>, α</a:t>
            </a:r>
            <a:r>
              <a:rPr lang="en-US" sz="2300" dirty="0" err="1">
                <a:solidFill>
                  <a:srgbClr val="4F4F5B"/>
                </a:solidFill>
              </a:rPr>
              <a:t>υτή</a:t>
            </a:r>
            <a:r>
              <a:rPr lang="en-US" sz="2300" dirty="0">
                <a:solidFill>
                  <a:srgbClr val="4F4F5B"/>
                </a:solidFill>
              </a:rPr>
              <a:t> </a:t>
            </a:r>
            <a:r>
              <a:rPr lang="en-US" sz="2300" dirty="0" err="1">
                <a:solidFill>
                  <a:srgbClr val="4F4F5B"/>
                </a:solidFill>
              </a:rPr>
              <a:t>η</a:t>
            </a:r>
            <a:r>
              <a:rPr lang="en-US" sz="2300" dirty="0">
                <a:solidFill>
                  <a:srgbClr val="4F4F5B"/>
                </a:solidFill>
              </a:rPr>
              <a:t> π</a:t>
            </a:r>
            <a:r>
              <a:rPr lang="en-US" sz="2300" dirty="0" err="1">
                <a:solidFill>
                  <a:srgbClr val="4F4F5B"/>
                </a:solidFill>
              </a:rPr>
              <a:t>ροσέγγιση</a:t>
            </a:r>
            <a:r>
              <a:rPr lang="en-US" sz="2300" dirty="0">
                <a:solidFill>
                  <a:srgbClr val="4F4F5B"/>
                </a:solidFill>
              </a:rPr>
              <a:t> </a:t>
            </a:r>
            <a:r>
              <a:rPr lang="en-US" sz="2300" dirty="0" err="1">
                <a:solidFill>
                  <a:srgbClr val="4F4F5B"/>
                </a:solidFill>
              </a:rPr>
              <a:t>εστιάζει</a:t>
            </a:r>
            <a:r>
              <a:rPr lang="en-US" sz="2300" dirty="0">
                <a:solidFill>
                  <a:srgbClr val="4F4F5B"/>
                </a:solidFill>
              </a:rPr>
              <a:t> </a:t>
            </a:r>
            <a:r>
              <a:rPr lang="en-US" sz="2300" dirty="0" err="1">
                <a:solidFill>
                  <a:srgbClr val="4F4F5B"/>
                </a:solidFill>
              </a:rPr>
              <a:t>στους</a:t>
            </a:r>
            <a:r>
              <a:rPr lang="en-US" sz="2300" dirty="0">
                <a:solidFill>
                  <a:srgbClr val="4F4F5B"/>
                </a:solidFill>
              </a:rPr>
              <a:t> π</a:t>
            </a:r>
            <a:r>
              <a:rPr lang="en-US" sz="2300" dirty="0" err="1">
                <a:solidFill>
                  <a:srgbClr val="4F4F5B"/>
                </a:solidFill>
              </a:rPr>
              <a:t>όρους</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l-GR" sz="2300" dirty="0">
                <a:solidFill>
                  <a:srgbClr val="4F4F5B"/>
                </a:solidFill>
              </a:rPr>
              <a:t>τις</a:t>
            </a:r>
            <a:r>
              <a:rPr lang="en-US" sz="2300" dirty="0">
                <a:solidFill>
                  <a:srgbClr val="4F4F5B"/>
                </a:solidFill>
              </a:rPr>
              <a:t> </a:t>
            </a:r>
            <a:r>
              <a:rPr lang="el-GR" sz="2300" dirty="0">
                <a:solidFill>
                  <a:srgbClr val="4F4F5B"/>
                </a:solidFill>
              </a:rPr>
              <a:t>δυνατότητες</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θώς</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στην</a:t>
            </a:r>
            <a:r>
              <a:rPr lang="en-US" sz="2300" dirty="0">
                <a:solidFill>
                  <a:srgbClr val="4F4F5B"/>
                </a:solidFill>
              </a:rPr>
              <a:t> α</a:t>
            </a:r>
            <a:r>
              <a:rPr lang="en-US" sz="2300" dirty="0" err="1">
                <a:solidFill>
                  <a:srgbClr val="4F4F5B"/>
                </a:solidFill>
              </a:rPr>
              <a:t>ξιο</a:t>
            </a:r>
            <a:r>
              <a:rPr lang="en-US" sz="2300" dirty="0">
                <a:solidFill>
                  <a:srgbClr val="4F4F5B"/>
                </a:solidFill>
              </a:rPr>
              <a:t>π</a:t>
            </a:r>
            <a:r>
              <a:rPr lang="en-US" sz="2300" dirty="0" err="1">
                <a:solidFill>
                  <a:srgbClr val="4F4F5B"/>
                </a:solidFill>
              </a:rPr>
              <a:t>οίηση</a:t>
            </a:r>
            <a:r>
              <a:rPr lang="en-US" sz="2300" dirty="0">
                <a:solidFill>
                  <a:srgbClr val="4F4F5B"/>
                </a:solidFill>
              </a:rPr>
              <a:t> </a:t>
            </a:r>
            <a:r>
              <a:rPr lang="en-US" sz="2300" dirty="0" err="1">
                <a:solidFill>
                  <a:srgbClr val="4F4F5B"/>
                </a:solidFill>
              </a:rPr>
              <a:t>των</a:t>
            </a:r>
            <a:r>
              <a:rPr lang="en-US" sz="2300" dirty="0">
                <a:solidFill>
                  <a:srgbClr val="4F4F5B"/>
                </a:solidFill>
              </a:rPr>
              <a:t> </a:t>
            </a:r>
            <a:r>
              <a:rPr lang="el-GR" sz="2300" dirty="0">
                <a:solidFill>
                  <a:srgbClr val="4F4F5B"/>
                </a:solidFill>
              </a:rPr>
              <a:t>δυνατών σημείων</a:t>
            </a:r>
            <a:r>
              <a:rPr lang="en-US" sz="2300" dirty="0">
                <a:solidFill>
                  <a:srgbClr val="4F4F5B"/>
                </a:solidFill>
              </a:rPr>
              <a:t>. </a:t>
            </a:r>
            <a:r>
              <a:rPr lang="en-US" sz="2300" dirty="0" err="1">
                <a:solidFill>
                  <a:srgbClr val="4F4F5B"/>
                </a:solidFill>
              </a:rPr>
              <a:t>Αυτό</a:t>
            </a:r>
            <a:r>
              <a:rPr lang="en-US" sz="2300" dirty="0">
                <a:solidFill>
                  <a:srgbClr val="4F4F5B"/>
                </a:solidFill>
              </a:rPr>
              <a:t> π</a:t>
            </a:r>
            <a:r>
              <a:rPr lang="en-US" sz="2300" dirty="0" err="1">
                <a:solidFill>
                  <a:srgbClr val="4F4F5B"/>
                </a:solidFill>
              </a:rPr>
              <a:t>ροάγει</a:t>
            </a:r>
            <a:r>
              <a:rPr lang="en-US" sz="2300" dirty="0">
                <a:solidFill>
                  <a:srgbClr val="4F4F5B"/>
                </a:solidFill>
              </a:rPr>
              <a:t> </a:t>
            </a:r>
            <a:r>
              <a:rPr lang="en-US" sz="2300" dirty="0" err="1">
                <a:solidFill>
                  <a:srgbClr val="4F4F5B"/>
                </a:solidFill>
              </a:rPr>
              <a:t>έν</a:t>
            </a:r>
            <a:r>
              <a:rPr lang="en-US" sz="2300" dirty="0">
                <a:solidFill>
                  <a:srgbClr val="4F4F5B"/>
                </a:solidFill>
              </a:rPr>
              <a:t>α</a:t>
            </a:r>
            <a:r>
              <a:rPr lang="en-US" sz="2300" dirty="0" err="1">
                <a:solidFill>
                  <a:srgbClr val="4F4F5B"/>
                </a:solidFill>
              </a:rPr>
              <a:t>ν</a:t>
            </a:r>
            <a:r>
              <a:rPr lang="en-US" sz="2300" dirty="0">
                <a:solidFill>
                  <a:srgbClr val="4F4F5B"/>
                </a:solidFill>
              </a:rPr>
              <a:t> π</a:t>
            </a:r>
            <a:r>
              <a:rPr lang="en-US" sz="2300" dirty="0" err="1">
                <a:solidFill>
                  <a:srgbClr val="4F4F5B"/>
                </a:solidFill>
              </a:rPr>
              <a:t>ιο</a:t>
            </a:r>
            <a:r>
              <a:rPr lang="en-US" sz="2300" dirty="0">
                <a:solidFill>
                  <a:srgbClr val="4F4F5B"/>
                </a:solidFill>
              </a:rPr>
              <a:t> </a:t>
            </a:r>
            <a:r>
              <a:rPr lang="en-US" sz="2300" dirty="0" err="1">
                <a:solidFill>
                  <a:srgbClr val="4F4F5B"/>
                </a:solidFill>
              </a:rPr>
              <a:t>θετικό</a:t>
            </a:r>
            <a:r>
              <a:rPr lang="en-US" sz="2300" dirty="0">
                <a:solidFill>
                  <a:srgbClr val="4F4F5B"/>
                </a:solidFill>
              </a:rPr>
              <a:t>, </a:t>
            </a:r>
            <a:r>
              <a:rPr lang="en-US" sz="2300" dirty="0" err="1">
                <a:solidFill>
                  <a:srgbClr val="4F4F5B"/>
                </a:solidFill>
              </a:rPr>
              <a:t>ε</a:t>
            </a:r>
            <a:r>
              <a:rPr lang="en-US" sz="2300" dirty="0">
                <a:solidFill>
                  <a:srgbClr val="4F4F5B"/>
                </a:solidFill>
              </a:rPr>
              <a:t>π</a:t>
            </a:r>
            <a:r>
              <a:rPr lang="en-US" sz="2300" dirty="0" err="1">
                <a:solidFill>
                  <a:srgbClr val="4F4F5B"/>
                </a:solidFill>
              </a:rPr>
              <a:t>οικοδομητικό</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n-US" sz="2300" dirty="0" err="1">
                <a:solidFill>
                  <a:srgbClr val="4F4F5B"/>
                </a:solidFill>
              </a:rPr>
              <a:t>ενδυν</a:t>
            </a:r>
            <a:r>
              <a:rPr lang="en-US" sz="2300" dirty="0">
                <a:solidFill>
                  <a:srgbClr val="4F4F5B"/>
                </a:solidFill>
              </a:rPr>
              <a:t>α</a:t>
            </a:r>
            <a:r>
              <a:rPr lang="en-US" sz="2300" dirty="0" err="1">
                <a:solidFill>
                  <a:srgbClr val="4F4F5B"/>
                </a:solidFill>
              </a:rPr>
              <a:t>μωτικό</a:t>
            </a:r>
            <a:r>
              <a:rPr lang="en-US" sz="2300" dirty="0">
                <a:solidFill>
                  <a:srgbClr val="4F4F5B"/>
                </a:solidFill>
              </a:rPr>
              <a:t> </a:t>
            </a:r>
            <a:r>
              <a:rPr lang="en-US" sz="2300" dirty="0" err="1">
                <a:solidFill>
                  <a:srgbClr val="4F4F5B"/>
                </a:solidFill>
              </a:rPr>
              <a:t>διάλογο</a:t>
            </a:r>
            <a:r>
              <a:rPr lang="en-US" sz="2300" dirty="0">
                <a:solidFill>
                  <a:srgbClr val="4F4F5B"/>
                </a:solidFill>
              </a:rPr>
              <a:t>.</a:t>
            </a: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Εστιάζει</a:t>
            </a:r>
            <a:r>
              <a:rPr lang="en-US" sz="2300" dirty="0">
                <a:solidFill>
                  <a:srgbClr val="4F4F5B"/>
                </a:solidFill>
              </a:rPr>
              <a:t> </a:t>
            </a:r>
            <a:r>
              <a:rPr lang="en-US" sz="2300" dirty="0" err="1">
                <a:solidFill>
                  <a:srgbClr val="4F4F5B"/>
                </a:solidFill>
              </a:rPr>
              <a:t>σε</a:t>
            </a:r>
            <a:r>
              <a:rPr lang="en-US" sz="2300" dirty="0">
                <a:solidFill>
                  <a:srgbClr val="4F4F5B"/>
                </a:solidFill>
              </a:rPr>
              <a:t> </a:t>
            </a:r>
            <a:r>
              <a:rPr lang="en-US" sz="2300" dirty="0" err="1">
                <a:solidFill>
                  <a:srgbClr val="4F4F5B"/>
                </a:solidFill>
              </a:rPr>
              <a:t>ό,τι</a:t>
            </a:r>
            <a:r>
              <a:rPr lang="en-US" sz="2300" dirty="0">
                <a:solidFill>
                  <a:srgbClr val="4F4F5B"/>
                </a:solidFill>
              </a:rPr>
              <a:t> </a:t>
            </a:r>
            <a:r>
              <a:rPr lang="en-US" sz="2300" dirty="0" err="1">
                <a:solidFill>
                  <a:srgbClr val="4F4F5B"/>
                </a:solidFill>
              </a:rPr>
              <a:t>λειτουργεί</a:t>
            </a:r>
            <a:r>
              <a:rPr lang="en-US" sz="2300" dirty="0">
                <a:solidFill>
                  <a:srgbClr val="4F4F5B"/>
                </a:solidFill>
              </a:rPr>
              <a:t>, </a:t>
            </a:r>
            <a:r>
              <a:rPr lang="en-US" sz="2300" dirty="0" err="1">
                <a:solidFill>
                  <a:srgbClr val="4F4F5B"/>
                </a:solidFill>
              </a:rPr>
              <a:t>στους</a:t>
            </a:r>
            <a:r>
              <a:rPr lang="en-US" sz="2300" dirty="0">
                <a:solidFill>
                  <a:srgbClr val="4F4F5B"/>
                </a:solidFill>
              </a:rPr>
              <a:t> π</a:t>
            </a:r>
            <a:r>
              <a:rPr lang="en-US" sz="2300" dirty="0" err="1">
                <a:solidFill>
                  <a:srgbClr val="4F4F5B"/>
                </a:solidFill>
              </a:rPr>
              <a:t>όρους</a:t>
            </a:r>
            <a:r>
              <a:rPr lang="en-US" sz="2300" dirty="0">
                <a:solidFill>
                  <a:srgbClr val="4F4F5B"/>
                </a:solidFill>
              </a:rPr>
              <a:t> </a:t>
            </a:r>
            <a:r>
              <a:rPr lang="en-US" sz="2300" dirty="0" err="1">
                <a:solidFill>
                  <a:srgbClr val="4F4F5B"/>
                </a:solidFill>
              </a:rPr>
              <a:t>κ</a:t>
            </a:r>
            <a:r>
              <a:rPr lang="en-US" sz="2300" dirty="0">
                <a:solidFill>
                  <a:srgbClr val="4F4F5B"/>
                </a:solidFill>
              </a:rPr>
              <a:t>α</a:t>
            </a:r>
            <a:r>
              <a:rPr lang="en-US" sz="2300" dirty="0" err="1">
                <a:solidFill>
                  <a:srgbClr val="4F4F5B"/>
                </a:solidFill>
              </a:rPr>
              <a:t>ι</a:t>
            </a:r>
            <a:r>
              <a:rPr lang="en-US" sz="2300" dirty="0">
                <a:solidFill>
                  <a:srgbClr val="4F4F5B"/>
                </a:solidFill>
              </a:rPr>
              <a:t> </a:t>
            </a:r>
            <a:r>
              <a:rPr lang="el-GR" sz="2300" dirty="0">
                <a:solidFill>
                  <a:srgbClr val="4F4F5B"/>
                </a:solidFill>
              </a:rPr>
              <a:t>στις</a:t>
            </a:r>
            <a:r>
              <a:rPr lang="en-US" sz="2300" dirty="0">
                <a:solidFill>
                  <a:srgbClr val="4F4F5B"/>
                </a:solidFill>
              </a:rPr>
              <a:t> </a:t>
            </a:r>
            <a:r>
              <a:rPr lang="el-GR" sz="2300" dirty="0">
                <a:solidFill>
                  <a:srgbClr val="4F4F5B"/>
                </a:solidFill>
              </a:rPr>
              <a:t>δυνατότητες</a:t>
            </a:r>
            <a:r>
              <a:rPr lang="en-US" sz="2300" dirty="0">
                <a:solidFill>
                  <a:srgbClr val="4F4F5B"/>
                </a:solidFill>
              </a:rPr>
              <a:t>. </a:t>
            </a: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Π</a:t>
            </a:r>
            <a:r>
              <a:rPr lang="en-US" sz="2300" dirty="0">
                <a:solidFill>
                  <a:srgbClr val="4F4F5B"/>
                </a:solidFill>
              </a:rPr>
              <a:t>α</a:t>
            </a:r>
            <a:r>
              <a:rPr lang="en-US" sz="2300" dirty="0" err="1">
                <a:solidFill>
                  <a:srgbClr val="4F4F5B"/>
                </a:solidFill>
              </a:rPr>
              <a:t>ράδειγμ</a:t>
            </a:r>
            <a:r>
              <a:rPr lang="en-US" sz="2300" dirty="0">
                <a:solidFill>
                  <a:srgbClr val="4F4F5B"/>
                </a:solidFill>
              </a:rPr>
              <a:t>α: «</a:t>
            </a:r>
            <a:r>
              <a:rPr lang="en-US" sz="2300" dirty="0" err="1">
                <a:solidFill>
                  <a:srgbClr val="4F4F5B"/>
                </a:solidFill>
              </a:rPr>
              <a:t>Ας</a:t>
            </a:r>
            <a:r>
              <a:rPr lang="en-US" sz="2300" dirty="0">
                <a:solidFill>
                  <a:srgbClr val="4F4F5B"/>
                </a:solidFill>
              </a:rPr>
              <a:t> </a:t>
            </a:r>
            <a:r>
              <a:rPr lang="en-US" sz="2300" dirty="0" err="1">
                <a:solidFill>
                  <a:srgbClr val="4F4F5B"/>
                </a:solidFill>
              </a:rPr>
              <a:t>εξερευνήσουμε</a:t>
            </a:r>
            <a:r>
              <a:rPr lang="en-US" sz="2300" dirty="0">
                <a:solidFill>
                  <a:srgbClr val="4F4F5B"/>
                </a:solidFill>
              </a:rPr>
              <a:t> </a:t>
            </a:r>
            <a:r>
              <a:rPr lang="en-US" sz="2300" dirty="0" err="1">
                <a:solidFill>
                  <a:srgbClr val="4F4F5B"/>
                </a:solidFill>
              </a:rPr>
              <a:t>τι</a:t>
            </a:r>
            <a:r>
              <a:rPr lang="en-US" sz="2300" dirty="0">
                <a:solidFill>
                  <a:srgbClr val="4F4F5B"/>
                </a:solidFill>
              </a:rPr>
              <a:t> πα</a:t>
            </a:r>
            <a:r>
              <a:rPr lang="en-US" sz="2300" dirty="0" err="1">
                <a:solidFill>
                  <a:srgbClr val="4F4F5B"/>
                </a:solidFill>
              </a:rPr>
              <a:t>ρ</a:t>
            </a:r>
            <a:r>
              <a:rPr lang="en-US" sz="2300" dirty="0">
                <a:solidFill>
                  <a:srgbClr val="4F4F5B"/>
                </a:solidFill>
              </a:rPr>
              <a:t>α</a:t>
            </a:r>
            <a:r>
              <a:rPr lang="en-US" sz="2300" dirty="0" err="1">
                <a:solidFill>
                  <a:srgbClr val="4F4F5B"/>
                </a:solidFill>
              </a:rPr>
              <a:t>κινεί</a:t>
            </a:r>
            <a:r>
              <a:rPr lang="en-US" sz="2300" dirty="0">
                <a:solidFill>
                  <a:srgbClr val="4F4F5B"/>
                </a:solidFill>
              </a:rPr>
              <a:t> </a:t>
            </a:r>
            <a:endParaRPr sz="2300" dirty="0">
              <a:solidFill>
                <a:srgbClr val="4F4F5B"/>
              </a:solidFill>
            </a:endParaRPr>
          </a:p>
          <a:p>
            <a:pPr marL="0" lvl="0" indent="0" algn="l" rtl="0">
              <a:lnSpc>
                <a:spcPct val="100000"/>
              </a:lnSpc>
              <a:spcBef>
                <a:spcPts val="0"/>
              </a:spcBef>
              <a:spcAft>
                <a:spcPts val="0"/>
              </a:spcAft>
              <a:buNone/>
            </a:pPr>
            <a:r>
              <a:rPr lang="en-US" sz="2300" dirty="0" err="1">
                <a:solidFill>
                  <a:srgbClr val="4F4F5B"/>
                </a:solidFill>
              </a:rPr>
              <a:t>τους</a:t>
            </a:r>
            <a:r>
              <a:rPr lang="el-GR" sz="2300" dirty="0">
                <a:solidFill>
                  <a:srgbClr val="4F4F5B"/>
                </a:solidFill>
              </a:rPr>
              <a:t>/τις</a:t>
            </a:r>
            <a:r>
              <a:rPr lang="en-US" sz="2300" dirty="0">
                <a:solidFill>
                  <a:srgbClr val="4F4F5B"/>
                </a:solidFill>
              </a:rPr>
              <a:t> π</a:t>
            </a:r>
            <a:r>
              <a:rPr lang="en-US" sz="2300" dirty="0" err="1">
                <a:solidFill>
                  <a:srgbClr val="4F4F5B"/>
                </a:solidFill>
              </a:rPr>
              <a:t>ιο</a:t>
            </a:r>
            <a:r>
              <a:rPr lang="en-US" sz="2300" dirty="0">
                <a:solidFill>
                  <a:srgbClr val="4F4F5B"/>
                </a:solidFill>
              </a:rPr>
              <a:t> α</a:t>
            </a:r>
            <a:r>
              <a:rPr lang="en-US" sz="2300" dirty="0" err="1">
                <a:solidFill>
                  <a:srgbClr val="4F4F5B"/>
                </a:solidFill>
              </a:rPr>
              <a:t>φοσιωμένους</a:t>
            </a:r>
            <a:r>
              <a:rPr lang="en-US" sz="2300" dirty="0">
                <a:solidFill>
                  <a:srgbClr val="4F4F5B"/>
                </a:solidFill>
              </a:rPr>
              <a:t> </a:t>
            </a:r>
            <a:r>
              <a:rPr lang="el-GR" sz="2300" dirty="0">
                <a:solidFill>
                  <a:srgbClr val="4F4F5B"/>
                </a:solidFill>
              </a:rPr>
              <a:t>μαθητές/μαθήτριες</a:t>
            </a:r>
            <a:r>
              <a:rPr lang="en-US" sz="2300" dirty="0">
                <a:solidFill>
                  <a:srgbClr val="4F4F5B"/>
                </a:solidFill>
              </a:rPr>
              <a:t> </a:t>
            </a:r>
            <a:r>
              <a:rPr lang="en-US" sz="2300" dirty="0" err="1">
                <a:solidFill>
                  <a:srgbClr val="4F4F5B"/>
                </a:solidFill>
              </a:rPr>
              <a:t>μ</a:t>
            </a:r>
            <a:r>
              <a:rPr lang="en-US" sz="2300" dirty="0">
                <a:solidFill>
                  <a:srgbClr val="4F4F5B"/>
                </a:solidFill>
              </a:rPr>
              <a:t>α</a:t>
            </a:r>
            <a:r>
              <a:rPr lang="en-US" sz="2300" dirty="0" err="1">
                <a:solidFill>
                  <a:srgbClr val="4F4F5B"/>
                </a:solidFill>
              </a:rPr>
              <a:t>ς</a:t>
            </a:r>
            <a:r>
              <a:rPr lang="en-US" sz="2300" dirty="0">
                <a:solidFill>
                  <a:srgbClr val="4F4F5B"/>
                </a:solidFill>
              </a:rPr>
              <a:t>».</a:t>
            </a: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a:p>
            <a:pPr marL="0" lvl="0" indent="0" algn="l" rtl="0">
              <a:lnSpc>
                <a:spcPct val="100000"/>
              </a:lnSpc>
              <a:spcBef>
                <a:spcPts val="0"/>
              </a:spcBef>
              <a:spcAft>
                <a:spcPts val="0"/>
              </a:spcAft>
              <a:buNone/>
            </a:pPr>
            <a:endParaRPr sz="2300" dirty="0">
              <a:solidFill>
                <a:srgbClr val="4F4F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9e7b6f5a92_0_3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sp>
        <p:nvSpPr>
          <p:cNvPr id="120" name="Google Shape;120;g39e7b6f5a92_0_31"/>
          <p:cNvSpPr txBox="1">
            <a:spLocks noGrp="1"/>
          </p:cNvSpPr>
          <p:nvPr>
            <p:ph type="body" idx="1"/>
          </p:nvPr>
        </p:nvSpPr>
        <p:spPr>
          <a:xfrm>
            <a:off x="97970" y="1034783"/>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dirty="0" err="1"/>
              <a:t>Στυλ</a:t>
            </a:r>
            <a:r>
              <a:rPr lang="en-US" dirty="0"/>
              <a:t> </a:t>
            </a:r>
            <a:r>
              <a:rPr lang="en-US" dirty="0" err="1"/>
              <a:t>ε</a:t>
            </a:r>
            <a:r>
              <a:rPr lang="en-US" dirty="0"/>
              <a:t>π</a:t>
            </a:r>
            <a:r>
              <a:rPr lang="en-US" dirty="0" err="1"/>
              <a:t>ικοινωνί</a:t>
            </a:r>
            <a:r>
              <a:rPr lang="en-US" dirty="0"/>
              <a:t>α</a:t>
            </a:r>
            <a:r>
              <a:rPr lang="en-US" dirty="0" err="1"/>
              <a:t>ς</a:t>
            </a:r>
            <a:r>
              <a:rPr lang="en-US" dirty="0"/>
              <a:t> </a:t>
            </a:r>
            <a:r>
              <a:rPr lang="el-GR" dirty="0"/>
              <a:t>που εστιάζει</a:t>
            </a:r>
            <a:r>
              <a:rPr lang="en-US" dirty="0"/>
              <a:t> </a:t>
            </a:r>
            <a:r>
              <a:rPr lang="en-US" dirty="0" err="1"/>
              <a:t>στ</a:t>
            </a:r>
            <a:r>
              <a:rPr lang="el-GR" dirty="0" err="1"/>
              <a:t>ις</a:t>
            </a:r>
            <a:r>
              <a:rPr lang="en-US" dirty="0"/>
              <a:t> </a:t>
            </a:r>
            <a:r>
              <a:rPr lang="el-GR" dirty="0"/>
              <a:t>ελλείψεις </a:t>
            </a:r>
            <a:r>
              <a:rPr lang="en-US" dirty="0" err="1"/>
              <a:t>έ</a:t>
            </a:r>
            <a:r>
              <a:rPr lang="el-GR" dirty="0" err="1"/>
              <a:t>ναντι</a:t>
            </a:r>
            <a:r>
              <a:rPr lang="el-GR" dirty="0"/>
              <a:t> </a:t>
            </a:r>
            <a:r>
              <a:rPr lang="en-US" dirty="0" err="1"/>
              <a:t>στυλ</a:t>
            </a:r>
            <a:r>
              <a:rPr lang="en-US" dirty="0"/>
              <a:t> </a:t>
            </a:r>
            <a:r>
              <a:rPr lang="en-US" dirty="0" err="1"/>
              <a:t>ε</a:t>
            </a:r>
            <a:r>
              <a:rPr lang="en-US" dirty="0"/>
              <a:t>π</a:t>
            </a:r>
            <a:r>
              <a:rPr lang="en-US" dirty="0" err="1"/>
              <a:t>ικοινωνί</a:t>
            </a:r>
            <a:r>
              <a:rPr lang="en-US" dirty="0"/>
              <a:t>α</a:t>
            </a:r>
            <a:r>
              <a:rPr lang="en-US" dirty="0" err="1"/>
              <a:t>ς</a:t>
            </a:r>
            <a:r>
              <a:rPr lang="en-US" dirty="0"/>
              <a:t> </a:t>
            </a:r>
            <a:r>
              <a:rPr lang="el-GR" dirty="0"/>
              <a:t>που εστιάζει</a:t>
            </a:r>
            <a:r>
              <a:rPr lang="en-US" dirty="0"/>
              <a:t> </a:t>
            </a:r>
            <a:r>
              <a:rPr lang="en-US" dirty="0" err="1"/>
              <a:t>στ</a:t>
            </a:r>
            <a:r>
              <a:rPr lang="en-US" dirty="0"/>
              <a:t>α </a:t>
            </a:r>
            <a:r>
              <a:rPr lang="en-US" dirty="0" err="1"/>
              <a:t>δυν</a:t>
            </a:r>
            <a:r>
              <a:rPr lang="en-US" dirty="0"/>
              <a:t>α</a:t>
            </a:r>
            <a:r>
              <a:rPr lang="en-US" dirty="0" err="1"/>
              <a:t>τά</a:t>
            </a:r>
            <a:r>
              <a:rPr lang="en-US" dirty="0"/>
              <a:t> </a:t>
            </a:r>
            <a:r>
              <a:rPr lang="en-US" dirty="0" err="1"/>
              <a:t>σημεί</a:t>
            </a:r>
            <a:r>
              <a:rPr lang="en-US" dirty="0"/>
              <a:t>α </a:t>
            </a:r>
            <a:endParaRPr dirty="0"/>
          </a:p>
        </p:txBody>
      </p:sp>
      <p:graphicFrame>
        <p:nvGraphicFramePr>
          <p:cNvPr id="121" name="Google Shape;121;g39e7b6f5a92_0_31"/>
          <p:cNvGraphicFramePr/>
          <p:nvPr>
            <p:extLst>
              <p:ext uri="{D42A27DB-BD31-4B8C-83A1-F6EECF244321}">
                <p14:modId xmlns:p14="http://schemas.microsoft.com/office/powerpoint/2010/main" val="1357445129"/>
              </p:ext>
            </p:extLst>
          </p:nvPr>
        </p:nvGraphicFramePr>
        <p:xfrm>
          <a:off x="952500" y="1935666"/>
          <a:ext cx="10287000" cy="4167357"/>
        </p:xfrm>
        <a:graphic>
          <a:graphicData uri="http://schemas.openxmlformats.org/drawingml/2006/table">
            <a:tbl>
              <a:tblPr>
                <a:noFill/>
                <a:tableStyleId>{515C1AEC-C18D-4D35-BD4E-96D4705261D1}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1200"/>
                        </a:spcBef>
                        <a:spcAft>
                          <a:spcPts val="1200"/>
                        </a:spcAft>
                        <a:buNone/>
                      </a:pPr>
                      <a:r>
                        <a:rPr lang="en-US" sz="1900" b="1">
                          <a:solidFill>
                            <a:srgbClr val="545454"/>
                          </a:solidFill>
                        </a:rPr>
                        <a:t>Διάσταση </a:t>
                      </a:r>
                      <a:endParaRPr sz="1900" b="1">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sz="1900" b="1" dirty="0" err="1">
                          <a:solidFill>
                            <a:srgbClr val="545454"/>
                          </a:solidFill>
                        </a:rPr>
                        <a:t>Ε</a:t>
                      </a:r>
                      <a:r>
                        <a:rPr lang="en-US" sz="1900" b="1" dirty="0">
                          <a:solidFill>
                            <a:srgbClr val="545454"/>
                          </a:solidFill>
                        </a:rPr>
                        <a:t>π</a:t>
                      </a:r>
                      <a:r>
                        <a:rPr lang="en-US" sz="1900" b="1" dirty="0" err="1">
                          <a:solidFill>
                            <a:srgbClr val="545454"/>
                          </a:solidFill>
                        </a:rPr>
                        <a:t>ικοινωνί</a:t>
                      </a:r>
                      <a:r>
                        <a:rPr lang="en-US" sz="1900" b="1" dirty="0">
                          <a:solidFill>
                            <a:srgbClr val="545454"/>
                          </a:solidFill>
                        </a:rPr>
                        <a:t>α </a:t>
                      </a:r>
                      <a:r>
                        <a:rPr lang="el-GR" sz="1900" b="1" dirty="0">
                          <a:solidFill>
                            <a:srgbClr val="545454"/>
                          </a:solidFill>
                        </a:rPr>
                        <a:t>που εστιάζει στις ελλείψεις</a:t>
                      </a:r>
                      <a:endParaRPr sz="19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sz="1900" b="1" dirty="0" err="1">
                          <a:solidFill>
                            <a:srgbClr val="545454"/>
                          </a:solidFill>
                        </a:rPr>
                        <a:t>Ε</a:t>
                      </a:r>
                      <a:r>
                        <a:rPr lang="en-US" sz="1900" b="1" dirty="0">
                          <a:solidFill>
                            <a:srgbClr val="545454"/>
                          </a:solidFill>
                        </a:rPr>
                        <a:t>π</a:t>
                      </a:r>
                      <a:r>
                        <a:rPr lang="en-US" sz="1900" b="1" dirty="0" err="1">
                          <a:solidFill>
                            <a:srgbClr val="545454"/>
                          </a:solidFill>
                        </a:rPr>
                        <a:t>ικοινωνί</a:t>
                      </a:r>
                      <a:r>
                        <a:rPr lang="en-US" sz="1900" b="1" dirty="0">
                          <a:solidFill>
                            <a:srgbClr val="545454"/>
                          </a:solidFill>
                        </a:rPr>
                        <a:t>α </a:t>
                      </a:r>
                      <a:r>
                        <a:rPr lang="el-GR" sz="1900" b="1" dirty="0">
                          <a:solidFill>
                            <a:srgbClr val="545454"/>
                          </a:solidFill>
                        </a:rPr>
                        <a:t>που εστιάζει </a:t>
                      </a:r>
                      <a:r>
                        <a:rPr lang="en-US" sz="1900" b="1" dirty="0" err="1">
                          <a:solidFill>
                            <a:srgbClr val="545454"/>
                          </a:solidFill>
                        </a:rPr>
                        <a:t>στ</a:t>
                      </a:r>
                      <a:r>
                        <a:rPr lang="en-US" sz="1900" b="1" dirty="0">
                          <a:solidFill>
                            <a:srgbClr val="545454"/>
                          </a:solidFill>
                        </a:rPr>
                        <a:t>α </a:t>
                      </a:r>
                      <a:r>
                        <a:rPr lang="en-US" sz="1900" b="1" dirty="0" err="1">
                          <a:solidFill>
                            <a:srgbClr val="545454"/>
                          </a:solidFill>
                        </a:rPr>
                        <a:t>δυν</a:t>
                      </a:r>
                      <a:r>
                        <a:rPr lang="en-US" sz="1900" b="1" dirty="0">
                          <a:solidFill>
                            <a:srgbClr val="545454"/>
                          </a:solidFill>
                        </a:rPr>
                        <a:t>α</a:t>
                      </a:r>
                      <a:r>
                        <a:rPr lang="en-US" sz="1900" b="1" dirty="0" err="1">
                          <a:solidFill>
                            <a:srgbClr val="545454"/>
                          </a:solidFill>
                        </a:rPr>
                        <a:t>τά</a:t>
                      </a:r>
                      <a:r>
                        <a:rPr lang="en-US" sz="1900" b="1" dirty="0">
                          <a:solidFill>
                            <a:srgbClr val="545454"/>
                          </a:solidFill>
                        </a:rPr>
                        <a:t> </a:t>
                      </a:r>
                      <a:r>
                        <a:rPr lang="en-US" sz="1900" b="1" dirty="0" err="1">
                          <a:solidFill>
                            <a:srgbClr val="545454"/>
                          </a:solidFill>
                        </a:rPr>
                        <a:t>σημεί</a:t>
                      </a:r>
                      <a:r>
                        <a:rPr lang="en-US" sz="1900" b="1" dirty="0">
                          <a:solidFill>
                            <a:srgbClr val="545454"/>
                          </a:solidFill>
                        </a:rPr>
                        <a:t>α </a:t>
                      </a:r>
                      <a:endParaRPr sz="1900" b="1" dirty="0">
                        <a:solidFill>
                          <a:srgbClr val="545454"/>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lnSpc>
                          <a:spcPct val="115000"/>
                        </a:lnSpc>
                        <a:spcBef>
                          <a:spcPts val="1200"/>
                        </a:spcBef>
                        <a:spcAft>
                          <a:spcPts val="1200"/>
                        </a:spcAft>
                        <a:buNone/>
                      </a:pPr>
                      <a:r>
                        <a:rPr lang="en-US" sz="1800" b="1">
                          <a:solidFill>
                            <a:srgbClr val="545454"/>
                          </a:solidFill>
                        </a:rPr>
                        <a:t>Εστίαση</a:t>
                      </a:r>
                      <a:endParaRPr sz="1800" b="1">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en-US" dirty="0" err="1">
                          <a:solidFill>
                            <a:srgbClr val="545454"/>
                          </a:solidFill>
                        </a:rPr>
                        <a:t>Εστιάζει</a:t>
                      </a:r>
                      <a:r>
                        <a:rPr lang="en-US" dirty="0">
                          <a:solidFill>
                            <a:srgbClr val="545454"/>
                          </a:solidFill>
                        </a:rPr>
                        <a:t> </a:t>
                      </a:r>
                      <a:r>
                        <a:rPr lang="en-US" dirty="0" err="1">
                          <a:solidFill>
                            <a:srgbClr val="545454"/>
                          </a:solidFill>
                        </a:rPr>
                        <a:t>στ</a:t>
                      </a:r>
                      <a:r>
                        <a:rPr lang="en-US" dirty="0">
                          <a:solidFill>
                            <a:srgbClr val="545454"/>
                          </a:solidFill>
                        </a:rPr>
                        <a:t>α π</a:t>
                      </a:r>
                      <a:r>
                        <a:rPr lang="en-US" dirty="0" err="1">
                          <a:solidFill>
                            <a:srgbClr val="545454"/>
                          </a:solidFill>
                        </a:rPr>
                        <a:t>ρο</a:t>
                      </a:r>
                      <a:r>
                        <a:rPr lang="en-US" dirty="0">
                          <a:solidFill>
                            <a:srgbClr val="545454"/>
                          </a:solidFill>
                        </a:rPr>
                        <a:t>β</a:t>
                      </a:r>
                      <a:r>
                        <a:rPr lang="en-US" dirty="0" err="1">
                          <a:solidFill>
                            <a:srgbClr val="545454"/>
                          </a:solidFill>
                        </a:rPr>
                        <a:t>λήμ</a:t>
                      </a:r>
                      <a:r>
                        <a:rPr lang="en-US" dirty="0">
                          <a:solidFill>
                            <a:srgbClr val="545454"/>
                          </a:solidFill>
                        </a:rPr>
                        <a:t>α</a:t>
                      </a:r>
                      <a:r>
                        <a:rPr lang="en-US" dirty="0" err="1">
                          <a:solidFill>
                            <a:srgbClr val="545454"/>
                          </a:solidFill>
                        </a:rPr>
                        <a:t>τ</a:t>
                      </a:r>
                      <a:r>
                        <a:rPr lang="en-US" dirty="0">
                          <a:solidFill>
                            <a:srgbClr val="545454"/>
                          </a:solidFill>
                        </a:rPr>
                        <a:t>α, </a:t>
                      </a:r>
                      <a:r>
                        <a:rPr lang="en-US" dirty="0" err="1">
                          <a:solidFill>
                            <a:srgbClr val="545454"/>
                          </a:solidFill>
                        </a:rPr>
                        <a:t>τις</a:t>
                      </a:r>
                      <a:r>
                        <a:rPr lang="en-US" dirty="0">
                          <a:solidFill>
                            <a:srgbClr val="545454"/>
                          </a:solidFill>
                        </a:rPr>
                        <a:t> α</a:t>
                      </a:r>
                      <a:r>
                        <a:rPr lang="en-US" dirty="0" err="1">
                          <a:solidFill>
                            <a:srgbClr val="545454"/>
                          </a:solidFill>
                        </a:rPr>
                        <a:t>δυν</a:t>
                      </a:r>
                      <a:r>
                        <a:rPr lang="en-US" dirty="0">
                          <a:solidFill>
                            <a:srgbClr val="545454"/>
                          </a:solidFill>
                        </a:rPr>
                        <a:t>α</a:t>
                      </a:r>
                      <a:r>
                        <a:rPr lang="en-US" dirty="0" err="1">
                          <a:solidFill>
                            <a:srgbClr val="545454"/>
                          </a:solidFill>
                        </a:rPr>
                        <a:t>μίες</a:t>
                      </a:r>
                      <a:r>
                        <a:rPr lang="en-US" dirty="0">
                          <a:solidFill>
                            <a:srgbClr val="545454"/>
                          </a:solidFill>
                        </a:rPr>
                        <a:t> </a:t>
                      </a:r>
                      <a:r>
                        <a:rPr lang="en-US" dirty="0" err="1">
                          <a:solidFill>
                            <a:srgbClr val="545454"/>
                          </a:solidFill>
                        </a:rPr>
                        <a:t>κ</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στ</a:t>
                      </a:r>
                      <a:r>
                        <a:rPr lang="en-US" dirty="0">
                          <a:solidFill>
                            <a:srgbClr val="545454"/>
                          </a:solidFill>
                        </a:rPr>
                        <a:t>α </a:t>
                      </a:r>
                      <a:r>
                        <a:rPr lang="en-US" dirty="0" err="1">
                          <a:solidFill>
                            <a:srgbClr val="545454"/>
                          </a:solidFill>
                        </a:rPr>
                        <a:t>στοιχεί</a:t>
                      </a:r>
                      <a:r>
                        <a:rPr lang="en-US" dirty="0">
                          <a:solidFill>
                            <a:srgbClr val="545454"/>
                          </a:solidFill>
                        </a:rPr>
                        <a:t>α π</a:t>
                      </a:r>
                      <a:r>
                        <a:rPr lang="en-US" dirty="0" err="1">
                          <a:solidFill>
                            <a:srgbClr val="545454"/>
                          </a:solidFill>
                        </a:rPr>
                        <a:t>ου</a:t>
                      </a:r>
                      <a:r>
                        <a:rPr lang="en-US" dirty="0">
                          <a:solidFill>
                            <a:srgbClr val="545454"/>
                          </a:solidFill>
                        </a:rPr>
                        <a:t> </a:t>
                      </a:r>
                      <a:r>
                        <a:rPr lang="en-US" dirty="0" err="1">
                          <a:solidFill>
                            <a:srgbClr val="545454"/>
                          </a:solidFill>
                        </a:rPr>
                        <a:t>λεί</a:t>
                      </a:r>
                      <a:r>
                        <a:rPr lang="en-US" dirty="0">
                          <a:solidFill>
                            <a:srgbClr val="545454"/>
                          </a:solidFill>
                        </a:rPr>
                        <a:t>π</a:t>
                      </a:r>
                      <a:r>
                        <a:rPr lang="en-US" dirty="0" err="1">
                          <a:solidFill>
                            <a:srgbClr val="545454"/>
                          </a:solidFill>
                        </a:rPr>
                        <a:t>ουν</a:t>
                      </a:r>
                      <a:r>
                        <a:rPr lang="en-US" dirty="0">
                          <a:solidFill>
                            <a:srgbClr val="545454"/>
                          </a:solidFill>
                        </a:rPr>
                        <a:t> απ</a:t>
                      </a:r>
                      <a:r>
                        <a:rPr lang="en-US" dirty="0" err="1">
                          <a:solidFill>
                            <a:srgbClr val="545454"/>
                          </a:solidFill>
                        </a:rPr>
                        <a:t>ό</a:t>
                      </a:r>
                      <a:r>
                        <a:rPr lang="en-US" dirty="0">
                          <a:solidFill>
                            <a:srgbClr val="545454"/>
                          </a:solidFill>
                        </a:rPr>
                        <a:t> </a:t>
                      </a:r>
                      <a:r>
                        <a:rPr lang="en-US" dirty="0" err="1">
                          <a:solidFill>
                            <a:srgbClr val="545454"/>
                          </a:solidFill>
                        </a:rPr>
                        <a:t>τον</a:t>
                      </a:r>
                      <a:r>
                        <a:rPr lang="el-GR" dirty="0">
                          <a:solidFill>
                            <a:srgbClr val="545454"/>
                          </a:solidFill>
                        </a:rPr>
                        <a:t>/τη</a:t>
                      </a:r>
                      <a:r>
                        <a:rPr lang="en-US" dirty="0">
                          <a:solidFill>
                            <a:srgbClr val="545454"/>
                          </a:solidFill>
                        </a:rPr>
                        <a:t> </a:t>
                      </a:r>
                      <a:r>
                        <a:rPr lang="en-US" dirty="0" err="1">
                          <a:solidFill>
                            <a:srgbClr val="545454"/>
                          </a:solidFill>
                        </a:rPr>
                        <a:t>μ</a:t>
                      </a:r>
                      <a:r>
                        <a:rPr lang="en-US" dirty="0">
                          <a:solidFill>
                            <a:srgbClr val="545454"/>
                          </a:solidFill>
                        </a:rPr>
                        <a:t>α</a:t>
                      </a:r>
                      <a:r>
                        <a:rPr lang="en-US" dirty="0" err="1">
                          <a:solidFill>
                            <a:srgbClr val="545454"/>
                          </a:solidFill>
                        </a:rPr>
                        <a:t>θητή</a:t>
                      </a:r>
                      <a:r>
                        <a:rPr lang="el-GR" dirty="0">
                          <a:solidFill>
                            <a:srgbClr val="545454"/>
                          </a:solidFill>
                        </a:rPr>
                        <a:t>/μαθήτρια</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en-US" dirty="0" err="1">
                          <a:solidFill>
                            <a:srgbClr val="545454"/>
                          </a:solidFill>
                        </a:rPr>
                        <a:t>Εστιάζει</a:t>
                      </a:r>
                      <a:r>
                        <a:rPr lang="en-US" dirty="0">
                          <a:solidFill>
                            <a:srgbClr val="545454"/>
                          </a:solidFill>
                        </a:rPr>
                        <a:t> </a:t>
                      </a:r>
                      <a:r>
                        <a:rPr lang="en-US" dirty="0" err="1">
                          <a:solidFill>
                            <a:srgbClr val="545454"/>
                          </a:solidFill>
                        </a:rPr>
                        <a:t>στ</a:t>
                      </a:r>
                      <a:r>
                        <a:rPr lang="en-US" dirty="0">
                          <a:solidFill>
                            <a:srgbClr val="545454"/>
                          </a:solidFill>
                        </a:rPr>
                        <a:t>α π</a:t>
                      </a:r>
                      <a:r>
                        <a:rPr lang="en-US" dirty="0" err="1">
                          <a:solidFill>
                            <a:srgbClr val="545454"/>
                          </a:solidFill>
                        </a:rPr>
                        <a:t>λεονεκτήμ</a:t>
                      </a:r>
                      <a:r>
                        <a:rPr lang="en-US" dirty="0">
                          <a:solidFill>
                            <a:srgbClr val="545454"/>
                          </a:solidFill>
                        </a:rPr>
                        <a:t>α</a:t>
                      </a:r>
                      <a:r>
                        <a:rPr lang="en-US" dirty="0" err="1">
                          <a:solidFill>
                            <a:srgbClr val="545454"/>
                          </a:solidFill>
                        </a:rPr>
                        <a:t>τ</a:t>
                      </a:r>
                      <a:r>
                        <a:rPr lang="en-US" dirty="0">
                          <a:solidFill>
                            <a:srgbClr val="545454"/>
                          </a:solidFill>
                        </a:rPr>
                        <a:t>α, </a:t>
                      </a:r>
                      <a:r>
                        <a:rPr lang="en-US" dirty="0" err="1">
                          <a:solidFill>
                            <a:srgbClr val="545454"/>
                          </a:solidFill>
                        </a:rPr>
                        <a:t>τις</a:t>
                      </a:r>
                      <a:r>
                        <a:rPr lang="en-US" dirty="0">
                          <a:solidFill>
                            <a:srgbClr val="545454"/>
                          </a:solidFill>
                        </a:rPr>
                        <a:t> </a:t>
                      </a:r>
                      <a:r>
                        <a:rPr lang="en-US" dirty="0" err="1">
                          <a:solidFill>
                            <a:srgbClr val="545454"/>
                          </a:solidFill>
                        </a:rPr>
                        <a:t>ικ</a:t>
                      </a:r>
                      <a:r>
                        <a:rPr lang="en-US" dirty="0">
                          <a:solidFill>
                            <a:srgbClr val="545454"/>
                          </a:solidFill>
                        </a:rPr>
                        <a:t>α</a:t>
                      </a:r>
                      <a:r>
                        <a:rPr lang="en-US" dirty="0" err="1">
                          <a:solidFill>
                            <a:srgbClr val="545454"/>
                          </a:solidFill>
                        </a:rPr>
                        <a:t>νότητες</a:t>
                      </a:r>
                      <a:r>
                        <a:rPr lang="el-GR" dirty="0">
                          <a:solidFill>
                            <a:srgbClr val="545454"/>
                          </a:solidFill>
                        </a:rPr>
                        <a:t> </a:t>
                      </a:r>
                      <a:r>
                        <a:rPr lang="en-US" dirty="0" err="1">
                          <a:solidFill>
                            <a:srgbClr val="545454"/>
                          </a:solidFill>
                        </a:rPr>
                        <a:t>κ</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τ</a:t>
                      </a:r>
                      <a:r>
                        <a:rPr lang="el-GR" dirty="0" err="1">
                          <a:solidFill>
                            <a:srgbClr val="545454"/>
                          </a:solidFill>
                        </a:rPr>
                        <a:t>ις</a:t>
                      </a:r>
                      <a:r>
                        <a:rPr lang="en-US" dirty="0">
                          <a:solidFill>
                            <a:srgbClr val="545454"/>
                          </a:solidFill>
                        </a:rPr>
                        <a:t> </a:t>
                      </a:r>
                      <a:r>
                        <a:rPr lang="el-GR" dirty="0">
                          <a:solidFill>
                            <a:srgbClr val="545454"/>
                          </a:solidFill>
                        </a:rPr>
                        <a:t>δυνατότητες </a:t>
                      </a:r>
                      <a:r>
                        <a:rPr lang="en-US" dirty="0" err="1">
                          <a:solidFill>
                            <a:srgbClr val="545454"/>
                          </a:solidFill>
                        </a:rPr>
                        <a:t>των</a:t>
                      </a:r>
                      <a:r>
                        <a:rPr lang="en-US" dirty="0">
                          <a:solidFill>
                            <a:srgbClr val="545454"/>
                          </a:solidFill>
                        </a:rPr>
                        <a:t> </a:t>
                      </a:r>
                      <a:r>
                        <a:rPr lang="en-US" dirty="0" err="1">
                          <a:solidFill>
                            <a:srgbClr val="545454"/>
                          </a:solidFill>
                        </a:rPr>
                        <a:t>μ</a:t>
                      </a:r>
                      <a:r>
                        <a:rPr lang="en-US" dirty="0">
                          <a:solidFill>
                            <a:srgbClr val="545454"/>
                          </a:solidFill>
                        </a:rPr>
                        <a:t>α</a:t>
                      </a:r>
                      <a:r>
                        <a:rPr lang="en-US" dirty="0" err="1">
                          <a:solidFill>
                            <a:srgbClr val="545454"/>
                          </a:solidFill>
                        </a:rPr>
                        <a:t>θητών</a:t>
                      </a:r>
                      <a:r>
                        <a:rPr lang="el-GR" dirty="0">
                          <a:solidFill>
                            <a:srgbClr val="545454"/>
                          </a:solidFill>
                        </a:rPr>
                        <a:t>/μαθητριών</a:t>
                      </a:r>
                      <a:endParaRPr dirty="0">
                        <a:solidFill>
                          <a:srgbClr val="545454"/>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1200"/>
                        </a:spcBef>
                        <a:spcAft>
                          <a:spcPts val="1200"/>
                        </a:spcAft>
                        <a:buNone/>
                      </a:pPr>
                      <a:r>
                        <a:rPr lang="en-US" sz="1800" b="1">
                          <a:solidFill>
                            <a:srgbClr val="545454"/>
                          </a:solidFill>
                        </a:rPr>
                        <a:t>Γλώσσα</a:t>
                      </a:r>
                      <a:endParaRPr sz="1800" b="1">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en-US" dirty="0" err="1">
                          <a:solidFill>
                            <a:srgbClr val="545454"/>
                          </a:solidFill>
                        </a:rPr>
                        <a:t>Χρήση</a:t>
                      </a:r>
                      <a:r>
                        <a:rPr lang="en-US" dirty="0">
                          <a:solidFill>
                            <a:srgbClr val="545454"/>
                          </a:solidFill>
                        </a:rPr>
                        <a:t> α</a:t>
                      </a:r>
                      <a:r>
                        <a:rPr lang="en-US" dirty="0" err="1">
                          <a:solidFill>
                            <a:srgbClr val="545454"/>
                          </a:solidFill>
                        </a:rPr>
                        <a:t>ρνητικών</a:t>
                      </a:r>
                      <a:r>
                        <a:rPr lang="en-US" dirty="0">
                          <a:solidFill>
                            <a:srgbClr val="545454"/>
                          </a:solidFill>
                        </a:rPr>
                        <a:t> </a:t>
                      </a:r>
                      <a:r>
                        <a:rPr lang="en-US" dirty="0" err="1">
                          <a:solidFill>
                            <a:srgbClr val="545454"/>
                          </a:solidFill>
                        </a:rPr>
                        <a:t>λέξεων</a:t>
                      </a:r>
                      <a:r>
                        <a:rPr lang="en-US" dirty="0">
                          <a:solidFill>
                            <a:srgbClr val="545454"/>
                          </a:solidFill>
                        </a:rPr>
                        <a:t>, </a:t>
                      </a:r>
                      <a:r>
                        <a:rPr lang="en-US" dirty="0" err="1">
                          <a:solidFill>
                            <a:srgbClr val="545454"/>
                          </a:solidFill>
                        </a:rPr>
                        <a:t>ε</a:t>
                      </a:r>
                      <a:r>
                        <a:rPr lang="en-US" dirty="0">
                          <a:solidFill>
                            <a:srgbClr val="545454"/>
                          </a:solidFill>
                        </a:rPr>
                        <a:t>π</a:t>
                      </a:r>
                      <a:r>
                        <a:rPr lang="en-US" dirty="0" err="1">
                          <a:solidFill>
                            <a:srgbClr val="545454"/>
                          </a:solidFill>
                        </a:rPr>
                        <a:t>ικριτικού</a:t>
                      </a:r>
                      <a:r>
                        <a:rPr lang="en-US" dirty="0">
                          <a:solidFill>
                            <a:srgbClr val="545454"/>
                          </a:solidFill>
                        </a:rPr>
                        <a:t> </a:t>
                      </a:r>
                      <a:r>
                        <a:rPr lang="en-US" dirty="0" err="1">
                          <a:solidFill>
                            <a:srgbClr val="545454"/>
                          </a:solidFill>
                        </a:rPr>
                        <a:t>τόνου</a:t>
                      </a:r>
                      <a:r>
                        <a:rPr lang="en-US" dirty="0">
                          <a:solidFill>
                            <a:srgbClr val="545454"/>
                          </a:solidFill>
                        </a:rPr>
                        <a:t> </a:t>
                      </a:r>
                      <a:r>
                        <a:rPr lang="en-US" dirty="0" err="1">
                          <a:solidFill>
                            <a:srgbClr val="545454"/>
                          </a:solidFill>
                        </a:rPr>
                        <a:t>κ</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γλώσσ</a:t>
                      </a:r>
                      <a:r>
                        <a:rPr lang="en-US" dirty="0">
                          <a:solidFill>
                            <a:srgbClr val="545454"/>
                          </a:solidFill>
                        </a:rPr>
                        <a:t>α</a:t>
                      </a:r>
                      <a:r>
                        <a:rPr lang="el-GR" dirty="0">
                          <a:solidFill>
                            <a:srgbClr val="545454"/>
                          </a:solidFill>
                        </a:rPr>
                        <a:t>ς</a:t>
                      </a:r>
                      <a:r>
                        <a:rPr lang="en-US" dirty="0">
                          <a:solidFill>
                            <a:srgbClr val="545454"/>
                          </a:solidFill>
                        </a:rPr>
                        <a:t> π</a:t>
                      </a:r>
                      <a:r>
                        <a:rPr lang="en-US" dirty="0" err="1">
                          <a:solidFill>
                            <a:srgbClr val="545454"/>
                          </a:solidFill>
                        </a:rPr>
                        <a:t>ου</a:t>
                      </a:r>
                      <a:r>
                        <a:rPr lang="en-US" dirty="0">
                          <a:solidFill>
                            <a:srgbClr val="545454"/>
                          </a:solidFill>
                        </a:rPr>
                        <a:t> </a:t>
                      </a:r>
                      <a:r>
                        <a:rPr lang="en-US" dirty="0" err="1">
                          <a:solidFill>
                            <a:srgbClr val="545454"/>
                          </a:solidFill>
                        </a:rPr>
                        <a:t>εστιάζει</a:t>
                      </a:r>
                      <a:r>
                        <a:rPr lang="en-US" dirty="0">
                          <a:solidFill>
                            <a:srgbClr val="545454"/>
                          </a:solidFill>
                        </a:rPr>
                        <a:t> </a:t>
                      </a:r>
                      <a:r>
                        <a:rPr lang="en-US" dirty="0" err="1">
                          <a:solidFill>
                            <a:srgbClr val="545454"/>
                          </a:solidFill>
                        </a:rPr>
                        <a:t>στ</a:t>
                      </a:r>
                      <a:r>
                        <a:rPr lang="en-US" dirty="0">
                          <a:solidFill>
                            <a:srgbClr val="545454"/>
                          </a:solidFill>
                        </a:rPr>
                        <a:t>α π</a:t>
                      </a:r>
                      <a:r>
                        <a:rPr lang="en-US" dirty="0" err="1">
                          <a:solidFill>
                            <a:srgbClr val="545454"/>
                          </a:solidFill>
                        </a:rPr>
                        <a:t>ρο</a:t>
                      </a:r>
                      <a:r>
                        <a:rPr lang="en-US" dirty="0">
                          <a:solidFill>
                            <a:srgbClr val="545454"/>
                          </a:solidFill>
                        </a:rPr>
                        <a:t>β</a:t>
                      </a:r>
                      <a:r>
                        <a:rPr lang="en-US" dirty="0" err="1">
                          <a:solidFill>
                            <a:srgbClr val="545454"/>
                          </a:solidFill>
                        </a:rPr>
                        <a:t>λήμ</a:t>
                      </a:r>
                      <a:r>
                        <a:rPr lang="en-US" dirty="0">
                          <a:solidFill>
                            <a:srgbClr val="545454"/>
                          </a:solidFill>
                        </a:rPr>
                        <a:t>α</a:t>
                      </a:r>
                      <a:r>
                        <a:rPr lang="en-US" dirty="0" err="1">
                          <a:solidFill>
                            <a:srgbClr val="545454"/>
                          </a:solidFill>
                        </a:rPr>
                        <a:t>τ</a:t>
                      </a:r>
                      <a:r>
                        <a:rPr lang="en-US" dirty="0">
                          <a:solidFill>
                            <a:srgbClr val="545454"/>
                          </a:solidFill>
                        </a:rPr>
                        <a:t>α</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en-US" dirty="0" err="1">
                          <a:solidFill>
                            <a:srgbClr val="545454"/>
                          </a:solidFill>
                        </a:rPr>
                        <a:t>Χρήση</a:t>
                      </a:r>
                      <a:r>
                        <a:rPr lang="en-US" dirty="0">
                          <a:solidFill>
                            <a:srgbClr val="545454"/>
                          </a:solidFill>
                        </a:rPr>
                        <a:t> </a:t>
                      </a:r>
                      <a:r>
                        <a:rPr lang="en-US" dirty="0" err="1">
                          <a:solidFill>
                            <a:srgbClr val="545454"/>
                          </a:solidFill>
                        </a:rPr>
                        <a:t>θετική</a:t>
                      </a:r>
                      <a:r>
                        <a:rPr lang="el-GR" dirty="0">
                          <a:solidFill>
                            <a:srgbClr val="545454"/>
                          </a:solidFill>
                        </a:rPr>
                        <a:t>ς</a:t>
                      </a:r>
                      <a:r>
                        <a:rPr lang="en-US" dirty="0">
                          <a:solidFill>
                            <a:srgbClr val="545454"/>
                          </a:solidFill>
                        </a:rPr>
                        <a:t>,</a:t>
                      </a:r>
                      <a:r>
                        <a:rPr lang="el-GR" dirty="0">
                          <a:solidFill>
                            <a:srgbClr val="545454"/>
                          </a:solidFill>
                        </a:rPr>
                        <a:t> ενθαρρυντικής γλώσσας,</a:t>
                      </a:r>
                      <a:r>
                        <a:rPr lang="en-US" dirty="0">
                          <a:solidFill>
                            <a:srgbClr val="545454"/>
                          </a:solidFill>
                        </a:rPr>
                        <a:t> </a:t>
                      </a:r>
                      <a:r>
                        <a:rPr lang="en-US" dirty="0" err="1">
                          <a:solidFill>
                            <a:srgbClr val="545454"/>
                          </a:solidFill>
                        </a:rPr>
                        <a:t>εστί</a:t>
                      </a:r>
                      <a:r>
                        <a:rPr lang="en-US" dirty="0">
                          <a:solidFill>
                            <a:srgbClr val="545454"/>
                          </a:solidFill>
                        </a:rPr>
                        <a:t>α</a:t>
                      </a:r>
                      <a:r>
                        <a:rPr lang="en-US" dirty="0" err="1">
                          <a:solidFill>
                            <a:srgbClr val="545454"/>
                          </a:solidFill>
                        </a:rPr>
                        <a:t>ση</a:t>
                      </a:r>
                      <a:r>
                        <a:rPr lang="en-US" dirty="0">
                          <a:solidFill>
                            <a:srgbClr val="545454"/>
                          </a:solidFill>
                        </a:rPr>
                        <a:t> </a:t>
                      </a:r>
                      <a:r>
                        <a:rPr lang="el-GR" dirty="0">
                          <a:solidFill>
                            <a:srgbClr val="545454"/>
                          </a:solidFill>
                        </a:rPr>
                        <a:t>στη</a:t>
                      </a:r>
                      <a:r>
                        <a:rPr lang="en-US" dirty="0">
                          <a:solidFill>
                            <a:srgbClr val="545454"/>
                          </a:solidFill>
                        </a:rPr>
                        <a:t> </a:t>
                      </a:r>
                      <a:r>
                        <a:rPr lang="en-US" dirty="0" err="1">
                          <a:solidFill>
                            <a:srgbClr val="545454"/>
                          </a:solidFill>
                        </a:rPr>
                        <a:t>γλώσσ</a:t>
                      </a:r>
                      <a:r>
                        <a:rPr lang="en-US" dirty="0">
                          <a:solidFill>
                            <a:srgbClr val="545454"/>
                          </a:solidFill>
                        </a:rPr>
                        <a:t>α π</a:t>
                      </a:r>
                      <a:r>
                        <a:rPr lang="en-US" dirty="0" err="1">
                          <a:solidFill>
                            <a:srgbClr val="545454"/>
                          </a:solidFill>
                        </a:rPr>
                        <a:t>ου</a:t>
                      </a:r>
                      <a:r>
                        <a:rPr lang="en-US" dirty="0">
                          <a:solidFill>
                            <a:srgbClr val="545454"/>
                          </a:solidFill>
                        </a:rPr>
                        <a:t> </a:t>
                      </a:r>
                      <a:r>
                        <a:rPr lang="en-US" dirty="0" err="1">
                          <a:solidFill>
                            <a:srgbClr val="545454"/>
                          </a:solidFill>
                        </a:rPr>
                        <a:t>ε</a:t>
                      </a:r>
                      <a:r>
                        <a:rPr lang="en-US" dirty="0">
                          <a:solidFill>
                            <a:srgbClr val="545454"/>
                          </a:solidFill>
                        </a:rPr>
                        <a:t>π</a:t>
                      </a:r>
                      <a:r>
                        <a:rPr lang="en-US" dirty="0" err="1">
                          <a:solidFill>
                            <a:srgbClr val="545454"/>
                          </a:solidFill>
                        </a:rPr>
                        <a:t>ικεντρώνετ</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στη</a:t>
                      </a:r>
                      <a:r>
                        <a:rPr lang="en-US" dirty="0">
                          <a:solidFill>
                            <a:srgbClr val="545454"/>
                          </a:solidFill>
                        </a:rPr>
                        <a:t> </a:t>
                      </a:r>
                      <a:r>
                        <a:rPr lang="en-US" dirty="0" err="1">
                          <a:solidFill>
                            <a:srgbClr val="545454"/>
                          </a:solidFill>
                        </a:rPr>
                        <a:t>λύση</a:t>
                      </a:r>
                      <a:endParaRPr dirty="0">
                        <a:solidFill>
                          <a:srgbClr val="545454"/>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lnSpc>
                          <a:spcPct val="115000"/>
                        </a:lnSpc>
                        <a:spcBef>
                          <a:spcPts val="1200"/>
                        </a:spcBef>
                        <a:spcAft>
                          <a:spcPts val="1200"/>
                        </a:spcAft>
                        <a:buNone/>
                      </a:pPr>
                      <a:r>
                        <a:rPr lang="en-US" sz="1800" b="1">
                          <a:solidFill>
                            <a:srgbClr val="545454"/>
                          </a:solidFill>
                        </a:rPr>
                        <a:t>Στόχος</a:t>
                      </a:r>
                      <a:endParaRPr sz="1800" b="1">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dirty="0" err="1">
                          <a:solidFill>
                            <a:srgbClr val="545454"/>
                          </a:solidFill>
                        </a:rPr>
                        <a:t>Ν</a:t>
                      </a:r>
                      <a:r>
                        <a:rPr lang="en-US" dirty="0">
                          <a:solidFill>
                            <a:srgbClr val="545454"/>
                          </a:solidFill>
                        </a:rPr>
                        <a:t>α </a:t>
                      </a:r>
                      <a:r>
                        <a:rPr lang="en-US" dirty="0" err="1">
                          <a:solidFill>
                            <a:srgbClr val="545454"/>
                          </a:solidFill>
                        </a:rPr>
                        <a:t>διορθώσουμε</a:t>
                      </a:r>
                      <a:r>
                        <a:rPr lang="en-US" dirty="0">
                          <a:solidFill>
                            <a:srgbClr val="545454"/>
                          </a:solidFill>
                        </a:rPr>
                        <a:t>, </a:t>
                      </a:r>
                      <a:r>
                        <a:rPr lang="en-US" dirty="0" err="1">
                          <a:solidFill>
                            <a:srgbClr val="545454"/>
                          </a:solidFill>
                        </a:rPr>
                        <a:t>ν</a:t>
                      </a:r>
                      <a:r>
                        <a:rPr lang="en-US" dirty="0">
                          <a:solidFill>
                            <a:srgbClr val="545454"/>
                          </a:solidFill>
                        </a:rPr>
                        <a:t>α </a:t>
                      </a:r>
                      <a:r>
                        <a:rPr lang="en-US" dirty="0" err="1">
                          <a:solidFill>
                            <a:srgbClr val="54545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ε</a:t>
                      </a:r>
                      <a:r>
                        <a:rPr lang="en-US" dirty="0">
                          <a:solidFill>
                            <a:srgbClr val="54545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π</a:t>
                      </a:r>
                      <a:r>
                        <a:rPr lang="en-US" dirty="0" err="1">
                          <a:solidFill>
                            <a:srgbClr val="54545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ιδιορθώσουμε</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dirty="0" err="1">
                          <a:solidFill>
                            <a:srgbClr val="545454"/>
                          </a:solidFill>
                        </a:rPr>
                        <a:t>Ο</a:t>
                      </a:r>
                      <a:r>
                        <a:rPr lang="en-US" dirty="0">
                          <a:solidFill>
                            <a:srgbClr val="545454"/>
                          </a:solidFill>
                        </a:rPr>
                        <a:t> </a:t>
                      </a:r>
                      <a:r>
                        <a:rPr lang="en-US" dirty="0" err="1">
                          <a:solidFill>
                            <a:srgbClr val="545454"/>
                          </a:solidFill>
                        </a:rPr>
                        <a:t>στόχος</a:t>
                      </a:r>
                      <a:r>
                        <a:rPr lang="en-US" dirty="0">
                          <a:solidFill>
                            <a:srgbClr val="545454"/>
                          </a:solidFill>
                        </a:rPr>
                        <a:t> </a:t>
                      </a:r>
                      <a:r>
                        <a:rPr lang="en-US" dirty="0" err="1">
                          <a:solidFill>
                            <a:srgbClr val="545454"/>
                          </a:solidFill>
                        </a:rPr>
                        <a:t>είν</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ν</a:t>
                      </a:r>
                      <a:r>
                        <a:rPr lang="en-US" dirty="0">
                          <a:solidFill>
                            <a:srgbClr val="545454"/>
                          </a:solidFill>
                        </a:rPr>
                        <a:t>α </a:t>
                      </a:r>
                      <a:r>
                        <a:rPr lang="en-US" dirty="0" err="1">
                          <a:solidFill>
                            <a:srgbClr val="545454"/>
                          </a:solidFill>
                        </a:rPr>
                        <a:t>χτίσουμε</a:t>
                      </a:r>
                      <a:r>
                        <a:rPr lang="en-US" dirty="0">
                          <a:solidFill>
                            <a:srgbClr val="545454"/>
                          </a:solidFill>
                        </a:rPr>
                        <a:t>, </a:t>
                      </a:r>
                      <a:r>
                        <a:rPr lang="en-US" dirty="0" err="1">
                          <a:solidFill>
                            <a:srgbClr val="545454"/>
                          </a:solidFill>
                        </a:rPr>
                        <a:t>ν</a:t>
                      </a:r>
                      <a:r>
                        <a:rPr lang="en-US" dirty="0">
                          <a:solidFill>
                            <a:srgbClr val="545454"/>
                          </a:solidFill>
                        </a:rPr>
                        <a:t>α α</a:t>
                      </a:r>
                      <a:r>
                        <a:rPr lang="en-US" dirty="0" err="1">
                          <a:solidFill>
                            <a:srgbClr val="545454"/>
                          </a:solidFill>
                        </a:rPr>
                        <a:t>ν</a:t>
                      </a:r>
                      <a:r>
                        <a:rPr lang="en-US" dirty="0">
                          <a:solidFill>
                            <a:srgbClr val="545454"/>
                          </a:solidFill>
                        </a:rPr>
                        <a:t>απ</a:t>
                      </a:r>
                      <a:r>
                        <a:rPr lang="en-US" dirty="0" err="1">
                          <a:solidFill>
                            <a:srgbClr val="545454"/>
                          </a:solidFill>
                        </a:rPr>
                        <a:t>τύξουμε</a:t>
                      </a:r>
                      <a:r>
                        <a:rPr lang="en-US" dirty="0">
                          <a:solidFill>
                            <a:srgbClr val="545454"/>
                          </a:solidFill>
                        </a:rPr>
                        <a:t>, </a:t>
                      </a:r>
                      <a:r>
                        <a:rPr lang="en-US" dirty="0" err="1">
                          <a:solidFill>
                            <a:srgbClr val="545454"/>
                          </a:solidFill>
                        </a:rPr>
                        <a:t>ν</a:t>
                      </a:r>
                      <a:r>
                        <a:rPr lang="en-US" dirty="0">
                          <a:solidFill>
                            <a:srgbClr val="545454"/>
                          </a:solidFill>
                        </a:rPr>
                        <a:t>α </a:t>
                      </a:r>
                      <a:r>
                        <a:rPr lang="en-US" dirty="0" err="1">
                          <a:solidFill>
                            <a:srgbClr val="545454"/>
                          </a:solidFill>
                        </a:rPr>
                        <a:t>ενδυν</a:t>
                      </a:r>
                      <a:r>
                        <a:rPr lang="en-US" dirty="0">
                          <a:solidFill>
                            <a:srgbClr val="545454"/>
                          </a:solidFill>
                        </a:rPr>
                        <a:t>α</a:t>
                      </a:r>
                      <a:r>
                        <a:rPr lang="en-US" dirty="0" err="1">
                          <a:solidFill>
                            <a:srgbClr val="545454"/>
                          </a:solidFill>
                        </a:rPr>
                        <a:t>μώσουμε</a:t>
                      </a:r>
                      <a:r>
                        <a:rPr lang="en-US" dirty="0">
                          <a:solidFill>
                            <a:srgbClr val="545454"/>
                          </a:solidFill>
                        </a:rPr>
                        <a:t> </a:t>
                      </a:r>
                      <a:r>
                        <a:rPr lang="en-US" dirty="0" err="1">
                          <a:solidFill>
                            <a:srgbClr val="545454"/>
                          </a:solidFill>
                        </a:rPr>
                        <a:t>τον</a:t>
                      </a:r>
                      <a:r>
                        <a:rPr lang="el-GR" dirty="0">
                          <a:solidFill>
                            <a:srgbClr val="545454"/>
                          </a:solidFill>
                        </a:rPr>
                        <a:t>/τη</a:t>
                      </a:r>
                      <a:r>
                        <a:rPr lang="en-US" dirty="0">
                          <a:solidFill>
                            <a:srgbClr val="545454"/>
                          </a:solidFill>
                        </a:rPr>
                        <a:t> </a:t>
                      </a:r>
                      <a:r>
                        <a:rPr lang="en-US" dirty="0" err="1">
                          <a:solidFill>
                            <a:srgbClr val="545454"/>
                          </a:solidFill>
                        </a:rPr>
                        <a:t>μ</a:t>
                      </a:r>
                      <a:r>
                        <a:rPr lang="en-US" dirty="0">
                          <a:solidFill>
                            <a:srgbClr val="545454"/>
                          </a:solidFill>
                        </a:rPr>
                        <a:t>α</a:t>
                      </a:r>
                      <a:r>
                        <a:rPr lang="en-US" dirty="0" err="1">
                          <a:solidFill>
                            <a:srgbClr val="545454"/>
                          </a:solidFill>
                        </a:rPr>
                        <a:t>θητή</a:t>
                      </a:r>
                      <a:r>
                        <a:rPr lang="el-GR" dirty="0">
                          <a:solidFill>
                            <a:srgbClr val="545454"/>
                          </a:solidFill>
                        </a:rPr>
                        <a:t>/μαθήτρια</a:t>
                      </a:r>
                      <a:endParaRPr dirty="0">
                        <a:solidFill>
                          <a:srgbClr val="545454"/>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lnSpc>
                          <a:spcPct val="115000"/>
                        </a:lnSpc>
                        <a:spcBef>
                          <a:spcPts val="1200"/>
                        </a:spcBef>
                        <a:spcAft>
                          <a:spcPts val="1200"/>
                        </a:spcAft>
                        <a:buNone/>
                      </a:pPr>
                      <a:r>
                        <a:rPr lang="en-US" sz="1800" b="1">
                          <a:solidFill>
                            <a:srgbClr val="545454"/>
                          </a:solidFill>
                        </a:rPr>
                        <a:t>Αποτέλεσμα </a:t>
                      </a:r>
                      <a:endParaRPr sz="1800" b="1">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a:solidFill>
                            <a:srgbClr val="545454"/>
                          </a:solidFill>
                        </a:rPr>
                        <a:t>Συναισθήματα αποθάρρυνσης, ενοχής και εξάρτησης</a:t>
                      </a:r>
                      <a:endParaRPr>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en-US" dirty="0" err="1">
                          <a:solidFill>
                            <a:srgbClr val="545454"/>
                          </a:solidFill>
                        </a:rPr>
                        <a:t>Αίσθημ</a:t>
                      </a:r>
                      <a:r>
                        <a:rPr lang="en-US" dirty="0">
                          <a:solidFill>
                            <a:srgbClr val="545454"/>
                          </a:solidFill>
                        </a:rPr>
                        <a:t>α </a:t>
                      </a:r>
                      <a:r>
                        <a:rPr lang="en-US" dirty="0" err="1">
                          <a:solidFill>
                            <a:srgbClr val="545454"/>
                          </a:solidFill>
                        </a:rPr>
                        <a:t>κ</a:t>
                      </a:r>
                      <a:r>
                        <a:rPr lang="en-US" dirty="0">
                          <a:solidFill>
                            <a:srgbClr val="545454"/>
                          </a:solidFill>
                        </a:rPr>
                        <a:t>α</a:t>
                      </a:r>
                      <a:r>
                        <a:rPr lang="en-US" dirty="0" err="1">
                          <a:solidFill>
                            <a:srgbClr val="545454"/>
                          </a:solidFill>
                        </a:rPr>
                        <a:t>ι</a:t>
                      </a:r>
                      <a:r>
                        <a:rPr lang="en-US" dirty="0">
                          <a:solidFill>
                            <a:srgbClr val="545454"/>
                          </a:solidFill>
                        </a:rPr>
                        <a:t> </a:t>
                      </a:r>
                      <a:r>
                        <a:rPr lang="en-US" dirty="0" err="1">
                          <a:solidFill>
                            <a:srgbClr val="545454"/>
                          </a:solidFill>
                        </a:rPr>
                        <a:t>κλίμ</a:t>
                      </a:r>
                      <a:r>
                        <a:rPr lang="en-US" dirty="0">
                          <a:solidFill>
                            <a:srgbClr val="545454"/>
                          </a:solidFill>
                        </a:rPr>
                        <a:t>α </a:t>
                      </a:r>
                      <a:r>
                        <a:rPr lang="en-US" dirty="0" err="1">
                          <a:solidFill>
                            <a:srgbClr val="545454"/>
                          </a:solidFill>
                        </a:rPr>
                        <a:t>ενδυνάμωσης</a:t>
                      </a:r>
                      <a:r>
                        <a:rPr lang="en-US" dirty="0">
                          <a:solidFill>
                            <a:srgbClr val="545454"/>
                          </a:solidFill>
                        </a:rPr>
                        <a:t>, </a:t>
                      </a:r>
                      <a:r>
                        <a:rPr lang="en-US" dirty="0" err="1">
                          <a:solidFill>
                            <a:srgbClr val="545454"/>
                          </a:solidFill>
                        </a:rPr>
                        <a:t>κινήτρου</a:t>
                      </a:r>
                      <a:r>
                        <a:rPr lang="en-US" dirty="0">
                          <a:solidFill>
                            <a:srgbClr val="545454"/>
                          </a:solidFill>
                        </a:rPr>
                        <a:t> </a:t>
                      </a:r>
                      <a:r>
                        <a:rPr lang="en-US" dirty="0" err="1">
                          <a:solidFill>
                            <a:srgbClr val="545454"/>
                          </a:solidFill>
                        </a:rPr>
                        <a:t>κ</a:t>
                      </a:r>
                      <a:r>
                        <a:rPr lang="en-US" dirty="0">
                          <a:solidFill>
                            <a:srgbClr val="545454"/>
                          </a:solidFill>
                        </a:rPr>
                        <a:t>α</a:t>
                      </a:r>
                      <a:r>
                        <a:rPr lang="en-US" dirty="0" err="1">
                          <a:solidFill>
                            <a:srgbClr val="545454"/>
                          </a:solidFill>
                        </a:rPr>
                        <a:t>ι</a:t>
                      </a:r>
                      <a:r>
                        <a:rPr lang="en-US" dirty="0">
                          <a:solidFill>
                            <a:srgbClr val="545454"/>
                          </a:solidFill>
                        </a:rPr>
                        <a:t> α</a:t>
                      </a:r>
                      <a:r>
                        <a:rPr lang="en-US" dirty="0" err="1">
                          <a:solidFill>
                            <a:srgbClr val="545454"/>
                          </a:solidFill>
                        </a:rPr>
                        <a:t>νθεκτικότητ</a:t>
                      </a:r>
                      <a:r>
                        <a:rPr lang="en-US" dirty="0">
                          <a:solidFill>
                            <a:srgbClr val="545454"/>
                          </a:solidFill>
                        </a:rPr>
                        <a:t>α</a:t>
                      </a:r>
                      <a:r>
                        <a:rPr lang="en-US" dirty="0" err="1">
                          <a:solidFill>
                            <a:srgbClr val="545454"/>
                          </a:solidFill>
                        </a:rPr>
                        <a:t>ς</a:t>
                      </a:r>
                      <a:endParaRPr dirty="0">
                        <a:solidFill>
                          <a:srgbClr val="545454"/>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9e7b6f5a92_0_3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2.1 - </a:t>
            </a:r>
            <a:r>
              <a:rPr lang="el-GR" dirty="0"/>
              <a:t>Επικοινωνία που εστιάζει στα δυνατά σημεία</a:t>
            </a:r>
            <a:endParaRPr dirty="0"/>
          </a:p>
        </p:txBody>
      </p:sp>
      <p:pic>
        <p:nvPicPr>
          <p:cNvPr id="127" name="Google Shape;127;g39e7b6f5a92_0_37"/>
          <p:cNvPicPr preferRelativeResize="0"/>
          <p:nvPr/>
        </p:nvPicPr>
        <p:blipFill>
          <a:blip r:embed="rId3">
            <a:alphaModFix/>
          </a:blip>
          <a:stretch>
            <a:fillRect/>
          </a:stretch>
        </p:blipFill>
        <p:spPr>
          <a:xfrm>
            <a:off x="-427175" y="978300"/>
            <a:ext cx="5727299" cy="5727299"/>
          </a:xfrm>
          <a:prstGeom prst="rect">
            <a:avLst/>
          </a:prstGeom>
          <a:noFill/>
          <a:ln>
            <a:noFill/>
          </a:ln>
        </p:spPr>
      </p:pic>
      <p:sp>
        <p:nvSpPr>
          <p:cNvPr id="128" name="Google Shape;128;g39e7b6f5a92_0_3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a:t>Μελέτη περίπτωσης </a:t>
            </a:r>
            <a:endParaRPr/>
          </a:p>
        </p:txBody>
      </p:sp>
      <p:sp>
        <p:nvSpPr>
          <p:cNvPr id="129" name="Google Shape;129;g39e7b6f5a92_0_37"/>
          <p:cNvSpPr txBox="1">
            <a:spLocks noGrp="1"/>
          </p:cNvSpPr>
          <p:nvPr>
            <p:ph type="body" idx="2"/>
          </p:nvPr>
        </p:nvSpPr>
        <p:spPr>
          <a:xfrm>
            <a:off x="6315273" y="1462675"/>
            <a:ext cx="57273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dirty="0" err="1">
                <a:solidFill>
                  <a:srgbClr val="000000"/>
                </a:solidFill>
              </a:rPr>
              <a:t>Η</a:t>
            </a:r>
            <a:r>
              <a:rPr lang="en-US" sz="2000" dirty="0">
                <a:solidFill>
                  <a:srgbClr val="000000"/>
                </a:solidFill>
              </a:rPr>
              <a:t> </a:t>
            </a:r>
            <a:r>
              <a:rPr lang="en-US" sz="2000" dirty="0" err="1">
                <a:solidFill>
                  <a:srgbClr val="000000"/>
                </a:solidFill>
              </a:rPr>
              <a:t>Ρίν</a:t>
            </a:r>
            <a:r>
              <a:rPr lang="en-US" sz="2000" dirty="0">
                <a:solidFill>
                  <a:srgbClr val="000000"/>
                </a:solidFill>
              </a:rPr>
              <a:t>α, </a:t>
            </a:r>
            <a:r>
              <a:rPr lang="en-US" sz="2000" dirty="0" err="1">
                <a:solidFill>
                  <a:srgbClr val="000000"/>
                </a:solidFill>
              </a:rPr>
              <a:t>μι</a:t>
            </a:r>
            <a:r>
              <a:rPr lang="en-US" sz="2000" dirty="0">
                <a:solidFill>
                  <a:srgbClr val="000000"/>
                </a:solidFill>
              </a:rPr>
              <a:t>α 10χρονη </a:t>
            </a:r>
            <a:r>
              <a:rPr lang="en-US" sz="2000" dirty="0" err="1">
                <a:solidFill>
                  <a:srgbClr val="000000"/>
                </a:solidFill>
              </a:rPr>
              <a:t>μ</a:t>
            </a:r>
            <a:r>
              <a:rPr lang="en-US" sz="2000" dirty="0">
                <a:solidFill>
                  <a:srgbClr val="000000"/>
                </a:solidFill>
              </a:rPr>
              <a:t>α</a:t>
            </a:r>
            <a:r>
              <a:rPr lang="en-US" sz="2000" dirty="0" err="1">
                <a:solidFill>
                  <a:srgbClr val="000000"/>
                </a:solidFill>
              </a:rPr>
              <a:t>θήτρι</a:t>
            </a:r>
            <a:r>
              <a:rPr lang="en-US" sz="2000" dirty="0">
                <a:solidFill>
                  <a:srgbClr val="000000"/>
                </a:solidFill>
              </a:rPr>
              <a:t>α </a:t>
            </a:r>
            <a:r>
              <a:rPr lang="en-US" sz="2000" dirty="0" err="1">
                <a:solidFill>
                  <a:srgbClr val="000000"/>
                </a:solidFill>
              </a:rPr>
              <a:t>με</a:t>
            </a:r>
            <a:r>
              <a:rPr lang="en-US" sz="2000" dirty="0">
                <a:solidFill>
                  <a:srgbClr val="000000"/>
                </a:solidFill>
              </a:rPr>
              <a:t> </a:t>
            </a:r>
            <a:r>
              <a:rPr lang="en-US" sz="2000" dirty="0" err="1">
                <a:solidFill>
                  <a:srgbClr val="000000"/>
                </a:solidFill>
              </a:rPr>
              <a:t>δυσλεξί</a:t>
            </a:r>
            <a:r>
              <a:rPr lang="en-US" sz="2000" dirty="0">
                <a:solidFill>
                  <a:srgbClr val="000000"/>
                </a:solidFill>
              </a:rPr>
              <a:t>α, </a:t>
            </a:r>
            <a:endParaRPr sz="2000" dirty="0">
              <a:solidFill>
                <a:srgbClr val="000000"/>
              </a:solidFill>
            </a:endParaRPr>
          </a:p>
          <a:p>
            <a:pPr marL="0" lvl="0" indent="0" algn="l" rtl="0">
              <a:lnSpc>
                <a:spcPct val="100000"/>
              </a:lnSpc>
              <a:spcBef>
                <a:spcPts val="0"/>
              </a:spcBef>
              <a:spcAft>
                <a:spcPts val="0"/>
              </a:spcAft>
              <a:buNone/>
            </a:pPr>
            <a:r>
              <a:rPr lang="en-US" sz="2000" dirty="0">
                <a:solidFill>
                  <a:srgbClr val="000000"/>
                </a:solidFill>
              </a:rPr>
              <a:t>πα</a:t>
            </a:r>
            <a:r>
              <a:rPr lang="en-US" sz="2000" dirty="0" err="1">
                <a:solidFill>
                  <a:srgbClr val="000000"/>
                </a:solidFill>
              </a:rPr>
              <a:t>ρ</a:t>
            </a:r>
            <a:r>
              <a:rPr lang="en-US" sz="2000" dirty="0">
                <a:solidFill>
                  <a:srgbClr val="000000"/>
                </a:solidFill>
              </a:rPr>
              <a:t>α</a:t>
            </a:r>
            <a:r>
              <a:rPr lang="en-US" sz="2000" dirty="0" err="1">
                <a:solidFill>
                  <a:srgbClr val="000000"/>
                </a:solidFill>
              </a:rPr>
              <a:t>κολουθεί</a:t>
            </a:r>
            <a:r>
              <a:rPr lang="en-US" sz="2000" dirty="0">
                <a:solidFill>
                  <a:srgbClr val="000000"/>
                </a:solidFill>
              </a:rPr>
              <a:t> </a:t>
            </a:r>
            <a:r>
              <a:rPr lang="en-US" sz="2000" dirty="0" err="1">
                <a:solidFill>
                  <a:srgbClr val="000000"/>
                </a:solidFill>
              </a:rPr>
              <a:t>μι</a:t>
            </a:r>
            <a:r>
              <a:rPr lang="en-US" sz="2000" dirty="0">
                <a:solidFill>
                  <a:srgbClr val="000000"/>
                </a:solidFill>
              </a:rPr>
              <a:t>α </a:t>
            </a:r>
            <a:r>
              <a:rPr lang="en-US" sz="2000" dirty="0" err="1">
                <a:solidFill>
                  <a:srgbClr val="000000"/>
                </a:solidFill>
              </a:rPr>
              <a:t>συνάντηση</a:t>
            </a:r>
            <a:r>
              <a:rPr lang="en-US" sz="2000" dirty="0">
                <a:solidFill>
                  <a:srgbClr val="000000"/>
                </a:solidFill>
              </a:rPr>
              <a:t> </a:t>
            </a:r>
            <a:r>
              <a:rPr lang="en-US" sz="2000" dirty="0" err="1">
                <a:solidFill>
                  <a:srgbClr val="000000"/>
                </a:solidFill>
              </a:rPr>
              <a:t>γονέω</a:t>
            </a:r>
            <a:r>
              <a:rPr lang="el-GR" sz="2000" dirty="0">
                <a:solidFill>
                  <a:srgbClr val="000000"/>
                </a:solidFill>
              </a:rPr>
              <a:t>ν-εκπαιδευτικών</a:t>
            </a:r>
            <a:r>
              <a:rPr lang="en-US" sz="2000" dirty="0">
                <a:solidFill>
                  <a:srgbClr val="000000"/>
                </a:solidFill>
              </a:rPr>
              <a:t>.</a:t>
            </a:r>
            <a:endParaRPr sz="2000" dirty="0">
              <a:solidFill>
                <a:srgbClr val="000000"/>
              </a:solidFill>
            </a:endParaRPr>
          </a:p>
          <a:p>
            <a:pPr marL="0" lvl="0" indent="0" algn="l" rtl="0">
              <a:lnSpc>
                <a:spcPct val="100000"/>
              </a:lnSpc>
              <a:spcBef>
                <a:spcPts val="0"/>
              </a:spcBef>
              <a:spcAft>
                <a:spcPts val="0"/>
              </a:spcAft>
              <a:buNone/>
            </a:pPr>
            <a:endParaRPr sz="2000" dirty="0">
              <a:solidFill>
                <a:srgbClr val="000000"/>
              </a:solidFill>
            </a:endParaRPr>
          </a:p>
          <a:p>
            <a:pPr marL="0" lvl="0" indent="0" algn="ctr" rtl="0">
              <a:lnSpc>
                <a:spcPct val="100000"/>
              </a:lnSpc>
              <a:spcBef>
                <a:spcPts val="0"/>
              </a:spcBef>
              <a:spcAft>
                <a:spcPts val="0"/>
              </a:spcAft>
              <a:buNone/>
            </a:pPr>
            <a:r>
              <a:rPr lang="en-US" sz="2000" dirty="0" err="1">
                <a:solidFill>
                  <a:schemeClr val="accent2"/>
                </a:solidFill>
              </a:rPr>
              <a:t>Ε</a:t>
            </a:r>
            <a:r>
              <a:rPr lang="en-US" sz="2000" dirty="0">
                <a:solidFill>
                  <a:schemeClr val="accent2"/>
                </a:solidFill>
              </a:rPr>
              <a:t>π</a:t>
            </a:r>
            <a:r>
              <a:rPr lang="en-US" sz="2000" dirty="0" err="1">
                <a:solidFill>
                  <a:schemeClr val="accent2"/>
                </a:solidFill>
              </a:rPr>
              <a:t>ικοινωνί</a:t>
            </a:r>
            <a:r>
              <a:rPr lang="en-US" sz="2000" dirty="0">
                <a:solidFill>
                  <a:schemeClr val="accent2"/>
                </a:solidFill>
              </a:rPr>
              <a:t>α </a:t>
            </a:r>
            <a:r>
              <a:rPr lang="en-US" sz="2000" dirty="0" err="1">
                <a:solidFill>
                  <a:schemeClr val="accent2"/>
                </a:solidFill>
              </a:rPr>
              <a:t>του</a:t>
            </a:r>
            <a:r>
              <a:rPr lang="en-US" sz="2000" dirty="0">
                <a:solidFill>
                  <a:schemeClr val="accent2"/>
                </a:solidFill>
              </a:rPr>
              <a:t> </a:t>
            </a:r>
            <a:r>
              <a:rPr lang="el-GR" sz="2000" dirty="0">
                <a:solidFill>
                  <a:schemeClr val="accent2"/>
                </a:solidFill>
              </a:rPr>
              <a:t>εκπαιδευτικού</a:t>
            </a:r>
            <a:r>
              <a:rPr lang="en-US" sz="2000" dirty="0">
                <a:solidFill>
                  <a:schemeClr val="accent2"/>
                </a:solidFill>
              </a:rPr>
              <a:t> 1: </a:t>
            </a:r>
            <a:endParaRPr sz="2000" dirty="0">
              <a:solidFill>
                <a:schemeClr val="accent2"/>
              </a:solidFill>
            </a:endParaRPr>
          </a:p>
          <a:p>
            <a:pPr marL="0" lvl="0" indent="0" algn="ctr" rtl="0">
              <a:lnSpc>
                <a:spcPct val="100000"/>
              </a:lnSpc>
              <a:spcBef>
                <a:spcPts val="0"/>
              </a:spcBef>
              <a:spcAft>
                <a:spcPts val="0"/>
              </a:spcAft>
              <a:buNone/>
            </a:pPr>
            <a:endParaRPr sz="2000" dirty="0">
              <a:solidFill>
                <a:schemeClr val="accent2"/>
              </a:solidFill>
            </a:endParaRPr>
          </a:p>
          <a:p>
            <a:pPr marL="0" indent="0" algn="ctr">
              <a:lnSpc>
                <a:spcPct val="100000"/>
              </a:lnSpc>
              <a:spcBef>
                <a:spcPts val="0"/>
              </a:spcBef>
            </a:pPr>
            <a:r>
              <a:rPr lang="el-GR" sz="2000" dirty="0">
                <a:solidFill>
                  <a:schemeClr val="accent2"/>
                </a:solidFill>
              </a:rPr>
              <a:t>«Η Ρίνα είναι μια πολύ δημιουργική μαθήτρια, με εξαιρετική ικανότητα στην αφήγηση ιστοριών και πλούσια φαντασία. Η ανάγνωση μπορεί αυτή τη στιγμή να της φαίνεται δύσκολη, αλλά μπορούμε να αξιοποιήσουμε τις αφηγηματικές της δεξιότητες για να ενισχύσουμε την αυτοπεποίθησή της στις λέξεις. Ας δημιουργήσουμε δραστηριότητες που συνδέουν τα δυνατά της σημεία στην προφορική έκφραση με την εξάσκηση στην ανάγνωση».</a:t>
            </a:r>
            <a:endParaRPr sz="2000" dirty="0">
              <a:solidFill>
                <a:schemeClr val="accent2"/>
              </a:solidFill>
            </a:endParaRPr>
          </a:p>
          <a:p>
            <a:pPr marL="0" lvl="0" indent="0" algn="l"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b="1" dirty="0">
              <a:solidFill>
                <a:srgbClr val="000000"/>
              </a:solidFill>
            </a:endParaRPr>
          </a:p>
          <a:p>
            <a:pPr marL="0" lvl="0" indent="0" algn="l" rtl="0">
              <a:lnSpc>
                <a:spcPct val="100000"/>
              </a:lnSpc>
              <a:spcBef>
                <a:spcPts val="0"/>
              </a:spcBef>
              <a:spcAft>
                <a:spcPts val="0"/>
              </a:spcAft>
              <a:buNone/>
            </a:pPr>
            <a:endParaRPr sz="2000" b="1" dirty="0">
              <a:solidFill>
                <a:srgbClr val="000000"/>
              </a:solidFill>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6363</Words>
  <Application>Microsoft Macintosh PowerPoint</Application>
  <PresentationFormat>Widescreen</PresentationFormat>
  <Paragraphs>539</Paragraphs>
  <Slides>52</Slides>
  <Notes>52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Roboto</vt:lpstr>
      <vt:lpstr>Open Sans</vt:lpstr>
      <vt:lpstr>CARDET Course template - Cover page</vt:lpstr>
      <vt:lpstr>CARDET Course template</vt:lpstr>
      <vt:lpstr>Ευημερεύοντα Σχολεία: Μια Συστημική, Ολιστική Σχολική Προσέγγιση στην Ψυχική Υγεία και Ευημερία</vt:lpstr>
      <vt:lpstr>ΠΕ 3: Κατάρτιση και ανάπτυξη ικανοτήτων (D3.1) </vt:lpstr>
      <vt:lpstr>Ενότητα 2.1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Ενότητα 2.1 - Επικοινωνία που εστιάζει στα δυνατά σημεία</vt:lpstr>
      <vt:lpstr>Αναστοχασμός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Ενότητα 2.2 - Οικοδόμηση θετικών σχέσεων και συνεργασίας</vt:lpstr>
      <vt:lpstr>Συμπέρασμα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Ενότητα 2.3 - Ηγεσία αλλαγής μέσα από τη Θετική Ψυχολογία</vt:lpstr>
      <vt:lpstr>Αναστοχασμός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keywords>, docId:8BB091808BF0776D88E2CB5AF59BB35D</cp:keywords>
  <cp:lastModifiedBy>Chrysostomos Constantinides</cp:lastModifiedBy>
  <cp:revision>16</cp:revision>
  <dcterms:created xsi:type="dcterms:W3CDTF">2014-07-11T09:12:14Z</dcterms:created>
  <dcterms:modified xsi:type="dcterms:W3CDTF">2025-11-25T06:55:37Z</dcterms:modified>
</cp:coreProperties>
</file>