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2.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Lst>
  <p:notesMasterIdLst>
    <p:notesMasterId r:id="rId7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Lst>
  <p:sldSz cx="12192000" cy="6858000"/>
  <p:notesSz cx="6858000" cy="9144000"/>
  <p:embeddedFontLst>
    <p:embeddedFont>
      <p:font typeface="Open Sans" panose="020B060603050402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initials="K" lastIdx="4" clrIdx="0">
    <p:extLst>
      <p:ext uri="{19B8F6BF-5375-455C-9EA6-DF929625EA0E}">
        <p15:presenceInfo xmlns:p15="http://schemas.microsoft.com/office/powerpoint/2012/main" userId="Kate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992D453-EDEB-47C2-ACD6-50B47A55E5B0}">
  <a:tblStyle styleId="{0992D453-EDEB-47C2-ACD6-50B47A55E5B0}"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BE8A08-8D04-4111-BEEB-F7518B2CC316}" styleName="Table_1">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3BE305D-1FC3-42C8-867A-E4E43ACF863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DC89A4C-FAC5-4093-AE1F-EA879BAF3B94}" styleName="Table_1">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12700" cap="flat" cmpd="sng">
              <a:solidFill>
                <a:schemeClr val="accent2"/>
              </a:solidFill>
              <a:prstDash val="solid"/>
              <a:round/>
              <a:headEnd type="none" w="sm" len="sm"/>
              <a:tailEnd type="none" w="sm" len="sm"/>
            </a:ln>
          </a:insideV>
        </a:tcBdr>
        <a:fill>
          <a:solidFill>
            <a:srgbClr val="FFFFFF">
              <a:alpha val="0"/>
            </a:srgbClr>
          </a:solidFill>
        </a:fill>
      </a:tcStyle>
    </a:wholeTbl>
    <a:band1H>
      <a:tcTxStyle/>
      <a:tcStyle>
        <a:tcBdr/>
        <a:fill>
          <a:solidFill>
            <a:schemeClr val="accent2">
              <a:alpha val="20000"/>
            </a:schemeClr>
          </a:solidFill>
        </a:fill>
      </a:tcStyle>
    </a:band1H>
    <a:band2H>
      <a:tcTxStyle/>
      <a:tcStyle>
        <a:tcBdr/>
      </a:tcStyle>
    </a:band2H>
    <a:band1V>
      <a:tcTxStyle/>
      <a:tcStyle>
        <a:tcBdr/>
        <a:fill>
          <a:solidFill>
            <a:schemeClr val="accent2">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2"/>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31" autoAdjust="0"/>
  </p:normalViewPr>
  <p:slideViewPr>
    <p:cSldViewPr snapToGrid="0">
      <p:cViewPr varScale="1">
        <p:scale>
          <a:sx n="69" d="100"/>
          <a:sy n="69" d="100"/>
        </p:scale>
        <p:origin x="112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3.fntdata"/><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fntdata"/><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2.fntdata"/><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16T15:48:17.883" idx="2">
    <p:pos x="5064" y="1461"/>
    <p:text>Αυτά τα 4 εικονίδια δεν μπορούσα να τα μετακινήσω. Κάποια πέφτουν πάνω στο κείμενο.</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5-12-17T16:22:08.623" idx="4">
    <p:pos x="5012" y="1161"/>
    <p:text>Πώς γίνεται να είναι το τέλος της Ενότητας (Module) 1 και στην επόμενη διαφάνεια να γράφει Unit 3;
Μήπως έχει γίνει κάποιο λάθος;
Στη Διαφάνεια 3, γράφει τα 4 Units</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19045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erma-digital.e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8292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ae6d943e68_0_5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US" sz="1000" dirty="0" err="1">
                <a:latin typeface="Arial"/>
                <a:ea typeface="Arial"/>
                <a:cs typeface="Arial"/>
                <a:sym typeface="Arial"/>
              </a:rPr>
              <a:t>Μελέτες</a:t>
            </a:r>
            <a:r>
              <a:rPr lang="en-US" sz="1000" dirty="0">
                <a:latin typeface="Arial"/>
                <a:ea typeface="Arial"/>
                <a:cs typeface="Arial"/>
                <a:sym typeface="Arial"/>
              </a:rPr>
              <a:t> π</a:t>
            </a:r>
            <a:r>
              <a:rPr lang="en-US" sz="1000" dirty="0" err="1">
                <a:latin typeface="Arial"/>
                <a:ea typeface="Arial"/>
                <a:cs typeface="Arial"/>
                <a:sym typeface="Arial"/>
              </a:rPr>
              <a:t>ερ</a:t>
            </a:r>
            <a:r>
              <a:rPr lang="el-GR" sz="1000" dirty="0" err="1">
                <a:latin typeface="Arial"/>
                <a:ea typeface="Arial"/>
                <a:cs typeface="Arial"/>
                <a:sym typeface="Arial"/>
              </a:rPr>
              <a:t>ίπτωσης</a:t>
            </a:r>
            <a:r>
              <a:rPr lang="en-US" sz="1000" dirty="0">
                <a:latin typeface="Arial"/>
                <a:ea typeface="Arial"/>
                <a:cs typeface="Arial"/>
                <a:sym typeface="Arial"/>
              </a:rPr>
              <a:t> σε όλη την Ευρώπη υπογραμμίζουν τον τρόπο με τον οποίο οι δομημένες προσεγγίσεις, όπως η ενσωμάτωση πλαισίων ευημερίας στα προγράμματα σπουδών, μπορούν να μειώσουν το άγχος, να βελτιώσουν τις σχέσεις μεταξύ συνομηλίκων και να ενισχύσουν την ανθεκτικότητα σε ψηφιακά περιβάλλοντα (</a:t>
            </a:r>
            <a:r>
              <a:rPr lang="en-US" sz="1000" u="sng" dirty="0">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PERMA-Digital Consortium</a:t>
            </a:r>
            <a:r>
              <a:rPr lang="en-US" sz="1000" dirty="0">
                <a:latin typeface="Arial"/>
                <a:ea typeface="Arial"/>
                <a:cs typeface="Arial"/>
                <a:sym typeface="Arial"/>
              </a:rPr>
              <a:t>, 2025).</a:t>
            </a:r>
            <a:endParaRPr sz="1000" dirty="0">
              <a:solidFill>
                <a:srgbClr val="080301"/>
              </a:solidFill>
              <a:latin typeface="Arial"/>
              <a:ea typeface="Arial"/>
              <a:cs typeface="Arial"/>
              <a:sym typeface="Arial"/>
            </a:endParaRPr>
          </a:p>
          <a:p>
            <a:pPr marL="0" lvl="0" indent="0" algn="l" rtl="0">
              <a:lnSpc>
                <a:spcPct val="107000"/>
              </a:lnSpc>
              <a:spcBef>
                <a:spcPts val="1200"/>
              </a:spcBef>
              <a:spcAft>
                <a:spcPts val="1200"/>
              </a:spcAft>
              <a:buSzPts val="1100"/>
              <a:buNone/>
            </a:pPr>
            <a:endParaRPr sz="400" dirty="0"/>
          </a:p>
        </p:txBody>
      </p:sp>
      <p:sp>
        <p:nvSpPr>
          <p:cNvPr id="125" name="Google Shape;125;g3ae6d943e68_0_5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799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ae6d943e68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7000"/>
              </a:lnSpc>
              <a:spcBef>
                <a:spcPts val="1200"/>
              </a:spcBef>
              <a:spcAft>
                <a:spcPts val="0"/>
              </a:spcAft>
              <a:buSzPts val="1300"/>
              <a:buChar char="-"/>
            </a:pPr>
            <a:r>
              <a:rPr lang="en-US" sz="1100" dirty="0" err="1"/>
              <a:t>Μοιράστε</a:t>
            </a:r>
            <a:r>
              <a:rPr lang="en-US" sz="1100" dirty="0"/>
              <a:t> </a:t>
            </a:r>
            <a:r>
              <a:rPr lang="en-US" sz="1100" dirty="0" err="1"/>
              <a:t>το</a:t>
            </a:r>
            <a:r>
              <a:rPr lang="en-US" sz="1100" dirty="0"/>
              <a:t> </a:t>
            </a:r>
            <a:r>
              <a:rPr lang="en-US" sz="1100" dirty="0" err="1"/>
              <a:t>έγγρ</a:t>
            </a:r>
            <a:r>
              <a:rPr lang="en-US" sz="1100" dirty="0"/>
              <a:t>αφο «Σύγκριση των </a:t>
            </a:r>
            <a:r>
              <a:rPr lang="el-GR" sz="1100" dirty="0"/>
              <a:t>Θετικών και Αρνητικών Συνεπειών στους/στις Μαθητές/-</a:t>
            </a:r>
            <a:r>
              <a:rPr lang="el-GR" sz="1100" dirty="0" err="1"/>
              <a:t>τριες</a:t>
            </a:r>
            <a:r>
              <a:rPr lang="en-US" sz="1100" dirty="0"/>
              <a:t>».</a:t>
            </a:r>
            <a:endParaRPr sz="1100" dirty="0"/>
          </a:p>
          <a:p>
            <a:pPr marL="457200" lvl="0" indent="-311150" algn="l" rtl="0">
              <a:lnSpc>
                <a:spcPct val="107000"/>
              </a:lnSpc>
              <a:spcBef>
                <a:spcPts val="0"/>
              </a:spcBef>
              <a:spcAft>
                <a:spcPts val="0"/>
              </a:spcAft>
              <a:buSzPts val="1300"/>
              <a:buChar char="-"/>
            </a:pPr>
            <a:r>
              <a:rPr lang="en-US" sz="1100" dirty="0" err="1"/>
              <a:t>Εξετάστε</a:t>
            </a:r>
            <a:r>
              <a:rPr lang="en-US" sz="1100" dirty="0"/>
              <a:t> </a:t>
            </a:r>
            <a:r>
              <a:rPr lang="en-US" sz="1100" dirty="0" err="1"/>
              <a:t>το</a:t>
            </a:r>
            <a:r>
              <a:rPr lang="en-US" sz="1100" dirty="0"/>
              <a:t> </a:t>
            </a:r>
            <a:r>
              <a:rPr lang="en-US" sz="1100" dirty="0" err="1"/>
              <a:t>έγγρ</a:t>
            </a:r>
            <a:r>
              <a:rPr lang="en-US" sz="1100" dirty="0"/>
              <a:t>αφο και τα βήματα μαζί με τους</a:t>
            </a:r>
            <a:r>
              <a:rPr lang="el-GR" sz="1100" dirty="0"/>
              <a:t>/τις</a:t>
            </a:r>
            <a:r>
              <a:rPr lang="en-US" sz="1100" dirty="0"/>
              <a:t> εκπαιδευτικούς.</a:t>
            </a:r>
            <a:endParaRPr sz="1100" dirty="0"/>
          </a:p>
          <a:p>
            <a:pPr marL="457200" lvl="0" indent="-311150" algn="l" rtl="0">
              <a:lnSpc>
                <a:spcPct val="107000"/>
              </a:lnSpc>
              <a:spcBef>
                <a:spcPts val="0"/>
              </a:spcBef>
              <a:spcAft>
                <a:spcPts val="0"/>
              </a:spcAft>
              <a:buSzPts val="1300"/>
              <a:buChar char="-"/>
            </a:pPr>
            <a:r>
              <a:rPr lang="el-GR" sz="1100" dirty="0" err="1"/>
              <a:t>Συντονίσ</a:t>
            </a:r>
            <a:r>
              <a:rPr lang="en-US" sz="1100" dirty="0" err="1"/>
              <a:t>τε</a:t>
            </a:r>
            <a:r>
              <a:rPr lang="en-US" sz="1100" dirty="0"/>
              <a:t> </a:t>
            </a:r>
            <a:r>
              <a:rPr lang="en-US" sz="1100" dirty="0" err="1"/>
              <a:t>τη</a:t>
            </a:r>
            <a:r>
              <a:rPr lang="en-US" sz="1100" dirty="0"/>
              <a:t> </a:t>
            </a:r>
            <a:r>
              <a:rPr lang="en-US" sz="1100" dirty="0" err="1"/>
              <a:t>δι</a:t>
            </a:r>
            <a:r>
              <a:rPr lang="en-US" sz="1100" dirty="0"/>
              <a:t>αδικασία αναστοχασμού τους – δώστε τους χρόνο να προσθέσουν ένα παράδειγμα και προσφέρετε την επιλογή να το μοιραστούν με την ομάδα, αν κάποιος</a:t>
            </a:r>
            <a:r>
              <a:rPr lang="el-GR" sz="1100" dirty="0"/>
              <a:t>/-ποια</a:t>
            </a:r>
            <a:r>
              <a:rPr lang="en-US" sz="1100" dirty="0"/>
              <a:t> το επιθυμεί.</a:t>
            </a:r>
            <a:endParaRPr sz="1100" dirty="0"/>
          </a:p>
          <a:p>
            <a:pPr marL="457200" lvl="0" indent="-298450" algn="l" rtl="0">
              <a:lnSpc>
                <a:spcPct val="107000"/>
              </a:lnSpc>
              <a:spcBef>
                <a:spcPts val="0"/>
              </a:spcBef>
              <a:spcAft>
                <a:spcPts val="0"/>
              </a:spcAft>
              <a:buSzPts val="1100"/>
              <a:buChar char="-"/>
            </a:pPr>
            <a:r>
              <a:rPr lang="en-US" sz="1100" dirty="0"/>
              <a:t>Να </a:t>
            </a:r>
            <a:r>
              <a:rPr lang="en-US" sz="1100" dirty="0" err="1"/>
              <a:t>είστε</a:t>
            </a:r>
            <a:r>
              <a:rPr lang="en-US" sz="1100" dirty="0"/>
              <a:t> </a:t>
            </a:r>
            <a:r>
              <a:rPr lang="en-US" sz="1100" dirty="0" err="1"/>
              <a:t>ευέλικτοι</a:t>
            </a:r>
            <a:r>
              <a:rPr lang="el-GR" sz="1100" dirty="0"/>
              <a:t>/-</a:t>
            </a:r>
            <a:r>
              <a:rPr lang="el-GR" sz="1100" dirty="0" err="1"/>
              <a:t>κτες</a:t>
            </a:r>
            <a:r>
              <a:rPr lang="en-US" sz="1100" dirty="0"/>
              <a:t> </a:t>
            </a:r>
            <a:r>
              <a:rPr lang="en-US" sz="1100" dirty="0" err="1"/>
              <a:t>ώστε</a:t>
            </a:r>
            <a:r>
              <a:rPr lang="en-US" sz="1100" dirty="0"/>
              <a:t> να </a:t>
            </a:r>
            <a:r>
              <a:rPr lang="en-US" sz="1100" dirty="0" err="1"/>
              <a:t>ξεκινήσετε</a:t>
            </a:r>
            <a:r>
              <a:rPr lang="en-US" sz="1100" dirty="0"/>
              <a:t> </a:t>
            </a:r>
            <a:r>
              <a:rPr lang="en-US" sz="1100" dirty="0" err="1"/>
              <a:t>μι</a:t>
            </a:r>
            <a:r>
              <a:rPr lang="en-US" sz="1100" dirty="0"/>
              <a:t>α συζήτηση αν όλοι</a:t>
            </a:r>
            <a:r>
              <a:rPr lang="el-GR" sz="1100" dirty="0"/>
              <a:t>/-λες</a:t>
            </a:r>
            <a:r>
              <a:rPr lang="en-US" sz="1100" dirty="0"/>
              <a:t> αισθάνονται άνετα.</a:t>
            </a:r>
            <a:endParaRPr sz="1100" dirty="0"/>
          </a:p>
          <a:p>
            <a:pPr marL="457200" lvl="0" indent="-311150" algn="l" rtl="0">
              <a:lnSpc>
                <a:spcPct val="107000"/>
              </a:lnSpc>
              <a:spcBef>
                <a:spcPts val="0"/>
              </a:spcBef>
              <a:spcAft>
                <a:spcPts val="0"/>
              </a:spcAft>
              <a:buSzPts val="1300"/>
              <a:buChar char="-"/>
            </a:pPr>
            <a:r>
              <a:rPr lang="en-US" sz="1100" dirty="0" err="1"/>
              <a:t>Στο</a:t>
            </a:r>
            <a:r>
              <a:rPr lang="en-US" sz="1100" dirty="0"/>
              <a:t> </a:t>
            </a:r>
            <a:r>
              <a:rPr lang="en-US" sz="1100" dirty="0" err="1"/>
              <a:t>τέλος</a:t>
            </a:r>
            <a:r>
              <a:rPr lang="en-US" sz="1100" dirty="0"/>
              <a:t>, ανα</a:t>
            </a:r>
            <a:r>
              <a:rPr lang="en-US" sz="1100" dirty="0" err="1"/>
              <a:t>φέρετε</a:t>
            </a:r>
            <a:r>
              <a:rPr lang="en-US" sz="1100" dirty="0"/>
              <a:t> </a:t>
            </a:r>
            <a:r>
              <a:rPr lang="en-US" sz="1100" dirty="0" err="1"/>
              <a:t>ότι</a:t>
            </a:r>
            <a:r>
              <a:rPr lang="en-US" sz="1100" dirty="0"/>
              <a:t> μπ</a:t>
            </a:r>
            <a:r>
              <a:rPr lang="en-US" sz="1100" dirty="0" err="1"/>
              <a:t>ορούν</a:t>
            </a:r>
            <a:r>
              <a:rPr lang="en-US" sz="1100" dirty="0"/>
              <a:t> να </a:t>
            </a:r>
            <a:r>
              <a:rPr lang="el-GR" sz="1100" dirty="0"/>
              <a:t>πραγματοποιήσουν</a:t>
            </a:r>
            <a:r>
              <a:rPr lang="en-US" sz="1100" dirty="0"/>
              <a:t> α</a:t>
            </a:r>
            <a:r>
              <a:rPr lang="en-US" sz="1100" dirty="0" err="1"/>
              <a:t>υτή</a:t>
            </a:r>
            <a:r>
              <a:rPr lang="en-US" sz="1100" dirty="0"/>
              <a:t> </a:t>
            </a:r>
            <a:r>
              <a:rPr lang="en-US" sz="1100" dirty="0" err="1"/>
              <a:t>τη</a:t>
            </a:r>
            <a:r>
              <a:rPr lang="en-US" sz="1100" dirty="0"/>
              <a:t> </a:t>
            </a:r>
            <a:r>
              <a:rPr lang="en-US" sz="1100" dirty="0" err="1"/>
              <a:t>δρ</a:t>
            </a:r>
            <a:r>
              <a:rPr lang="en-US" sz="1100" dirty="0"/>
              <a:t>αστηριότητα με την τάξη τους. </a:t>
            </a:r>
            <a:r>
              <a:rPr lang="en-US" sz="1100" dirty="0" err="1"/>
              <a:t>Ζητήστε</a:t>
            </a:r>
            <a:r>
              <a:rPr lang="en-US" sz="1100" dirty="0"/>
              <a:t> από </a:t>
            </a:r>
            <a:r>
              <a:rPr lang="el-GR" sz="1100" dirty="0"/>
              <a:t>τους/τις μαθήτριες/-</a:t>
            </a:r>
            <a:r>
              <a:rPr lang="el-GR" sz="1100" dirty="0" err="1"/>
              <a:t>τριες</a:t>
            </a:r>
            <a:r>
              <a:rPr lang="en-US" sz="1100" dirty="0"/>
              <a:t> να π</a:t>
            </a:r>
            <a:r>
              <a:rPr lang="en-US" sz="1100" dirty="0" err="1"/>
              <a:t>ροσθέσουν</a:t>
            </a:r>
            <a:r>
              <a:rPr lang="en-US" sz="1100" dirty="0"/>
              <a:t> τα </a:t>
            </a:r>
            <a:r>
              <a:rPr lang="en-US" sz="1100" dirty="0" err="1"/>
              <a:t>δικά</a:t>
            </a:r>
            <a:r>
              <a:rPr lang="en-US" sz="1100" dirty="0"/>
              <a:t> τους παρα</a:t>
            </a:r>
            <a:r>
              <a:rPr lang="en-US" sz="1100" dirty="0" err="1"/>
              <a:t>δείγμ</a:t>
            </a:r>
            <a:r>
              <a:rPr lang="en-US" sz="1100" dirty="0"/>
              <a:t>ατα από το σχολείο και το σπίτι. </a:t>
            </a:r>
            <a:r>
              <a:rPr lang="en-US" sz="1100" dirty="0" err="1"/>
              <a:t>Αυτό</a:t>
            </a:r>
            <a:r>
              <a:rPr lang="en-US" sz="1100" dirty="0"/>
              <a:t> </a:t>
            </a:r>
            <a:r>
              <a:rPr lang="en-US" sz="1100" dirty="0" err="1"/>
              <a:t>τους</a:t>
            </a:r>
            <a:r>
              <a:rPr lang="el-GR" sz="1100" dirty="0"/>
              <a:t>/τις</a:t>
            </a:r>
            <a:r>
              <a:rPr lang="en-US" sz="1100" dirty="0"/>
              <a:t> β</a:t>
            </a:r>
            <a:r>
              <a:rPr lang="en-US" sz="1100" dirty="0" err="1"/>
              <a:t>οηθά</a:t>
            </a:r>
            <a:r>
              <a:rPr lang="en-US" sz="1100" dirty="0"/>
              <a:t> να κατα</a:t>
            </a:r>
            <a:r>
              <a:rPr lang="en-US" sz="1100" dirty="0" err="1"/>
              <a:t>νοήσουν</a:t>
            </a:r>
            <a:r>
              <a:rPr lang="en-US" sz="1100" dirty="0"/>
              <a:t> π</a:t>
            </a:r>
            <a:r>
              <a:rPr lang="en-US" sz="1100" dirty="0" err="1"/>
              <a:t>ώς</a:t>
            </a:r>
            <a:r>
              <a:rPr lang="en-US" sz="1100" dirty="0"/>
              <a:t> η </a:t>
            </a:r>
            <a:r>
              <a:rPr lang="en-US" sz="1100" dirty="0" err="1"/>
              <a:t>τεχνολογί</a:t>
            </a:r>
            <a:r>
              <a:rPr lang="en-US" sz="1100" dirty="0"/>
              <a:t>α επηρεάζει τη σωματική, συναισθηματική, ψυχική και κοινωνική τους ευημερία και τους</a:t>
            </a:r>
            <a:r>
              <a:rPr lang="el-GR" sz="1100" dirty="0"/>
              <a:t>/τις</a:t>
            </a:r>
            <a:r>
              <a:rPr lang="en-US" sz="1100" dirty="0"/>
              <a:t> ενθαρρύνει να κάνουν πιο υγιεινές επιλογές.</a:t>
            </a:r>
            <a:endParaRPr sz="1100" dirty="0"/>
          </a:p>
        </p:txBody>
      </p:sp>
      <p:sp>
        <p:nvSpPr>
          <p:cNvPr id="132" name="Google Shape;132;g3ae6d943e68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7326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ae6d943e68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7000"/>
              </a:lnSpc>
              <a:spcBef>
                <a:spcPts val="1200"/>
              </a:spcBef>
              <a:spcAft>
                <a:spcPts val="0"/>
              </a:spcAft>
              <a:buSzPts val="1300"/>
              <a:buChar char="-"/>
            </a:pPr>
            <a:r>
              <a:rPr lang="en-US" sz="1100" dirty="0" err="1"/>
              <a:t>Μοιράστε</a:t>
            </a:r>
            <a:r>
              <a:rPr lang="en-US" sz="1100" dirty="0"/>
              <a:t> </a:t>
            </a:r>
            <a:r>
              <a:rPr lang="en-US" sz="1100" dirty="0" err="1"/>
              <a:t>το</a:t>
            </a:r>
            <a:r>
              <a:rPr lang="en-US" sz="1100" dirty="0"/>
              <a:t> </a:t>
            </a:r>
            <a:r>
              <a:rPr lang="en-US" sz="1100" dirty="0" err="1"/>
              <a:t>φύλλο</a:t>
            </a:r>
            <a:r>
              <a:rPr lang="en-US" sz="1100" dirty="0"/>
              <a:t> </a:t>
            </a:r>
            <a:r>
              <a:rPr lang="en-US" sz="1100" dirty="0" err="1"/>
              <a:t>δρ</a:t>
            </a:r>
            <a:r>
              <a:rPr lang="en-US" sz="1100" dirty="0"/>
              <a:t>αστηριοτήτων «Θέμα: Σύγκριση των </a:t>
            </a:r>
            <a:r>
              <a:rPr lang="el-GR" sz="1100" dirty="0"/>
              <a:t>Θ</a:t>
            </a:r>
            <a:r>
              <a:rPr lang="en-US" sz="1100" dirty="0" err="1"/>
              <a:t>ετικών</a:t>
            </a:r>
            <a:r>
              <a:rPr lang="en-US" sz="1100" dirty="0"/>
              <a:t> και </a:t>
            </a:r>
            <a:r>
              <a:rPr lang="el-GR" sz="1100" dirty="0"/>
              <a:t>Α</a:t>
            </a:r>
            <a:r>
              <a:rPr lang="en-US" sz="1100" dirty="0" err="1"/>
              <a:t>ρνητικών</a:t>
            </a:r>
            <a:r>
              <a:rPr lang="en-US" sz="1100" dirty="0"/>
              <a:t> </a:t>
            </a:r>
            <a:r>
              <a:rPr lang="el-GR" sz="1100" dirty="0" err="1"/>
              <a:t>Συνεπειώ</a:t>
            </a:r>
            <a:r>
              <a:rPr lang="en-US" sz="1100" dirty="0"/>
              <a:t>ν </a:t>
            </a:r>
            <a:r>
              <a:rPr lang="el-GR" sz="1100" dirty="0"/>
              <a:t>στους/στις Μαθητές/-</a:t>
            </a:r>
            <a:r>
              <a:rPr lang="el-GR" sz="1100" dirty="0" err="1"/>
              <a:t>τριες</a:t>
            </a:r>
            <a:r>
              <a:rPr lang="en-US" sz="1100" dirty="0"/>
              <a:t>».</a:t>
            </a:r>
            <a:endParaRPr sz="1100" dirty="0"/>
          </a:p>
          <a:p>
            <a:pPr marL="457200" lvl="0" indent="-311150" algn="l" rtl="0">
              <a:lnSpc>
                <a:spcPct val="107000"/>
              </a:lnSpc>
              <a:spcBef>
                <a:spcPts val="0"/>
              </a:spcBef>
              <a:spcAft>
                <a:spcPts val="0"/>
              </a:spcAft>
              <a:buSzPts val="1300"/>
              <a:buChar char="-"/>
            </a:pPr>
            <a:r>
              <a:rPr lang="el-GR" sz="1100" dirty="0" err="1"/>
              <a:t>Συντονίσ</a:t>
            </a:r>
            <a:r>
              <a:rPr lang="en-US" sz="1100" dirty="0" err="1"/>
              <a:t>τε</a:t>
            </a:r>
            <a:r>
              <a:rPr lang="en-US" sz="1100" dirty="0"/>
              <a:t> </a:t>
            </a:r>
            <a:r>
              <a:rPr lang="en-US" sz="1100" dirty="0" err="1"/>
              <a:t>τη</a:t>
            </a:r>
            <a:r>
              <a:rPr lang="en-US" sz="1100" dirty="0"/>
              <a:t> </a:t>
            </a:r>
            <a:r>
              <a:rPr lang="en-US" sz="1100" dirty="0" err="1"/>
              <a:t>δι</a:t>
            </a:r>
            <a:r>
              <a:rPr lang="en-US" sz="1100" dirty="0"/>
              <a:t>αδικασία αναστοχασμού τους – δώστε τους χρόνο για τα </a:t>
            </a:r>
            <a:r>
              <a:rPr lang="el-GR" sz="1100" dirty="0"/>
              <a:t>Β</a:t>
            </a:r>
            <a:r>
              <a:rPr lang="en-US" sz="1100" dirty="0" err="1"/>
              <a:t>ήμ</a:t>
            </a:r>
            <a:r>
              <a:rPr lang="en-US" sz="1100" dirty="0"/>
              <a:t>ατα 2 και 3 και προσφέρετ</a:t>
            </a:r>
            <a:r>
              <a:rPr lang="el-GR" sz="1100" dirty="0"/>
              <a:t>έ</a:t>
            </a:r>
            <a:r>
              <a:rPr lang="en-US" sz="1100" dirty="0"/>
              <a:t> τους τη δυνατότητα να μοιραστούν τις σκέψεις τους με την ομάδα, αν κάποιος</a:t>
            </a:r>
            <a:r>
              <a:rPr lang="el-GR" sz="1100" dirty="0"/>
              <a:t>/ποια</a:t>
            </a:r>
            <a:r>
              <a:rPr lang="en-US" sz="1100" dirty="0"/>
              <a:t> το επιθυμεί.</a:t>
            </a:r>
            <a:endParaRPr sz="1100" dirty="0"/>
          </a:p>
          <a:p>
            <a:pPr marL="457200" lvl="0" indent="-298450" algn="l" rtl="0">
              <a:lnSpc>
                <a:spcPct val="107000"/>
              </a:lnSpc>
              <a:spcBef>
                <a:spcPts val="0"/>
              </a:spcBef>
              <a:spcAft>
                <a:spcPts val="0"/>
              </a:spcAft>
              <a:buSzPts val="1100"/>
              <a:buChar char="-"/>
            </a:pPr>
            <a:r>
              <a:rPr lang="en-US" sz="1100" dirty="0"/>
              <a:t>Να </a:t>
            </a:r>
            <a:r>
              <a:rPr lang="en-US" sz="1100" dirty="0" err="1"/>
              <a:t>είστε</a:t>
            </a:r>
            <a:r>
              <a:rPr lang="en-US" sz="1100" dirty="0"/>
              <a:t> </a:t>
            </a:r>
            <a:r>
              <a:rPr lang="en-US" sz="1100" dirty="0" err="1"/>
              <a:t>ευέλικτοι</a:t>
            </a:r>
            <a:r>
              <a:rPr lang="el-GR" sz="1100" dirty="0"/>
              <a:t>/-</a:t>
            </a:r>
            <a:r>
              <a:rPr lang="el-GR" sz="1100" dirty="0" err="1"/>
              <a:t>κτες</a:t>
            </a:r>
            <a:r>
              <a:rPr lang="en-US" sz="1100" dirty="0"/>
              <a:t> </a:t>
            </a:r>
            <a:r>
              <a:rPr lang="en-US" sz="1100" dirty="0" err="1"/>
              <a:t>ώστε</a:t>
            </a:r>
            <a:r>
              <a:rPr lang="en-US" sz="1100" dirty="0"/>
              <a:t> να </a:t>
            </a:r>
            <a:r>
              <a:rPr lang="en-US" sz="1100" dirty="0" err="1"/>
              <a:t>ξεκινήσετε</a:t>
            </a:r>
            <a:r>
              <a:rPr lang="en-US" sz="1100" dirty="0"/>
              <a:t> </a:t>
            </a:r>
            <a:r>
              <a:rPr lang="en-US" sz="1100" dirty="0" err="1"/>
              <a:t>μι</a:t>
            </a:r>
            <a:r>
              <a:rPr lang="en-US" sz="1100" dirty="0"/>
              <a:t>α συζήτηση αν όλοι</a:t>
            </a:r>
            <a:r>
              <a:rPr lang="el-GR" sz="1100" dirty="0"/>
              <a:t>/-λες</a:t>
            </a:r>
            <a:r>
              <a:rPr lang="en-US" sz="1100" dirty="0"/>
              <a:t> αισθάνονται άνετα.</a:t>
            </a:r>
            <a:endParaRPr sz="1100" dirty="0"/>
          </a:p>
        </p:txBody>
      </p:sp>
      <p:sp>
        <p:nvSpPr>
          <p:cNvPr id="140" name="Google Shape;140;g3ae6d943e68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485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ae6d943e68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3ae6d943e68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2440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ae6d943e68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7000"/>
              </a:lnSpc>
              <a:spcBef>
                <a:spcPts val="1200"/>
              </a:spcBef>
              <a:spcAft>
                <a:spcPts val="0"/>
              </a:spcAft>
              <a:buSzPts val="1300"/>
              <a:buChar char="-"/>
            </a:pPr>
            <a:r>
              <a:rPr lang="en-US" sz="1100" dirty="0" err="1">
                <a:solidFill>
                  <a:srgbClr val="080301"/>
                </a:solidFill>
              </a:rPr>
              <a:t>Ρωτήστε</a:t>
            </a:r>
            <a:r>
              <a:rPr lang="en-US" sz="1100" dirty="0">
                <a:solidFill>
                  <a:srgbClr val="080301"/>
                </a:solidFill>
              </a:rPr>
              <a:t> </a:t>
            </a:r>
            <a:r>
              <a:rPr lang="el-GR" sz="1100" dirty="0">
                <a:solidFill>
                  <a:srgbClr val="080301"/>
                </a:solidFill>
              </a:rPr>
              <a:t>τους/τις εκπαιδευτικούς</a:t>
            </a:r>
            <a:r>
              <a:rPr lang="en-US" sz="1100" dirty="0">
                <a:solidFill>
                  <a:srgbClr val="080301"/>
                </a:solidFill>
              </a:rPr>
              <a:t>: «</a:t>
            </a:r>
            <a:r>
              <a:rPr lang="en-US" sz="1100" dirty="0" err="1">
                <a:solidFill>
                  <a:srgbClr val="080301"/>
                </a:solidFill>
              </a:rPr>
              <a:t>Πριν</a:t>
            </a:r>
            <a:r>
              <a:rPr lang="en-US" sz="1100" dirty="0">
                <a:solidFill>
                  <a:srgbClr val="080301"/>
                </a:solidFill>
              </a:rPr>
              <a:t> </a:t>
            </a:r>
            <a:r>
              <a:rPr lang="en-US" sz="1100" dirty="0" err="1">
                <a:solidFill>
                  <a:srgbClr val="080301"/>
                </a:solidFill>
              </a:rPr>
              <a:t>εξε</a:t>
            </a:r>
            <a:r>
              <a:rPr lang="el-GR" sz="1100" dirty="0" err="1">
                <a:solidFill>
                  <a:srgbClr val="080301"/>
                </a:solidFill>
              </a:rPr>
              <a:t>τά</a:t>
            </a:r>
            <a:r>
              <a:rPr lang="en-US" sz="1100" dirty="0" err="1">
                <a:solidFill>
                  <a:srgbClr val="080301"/>
                </a:solidFill>
              </a:rPr>
              <a:t>σουμε</a:t>
            </a:r>
            <a:r>
              <a:rPr lang="en-US" sz="1100" dirty="0">
                <a:solidFill>
                  <a:srgbClr val="080301"/>
                </a:solidFill>
              </a:rPr>
              <a:t> λεπτομερώς κάθε πυλώνα του μοντέλου PERMA, ας </a:t>
            </a:r>
            <a:r>
              <a:rPr lang="el-GR" sz="1100" dirty="0" err="1">
                <a:solidFill>
                  <a:srgbClr val="080301"/>
                </a:solidFill>
              </a:rPr>
              <a:t>δού</a:t>
            </a:r>
            <a:r>
              <a:rPr lang="en-US" sz="1100" dirty="0" err="1">
                <a:solidFill>
                  <a:srgbClr val="080301"/>
                </a:solidFill>
              </a:rPr>
              <a:t>με</a:t>
            </a:r>
            <a:r>
              <a:rPr lang="en-US" sz="1100" dirty="0">
                <a:solidFill>
                  <a:srgbClr val="080301"/>
                </a:solidFill>
              </a:rPr>
              <a:t> πώς αυτά τα στοιχεία συνεργάζονται στην καθημερινή ζωή.</a:t>
            </a:r>
            <a:endParaRPr sz="1100" dirty="0">
              <a:solidFill>
                <a:srgbClr val="080301"/>
              </a:solidFill>
            </a:endParaRPr>
          </a:p>
          <a:p>
            <a:pPr marL="457200" lvl="0" indent="-311150" algn="l" rtl="0">
              <a:lnSpc>
                <a:spcPct val="107000"/>
              </a:lnSpc>
              <a:spcBef>
                <a:spcPts val="1200"/>
              </a:spcBef>
              <a:spcAft>
                <a:spcPts val="1200"/>
              </a:spcAft>
              <a:buSzPts val="1300"/>
              <a:buChar char="-"/>
            </a:pPr>
            <a:r>
              <a:rPr lang="en-US" sz="1100" dirty="0">
                <a:solidFill>
                  <a:srgbClr val="080301"/>
                </a:solidFill>
              </a:rPr>
              <a:t>Κα</a:t>
            </a:r>
            <a:r>
              <a:rPr lang="en-US" sz="1100" dirty="0" err="1">
                <a:solidFill>
                  <a:srgbClr val="080301"/>
                </a:solidFill>
              </a:rPr>
              <a:t>θώς</a:t>
            </a:r>
            <a:r>
              <a:rPr lang="en-US" sz="1100" dirty="0">
                <a:solidFill>
                  <a:srgbClr val="080301"/>
                </a:solidFill>
              </a:rPr>
              <a:t> τα </a:t>
            </a:r>
            <a:r>
              <a:rPr lang="en-US" sz="1100" dirty="0" err="1">
                <a:solidFill>
                  <a:srgbClr val="080301"/>
                </a:solidFill>
              </a:rPr>
              <a:t>δι</a:t>
            </a:r>
            <a:r>
              <a:rPr lang="en-US" sz="1100" dirty="0">
                <a:solidFill>
                  <a:srgbClr val="080301"/>
                </a:solidFill>
              </a:rPr>
              <a:t>αβάζετε, σκεφτείτε στιγμές από τη</a:t>
            </a:r>
            <a:r>
              <a:rPr lang="el-GR" sz="1100" dirty="0">
                <a:solidFill>
                  <a:srgbClr val="080301"/>
                </a:solidFill>
              </a:rPr>
              <a:t>ν</a:t>
            </a:r>
            <a:r>
              <a:rPr lang="en-US" sz="1100" dirty="0">
                <a:solidFill>
                  <a:srgbClr val="080301"/>
                </a:solidFill>
              </a:rPr>
              <a:t> </a:t>
            </a:r>
            <a:r>
              <a:rPr lang="el-GR" sz="1100" dirty="0" err="1">
                <a:solidFill>
                  <a:srgbClr val="080301"/>
                </a:solidFill>
              </a:rPr>
              <a:t>προσωπ</a:t>
            </a:r>
            <a:r>
              <a:rPr lang="en-US" sz="1100" dirty="0" err="1">
                <a:solidFill>
                  <a:srgbClr val="080301"/>
                </a:solidFill>
              </a:rPr>
              <a:t>ική</a:t>
            </a:r>
            <a:r>
              <a:rPr lang="en-US" sz="1100" dirty="0">
                <a:solidFill>
                  <a:srgbClr val="080301"/>
                </a:solidFill>
              </a:rPr>
              <a:t> σας </a:t>
            </a:r>
            <a:r>
              <a:rPr lang="el-GR" sz="1100" dirty="0">
                <a:solidFill>
                  <a:srgbClr val="080301"/>
                </a:solidFill>
              </a:rPr>
              <a:t>πείρα</a:t>
            </a:r>
            <a:r>
              <a:rPr lang="en-US" sz="1100" dirty="0">
                <a:solidFill>
                  <a:srgbClr val="080301"/>
                </a:solidFill>
              </a:rPr>
              <a:t>, μέσα ή έξω από την τάξη, που αντικατοπτρίζουν αυτές τις ιδέες. </a:t>
            </a:r>
            <a:r>
              <a:rPr lang="en-US" sz="1100" dirty="0" err="1">
                <a:solidFill>
                  <a:srgbClr val="080301"/>
                </a:solidFill>
              </a:rPr>
              <a:t>Αυτή</a:t>
            </a:r>
            <a:r>
              <a:rPr lang="en-US" sz="1100" dirty="0">
                <a:solidFill>
                  <a:srgbClr val="080301"/>
                </a:solidFill>
              </a:rPr>
              <a:t> η ανα</a:t>
            </a:r>
            <a:r>
              <a:rPr lang="en-US" sz="1100" dirty="0" err="1">
                <a:solidFill>
                  <a:srgbClr val="080301"/>
                </a:solidFill>
              </a:rPr>
              <a:t>στοχ</a:t>
            </a:r>
            <a:r>
              <a:rPr lang="en-US" sz="1100" dirty="0">
                <a:solidFill>
                  <a:srgbClr val="080301"/>
                </a:solidFill>
              </a:rPr>
              <a:t>αστική σκέψη θα σας βοηθήσει να αναγνωρίσετε πώς τα στοιχεία του PERMA συμβάλλουν στην προσωπική σας ευημερία και πώς μπορούν να καθοδηγήσουν την προσέγγισή σας για την υποστήριξη της ευημερίας των </a:t>
            </a:r>
            <a:r>
              <a:rPr lang="el-GR" sz="1100" dirty="0">
                <a:solidFill>
                  <a:srgbClr val="080301"/>
                </a:solidFill>
              </a:rPr>
              <a:t>μαθητών/-τριών</a:t>
            </a:r>
            <a:r>
              <a:rPr lang="en-US" sz="1100" dirty="0">
                <a:solidFill>
                  <a:srgbClr val="080301"/>
                </a:solidFill>
              </a:rPr>
              <a:t>». </a:t>
            </a:r>
            <a:endParaRPr sz="1100" dirty="0"/>
          </a:p>
        </p:txBody>
      </p:sp>
      <p:sp>
        <p:nvSpPr>
          <p:cNvPr id="152" name="Google Shape;152;g3ae6d943e68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819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ae6d943e68_0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err="1"/>
              <a:t>Αν</a:t>
            </a:r>
            <a:r>
              <a:rPr lang="en-US" sz="1100" dirty="0"/>
              <a:t>αφέρετε τα ακόλουθα παραδείγματα: </a:t>
            </a:r>
            <a:endParaRPr sz="1100" b="1" dirty="0">
              <a:solidFill>
                <a:srgbClr val="080301"/>
              </a:solidFill>
            </a:endParaRPr>
          </a:p>
          <a:p>
            <a:pPr marL="457200" lvl="0" indent="-298450" algn="l" rtl="0">
              <a:lnSpc>
                <a:spcPct val="107000"/>
              </a:lnSpc>
              <a:spcBef>
                <a:spcPts val="1200"/>
              </a:spcBef>
              <a:spcAft>
                <a:spcPts val="0"/>
              </a:spcAft>
              <a:buClr>
                <a:srgbClr val="AA87FF"/>
              </a:buClr>
              <a:buSzPts val="1100"/>
              <a:buFont typeface="Calibri"/>
              <a:buChar char="●"/>
            </a:pPr>
            <a:r>
              <a:rPr lang="en-US" sz="1100" b="1" dirty="0" err="1">
                <a:solidFill>
                  <a:srgbClr val="080301"/>
                </a:solidFill>
              </a:rPr>
              <a:t>Προσω</a:t>
            </a:r>
            <a:r>
              <a:rPr lang="en-US" sz="1100" b="1" dirty="0">
                <a:solidFill>
                  <a:srgbClr val="080301"/>
                </a:solidFill>
              </a:rPr>
              <a:t>πικό</a:t>
            </a:r>
            <a:r>
              <a:rPr lang="el-GR" sz="1100" b="1" dirty="0">
                <a:solidFill>
                  <a:srgbClr val="080301"/>
                </a:solidFill>
              </a:rPr>
              <a:t> επίπεδο</a:t>
            </a:r>
            <a:r>
              <a:rPr lang="en-US" sz="1100" b="1" dirty="0">
                <a:solidFill>
                  <a:srgbClr val="080301"/>
                </a:solidFill>
              </a:rPr>
              <a:t>: </a:t>
            </a:r>
            <a:r>
              <a:rPr lang="el-GR" sz="1100" dirty="0">
                <a:solidFill>
                  <a:srgbClr val="080301"/>
                </a:solidFill>
              </a:rPr>
              <a:t>Νιώθετε ευγνωμοσύνη όταν ένας/μια μαθητής/-</a:t>
            </a:r>
            <a:r>
              <a:rPr lang="el-GR" sz="1100" dirty="0" err="1">
                <a:solidFill>
                  <a:srgbClr val="080301"/>
                </a:solidFill>
              </a:rPr>
              <a:t>τρια</a:t>
            </a:r>
            <a:r>
              <a:rPr lang="el-GR" sz="1100" dirty="0">
                <a:solidFill>
                  <a:srgbClr val="080301"/>
                </a:solidFill>
              </a:rPr>
              <a:t> σας ευχαριστεί που τον/τη βοηθήσατε να κατανοήσει ένα δύσκολο θέμα.</a:t>
            </a:r>
            <a:r>
              <a:rPr lang="en-US" sz="1100" dirty="0">
                <a:solidFill>
                  <a:srgbClr val="080301"/>
                </a:solidFill>
              </a:rPr>
              <a:t>.</a:t>
            </a:r>
            <a:endParaRPr sz="1100" dirty="0">
              <a:solidFill>
                <a:srgbClr val="080301"/>
              </a:solidFill>
            </a:endParaRPr>
          </a:p>
          <a:p>
            <a:pPr marL="457200" lvl="0" indent="-298450" algn="l" rtl="0">
              <a:lnSpc>
                <a:spcPct val="107000"/>
              </a:lnSpc>
              <a:spcBef>
                <a:spcPts val="0"/>
              </a:spcBef>
              <a:spcAft>
                <a:spcPts val="1200"/>
              </a:spcAft>
              <a:buClr>
                <a:srgbClr val="AA87FF"/>
              </a:buClr>
              <a:buSzPts val="1100"/>
              <a:buFont typeface="Calibri"/>
              <a:buChar char="●"/>
            </a:pPr>
            <a:r>
              <a:rPr lang="en-US" sz="1100" b="1" dirty="0">
                <a:solidFill>
                  <a:srgbClr val="080301"/>
                </a:solidFill>
              </a:rPr>
              <a:t>Επα</a:t>
            </a:r>
            <a:r>
              <a:rPr lang="en-US" sz="1100" b="1" dirty="0" err="1">
                <a:solidFill>
                  <a:srgbClr val="080301"/>
                </a:solidFill>
              </a:rPr>
              <a:t>γγελμ</a:t>
            </a:r>
            <a:r>
              <a:rPr lang="en-US" sz="1100" b="1" dirty="0">
                <a:solidFill>
                  <a:srgbClr val="080301"/>
                </a:solidFill>
              </a:rPr>
              <a:t>ατικ</a:t>
            </a:r>
            <a:r>
              <a:rPr lang="el-GR" sz="1100" b="1" dirty="0">
                <a:solidFill>
                  <a:srgbClr val="080301"/>
                </a:solidFill>
              </a:rPr>
              <a:t>ό επίπεδο</a:t>
            </a:r>
            <a:r>
              <a:rPr lang="en-US" sz="1100" b="1" dirty="0">
                <a:solidFill>
                  <a:srgbClr val="080301"/>
                </a:solidFill>
              </a:rPr>
              <a:t>: </a:t>
            </a:r>
            <a:r>
              <a:rPr lang="en-US" sz="1100" dirty="0" err="1">
                <a:solidFill>
                  <a:srgbClr val="080301"/>
                </a:solidFill>
              </a:rPr>
              <a:t>Νιώθετε</a:t>
            </a:r>
            <a:r>
              <a:rPr lang="en-US" sz="1100" dirty="0">
                <a:solidFill>
                  <a:srgbClr val="080301"/>
                </a:solidFill>
              </a:rPr>
              <a:t> υπ</a:t>
            </a:r>
            <a:r>
              <a:rPr lang="en-US" sz="1100" dirty="0" err="1">
                <a:solidFill>
                  <a:srgbClr val="080301"/>
                </a:solidFill>
              </a:rPr>
              <a:t>ερήφ</a:t>
            </a:r>
            <a:r>
              <a:rPr lang="en-US" sz="1100" dirty="0">
                <a:solidFill>
                  <a:srgbClr val="080301"/>
                </a:solidFill>
              </a:rPr>
              <a:t>ανος</a:t>
            </a:r>
            <a:r>
              <a:rPr lang="el-GR" sz="1100" dirty="0">
                <a:solidFill>
                  <a:srgbClr val="080301"/>
                </a:solidFill>
              </a:rPr>
              <a:t>/-</a:t>
            </a:r>
            <a:r>
              <a:rPr lang="el-GR" sz="1100" dirty="0" err="1">
                <a:solidFill>
                  <a:srgbClr val="080301"/>
                </a:solidFill>
              </a:rPr>
              <a:t>νη</a:t>
            </a:r>
            <a:r>
              <a:rPr lang="en-US" sz="1100" dirty="0">
                <a:solidFill>
                  <a:srgbClr val="080301"/>
                </a:solidFill>
              </a:rPr>
              <a:t> </a:t>
            </a:r>
            <a:r>
              <a:rPr lang="en-US" sz="1100" dirty="0" err="1">
                <a:solidFill>
                  <a:srgbClr val="080301"/>
                </a:solidFill>
              </a:rPr>
              <a:t>ότ</a:t>
            </a:r>
            <a:r>
              <a:rPr lang="en-US" sz="1100" dirty="0">
                <a:solidFill>
                  <a:srgbClr val="080301"/>
                </a:solidFill>
              </a:rPr>
              <a:t>αν η τάξη σας ανταποκρίνεται με ενθουσιασμό σε μια νέα δραστηριότητα ή ιδέα για μάθημα που είχε </a:t>
            </a:r>
            <a:r>
              <a:rPr lang="el-GR" sz="1100" dirty="0">
                <a:solidFill>
                  <a:srgbClr val="080301"/>
                </a:solidFill>
              </a:rPr>
              <a:t>καλά αποτελέσματα</a:t>
            </a:r>
            <a:r>
              <a:rPr lang="en-US" sz="1100" dirty="0">
                <a:solidFill>
                  <a:srgbClr val="080301"/>
                </a:solidFill>
              </a:rPr>
              <a:t>.</a:t>
            </a:r>
            <a:endParaRPr sz="1100" dirty="0"/>
          </a:p>
        </p:txBody>
      </p:sp>
      <p:sp>
        <p:nvSpPr>
          <p:cNvPr id="160" name="Google Shape;160;g3ae6d943e68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8723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ae6d943e68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err="1"/>
              <a:t>Αν</a:t>
            </a:r>
            <a:r>
              <a:rPr lang="en-US" sz="1100" dirty="0"/>
              <a:t>αφέρετε τα ακόλουθα παραδείγματα: </a:t>
            </a:r>
            <a:endParaRPr sz="1100" b="1" dirty="0">
              <a:solidFill>
                <a:srgbClr val="080301"/>
              </a:solidFill>
            </a:endParaRPr>
          </a:p>
          <a:p>
            <a:pPr marL="457200" lvl="0" indent="-298450" algn="l" rtl="0">
              <a:lnSpc>
                <a:spcPct val="107000"/>
              </a:lnSpc>
              <a:spcBef>
                <a:spcPts val="1200"/>
              </a:spcBef>
              <a:spcAft>
                <a:spcPts val="0"/>
              </a:spcAft>
              <a:buClr>
                <a:srgbClr val="AA87FF"/>
              </a:buClr>
              <a:buSzPts val="1100"/>
              <a:buFont typeface="Calibri"/>
              <a:buChar char="●"/>
            </a:pPr>
            <a:r>
              <a:rPr lang="en-US" sz="1100" b="1" dirty="0" err="1">
                <a:solidFill>
                  <a:srgbClr val="080301"/>
                </a:solidFill>
              </a:rPr>
              <a:t>Προσω</a:t>
            </a:r>
            <a:r>
              <a:rPr lang="en-US" sz="1100" b="1" dirty="0">
                <a:solidFill>
                  <a:srgbClr val="080301"/>
                </a:solidFill>
              </a:rPr>
              <a:t>πικ</a:t>
            </a:r>
            <a:r>
              <a:rPr lang="el-GR" sz="1100" b="1" dirty="0">
                <a:solidFill>
                  <a:srgbClr val="080301"/>
                </a:solidFill>
              </a:rPr>
              <a:t>ό</a:t>
            </a:r>
            <a:r>
              <a:rPr lang="el-GR" sz="1100" b="1" baseline="0" dirty="0">
                <a:solidFill>
                  <a:srgbClr val="080301"/>
                </a:solidFill>
              </a:rPr>
              <a:t> επίπεδο</a:t>
            </a:r>
            <a:r>
              <a:rPr lang="en-US" sz="1100" b="1" dirty="0">
                <a:solidFill>
                  <a:srgbClr val="080301"/>
                </a:solidFill>
              </a:rPr>
              <a:t>: </a:t>
            </a:r>
            <a:r>
              <a:rPr lang="el-GR" sz="1100" dirty="0">
                <a:solidFill>
                  <a:srgbClr val="080301"/>
                </a:solidFill>
              </a:rPr>
              <a:t>Να </a:t>
            </a:r>
            <a:r>
              <a:rPr lang="el-GR" sz="1100" dirty="0" err="1">
                <a:solidFill>
                  <a:srgbClr val="080301"/>
                </a:solidFill>
              </a:rPr>
              <a:t>απορροφάστε</a:t>
            </a:r>
            <a:r>
              <a:rPr lang="el-GR" sz="1100" dirty="0">
                <a:solidFill>
                  <a:srgbClr val="080301"/>
                </a:solidFill>
              </a:rPr>
              <a:t> στην προετοιμασία δημιουργικού υλικού για το μάθημα ή στη διακόσμηση της τάξης σας για ένα νέο έργο</a:t>
            </a:r>
            <a:r>
              <a:rPr lang="en-US" sz="1100" dirty="0">
                <a:solidFill>
                  <a:srgbClr val="080301"/>
                </a:solidFill>
              </a:rPr>
              <a:t>.</a:t>
            </a:r>
            <a:endParaRPr sz="1100" dirty="0">
              <a:solidFill>
                <a:srgbClr val="AA87FF"/>
              </a:solidFill>
            </a:endParaRPr>
          </a:p>
          <a:p>
            <a:pPr marL="457200" lvl="0" indent="-298450" algn="l" rtl="0">
              <a:lnSpc>
                <a:spcPct val="107000"/>
              </a:lnSpc>
              <a:spcBef>
                <a:spcPts val="0"/>
              </a:spcBef>
              <a:spcAft>
                <a:spcPts val="1200"/>
              </a:spcAft>
              <a:buClr>
                <a:srgbClr val="AA87FF"/>
              </a:buClr>
              <a:buSzPts val="1100"/>
              <a:buFont typeface="Calibri"/>
              <a:buChar char="●"/>
            </a:pPr>
            <a:r>
              <a:rPr lang="en-US" sz="1100" b="1" dirty="0">
                <a:solidFill>
                  <a:srgbClr val="080301"/>
                </a:solidFill>
              </a:rPr>
              <a:t>Επα</a:t>
            </a:r>
            <a:r>
              <a:rPr lang="en-US" sz="1100" b="1" dirty="0" err="1">
                <a:solidFill>
                  <a:srgbClr val="080301"/>
                </a:solidFill>
              </a:rPr>
              <a:t>γγελμ</a:t>
            </a:r>
            <a:r>
              <a:rPr lang="en-US" sz="1100" b="1" dirty="0">
                <a:solidFill>
                  <a:srgbClr val="080301"/>
                </a:solidFill>
              </a:rPr>
              <a:t>ατικ</a:t>
            </a:r>
            <a:r>
              <a:rPr lang="el-GR" sz="1100" b="1" dirty="0">
                <a:solidFill>
                  <a:srgbClr val="080301"/>
                </a:solidFill>
              </a:rPr>
              <a:t>ό</a:t>
            </a:r>
            <a:r>
              <a:rPr lang="el-GR" sz="1100" b="1" baseline="0" dirty="0">
                <a:solidFill>
                  <a:srgbClr val="080301"/>
                </a:solidFill>
              </a:rPr>
              <a:t> επίπεδο</a:t>
            </a:r>
            <a:r>
              <a:rPr lang="en-US" sz="1100" b="1" dirty="0">
                <a:solidFill>
                  <a:srgbClr val="080301"/>
                </a:solidFill>
              </a:rPr>
              <a:t>: </a:t>
            </a:r>
            <a:r>
              <a:rPr lang="el-GR" sz="1100" dirty="0">
                <a:solidFill>
                  <a:srgbClr val="080301"/>
                </a:solidFill>
              </a:rPr>
              <a:t>Να καθοδηγείτε ένα ενδιαφέρον πείραμα φυσικών επιστημών ή ένα ομαδικό έργο στο οποίο οι μαθητές</a:t>
            </a:r>
            <a:r>
              <a:rPr lang="en-US" sz="1100" dirty="0">
                <a:solidFill>
                  <a:srgbClr val="080301"/>
                </a:solidFill>
              </a:rPr>
              <a:t>/-</a:t>
            </a:r>
            <a:r>
              <a:rPr lang="el-GR" sz="1100" dirty="0" err="1">
                <a:solidFill>
                  <a:srgbClr val="080301"/>
                </a:solidFill>
              </a:rPr>
              <a:t>τριες</a:t>
            </a:r>
            <a:r>
              <a:rPr lang="el-GR" sz="1100" dirty="0">
                <a:solidFill>
                  <a:srgbClr val="080301"/>
                </a:solidFill>
              </a:rPr>
              <a:t> είναι πλήρως απορροφημένοι/-</a:t>
            </a:r>
            <a:r>
              <a:rPr lang="el-GR" sz="1100" dirty="0" err="1">
                <a:solidFill>
                  <a:srgbClr val="080301"/>
                </a:solidFill>
              </a:rPr>
              <a:t>νες</a:t>
            </a:r>
            <a:r>
              <a:rPr lang="el-GR" sz="1100" dirty="0">
                <a:solidFill>
                  <a:srgbClr val="080301"/>
                </a:solidFill>
              </a:rPr>
              <a:t> και ο χρόνος περνάει γρήγορα</a:t>
            </a:r>
            <a:r>
              <a:rPr lang="en-US" sz="1100" dirty="0">
                <a:solidFill>
                  <a:srgbClr val="080301"/>
                </a:solidFill>
              </a:rPr>
              <a:t>.</a:t>
            </a:r>
            <a:endParaRPr sz="1100" b="1" dirty="0">
              <a:solidFill>
                <a:srgbClr val="080301"/>
              </a:solidFill>
            </a:endParaRPr>
          </a:p>
        </p:txBody>
      </p:sp>
      <p:sp>
        <p:nvSpPr>
          <p:cNvPr id="168" name="Google Shape;168;g3ae6d943e68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2123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ae6d943e68_0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err="1"/>
              <a:t>Αν</a:t>
            </a:r>
            <a:r>
              <a:rPr lang="en-US" sz="1100" dirty="0"/>
              <a:t>αφέρετε τα ακόλουθα παραδείγματα: </a:t>
            </a:r>
            <a:endParaRPr sz="1100" b="1" dirty="0">
              <a:solidFill>
                <a:srgbClr val="080301"/>
              </a:solidFill>
            </a:endParaRPr>
          </a:p>
          <a:p>
            <a:pPr marL="457200" lvl="0" indent="-298450" algn="l" rtl="0">
              <a:lnSpc>
                <a:spcPct val="107000"/>
              </a:lnSpc>
              <a:spcBef>
                <a:spcPts val="1200"/>
              </a:spcBef>
              <a:spcAft>
                <a:spcPts val="0"/>
              </a:spcAft>
              <a:buClr>
                <a:srgbClr val="AA87FF"/>
              </a:buClr>
              <a:buSzPts val="1100"/>
              <a:buFont typeface="Calibri"/>
              <a:buChar char="●"/>
            </a:pPr>
            <a:r>
              <a:rPr lang="en-US" sz="1100" b="1" dirty="0" err="1">
                <a:solidFill>
                  <a:srgbClr val="080301"/>
                </a:solidFill>
              </a:rPr>
              <a:t>Προσω</a:t>
            </a:r>
            <a:r>
              <a:rPr lang="en-US" sz="1100" b="1" dirty="0">
                <a:solidFill>
                  <a:srgbClr val="080301"/>
                </a:solidFill>
              </a:rPr>
              <a:t>πικ</a:t>
            </a:r>
            <a:r>
              <a:rPr lang="el-GR" sz="1100" b="1" dirty="0">
                <a:solidFill>
                  <a:srgbClr val="080301"/>
                </a:solidFill>
              </a:rPr>
              <a:t>ό</a:t>
            </a:r>
            <a:r>
              <a:rPr lang="el-GR" sz="1100" b="1" baseline="0" dirty="0">
                <a:solidFill>
                  <a:srgbClr val="080301"/>
                </a:solidFill>
              </a:rPr>
              <a:t> επίπεδο</a:t>
            </a:r>
            <a:r>
              <a:rPr lang="en-US" sz="1100" b="1" dirty="0">
                <a:solidFill>
                  <a:srgbClr val="080301"/>
                </a:solidFill>
              </a:rPr>
              <a:t>: </a:t>
            </a:r>
            <a:r>
              <a:rPr lang="el-GR" sz="1100" dirty="0">
                <a:solidFill>
                  <a:srgbClr val="080301"/>
                </a:solidFill>
              </a:rPr>
              <a:t>Να μοιράζεστε εμπειρίες και χιούμορ με τους/τις συναδέλφους σας πίνοντας έναν καφέ μετά από μια κουραστική μέρα στο σχολείο</a:t>
            </a:r>
            <a:r>
              <a:rPr lang="en-US" sz="1100" dirty="0">
                <a:solidFill>
                  <a:srgbClr val="080301"/>
                </a:solidFill>
              </a:rPr>
              <a:t>.</a:t>
            </a:r>
            <a:endParaRPr sz="1100" dirty="0">
              <a:solidFill>
                <a:srgbClr val="AA87FF"/>
              </a:solidFill>
            </a:endParaRPr>
          </a:p>
          <a:p>
            <a:pPr marL="457200" lvl="0" indent="-298450" algn="l" rtl="0">
              <a:lnSpc>
                <a:spcPct val="107000"/>
              </a:lnSpc>
              <a:spcBef>
                <a:spcPts val="0"/>
              </a:spcBef>
              <a:spcAft>
                <a:spcPts val="1200"/>
              </a:spcAft>
              <a:buClr>
                <a:srgbClr val="AA87FF"/>
              </a:buClr>
              <a:buSzPts val="1100"/>
              <a:buFont typeface="Calibri"/>
              <a:buChar char="●"/>
            </a:pPr>
            <a:r>
              <a:rPr lang="en-US" sz="1100" b="1" dirty="0">
                <a:solidFill>
                  <a:srgbClr val="080301"/>
                </a:solidFill>
              </a:rPr>
              <a:t>Επα</a:t>
            </a:r>
            <a:r>
              <a:rPr lang="en-US" sz="1100" b="1" dirty="0" err="1">
                <a:solidFill>
                  <a:srgbClr val="080301"/>
                </a:solidFill>
              </a:rPr>
              <a:t>γγελμ</a:t>
            </a:r>
            <a:r>
              <a:rPr lang="en-US" sz="1100" b="1" dirty="0">
                <a:solidFill>
                  <a:srgbClr val="080301"/>
                </a:solidFill>
              </a:rPr>
              <a:t>ατικό</a:t>
            </a:r>
            <a:r>
              <a:rPr lang="el-GR" sz="1100" b="1" dirty="0">
                <a:solidFill>
                  <a:srgbClr val="080301"/>
                </a:solidFill>
              </a:rPr>
              <a:t> επίπεδο</a:t>
            </a:r>
            <a:r>
              <a:rPr lang="en-US" sz="1100" b="1" dirty="0">
                <a:solidFill>
                  <a:srgbClr val="080301"/>
                </a:solidFill>
              </a:rPr>
              <a:t>: </a:t>
            </a:r>
            <a:r>
              <a:rPr lang="el-GR" sz="1100" dirty="0">
                <a:solidFill>
                  <a:srgbClr val="080301"/>
                </a:solidFill>
              </a:rPr>
              <a:t>Να συνεργάζεστε με έναν/μια συνάδελφο εκπαιδευτικό ή να βοηθάτε έναν/μια μαθητή/-</a:t>
            </a:r>
            <a:r>
              <a:rPr lang="el-GR" sz="1100" dirty="0" err="1">
                <a:solidFill>
                  <a:srgbClr val="080301"/>
                </a:solidFill>
              </a:rPr>
              <a:t>τρια</a:t>
            </a:r>
            <a:r>
              <a:rPr lang="el-GR" sz="1100" dirty="0">
                <a:solidFill>
                  <a:srgbClr val="080301"/>
                </a:solidFill>
              </a:rPr>
              <a:t> που αντιμετωπίζει δυσκολίες να ανακτήσει την αυτοπεποίθησή του/της μέσω της ενθάρρυνσης</a:t>
            </a:r>
            <a:r>
              <a:rPr lang="en-US" sz="1100" dirty="0">
                <a:solidFill>
                  <a:srgbClr val="080301"/>
                </a:solidFill>
              </a:rPr>
              <a:t>.</a:t>
            </a:r>
            <a:endParaRPr sz="1100" b="1" dirty="0">
              <a:solidFill>
                <a:srgbClr val="080301"/>
              </a:solidFill>
            </a:endParaRPr>
          </a:p>
        </p:txBody>
      </p:sp>
      <p:sp>
        <p:nvSpPr>
          <p:cNvPr id="176" name="Google Shape;176;g3ae6d943e68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0129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ae6d943e68_0_9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err="1"/>
              <a:t>Αν</a:t>
            </a:r>
            <a:r>
              <a:rPr lang="en-US" sz="1100" dirty="0"/>
              <a:t>αφέρετε τα ακόλουθα παραδείγματα: </a:t>
            </a:r>
            <a:endParaRPr sz="1100" b="1" dirty="0">
              <a:solidFill>
                <a:srgbClr val="080301"/>
              </a:solidFill>
            </a:endParaRPr>
          </a:p>
          <a:p>
            <a:pPr marL="457200" lvl="0" indent="-298450" algn="l" rtl="0">
              <a:lnSpc>
                <a:spcPct val="107000"/>
              </a:lnSpc>
              <a:spcBef>
                <a:spcPts val="1200"/>
              </a:spcBef>
              <a:spcAft>
                <a:spcPts val="0"/>
              </a:spcAft>
              <a:buClr>
                <a:srgbClr val="AA87FF"/>
              </a:buClr>
              <a:buSzPts val="1100"/>
              <a:buFont typeface="Calibri"/>
              <a:buChar char="●"/>
            </a:pPr>
            <a:r>
              <a:rPr lang="en-US" sz="1100" b="1" dirty="0" err="1">
                <a:solidFill>
                  <a:srgbClr val="080301"/>
                </a:solidFill>
              </a:rPr>
              <a:t>Προσω</a:t>
            </a:r>
            <a:r>
              <a:rPr lang="en-US" sz="1100" b="1" dirty="0">
                <a:solidFill>
                  <a:srgbClr val="080301"/>
                </a:solidFill>
              </a:rPr>
              <a:t>πικ</a:t>
            </a:r>
            <a:r>
              <a:rPr lang="el-GR" sz="1100" b="1" dirty="0">
                <a:solidFill>
                  <a:srgbClr val="080301"/>
                </a:solidFill>
              </a:rPr>
              <a:t>ό επίπεδο</a:t>
            </a:r>
            <a:r>
              <a:rPr lang="en-US" sz="1100" b="1" dirty="0">
                <a:solidFill>
                  <a:srgbClr val="080301"/>
                </a:solidFill>
              </a:rPr>
              <a:t>: </a:t>
            </a:r>
            <a:r>
              <a:rPr lang="el-GR" sz="1100" dirty="0">
                <a:solidFill>
                  <a:srgbClr val="080301"/>
                </a:solidFill>
              </a:rPr>
              <a:t>Να συμμετάσχετε εθελοντικά σε μια σχολική εκδήλωση ή να καθοδηγήσετε έναν/μια νέο/-α εκπαιδευτικό και να τον/τη δείτε να αποκτά αυτοπεποίθηση</a:t>
            </a:r>
            <a:r>
              <a:rPr lang="en-US" sz="1100" dirty="0">
                <a:solidFill>
                  <a:srgbClr val="080301"/>
                </a:solidFill>
              </a:rPr>
              <a:t>.</a:t>
            </a:r>
            <a:endParaRPr sz="1100" dirty="0">
              <a:solidFill>
                <a:srgbClr val="AA87FF"/>
              </a:solidFill>
            </a:endParaRPr>
          </a:p>
          <a:p>
            <a:pPr marL="457200" lvl="0" indent="-298450" algn="l" rtl="0">
              <a:lnSpc>
                <a:spcPct val="107000"/>
              </a:lnSpc>
              <a:spcBef>
                <a:spcPts val="0"/>
              </a:spcBef>
              <a:spcAft>
                <a:spcPts val="1200"/>
              </a:spcAft>
              <a:buClr>
                <a:srgbClr val="AA87FF"/>
              </a:buClr>
              <a:buSzPts val="1100"/>
              <a:buFont typeface="Calibri"/>
              <a:buChar char="●"/>
            </a:pPr>
            <a:r>
              <a:rPr lang="en-US" sz="1100" b="1" dirty="0">
                <a:solidFill>
                  <a:srgbClr val="080301"/>
                </a:solidFill>
              </a:rPr>
              <a:t>Επα</a:t>
            </a:r>
            <a:r>
              <a:rPr lang="en-US" sz="1100" b="1" dirty="0" err="1">
                <a:solidFill>
                  <a:srgbClr val="080301"/>
                </a:solidFill>
              </a:rPr>
              <a:t>γγελμ</a:t>
            </a:r>
            <a:r>
              <a:rPr lang="en-US" sz="1100" b="1" dirty="0">
                <a:solidFill>
                  <a:srgbClr val="080301"/>
                </a:solidFill>
              </a:rPr>
              <a:t>ατικ</a:t>
            </a:r>
            <a:r>
              <a:rPr lang="el-GR" sz="1100" b="1" dirty="0">
                <a:solidFill>
                  <a:srgbClr val="080301"/>
                </a:solidFill>
              </a:rPr>
              <a:t>ό</a:t>
            </a:r>
            <a:r>
              <a:rPr lang="el-GR" sz="1100" b="1" baseline="0" dirty="0">
                <a:solidFill>
                  <a:srgbClr val="080301"/>
                </a:solidFill>
              </a:rPr>
              <a:t> επίπεδο</a:t>
            </a:r>
            <a:r>
              <a:rPr lang="en-US" sz="1100" b="1" dirty="0">
                <a:solidFill>
                  <a:srgbClr val="080301"/>
                </a:solidFill>
              </a:rPr>
              <a:t>: </a:t>
            </a:r>
            <a:r>
              <a:rPr lang="el-GR" sz="1100" dirty="0">
                <a:solidFill>
                  <a:srgbClr val="080301"/>
                </a:solidFill>
              </a:rPr>
              <a:t>Να αναγνωρίσετε ότι η διδασκαλία σας συμβάλλει στη διαμόρφωση της ζωής των μαθητών/-τριών και στη μελλοντική τους επιτυχία</a:t>
            </a:r>
            <a:r>
              <a:rPr lang="en-US" sz="1100" dirty="0">
                <a:solidFill>
                  <a:srgbClr val="080301"/>
                </a:solidFill>
              </a:rPr>
              <a:t>.</a:t>
            </a:r>
            <a:endParaRPr sz="1100" b="1" dirty="0">
              <a:solidFill>
                <a:srgbClr val="080301"/>
              </a:solidFill>
            </a:endParaRPr>
          </a:p>
        </p:txBody>
      </p:sp>
      <p:sp>
        <p:nvSpPr>
          <p:cNvPr id="184" name="Google Shape;184;g3ae6d943e68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052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ae6d943e68_0_1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err="1"/>
              <a:t>Αν</a:t>
            </a:r>
            <a:r>
              <a:rPr lang="en-US" sz="1100" dirty="0"/>
              <a:t>αφέρετε τα ακόλουθα παραδείγματα: </a:t>
            </a:r>
            <a:endParaRPr sz="1100" b="1" dirty="0">
              <a:solidFill>
                <a:srgbClr val="080301"/>
              </a:solidFill>
            </a:endParaRPr>
          </a:p>
          <a:p>
            <a:pPr marL="457200" lvl="0" indent="-298450" algn="l" rtl="0">
              <a:lnSpc>
                <a:spcPct val="107000"/>
              </a:lnSpc>
              <a:spcBef>
                <a:spcPts val="1200"/>
              </a:spcBef>
              <a:spcAft>
                <a:spcPts val="0"/>
              </a:spcAft>
              <a:buClr>
                <a:srgbClr val="AA87FF"/>
              </a:buClr>
              <a:buSzPts val="1100"/>
              <a:buFont typeface="Calibri"/>
              <a:buChar char="●"/>
            </a:pPr>
            <a:r>
              <a:rPr lang="en-US" sz="1100" b="1" dirty="0" err="1">
                <a:solidFill>
                  <a:srgbClr val="080301"/>
                </a:solidFill>
              </a:rPr>
              <a:t>Προσω</a:t>
            </a:r>
            <a:r>
              <a:rPr lang="en-US" sz="1100" b="1" dirty="0">
                <a:solidFill>
                  <a:srgbClr val="080301"/>
                </a:solidFill>
              </a:rPr>
              <a:t>πικ</a:t>
            </a:r>
            <a:r>
              <a:rPr lang="el-GR" sz="1100" b="1" dirty="0">
                <a:solidFill>
                  <a:srgbClr val="080301"/>
                </a:solidFill>
              </a:rPr>
              <a:t>ό</a:t>
            </a:r>
            <a:r>
              <a:rPr lang="el-GR" sz="1100" b="1" baseline="0" dirty="0">
                <a:solidFill>
                  <a:srgbClr val="080301"/>
                </a:solidFill>
              </a:rPr>
              <a:t> επίπεδο</a:t>
            </a:r>
            <a:r>
              <a:rPr lang="en-US" sz="1100" b="1" dirty="0">
                <a:solidFill>
                  <a:srgbClr val="080301"/>
                </a:solidFill>
              </a:rPr>
              <a:t>: </a:t>
            </a:r>
            <a:r>
              <a:rPr lang="el-GR" sz="1100" dirty="0">
                <a:solidFill>
                  <a:srgbClr val="080301"/>
                </a:solidFill>
              </a:rPr>
              <a:t>Να ολοκληρώσετε ένα πρόγραμμα επαγγελματικής ανάπτυξης ή να ισορροπήσετε με επιτυχία τη διδασκαλία με τις οικογενειακές σας ευθύνες</a:t>
            </a:r>
            <a:r>
              <a:rPr lang="en-US" sz="1100" dirty="0">
                <a:solidFill>
                  <a:srgbClr val="080301"/>
                </a:solidFill>
              </a:rPr>
              <a:t>.</a:t>
            </a:r>
            <a:endParaRPr sz="1100" dirty="0">
              <a:solidFill>
                <a:srgbClr val="AA87FF"/>
              </a:solidFill>
            </a:endParaRPr>
          </a:p>
          <a:p>
            <a:pPr marL="457200" lvl="0" indent="-298450" algn="l" rtl="0">
              <a:lnSpc>
                <a:spcPct val="107000"/>
              </a:lnSpc>
              <a:spcBef>
                <a:spcPts val="0"/>
              </a:spcBef>
              <a:spcAft>
                <a:spcPts val="0"/>
              </a:spcAft>
              <a:buClr>
                <a:srgbClr val="AA87FF"/>
              </a:buClr>
              <a:buSzPts val="1100"/>
              <a:buFont typeface="Calibri"/>
              <a:buChar char="●"/>
            </a:pPr>
            <a:r>
              <a:rPr lang="en-US" sz="1100" b="1" dirty="0">
                <a:solidFill>
                  <a:srgbClr val="080301"/>
                </a:solidFill>
              </a:rPr>
              <a:t>Επα</a:t>
            </a:r>
            <a:r>
              <a:rPr lang="en-US" sz="1100" b="1" dirty="0" err="1">
                <a:solidFill>
                  <a:srgbClr val="080301"/>
                </a:solidFill>
              </a:rPr>
              <a:t>γγελμ</a:t>
            </a:r>
            <a:r>
              <a:rPr lang="en-US" sz="1100" b="1" dirty="0">
                <a:solidFill>
                  <a:srgbClr val="080301"/>
                </a:solidFill>
              </a:rPr>
              <a:t>ατικ</a:t>
            </a:r>
            <a:r>
              <a:rPr lang="el-GR" sz="1100" b="1" dirty="0">
                <a:solidFill>
                  <a:srgbClr val="080301"/>
                </a:solidFill>
              </a:rPr>
              <a:t>ό</a:t>
            </a:r>
            <a:r>
              <a:rPr lang="el-GR" sz="1100" b="1" baseline="0" dirty="0">
                <a:solidFill>
                  <a:srgbClr val="080301"/>
                </a:solidFill>
              </a:rPr>
              <a:t> επίπεδο</a:t>
            </a:r>
            <a:r>
              <a:rPr lang="en-US" sz="1100" b="1" dirty="0">
                <a:solidFill>
                  <a:srgbClr val="080301"/>
                </a:solidFill>
              </a:rPr>
              <a:t>: </a:t>
            </a:r>
            <a:r>
              <a:rPr lang="en-US" sz="1100" dirty="0">
                <a:solidFill>
                  <a:srgbClr val="080301"/>
                </a:solidFill>
              </a:rPr>
              <a:t>Να βλέπετε </a:t>
            </a:r>
            <a:r>
              <a:rPr lang="el-GR" sz="1100" dirty="0">
                <a:solidFill>
                  <a:srgbClr val="080301"/>
                </a:solidFill>
              </a:rPr>
              <a:t>τους/τις μαθήτριες/-</a:t>
            </a:r>
            <a:r>
              <a:rPr lang="el-GR" sz="1100" dirty="0" err="1">
                <a:solidFill>
                  <a:srgbClr val="080301"/>
                </a:solidFill>
              </a:rPr>
              <a:t>τριές</a:t>
            </a:r>
            <a:r>
              <a:rPr lang="en-US" sz="1100" dirty="0">
                <a:solidFill>
                  <a:srgbClr val="080301"/>
                </a:solidFill>
              </a:rPr>
              <a:t> σας να </a:t>
            </a:r>
            <a:r>
              <a:rPr lang="el-GR" sz="1100" dirty="0" err="1">
                <a:solidFill>
                  <a:srgbClr val="080301"/>
                </a:solidFill>
              </a:rPr>
              <a:t>πετυχαί</a:t>
            </a:r>
            <a:r>
              <a:rPr lang="en-US" sz="1100" dirty="0" err="1">
                <a:solidFill>
                  <a:srgbClr val="080301"/>
                </a:solidFill>
              </a:rPr>
              <a:t>νουν</a:t>
            </a:r>
            <a:r>
              <a:rPr lang="en-US" sz="1100" dirty="0">
                <a:solidFill>
                  <a:srgbClr val="080301"/>
                </a:solidFill>
              </a:rPr>
              <a:t> έναν μαθησιακό στόχο, να βελτιώνουν τη συμπεριφορά τους ή να δείχνουν υπερηφάνεια για τη δουλειά τους χάρη στην καθοδήγησή σας.</a:t>
            </a:r>
            <a:endParaRPr sz="1100" dirty="0">
              <a:solidFill>
                <a:srgbClr val="080301"/>
              </a:solidFill>
            </a:endParaRPr>
          </a:p>
          <a:p>
            <a:pPr marL="0" lvl="0" indent="0" algn="l" rtl="0">
              <a:lnSpc>
                <a:spcPct val="107000"/>
              </a:lnSpc>
              <a:spcBef>
                <a:spcPts val="1200"/>
              </a:spcBef>
              <a:spcAft>
                <a:spcPts val="1200"/>
              </a:spcAft>
              <a:buNone/>
            </a:pPr>
            <a:r>
              <a:rPr lang="en-US" sz="1100" dirty="0">
                <a:solidFill>
                  <a:srgbClr val="080301"/>
                </a:solidFill>
              </a:rPr>
              <a:t>Κα</a:t>
            </a:r>
            <a:r>
              <a:rPr lang="en-US" sz="1100" dirty="0" err="1">
                <a:solidFill>
                  <a:srgbClr val="080301"/>
                </a:solidFill>
              </a:rPr>
              <a:t>θώς</a:t>
            </a:r>
            <a:r>
              <a:rPr lang="en-US" sz="1100" dirty="0">
                <a:solidFill>
                  <a:srgbClr val="080301"/>
                </a:solidFill>
              </a:rPr>
              <a:t> π</a:t>
            </a:r>
            <a:r>
              <a:rPr lang="en-US" sz="1100" dirty="0" err="1">
                <a:solidFill>
                  <a:srgbClr val="080301"/>
                </a:solidFill>
              </a:rPr>
              <a:t>ροχωράτε</a:t>
            </a:r>
            <a:r>
              <a:rPr lang="en-US" sz="1100" dirty="0">
                <a:solidFill>
                  <a:srgbClr val="080301"/>
                </a:solidFill>
              </a:rPr>
              <a:t> </a:t>
            </a:r>
            <a:r>
              <a:rPr lang="en-US" sz="1100" dirty="0" err="1">
                <a:solidFill>
                  <a:srgbClr val="080301"/>
                </a:solidFill>
              </a:rPr>
              <a:t>στ</a:t>
            </a:r>
            <a:r>
              <a:rPr lang="el-GR" sz="1100" dirty="0">
                <a:solidFill>
                  <a:srgbClr val="080301"/>
                </a:solidFill>
              </a:rPr>
              <a:t>ην</a:t>
            </a:r>
            <a:r>
              <a:rPr lang="en-US" sz="1100" dirty="0">
                <a:solidFill>
                  <a:srgbClr val="080301"/>
                </a:solidFill>
              </a:rPr>
              <a:t> </a:t>
            </a:r>
            <a:r>
              <a:rPr lang="el-GR" sz="1100" dirty="0">
                <a:solidFill>
                  <a:srgbClr val="080301"/>
                </a:solidFill>
              </a:rPr>
              <a:t>ενότητα</a:t>
            </a:r>
            <a:r>
              <a:rPr lang="en-US" sz="1100" dirty="0">
                <a:solidFill>
                  <a:srgbClr val="080301"/>
                </a:solidFill>
              </a:rPr>
              <a:t>, θα δείτε π</a:t>
            </a:r>
            <a:r>
              <a:rPr lang="en-US" sz="1100" dirty="0" err="1">
                <a:solidFill>
                  <a:srgbClr val="080301"/>
                </a:solidFill>
              </a:rPr>
              <a:t>ώς</a:t>
            </a:r>
            <a:r>
              <a:rPr lang="en-US" sz="1100" dirty="0">
                <a:solidFill>
                  <a:srgbClr val="080301"/>
                </a:solidFill>
              </a:rPr>
              <a:t> </a:t>
            </a:r>
            <a:r>
              <a:rPr lang="el-GR" sz="1100" dirty="0">
                <a:solidFill>
                  <a:srgbClr val="080301"/>
                </a:solidFill>
              </a:rPr>
              <a:t>κάθε στοιχείο </a:t>
            </a:r>
            <a:r>
              <a:rPr lang="en-US" sz="1100" dirty="0" err="1">
                <a:solidFill>
                  <a:srgbClr val="080301"/>
                </a:solidFill>
              </a:rPr>
              <a:t>συνδέετ</a:t>
            </a:r>
            <a:r>
              <a:rPr lang="en-US" sz="1100" dirty="0">
                <a:solidFill>
                  <a:srgbClr val="080301"/>
                </a:solidFill>
              </a:rPr>
              <a:t>αι με τις ψηφιακές εμπειρίες και πώς το </a:t>
            </a:r>
            <a:r>
              <a:rPr lang="el-GR" sz="1100" b="1" dirty="0">
                <a:solidFill>
                  <a:srgbClr val="080301"/>
                </a:solidFill>
              </a:rPr>
              <a:t>Π</a:t>
            </a:r>
            <a:r>
              <a:rPr lang="en-US" sz="1100" b="1" dirty="0">
                <a:solidFill>
                  <a:srgbClr val="080301"/>
                </a:solidFill>
              </a:rPr>
              <a:t>λα</a:t>
            </a:r>
            <a:r>
              <a:rPr lang="en-US" sz="1100" b="1" dirty="0" err="1">
                <a:solidFill>
                  <a:srgbClr val="080301"/>
                </a:solidFill>
              </a:rPr>
              <a:t>ίσιο</a:t>
            </a:r>
            <a:r>
              <a:rPr lang="en-US" sz="1100" b="1" dirty="0">
                <a:solidFill>
                  <a:srgbClr val="080301"/>
                </a:solidFill>
              </a:rPr>
              <a:t> </a:t>
            </a:r>
            <a:r>
              <a:rPr lang="en-US" sz="1100" b="1" dirty="0" err="1">
                <a:solidFill>
                  <a:srgbClr val="080301"/>
                </a:solidFill>
              </a:rPr>
              <a:t>PERMA</a:t>
            </a:r>
            <a:r>
              <a:rPr lang="en-US" sz="1100" b="1" dirty="0">
                <a:solidFill>
                  <a:srgbClr val="080301"/>
                </a:solidFill>
              </a:rPr>
              <a:t>-Digital </a:t>
            </a:r>
            <a:r>
              <a:rPr lang="en-US" sz="1100" dirty="0">
                <a:solidFill>
                  <a:srgbClr val="080301"/>
                </a:solidFill>
              </a:rPr>
              <a:t>β</a:t>
            </a:r>
            <a:r>
              <a:rPr lang="en-US" sz="1100" dirty="0" err="1">
                <a:solidFill>
                  <a:srgbClr val="080301"/>
                </a:solidFill>
              </a:rPr>
              <a:t>οηθά</a:t>
            </a:r>
            <a:r>
              <a:rPr lang="en-US" sz="1100" dirty="0">
                <a:solidFill>
                  <a:srgbClr val="080301"/>
                </a:solidFill>
              </a:rPr>
              <a:t> εσάς και </a:t>
            </a:r>
            <a:r>
              <a:rPr lang="el-GR" sz="1100" dirty="0">
                <a:solidFill>
                  <a:srgbClr val="080301"/>
                </a:solidFill>
              </a:rPr>
              <a:t>τους/τις μαθήτριες/-</a:t>
            </a:r>
            <a:r>
              <a:rPr lang="el-GR" sz="1100" dirty="0" err="1">
                <a:solidFill>
                  <a:srgbClr val="080301"/>
                </a:solidFill>
              </a:rPr>
              <a:t>τριές</a:t>
            </a:r>
            <a:r>
              <a:rPr lang="en-US" sz="1100" dirty="0">
                <a:solidFill>
                  <a:srgbClr val="080301"/>
                </a:solidFill>
              </a:rPr>
              <a:t> σας να αναπτυχθείτε τόσο σε διαδικτυακά όσο και σε μη διαδικτυακά μαθησιακά περιβάλλοντα.</a:t>
            </a:r>
            <a:endParaRPr sz="1100" dirty="0">
              <a:solidFill>
                <a:srgbClr val="080301"/>
              </a:solidFill>
            </a:endParaRPr>
          </a:p>
        </p:txBody>
      </p:sp>
      <p:sp>
        <p:nvSpPr>
          <p:cNvPr id="192" name="Google Shape;192;g3ae6d943e68_0_1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6925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 name="Google Shape;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61433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SzPts val="1100"/>
              <a:buNone/>
            </a:pPr>
            <a:r>
              <a:rPr lang="en-US" sz="1100" dirty="0" err="1">
                <a:solidFill>
                  <a:srgbClr val="080301"/>
                </a:solidFill>
              </a:rPr>
              <a:t>ΠΡΙΝ</a:t>
            </a:r>
            <a:r>
              <a:rPr lang="en-US" sz="1100" dirty="0">
                <a:solidFill>
                  <a:srgbClr val="080301"/>
                </a:solidFill>
              </a:rPr>
              <a:t> </a:t>
            </a:r>
            <a:r>
              <a:rPr lang="en-US" sz="1100" dirty="0" err="1">
                <a:solidFill>
                  <a:srgbClr val="080301"/>
                </a:solidFill>
              </a:rPr>
              <a:t>ΔΕΙΞΕΤΕ</a:t>
            </a:r>
            <a:r>
              <a:rPr lang="en-US" sz="1100" dirty="0">
                <a:solidFill>
                  <a:srgbClr val="080301"/>
                </a:solidFill>
              </a:rPr>
              <a:t> </a:t>
            </a:r>
            <a:r>
              <a:rPr lang="en-US" sz="1100" dirty="0" err="1">
                <a:solidFill>
                  <a:srgbClr val="080301"/>
                </a:solidFill>
              </a:rPr>
              <a:t>ΤΟΝ</a:t>
            </a:r>
            <a:r>
              <a:rPr lang="en-US" sz="1100" dirty="0">
                <a:solidFill>
                  <a:srgbClr val="080301"/>
                </a:solidFill>
              </a:rPr>
              <a:t> </a:t>
            </a:r>
            <a:r>
              <a:rPr lang="en-US" sz="1100" dirty="0" err="1">
                <a:solidFill>
                  <a:srgbClr val="080301"/>
                </a:solidFill>
              </a:rPr>
              <a:t>ΠΙΝΑΚΑ</a:t>
            </a:r>
            <a:endParaRPr sz="1100" dirty="0">
              <a:solidFill>
                <a:srgbClr val="080301"/>
              </a:solidFill>
            </a:endParaRPr>
          </a:p>
          <a:p>
            <a:pPr marL="0" lvl="0" indent="0" algn="l" rtl="0">
              <a:spcBef>
                <a:spcPts val="1200"/>
              </a:spcBef>
              <a:spcAft>
                <a:spcPts val="0"/>
              </a:spcAft>
              <a:buSzPts val="1100"/>
              <a:buNone/>
            </a:pPr>
            <a:r>
              <a:rPr lang="en-US" sz="1100" dirty="0" err="1">
                <a:solidFill>
                  <a:srgbClr val="080301"/>
                </a:solidFill>
              </a:rPr>
              <a:t>Πρ</a:t>
            </a:r>
            <a:r>
              <a:rPr lang="el-GR" sz="1100" dirty="0" err="1">
                <a:solidFill>
                  <a:srgbClr val="080301"/>
                </a:solidFill>
              </a:rPr>
              <a:t>οτού</a:t>
            </a:r>
            <a:r>
              <a:rPr lang="en-US" sz="1100" dirty="0">
                <a:solidFill>
                  <a:srgbClr val="080301"/>
                </a:solidFill>
              </a:rPr>
              <a:t> </a:t>
            </a:r>
            <a:r>
              <a:rPr lang="en-US" sz="1100" dirty="0" err="1">
                <a:solidFill>
                  <a:srgbClr val="080301"/>
                </a:solidFill>
              </a:rPr>
              <a:t>εξε</a:t>
            </a:r>
            <a:r>
              <a:rPr lang="el-GR" sz="1100" dirty="0" err="1">
                <a:solidFill>
                  <a:srgbClr val="080301"/>
                </a:solidFill>
              </a:rPr>
              <a:t>τά</a:t>
            </a:r>
            <a:r>
              <a:rPr lang="en-US" sz="1100" dirty="0" err="1">
                <a:solidFill>
                  <a:srgbClr val="080301"/>
                </a:solidFill>
              </a:rPr>
              <a:t>σετε</a:t>
            </a:r>
            <a:r>
              <a:rPr lang="en-US" sz="1100" dirty="0">
                <a:solidFill>
                  <a:srgbClr val="080301"/>
                </a:solidFill>
              </a:rPr>
              <a:t> π</a:t>
            </a:r>
            <a:r>
              <a:rPr lang="en-US" sz="1100" dirty="0" err="1">
                <a:solidFill>
                  <a:srgbClr val="080301"/>
                </a:solidFill>
              </a:rPr>
              <a:t>ώς</a:t>
            </a:r>
            <a:r>
              <a:rPr lang="en-US" sz="1100" dirty="0">
                <a:solidFill>
                  <a:srgbClr val="080301"/>
                </a:solidFill>
              </a:rPr>
              <a:t> τα </a:t>
            </a:r>
            <a:r>
              <a:rPr lang="en-US" sz="1100" dirty="0" err="1">
                <a:solidFill>
                  <a:srgbClr val="080301"/>
                </a:solidFill>
              </a:rPr>
              <a:t>στοιχεί</a:t>
            </a:r>
            <a:r>
              <a:rPr lang="en-US" sz="1100" dirty="0">
                <a:solidFill>
                  <a:srgbClr val="080301"/>
                </a:solidFill>
              </a:rPr>
              <a:t>α PERMA εμφανίζονται στην καθημερινή ζωή, ας δούμε το καθένα από αυτά μέσα από τρεις</a:t>
            </a:r>
            <a:r>
              <a:rPr lang="el-GR" sz="1100" dirty="0">
                <a:solidFill>
                  <a:srgbClr val="080301"/>
                </a:solidFill>
              </a:rPr>
              <a:t> (3)</a:t>
            </a:r>
            <a:r>
              <a:rPr lang="en-US" sz="1100" dirty="0">
                <a:solidFill>
                  <a:srgbClr val="080301"/>
                </a:solidFill>
              </a:rPr>
              <a:t> οπτικές γωνίες: ψυχολογική, συμπεριφορική και συναισθηματική. </a:t>
            </a:r>
            <a:endParaRPr sz="1100" dirty="0">
              <a:solidFill>
                <a:srgbClr val="080301"/>
              </a:solidFill>
            </a:endParaRPr>
          </a:p>
          <a:p>
            <a:pPr marL="0" lvl="0" indent="0" algn="l" rtl="0">
              <a:spcBef>
                <a:spcPts val="1200"/>
              </a:spcBef>
              <a:spcAft>
                <a:spcPts val="0"/>
              </a:spcAft>
              <a:buSzPts val="1100"/>
              <a:buNone/>
            </a:pPr>
            <a:r>
              <a:rPr lang="en-US" sz="1100" dirty="0" err="1">
                <a:solidFill>
                  <a:srgbClr val="080301"/>
                </a:solidFill>
              </a:rPr>
              <a:t>Αυτό</a:t>
            </a:r>
            <a:r>
              <a:rPr lang="en-US" sz="1100" dirty="0">
                <a:solidFill>
                  <a:srgbClr val="080301"/>
                </a:solidFill>
              </a:rPr>
              <a:t> θα σας </a:t>
            </a:r>
            <a:r>
              <a:rPr lang="en-US" sz="1100" dirty="0" err="1">
                <a:solidFill>
                  <a:srgbClr val="080301"/>
                </a:solidFill>
              </a:rPr>
              <a:t>δώσει</a:t>
            </a:r>
            <a:r>
              <a:rPr lang="en-US" sz="1100" dirty="0">
                <a:solidFill>
                  <a:srgbClr val="080301"/>
                </a:solidFill>
              </a:rPr>
              <a:t> </a:t>
            </a:r>
            <a:r>
              <a:rPr lang="en-US" sz="1100" dirty="0" err="1">
                <a:solidFill>
                  <a:srgbClr val="080301"/>
                </a:solidFill>
              </a:rPr>
              <a:t>μι</a:t>
            </a:r>
            <a:r>
              <a:rPr lang="en-US" sz="1100" dirty="0">
                <a:solidFill>
                  <a:srgbClr val="080301"/>
                </a:solidFill>
              </a:rPr>
              <a:t>α σαφή εικόνα του πώς η ευημερία αυξάνεται μέσω των σκέψεων, των ενεργειών και των συναισθηματικών εμπειριών σας. Θα σας β</a:t>
            </a:r>
            <a:r>
              <a:rPr lang="en-US" sz="1100" dirty="0" err="1">
                <a:solidFill>
                  <a:srgbClr val="080301"/>
                </a:solidFill>
              </a:rPr>
              <a:t>οηθήσει</a:t>
            </a:r>
            <a:r>
              <a:rPr lang="en-US" sz="1100" dirty="0">
                <a:solidFill>
                  <a:srgbClr val="080301"/>
                </a:solidFill>
              </a:rPr>
              <a:t> επ</a:t>
            </a:r>
            <a:r>
              <a:rPr lang="en-US" sz="1100" dirty="0" err="1">
                <a:solidFill>
                  <a:srgbClr val="080301"/>
                </a:solidFill>
              </a:rPr>
              <a:t>ίσης</a:t>
            </a:r>
            <a:r>
              <a:rPr lang="en-US" sz="1100" dirty="0">
                <a:solidFill>
                  <a:srgbClr val="080301"/>
                </a:solidFill>
              </a:rPr>
              <a:t> να </a:t>
            </a:r>
            <a:r>
              <a:rPr lang="en-US" sz="1100" dirty="0" err="1">
                <a:solidFill>
                  <a:srgbClr val="080301"/>
                </a:solidFill>
              </a:rPr>
              <a:t>δείτε</a:t>
            </a:r>
            <a:r>
              <a:rPr lang="en-US" sz="1100" dirty="0">
                <a:solidFill>
                  <a:srgbClr val="080301"/>
                </a:solidFill>
              </a:rPr>
              <a:t> </a:t>
            </a:r>
            <a:r>
              <a:rPr lang="en-US" sz="1100" dirty="0" err="1">
                <a:solidFill>
                  <a:srgbClr val="080301"/>
                </a:solidFill>
              </a:rPr>
              <a:t>τι</a:t>
            </a:r>
            <a:r>
              <a:rPr lang="en-US" sz="1100" dirty="0">
                <a:solidFill>
                  <a:srgbClr val="080301"/>
                </a:solidFill>
              </a:rPr>
              <a:t> μπ</a:t>
            </a:r>
            <a:r>
              <a:rPr lang="en-US" sz="1100" dirty="0" err="1">
                <a:solidFill>
                  <a:srgbClr val="080301"/>
                </a:solidFill>
              </a:rPr>
              <a:t>ορείτε</a:t>
            </a:r>
            <a:r>
              <a:rPr lang="en-US" sz="1100" dirty="0">
                <a:solidFill>
                  <a:srgbClr val="080301"/>
                </a:solidFill>
              </a:rPr>
              <a:t> </a:t>
            </a:r>
            <a:r>
              <a:rPr lang="en-US" sz="1100" b="1" dirty="0">
                <a:solidFill>
                  <a:srgbClr val="080301"/>
                </a:solidFill>
              </a:rPr>
              <a:t>να </a:t>
            </a:r>
            <a:r>
              <a:rPr lang="en-US" sz="1100" b="1" dirty="0" err="1">
                <a:solidFill>
                  <a:srgbClr val="080301"/>
                </a:solidFill>
              </a:rPr>
              <a:t>εφ</a:t>
            </a:r>
            <a:r>
              <a:rPr lang="en-US" sz="1100" b="1" dirty="0">
                <a:solidFill>
                  <a:srgbClr val="080301"/>
                </a:solidFill>
              </a:rPr>
              <a:t>αρμόσετε άμεσα στη δική σας ζωή και στη δουλειά σας με </a:t>
            </a:r>
            <a:r>
              <a:rPr lang="el-GR" sz="1100" b="1" dirty="0">
                <a:solidFill>
                  <a:srgbClr val="080301"/>
                </a:solidFill>
              </a:rPr>
              <a:t>τους/τις μαθήτριες/-</a:t>
            </a:r>
            <a:r>
              <a:rPr lang="el-GR" sz="1100" b="1" dirty="0" err="1">
                <a:solidFill>
                  <a:srgbClr val="080301"/>
                </a:solidFill>
              </a:rPr>
              <a:t>τριες</a:t>
            </a:r>
            <a:r>
              <a:rPr lang="en-US" sz="1100" b="1" dirty="0">
                <a:solidFill>
                  <a:srgbClr val="080301"/>
                </a:solidFill>
              </a:rPr>
              <a:t>.</a:t>
            </a:r>
            <a:endParaRPr sz="1100" dirty="0"/>
          </a:p>
          <a:p>
            <a:pPr marL="0" lvl="0" indent="0" algn="l" rtl="0">
              <a:lnSpc>
                <a:spcPct val="107000"/>
              </a:lnSpc>
              <a:spcBef>
                <a:spcPts val="1200"/>
              </a:spcBef>
              <a:spcAft>
                <a:spcPts val="0"/>
              </a:spcAft>
              <a:buClr>
                <a:schemeClr val="dk1"/>
              </a:buClr>
              <a:buSzPts val="1100"/>
              <a:buFont typeface="Arial"/>
              <a:buNone/>
            </a:pPr>
            <a:r>
              <a:rPr lang="en-US" sz="1100" dirty="0" err="1">
                <a:solidFill>
                  <a:srgbClr val="080301"/>
                </a:solidFill>
              </a:rPr>
              <a:t>Ζητήστε</a:t>
            </a:r>
            <a:r>
              <a:rPr lang="en-US" sz="1100" dirty="0">
                <a:solidFill>
                  <a:srgbClr val="080301"/>
                </a:solidFill>
              </a:rPr>
              <a:t> από </a:t>
            </a:r>
            <a:r>
              <a:rPr lang="el-GR" sz="1100" dirty="0">
                <a:solidFill>
                  <a:srgbClr val="080301"/>
                </a:solidFill>
              </a:rPr>
              <a:t>τους/τις εκπαιδευτικούς</a:t>
            </a:r>
            <a:r>
              <a:rPr lang="en-US" sz="1100" dirty="0">
                <a:solidFill>
                  <a:srgbClr val="080301"/>
                </a:solidFill>
              </a:rPr>
              <a:t> να διαβάσουν τα παραδείγματα για κάθε πυλώνα και να σκεφτούν τρόπους για να αναπτύξουν αυτά τα στοιχεία στην καθημερινή τους ρουτίνα. </a:t>
            </a:r>
            <a:r>
              <a:rPr lang="en-US" sz="1100" dirty="0" err="1">
                <a:solidFill>
                  <a:srgbClr val="080301"/>
                </a:solidFill>
              </a:rPr>
              <a:t>Χρησιμο</a:t>
            </a:r>
            <a:r>
              <a:rPr lang="en-US" sz="1100" dirty="0">
                <a:solidFill>
                  <a:srgbClr val="080301"/>
                </a:solidFill>
              </a:rPr>
              <a:t>ποιήστε μια ερώτηση για να ξεκινήσετε, όπως: </a:t>
            </a:r>
            <a:r>
              <a:rPr lang="en-US" sz="1100" b="1" i="1" dirty="0">
                <a:solidFill>
                  <a:srgbClr val="080301"/>
                </a:solidFill>
              </a:rPr>
              <a:t>Τι καλλιεργεί θετικά συναισθήματα για μένα; </a:t>
            </a:r>
            <a:endParaRPr sz="1100" b="1" i="1" dirty="0">
              <a:solidFill>
                <a:srgbClr val="080301"/>
              </a:solidFill>
            </a:endParaRPr>
          </a:p>
          <a:p>
            <a:pPr marL="0" lvl="0" indent="0" algn="l" rtl="0">
              <a:spcBef>
                <a:spcPts val="1200"/>
              </a:spcBef>
              <a:spcAft>
                <a:spcPts val="0"/>
              </a:spcAft>
              <a:buSzPts val="1100"/>
              <a:buNone/>
            </a:pPr>
            <a:r>
              <a:rPr lang="en-US" sz="1100" dirty="0">
                <a:solidFill>
                  <a:srgbClr val="080301"/>
                </a:solidFill>
              </a:rPr>
              <a:t> </a:t>
            </a:r>
            <a:r>
              <a:rPr lang="en-US" sz="1100" dirty="0" err="1">
                <a:solidFill>
                  <a:srgbClr val="080301"/>
                </a:solidFill>
              </a:rPr>
              <a:t>Γι</a:t>
            </a:r>
            <a:r>
              <a:rPr lang="en-US" sz="1100" dirty="0">
                <a:solidFill>
                  <a:srgbClr val="080301"/>
                </a:solidFill>
              </a:rPr>
              <a:t>α να καθοδηγήσετε τη σκέψη τους, αναφέρετε τα εξής:</a:t>
            </a:r>
            <a:br>
              <a:rPr lang="en-US" sz="1100" dirty="0">
                <a:solidFill>
                  <a:srgbClr val="080301"/>
                </a:solidFill>
              </a:rPr>
            </a:br>
            <a:r>
              <a:rPr lang="en-US" sz="1100" dirty="0">
                <a:solidFill>
                  <a:srgbClr val="080301"/>
                </a:solidFill>
              </a:rPr>
              <a:t> • Ολοκληρώστε την ημέρα σας γράφοντας τρία</a:t>
            </a:r>
            <a:r>
              <a:rPr lang="el-GR" sz="1100" dirty="0">
                <a:solidFill>
                  <a:srgbClr val="080301"/>
                </a:solidFill>
              </a:rPr>
              <a:t> (3)</a:t>
            </a:r>
            <a:r>
              <a:rPr lang="en-US" sz="1100" dirty="0">
                <a:solidFill>
                  <a:srgbClr val="080301"/>
                </a:solidFill>
              </a:rPr>
              <a:t> συγκεκριμένα πράγματα που σας έφεραν χαρά.</a:t>
            </a:r>
            <a:br>
              <a:rPr lang="en-US" sz="1100" dirty="0">
                <a:solidFill>
                  <a:srgbClr val="080301"/>
                </a:solidFill>
              </a:rPr>
            </a:br>
            <a:r>
              <a:rPr lang="en-US" sz="1100" dirty="0">
                <a:solidFill>
                  <a:srgbClr val="080301"/>
                </a:solidFill>
              </a:rPr>
              <a:t> • </a:t>
            </a:r>
            <a:r>
              <a:rPr lang="en-US" sz="1100" dirty="0" err="1">
                <a:solidFill>
                  <a:srgbClr val="080301"/>
                </a:solidFill>
              </a:rPr>
              <a:t>Στ</a:t>
            </a:r>
            <a:r>
              <a:rPr lang="en-US" sz="1100" dirty="0">
                <a:solidFill>
                  <a:srgbClr val="080301"/>
                </a:solidFill>
              </a:rPr>
              <a:t>αματήστε και απολαύστε μια θετική στιγμή για τουλάχιστον δέκα</a:t>
            </a:r>
            <a:r>
              <a:rPr lang="el-GR" sz="1100" dirty="0">
                <a:solidFill>
                  <a:srgbClr val="080301"/>
                </a:solidFill>
              </a:rPr>
              <a:t> (10)</a:t>
            </a:r>
            <a:r>
              <a:rPr lang="en-US" sz="1100" dirty="0">
                <a:solidFill>
                  <a:srgbClr val="080301"/>
                </a:solidFill>
              </a:rPr>
              <a:t> δευτερόλεπτα όταν συμβαίνει.</a:t>
            </a:r>
            <a:br>
              <a:rPr lang="en-US" sz="1100" dirty="0">
                <a:solidFill>
                  <a:srgbClr val="080301"/>
                </a:solidFill>
              </a:rPr>
            </a:br>
            <a:r>
              <a:rPr lang="en-US" sz="1100" dirty="0">
                <a:solidFill>
                  <a:srgbClr val="080301"/>
                </a:solidFill>
              </a:rPr>
              <a:t> • </a:t>
            </a:r>
            <a:r>
              <a:rPr lang="en-US" sz="1100" dirty="0" err="1">
                <a:solidFill>
                  <a:srgbClr val="080301"/>
                </a:solidFill>
              </a:rPr>
              <a:t>Αφιερώστε</a:t>
            </a:r>
            <a:r>
              <a:rPr lang="en-US" sz="1100" dirty="0">
                <a:solidFill>
                  <a:srgbClr val="080301"/>
                </a:solidFill>
              </a:rPr>
              <a:t> </a:t>
            </a:r>
            <a:r>
              <a:rPr lang="en-US" sz="1100" dirty="0" err="1">
                <a:solidFill>
                  <a:srgbClr val="080301"/>
                </a:solidFill>
              </a:rPr>
              <a:t>λίγ</a:t>
            </a:r>
            <a:r>
              <a:rPr lang="en-US" sz="1100" dirty="0">
                <a:solidFill>
                  <a:srgbClr val="080301"/>
                </a:solidFill>
              </a:rPr>
              <a:t>α λεπτά στη φύση, την τέχνη ή </a:t>
            </a:r>
            <a:r>
              <a:rPr lang="el-GR" sz="1100" dirty="0">
                <a:solidFill>
                  <a:srgbClr val="080301"/>
                </a:solidFill>
              </a:rPr>
              <a:t>σε</a:t>
            </a:r>
            <a:r>
              <a:rPr lang="en-US" sz="1100" dirty="0">
                <a:solidFill>
                  <a:srgbClr val="080301"/>
                </a:solidFill>
              </a:rPr>
              <a:t> εμπνευσμένες ιστορίες για να προκαλέσετε δέος.</a:t>
            </a:r>
            <a:endParaRPr sz="1100" dirty="0">
              <a:solidFill>
                <a:srgbClr val="080301"/>
              </a:solidFill>
            </a:endParaRPr>
          </a:p>
          <a:p>
            <a:pPr marL="0" lvl="0" indent="0" algn="l" rtl="0">
              <a:spcBef>
                <a:spcPts val="1200"/>
              </a:spcBef>
              <a:spcAft>
                <a:spcPts val="0"/>
              </a:spcAft>
              <a:buSzPts val="1100"/>
              <a:buNone/>
            </a:pPr>
            <a:endParaRPr sz="1100" dirty="0">
              <a:solidFill>
                <a:srgbClr val="080301"/>
              </a:solidFill>
            </a:endParaRPr>
          </a:p>
          <a:p>
            <a:pPr marL="0" lvl="0" indent="0" algn="l" rtl="0">
              <a:spcBef>
                <a:spcPts val="1200"/>
              </a:spcBef>
              <a:spcAft>
                <a:spcPts val="0"/>
              </a:spcAft>
              <a:buSzPts val="1100"/>
              <a:buNone/>
            </a:pPr>
            <a:r>
              <a:rPr lang="en-US" sz="1100" dirty="0" err="1">
                <a:solidFill>
                  <a:srgbClr val="080301"/>
                </a:solidFill>
              </a:rPr>
              <a:t>ΜΕΤΑ</a:t>
            </a:r>
            <a:endParaRPr sz="1100" dirty="0">
              <a:solidFill>
                <a:srgbClr val="080301"/>
              </a:solidFill>
            </a:endParaRPr>
          </a:p>
          <a:p>
            <a:pPr marL="0" lvl="0" indent="0" algn="l" rtl="0">
              <a:spcBef>
                <a:spcPts val="1200"/>
              </a:spcBef>
              <a:spcAft>
                <a:spcPts val="1200"/>
              </a:spcAft>
              <a:buClr>
                <a:schemeClr val="dk1"/>
              </a:buClr>
              <a:buSzPts val="1100"/>
              <a:buFont typeface="Arial"/>
              <a:buNone/>
            </a:pPr>
            <a:r>
              <a:rPr lang="en-US" sz="1100" dirty="0" err="1">
                <a:solidFill>
                  <a:srgbClr val="080301"/>
                </a:solidFill>
              </a:rPr>
              <a:t>Δείξτε</a:t>
            </a:r>
            <a:r>
              <a:rPr lang="en-US" sz="1100" dirty="0">
                <a:solidFill>
                  <a:srgbClr val="080301"/>
                </a:solidFill>
              </a:rPr>
              <a:t> </a:t>
            </a:r>
            <a:r>
              <a:rPr lang="en-US" sz="1100" dirty="0" err="1">
                <a:solidFill>
                  <a:srgbClr val="080301"/>
                </a:solidFill>
              </a:rPr>
              <a:t>τον</a:t>
            </a:r>
            <a:r>
              <a:rPr lang="en-US" sz="1100" dirty="0">
                <a:solidFill>
                  <a:srgbClr val="080301"/>
                </a:solidFill>
              </a:rPr>
              <a:t> π</a:t>
            </a:r>
            <a:r>
              <a:rPr lang="en-US" sz="1100" dirty="0" err="1">
                <a:solidFill>
                  <a:srgbClr val="080301"/>
                </a:solidFill>
              </a:rPr>
              <a:t>ίν</a:t>
            </a:r>
            <a:r>
              <a:rPr lang="en-US" sz="1100" dirty="0">
                <a:solidFill>
                  <a:srgbClr val="080301"/>
                </a:solidFill>
              </a:rPr>
              <a:t>ακα</a:t>
            </a:r>
            <a:r>
              <a:rPr lang="el-GR" sz="1100" dirty="0">
                <a:solidFill>
                  <a:srgbClr val="080301"/>
                </a:solidFill>
              </a:rPr>
              <a:t>.</a:t>
            </a:r>
            <a:endParaRPr sz="1100" dirty="0">
              <a:solidFill>
                <a:srgbClr val="080301"/>
              </a:solidFill>
            </a:endParaRPr>
          </a:p>
        </p:txBody>
      </p:sp>
      <p:sp>
        <p:nvSpPr>
          <p:cNvPr id="200" name="Google Shape;2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57363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ae6d943e68_0_1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1150" algn="l" rtl="0">
              <a:lnSpc>
                <a:spcPct val="107000"/>
              </a:lnSpc>
              <a:spcBef>
                <a:spcPts val="1200"/>
              </a:spcBef>
              <a:spcAft>
                <a:spcPts val="0"/>
              </a:spcAft>
              <a:buSzPts val="1300"/>
              <a:buChar char="-"/>
            </a:pPr>
            <a:r>
              <a:rPr lang="en-US" sz="1100" dirty="0" err="1"/>
              <a:t>Μοιράστε</a:t>
            </a:r>
            <a:r>
              <a:rPr lang="en-US" sz="1100" dirty="0"/>
              <a:t> </a:t>
            </a:r>
            <a:r>
              <a:rPr lang="en-US" sz="1100" dirty="0" err="1"/>
              <a:t>το</a:t>
            </a:r>
            <a:r>
              <a:rPr lang="en-US" sz="1100" dirty="0"/>
              <a:t> </a:t>
            </a:r>
            <a:r>
              <a:rPr lang="en-US" sz="1100" dirty="0" err="1"/>
              <a:t>φύλλο</a:t>
            </a:r>
            <a:r>
              <a:rPr lang="en-US" sz="1100" dirty="0"/>
              <a:t> </a:t>
            </a:r>
            <a:r>
              <a:rPr lang="en-US" sz="1100" dirty="0" err="1"/>
              <a:t>δρ</a:t>
            </a:r>
            <a:r>
              <a:rPr lang="en-US" sz="1100" dirty="0"/>
              <a:t>αστηριοτήτων «Θέμα: Αξιολόγηση των </a:t>
            </a:r>
            <a:r>
              <a:rPr lang="el-GR" sz="1100" dirty="0"/>
              <a:t>Προσωπικών σας Ε</a:t>
            </a:r>
            <a:r>
              <a:rPr lang="en-US" sz="1100" dirty="0"/>
              <a:t>μπ</a:t>
            </a:r>
            <a:r>
              <a:rPr lang="en-US" sz="1100" dirty="0" err="1"/>
              <a:t>ειριών</a:t>
            </a:r>
            <a:r>
              <a:rPr lang="en-US" sz="1100" dirty="0"/>
              <a:t>».</a:t>
            </a:r>
            <a:endParaRPr sz="1100" dirty="0"/>
          </a:p>
          <a:p>
            <a:pPr marL="457200" lvl="0" indent="-298450" algn="l" rtl="0">
              <a:lnSpc>
                <a:spcPct val="107000"/>
              </a:lnSpc>
              <a:spcBef>
                <a:spcPts val="0"/>
              </a:spcBef>
              <a:spcAft>
                <a:spcPts val="0"/>
              </a:spcAft>
              <a:buSzPts val="1100"/>
              <a:buChar char="-"/>
            </a:pPr>
            <a:r>
              <a:rPr lang="en-US" sz="1100" dirty="0" err="1"/>
              <a:t>Ζητήστε</a:t>
            </a:r>
            <a:r>
              <a:rPr lang="en-US" sz="1100" dirty="0"/>
              <a:t> από </a:t>
            </a:r>
            <a:r>
              <a:rPr lang="el-GR" sz="1100" dirty="0"/>
              <a:t>τους/τις εκπαιδευτικούς</a:t>
            </a:r>
            <a:r>
              <a:rPr lang="en-US" sz="1100" dirty="0"/>
              <a:t> να </a:t>
            </a:r>
            <a:r>
              <a:rPr lang="en-US" sz="1100" dirty="0" err="1"/>
              <a:t>χρησιμο</a:t>
            </a:r>
            <a:r>
              <a:rPr lang="en-US" sz="1100" dirty="0"/>
              <a:t>ποιήσουν τον πίνακα από το φύλλο δραστηριοτήτων ως οδηγό για τον αναστοχασμό τους (ο πίνακας βρίσκεται επίσης εδώ </a:t>
            </a:r>
            <a:r>
              <a:rPr lang="el-GR" sz="1100" dirty="0"/>
              <a:t>ως</a:t>
            </a:r>
            <a:r>
              <a:rPr lang="en-US" sz="1100" dirty="0"/>
              <a:t> ανα</a:t>
            </a:r>
            <a:r>
              <a:rPr lang="en-US" sz="1100" dirty="0" err="1"/>
              <a:t>φορά</a:t>
            </a:r>
            <a:r>
              <a:rPr lang="en-US" sz="1100" dirty="0"/>
              <a:t> </a:t>
            </a:r>
            <a:r>
              <a:rPr lang="el-GR" sz="1100" dirty="0"/>
              <a:t>για τον/την εκπαιδευτή/-</a:t>
            </a:r>
            <a:r>
              <a:rPr lang="el-GR" sz="1100" dirty="0" err="1"/>
              <a:t>τρια</a:t>
            </a:r>
            <a:r>
              <a:rPr lang="en-US" sz="1100" dirty="0"/>
              <a:t>).</a:t>
            </a:r>
            <a:endParaRPr sz="1100" dirty="0"/>
          </a:p>
        </p:txBody>
      </p:sp>
      <p:sp>
        <p:nvSpPr>
          <p:cNvPr id="214" name="Google Shape;214;g3ae6d943e68_0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0485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ae6d943e68_0_1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3ae6d943e68_0_1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1418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ae6d943e68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7000"/>
              </a:lnSpc>
              <a:spcBef>
                <a:spcPts val="1200"/>
              </a:spcBef>
              <a:spcAft>
                <a:spcPts val="0"/>
              </a:spcAft>
              <a:buSzPts val="1100"/>
              <a:buChar char="-"/>
            </a:pPr>
            <a:r>
              <a:rPr lang="en-US" sz="1100" dirty="0"/>
              <a:t>Παρα</a:t>
            </a:r>
            <a:r>
              <a:rPr lang="en-US" sz="1100" dirty="0" err="1"/>
              <a:t>κολουθήστε</a:t>
            </a:r>
            <a:r>
              <a:rPr lang="en-US" sz="1100" dirty="0"/>
              <a:t> α</a:t>
            </a:r>
            <a:r>
              <a:rPr lang="en-US" sz="1100" dirty="0" err="1"/>
              <a:t>υτό</a:t>
            </a:r>
            <a:r>
              <a:rPr lang="en-US" sz="1100" dirty="0"/>
              <a:t> </a:t>
            </a:r>
            <a:r>
              <a:rPr lang="en-US" sz="1100" dirty="0" err="1"/>
              <a:t>το</a:t>
            </a:r>
            <a:r>
              <a:rPr lang="en-US" sz="1100" dirty="0"/>
              <a:t> β</a:t>
            </a:r>
            <a:r>
              <a:rPr lang="en-US" sz="1100" dirty="0" err="1"/>
              <a:t>ίντεο</a:t>
            </a:r>
            <a:r>
              <a:rPr lang="en-US" sz="1100" dirty="0"/>
              <a:t> </a:t>
            </a:r>
            <a:r>
              <a:rPr lang="en-US" sz="1100" dirty="0" err="1"/>
              <a:t>ως</a:t>
            </a:r>
            <a:r>
              <a:rPr lang="en-US" sz="1100" dirty="0"/>
              <a:t> </a:t>
            </a:r>
            <a:r>
              <a:rPr lang="en-US" sz="1100" dirty="0" err="1"/>
              <a:t>εισ</a:t>
            </a:r>
            <a:r>
              <a:rPr lang="en-US" sz="1100" dirty="0"/>
              <a:t>αγωγή</a:t>
            </a:r>
            <a:r>
              <a:rPr lang="el-GR" sz="1100" dirty="0"/>
              <a:t>.</a:t>
            </a:r>
            <a:endParaRPr sz="1100" dirty="0"/>
          </a:p>
        </p:txBody>
      </p:sp>
      <p:sp>
        <p:nvSpPr>
          <p:cNvPr id="227" name="Google Shape;227;g3ae6d943e68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2206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ae6d943e68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000"/>
              </a:lnSpc>
              <a:spcBef>
                <a:spcPts val="1200"/>
              </a:spcBef>
              <a:spcAft>
                <a:spcPts val="1200"/>
              </a:spcAft>
              <a:buNone/>
            </a:pPr>
            <a:endParaRPr sz="1100"/>
          </a:p>
        </p:txBody>
      </p:sp>
      <p:sp>
        <p:nvSpPr>
          <p:cNvPr id="235" name="Google Shape;235;g3ae6d943e68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61622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ae6d943e68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000"/>
              </a:lnSpc>
              <a:spcBef>
                <a:spcPts val="1200"/>
              </a:spcBef>
              <a:spcAft>
                <a:spcPts val="1200"/>
              </a:spcAft>
              <a:buNone/>
            </a:pPr>
            <a:endParaRPr sz="1100"/>
          </a:p>
        </p:txBody>
      </p:sp>
      <p:sp>
        <p:nvSpPr>
          <p:cNvPr id="243" name="Google Shape;243;g3ae6d943e68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4664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ae6d943e68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000"/>
              </a:lnSpc>
              <a:spcBef>
                <a:spcPts val="1200"/>
              </a:spcBef>
              <a:spcAft>
                <a:spcPts val="1200"/>
              </a:spcAft>
              <a:buNone/>
            </a:pPr>
            <a:endParaRPr sz="1100"/>
          </a:p>
        </p:txBody>
      </p:sp>
      <p:sp>
        <p:nvSpPr>
          <p:cNvPr id="251" name="Google Shape;251;g3ae6d943e68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50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ae6d943e68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000"/>
              </a:lnSpc>
              <a:spcBef>
                <a:spcPts val="1200"/>
              </a:spcBef>
              <a:spcAft>
                <a:spcPts val="1200"/>
              </a:spcAft>
              <a:buNone/>
            </a:pPr>
            <a:endParaRPr sz="1100"/>
          </a:p>
        </p:txBody>
      </p:sp>
      <p:sp>
        <p:nvSpPr>
          <p:cNvPr id="258" name="Google Shape;258;g3ae6d943e68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2696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ae6d943e68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000"/>
              </a:lnSpc>
              <a:spcBef>
                <a:spcPts val="1200"/>
              </a:spcBef>
              <a:spcAft>
                <a:spcPts val="1200"/>
              </a:spcAft>
              <a:buNone/>
            </a:pPr>
            <a:endParaRPr sz="1100"/>
          </a:p>
        </p:txBody>
      </p:sp>
      <p:sp>
        <p:nvSpPr>
          <p:cNvPr id="265" name="Google Shape;265;g3ae6d943e68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16262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ae6d943e68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800"/>
              </a:spcAft>
              <a:buNone/>
            </a:pPr>
            <a:r>
              <a:rPr lang="el-GR" sz="1100" dirty="0" err="1"/>
              <a:t>Μοιρά</a:t>
            </a:r>
            <a:r>
              <a:rPr lang="en-US" sz="1100" dirty="0" err="1"/>
              <a:t>στε</a:t>
            </a:r>
            <a:r>
              <a:rPr lang="en-US" sz="1100" dirty="0"/>
              <a:t> </a:t>
            </a:r>
            <a:r>
              <a:rPr lang="en-US" sz="1100" dirty="0" err="1"/>
              <a:t>το</a:t>
            </a:r>
            <a:r>
              <a:rPr lang="en-US" sz="1100" dirty="0"/>
              <a:t> χα</a:t>
            </a:r>
            <a:r>
              <a:rPr lang="en-US" sz="1100" dirty="0" err="1"/>
              <a:t>ρτί</a:t>
            </a:r>
            <a:r>
              <a:rPr lang="el-GR" sz="1100" dirty="0"/>
              <a:t> με τον πίνακα στους/στις εκπαιδευτικούς.</a:t>
            </a:r>
            <a:endParaRPr sz="1100" dirty="0"/>
          </a:p>
        </p:txBody>
      </p:sp>
      <p:sp>
        <p:nvSpPr>
          <p:cNvPr id="273" name="Google Shape;273;g3ae6d943e68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4489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1029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ae6d943e68_0_2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8450" algn="l" rtl="0">
              <a:lnSpc>
                <a:spcPct val="107000"/>
              </a:lnSpc>
              <a:spcBef>
                <a:spcPts val="1200"/>
              </a:spcBef>
              <a:spcAft>
                <a:spcPts val="0"/>
              </a:spcAft>
              <a:buClr>
                <a:schemeClr val="dk1"/>
              </a:buClr>
              <a:buSzPts val="1100"/>
              <a:buChar char="-"/>
            </a:pPr>
            <a:r>
              <a:rPr lang="en-US" sz="1100" dirty="0"/>
              <a:t>Παρα</a:t>
            </a:r>
            <a:r>
              <a:rPr lang="en-US" sz="1100" dirty="0" err="1"/>
              <a:t>κολουθήστε</a:t>
            </a:r>
            <a:r>
              <a:rPr lang="en-US" sz="1100" dirty="0"/>
              <a:t> α</a:t>
            </a:r>
            <a:r>
              <a:rPr lang="en-US" sz="1100" dirty="0" err="1"/>
              <a:t>υτό</a:t>
            </a:r>
            <a:r>
              <a:rPr lang="en-US" sz="1100" dirty="0"/>
              <a:t> </a:t>
            </a:r>
            <a:r>
              <a:rPr lang="en-US" sz="1100" dirty="0" err="1"/>
              <a:t>το</a:t>
            </a:r>
            <a:r>
              <a:rPr lang="en-US" sz="1100" dirty="0"/>
              <a:t> β</a:t>
            </a:r>
            <a:r>
              <a:rPr lang="en-US" sz="1100" dirty="0" err="1"/>
              <a:t>ίντεο</a:t>
            </a:r>
            <a:r>
              <a:rPr lang="en-US" sz="1100" dirty="0"/>
              <a:t> </a:t>
            </a:r>
            <a:r>
              <a:rPr lang="en-US" sz="1100" dirty="0" err="1"/>
              <a:t>ως</a:t>
            </a:r>
            <a:r>
              <a:rPr lang="en-US" sz="1100" dirty="0"/>
              <a:t> </a:t>
            </a:r>
            <a:r>
              <a:rPr lang="en-US" sz="1100" dirty="0" err="1"/>
              <a:t>εισ</a:t>
            </a:r>
            <a:r>
              <a:rPr lang="en-US" sz="1100" dirty="0"/>
              <a:t>αγωγή</a:t>
            </a:r>
            <a:r>
              <a:rPr lang="el-GR" sz="1100" dirty="0"/>
              <a:t>.</a:t>
            </a:r>
            <a:endParaRPr sz="1100" dirty="0"/>
          </a:p>
        </p:txBody>
      </p:sp>
      <p:sp>
        <p:nvSpPr>
          <p:cNvPr id="281" name="Google Shape;281;g3ae6d943e68_0_2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98249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ae6d943e68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800"/>
              </a:spcAft>
              <a:buNone/>
            </a:pPr>
            <a:endParaRPr sz="1100"/>
          </a:p>
        </p:txBody>
      </p:sp>
      <p:sp>
        <p:nvSpPr>
          <p:cNvPr id="289" name="Google Shape;289;g3ae6d943e68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49281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ae6d943e68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800"/>
              </a:spcAft>
              <a:buNone/>
            </a:pPr>
            <a:r>
              <a:rPr lang="el-GR" sz="1100" b="1" u="sng" dirty="0"/>
              <a:t>Μετάφραση Εικόνας:</a:t>
            </a:r>
            <a:br>
              <a:rPr lang="el-GR" sz="1100" dirty="0"/>
            </a:br>
            <a:br>
              <a:rPr lang="el-GR" sz="1100" dirty="0"/>
            </a:br>
            <a:r>
              <a:rPr lang="el-GR" sz="1100" b="1" dirty="0"/>
              <a:t>Αυτορρύθμιση: </a:t>
            </a:r>
            <a:r>
              <a:rPr lang="el-GR" sz="1100" dirty="0"/>
              <a:t>Διαχείριση συναισθημάτων, σκέψεων</a:t>
            </a:r>
            <a:r>
              <a:rPr lang="el-GR" sz="1100" baseline="0" dirty="0"/>
              <a:t> και συμπεριφορών σε διαφορετικές καταστάσεις.</a:t>
            </a:r>
            <a:endParaRPr lang="el-GR" sz="1100" dirty="0"/>
          </a:p>
          <a:p>
            <a:pPr marL="0" lvl="0" indent="0" algn="l" rtl="0">
              <a:lnSpc>
                <a:spcPct val="107000"/>
              </a:lnSpc>
              <a:spcBef>
                <a:spcPts val="0"/>
              </a:spcBef>
              <a:spcAft>
                <a:spcPts val="800"/>
              </a:spcAft>
              <a:buNone/>
            </a:pPr>
            <a:endParaRPr lang="el-GR" sz="1100" dirty="0"/>
          </a:p>
          <a:p>
            <a:pPr marL="0" lvl="0" indent="0" algn="l" rtl="0">
              <a:lnSpc>
                <a:spcPct val="107000"/>
              </a:lnSpc>
              <a:spcBef>
                <a:spcPts val="0"/>
              </a:spcBef>
              <a:spcAft>
                <a:spcPts val="800"/>
              </a:spcAft>
              <a:buNone/>
            </a:pPr>
            <a:r>
              <a:rPr lang="el-GR" sz="1100" b="1" dirty="0"/>
              <a:t>Ευελιξία:</a:t>
            </a:r>
            <a:r>
              <a:rPr lang="en-US" sz="1100" b="1" dirty="0"/>
              <a:t> </a:t>
            </a:r>
            <a:r>
              <a:rPr lang="el-GR" sz="1100" dirty="0"/>
              <a:t>Προσαρμογή στην αλλαγή και διαχείριση της αβεβαιότητας</a:t>
            </a:r>
            <a:r>
              <a:rPr lang="en-US" sz="1100" dirty="0"/>
              <a:t>.</a:t>
            </a:r>
            <a:endParaRPr lang="el-GR" sz="1100" dirty="0"/>
          </a:p>
          <a:p>
            <a:pPr marL="0" lvl="0" indent="0" algn="l" rtl="0">
              <a:lnSpc>
                <a:spcPct val="107000"/>
              </a:lnSpc>
              <a:spcBef>
                <a:spcPts val="0"/>
              </a:spcBef>
              <a:spcAft>
                <a:spcPts val="800"/>
              </a:spcAft>
              <a:buNone/>
            </a:pPr>
            <a:endParaRPr lang="el-GR" sz="1100" dirty="0"/>
          </a:p>
          <a:p>
            <a:pPr marL="0" lvl="0" indent="0" algn="l" rtl="0">
              <a:lnSpc>
                <a:spcPct val="107000"/>
              </a:lnSpc>
              <a:spcBef>
                <a:spcPts val="0"/>
              </a:spcBef>
              <a:spcAft>
                <a:spcPts val="800"/>
              </a:spcAft>
              <a:buNone/>
            </a:pPr>
            <a:r>
              <a:rPr lang="el-GR" sz="1100" b="1" dirty="0"/>
              <a:t>Ευημερία:</a:t>
            </a:r>
            <a:r>
              <a:rPr lang="en-US" sz="1100" b="1" dirty="0"/>
              <a:t> </a:t>
            </a:r>
            <a:r>
              <a:rPr lang="el-GR" sz="1100" dirty="0"/>
              <a:t>Προώθηση της σωματικής, ψυχικής και συναισθηματικής υγείας.</a:t>
            </a:r>
          </a:p>
          <a:p>
            <a:pPr marL="0" lvl="0" indent="0" algn="l" rtl="0">
              <a:lnSpc>
                <a:spcPct val="107000"/>
              </a:lnSpc>
              <a:spcBef>
                <a:spcPts val="0"/>
              </a:spcBef>
              <a:spcAft>
                <a:spcPts val="800"/>
              </a:spcAft>
              <a:buNone/>
            </a:pPr>
            <a:endParaRPr lang="el-GR" sz="1100" dirty="0"/>
          </a:p>
          <a:p>
            <a:pPr marL="0" lvl="0" indent="0" algn="l" rtl="0">
              <a:lnSpc>
                <a:spcPct val="107000"/>
              </a:lnSpc>
              <a:spcBef>
                <a:spcPts val="0"/>
              </a:spcBef>
              <a:spcAft>
                <a:spcPts val="800"/>
              </a:spcAft>
              <a:buNone/>
            </a:pPr>
            <a:r>
              <a:rPr lang="el-GR" sz="1100" b="1" dirty="0" err="1"/>
              <a:t>Ενσυναίσθηση</a:t>
            </a:r>
            <a:r>
              <a:rPr lang="el-GR" sz="1100" b="1" dirty="0"/>
              <a:t>:</a:t>
            </a:r>
            <a:r>
              <a:rPr lang="en-US" sz="1100" b="1" dirty="0"/>
              <a:t> </a:t>
            </a:r>
            <a:r>
              <a:rPr lang="el-GR" sz="1100" dirty="0"/>
              <a:t>Κατανόηση και μοίρασμα των συναισθημάτων των άλλων.</a:t>
            </a:r>
            <a:br>
              <a:rPr lang="el-GR" sz="1100" dirty="0"/>
            </a:br>
            <a:br>
              <a:rPr lang="el-GR" sz="1100" dirty="0"/>
            </a:br>
            <a:r>
              <a:rPr lang="el-GR" sz="1100" b="1" dirty="0"/>
              <a:t>Επικοινωνία:</a:t>
            </a:r>
            <a:r>
              <a:rPr lang="en-US" sz="1100" b="1" dirty="0"/>
              <a:t> </a:t>
            </a:r>
            <a:r>
              <a:rPr lang="el-GR" sz="1100" dirty="0"/>
              <a:t>Έκφραση με σαφήνεια και ενεργητική ακρόαση.</a:t>
            </a:r>
          </a:p>
          <a:p>
            <a:pPr marL="0" lvl="0" indent="0" algn="l" rtl="0">
              <a:lnSpc>
                <a:spcPct val="107000"/>
              </a:lnSpc>
              <a:spcBef>
                <a:spcPts val="0"/>
              </a:spcBef>
              <a:spcAft>
                <a:spcPts val="800"/>
              </a:spcAft>
              <a:buNone/>
            </a:pPr>
            <a:endParaRPr lang="el-GR" sz="1100" dirty="0"/>
          </a:p>
          <a:p>
            <a:pPr marL="0" lvl="0" indent="0" algn="l" rtl="0">
              <a:lnSpc>
                <a:spcPct val="107000"/>
              </a:lnSpc>
              <a:spcBef>
                <a:spcPts val="0"/>
              </a:spcBef>
              <a:spcAft>
                <a:spcPts val="800"/>
              </a:spcAft>
              <a:buNone/>
            </a:pPr>
            <a:r>
              <a:rPr lang="el-GR" sz="1100" b="1" dirty="0"/>
              <a:t>Συνεργασία:</a:t>
            </a:r>
            <a:r>
              <a:rPr lang="en-US" sz="1100" b="1" dirty="0"/>
              <a:t> </a:t>
            </a:r>
            <a:r>
              <a:rPr lang="el-GR" sz="1100" dirty="0"/>
              <a:t>Αποτελεσματική συνεργασία με άλλα</a:t>
            </a:r>
            <a:r>
              <a:rPr lang="el-GR" sz="1100" baseline="0" dirty="0"/>
              <a:t> άτομα</a:t>
            </a:r>
            <a:r>
              <a:rPr lang="el-GR" sz="1100" dirty="0"/>
              <a:t> για την επίτευξη κοινών στόχων.</a:t>
            </a:r>
          </a:p>
          <a:p>
            <a:pPr marL="0" lvl="0" indent="0" algn="l" rtl="0">
              <a:lnSpc>
                <a:spcPct val="107000"/>
              </a:lnSpc>
              <a:spcBef>
                <a:spcPts val="0"/>
              </a:spcBef>
              <a:spcAft>
                <a:spcPts val="800"/>
              </a:spcAft>
              <a:buNone/>
            </a:pPr>
            <a:endParaRPr lang="el-GR" sz="1100" dirty="0"/>
          </a:p>
          <a:p>
            <a:pPr marL="0" lvl="0" indent="0" algn="l" rtl="0">
              <a:lnSpc>
                <a:spcPct val="107000"/>
              </a:lnSpc>
              <a:spcBef>
                <a:spcPts val="0"/>
              </a:spcBef>
              <a:spcAft>
                <a:spcPts val="800"/>
              </a:spcAft>
              <a:buNone/>
            </a:pPr>
            <a:r>
              <a:rPr lang="el-GR" sz="1100" b="1" dirty="0"/>
              <a:t>Διαχείριση της Μάθησης:</a:t>
            </a:r>
            <a:r>
              <a:rPr lang="en-US" sz="1100" b="1" dirty="0"/>
              <a:t> </a:t>
            </a:r>
            <a:r>
              <a:rPr lang="el-GR" sz="1100" dirty="0"/>
              <a:t>Παρακολούθηση και αναθεώρηση της προσωπικής μάθησης.</a:t>
            </a:r>
          </a:p>
          <a:p>
            <a:pPr marL="0" lvl="0" indent="0" algn="l" rtl="0">
              <a:lnSpc>
                <a:spcPct val="107000"/>
              </a:lnSpc>
              <a:spcBef>
                <a:spcPts val="0"/>
              </a:spcBef>
              <a:spcAft>
                <a:spcPts val="800"/>
              </a:spcAft>
              <a:buNone/>
            </a:pPr>
            <a:endParaRPr lang="el-GR" sz="1100" dirty="0"/>
          </a:p>
          <a:p>
            <a:pPr marL="0" lvl="0" indent="0" algn="l" rtl="0">
              <a:lnSpc>
                <a:spcPct val="107000"/>
              </a:lnSpc>
              <a:spcBef>
                <a:spcPts val="0"/>
              </a:spcBef>
              <a:spcAft>
                <a:spcPts val="800"/>
              </a:spcAft>
              <a:buNone/>
            </a:pPr>
            <a:endParaRPr sz="1100" dirty="0"/>
          </a:p>
        </p:txBody>
      </p:sp>
      <p:sp>
        <p:nvSpPr>
          <p:cNvPr id="296" name="Google Shape;296;g3ae6d943e68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1379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3ae6d943e68_0_2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1200"/>
              </a:spcAft>
              <a:buNone/>
            </a:pPr>
            <a:endParaRPr sz="1100"/>
          </a:p>
        </p:txBody>
      </p:sp>
      <p:sp>
        <p:nvSpPr>
          <p:cNvPr id="305" name="Google Shape;305;g3ae6d943e68_0_2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6703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ae6d943e68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sz="1100" dirty="0" err="1">
                <a:solidFill>
                  <a:srgbClr val="080301"/>
                </a:solidFill>
                <a:latin typeface="Arial"/>
                <a:ea typeface="Arial"/>
                <a:cs typeface="Arial"/>
                <a:sym typeface="Arial"/>
              </a:rPr>
              <a:t>Πρόσθετες</a:t>
            </a:r>
            <a:r>
              <a:rPr lang="en-US" sz="1100" dirty="0">
                <a:solidFill>
                  <a:srgbClr val="080301"/>
                </a:solidFill>
                <a:latin typeface="Arial"/>
                <a:ea typeface="Arial"/>
                <a:cs typeface="Arial"/>
                <a:sym typeface="Arial"/>
              </a:rPr>
              <a:t> π</a:t>
            </a:r>
            <a:r>
              <a:rPr lang="en-US" sz="1100" dirty="0" err="1">
                <a:solidFill>
                  <a:srgbClr val="080301"/>
                </a:solidFill>
                <a:latin typeface="Arial"/>
                <a:ea typeface="Arial"/>
                <a:cs typeface="Arial"/>
                <a:sym typeface="Arial"/>
              </a:rPr>
              <a:t>ληροφορίες</a:t>
            </a:r>
            <a:r>
              <a:rPr lang="en-US" sz="1100" dirty="0">
                <a:solidFill>
                  <a:srgbClr val="080301"/>
                </a:solidFill>
                <a:latin typeface="Arial"/>
                <a:ea typeface="Arial"/>
                <a:cs typeface="Arial"/>
                <a:sym typeface="Arial"/>
              </a:rPr>
              <a:t> π</a:t>
            </a:r>
            <a:r>
              <a:rPr lang="en-US" sz="1100" dirty="0" err="1">
                <a:solidFill>
                  <a:srgbClr val="080301"/>
                </a:solidFill>
                <a:latin typeface="Arial"/>
                <a:ea typeface="Arial"/>
                <a:cs typeface="Arial"/>
                <a:sym typeface="Arial"/>
              </a:rPr>
              <a:t>ου</a:t>
            </a:r>
            <a:r>
              <a:rPr lang="en-US" sz="1100" dirty="0">
                <a:solidFill>
                  <a:srgbClr val="080301"/>
                </a:solidFill>
                <a:latin typeface="Arial"/>
                <a:ea typeface="Arial"/>
                <a:cs typeface="Arial"/>
                <a:sym typeface="Arial"/>
              </a:rPr>
              <a:t> θα μπ</a:t>
            </a:r>
            <a:r>
              <a:rPr lang="en-US" sz="1100" dirty="0" err="1">
                <a:solidFill>
                  <a:srgbClr val="080301"/>
                </a:solidFill>
                <a:latin typeface="Arial"/>
                <a:ea typeface="Arial"/>
                <a:cs typeface="Arial"/>
                <a:sym typeface="Arial"/>
              </a:rPr>
              <a:t>ορούσ</a:t>
            </a:r>
            <a:r>
              <a:rPr lang="en-US" sz="1100" dirty="0">
                <a:solidFill>
                  <a:srgbClr val="080301"/>
                </a:solidFill>
                <a:latin typeface="Arial"/>
                <a:ea typeface="Arial"/>
                <a:cs typeface="Arial"/>
                <a:sym typeface="Arial"/>
              </a:rPr>
              <a:t>ατε να αναφέρετε:</a:t>
            </a:r>
            <a:endParaRPr sz="1100" dirty="0">
              <a:solidFill>
                <a:srgbClr val="080301"/>
              </a:solidFill>
              <a:latin typeface="Arial"/>
              <a:ea typeface="Arial"/>
              <a:cs typeface="Arial"/>
              <a:sym typeface="Arial"/>
            </a:endParaRPr>
          </a:p>
          <a:p>
            <a:pPr marL="457200" lvl="0" indent="-292100" algn="l" rtl="0">
              <a:lnSpc>
                <a:spcPct val="107000"/>
              </a:lnSpc>
              <a:spcBef>
                <a:spcPts val="1200"/>
              </a:spcBef>
              <a:spcAft>
                <a:spcPts val="0"/>
              </a:spcAft>
              <a:buClr>
                <a:srgbClr val="080301"/>
              </a:buClr>
              <a:buSzPts val="1000"/>
              <a:buFont typeface="Arial"/>
              <a:buChar char="●"/>
            </a:pPr>
            <a:r>
              <a:rPr lang="en-US" sz="1000" dirty="0" err="1">
                <a:solidFill>
                  <a:srgbClr val="080301"/>
                </a:solidFill>
                <a:latin typeface="Arial"/>
                <a:ea typeface="Arial"/>
                <a:cs typeface="Arial"/>
                <a:sym typeface="Arial"/>
              </a:rPr>
              <a:t>Το</a:t>
            </a:r>
            <a:r>
              <a:rPr lang="en-US" sz="1000" dirty="0">
                <a:solidFill>
                  <a:srgbClr val="080301"/>
                </a:solidFill>
                <a:latin typeface="Arial"/>
                <a:ea typeface="Arial"/>
                <a:cs typeface="Arial"/>
                <a:sym typeface="Arial"/>
              </a:rPr>
              <a:t> </a:t>
            </a:r>
            <a:r>
              <a:rPr lang="en-US" sz="1000" dirty="0" err="1">
                <a:solidFill>
                  <a:srgbClr val="080301"/>
                </a:solidFill>
                <a:latin typeface="Arial"/>
                <a:ea typeface="Arial"/>
                <a:cs typeface="Arial"/>
                <a:sym typeface="Arial"/>
              </a:rPr>
              <a:t>LifeComp</a:t>
            </a:r>
            <a:r>
              <a:rPr lang="en-US" sz="1000" dirty="0">
                <a:solidFill>
                  <a:srgbClr val="080301"/>
                </a:solidFill>
                <a:latin typeface="Arial"/>
                <a:ea typeface="Arial"/>
                <a:cs typeface="Arial"/>
                <a:sym typeface="Arial"/>
              </a:rPr>
              <a:t> β</a:t>
            </a:r>
            <a:r>
              <a:rPr lang="en-US" sz="1000" dirty="0" err="1">
                <a:solidFill>
                  <a:srgbClr val="080301"/>
                </a:solidFill>
                <a:latin typeface="Arial"/>
                <a:ea typeface="Arial"/>
                <a:cs typeface="Arial"/>
                <a:sym typeface="Arial"/>
              </a:rPr>
              <a:t>οηθά</a:t>
            </a:r>
            <a:r>
              <a:rPr lang="en-US" sz="1000" dirty="0">
                <a:solidFill>
                  <a:srgbClr val="080301"/>
                </a:solidFill>
                <a:latin typeface="Arial"/>
                <a:ea typeface="Arial"/>
                <a:cs typeface="Arial"/>
                <a:sym typeface="Arial"/>
              </a:rPr>
              <a:t> </a:t>
            </a:r>
            <a:r>
              <a:rPr lang="el-GR" sz="1000" dirty="0">
                <a:solidFill>
                  <a:srgbClr val="080301"/>
                </a:solidFill>
                <a:latin typeface="Arial"/>
                <a:ea typeface="Arial"/>
                <a:cs typeface="Arial"/>
                <a:sym typeface="Arial"/>
              </a:rPr>
              <a:t>τους/τις εκπαιδευτικούς</a:t>
            </a:r>
            <a:r>
              <a:rPr lang="en-US" sz="1000" dirty="0">
                <a:solidFill>
                  <a:srgbClr val="080301"/>
                </a:solidFill>
                <a:latin typeface="Arial"/>
                <a:ea typeface="Arial"/>
                <a:cs typeface="Arial"/>
                <a:sym typeface="Arial"/>
              </a:rPr>
              <a:t> και </a:t>
            </a:r>
            <a:r>
              <a:rPr lang="el-GR" sz="1000" dirty="0">
                <a:solidFill>
                  <a:srgbClr val="080301"/>
                </a:solidFill>
                <a:latin typeface="Arial"/>
                <a:ea typeface="Arial"/>
                <a:cs typeface="Arial"/>
                <a:sym typeface="Arial"/>
              </a:rPr>
              <a:t>τους/τις μαθήτριες/-</a:t>
            </a:r>
            <a:r>
              <a:rPr lang="el-GR" sz="1000" dirty="0" err="1">
                <a:solidFill>
                  <a:srgbClr val="080301"/>
                </a:solidFill>
                <a:latin typeface="Arial"/>
                <a:ea typeface="Arial"/>
                <a:cs typeface="Arial"/>
                <a:sym typeface="Arial"/>
              </a:rPr>
              <a:t>τριες</a:t>
            </a:r>
            <a:r>
              <a:rPr lang="en-US" sz="1000" dirty="0">
                <a:solidFill>
                  <a:srgbClr val="080301"/>
                </a:solidFill>
                <a:latin typeface="Arial"/>
                <a:ea typeface="Arial"/>
                <a:cs typeface="Arial"/>
                <a:sym typeface="Arial"/>
              </a:rPr>
              <a:t> να καλλιεργήσουν την αυτογνωσία, την ενσυναίσθηση και την ανθεκτικότητα, ιδιότητες που είναι απαραίτητες για τη </a:t>
            </a:r>
            <a:r>
              <a:rPr lang="en-US" sz="1000" b="1" dirty="0">
                <a:solidFill>
                  <a:srgbClr val="080301"/>
                </a:solidFill>
                <a:latin typeface="Arial"/>
                <a:ea typeface="Arial"/>
                <a:cs typeface="Arial"/>
                <a:sym typeface="Arial"/>
              </a:rPr>
              <a:t>διατήρηση</a:t>
            </a:r>
            <a:r>
              <a:rPr lang="en-US" sz="1000" dirty="0">
                <a:solidFill>
                  <a:srgbClr val="080301"/>
                </a:solidFill>
                <a:latin typeface="Arial"/>
                <a:ea typeface="Arial"/>
                <a:cs typeface="Arial"/>
                <a:sym typeface="Arial"/>
              </a:rPr>
              <a:t> </a:t>
            </a:r>
            <a:r>
              <a:rPr lang="en-US" sz="1000" b="1" dirty="0">
                <a:solidFill>
                  <a:srgbClr val="080301"/>
                </a:solidFill>
                <a:latin typeface="Arial"/>
                <a:ea typeface="Arial"/>
                <a:cs typeface="Arial"/>
                <a:sym typeface="Arial"/>
              </a:rPr>
              <a:t>της ψηφιακής ευημερίας και των θετικών σχέσεων </a:t>
            </a:r>
            <a:r>
              <a:rPr lang="en-US" sz="1000" dirty="0">
                <a:solidFill>
                  <a:srgbClr val="080301"/>
                </a:solidFill>
                <a:latin typeface="Arial"/>
                <a:ea typeface="Arial"/>
                <a:cs typeface="Arial"/>
                <a:sym typeface="Arial"/>
              </a:rPr>
              <a:t>σε συνδεδεμένα περιβάλλοντα.</a:t>
            </a:r>
            <a:endParaRPr sz="1000" dirty="0">
              <a:solidFill>
                <a:srgbClr val="080301"/>
              </a:solidFill>
              <a:latin typeface="Arial"/>
              <a:ea typeface="Arial"/>
              <a:cs typeface="Arial"/>
              <a:sym typeface="Arial"/>
            </a:endParaRPr>
          </a:p>
          <a:p>
            <a:pPr marL="457200" lvl="0" indent="-298450" algn="l" rtl="0">
              <a:lnSpc>
                <a:spcPct val="107000"/>
              </a:lnSpc>
              <a:spcBef>
                <a:spcPts val="0"/>
              </a:spcBef>
              <a:spcAft>
                <a:spcPts val="0"/>
              </a:spcAft>
              <a:buClr>
                <a:srgbClr val="080301"/>
              </a:buClr>
              <a:buSzPts val="1100"/>
              <a:buFont typeface="Arial"/>
              <a:buChar char="●"/>
            </a:pPr>
            <a:r>
              <a:rPr lang="el-GR" sz="1100" dirty="0">
                <a:solidFill>
                  <a:srgbClr val="080301"/>
                </a:solidFill>
                <a:latin typeface="Arial"/>
                <a:ea typeface="Arial"/>
                <a:cs typeface="Arial"/>
                <a:sym typeface="Arial"/>
              </a:rPr>
              <a:t>Ο </a:t>
            </a:r>
            <a:r>
              <a:rPr lang="el-GR" sz="1100" dirty="0" err="1">
                <a:solidFill>
                  <a:srgbClr val="080301"/>
                </a:solidFill>
                <a:latin typeface="Arial"/>
                <a:ea typeface="Arial"/>
                <a:cs typeface="Arial"/>
                <a:sym typeface="Arial"/>
              </a:rPr>
              <a:t>Γραμματισμός</a:t>
            </a:r>
            <a:r>
              <a:rPr lang="el-GR" sz="1100" dirty="0">
                <a:solidFill>
                  <a:srgbClr val="080301"/>
                </a:solidFill>
                <a:latin typeface="Arial"/>
                <a:ea typeface="Arial"/>
                <a:cs typeface="Arial"/>
                <a:sym typeface="Arial"/>
              </a:rPr>
              <a:t> Πληροφοριών και Δεδομένων </a:t>
            </a:r>
            <a:r>
              <a:rPr lang="en-US" sz="1100" dirty="0">
                <a:solidFill>
                  <a:srgbClr val="080301"/>
                </a:solidFill>
                <a:latin typeface="Arial"/>
                <a:ea typeface="Arial"/>
                <a:cs typeface="Arial"/>
                <a:sym typeface="Arial"/>
              </a:rPr>
              <a:t>(</a:t>
            </a:r>
            <a:r>
              <a:rPr lang="en-US" sz="1100" dirty="0" err="1">
                <a:solidFill>
                  <a:srgbClr val="080301"/>
                </a:solidFill>
                <a:latin typeface="Arial"/>
                <a:ea typeface="Arial"/>
                <a:cs typeface="Arial"/>
                <a:sym typeface="Arial"/>
              </a:rPr>
              <a:t>DigComp</a:t>
            </a:r>
            <a:r>
              <a:rPr lang="en-US" sz="1100" dirty="0">
                <a:solidFill>
                  <a:srgbClr val="080301"/>
                </a:solidFill>
                <a:latin typeface="Arial"/>
                <a:ea typeface="Arial"/>
                <a:cs typeface="Arial"/>
                <a:sym typeface="Arial"/>
              </a:rPr>
              <a:t>) μπορεί να συνδυαστεί με τη</a:t>
            </a:r>
            <a:r>
              <a:rPr lang="el-GR" sz="1100" baseline="0" dirty="0">
                <a:solidFill>
                  <a:srgbClr val="080301"/>
                </a:solidFill>
                <a:latin typeface="Arial"/>
                <a:ea typeface="Arial"/>
                <a:cs typeface="Arial"/>
                <a:sym typeface="Arial"/>
              </a:rPr>
              <a:t> </a:t>
            </a:r>
            <a:r>
              <a:rPr lang="el-GR" sz="1100" baseline="0" dirty="0" err="1">
                <a:solidFill>
                  <a:srgbClr val="080301"/>
                </a:solidFill>
                <a:latin typeface="Arial"/>
                <a:ea typeface="Arial"/>
                <a:cs typeface="Arial"/>
                <a:sym typeface="Arial"/>
              </a:rPr>
              <a:t>Μεταγνωστική</a:t>
            </a:r>
            <a:r>
              <a:rPr lang="en-US" sz="1100" dirty="0">
                <a:solidFill>
                  <a:srgbClr val="080301"/>
                </a:solidFill>
                <a:latin typeface="Arial"/>
                <a:ea typeface="Arial"/>
                <a:cs typeface="Arial"/>
                <a:sym typeface="Arial"/>
              </a:rPr>
              <a:t> </a:t>
            </a:r>
            <a:r>
              <a:rPr lang="el-GR" sz="1100" dirty="0">
                <a:solidFill>
                  <a:srgbClr val="080301"/>
                </a:solidFill>
                <a:latin typeface="Arial"/>
                <a:ea typeface="Arial"/>
                <a:cs typeface="Arial"/>
                <a:sym typeface="Arial"/>
              </a:rPr>
              <a:t>Ι</a:t>
            </a:r>
            <a:r>
              <a:rPr lang="en-US" sz="1100" dirty="0">
                <a:solidFill>
                  <a:srgbClr val="080301"/>
                </a:solidFill>
                <a:latin typeface="Arial"/>
                <a:ea typeface="Arial"/>
                <a:cs typeface="Arial"/>
                <a:sym typeface="Arial"/>
              </a:rPr>
              <a:t>κα</a:t>
            </a:r>
            <a:r>
              <a:rPr lang="en-US" sz="1100" dirty="0" err="1">
                <a:solidFill>
                  <a:srgbClr val="080301"/>
                </a:solidFill>
                <a:latin typeface="Arial"/>
                <a:ea typeface="Arial"/>
                <a:cs typeface="Arial"/>
                <a:sym typeface="Arial"/>
              </a:rPr>
              <a:t>νότητ</a:t>
            </a:r>
            <a:r>
              <a:rPr lang="en-US" sz="1100" dirty="0">
                <a:solidFill>
                  <a:srgbClr val="080301"/>
                </a:solidFill>
                <a:latin typeface="Arial"/>
                <a:ea typeface="Arial"/>
                <a:cs typeface="Arial"/>
                <a:sym typeface="Arial"/>
              </a:rPr>
              <a:t>α (LifeComp) και, πιο συγκεκριμένα, με την </a:t>
            </a:r>
            <a:r>
              <a:rPr lang="el-GR" sz="1100" dirty="0">
                <a:solidFill>
                  <a:srgbClr val="080301"/>
                </a:solidFill>
                <a:latin typeface="Arial"/>
                <a:ea typeface="Arial"/>
                <a:cs typeface="Arial"/>
                <a:sym typeface="Arial"/>
              </a:rPr>
              <a:t>Κ</a:t>
            </a:r>
            <a:r>
              <a:rPr lang="en-US" sz="1100" dirty="0" err="1">
                <a:solidFill>
                  <a:srgbClr val="080301"/>
                </a:solidFill>
                <a:latin typeface="Arial"/>
                <a:ea typeface="Arial"/>
                <a:cs typeface="Arial"/>
                <a:sym typeface="Arial"/>
              </a:rPr>
              <a:t>ριτική</a:t>
            </a:r>
            <a:r>
              <a:rPr lang="en-US" sz="1100" dirty="0">
                <a:solidFill>
                  <a:srgbClr val="080301"/>
                </a:solidFill>
                <a:latin typeface="Arial"/>
                <a:ea typeface="Arial"/>
                <a:cs typeface="Arial"/>
                <a:sym typeface="Arial"/>
              </a:rPr>
              <a:t> </a:t>
            </a:r>
            <a:r>
              <a:rPr lang="el-GR" sz="1100" dirty="0">
                <a:solidFill>
                  <a:srgbClr val="080301"/>
                </a:solidFill>
                <a:latin typeface="Arial"/>
                <a:ea typeface="Arial"/>
                <a:cs typeface="Arial"/>
                <a:sym typeface="Arial"/>
              </a:rPr>
              <a:t>Σ</a:t>
            </a:r>
            <a:r>
              <a:rPr lang="en-US" sz="1100" dirty="0" err="1">
                <a:solidFill>
                  <a:srgbClr val="080301"/>
                </a:solidFill>
                <a:latin typeface="Arial"/>
                <a:ea typeface="Arial"/>
                <a:cs typeface="Arial"/>
                <a:sym typeface="Arial"/>
              </a:rPr>
              <a:t>κέψη</a:t>
            </a:r>
            <a:r>
              <a:rPr lang="en-US" sz="1100" dirty="0">
                <a:solidFill>
                  <a:srgbClr val="080301"/>
                </a:solidFill>
                <a:latin typeface="Arial"/>
                <a:ea typeface="Arial"/>
                <a:cs typeface="Arial"/>
                <a:sym typeface="Arial"/>
              </a:rPr>
              <a:t>. </a:t>
            </a:r>
            <a:r>
              <a:rPr lang="en-US" sz="1100" dirty="0" err="1">
                <a:solidFill>
                  <a:srgbClr val="080301"/>
                </a:solidFill>
                <a:latin typeface="Arial"/>
                <a:ea typeface="Arial"/>
                <a:cs typeface="Arial"/>
                <a:sym typeface="Arial"/>
              </a:rPr>
              <a:t>Γι</a:t>
            </a:r>
            <a:r>
              <a:rPr lang="en-US" sz="1100" dirty="0">
                <a:solidFill>
                  <a:srgbClr val="080301"/>
                </a:solidFill>
                <a:latin typeface="Arial"/>
                <a:ea typeface="Arial"/>
                <a:cs typeface="Arial"/>
                <a:sym typeface="Arial"/>
              </a:rPr>
              <a:t>α παράδειγμα, ζητήστε από </a:t>
            </a:r>
            <a:r>
              <a:rPr lang="el-GR" sz="1100" dirty="0">
                <a:solidFill>
                  <a:srgbClr val="080301"/>
                </a:solidFill>
                <a:latin typeface="Arial"/>
                <a:ea typeface="Arial"/>
                <a:cs typeface="Arial"/>
                <a:sym typeface="Arial"/>
              </a:rPr>
              <a:t>τους/τις μαθήτριες/-</a:t>
            </a:r>
            <a:r>
              <a:rPr lang="el-GR" sz="1100" dirty="0" err="1">
                <a:solidFill>
                  <a:srgbClr val="080301"/>
                </a:solidFill>
                <a:latin typeface="Arial"/>
                <a:ea typeface="Arial"/>
                <a:cs typeface="Arial"/>
                <a:sym typeface="Arial"/>
              </a:rPr>
              <a:t>τριές</a:t>
            </a:r>
            <a:r>
              <a:rPr lang="en-US" sz="1100" dirty="0">
                <a:solidFill>
                  <a:srgbClr val="080301"/>
                </a:solidFill>
                <a:latin typeface="Arial"/>
                <a:ea typeface="Arial"/>
                <a:cs typeface="Arial"/>
                <a:sym typeface="Arial"/>
              </a:rPr>
              <a:t> σας να επιλέξουν κατάλληλες και αξιόπιστες πηγές για την έκθεσή τους. </a:t>
            </a:r>
            <a:endParaRPr sz="1100" dirty="0">
              <a:solidFill>
                <a:srgbClr val="080301"/>
              </a:solidFill>
              <a:latin typeface="Arial"/>
              <a:ea typeface="Arial"/>
              <a:cs typeface="Arial"/>
              <a:sym typeface="Arial"/>
            </a:endParaRPr>
          </a:p>
          <a:p>
            <a:pPr marL="0" lvl="0" indent="0" algn="l" rtl="0">
              <a:lnSpc>
                <a:spcPct val="107000"/>
              </a:lnSpc>
              <a:spcBef>
                <a:spcPts val="1200"/>
              </a:spcBef>
              <a:spcAft>
                <a:spcPts val="1200"/>
              </a:spcAft>
              <a:buNone/>
            </a:pPr>
            <a:endParaRPr sz="1100" dirty="0"/>
          </a:p>
        </p:txBody>
      </p:sp>
      <p:sp>
        <p:nvSpPr>
          <p:cNvPr id="316" name="Google Shape;316;g3ae6d943e68_0_2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85912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ae6d943e68_0_2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l-GR" sz="1100" dirty="0"/>
              <a:t>Μοιρά</a:t>
            </a:r>
            <a:r>
              <a:rPr lang="en-US" sz="1100" dirty="0" err="1"/>
              <a:t>στε</a:t>
            </a:r>
            <a:r>
              <a:rPr lang="en-US" sz="1100" dirty="0"/>
              <a:t> </a:t>
            </a:r>
            <a:r>
              <a:rPr lang="en-US" sz="1100" dirty="0" err="1"/>
              <a:t>το</a:t>
            </a:r>
            <a:r>
              <a:rPr lang="en-US" sz="1100" dirty="0"/>
              <a:t> χα</a:t>
            </a:r>
            <a:r>
              <a:rPr lang="en-US" sz="1100" dirty="0" err="1"/>
              <a:t>ρτί</a:t>
            </a:r>
            <a:r>
              <a:rPr lang="el-GR" sz="1100" dirty="0"/>
              <a:t> με τον πίνακα στους/στις εκπαιδευτικούς.</a:t>
            </a:r>
            <a:br>
              <a:rPr lang="el-GR" sz="1100" dirty="0"/>
            </a:br>
            <a:br>
              <a:rPr lang="el-GR" sz="1100" dirty="0"/>
            </a:br>
            <a:r>
              <a:rPr lang="el-GR" sz="1100" b="1" u="sng" dirty="0"/>
              <a:t>Μετάφραση εικόνας:</a:t>
            </a:r>
            <a:br>
              <a:rPr lang="el-GR" sz="1100" dirty="0"/>
            </a:br>
            <a:br>
              <a:rPr lang="el-GR" sz="1100" dirty="0"/>
            </a:br>
            <a:r>
              <a:rPr lang="el-GR" sz="1100" b="1" dirty="0"/>
              <a:t>Πλαίσιο </a:t>
            </a:r>
            <a:r>
              <a:rPr lang="en-US" sz="1100" b="1" dirty="0" err="1"/>
              <a:t>LifeComp</a:t>
            </a:r>
            <a:br>
              <a:rPr lang="en-US" sz="1100" dirty="0"/>
            </a:br>
            <a:br>
              <a:rPr lang="en-US" sz="1100" dirty="0"/>
            </a:br>
            <a:r>
              <a:rPr lang="el-GR" sz="1100" dirty="0"/>
              <a:t>Προσωπικός</a:t>
            </a:r>
            <a:r>
              <a:rPr lang="el-GR" sz="1100" baseline="0" dirty="0"/>
              <a:t> τομέας: </a:t>
            </a:r>
            <a:r>
              <a:rPr lang="el-GR" sz="1100" i="1" baseline="0" dirty="0"/>
              <a:t>Χρησιμοποιώ ένα ημερολόγιο </a:t>
            </a:r>
            <a:r>
              <a:rPr lang="el-GR" sz="1100" i="1" baseline="0" dirty="0" err="1"/>
              <a:t>αναστοχασμού</a:t>
            </a:r>
            <a:r>
              <a:rPr lang="el-GR" sz="1100" i="1" baseline="0" dirty="0"/>
              <a:t> για να προσδιορίσω τα δυνατά και αδύνατα σημεία μου όσον αφορά τη διδασκαλία μου.</a:t>
            </a:r>
            <a:br>
              <a:rPr lang="el-GR" sz="1100" i="1" baseline="0" dirty="0"/>
            </a:br>
            <a:br>
              <a:rPr lang="el-GR" sz="1100" i="1" baseline="0" dirty="0"/>
            </a:br>
            <a:r>
              <a:rPr lang="el-GR" sz="1100" baseline="0" dirty="0"/>
              <a:t>Κοινωνικός τομέας:</a:t>
            </a:r>
            <a:br>
              <a:rPr lang="el-GR" sz="1100" baseline="0" dirty="0"/>
            </a:br>
            <a:br>
              <a:rPr lang="el-GR" sz="1100" baseline="0" dirty="0"/>
            </a:br>
            <a:r>
              <a:rPr lang="el-GR" sz="1100" baseline="0" dirty="0" err="1"/>
              <a:t>Μεταγνωστικός</a:t>
            </a:r>
            <a:r>
              <a:rPr lang="el-GR" sz="1100" baseline="0" dirty="0"/>
              <a:t> τομέας: </a:t>
            </a:r>
            <a:endParaRPr sz="1100" dirty="0"/>
          </a:p>
          <a:p>
            <a:pPr marL="0" lvl="0" indent="0" algn="l" rtl="0">
              <a:lnSpc>
                <a:spcPct val="107000"/>
              </a:lnSpc>
              <a:spcBef>
                <a:spcPts val="1400"/>
              </a:spcBef>
              <a:spcAft>
                <a:spcPts val="0"/>
              </a:spcAft>
              <a:buNone/>
            </a:pPr>
            <a:endParaRPr sz="1100" dirty="0">
              <a:solidFill>
                <a:srgbClr val="080301"/>
              </a:solidFill>
              <a:latin typeface="Arial"/>
              <a:ea typeface="Arial"/>
              <a:cs typeface="Arial"/>
              <a:sym typeface="Arial"/>
            </a:endParaRPr>
          </a:p>
          <a:p>
            <a:pPr marL="0" lvl="0" indent="0" algn="l" rtl="0">
              <a:lnSpc>
                <a:spcPct val="107000"/>
              </a:lnSpc>
              <a:spcBef>
                <a:spcPts val="1200"/>
              </a:spcBef>
              <a:spcAft>
                <a:spcPts val="1200"/>
              </a:spcAft>
              <a:buNone/>
            </a:pPr>
            <a:endParaRPr sz="1100" dirty="0"/>
          </a:p>
        </p:txBody>
      </p:sp>
      <p:sp>
        <p:nvSpPr>
          <p:cNvPr id="324" name="Google Shape;324;g3ae6d943e68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4249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ae6d943e68_0_2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l-GR" sz="1100" dirty="0"/>
              <a:t>Μοιράστε το χαρτί με τον πίνακα στους/στις εκπαιδευτικούς.</a:t>
            </a:r>
            <a:br>
              <a:rPr lang="en-US" sz="1100" dirty="0"/>
            </a:br>
            <a:br>
              <a:rPr lang="en-US" sz="1100" dirty="0"/>
            </a:br>
            <a:r>
              <a:rPr lang="el-GR" sz="1100" b="1" u="sng" dirty="0"/>
              <a:t>Μετάφραση</a:t>
            </a:r>
            <a:r>
              <a:rPr lang="el-GR" sz="1100" b="1" u="sng" baseline="0" dirty="0"/>
              <a:t> εικόνας:</a:t>
            </a:r>
            <a:br>
              <a:rPr lang="el-GR" sz="1100" baseline="0" dirty="0"/>
            </a:br>
            <a:endParaRPr sz="1100" dirty="0">
              <a:solidFill>
                <a:srgbClr val="080301"/>
              </a:solidFill>
              <a:latin typeface="Arial"/>
              <a:ea typeface="Arial"/>
              <a:cs typeface="Arial"/>
              <a:sym typeface="Arial"/>
            </a:endParaRPr>
          </a:p>
          <a:p>
            <a:pPr marL="0" lvl="0" indent="0" algn="l" rtl="0">
              <a:lnSpc>
                <a:spcPct val="107000"/>
              </a:lnSpc>
              <a:spcBef>
                <a:spcPts val="1200"/>
              </a:spcBef>
              <a:spcAft>
                <a:spcPts val="1200"/>
              </a:spcAft>
              <a:buNone/>
            </a:pPr>
            <a:r>
              <a:rPr lang="el-GR" sz="1100" b="1" dirty="0"/>
              <a:t>Σενάρια</a:t>
            </a:r>
          </a:p>
          <a:p>
            <a:pPr marL="0" lvl="0" indent="0" algn="l" rtl="0">
              <a:lnSpc>
                <a:spcPct val="107000"/>
              </a:lnSpc>
              <a:spcBef>
                <a:spcPts val="1200"/>
              </a:spcBef>
              <a:spcAft>
                <a:spcPts val="1200"/>
              </a:spcAft>
              <a:buNone/>
            </a:pPr>
            <a:r>
              <a:rPr lang="el-GR" sz="1100" dirty="0"/>
              <a:t>1. Ένας/Μια μαθητής/-</a:t>
            </a:r>
            <a:r>
              <a:rPr lang="el-GR" sz="1100" dirty="0" err="1"/>
              <a:t>τρια</a:t>
            </a:r>
            <a:r>
              <a:rPr lang="el-GR" sz="1100" dirty="0"/>
              <a:t> ελέγχει αν ένα άρθρο στο διαδίκτυο είναι αξιόπιστο.</a:t>
            </a:r>
          </a:p>
          <a:p>
            <a:pPr marL="0" lvl="0" indent="0" algn="l" rtl="0">
              <a:lnSpc>
                <a:spcPct val="107000"/>
              </a:lnSpc>
              <a:spcBef>
                <a:spcPts val="1200"/>
              </a:spcBef>
              <a:spcAft>
                <a:spcPts val="1200"/>
              </a:spcAft>
              <a:buNone/>
            </a:pPr>
            <a:r>
              <a:rPr lang="el-GR" sz="1100" dirty="0"/>
              <a:t>2.</a:t>
            </a:r>
            <a:r>
              <a:rPr lang="el-GR" sz="1100" baseline="0" dirty="0"/>
              <a:t> </a:t>
            </a:r>
            <a:r>
              <a:rPr lang="el-GR" sz="1100" dirty="0"/>
              <a:t>Ένας/Μια μαθητής/-</a:t>
            </a:r>
            <a:r>
              <a:rPr lang="el-GR" sz="1100" dirty="0" err="1"/>
              <a:t>τρια</a:t>
            </a:r>
            <a:r>
              <a:rPr lang="el-GR" sz="1100" dirty="0"/>
              <a:t> αισθάνεται κουρασμένος/-</a:t>
            </a:r>
            <a:r>
              <a:rPr lang="el-GR" sz="1100" dirty="0" err="1"/>
              <a:t>νη</a:t>
            </a:r>
            <a:r>
              <a:rPr lang="el-GR" sz="1100" dirty="0"/>
              <a:t> μετά από πολύωρη χρήση της οθόνης.</a:t>
            </a:r>
          </a:p>
          <a:p>
            <a:pPr marL="0" lvl="0" indent="0" algn="l" rtl="0">
              <a:lnSpc>
                <a:spcPct val="107000"/>
              </a:lnSpc>
              <a:spcBef>
                <a:spcPts val="1200"/>
              </a:spcBef>
              <a:spcAft>
                <a:spcPts val="1200"/>
              </a:spcAft>
              <a:buNone/>
            </a:pPr>
            <a:r>
              <a:rPr lang="el-GR" sz="1100" dirty="0"/>
              <a:t>3. Ένας/Μια μαθητής/-</a:t>
            </a:r>
            <a:r>
              <a:rPr lang="el-GR" sz="1100" dirty="0" err="1"/>
              <a:t>τρια</a:t>
            </a:r>
            <a:r>
              <a:rPr lang="el-GR" sz="1100" dirty="0"/>
              <a:t> συνεργάζεται ευγενικά με τους/τις συμμαθητές/-</a:t>
            </a:r>
            <a:r>
              <a:rPr lang="el-GR" sz="1100" dirty="0" err="1"/>
              <a:t>τριές</a:t>
            </a:r>
            <a:r>
              <a:rPr lang="el-GR" sz="1100" dirty="0"/>
              <a:t> του/της σε μια ομαδική συνομιλία.</a:t>
            </a:r>
          </a:p>
          <a:p>
            <a:pPr marL="0" lvl="0" indent="0" algn="l" rtl="0">
              <a:lnSpc>
                <a:spcPct val="107000"/>
              </a:lnSpc>
              <a:spcBef>
                <a:spcPts val="1200"/>
              </a:spcBef>
              <a:spcAft>
                <a:spcPts val="1200"/>
              </a:spcAft>
              <a:buNone/>
            </a:pPr>
            <a:r>
              <a:rPr lang="el-GR" sz="1100" dirty="0"/>
              <a:t>4. Ένας/Μια μαθητής/-</a:t>
            </a:r>
            <a:r>
              <a:rPr lang="el-GR" sz="1100" dirty="0" err="1"/>
              <a:t>τρια</a:t>
            </a:r>
            <a:r>
              <a:rPr lang="el-GR" sz="1100" dirty="0"/>
              <a:t> επιλύει μια μικρή διαφωνία σε μια συνομιλία της τάξης.</a:t>
            </a:r>
          </a:p>
          <a:p>
            <a:pPr marL="0" lvl="0" indent="0" algn="l" rtl="0">
              <a:lnSpc>
                <a:spcPct val="107000"/>
              </a:lnSpc>
              <a:spcBef>
                <a:spcPts val="1200"/>
              </a:spcBef>
              <a:spcAft>
                <a:spcPts val="1200"/>
              </a:spcAft>
              <a:buNone/>
            </a:pPr>
            <a:r>
              <a:rPr lang="el-GR" sz="1100" dirty="0"/>
              <a:t>5. Ένας/Μια μαθητής/-</a:t>
            </a:r>
            <a:r>
              <a:rPr lang="el-GR" sz="1100" dirty="0" err="1"/>
              <a:t>τρια</a:t>
            </a:r>
            <a:r>
              <a:rPr lang="el-GR" sz="1100" dirty="0"/>
              <a:t> επεξεργάζεται ένα βίντεο για μια σχολική εργασία.</a:t>
            </a:r>
          </a:p>
          <a:p>
            <a:pPr marL="0" lvl="0" indent="0" algn="l" rtl="0">
              <a:lnSpc>
                <a:spcPct val="107000"/>
              </a:lnSpc>
              <a:spcBef>
                <a:spcPts val="1200"/>
              </a:spcBef>
              <a:spcAft>
                <a:spcPts val="1200"/>
              </a:spcAft>
              <a:buNone/>
            </a:pPr>
            <a:r>
              <a:rPr lang="el-GR" sz="1100" dirty="0"/>
              <a:t>6. Ένας/Μια μαθητής/-</a:t>
            </a:r>
            <a:r>
              <a:rPr lang="el-GR" sz="1100" dirty="0" err="1"/>
              <a:t>τρια</a:t>
            </a:r>
            <a:r>
              <a:rPr lang="el-GR" sz="1100" dirty="0"/>
              <a:t> αισθάνεται άγχος μετά από σύγκριση με άλλους/-λες στο διαδίκτυο.</a:t>
            </a:r>
          </a:p>
          <a:p>
            <a:pPr marL="0" lvl="0" indent="0" algn="l" rtl="0">
              <a:lnSpc>
                <a:spcPct val="107000"/>
              </a:lnSpc>
              <a:spcBef>
                <a:spcPts val="1200"/>
              </a:spcBef>
              <a:spcAft>
                <a:spcPts val="1200"/>
              </a:spcAft>
              <a:buNone/>
            </a:pPr>
            <a:r>
              <a:rPr lang="el-GR" sz="1100" dirty="0"/>
              <a:t>7. Ένας/Μια μαθητής/-</a:t>
            </a:r>
            <a:r>
              <a:rPr lang="el-GR" sz="1100" dirty="0" err="1"/>
              <a:t>τρια</a:t>
            </a:r>
            <a:r>
              <a:rPr lang="el-GR" sz="1100" dirty="0"/>
              <a:t> ζητά ένα μικρό διάλειμμα επειδή η ψηφιακή εργασία του φαίνεται πολύ δύσκολη.</a:t>
            </a:r>
          </a:p>
          <a:p>
            <a:pPr marL="0" lvl="0" indent="0" algn="l" rtl="0">
              <a:lnSpc>
                <a:spcPct val="107000"/>
              </a:lnSpc>
              <a:spcBef>
                <a:spcPts val="1200"/>
              </a:spcBef>
              <a:spcAft>
                <a:spcPts val="1200"/>
              </a:spcAft>
              <a:buNone/>
            </a:pPr>
            <a:r>
              <a:rPr lang="el-GR" sz="1100" dirty="0"/>
              <a:t>8. Ένας/Μια μαθητής/-</a:t>
            </a:r>
            <a:r>
              <a:rPr lang="el-GR" sz="1100" dirty="0" err="1"/>
              <a:t>τρια</a:t>
            </a:r>
            <a:r>
              <a:rPr lang="el-GR" sz="1100" dirty="0"/>
              <a:t> </a:t>
            </a:r>
            <a:r>
              <a:rPr lang="el-GR" sz="1100" dirty="0" err="1"/>
              <a:t>παρηγορεί</a:t>
            </a:r>
            <a:r>
              <a:rPr lang="el-GR" sz="1100" dirty="0"/>
              <a:t> έναν/μια συμμαθητή/-</a:t>
            </a:r>
            <a:r>
              <a:rPr lang="el-GR" sz="1100" dirty="0" err="1"/>
              <a:t>τριά</a:t>
            </a:r>
            <a:r>
              <a:rPr lang="el-GR" sz="1100" dirty="0"/>
              <a:t> του/της που είναι αναστατωμένος/-</a:t>
            </a:r>
            <a:r>
              <a:rPr lang="el-GR" sz="1100" dirty="0" err="1"/>
              <a:t>νη</a:t>
            </a:r>
            <a:r>
              <a:rPr lang="el-GR" sz="1100" dirty="0"/>
              <a:t> λόγω ενός αρνητικού σχολίου στο διαδίκτυο.</a:t>
            </a:r>
          </a:p>
          <a:p>
            <a:pPr marL="0" lvl="0" indent="0" algn="l" rtl="0">
              <a:lnSpc>
                <a:spcPct val="107000"/>
              </a:lnSpc>
              <a:spcBef>
                <a:spcPts val="1200"/>
              </a:spcBef>
              <a:spcAft>
                <a:spcPts val="1200"/>
              </a:spcAft>
              <a:buNone/>
            </a:pPr>
            <a:endParaRPr lang="el-GR" sz="1100" dirty="0"/>
          </a:p>
          <a:p>
            <a:pPr marL="0" lvl="0" indent="0" algn="l" rtl="0">
              <a:lnSpc>
                <a:spcPct val="107000"/>
              </a:lnSpc>
              <a:spcBef>
                <a:spcPts val="1200"/>
              </a:spcBef>
              <a:spcAft>
                <a:spcPts val="1200"/>
              </a:spcAft>
              <a:buNone/>
            </a:pPr>
            <a:r>
              <a:rPr lang="el-GR" sz="1100" b="1" dirty="0"/>
              <a:t>Πλαίσιο</a:t>
            </a:r>
          </a:p>
          <a:p>
            <a:pPr marL="0" lvl="0" indent="0" algn="l" rtl="0">
              <a:lnSpc>
                <a:spcPct val="107000"/>
              </a:lnSpc>
              <a:spcBef>
                <a:spcPts val="1200"/>
              </a:spcBef>
              <a:spcAft>
                <a:spcPts val="1200"/>
              </a:spcAft>
              <a:buNone/>
            </a:pPr>
            <a:endParaRPr lang="el-GR" sz="1100" dirty="0"/>
          </a:p>
          <a:p>
            <a:pPr marL="228600" lvl="0" indent="-228600" algn="l" rtl="0">
              <a:lnSpc>
                <a:spcPct val="107000"/>
              </a:lnSpc>
              <a:spcBef>
                <a:spcPts val="1200"/>
              </a:spcBef>
              <a:spcAft>
                <a:spcPts val="1200"/>
              </a:spcAft>
              <a:buAutoNum type="arabicPeriod"/>
            </a:pPr>
            <a:r>
              <a:rPr lang="el-GR" sz="1100" dirty="0" err="1"/>
              <a:t>DigComp</a:t>
            </a:r>
            <a:endParaRPr lang="el-GR" sz="1100" dirty="0"/>
          </a:p>
          <a:p>
            <a:pPr marL="228600" lvl="0" indent="-228600" algn="l" rtl="0">
              <a:lnSpc>
                <a:spcPct val="107000"/>
              </a:lnSpc>
              <a:spcBef>
                <a:spcPts val="1200"/>
              </a:spcBef>
              <a:spcAft>
                <a:spcPts val="1200"/>
              </a:spcAft>
              <a:buAutoNum type="arabicPeriod"/>
            </a:pPr>
            <a:r>
              <a:rPr lang="el-GR" sz="1100" dirty="0"/>
              <a:t>2. </a:t>
            </a:r>
            <a:r>
              <a:rPr lang="el-GR" sz="1100" dirty="0" err="1"/>
              <a:t>LifeComp</a:t>
            </a:r>
            <a:endParaRPr sz="1100" dirty="0"/>
          </a:p>
        </p:txBody>
      </p:sp>
      <p:sp>
        <p:nvSpPr>
          <p:cNvPr id="332" name="Google Shape;332;g3ae6d943e68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4769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ae6d943e68_0_2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800"/>
              </a:spcAft>
              <a:buNone/>
            </a:pPr>
            <a:endParaRPr sz="1000"/>
          </a:p>
        </p:txBody>
      </p:sp>
      <p:sp>
        <p:nvSpPr>
          <p:cNvPr id="340" name="Google Shape;340;g3ae6d943e68_0_2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4144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ae6d943e68_0_2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800"/>
              </a:spcAft>
              <a:buNone/>
            </a:pPr>
            <a:endParaRPr sz="1000" dirty="0"/>
          </a:p>
        </p:txBody>
      </p:sp>
      <p:sp>
        <p:nvSpPr>
          <p:cNvPr id="348" name="Google Shape;348;g3ae6d943e68_0_2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30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3ae6d943e68_0_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7000"/>
              </a:lnSpc>
              <a:spcBef>
                <a:spcPts val="0"/>
              </a:spcBef>
              <a:spcAft>
                <a:spcPts val="800"/>
              </a:spcAft>
              <a:buClr>
                <a:srgbClr val="080301"/>
              </a:buClr>
              <a:buSzPts val="1000"/>
              <a:buFont typeface="Calibri"/>
              <a:buAutoNum type="arabicPeriod"/>
            </a:pPr>
            <a:endParaRPr sz="1000" dirty="0"/>
          </a:p>
        </p:txBody>
      </p:sp>
      <p:sp>
        <p:nvSpPr>
          <p:cNvPr id="356" name="Google Shape;356;g3ae6d943e68_0_3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068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ae6d943e6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3ae6d943e6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6129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3ae6d943e68_0_3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7000"/>
              </a:lnSpc>
              <a:spcBef>
                <a:spcPts val="0"/>
              </a:spcBef>
              <a:spcAft>
                <a:spcPts val="800"/>
              </a:spcAft>
              <a:buNone/>
            </a:pPr>
            <a:endParaRPr sz="1000"/>
          </a:p>
        </p:txBody>
      </p:sp>
      <p:sp>
        <p:nvSpPr>
          <p:cNvPr id="364" name="Google Shape;364;g3ae6d943e68_0_3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5982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3ae6d943e68_0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7000"/>
              </a:lnSpc>
              <a:spcBef>
                <a:spcPts val="0"/>
              </a:spcBef>
              <a:spcAft>
                <a:spcPts val="800"/>
              </a:spcAft>
              <a:buClr>
                <a:srgbClr val="080301"/>
              </a:buClr>
              <a:buSzPts val="1000"/>
              <a:buFont typeface="Calibri"/>
              <a:buAutoNum type="arabicPeriod"/>
            </a:pPr>
            <a:endParaRPr sz="1000"/>
          </a:p>
        </p:txBody>
      </p:sp>
      <p:sp>
        <p:nvSpPr>
          <p:cNvPr id="372" name="Google Shape;372;g3ae6d943e68_0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2104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3ae6d943e68_0_3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7000"/>
              </a:lnSpc>
              <a:spcBef>
                <a:spcPts val="0"/>
              </a:spcBef>
              <a:spcAft>
                <a:spcPts val="800"/>
              </a:spcAft>
              <a:buClr>
                <a:srgbClr val="080301"/>
              </a:buClr>
              <a:buSzPts val="1000"/>
              <a:buFont typeface="Calibri"/>
              <a:buAutoNum type="arabicPeriod"/>
            </a:pPr>
            <a:endParaRPr sz="1000"/>
          </a:p>
        </p:txBody>
      </p:sp>
      <p:sp>
        <p:nvSpPr>
          <p:cNvPr id="380" name="Google Shape;380;g3ae6d943e68_0_3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07467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ae6d943e68_0_3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1200"/>
              </a:spcAft>
              <a:buNone/>
            </a:pPr>
            <a:r>
              <a:rPr lang="en-US" sz="1100" dirty="0">
                <a:solidFill>
                  <a:srgbClr val="080301"/>
                </a:solidFill>
              </a:rPr>
              <a:t>Όπ</a:t>
            </a:r>
            <a:r>
              <a:rPr lang="en-US" sz="1100" dirty="0" err="1">
                <a:solidFill>
                  <a:srgbClr val="080301"/>
                </a:solidFill>
              </a:rPr>
              <a:t>ως</a:t>
            </a:r>
            <a:r>
              <a:rPr lang="en-US" sz="1100" dirty="0">
                <a:solidFill>
                  <a:srgbClr val="080301"/>
                </a:solidFill>
              </a:rPr>
              <a:t> μπ</a:t>
            </a:r>
            <a:r>
              <a:rPr lang="en-US" sz="1100" dirty="0" err="1">
                <a:solidFill>
                  <a:srgbClr val="080301"/>
                </a:solidFill>
              </a:rPr>
              <a:t>ορείτε</a:t>
            </a:r>
            <a:r>
              <a:rPr lang="en-US" sz="1100" dirty="0">
                <a:solidFill>
                  <a:srgbClr val="080301"/>
                </a:solidFill>
              </a:rPr>
              <a:t> να </a:t>
            </a:r>
            <a:r>
              <a:rPr lang="en-US" sz="1100" dirty="0" err="1">
                <a:solidFill>
                  <a:srgbClr val="080301"/>
                </a:solidFill>
              </a:rPr>
              <a:t>δείτε</a:t>
            </a:r>
            <a:r>
              <a:rPr lang="en-US" sz="1100" dirty="0">
                <a:solidFill>
                  <a:srgbClr val="080301"/>
                </a:solidFill>
              </a:rPr>
              <a:t> </a:t>
            </a:r>
            <a:r>
              <a:rPr lang="en-US" sz="1100" dirty="0" err="1">
                <a:solidFill>
                  <a:srgbClr val="080301"/>
                </a:solidFill>
              </a:rPr>
              <a:t>στον</a:t>
            </a:r>
            <a:r>
              <a:rPr lang="en-US" sz="1100" dirty="0">
                <a:solidFill>
                  <a:srgbClr val="080301"/>
                </a:solidFill>
              </a:rPr>
              <a:t> παραπ</a:t>
            </a:r>
            <a:r>
              <a:rPr lang="en-US" sz="1100" dirty="0" err="1">
                <a:solidFill>
                  <a:srgbClr val="080301"/>
                </a:solidFill>
              </a:rPr>
              <a:t>άνω</a:t>
            </a:r>
            <a:r>
              <a:rPr lang="en-US" sz="1100" dirty="0">
                <a:solidFill>
                  <a:srgbClr val="080301"/>
                </a:solidFill>
              </a:rPr>
              <a:t> π</a:t>
            </a:r>
            <a:r>
              <a:rPr lang="en-US" sz="1100" dirty="0" err="1">
                <a:solidFill>
                  <a:srgbClr val="080301"/>
                </a:solidFill>
              </a:rPr>
              <a:t>ίν</a:t>
            </a:r>
            <a:r>
              <a:rPr lang="en-US" sz="1100" dirty="0">
                <a:solidFill>
                  <a:srgbClr val="080301"/>
                </a:solidFill>
              </a:rPr>
              <a:t>ακα, το πρώτο στοιχείο του μοντέλου PERMA </a:t>
            </a:r>
            <a:r>
              <a:rPr lang="el-GR" sz="1100" dirty="0">
                <a:solidFill>
                  <a:srgbClr val="080301"/>
                </a:solidFill>
              </a:rPr>
              <a:t>(τα </a:t>
            </a:r>
            <a:r>
              <a:rPr lang="en-US" sz="1100" dirty="0" err="1">
                <a:solidFill>
                  <a:srgbClr val="080301"/>
                </a:solidFill>
              </a:rPr>
              <a:t>Θετικ</a:t>
            </a:r>
            <a:r>
              <a:rPr lang="el-GR" sz="1100" dirty="0">
                <a:solidFill>
                  <a:srgbClr val="080301"/>
                </a:solidFill>
              </a:rPr>
              <a:t>ά</a:t>
            </a:r>
            <a:r>
              <a:rPr lang="en-US" sz="1100" dirty="0">
                <a:solidFill>
                  <a:srgbClr val="080301"/>
                </a:solidFill>
              </a:rPr>
              <a:t> </a:t>
            </a:r>
            <a:r>
              <a:rPr lang="en-US" sz="1100" dirty="0" err="1">
                <a:solidFill>
                  <a:srgbClr val="080301"/>
                </a:solidFill>
              </a:rPr>
              <a:t>Συν</a:t>
            </a:r>
            <a:r>
              <a:rPr lang="en-US" sz="1100" dirty="0">
                <a:solidFill>
                  <a:srgbClr val="080301"/>
                </a:solidFill>
              </a:rPr>
              <a:t>αισθήματα</a:t>
            </a:r>
            <a:r>
              <a:rPr lang="el-GR" sz="1100" dirty="0">
                <a:solidFill>
                  <a:srgbClr val="080301"/>
                </a:solidFill>
              </a:rPr>
              <a:t>)</a:t>
            </a:r>
            <a:r>
              <a:rPr lang="en-US" sz="1100" dirty="0">
                <a:solidFill>
                  <a:srgbClr val="080301"/>
                </a:solidFill>
              </a:rPr>
              <a:t> ευθυγραμμίζεται με τις ικανότητες DigComp </a:t>
            </a:r>
            <a:r>
              <a:rPr lang="el-GR" sz="1100" dirty="0">
                <a:solidFill>
                  <a:srgbClr val="080301"/>
                </a:solidFill>
              </a:rPr>
              <a:t>που αφορούν τον </a:t>
            </a:r>
            <a:r>
              <a:rPr lang="el-GR" sz="1100" dirty="0" err="1">
                <a:solidFill>
                  <a:srgbClr val="080301"/>
                </a:solidFill>
              </a:rPr>
              <a:t>Γραμματισμό</a:t>
            </a:r>
            <a:r>
              <a:rPr lang="en-US" sz="1100" dirty="0">
                <a:solidFill>
                  <a:srgbClr val="080301"/>
                </a:solidFill>
              </a:rPr>
              <a:t> </a:t>
            </a:r>
            <a:r>
              <a:rPr lang="en-US" sz="1100" dirty="0" err="1">
                <a:solidFill>
                  <a:srgbClr val="080301"/>
                </a:solidFill>
              </a:rPr>
              <a:t>Πληροφορι</a:t>
            </a:r>
            <a:r>
              <a:rPr lang="el-GR" sz="1100" dirty="0" err="1">
                <a:solidFill>
                  <a:srgbClr val="080301"/>
                </a:solidFill>
              </a:rPr>
              <a:t>ών</a:t>
            </a:r>
            <a:r>
              <a:rPr lang="en-US" sz="1100" dirty="0">
                <a:solidFill>
                  <a:srgbClr val="080301"/>
                </a:solidFill>
              </a:rPr>
              <a:t> και Δεδομένων, </a:t>
            </a:r>
            <a:r>
              <a:rPr lang="en-US" sz="1100" dirty="0" err="1">
                <a:solidFill>
                  <a:srgbClr val="080301"/>
                </a:solidFill>
              </a:rPr>
              <a:t>τη</a:t>
            </a:r>
            <a:r>
              <a:rPr lang="en-US" sz="1100" dirty="0">
                <a:solidFill>
                  <a:srgbClr val="080301"/>
                </a:solidFill>
              </a:rPr>
              <a:t> </a:t>
            </a:r>
            <a:r>
              <a:rPr lang="en-US" sz="1100" dirty="0" err="1">
                <a:solidFill>
                  <a:srgbClr val="080301"/>
                </a:solidFill>
              </a:rPr>
              <a:t>Δημιουργί</a:t>
            </a:r>
            <a:r>
              <a:rPr lang="en-US" sz="1100" dirty="0">
                <a:solidFill>
                  <a:srgbClr val="080301"/>
                </a:solidFill>
              </a:rPr>
              <a:t>α Ψηφιακού Περιεχομένου και τη</a:t>
            </a:r>
            <a:r>
              <a:rPr lang="el-GR" sz="1100" dirty="0">
                <a:solidFill>
                  <a:srgbClr val="080301"/>
                </a:solidFill>
              </a:rPr>
              <a:t>ν</a:t>
            </a:r>
            <a:r>
              <a:rPr lang="en-US" sz="1100" dirty="0">
                <a:solidFill>
                  <a:srgbClr val="080301"/>
                </a:solidFill>
              </a:rPr>
              <a:t> </a:t>
            </a:r>
            <a:r>
              <a:rPr lang="en-US" sz="1100" dirty="0" err="1">
                <a:solidFill>
                  <a:srgbClr val="080301"/>
                </a:solidFill>
              </a:rPr>
              <a:t>Ασφάλει</a:t>
            </a:r>
            <a:r>
              <a:rPr lang="en-US" sz="1100" dirty="0">
                <a:solidFill>
                  <a:srgbClr val="080301"/>
                </a:solidFill>
              </a:rPr>
              <a:t>α (Ευημερία) και ταυτόχρονα ευθυγραμμίζεται με τις ικανότητες LifeComp </a:t>
            </a:r>
            <a:r>
              <a:rPr lang="el-GR" sz="1100" dirty="0">
                <a:solidFill>
                  <a:srgbClr val="080301"/>
                </a:solidFill>
              </a:rPr>
              <a:t>που αφορούν </a:t>
            </a:r>
            <a:r>
              <a:rPr lang="en-US" sz="1100" dirty="0" err="1">
                <a:solidFill>
                  <a:srgbClr val="080301"/>
                </a:solidFill>
              </a:rPr>
              <a:t>τη</a:t>
            </a:r>
            <a:r>
              <a:rPr lang="el-GR" sz="1100" dirty="0">
                <a:solidFill>
                  <a:srgbClr val="080301"/>
                </a:solidFill>
              </a:rPr>
              <a:t>ν</a:t>
            </a:r>
            <a:r>
              <a:rPr lang="en-US" sz="1100" dirty="0">
                <a:solidFill>
                  <a:srgbClr val="080301"/>
                </a:solidFill>
              </a:rPr>
              <a:t> Αυτορρύθμισης και </a:t>
            </a:r>
            <a:r>
              <a:rPr lang="en-US" sz="1100" dirty="0" err="1">
                <a:solidFill>
                  <a:srgbClr val="080301"/>
                </a:solidFill>
              </a:rPr>
              <a:t>τη</a:t>
            </a:r>
            <a:r>
              <a:rPr lang="el-GR" sz="1100" dirty="0">
                <a:solidFill>
                  <a:srgbClr val="080301"/>
                </a:solidFill>
              </a:rPr>
              <a:t>ν</a:t>
            </a:r>
            <a:r>
              <a:rPr lang="en-US" sz="1100" dirty="0">
                <a:solidFill>
                  <a:srgbClr val="080301"/>
                </a:solidFill>
              </a:rPr>
              <a:t> </a:t>
            </a:r>
            <a:r>
              <a:rPr lang="en-US" sz="1100" dirty="0" err="1">
                <a:solidFill>
                  <a:srgbClr val="080301"/>
                </a:solidFill>
              </a:rPr>
              <a:t>Ευημερί</a:t>
            </a:r>
            <a:r>
              <a:rPr lang="en-US" sz="1100" dirty="0">
                <a:solidFill>
                  <a:srgbClr val="080301"/>
                </a:solidFill>
              </a:rPr>
              <a:t>α.</a:t>
            </a:r>
            <a:endParaRPr sz="1000" dirty="0"/>
          </a:p>
        </p:txBody>
      </p:sp>
      <p:sp>
        <p:nvSpPr>
          <p:cNvPr id="387" name="Google Shape;387;g3ae6d943e68_0_3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85327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3ae6d943e68_0_3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Clr>
                <a:schemeClr val="dk1"/>
              </a:buClr>
              <a:buSzPts val="1100"/>
              <a:buFont typeface="Arial"/>
              <a:buNone/>
            </a:pPr>
            <a:r>
              <a:rPr lang="en-US" sz="1100" dirty="0" err="1"/>
              <a:t>Πίν</a:t>
            </a:r>
            <a:r>
              <a:rPr lang="en-US" sz="1100" dirty="0"/>
              <a:t>ακας. </a:t>
            </a:r>
            <a:r>
              <a:rPr lang="en-US" sz="1100" dirty="0" err="1"/>
              <a:t>Αντιστοίχιση</a:t>
            </a:r>
            <a:r>
              <a:rPr lang="en-US" sz="1100" dirty="0"/>
              <a:t> </a:t>
            </a:r>
            <a:r>
              <a:rPr lang="en-US" sz="1100" dirty="0" err="1"/>
              <a:t>των</a:t>
            </a:r>
            <a:r>
              <a:rPr lang="en-US" sz="1100" dirty="0"/>
              <a:t> </a:t>
            </a:r>
            <a:r>
              <a:rPr lang="en-US" sz="1100" dirty="0" err="1"/>
              <a:t>DigComp</a:t>
            </a:r>
            <a:r>
              <a:rPr lang="en-US" sz="1100" dirty="0"/>
              <a:t> και </a:t>
            </a:r>
            <a:r>
              <a:rPr lang="en-US" sz="1100" dirty="0" err="1"/>
              <a:t>LifeComp</a:t>
            </a:r>
            <a:r>
              <a:rPr lang="en-US" sz="1100" dirty="0"/>
              <a:t> </a:t>
            </a:r>
            <a:r>
              <a:rPr lang="en-US" sz="1100" dirty="0" err="1"/>
              <a:t>με</a:t>
            </a:r>
            <a:r>
              <a:rPr lang="en-US" sz="1100" dirty="0"/>
              <a:t> </a:t>
            </a:r>
            <a:r>
              <a:rPr lang="en-US" sz="1100" dirty="0" err="1"/>
              <a:t>το</a:t>
            </a:r>
            <a:r>
              <a:rPr lang="en-US" sz="1100" dirty="0"/>
              <a:t> </a:t>
            </a:r>
            <a:r>
              <a:rPr lang="el-GR" sz="1100" dirty="0"/>
              <a:t>Μ</a:t>
            </a:r>
            <a:r>
              <a:rPr lang="en-US" sz="1100" dirty="0" err="1"/>
              <a:t>οντέλο</a:t>
            </a:r>
            <a:r>
              <a:rPr lang="en-US" sz="1100" dirty="0"/>
              <a:t> </a:t>
            </a:r>
            <a:r>
              <a:rPr lang="en-US" sz="1100" dirty="0" err="1"/>
              <a:t>PERMA</a:t>
            </a:r>
            <a:br>
              <a:rPr lang="el-GR" sz="1100" dirty="0"/>
            </a:br>
            <a:br>
              <a:rPr lang="el-GR" sz="1100" dirty="0"/>
            </a:br>
            <a:r>
              <a:rPr lang="el-GR" sz="1100" b="1" u="sng" dirty="0"/>
              <a:t>Μετάφραση εικόνας:</a:t>
            </a:r>
            <a:br>
              <a:rPr lang="el-GR" sz="1100" dirty="0"/>
            </a:br>
            <a:br>
              <a:rPr lang="el-GR" sz="1100" dirty="0"/>
            </a:br>
            <a:r>
              <a:rPr lang="el-GR" sz="1100" b="1" dirty="0"/>
              <a:t>Νόημα:</a:t>
            </a:r>
            <a:r>
              <a:rPr lang="el-GR" sz="1100" baseline="0" dirty="0"/>
              <a:t> 2. Επικοινωνία και συνεργασία (Ψηφιακή ταυτότητα), </a:t>
            </a:r>
            <a:r>
              <a:rPr lang="en-US" sz="1100" baseline="0" dirty="0" err="1"/>
              <a:t>P3</a:t>
            </a:r>
            <a:r>
              <a:rPr lang="en-US" sz="1100" baseline="0" dirty="0"/>
              <a:t> </a:t>
            </a:r>
            <a:r>
              <a:rPr lang="el-GR" sz="1100" baseline="0" dirty="0"/>
              <a:t>Ευημερία</a:t>
            </a:r>
            <a:br>
              <a:rPr lang="el-GR" sz="1100" baseline="0" dirty="0"/>
            </a:br>
            <a:br>
              <a:rPr lang="el-GR" sz="1100" baseline="0" dirty="0"/>
            </a:br>
            <a:r>
              <a:rPr lang="el-GR" sz="1100" b="1" baseline="0" dirty="0"/>
              <a:t>Επίτευγμα: </a:t>
            </a:r>
            <a:r>
              <a:rPr lang="el-GR" sz="1100" baseline="0" dirty="0"/>
              <a:t>5. Επίλυση προβλημάτων, </a:t>
            </a:r>
            <a:r>
              <a:rPr lang="en-US" sz="1100" baseline="0" dirty="0" err="1"/>
              <a:t>P2</a:t>
            </a:r>
            <a:r>
              <a:rPr lang="el-GR" sz="1100" baseline="0" dirty="0"/>
              <a:t> Ευελιξία</a:t>
            </a:r>
            <a:r>
              <a:rPr lang="en-US" sz="1100" baseline="0" dirty="0"/>
              <a:t>, </a:t>
            </a:r>
            <a:r>
              <a:rPr lang="en-US" sz="1100" baseline="0" dirty="0" err="1"/>
              <a:t>P3</a:t>
            </a:r>
            <a:r>
              <a:rPr lang="el-GR" sz="1100" baseline="0" dirty="0"/>
              <a:t> Ευημερία</a:t>
            </a:r>
            <a:r>
              <a:rPr lang="en-US" sz="1100" baseline="0" dirty="0"/>
              <a:t>, </a:t>
            </a:r>
            <a:r>
              <a:rPr lang="en-US" sz="1100" baseline="0" dirty="0" err="1"/>
              <a:t>L1</a:t>
            </a:r>
            <a:r>
              <a:rPr lang="el-GR" sz="1100" baseline="0" dirty="0"/>
              <a:t> Νοοτροπία ανάπτυξης</a:t>
            </a:r>
            <a:r>
              <a:rPr lang="en-US" sz="1100" baseline="0" dirty="0"/>
              <a:t>, </a:t>
            </a:r>
            <a:r>
              <a:rPr lang="en-US" sz="1100" baseline="0" dirty="0" err="1"/>
              <a:t>L2</a:t>
            </a:r>
            <a:r>
              <a:rPr lang="el-GR" sz="1100" baseline="0" dirty="0"/>
              <a:t> Κριτική σκέψη</a:t>
            </a:r>
            <a:r>
              <a:rPr lang="en-US" sz="1100" baseline="0" dirty="0"/>
              <a:t>, </a:t>
            </a:r>
            <a:r>
              <a:rPr lang="en-US" sz="1100" baseline="0" dirty="0" err="1"/>
              <a:t>L3</a:t>
            </a:r>
            <a:r>
              <a:rPr lang="el-GR" sz="1100" baseline="0" dirty="0"/>
              <a:t> Διαχείριση της μάθησης</a:t>
            </a:r>
            <a:endParaRPr sz="1100" dirty="0"/>
          </a:p>
          <a:p>
            <a:pPr marL="0" lvl="0" indent="0" algn="l" rtl="0">
              <a:lnSpc>
                <a:spcPct val="107000"/>
              </a:lnSpc>
              <a:spcBef>
                <a:spcPts val="1200"/>
              </a:spcBef>
              <a:spcAft>
                <a:spcPts val="800"/>
              </a:spcAft>
              <a:buNone/>
            </a:pPr>
            <a:endParaRPr sz="1000" i="1" dirty="0">
              <a:solidFill>
                <a:srgbClr val="080301"/>
              </a:solidFill>
              <a:latin typeface="Arial"/>
              <a:ea typeface="Arial"/>
              <a:cs typeface="Arial"/>
              <a:sym typeface="Arial"/>
            </a:endParaRPr>
          </a:p>
        </p:txBody>
      </p:sp>
      <p:sp>
        <p:nvSpPr>
          <p:cNvPr id="396" name="Google Shape;396;g3ae6d943e68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6113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3ae6d943e68_0_3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SzPts val="1100"/>
              <a:buNone/>
            </a:pPr>
            <a:r>
              <a:rPr lang="en-US" sz="1100" dirty="0" err="1">
                <a:solidFill>
                  <a:srgbClr val="080301"/>
                </a:solidFill>
              </a:rPr>
              <a:t>ΠΡΙΝ</a:t>
            </a:r>
            <a:r>
              <a:rPr lang="en-US" sz="1100" dirty="0">
                <a:solidFill>
                  <a:srgbClr val="080301"/>
                </a:solidFill>
              </a:rPr>
              <a:t> </a:t>
            </a:r>
            <a:r>
              <a:rPr lang="en-US" sz="1100" dirty="0" err="1">
                <a:solidFill>
                  <a:srgbClr val="080301"/>
                </a:solidFill>
              </a:rPr>
              <a:t>ΔΕΙΞΕΤΕ</a:t>
            </a:r>
            <a:r>
              <a:rPr lang="en-US" sz="1100" dirty="0">
                <a:solidFill>
                  <a:srgbClr val="080301"/>
                </a:solidFill>
              </a:rPr>
              <a:t> </a:t>
            </a:r>
            <a:r>
              <a:rPr lang="en-US" sz="1100" dirty="0" err="1">
                <a:solidFill>
                  <a:srgbClr val="080301"/>
                </a:solidFill>
              </a:rPr>
              <a:t>ΤΟΝ</a:t>
            </a:r>
            <a:r>
              <a:rPr lang="en-US" sz="1100" dirty="0">
                <a:solidFill>
                  <a:srgbClr val="080301"/>
                </a:solidFill>
              </a:rPr>
              <a:t> </a:t>
            </a:r>
            <a:r>
              <a:rPr lang="en-US" sz="1100" dirty="0" err="1">
                <a:solidFill>
                  <a:srgbClr val="080301"/>
                </a:solidFill>
              </a:rPr>
              <a:t>ΠΙΝΑΚΑ</a:t>
            </a:r>
            <a:endParaRPr sz="1100" dirty="0">
              <a:solidFill>
                <a:srgbClr val="080301"/>
              </a:solidFill>
            </a:endParaRPr>
          </a:p>
          <a:p>
            <a:pPr marL="0" lvl="0" indent="0" algn="l" rtl="0">
              <a:spcBef>
                <a:spcPts val="1200"/>
              </a:spcBef>
              <a:spcAft>
                <a:spcPts val="0"/>
              </a:spcAft>
              <a:buSzPts val="1100"/>
              <a:buNone/>
            </a:pPr>
            <a:r>
              <a:rPr lang="en-US" sz="1100" dirty="0" err="1">
                <a:solidFill>
                  <a:srgbClr val="080301"/>
                </a:solidFill>
              </a:rPr>
              <a:t>Πρ</a:t>
            </a:r>
            <a:r>
              <a:rPr lang="el-GR" sz="1100" dirty="0" err="1">
                <a:solidFill>
                  <a:srgbClr val="080301"/>
                </a:solidFill>
              </a:rPr>
              <a:t>οτού</a:t>
            </a:r>
            <a:r>
              <a:rPr lang="en-US" sz="1100" dirty="0">
                <a:solidFill>
                  <a:srgbClr val="080301"/>
                </a:solidFill>
              </a:rPr>
              <a:t> </a:t>
            </a:r>
            <a:r>
              <a:rPr lang="en-US" sz="1100" dirty="0" err="1">
                <a:solidFill>
                  <a:srgbClr val="080301"/>
                </a:solidFill>
              </a:rPr>
              <a:t>εξε</a:t>
            </a:r>
            <a:r>
              <a:rPr lang="el-GR" sz="1100" dirty="0" err="1">
                <a:solidFill>
                  <a:srgbClr val="080301"/>
                </a:solidFill>
              </a:rPr>
              <a:t>τά</a:t>
            </a:r>
            <a:r>
              <a:rPr lang="en-US" sz="1100" dirty="0" err="1">
                <a:solidFill>
                  <a:srgbClr val="080301"/>
                </a:solidFill>
              </a:rPr>
              <a:t>σετε</a:t>
            </a:r>
            <a:r>
              <a:rPr lang="en-US" sz="1100" dirty="0">
                <a:solidFill>
                  <a:srgbClr val="080301"/>
                </a:solidFill>
              </a:rPr>
              <a:t> π</a:t>
            </a:r>
            <a:r>
              <a:rPr lang="en-US" sz="1100" dirty="0" err="1">
                <a:solidFill>
                  <a:srgbClr val="080301"/>
                </a:solidFill>
              </a:rPr>
              <a:t>ώς</a:t>
            </a:r>
            <a:r>
              <a:rPr lang="en-US" sz="1100" dirty="0">
                <a:solidFill>
                  <a:srgbClr val="080301"/>
                </a:solidFill>
              </a:rPr>
              <a:t> τα </a:t>
            </a:r>
            <a:r>
              <a:rPr lang="en-US" sz="1100" dirty="0" err="1">
                <a:solidFill>
                  <a:srgbClr val="080301"/>
                </a:solidFill>
              </a:rPr>
              <a:t>στοιχεί</a:t>
            </a:r>
            <a:r>
              <a:rPr lang="en-US" sz="1100" dirty="0">
                <a:solidFill>
                  <a:srgbClr val="080301"/>
                </a:solidFill>
              </a:rPr>
              <a:t>α PERMA εμφανίζονται στην καθημερινή ζωή, ας δούμε  το καθένα από αυτά μέσα από τρεις</a:t>
            </a:r>
            <a:r>
              <a:rPr lang="el-GR" sz="1100" dirty="0">
                <a:solidFill>
                  <a:srgbClr val="080301"/>
                </a:solidFill>
              </a:rPr>
              <a:t> (3)</a:t>
            </a:r>
            <a:r>
              <a:rPr lang="en-US" sz="1100" dirty="0">
                <a:solidFill>
                  <a:srgbClr val="080301"/>
                </a:solidFill>
              </a:rPr>
              <a:t> οπτικές γωνίες: ψυχολογική, συμπεριφορική και συναισθηματική. </a:t>
            </a:r>
            <a:endParaRPr sz="1100" dirty="0">
              <a:solidFill>
                <a:srgbClr val="080301"/>
              </a:solidFill>
            </a:endParaRPr>
          </a:p>
          <a:p>
            <a:pPr marL="0" lvl="0" indent="0" algn="l" rtl="0">
              <a:spcBef>
                <a:spcPts val="1200"/>
              </a:spcBef>
              <a:spcAft>
                <a:spcPts val="0"/>
              </a:spcAft>
              <a:buSzPts val="1100"/>
              <a:buNone/>
            </a:pPr>
            <a:r>
              <a:rPr lang="en-US" sz="1100" dirty="0" err="1">
                <a:solidFill>
                  <a:srgbClr val="080301"/>
                </a:solidFill>
              </a:rPr>
              <a:t>Αυτό</a:t>
            </a:r>
            <a:r>
              <a:rPr lang="en-US" sz="1100" dirty="0">
                <a:solidFill>
                  <a:srgbClr val="080301"/>
                </a:solidFill>
              </a:rPr>
              <a:t> θα σας </a:t>
            </a:r>
            <a:r>
              <a:rPr lang="en-US" sz="1100" dirty="0" err="1">
                <a:solidFill>
                  <a:srgbClr val="080301"/>
                </a:solidFill>
              </a:rPr>
              <a:t>δώσει</a:t>
            </a:r>
            <a:r>
              <a:rPr lang="en-US" sz="1100" dirty="0">
                <a:solidFill>
                  <a:srgbClr val="080301"/>
                </a:solidFill>
              </a:rPr>
              <a:t> </a:t>
            </a:r>
            <a:r>
              <a:rPr lang="en-US" sz="1100" dirty="0" err="1">
                <a:solidFill>
                  <a:srgbClr val="080301"/>
                </a:solidFill>
              </a:rPr>
              <a:t>μι</a:t>
            </a:r>
            <a:r>
              <a:rPr lang="en-US" sz="1100" dirty="0">
                <a:solidFill>
                  <a:srgbClr val="080301"/>
                </a:solidFill>
              </a:rPr>
              <a:t>α σαφή εικόνα του πώς η ευημερία αυξάνεται μέσω των σκέψεων, των ενεργειών και των συναισθηματικών εμπειριών σας. Θα σας β</a:t>
            </a:r>
            <a:r>
              <a:rPr lang="en-US" sz="1100" dirty="0" err="1">
                <a:solidFill>
                  <a:srgbClr val="080301"/>
                </a:solidFill>
              </a:rPr>
              <a:t>οηθήσει</a:t>
            </a:r>
            <a:r>
              <a:rPr lang="en-US" sz="1100" dirty="0">
                <a:solidFill>
                  <a:srgbClr val="080301"/>
                </a:solidFill>
              </a:rPr>
              <a:t> επ</a:t>
            </a:r>
            <a:r>
              <a:rPr lang="en-US" sz="1100" dirty="0" err="1">
                <a:solidFill>
                  <a:srgbClr val="080301"/>
                </a:solidFill>
              </a:rPr>
              <a:t>ίσης</a:t>
            </a:r>
            <a:r>
              <a:rPr lang="en-US" sz="1100" dirty="0">
                <a:solidFill>
                  <a:srgbClr val="080301"/>
                </a:solidFill>
              </a:rPr>
              <a:t> να </a:t>
            </a:r>
            <a:r>
              <a:rPr lang="en-US" sz="1100" dirty="0" err="1">
                <a:solidFill>
                  <a:srgbClr val="080301"/>
                </a:solidFill>
              </a:rPr>
              <a:t>δείτε</a:t>
            </a:r>
            <a:r>
              <a:rPr lang="en-US" sz="1100" dirty="0">
                <a:solidFill>
                  <a:srgbClr val="080301"/>
                </a:solidFill>
              </a:rPr>
              <a:t> </a:t>
            </a:r>
            <a:r>
              <a:rPr lang="en-US" sz="1100" dirty="0" err="1">
                <a:solidFill>
                  <a:srgbClr val="080301"/>
                </a:solidFill>
              </a:rPr>
              <a:t>τι</a:t>
            </a:r>
            <a:r>
              <a:rPr lang="en-US" sz="1100" dirty="0">
                <a:solidFill>
                  <a:srgbClr val="080301"/>
                </a:solidFill>
              </a:rPr>
              <a:t> μπ</a:t>
            </a:r>
            <a:r>
              <a:rPr lang="en-US" sz="1100" dirty="0" err="1">
                <a:solidFill>
                  <a:srgbClr val="080301"/>
                </a:solidFill>
              </a:rPr>
              <a:t>ορείτε</a:t>
            </a:r>
            <a:r>
              <a:rPr lang="en-US" sz="1100" dirty="0">
                <a:solidFill>
                  <a:srgbClr val="080301"/>
                </a:solidFill>
              </a:rPr>
              <a:t> </a:t>
            </a:r>
            <a:r>
              <a:rPr lang="en-US" sz="1100" b="1" dirty="0">
                <a:solidFill>
                  <a:srgbClr val="080301"/>
                </a:solidFill>
              </a:rPr>
              <a:t>να </a:t>
            </a:r>
            <a:r>
              <a:rPr lang="en-US" sz="1100" b="1" dirty="0" err="1">
                <a:solidFill>
                  <a:srgbClr val="080301"/>
                </a:solidFill>
              </a:rPr>
              <a:t>εφ</a:t>
            </a:r>
            <a:r>
              <a:rPr lang="en-US" sz="1100" b="1" dirty="0">
                <a:solidFill>
                  <a:srgbClr val="080301"/>
                </a:solidFill>
              </a:rPr>
              <a:t>αρμόσετε άμεσα στη δική σας ζωή και στη δουλειά σας με </a:t>
            </a:r>
            <a:r>
              <a:rPr lang="el-GR" sz="1100" b="1" dirty="0">
                <a:solidFill>
                  <a:srgbClr val="080301"/>
                </a:solidFill>
              </a:rPr>
              <a:t>τους/τις μαθήτριες/-</a:t>
            </a:r>
            <a:r>
              <a:rPr lang="el-GR" sz="1100" b="1" dirty="0" err="1">
                <a:solidFill>
                  <a:srgbClr val="080301"/>
                </a:solidFill>
              </a:rPr>
              <a:t>τριες</a:t>
            </a:r>
            <a:r>
              <a:rPr lang="en-US" sz="1100" b="1" dirty="0">
                <a:solidFill>
                  <a:srgbClr val="080301"/>
                </a:solidFill>
              </a:rPr>
              <a:t>.</a:t>
            </a:r>
            <a:endParaRPr sz="1100" dirty="0"/>
          </a:p>
          <a:p>
            <a:pPr marL="0" lvl="0" indent="0" algn="l" rtl="0">
              <a:lnSpc>
                <a:spcPct val="107000"/>
              </a:lnSpc>
              <a:spcBef>
                <a:spcPts val="1200"/>
              </a:spcBef>
              <a:spcAft>
                <a:spcPts val="0"/>
              </a:spcAft>
              <a:buSzPts val="1100"/>
              <a:buNone/>
            </a:pPr>
            <a:r>
              <a:rPr lang="en-US" sz="1100" dirty="0" err="1">
                <a:solidFill>
                  <a:srgbClr val="080301"/>
                </a:solidFill>
              </a:rPr>
              <a:t>Ζητήστε</a:t>
            </a:r>
            <a:r>
              <a:rPr lang="en-US" sz="1100" dirty="0">
                <a:solidFill>
                  <a:srgbClr val="080301"/>
                </a:solidFill>
              </a:rPr>
              <a:t> από </a:t>
            </a:r>
            <a:r>
              <a:rPr lang="el-GR" sz="1100" dirty="0">
                <a:solidFill>
                  <a:srgbClr val="080301"/>
                </a:solidFill>
              </a:rPr>
              <a:t>τους/τις εκπαιδευτικούς</a:t>
            </a:r>
            <a:r>
              <a:rPr lang="en-US" sz="1100" dirty="0">
                <a:solidFill>
                  <a:srgbClr val="080301"/>
                </a:solidFill>
              </a:rPr>
              <a:t> να διαβάσουν τα παραδείγματα για κάθε πυλώνα και να σκεφτούν τρόπους για να αναπτύξουν αυτά τα στοιχεία στην καθημερινή τους ρουτίνα. </a:t>
            </a:r>
            <a:r>
              <a:rPr lang="en-US" sz="1100" dirty="0" err="1">
                <a:solidFill>
                  <a:srgbClr val="080301"/>
                </a:solidFill>
              </a:rPr>
              <a:t>Χρησιμο</a:t>
            </a:r>
            <a:r>
              <a:rPr lang="en-US" sz="1100" dirty="0">
                <a:solidFill>
                  <a:srgbClr val="080301"/>
                </a:solidFill>
              </a:rPr>
              <a:t>ποιήστε μια ερώτηση για να ξεκινήσετε, όπως: </a:t>
            </a:r>
            <a:r>
              <a:rPr lang="en-US" sz="1100" b="1" i="1" dirty="0">
                <a:solidFill>
                  <a:srgbClr val="080301"/>
                </a:solidFill>
              </a:rPr>
              <a:t>Τι καλλιεργεί θετικά συναισθήματα για μένα; </a:t>
            </a:r>
            <a:endParaRPr sz="1100" b="1" i="1" dirty="0">
              <a:solidFill>
                <a:srgbClr val="080301"/>
              </a:solidFill>
            </a:endParaRPr>
          </a:p>
          <a:p>
            <a:pPr marL="0" lvl="0" indent="0" algn="l" rtl="0">
              <a:spcBef>
                <a:spcPts val="1200"/>
              </a:spcBef>
              <a:spcAft>
                <a:spcPts val="0"/>
              </a:spcAft>
              <a:buSzPts val="1100"/>
              <a:buNone/>
            </a:pPr>
            <a:r>
              <a:rPr lang="en-US" sz="1100" dirty="0">
                <a:solidFill>
                  <a:srgbClr val="080301"/>
                </a:solidFill>
              </a:rPr>
              <a:t> </a:t>
            </a:r>
            <a:r>
              <a:rPr lang="en-US" sz="1100" dirty="0" err="1">
                <a:solidFill>
                  <a:srgbClr val="080301"/>
                </a:solidFill>
              </a:rPr>
              <a:t>Γι</a:t>
            </a:r>
            <a:r>
              <a:rPr lang="en-US" sz="1100" dirty="0">
                <a:solidFill>
                  <a:srgbClr val="080301"/>
                </a:solidFill>
              </a:rPr>
              <a:t>α να καθοδηγήσετε τη σκέψη τους, αναφέρετε τα εξής:</a:t>
            </a:r>
            <a:br>
              <a:rPr lang="en-US" sz="1100" dirty="0">
                <a:solidFill>
                  <a:srgbClr val="080301"/>
                </a:solidFill>
              </a:rPr>
            </a:br>
            <a:r>
              <a:rPr lang="en-US" sz="1100" dirty="0">
                <a:solidFill>
                  <a:srgbClr val="080301"/>
                </a:solidFill>
              </a:rPr>
              <a:t> • Ολοκληρώστε την ημέρα σας γράφοντας τρία συγκεκριμένα πράγματα που σας έφεραν χαρά.</a:t>
            </a:r>
            <a:br>
              <a:rPr lang="en-US" sz="1100" dirty="0">
                <a:solidFill>
                  <a:srgbClr val="080301"/>
                </a:solidFill>
              </a:rPr>
            </a:br>
            <a:r>
              <a:rPr lang="en-US" sz="1100" dirty="0">
                <a:solidFill>
                  <a:srgbClr val="080301"/>
                </a:solidFill>
              </a:rPr>
              <a:t> • </a:t>
            </a:r>
            <a:r>
              <a:rPr lang="en-US" sz="1100" dirty="0" err="1">
                <a:solidFill>
                  <a:srgbClr val="080301"/>
                </a:solidFill>
              </a:rPr>
              <a:t>Στ</a:t>
            </a:r>
            <a:r>
              <a:rPr lang="en-US" sz="1100" dirty="0">
                <a:solidFill>
                  <a:srgbClr val="080301"/>
                </a:solidFill>
              </a:rPr>
              <a:t>αματήστε και απολαύστε μια θετική στιγμή για τουλάχιστον δέκα</a:t>
            </a:r>
            <a:r>
              <a:rPr lang="el-GR" sz="1100" dirty="0">
                <a:solidFill>
                  <a:srgbClr val="080301"/>
                </a:solidFill>
              </a:rPr>
              <a:t> (10)</a:t>
            </a:r>
            <a:r>
              <a:rPr lang="en-US" sz="1100" dirty="0">
                <a:solidFill>
                  <a:srgbClr val="080301"/>
                </a:solidFill>
              </a:rPr>
              <a:t> δευτερόλεπτα όταν συμβαίνει.</a:t>
            </a:r>
            <a:br>
              <a:rPr lang="en-US" sz="1100" dirty="0">
                <a:solidFill>
                  <a:srgbClr val="080301"/>
                </a:solidFill>
              </a:rPr>
            </a:br>
            <a:r>
              <a:rPr lang="en-US" sz="1100" dirty="0">
                <a:solidFill>
                  <a:srgbClr val="080301"/>
                </a:solidFill>
              </a:rPr>
              <a:t> • </a:t>
            </a:r>
            <a:r>
              <a:rPr lang="en-US" sz="1100" dirty="0" err="1">
                <a:solidFill>
                  <a:srgbClr val="080301"/>
                </a:solidFill>
              </a:rPr>
              <a:t>Αφιερώστε</a:t>
            </a:r>
            <a:r>
              <a:rPr lang="en-US" sz="1100" dirty="0">
                <a:solidFill>
                  <a:srgbClr val="080301"/>
                </a:solidFill>
              </a:rPr>
              <a:t> </a:t>
            </a:r>
            <a:r>
              <a:rPr lang="en-US" sz="1100" dirty="0" err="1">
                <a:solidFill>
                  <a:srgbClr val="080301"/>
                </a:solidFill>
              </a:rPr>
              <a:t>λίγ</a:t>
            </a:r>
            <a:r>
              <a:rPr lang="en-US" sz="1100" dirty="0">
                <a:solidFill>
                  <a:srgbClr val="080301"/>
                </a:solidFill>
              </a:rPr>
              <a:t>α λεπτά στη φύση, την τέχνη ή </a:t>
            </a:r>
            <a:r>
              <a:rPr lang="el-GR" sz="1100" dirty="0">
                <a:solidFill>
                  <a:srgbClr val="080301"/>
                </a:solidFill>
              </a:rPr>
              <a:t>σε</a:t>
            </a:r>
            <a:r>
              <a:rPr lang="en-US" sz="1100" dirty="0">
                <a:solidFill>
                  <a:srgbClr val="080301"/>
                </a:solidFill>
              </a:rPr>
              <a:t> εμπνευσμένες ιστορίες για να προκαλέσετε δέος.</a:t>
            </a:r>
            <a:endParaRPr sz="1100" dirty="0">
              <a:solidFill>
                <a:srgbClr val="080301"/>
              </a:solidFill>
            </a:endParaRPr>
          </a:p>
          <a:p>
            <a:pPr marL="0" lvl="0" indent="0" algn="l" rtl="0">
              <a:spcBef>
                <a:spcPts val="1200"/>
              </a:spcBef>
              <a:spcAft>
                <a:spcPts val="0"/>
              </a:spcAft>
              <a:buSzPts val="1100"/>
              <a:buNone/>
            </a:pPr>
            <a:endParaRPr sz="1100" dirty="0">
              <a:solidFill>
                <a:srgbClr val="080301"/>
              </a:solidFill>
            </a:endParaRPr>
          </a:p>
          <a:p>
            <a:pPr marL="0" lvl="0" indent="0" algn="l" rtl="0">
              <a:spcBef>
                <a:spcPts val="1200"/>
              </a:spcBef>
              <a:spcAft>
                <a:spcPts val="0"/>
              </a:spcAft>
              <a:buSzPts val="1100"/>
              <a:buNone/>
            </a:pPr>
            <a:r>
              <a:rPr lang="en-US" sz="1100" dirty="0" err="1">
                <a:solidFill>
                  <a:srgbClr val="080301"/>
                </a:solidFill>
              </a:rPr>
              <a:t>ΜΕΤΑ</a:t>
            </a:r>
            <a:endParaRPr sz="1100" dirty="0">
              <a:solidFill>
                <a:srgbClr val="080301"/>
              </a:solidFill>
            </a:endParaRPr>
          </a:p>
          <a:p>
            <a:pPr marL="0" lvl="0" indent="0" algn="l" rtl="0">
              <a:spcBef>
                <a:spcPts val="1200"/>
              </a:spcBef>
              <a:spcAft>
                <a:spcPts val="1200"/>
              </a:spcAft>
              <a:buSzPts val="1100"/>
              <a:buNone/>
            </a:pPr>
            <a:r>
              <a:rPr lang="en-US" sz="1100" dirty="0" err="1">
                <a:solidFill>
                  <a:srgbClr val="080301"/>
                </a:solidFill>
              </a:rPr>
              <a:t>Δείξτε</a:t>
            </a:r>
            <a:r>
              <a:rPr lang="en-US" sz="1100" dirty="0">
                <a:solidFill>
                  <a:srgbClr val="080301"/>
                </a:solidFill>
              </a:rPr>
              <a:t> </a:t>
            </a:r>
            <a:r>
              <a:rPr lang="en-US" sz="1100" dirty="0" err="1">
                <a:solidFill>
                  <a:srgbClr val="080301"/>
                </a:solidFill>
              </a:rPr>
              <a:t>τον</a:t>
            </a:r>
            <a:r>
              <a:rPr lang="en-US" sz="1100" dirty="0">
                <a:solidFill>
                  <a:srgbClr val="080301"/>
                </a:solidFill>
              </a:rPr>
              <a:t> π</a:t>
            </a:r>
            <a:r>
              <a:rPr lang="en-US" sz="1100" dirty="0" err="1">
                <a:solidFill>
                  <a:srgbClr val="080301"/>
                </a:solidFill>
              </a:rPr>
              <a:t>ίν</a:t>
            </a:r>
            <a:r>
              <a:rPr lang="en-US" sz="1100" dirty="0">
                <a:solidFill>
                  <a:srgbClr val="080301"/>
                </a:solidFill>
              </a:rPr>
              <a:t>ακα</a:t>
            </a:r>
            <a:r>
              <a:rPr lang="el-GR" sz="1100" dirty="0">
                <a:solidFill>
                  <a:srgbClr val="080301"/>
                </a:solidFill>
              </a:rPr>
              <a:t>.</a:t>
            </a:r>
            <a:endParaRPr sz="1100" dirty="0">
              <a:solidFill>
                <a:srgbClr val="080301"/>
              </a:solidFill>
            </a:endParaRPr>
          </a:p>
        </p:txBody>
      </p:sp>
      <p:sp>
        <p:nvSpPr>
          <p:cNvPr id="404" name="Google Shape;404;g3ae6d943e68_0_3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82188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3ae6d943e68_0_3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800"/>
              </a:spcAft>
              <a:buNone/>
            </a:pPr>
            <a:endParaRPr sz="1000"/>
          </a:p>
        </p:txBody>
      </p:sp>
      <p:sp>
        <p:nvSpPr>
          <p:cNvPr id="418" name="Google Shape;418;g3ae6d943e68_0_3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53748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ae6d943e68_0_3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err="1">
                <a:solidFill>
                  <a:srgbClr val="080301"/>
                </a:solidFill>
              </a:rPr>
              <a:t>Το</a:t>
            </a:r>
            <a:r>
              <a:rPr lang="en-US" sz="1100" dirty="0">
                <a:solidFill>
                  <a:srgbClr val="080301"/>
                </a:solidFill>
              </a:rPr>
              <a:t> </a:t>
            </a:r>
            <a:r>
              <a:rPr lang="el-GR" sz="1100" dirty="0">
                <a:solidFill>
                  <a:srgbClr val="080301"/>
                </a:solidFill>
              </a:rPr>
              <a:t>Π</a:t>
            </a:r>
            <a:r>
              <a:rPr lang="en-US" sz="1100" dirty="0">
                <a:solidFill>
                  <a:srgbClr val="080301"/>
                </a:solidFill>
              </a:rPr>
              <a:t>λα</a:t>
            </a:r>
            <a:r>
              <a:rPr lang="en-US" sz="1100" dirty="0" err="1">
                <a:solidFill>
                  <a:srgbClr val="080301"/>
                </a:solidFill>
              </a:rPr>
              <a:t>ίσιο</a:t>
            </a:r>
            <a:r>
              <a:rPr lang="en-US" sz="1100" dirty="0">
                <a:solidFill>
                  <a:srgbClr val="080301"/>
                </a:solidFill>
              </a:rPr>
              <a:t> </a:t>
            </a:r>
            <a:r>
              <a:rPr lang="en-US" sz="1100" dirty="0" err="1">
                <a:solidFill>
                  <a:srgbClr val="080301"/>
                </a:solidFill>
              </a:rPr>
              <a:t>PERMA</a:t>
            </a:r>
            <a:r>
              <a:rPr lang="en-US" sz="1100" dirty="0">
                <a:solidFill>
                  <a:srgbClr val="080301"/>
                </a:solidFill>
              </a:rPr>
              <a:t>-Digital </a:t>
            </a:r>
            <a:r>
              <a:rPr lang="en-US" sz="1100" dirty="0" err="1">
                <a:solidFill>
                  <a:srgbClr val="080301"/>
                </a:solidFill>
              </a:rPr>
              <a:t>ενσωμ</a:t>
            </a:r>
            <a:r>
              <a:rPr lang="en-US" sz="1100" dirty="0">
                <a:solidFill>
                  <a:srgbClr val="080301"/>
                </a:solidFill>
              </a:rPr>
              <a:t>ατώνει τις ψυχολογικές (PERMA), ψηφιακές (DigComp) και κοινωνικο-συναισθηματικές (LifeComp) διαστάσεις της ευημερίας. </a:t>
            </a:r>
            <a:r>
              <a:rPr lang="en-US" sz="1100" dirty="0" err="1">
                <a:solidFill>
                  <a:srgbClr val="080301"/>
                </a:solidFill>
              </a:rPr>
              <a:t>Γι</a:t>
            </a:r>
            <a:r>
              <a:rPr lang="en-US" sz="1100" dirty="0">
                <a:solidFill>
                  <a:srgbClr val="080301"/>
                </a:solidFill>
              </a:rPr>
              <a:t>α να κατανοήσουμε πώς αυτές οι διαστάσεις επηρεάζουν τη διδασκαλία και τη μάθηση, το </a:t>
            </a:r>
            <a:r>
              <a:rPr lang="el-GR" sz="1100" dirty="0">
                <a:solidFill>
                  <a:srgbClr val="080301"/>
                </a:solidFill>
              </a:rPr>
              <a:t>εν λόγω </a:t>
            </a:r>
            <a:r>
              <a:rPr lang="en-US" sz="1100" dirty="0">
                <a:solidFill>
                  <a:srgbClr val="080301"/>
                </a:solidFill>
              </a:rPr>
              <a:t>πλα</a:t>
            </a:r>
            <a:r>
              <a:rPr lang="en-US" sz="1100" dirty="0" err="1">
                <a:solidFill>
                  <a:srgbClr val="080301"/>
                </a:solidFill>
              </a:rPr>
              <a:t>ίσιο</a:t>
            </a:r>
            <a:r>
              <a:rPr lang="en-US" sz="1100" dirty="0">
                <a:solidFill>
                  <a:srgbClr val="080301"/>
                </a:solidFill>
              </a:rPr>
              <a:t> </a:t>
            </a:r>
            <a:r>
              <a:rPr lang="el-GR" sz="1100" dirty="0">
                <a:solidFill>
                  <a:srgbClr val="080301"/>
                </a:solidFill>
              </a:rPr>
              <a:t>κάνει διάκριση</a:t>
            </a:r>
            <a:r>
              <a:rPr lang="en-US" sz="1100" dirty="0">
                <a:solidFill>
                  <a:srgbClr val="080301"/>
                </a:solidFill>
              </a:rPr>
              <a:t> μεταξύ </a:t>
            </a:r>
            <a:r>
              <a:rPr lang="en-US" sz="1100" b="1" dirty="0">
                <a:solidFill>
                  <a:srgbClr val="080301"/>
                </a:solidFill>
              </a:rPr>
              <a:t>εσωτερικών </a:t>
            </a:r>
            <a:r>
              <a:rPr lang="en-US" sz="1100" dirty="0">
                <a:solidFill>
                  <a:srgbClr val="080301"/>
                </a:solidFill>
              </a:rPr>
              <a:t>και </a:t>
            </a:r>
            <a:r>
              <a:rPr lang="en-US" sz="1100" b="1" dirty="0">
                <a:solidFill>
                  <a:srgbClr val="080301"/>
                </a:solidFill>
              </a:rPr>
              <a:t>εξωτερικών παραγόντων</a:t>
            </a:r>
            <a:r>
              <a:rPr lang="en-US" sz="1100" dirty="0">
                <a:solidFill>
                  <a:srgbClr val="080301"/>
                </a:solidFill>
              </a:rPr>
              <a:t>. </a:t>
            </a:r>
            <a:endParaRPr sz="1100" dirty="0">
              <a:solidFill>
                <a:srgbClr val="080301"/>
              </a:solidFill>
            </a:endParaRPr>
          </a:p>
          <a:p>
            <a:pPr marL="0" lvl="0" indent="0" algn="l" rtl="0">
              <a:lnSpc>
                <a:spcPct val="115000"/>
              </a:lnSpc>
              <a:spcBef>
                <a:spcPts val="1200"/>
              </a:spcBef>
              <a:spcAft>
                <a:spcPts val="0"/>
              </a:spcAft>
              <a:buNone/>
            </a:pPr>
            <a:r>
              <a:rPr lang="en-US" sz="1100" dirty="0" err="1">
                <a:solidFill>
                  <a:srgbClr val="080301"/>
                </a:solidFill>
              </a:rPr>
              <a:t>Το</a:t>
            </a:r>
            <a:r>
              <a:rPr lang="en-US" sz="1100" dirty="0">
                <a:solidFill>
                  <a:srgbClr val="080301"/>
                </a:solidFill>
              </a:rPr>
              <a:t> παραπ</a:t>
            </a:r>
            <a:r>
              <a:rPr lang="en-US" sz="1100" dirty="0" err="1">
                <a:solidFill>
                  <a:srgbClr val="080301"/>
                </a:solidFill>
              </a:rPr>
              <a:t>άνω</a:t>
            </a:r>
            <a:r>
              <a:rPr lang="en-US" sz="1100" dirty="0">
                <a:solidFill>
                  <a:srgbClr val="080301"/>
                </a:solidFill>
              </a:rPr>
              <a:t> </a:t>
            </a:r>
            <a:r>
              <a:rPr lang="en-US" sz="1100" dirty="0" err="1">
                <a:solidFill>
                  <a:srgbClr val="080301"/>
                </a:solidFill>
              </a:rPr>
              <a:t>σχήμ</a:t>
            </a:r>
            <a:r>
              <a:rPr lang="en-US" sz="1100" dirty="0">
                <a:solidFill>
                  <a:srgbClr val="080301"/>
                </a:solidFill>
              </a:rPr>
              <a:t>α απεικονίζει τον τρόπο με τον οποίο τα στοιχεία PERMA στον </a:t>
            </a:r>
            <a:r>
              <a:rPr lang="en-US" sz="1100" b="1" dirty="0">
                <a:solidFill>
                  <a:srgbClr val="080301"/>
                </a:solidFill>
              </a:rPr>
              <a:t>εσωτερικό κύκλο αντιπροσωπεύουν τους εσωτερικούς παράγοντες </a:t>
            </a:r>
            <a:r>
              <a:rPr lang="en-US" sz="1100" dirty="0">
                <a:solidFill>
                  <a:srgbClr val="080301"/>
                </a:solidFill>
              </a:rPr>
              <a:t>της ψηφιακής ευημερίας εστιάζοντας στο ατομικό επίπεδο.</a:t>
            </a:r>
            <a:endParaRPr sz="1100" dirty="0">
              <a:solidFill>
                <a:srgbClr val="080301"/>
              </a:solidFill>
            </a:endParaRPr>
          </a:p>
          <a:p>
            <a:pPr marL="0" lvl="0" indent="0" algn="l" rtl="0">
              <a:lnSpc>
                <a:spcPct val="115000"/>
              </a:lnSpc>
              <a:spcBef>
                <a:spcPts val="0"/>
              </a:spcBef>
              <a:spcAft>
                <a:spcPts val="0"/>
              </a:spcAft>
              <a:buClr>
                <a:schemeClr val="dk1"/>
              </a:buClr>
              <a:buSzPts val="1100"/>
              <a:buFont typeface="Arial"/>
              <a:buNone/>
            </a:pPr>
            <a:r>
              <a:rPr lang="en-US" sz="1100" dirty="0" err="1">
                <a:solidFill>
                  <a:srgbClr val="080301"/>
                </a:solidFill>
              </a:rPr>
              <a:t>Γύρω</a:t>
            </a:r>
            <a:r>
              <a:rPr lang="en-US" sz="1100" dirty="0">
                <a:solidFill>
                  <a:srgbClr val="080301"/>
                </a:solidFill>
              </a:rPr>
              <a:t> από α</a:t>
            </a:r>
            <a:r>
              <a:rPr lang="en-US" sz="1100" dirty="0" err="1">
                <a:solidFill>
                  <a:srgbClr val="080301"/>
                </a:solidFill>
              </a:rPr>
              <a:t>υτά</a:t>
            </a:r>
            <a:r>
              <a:rPr lang="el-GR" sz="1100" dirty="0">
                <a:solidFill>
                  <a:srgbClr val="080301"/>
                </a:solidFill>
              </a:rPr>
              <a:t>,</a:t>
            </a:r>
            <a:r>
              <a:rPr lang="en-US" sz="1100" dirty="0">
                <a:solidFill>
                  <a:srgbClr val="080301"/>
                </a:solidFill>
              </a:rPr>
              <a:t> </a:t>
            </a:r>
            <a:r>
              <a:rPr lang="el-GR" sz="1100" dirty="0">
                <a:solidFill>
                  <a:srgbClr val="080301"/>
                </a:solidFill>
              </a:rPr>
              <a:t>υπάρχουν </a:t>
            </a:r>
            <a:r>
              <a:rPr lang="en-US" sz="1100" dirty="0" err="1">
                <a:solidFill>
                  <a:srgbClr val="080301"/>
                </a:solidFill>
              </a:rPr>
              <a:t>εξωτερικοί</a:t>
            </a:r>
            <a:r>
              <a:rPr lang="en-US" sz="1100" dirty="0">
                <a:solidFill>
                  <a:srgbClr val="080301"/>
                </a:solidFill>
              </a:rPr>
              <a:t> παράγοντες που διαμορφώνουν τις επιλογές και τους πόρους που έχουν στη διάθεσή τους τα άτομα για την υποστήριξη της ψηφιακής ευημερίας τους. </a:t>
            </a:r>
            <a:r>
              <a:rPr lang="en-US" sz="1100" dirty="0" err="1">
                <a:solidFill>
                  <a:srgbClr val="080301"/>
                </a:solidFill>
              </a:rPr>
              <a:t>Το</a:t>
            </a:r>
            <a:r>
              <a:rPr lang="en-US" sz="1100" dirty="0">
                <a:solidFill>
                  <a:srgbClr val="080301"/>
                </a:solidFill>
              </a:rPr>
              <a:t> </a:t>
            </a:r>
            <a:r>
              <a:rPr lang="el-GR" sz="1100" dirty="0">
                <a:solidFill>
                  <a:srgbClr val="080301"/>
                </a:solidFill>
              </a:rPr>
              <a:t>Π</a:t>
            </a:r>
            <a:r>
              <a:rPr lang="en-US" sz="1100" dirty="0">
                <a:solidFill>
                  <a:srgbClr val="080301"/>
                </a:solidFill>
              </a:rPr>
              <a:t>λα</a:t>
            </a:r>
            <a:r>
              <a:rPr lang="en-US" sz="1100" dirty="0" err="1">
                <a:solidFill>
                  <a:srgbClr val="080301"/>
                </a:solidFill>
              </a:rPr>
              <a:t>ίσιο</a:t>
            </a:r>
            <a:r>
              <a:rPr lang="en-US" sz="1100" dirty="0">
                <a:solidFill>
                  <a:srgbClr val="080301"/>
                </a:solidFill>
              </a:rPr>
              <a:t> </a:t>
            </a:r>
            <a:r>
              <a:rPr lang="el-GR" sz="1100" dirty="0">
                <a:solidFill>
                  <a:srgbClr val="080301"/>
                </a:solidFill>
              </a:rPr>
              <a:t>Ψ</a:t>
            </a:r>
            <a:r>
              <a:rPr lang="en-US" sz="1100" dirty="0" err="1">
                <a:solidFill>
                  <a:srgbClr val="080301"/>
                </a:solidFill>
              </a:rPr>
              <a:t>ηφι</a:t>
            </a:r>
            <a:r>
              <a:rPr lang="en-US" sz="1100" dirty="0">
                <a:solidFill>
                  <a:srgbClr val="080301"/>
                </a:solidFill>
              </a:rPr>
              <a:t>ακής </a:t>
            </a:r>
            <a:r>
              <a:rPr lang="el-GR" sz="1100" dirty="0">
                <a:solidFill>
                  <a:srgbClr val="080301"/>
                </a:solidFill>
              </a:rPr>
              <a:t>Ε</a:t>
            </a:r>
            <a:r>
              <a:rPr lang="en-US" sz="1100" dirty="0" err="1">
                <a:solidFill>
                  <a:srgbClr val="080301"/>
                </a:solidFill>
              </a:rPr>
              <a:t>υημερί</a:t>
            </a:r>
            <a:r>
              <a:rPr lang="en-US" sz="1100" dirty="0">
                <a:solidFill>
                  <a:srgbClr val="080301"/>
                </a:solidFill>
              </a:rPr>
              <a:t>ας PERMA </a:t>
            </a:r>
            <a:r>
              <a:rPr lang="en-US" sz="1100" b="1" dirty="0">
                <a:solidFill>
                  <a:srgbClr val="080301"/>
                </a:solidFill>
              </a:rPr>
              <a:t>δίνει μεγαλύτερη έμφαση στους εσωτερικούς παράγοντες, καθώς αυτοί μπορούν να αντιμετωπιστούν αποτελεσματικά μέσω μιας προσέγγισης που αφορά ολόκληρο το σχολείο. </a:t>
            </a:r>
            <a:r>
              <a:rPr lang="el-GR" sz="1100" dirty="0" err="1">
                <a:solidFill>
                  <a:srgbClr val="080301"/>
                </a:solidFill>
              </a:rPr>
              <a:t>Παράλληλ</a:t>
            </a:r>
            <a:r>
              <a:rPr lang="en-US" sz="1100" dirty="0">
                <a:solidFill>
                  <a:srgbClr val="080301"/>
                </a:solidFill>
              </a:rPr>
              <a:t>α, </a:t>
            </a:r>
            <a:r>
              <a:rPr lang="el-GR" sz="1100" dirty="0">
                <a:solidFill>
                  <a:srgbClr val="080301"/>
                </a:solidFill>
              </a:rPr>
              <a:t>αυτό </a:t>
            </a:r>
            <a:r>
              <a:rPr lang="en-US" sz="1100" dirty="0" err="1">
                <a:solidFill>
                  <a:srgbClr val="080301"/>
                </a:solidFill>
              </a:rPr>
              <a:t>το</a:t>
            </a:r>
            <a:r>
              <a:rPr lang="en-US" sz="1100" dirty="0">
                <a:solidFill>
                  <a:srgbClr val="080301"/>
                </a:solidFill>
              </a:rPr>
              <a:t> πλαίσιο παρέχει συστάσεις για την ενίσχυση της ψηφιακής ευημερίας σε σχέση με τους εξωτερικούς παράγοντες, αν και αυτοί επηρεάζονται λιγότερο εύκολα και λιγότερο γρήγορα από την ανάπτυξη των ικανοτήτων των εκπαιδευτικών, των παιδαγωγών, των γονέων και των </a:t>
            </a:r>
            <a:r>
              <a:rPr lang="el-GR" sz="1100" dirty="0">
                <a:solidFill>
                  <a:srgbClr val="080301"/>
                </a:solidFill>
              </a:rPr>
              <a:t>μαθητών/-τριών</a:t>
            </a:r>
            <a:r>
              <a:rPr lang="en-US" sz="1100" dirty="0">
                <a:solidFill>
                  <a:srgbClr val="080301"/>
                </a:solidFill>
              </a:rPr>
              <a:t>.</a:t>
            </a:r>
            <a:endParaRPr sz="1100" dirty="0">
              <a:solidFill>
                <a:srgbClr val="080301"/>
              </a:solidFill>
            </a:endParaRPr>
          </a:p>
          <a:p>
            <a:pPr marL="0" lvl="0" indent="0" algn="l" rtl="0">
              <a:lnSpc>
                <a:spcPct val="107000"/>
              </a:lnSpc>
              <a:spcBef>
                <a:spcPts val="0"/>
              </a:spcBef>
              <a:spcAft>
                <a:spcPts val="800"/>
              </a:spcAft>
              <a:buNone/>
            </a:pPr>
            <a:endParaRPr sz="1000" dirty="0"/>
          </a:p>
        </p:txBody>
      </p:sp>
      <p:sp>
        <p:nvSpPr>
          <p:cNvPr id="426" name="Google Shape;426;g3ae6d943e68_0_3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30456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ae6d943e68_0_4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g3ae6d943e68_0_4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6327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3ae6d943e68_0_3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800"/>
              </a:spcAft>
              <a:buNone/>
            </a:pPr>
            <a:endParaRPr sz="1000"/>
          </a:p>
        </p:txBody>
      </p:sp>
      <p:sp>
        <p:nvSpPr>
          <p:cNvPr id="439" name="Google Shape;439;g3ae6d943e68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755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46425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3ae6d943e68_0_4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Clr>
                <a:schemeClr val="dk1"/>
              </a:buClr>
              <a:buSzPts val="1100"/>
              <a:buFont typeface="Arial"/>
              <a:buNone/>
            </a:pPr>
            <a:r>
              <a:rPr lang="en-US" sz="1100" dirty="0">
                <a:solidFill>
                  <a:srgbClr val="080301"/>
                </a:solidFill>
              </a:rPr>
              <a:t>Ο π</a:t>
            </a:r>
            <a:r>
              <a:rPr lang="en-US" sz="1100" dirty="0" err="1">
                <a:solidFill>
                  <a:srgbClr val="080301"/>
                </a:solidFill>
              </a:rPr>
              <a:t>ίν</a:t>
            </a:r>
            <a:r>
              <a:rPr lang="en-US" sz="1100" dirty="0">
                <a:solidFill>
                  <a:srgbClr val="080301"/>
                </a:solidFill>
              </a:rPr>
              <a:t>ακας σε αυτή τη διαφάνεια περιλαμβάνει συγκεκριμένα παραδείγματα για το πώς ορισμένες στρατηγικές διδασκαλίας (που συνδέονται με τα </a:t>
            </a:r>
            <a:r>
              <a:rPr lang="el-GR" sz="1100" dirty="0">
                <a:solidFill>
                  <a:srgbClr val="080301"/>
                </a:solidFill>
              </a:rPr>
              <a:t>Π</a:t>
            </a:r>
            <a:r>
              <a:rPr lang="en-US" sz="1100" dirty="0">
                <a:solidFill>
                  <a:srgbClr val="080301"/>
                </a:solidFill>
              </a:rPr>
              <a:t>λα</a:t>
            </a:r>
            <a:r>
              <a:rPr lang="en-US" sz="1100" dirty="0" err="1">
                <a:solidFill>
                  <a:srgbClr val="080301"/>
                </a:solidFill>
              </a:rPr>
              <a:t>ίσι</a:t>
            </a:r>
            <a:r>
              <a:rPr lang="en-US" sz="1100" dirty="0">
                <a:solidFill>
                  <a:srgbClr val="080301"/>
                </a:solidFill>
              </a:rPr>
              <a:t>α DigComp και LifeComp) συνδυάζονται με </a:t>
            </a:r>
            <a:r>
              <a:rPr lang="el-GR" sz="1100" dirty="0">
                <a:solidFill>
                  <a:srgbClr val="080301"/>
                </a:solidFill>
              </a:rPr>
              <a:t>Θ</a:t>
            </a:r>
            <a:r>
              <a:rPr lang="en-US" sz="1100" dirty="0" err="1">
                <a:solidFill>
                  <a:srgbClr val="080301"/>
                </a:solidFill>
              </a:rPr>
              <a:t>ετικά</a:t>
            </a:r>
            <a:r>
              <a:rPr lang="en-US" sz="1100" dirty="0">
                <a:solidFill>
                  <a:srgbClr val="080301"/>
                </a:solidFill>
              </a:rPr>
              <a:t> </a:t>
            </a:r>
            <a:r>
              <a:rPr lang="el-GR" sz="1100" dirty="0">
                <a:solidFill>
                  <a:srgbClr val="080301"/>
                </a:solidFill>
              </a:rPr>
              <a:t>Σ</a:t>
            </a:r>
            <a:r>
              <a:rPr lang="en-US" sz="1100" dirty="0" err="1">
                <a:solidFill>
                  <a:srgbClr val="080301"/>
                </a:solidFill>
              </a:rPr>
              <a:t>υν</a:t>
            </a:r>
            <a:r>
              <a:rPr lang="en-US" sz="1100" dirty="0">
                <a:solidFill>
                  <a:srgbClr val="080301"/>
                </a:solidFill>
              </a:rPr>
              <a:t>αισθήματα.</a:t>
            </a:r>
            <a:endParaRPr sz="1100" dirty="0">
              <a:solidFill>
                <a:srgbClr val="080301"/>
              </a:solidFill>
            </a:endParaRPr>
          </a:p>
          <a:p>
            <a:pPr marL="0" lvl="0" indent="0" algn="l" rtl="0">
              <a:lnSpc>
                <a:spcPct val="107000"/>
              </a:lnSpc>
              <a:spcBef>
                <a:spcPts val="1200"/>
              </a:spcBef>
              <a:spcAft>
                <a:spcPts val="800"/>
              </a:spcAft>
              <a:buNone/>
            </a:pPr>
            <a:endParaRPr sz="1000" dirty="0"/>
          </a:p>
        </p:txBody>
      </p:sp>
      <p:sp>
        <p:nvSpPr>
          <p:cNvPr id="446" name="Google Shape;446;g3ae6d943e68_0_4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55437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ae6d943e68_0_4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a:solidFill>
                  <a:srgbClr val="080301"/>
                </a:solidFill>
              </a:rPr>
              <a:t>Ο π</a:t>
            </a:r>
            <a:r>
              <a:rPr lang="en-US" sz="1100" dirty="0" err="1">
                <a:solidFill>
                  <a:srgbClr val="080301"/>
                </a:solidFill>
              </a:rPr>
              <a:t>ίν</a:t>
            </a:r>
            <a:r>
              <a:rPr lang="en-US" sz="1100" dirty="0">
                <a:solidFill>
                  <a:srgbClr val="080301"/>
                </a:solidFill>
              </a:rPr>
              <a:t>ακας σε αυτή τη διαφάνεια περιλαμβάνει συγκεκριμένα παραδείγματα για το πώς ορισμένες στρατηγικές διδασκαλίας (που συνδέονται με τα </a:t>
            </a:r>
            <a:r>
              <a:rPr lang="el-GR" sz="1100" dirty="0">
                <a:solidFill>
                  <a:srgbClr val="080301"/>
                </a:solidFill>
              </a:rPr>
              <a:t>Π</a:t>
            </a:r>
            <a:r>
              <a:rPr lang="en-US" sz="1100" dirty="0">
                <a:solidFill>
                  <a:srgbClr val="080301"/>
                </a:solidFill>
              </a:rPr>
              <a:t>λα</a:t>
            </a:r>
            <a:r>
              <a:rPr lang="en-US" sz="1100" dirty="0" err="1">
                <a:solidFill>
                  <a:srgbClr val="080301"/>
                </a:solidFill>
              </a:rPr>
              <a:t>ίσι</a:t>
            </a:r>
            <a:r>
              <a:rPr lang="en-US" sz="1100" dirty="0">
                <a:solidFill>
                  <a:srgbClr val="080301"/>
                </a:solidFill>
              </a:rPr>
              <a:t>α DigComp και LifeComp) συνδυάζονται με τη </a:t>
            </a:r>
            <a:r>
              <a:rPr lang="el-GR" sz="1100" dirty="0">
                <a:solidFill>
                  <a:srgbClr val="080301"/>
                </a:solidFill>
              </a:rPr>
              <a:t>Δέσμευση</a:t>
            </a:r>
            <a:r>
              <a:rPr lang="en-US" sz="1100" dirty="0">
                <a:solidFill>
                  <a:srgbClr val="080301"/>
                </a:solidFill>
              </a:rPr>
              <a:t>. </a:t>
            </a:r>
            <a:endParaRPr sz="1000" b="1" dirty="0">
              <a:latin typeface="Arial"/>
              <a:ea typeface="Arial"/>
              <a:cs typeface="Arial"/>
              <a:sym typeface="Arial"/>
            </a:endParaRPr>
          </a:p>
          <a:p>
            <a:pPr marL="0" lvl="0" indent="0" algn="l" rtl="0">
              <a:lnSpc>
                <a:spcPct val="107000"/>
              </a:lnSpc>
              <a:spcBef>
                <a:spcPts val="1200"/>
              </a:spcBef>
              <a:spcAft>
                <a:spcPts val="0"/>
              </a:spcAft>
              <a:buNone/>
            </a:pPr>
            <a:endParaRPr sz="1100" dirty="0">
              <a:solidFill>
                <a:srgbClr val="080301"/>
              </a:solidFill>
            </a:endParaRPr>
          </a:p>
          <a:p>
            <a:pPr marL="0" lvl="0" indent="0" algn="l" rtl="0">
              <a:lnSpc>
                <a:spcPct val="107000"/>
              </a:lnSpc>
              <a:spcBef>
                <a:spcPts val="1200"/>
              </a:spcBef>
              <a:spcAft>
                <a:spcPts val="800"/>
              </a:spcAft>
              <a:buNone/>
            </a:pPr>
            <a:endParaRPr sz="1000" dirty="0"/>
          </a:p>
        </p:txBody>
      </p:sp>
      <p:sp>
        <p:nvSpPr>
          <p:cNvPr id="455" name="Google Shape;455;g3ae6d943e68_0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834405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3ae6d943e68_0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a:solidFill>
                  <a:srgbClr val="080301"/>
                </a:solidFill>
              </a:rPr>
              <a:t>Ο π</a:t>
            </a:r>
            <a:r>
              <a:rPr lang="en-US" sz="1100" dirty="0" err="1">
                <a:solidFill>
                  <a:srgbClr val="080301"/>
                </a:solidFill>
              </a:rPr>
              <a:t>ίν</a:t>
            </a:r>
            <a:r>
              <a:rPr lang="en-US" sz="1100" dirty="0">
                <a:solidFill>
                  <a:srgbClr val="080301"/>
                </a:solidFill>
              </a:rPr>
              <a:t>ακας σε αυτή τη διαφάνεια περιλαμβάνει συγκεκριμένα παραδείγματα για το πώς ορισμένες στρατηγικές διδασκαλίας (που συνδέονται με τα </a:t>
            </a:r>
            <a:r>
              <a:rPr lang="el-GR" sz="1100" dirty="0">
                <a:solidFill>
                  <a:srgbClr val="080301"/>
                </a:solidFill>
              </a:rPr>
              <a:t>Π</a:t>
            </a:r>
            <a:r>
              <a:rPr lang="en-US" sz="1100" dirty="0">
                <a:solidFill>
                  <a:srgbClr val="080301"/>
                </a:solidFill>
              </a:rPr>
              <a:t>λα</a:t>
            </a:r>
            <a:r>
              <a:rPr lang="en-US" sz="1100" dirty="0" err="1">
                <a:solidFill>
                  <a:srgbClr val="080301"/>
                </a:solidFill>
              </a:rPr>
              <a:t>ίσι</a:t>
            </a:r>
            <a:r>
              <a:rPr lang="en-US" sz="1100" dirty="0">
                <a:solidFill>
                  <a:srgbClr val="080301"/>
                </a:solidFill>
              </a:rPr>
              <a:t>α DigComp και LifeComp) συνδυάζονται με τις </a:t>
            </a:r>
            <a:r>
              <a:rPr lang="el-GR" sz="1100" dirty="0">
                <a:solidFill>
                  <a:srgbClr val="080301"/>
                </a:solidFill>
              </a:rPr>
              <a:t>Σ</a:t>
            </a:r>
            <a:r>
              <a:rPr lang="en-US" sz="1100" dirty="0" err="1">
                <a:solidFill>
                  <a:srgbClr val="080301"/>
                </a:solidFill>
              </a:rPr>
              <a:t>χέσεις</a:t>
            </a:r>
            <a:r>
              <a:rPr lang="en-US" sz="1100" dirty="0">
                <a:solidFill>
                  <a:srgbClr val="080301"/>
                </a:solidFill>
              </a:rPr>
              <a:t>. </a:t>
            </a:r>
            <a:endParaRPr sz="1000" b="1" dirty="0">
              <a:latin typeface="Arial"/>
              <a:ea typeface="Arial"/>
              <a:cs typeface="Arial"/>
              <a:sym typeface="Arial"/>
            </a:endParaRPr>
          </a:p>
          <a:p>
            <a:pPr marL="0" lvl="0" indent="0" algn="l" rtl="0">
              <a:lnSpc>
                <a:spcPct val="107000"/>
              </a:lnSpc>
              <a:spcBef>
                <a:spcPts val="1200"/>
              </a:spcBef>
              <a:spcAft>
                <a:spcPts val="0"/>
              </a:spcAft>
              <a:buNone/>
            </a:pPr>
            <a:r>
              <a:rPr lang="en-US" sz="1100" dirty="0">
                <a:solidFill>
                  <a:srgbClr val="080301"/>
                </a:solidFill>
              </a:rPr>
              <a:t>.</a:t>
            </a:r>
            <a:endParaRPr sz="1100" dirty="0">
              <a:solidFill>
                <a:srgbClr val="080301"/>
              </a:solidFill>
            </a:endParaRPr>
          </a:p>
          <a:p>
            <a:pPr marL="0" lvl="0" indent="0" algn="l" rtl="0">
              <a:lnSpc>
                <a:spcPct val="107000"/>
              </a:lnSpc>
              <a:spcBef>
                <a:spcPts val="1200"/>
              </a:spcBef>
              <a:spcAft>
                <a:spcPts val="800"/>
              </a:spcAft>
              <a:buNone/>
            </a:pPr>
            <a:endParaRPr sz="1000" dirty="0"/>
          </a:p>
        </p:txBody>
      </p:sp>
      <p:sp>
        <p:nvSpPr>
          <p:cNvPr id="464" name="Google Shape;464;g3ae6d943e68_0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1741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ae6d943e68_0_4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a:solidFill>
                  <a:srgbClr val="080301"/>
                </a:solidFill>
              </a:rPr>
              <a:t>Ο π</a:t>
            </a:r>
            <a:r>
              <a:rPr lang="en-US" sz="1100" dirty="0" err="1">
                <a:solidFill>
                  <a:srgbClr val="080301"/>
                </a:solidFill>
              </a:rPr>
              <a:t>ίν</a:t>
            </a:r>
            <a:r>
              <a:rPr lang="en-US" sz="1100" dirty="0">
                <a:solidFill>
                  <a:srgbClr val="080301"/>
                </a:solidFill>
              </a:rPr>
              <a:t>ακας σε αυτή τη διαφάνεια περιλαμβάνει συγκεκριμένα παραδείγματα για το πώς ορισμένες στρατηγικές διδασκαλίας (που συνδέονται με τα </a:t>
            </a:r>
            <a:r>
              <a:rPr lang="el-GR" sz="1100" dirty="0">
                <a:solidFill>
                  <a:srgbClr val="080301"/>
                </a:solidFill>
              </a:rPr>
              <a:t>Π</a:t>
            </a:r>
            <a:r>
              <a:rPr lang="en-US" sz="1100" dirty="0">
                <a:solidFill>
                  <a:srgbClr val="080301"/>
                </a:solidFill>
              </a:rPr>
              <a:t>λα</a:t>
            </a:r>
            <a:r>
              <a:rPr lang="en-US" sz="1100" dirty="0" err="1">
                <a:solidFill>
                  <a:srgbClr val="080301"/>
                </a:solidFill>
              </a:rPr>
              <a:t>ίσι</a:t>
            </a:r>
            <a:r>
              <a:rPr lang="en-US" sz="1100" dirty="0">
                <a:solidFill>
                  <a:srgbClr val="080301"/>
                </a:solidFill>
              </a:rPr>
              <a:t>α DigComp και LifeComp) συνδυάζονται με το </a:t>
            </a:r>
            <a:r>
              <a:rPr lang="el-GR" sz="1100" dirty="0">
                <a:solidFill>
                  <a:srgbClr val="080301"/>
                </a:solidFill>
              </a:rPr>
              <a:t>Ν</a:t>
            </a:r>
            <a:r>
              <a:rPr lang="en-US" sz="1100" dirty="0" err="1">
                <a:solidFill>
                  <a:srgbClr val="080301"/>
                </a:solidFill>
              </a:rPr>
              <a:t>όημ</a:t>
            </a:r>
            <a:r>
              <a:rPr lang="en-US" sz="1100" dirty="0">
                <a:solidFill>
                  <a:srgbClr val="080301"/>
                </a:solidFill>
              </a:rPr>
              <a:t>α. </a:t>
            </a:r>
            <a:endParaRPr sz="1000" b="1" dirty="0">
              <a:latin typeface="Arial"/>
              <a:ea typeface="Arial"/>
              <a:cs typeface="Arial"/>
              <a:sym typeface="Arial"/>
            </a:endParaRPr>
          </a:p>
          <a:p>
            <a:pPr marL="0" lvl="0" indent="0" algn="l" rtl="0">
              <a:lnSpc>
                <a:spcPct val="107000"/>
              </a:lnSpc>
              <a:spcBef>
                <a:spcPts val="1200"/>
              </a:spcBef>
              <a:spcAft>
                <a:spcPts val="0"/>
              </a:spcAft>
              <a:buNone/>
            </a:pPr>
            <a:r>
              <a:rPr lang="en-US" sz="1100" dirty="0">
                <a:solidFill>
                  <a:srgbClr val="080301"/>
                </a:solidFill>
              </a:rPr>
              <a:t>.</a:t>
            </a:r>
            <a:endParaRPr sz="1100" dirty="0">
              <a:solidFill>
                <a:srgbClr val="080301"/>
              </a:solidFill>
            </a:endParaRPr>
          </a:p>
          <a:p>
            <a:pPr marL="0" lvl="0" indent="0" algn="l" rtl="0">
              <a:lnSpc>
                <a:spcPct val="107000"/>
              </a:lnSpc>
              <a:spcBef>
                <a:spcPts val="1200"/>
              </a:spcBef>
              <a:spcAft>
                <a:spcPts val="800"/>
              </a:spcAft>
              <a:buNone/>
            </a:pPr>
            <a:endParaRPr sz="1000" dirty="0"/>
          </a:p>
        </p:txBody>
      </p:sp>
      <p:sp>
        <p:nvSpPr>
          <p:cNvPr id="473" name="Google Shape;473;g3ae6d943e68_0_4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38822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3ae6d943e68_0_4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a:solidFill>
                  <a:srgbClr val="080301"/>
                </a:solidFill>
              </a:rPr>
              <a:t>Ο π</a:t>
            </a:r>
            <a:r>
              <a:rPr lang="en-US" sz="1100" dirty="0" err="1">
                <a:solidFill>
                  <a:srgbClr val="080301"/>
                </a:solidFill>
              </a:rPr>
              <a:t>ίν</a:t>
            </a:r>
            <a:r>
              <a:rPr lang="en-US" sz="1100" dirty="0">
                <a:solidFill>
                  <a:srgbClr val="080301"/>
                </a:solidFill>
              </a:rPr>
              <a:t>ακας σε αυτή τη διαφάνεια περιλαμβάνει συγκεκριμένα παραδείγματα για το πώς ορισμένες στρατηγικές διδασκαλίας (που συνδέονται με τα </a:t>
            </a:r>
            <a:r>
              <a:rPr lang="el-GR" sz="1100" dirty="0">
                <a:solidFill>
                  <a:srgbClr val="080301"/>
                </a:solidFill>
              </a:rPr>
              <a:t>Π</a:t>
            </a:r>
            <a:r>
              <a:rPr lang="en-US" sz="1100" dirty="0">
                <a:solidFill>
                  <a:srgbClr val="080301"/>
                </a:solidFill>
              </a:rPr>
              <a:t>λα</a:t>
            </a:r>
            <a:r>
              <a:rPr lang="en-US" sz="1100" dirty="0" err="1">
                <a:solidFill>
                  <a:srgbClr val="080301"/>
                </a:solidFill>
              </a:rPr>
              <a:t>ίσι</a:t>
            </a:r>
            <a:r>
              <a:rPr lang="en-US" sz="1100" dirty="0">
                <a:solidFill>
                  <a:srgbClr val="080301"/>
                </a:solidFill>
              </a:rPr>
              <a:t>α DigComp και LifeComp) συνδυάζονται με το </a:t>
            </a:r>
            <a:r>
              <a:rPr lang="el-GR" sz="1100" dirty="0" err="1">
                <a:solidFill>
                  <a:srgbClr val="080301"/>
                </a:solidFill>
              </a:rPr>
              <a:t>Επίτευγ</a:t>
            </a:r>
            <a:r>
              <a:rPr lang="en-US" sz="1100" dirty="0">
                <a:solidFill>
                  <a:srgbClr val="080301"/>
                </a:solidFill>
              </a:rPr>
              <a:t>μα. </a:t>
            </a:r>
            <a:endParaRPr sz="1000" b="1" dirty="0">
              <a:latin typeface="Arial"/>
              <a:ea typeface="Arial"/>
              <a:cs typeface="Arial"/>
              <a:sym typeface="Arial"/>
            </a:endParaRPr>
          </a:p>
          <a:p>
            <a:pPr marL="0" lvl="0" indent="0" algn="l" rtl="0">
              <a:lnSpc>
                <a:spcPct val="107000"/>
              </a:lnSpc>
              <a:spcBef>
                <a:spcPts val="1200"/>
              </a:spcBef>
              <a:spcAft>
                <a:spcPts val="0"/>
              </a:spcAft>
              <a:buNone/>
            </a:pPr>
            <a:r>
              <a:rPr lang="en-US" sz="1100" dirty="0">
                <a:solidFill>
                  <a:srgbClr val="080301"/>
                </a:solidFill>
              </a:rPr>
              <a:t>.</a:t>
            </a:r>
            <a:endParaRPr sz="1100" dirty="0">
              <a:solidFill>
                <a:srgbClr val="080301"/>
              </a:solidFill>
            </a:endParaRPr>
          </a:p>
          <a:p>
            <a:pPr marL="0" lvl="0" indent="0" algn="l" rtl="0">
              <a:lnSpc>
                <a:spcPct val="107000"/>
              </a:lnSpc>
              <a:spcBef>
                <a:spcPts val="1200"/>
              </a:spcBef>
              <a:spcAft>
                <a:spcPts val="800"/>
              </a:spcAft>
              <a:buNone/>
            </a:pPr>
            <a:endParaRPr sz="1000" dirty="0"/>
          </a:p>
        </p:txBody>
      </p:sp>
      <p:sp>
        <p:nvSpPr>
          <p:cNvPr id="482" name="Google Shape;482;g3ae6d943e68_0_4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02780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ae6d943e68_0_4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3ae6d943e68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5071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3ae6d943e68_0_4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0"/>
              </a:spcBef>
              <a:spcAft>
                <a:spcPts val="0"/>
              </a:spcAft>
              <a:buClr>
                <a:schemeClr val="dk1"/>
              </a:buClr>
              <a:buSzPts val="1100"/>
              <a:buFont typeface="Arial"/>
              <a:buNone/>
            </a:pPr>
            <a:r>
              <a:rPr lang="en-US" sz="1100" dirty="0">
                <a:solidFill>
                  <a:srgbClr val="080301"/>
                </a:solidFill>
              </a:rPr>
              <a:t>Η ανα</a:t>
            </a:r>
            <a:r>
              <a:rPr lang="en-US" sz="1100" dirty="0" err="1">
                <a:solidFill>
                  <a:srgbClr val="080301"/>
                </a:solidFill>
              </a:rPr>
              <a:t>γνώριση</a:t>
            </a:r>
            <a:r>
              <a:rPr lang="en-US" sz="1100" dirty="0">
                <a:solidFill>
                  <a:srgbClr val="080301"/>
                </a:solidFill>
              </a:rPr>
              <a:t> α</a:t>
            </a:r>
            <a:r>
              <a:rPr lang="en-US" sz="1100" dirty="0" err="1">
                <a:solidFill>
                  <a:srgbClr val="080301"/>
                </a:solidFill>
              </a:rPr>
              <a:t>υτών</a:t>
            </a:r>
            <a:r>
              <a:rPr lang="en-US" sz="1100" dirty="0">
                <a:solidFill>
                  <a:srgbClr val="080301"/>
                </a:solidFill>
              </a:rPr>
              <a:t> </a:t>
            </a:r>
            <a:r>
              <a:rPr lang="en-US" sz="1100" dirty="0" err="1">
                <a:solidFill>
                  <a:srgbClr val="080301"/>
                </a:solidFill>
              </a:rPr>
              <a:t>των</a:t>
            </a:r>
            <a:r>
              <a:rPr lang="en-US" sz="1100" dirty="0">
                <a:solidFill>
                  <a:srgbClr val="080301"/>
                </a:solidFill>
              </a:rPr>
              <a:t> </a:t>
            </a:r>
            <a:r>
              <a:rPr lang="en-US" sz="1100" dirty="0" err="1">
                <a:solidFill>
                  <a:srgbClr val="080301"/>
                </a:solidFill>
              </a:rPr>
              <a:t>εξωτερικών</a:t>
            </a:r>
            <a:r>
              <a:rPr lang="en-US" sz="1100" dirty="0">
                <a:solidFill>
                  <a:srgbClr val="080301"/>
                </a:solidFill>
              </a:rPr>
              <a:t> παρα</a:t>
            </a:r>
            <a:r>
              <a:rPr lang="en-US" sz="1100" dirty="0" err="1">
                <a:solidFill>
                  <a:srgbClr val="080301"/>
                </a:solidFill>
              </a:rPr>
              <a:t>γόντων</a:t>
            </a:r>
            <a:r>
              <a:rPr lang="en-US" sz="1100" dirty="0">
                <a:solidFill>
                  <a:srgbClr val="080301"/>
                </a:solidFill>
              </a:rPr>
              <a:t> και η πα</a:t>
            </a:r>
            <a:r>
              <a:rPr lang="en-US" sz="1100" dirty="0" err="1">
                <a:solidFill>
                  <a:srgbClr val="080301"/>
                </a:solidFill>
              </a:rPr>
              <a:t>ροχή</a:t>
            </a:r>
            <a:r>
              <a:rPr lang="en-US" sz="1100" dirty="0">
                <a:solidFill>
                  <a:srgbClr val="080301"/>
                </a:solidFill>
              </a:rPr>
              <a:t> </a:t>
            </a:r>
            <a:r>
              <a:rPr lang="en-US" sz="1100" dirty="0" err="1">
                <a:solidFill>
                  <a:srgbClr val="080301"/>
                </a:solidFill>
              </a:rPr>
              <a:t>στοχευμένων</a:t>
            </a:r>
            <a:r>
              <a:rPr lang="en-US" sz="1100" dirty="0">
                <a:solidFill>
                  <a:srgbClr val="080301"/>
                </a:solidFill>
              </a:rPr>
              <a:t> </a:t>
            </a:r>
            <a:r>
              <a:rPr lang="en-US" sz="1100" dirty="0" err="1">
                <a:solidFill>
                  <a:srgbClr val="080301"/>
                </a:solidFill>
              </a:rPr>
              <a:t>συστάσεων</a:t>
            </a:r>
            <a:r>
              <a:rPr lang="en-US" sz="1100" dirty="0">
                <a:solidFill>
                  <a:srgbClr val="080301"/>
                </a:solidFill>
              </a:rPr>
              <a:t> </a:t>
            </a:r>
            <a:r>
              <a:rPr lang="en-US" sz="1100" dirty="0" err="1">
                <a:solidFill>
                  <a:srgbClr val="080301"/>
                </a:solidFill>
              </a:rPr>
              <a:t>συμ</a:t>
            </a:r>
            <a:r>
              <a:rPr lang="en-US" sz="1100" dirty="0">
                <a:solidFill>
                  <a:srgbClr val="080301"/>
                </a:solidFill>
              </a:rPr>
              <a:t>βάλλουν στην ενίσχυση της ασφάλειας, της ισότητας και της μακροπρόθεσμης ψηφιακής ανθεκτικότητας. </a:t>
            </a:r>
            <a:r>
              <a:rPr lang="en-US" sz="1100" dirty="0" err="1">
                <a:solidFill>
                  <a:srgbClr val="080301"/>
                </a:solidFill>
              </a:rPr>
              <a:t>Αυτές</a:t>
            </a:r>
            <a:r>
              <a:rPr lang="en-US" sz="1100" dirty="0">
                <a:solidFill>
                  <a:srgbClr val="080301"/>
                </a:solidFill>
              </a:rPr>
              <a:t> </a:t>
            </a:r>
            <a:r>
              <a:rPr lang="en-US" sz="1100" dirty="0" err="1">
                <a:solidFill>
                  <a:srgbClr val="080301"/>
                </a:solidFill>
              </a:rPr>
              <a:t>οι</a:t>
            </a:r>
            <a:r>
              <a:rPr lang="en-US" sz="1100" dirty="0">
                <a:solidFill>
                  <a:srgbClr val="080301"/>
                </a:solidFill>
              </a:rPr>
              <a:t> </a:t>
            </a:r>
            <a:r>
              <a:rPr lang="en-US" sz="1100" dirty="0" err="1">
                <a:solidFill>
                  <a:srgbClr val="080301"/>
                </a:solidFill>
              </a:rPr>
              <a:t>συνθήκες</a:t>
            </a:r>
            <a:r>
              <a:rPr lang="en-US" sz="1100" dirty="0">
                <a:solidFill>
                  <a:srgbClr val="080301"/>
                </a:solidFill>
              </a:rPr>
              <a:t> </a:t>
            </a:r>
            <a:r>
              <a:rPr lang="en-US" sz="1100" dirty="0" err="1">
                <a:solidFill>
                  <a:srgbClr val="080301"/>
                </a:solidFill>
              </a:rPr>
              <a:t>δεν</a:t>
            </a:r>
            <a:r>
              <a:rPr lang="en-US" sz="1100" dirty="0">
                <a:solidFill>
                  <a:srgbClr val="080301"/>
                </a:solidFill>
              </a:rPr>
              <a:t> </a:t>
            </a:r>
            <a:r>
              <a:rPr lang="en-US" sz="1100" dirty="0" err="1">
                <a:solidFill>
                  <a:srgbClr val="080301"/>
                </a:solidFill>
              </a:rPr>
              <a:t>ελέγχοντ</a:t>
            </a:r>
            <a:r>
              <a:rPr lang="en-US" sz="1100" dirty="0">
                <a:solidFill>
                  <a:srgbClr val="080301"/>
                </a:solidFill>
              </a:rPr>
              <a:t>αι από </a:t>
            </a:r>
            <a:r>
              <a:rPr lang="el-GR" sz="1100" dirty="0">
                <a:solidFill>
                  <a:srgbClr val="080301"/>
                </a:solidFill>
              </a:rPr>
              <a:t>τους/τις μαθήτριες/-</a:t>
            </a:r>
            <a:r>
              <a:rPr lang="el-GR" sz="1100" dirty="0" err="1">
                <a:solidFill>
                  <a:srgbClr val="080301"/>
                </a:solidFill>
              </a:rPr>
              <a:t>τριες</a:t>
            </a:r>
            <a:r>
              <a:rPr lang="en-US" sz="1100" dirty="0">
                <a:solidFill>
                  <a:srgbClr val="080301"/>
                </a:solidFill>
              </a:rPr>
              <a:t> και συχνά απαιτούν συντονισμό μεταξύ των εκπαιδευτικών, της σχολικής ηγεσίας και των οικογενειών. </a:t>
            </a:r>
            <a:endParaRPr sz="1100" dirty="0">
              <a:solidFill>
                <a:srgbClr val="080301"/>
              </a:solidFill>
            </a:endParaRPr>
          </a:p>
          <a:p>
            <a:pPr marL="0" lvl="0" indent="0" algn="l" rtl="0">
              <a:lnSpc>
                <a:spcPct val="107000"/>
              </a:lnSpc>
              <a:spcBef>
                <a:spcPts val="1200"/>
              </a:spcBef>
              <a:spcAft>
                <a:spcPts val="1200"/>
              </a:spcAft>
              <a:buClr>
                <a:schemeClr val="dk1"/>
              </a:buClr>
              <a:buSzPts val="1100"/>
              <a:buFont typeface="Arial"/>
              <a:buNone/>
            </a:pPr>
            <a:r>
              <a:rPr lang="en-US" sz="1100" dirty="0" err="1">
                <a:solidFill>
                  <a:srgbClr val="080301"/>
                </a:solidFill>
              </a:rPr>
              <a:t>Συνοψίζοντ</a:t>
            </a:r>
            <a:r>
              <a:rPr lang="en-US" sz="1100" dirty="0">
                <a:solidFill>
                  <a:srgbClr val="080301"/>
                </a:solidFill>
              </a:rPr>
              <a:t>ας, οι εξωτερικοί παράγοντες διαδραματίζουν </a:t>
            </a:r>
            <a:r>
              <a:rPr lang="el-GR" sz="1100" dirty="0">
                <a:solidFill>
                  <a:srgbClr val="080301"/>
                </a:solidFill>
              </a:rPr>
              <a:t>σπουδαίο </a:t>
            </a:r>
            <a:r>
              <a:rPr lang="en-US" sz="1100" dirty="0" err="1">
                <a:solidFill>
                  <a:srgbClr val="080301"/>
                </a:solidFill>
              </a:rPr>
              <a:t>ρόλο</a:t>
            </a:r>
            <a:r>
              <a:rPr lang="en-US" sz="1100" dirty="0">
                <a:solidFill>
                  <a:srgbClr val="080301"/>
                </a:solidFill>
              </a:rPr>
              <a:t> στη διαμόρφωση της ψηφιακής ευημερίας των εφήβων, καθώς αντιπροσωπεύουν συστημικές, δομικές και θεμελιώδεις επιρροές</a:t>
            </a:r>
            <a:r>
              <a:rPr lang="el-GR" sz="1100" dirty="0">
                <a:solidFill>
                  <a:srgbClr val="080301"/>
                </a:solidFill>
              </a:rPr>
              <a:t>,</a:t>
            </a:r>
            <a:r>
              <a:rPr lang="en-US" sz="1100" dirty="0">
                <a:solidFill>
                  <a:srgbClr val="080301"/>
                </a:solidFill>
              </a:rPr>
              <a:t> </a:t>
            </a:r>
            <a:r>
              <a:rPr lang="en-US" sz="1100" dirty="0" err="1">
                <a:solidFill>
                  <a:srgbClr val="080301"/>
                </a:solidFill>
              </a:rPr>
              <a:t>τις</a:t>
            </a:r>
            <a:r>
              <a:rPr lang="en-US" sz="1100" dirty="0">
                <a:solidFill>
                  <a:srgbClr val="080301"/>
                </a:solidFill>
              </a:rPr>
              <a:t> οποίες οι εκπαιδευτικοί και οι γονείς μπορούν να επηρεάσουν ελάχιστα. </a:t>
            </a:r>
            <a:r>
              <a:rPr lang="en-US" sz="1100" dirty="0" err="1">
                <a:solidFill>
                  <a:srgbClr val="080301"/>
                </a:solidFill>
              </a:rPr>
              <a:t>Το</a:t>
            </a:r>
            <a:r>
              <a:rPr lang="en-US" sz="1100" dirty="0">
                <a:solidFill>
                  <a:srgbClr val="080301"/>
                </a:solidFill>
              </a:rPr>
              <a:t> παρα</a:t>
            </a:r>
            <a:r>
              <a:rPr lang="en-US" sz="1100" dirty="0" err="1">
                <a:solidFill>
                  <a:srgbClr val="080301"/>
                </a:solidFill>
              </a:rPr>
              <a:t>κάτω</a:t>
            </a:r>
            <a:r>
              <a:rPr lang="en-US" sz="1100" dirty="0">
                <a:solidFill>
                  <a:srgbClr val="080301"/>
                </a:solidFill>
              </a:rPr>
              <a:t> </a:t>
            </a:r>
            <a:r>
              <a:rPr lang="en-US" sz="1100" dirty="0" err="1">
                <a:solidFill>
                  <a:srgbClr val="080301"/>
                </a:solidFill>
              </a:rPr>
              <a:t>σχήμ</a:t>
            </a:r>
            <a:r>
              <a:rPr lang="en-US" sz="1100" dirty="0">
                <a:solidFill>
                  <a:srgbClr val="080301"/>
                </a:solidFill>
              </a:rPr>
              <a:t>α παρουσιάζει τους εξωτερικούς παράγοντες του </a:t>
            </a:r>
            <a:r>
              <a:rPr lang="el-GR" sz="1100" dirty="0">
                <a:solidFill>
                  <a:srgbClr val="080301"/>
                </a:solidFill>
              </a:rPr>
              <a:t>Π</a:t>
            </a:r>
            <a:r>
              <a:rPr lang="en-US" sz="1100" dirty="0">
                <a:solidFill>
                  <a:srgbClr val="080301"/>
                </a:solidFill>
              </a:rPr>
              <a:t>λα</a:t>
            </a:r>
            <a:r>
              <a:rPr lang="en-US" sz="1100" dirty="0" err="1">
                <a:solidFill>
                  <a:srgbClr val="080301"/>
                </a:solidFill>
              </a:rPr>
              <a:t>ισίου</a:t>
            </a:r>
            <a:r>
              <a:rPr lang="en-US" sz="1100" dirty="0">
                <a:solidFill>
                  <a:srgbClr val="080301"/>
                </a:solidFill>
              </a:rPr>
              <a:t> PERMA-Digital.</a:t>
            </a:r>
            <a:endParaRPr sz="1000" dirty="0"/>
          </a:p>
        </p:txBody>
      </p:sp>
      <p:sp>
        <p:nvSpPr>
          <p:cNvPr id="496" name="Google Shape;496;g3ae6d943e68_0_4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82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ae6d943e68_0_4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4" name="Google Shape;504;g3ae6d943e68_0_4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081238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ae6d943e68_0_4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000"/>
          </a:p>
        </p:txBody>
      </p:sp>
      <p:sp>
        <p:nvSpPr>
          <p:cNvPr id="509" name="Google Shape;509;g3ae6d943e68_0_4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8137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3ae6d943e68_0_4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p>
        </p:txBody>
      </p:sp>
      <p:sp>
        <p:nvSpPr>
          <p:cNvPr id="517" name="Google Shape;517;g3ae6d943e68_0_4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771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err="1"/>
              <a:t>Ευ</a:t>
            </a:r>
            <a:r>
              <a:rPr lang="el-GR" b="1" dirty="0" err="1"/>
              <a:t>ημερ</a:t>
            </a:r>
            <a:r>
              <a:rPr lang="en-US" b="1" dirty="0"/>
              <a:t>ία:</a:t>
            </a:r>
            <a:r>
              <a:rPr lang="en-US" sz="1100" dirty="0">
                <a:solidFill>
                  <a:srgbClr val="080301"/>
                </a:solidFill>
              </a:rPr>
              <a:t> Όταν η </a:t>
            </a:r>
            <a:r>
              <a:rPr lang="el-GR" sz="1100" dirty="0" err="1">
                <a:solidFill>
                  <a:srgbClr val="080301"/>
                </a:solidFill>
              </a:rPr>
              <a:t>προσωπ</a:t>
            </a:r>
            <a:r>
              <a:rPr lang="en-US" sz="1100" dirty="0" err="1">
                <a:solidFill>
                  <a:srgbClr val="080301"/>
                </a:solidFill>
              </a:rPr>
              <a:t>ική</a:t>
            </a:r>
            <a:r>
              <a:rPr lang="en-US" sz="1100" dirty="0">
                <a:solidFill>
                  <a:srgbClr val="080301"/>
                </a:solidFill>
              </a:rPr>
              <a:t> σας </a:t>
            </a:r>
            <a:r>
              <a:rPr lang="en-US" sz="1100" dirty="0" err="1">
                <a:solidFill>
                  <a:srgbClr val="080301"/>
                </a:solidFill>
              </a:rPr>
              <a:t>ευ</a:t>
            </a:r>
            <a:r>
              <a:rPr lang="el-GR" sz="1100" dirty="0" err="1">
                <a:solidFill>
                  <a:srgbClr val="080301"/>
                </a:solidFill>
              </a:rPr>
              <a:t>ημερ</a:t>
            </a:r>
            <a:r>
              <a:rPr lang="en-US" sz="1100" dirty="0">
                <a:solidFill>
                  <a:srgbClr val="080301"/>
                </a:solidFill>
              </a:rPr>
              <a:t>ία είναι ισχυρή, είστε καλύτερα προετοιμασμένοι</a:t>
            </a:r>
            <a:r>
              <a:rPr lang="el-GR" sz="1100" dirty="0">
                <a:solidFill>
                  <a:srgbClr val="080301"/>
                </a:solidFill>
              </a:rPr>
              <a:t>/-</a:t>
            </a:r>
            <a:r>
              <a:rPr lang="el-GR" sz="1100" dirty="0" err="1">
                <a:solidFill>
                  <a:srgbClr val="080301"/>
                </a:solidFill>
              </a:rPr>
              <a:t>νες</a:t>
            </a:r>
            <a:r>
              <a:rPr lang="en-US" sz="1100" dirty="0">
                <a:solidFill>
                  <a:srgbClr val="080301"/>
                </a:solidFill>
              </a:rPr>
              <a:t> για να υποστηρίξετε τη μάθηση, τη δημιουργικότητα και την ανθεκτικότητα των </a:t>
            </a:r>
            <a:r>
              <a:rPr lang="el-GR" sz="1100" dirty="0">
                <a:solidFill>
                  <a:srgbClr val="080301"/>
                </a:solidFill>
              </a:rPr>
              <a:t>μαθητών/-τριών</a:t>
            </a:r>
            <a:r>
              <a:rPr lang="en-US" sz="1100" dirty="0">
                <a:solidFill>
                  <a:srgbClr val="080301"/>
                </a:solidFill>
              </a:rPr>
              <a:t> σας.</a:t>
            </a:r>
            <a:endParaRPr sz="1100" dirty="0">
              <a:solidFill>
                <a:srgbClr val="080301"/>
              </a:solidFill>
            </a:endParaRPr>
          </a:p>
          <a:p>
            <a:pPr marL="0" lvl="0" indent="0" algn="l" rtl="0">
              <a:lnSpc>
                <a:spcPct val="100000"/>
              </a:lnSpc>
              <a:spcBef>
                <a:spcPts val="0"/>
              </a:spcBef>
              <a:spcAft>
                <a:spcPts val="0"/>
              </a:spcAft>
              <a:buSzPts val="1400"/>
              <a:buNone/>
            </a:pPr>
            <a:r>
              <a:rPr lang="en-US" sz="1100" b="1" dirty="0" err="1">
                <a:solidFill>
                  <a:srgbClr val="080301"/>
                </a:solidFill>
              </a:rPr>
              <a:t>Ψηφι</a:t>
            </a:r>
            <a:r>
              <a:rPr lang="en-US" sz="1100" b="1" dirty="0">
                <a:solidFill>
                  <a:srgbClr val="080301"/>
                </a:solidFill>
              </a:rPr>
              <a:t>ακή ευ</a:t>
            </a:r>
            <a:r>
              <a:rPr lang="el-GR" sz="1100" b="1" dirty="0" err="1">
                <a:solidFill>
                  <a:srgbClr val="080301"/>
                </a:solidFill>
              </a:rPr>
              <a:t>ημερ</a:t>
            </a:r>
            <a:r>
              <a:rPr lang="en-US" sz="1100" b="1" dirty="0">
                <a:solidFill>
                  <a:srgbClr val="080301"/>
                </a:solidFill>
              </a:rPr>
              <a:t>ία</a:t>
            </a:r>
            <a:r>
              <a:rPr lang="en-US" sz="1100" dirty="0">
                <a:solidFill>
                  <a:srgbClr val="080301"/>
                </a:solidFill>
              </a:rPr>
              <a:t>: Μέχρι τη δεκαετία του 2010, οι ανησυχίες σχετικά με τα social media, τον χρόνο που περνάμε μπροστά από την οθόνη και τα ηλεκτρονικά παιχνίδια οδήγησαν στην αναγνώριση της «ψηφιακής ευ</a:t>
            </a:r>
            <a:r>
              <a:rPr lang="el-GR" sz="1100" dirty="0" err="1">
                <a:solidFill>
                  <a:srgbClr val="080301"/>
                </a:solidFill>
              </a:rPr>
              <a:t>ημερ</a:t>
            </a:r>
            <a:r>
              <a:rPr lang="en-US" sz="1100" dirty="0">
                <a:solidFill>
                  <a:srgbClr val="080301"/>
                </a:solidFill>
              </a:rPr>
              <a:t>ίας» </a:t>
            </a:r>
            <a:r>
              <a:rPr lang="en-US" sz="1100" dirty="0" err="1">
                <a:solidFill>
                  <a:srgbClr val="080301"/>
                </a:solidFill>
              </a:rPr>
              <a:t>ως</a:t>
            </a:r>
            <a:r>
              <a:rPr lang="en-US" sz="1100" dirty="0">
                <a:solidFill>
                  <a:srgbClr val="080301"/>
                </a:solidFill>
              </a:rPr>
              <a:t> </a:t>
            </a:r>
            <a:r>
              <a:rPr lang="el-GR" sz="1100" dirty="0" err="1">
                <a:solidFill>
                  <a:srgbClr val="080301"/>
                </a:solidFill>
              </a:rPr>
              <a:t>διακρι</a:t>
            </a:r>
            <a:r>
              <a:rPr lang="en-US" sz="1100" dirty="0" err="1">
                <a:solidFill>
                  <a:srgbClr val="080301"/>
                </a:solidFill>
              </a:rPr>
              <a:t>τής</a:t>
            </a:r>
            <a:r>
              <a:rPr lang="en-US" sz="1100" dirty="0">
                <a:solidFill>
                  <a:srgbClr val="080301"/>
                </a:solidFill>
              </a:rPr>
              <a:t> έννοιας, με τις εταιρείες τεχνολογίας, </a:t>
            </a:r>
            <a:r>
              <a:rPr lang="el-GR" sz="1100" dirty="0">
                <a:solidFill>
                  <a:srgbClr val="080301"/>
                </a:solidFill>
              </a:rPr>
              <a:t>τους/τις υπεύθυνους/-</a:t>
            </a:r>
            <a:r>
              <a:rPr lang="el-GR" sz="1100" dirty="0" err="1">
                <a:solidFill>
                  <a:srgbClr val="080301"/>
                </a:solidFill>
              </a:rPr>
              <a:t>νες</a:t>
            </a:r>
            <a:r>
              <a:rPr lang="en-US" sz="1100" dirty="0">
                <a:solidFill>
                  <a:srgbClr val="080301"/>
                </a:solidFill>
              </a:rPr>
              <a:t> χάραξης πολιτικής και τους</a:t>
            </a:r>
            <a:r>
              <a:rPr lang="el-GR" sz="1100" dirty="0">
                <a:solidFill>
                  <a:srgbClr val="080301"/>
                </a:solidFill>
              </a:rPr>
              <a:t>/τις</a:t>
            </a:r>
            <a:r>
              <a:rPr lang="en-US" sz="1100" dirty="0">
                <a:solidFill>
                  <a:srgbClr val="080301"/>
                </a:solidFill>
              </a:rPr>
              <a:t> εκπαιδευτικούς να υιοθετούν την ψηφιακή </a:t>
            </a:r>
            <a:r>
              <a:rPr lang="el-GR" sz="1100" dirty="0">
                <a:solidFill>
                  <a:srgbClr val="080301"/>
                </a:solidFill>
              </a:rPr>
              <a:t>ευημερία</a:t>
            </a:r>
            <a:r>
              <a:rPr lang="en-US" sz="1100" dirty="0">
                <a:solidFill>
                  <a:srgbClr val="080301"/>
                </a:solidFill>
              </a:rPr>
              <a:t> ως μέρος ευρύτερων πλα</a:t>
            </a:r>
            <a:r>
              <a:rPr lang="en-US" sz="1100" dirty="0" err="1">
                <a:solidFill>
                  <a:srgbClr val="080301"/>
                </a:solidFill>
              </a:rPr>
              <a:t>ισίων</a:t>
            </a:r>
            <a:r>
              <a:rPr lang="en-US" sz="1100" dirty="0">
                <a:solidFill>
                  <a:srgbClr val="080301"/>
                </a:solidFill>
              </a:rPr>
              <a:t> </a:t>
            </a:r>
            <a:r>
              <a:rPr lang="el-GR" sz="1100" dirty="0">
                <a:solidFill>
                  <a:srgbClr val="080301"/>
                </a:solidFill>
              </a:rPr>
              <a:t>ευημερία</a:t>
            </a:r>
            <a:r>
              <a:rPr lang="en-US" sz="1100" dirty="0">
                <a:solidFill>
                  <a:srgbClr val="080301"/>
                </a:solidFill>
              </a:rPr>
              <a:t>ς (π.χ. η π</a:t>
            </a:r>
            <a:r>
              <a:rPr lang="en-US" sz="1100" dirty="0" err="1">
                <a:solidFill>
                  <a:srgbClr val="080301"/>
                </a:solidFill>
              </a:rPr>
              <a:t>ρωτο</a:t>
            </a:r>
            <a:r>
              <a:rPr lang="en-US" sz="1100" dirty="0">
                <a:solidFill>
                  <a:srgbClr val="080301"/>
                </a:solidFill>
              </a:rPr>
              <a:t>βουλία ψηφιακής </a:t>
            </a:r>
            <a:r>
              <a:rPr lang="el-GR" sz="1100" dirty="0">
                <a:solidFill>
                  <a:srgbClr val="080301"/>
                </a:solidFill>
              </a:rPr>
              <a:t>ευημερία</a:t>
            </a:r>
            <a:r>
              <a:rPr lang="en-US" sz="1100" dirty="0">
                <a:solidFill>
                  <a:srgbClr val="080301"/>
                </a:solidFill>
              </a:rPr>
              <a:t>ς της Google και το Screen Time της Apple). </a:t>
            </a:r>
            <a:endParaRPr sz="1100" dirty="0">
              <a:solidFill>
                <a:srgbClr val="080301"/>
              </a:solidFill>
            </a:endParaRPr>
          </a:p>
          <a:p>
            <a:pPr marL="0" lvl="0" indent="0" algn="l" rtl="0">
              <a:lnSpc>
                <a:spcPct val="100000"/>
              </a:lnSpc>
              <a:spcBef>
                <a:spcPts val="0"/>
              </a:spcBef>
              <a:spcAft>
                <a:spcPts val="0"/>
              </a:spcAft>
              <a:buSzPts val="1400"/>
              <a:buNone/>
            </a:pPr>
            <a:endParaRPr sz="1100" dirty="0">
              <a:solidFill>
                <a:srgbClr val="080301"/>
              </a:solidFill>
            </a:endParaRPr>
          </a:p>
          <a:p>
            <a:pPr marL="0" lvl="0" indent="0" algn="l" rtl="0">
              <a:lnSpc>
                <a:spcPct val="100000"/>
              </a:lnSpc>
              <a:spcBef>
                <a:spcPts val="0"/>
              </a:spcBef>
              <a:spcAft>
                <a:spcPts val="0"/>
              </a:spcAft>
              <a:buSzPts val="1400"/>
              <a:buNone/>
            </a:pPr>
            <a:endParaRPr dirty="0"/>
          </a:p>
        </p:txBody>
      </p:sp>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72149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ae6d943e68_0_5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dirty="0"/>
          </a:p>
        </p:txBody>
      </p:sp>
      <p:sp>
        <p:nvSpPr>
          <p:cNvPr id="525" name="Google Shape;525;g3ae6d943e68_0_5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61128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3ae6d943e68_0_5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p>
        </p:txBody>
      </p:sp>
      <p:sp>
        <p:nvSpPr>
          <p:cNvPr id="533" name="Google Shape;533;g3ae6d943e68_0_5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86853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3ae6d943e68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p>
        </p:txBody>
      </p:sp>
      <p:sp>
        <p:nvSpPr>
          <p:cNvPr id="541" name="Google Shape;541;g3ae6d943e68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51667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3ae6d943e68_0_5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100" dirty="0">
                <a:solidFill>
                  <a:srgbClr val="080301"/>
                </a:solidFill>
              </a:rPr>
              <a:t>Ο π</a:t>
            </a:r>
            <a:r>
              <a:rPr lang="en-US" sz="1100" dirty="0" err="1">
                <a:solidFill>
                  <a:srgbClr val="080301"/>
                </a:solidFill>
              </a:rPr>
              <a:t>ίν</a:t>
            </a:r>
            <a:r>
              <a:rPr lang="en-US" sz="1100" dirty="0">
                <a:solidFill>
                  <a:srgbClr val="080301"/>
                </a:solidFill>
              </a:rPr>
              <a:t>ακας περιγράφει τους τομείς του </a:t>
            </a:r>
            <a:r>
              <a:rPr lang="el-GR" sz="1100" dirty="0">
                <a:solidFill>
                  <a:srgbClr val="080301"/>
                </a:solidFill>
              </a:rPr>
              <a:t>Π</a:t>
            </a:r>
            <a:r>
              <a:rPr lang="en-US" sz="1100" dirty="0">
                <a:solidFill>
                  <a:srgbClr val="080301"/>
                </a:solidFill>
              </a:rPr>
              <a:t>λα</a:t>
            </a:r>
            <a:r>
              <a:rPr lang="en-US" sz="1100" dirty="0" err="1">
                <a:solidFill>
                  <a:srgbClr val="080301"/>
                </a:solidFill>
              </a:rPr>
              <a:t>ισίου</a:t>
            </a:r>
            <a:r>
              <a:rPr lang="en-US" sz="1100" dirty="0">
                <a:solidFill>
                  <a:srgbClr val="080301"/>
                </a:solidFill>
              </a:rPr>
              <a:t> </a:t>
            </a:r>
            <a:r>
              <a:rPr lang="en-US" sz="1100" dirty="0" err="1">
                <a:solidFill>
                  <a:srgbClr val="080301"/>
                </a:solidFill>
              </a:rPr>
              <a:t>PERMA</a:t>
            </a:r>
            <a:r>
              <a:rPr lang="el-GR" sz="1100" dirty="0">
                <a:solidFill>
                  <a:srgbClr val="080301"/>
                </a:solidFill>
              </a:rPr>
              <a:t>-</a:t>
            </a:r>
            <a:r>
              <a:rPr lang="en-US" sz="1100" dirty="0">
                <a:solidFill>
                  <a:srgbClr val="080301"/>
                </a:solidFill>
              </a:rPr>
              <a:t>Digital. </a:t>
            </a:r>
            <a:r>
              <a:rPr lang="en-US" sz="1100" dirty="0" err="1">
                <a:solidFill>
                  <a:srgbClr val="080301"/>
                </a:solidFill>
              </a:rPr>
              <a:t>Πιο</a:t>
            </a:r>
            <a:r>
              <a:rPr lang="en-US" sz="1100" dirty="0">
                <a:solidFill>
                  <a:srgbClr val="080301"/>
                </a:solidFill>
              </a:rPr>
              <a:t> </a:t>
            </a:r>
            <a:r>
              <a:rPr lang="en-US" sz="1100" dirty="0" err="1">
                <a:solidFill>
                  <a:srgbClr val="080301"/>
                </a:solidFill>
              </a:rPr>
              <a:t>συγκεκριμέν</a:t>
            </a:r>
            <a:r>
              <a:rPr lang="en-US" sz="1100" dirty="0">
                <a:solidFill>
                  <a:srgbClr val="080301"/>
                </a:solidFill>
              </a:rPr>
              <a:t>α, ο πίνακας δείχνει τις συνδέσεις μεταξύ των στοιχείων του PERMA και των τομέων DigComp και LifeComp</a:t>
            </a:r>
            <a:r>
              <a:rPr lang="en-US" sz="1100" dirty="0">
                <a:latin typeface="Arial"/>
                <a:ea typeface="Arial"/>
                <a:cs typeface="Arial"/>
                <a:sym typeface="Arial"/>
              </a:rPr>
              <a:t>.</a:t>
            </a:r>
            <a:endParaRPr sz="1100" dirty="0">
              <a:latin typeface="Arial"/>
              <a:ea typeface="Arial"/>
              <a:cs typeface="Arial"/>
              <a:sym typeface="Arial"/>
            </a:endParaRPr>
          </a:p>
          <a:p>
            <a:pPr marL="0" lvl="0" indent="0" algn="l" rtl="0">
              <a:lnSpc>
                <a:spcPct val="107000"/>
              </a:lnSpc>
              <a:spcBef>
                <a:spcPts val="1200"/>
              </a:spcBef>
              <a:spcAft>
                <a:spcPts val="0"/>
              </a:spcAft>
              <a:buNone/>
            </a:pPr>
            <a:r>
              <a:rPr lang="en-US" sz="1100" dirty="0">
                <a:solidFill>
                  <a:srgbClr val="080301"/>
                </a:solidFill>
              </a:rPr>
              <a:t>Μπ</a:t>
            </a:r>
            <a:r>
              <a:rPr lang="en-US" sz="1100" dirty="0" err="1">
                <a:solidFill>
                  <a:srgbClr val="080301"/>
                </a:solidFill>
              </a:rPr>
              <a:t>ορείτε</a:t>
            </a:r>
            <a:r>
              <a:rPr lang="en-US" sz="1100" dirty="0">
                <a:solidFill>
                  <a:srgbClr val="080301"/>
                </a:solidFill>
              </a:rPr>
              <a:t> να </a:t>
            </a:r>
            <a:r>
              <a:rPr lang="en-US" sz="1100" dirty="0" err="1">
                <a:solidFill>
                  <a:srgbClr val="080301"/>
                </a:solidFill>
              </a:rPr>
              <a:t>χρησιμο</a:t>
            </a:r>
            <a:r>
              <a:rPr lang="en-US" sz="1100" dirty="0">
                <a:solidFill>
                  <a:srgbClr val="080301"/>
                </a:solidFill>
              </a:rPr>
              <a:t>ποιήσετε αυτόν τον πίνακα για να σχεδιάσετε δραστηριότητες που ενσωματώνουν την ευημερία και τις ψηφιακές και δια βίου ικανότητες. </a:t>
            </a:r>
            <a:endParaRPr sz="1100" dirty="0">
              <a:solidFill>
                <a:srgbClr val="080301"/>
              </a:solidFill>
            </a:endParaRPr>
          </a:p>
          <a:p>
            <a:pPr marL="0" lvl="0" indent="0" algn="l" rtl="0">
              <a:lnSpc>
                <a:spcPct val="107000"/>
              </a:lnSpc>
              <a:spcBef>
                <a:spcPts val="1200"/>
              </a:spcBef>
              <a:spcAft>
                <a:spcPts val="0"/>
              </a:spcAft>
              <a:buNone/>
            </a:pPr>
            <a:r>
              <a:rPr lang="en-US" sz="1100" dirty="0" err="1">
                <a:solidFill>
                  <a:srgbClr val="080301"/>
                </a:solidFill>
              </a:rPr>
              <a:t>Γι</a:t>
            </a:r>
            <a:r>
              <a:rPr lang="en-US" sz="1100" dirty="0">
                <a:solidFill>
                  <a:srgbClr val="080301"/>
                </a:solidFill>
              </a:rPr>
              <a:t>α παράδειγμα, όταν εστιάζετε στ</a:t>
            </a:r>
            <a:r>
              <a:rPr lang="el-GR" sz="1100" dirty="0">
                <a:solidFill>
                  <a:srgbClr val="080301"/>
                </a:solidFill>
              </a:rPr>
              <a:t>α</a:t>
            </a:r>
            <a:r>
              <a:rPr lang="en-US" sz="1100" dirty="0">
                <a:solidFill>
                  <a:srgbClr val="080301"/>
                </a:solidFill>
              </a:rPr>
              <a:t> </a:t>
            </a:r>
            <a:r>
              <a:rPr lang="en-US" sz="1100" i="1" dirty="0" err="1">
                <a:solidFill>
                  <a:srgbClr val="080301"/>
                </a:solidFill>
              </a:rPr>
              <a:t>Θετικ</a:t>
            </a:r>
            <a:r>
              <a:rPr lang="el-GR" sz="1100" i="1" dirty="0">
                <a:solidFill>
                  <a:srgbClr val="080301"/>
                </a:solidFill>
              </a:rPr>
              <a:t>ά</a:t>
            </a:r>
            <a:r>
              <a:rPr lang="en-US" sz="1100" i="1" dirty="0">
                <a:solidFill>
                  <a:srgbClr val="080301"/>
                </a:solidFill>
              </a:rPr>
              <a:t> Συναισθήματα</a:t>
            </a:r>
            <a:r>
              <a:rPr lang="en-US" sz="1100" dirty="0">
                <a:solidFill>
                  <a:srgbClr val="080301"/>
                </a:solidFill>
              </a:rPr>
              <a:t>, μπορείτε να ενθαρρύνετε </a:t>
            </a:r>
            <a:r>
              <a:rPr lang="el-GR" sz="1100" dirty="0">
                <a:solidFill>
                  <a:srgbClr val="080301"/>
                </a:solidFill>
              </a:rPr>
              <a:t>τους/τις μαθήτριες/-</a:t>
            </a:r>
            <a:r>
              <a:rPr lang="el-GR" sz="1100" dirty="0" err="1">
                <a:solidFill>
                  <a:srgbClr val="080301"/>
                </a:solidFill>
              </a:rPr>
              <a:t>τριες</a:t>
            </a:r>
            <a:r>
              <a:rPr lang="en-US" sz="1100" dirty="0">
                <a:solidFill>
                  <a:srgbClr val="080301"/>
                </a:solidFill>
              </a:rPr>
              <a:t> να χρησιμοποιούν δημιουργικά ψηφιακά εργαλεία (π.χ. </a:t>
            </a:r>
            <a:r>
              <a:rPr lang="en-US" sz="1100" dirty="0" err="1">
                <a:solidFill>
                  <a:srgbClr val="080301"/>
                </a:solidFill>
              </a:rPr>
              <a:t>ψηφι</a:t>
            </a:r>
            <a:r>
              <a:rPr lang="en-US" sz="1100" dirty="0">
                <a:solidFill>
                  <a:srgbClr val="080301"/>
                </a:solidFill>
              </a:rPr>
              <a:t>ακή αφήγηση, επεξεργασία φωτογραφιών ή εφαρμογές μουσικής) για να εκφράσουν ευγνωμοσύνη ή χαρά. </a:t>
            </a:r>
            <a:r>
              <a:rPr lang="en-US" sz="1100" dirty="0" err="1">
                <a:solidFill>
                  <a:srgbClr val="080301"/>
                </a:solidFill>
              </a:rPr>
              <a:t>Ομοίως</a:t>
            </a:r>
            <a:r>
              <a:rPr lang="en-US" sz="1100" dirty="0">
                <a:solidFill>
                  <a:srgbClr val="080301"/>
                </a:solidFill>
              </a:rPr>
              <a:t>, </a:t>
            </a:r>
            <a:r>
              <a:rPr lang="en-US" sz="1100" dirty="0" err="1">
                <a:solidFill>
                  <a:srgbClr val="080301"/>
                </a:solidFill>
              </a:rPr>
              <a:t>γι</a:t>
            </a:r>
            <a:r>
              <a:rPr lang="en-US" sz="1100" dirty="0">
                <a:solidFill>
                  <a:srgbClr val="080301"/>
                </a:solidFill>
              </a:rPr>
              <a:t>α </a:t>
            </a:r>
            <a:r>
              <a:rPr lang="en-US" sz="1100" i="1" dirty="0">
                <a:solidFill>
                  <a:srgbClr val="080301"/>
                </a:solidFill>
              </a:rPr>
              <a:t>τη </a:t>
            </a:r>
            <a:r>
              <a:rPr lang="el-GR" sz="1100" i="1" dirty="0">
                <a:solidFill>
                  <a:srgbClr val="080301"/>
                </a:solidFill>
              </a:rPr>
              <a:t>Δέσμευση</a:t>
            </a:r>
            <a:r>
              <a:rPr lang="en-US" sz="1100" dirty="0">
                <a:solidFill>
                  <a:srgbClr val="080301"/>
                </a:solidFill>
              </a:rPr>
              <a:t>, μπορείτε να χρησιμοποιήσετε πλατφόρμες μάθησης βασισμένες σε παιχνίδια που προωθούν τη ροή και την ενεργό συμμετοχή.</a:t>
            </a:r>
            <a:endParaRPr sz="1100" dirty="0">
              <a:latin typeface="Arial"/>
              <a:ea typeface="Arial"/>
              <a:cs typeface="Arial"/>
              <a:sym typeface="Arial"/>
            </a:endParaRPr>
          </a:p>
          <a:p>
            <a:pPr marL="0" lvl="0" indent="0" algn="l" rtl="0">
              <a:lnSpc>
                <a:spcPct val="115000"/>
              </a:lnSpc>
              <a:spcBef>
                <a:spcPts val="1200"/>
              </a:spcBef>
              <a:spcAft>
                <a:spcPts val="0"/>
              </a:spcAft>
              <a:buNone/>
            </a:pPr>
            <a:endParaRPr sz="1000" dirty="0"/>
          </a:p>
        </p:txBody>
      </p:sp>
      <p:sp>
        <p:nvSpPr>
          <p:cNvPr id="549" name="Google Shape;549;g3ae6d943e68_0_5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432754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3ae6d943e68_0_5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p>
        </p:txBody>
      </p:sp>
      <p:sp>
        <p:nvSpPr>
          <p:cNvPr id="557" name="Google Shape;557;g3ae6d943e68_0_5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41184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3ae6d943e68_0_5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p>
        </p:txBody>
      </p:sp>
      <p:sp>
        <p:nvSpPr>
          <p:cNvPr id="565" name="Google Shape;565;g3ae6d943e68_0_5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090360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ae6d943e68_0_5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000" dirty="0" err="1"/>
              <a:t>Δι</a:t>
            </a:r>
            <a:r>
              <a:rPr lang="en-US" sz="1000" dirty="0"/>
              <a:t>ανείμετε αυτό</a:t>
            </a:r>
            <a:r>
              <a:rPr lang="el-GR" sz="1000" dirty="0"/>
              <a:t>ν τον πίνακα</a:t>
            </a:r>
            <a:r>
              <a:rPr lang="en-US" sz="1000" dirty="0"/>
              <a:t> </a:t>
            </a:r>
            <a:r>
              <a:rPr lang="en-US" sz="1000" dirty="0" err="1"/>
              <a:t>σε</a:t>
            </a:r>
            <a:r>
              <a:rPr lang="en-US" sz="1000" dirty="0"/>
              <a:t> ένα φύλλο χαρτί</a:t>
            </a:r>
            <a:r>
              <a:rPr lang="el-GR" sz="1000" dirty="0"/>
              <a:t>, αν είναι δυνατόν</a:t>
            </a:r>
            <a:r>
              <a:rPr lang="en-US" sz="1000" dirty="0"/>
              <a:t>.</a:t>
            </a:r>
            <a:endParaRPr sz="1000" dirty="0"/>
          </a:p>
        </p:txBody>
      </p:sp>
      <p:sp>
        <p:nvSpPr>
          <p:cNvPr id="572" name="Google Shape;572;g3ae6d943e68_0_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556847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3ae6d943e68_0_5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000"/>
          </a:p>
        </p:txBody>
      </p:sp>
      <p:sp>
        <p:nvSpPr>
          <p:cNvPr id="580" name="Google Shape;580;g3ae6d943e68_0_5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8965962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3ae6d943e68_0_5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7" name="Google Shape;587;g3ae6d943e68_0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4779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1200"/>
              </a:spcAft>
              <a:buSzPts val="1100"/>
              <a:buNone/>
            </a:pPr>
            <a:endParaRPr/>
          </a:p>
        </p:txBody>
      </p:sp>
      <p:sp>
        <p:nvSpPr>
          <p:cNvPr id="99" name="Google Shape;9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646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ae6d943e68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1200"/>
              </a:spcAft>
              <a:buSzPts val="1100"/>
              <a:buNone/>
            </a:pPr>
            <a:endParaRPr/>
          </a:p>
        </p:txBody>
      </p:sp>
      <p:sp>
        <p:nvSpPr>
          <p:cNvPr id="111" name="Google Shape;111;g3ae6d943e68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519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ae6d943e68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1200"/>
              </a:spcAft>
              <a:buSzPts val="1100"/>
              <a:buNone/>
            </a:pPr>
            <a:endParaRPr/>
          </a:p>
        </p:txBody>
      </p:sp>
      <p:sp>
        <p:nvSpPr>
          <p:cNvPr id="118" name="Google Shape;118;g3ae6d943e6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836535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FFFFFF"/>
        </a:solidFill>
        <a:effectLst/>
      </p:bgPr>
    </p:bg>
    <p:spTree>
      <p:nvGrpSpPr>
        <p:cNvPr id="1" name="Shape 15"/>
        <p:cNvGrpSpPr/>
        <p:nvPr/>
      </p:nvGrpSpPr>
      <p:grpSpPr>
        <a:xfrm>
          <a:off x="0" y="0"/>
          <a:ext cx="0" cy="0"/>
          <a:chOff x="0" y="0"/>
          <a:chExt cx="0" cy="0"/>
        </a:xfrm>
      </p:grpSpPr>
      <p:sp>
        <p:nvSpPr>
          <p:cNvPr id="16" name="Google Shape;16;p11"/>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1"/>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2"/>
              </a:solidFill>
              <a:latin typeface="Arial"/>
              <a:ea typeface="Arial"/>
              <a:cs typeface="Arial"/>
              <a:sym typeface="Arial"/>
            </a:endParaRPr>
          </a:p>
        </p:txBody>
      </p:sp>
      <p:sp>
        <p:nvSpPr>
          <p:cNvPr id="18" name="Google Shape;18;p1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000"/>
              <a:buFont typeface="Arial"/>
              <a:buNone/>
              <a:defRPr sz="2000" b="1">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1"/>
          <p:cNvSpPr/>
          <p:nvPr/>
        </p:nvSpPr>
        <p:spPr>
          <a:xfrm rot="-5400000" flipH="1">
            <a:off x="-507419" y="4140073"/>
            <a:ext cx="1331189" cy="3163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1" name="Google Shape;21;p11"/>
          <p:cNvPicPr preferRelativeResize="0"/>
          <p:nvPr/>
        </p:nvPicPr>
        <p:blipFill rotWithShape="1">
          <a:blip r:embed="rId2">
            <a:alphaModFix/>
          </a:blip>
          <a:srcRect/>
          <a:stretch/>
        </p:blipFill>
        <p:spPr>
          <a:xfrm>
            <a:off x="310897" y="6212262"/>
            <a:ext cx="1886787" cy="401872"/>
          </a:xfrm>
          <a:prstGeom prst="rect">
            <a:avLst/>
          </a:prstGeom>
          <a:noFill/>
          <a:ln>
            <a:noFill/>
          </a:ln>
        </p:spPr>
      </p:pic>
      <p:pic>
        <p:nvPicPr>
          <p:cNvPr id="22" name="Google Shape;22;p11"/>
          <p:cNvPicPr preferRelativeResize="0"/>
          <p:nvPr/>
        </p:nvPicPr>
        <p:blipFill rotWithShape="1">
          <a:blip r:embed="rId3">
            <a:alphaModFix/>
          </a:blip>
          <a:srcRect/>
          <a:stretch/>
        </p:blipFill>
        <p:spPr>
          <a:xfrm>
            <a:off x="188075" y="243866"/>
            <a:ext cx="2197684" cy="1144328"/>
          </a:xfrm>
          <a:prstGeom prst="rect">
            <a:avLst/>
          </a:prstGeom>
          <a:noFill/>
          <a:ln>
            <a:noFill/>
          </a:ln>
        </p:spPr>
      </p:pic>
      <p:pic>
        <p:nvPicPr>
          <p:cNvPr id="23" name="Google Shape;23;p11"/>
          <p:cNvPicPr preferRelativeResize="0"/>
          <p:nvPr/>
        </p:nvPicPr>
        <p:blipFill rotWithShape="1">
          <a:blip r:embed="rId4">
            <a:alphaModFix/>
          </a:blip>
          <a:srcRect/>
          <a:stretch/>
        </p:blipFill>
        <p:spPr>
          <a:xfrm>
            <a:off x="6944356" y="950055"/>
            <a:ext cx="4876800" cy="51308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4"/>
        <p:cNvGrpSpPr/>
        <p:nvPr/>
      </p:nvGrpSpPr>
      <p:grpSpPr>
        <a:xfrm>
          <a:off x="0" y="0"/>
          <a:ext cx="0" cy="0"/>
          <a:chOff x="0" y="0"/>
          <a:chExt cx="0" cy="0"/>
        </a:xfrm>
      </p:grpSpPr>
      <p:sp>
        <p:nvSpPr>
          <p:cNvPr id="25" name="Google Shape;25;p12"/>
          <p:cNvSpPr/>
          <p:nvPr/>
        </p:nvSpPr>
        <p:spPr>
          <a:xfrm>
            <a:off x="1" y="2184266"/>
            <a:ext cx="310895" cy="133118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 name="Google Shape;26;p1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2000"/>
              <a:buFont typeface="Arial"/>
              <a:buNone/>
              <a:defRPr sz="2000" b="1">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dk1"/>
              </a:buClr>
              <a:buSzPts val="1600"/>
              <a:buNone/>
              <a:defRPr sz="1600" b="0" i="1">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2"/>
          <p:cNvSpPr/>
          <p:nvPr/>
        </p:nvSpPr>
        <p:spPr>
          <a:xfrm rot="-5400000" flipH="1">
            <a:off x="-507419" y="4140073"/>
            <a:ext cx="1331189" cy="3163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 name="Google Shape;29;p12"/>
          <p:cNvPicPr preferRelativeResize="0"/>
          <p:nvPr/>
        </p:nvPicPr>
        <p:blipFill rotWithShape="1">
          <a:blip r:embed="rId2">
            <a:alphaModFix/>
          </a:blip>
          <a:srcRect/>
          <a:stretch/>
        </p:blipFill>
        <p:spPr>
          <a:xfrm>
            <a:off x="310897" y="6212262"/>
            <a:ext cx="1886787" cy="401872"/>
          </a:xfrm>
          <a:prstGeom prst="rect">
            <a:avLst/>
          </a:prstGeom>
          <a:noFill/>
          <a:ln>
            <a:noFill/>
          </a:ln>
        </p:spPr>
      </p:pic>
      <p:sp>
        <p:nvSpPr>
          <p:cNvPr id="30" name="Google Shape;30;p12"/>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1"/>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1"/>
              </a:solidFill>
              <a:latin typeface="Arial"/>
              <a:ea typeface="Arial"/>
              <a:cs typeface="Arial"/>
              <a:sym typeface="Arial"/>
            </a:endParaRPr>
          </a:p>
        </p:txBody>
      </p:sp>
      <p:pic>
        <p:nvPicPr>
          <p:cNvPr id="31" name="Google Shape;31;p12"/>
          <p:cNvPicPr preferRelativeResize="0"/>
          <p:nvPr/>
        </p:nvPicPr>
        <p:blipFill rotWithShape="1">
          <a:blip r:embed="rId3">
            <a:alphaModFix/>
          </a:blip>
          <a:srcRect/>
          <a:stretch/>
        </p:blipFill>
        <p:spPr>
          <a:xfrm>
            <a:off x="155448" y="224584"/>
            <a:ext cx="3571024" cy="1422523"/>
          </a:xfrm>
          <a:prstGeom prst="rect">
            <a:avLst/>
          </a:prstGeom>
          <a:noFill/>
          <a:ln>
            <a:noFill/>
          </a:ln>
        </p:spPr>
      </p:pic>
      <p:pic>
        <p:nvPicPr>
          <p:cNvPr id="32" name="Google Shape;32;p12"/>
          <p:cNvPicPr preferRelativeResize="0"/>
          <p:nvPr/>
        </p:nvPicPr>
        <p:blipFill rotWithShape="1">
          <a:blip r:embed="rId4">
            <a:alphaModFix/>
          </a:blip>
          <a:srcRect/>
          <a:stretch/>
        </p:blipFill>
        <p:spPr>
          <a:xfrm>
            <a:off x="7159752" y="950055"/>
            <a:ext cx="4876800" cy="51308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3"/>
        <p:cNvGrpSpPr/>
        <p:nvPr/>
      </p:nvGrpSpPr>
      <p:grpSpPr>
        <a:xfrm>
          <a:off x="0" y="0"/>
          <a:ext cx="0" cy="0"/>
          <a:chOff x="0" y="0"/>
          <a:chExt cx="0" cy="0"/>
        </a:xfrm>
      </p:grpSpPr>
      <p:sp>
        <p:nvSpPr>
          <p:cNvPr id="34" name="Google Shape;34;p18"/>
          <p:cNvSpPr/>
          <p:nvPr/>
        </p:nvSpPr>
        <p:spPr>
          <a:xfrm>
            <a:off x="0" y="0"/>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18"/>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2000"/>
              <a:buFont typeface="Arial"/>
              <a:buNone/>
              <a:defRPr sz="2000" b="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8"/>
          <p:cNvSpPr/>
          <p:nvPr/>
        </p:nvSpPr>
        <p:spPr>
          <a:xfrm flipH="1">
            <a:off x="2172708" y="2774849"/>
            <a:ext cx="7839428" cy="45719"/>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
        <p:cNvGrpSpPr/>
        <p:nvPr/>
      </p:nvGrpSpPr>
      <p:grpSpPr>
        <a:xfrm>
          <a:off x="0" y="0"/>
          <a:ext cx="0" cy="0"/>
          <a:chOff x="0" y="0"/>
          <a:chExt cx="0" cy="0"/>
        </a:xfrm>
      </p:grpSpPr>
      <p:sp>
        <p:nvSpPr>
          <p:cNvPr id="38" name="Google Shape;38;p19"/>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2"/>
              </a:buClr>
              <a:buSzPts val="2000"/>
              <a:buFont typeface="Arial"/>
              <a:buNone/>
              <a:defRPr sz="2000" b="0">
                <a:solidFill>
                  <a:schemeClr val="accent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p:nvPr/>
        </p:nvSpPr>
        <p:spPr>
          <a:xfrm flipH="1">
            <a:off x="2172707" y="2913643"/>
            <a:ext cx="7839428" cy="4571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 name="Google Shape;40;p19"/>
          <p:cNvPicPr preferRelativeResize="0"/>
          <p:nvPr/>
        </p:nvPicPr>
        <p:blipFill rotWithShape="1">
          <a:blip r:embed="rId2">
            <a:alphaModFix/>
          </a:blip>
          <a:srcRect/>
          <a:stretch/>
        </p:blipFill>
        <p:spPr>
          <a:xfrm>
            <a:off x="310897" y="6212262"/>
            <a:ext cx="1886787" cy="401872"/>
          </a:xfrm>
          <a:prstGeom prst="rect">
            <a:avLst/>
          </a:prstGeom>
          <a:noFill/>
          <a:ln>
            <a:noFill/>
          </a:ln>
        </p:spPr>
      </p:pic>
      <p:sp>
        <p:nvSpPr>
          <p:cNvPr id="41" name="Google Shape;41;p19"/>
          <p:cNvSpPr txBox="1"/>
          <p:nvPr/>
        </p:nvSpPr>
        <p:spPr>
          <a:xfrm>
            <a:off x="2385759" y="6214024"/>
            <a:ext cx="94953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chemeClr val="dk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101195948</a:t>
            </a:r>
            <a:endParaRPr sz="900" b="0" i="0" u="none" strike="noStrike" cap="none">
              <a:solidFill>
                <a:schemeClr val="dk2"/>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solidFill>
                  <a:srgbClr val="FFFFF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5"/>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body" idx="2"/>
          </p:nvPr>
        </p:nvSpPr>
        <p:spPr>
          <a:xfrm>
            <a:off x="97971" y="1462685"/>
            <a:ext cx="11944350" cy="528917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 name="Google Shape;55;p16"/>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56"/>
        <p:cNvGrpSpPr/>
        <p:nvPr/>
      </p:nvGrpSpPr>
      <p:grpSpPr>
        <a:xfrm>
          <a:off x="0" y="0"/>
          <a:ext cx="0" cy="0"/>
          <a:chOff x="0" y="0"/>
          <a:chExt cx="0" cy="0"/>
        </a:xfrm>
      </p:grpSpPr>
      <p:sp>
        <p:nvSpPr>
          <p:cNvPr id="57" name="Google Shape;57;p1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rgbClr val="FFFFFF"/>
              </a:buClr>
              <a:buSzPts val="3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7"/>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 name="Google Shape;59;p17"/>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 name="Google Shape;60;p17"/>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1"/>
              </a:buClr>
              <a:buSzPts val="2400"/>
              <a:buFont typeface="Arial"/>
              <a:buNone/>
              <a:defRPr sz="2400" b="0" i="0" u="none" strike="noStrike" cap="none">
                <a:solidFill>
                  <a:schemeClr val="accent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49019"/>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0"/>
          </a:schemeClr>
        </a:solidFill>
        <a:effectLst/>
      </p:bgPr>
    </p:bg>
    <p:spTree>
      <p:nvGrpSpPr>
        <p:cNvPr id="1" name="Shape 42"/>
        <p:cNvGrpSpPr/>
        <p:nvPr/>
      </p:nvGrpSpPr>
      <p:grpSpPr>
        <a:xfrm>
          <a:off x="0" y="0"/>
          <a:ext cx="0" cy="0"/>
          <a:chOff x="0" y="0"/>
          <a:chExt cx="0" cy="0"/>
        </a:xfrm>
      </p:grpSpPr>
      <p:sp>
        <p:nvSpPr>
          <p:cNvPr id="43" name="Google Shape;43;p13"/>
          <p:cNvSpPr/>
          <p:nvPr/>
        </p:nvSpPr>
        <p:spPr>
          <a:xfrm>
            <a:off x="0" y="0"/>
            <a:ext cx="12192000" cy="797521"/>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4" name="Google Shape;44;p1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rgbClr val="FFFFFF"/>
              </a:buClr>
              <a:buSzPts val="3800"/>
              <a:buFont typeface="Arial"/>
              <a:buNone/>
              <a:defRPr sz="38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2GU67vTVNpQ"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hyperlink" Target="http://www.youtube.com/watch?v=2GU67vTVNpQ"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xDrn_xtb2Qg"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9.jpg"/><Relationship Id="rId4" Type="http://schemas.openxmlformats.org/officeDocument/2006/relationships/hyperlink" Target="http://www.youtube.com/watch?v=xDrn_xtb2Qg"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academic.oup.com/ct/article/31/4/932/5927565"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000"/>
              <a:buFont typeface="Arial"/>
              <a:buNone/>
            </a:pPr>
            <a:r>
              <a:rPr lang="en-US"/>
              <a:t>Ενότητα 1</a:t>
            </a:r>
            <a:endParaRPr/>
          </a:p>
        </p:txBody>
      </p:sp>
      <p:sp>
        <p:nvSpPr>
          <p:cNvPr id="66" name="Google Shape;66;p1"/>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r>
              <a:rPr lang="en-US" dirty="0" err="1"/>
              <a:t>Εισ</a:t>
            </a:r>
            <a:r>
              <a:rPr lang="en-US" dirty="0"/>
              <a:t>αγωγή στην </a:t>
            </a:r>
            <a:r>
              <a:rPr lang="el-GR" dirty="0"/>
              <a:t>Ψ</a:t>
            </a:r>
            <a:r>
              <a:rPr lang="en-US" dirty="0" err="1"/>
              <a:t>ηφι</a:t>
            </a:r>
            <a:r>
              <a:rPr lang="en-US" dirty="0"/>
              <a:t>ακή </a:t>
            </a:r>
            <a:r>
              <a:rPr lang="el-GR" dirty="0"/>
              <a:t>Ε</a:t>
            </a:r>
            <a:r>
              <a:rPr lang="en-US" dirty="0" err="1"/>
              <a:t>υημερί</a:t>
            </a:r>
            <a:r>
              <a:rPr lang="en-US" dirty="0"/>
              <a:t>α: τα </a:t>
            </a:r>
            <a:r>
              <a:rPr lang="el-GR" dirty="0"/>
              <a:t>Π</a:t>
            </a:r>
            <a:r>
              <a:rPr lang="en-US" dirty="0"/>
              <a:t>λα</a:t>
            </a:r>
            <a:r>
              <a:rPr lang="en-US" dirty="0" err="1"/>
              <a:t>ίσι</a:t>
            </a:r>
            <a:r>
              <a:rPr lang="en-US" dirty="0"/>
              <a:t>α PERMA-Digital</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ae6d943e68_0_56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1: Η Σημασία της Ευημερίας και της Ψηφιακής Ευημερίας</a:t>
            </a:r>
            <a:endParaRPr sz="3000" dirty="0"/>
          </a:p>
        </p:txBody>
      </p:sp>
      <p:sp>
        <p:nvSpPr>
          <p:cNvPr id="128" name="Google Shape;128;g3ae6d943e68_0_56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1.3 Η </a:t>
            </a:r>
            <a:r>
              <a:rPr lang="el-GR" dirty="0"/>
              <a:t>Α</a:t>
            </a:r>
            <a:r>
              <a:rPr lang="en-US" dirty="0"/>
              <a:t>να</a:t>
            </a:r>
            <a:r>
              <a:rPr lang="en-US" dirty="0" err="1"/>
              <a:t>γκ</a:t>
            </a:r>
            <a:r>
              <a:rPr lang="en-US" dirty="0"/>
              <a:t>αιότητα της </a:t>
            </a:r>
            <a:r>
              <a:rPr lang="el-GR" dirty="0"/>
              <a:t>Ψ</a:t>
            </a:r>
            <a:r>
              <a:rPr lang="en-US" dirty="0" err="1"/>
              <a:t>ηφι</a:t>
            </a:r>
            <a:r>
              <a:rPr lang="en-US" dirty="0"/>
              <a:t>ακής </a:t>
            </a:r>
            <a:r>
              <a:rPr lang="el-GR" dirty="0"/>
              <a:t>Ε</a:t>
            </a:r>
            <a:r>
              <a:rPr lang="en-US" dirty="0" err="1"/>
              <a:t>υημερί</a:t>
            </a:r>
            <a:r>
              <a:rPr lang="en-US" dirty="0"/>
              <a:t>ας στην </a:t>
            </a:r>
            <a:r>
              <a:rPr lang="el-GR" dirty="0"/>
              <a:t>Ε</a:t>
            </a:r>
            <a:r>
              <a:rPr lang="en-US" dirty="0"/>
              <a:t>κπα</a:t>
            </a:r>
            <a:r>
              <a:rPr lang="en-US" dirty="0" err="1"/>
              <a:t>ίδευση</a:t>
            </a:r>
            <a:endParaRPr dirty="0"/>
          </a:p>
        </p:txBody>
      </p:sp>
      <p:sp>
        <p:nvSpPr>
          <p:cNvPr id="129" name="Google Shape;129;g3ae6d943e68_0_564"/>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r>
              <a:rPr lang="el-GR" dirty="0">
                <a:solidFill>
                  <a:srgbClr val="000000"/>
                </a:solidFill>
              </a:rPr>
              <a:t>Έ</a:t>
            </a:r>
            <a:r>
              <a:rPr lang="en-US" dirty="0" err="1">
                <a:solidFill>
                  <a:srgbClr val="000000"/>
                </a:solidFill>
              </a:rPr>
              <a:t>ρευν</a:t>
            </a:r>
            <a:r>
              <a:rPr lang="el-GR" dirty="0" err="1">
                <a:solidFill>
                  <a:srgbClr val="000000"/>
                </a:solidFill>
              </a:rPr>
              <a:t>ες</a:t>
            </a:r>
            <a:r>
              <a:rPr lang="en-US" dirty="0">
                <a:solidFill>
                  <a:srgbClr val="000000"/>
                </a:solidFill>
              </a:rPr>
              <a:t> </a:t>
            </a:r>
            <a:r>
              <a:rPr lang="en-US" dirty="0" err="1">
                <a:solidFill>
                  <a:srgbClr val="000000"/>
                </a:solidFill>
              </a:rPr>
              <a:t>δείχν</a:t>
            </a:r>
            <a:r>
              <a:rPr lang="el-GR" dirty="0" err="1">
                <a:solidFill>
                  <a:srgbClr val="000000"/>
                </a:solidFill>
              </a:rPr>
              <a:t>ουν</a:t>
            </a:r>
            <a:r>
              <a:rPr lang="el-GR" dirty="0">
                <a:solidFill>
                  <a:srgbClr val="000000"/>
                </a:solidFill>
              </a:rPr>
              <a:t> </a:t>
            </a:r>
            <a:r>
              <a:rPr lang="en-US" dirty="0" err="1">
                <a:solidFill>
                  <a:srgbClr val="000000"/>
                </a:solidFill>
              </a:rPr>
              <a:t>τόσο</a:t>
            </a:r>
            <a:r>
              <a:rPr lang="en-US" dirty="0">
                <a:solidFill>
                  <a:srgbClr val="000000"/>
                </a:solidFill>
              </a:rPr>
              <a:t> θετικές όσο και α</a:t>
            </a:r>
            <a:r>
              <a:rPr lang="en-US" dirty="0" err="1">
                <a:solidFill>
                  <a:srgbClr val="000000"/>
                </a:solidFill>
              </a:rPr>
              <a:t>ρνητικές</a:t>
            </a:r>
            <a:r>
              <a:rPr lang="en-US" dirty="0">
                <a:solidFill>
                  <a:srgbClr val="000000"/>
                </a:solidFill>
              </a:rPr>
              <a:t> </a:t>
            </a:r>
            <a:r>
              <a:rPr lang="el-GR" dirty="0">
                <a:solidFill>
                  <a:srgbClr val="000000"/>
                </a:solidFill>
              </a:rPr>
              <a:t>συνέπειες</a:t>
            </a:r>
            <a:r>
              <a:rPr lang="en-US" dirty="0">
                <a:solidFill>
                  <a:srgbClr val="000000"/>
                </a:solidFill>
              </a:rPr>
              <a:t>:</a:t>
            </a:r>
            <a:endParaRPr dirty="0">
              <a:solidFill>
                <a:srgbClr val="000000"/>
              </a:solidFill>
            </a:endParaRPr>
          </a:p>
          <a:p>
            <a:pPr marL="0" lvl="0" indent="0" algn="l" rtl="0">
              <a:lnSpc>
                <a:spcPct val="100000"/>
              </a:lnSpc>
              <a:spcBef>
                <a:spcPts val="0"/>
              </a:spcBef>
              <a:spcAft>
                <a:spcPts val="0"/>
              </a:spcAft>
              <a:buNone/>
            </a:pPr>
            <a:endParaRPr dirty="0">
              <a:solidFill>
                <a:srgbClr val="000000"/>
              </a:solidFill>
            </a:endParaRPr>
          </a:p>
          <a:p>
            <a:pPr marL="457200" lvl="0" indent="-342900" algn="l" rtl="0">
              <a:lnSpc>
                <a:spcPct val="100000"/>
              </a:lnSpc>
              <a:spcBef>
                <a:spcPts val="0"/>
              </a:spcBef>
              <a:spcAft>
                <a:spcPts val="0"/>
              </a:spcAft>
              <a:buClr>
                <a:srgbClr val="AA87FF"/>
              </a:buClr>
              <a:buSzPts val="1800"/>
              <a:buFont typeface="Calibri"/>
              <a:buChar char="●"/>
            </a:pPr>
            <a:r>
              <a:rPr lang="en-US" b="1" dirty="0" err="1">
                <a:solidFill>
                  <a:srgbClr val="000000"/>
                </a:solidFill>
              </a:rPr>
              <a:t>Θετικές</a:t>
            </a:r>
            <a:r>
              <a:rPr lang="en-US" b="1" dirty="0">
                <a:solidFill>
                  <a:srgbClr val="000000"/>
                </a:solidFill>
              </a:rPr>
              <a:t> </a:t>
            </a:r>
            <a:r>
              <a:rPr lang="el-GR" b="1" dirty="0" err="1">
                <a:solidFill>
                  <a:srgbClr val="000000"/>
                </a:solidFill>
              </a:rPr>
              <a:t>συνέπειε</a:t>
            </a:r>
            <a:r>
              <a:rPr lang="en-US" b="1" dirty="0">
                <a:solidFill>
                  <a:srgbClr val="000000"/>
                </a:solidFill>
              </a:rPr>
              <a:t>ς</a:t>
            </a:r>
            <a:r>
              <a:rPr lang="en-US" dirty="0">
                <a:solidFill>
                  <a:srgbClr val="000000"/>
                </a:solidFill>
              </a:rPr>
              <a:t>: </a:t>
            </a:r>
            <a:r>
              <a:rPr lang="en-US" dirty="0" err="1">
                <a:solidFill>
                  <a:srgbClr val="000000"/>
                </a:solidFill>
              </a:rPr>
              <a:t>ενισχυμένη</a:t>
            </a:r>
            <a:r>
              <a:rPr lang="en-US" dirty="0">
                <a:solidFill>
                  <a:srgbClr val="000000"/>
                </a:solidFill>
              </a:rPr>
              <a:t> </a:t>
            </a:r>
            <a:r>
              <a:rPr lang="en-US" dirty="0" err="1">
                <a:solidFill>
                  <a:srgbClr val="000000"/>
                </a:solidFill>
              </a:rPr>
              <a:t>συνεργ</a:t>
            </a:r>
            <a:r>
              <a:rPr lang="en-US" dirty="0">
                <a:solidFill>
                  <a:srgbClr val="000000"/>
                </a:solidFill>
              </a:rPr>
              <a:t>ασία, πρόσβαση στη γνώση, ευκαιρίες μάθησης χωρίς αποκλεισμούς, δημιουργική έκφραση.</a:t>
            </a:r>
            <a:endParaRPr dirty="0">
              <a:solidFill>
                <a:schemeClr val="dk1"/>
              </a:solidFill>
            </a:endParaRPr>
          </a:p>
          <a:p>
            <a:pPr marL="457200" lvl="0" indent="-342900" algn="l" rtl="0">
              <a:lnSpc>
                <a:spcPct val="100000"/>
              </a:lnSpc>
              <a:spcBef>
                <a:spcPts val="0"/>
              </a:spcBef>
              <a:spcAft>
                <a:spcPts val="0"/>
              </a:spcAft>
              <a:buClr>
                <a:srgbClr val="AA87FF"/>
              </a:buClr>
              <a:buSzPts val="1800"/>
              <a:buFont typeface="Calibri"/>
              <a:buChar char="●"/>
            </a:pPr>
            <a:r>
              <a:rPr lang="en-US" b="1" dirty="0" err="1">
                <a:solidFill>
                  <a:srgbClr val="000000"/>
                </a:solidFill>
              </a:rPr>
              <a:t>Αρνητικές</a:t>
            </a:r>
            <a:r>
              <a:rPr lang="en-US" b="1" dirty="0">
                <a:solidFill>
                  <a:srgbClr val="000000"/>
                </a:solidFill>
              </a:rPr>
              <a:t> </a:t>
            </a:r>
            <a:r>
              <a:rPr lang="el-GR" b="1" dirty="0">
                <a:solidFill>
                  <a:srgbClr val="000000"/>
                </a:solidFill>
              </a:rPr>
              <a:t>συνέπειες</a:t>
            </a:r>
            <a:r>
              <a:rPr lang="en-US" dirty="0">
                <a:solidFill>
                  <a:srgbClr val="000000"/>
                </a:solidFill>
              </a:rPr>
              <a:t>: </a:t>
            </a:r>
            <a:r>
              <a:rPr lang="en-US" dirty="0" err="1">
                <a:solidFill>
                  <a:srgbClr val="000000"/>
                </a:solidFill>
              </a:rPr>
              <a:t>κό</a:t>
            </a:r>
            <a:r>
              <a:rPr lang="en-US" dirty="0">
                <a:solidFill>
                  <a:srgbClr val="000000"/>
                </a:solidFill>
              </a:rPr>
              <a:t>πωση από την οθόνη, διαδικτυακός εκφοβισμός, μειωμένη ικανότητα συγκέντρωσης, κοινωνική σύγκριση, διαταραχ</a:t>
            </a:r>
            <a:r>
              <a:rPr lang="el-GR" dirty="0" err="1">
                <a:solidFill>
                  <a:srgbClr val="000000"/>
                </a:solidFill>
              </a:rPr>
              <a:t>ές</a:t>
            </a:r>
            <a:r>
              <a:rPr lang="en-US" dirty="0">
                <a:solidFill>
                  <a:srgbClr val="000000"/>
                </a:solidFill>
              </a:rPr>
              <a:t> ύπνου.</a:t>
            </a:r>
            <a:endParaRPr dirty="0">
              <a:solidFill>
                <a:schemeClr val="dk1"/>
              </a:solidFill>
            </a:endParaRPr>
          </a:p>
          <a:p>
            <a:pPr marL="0" lvl="0" indent="0" algn="l" rtl="0">
              <a:lnSpc>
                <a:spcPct val="100000"/>
              </a:lnSpc>
              <a:spcBef>
                <a:spcPts val="0"/>
              </a:spcBef>
              <a:spcAft>
                <a:spcPts val="0"/>
              </a:spcAft>
              <a:buNone/>
            </a:pPr>
            <a:endParaRPr dirty="0">
              <a:solidFill>
                <a:srgbClr val="000000"/>
              </a:solidFill>
            </a:endParaRPr>
          </a:p>
          <a:p>
            <a:pPr marL="0" lvl="0" indent="0" algn="ctr"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r>
              <a:rPr lang="en-US" sz="2500" b="1" dirty="0">
                <a:solidFill>
                  <a:srgbClr val="000000"/>
                </a:solidFill>
              </a:rPr>
              <a:t>Η π</a:t>
            </a:r>
            <a:r>
              <a:rPr lang="en-US" sz="2500" b="1" dirty="0" err="1">
                <a:solidFill>
                  <a:srgbClr val="000000"/>
                </a:solidFill>
              </a:rPr>
              <a:t>ροώθηση</a:t>
            </a:r>
            <a:r>
              <a:rPr lang="en-US" sz="2500" b="1" dirty="0">
                <a:solidFill>
                  <a:srgbClr val="000000"/>
                </a:solidFill>
              </a:rPr>
              <a:t> </a:t>
            </a:r>
            <a:r>
              <a:rPr lang="en-US" sz="2500" b="1" dirty="0" err="1">
                <a:solidFill>
                  <a:srgbClr val="000000"/>
                </a:solidFill>
              </a:rPr>
              <a:t>της</a:t>
            </a:r>
            <a:r>
              <a:rPr lang="en-US" sz="2500" b="1" dirty="0">
                <a:solidFill>
                  <a:srgbClr val="000000"/>
                </a:solidFill>
              </a:rPr>
              <a:t> </a:t>
            </a:r>
            <a:r>
              <a:rPr lang="en-US" sz="2500" b="1" dirty="0" err="1">
                <a:solidFill>
                  <a:srgbClr val="000000"/>
                </a:solidFill>
              </a:rPr>
              <a:t>ψηφι</a:t>
            </a:r>
            <a:r>
              <a:rPr lang="en-US" sz="2500" b="1" dirty="0">
                <a:solidFill>
                  <a:srgbClr val="000000"/>
                </a:solidFill>
              </a:rPr>
              <a:t>ακής ευημερίας εξασφαλίζει ότι </a:t>
            </a:r>
            <a:r>
              <a:rPr lang="el-GR" sz="2500" b="1" dirty="0">
                <a:solidFill>
                  <a:srgbClr val="000000"/>
                </a:solidFill>
              </a:rPr>
              <a:t>οι μαθήτριες/-</a:t>
            </a:r>
            <a:r>
              <a:rPr lang="el-GR" sz="2500" b="1" dirty="0" err="1">
                <a:solidFill>
                  <a:srgbClr val="000000"/>
                </a:solidFill>
              </a:rPr>
              <a:t>τριές</a:t>
            </a:r>
            <a:r>
              <a:rPr lang="en-US" sz="2500" b="1" dirty="0">
                <a:solidFill>
                  <a:srgbClr val="000000"/>
                </a:solidFill>
              </a:rPr>
              <a:t> σας όχι μόνο αποκτούν </a:t>
            </a:r>
            <a:r>
              <a:rPr lang="en-US" sz="2500" b="1" dirty="0" err="1">
                <a:solidFill>
                  <a:srgbClr val="000000"/>
                </a:solidFill>
              </a:rPr>
              <a:t>γνώσεις</a:t>
            </a:r>
            <a:r>
              <a:rPr lang="en-US" sz="2500" b="1" dirty="0">
                <a:solidFill>
                  <a:srgbClr val="000000"/>
                </a:solidFill>
              </a:rPr>
              <a:t>, αλλά και αναπ</a:t>
            </a:r>
            <a:r>
              <a:rPr lang="en-US" sz="2500" b="1" dirty="0" err="1">
                <a:solidFill>
                  <a:srgbClr val="000000"/>
                </a:solidFill>
              </a:rPr>
              <a:t>τύσσουν</a:t>
            </a:r>
            <a:r>
              <a:rPr lang="en-US" sz="2500" b="1" dirty="0">
                <a:solidFill>
                  <a:srgbClr val="000000"/>
                </a:solidFill>
              </a:rPr>
              <a:t> </a:t>
            </a:r>
            <a:r>
              <a:rPr lang="en-US" sz="2500" b="1" dirty="0" err="1">
                <a:solidFill>
                  <a:srgbClr val="000000"/>
                </a:solidFill>
              </a:rPr>
              <a:t>υγιε</a:t>
            </a:r>
            <a:r>
              <a:rPr lang="el-GR" sz="2500" b="1" dirty="0" err="1">
                <a:solidFill>
                  <a:srgbClr val="000000"/>
                </a:solidFill>
              </a:rPr>
              <a:t>ινέ</a:t>
            </a:r>
            <a:r>
              <a:rPr lang="en-US" sz="2500" b="1" dirty="0">
                <a:solidFill>
                  <a:srgbClr val="000000"/>
                </a:solidFill>
              </a:rPr>
              <a:t>ς συνήθειες που υποστηρίζουν τη δια βίου μάθηση και την υπεύθυνη πολιτειότητα.</a:t>
            </a:r>
            <a:endParaRPr sz="2500" b="1"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90000"/>
              </a:lnSpc>
              <a:spcBef>
                <a:spcPts val="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3ae6d943e68_0_4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1: Η Σημασία της Ευημερίας και της Ψηφιακής Ευημερίας</a:t>
            </a:r>
            <a:endParaRPr sz="3000" dirty="0"/>
          </a:p>
        </p:txBody>
      </p:sp>
      <p:sp>
        <p:nvSpPr>
          <p:cNvPr id="135" name="Google Shape;135;g3ae6d943e68_0_4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err="1"/>
              <a:t>Δρ</a:t>
            </a:r>
            <a:r>
              <a:rPr lang="en-US" dirty="0"/>
              <a:t>αστηριότητα 1 - Κατανόηση των </a:t>
            </a:r>
            <a:r>
              <a:rPr lang="el-GR" dirty="0"/>
              <a:t>Ψ</a:t>
            </a:r>
            <a:r>
              <a:rPr lang="en-US" dirty="0" err="1"/>
              <a:t>ηφι</a:t>
            </a:r>
            <a:r>
              <a:rPr lang="en-US" dirty="0"/>
              <a:t>ακών και </a:t>
            </a:r>
            <a:r>
              <a:rPr lang="el-GR" dirty="0"/>
              <a:t>Μ</a:t>
            </a:r>
            <a:r>
              <a:rPr lang="en-US" dirty="0"/>
              <a:t>η </a:t>
            </a:r>
            <a:r>
              <a:rPr lang="el-GR" dirty="0"/>
              <a:t>Ψ</a:t>
            </a:r>
            <a:r>
              <a:rPr lang="en-US" dirty="0" err="1"/>
              <a:t>ηφι</a:t>
            </a:r>
            <a:r>
              <a:rPr lang="en-US" dirty="0"/>
              <a:t>ακών </a:t>
            </a:r>
            <a:r>
              <a:rPr lang="el-GR" dirty="0"/>
              <a:t>Π</a:t>
            </a:r>
            <a:r>
              <a:rPr lang="en-US" dirty="0"/>
              <a:t>λα</a:t>
            </a:r>
            <a:r>
              <a:rPr lang="en-US" dirty="0" err="1"/>
              <a:t>ισίων</a:t>
            </a:r>
            <a:endParaRPr dirty="0"/>
          </a:p>
        </p:txBody>
      </p:sp>
      <p:sp>
        <p:nvSpPr>
          <p:cNvPr id="136" name="Google Shape;136;g3ae6d943e68_0_4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600" dirty="0" err="1">
                <a:solidFill>
                  <a:schemeClr val="dk1"/>
                </a:solidFill>
              </a:rPr>
              <a:t>Αυτή</a:t>
            </a:r>
            <a:r>
              <a:rPr lang="en-US" sz="1600" dirty="0">
                <a:solidFill>
                  <a:schemeClr val="dk1"/>
                </a:solidFill>
              </a:rPr>
              <a:t> η </a:t>
            </a:r>
            <a:r>
              <a:rPr lang="en-US" sz="1600" dirty="0" err="1">
                <a:solidFill>
                  <a:schemeClr val="dk1"/>
                </a:solidFill>
              </a:rPr>
              <a:t>δρ</a:t>
            </a:r>
            <a:r>
              <a:rPr lang="en-US" sz="1600" dirty="0">
                <a:solidFill>
                  <a:schemeClr val="dk1"/>
                </a:solidFill>
              </a:rPr>
              <a:t>αστηριότητα σας βοηθά να κατανοήσετε πώς τα ψηφιακά και μη ψηφιακά περιβάλλοντα επηρεάζουν την ευημερία σε τέσσερις</a:t>
            </a:r>
            <a:r>
              <a:rPr lang="el-GR" sz="1600" dirty="0">
                <a:solidFill>
                  <a:schemeClr val="dk1"/>
                </a:solidFill>
              </a:rPr>
              <a:t> (4)</a:t>
            </a:r>
            <a:r>
              <a:rPr lang="en-US" sz="1600" dirty="0">
                <a:solidFill>
                  <a:schemeClr val="dk1"/>
                </a:solidFill>
              </a:rPr>
              <a:t> τομείς. </a:t>
            </a:r>
            <a:r>
              <a:rPr lang="en-US" sz="1600" dirty="0" err="1">
                <a:solidFill>
                  <a:schemeClr val="dk1"/>
                </a:solidFill>
              </a:rPr>
              <a:t>Αφού</a:t>
            </a:r>
            <a:r>
              <a:rPr lang="en-US" sz="1600" dirty="0">
                <a:solidFill>
                  <a:schemeClr val="dk1"/>
                </a:solidFill>
              </a:rPr>
              <a:t> </a:t>
            </a:r>
            <a:r>
              <a:rPr lang="en-US" sz="1600" dirty="0" err="1">
                <a:solidFill>
                  <a:schemeClr val="dk1"/>
                </a:solidFill>
              </a:rPr>
              <a:t>την</a:t>
            </a:r>
            <a:r>
              <a:rPr lang="en-US" sz="1600" dirty="0">
                <a:solidFill>
                  <a:schemeClr val="dk1"/>
                </a:solidFill>
              </a:rPr>
              <a:t> </a:t>
            </a:r>
            <a:r>
              <a:rPr lang="en-US" sz="1600" dirty="0" err="1">
                <a:solidFill>
                  <a:schemeClr val="dk1"/>
                </a:solidFill>
              </a:rPr>
              <a:t>ολοκληρώσετε</a:t>
            </a:r>
            <a:r>
              <a:rPr lang="en-US" sz="1600" dirty="0">
                <a:solidFill>
                  <a:schemeClr val="dk1"/>
                </a:solidFill>
              </a:rPr>
              <a:t> </a:t>
            </a:r>
            <a:r>
              <a:rPr lang="en-US" sz="1600" dirty="0" err="1">
                <a:solidFill>
                  <a:schemeClr val="dk1"/>
                </a:solidFill>
              </a:rPr>
              <a:t>μόνοι</a:t>
            </a:r>
            <a:r>
              <a:rPr lang="el-GR" sz="1600" dirty="0">
                <a:solidFill>
                  <a:schemeClr val="dk1"/>
                </a:solidFill>
              </a:rPr>
              <a:t>/-</a:t>
            </a:r>
            <a:r>
              <a:rPr lang="el-GR" sz="1600" dirty="0" err="1">
                <a:solidFill>
                  <a:schemeClr val="dk1"/>
                </a:solidFill>
              </a:rPr>
              <a:t>νες</a:t>
            </a:r>
            <a:r>
              <a:rPr lang="en-US" sz="1600" dirty="0">
                <a:solidFill>
                  <a:schemeClr val="dk1"/>
                </a:solidFill>
              </a:rPr>
              <a:t> σας, μπ</a:t>
            </a:r>
            <a:r>
              <a:rPr lang="en-US" sz="1600" dirty="0" err="1">
                <a:solidFill>
                  <a:schemeClr val="dk1"/>
                </a:solidFill>
              </a:rPr>
              <a:t>ορείτε</a:t>
            </a:r>
            <a:r>
              <a:rPr lang="en-US" sz="1600" dirty="0">
                <a:solidFill>
                  <a:schemeClr val="dk1"/>
                </a:solidFill>
              </a:rPr>
              <a:t> να επανα</a:t>
            </a:r>
            <a:r>
              <a:rPr lang="en-US" sz="1600" dirty="0" err="1">
                <a:solidFill>
                  <a:schemeClr val="dk1"/>
                </a:solidFill>
              </a:rPr>
              <a:t>λά</a:t>
            </a:r>
            <a:r>
              <a:rPr lang="en-US" sz="1600" dirty="0">
                <a:solidFill>
                  <a:schemeClr val="dk1"/>
                </a:solidFill>
              </a:rPr>
              <a:t>βετε τα ίδια βήματα με </a:t>
            </a:r>
            <a:r>
              <a:rPr lang="el-GR" sz="1600" dirty="0">
                <a:solidFill>
                  <a:schemeClr val="dk1"/>
                </a:solidFill>
              </a:rPr>
              <a:t>τους/τις μαθήτριες/-</a:t>
            </a:r>
            <a:r>
              <a:rPr lang="el-GR" sz="1600" dirty="0" err="1">
                <a:solidFill>
                  <a:schemeClr val="dk1"/>
                </a:solidFill>
              </a:rPr>
              <a:t>τριές</a:t>
            </a:r>
            <a:r>
              <a:rPr lang="en-US" sz="1600" dirty="0">
                <a:solidFill>
                  <a:schemeClr val="dk1"/>
                </a:solidFill>
              </a:rPr>
              <a:t> σας για να τους</a:t>
            </a:r>
            <a:r>
              <a:rPr lang="el-GR" sz="1600" dirty="0">
                <a:solidFill>
                  <a:schemeClr val="dk1"/>
                </a:solidFill>
              </a:rPr>
              <a:t>/τις</a:t>
            </a:r>
            <a:r>
              <a:rPr lang="en-US" sz="1600" dirty="0">
                <a:solidFill>
                  <a:schemeClr val="dk1"/>
                </a:solidFill>
              </a:rPr>
              <a:t> βοηθήσετε να αναγνωρίσουν πώς οι καθημερινές ψηφιακές τους συνήθειες επηρεάζουν τον τρόπο που αισθάνονται, σκέφτονται και συμπεριφέρονται.</a:t>
            </a:r>
            <a:endParaRPr sz="1600" dirty="0">
              <a:solidFill>
                <a:schemeClr val="dk1"/>
              </a:solidFill>
            </a:endParaRPr>
          </a:p>
          <a:p>
            <a:pPr marL="0" lvl="0" indent="0" algn="l" rtl="0">
              <a:lnSpc>
                <a:spcPct val="107000"/>
              </a:lnSpc>
              <a:spcBef>
                <a:spcPts val="800"/>
              </a:spcBef>
              <a:spcAft>
                <a:spcPts val="0"/>
              </a:spcAft>
              <a:buNone/>
            </a:pPr>
            <a:r>
              <a:rPr lang="en-US" sz="1600" b="1" dirty="0" err="1">
                <a:solidFill>
                  <a:schemeClr val="dk1"/>
                </a:solidFill>
              </a:rPr>
              <a:t>Βήμ</a:t>
            </a:r>
            <a:r>
              <a:rPr lang="en-US" sz="1600" b="1" dirty="0">
                <a:solidFill>
                  <a:schemeClr val="dk1"/>
                </a:solidFill>
              </a:rPr>
              <a:t>α 1o</a:t>
            </a:r>
            <a:r>
              <a:rPr lang="el-GR" sz="1600" b="1" dirty="0">
                <a:solidFill>
                  <a:schemeClr val="dk1"/>
                </a:solidFill>
              </a:rPr>
              <a:t>:</a:t>
            </a:r>
            <a:endParaRPr sz="1600" b="1" dirty="0">
              <a:solidFill>
                <a:schemeClr val="dk1"/>
              </a:solidFill>
            </a:endParaRPr>
          </a:p>
          <a:p>
            <a:pPr marL="0" lvl="0" indent="0" algn="l" rtl="0">
              <a:lnSpc>
                <a:spcPct val="107000"/>
              </a:lnSpc>
              <a:spcBef>
                <a:spcPts val="800"/>
              </a:spcBef>
              <a:spcAft>
                <a:spcPts val="0"/>
              </a:spcAft>
              <a:buNone/>
            </a:pPr>
            <a:r>
              <a:rPr lang="en-US" sz="1600" dirty="0" err="1">
                <a:solidFill>
                  <a:schemeClr val="dk1"/>
                </a:solidFill>
              </a:rPr>
              <a:t>Χρησιμο</a:t>
            </a:r>
            <a:r>
              <a:rPr lang="en-US" sz="1600" dirty="0">
                <a:solidFill>
                  <a:schemeClr val="dk1"/>
                </a:solidFill>
              </a:rPr>
              <a:t>ποιήστε τον πίνακα στο έγγραφο «Σύγκριση των </a:t>
            </a:r>
            <a:r>
              <a:rPr lang="el-GR" sz="1600" dirty="0">
                <a:solidFill>
                  <a:schemeClr val="dk1"/>
                </a:solidFill>
              </a:rPr>
              <a:t>Θ</a:t>
            </a:r>
            <a:r>
              <a:rPr lang="en-US" sz="1600" dirty="0" err="1">
                <a:solidFill>
                  <a:schemeClr val="dk1"/>
                </a:solidFill>
              </a:rPr>
              <a:t>ετικών</a:t>
            </a:r>
            <a:r>
              <a:rPr lang="en-US" sz="1600" dirty="0">
                <a:solidFill>
                  <a:schemeClr val="dk1"/>
                </a:solidFill>
              </a:rPr>
              <a:t> και </a:t>
            </a:r>
            <a:r>
              <a:rPr lang="el-GR" sz="1600" dirty="0">
                <a:solidFill>
                  <a:schemeClr val="dk1"/>
                </a:solidFill>
              </a:rPr>
              <a:t>Α</a:t>
            </a:r>
            <a:r>
              <a:rPr lang="en-US" sz="1600" dirty="0" err="1">
                <a:solidFill>
                  <a:schemeClr val="dk1"/>
                </a:solidFill>
              </a:rPr>
              <a:t>ρνητικών</a:t>
            </a:r>
            <a:r>
              <a:rPr lang="en-US" sz="1600" dirty="0">
                <a:solidFill>
                  <a:schemeClr val="dk1"/>
                </a:solidFill>
              </a:rPr>
              <a:t> </a:t>
            </a:r>
            <a:r>
              <a:rPr lang="el-GR" sz="1600" dirty="0">
                <a:solidFill>
                  <a:schemeClr val="dk1"/>
                </a:solidFill>
              </a:rPr>
              <a:t>Συνεπειών</a:t>
            </a:r>
            <a:r>
              <a:rPr lang="en-US" sz="1600" dirty="0">
                <a:solidFill>
                  <a:schemeClr val="dk1"/>
                </a:solidFill>
              </a:rPr>
              <a:t> </a:t>
            </a:r>
            <a:r>
              <a:rPr lang="el-GR" sz="1600" dirty="0">
                <a:solidFill>
                  <a:schemeClr val="dk1"/>
                </a:solidFill>
              </a:rPr>
              <a:t>στους/στις Μαθητές/-</a:t>
            </a:r>
            <a:r>
              <a:rPr lang="el-GR" sz="1600" dirty="0" err="1">
                <a:solidFill>
                  <a:schemeClr val="dk1"/>
                </a:solidFill>
              </a:rPr>
              <a:t>τριες</a:t>
            </a:r>
            <a:r>
              <a:rPr lang="en-US" sz="1600" dirty="0">
                <a:solidFill>
                  <a:schemeClr val="dk1"/>
                </a:solidFill>
              </a:rPr>
              <a:t>» </a:t>
            </a:r>
            <a:r>
              <a:rPr lang="en-US" sz="1600" dirty="0" err="1">
                <a:solidFill>
                  <a:schemeClr val="dk1"/>
                </a:solidFill>
              </a:rPr>
              <a:t>γι</a:t>
            </a:r>
            <a:r>
              <a:rPr lang="en-US" sz="1600" dirty="0">
                <a:solidFill>
                  <a:schemeClr val="dk1"/>
                </a:solidFill>
              </a:rPr>
              <a:t>α να συγκρίνετε τον τρόπο με τον οποίο τα ψηφιακά και μη ψηφιακά περιβάλλοντα επηρεάζουν τη σωματική, ψυχική, συναισθηματική και κοινωνική ευημερία των </a:t>
            </a:r>
            <a:r>
              <a:rPr lang="el-GR" sz="1600" dirty="0">
                <a:solidFill>
                  <a:schemeClr val="dk1"/>
                </a:solidFill>
              </a:rPr>
              <a:t>μαθητών/-τριών</a:t>
            </a:r>
            <a:r>
              <a:rPr lang="en-US" sz="1600" dirty="0">
                <a:solidFill>
                  <a:schemeClr val="dk1"/>
                </a:solidFill>
              </a:rPr>
              <a:t>.</a:t>
            </a:r>
            <a:endParaRPr sz="1600" dirty="0">
              <a:solidFill>
                <a:schemeClr val="dk1"/>
              </a:solidFill>
            </a:endParaRPr>
          </a:p>
          <a:p>
            <a:pPr marL="0" lvl="0" indent="0" algn="l" rtl="0">
              <a:lnSpc>
                <a:spcPct val="107000"/>
              </a:lnSpc>
              <a:spcBef>
                <a:spcPts val="800"/>
              </a:spcBef>
              <a:spcAft>
                <a:spcPts val="0"/>
              </a:spcAft>
              <a:buNone/>
            </a:pPr>
            <a:r>
              <a:rPr lang="en-US" sz="1600" b="1" dirty="0" err="1">
                <a:solidFill>
                  <a:schemeClr val="dk1"/>
                </a:solidFill>
              </a:rPr>
              <a:t>Βήμ</a:t>
            </a:r>
            <a:r>
              <a:rPr lang="en-US" sz="1600" b="1" dirty="0">
                <a:solidFill>
                  <a:schemeClr val="dk1"/>
                </a:solidFill>
              </a:rPr>
              <a:t>α 2o</a:t>
            </a:r>
            <a:r>
              <a:rPr lang="el-GR" sz="1600" b="1" dirty="0">
                <a:solidFill>
                  <a:schemeClr val="dk1"/>
                </a:solidFill>
              </a:rPr>
              <a:t>:</a:t>
            </a:r>
            <a:endParaRPr sz="1600" b="1" dirty="0">
              <a:solidFill>
                <a:schemeClr val="dk1"/>
              </a:solidFill>
            </a:endParaRPr>
          </a:p>
          <a:p>
            <a:pPr marL="0" lvl="0" indent="0" algn="l" rtl="0">
              <a:lnSpc>
                <a:spcPct val="107000"/>
              </a:lnSpc>
              <a:spcBef>
                <a:spcPts val="800"/>
              </a:spcBef>
              <a:spcAft>
                <a:spcPts val="0"/>
              </a:spcAft>
              <a:buNone/>
            </a:pPr>
            <a:r>
              <a:rPr lang="en-US" sz="1600" dirty="0" err="1">
                <a:solidFill>
                  <a:schemeClr val="dk1"/>
                </a:solidFill>
              </a:rPr>
              <a:t>Δι</a:t>
            </a:r>
            <a:r>
              <a:rPr lang="en-US" sz="1600" dirty="0">
                <a:solidFill>
                  <a:schemeClr val="dk1"/>
                </a:solidFill>
              </a:rPr>
              <a:t>αβάστε τα παραδείγματα σε κάθε στήλη και σκεφτείτε πώς αυτές οι καταστάσεις εμφανίζονται στην τάξη σας.</a:t>
            </a:r>
            <a:endParaRPr sz="1600" dirty="0">
              <a:solidFill>
                <a:schemeClr val="dk1"/>
              </a:solidFill>
            </a:endParaRPr>
          </a:p>
          <a:p>
            <a:pPr marL="0" lvl="0" indent="0" algn="l" rtl="0">
              <a:lnSpc>
                <a:spcPct val="107000"/>
              </a:lnSpc>
              <a:spcBef>
                <a:spcPts val="800"/>
              </a:spcBef>
              <a:spcAft>
                <a:spcPts val="0"/>
              </a:spcAft>
              <a:buNone/>
            </a:pPr>
            <a:r>
              <a:rPr lang="en-US" sz="1600" b="1" dirty="0" err="1">
                <a:solidFill>
                  <a:schemeClr val="dk1"/>
                </a:solidFill>
              </a:rPr>
              <a:t>Βήμ</a:t>
            </a:r>
            <a:r>
              <a:rPr lang="en-US" sz="1600" b="1" dirty="0">
                <a:solidFill>
                  <a:schemeClr val="dk1"/>
                </a:solidFill>
              </a:rPr>
              <a:t>α 3o</a:t>
            </a:r>
            <a:r>
              <a:rPr lang="el-GR" sz="1600" b="1" dirty="0">
                <a:solidFill>
                  <a:schemeClr val="dk1"/>
                </a:solidFill>
              </a:rPr>
              <a:t>:</a:t>
            </a:r>
            <a:endParaRPr sz="1600" b="1" dirty="0">
              <a:solidFill>
                <a:schemeClr val="dk1"/>
              </a:solidFill>
            </a:endParaRPr>
          </a:p>
          <a:p>
            <a:pPr marL="0" lvl="0" indent="0" algn="l" rtl="0">
              <a:lnSpc>
                <a:spcPct val="107000"/>
              </a:lnSpc>
              <a:spcBef>
                <a:spcPts val="800"/>
              </a:spcBef>
              <a:spcAft>
                <a:spcPts val="0"/>
              </a:spcAft>
              <a:buNone/>
            </a:pPr>
            <a:r>
              <a:rPr lang="en-US" sz="1600" dirty="0" err="1">
                <a:solidFill>
                  <a:schemeClr val="dk1"/>
                </a:solidFill>
              </a:rPr>
              <a:t>Προσθέστε</a:t>
            </a:r>
            <a:r>
              <a:rPr lang="en-US" sz="1600" dirty="0">
                <a:solidFill>
                  <a:schemeClr val="dk1"/>
                </a:solidFill>
              </a:rPr>
              <a:t> </a:t>
            </a:r>
            <a:r>
              <a:rPr lang="en-US" sz="1600" dirty="0" err="1">
                <a:solidFill>
                  <a:schemeClr val="dk1"/>
                </a:solidFill>
              </a:rPr>
              <a:t>έν</a:t>
            </a:r>
            <a:r>
              <a:rPr lang="en-US" sz="1600" dirty="0">
                <a:solidFill>
                  <a:schemeClr val="dk1"/>
                </a:solidFill>
              </a:rPr>
              <a:t>α παράδειγμα από τη διδακτική σας </a:t>
            </a:r>
            <a:r>
              <a:rPr lang="el-GR" sz="1600" dirty="0">
                <a:solidFill>
                  <a:schemeClr val="dk1"/>
                </a:solidFill>
              </a:rPr>
              <a:t>πείρα</a:t>
            </a:r>
            <a:r>
              <a:rPr lang="en-US" sz="1600" dirty="0">
                <a:solidFill>
                  <a:schemeClr val="dk1"/>
                </a:solidFill>
              </a:rPr>
              <a:t> σε οποιαδήποτε σειρά θεωρείτε σχετική.</a:t>
            </a:r>
            <a:endParaRPr sz="1600" dirty="0">
              <a:solidFill>
                <a:schemeClr val="dk1"/>
              </a:solidFill>
            </a:endParaRPr>
          </a:p>
          <a:p>
            <a:pPr marL="0" lvl="0" indent="0" algn="l" rtl="0">
              <a:lnSpc>
                <a:spcPct val="100000"/>
              </a:lnSpc>
              <a:spcBef>
                <a:spcPts val="8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
        <p:nvSpPr>
          <p:cNvPr id="137" name="Google Shape;137;g3ae6d943e68_0_41"/>
          <p:cNvSpPr txBox="1"/>
          <p:nvPr/>
        </p:nvSpPr>
        <p:spPr>
          <a:xfrm>
            <a:off x="1710023" y="5431499"/>
            <a:ext cx="9587700" cy="1320485"/>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7000"/>
              </a:lnSpc>
              <a:spcBef>
                <a:spcPts val="0"/>
              </a:spcBef>
              <a:spcAft>
                <a:spcPts val="0"/>
              </a:spcAft>
              <a:buNone/>
            </a:pPr>
            <a:r>
              <a:rPr lang="en-US" sz="1600" b="1" dirty="0" err="1">
                <a:solidFill>
                  <a:schemeClr val="dk1"/>
                </a:solidFill>
              </a:rPr>
              <a:t>Σκεφτείτε</a:t>
            </a:r>
            <a:r>
              <a:rPr lang="en-US" sz="1600" b="1" dirty="0">
                <a:solidFill>
                  <a:schemeClr val="dk1"/>
                </a:solidFill>
              </a:rPr>
              <a:t> </a:t>
            </a:r>
            <a:r>
              <a:rPr lang="en-US" sz="1600" b="1" dirty="0" err="1">
                <a:solidFill>
                  <a:schemeClr val="dk1"/>
                </a:solidFill>
              </a:rPr>
              <a:t>γι</a:t>
            </a:r>
            <a:r>
              <a:rPr lang="en-US" sz="1600" b="1" dirty="0">
                <a:solidFill>
                  <a:schemeClr val="dk1"/>
                </a:solidFill>
              </a:rPr>
              <a:t>α λίγο:</a:t>
            </a:r>
            <a:endParaRPr sz="1600" b="1" dirty="0">
              <a:solidFill>
                <a:schemeClr val="dk1"/>
              </a:solidFill>
            </a:endParaRPr>
          </a:p>
          <a:p>
            <a:pPr marL="457200" lvl="0" indent="-342900" algn="ctr" rtl="0">
              <a:lnSpc>
                <a:spcPct val="107000"/>
              </a:lnSpc>
              <a:spcBef>
                <a:spcPts val="800"/>
              </a:spcBef>
              <a:spcAft>
                <a:spcPts val="0"/>
              </a:spcAft>
              <a:buClr>
                <a:schemeClr val="dk1"/>
              </a:buClr>
              <a:buSzPts val="1800"/>
              <a:buChar char="-"/>
            </a:pPr>
            <a:r>
              <a:rPr lang="en-US" sz="1600" dirty="0" err="1">
                <a:solidFill>
                  <a:schemeClr val="dk1"/>
                </a:solidFill>
              </a:rPr>
              <a:t>Ποιοι</a:t>
            </a:r>
            <a:r>
              <a:rPr lang="en-US" sz="1600" dirty="0">
                <a:solidFill>
                  <a:schemeClr val="dk1"/>
                </a:solidFill>
              </a:rPr>
              <a:t> </a:t>
            </a:r>
            <a:r>
              <a:rPr lang="en-US" sz="1600" dirty="0" err="1">
                <a:solidFill>
                  <a:schemeClr val="dk1"/>
                </a:solidFill>
              </a:rPr>
              <a:t>τομείς</a:t>
            </a:r>
            <a:r>
              <a:rPr lang="en-US" sz="1600" dirty="0">
                <a:solidFill>
                  <a:schemeClr val="dk1"/>
                </a:solidFill>
              </a:rPr>
              <a:t> </a:t>
            </a:r>
            <a:r>
              <a:rPr lang="en-US" sz="1600" dirty="0" err="1">
                <a:solidFill>
                  <a:schemeClr val="dk1"/>
                </a:solidFill>
              </a:rPr>
              <a:t>ενέχουν</a:t>
            </a:r>
            <a:r>
              <a:rPr lang="en-US" sz="1600" dirty="0">
                <a:solidFill>
                  <a:schemeClr val="dk1"/>
                </a:solidFill>
              </a:rPr>
              <a:t> τους </a:t>
            </a:r>
            <a:r>
              <a:rPr lang="en-US" sz="1600" dirty="0" err="1">
                <a:solidFill>
                  <a:schemeClr val="dk1"/>
                </a:solidFill>
              </a:rPr>
              <a:t>μεγ</a:t>
            </a:r>
            <a:r>
              <a:rPr lang="en-US" sz="1600" dirty="0">
                <a:solidFill>
                  <a:schemeClr val="dk1"/>
                </a:solidFill>
              </a:rPr>
              <a:t>αλύτερους κινδύνους; Ποιες ευκαιρίες ανάπτυξης ξεχωρίζουν;</a:t>
            </a:r>
            <a:endParaRPr sz="1600" dirty="0">
              <a:solidFill>
                <a:schemeClr val="dk1"/>
              </a:solidFill>
            </a:endParaRPr>
          </a:p>
          <a:p>
            <a:pPr marL="457200" lvl="0" indent="-342900" algn="ctr" rtl="0">
              <a:lnSpc>
                <a:spcPct val="107000"/>
              </a:lnSpc>
              <a:spcBef>
                <a:spcPts val="0"/>
              </a:spcBef>
              <a:spcAft>
                <a:spcPts val="0"/>
              </a:spcAft>
              <a:buClr>
                <a:schemeClr val="dk1"/>
              </a:buClr>
              <a:buSzPts val="1800"/>
              <a:buChar char="-"/>
            </a:pPr>
            <a:r>
              <a:rPr lang="en-US" sz="1600" dirty="0">
                <a:solidFill>
                  <a:schemeClr val="dk1"/>
                </a:solidFill>
              </a:rPr>
              <a:t>Υπ</a:t>
            </a:r>
            <a:r>
              <a:rPr lang="en-US" sz="1600" dirty="0" err="1">
                <a:solidFill>
                  <a:schemeClr val="dk1"/>
                </a:solidFill>
              </a:rPr>
              <a:t>άρχουν</a:t>
            </a:r>
            <a:r>
              <a:rPr lang="en-US" sz="1600" dirty="0">
                <a:solidFill>
                  <a:schemeClr val="dk1"/>
                </a:solidFill>
              </a:rPr>
              <a:t> </a:t>
            </a:r>
            <a:r>
              <a:rPr lang="en-US" sz="1600" dirty="0" err="1">
                <a:solidFill>
                  <a:schemeClr val="dk1"/>
                </a:solidFill>
              </a:rPr>
              <a:t>τρό</a:t>
            </a:r>
            <a:r>
              <a:rPr lang="en-US" sz="1600" dirty="0">
                <a:solidFill>
                  <a:schemeClr val="dk1"/>
                </a:solidFill>
              </a:rPr>
              <a:t>ποι για να ελαχιστοποιηθούν οι αρνητικές </a:t>
            </a:r>
            <a:r>
              <a:rPr lang="el-GR" sz="1600" dirty="0" err="1">
                <a:solidFill>
                  <a:schemeClr val="dk1"/>
                </a:solidFill>
              </a:rPr>
              <a:t>συνέπειε</a:t>
            </a:r>
            <a:r>
              <a:rPr lang="en-US" sz="1600" dirty="0">
                <a:solidFill>
                  <a:schemeClr val="dk1"/>
                </a:solidFill>
              </a:rPr>
              <a:t>ς των ψηφιακών και μη ψηφιακών πλαισίων;</a:t>
            </a:r>
            <a:endParaRPr sz="1600"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ae6d943e68_0_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1: Η Σημασία της Ευημερίας και της Ψηφιακής Ευημερίας</a:t>
            </a:r>
            <a:endParaRPr sz="3000" dirty="0"/>
          </a:p>
        </p:txBody>
      </p:sp>
      <p:sp>
        <p:nvSpPr>
          <p:cNvPr id="143" name="Google Shape;143;g3ae6d943e68_0_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err="1"/>
              <a:t>Δρ</a:t>
            </a:r>
            <a:r>
              <a:rPr lang="en-US" dirty="0"/>
              <a:t>αστηριότητα 2 - Πώς τα </a:t>
            </a:r>
            <a:r>
              <a:rPr lang="el-GR" dirty="0"/>
              <a:t>Ψ</a:t>
            </a:r>
            <a:r>
              <a:rPr lang="en-US" dirty="0" err="1"/>
              <a:t>ηφι</a:t>
            </a:r>
            <a:r>
              <a:rPr lang="en-US" dirty="0"/>
              <a:t>ακά </a:t>
            </a:r>
            <a:r>
              <a:rPr lang="el-GR" dirty="0"/>
              <a:t>Ε</a:t>
            </a:r>
            <a:r>
              <a:rPr lang="en-US" dirty="0" err="1"/>
              <a:t>ργ</a:t>
            </a:r>
            <a:r>
              <a:rPr lang="en-US" dirty="0"/>
              <a:t>αλεία </a:t>
            </a:r>
            <a:r>
              <a:rPr lang="el-GR" dirty="0"/>
              <a:t>Ε</a:t>
            </a:r>
            <a:r>
              <a:rPr lang="en-US" dirty="0"/>
              <a:t>π</a:t>
            </a:r>
            <a:r>
              <a:rPr lang="en-US" dirty="0" err="1"/>
              <a:t>ηρεάζουν</a:t>
            </a:r>
            <a:r>
              <a:rPr lang="en-US" dirty="0"/>
              <a:t> </a:t>
            </a:r>
            <a:r>
              <a:rPr lang="en-US" dirty="0" err="1"/>
              <a:t>την</a:t>
            </a:r>
            <a:r>
              <a:rPr lang="en-US" dirty="0"/>
              <a:t> </a:t>
            </a:r>
            <a:r>
              <a:rPr lang="el-GR" dirty="0"/>
              <a:t>Ε</a:t>
            </a:r>
            <a:r>
              <a:rPr lang="en-US" dirty="0" err="1"/>
              <a:t>υημερί</a:t>
            </a:r>
            <a:r>
              <a:rPr lang="en-US" dirty="0"/>
              <a:t>α των </a:t>
            </a:r>
            <a:r>
              <a:rPr lang="el-GR" dirty="0"/>
              <a:t>Μαθητών/-τριών</a:t>
            </a:r>
            <a:endParaRPr dirty="0"/>
          </a:p>
        </p:txBody>
      </p:sp>
      <p:sp>
        <p:nvSpPr>
          <p:cNvPr id="144" name="Google Shape;144;g3ae6d943e68_0_4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dirty="0" err="1">
                <a:solidFill>
                  <a:schemeClr val="dk1"/>
                </a:solidFill>
              </a:rPr>
              <a:t>Αυτή</a:t>
            </a:r>
            <a:r>
              <a:rPr lang="en-US" dirty="0">
                <a:solidFill>
                  <a:schemeClr val="dk1"/>
                </a:solidFill>
              </a:rPr>
              <a:t> η </a:t>
            </a:r>
            <a:r>
              <a:rPr lang="en-US" dirty="0" err="1">
                <a:solidFill>
                  <a:schemeClr val="dk1"/>
                </a:solidFill>
              </a:rPr>
              <a:t>δρ</a:t>
            </a:r>
            <a:r>
              <a:rPr lang="en-US" dirty="0">
                <a:solidFill>
                  <a:schemeClr val="dk1"/>
                </a:solidFill>
              </a:rPr>
              <a:t>αστηριότητα σας βοηθά να </a:t>
            </a:r>
            <a:r>
              <a:rPr lang="el-GR" dirty="0" err="1">
                <a:solidFill>
                  <a:schemeClr val="dk1"/>
                </a:solidFill>
              </a:rPr>
              <a:t>κατανοήσε</a:t>
            </a:r>
            <a:r>
              <a:rPr lang="en-US" dirty="0" err="1">
                <a:solidFill>
                  <a:schemeClr val="dk1"/>
                </a:solidFill>
              </a:rPr>
              <a:t>τε</a:t>
            </a:r>
            <a:r>
              <a:rPr lang="en-US" dirty="0">
                <a:solidFill>
                  <a:schemeClr val="dk1"/>
                </a:solidFill>
              </a:rPr>
              <a:t> πώς τα ψηφιακά εργαλεία επηρεάζουν την ευημερία των </a:t>
            </a:r>
            <a:r>
              <a:rPr lang="el-GR" dirty="0">
                <a:solidFill>
                  <a:schemeClr val="dk1"/>
                </a:solidFill>
              </a:rPr>
              <a:t>μαθητών/-τριών</a:t>
            </a:r>
            <a:r>
              <a:rPr lang="en-US" dirty="0">
                <a:solidFill>
                  <a:schemeClr val="dk1"/>
                </a:solidFill>
              </a:rPr>
              <a:t> σας </a:t>
            </a:r>
            <a:r>
              <a:rPr lang="en-US" dirty="0" err="1">
                <a:solidFill>
                  <a:schemeClr val="dk1"/>
                </a:solidFill>
              </a:rPr>
              <a:t>στην</a:t>
            </a:r>
            <a:r>
              <a:rPr lang="en-US" dirty="0">
                <a:solidFill>
                  <a:schemeClr val="dk1"/>
                </a:solidFill>
              </a:rPr>
              <a:t> κα</a:t>
            </a:r>
            <a:r>
              <a:rPr lang="en-US" dirty="0" err="1">
                <a:solidFill>
                  <a:schemeClr val="dk1"/>
                </a:solidFill>
              </a:rPr>
              <a:t>θημερινή</a:t>
            </a:r>
            <a:r>
              <a:rPr lang="en-US" dirty="0">
                <a:solidFill>
                  <a:schemeClr val="dk1"/>
                </a:solidFill>
              </a:rPr>
              <a:t> </a:t>
            </a:r>
            <a:r>
              <a:rPr lang="en-US" dirty="0" err="1">
                <a:solidFill>
                  <a:schemeClr val="dk1"/>
                </a:solidFill>
              </a:rPr>
              <a:t>ζωή</a:t>
            </a:r>
            <a:r>
              <a:rPr lang="en-US" dirty="0">
                <a:solidFill>
                  <a:schemeClr val="dk1"/>
                </a:solidFill>
              </a:rPr>
              <a:t> </a:t>
            </a:r>
            <a:r>
              <a:rPr lang="en-US" dirty="0" err="1">
                <a:solidFill>
                  <a:schemeClr val="dk1"/>
                </a:solidFill>
              </a:rPr>
              <a:t>της</a:t>
            </a:r>
            <a:r>
              <a:rPr lang="en-US" dirty="0">
                <a:solidFill>
                  <a:schemeClr val="dk1"/>
                </a:solidFill>
              </a:rPr>
              <a:t> </a:t>
            </a:r>
            <a:r>
              <a:rPr lang="en-US" dirty="0" err="1">
                <a:solidFill>
                  <a:schemeClr val="dk1"/>
                </a:solidFill>
              </a:rPr>
              <a:t>τάξης</a:t>
            </a:r>
            <a:r>
              <a:rPr lang="en-US" dirty="0">
                <a:solidFill>
                  <a:schemeClr val="dk1"/>
                </a:solidFill>
              </a:rPr>
              <a:t>. </a:t>
            </a:r>
            <a:endParaRPr dirty="0">
              <a:solidFill>
                <a:schemeClr val="dk1"/>
              </a:solidFill>
            </a:endParaRPr>
          </a:p>
          <a:p>
            <a:pPr marL="0" lvl="0" indent="0" algn="l" rtl="0">
              <a:lnSpc>
                <a:spcPct val="107000"/>
              </a:lnSpc>
              <a:spcBef>
                <a:spcPts val="1200"/>
              </a:spcBef>
              <a:spcAft>
                <a:spcPts val="0"/>
              </a:spcAft>
              <a:buNone/>
            </a:pPr>
            <a:r>
              <a:rPr lang="en-US" b="1" dirty="0" err="1">
                <a:solidFill>
                  <a:schemeClr val="dk1"/>
                </a:solidFill>
              </a:rPr>
              <a:t>Βήμ</a:t>
            </a:r>
            <a:r>
              <a:rPr lang="en-US" b="1" dirty="0">
                <a:solidFill>
                  <a:schemeClr val="dk1"/>
                </a:solidFill>
              </a:rPr>
              <a:t>α</a:t>
            </a:r>
            <a:r>
              <a:rPr lang="el-GR" b="1" dirty="0">
                <a:solidFill>
                  <a:schemeClr val="dk1"/>
                </a:solidFill>
              </a:rPr>
              <a:t> </a:t>
            </a:r>
            <a:r>
              <a:rPr lang="el-GR" b="1" dirty="0" err="1">
                <a:solidFill>
                  <a:schemeClr val="dk1"/>
                </a:solidFill>
              </a:rPr>
              <a:t>1ο</a:t>
            </a:r>
            <a:r>
              <a:rPr lang="el-GR" b="1" dirty="0">
                <a:solidFill>
                  <a:schemeClr val="dk1"/>
                </a:solidFill>
              </a:rPr>
              <a:t>:</a:t>
            </a:r>
            <a:endParaRPr b="1" dirty="0">
              <a:solidFill>
                <a:schemeClr val="dk1"/>
              </a:solidFill>
            </a:endParaRPr>
          </a:p>
          <a:p>
            <a:pPr marL="0" lvl="0" indent="0" algn="l" rtl="0">
              <a:lnSpc>
                <a:spcPct val="107000"/>
              </a:lnSpc>
              <a:spcBef>
                <a:spcPts val="800"/>
              </a:spcBef>
              <a:spcAft>
                <a:spcPts val="0"/>
              </a:spcAft>
              <a:buNone/>
            </a:pPr>
            <a:r>
              <a:rPr lang="en-US" dirty="0" err="1">
                <a:solidFill>
                  <a:schemeClr val="dk1"/>
                </a:solidFill>
              </a:rPr>
              <a:t>Κοιτάξτε</a:t>
            </a:r>
            <a:r>
              <a:rPr lang="en-US" dirty="0">
                <a:solidFill>
                  <a:schemeClr val="dk1"/>
                </a:solidFill>
              </a:rPr>
              <a:t> </a:t>
            </a:r>
            <a:r>
              <a:rPr lang="en-US" dirty="0" err="1">
                <a:solidFill>
                  <a:schemeClr val="dk1"/>
                </a:solidFill>
              </a:rPr>
              <a:t>το</a:t>
            </a:r>
            <a:r>
              <a:rPr lang="en-US" dirty="0">
                <a:solidFill>
                  <a:schemeClr val="dk1"/>
                </a:solidFill>
              </a:rPr>
              <a:t> </a:t>
            </a:r>
            <a:r>
              <a:rPr lang="en-US" dirty="0" err="1">
                <a:solidFill>
                  <a:schemeClr val="dk1"/>
                </a:solidFill>
              </a:rPr>
              <a:t>φύλλο</a:t>
            </a:r>
            <a:r>
              <a:rPr lang="en-US" dirty="0">
                <a:solidFill>
                  <a:schemeClr val="dk1"/>
                </a:solidFill>
              </a:rPr>
              <a:t> </a:t>
            </a:r>
            <a:r>
              <a:rPr lang="en-US" dirty="0" err="1">
                <a:solidFill>
                  <a:schemeClr val="dk1"/>
                </a:solidFill>
              </a:rPr>
              <a:t>δρ</a:t>
            </a:r>
            <a:r>
              <a:rPr lang="en-US" dirty="0">
                <a:solidFill>
                  <a:schemeClr val="dk1"/>
                </a:solidFill>
              </a:rPr>
              <a:t>αστηριοτήτων που σας δόθηκε.</a:t>
            </a:r>
            <a:endParaRPr dirty="0">
              <a:solidFill>
                <a:schemeClr val="dk1"/>
              </a:solidFill>
            </a:endParaRPr>
          </a:p>
          <a:p>
            <a:pPr marL="0" lvl="0" indent="0" algn="l" rtl="0">
              <a:lnSpc>
                <a:spcPct val="107000"/>
              </a:lnSpc>
              <a:spcBef>
                <a:spcPts val="800"/>
              </a:spcBef>
              <a:spcAft>
                <a:spcPts val="0"/>
              </a:spcAft>
              <a:buNone/>
            </a:pPr>
            <a:r>
              <a:rPr lang="en-US" b="1" dirty="0" err="1">
                <a:solidFill>
                  <a:schemeClr val="dk1"/>
                </a:solidFill>
              </a:rPr>
              <a:t>Βήμ</a:t>
            </a:r>
            <a:r>
              <a:rPr lang="en-US" b="1" dirty="0">
                <a:solidFill>
                  <a:schemeClr val="dk1"/>
                </a:solidFill>
              </a:rPr>
              <a:t>α</a:t>
            </a:r>
            <a:r>
              <a:rPr lang="el-GR" b="1" dirty="0">
                <a:solidFill>
                  <a:schemeClr val="dk1"/>
                </a:solidFill>
              </a:rPr>
              <a:t> </a:t>
            </a:r>
            <a:r>
              <a:rPr lang="el-GR" b="1" dirty="0" err="1">
                <a:solidFill>
                  <a:schemeClr val="dk1"/>
                </a:solidFill>
              </a:rPr>
              <a:t>2ο</a:t>
            </a:r>
            <a:r>
              <a:rPr lang="el-GR" b="1" dirty="0">
                <a:solidFill>
                  <a:schemeClr val="dk1"/>
                </a:solidFill>
              </a:rPr>
              <a:t>:</a:t>
            </a:r>
            <a:endParaRPr b="1" dirty="0">
              <a:solidFill>
                <a:schemeClr val="dk1"/>
              </a:solidFill>
            </a:endParaRPr>
          </a:p>
          <a:p>
            <a:pPr marL="0" lvl="0" indent="0" algn="l" rtl="0">
              <a:lnSpc>
                <a:spcPct val="107000"/>
              </a:lnSpc>
              <a:spcBef>
                <a:spcPts val="800"/>
              </a:spcBef>
              <a:spcAft>
                <a:spcPts val="0"/>
              </a:spcAft>
              <a:buNone/>
            </a:pPr>
            <a:r>
              <a:rPr lang="en-US" dirty="0" err="1">
                <a:solidFill>
                  <a:schemeClr val="dk1"/>
                </a:solidFill>
              </a:rPr>
              <a:t>Σκεφτείτε</a:t>
            </a:r>
            <a:r>
              <a:rPr lang="en-US" dirty="0">
                <a:solidFill>
                  <a:schemeClr val="dk1"/>
                </a:solidFill>
              </a:rPr>
              <a:t> παρα</a:t>
            </a:r>
            <a:r>
              <a:rPr lang="en-US" dirty="0" err="1">
                <a:solidFill>
                  <a:schemeClr val="dk1"/>
                </a:solidFill>
              </a:rPr>
              <a:t>δείγμ</a:t>
            </a:r>
            <a:r>
              <a:rPr lang="en-US" dirty="0">
                <a:solidFill>
                  <a:schemeClr val="dk1"/>
                </a:solidFill>
              </a:rPr>
              <a:t>ατα από την τάξη σας και συμπληρώστε μόνοι</a:t>
            </a:r>
            <a:r>
              <a:rPr lang="el-GR" dirty="0">
                <a:solidFill>
                  <a:schemeClr val="dk1"/>
                </a:solidFill>
              </a:rPr>
              <a:t>/-</a:t>
            </a:r>
            <a:r>
              <a:rPr lang="el-GR" dirty="0" err="1">
                <a:solidFill>
                  <a:schemeClr val="dk1"/>
                </a:solidFill>
              </a:rPr>
              <a:t>νες</a:t>
            </a:r>
            <a:r>
              <a:rPr lang="en-US" dirty="0">
                <a:solidFill>
                  <a:schemeClr val="dk1"/>
                </a:solidFill>
              </a:rPr>
              <a:t> σας κάθε μέρος του πίνακα.</a:t>
            </a:r>
            <a:endParaRPr dirty="0">
              <a:solidFill>
                <a:schemeClr val="dk1"/>
              </a:solidFill>
            </a:endParaRPr>
          </a:p>
          <a:p>
            <a:pPr marL="0" lvl="0" indent="0" algn="l" rtl="0">
              <a:lnSpc>
                <a:spcPct val="107000"/>
              </a:lnSpc>
              <a:spcBef>
                <a:spcPts val="800"/>
              </a:spcBef>
              <a:spcAft>
                <a:spcPts val="0"/>
              </a:spcAft>
              <a:buNone/>
            </a:pPr>
            <a:r>
              <a:rPr lang="en-US" b="1" dirty="0" err="1">
                <a:solidFill>
                  <a:schemeClr val="dk1"/>
                </a:solidFill>
              </a:rPr>
              <a:t>Βήμ</a:t>
            </a:r>
            <a:r>
              <a:rPr lang="en-US" b="1" dirty="0">
                <a:solidFill>
                  <a:schemeClr val="dk1"/>
                </a:solidFill>
              </a:rPr>
              <a:t>α</a:t>
            </a:r>
            <a:r>
              <a:rPr lang="el-GR" b="1" dirty="0">
                <a:solidFill>
                  <a:schemeClr val="dk1"/>
                </a:solidFill>
              </a:rPr>
              <a:t> </a:t>
            </a:r>
            <a:r>
              <a:rPr lang="el-GR" b="1" dirty="0" err="1">
                <a:solidFill>
                  <a:schemeClr val="dk1"/>
                </a:solidFill>
              </a:rPr>
              <a:t>3ο</a:t>
            </a:r>
            <a:r>
              <a:rPr lang="el-GR" b="1" dirty="0">
                <a:solidFill>
                  <a:schemeClr val="dk1"/>
                </a:solidFill>
              </a:rPr>
              <a:t>:</a:t>
            </a:r>
            <a:endParaRPr b="1" dirty="0">
              <a:solidFill>
                <a:schemeClr val="dk1"/>
              </a:solidFill>
            </a:endParaRPr>
          </a:p>
          <a:p>
            <a:pPr marL="0" lvl="0" indent="0" algn="l" rtl="0">
              <a:lnSpc>
                <a:spcPct val="107000"/>
              </a:lnSpc>
              <a:spcBef>
                <a:spcPts val="800"/>
              </a:spcBef>
              <a:spcAft>
                <a:spcPts val="0"/>
              </a:spcAft>
              <a:buNone/>
            </a:pPr>
            <a:r>
              <a:rPr lang="en-US" dirty="0">
                <a:solidFill>
                  <a:schemeClr val="dk1"/>
                </a:solidFill>
              </a:rPr>
              <a:t>Επ</a:t>
            </a:r>
            <a:r>
              <a:rPr lang="en-US" dirty="0" err="1">
                <a:solidFill>
                  <a:schemeClr val="dk1"/>
                </a:solidFill>
              </a:rPr>
              <a:t>ισημάνετε</a:t>
            </a:r>
            <a:r>
              <a:rPr lang="en-US" dirty="0">
                <a:solidFill>
                  <a:schemeClr val="dk1"/>
                </a:solidFill>
              </a:rPr>
              <a:t> (ή </a:t>
            </a:r>
            <a:r>
              <a:rPr lang="en-US" dirty="0" err="1">
                <a:solidFill>
                  <a:schemeClr val="dk1"/>
                </a:solidFill>
              </a:rPr>
              <a:t>χρωμ</a:t>
            </a:r>
            <a:r>
              <a:rPr lang="en-US" dirty="0">
                <a:solidFill>
                  <a:schemeClr val="dk1"/>
                </a:solidFill>
              </a:rPr>
              <a:t>ατίστε) τους τομείς που έχουν τις ισχυρότερες θετικές και αρνητικές </a:t>
            </a:r>
            <a:r>
              <a:rPr lang="el-GR" dirty="0">
                <a:solidFill>
                  <a:schemeClr val="dk1"/>
                </a:solidFill>
              </a:rPr>
              <a:t>συνέπειες</a:t>
            </a:r>
            <a:r>
              <a:rPr lang="en-US" dirty="0">
                <a:solidFill>
                  <a:schemeClr val="dk1"/>
                </a:solidFill>
              </a:rPr>
              <a:t> στον ψηφιακό κόσμο.</a:t>
            </a:r>
            <a:endParaRPr dirty="0">
              <a:solidFill>
                <a:schemeClr val="dk1"/>
              </a:solidFill>
            </a:endParaRPr>
          </a:p>
          <a:p>
            <a:pPr marL="0" lvl="0" indent="0" algn="l" rtl="0">
              <a:lnSpc>
                <a:spcPct val="107000"/>
              </a:lnSpc>
              <a:spcBef>
                <a:spcPts val="800"/>
              </a:spcBef>
              <a:spcAft>
                <a:spcPts val="0"/>
              </a:spcAft>
              <a:buNone/>
            </a:pPr>
            <a:r>
              <a:rPr lang="en-US" b="1" dirty="0" err="1">
                <a:solidFill>
                  <a:schemeClr val="dk1"/>
                </a:solidFill>
              </a:rPr>
              <a:t>Βήμ</a:t>
            </a:r>
            <a:r>
              <a:rPr lang="en-US" b="1" dirty="0">
                <a:solidFill>
                  <a:schemeClr val="dk1"/>
                </a:solidFill>
              </a:rPr>
              <a:t>α</a:t>
            </a:r>
            <a:r>
              <a:rPr lang="el-GR" b="1" dirty="0">
                <a:solidFill>
                  <a:schemeClr val="dk1"/>
                </a:solidFill>
              </a:rPr>
              <a:t> </a:t>
            </a:r>
            <a:r>
              <a:rPr lang="el-GR" b="1" dirty="0" err="1">
                <a:solidFill>
                  <a:schemeClr val="dk1"/>
                </a:solidFill>
              </a:rPr>
              <a:t>4ο</a:t>
            </a:r>
            <a:r>
              <a:rPr lang="el-GR" b="1" dirty="0">
                <a:solidFill>
                  <a:schemeClr val="dk1"/>
                </a:solidFill>
              </a:rPr>
              <a:t>:</a:t>
            </a:r>
            <a:endParaRPr b="1" dirty="0">
              <a:solidFill>
                <a:schemeClr val="dk1"/>
              </a:solidFill>
            </a:endParaRPr>
          </a:p>
          <a:p>
            <a:pPr marL="0" lvl="0" indent="0" algn="l" rtl="0">
              <a:lnSpc>
                <a:spcPct val="107000"/>
              </a:lnSpc>
              <a:spcBef>
                <a:spcPts val="800"/>
              </a:spcBef>
              <a:spcAft>
                <a:spcPts val="0"/>
              </a:spcAft>
              <a:buNone/>
            </a:pPr>
            <a:r>
              <a:rPr lang="en-US" dirty="0" err="1">
                <a:solidFill>
                  <a:schemeClr val="dk1"/>
                </a:solidFill>
              </a:rPr>
              <a:t>Γράψτε</a:t>
            </a:r>
            <a:r>
              <a:rPr lang="en-US" dirty="0">
                <a:solidFill>
                  <a:schemeClr val="dk1"/>
                </a:solidFill>
              </a:rPr>
              <a:t> </a:t>
            </a:r>
            <a:r>
              <a:rPr lang="en-US" dirty="0" err="1">
                <a:solidFill>
                  <a:schemeClr val="dk1"/>
                </a:solidFill>
              </a:rPr>
              <a:t>μι</a:t>
            </a:r>
            <a:r>
              <a:rPr lang="en-US" dirty="0">
                <a:solidFill>
                  <a:schemeClr val="dk1"/>
                </a:solidFill>
              </a:rPr>
              <a:t>α σύντομη παράγραφο στο ημερολόγιο μάθησης ή σε μια ανάρτηση στο φόρουμ συζήτησης: «Πώς μπορώ να ενισχύσω τις θετικές </a:t>
            </a:r>
            <a:r>
              <a:rPr lang="el-GR" dirty="0" err="1">
                <a:solidFill>
                  <a:schemeClr val="dk1"/>
                </a:solidFill>
              </a:rPr>
              <a:t>συνέπειε</a:t>
            </a:r>
            <a:r>
              <a:rPr lang="en-US" dirty="0">
                <a:solidFill>
                  <a:schemeClr val="dk1"/>
                </a:solidFill>
              </a:rPr>
              <a:t>ς των ψηφιακών εργαλείων στην ευημερία των </a:t>
            </a:r>
            <a:r>
              <a:rPr lang="el-GR" dirty="0">
                <a:solidFill>
                  <a:schemeClr val="dk1"/>
                </a:solidFill>
              </a:rPr>
              <a:t>μαθητών/-τριών</a:t>
            </a:r>
            <a:r>
              <a:rPr lang="en-US" dirty="0">
                <a:solidFill>
                  <a:schemeClr val="dk1"/>
                </a:solidFill>
              </a:rPr>
              <a:t> και να </a:t>
            </a:r>
            <a:r>
              <a:rPr lang="en-US" dirty="0" err="1">
                <a:solidFill>
                  <a:schemeClr val="dk1"/>
                </a:solidFill>
              </a:rPr>
              <a:t>μειώσω</a:t>
            </a:r>
            <a:r>
              <a:rPr lang="en-US" dirty="0">
                <a:solidFill>
                  <a:schemeClr val="dk1"/>
                </a:solidFill>
              </a:rPr>
              <a:t> </a:t>
            </a:r>
            <a:r>
              <a:rPr lang="en-US" dirty="0" err="1">
                <a:solidFill>
                  <a:schemeClr val="dk1"/>
                </a:solidFill>
              </a:rPr>
              <a:t>τις</a:t>
            </a:r>
            <a:r>
              <a:rPr lang="en-US" dirty="0">
                <a:solidFill>
                  <a:schemeClr val="dk1"/>
                </a:solidFill>
              </a:rPr>
              <a:t> α</a:t>
            </a:r>
            <a:r>
              <a:rPr lang="en-US" dirty="0" err="1">
                <a:solidFill>
                  <a:schemeClr val="dk1"/>
                </a:solidFill>
              </a:rPr>
              <a:t>ρνητικές</a:t>
            </a:r>
            <a:r>
              <a:rPr lang="en-US" dirty="0">
                <a:solidFill>
                  <a:schemeClr val="dk1"/>
                </a:solidFill>
              </a:rPr>
              <a:t>;»</a:t>
            </a:r>
            <a:endParaRPr dirty="0">
              <a:solidFill>
                <a:schemeClr val="dk1"/>
              </a:solidFill>
            </a:endParaRPr>
          </a:p>
          <a:p>
            <a:pPr marL="0" lvl="0" indent="0" algn="l" rtl="0">
              <a:lnSpc>
                <a:spcPct val="90000"/>
              </a:lnSpc>
              <a:spcBef>
                <a:spcPts val="8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ae6d943e68_0_56"/>
          <p:cNvSpPr txBox="1">
            <a:spLocks noGrp="1"/>
          </p:cNvSpPr>
          <p:nvPr>
            <p:ph type="ctrTitle"/>
          </p:nvPr>
        </p:nvSpPr>
        <p:spPr>
          <a:xfrm>
            <a:off x="2179875" y="1315350"/>
            <a:ext cx="7832400" cy="3059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l-GR" sz="2900" dirty="0"/>
              <a:t>Κεφάλαιο</a:t>
            </a:r>
            <a:r>
              <a:rPr lang="en-US" sz="2900" dirty="0"/>
              <a:t> 2</a:t>
            </a:r>
            <a:endParaRPr sz="2900" dirty="0"/>
          </a:p>
          <a:p>
            <a:pPr marL="0" lvl="0" indent="0" algn="ctr" rtl="0">
              <a:lnSpc>
                <a:spcPct val="90000"/>
              </a:lnSpc>
              <a:spcBef>
                <a:spcPts val="0"/>
              </a:spcBef>
              <a:spcAft>
                <a:spcPts val="0"/>
              </a:spcAft>
              <a:buClr>
                <a:schemeClr val="dk1"/>
              </a:buClr>
              <a:buSzPts val="2000"/>
              <a:buFont typeface="Arial"/>
              <a:buNone/>
            </a:pPr>
            <a:endParaRPr sz="2900" dirty="0"/>
          </a:p>
          <a:p>
            <a:pPr marL="0" lvl="0" indent="0" algn="ctr" rtl="0">
              <a:lnSpc>
                <a:spcPct val="90000"/>
              </a:lnSpc>
              <a:spcBef>
                <a:spcPts val="0"/>
              </a:spcBef>
              <a:spcAft>
                <a:spcPts val="0"/>
              </a:spcAft>
              <a:buClr>
                <a:schemeClr val="dk1"/>
              </a:buClr>
              <a:buSzPts val="2000"/>
              <a:buFont typeface="Arial"/>
              <a:buNone/>
            </a:pPr>
            <a:endParaRPr sz="2900" dirty="0"/>
          </a:p>
          <a:p>
            <a:pPr marL="0" lvl="0" indent="0" algn="ctr" rtl="0">
              <a:lnSpc>
                <a:spcPct val="90000"/>
              </a:lnSpc>
              <a:spcBef>
                <a:spcPts val="0"/>
              </a:spcBef>
              <a:spcAft>
                <a:spcPts val="0"/>
              </a:spcAft>
              <a:buClr>
                <a:schemeClr val="dk1"/>
              </a:buClr>
              <a:buSzPts val="2000"/>
              <a:buFont typeface="Arial"/>
              <a:buNone/>
            </a:pPr>
            <a:r>
              <a:rPr lang="el-GR" sz="2900" dirty="0"/>
              <a:t>Το Πλαίσιο </a:t>
            </a:r>
            <a:r>
              <a:rPr lang="el-GR" sz="2900" dirty="0" err="1"/>
              <a:t>PERMA</a:t>
            </a:r>
            <a:r>
              <a:rPr lang="el-GR" sz="2900" dirty="0"/>
              <a:t> - Οι Πυλώνες της Ευημερίας</a:t>
            </a:r>
            <a:endParaRPr sz="2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ae6d943e68_0_6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155" name="Google Shape;155;g3ae6d943e68_0_6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2.1 </a:t>
            </a:r>
            <a:r>
              <a:rPr lang="en-US" dirty="0" err="1"/>
              <a:t>Εισ</a:t>
            </a:r>
            <a:r>
              <a:rPr lang="en-US" dirty="0"/>
              <a:t>αγωγή στο </a:t>
            </a:r>
            <a:r>
              <a:rPr lang="el-GR" dirty="0"/>
              <a:t>Μ</a:t>
            </a:r>
            <a:r>
              <a:rPr lang="en-US" dirty="0" err="1"/>
              <a:t>οντέλο</a:t>
            </a:r>
            <a:r>
              <a:rPr lang="en-US" dirty="0"/>
              <a:t> </a:t>
            </a:r>
            <a:r>
              <a:rPr lang="en-US" dirty="0" err="1"/>
              <a:t>PERMA</a:t>
            </a:r>
            <a:endParaRPr dirty="0"/>
          </a:p>
        </p:txBody>
      </p:sp>
      <p:sp>
        <p:nvSpPr>
          <p:cNvPr id="156" name="Google Shape;156;g3ae6d943e68_0_65"/>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err="1">
                <a:solidFill>
                  <a:srgbClr val="000000"/>
                </a:solidFill>
              </a:rPr>
              <a:t>Το</a:t>
            </a:r>
            <a:r>
              <a:rPr lang="en-US" dirty="0">
                <a:solidFill>
                  <a:srgbClr val="000000"/>
                </a:solidFill>
              </a:rPr>
              <a:t> </a:t>
            </a:r>
            <a:r>
              <a:rPr lang="en-US" dirty="0" err="1">
                <a:solidFill>
                  <a:srgbClr val="000000"/>
                </a:solidFill>
              </a:rPr>
              <a:t>μοντέλο</a:t>
            </a:r>
            <a:r>
              <a:rPr lang="en-US" dirty="0">
                <a:solidFill>
                  <a:srgbClr val="000000"/>
                </a:solidFill>
              </a:rPr>
              <a:t> </a:t>
            </a:r>
            <a:r>
              <a:rPr lang="en-US" dirty="0" err="1">
                <a:solidFill>
                  <a:srgbClr val="000000"/>
                </a:solidFill>
              </a:rPr>
              <a:t>PERMA</a:t>
            </a:r>
            <a:r>
              <a:rPr lang="en-US" dirty="0">
                <a:solidFill>
                  <a:srgbClr val="000000"/>
                </a:solidFill>
              </a:rPr>
              <a:t> </a:t>
            </a:r>
            <a:r>
              <a:rPr lang="en-US" dirty="0" err="1">
                <a:solidFill>
                  <a:srgbClr val="000000"/>
                </a:solidFill>
              </a:rPr>
              <a:t>του</a:t>
            </a:r>
            <a:r>
              <a:rPr lang="en-US" dirty="0">
                <a:solidFill>
                  <a:srgbClr val="000000"/>
                </a:solidFill>
              </a:rPr>
              <a:t> Seligman (2011) π</a:t>
            </a:r>
            <a:r>
              <a:rPr lang="en-US" dirty="0" err="1">
                <a:solidFill>
                  <a:srgbClr val="000000"/>
                </a:solidFill>
              </a:rPr>
              <a:t>ροσφέρει</a:t>
            </a:r>
            <a:r>
              <a:rPr lang="en-US" dirty="0">
                <a:solidFill>
                  <a:srgbClr val="000000"/>
                </a:solidFill>
              </a:rPr>
              <a:t> </a:t>
            </a:r>
            <a:r>
              <a:rPr lang="en-US" dirty="0" err="1">
                <a:solidFill>
                  <a:srgbClr val="000000"/>
                </a:solidFill>
              </a:rPr>
              <a:t>έν</a:t>
            </a:r>
            <a:r>
              <a:rPr lang="en-US" dirty="0">
                <a:solidFill>
                  <a:srgbClr val="000000"/>
                </a:solidFill>
              </a:rPr>
              <a:t>α επιστημονικά τεκμηριωμένο πλαίσιο για την ευημερία, το οποίο βασίζεται σε πέντε</a:t>
            </a:r>
            <a:r>
              <a:rPr lang="el-GR" dirty="0">
                <a:solidFill>
                  <a:srgbClr val="000000"/>
                </a:solidFill>
              </a:rPr>
              <a:t> (5)</a:t>
            </a:r>
            <a:r>
              <a:rPr lang="en-US" dirty="0">
                <a:solidFill>
                  <a:srgbClr val="000000"/>
                </a:solidFill>
              </a:rPr>
              <a:t> βα</a:t>
            </a:r>
            <a:r>
              <a:rPr lang="en-US" dirty="0" err="1">
                <a:solidFill>
                  <a:srgbClr val="000000"/>
                </a:solidFill>
              </a:rPr>
              <a:t>σικά</a:t>
            </a:r>
            <a:r>
              <a:rPr lang="en-US" dirty="0">
                <a:solidFill>
                  <a:srgbClr val="000000"/>
                </a:solidFill>
              </a:rPr>
              <a:t> </a:t>
            </a:r>
            <a:r>
              <a:rPr lang="en-US" dirty="0" err="1">
                <a:solidFill>
                  <a:srgbClr val="000000"/>
                </a:solidFill>
              </a:rPr>
              <a:t>στοιχεί</a:t>
            </a:r>
            <a:r>
              <a:rPr lang="en-US" dirty="0">
                <a:solidFill>
                  <a:srgbClr val="000000"/>
                </a:solidFill>
              </a:rPr>
              <a:t>α: Θετικά </a:t>
            </a:r>
            <a:r>
              <a:rPr lang="el-GR" dirty="0">
                <a:solidFill>
                  <a:srgbClr val="000000"/>
                </a:solidFill>
              </a:rPr>
              <a:t>Σ</a:t>
            </a:r>
            <a:r>
              <a:rPr lang="en-US" dirty="0" err="1">
                <a:solidFill>
                  <a:srgbClr val="000000"/>
                </a:solidFill>
              </a:rPr>
              <a:t>υν</a:t>
            </a:r>
            <a:r>
              <a:rPr lang="en-US" dirty="0">
                <a:solidFill>
                  <a:srgbClr val="000000"/>
                </a:solidFill>
              </a:rPr>
              <a:t>αισθήματα, </a:t>
            </a:r>
            <a:r>
              <a:rPr lang="el-GR" dirty="0">
                <a:solidFill>
                  <a:srgbClr val="000000"/>
                </a:solidFill>
              </a:rPr>
              <a:t>Δέσμευση</a:t>
            </a:r>
            <a:r>
              <a:rPr lang="en-US" dirty="0">
                <a:solidFill>
                  <a:srgbClr val="000000"/>
                </a:solidFill>
              </a:rPr>
              <a:t>, </a:t>
            </a:r>
            <a:r>
              <a:rPr lang="en-US" dirty="0" err="1">
                <a:solidFill>
                  <a:srgbClr val="000000"/>
                </a:solidFill>
              </a:rPr>
              <a:t>Σχέσεις</a:t>
            </a:r>
            <a:r>
              <a:rPr lang="en-US" dirty="0">
                <a:solidFill>
                  <a:srgbClr val="000000"/>
                </a:solidFill>
              </a:rPr>
              <a:t>, </a:t>
            </a:r>
            <a:r>
              <a:rPr lang="en-US" dirty="0" err="1">
                <a:solidFill>
                  <a:srgbClr val="000000"/>
                </a:solidFill>
              </a:rPr>
              <a:t>Νόημ</a:t>
            </a:r>
            <a:r>
              <a:rPr lang="en-US" dirty="0">
                <a:solidFill>
                  <a:srgbClr val="000000"/>
                </a:solidFill>
              </a:rPr>
              <a:t>α και Επίτευγμα.</a:t>
            </a:r>
            <a:endParaRPr dirty="0">
              <a:solidFill>
                <a:srgbClr val="000000"/>
              </a:solidFill>
            </a:endParaRPr>
          </a:p>
          <a:p>
            <a:pPr marL="0" lvl="0" indent="0" algn="l" rtl="0">
              <a:lnSpc>
                <a:spcPct val="107000"/>
              </a:lnSpc>
              <a:spcBef>
                <a:spcPts val="0"/>
              </a:spcBef>
              <a:spcAft>
                <a:spcPts val="0"/>
              </a:spcAft>
              <a:buNone/>
            </a:pPr>
            <a:endParaRPr dirty="0">
              <a:solidFill>
                <a:schemeClr val="dk1"/>
              </a:solidFill>
              <a:latin typeface="Calibri"/>
              <a:ea typeface="Calibri"/>
              <a:cs typeface="Calibri"/>
              <a:sym typeface="Calibri"/>
            </a:endParaRPr>
          </a:p>
          <a:p>
            <a:pPr marL="0" lvl="0" indent="0" algn="l" rtl="0">
              <a:lnSpc>
                <a:spcPct val="100000"/>
              </a:lnSpc>
              <a:spcBef>
                <a:spcPts val="800"/>
              </a:spcBef>
              <a:spcAft>
                <a:spcPts val="0"/>
              </a:spcAft>
              <a:buNone/>
            </a:pPr>
            <a:endParaRPr b="1" dirty="0">
              <a:solidFill>
                <a:schemeClr val="dk1"/>
              </a:solidFill>
              <a:latin typeface="Calibri"/>
              <a:ea typeface="Calibri"/>
              <a:cs typeface="Calibri"/>
              <a:sym typeface="Calibri"/>
            </a:endParaRPr>
          </a:p>
          <a:p>
            <a:pPr marL="0" lvl="0" indent="0" algn="l" rtl="0">
              <a:lnSpc>
                <a:spcPct val="107000"/>
              </a:lnSpc>
              <a:spcBef>
                <a:spcPts val="1200"/>
              </a:spcBef>
              <a:spcAft>
                <a:spcPts val="0"/>
              </a:spcAft>
              <a:buNone/>
            </a:pPr>
            <a:endParaRPr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157" name="Google Shape;157;g3ae6d943e68_0_65"/>
          <p:cNvPicPr preferRelativeResize="0"/>
          <p:nvPr/>
        </p:nvPicPr>
        <p:blipFill>
          <a:blip r:embed="rId3">
            <a:alphaModFix/>
          </a:blip>
          <a:stretch>
            <a:fillRect/>
          </a:stretch>
        </p:blipFill>
        <p:spPr>
          <a:xfrm>
            <a:off x="3576026" y="2232238"/>
            <a:ext cx="4988400" cy="4059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ae6d943e68_0_7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163" name="Google Shape;163;g3ae6d943e68_0_7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2.1 </a:t>
            </a:r>
            <a:r>
              <a:rPr lang="en-US" dirty="0" err="1"/>
              <a:t>Εισ</a:t>
            </a:r>
            <a:r>
              <a:rPr lang="en-US" dirty="0"/>
              <a:t>αγωγή στο </a:t>
            </a:r>
            <a:r>
              <a:rPr lang="el-GR" dirty="0"/>
              <a:t>Μ</a:t>
            </a:r>
            <a:r>
              <a:rPr lang="en-US" dirty="0" err="1"/>
              <a:t>οντέλο</a:t>
            </a:r>
            <a:r>
              <a:rPr lang="en-US" dirty="0"/>
              <a:t> </a:t>
            </a:r>
            <a:r>
              <a:rPr lang="en-US" dirty="0" err="1"/>
              <a:t>PERMA</a:t>
            </a:r>
            <a:endParaRPr dirty="0"/>
          </a:p>
        </p:txBody>
      </p:sp>
      <p:sp>
        <p:nvSpPr>
          <p:cNvPr id="164" name="Google Shape;164;g3ae6d943e68_0_7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800"/>
              </a:spcAft>
              <a:buNone/>
            </a:pPr>
            <a:r>
              <a:rPr lang="en-US" b="1" dirty="0" err="1">
                <a:solidFill>
                  <a:schemeClr val="dk1"/>
                </a:solidFill>
                <a:latin typeface="+mn-lt"/>
                <a:ea typeface="Calibri"/>
                <a:cs typeface="Calibri"/>
                <a:sym typeface="Calibri"/>
              </a:rPr>
              <a:t>Θετικά</a:t>
            </a:r>
            <a:r>
              <a:rPr lang="en-US" b="1" dirty="0">
                <a:solidFill>
                  <a:schemeClr val="dk1"/>
                </a:solidFill>
                <a:latin typeface="+mn-lt"/>
                <a:ea typeface="Calibri"/>
                <a:cs typeface="Calibri"/>
                <a:sym typeface="Calibri"/>
              </a:rPr>
              <a:t> </a:t>
            </a:r>
            <a:r>
              <a:rPr lang="el-GR" b="1" dirty="0">
                <a:solidFill>
                  <a:schemeClr val="dk1"/>
                </a:solidFill>
                <a:latin typeface="+mn-lt"/>
                <a:ea typeface="Calibri"/>
                <a:cs typeface="Calibri"/>
                <a:sym typeface="Calibri"/>
              </a:rPr>
              <a:t>Σ</a:t>
            </a:r>
            <a:r>
              <a:rPr lang="en-US" b="1" dirty="0" err="1">
                <a:solidFill>
                  <a:schemeClr val="dk1"/>
                </a:solidFill>
                <a:latin typeface="+mn-lt"/>
                <a:ea typeface="Calibri"/>
                <a:cs typeface="Calibri"/>
                <a:sym typeface="Calibri"/>
              </a:rPr>
              <a:t>υν</a:t>
            </a:r>
            <a:r>
              <a:rPr lang="en-US" b="1" dirty="0">
                <a:solidFill>
                  <a:schemeClr val="dk1"/>
                </a:solidFill>
                <a:latin typeface="+mn-lt"/>
                <a:ea typeface="Calibri"/>
                <a:cs typeface="Calibri"/>
                <a:sym typeface="Calibri"/>
              </a:rPr>
              <a:t>αισθήματα</a:t>
            </a:r>
            <a:r>
              <a:rPr lang="el-GR" b="1" dirty="0">
                <a:solidFill>
                  <a:schemeClr val="dk1"/>
                </a:solidFill>
                <a:latin typeface="+mn-lt"/>
                <a:ea typeface="Calibri"/>
                <a:cs typeface="Calibri"/>
                <a:sym typeface="Calibri"/>
              </a:rPr>
              <a:t> (</a:t>
            </a:r>
            <a:r>
              <a:rPr lang="en-US" b="1" dirty="0">
                <a:solidFill>
                  <a:schemeClr val="dk1"/>
                </a:solidFill>
                <a:latin typeface="+mn-lt"/>
                <a:ea typeface="Calibri"/>
                <a:cs typeface="Calibri"/>
                <a:sym typeface="Calibri"/>
              </a:rPr>
              <a:t>P</a:t>
            </a:r>
            <a:r>
              <a:rPr lang="el-GR" b="1" dirty="0">
                <a:solidFill>
                  <a:schemeClr val="dk1"/>
                </a:solidFill>
                <a:latin typeface="+mn-lt"/>
                <a:ea typeface="Calibri"/>
                <a:cs typeface="Calibri"/>
                <a:sym typeface="Calibri"/>
              </a:rPr>
              <a:t>)</a:t>
            </a:r>
            <a:r>
              <a:rPr lang="en-US" b="1" dirty="0">
                <a:solidFill>
                  <a:schemeClr val="dk1"/>
                </a:solidFill>
                <a:latin typeface="+mn-lt"/>
                <a:ea typeface="Calibri"/>
                <a:cs typeface="Calibri"/>
                <a:sym typeface="Calibri"/>
              </a:rPr>
              <a:t>: </a:t>
            </a:r>
            <a:r>
              <a:rPr lang="en-US" dirty="0">
                <a:solidFill>
                  <a:schemeClr val="dk1"/>
                </a:solidFill>
                <a:latin typeface="+mn-lt"/>
                <a:ea typeface="Calibri"/>
                <a:cs typeface="Calibri"/>
                <a:sym typeface="Calibri"/>
              </a:rPr>
              <a:t>Βίωση χαράς, ευγνωμοσύνης, ελπίδας και αισιοδοξίας. </a:t>
            </a:r>
            <a:r>
              <a:rPr lang="en-US" dirty="0" err="1">
                <a:solidFill>
                  <a:schemeClr val="dk1"/>
                </a:solidFill>
                <a:latin typeface="+mn-lt"/>
                <a:ea typeface="Calibri"/>
                <a:cs typeface="Calibri"/>
                <a:sym typeface="Calibri"/>
              </a:rPr>
              <a:t>Αυτά</a:t>
            </a:r>
            <a:r>
              <a:rPr lang="en-US" dirty="0">
                <a:solidFill>
                  <a:schemeClr val="dk1"/>
                </a:solidFill>
                <a:latin typeface="+mn-lt"/>
                <a:ea typeface="Calibri"/>
                <a:cs typeface="Calibri"/>
                <a:sym typeface="Calibri"/>
              </a:rPr>
              <a:t> τα </a:t>
            </a:r>
            <a:r>
              <a:rPr lang="en-US" dirty="0" err="1">
                <a:solidFill>
                  <a:schemeClr val="dk1"/>
                </a:solidFill>
                <a:latin typeface="+mn-lt"/>
                <a:ea typeface="Calibri"/>
                <a:cs typeface="Calibri"/>
                <a:sym typeface="Calibri"/>
              </a:rPr>
              <a:t>συν</a:t>
            </a:r>
            <a:r>
              <a:rPr lang="en-US" dirty="0">
                <a:solidFill>
                  <a:schemeClr val="dk1"/>
                </a:solidFill>
                <a:latin typeface="+mn-lt"/>
                <a:ea typeface="Calibri"/>
                <a:cs typeface="Calibri"/>
                <a:sym typeface="Calibri"/>
              </a:rPr>
              <a:t>αισθήματα διευρύνουν την οπτική σας και ενισχύουν την ανθεκτικότητά σας.</a:t>
            </a:r>
            <a:endParaRPr dirty="0">
              <a:latin typeface="+mn-lt"/>
            </a:endParaRPr>
          </a:p>
        </p:txBody>
      </p:sp>
      <p:pic>
        <p:nvPicPr>
          <p:cNvPr id="165" name="Google Shape;165;g3ae6d943e68_0_73"/>
          <p:cNvPicPr preferRelativeResize="0"/>
          <p:nvPr/>
        </p:nvPicPr>
        <p:blipFill>
          <a:blip r:embed="rId3">
            <a:alphaModFix/>
          </a:blip>
          <a:stretch>
            <a:fillRect/>
          </a:stretch>
        </p:blipFill>
        <p:spPr>
          <a:xfrm>
            <a:off x="2659332" y="2470245"/>
            <a:ext cx="6821775" cy="42817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3ae6d943e68_0_8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171" name="Google Shape;171;g3ae6d943e68_0_8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2.1 </a:t>
            </a:r>
            <a:r>
              <a:rPr lang="en-US" dirty="0" err="1"/>
              <a:t>Εισ</a:t>
            </a:r>
            <a:r>
              <a:rPr lang="en-US" dirty="0"/>
              <a:t>αγωγή στο </a:t>
            </a:r>
            <a:r>
              <a:rPr lang="el-GR" dirty="0"/>
              <a:t>Μ</a:t>
            </a:r>
            <a:r>
              <a:rPr lang="en-US" dirty="0" err="1"/>
              <a:t>οντέλο</a:t>
            </a:r>
            <a:r>
              <a:rPr lang="en-US" dirty="0"/>
              <a:t> </a:t>
            </a:r>
            <a:r>
              <a:rPr lang="en-US" dirty="0" err="1"/>
              <a:t>PERMA</a:t>
            </a:r>
            <a:endParaRPr dirty="0"/>
          </a:p>
        </p:txBody>
      </p:sp>
      <p:sp>
        <p:nvSpPr>
          <p:cNvPr id="172" name="Google Shape;172;g3ae6d943e68_0_8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1400"/>
              </a:spcBef>
              <a:spcAft>
                <a:spcPts val="800"/>
              </a:spcAft>
            </a:pPr>
            <a:r>
              <a:rPr lang="el-GR" b="1" dirty="0">
                <a:solidFill>
                  <a:schemeClr val="dk1"/>
                </a:solidFill>
              </a:rPr>
              <a:t>Δέσμευση</a:t>
            </a:r>
            <a:r>
              <a:rPr lang="en-US" b="1" dirty="0">
                <a:solidFill>
                  <a:schemeClr val="dk1"/>
                </a:solidFill>
              </a:rPr>
              <a:t> (E): </a:t>
            </a:r>
            <a:r>
              <a:rPr lang="el-GR" dirty="0">
                <a:solidFill>
                  <a:schemeClr val="dk1"/>
                </a:solidFill>
              </a:rPr>
              <a:t>Πλήρης απορρόφηση σε σημαντικές δραστηριότητες («ροή»), όπου ο χρόνος φαίνεται να περνάει γρήγορα</a:t>
            </a:r>
            <a:r>
              <a:rPr lang="en-US" dirty="0">
                <a:solidFill>
                  <a:schemeClr val="dk1"/>
                </a:solidFill>
              </a:rPr>
              <a:t>.</a:t>
            </a:r>
            <a:endParaRPr dirty="0"/>
          </a:p>
        </p:txBody>
      </p:sp>
      <p:pic>
        <p:nvPicPr>
          <p:cNvPr id="173" name="Google Shape;173;g3ae6d943e68_0_81"/>
          <p:cNvPicPr preferRelativeResize="0"/>
          <p:nvPr/>
        </p:nvPicPr>
        <p:blipFill>
          <a:blip r:embed="rId3">
            <a:alphaModFix/>
          </a:blip>
          <a:stretch>
            <a:fillRect/>
          </a:stretch>
        </p:blipFill>
        <p:spPr>
          <a:xfrm>
            <a:off x="2560257" y="2374710"/>
            <a:ext cx="7019925" cy="43772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ae6d943e68_0_8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179" name="Google Shape;179;g3ae6d943e68_0_8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2.1 </a:t>
            </a:r>
            <a:r>
              <a:rPr lang="en-US" dirty="0" err="1"/>
              <a:t>Εισ</a:t>
            </a:r>
            <a:r>
              <a:rPr lang="en-US" dirty="0"/>
              <a:t>αγωγή στο Mοντέλο PERMA</a:t>
            </a:r>
            <a:endParaRPr dirty="0"/>
          </a:p>
        </p:txBody>
      </p:sp>
      <p:sp>
        <p:nvSpPr>
          <p:cNvPr id="180" name="Google Shape;180;g3ae6d943e68_0_8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b="1" dirty="0" err="1">
                <a:solidFill>
                  <a:schemeClr val="dk1"/>
                </a:solidFill>
              </a:rPr>
              <a:t>Σχέσεις</a:t>
            </a:r>
            <a:r>
              <a:rPr lang="el-GR" b="1" dirty="0">
                <a:solidFill>
                  <a:schemeClr val="dk1"/>
                </a:solidFill>
              </a:rPr>
              <a:t> (</a:t>
            </a:r>
            <a:r>
              <a:rPr lang="en-US" b="1" dirty="0">
                <a:solidFill>
                  <a:schemeClr val="dk1"/>
                </a:solidFill>
              </a:rPr>
              <a:t>R</a:t>
            </a:r>
            <a:r>
              <a:rPr lang="el-GR" b="1" dirty="0">
                <a:solidFill>
                  <a:schemeClr val="dk1"/>
                </a:solidFill>
              </a:rPr>
              <a:t>)</a:t>
            </a:r>
            <a:r>
              <a:rPr lang="en-US" b="1" dirty="0">
                <a:solidFill>
                  <a:schemeClr val="dk1"/>
                </a:solidFill>
              </a:rPr>
              <a:t>: </a:t>
            </a:r>
            <a:r>
              <a:rPr lang="en-US" dirty="0" err="1">
                <a:solidFill>
                  <a:schemeClr val="dk1"/>
                </a:solidFill>
              </a:rPr>
              <a:t>Δημιουργί</a:t>
            </a:r>
            <a:r>
              <a:rPr lang="en-US" dirty="0">
                <a:solidFill>
                  <a:schemeClr val="dk1"/>
                </a:solidFill>
              </a:rPr>
              <a:t>α ισχυρών, υποστηρικτικών και εμπιστευτικών σχέσεων με άλλ</a:t>
            </a:r>
            <a:r>
              <a:rPr lang="el-GR" dirty="0">
                <a:solidFill>
                  <a:schemeClr val="dk1"/>
                </a:solidFill>
              </a:rPr>
              <a:t>α άτομα</a:t>
            </a:r>
            <a:r>
              <a:rPr lang="en-US" dirty="0">
                <a:solidFill>
                  <a:schemeClr val="dk1"/>
                </a:solidFill>
              </a:rPr>
              <a:t>.</a:t>
            </a:r>
            <a:endParaRPr dirty="0">
              <a:solidFill>
                <a:schemeClr val="dk1"/>
              </a:solidFill>
            </a:endParaRPr>
          </a:p>
          <a:p>
            <a:pPr marL="0" lvl="0" indent="0" algn="l" rtl="0">
              <a:lnSpc>
                <a:spcPct val="107000"/>
              </a:lnSpc>
              <a:spcBef>
                <a:spcPts val="1400"/>
              </a:spcBef>
              <a:spcAft>
                <a:spcPts val="800"/>
              </a:spcAft>
              <a:buNone/>
            </a:pPr>
            <a:endParaRPr b="1" dirty="0">
              <a:solidFill>
                <a:schemeClr val="dk1"/>
              </a:solidFill>
              <a:latin typeface="Calibri"/>
              <a:ea typeface="Calibri"/>
              <a:cs typeface="Calibri"/>
              <a:sym typeface="Calibri"/>
            </a:endParaRPr>
          </a:p>
        </p:txBody>
      </p:sp>
      <p:pic>
        <p:nvPicPr>
          <p:cNvPr id="181" name="Google Shape;181;g3ae6d943e68_0_89"/>
          <p:cNvPicPr preferRelativeResize="0"/>
          <p:nvPr/>
        </p:nvPicPr>
        <p:blipFill>
          <a:blip r:embed="rId3">
            <a:alphaModFix/>
          </a:blip>
          <a:stretch>
            <a:fillRect/>
          </a:stretch>
        </p:blipFill>
        <p:spPr>
          <a:xfrm>
            <a:off x="3019375" y="2210937"/>
            <a:ext cx="5909501" cy="448222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3ae6d943e68_0_9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187" name="Google Shape;187;g3ae6d943e68_0_9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2.1 </a:t>
            </a:r>
            <a:r>
              <a:rPr lang="en-US" dirty="0" err="1"/>
              <a:t>Εισ</a:t>
            </a:r>
            <a:r>
              <a:rPr lang="en-US" dirty="0"/>
              <a:t>αγωγή στο </a:t>
            </a:r>
            <a:r>
              <a:rPr lang="el-GR" dirty="0"/>
              <a:t>Μ</a:t>
            </a:r>
            <a:r>
              <a:rPr lang="en-US" dirty="0" err="1"/>
              <a:t>οντέλο</a:t>
            </a:r>
            <a:r>
              <a:rPr lang="en-US" dirty="0"/>
              <a:t> </a:t>
            </a:r>
            <a:r>
              <a:rPr lang="en-US" dirty="0" err="1"/>
              <a:t>PERMA</a:t>
            </a:r>
            <a:endParaRPr dirty="0"/>
          </a:p>
        </p:txBody>
      </p:sp>
      <p:sp>
        <p:nvSpPr>
          <p:cNvPr id="188" name="Google Shape;188;g3ae6d943e68_0_97"/>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1400"/>
              </a:spcBef>
            </a:pPr>
            <a:r>
              <a:rPr lang="en-US" b="1" dirty="0" err="1">
                <a:solidFill>
                  <a:schemeClr val="dk1"/>
                </a:solidFill>
              </a:rPr>
              <a:t>Νόημ</a:t>
            </a:r>
            <a:r>
              <a:rPr lang="en-US" b="1" dirty="0">
                <a:solidFill>
                  <a:schemeClr val="dk1"/>
                </a:solidFill>
              </a:rPr>
              <a:t>α</a:t>
            </a:r>
            <a:r>
              <a:rPr lang="el-GR" b="1" dirty="0">
                <a:solidFill>
                  <a:schemeClr val="dk1"/>
                </a:solidFill>
              </a:rPr>
              <a:t> (</a:t>
            </a:r>
            <a:r>
              <a:rPr lang="en-US" b="1" dirty="0">
                <a:solidFill>
                  <a:schemeClr val="dk1"/>
                </a:solidFill>
              </a:rPr>
              <a:t>M</a:t>
            </a:r>
            <a:r>
              <a:rPr lang="el-GR" b="1" dirty="0">
                <a:solidFill>
                  <a:schemeClr val="dk1"/>
                </a:solidFill>
              </a:rPr>
              <a:t>)</a:t>
            </a:r>
            <a:r>
              <a:rPr lang="en-US" b="1" dirty="0">
                <a:solidFill>
                  <a:schemeClr val="dk1"/>
                </a:solidFill>
              </a:rPr>
              <a:t>: </a:t>
            </a:r>
            <a:r>
              <a:rPr lang="el-GR" dirty="0">
                <a:solidFill>
                  <a:schemeClr val="dk1"/>
                </a:solidFill>
              </a:rPr>
              <a:t>Αίσθημα σκοπού, </a:t>
            </a:r>
            <a:r>
              <a:rPr lang="el-GR" dirty="0" err="1">
                <a:solidFill>
                  <a:schemeClr val="dk1"/>
                </a:solidFill>
              </a:rPr>
              <a:t>ανήκειν</a:t>
            </a:r>
            <a:r>
              <a:rPr lang="el-GR" dirty="0">
                <a:solidFill>
                  <a:schemeClr val="dk1"/>
                </a:solidFill>
              </a:rPr>
              <a:t> και σύνδεσης με κάτι μεγαλύτερο από τον εαυτό σου</a:t>
            </a:r>
            <a:r>
              <a:rPr lang="en-US" dirty="0">
                <a:solidFill>
                  <a:schemeClr val="dk1"/>
                </a:solidFill>
              </a:rPr>
              <a:t>.</a:t>
            </a:r>
            <a:endParaRPr dirty="0">
              <a:solidFill>
                <a:schemeClr val="dk1"/>
              </a:solidFill>
            </a:endParaRPr>
          </a:p>
          <a:p>
            <a:pPr marL="0" lvl="0" indent="0" algn="l" rtl="0">
              <a:lnSpc>
                <a:spcPct val="107000"/>
              </a:lnSpc>
              <a:spcBef>
                <a:spcPts val="1400"/>
              </a:spcBef>
              <a:spcAft>
                <a:spcPts val="0"/>
              </a:spcAft>
              <a:buNone/>
            </a:pPr>
            <a:endParaRPr b="1" dirty="0">
              <a:solidFill>
                <a:schemeClr val="dk1"/>
              </a:solidFill>
              <a:latin typeface="Calibri"/>
              <a:ea typeface="Calibri"/>
              <a:cs typeface="Calibri"/>
              <a:sym typeface="Calibri"/>
            </a:endParaRPr>
          </a:p>
          <a:p>
            <a:pPr marL="0" lvl="0" indent="0" algn="l" rtl="0">
              <a:lnSpc>
                <a:spcPct val="107000"/>
              </a:lnSpc>
              <a:spcBef>
                <a:spcPts val="1400"/>
              </a:spcBef>
              <a:spcAft>
                <a:spcPts val="800"/>
              </a:spcAft>
              <a:buNone/>
            </a:pPr>
            <a:endParaRPr b="1" dirty="0">
              <a:solidFill>
                <a:schemeClr val="dk1"/>
              </a:solidFill>
              <a:latin typeface="Calibri"/>
              <a:ea typeface="Calibri"/>
              <a:cs typeface="Calibri"/>
              <a:sym typeface="Calibri"/>
            </a:endParaRPr>
          </a:p>
        </p:txBody>
      </p:sp>
      <p:pic>
        <p:nvPicPr>
          <p:cNvPr id="189" name="Google Shape;189;g3ae6d943e68_0_97"/>
          <p:cNvPicPr preferRelativeResize="0"/>
          <p:nvPr/>
        </p:nvPicPr>
        <p:blipFill>
          <a:blip r:embed="rId3">
            <a:alphaModFix/>
          </a:blip>
          <a:stretch>
            <a:fillRect/>
          </a:stretch>
        </p:blipFill>
        <p:spPr>
          <a:xfrm>
            <a:off x="2652007" y="2086135"/>
            <a:ext cx="6836425" cy="4665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3ae6d943e68_0_10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195" name="Google Shape;195;g3ae6d943e68_0_10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2.1 </a:t>
            </a:r>
            <a:r>
              <a:rPr lang="en-US" dirty="0" err="1"/>
              <a:t>Εισ</a:t>
            </a:r>
            <a:r>
              <a:rPr lang="en-US" dirty="0"/>
              <a:t>αγωγή στο </a:t>
            </a:r>
            <a:r>
              <a:rPr lang="el-GR" dirty="0"/>
              <a:t>Μ</a:t>
            </a:r>
            <a:r>
              <a:rPr lang="en-US" dirty="0" err="1"/>
              <a:t>οντέλο</a:t>
            </a:r>
            <a:r>
              <a:rPr lang="en-US" dirty="0"/>
              <a:t> </a:t>
            </a:r>
            <a:r>
              <a:rPr lang="en-US" dirty="0" err="1"/>
              <a:t>PERMA</a:t>
            </a:r>
            <a:endParaRPr dirty="0"/>
          </a:p>
        </p:txBody>
      </p:sp>
      <p:sp>
        <p:nvSpPr>
          <p:cNvPr id="196" name="Google Shape;196;g3ae6d943e68_0_105"/>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b="1" dirty="0">
                <a:solidFill>
                  <a:schemeClr val="dk1"/>
                </a:solidFill>
              </a:rPr>
              <a:t>Επ</a:t>
            </a:r>
            <a:r>
              <a:rPr lang="en-US" b="1" dirty="0" err="1">
                <a:solidFill>
                  <a:schemeClr val="dk1"/>
                </a:solidFill>
              </a:rPr>
              <a:t>ίτευ</a:t>
            </a:r>
            <a:r>
              <a:rPr lang="el-GR" b="1" dirty="0" err="1">
                <a:solidFill>
                  <a:schemeClr val="dk1"/>
                </a:solidFill>
              </a:rPr>
              <a:t>γμα</a:t>
            </a:r>
            <a:r>
              <a:rPr lang="el-GR" b="1" dirty="0">
                <a:solidFill>
                  <a:schemeClr val="dk1"/>
                </a:solidFill>
              </a:rPr>
              <a:t> (</a:t>
            </a:r>
            <a:r>
              <a:rPr lang="en-US" b="1" dirty="0">
                <a:solidFill>
                  <a:schemeClr val="dk1"/>
                </a:solidFill>
              </a:rPr>
              <a:t>R</a:t>
            </a:r>
            <a:r>
              <a:rPr lang="el-GR" b="1" dirty="0">
                <a:solidFill>
                  <a:schemeClr val="dk1"/>
                </a:solidFill>
              </a:rPr>
              <a:t>)</a:t>
            </a:r>
            <a:r>
              <a:rPr lang="en-US" b="1" dirty="0">
                <a:solidFill>
                  <a:schemeClr val="dk1"/>
                </a:solidFill>
              </a:rPr>
              <a:t>: </a:t>
            </a:r>
            <a:r>
              <a:rPr lang="en-US" dirty="0">
                <a:solidFill>
                  <a:schemeClr val="dk1"/>
                </a:solidFill>
              </a:rPr>
              <a:t>Η π</a:t>
            </a:r>
            <a:r>
              <a:rPr lang="en-US" dirty="0" err="1">
                <a:solidFill>
                  <a:schemeClr val="dk1"/>
                </a:solidFill>
              </a:rPr>
              <a:t>ροσ</a:t>
            </a:r>
            <a:r>
              <a:rPr lang="en-US" dirty="0">
                <a:solidFill>
                  <a:schemeClr val="dk1"/>
                </a:solidFill>
              </a:rPr>
              <a:t>πάθεια για την επίτευξη στόχων, η οποία ενισχύει την αυτοπεποίθηση και την ικανότητα.</a:t>
            </a:r>
            <a:endParaRPr dirty="0">
              <a:solidFill>
                <a:schemeClr val="dk1"/>
              </a:solidFill>
            </a:endParaRPr>
          </a:p>
          <a:p>
            <a:pPr marL="0" lvl="0" indent="0" algn="l" rtl="0">
              <a:lnSpc>
                <a:spcPct val="107000"/>
              </a:lnSpc>
              <a:spcBef>
                <a:spcPts val="1400"/>
              </a:spcBef>
              <a:spcAft>
                <a:spcPts val="0"/>
              </a:spcAft>
              <a:buNone/>
            </a:pPr>
            <a:endParaRPr b="1" dirty="0">
              <a:solidFill>
                <a:schemeClr val="dk1"/>
              </a:solidFill>
              <a:latin typeface="Calibri"/>
              <a:ea typeface="Calibri"/>
              <a:cs typeface="Calibri"/>
              <a:sym typeface="Calibri"/>
            </a:endParaRPr>
          </a:p>
          <a:p>
            <a:pPr marL="0" lvl="0" indent="0" algn="l" rtl="0">
              <a:lnSpc>
                <a:spcPct val="107000"/>
              </a:lnSpc>
              <a:spcBef>
                <a:spcPts val="1400"/>
              </a:spcBef>
              <a:spcAft>
                <a:spcPts val="0"/>
              </a:spcAft>
              <a:buNone/>
            </a:pPr>
            <a:endParaRPr b="1" dirty="0">
              <a:solidFill>
                <a:schemeClr val="dk1"/>
              </a:solidFill>
              <a:latin typeface="Calibri"/>
              <a:ea typeface="Calibri"/>
              <a:cs typeface="Calibri"/>
              <a:sym typeface="Calibri"/>
            </a:endParaRPr>
          </a:p>
          <a:p>
            <a:pPr marL="0" lvl="0" indent="0" algn="l" rtl="0">
              <a:lnSpc>
                <a:spcPct val="107000"/>
              </a:lnSpc>
              <a:spcBef>
                <a:spcPts val="1400"/>
              </a:spcBef>
              <a:spcAft>
                <a:spcPts val="800"/>
              </a:spcAft>
              <a:buNone/>
            </a:pPr>
            <a:endParaRPr b="1" dirty="0">
              <a:solidFill>
                <a:schemeClr val="dk1"/>
              </a:solidFill>
              <a:latin typeface="Calibri"/>
              <a:ea typeface="Calibri"/>
              <a:cs typeface="Calibri"/>
              <a:sym typeface="Calibri"/>
            </a:endParaRPr>
          </a:p>
        </p:txBody>
      </p:sp>
      <p:pic>
        <p:nvPicPr>
          <p:cNvPr id="197" name="Google Shape;197;g3ae6d943e68_0_105"/>
          <p:cNvPicPr preferRelativeResize="0"/>
          <p:nvPr/>
        </p:nvPicPr>
        <p:blipFill>
          <a:blip r:embed="rId3">
            <a:alphaModFix/>
          </a:blip>
          <a:stretch>
            <a:fillRect/>
          </a:stretch>
        </p:blipFill>
        <p:spPr>
          <a:xfrm>
            <a:off x="2438570" y="2425670"/>
            <a:ext cx="7263300" cy="3881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70"/>
        <p:cNvGrpSpPr/>
        <p:nvPr/>
      </p:nvGrpSpPr>
      <p:grpSpPr>
        <a:xfrm>
          <a:off x="0" y="0"/>
          <a:ext cx="0" cy="0"/>
          <a:chOff x="0" y="0"/>
          <a:chExt cx="0" cy="0"/>
        </a:xfrm>
      </p:grpSpPr>
      <p:sp>
        <p:nvSpPr>
          <p:cNvPr id="71" name="Google Shape;71;p2"/>
          <p:cNvSpPr txBox="1">
            <a:spLocks noGrp="1"/>
          </p:cNvSpPr>
          <p:nvPr>
            <p:ph type="ctrTitle"/>
          </p:nvPr>
        </p:nvSpPr>
        <p:spPr>
          <a:xfrm>
            <a:off x="374726" y="2184268"/>
            <a:ext cx="6914821"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2"/>
              </a:buClr>
              <a:buSzPts val="2000"/>
              <a:buFont typeface="Arial"/>
              <a:buNone/>
            </a:pPr>
            <a:endParaRPr/>
          </a:p>
        </p:txBody>
      </p:sp>
      <p:sp>
        <p:nvSpPr>
          <p:cNvPr id="72" name="Google Shape;72;p2"/>
          <p:cNvSpPr txBox="1">
            <a:spLocks noGrp="1"/>
          </p:cNvSpPr>
          <p:nvPr>
            <p:ph type="subTitle" idx="1"/>
          </p:nvPr>
        </p:nvSpPr>
        <p:spPr>
          <a:xfrm>
            <a:off x="401324" y="3651830"/>
            <a:ext cx="6893057"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6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203" name="Google Shape;203;p6"/>
          <p:cNvSpPr txBox="1">
            <a:spLocks noGrp="1"/>
          </p:cNvSpPr>
          <p:nvPr>
            <p:ph type="body" idx="1"/>
          </p:nvPr>
        </p:nvSpPr>
        <p:spPr>
          <a:xfrm>
            <a:off x="97975" y="1462669"/>
            <a:ext cx="5910900" cy="213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400" b="1" dirty="0"/>
              <a:t>P – </a:t>
            </a:r>
            <a:r>
              <a:rPr lang="en-US" sz="1400" b="1" dirty="0" err="1"/>
              <a:t>Θετικά</a:t>
            </a:r>
            <a:r>
              <a:rPr lang="en-US" sz="1400" b="1" dirty="0"/>
              <a:t> </a:t>
            </a:r>
            <a:r>
              <a:rPr lang="el-GR" sz="1400" b="1" dirty="0"/>
              <a:t>Σ</a:t>
            </a:r>
            <a:r>
              <a:rPr lang="en-US" sz="1400" b="1" dirty="0" err="1"/>
              <a:t>υν</a:t>
            </a:r>
            <a:r>
              <a:rPr lang="en-US" sz="1400" b="1" dirty="0"/>
              <a:t>αισθήματα</a:t>
            </a:r>
            <a:endParaRPr sz="1400" b="1" dirty="0"/>
          </a:p>
          <a:p>
            <a:pPr marL="457200" lvl="0" indent="-330200" algn="l" rtl="0">
              <a:lnSpc>
                <a:spcPct val="100000"/>
              </a:lnSpc>
              <a:spcBef>
                <a:spcPts val="1200"/>
              </a:spcBef>
              <a:spcAft>
                <a:spcPts val="0"/>
              </a:spcAft>
              <a:buClr>
                <a:schemeClr val="accent2"/>
              </a:buClr>
              <a:buSzPts val="1600"/>
              <a:buFont typeface="Calibri"/>
              <a:buChar char="●"/>
            </a:pPr>
            <a:r>
              <a:rPr lang="en-US" sz="1400" b="1" dirty="0" err="1"/>
              <a:t>Ψυχολογική</a:t>
            </a:r>
            <a:r>
              <a:rPr lang="en-US" sz="1400" b="1" dirty="0"/>
              <a:t> π</a:t>
            </a:r>
            <a:r>
              <a:rPr lang="en-US" sz="1400" b="1" dirty="0" err="1"/>
              <a:t>τυχή</a:t>
            </a:r>
            <a:r>
              <a:rPr lang="en-US" sz="1400" dirty="0"/>
              <a:t>: Υπ</a:t>
            </a:r>
            <a:r>
              <a:rPr lang="en-US" sz="1400" dirty="0" err="1"/>
              <a:t>οστηρίζει</a:t>
            </a:r>
            <a:r>
              <a:rPr lang="en-US" sz="1400" dirty="0"/>
              <a:t> </a:t>
            </a:r>
            <a:r>
              <a:rPr lang="en-US" sz="1400" dirty="0" err="1"/>
              <a:t>την</a:t>
            </a:r>
            <a:r>
              <a:rPr lang="en-US" sz="1400" dirty="0"/>
              <a:t> </a:t>
            </a:r>
            <a:r>
              <a:rPr lang="en-US" sz="1400" dirty="0" err="1"/>
              <a:t>ευέλικτη</a:t>
            </a:r>
            <a:r>
              <a:rPr lang="en-US" sz="1400" dirty="0"/>
              <a:t> </a:t>
            </a:r>
            <a:r>
              <a:rPr lang="en-US" sz="1400" dirty="0" err="1"/>
              <a:t>σκέψη</a:t>
            </a:r>
            <a:r>
              <a:rPr lang="en-US" sz="1400" dirty="0"/>
              <a:t>, </a:t>
            </a:r>
            <a:r>
              <a:rPr lang="en-US" sz="1400" dirty="0" err="1"/>
              <a:t>την</a:t>
            </a:r>
            <a:r>
              <a:rPr lang="en-US" sz="1400" dirty="0"/>
              <a:t> α</a:t>
            </a:r>
            <a:r>
              <a:rPr lang="en-US" sz="1400" dirty="0" err="1"/>
              <a:t>νθεκτικότητ</a:t>
            </a:r>
            <a:r>
              <a:rPr lang="en-US" sz="1400" dirty="0"/>
              <a:t>α και τη δημιουργικότητα.</a:t>
            </a:r>
            <a:endParaRPr sz="1400" dirty="0"/>
          </a:p>
          <a:p>
            <a:pPr marL="457200" lvl="0" indent="-330200" algn="l" rtl="0">
              <a:lnSpc>
                <a:spcPct val="100000"/>
              </a:lnSpc>
              <a:spcBef>
                <a:spcPts val="0"/>
              </a:spcBef>
              <a:spcAft>
                <a:spcPts val="0"/>
              </a:spcAft>
              <a:buClr>
                <a:schemeClr val="accent2"/>
              </a:buClr>
              <a:buSzPts val="1600"/>
              <a:buFont typeface="Calibri"/>
              <a:buChar char="●"/>
            </a:pPr>
            <a:r>
              <a:rPr lang="en-US" sz="1400" b="1" dirty="0" err="1"/>
              <a:t>Συμ</a:t>
            </a:r>
            <a:r>
              <a:rPr lang="en-US" sz="1400" b="1" dirty="0"/>
              <a:t>περιφορική πτυχή</a:t>
            </a:r>
            <a:r>
              <a:rPr lang="en-US" sz="1400" dirty="0"/>
              <a:t>: Ενέργειες ευγνωμοσύνης, αναγνώριση χαρούμενων στιγμών και έκφραση εκτίμησης.</a:t>
            </a:r>
            <a:endParaRPr sz="1400" dirty="0"/>
          </a:p>
          <a:p>
            <a:pPr marL="457200" lvl="0" indent="-330200" algn="l" rtl="0">
              <a:lnSpc>
                <a:spcPct val="100000"/>
              </a:lnSpc>
              <a:spcBef>
                <a:spcPts val="0"/>
              </a:spcBef>
              <a:spcAft>
                <a:spcPts val="0"/>
              </a:spcAft>
              <a:buClr>
                <a:schemeClr val="accent2"/>
              </a:buClr>
              <a:buSzPts val="1600"/>
              <a:buFont typeface="Calibri"/>
              <a:buChar char="●"/>
            </a:pPr>
            <a:r>
              <a:rPr lang="en-US" sz="1400" b="1" dirty="0" err="1"/>
              <a:t>Συν</a:t>
            </a:r>
            <a:r>
              <a:rPr lang="en-US" sz="1400" b="1" dirty="0"/>
              <a:t>αισθηματική πτυχή: </a:t>
            </a:r>
            <a:r>
              <a:rPr lang="en-US" sz="1400" dirty="0"/>
              <a:t>Χαρά, ελπίδα, αγάπη και αισιοδοξία που μετριάζουν το άγχος και βοηθούν στην ανά</a:t>
            </a:r>
            <a:r>
              <a:rPr lang="el-GR" sz="1400" dirty="0" err="1"/>
              <a:t>καμψ</a:t>
            </a:r>
            <a:r>
              <a:rPr lang="en-US" sz="1400" dirty="0"/>
              <a:t>η.</a:t>
            </a:r>
            <a:endParaRPr sz="1400" dirty="0"/>
          </a:p>
          <a:p>
            <a:pPr marL="0" lvl="0" indent="0" algn="l" rtl="0">
              <a:lnSpc>
                <a:spcPct val="100000"/>
              </a:lnSpc>
              <a:spcBef>
                <a:spcPts val="1200"/>
              </a:spcBef>
              <a:spcAft>
                <a:spcPts val="0"/>
              </a:spcAft>
              <a:buNone/>
            </a:pPr>
            <a:endParaRPr sz="1600" dirty="0"/>
          </a:p>
          <a:p>
            <a:pPr marL="0" lvl="0" indent="0" algn="l" rtl="0">
              <a:lnSpc>
                <a:spcPct val="100000"/>
              </a:lnSpc>
              <a:spcBef>
                <a:spcPts val="1200"/>
              </a:spcBef>
              <a:spcAft>
                <a:spcPts val="0"/>
              </a:spcAft>
              <a:buNone/>
            </a:pPr>
            <a:endParaRPr sz="1600" dirty="0"/>
          </a:p>
          <a:p>
            <a:pPr marL="0" lvl="0" indent="0" algn="l" rtl="0">
              <a:lnSpc>
                <a:spcPct val="100000"/>
              </a:lnSpc>
              <a:spcBef>
                <a:spcPts val="1200"/>
              </a:spcBef>
              <a:spcAft>
                <a:spcPts val="1200"/>
              </a:spcAft>
              <a:buNone/>
            </a:pPr>
            <a:endParaRPr sz="1600" dirty="0"/>
          </a:p>
        </p:txBody>
      </p:sp>
      <p:sp>
        <p:nvSpPr>
          <p:cNvPr id="204" name="Google Shape;204;p6"/>
          <p:cNvSpPr txBox="1">
            <a:spLocks noGrp="1"/>
          </p:cNvSpPr>
          <p:nvPr>
            <p:ph type="body" idx="2"/>
          </p:nvPr>
        </p:nvSpPr>
        <p:spPr>
          <a:xfrm>
            <a:off x="97975" y="3533793"/>
            <a:ext cx="5910900" cy="196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400" b="1" dirty="0"/>
              <a:t>R – </a:t>
            </a:r>
            <a:r>
              <a:rPr lang="en-US" sz="1400" b="1" dirty="0" err="1"/>
              <a:t>Σχέσεις</a:t>
            </a:r>
            <a:endParaRPr sz="1400" b="1" dirty="0"/>
          </a:p>
          <a:p>
            <a:pPr marL="457200" lvl="0" indent="-330200" algn="l" rtl="0">
              <a:lnSpc>
                <a:spcPct val="100000"/>
              </a:lnSpc>
              <a:spcBef>
                <a:spcPts val="1200"/>
              </a:spcBef>
              <a:spcAft>
                <a:spcPts val="0"/>
              </a:spcAft>
              <a:buClr>
                <a:schemeClr val="accent2"/>
              </a:buClr>
              <a:buSzPts val="1600"/>
              <a:buFont typeface="Calibri"/>
              <a:buChar char="●"/>
            </a:pPr>
            <a:r>
              <a:rPr lang="en-US" sz="1400" b="1" dirty="0" err="1"/>
              <a:t>Ψυχολογική</a:t>
            </a:r>
            <a:r>
              <a:rPr lang="en-US" sz="1400" b="1" dirty="0"/>
              <a:t> π</a:t>
            </a:r>
            <a:r>
              <a:rPr lang="en-US" sz="1400" b="1" dirty="0" err="1"/>
              <a:t>τυχή</a:t>
            </a:r>
            <a:r>
              <a:rPr lang="en-US" sz="1400" b="1" dirty="0"/>
              <a:t>: </a:t>
            </a:r>
            <a:r>
              <a:rPr lang="en-US" sz="1400" dirty="0" err="1"/>
              <a:t>Οι</a:t>
            </a:r>
            <a:r>
              <a:rPr lang="en-US" sz="1400" dirty="0"/>
              <a:t> </a:t>
            </a:r>
            <a:r>
              <a:rPr lang="en-US" sz="1400" dirty="0" err="1"/>
              <a:t>σχέσεις</a:t>
            </a:r>
            <a:r>
              <a:rPr lang="en-US" sz="1400" dirty="0"/>
              <a:t> </a:t>
            </a:r>
            <a:r>
              <a:rPr lang="en-US" sz="1400" dirty="0" err="1"/>
              <a:t>ενισχύουν</a:t>
            </a:r>
            <a:r>
              <a:rPr lang="en-US" sz="1400" dirty="0"/>
              <a:t> </a:t>
            </a:r>
            <a:r>
              <a:rPr lang="en-US" sz="1400" dirty="0" err="1"/>
              <a:t>την</a:t>
            </a:r>
            <a:r>
              <a:rPr lang="en-US" sz="1400" dirty="0"/>
              <a:t> α</a:t>
            </a:r>
            <a:r>
              <a:rPr lang="en-US" sz="1400" dirty="0" err="1"/>
              <a:t>υτοεκτίμηση</a:t>
            </a:r>
            <a:r>
              <a:rPr lang="en-US" sz="1400" dirty="0"/>
              <a:t> και </a:t>
            </a:r>
            <a:r>
              <a:rPr lang="en-US" sz="1400" dirty="0" err="1"/>
              <a:t>μειώνουν</a:t>
            </a:r>
            <a:r>
              <a:rPr lang="en-US" sz="1400" dirty="0"/>
              <a:t> </a:t>
            </a:r>
            <a:r>
              <a:rPr lang="en-US" sz="1400" dirty="0" err="1"/>
              <a:t>το</a:t>
            </a:r>
            <a:r>
              <a:rPr lang="en-US" sz="1400" dirty="0"/>
              <a:t> </a:t>
            </a:r>
            <a:r>
              <a:rPr lang="en-US" sz="1400" dirty="0" err="1"/>
              <a:t>άγχος</a:t>
            </a:r>
            <a:r>
              <a:rPr lang="en-US" sz="1400" dirty="0"/>
              <a:t>.</a:t>
            </a:r>
            <a:endParaRPr sz="1400" dirty="0"/>
          </a:p>
          <a:p>
            <a:pPr marL="457200" lvl="0" indent="-330200" algn="l" rtl="0">
              <a:lnSpc>
                <a:spcPct val="100000"/>
              </a:lnSpc>
              <a:spcBef>
                <a:spcPts val="0"/>
              </a:spcBef>
              <a:spcAft>
                <a:spcPts val="0"/>
              </a:spcAft>
              <a:buClr>
                <a:schemeClr val="accent2"/>
              </a:buClr>
              <a:buSzPts val="1600"/>
              <a:buFont typeface="Calibri"/>
              <a:buChar char="●"/>
            </a:pPr>
            <a:r>
              <a:rPr lang="en-US" sz="1400" b="1" dirty="0" err="1"/>
              <a:t>Συμ</a:t>
            </a:r>
            <a:r>
              <a:rPr lang="en-US" sz="1400" b="1" dirty="0"/>
              <a:t>περιφορική πτυχή: </a:t>
            </a:r>
            <a:r>
              <a:rPr lang="en-US" sz="1400" dirty="0"/>
              <a:t>Οικοδόμηση εμπιστοσύνης, ενεργητική ακρόαση, συνεργασία και τακτική αλληλεπίδραση.</a:t>
            </a:r>
            <a:endParaRPr sz="1400" dirty="0"/>
          </a:p>
          <a:p>
            <a:pPr marL="457200" lvl="0" indent="-330200" algn="l" rtl="0">
              <a:lnSpc>
                <a:spcPct val="100000"/>
              </a:lnSpc>
              <a:spcBef>
                <a:spcPts val="0"/>
              </a:spcBef>
              <a:spcAft>
                <a:spcPts val="1200"/>
              </a:spcAft>
              <a:buClr>
                <a:schemeClr val="accent2"/>
              </a:buClr>
              <a:buSzPts val="1600"/>
              <a:buFont typeface="Calibri"/>
              <a:buChar char="●"/>
            </a:pPr>
            <a:r>
              <a:rPr lang="en-US" sz="1400" b="1" dirty="0" err="1"/>
              <a:t>Συν</a:t>
            </a:r>
            <a:r>
              <a:rPr lang="en-US" sz="1400" b="1" dirty="0"/>
              <a:t>αισθηματική πτυχή: </a:t>
            </a:r>
            <a:r>
              <a:rPr lang="en-US" sz="1400" dirty="0"/>
              <a:t>Αίσθημα του «ανήκειν», ασφάλεια και υποστήριξη που μειώνουν τη μοναξιά.</a:t>
            </a:r>
            <a:endParaRPr sz="1400" dirty="0"/>
          </a:p>
        </p:txBody>
      </p:sp>
      <p:sp>
        <p:nvSpPr>
          <p:cNvPr id="205" name="Google Shape;205;p6"/>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2.2 </a:t>
            </a:r>
            <a:r>
              <a:rPr lang="en-US" dirty="0" err="1"/>
              <a:t>Ψυχολογική</a:t>
            </a:r>
            <a:r>
              <a:rPr lang="en-US" dirty="0"/>
              <a:t>, </a:t>
            </a:r>
            <a:r>
              <a:rPr lang="el-GR" dirty="0" err="1"/>
              <a:t>Σ</a:t>
            </a:r>
            <a:r>
              <a:rPr lang="en-US" dirty="0" err="1"/>
              <a:t>υμ</a:t>
            </a:r>
            <a:r>
              <a:rPr lang="en-US" dirty="0"/>
              <a:t>περιφορική και </a:t>
            </a:r>
            <a:r>
              <a:rPr lang="el-GR" dirty="0"/>
              <a:t>Σ</a:t>
            </a:r>
            <a:r>
              <a:rPr lang="en-US" dirty="0" err="1"/>
              <a:t>υν</a:t>
            </a:r>
            <a:r>
              <a:rPr lang="en-US" dirty="0"/>
              <a:t>αισθηματική </a:t>
            </a:r>
            <a:r>
              <a:rPr lang="el-GR" dirty="0"/>
              <a:t>Δ</a:t>
            </a:r>
            <a:r>
              <a:rPr lang="en-US" dirty="0" err="1"/>
              <a:t>ιάστ</a:t>
            </a:r>
            <a:r>
              <a:rPr lang="en-US" dirty="0"/>
              <a:t>αση του PERMA</a:t>
            </a:r>
            <a:endParaRPr dirty="0"/>
          </a:p>
        </p:txBody>
      </p:sp>
      <p:sp>
        <p:nvSpPr>
          <p:cNvPr id="206" name="Google Shape;206;p6"/>
          <p:cNvSpPr txBox="1">
            <a:spLocks noGrp="1"/>
          </p:cNvSpPr>
          <p:nvPr>
            <p:ph type="body" idx="1"/>
          </p:nvPr>
        </p:nvSpPr>
        <p:spPr>
          <a:xfrm>
            <a:off x="6281100" y="1405474"/>
            <a:ext cx="5910900" cy="205524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400" b="1" dirty="0"/>
              <a:t>E – </a:t>
            </a:r>
            <a:r>
              <a:rPr lang="el-GR" sz="1400" b="1" dirty="0"/>
              <a:t>Δέσμευση</a:t>
            </a:r>
            <a:endParaRPr sz="1400" b="1" dirty="0"/>
          </a:p>
          <a:p>
            <a:pPr marL="457200" lvl="0" indent="-330200" algn="l" rtl="0">
              <a:lnSpc>
                <a:spcPct val="100000"/>
              </a:lnSpc>
              <a:spcBef>
                <a:spcPts val="1200"/>
              </a:spcBef>
              <a:spcAft>
                <a:spcPts val="0"/>
              </a:spcAft>
              <a:buClr>
                <a:schemeClr val="accent2"/>
              </a:buClr>
              <a:buSzPts val="1600"/>
              <a:buFont typeface="Calibri"/>
              <a:buChar char="●"/>
            </a:pPr>
            <a:r>
              <a:rPr lang="en-US" sz="1400" b="1" dirty="0" err="1"/>
              <a:t>Ψυχολογική</a:t>
            </a:r>
            <a:r>
              <a:rPr lang="en-US" sz="1400" b="1" dirty="0"/>
              <a:t> π</a:t>
            </a:r>
            <a:r>
              <a:rPr lang="en-US" sz="1400" b="1" dirty="0" err="1"/>
              <a:t>τυχή</a:t>
            </a:r>
            <a:r>
              <a:rPr lang="en-US" sz="1400" b="1" dirty="0"/>
              <a:t>: </a:t>
            </a:r>
            <a:r>
              <a:rPr lang="en-US" sz="1400" dirty="0"/>
              <a:t>Η </a:t>
            </a:r>
            <a:r>
              <a:rPr lang="en-US" sz="1400" dirty="0" err="1"/>
              <a:t>ροή</a:t>
            </a:r>
            <a:r>
              <a:rPr lang="en-US" sz="1400" dirty="0"/>
              <a:t> α</a:t>
            </a:r>
            <a:r>
              <a:rPr lang="en-US" sz="1400" dirty="0" err="1"/>
              <a:t>υξάνει</a:t>
            </a:r>
            <a:r>
              <a:rPr lang="en-US" sz="1400" dirty="0"/>
              <a:t> </a:t>
            </a:r>
            <a:r>
              <a:rPr lang="en-US" sz="1400" dirty="0" err="1"/>
              <a:t>την</a:t>
            </a:r>
            <a:r>
              <a:rPr lang="en-US" sz="1400" dirty="0"/>
              <a:t> </a:t>
            </a:r>
            <a:r>
              <a:rPr lang="en-US" sz="1400" dirty="0" err="1"/>
              <a:t>συγκέντρωση</a:t>
            </a:r>
            <a:r>
              <a:rPr lang="en-US" sz="1400" dirty="0"/>
              <a:t>, </a:t>
            </a:r>
            <a:r>
              <a:rPr lang="en-US" sz="1400" dirty="0" err="1"/>
              <a:t>την</a:t>
            </a:r>
            <a:r>
              <a:rPr lang="en-US" sz="1400" dirty="0"/>
              <a:t> </a:t>
            </a:r>
            <a:r>
              <a:rPr lang="en-US" sz="1400" dirty="0" err="1"/>
              <a:t>εσωτερική</a:t>
            </a:r>
            <a:r>
              <a:rPr lang="en-US" sz="1400" dirty="0"/>
              <a:t> </a:t>
            </a:r>
            <a:r>
              <a:rPr lang="en-US" sz="1400" dirty="0" err="1"/>
              <a:t>κινητο</a:t>
            </a:r>
            <a:r>
              <a:rPr lang="en-US" sz="1400" dirty="0"/>
              <a:t>ποίηση και την ικανότητα επίλυσης προβλημάτων.</a:t>
            </a:r>
            <a:endParaRPr sz="1400" dirty="0"/>
          </a:p>
          <a:p>
            <a:pPr marL="457200" lvl="0" indent="-330200" algn="l" rtl="0">
              <a:lnSpc>
                <a:spcPct val="100000"/>
              </a:lnSpc>
              <a:spcBef>
                <a:spcPts val="0"/>
              </a:spcBef>
              <a:spcAft>
                <a:spcPts val="0"/>
              </a:spcAft>
              <a:buClr>
                <a:schemeClr val="accent2"/>
              </a:buClr>
              <a:buSzPts val="1600"/>
              <a:buFont typeface="Calibri"/>
              <a:buChar char="●"/>
            </a:pPr>
            <a:r>
              <a:rPr lang="en-US" sz="1400" b="1" dirty="0" err="1"/>
              <a:t>Συμ</a:t>
            </a:r>
            <a:r>
              <a:rPr lang="en-US" sz="1400" b="1" dirty="0"/>
              <a:t>περιφορική πτυχή: </a:t>
            </a:r>
            <a:r>
              <a:rPr lang="en-US" sz="1400" dirty="0"/>
              <a:t>Πλήρης εμβ</a:t>
            </a:r>
            <a:r>
              <a:rPr lang="el-GR" sz="1400" dirty="0" err="1"/>
              <a:t>ύθ</a:t>
            </a:r>
            <a:r>
              <a:rPr lang="en-US" sz="1400" dirty="0" err="1"/>
              <a:t>ιση</a:t>
            </a:r>
            <a:r>
              <a:rPr lang="en-US" sz="1400" dirty="0"/>
              <a:t> σε δραστηριότητες όπως ο αθλητισμός, η μουσική, η γραφή ή η προγραμματισμός.</a:t>
            </a:r>
            <a:endParaRPr sz="1400" dirty="0"/>
          </a:p>
          <a:p>
            <a:pPr marL="457200" lvl="0" indent="-330200" algn="l" rtl="0">
              <a:lnSpc>
                <a:spcPct val="100000"/>
              </a:lnSpc>
              <a:spcBef>
                <a:spcPts val="0"/>
              </a:spcBef>
              <a:spcAft>
                <a:spcPts val="1200"/>
              </a:spcAft>
              <a:buClr>
                <a:schemeClr val="accent2"/>
              </a:buClr>
              <a:buSzPts val="1600"/>
              <a:buFont typeface="Calibri"/>
              <a:buChar char="●"/>
            </a:pPr>
            <a:r>
              <a:rPr lang="en-US" sz="1400" b="1" dirty="0" err="1"/>
              <a:t>Συν</a:t>
            </a:r>
            <a:r>
              <a:rPr lang="en-US" sz="1400" b="1" dirty="0"/>
              <a:t>αισθηματική διάσταση: </a:t>
            </a:r>
            <a:r>
              <a:rPr lang="en-US" sz="1400" dirty="0"/>
              <a:t>Ενέργεια, απορρόφηση και βαθιά ικανοποίηση κατά τη διάρκεια απαιτητικών εργασιών.</a:t>
            </a:r>
            <a:endParaRPr sz="1400" dirty="0"/>
          </a:p>
        </p:txBody>
      </p:sp>
      <p:sp>
        <p:nvSpPr>
          <p:cNvPr id="207" name="Google Shape;207;p6"/>
          <p:cNvSpPr txBox="1">
            <a:spLocks noGrp="1"/>
          </p:cNvSpPr>
          <p:nvPr>
            <p:ph type="body" idx="2"/>
          </p:nvPr>
        </p:nvSpPr>
        <p:spPr>
          <a:xfrm>
            <a:off x="6281100" y="3549718"/>
            <a:ext cx="5910900" cy="196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400" b="1" dirty="0"/>
              <a:t>M – </a:t>
            </a:r>
            <a:r>
              <a:rPr lang="en-US" sz="1400" b="1" dirty="0" err="1"/>
              <a:t>Νόημ</a:t>
            </a:r>
            <a:r>
              <a:rPr lang="en-US" sz="1400" b="1" dirty="0"/>
              <a:t>α</a:t>
            </a:r>
            <a:endParaRPr sz="1400" b="1" dirty="0"/>
          </a:p>
          <a:p>
            <a:pPr marL="457200" lvl="0" indent="-330200" algn="l" rtl="0">
              <a:lnSpc>
                <a:spcPct val="100000"/>
              </a:lnSpc>
              <a:spcBef>
                <a:spcPts val="1200"/>
              </a:spcBef>
              <a:spcAft>
                <a:spcPts val="0"/>
              </a:spcAft>
              <a:buClr>
                <a:schemeClr val="accent2"/>
              </a:buClr>
              <a:buSzPts val="1600"/>
              <a:buFont typeface="Calibri"/>
              <a:buChar char="●"/>
            </a:pPr>
            <a:r>
              <a:rPr lang="en-US" sz="1400" b="1" dirty="0" err="1"/>
              <a:t>Ψυχολογική</a:t>
            </a:r>
            <a:r>
              <a:rPr lang="en-US" sz="1400" b="1" dirty="0"/>
              <a:t> π</a:t>
            </a:r>
            <a:r>
              <a:rPr lang="en-US" sz="1400" b="1" dirty="0" err="1"/>
              <a:t>τυχή</a:t>
            </a:r>
            <a:r>
              <a:rPr lang="en-US" sz="1400" b="1" dirty="0"/>
              <a:t>: </a:t>
            </a:r>
            <a:r>
              <a:rPr lang="en-US" sz="1400" dirty="0"/>
              <a:t>Πα</a:t>
            </a:r>
            <a:r>
              <a:rPr lang="en-US" sz="1400" dirty="0" err="1"/>
              <a:t>ρέχει</a:t>
            </a:r>
            <a:r>
              <a:rPr lang="en-US" sz="1400" dirty="0"/>
              <a:t> κα</a:t>
            </a:r>
            <a:r>
              <a:rPr lang="en-US" sz="1400" dirty="0" err="1"/>
              <a:t>τεύθυνση</a:t>
            </a:r>
            <a:r>
              <a:rPr lang="en-US" sz="1400" dirty="0"/>
              <a:t> </a:t>
            </a:r>
            <a:r>
              <a:rPr lang="en-US" sz="1400" dirty="0" err="1"/>
              <a:t>συνδέοντ</a:t>
            </a:r>
            <a:r>
              <a:rPr lang="en-US" sz="1400" dirty="0"/>
              <a:t>ας τις αξίες με τον σκοπό.</a:t>
            </a:r>
            <a:endParaRPr sz="1400" dirty="0"/>
          </a:p>
          <a:p>
            <a:pPr marL="457200" lvl="0" indent="-330200" algn="l" rtl="0">
              <a:lnSpc>
                <a:spcPct val="100000"/>
              </a:lnSpc>
              <a:spcBef>
                <a:spcPts val="0"/>
              </a:spcBef>
              <a:spcAft>
                <a:spcPts val="0"/>
              </a:spcAft>
              <a:buClr>
                <a:schemeClr val="accent2"/>
              </a:buClr>
              <a:buSzPts val="1600"/>
              <a:buFont typeface="Calibri"/>
              <a:buChar char="●"/>
            </a:pPr>
            <a:r>
              <a:rPr lang="en-US" sz="1400" b="1" dirty="0" err="1"/>
              <a:t>Συμ</a:t>
            </a:r>
            <a:r>
              <a:rPr lang="en-US" sz="1400" b="1" dirty="0"/>
              <a:t>περιφορική πτυχή: </a:t>
            </a:r>
            <a:r>
              <a:rPr lang="en-US" sz="1400" dirty="0"/>
              <a:t>Συμβολή σε σκοπούς, εθελοντισμός ή εργασία με σκοπό.</a:t>
            </a:r>
            <a:endParaRPr sz="1400" dirty="0"/>
          </a:p>
          <a:p>
            <a:pPr marL="457200" lvl="0" indent="-330200" algn="l" rtl="0">
              <a:lnSpc>
                <a:spcPct val="100000"/>
              </a:lnSpc>
              <a:spcBef>
                <a:spcPts val="0"/>
              </a:spcBef>
              <a:spcAft>
                <a:spcPts val="1200"/>
              </a:spcAft>
              <a:buClr>
                <a:schemeClr val="accent2"/>
              </a:buClr>
              <a:buSzPts val="1600"/>
              <a:buFont typeface="Calibri"/>
              <a:buChar char="●"/>
            </a:pPr>
            <a:r>
              <a:rPr lang="en-US" sz="1400" b="1" dirty="0" err="1"/>
              <a:t>Συν</a:t>
            </a:r>
            <a:r>
              <a:rPr lang="en-US" sz="1400" b="1" dirty="0"/>
              <a:t>αισθηματική πτυχή: </a:t>
            </a:r>
            <a:r>
              <a:rPr lang="en-US" sz="1400" dirty="0"/>
              <a:t>Ικανοποίηση, ευθυγράμμιση με τις αξίες και υπερηφάνεια για τη συμβολή.</a:t>
            </a:r>
            <a:endParaRPr sz="1400" b="1" dirty="0"/>
          </a:p>
        </p:txBody>
      </p:sp>
      <p:sp>
        <p:nvSpPr>
          <p:cNvPr id="208" name="Google Shape;208;p6"/>
          <p:cNvSpPr txBox="1">
            <a:spLocks noGrp="1"/>
          </p:cNvSpPr>
          <p:nvPr>
            <p:ph type="body" idx="2"/>
          </p:nvPr>
        </p:nvSpPr>
        <p:spPr>
          <a:xfrm>
            <a:off x="1132764" y="5573075"/>
            <a:ext cx="9973161" cy="1172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400" b="1" dirty="0"/>
              <a:t>A – Επ</a:t>
            </a:r>
            <a:r>
              <a:rPr lang="en-US" sz="1400" b="1" dirty="0" err="1"/>
              <a:t>ίτευγμ</a:t>
            </a:r>
            <a:r>
              <a:rPr lang="en-US" sz="1400" b="1" dirty="0"/>
              <a:t>α</a:t>
            </a:r>
            <a:endParaRPr sz="1400" b="1" dirty="0"/>
          </a:p>
          <a:p>
            <a:pPr marL="457200" lvl="0" indent="-330200" algn="l" rtl="0">
              <a:lnSpc>
                <a:spcPct val="100000"/>
              </a:lnSpc>
              <a:spcBef>
                <a:spcPts val="1200"/>
              </a:spcBef>
              <a:spcAft>
                <a:spcPts val="0"/>
              </a:spcAft>
              <a:buClr>
                <a:schemeClr val="accent2"/>
              </a:buClr>
              <a:buSzPts val="1600"/>
              <a:buFont typeface="Calibri"/>
              <a:buChar char="●"/>
            </a:pPr>
            <a:r>
              <a:rPr lang="en-US" sz="1400" b="1" dirty="0" err="1"/>
              <a:t>Ψυχολογική</a:t>
            </a:r>
            <a:r>
              <a:rPr lang="en-US" sz="1400" b="1" dirty="0"/>
              <a:t> π</a:t>
            </a:r>
            <a:r>
              <a:rPr lang="en-US" sz="1400" b="1" dirty="0" err="1"/>
              <a:t>τυχή</a:t>
            </a:r>
            <a:r>
              <a:rPr lang="en-US" sz="1400" b="1" dirty="0"/>
              <a:t>: </a:t>
            </a:r>
            <a:r>
              <a:rPr lang="en-US" sz="1400" dirty="0" err="1"/>
              <a:t>Ενισχύει</a:t>
            </a:r>
            <a:r>
              <a:rPr lang="en-US" sz="1400" dirty="0"/>
              <a:t> </a:t>
            </a:r>
            <a:r>
              <a:rPr lang="en-US" sz="1400" dirty="0" err="1"/>
              <a:t>την</a:t>
            </a:r>
            <a:r>
              <a:rPr lang="en-US" sz="1400" dirty="0"/>
              <a:t> α</a:t>
            </a:r>
            <a:r>
              <a:rPr lang="en-US" sz="1400" dirty="0" err="1"/>
              <a:t>υτο</a:t>
            </a:r>
            <a:r>
              <a:rPr lang="en-US" sz="1400" dirty="0"/>
              <a:t>αποτελεσματικότητα και την κινητοποίηση μέσω της κατάκτησης δεξιοτήτων.</a:t>
            </a:r>
            <a:endParaRPr sz="1400" dirty="0"/>
          </a:p>
          <a:p>
            <a:pPr marL="457200" lvl="0" indent="-330200" algn="l" rtl="0">
              <a:lnSpc>
                <a:spcPct val="100000"/>
              </a:lnSpc>
              <a:spcBef>
                <a:spcPts val="0"/>
              </a:spcBef>
              <a:spcAft>
                <a:spcPts val="0"/>
              </a:spcAft>
              <a:buClr>
                <a:schemeClr val="accent2"/>
              </a:buClr>
              <a:buSzPts val="1600"/>
              <a:buFont typeface="Calibri"/>
              <a:buChar char="●"/>
            </a:pPr>
            <a:r>
              <a:rPr lang="en-US" sz="1400" b="1" dirty="0" err="1"/>
              <a:t>Συμ</a:t>
            </a:r>
            <a:r>
              <a:rPr lang="en-US" sz="1400" b="1" dirty="0"/>
              <a:t>περιφορική πτυχή: </a:t>
            </a:r>
            <a:r>
              <a:rPr lang="el-GR" sz="1400" dirty="0"/>
              <a:t>Καθορισμός</a:t>
            </a:r>
            <a:r>
              <a:rPr lang="en-US" sz="1400" dirty="0"/>
              <a:t> στόχων, επιμονή στις δυσκολίες και καταγραφή της προόδου.</a:t>
            </a:r>
            <a:endParaRPr sz="1400" dirty="0"/>
          </a:p>
          <a:p>
            <a:pPr marL="457200" lvl="0" indent="-330200" algn="l" rtl="0">
              <a:lnSpc>
                <a:spcPct val="100000"/>
              </a:lnSpc>
              <a:spcBef>
                <a:spcPts val="0"/>
              </a:spcBef>
              <a:spcAft>
                <a:spcPts val="1200"/>
              </a:spcAft>
              <a:buClr>
                <a:schemeClr val="accent2"/>
              </a:buClr>
              <a:buSzPts val="1600"/>
              <a:buFont typeface="Calibri"/>
              <a:buChar char="●"/>
            </a:pPr>
            <a:r>
              <a:rPr lang="en-US" sz="1400" b="1" dirty="0" err="1"/>
              <a:t>Συν</a:t>
            </a:r>
            <a:r>
              <a:rPr lang="en-US" sz="1400" b="1" dirty="0"/>
              <a:t>αισθηματική πτυχή: </a:t>
            </a:r>
            <a:r>
              <a:rPr lang="en-US" sz="1400" dirty="0"/>
              <a:t>Αυτοπεποίθηση, υπερηφάνεια και κίνητρα μετά την επίτευξη</a:t>
            </a:r>
            <a:r>
              <a:rPr lang="el-GR" sz="1400" dirty="0"/>
              <a:t> ενός στόχου</a:t>
            </a:r>
            <a:r>
              <a:rPr lang="en-US" sz="1400" dirty="0"/>
              <a:t>.</a:t>
            </a:r>
            <a:endParaRPr sz="1400" b="1" dirty="0"/>
          </a:p>
        </p:txBody>
      </p:sp>
      <p:cxnSp>
        <p:nvCxnSpPr>
          <p:cNvPr id="209" name="Google Shape;209;p6"/>
          <p:cNvCxnSpPr/>
          <p:nvPr/>
        </p:nvCxnSpPr>
        <p:spPr>
          <a:xfrm>
            <a:off x="220300" y="3479550"/>
            <a:ext cx="11838300" cy="19500"/>
          </a:xfrm>
          <a:prstGeom prst="straightConnector1">
            <a:avLst/>
          </a:prstGeom>
          <a:noFill/>
          <a:ln w="9525" cap="flat" cmpd="sng">
            <a:solidFill>
              <a:schemeClr val="accent2"/>
            </a:solidFill>
            <a:prstDash val="solid"/>
            <a:round/>
            <a:headEnd type="none" w="med" len="med"/>
            <a:tailEnd type="none" w="med" len="med"/>
          </a:ln>
        </p:spPr>
      </p:cxnSp>
      <p:cxnSp>
        <p:nvCxnSpPr>
          <p:cNvPr id="210" name="Google Shape;210;p6"/>
          <p:cNvCxnSpPr>
            <a:stCxn id="205" idx="2"/>
          </p:cNvCxnSpPr>
          <p:nvPr/>
        </p:nvCxnSpPr>
        <p:spPr>
          <a:xfrm>
            <a:off x="6070220" y="1405472"/>
            <a:ext cx="20700" cy="3978900"/>
          </a:xfrm>
          <a:prstGeom prst="straightConnector1">
            <a:avLst/>
          </a:prstGeom>
          <a:noFill/>
          <a:ln w="9525" cap="flat" cmpd="sng">
            <a:solidFill>
              <a:schemeClr val="accent2"/>
            </a:solidFill>
            <a:prstDash val="solid"/>
            <a:round/>
            <a:headEnd type="none" w="med" len="med"/>
            <a:tailEnd type="none" w="med" len="med"/>
          </a:ln>
        </p:spPr>
      </p:cxnSp>
      <p:cxnSp>
        <p:nvCxnSpPr>
          <p:cNvPr id="211" name="Google Shape;211;p6"/>
          <p:cNvCxnSpPr/>
          <p:nvPr/>
        </p:nvCxnSpPr>
        <p:spPr>
          <a:xfrm>
            <a:off x="176850" y="5534750"/>
            <a:ext cx="11838300" cy="195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3ae6d943e68_0_12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3000" dirty="0"/>
              <a:t>Κεφάλαιο 2</a:t>
            </a:r>
            <a:r>
              <a:rPr lang="en-US" sz="3000" dirty="0"/>
              <a:t>: </a:t>
            </a:r>
            <a:r>
              <a:rPr lang="el-GR" sz="3000" dirty="0"/>
              <a:t>Το Πλαίσιο </a:t>
            </a:r>
            <a:r>
              <a:rPr lang="el-GR" sz="3000" dirty="0" err="1"/>
              <a:t>PERMA</a:t>
            </a:r>
            <a:r>
              <a:rPr lang="el-GR" sz="3000" dirty="0"/>
              <a:t> - Οι Πυλώνες της Ευημερίας</a:t>
            </a:r>
            <a:endParaRPr sz="3000" dirty="0"/>
          </a:p>
        </p:txBody>
      </p:sp>
      <p:sp>
        <p:nvSpPr>
          <p:cNvPr id="217" name="Google Shape;217;g3ae6d943e68_0_12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err="1"/>
              <a:t>Δρ</a:t>
            </a:r>
            <a:r>
              <a:rPr lang="en-US" dirty="0"/>
              <a:t>αστηριότητα - Αξιολόγηση των </a:t>
            </a:r>
            <a:r>
              <a:rPr lang="el-GR" dirty="0"/>
              <a:t>Προσωπικών σας Ε</a:t>
            </a:r>
            <a:r>
              <a:rPr lang="en-US" dirty="0"/>
              <a:t>μπ</a:t>
            </a:r>
            <a:r>
              <a:rPr lang="en-US" dirty="0" err="1"/>
              <a:t>ειριών</a:t>
            </a:r>
            <a:endParaRPr dirty="0"/>
          </a:p>
        </p:txBody>
      </p:sp>
      <p:sp>
        <p:nvSpPr>
          <p:cNvPr id="218" name="Google Shape;218;g3ae6d943e68_0_126"/>
          <p:cNvSpPr txBox="1">
            <a:spLocks noGrp="1"/>
          </p:cNvSpPr>
          <p:nvPr>
            <p:ph type="body" idx="2"/>
          </p:nvPr>
        </p:nvSpPr>
        <p:spPr>
          <a:xfrm>
            <a:off x="97975" y="1462675"/>
            <a:ext cx="58389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b="1" dirty="0" err="1">
                <a:solidFill>
                  <a:schemeClr val="dk1"/>
                </a:solidFill>
              </a:rPr>
              <a:t>Βήμ</a:t>
            </a:r>
            <a:r>
              <a:rPr lang="en-US" b="1" dirty="0">
                <a:solidFill>
                  <a:schemeClr val="dk1"/>
                </a:solidFill>
              </a:rPr>
              <a:t>α 1</a:t>
            </a:r>
            <a:r>
              <a:rPr lang="el-GR" b="1" dirty="0">
                <a:solidFill>
                  <a:schemeClr val="dk1"/>
                </a:solidFill>
              </a:rPr>
              <a:t>ο:</a:t>
            </a:r>
            <a:endParaRPr b="1" dirty="0">
              <a:solidFill>
                <a:schemeClr val="dk1"/>
              </a:solidFill>
            </a:endParaRPr>
          </a:p>
          <a:p>
            <a:pPr marL="0" lvl="0" indent="0" algn="l" rtl="0">
              <a:lnSpc>
                <a:spcPct val="107000"/>
              </a:lnSpc>
              <a:spcBef>
                <a:spcPts val="800"/>
              </a:spcBef>
              <a:spcAft>
                <a:spcPts val="0"/>
              </a:spcAft>
              <a:buNone/>
            </a:pPr>
            <a:r>
              <a:rPr lang="en-US" b="1" dirty="0" err="1">
                <a:solidFill>
                  <a:schemeClr val="dk1"/>
                </a:solidFill>
              </a:rPr>
              <a:t>Σκεφτείτε</a:t>
            </a:r>
            <a:r>
              <a:rPr lang="en-US" b="1" dirty="0">
                <a:solidFill>
                  <a:schemeClr val="dk1"/>
                </a:solidFill>
              </a:rPr>
              <a:t> </a:t>
            </a:r>
            <a:r>
              <a:rPr lang="en-US" b="1" dirty="0" err="1">
                <a:solidFill>
                  <a:schemeClr val="dk1"/>
                </a:solidFill>
              </a:rPr>
              <a:t>τις</a:t>
            </a:r>
            <a:r>
              <a:rPr lang="en-US" b="1" dirty="0">
                <a:solidFill>
                  <a:schemeClr val="dk1"/>
                </a:solidFill>
              </a:rPr>
              <a:t> </a:t>
            </a:r>
            <a:r>
              <a:rPr lang="en-US" b="1" dirty="0" err="1">
                <a:solidFill>
                  <a:schemeClr val="dk1"/>
                </a:solidFill>
              </a:rPr>
              <a:t>εμ</a:t>
            </a:r>
            <a:r>
              <a:rPr lang="en-US" b="1" dirty="0">
                <a:solidFill>
                  <a:schemeClr val="dk1"/>
                </a:solidFill>
              </a:rPr>
              <a:t>πειρίες σας:</a:t>
            </a:r>
            <a:endParaRPr b="1" dirty="0">
              <a:solidFill>
                <a:schemeClr val="dk1"/>
              </a:solidFill>
            </a:endParaRPr>
          </a:p>
          <a:p>
            <a:pPr marL="457200" lvl="0" indent="-342900" algn="l" rtl="0">
              <a:lnSpc>
                <a:spcPct val="100000"/>
              </a:lnSpc>
              <a:spcBef>
                <a:spcPts val="800"/>
              </a:spcBef>
              <a:spcAft>
                <a:spcPts val="0"/>
              </a:spcAft>
              <a:buClr>
                <a:srgbClr val="AA87FF"/>
              </a:buClr>
              <a:buSzPts val="1800"/>
              <a:buAutoNum type="arabicPeriod"/>
            </a:pPr>
            <a:r>
              <a:rPr lang="en-US" dirty="0" err="1">
                <a:solidFill>
                  <a:srgbClr val="000000"/>
                </a:solidFill>
              </a:rPr>
              <a:t>Σκεφτείτε</a:t>
            </a:r>
            <a:r>
              <a:rPr lang="en-US" dirty="0">
                <a:solidFill>
                  <a:srgbClr val="000000"/>
                </a:solidFill>
              </a:rPr>
              <a:t> </a:t>
            </a:r>
            <a:r>
              <a:rPr lang="en-US" dirty="0" err="1">
                <a:solidFill>
                  <a:srgbClr val="000000"/>
                </a:solidFill>
              </a:rPr>
              <a:t>τις</a:t>
            </a:r>
            <a:r>
              <a:rPr lang="en-US" dirty="0">
                <a:solidFill>
                  <a:srgbClr val="000000"/>
                </a:solidFill>
              </a:rPr>
              <a:t> π</a:t>
            </a:r>
            <a:r>
              <a:rPr lang="en-US" dirty="0" err="1">
                <a:solidFill>
                  <a:srgbClr val="000000"/>
                </a:solidFill>
              </a:rPr>
              <a:t>ροσω</a:t>
            </a:r>
            <a:r>
              <a:rPr lang="en-US" dirty="0">
                <a:solidFill>
                  <a:srgbClr val="000000"/>
                </a:solidFill>
              </a:rPr>
              <a:t>πικές και επαγγελματικές σας εμπειρίες. </a:t>
            </a:r>
            <a:endParaRPr dirty="0">
              <a:solidFill>
                <a:srgbClr val="AA87FF"/>
              </a:solidFill>
            </a:endParaRPr>
          </a:p>
          <a:p>
            <a:pPr marL="457200" lvl="0" indent="-342900" algn="l" rtl="0">
              <a:lnSpc>
                <a:spcPct val="100000"/>
              </a:lnSpc>
              <a:spcBef>
                <a:spcPts val="0"/>
              </a:spcBef>
              <a:spcAft>
                <a:spcPts val="0"/>
              </a:spcAft>
              <a:buClr>
                <a:srgbClr val="AA87FF"/>
              </a:buClr>
              <a:buSzPts val="1800"/>
              <a:buAutoNum type="arabicPeriod"/>
            </a:pPr>
            <a:r>
              <a:rPr lang="en-US" dirty="0" err="1">
                <a:solidFill>
                  <a:srgbClr val="000000"/>
                </a:solidFill>
              </a:rPr>
              <a:t>Γι</a:t>
            </a:r>
            <a:r>
              <a:rPr lang="en-US" dirty="0">
                <a:solidFill>
                  <a:srgbClr val="000000"/>
                </a:solidFill>
              </a:rPr>
              <a:t>α κάθε στοιχείο του PERMA, δώστε τουλάχιστον ένα παράδειγμα όπου το έχετε βιώσει.</a:t>
            </a:r>
            <a:endParaRPr dirty="0">
              <a:solidFill>
                <a:srgbClr val="AA87FF"/>
              </a:solidFill>
            </a:endParaRPr>
          </a:p>
          <a:p>
            <a:pPr marL="457200" lvl="0" indent="-342900" algn="l" rtl="0">
              <a:lnSpc>
                <a:spcPct val="100000"/>
              </a:lnSpc>
              <a:spcBef>
                <a:spcPts val="0"/>
              </a:spcBef>
              <a:spcAft>
                <a:spcPts val="0"/>
              </a:spcAft>
              <a:buClr>
                <a:srgbClr val="AA87FF"/>
              </a:buClr>
              <a:buSzPts val="1800"/>
              <a:buAutoNum type="arabicPeriod"/>
            </a:pPr>
            <a:r>
              <a:rPr lang="en-US" dirty="0" err="1">
                <a:solidFill>
                  <a:srgbClr val="000000"/>
                </a:solidFill>
              </a:rPr>
              <a:t>Στη</a:t>
            </a:r>
            <a:r>
              <a:rPr lang="en-US" dirty="0">
                <a:solidFill>
                  <a:srgbClr val="000000"/>
                </a:solidFill>
              </a:rPr>
              <a:t> </a:t>
            </a:r>
            <a:r>
              <a:rPr lang="en-US" dirty="0" err="1">
                <a:solidFill>
                  <a:srgbClr val="000000"/>
                </a:solidFill>
              </a:rPr>
              <a:t>συνέχει</a:t>
            </a:r>
            <a:r>
              <a:rPr lang="en-US" dirty="0">
                <a:solidFill>
                  <a:srgbClr val="000000"/>
                </a:solidFill>
              </a:rPr>
              <a:t>α, εξηγήστε γιατί αυτή η εμπειρία ήταν σημαντική για την ευημερία σας. </a:t>
            </a:r>
            <a:endParaRPr dirty="0">
              <a:solidFill>
                <a:srgbClr val="000000"/>
              </a:solidFill>
            </a:endParaRPr>
          </a:p>
          <a:p>
            <a:pPr marL="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r>
              <a:rPr lang="en-US" b="1" dirty="0" err="1">
                <a:solidFill>
                  <a:srgbClr val="000000"/>
                </a:solidFill>
              </a:rPr>
              <a:t>Βήμ</a:t>
            </a:r>
            <a:r>
              <a:rPr lang="en-US" b="1" dirty="0">
                <a:solidFill>
                  <a:srgbClr val="000000"/>
                </a:solidFill>
              </a:rPr>
              <a:t>α 2</a:t>
            </a:r>
            <a:r>
              <a:rPr lang="el-GR" b="1" dirty="0">
                <a:solidFill>
                  <a:srgbClr val="000000"/>
                </a:solidFill>
              </a:rPr>
              <a:t>ο:</a:t>
            </a:r>
            <a:endParaRPr b="1" dirty="0">
              <a:solidFill>
                <a:srgbClr val="000000"/>
              </a:solidFill>
            </a:endParaRPr>
          </a:p>
          <a:p>
            <a:pPr marL="0" lvl="0" indent="0" algn="l" rtl="0">
              <a:lnSpc>
                <a:spcPct val="100000"/>
              </a:lnSpc>
              <a:spcBef>
                <a:spcPts val="0"/>
              </a:spcBef>
              <a:spcAft>
                <a:spcPts val="0"/>
              </a:spcAft>
              <a:buNone/>
            </a:pPr>
            <a:endParaRPr dirty="0">
              <a:solidFill>
                <a:srgbClr val="000000"/>
              </a:solidFill>
            </a:endParaRPr>
          </a:p>
          <a:p>
            <a:pPr marL="0" lvl="0" indent="0" algn="l" rtl="0">
              <a:lnSpc>
                <a:spcPct val="100000"/>
              </a:lnSpc>
              <a:spcBef>
                <a:spcPts val="0"/>
              </a:spcBef>
              <a:spcAft>
                <a:spcPts val="0"/>
              </a:spcAft>
              <a:buNone/>
            </a:pPr>
            <a:r>
              <a:rPr lang="en-US" b="1" dirty="0" err="1">
                <a:solidFill>
                  <a:srgbClr val="000000"/>
                </a:solidFill>
              </a:rPr>
              <a:t>Σκεφτείτε</a:t>
            </a:r>
            <a:r>
              <a:rPr lang="en-US" b="1" dirty="0">
                <a:solidFill>
                  <a:srgbClr val="000000"/>
                </a:solidFill>
              </a:rPr>
              <a:t> τα </a:t>
            </a:r>
            <a:r>
              <a:rPr lang="en-US" b="1" dirty="0" err="1">
                <a:solidFill>
                  <a:srgbClr val="000000"/>
                </a:solidFill>
              </a:rPr>
              <a:t>εξής</a:t>
            </a:r>
            <a:r>
              <a:rPr lang="en-US" b="1" dirty="0">
                <a:solidFill>
                  <a:srgbClr val="000000"/>
                </a:solidFill>
              </a:rPr>
              <a:t>:</a:t>
            </a:r>
            <a:endParaRPr b="1" dirty="0">
              <a:solidFill>
                <a:srgbClr val="000000"/>
              </a:solidFill>
            </a:endParaRPr>
          </a:p>
          <a:p>
            <a:pPr marL="457200" lvl="0" indent="-342900" algn="l" rtl="0">
              <a:lnSpc>
                <a:spcPct val="100000"/>
              </a:lnSpc>
              <a:spcBef>
                <a:spcPts val="0"/>
              </a:spcBef>
              <a:spcAft>
                <a:spcPts val="0"/>
              </a:spcAft>
              <a:buClr>
                <a:srgbClr val="AA87FF"/>
              </a:buClr>
              <a:buSzPts val="1800"/>
              <a:buChar char="●"/>
            </a:pPr>
            <a:r>
              <a:rPr lang="en-US" dirty="0" err="1">
                <a:solidFill>
                  <a:srgbClr val="000000"/>
                </a:solidFill>
              </a:rPr>
              <a:t>Ποιο</a:t>
            </a:r>
            <a:r>
              <a:rPr lang="en-US" dirty="0">
                <a:solidFill>
                  <a:srgbClr val="000000"/>
                </a:solidFill>
              </a:rPr>
              <a:t> </a:t>
            </a:r>
            <a:r>
              <a:rPr lang="en-US" dirty="0" err="1">
                <a:solidFill>
                  <a:srgbClr val="000000"/>
                </a:solidFill>
              </a:rPr>
              <a:t>στοιχείο</a:t>
            </a:r>
            <a:r>
              <a:rPr lang="en-US" dirty="0">
                <a:solidFill>
                  <a:srgbClr val="000000"/>
                </a:solidFill>
              </a:rPr>
              <a:t> </a:t>
            </a:r>
            <a:r>
              <a:rPr lang="en-US" dirty="0" err="1">
                <a:solidFill>
                  <a:srgbClr val="000000"/>
                </a:solidFill>
              </a:rPr>
              <a:t>του</a:t>
            </a:r>
            <a:r>
              <a:rPr lang="en-US" dirty="0">
                <a:solidFill>
                  <a:srgbClr val="000000"/>
                </a:solidFill>
              </a:rPr>
              <a:t> </a:t>
            </a:r>
            <a:r>
              <a:rPr lang="en-US" dirty="0" err="1">
                <a:solidFill>
                  <a:srgbClr val="000000"/>
                </a:solidFill>
              </a:rPr>
              <a:t>PERMA</a:t>
            </a:r>
            <a:r>
              <a:rPr lang="en-US" dirty="0">
                <a:solidFill>
                  <a:srgbClr val="000000"/>
                </a:solidFill>
              </a:rPr>
              <a:t> </a:t>
            </a:r>
            <a:r>
              <a:rPr lang="en-US" dirty="0" err="1">
                <a:solidFill>
                  <a:srgbClr val="000000"/>
                </a:solidFill>
              </a:rPr>
              <a:t>είν</a:t>
            </a:r>
            <a:r>
              <a:rPr lang="en-US" dirty="0">
                <a:solidFill>
                  <a:srgbClr val="000000"/>
                </a:solidFill>
              </a:rPr>
              <a:t>αι πιο έντονο στη ζωή σας αυτή τη στιγμή;</a:t>
            </a:r>
            <a:endParaRPr dirty="0">
              <a:solidFill>
                <a:srgbClr val="AA87FF"/>
              </a:solidFill>
            </a:endParaRPr>
          </a:p>
          <a:p>
            <a:pPr marL="457200" lvl="0" indent="-342900" algn="l" rtl="0">
              <a:lnSpc>
                <a:spcPct val="100000"/>
              </a:lnSpc>
              <a:spcBef>
                <a:spcPts val="0"/>
              </a:spcBef>
              <a:spcAft>
                <a:spcPts val="0"/>
              </a:spcAft>
              <a:buClr>
                <a:srgbClr val="AA87FF"/>
              </a:buClr>
              <a:buSzPts val="1800"/>
              <a:buChar char="●"/>
            </a:pPr>
            <a:r>
              <a:rPr lang="en-US" dirty="0" err="1">
                <a:solidFill>
                  <a:srgbClr val="000000"/>
                </a:solidFill>
              </a:rPr>
              <a:t>Ποιο</a:t>
            </a:r>
            <a:r>
              <a:rPr lang="en-US" dirty="0">
                <a:solidFill>
                  <a:srgbClr val="000000"/>
                </a:solidFill>
              </a:rPr>
              <a:t> </a:t>
            </a:r>
            <a:r>
              <a:rPr lang="en-US" dirty="0" err="1">
                <a:solidFill>
                  <a:srgbClr val="000000"/>
                </a:solidFill>
              </a:rPr>
              <a:t>στοιχείο</a:t>
            </a:r>
            <a:r>
              <a:rPr lang="en-US" dirty="0">
                <a:solidFill>
                  <a:srgbClr val="000000"/>
                </a:solidFill>
              </a:rPr>
              <a:t> </a:t>
            </a:r>
            <a:r>
              <a:rPr lang="en-US" dirty="0" err="1">
                <a:solidFill>
                  <a:srgbClr val="000000"/>
                </a:solidFill>
              </a:rPr>
              <a:t>θεωρείτε</a:t>
            </a:r>
            <a:r>
              <a:rPr lang="en-US" dirty="0">
                <a:solidFill>
                  <a:srgbClr val="000000"/>
                </a:solidFill>
              </a:rPr>
              <a:t> </a:t>
            </a:r>
            <a:r>
              <a:rPr lang="en-US" dirty="0" err="1">
                <a:solidFill>
                  <a:srgbClr val="000000"/>
                </a:solidFill>
              </a:rPr>
              <a:t>ότι</a:t>
            </a:r>
            <a:r>
              <a:rPr lang="en-US" dirty="0">
                <a:solidFill>
                  <a:srgbClr val="000000"/>
                </a:solidFill>
              </a:rPr>
              <a:t> </a:t>
            </a:r>
            <a:r>
              <a:rPr lang="en-US" dirty="0" err="1">
                <a:solidFill>
                  <a:srgbClr val="000000"/>
                </a:solidFill>
              </a:rPr>
              <a:t>χρειάζετ</a:t>
            </a:r>
            <a:r>
              <a:rPr lang="en-US" dirty="0">
                <a:solidFill>
                  <a:srgbClr val="000000"/>
                </a:solidFill>
              </a:rPr>
              <a:t>αι περισσότερη προσοχή και πώς θα μπορούσατε να το ενισχύσετε; Γιατί πιστεύετε ότι αυτό το στοιχείο χρειάζεται περισσότερη προσοχή;</a:t>
            </a:r>
            <a:endParaRPr dirty="0">
              <a:solidFill>
                <a:srgbClr val="000000"/>
              </a:solidFill>
            </a:endParaRPr>
          </a:p>
          <a:p>
            <a:pPr marL="0" lvl="0" indent="0" algn="l" rtl="0">
              <a:lnSpc>
                <a:spcPct val="100000"/>
              </a:lnSpc>
              <a:spcBef>
                <a:spcPts val="0"/>
              </a:spcBef>
              <a:spcAft>
                <a:spcPts val="0"/>
              </a:spcAft>
              <a:buNone/>
            </a:pPr>
            <a:endParaRPr b="1" dirty="0">
              <a:solidFill>
                <a:schemeClr val="dk1"/>
              </a:solidFill>
            </a:endParaRPr>
          </a:p>
          <a:p>
            <a:pPr marL="0" lvl="0" indent="0" algn="l" rtl="0">
              <a:lnSpc>
                <a:spcPct val="100000"/>
              </a:lnSpc>
              <a:spcBef>
                <a:spcPts val="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219" name="Google Shape;219;g3ae6d943e68_0_126"/>
          <p:cNvPicPr preferRelativeResize="0"/>
          <p:nvPr/>
        </p:nvPicPr>
        <p:blipFill>
          <a:blip r:embed="rId3">
            <a:alphaModFix/>
          </a:blip>
          <a:stretch>
            <a:fillRect/>
          </a:stretch>
        </p:blipFill>
        <p:spPr>
          <a:xfrm>
            <a:off x="5936875" y="1888322"/>
            <a:ext cx="6105525" cy="376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ae6d943e68_0_139"/>
          <p:cNvSpPr txBox="1">
            <a:spLocks noGrp="1"/>
          </p:cNvSpPr>
          <p:nvPr>
            <p:ph type="ctrTitle"/>
          </p:nvPr>
        </p:nvSpPr>
        <p:spPr>
          <a:xfrm>
            <a:off x="2179875" y="1315350"/>
            <a:ext cx="7832400" cy="3059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2900" dirty="0" err="1"/>
              <a:t>Τέλος</a:t>
            </a:r>
            <a:r>
              <a:rPr lang="en-US" sz="2900" dirty="0"/>
              <a:t> τ</a:t>
            </a:r>
            <a:r>
              <a:rPr lang="el-GR" sz="2900" dirty="0"/>
              <a:t>ης</a:t>
            </a:r>
            <a:r>
              <a:rPr lang="en-US" sz="2900" dirty="0"/>
              <a:t> </a:t>
            </a:r>
            <a:r>
              <a:rPr lang="el-GR" sz="2900" dirty="0"/>
              <a:t>Ενότητας</a:t>
            </a:r>
            <a:r>
              <a:rPr lang="en-US" sz="2900" dirty="0"/>
              <a:t> 1</a:t>
            </a:r>
            <a:endParaRPr sz="2900" dirty="0"/>
          </a:p>
          <a:p>
            <a:pPr marL="0" lvl="0" indent="0" algn="ctr" rtl="0">
              <a:lnSpc>
                <a:spcPct val="90000"/>
              </a:lnSpc>
              <a:spcBef>
                <a:spcPts val="0"/>
              </a:spcBef>
              <a:spcAft>
                <a:spcPts val="0"/>
              </a:spcAft>
              <a:buClr>
                <a:schemeClr val="dk1"/>
              </a:buClr>
              <a:buSzPts val="2000"/>
              <a:buFont typeface="Arial"/>
              <a:buNone/>
            </a:pPr>
            <a:endParaRPr sz="2900" dirty="0"/>
          </a:p>
          <a:p>
            <a:pPr marL="0" lvl="0" indent="0" algn="ctr" rtl="0">
              <a:lnSpc>
                <a:spcPct val="90000"/>
              </a:lnSpc>
              <a:spcBef>
                <a:spcPts val="0"/>
              </a:spcBef>
              <a:spcAft>
                <a:spcPts val="0"/>
              </a:spcAft>
              <a:buClr>
                <a:schemeClr val="dk1"/>
              </a:buClr>
              <a:buSzPts val="2000"/>
              <a:buFont typeface="Arial"/>
              <a:buNone/>
            </a:pPr>
            <a:endParaRPr sz="2900" dirty="0"/>
          </a:p>
          <a:p>
            <a:pPr marL="0" lvl="0" indent="0" algn="ctr" rtl="0">
              <a:lnSpc>
                <a:spcPct val="90000"/>
              </a:lnSpc>
              <a:spcBef>
                <a:spcPts val="0"/>
              </a:spcBef>
              <a:spcAft>
                <a:spcPts val="0"/>
              </a:spcAft>
              <a:buClr>
                <a:schemeClr val="dk1"/>
              </a:buClr>
              <a:buSzPts val="2000"/>
              <a:buFont typeface="Arial"/>
              <a:buNone/>
            </a:pPr>
            <a:r>
              <a:rPr lang="en-US" sz="2900" dirty="0"/>
              <a:t>Τα </a:t>
            </a:r>
            <a:r>
              <a:rPr lang="el-GR" sz="2900" dirty="0"/>
              <a:t>Π</a:t>
            </a:r>
            <a:r>
              <a:rPr lang="en-US" sz="2900" dirty="0"/>
              <a:t>λα</a:t>
            </a:r>
            <a:r>
              <a:rPr lang="en-US" sz="2900" dirty="0" err="1"/>
              <a:t>ίσι</a:t>
            </a:r>
            <a:r>
              <a:rPr lang="en-US" sz="2900" dirty="0"/>
              <a:t>α DigComp και LifeComp και η </a:t>
            </a:r>
            <a:r>
              <a:rPr lang="el-GR" sz="2900" dirty="0"/>
              <a:t>Σ</a:t>
            </a:r>
            <a:r>
              <a:rPr lang="en-US" sz="2900" dirty="0" err="1"/>
              <a:t>χέση</a:t>
            </a:r>
            <a:r>
              <a:rPr lang="en-US" sz="2900" dirty="0"/>
              <a:t> τους με </a:t>
            </a:r>
            <a:r>
              <a:rPr lang="en-US" sz="2900" dirty="0" err="1"/>
              <a:t>την</a:t>
            </a:r>
            <a:r>
              <a:rPr lang="en-US" sz="2900" dirty="0"/>
              <a:t> </a:t>
            </a:r>
            <a:r>
              <a:rPr lang="el-GR" sz="2900" dirty="0"/>
              <a:t>Ψ</a:t>
            </a:r>
            <a:r>
              <a:rPr lang="en-US" sz="2900" dirty="0" err="1"/>
              <a:t>ηφι</a:t>
            </a:r>
            <a:r>
              <a:rPr lang="en-US" sz="2900" dirty="0"/>
              <a:t>ακή </a:t>
            </a:r>
            <a:r>
              <a:rPr lang="el-GR" sz="2900" dirty="0"/>
              <a:t>Ε</a:t>
            </a:r>
            <a:r>
              <a:rPr lang="en-US" sz="2900" dirty="0" err="1"/>
              <a:t>υημερί</a:t>
            </a:r>
            <a:r>
              <a:rPr lang="en-US" sz="2900" dirty="0"/>
              <a:t>α</a:t>
            </a:r>
            <a:endParaRPr sz="29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3ae6d943e68_0_1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700" dirty="0">
                <a:solidFill>
                  <a:srgbClr val="FFFFFF"/>
                </a:solidFill>
              </a:rPr>
              <a:t>Κεφάλαιο 3: Τα Πλαίσια </a:t>
            </a:r>
            <a:r>
              <a:rPr lang="el-GR" sz="2700" dirty="0" err="1">
                <a:solidFill>
                  <a:srgbClr val="FFFFFF"/>
                </a:solidFill>
              </a:rPr>
              <a:t>DigComp</a:t>
            </a:r>
            <a:r>
              <a:rPr lang="el-GR" sz="2700" dirty="0">
                <a:solidFill>
                  <a:srgbClr val="FFFFFF"/>
                </a:solidFill>
              </a:rPr>
              <a:t> και </a:t>
            </a:r>
            <a:r>
              <a:rPr lang="el-GR" sz="2700" dirty="0" err="1">
                <a:solidFill>
                  <a:srgbClr val="FFFFFF"/>
                </a:solidFill>
              </a:rPr>
              <a:t>LifeComp</a:t>
            </a:r>
            <a:r>
              <a:rPr lang="el-GR" sz="2700" dirty="0">
                <a:solidFill>
                  <a:srgbClr val="FFFFFF"/>
                </a:solidFill>
              </a:rPr>
              <a:t> και η Σχέση τους με την Ψηφιακή Ευημερία</a:t>
            </a:r>
            <a:endParaRPr sz="2700" dirty="0">
              <a:solidFill>
                <a:srgbClr val="FFFFFF"/>
              </a:solidFill>
            </a:endParaRPr>
          </a:p>
        </p:txBody>
      </p:sp>
      <p:sp>
        <p:nvSpPr>
          <p:cNvPr id="230" name="Google Shape;230;g3ae6d943e68_0_1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a:t>3.1 Πλαίσιο DigComp (Ψηφιακή Ικανότητα)</a:t>
            </a:r>
            <a:endParaRPr/>
          </a:p>
        </p:txBody>
      </p:sp>
      <p:sp>
        <p:nvSpPr>
          <p:cNvPr id="231" name="Google Shape;231;g3ae6d943e68_0_14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u="sng">
                <a:solidFill>
                  <a:schemeClr val="hlink"/>
                </a:solidFill>
                <a:hlinkClick r:id="rId3"/>
              </a:rPr>
              <a:t>DigComp 2.0</a:t>
            </a:r>
            <a:endParaRPr>
              <a:solidFill>
                <a:schemeClr val="dk1"/>
              </a:solidFill>
            </a:endParaRPr>
          </a:p>
          <a:p>
            <a:pPr marL="0" lvl="0" indent="0" algn="ctr" rtl="0">
              <a:lnSpc>
                <a:spcPct val="107000"/>
              </a:lnSpc>
              <a:spcBef>
                <a:spcPts val="1200"/>
              </a:spcBef>
              <a:spcAft>
                <a:spcPts val="0"/>
              </a:spcAft>
              <a:buNone/>
            </a:pPr>
            <a:endParaRPr>
              <a:solidFill>
                <a:schemeClr val="dk1"/>
              </a:solidFill>
            </a:endParaRPr>
          </a:p>
          <a:p>
            <a:pPr marL="0" lvl="0" indent="0" algn="ctr" rtl="0">
              <a:lnSpc>
                <a:spcPct val="107000"/>
              </a:lnSpc>
              <a:spcBef>
                <a:spcPts val="1200"/>
              </a:spcBef>
              <a:spcAft>
                <a:spcPts val="0"/>
              </a:spcAft>
              <a:buNone/>
            </a:pPr>
            <a:endParaRPr>
              <a:solidFill>
                <a:schemeClr val="dk1"/>
              </a:solidFill>
            </a:endParaRPr>
          </a:p>
          <a:p>
            <a:pPr marL="0" lvl="0" indent="0" algn="ctr" rtl="0">
              <a:lnSpc>
                <a:spcPct val="107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232" name="Google Shape;232;g3ae6d943e68_0_149" title="DigComp 2.0">
            <a:hlinkClick r:id="rId4"/>
          </p:cNvPr>
          <p:cNvPicPr preferRelativeResize="0"/>
          <p:nvPr/>
        </p:nvPicPr>
        <p:blipFill>
          <a:blip r:embed="rId5">
            <a:alphaModFix/>
          </a:blip>
          <a:stretch>
            <a:fillRect/>
          </a:stretch>
        </p:blipFill>
        <p:spPr>
          <a:xfrm>
            <a:off x="2351650" y="2001125"/>
            <a:ext cx="7488700" cy="4212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3ae6d943e68_0_14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238" name="Google Shape;238;g3ae6d943e68_0_14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a:t>3.1 Πλαίσιο DigComp (Ψηφιακή Ικανότητα)</a:t>
            </a:r>
            <a:endParaRPr/>
          </a:p>
        </p:txBody>
      </p:sp>
      <p:sp>
        <p:nvSpPr>
          <p:cNvPr id="239" name="Google Shape;239;g3ae6d943e68_0_143"/>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dirty="0" err="1">
                <a:solidFill>
                  <a:schemeClr val="dk1"/>
                </a:solidFill>
              </a:rPr>
              <a:t>Το</a:t>
            </a:r>
            <a:r>
              <a:rPr lang="en-US" dirty="0">
                <a:solidFill>
                  <a:schemeClr val="dk1"/>
                </a:solidFill>
              </a:rPr>
              <a:t> </a:t>
            </a:r>
            <a:r>
              <a:rPr lang="el-GR" dirty="0">
                <a:solidFill>
                  <a:schemeClr val="dk1"/>
                </a:solidFill>
              </a:rPr>
              <a:t>Π</a:t>
            </a:r>
            <a:r>
              <a:rPr lang="en-US" dirty="0">
                <a:solidFill>
                  <a:schemeClr val="dk1"/>
                </a:solidFill>
              </a:rPr>
              <a:t>λα</a:t>
            </a:r>
            <a:r>
              <a:rPr lang="en-US" dirty="0" err="1">
                <a:solidFill>
                  <a:schemeClr val="dk1"/>
                </a:solidFill>
              </a:rPr>
              <a:t>ίσιο</a:t>
            </a:r>
            <a:r>
              <a:rPr lang="en-US" dirty="0">
                <a:solidFill>
                  <a:schemeClr val="dk1"/>
                </a:solidFill>
              </a:rPr>
              <a:t> </a:t>
            </a:r>
            <a:r>
              <a:rPr lang="en-US" dirty="0" err="1">
                <a:solidFill>
                  <a:schemeClr val="dk1"/>
                </a:solidFill>
              </a:rPr>
              <a:t>DigComp</a:t>
            </a:r>
            <a:r>
              <a:rPr lang="en-US" dirty="0">
                <a:solidFill>
                  <a:schemeClr val="dk1"/>
                </a:solidFill>
              </a:rPr>
              <a:t>, π</a:t>
            </a:r>
            <a:r>
              <a:rPr lang="en-US" dirty="0" err="1">
                <a:solidFill>
                  <a:schemeClr val="dk1"/>
                </a:solidFill>
              </a:rPr>
              <a:t>ου</a:t>
            </a:r>
            <a:r>
              <a:rPr lang="en-US" dirty="0">
                <a:solidFill>
                  <a:schemeClr val="dk1"/>
                </a:solidFill>
              </a:rPr>
              <a:t> αναπ</a:t>
            </a:r>
            <a:r>
              <a:rPr lang="en-US" dirty="0" err="1">
                <a:solidFill>
                  <a:schemeClr val="dk1"/>
                </a:solidFill>
              </a:rPr>
              <a:t>τύχθηκε</a:t>
            </a:r>
            <a:r>
              <a:rPr lang="en-US" dirty="0">
                <a:solidFill>
                  <a:schemeClr val="dk1"/>
                </a:solidFill>
              </a:rPr>
              <a:t> α</a:t>
            </a:r>
            <a:r>
              <a:rPr lang="en-US" dirty="0" err="1">
                <a:solidFill>
                  <a:schemeClr val="dk1"/>
                </a:solidFill>
              </a:rPr>
              <a:t>ρχικά</a:t>
            </a:r>
            <a:r>
              <a:rPr lang="en-US" dirty="0">
                <a:solidFill>
                  <a:schemeClr val="dk1"/>
                </a:solidFill>
              </a:rPr>
              <a:t> από </a:t>
            </a:r>
            <a:r>
              <a:rPr lang="en-US" dirty="0" err="1">
                <a:solidFill>
                  <a:schemeClr val="dk1"/>
                </a:solidFill>
              </a:rPr>
              <a:t>την</a:t>
            </a:r>
            <a:r>
              <a:rPr lang="en-US" dirty="0">
                <a:solidFill>
                  <a:schemeClr val="dk1"/>
                </a:solidFill>
              </a:rPr>
              <a:t> </a:t>
            </a:r>
            <a:r>
              <a:rPr lang="en-US" dirty="0" err="1">
                <a:solidFill>
                  <a:schemeClr val="dk1"/>
                </a:solidFill>
              </a:rPr>
              <a:t>Ευρω</a:t>
            </a:r>
            <a:r>
              <a:rPr lang="en-US" dirty="0">
                <a:solidFill>
                  <a:schemeClr val="dk1"/>
                </a:solidFill>
              </a:rPr>
              <a:t>παϊκή Επιτροπή, παρέχει </a:t>
            </a:r>
            <a:r>
              <a:rPr lang="en-US" b="1" dirty="0">
                <a:solidFill>
                  <a:schemeClr val="dk1"/>
                </a:solidFill>
              </a:rPr>
              <a:t>μια κοινή κατανόηση του τι σημαίνει να είναι κανείς ψηφιακά ικανός </a:t>
            </a:r>
            <a:r>
              <a:rPr lang="en-US" dirty="0">
                <a:solidFill>
                  <a:schemeClr val="dk1"/>
                </a:solidFill>
              </a:rPr>
              <a:t>στη σημερινή κοινωνία. </a:t>
            </a:r>
            <a:endParaRPr dirty="0">
              <a:solidFill>
                <a:schemeClr val="dk1"/>
              </a:solidFill>
            </a:endParaRPr>
          </a:p>
          <a:p>
            <a:pPr marL="0" lvl="0" indent="0" algn="l" rtl="0">
              <a:lnSpc>
                <a:spcPct val="107000"/>
              </a:lnSpc>
              <a:spcBef>
                <a:spcPts val="1200"/>
              </a:spcBef>
              <a:spcAft>
                <a:spcPts val="0"/>
              </a:spcAft>
              <a:buNone/>
            </a:pPr>
            <a:r>
              <a:rPr lang="en-US" dirty="0" err="1">
                <a:solidFill>
                  <a:schemeClr val="dk1"/>
                </a:solidFill>
              </a:rPr>
              <a:t>Χρησιμεύει</a:t>
            </a:r>
            <a:r>
              <a:rPr lang="en-US" dirty="0">
                <a:solidFill>
                  <a:schemeClr val="dk1"/>
                </a:solidFill>
              </a:rPr>
              <a:t> </a:t>
            </a:r>
            <a:r>
              <a:rPr lang="en-US" dirty="0" err="1">
                <a:solidFill>
                  <a:schemeClr val="dk1"/>
                </a:solidFill>
              </a:rPr>
              <a:t>ως</a:t>
            </a:r>
            <a:r>
              <a:rPr lang="en-US" dirty="0">
                <a:solidFill>
                  <a:schemeClr val="dk1"/>
                </a:solidFill>
              </a:rPr>
              <a:t> β</a:t>
            </a:r>
            <a:r>
              <a:rPr lang="en-US" dirty="0" err="1">
                <a:solidFill>
                  <a:schemeClr val="dk1"/>
                </a:solidFill>
              </a:rPr>
              <a:t>άση</a:t>
            </a:r>
            <a:r>
              <a:rPr lang="en-US" dirty="0">
                <a:solidFill>
                  <a:schemeClr val="dk1"/>
                </a:solidFill>
              </a:rPr>
              <a:t> </a:t>
            </a:r>
            <a:r>
              <a:rPr lang="en-US" dirty="0" err="1">
                <a:solidFill>
                  <a:schemeClr val="dk1"/>
                </a:solidFill>
              </a:rPr>
              <a:t>γι</a:t>
            </a:r>
            <a:r>
              <a:rPr lang="en-US" dirty="0">
                <a:solidFill>
                  <a:schemeClr val="dk1"/>
                </a:solidFill>
              </a:rPr>
              <a:t>α τις πολιτικές ψηφιακής εκπαίδευσης σε όλη την Ευρώπη. </a:t>
            </a:r>
            <a:r>
              <a:rPr lang="el-GR" b="1" dirty="0">
                <a:solidFill>
                  <a:schemeClr val="dk1"/>
                </a:solidFill>
              </a:rPr>
              <a:t>Π</a:t>
            </a:r>
            <a:r>
              <a:rPr lang="en-US" b="1" dirty="0" err="1">
                <a:solidFill>
                  <a:schemeClr val="dk1"/>
                </a:solidFill>
              </a:rPr>
              <a:t>ροσφέρει</a:t>
            </a:r>
            <a:r>
              <a:rPr lang="en-US" b="1" dirty="0">
                <a:solidFill>
                  <a:schemeClr val="dk1"/>
                </a:solidFill>
              </a:rPr>
              <a:t> έναν οδικό χάρτη </a:t>
            </a:r>
            <a:r>
              <a:rPr lang="en-US" dirty="0">
                <a:solidFill>
                  <a:schemeClr val="dk1"/>
                </a:solidFill>
              </a:rPr>
              <a:t>που βοηθά </a:t>
            </a:r>
            <a:r>
              <a:rPr lang="el-GR" dirty="0">
                <a:solidFill>
                  <a:schemeClr val="dk1"/>
                </a:solidFill>
              </a:rPr>
              <a:t>τους/τις εκπαιδευτικούς</a:t>
            </a:r>
            <a:r>
              <a:rPr lang="en-US" dirty="0">
                <a:solidFill>
                  <a:schemeClr val="dk1"/>
                </a:solidFill>
              </a:rPr>
              <a:t> και </a:t>
            </a:r>
            <a:r>
              <a:rPr lang="el-GR" dirty="0">
                <a:solidFill>
                  <a:schemeClr val="dk1"/>
                </a:solidFill>
              </a:rPr>
              <a:t>τους/τις μαθήτριες/-</a:t>
            </a:r>
            <a:r>
              <a:rPr lang="el-GR" dirty="0" err="1">
                <a:solidFill>
                  <a:schemeClr val="dk1"/>
                </a:solidFill>
              </a:rPr>
              <a:t>τριές</a:t>
            </a:r>
            <a:r>
              <a:rPr lang="en-US" dirty="0">
                <a:solidFill>
                  <a:schemeClr val="dk1"/>
                </a:solidFill>
              </a:rPr>
              <a:t> </a:t>
            </a:r>
            <a:r>
              <a:rPr lang="el-GR" dirty="0">
                <a:solidFill>
                  <a:schemeClr val="dk1"/>
                </a:solidFill>
              </a:rPr>
              <a:t>του</a:t>
            </a:r>
            <a:r>
              <a:rPr lang="en-US" dirty="0">
                <a:solidFill>
                  <a:schemeClr val="dk1"/>
                </a:solidFill>
              </a:rPr>
              <a:t>ς να αναπ</a:t>
            </a:r>
            <a:r>
              <a:rPr lang="en-US" dirty="0" err="1">
                <a:solidFill>
                  <a:schemeClr val="dk1"/>
                </a:solidFill>
              </a:rPr>
              <a:t>τύξ</a:t>
            </a:r>
            <a:r>
              <a:rPr lang="el-GR" dirty="0" err="1">
                <a:solidFill>
                  <a:schemeClr val="dk1"/>
                </a:solidFill>
              </a:rPr>
              <a:t>ουν</a:t>
            </a:r>
            <a:r>
              <a:rPr lang="en-US" dirty="0">
                <a:solidFill>
                  <a:schemeClr val="dk1"/>
                </a:solidFill>
              </a:rPr>
              <a:t> τις </a:t>
            </a:r>
            <a:r>
              <a:rPr lang="en-US" dirty="0" err="1">
                <a:solidFill>
                  <a:schemeClr val="dk1"/>
                </a:solidFill>
              </a:rPr>
              <a:t>γνώσεις</a:t>
            </a:r>
            <a:r>
              <a:rPr lang="en-US" dirty="0">
                <a:solidFill>
                  <a:schemeClr val="dk1"/>
                </a:solidFill>
              </a:rPr>
              <a:t>, τις δεξιότητες και τις στάσεις που απαιτούνται για την κριτική, δημιουργική και ασφαλή χρήση των ψηφιακών τεχνολογιών.</a:t>
            </a: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
        <p:nvSpPr>
          <p:cNvPr id="240" name="Google Shape;240;g3ae6d943e68_0_143"/>
          <p:cNvSpPr txBox="1"/>
          <p:nvPr/>
        </p:nvSpPr>
        <p:spPr>
          <a:xfrm>
            <a:off x="1342500" y="3978050"/>
            <a:ext cx="9507000" cy="12834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457200" lvl="0" indent="0" algn="ctr" rtl="0">
              <a:lnSpc>
                <a:spcPct val="107000"/>
              </a:lnSpc>
              <a:spcBef>
                <a:spcPts val="1200"/>
              </a:spcBef>
              <a:spcAft>
                <a:spcPts val="1200"/>
              </a:spcAft>
              <a:buNone/>
            </a:pPr>
            <a:r>
              <a:rPr lang="en-US" sz="2200" dirty="0" err="1">
                <a:solidFill>
                  <a:schemeClr val="dk1"/>
                </a:solidFill>
              </a:rPr>
              <a:t>Το</a:t>
            </a:r>
            <a:r>
              <a:rPr lang="en-US" sz="2200" dirty="0">
                <a:solidFill>
                  <a:schemeClr val="dk1"/>
                </a:solidFill>
              </a:rPr>
              <a:t> να </a:t>
            </a:r>
            <a:r>
              <a:rPr lang="en-US" sz="2200" dirty="0" err="1">
                <a:solidFill>
                  <a:schemeClr val="dk1"/>
                </a:solidFill>
              </a:rPr>
              <a:t>είσ</a:t>
            </a:r>
            <a:r>
              <a:rPr lang="en-US" sz="2200" dirty="0">
                <a:solidFill>
                  <a:schemeClr val="dk1"/>
                </a:solidFill>
              </a:rPr>
              <a:t>αι «ψηφιακά ικανός</a:t>
            </a:r>
            <a:r>
              <a:rPr lang="el-GR" sz="2200" dirty="0">
                <a:solidFill>
                  <a:schemeClr val="dk1"/>
                </a:solidFill>
              </a:rPr>
              <a:t>/-</a:t>
            </a:r>
            <a:r>
              <a:rPr lang="el-GR" sz="2200" dirty="0" err="1">
                <a:solidFill>
                  <a:schemeClr val="dk1"/>
                </a:solidFill>
              </a:rPr>
              <a:t>νή</a:t>
            </a:r>
            <a:r>
              <a:rPr lang="en-US" sz="2200" dirty="0">
                <a:solidFill>
                  <a:schemeClr val="dk1"/>
                </a:solidFill>
              </a:rPr>
              <a:t>» </a:t>
            </a:r>
            <a:r>
              <a:rPr lang="en-US" sz="2200" dirty="0" err="1">
                <a:solidFill>
                  <a:schemeClr val="dk1"/>
                </a:solidFill>
              </a:rPr>
              <a:t>δεν</a:t>
            </a:r>
            <a:r>
              <a:rPr lang="en-US" sz="2200" dirty="0">
                <a:solidFill>
                  <a:schemeClr val="dk1"/>
                </a:solidFill>
              </a:rPr>
              <a:t> </a:t>
            </a:r>
            <a:r>
              <a:rPr lang="en-US" sz="2200" dirty="0" err="1">
                <a:solidFill>
                  <a:schemeClr val="dk1"/>
                </a:solidFill>
              </a:rPr>
              <a:t>σημ</a:t>
            </a:r>
            <a:r>
              <a:rPr lang="en-US" sz="2200" dirty="0">
                <a:solidFill>
                  <a:schemeClr val="dk1"/>
                </a:solidFill>
              </a:rPr>
              <a:t>αίνει απλώς να ξέρεις πώς να χρησιμοποιείς λογισμικό ή συσκευές, αλλά να τα χρησιμοποιείς </a:t>
            </a:r>
            <a:r>
              <a:rPr lang="en-US" sz="2200" b="1" dirty="0">
                <a:solidFill>
                  <a:schemeClr val="dk1"/>
                </a:solidFill>
              </a:rPr>
              <a:t>με σύνεση και σκοπό.</a:t>
            </a:r>
            <a:r>
              <a:rPr lang="en-US" sz="2200" dirty="0">
                <a:solidFill>
                  <a:schemeClr val="dk1"/>
                </a:solidFill>
              </a:rPr>
              <a:t> </a:t>
            </a:r>
            <a:endParaRPr sz="1800" b="1"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ae6d943e68_0_16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246" name="Google Shape;246;g3ae6d943e68_0_168"/>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3.1 </a:t>
            </a:r>
            <a:r>
              <a:rPr lang="en-US" dirty="0" err="1"/>
              <a:t>Το</a:t>
            </a:r>
            <a:r>
              <a:rPr lang="en-US" dirty="0"/>
              <a:t> </a:t>
            </a:r>
            <a:r>
              <a:rPr lang="en-US" dirty="0" err="1"/>
              <a:t>DigComp</a:t>
            </a:r>
            <a:r>
              <a:rPr lang="en-US" dirty="0"/>
              <a:t> </a:t>
            </a:r>
            <a:r>
              <a:rPr lang="en-US" dirty="0" err="1"/>
              <a:t>στο</a:t>
            </a:r>
            <a:r>
              <a:rPr lang="en-US" dirty="0"/>
              <a:t> </a:t>
            </a:r>
            <a:r>
              <a:rPr lang="el-GR" dirty="0"/>
              <a:t>Μ</a:t>
            </a:r>
            <a:r>
              <a:rPr lang="en-US" dirty="0" err="1"/>
              <a:t>οντέλο</a:t>
            </a:r>
            <a:r>
              <a:rPr lang="en-US" dirty="0"/>
              <a:t> </a:t>
            </a:r>
            <a:r>
              <a:rPr lang="en-US" dirty="0" err="1"/>
              <a:t>PERMA</a:t>
            </a:r>
            <a:r>
              <a:rPr lang="en-US" dirty="0"/>
              <a:t>-Digital</a:t>
            </a:r>
            <a:endParaRPr dirty="0"/>
          </a:p>
        </p:txBody>
      </p:sp>
      <p:sp>
        <p:nvSpPr>
          <p:cNvPr id="247" name="Google Shape;247;g3ae6d943e68_0_168"/>
          <p:cNvSpPr txBox="1">
            <a:spLocks noGrp="1"/>
          </p:cNvSpPr>
          <p:nvPr>
            <p:ph type="body" idx="2"/>
          </p:nvPr>
        </p:nvSpPr>
        <p:spPr>
          <a:xfrm>
            <a:off x="97971" y="1405472"/>
            <a:ext cx="11944500" cy="534651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1200"/>
              </a:spcAft>
              <a:buNone/>
            </a:pPr>
            <a:r>
              <a:rPr lang="en-US" sz="1600" dirty="0" err="1">
                <a:solidFill>
                  <a:schemeClr val="dk1"/>
                </a:solidFill>
              </a:rPr>
              <a:t>Στο</a:t>
            </a:r>
            <a:r>
              <a:rPr lang="en-US" sz="1600" dirty="0">
                <a:solidFill>
                  <a:schemeClr val="dk1"/>
                </a:solidFill>
              </a:rPr>
              <a:t> </a:t>
            </a:r>
            <a:r>
              <a:rPr lang="el-GR" sz="1600" dirty="0" err="1">
                <a:solidFill>
                  <a:schemeClr val="dk1"/>
                </a:solidFill>
              </a:rPr>
              <a:t>Μ</a:t>
            </a:r>
            <a:r>
              <a:rPr lang="en-US" sz="1600" dirty="0" err="1">
                <a:solidFill>
                  <a:schemeClr val="dk1"/>
                </a:solidFill>
              </a:rPr>
              <a:t>οντέλο</a:t>
            </a:r>
            <a:r>
              <a:rPr lang="en-US" sz="1600" dirty="0">
                <a:solidFill>
                  <a:schemeClr val="dk1"/>
                </a:solidFill>
              </a:rPr>
              <a:t> </a:t>
            </a:r>
            <a:r>
              <a:rPr lang="en-US" sz="1600" dirty="0" err="1">
                <a:solidFill>
                  <a:schemeClr val="dk1"/>
                </a:solidFill>
              </a:rPr>
              <a:t>PERMA</a:t>
            </a:r>
            <a:r>
              <a:rPr lang="en-US" sz="1600" dirty="0">
                <a:solidFill>
                  <a:schemeClr val="dk1"/>
                </a:solidFill>
              </a:rPr>
              <a:t>-Digital, </a:t>
            </a:r>
            <a:r>
              <a:rPr lang="en-US" sz="1600" dirty="0" err="1">
                <a:solidFill>
                  <a:schemeClr val="dk1"/>
                </a:solidFill>
              </a:rPr>
              <a:t>το</a:t>
            </a:r>
            <a:r>
              <a:rPr lang="en-US" sz="1600" dirty="0">
                <a:solidFill>
                  <a:schemeClr val="dk1"/>
                </a:solidFill>
              </a:rPr>
              <a:t> </a:t>
            </a:r>
            <a:r>
              <a:rPr lang="en-US" sz="1600" dirty="0" err="1">
                <a:solidFill>
                  <a:schemeClr val="dk1"/>
                </a:solidFill>
              </a:rPr>
              <a:t>DigComp</a:t>
            </a:r>
            <a:r>
              <a:rPr lang="en-US" sz="1600" dirty="0">
                <a:solidFill>
                  <a:schemeClr val="dk1"/>
                </a:solidFill>
              </a:rPr>
              <a:t> πα</a:t>
            </a:r>
            <a:r>
              <a:rPr lang="en-US" sz="1600" dirty="0" err="1">
                <a:solidFill>
                  <a:schemeClr val="dk1"/>
                </a:solidFill>
              </a:rPr>
              <a:t>ρέχει</a:t>
            </a:r>
            <a:r>
              <a:rPr lang="en-US" sz="1600" dirty="0">
                <a:solidFill>
                  <a:schemeClr val="dk1"/>
                </a:solidFill>
              </a:rPr>
              <a:t> </a:t>
            </a:r>
            <a:r>
              <a:rPr lang="en-US" sz="1600" dirty="0" err="1">
                <a:solidFill>
                  <a:schemeClr val="dk1"/>
                </a:solidFill>
              </a:rPr>
              <a:t>τις</a:t>
            </a:r>
            <a:r>
              <a:rPr lang="en-US" sz="1600" dirty="0">
                <a:solidFill>
                  <a:schemeClr val="dk1"/>
                </a:solidFill>
              </a:rPr>
              <a:t> </a:t>
            </a:r>
            <a:r>
              <a:rPr lang="en-US" sz="1600" b="1" dirty="0">
                <a:solidFill>
                  <a:schemeClr val="dk1"/>
                </a:solidFill>
              </a:rPr>
              <a:t>πρα</a:t>
            </a:r>
            <a:r>
              <a:rPr lang="en-US" sz="1600" b="1" dirty="0" err="1">
                <a:solidFill>
                  <a:schemeClr val="dk1"/>
                </a:solidFill>
              </a:rPr>
              <a:t>κτικές</a:t>
            </a:r>
            <a:r>
              <a:rPr lang="en-US" sz="1600" b="1" dirty="0">
                <a:solidFill>
                  <a:schemeClr val="dk1"/>
                </a:solidFill>
              </a:rPr>
              <a:t> </a:t>
            </a:r>
            <a:r>
              <a:rPr lang="en-US" sz="1600" b="1" dirty="0" err="1">
                <a:solidFill>
                  <a:schemeClr val="dk1"/>
                </a:solidFill>
              </a:rPr>
              <a:t>δεξιότητες</a:t>
            </a:r>
            <a:r>
              <a:rPr lang="en-US" sz="1600" b="1" dirty="0">
                <a:solidFill>
                  <a:schemeClr val="dk1"/>
                </a:solidFill>
              </a:rPr>
              <a:t> </a:t>
            </a:r>
            <a:r>
              <a:rPr lang="en-US" sz="1600" dirty="0">
                <a:solidFill>
                  <a:schemeClr val="dk1"/>
                </a:solidFill>
              </a:rPr>
              <a:t>π</a:t>
            </a:r>
            <a:r>
              <a:rPr lang="en-US" sz="1600" dirty="0" err="1">
                <a:solidFill>
                  <a:schemeClr val="dk1"/>
                </a:solidFill>
              </a:rPr>
              <a:t>ου</a:t>
            </a:r>
            <a:r>
              <a:rPr lang="en-US" sz="1600" dirty="0">
                <a:solidFill>
                  <a:schemeClr val="dk1"/>
                </a:solidFill>
              </a:rPr>
              <a:t> β</a:t>
            </a:r>
            <a:r>
              <a:rPr lang="en-US" sz="1600" dirty="0" err="1">
                <a:solidFill>
                  <a:schemeClr val="dk1"/>
                </a:solidFill>
              </a:rPr>
              <a:t>οηθούν</a:t>
            </a:r>
            <a:r>
              <a:rPr lang="en-US" sz="1600" dirty="0">
                <a:solidFill>
                  <a:schemeClr val="dk1"/>
                </a:solidFill>
              </a:rPr>
              <a:t> </a:t>
            </a:r>
            <a:r>
              <a:rPr lang="el-GR" sz="1600" dirty="0">
                <a:solidFill>
                  <a:schemeClr val="dk1"/>
                </a:solidFill>
              </a:rPr>
              <a:t>τους/τις εκπαιδευτικούς</a:t>
            </a:r>
            <a:r>
              <a:rPr lang="en-US" sz="1600" dirty="0">
                <a:solidFill>
                  <a:schemeClr val="dk1"/>
                </a:solidFill>
              </a:rPr>
              <a:t> και </a:t>
            </a:r>
            <a:r>
              <a:rPr lang="el-GR" sz="1600" dirty="0">
                <a:solidFill>
                  <a:schemeClr val="dk1"/>
                </a:solidFill>
              </a:rPr>
              <a:t>τους/τις μαθήτριες/-</a:t>
            </a:r>
            <a:r>
              <a:rPr lang="el-GR" sz="1600" dirty="0" err="1">
                <a:solidFill>
                  <a:schemeClr val="dk1"/>
                </a:solidFill>
              </a:rPr>
              <a:t>τριες</a:t>
            </a:r>
            <a:r>
              <a:rPr lang="en-US" sz="1600" dirty="0">
                <a:solidFill>
                  <a:schemeClr val="dk1"/>
                </a:solidFill>
              </a:rPr>
              <a:t> </a:t>
            </a:r>
            <a:r>
              <a:rPr lang="en-US" sz="1600" b="1" dirty="0">
                <a:solidFill>
                  <a:schemeClr val="dk1"/>
                </a:solidFill>
              </a:rPr>
              <a:t>να χρησιμοποιούν την τεχνολογία με αυτοπεποίθηση, ισορροπία και υπευθυνότητα</a:t>
            </a:r>
            <a:r>
              <a:rPr lang="en-US" sz="1600" dirty="0">
                <a:solidFill>
                  <a:schemeClr val="dk1"/>
                </a:solidFill>
              </a:rPr>
              <a:t>, οι οποίες είναι απαραίτητες για την ψηφιακή ευημερία. Απ</a:t>
            </a:r>
            <a:r>
              <a:rPr lang="en-US" sz="1600" dirty="0" err="1">
                <a:solidFill>
                  <a:schemeClr val="dk1"/>
                </a:solidFill>
              </a:rPr>
              <a:t>οτελείτ</a:t>
            </a:r>
            <a:r>
              <a:rPr lang="en-US" sz="1600" dirty="0">
                <a:solidFill>
                  <a:schemeClr val="dk1"/>
                </a:solidFill>
              </a:rPr>
              <a:t>αι από πέντε </a:t>
            </a:r>
            <a:r>
              <a:rPr lang="el-GR" sz="1600" dirty="0">
                <a:solidFill>
                  <a:schemeClr val="dk1"/>
                </a:solidFill>
              </a:rPr>
              <a:t>(5) </a:t>
            </a:r>
            <a:r>
              <a:rPr lang="en-US" sz="1600" dirty="0" err="1">
                <a:solidFill>
                  <a:schemeClr val="dk1"/>
                </a:solidFill>
              </a:rPr>
              <a:t>τομείς</a:t>
            </a:r>
            <a:r>
              <a:rPr lang="en-US" sz="1600" dirty="0">
                <a:solidFill>
                  <a:schemeClr val="dk1"/>
                </a:solidFill>
              </a:rPr>
              <a:t>:</a:t>
            </a:r>
            <a:endParaRPr sz="1600" dirty="0"/>
          </a:p>
        </p:txBody>
      </p:sp>
      <p:graphicFrame>
        <p:nvGraphicFramePr>
          <p:cNvPr id="248" name="Google Shape;248;g3ae6d943e68_0_168"/>
          <p:cNvGraphicFramePr/>
          <p:nvPr>
            <p:extLst>
              <p:ext uri="{D42A27DB-BD31-4B8C-83A1-F6EECF244321}">
                <p14:modId xmlns:p14="http://schemas.microsoft.com/office/powerpoint/2010/main" val="1019187074"/>
              </p:ext>
            </p:extLst>
          </p:nvPr>
        </p:nvGraphicFramePr>
        <p:xfrm>
          <a:off x="532263" y="2452420"/>
          <a:ext cx="11177516" cy="4405580"/>
        </p:xfrm>
        <a:graphic>
          <a:graphicData uri="http://schemas.openxmlformats.org/drawingml/2006/table">
            <a:tbl>
              <a:tblPr>
                <a:noFill/>
                <a:tableStyleId>{0992D453-EDEB-47C2-ACD6-50B47A55E5B0}</a:tableStyleId>
              </a:tblPr>
              <a:tblGrid>
                <a:gridCol w="2200306">
                  <a:extLst>
                    <a:ext uri="{9D8B030D-6E8A-4147-A177-3AD203B41FA5}">
                      <a16:colId xmlns:a16="http://schemas.microsoft.com/office/drawing/2014/main" val="20000"/>
                    </a:ext>
                  </a:extLst>
                </a:gridCol>
                <a:gridCol w="3099857">
                  <a:extLst>
                    <a:ext uri="{9D8B030D-6E8A-4147-A177-3AD203B41FA5}">
                      <a16:colId xmlns:a16="http://schemas.microsoft.com/office/drawing/2014/main" val="20001"/>
                    </a:ext>
                  </a:extLst>
                </a:gridCol>
                <a:gridCol w="5877353">
                  <a:extLst>
                    <a:ext uri="{9D8B030D-6E8A-4147-A177-3AD203B41FA5}">
                      <a16:colId xmlns:a16="http://schemas.microsoft.com/office/drawing/2014/main" val="20002"/>
                    </a:ext>
                  </a:extLst>
                </a:gridCol>
              </a:tblGrid>
              <a:tr h="795893">
                <a:tc>
                  <a:txBody>
                    <a:bodyPr/>
                    <a:lstStyle/>
                    <a:p>
                      <a:pPr marL="0" lvl="0" indent="0" algn="l" rtl="0">
                        <a:spcBef>
                          <a:spcPts val="0"/>
                        </a:spcBef>
                        <a:spcAft>
                          <a:spcPts val="0"/>
                        </a:spcAft>
                        <a:buNone/>
                      </a:pPr>
                      <a:r>
                        <a:rPr lang="en-US" b="1" dirty="0">
                          <a:solidFill>
                            <a:srgbClr val="FFFFFF"/>
                          </a:solidFill>
                        </a:rPr>
                        <a:t>Γ</a:t>
                      </a:r>
                      <a:r>
                        <a:rPr lang="el-GR" b="1" dirty="0" err="1">
                          <a:solidFill>
                            <a:srgbClr val="FFFFFF"/>
                          </a:solidFill>
                        </a:rPr>
                        <a:t>ραμματισμό</a:t>
                      </a:r>
                      <a:r>
                        <a:rPr lang="en-US" b="1" dirty="0">
                          <a:solidFill>
                            <a:srgbClr val="FFFFFF"/>
                          </a:solidFill>
                        </a:rPr>
                        <a:t>ς </a:t>
                      </a:r>
                      <a:r>
                        <a:rPr lang="el-GR" b="1" dirty="0">
                          <a:solidFill>
                            <a:srgbClr val="FFFFFF"/>
                          </a:solidFill>
                        </a:rPr>
                        <a:t>Π</a:t>
                      </a:r>
                      <a:r>
                        <a:rPr lang="en-US" b="1" dirty="0" err="1">
                          <a:solidFill>
                            <a:srgbClr val="FFFFFF"/>
                          </a:solidFill>
                        </a:rPr>
                        <a:t>ληροφορι</a:t>
                      </a:r>
                      <a:r>
                        <a:rPr lang="el-GR" b="1" dirty="0" err="1">
                          <a:solidFill>
                            <a:srgbClr val="FFFFFF"/>
                          </a:solidFill>
                        </a:rPr>
                        <a:t>ών</a:t>
                      </a:r>
                      <a:r>
                        <a:rPr lang="en-US" b="1" dirty="0">
                          <a:solidFill>
                            <a:srgbClr val="FFFFFF"/>
                          </a:solidFill>
                        </a:rPr>
                        <a:t> και </a:t>
                      </a:r>
                      <a:r>
                        <a:rPr lang="el-GR" b="1" dirty="0">
                          <a:solidFill>
                            <a:srgbClr val="FFFFFF"/>
                          </a:solidFill>
                        </a:rPr>
                        <a:t>Δ</a:t>
                      </a:r>
                      <a:r>
                        <a:rPr lang="en-US" b="1" dirty="0" err="1">
                          <a:solidFill>
                            <a:srgbClr val="FFFFFF"/>
                          </a:solidFill>
                        </a:rPr>
                        <a:t>εδομένων</a:t>
                      </a:r>
                      <a:endParaRPr b="1" dirty="0">
                        <a:solidFill>
                          <a:srgbClr val="FFFFFF"/>
                        </a:solidFill>
                      </a:endParaRPr>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solidFill>
                      <a:srgbClr val="AA87FF"/>
                    </a:solidFill>
                  </a:tcPr>
                </a:tc>
                <a:tc>
                  <a:txBody>
                    <a:bodyPr/>
                    <a:lstStyle/>
                    <a:p>
                      <a:pPr marL="89535" lvl="0" indent="0" algn="l" rtl="0">
                        <a:spcBef>
                          <a:spcPts val="0"/>
                        </a:spcBef>
                        <a:spcAft>
                          <a:spcPts val="0"/>
                        </a:spcAft>
                        <a:buNone/>
                      </a:pPr>
                      <a:r>
                        <a:rPr lang="en-US" sz="1100" dirty="0" err="1"/>
                        <a:t>Αν</a:t>
                      </a:r>
                      <a:r>
                        <a:rPr lang="en-US" sz="1100" dirty="0"/>
                        <a:t>αζήτηση, αξιολόγηση και διαχείριση ψηφιακών πληροφοριών.</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1.1 </a:t>
                      </a:r>
                      <a:r>
                        <a:rPr lang="el-GR" sz="1100" dirty="0"/>
                        <a:t>Περιηγούμαι στο διαδίκτυο, αναζητώ και φιλτράρω</a:t>
                      </a:r>
                      <a:r>
                        <a:rPr lang="el-GR" sz="1100" baseline="0" dirty="0"/>
                        <a:t> </a:t>
                      </a:r>
                      <a:r>
                        <a:rPr lang="el-GR" sz="1100" dirty="0"/>
                        <a:t>δεδομένα, πληροφορίες και ψηφιακό περιεχόμενο.</a:t>
                      </a:r>
                      <a:endParaRPr sz="1100" dirty="0"/>
                    </a:p>
                    <a:p>
                      <a:pPr marL="0" lvl="0" indent="0" algn="l" rtl="0">
                        <a:spcBef>
                          <a:spcPts val="0"/>
                        </a:spcBef>
                        <a:spcAft>
                          <a:spcPts val="0"/>
                        </a:spcAft>
                        <a:buNone/>
                      </a:pPr>
                      <a:r>
                        <a:rPr lang="en-US" sz="1100" dirty="0"/>
                        <a:t>1.2 </a:t>
                      </a:r>
                      <a:r>
                        <a:rPr lang="el-GR" sz="1100" dirty="0"/>
                        <a:t>Αξιολογώ δεδομένα, πληροφορίες και ψηφιακό</a:t>
                      </a:r>
                      <a:r>
                        <a:rPr lang="el-GR" sz="1100" baseline="0" dirty="0"/>
                        <a:t> π</a:t>
                      </a:r>
                      <a:r>
                        <a:rPr lang="el-GR" sz="1100" dirty="0"/>
                        <a:t>εριεχόμενο.</a:t>
                      </a:r>
                      <a:endParaRPr sz="1100" dirty="0"/>
                    </a:p>
                    <a:p>
                      <a:pPr marL="0" lvl="0" indent="0" algn="l" rtl="0">
                        <a:spcBef>
                          <a:spcPts val="0"/>
                        </a:spcBef>
                        <a:spcAft>
                          <a:spcPts val="0"/>
                        </a:spcAft>
                        <a:buNone/>
                      </a:pPr>
                      <a:r>
                        <a:rPr lang="en-US" sz="1100" dirty="0"/>
                        <a:t>1.3 </a:t>
                      </a:r>
                      <a:r>
                        <a:rPr lang="el-GR" sz="1100" dirty="0"/>
                        <a:t>Διαχειρίζομαι δεδομένα, πληροφορίες και ψηφιακό</a:t>
                      </a:r>
                      <a:r>
                        <a:rPr lang="el-GR" sz="1100" baseline="0" dirty="0"/>
                        <a:t> π</a:t>
                      </a:r>
                      <a:r>
                        <a:rPr lang="el-GR" sz="1100" dirty="0"/>
                        <a:t>εριεχόμενο.</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extLst>
                  <a:ext uri="{0D108BD9-81ED-4DB2-BD59-A6C34878D82A}">
                    <a16:rowId xmlns:a16="http://schemas.microsoft.com/office/drawing/2014/main" val="10000"/>
                  </a:ext>
                </a:extLst>
              </a:tr>
              <a:tr h="1123691">
                <a:tc>
                  <a:txBody>
                    <a:bodyPr/>
                    <a:lstStyle/>
                    <a:p>
                      <a:pPr marL="0" lvl="0" indent="0" algn="l" rtl="0">
                        <a:spcBef>
                          <a:spcPts val="0"/>
                        </a:spcBef>
                        <a:spcAft>
                          <a:spcPts val="0"/>
                        </a:spcAft>
                        <a:buNone/>
                      </a:pPr>
                      <a:r>
                        <a:rPr lang="en-US" b="1" dirty="0">
                          <a:solidFill>
                            <a:srgbClr val="FFFFFF"/>
                          </a:solidFill>
                        </a:rPr>
                        <a:t>Επ</a:t>
                      </a:r>
                      <a:r>
                        <a:rPr lang="en-US" b="1" dirty="0" err="1">
                          <a:solidFill>
                            <a:srgbClr val="FFFFFF"/>
                          </a:solidFill>
                        </a:rPr>
                        <a:t>ικοινωνί</a:t>
                      </a:r>
                      <a:r>
                        <a:rPr lang="en-US" b="1" dirty="0">
                          <a:solidFill>
                            <a:srgbClr val="FFFFFF"/>
                          </a:solidFill>
                        </a:rPr>
                        <a:t>α και </a:t>
                      </a:r>
                      <a:r>
                        <a:rPr lang="el-GR" b="1" dirty="0">
                          <a:solidFill>
                            <a:srgbClr val="FFFFFF"/>
                          </a:solidFill>
                        </a:rPr>
                        <a:t>Σ</a:t>
                      </a:r>
                      <a:r>
                        <a:rPr lang="en-US" b="1" dirty="0" err="1">
                          <a:solidFill>
                            <a:srgbClr val="FFFFFF"/>
                          </a:solidFill>
                        </a:rPr>
                        <a:t>υνεργ</a:t>
                      </a:r>
                      <a:r>
                        <a:rPr lang="en-US" b="1" dirty="0">
                          <a:solidFill>
                            <a:srgbClr val="FFFFFF"/>
                          </a:solidFill>
                        </a:rPr>
                        <a:t>ασία</a:t>
                      </a:r>
                      <a:endParaRPr b="1" dirty="0">
                        <a:solidFill>
                          <a:srgbClr val="FFFFFF"/>
                        </a:solidFill>
                      </a:endParaRPr>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solidFill>
                      <a:srgbClr val="AA87FF"/>
                    </a:solidFill>
                  </a:tcPr>
                </a:tc>
                <a:tc>
                  <a:txBody>
                    <a:bodyPr/>
                    <a:lstStyle/>
                    <a:p>
                      <a:pPr marL="89535" lvl="0" indent="0" algn="l" rtl="0">
                        <a:spcBef>
                          <a:spcPts val="0"/>
                        </a:spcBef>
                        <a:spcAft>
                          <a:spcPts val="0"/>
                        </a:spcAft>
                        <a:buNone/>
                      </a:pPr>
                      <a:r>
                        <a:rPr lang="en-US" sz="1100" dirty="0" err="1"/>
                        <a:t>Ψηφι</a:t>
                      </a:r>
                      <a:r>
                        <a:rPr lang="en-US" sz="1100" dirty="0"/>
                        <a:t>ακή αλληλεπίδραση, κοινή χρήση και διαδικτυακή ιθαγένεια.</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2.1 </a:t>
                      </a:r>
                      <a:r>
                        <a:rPr lang="el-GR" sz="1100" dirty="0" err="1"/>
                        <a:t>Αλληλεπιδρώ</a:t>
                      </a:r>
                      <a:r>
                        <a:rPr lang="el-GR" sz="1100" dirty="0"/>
                        <a:t> μέσω ψηφιακών τεχνολογιών.</a:t>
                      </a:r>
                      <a:endParaRPr sz="1100" dirty="0"/>
                    </a:p>
                    <a:p>
                      <a:pPr marL="0" lvl="0" indent="0" algn="l" rtl="0">
                        <a:spcBef>
                          <a:spcPts val="0"/>
                        </a:spcBef>
                        <a:spcAft>
                          <a:spcPts val="0"/>
                        </a:spcAft>
                        <a:buNone/>
                      </a:pPr>
                      <a:r>
                        <a:rPr lang="en-US" sz="1100" dirty="0"/>
                        <a:t>2.2 </a:t>
                      </a:r>
                      <a:r>
                        <a:rPr lang="el-GR" sz="1100" dirty="0"/>
                        <a:t>Χρησιμοποιώ από κοινού πληροφορίες και</a:t>
                      </a:r>
                      <a:r>
                        <a:rPr lang="el-GR" sz="1100" baseline="0" dirty="0"/>
                        <a:t> </a:t>
                      </a:r>
                      <a:r>
                        <a:rPr lang="el-GR" sz="1100" dirty="0"/>
                        <a:t>περιεχόμενο μέσω ψηφιακών τεχνολογιών.</a:t>
                      </a:r>
                      <a:endParaRPr sz="1100" dirty="0"/>
                    </a:p>
                    <a:p>
                      <a:pPr marL="0" lvl="0" indent="0" algn="l" rtl="0">
                        <a:spcBef>
                          <a:spcPts val="0"/>
                        </a:spcBef>
                        <a:spcAft>
                          <a:spcPts val="0"/>
                        </a:spcAft>
                        <a:buNone/>
                      </a:pPr>
                      <a:r>
                        <a:rPr lang="en-US" sz="1100" dirty="0"/>
                        <a:t>2.3 </a:t>
                      </a:r>
                      <a:r>
                        <a:rPr lang="en-US" sz="1100" dirty="0" err="1"/>
                        <a:t>Συμμετ</a:t>
                      </a:r>
                      <a:r>
                        <a:rPr lang="el-GR" sz="1100" dirty="0"/>
                        <a:t>έχω</a:t>
                      </a:r>
                      <a:r>
                        <a:rPr lang="en-US" sz="1100" dirty="0"/>
                        <a:t> </a:t>
                      </a:r>
                      <a:r>
                        <a:rPr lang="el-GR" sz="1100" dirty="0"/>
                        <a:t>ενεργά στα κοινά </a:t>
                      </a:r>
                      <a:r>
                        <a:rPr lang="en-US" sz="1100" dirty="0" err="1"/>
                        <a:t>μέσω</a:t>
                      </a:r>
                      <a:r>
                        <a:rPr lang="en-US" sz="1100" dirty="0"/>
                        <a:t> </a:t>
                      </a:r>
                      <a:r>
                        <a:rPr lang="en-US" sz="1100" dirty="0" err="1"/>
                        <a:t>ψηφι</a:t>
                      </a:r>
                      <a:r>
                        <a:rPr lang="en-US" sz="1100" dirty="0"/>
                        <a:t>ακών τεχνολογιών</a:t>
                      </a:r>
                      <a:r>
                        <a:rPr lang="el-GR" sz="1100" dirty="0"/>
                        <a:t>.</a:t>
                      </a:r>
                      <a:endParaRPr sz="1100" dirty="0"/>
                    </a:p>
                    <a:p>
                      <a:pPr marL="0" lvl="0" indent="0" algn="l" rtl="0">
                        <a:spcBef>
                          <a:spcPts val="0"/>
                        </a:spcBef>
                        <a:spcAft>
                          <a:spcPts val="0"/>
                        </a:spcAft>
                        <a:buNone/>
                      </a:pPr>
                      <a:r>
                        <a:rPr lang="en-US" sz="1100" dirty="0"/>
                        <a:t>2.4 </a:t>
                      </a:r>
                      <a:r>
                        <a:rPr lang="el-GR" sz="1100" dirty="0"/>
                        <a:t>Συμπράττω μέσω ψηφιακών τεχνολογιών.</a:t>
                      </a:r>
                      <a:endParaRPr sz="1100" dirty="0"/>
                    </a:p>
                    <a:p>
                      <a:pPr marL="0" lvl="0" indent="0" algn="l" rtl="0">
                        <a:spcBef>
                          <a:spcPts val="0"/>
                        </a:spcBef>
                        <a:spcAft>
                          <a:spcPts val="0"/>
                        </a:spcAft>
                        <a:buNone/>
                      </a:pPr>
                      <a:r>
                        <a:rPr lang="en-US" sz="1100" dirty="0"/>
                        <a:t>2.5 </a:t>
                      </a:r>
                      <a:r>
                        <a:rPr lang="el-GR" sz="1100" dirty="0"/>
                        <a:t>Γνωρίζω τον κώδικα δεοντολογίας που διέπει τη</a:t>
                      </a:r>
                      <a:r>
                        <a:rPr lang="el-GR" sz="1100" baseline="0" dirty="0"/>
                        <a:t> </a:t>
                      </a:r>
                      <a:r>
                        <a:rPr lang="el-GR" sz="1100" dirty="0"/>
                        <a:t>χρήση του διαδικτύου.</a:t>
                      </a:r>
                      <a:endParaRPr sz="1100" dirty="0"/>
                    </a:p>
                    <a:p>
                      <a:pPr marL="0" lvl="0" indent="0" algn="l" rtl="0">
                        <a:spcBef>
                          <a:spcPts val="0"/>
                        </a:spcBef>
                        <a:spcAft>
                          <a:spcPts val="0"/>
                        </a:spcAft>
                        <a:buNone/>
                      </a:pPr>
                      <a:r>
                        <a:rPr lang="en-US" sz="1100" dirty="0"/>
                        <a:t>2.6 </a:t>
                      </a:r>
                      <a:r>
                        <a:rPr lang="el-GR" sz="1100" dirty="0"/>
                        <a:t>Διαχειρίζομαι την ψηφιακή ταυτότητα.</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extLst>
                  <a:ext uri="{0D108BD9-81ED-4DB2-BD59-A6C34878D82A}">
                    <a16:rowId xmlns:a16="http://schemas.microsoft.com/office/drawing/2014/main" val="10001"/>
                  </a:ext>
                </a:extLst>
              </a:tr>
              <a:tr h="795893">
                <a:tc>
                  <a:txBody>
                    <a:bodyPr/>
                    <a:lstStyle/>
                    <a:p>
                      <a:pPr marL="0" lvl="0" indent="0" algn="l" rtl="0">
                        <a:spcBef>
                          <a:spcPts val="0"/>
                        </a:spcBef>
                        <a:spcAft>
                          <a:spcPts val="0"/>
                        </a:spcAft>
                        <a:buNone/>
                      </a:pPr>
                      <a:r>
                        <a:rPr lang="en-US" b="1" dirty="0" err="1">
                          <a:solidFill>
                            <a:srgbClr val="FFFFFF"/>
                          </a:solidFill>
                        </a:rPr>
                        <a:t>Δημιουργί</a:t>
                      </a:r>
                      <a:r>
                        <a:rPr lang="en-US" b="1" dirty="0">
                          <a:solidFill>
                            <a:srgbClr val="FFFFFF"/>
                          </a:solidFill>
                        </a:rPr>
                        <a:t>α </a:t>
                      </a:r>
                      <a:r>
                        <a:rPr lang="el-GR" b="1" dirty="0">
                          <a:solidFill>
                            <a:srgbClr val="FFFFFF"/>
                          </a:solidFill>
                        </a:rPr>
                        <a:t>Ψ</a:t>
                      </a:r>
                      <a:r>
                        <a:rPr lang="en-US" b="1" dirty="0" err="1">
                          <a:solidFill>
                            <a:srgbClr val="FFFFFF"/>
                          </a:solidFill>
                        </a:rPr>
                        <a:t>ηφι</a:t>
                      </a:r>
                      <a:r>
                        <a:rPr lang="en-US" b="1" dirty="0">
                          <a:solidFill>
                            <a:srgbClr val="FFFFFF"/>
                          </a:solidFill>
                        </a:rPr>
                        <a:t>ακού </a:t>
                      </a:r>
                      <a:r>
                        <a:rPr lang="el-GR" b="1" dirty="0">
                          <a:solidFill>
                            <a:srgbClr val="FFFFFF"/>
                          </a:solidFill>
                        </a:rPr>
                        <a:t>Π</a:t>
                      </a:r>
                      <a:r>
                        <a:rPr lang="en-US" b="1" dirty="0" err="1">
                          <a:solidFill>
                            <a:srgbClr val="FFFFFF"/>
                          </a:solidFill>
                        </a:rPr>
                        <a:t>εριεχομένου</a:t>
                      </a:r>
                      <a:endParaRPr b="1" dirty="0">
                        <a:solidFill>
                          <a:srgbClr val="FFFFFF"/>
                        </a:solidFill>
                      </a:endParaRPr>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solidFill>
                      <a:srgbClr val="AA87FF"/>
                    </a:solidFill>
                  </a:tcPr>
                </a:tc>
                <a:tc>
                  <a:txBody>
                    <a:bodyPr/>
                    <a:lstStyle/>
                    <a:p>
                      <a:pPr marL="89535" lvl="0" indent="0" algn="l" rtl="0">
                        <a:spcBef>
                          <a:spcPts val="0"/>
                        </a:spcBef>
                        <a:spcAft>
                          <a:spcPts val="0"/>
                        </a:spcAft>
                        <a:buNone/>
                      </a:pPr>
                      <a:r>
                        <a:rPr lang="en-US" sz="1100" dirty="0"/>
                        <a:t>Ανάπ</a:t>
                      </a:r>
                      <a:r>
                        <a:rPr lang="en-US" sz="1100" dirty="0" err="1"/>
                        <a:t>τυξη</a:t>
                      </a:r>
                      <a:r>
                        <a:rPr lang="en-US" sz="1100" dirty="0"/>
                        <a:t> και </a:t>
                      </a:r>
                      <a:r>
                        <a:rPr lang="en-US" sz="1100" dirty="0" err="1"/>
                        <a:t>ενσωμάτωση</a:t>
                      </a:r>
                      <a:r>
                        <a:rPr lang="en-US" sz="1100" dirty="0"/>
                        <a:t> </a:t>
                      </a:r>
                      <a:r>
                        <a:rPr lang="en-US" sz="1100" dirty="0" err="1"/>
                        <a:t>ψηφι</a:t>
                      </a:r>
                      <a:r>
                        <a:rPr lang="en-US" sz="1100" dirty="0"/>
                        <a:t>ακού περιεχομένου.</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3.1 </a:t>
                      </a:r>
                      <a:r>
                        <a:rPr lang="el-GR" sz="1100" dirty="0"/>
                        <a:t>Αναπτύσσω ψηφιακό περιεχόμενο.</a:t>
                      </a:r>
                      <a:endParaRPr sz="1100" dirty="0"/>
                    </a:p>
                    <a:p>
                      <a:pPr marL="0" lvl="0" indent="0" algn="l" rtl="0">
                        <a:spcBef>
                          <a:spcPts val="0"/>
                        </a:spcBef>
                        <a:spcAft>
                          <a:spcPts val="0"/>
                        </a:spcAft>
                        <a:buNone/>
                      </a:pPr>
                      <a:r>
                        <a:rPr lang="en-US" sz="1100" dirty="0"/>
                        <a:t>3.2 </a:t>
                      </a:r>
                      <a:r>
                        <a:rPr lang="el-GR" sz="1100" dirty="0"/>
                        <a:t>Ενσωματώνω και αναδιαμορφώνω</a:t>
                      </a:r>
                      <a:r>
                        <a:rPr lang="el-GR" sz="1100" baseline="0" dirty="0"/>
                        <a:t> </a:t>
                      </a:r>
                      <a:r>
                        <a:rPr lang="el-GR" sz="1100" dirty="0"/>
                        <a:t>ψηφιακό περιεχόμενο.</a:t>
                      </a:r>
                      <a:endParaRPr sz="1100" dirty="0"/>
                    </a:p>
                    <a:p>
                      <a:pPr marL="0" lvl="0" indent="0" algn="l" rtl="0">
                        <a:spcBef>
                          <a:spcPts val="0"/>
                        </a:spcBef>
                        <a:spcAft>
                          <a:spcPts val="0"/>
                        </a:spcAft>
                        <a:buNone/>
                      </a:pPr>
                      <a:r>
                        <a:rPr lang="en-US" sz="1100" dirty="0"/>
                        <a:t>3.3 </a:t>
                      </a:r>
                      <a:r>
                        <a:rPr lang="el-GR" sz="1100" dirty="0"/>
                        <a:t>Γνωρίζω για τα πνευματικά δικαιώματα και</a:t>
                      </a:r>
                      <a:r>
                        <a:rPr lang="el-GR" sz="1100" baseline="0" dirty="0"/>
                        <a:t> </a:t>
                      </a:r>
                      <a:r>
                        <a:rPr lang="el-GR" sz="1100" dirty="0"/>
                        <a:t>τις άδειες χρήσης.</a:t>
                      </a:r>
                      <a:endParaRPr sz="1100" dirty="0"/>
                    </a:p>
                    <a:p>
                      <a:pPr marL="0" lvl="0" indent="0" algn="l" rtl="0">
                        <a:spcBef>
                          <a:spcPts val="0"/>
                        </a:spcBef>
                        <a:spcAft>
                          <a:spcPts val="0"/>
                        </a:spcAft>
                        <a:buNone/>
                      </a:pPr>
                      <a:r>
                        <a:rPr lang="en-US" sz="1100" dirty="0"/>
                        <a:t>3.4 </a:t>
                      </a:r>
                      <a:r>
                        <a:rPr lang="el-GR" sz="1100" dirty="0"/>
                        <a:t>Προγραμματίζω υπολογιστικά συστήματα.</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extLst>
                  <a:ext uri="{0D108BD9-81ED-4DB2-BD59-A6C34878D82A}">
                    <a16:rowId xmlns:a16="http://schemas.microsoft.com/office/drawing/2014/main" val="10002"/>
                  </a:ext>
                </a:extLst>
              </a:tr>
              <a:tr h="795893">
                <a:tc>
                  <a:txBody>
                    <a:bodyPr/>
                    <a:lstStyle/>
                    <a:p>
                      <a:pPr marL="0" lvl="0" indent="0" algn="l" rtl="0">
                        <a:spcBef>
                          <a:spcPts val="0"/>
                        </a:spcBef>
                        <a:spcAft>
                          <a:spcPts val="0"/>
                        </a:spcAft>
                        <a:buNone/>
                      </a:pPr>
                      <a:r>
                        <a:rPr lang="en-US" b="1">
                          <a:solidFill>
                            <a:srgbClr val="FFFFFF"/>
                          </a:solidFill>
                        </a:rPr>
                        <a:t>Ασφάλεια</a:t>
                      </a:r>
                      <a:endParaRPr b="1">
                        <a:solidFill>
                          <a:srgbClr val="FFFFFF"/>
                        </a:solidFill>
                      </a:endParaRPr>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solidFill>
                      <a:srgbClr val="AA87FF"/>
                    </a:solidFill>
                  </a:tcPr>
                </a:tc>
                <a:tc>
                  <a:txBody>
                    <a:bodyPr/>
                    <a:lstStyle/>
                    <a:p>
                      <a:pPr marL="89535" lvl="0" indent="0" algn="l" rtl="0">
                        <a:spcBef>
                          <a:spcPts val="0"/>
                        </a:spcBef>
                        <a:spcAft>
                          <a:spcPts val="0"/>
                        </a:spcAft>
                        <a:buNone/>
                      </a:pPr>
                      <a:r>
                        <a:rPr lang="en-US" sz="1100" dirty="0" err="1"/>
                        <a:t>Ασφάλει</a:t>
                      </a:r>
                      <a:r>
                        <a:rPr lang="en-US" sz="1100" dirty="0"/>
                        <a:t>α στο διαδίκτυο, ψηφιακή ευημερία και προστασία</a:t>
                      </a:r>
                      <a:r>
                        <a:rPr lang="el-GR" sz="1100" baseline="0" dirty="0"/>
                        <a:t> του απορρήτου</a:t>
                      </a:r>
                      <a:r>
                        <a:rPr lang="en-US" sz="1100" dirty="0"/>
                        <a:t>.</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4.1 </a:t>
                      </a:r>
                      <a:r>
                        <a:rPr lang="el-GR" sz="1100" dirty="0"/>
                        <a:t>Προστατεύω συσκευές.</a:t>
                      </a:r>
                      <a:endParaRPr sz="1100" dirty="0"/>
                    </a:p>
                    <a:p>
                      <a:pPr marL="0" lvl="0" indent="0" algn="l" rtl="0">
                        <a:spcBef>
                          <a:spcPts val="0"/>
                        </a:spcBef>
                        <a:spcAft>
                          <a:spcPts val="0"/>
                        </a:spcAft>
                        <a:buNone/>
                      </a:pPr>
                      <a:r>
                        <a:rPr lang="en-US" sz="1100" dirty="0"/>
                        <a:t>4.2 </a:t>
                      </a:r>
                      <a:r>
                        <a:rPr lang="el-GR" sz="1100" dirty="0"/>
                        <a:t>Προστατεύω τα προσωπικά δεδομένα</a:t>
                      </a:r>
                      <a:r>
                        <a:rPr lang="el-GR" sz="1100" baseline="0" dirty="0"/>
                        <a:t> </a:t>
                      </a:r>
                      <a:r>
                        <a:rPr lang="el-GR" sz="1100" dirty="0"/>
                        <a:t>και το απόρρητο.</a:t>
                      </a:r>
                      <a:br>
                        <a:rPr lang="en-US" sz="1100" dirty="0"/>
                      </a:br>
                      <a:r>
                        <a:rPr lang="en-US" sz="1100" dirty="0"/>
                        <a:t>4.3 </a:t>
                      </a:r>
                      <a:r>
                        <a:rPr lang="el-GR" sz="1100" dirty="0"/>
                        <a:t>Προστατεύω την υγεία και</a:t>
                      </a:r>
                      <a:r>
                        <a:rPr lang="el-GR" sz="1100" baseline="0" dirty="0"/>
                        <a:t> </a:t>
                      </a:r>
                      <a:r>
                        <a:rPr lang="el-GR" sz="1100" dirty="0"/>
                        <a:t>την ευημερία.</a:t>
                      </a:r>
                      <a:endParaRPr sz="1100" dirty="0"/>
                    </a:p>
                    <a:p>
                      <a:pPr marL="0" lvl="0" indent="0" algn="l" rtl="0">
                        <a:spcBef>
                          <a:spcPts val="0"/>
                        </a:spcBef>
                        <a:spcAft>
                          <a:spcPts val="0"/>
                        </a:spcAft>
                        <a:buNone/>
                      </a:pPr>
                      <a:r>
                        <a:rPr lang="en-US" sz="1100" dirty="0"/>
                        <a:t>4.4 </a:t>
                      </a:r>
                      <a:r>
                        <a:rPr lang="el-GR" sz="1100" dirty="0"/>
                        <a:t>Προστατεύω το περιβάλλον.</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extLst>
                  <a:ext uri="{0D108BD9-81ED-4DB2-BD59-A6C34878D82A}">
                    <a16:rowId xmlns:a16="http://schemas.microsoft.com/office/drawing/2014/main" val="10003"/>
                  </a:ext>
                </a:extLst>
              </a:tr>
              <a:tr h="798203">
                <a:tc>
                  <a:txBody>
                    <a:bodyPr/>
                    <a:lstStyle/>
                    <a:p>
                      <a:pPr marL="0" lvl="0" indent="0" algn="l" rtl="0">
                        <a:spcBef>
                          <a:spcPts val="0"/>
                        </a:spcBef>
                        <a:spcAft>
                          <a:spcPts val="0"/>
                        </a:spcAft>
                        <a:buNone/>
                      </a:pPr>
                      <a:r>
                        <a:rPr lang="en-US" b="1" dirty="0">
                          <a:solidFill>
                            <a:srgbClr val="FFFFFF"/>
                          </a:solidFill>
                        </a:rPr>
                        <a:t>Επ</a:t>
                      </a:r>
                      <a:r>
                        <a:rPr lang="en-US" b="1" dirty="0" err="1">
                          <a:solidFill>
                            <a:srgbClr val="FFFFFF"/>
                          </a:solidFill>
                        </a:rPr>
                        <a:t>ίλυση</a:t>
                      </a:r>
                      <a:r>
                        <a:rPr lang="en-US" b="1" dirty="0">
                          <a:solidFill>
                            <a:srgbClr val="FFFFFF"/>
                          </a:solidFill>
                        </a:rPr>
                        <a:t> </a:t>
                      </a:r>
                      <a:r>
                        <a:rPr lang="el-GR" b="1" dirty="0">
                          <a:solidFill>
                            <a:srgbClr val="FFFFFF"/>
                          </a:solidFill>
                        </a:rPr>
                        <a:t>Π</a:t>
                      </a:r>
                      <a:r>
                        <a:rPr lang="en-US" b="1" dirty="0" err="1">
                          <a:solidFill>
                            <a:srgbClr val="FFFFFF"/>
                          </a:solidFill>
                        </a:rPr>
                        <a:t>ρο</a:t>
                      </a:r>
                      <a:r>
                        <a:rPr lang="en-US" b="1" dirty="0">
                          <a:solidFill>
                            <a:srgbClr val="FFFFFF"/>
                          </a:solidFill>
                        </a:rPr>
                        <a:t>βλημάτων</a:t>
                      </a:r>
                      <a:endParaRPr b="1" dirty="0">
                        <a:solidFill>
                          <a:srgbClr val="FFFFFF"/>
                        </a:solidFill>
                      </a:endParaRPr>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solidFill>
                      <a:srgbClr val="AA87FF"/>
                    </a:solidFill>
                  </a:tcPr>
                </a:tc>
                <a:tc>
                  <a:txBody>
                    <a:bodyPr/>
                    <a:lstStyle/>
                    <a:p>
                      <a:pPr marL="89535" lvl="0" indent="0" algn="l" rtl="0">
                        <a:spcBef>
                          <a:spcPts val="0"/>
                        </a:spcBef>
                        <a:spcAft>
                          <a:spcPts val="0"/>
                        </a:spcAft>
                        <a:buNone/>
                      </a:pPr>
                      <a:r>
                        <a:rPr lang="en-US" sz="1100" dirty="0"/>
                        <a:t>Προσδιορισμός </a:t>
                      </a:r>
                      <a:r>
                        <a:rPr lang="en-US" sz="1100" dirty="0" err="1"/>
                        <a:t>ψηφι</a:t>
                      </a:r>
                      <a:r>
                        <a:rPr lang="en-US" sz="1100" dirty="0"/>
                        <a:t>ακών αναγκών, επίλυση προβλημάτων και καινοτόμος χρήση της τεχνολογίας.</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tc>
                  <a:txBody>
                    <a:bodyPr/>
                    <a:lstStyle/>
                    <a:p>
                      <a:pPr marL="0" lvl="0" indent="0" algn="l" rtl="0">
                        <a:spcBef>
                          <a:spcPts val="0"/>
                        </a:spcBef>
                        <a:spcAft>
                          <a:spcPts val="0"/>
                        </a:spcAft>
                        <a:buNone/>
                      </a:pPr>
                      <a:r>
                        <a:rPr lang="en-US" sz="1100" dirty="0"/>
                        <a:t>5.1 </a:t>
                      </a:r>
                      <a:r>
                        <a:rPr lang="el-GR" sz="1100" dirty="0"/>
                        <a:t>Επιλύω τεχνικά προβλήματα.</a:t>
                      </a:r>
                      <a:endParaRPr sz="1100" dirty="0"/>
                    </a:p>
                    <a:p>
                      <a:pPr marL="0" lvl="0" indent="0" algn="l" rtl="0">
                        <a:spcBef>
                          <a:spcPts val="0"/>
                        </a:spcBef>
                        <a:spcAft>
                          <a:spcPts val="0"/>
                        </a:spcAft>
                        <a:buNone/>
                      </a:pPr>
                      <a:r>
                        <a:rPr lang="en-US" sz="1100" dirty="0"/>
                        <a:t>5.2 </a:t>
                      </a:r>
                      <a:r>
                        <a:rPr lang="el-GR" sz="1100" dirty="0"/>
                        <a:t>Προσδιορίζω ανάγκες και τεχνολογικές λύσεις.</a:t>
                      </a:r>
                      <a:endParaRPr sz="1100" dirty="0"/>
                    </a:p>
                    <a:p>
                      <a:pPr marL="0" lvl="0" indent="0" algn="l" rtl="0">
                        <a:spcBef>
                          <a:spcPts val="0"/>
                        </a:spcBef>
                        <a:spcAft>
                          <a:spcPts val="0"/>
                        </a:spcAft>
                        <a:buNone/>
                      </a:pPr>
                      <a:r>
                        <a:rPr lang="en-US" sz="1100" dirty="0"/>
                        <a:t>5.3 </a:t>
                      </a:r>
                      <a:r>
                        <a:rPr lang="el-GR" sz="1100" dirty="0"/>
                        <a:t>Χρησιμοποιώ δημιουργικά τις ψηφιακές</a:t>
                      </a:r>
                      <a:r>
                        <a:rPr lang="el-GR" sz="1100" baseline="0" dirty="0"/>
                        <a:t> τ</a:t>
                      </a:r>
                      <a:r>
                        <a:rPr lang="el-GR" sz="1100" dirty="0"/>
                        <a:t>εχνολογίες.</a:t>
                      </a:r>
                      <a:endParaRPr sz="1100" dirty="0"/>
                    </a:p>
                    <a:p>
                      <a:pPr marL="0" lvl="0" indent="0" algn="l" rtl="0">
                        <a:spcBef>
                          <a:spcPts val="0"/>
                        </a:spcBef>
                        <a:spcAft>
                          <a:spcPts val="0"/>
                        </a:spcAft>
                        <a:buNone/>
                      </a:pPr>
                      <a:r>
                        <a:rPr lang="en-US" sz="1100" dirty="0"/>
                        <a:t>5.4 </a:t>
                      </a:r>
                      <a:r>
                        <a:rPr lang="el-GR" sz="1100" dirty="0"/>
                        <a:t>Προσδιορίζω κενά στην ψηφιακή ικανότητα.</a:t>
                      </a:r>
                      <a:endParaRPr sz="1100" dirty="0"/>
                    </a:p>
                  </a:txBody>
                  <a:tcPr marL="71750" marR="71750" marT="71750" marB="71750">
                    <a:lnL w="12700" cap="flat" cmpd="sng">
                      <a:solidFill>
                        <a:srgbClr val="AA87FF"/>
                      </a:solidFill>
                      <a:prstDash val="solid"/>
                      <a:round/>
                      <a:headEnd type="none" w="sm" len="sm"/>
                      <a:tailEnd type="none" w="sm" len="sm"/>
                    </a:lnL>
                    <a:lnR w="12700" cap="flat" cmpd="sng">
                      <a:solidFill>
                        <a:srgbClr val="AA87FF"/>
                      </a:solidFill>
                      <a:prstDash val="solid"/>
                      <a:round/>
                      <a:headEnd type="none" w="sm" len="sm"/>
                      <a:tailEnd type="none" w="sm" len="sm"/>
                    </a:lnR>
                    <a:lnT w="12700" cap="flat" cmpd="sng">
                      <a:solidFill>
                        <a:srgbClr val="AA87FF"/>
                      </a:solidFill>
                      <a:prstDash val="solid"/>
                      <a:round/>
                      <a:headEnd type="none" w="sm" len="sm"/>
                      <a:tailEnd type="none" w="sm" len="sm"/>
                    </a:lnT>
                    <a:lnB w="12700" cap="flat" cmpd="sng">
                      <a:solidFill>
                        <a:srgbClr val="AA87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ae6d943e68_0_17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254" name="Google Shape;254;g3ae6d943e68_0_17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3.1 </a:t>
            </a:r>
            <a:r>
              <a:rPr lang="el-GR" dirty="0"/>
              <a:t>Το </a:t>
            </a:r>
            <a:r>
              <a:rPr lang="en-US" dirty="0" err="1"/>
              <a:t>DigComp</a:t>
            </a:r>
            <a:r>
              <a:rPr lang="en-US" dirty="0"/>
              <a:t> </a:t>
            </a:r>
            <a:r>
              <a:rPr lang="en-US" dirty="0" err="1"/>
              <a:t>στο</a:t>
            </a:r>
            <a:r>
              <a:rPr lang="en-US" dirty="0"/>
              <a:t> </a:t>
            </a:r>
            <a:r>
              <a:rPr lang="el-GR" dirty="0" err="1"/>
              <a:t>Μ</a:t>
            </a:r>
            <a:r>
              <a:rPr lang="en-US" dirty="0" err="1"/>
              <a:t>οντέλο</a:t>
            </a:r>
            <a:r>
              <a:rPr lang="en-US" dirty="0"/>
              <a:t> </a:t>
            </a:r>
            <a:r>
              <a:rPr lang="en-US" dirty="0" err="1"/>
              <a:t>PERMA</a:t>
            </a:r>
            <a:r>
              <a:rPr lang="en-US" dirty="0"/>
              <a:t>-Digital</a:t>
            </a:r>
            <a:endParaRPr dirty="0"/>
          </a:p>
        </p:txBody>
      </p:sp>
      <p:sp>
        <p:nvSpPr>
          <p:cNvPr id="255" name="Google Shape;255;g3ae6d943e68_0_17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lvl="0" indent="-342900">
              <a:lnSpc>
                <a:spcPct val="107000"/>
              </a:lnSpc>
              <a:spcBef>
                <a:spcPts val="1200"/>
              </a:spcBef>
              <a:buClr>
                <a:schemeClr val="accent2"/>
              </a:buClr>
              <a:buAutoNum type="arabicPeriod"/>
            </a:pPr>
            <a:r>
              <a:rPr lang="el-GR" b="1" dirty="0" err="1">
                <a:solidFill>
                  <a:schemeClr val="dk1"/>
                </a:solidFill>
              </a:rPr>
              <a:t>Γραμματισμός</a:t>
            </a:r>
            <a:r>
              <a:rPr lang="el-GR" b="1" dirty="0">
                <a:solidFill>
                  <a:schemeClr val="dk1"/>
                </a:solidFill>
              </a:rPr>
              <a:t> Πληροφοριών και Δεδομένων</a:t>
            </a:r>
            <a:endParaRPr b="1" dirty="0">
              <a:solidFill>
                <a:schemeClr val="dk1"/>
              </a:solidFill>
            </a:endParaRPr>
          </a:p>
          <a:p>
            <a:pPr marL="0" lvl="0" indent="0" algn="l" rtl="0">
              <a:lnSpc>
                <a:spcPct val="100000"/>
              </a:lnSpc>
              <a:spcBef>
                <a:spcPts val="1200"/>
              </a:spcBef>
              <a:spcAft>
                <a:spcPts val="0"/>
              </a:spcAft>
              <a:buNone/>
            </a:pPr>
            <a:r>
              <a:rPr lang="en-US" dirty="0" err="1">
                <a:solidFill>
                  <a:schemeClr val="dk1"/>
                </a:solidFill>
              </a:rPr>
              <a:t>Βοηθάτε</a:t>
            </a:r>
            <a:r>
              <a:rPr lang="en-US" dirty="0">
                <a:solidFill>
                  <a:schemeClr val="dk1"/>
                </a:solidFill>
              </a:rPr>
              <a:t> </a:t>
            </a:r>
            <a:r>
              <a:rPr lang="en-US" dirty="0" err="1">
                <a:solidFill>
                  <a:schemeClr val="dk1"/>
                </a:solidFill>
              </a:rPr>
              <a:t>συνεχώς</a:t>
            </a:r>
            <a:r>
              <a:rPr lang="en-US" dirty="0">
                <a:solidFill>
                  <a:schemeClr val="dk1"/>
                </a:solidFill>
              </a:rPr>
              <a:t> </a:t>
            </a:r>
            <a:r>
              <a:rPr lang="el-GR" dirty="0">
                <a:solidFill>
                  <a:schemeClr val="dk1"/>
                </a:solidFill>
              </a:rPr>
              <a:t>τους/τις μαθήτριες/-</a:t>
            </a:r>
            <a:r>
              <a:rPr lang="el-GR" dirty="0" err="1">
                <a:solidFill>
                  <a:schemeClr val="dk1"/>
                </a:solidFill>
              </a:rPr>
              <a:t>τριες</a:t>
            </a:r>
            <a:r>
              <a:rPr lang="en-US" dirty="0">
                <a:solidFill>
                  <a:schemeClr val="dk1"/>
                </a:solidFill>
              </a:rPr>
              <a:t> να β</a:t>
            </a:r>
            <a:r>
              <a:rPr lang="en-US" dirty="0" err="1">
                <a:solidFill>
                  <a:schemeClr val="dk1"/>
                </a:solidFill>
              </a:rPr>
              <a:t>ρίσκουν</a:t>
            </a:r>
            <a:r>
              <a:rPr lang="en-US" dirty="0">
                <a:solidFill>
                  <a:schemeClr val="dk1"/>
                </a:solidFill>
              </a:rPr>
              <a:t>, να </a:t>
            </a:r>
            <a:r>
              <a:rPr lang="en-US" dirty="0" err="1">
                <a:solidFill>
                  <a:schemeClr val="dk1"/>
                </a:solidFill>
              </a:rPr>
              <a:t>ερμηνεύουν</a:t>
            </a:r>
            <a:r>
              <a:rPr lang="en-US" dirty="0">
                <a:solidFill>
                  <a:schemeClr val="dk1"/>
                </a:solidFill>
              </a:rPr>
              <a:t> και να α</a:t>
            </a:r>
            <a:r>
              <a:rPr lang="en-US" dirty="0" err="1">
                <a:solidFill>
                  <a:schemeClr val="dk1"/>
                </a:solidFill>
              </a:rPr>
              <a:t>ξιολογούν</a:t>
            </a:r>
            <a:r>
              <a:rPr lang="en-US" dirty="0">
                <a:solidFill>
                  <a:schemeClr val="dk1"/>
                </a:solidFill>
              </a:rPr>
              <a:t> π</a:t>
            </a:r>
            <a:r>
              <a:rPr lang="en-US" dirty="0" err="1">
                <a:solidFill>
                  <a:schemeClr val="dk1"/>
                </a:solidFill>
              </a:rPr>
              <a:t>ληροφορίες</a:t>
            </a:r>
            <a:r>
              <a:rPr lang="en-US" dirty="0">
                <a:solidFill>
                  <a:schemeClr val="dk1"/>
                </a:solidFill>
              </a:rPr>
              <a:t>. </a:t>
            </a:r>
            <a:r>
              <a:rPr lang="en-US" dirty="0" err="1">
                <a:solidFill>
                  <a:schemeClr val="dk1"/>
                </a:solidFill>
              </a:rPr>
              <a:t>Αυτή</a:t>
            </a:r>
            <a:r>
              <a:rPr lang="en-US" dirty="0">
                <a:solidFill>
                  <a:schemeClr val="dk1"/>
                </a:solidFill>
              </a:rPr>
              <a:t> η </a:t>
            </a:r>
            <a:r>
              <a:rPr lang="en-US" dirty="0" err="1">
                <a:solidFill>
                  <a:schemeClr val="dk1"/>
                </a:solidFill>
              </a:rPr>
              <a:t>ικ</a:t>
            </a:r>
            <a:r>
              <a:rPr lang="en-US" dirty="0">
                <a:solidFill>
                  <a:schemeClr val="dk1"/>
                </a:solidFill>
              </a:rPr>
              <a:t>ανότητα περιλαμβάνει τη γνώση του πώς να αναζητάτε αποτελεσματικά, να κρίνετε την αξιοπιστία των πηγών και να χρησιμοποιείτε τις πληροφορίες με ηθικό τρόπο.</a:t>
            </a:r>
            <a:endParaRPr dirty="0">
              <a:solidFill>
                <a:srgbClr val="000000"/>
              </a:solidFill>
            </a:endParaRPr>
          </a:p>
          <a:p>
            <a:pPr marL="0" lvl="0" indent="0" algn="l" rtl="0">
              <a:lnSpc>
                <a:spcPct val="100000"/>
              </a:lnSpc>
              <a:spcBef>
                <a:spcPts val="0"/>
              </a:spcBef>
              <a:spcAft>
                <a:spcPts val="0"/>
              </a:spcAft>
              <a:buNone/>
            </a:pPr>
            <a:endParaRPr dirty="0">
              <a:solidFill>
                <a:schemeClr val="dk1"/>
              </a:solidFill>
            </a:endParaRPr>
          </a:p>
          <a:p>
            <a:pPr marL="0" lvl="0" indent="0">
              <a:lnSpc>
                <a:spcPct val="100000"/>
              </a:lnSpc>
              <a:spcBef>
                <a:spcPts val="0"/>
              </a:spcBef>
            </a:pPr>
            <a:r>
              <a:rPr lang="en-US" i="1" dirty="0">
                <a:solidFill>
                  <a:schemeClr val="dk1"/>
                </a:solidFill>
              </a:rPr>
              <a:t>Πα</a:t>
            </a:r>
            <a:r>
              <a:rPr lang="en-US" i="1" dirty="0" err="1">
                <a:solidFill>
                  <a:schemeClr val="dk1"/>
                </a:solidFill>
              </a:rPr>
              <a:t>ράδειγμ</a:t>
            </a:r>
            <a:r>
              <a:rPr lang="en-US" i="1" dirty="0">
                <a:solidFill>
                  <a:schemeClr val="dk1"/>
                </a:solidFill>
              </a:rPr>
              <a:t>α:</a:t>
            </a:r>
            <a:r>
              <a:rPr lang="en-US" dirty="0">
                <a:solidFill>
                  <a:schemeClr val="dk1"/>
                </a:solidFill>
              </a:rPr>
              <a:t> </a:t>
            </a:r>
            <a:r>
              <a:rPr lang="el-GR" dirty="0">
                <a:solidFill>
                  <a:schemeClr val="dk1"/>
                </a:solidFill>
              </a:rPr>
              <a:t>Εφαρμόζετε αυτή την ικανότητα, ό</a:t>
            </a:r>
            <a:r>
              <a:rPr lang="en-US" dirty="0">
                <a:solidFill>
                  <a:schemeClr val="dk1"/>
                </a:solidFill>
              </a:rPr>
              <a:t>ταν καθοδηγείτε </a:t>
            </a:r>
            <a:r>
              <a:rPr lang="el-GR" dirty="0">
                <a:solidFill>
                  <a:schemeClr val="dk1"/>
                </a:solidFill>
              </a:rPr>
              <a:t>τους/τις μαθήτριες/-</a:t>
            </a:r>
            <a:r>
              <a:rPr lang="el-GR" dirty="0" err="1">
                <a:solidFill>
                  <a:schemeClr val="dk1"/>
                </a:solidFill>
              </a:rPr>
              <a:t>τριες</a:t>
            </a:r>
            <a:r>
              <a:rPr lang="en-US" dirty="0">
                <a:solidFill>
                  <a:schemeClr val="dk1"/>
                </a:solidFill>
              </a:rPr>
              <a:t> να ελέγχουν αν οι διαδικτυακές πηγές είναι αξιόπιστες ή τους διδάσκετε να αναφέρουν σωστά τις ψηφιακές πηγές. </a:t>
            </a: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endParaRPr dirty="0">
              <a:solidFill>
                <a:schemeClr val="dk1"/>
              </a:solidFill>
            </a:endParaRPr>
          </a:p>
          <a:p>
            <a:pPr marL="457200" lvl="0" indent="-342900" algn="l" rtl="0">
              <a:lnSpc>
                <a:spcPct val="100000"/>
              </a:lnSpc>
              <a:spcBef>
                <a:spcPts val="0"/>
              </a:spcBef>
              <a:spcAft>
                <a:spcPts val="0"/>
              </a:spcAft>
              <a:buClr>
                <a:schemeClr val="accent2"/>
              </a:buClr>
              <a:buSzPts val="1800"/>
              <a:buAutoNum type="arabicPeriod"/>
            </a:pPr>
            <a:r>
              <a:rPr lang="en-US" b="1" dirty="0">
                <a:solidFill>
                  <a:schemeClr val="dk1"/>
                </a:solidFill>
              </a:rPr>
              <a:t>Επ</a:t>
            </a:r>
            <a:r>
              <a:rPr lang="en-US" b="1" dirty="0" err="1">
                <a:solidFill>
                  <a:schemeClr val="dk1"/>
                </a:solidFill>
              </a:rPr>
              <a:t>ικοινωνί</a:t>
            </a:r>
            <a:r>
              <a:rPr lang="en-US" b="1" dirty="0">
                <a:solidFill>
                  <a:schemeClr val="dk1"/>
                </a:solidFill>
              </a:rPr>
              <a:t>α και </a:t>
            </a:r>
            <a:r>
              <a:rPr lang="el-GR" b="1" dirty="0">
                <a:solidFill>
                  <a:schemeClr val="dk1"/>
                </a:solidFill>
              </a:rPr>
              <a:t>Σ</a:t>
            </a:r>
            <a:r>
              <a:rPr lang="en-US" b="1" dirty="0" err="1">
                <a:solidFill>
                  <a:schemeClr val="dk1"/>
                </a:solidFill>
              </a:rPr>
              <a:t>υνεργ</a:t>
            </a:r>
            <a:r>
              <a:rPr lang="en-US" b="1" dirty="0">
                <a:solidFill>
                  <a:schemeClr val="dk1"/>
                </a:solidFill>
              </a:rPr>
              <a:t>ασία</a:t>
            </a:r>
            <a:endParaRPr b="1" dirty="0">
              <a:solidFill>
                <a:schemeClr val="dk1"/>
              </a:solidFill>
            </a:endParaRPr>
          </a:p>
          <a:p>
            <a:pPr marL="0" lvl="0" indent="0" algn="l" rtl="0">
              <a:lnSpc>
                <a:spcPct val="100000"/>
              </a:lnSpc>
              <a:spcBef>
                <a:spcPts val="0"/>
              </a:spcBef>
              <a:spcAft>
                <a:spcPts val="0"/>
              </a:spcAft>
              <a:buNone/>
            </a:pPr>
            <a:endParaRPr b="1" dirty="0">
              <a:solidFill>
                <a:schemeClr val="dk1"/>
              </a:solidFill>
            </a:endParaRPr>
          </a:p>
          <a:p>
            <a:pPr marL="0" lvl="0" indent="0">
              <a:lnSpc>
                <a:spcPct val="100000"/>
              </a:lnSpc>
              <a:spcBef>
                <a:spcPts val="0"/>
              </a:spcBef>
            </a:pPr>
            <a:r>
              <a:rPr lang="en-US" dirty="0">
                <a:solidFill>
                  <a:schemeClr val="dk1"/>
                </a:solidFill>
              </a:rPr>
              <a:t>Τα </a:t>
            </a:r>
            <a:r>
              <a:rPr lang="en-US" dirty="0" err="1">
                <a:solidFill>
                  <a:schemeClr val="dk1"/>
                </a:solidFill>
              </a:rPr>
              <a:t>ψηφι</a:t>
            </a:r>
            <a:r>
              <a:rPr lang="en-US" dirty="0">
                <a:solidFill>
                  <a:schemeClr val="dk1"/>
                </a:solidFill>
              </a:rPr>
              <a:t>ακά εργαλεία καθιστούν δυνατή τη σύνδεση, την ανταλλαγή ιδεών και τη συνεργασία πέρα από την τάξη. </a:t>
            </a:r>
            <a:r>
              <a:rPr lang="en-US" dirty="0" err="1">
                <a:solidFill>
                  <a:schemeClr val="dk1"/>
                </a:solidFill>
              </a:rPr>
              <a:t>Αυτός</a:t>
            </a:r>
            <a:r>
              <a:rPr lang="en-US" dirty="0">
                <a:solidFill>
                  <a:schemeClr val="dk1"/>
                </a:solidFill>
              </a:rPr>
              <a:t> ο </a:t>
            </a:r>
            <a:r>
              <a:rPr lang="en-US" dirty="0" err="1">
                <a:solidFill>
                  <a:schemeClr val="dk1"/>
                </a:solidFill>
              </a:rPr>
              <a:t>τομέ</a:t>
            </a:r>
            <a:r>
              <a:rPr lang="en-US" dirty="0">
                <a:solidFill>
                  <a:schemeClr val="dk1"/>
                </a:solidFill>
              </a:rPr>
              <a:t>ας εστιάζει στην αλληλεπίδραση στο διαδίκτυο</a:t>
            </a:r>
            <a:r>
              <a:rPr lang="el-GR" dirty="0">
                <a:solidFill>
                  <a:schemeClr val="dk1"/>
                </a:solidFill>
              </a:rPr>
              <a:t> με σεβασμό</a:t>
            </a:r>
            <a:r>
              <a:rPr lang="en-US" dirty="0">
                <a:solidFill>
                  <a:schemeClr val="dk1"/>
                </a:solidFill>
              </a:rPr>
              <a:t>, τη συμμετοχή σε ψηφιακές κοινότητες και την κατανόηση </a:t>
            </a:r>
            <a:r>
              <a:rPr lang="el-GR" dirty="0">
                <a:solidFill>
                  <a:schemeClr val="dk1"/>
                </a:solidFill>
              </a:rPr>
              <a:t>των κανόνων καλής συμπεριφοράς στο διαδίκτυο (</a:t>
            </a:r>
            <a:r>
              <a:rPr lang="en-US" dirty="0">
                <a:solidFill>
                  <a:schemeClr val="dk1"/>
                </a:solidFill>
              </a:rPr>
              <a:t>netiquette</a:t>
            </a:r>
            <a:r>
              <a:rPr lang="el-GR" dirty="0">
                <a:solidFill>
                  <a:schemeClr val="dk1"/>
                </a:solidFill>
              </a:rPr>
              <a:t>)</a:t>
            </a:r>
            <a:r>
              <a:rPr lang="en-US" dirty="0">
                <a:solidFill>
                  <a:schemeClr val="dk1"/>
                </a:solidFill>
              </a:rPr>
              <a:t>.</a:t>
            </a:r>
            <a:endParaRPr dirty="0">
              <a:solidFill>
                <a:srgbClr val="000000"/>
              </a:solidFill>
            </a:endParaRPr>
          </a:p>
          <a:p>
            <a:pPr marL="45720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US" i="1" dirty="0">
                <a:solidFill>
                  <a:schemeClr val="dk1"/>
                </a:solidFill>
              </a:rPr>
              <a:t>Πα</a:t>
            </a:r>
            <a:r>
              <a:rPr lang="en-US" i="1" dirty="0" err="1">
                <a:solidFill>
                  <a:schemeClr val="dk1"/>
                </a:solidFill>
              </a:rPr>
              <a:t>ράδειγμ</a:t>
            </a:r>
            <a:r>
              <a:rPr lang="en-US" i="1" dirty="0">
                <a:solidFill>
                  <a:schemeClr val="dk1"/>
                </a:solidFill>
              </a:rPr>
              <a:t>α: </a:t>
            </a:r>
            <a:r>
              <a:rPr lang="el-GR" dirty="0">
                <a:solidFill>
                  <a:schemeClr val="dk1"/>
                </a:solidFill>
              </a:rPr>
              <a:t>Όταν ενθαρρύνετε</a:t>
            </a:r>
            <a:r>
              <a:rPr lang="en-US" dirty="0">
                <a:solidFill>
                  <a:schemeClr val="dk1"/>
                </a:solidFill>
              </a:rPr>
              <a:t> </a:t>
            </a:r>
            <a:r>
              <a:rPr lang="el-GR" dirty="0">
                <a:solidFill>
                  <a:schemeClr val="dk1"/>
                </a:solidFill>
              </a:rPr>
              <a:t>τους/τις μαθήτριες/-</a:t>
            </a:r>
            <a:r>
              <a:rPr lang="el-GR" dirty="0" err="1">
                <a:solidFill>
                  <a:schemeClr val="dk1"/>
                </a:solidFill>
              </a:rPr>
              <a:t>τριες</a:t>
            </a:r>
            <a:r>
              <a:rPr lang="en-US" dirty="0">
                <a:solidFill>
                  <a:schemeClr val="dk1"/>
                </a:solidFill>
              </a:rPr>
              <a:t> να δημιουργήσουν από κοινού μια παρουσίαση χρησιμοποιώντας κοινόχρηστα έγγραφα ή συνεργ</a:t>
            </a:r>
            <a:r>
              <a:rPr lang="el-GR" dirty="0" err="1">
                <a:solidFill>
                  <a:schemeClr val="dk1"/>
                </a:solidFill>
              </a:rPr>
              <a:t>άζεστε</a:t>
            </a:r>
            <a:r>
              <a:rPr lang="en-US" dirty="0">
                <a:solidFill>
                  <a:schemeClr val="dk1"/>
                </a:solidFill>
              </a:rPr>
              <a:t> </a:t>
            </a:r>
            <a:r>
              <a:rPr lang="en-US" dirty="0" err="1">
                <a:solidFill>
                  <a:schemeClr val="dk1"/>
                </a:solidFill>
              </a:rPr>
              <a:t>με</a:t>
            </a:r>
            <a:r>
              <a:rPr lang="en-US" dirty="0">
                <a:solidFill>
                  <a:schemeClr val="dk1"/>
                </a:solidFill>
              </a:rPr>
              <a:t> </a:t>
            </a:r>
            <a:r>
              <a:rPr lang="en-US" dirty="0" err="1">
                <a:solidFill>
                  <a:schemeClr val="dk1"/>
                </a:solidFill>
              </a:rPr>
              <a:t>έν</a:t>
            </a:r>
            <a:r>
              <a:rPr lang="en-US" dirty="0">
                <a:solidFill>
                  <a:schemeClr val="dk1"/>
                </a:solidFill>
              </a:rPr>
              <a:t>αν</a:t>
            </a:r>
            <a:r>
              <a:rPr lang="el-GR" dirty="0">
                <a:solidFill>
                  <a:schemeClr val="dk1"/>
                </a:solidFill>
              </a:rPr>
              <a:t>/μια</a:t>
            </a:r>
            <a:r>
              <a:rPr lang="en-US" dirty="0">
                <a:solidFill>
                  <a:schemeClr val="dk1"/>
                </a:solidFill>
              </a:rPr>
              <a:t> συνάδελφο μέσω μιας διαδικτυακής πλατφόρμας μάθησης, επιδεικνύετε ψηφιακή συνεργασία.</a:t>
            </a: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3ae6d943e68_0_18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261" name="Google Shape;261;g3ae6d943e68_0_18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3.1 </a:t>
            </a:r>
            <a:r>
              <a:rPr lang="el-GR" dirty="0"/>
              <a:t>Το </a:t>
            </a:r>
            <a:r>
              <a:rPr lang="en-US" dirty="0" err="1"/>
              <a:t>DigComp</a:t>
            </a:r>
            <a:r>
              <a:rPr lang="en-US" dirty="0"/>
              <a:t> </a:t>
            </a:r>
            <a:r>
              <a:rPr lang="en-US" dirty="0" err="1"/>
              <a:t>στο</a:t>
            </a:r>
            <a:r>
              <a:rPr lang="en-US" dirty="0"/>
              <a:t> </a:t>
            </a:r>
            <a:r>
              <a:rPr lang="el-GR" dirty="0" err="1"/>
              <a:t>Μ</a:t>
            </a:r>
            <a:r>
              <a:rPr lang="en-US" dirty="0" err="1"/>
              <a:t>οντέλο</a:t>
            </a:r>
            <a:r>
              <a:rPr lang="en-US" dirty="0"/>
              <a:t> </a:t>
            </a:r>
            <a:r>
              <a:rPr lang="en-US" dirty="0" err="1"/>
              <a:t>PERMA</a:t>
            </a:r>
            <a:r>
              <a:rPr lang="en-US" dirty="0"/>
              <a:t>-Digital</a:t>
            </a:r>
            <a:endParaRPr dirty="0"/>
          </a:p>
        </p:txBody>
      </p:sp>
      <p:sp>
        <p:nvSpPr>
          <p:cNvPr id="262" name="Google Shape;262;g3ae6d943e68_0_186"/>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dirty="0">
                <a:solidFill>
                  <a:schemeClr val="accent2"/>
                </a:solidFill>
              </a:rPr>
              <a:t>3. </a:t>
            </a:r>
            <a:r>
              <a:rPr lang="en-US" b="1" dirty="0" err="1">
                <a:solidFill>
                  <a:schemeClr val="dk1"/>
                </a:solidFill>
              </a:rPr>
              <a:t>Δημιουργί</a:t>
            </a:r>
            <a:r>
              <a:rPr lang="en-US" b="1" dirty="0">
                <a:solidFill>
                  <a:schemeClr val="dk1"/>
                </a:solidFill>
              </a:rPr>
              <a:t>α </a:t>
            </a:r>
            <a:r>
              <a:rPr lang="el-GR" b="1" dirty="0">
                <a:solidFill>
                  <a:schemeClr val="dk1"/>
                </a:solidFill>
              </a:rPr>
              <a:t>Ψ</a:t>
            </a:r>
            <a:r>
              <a:rPr lang="en-US" b="1" dirty="0" err="1">
                <a:solidFill>
                  <a:schemeClr val="dk1"/>
                </a:solidFill>
              </a:rPr>
              <a:t>ηφι</a:t>
            </a:r>
            <a:r>
              <a:rPr lang="en-US" b="1" dirty="0">
                <a:solidFill>
                  <a:schemeClr val="dk1"/>
                </a:solidFill>
              </a:rPr>
              <a:t>ακού </a:t>
            </a:r>
            <a:r>
              <a:rPr lang="el-GR" b="1" dirty="0">
                <a:solidFill>
                  <a:schemeClr val="dk1"/>
                </a:solidFill>
              </a:rPr>
              <a:t>Π</a:t>
            </a:r>
            <a:r>
              <a:rPr lang="en-US" b="1" dirty="0" err="1">
                <a:solidFill>
                  <a:schemeClr val="dk1"/>
                </a:solidFill>
              </a:rPr>
              <a:t>εριεχομένου</a:t>
            </a:r>
            <a:br>
              <a:rPr lang="en-US" b="1" dirty="0">
                <a:solidFill>
                  <a:schemeClr val="dk1"/>
                </a:solidFill>
              </a:rPr>
            </a:br>
            <a:br>
              <a:rPr lang="en-US" b="1" dirty="0">
                <a:solidFill>
                  <a:schemeClr val="dk1"/>
                </a:solidFill>
              </a:rPr>
            </a:br>
            <a:r>
              <a:rPr lang="en-US" dirty="0">
                <a:solidFill>
                  <a:schemeClr val="dk1"/>
                </a:solidFill>
              </a:rPr>
              <a:t>Αυτή η ικανότητα περιλαμβάνει το</a:t>
            </a:r>
            <a:r>
              <a:rPr lang="el-GR" dirty="0">
                <a:solidFill>
                  <a:schemeClr val="dk1"/>
                </a:solidFill>
              </a:rPr>
              <a:t>ν</a:t>
            </a:r>
            <a:r>
              <a:rPr lang="en-US" dirty="0">
                <a:solidFill>
                  <a:schemeClr val="dk1"/>
                </a:solidFill>
              </a:rPr>
              <a:t> σχεδιασμό και την παραγωγή ψηφιακού υλικού, όπως έγγραφα, βίντεο ή διαδραστικούς πόρους, με σεβασμό στα πνευματικά δικαιώματα και την πνευματική ιδιοκτησία. </a:t>
            </a:r>
            <a:r>
              <a:rPr lang="el-GR" dirty="0">
                <a:solidFill>
                  <a:schemeClr val="dk1"/>
                </a:solidFill>
              </a:rPr>
              <a:t>Επιπλέον, π</a:t>
            </a:r>
            <a:r>
              <a:rPr lang="en-US" dirty="0" err="1">
                <a:solidFill>
                  <a:schemeClr val="dk1"/>
                </a:solidFill>
              </a:rPr>
              <a:t>εριλ</a:t>
            </a:r>
            <a:r>
              <a:rPr lang="en-US" dirty="0">
                <a:solidFill>
                  <a:schemeClr val="dk1"/>
                </a:solidFill>
              </a:rPr>
              <a:t>αμβάνει την ικανότητα να προσαρμόζετε και να </a:t>
            </a:r>
            <a:r>
              <a:rPr lang="el-GR" dirty="0" err="1">
                <a:solidFill>
                  <a:schemeClr val="dk1"/>
                </a:solidFill>
              </a:rPr>
              <a:t>διασκευάζ</a:t>
            </a:r>
            <a:r>
              <a:rPr lang="en-US" dirty="0" err="1">
                <a:solidFill>
                  <a:schemeClr val="dk1"/>
                </a:solidFill>
              </a:rPr>
              <a:t>ετε</a:t>
            </a:r>
            <a:r>
              <a:rPr lang="en-US" dirty="0">
                <a:solidFill>
                  <a:schemeClr val="dk1"/>
                </a:solidFill>
              </a:rPr>
              <a:t> υφιστάμενο περιεχόμενο με υπευθυνότητα.</a:t>
            </a:r>
            <a:endParaRPr dirty="0">
              <a:solidFill>
                <a:srgbClr val="000000"/>
              </a:solidFill>
            </a:endParaRPr>
          </a:p>
          <a:p>
            <a:pPr marL="45720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US" i="1" dirty="0">
                <a:solidFill>
                  <a:schemeClr val="dk1"/>
                </a:solidFill>
              </a:rPr>
              <a:t>Πα</a:t>
            </a:r>
            <a:r>
              <a:rPr lang="en-US" i="1" dirty="0" err="1">
                <a:solidFill>
                  <a:schemeClr val="dk1"/>
                </a:solidFill>
              </a:rPr>
              <a:t>ράδειγμ</a:t>
            </a:r>
            <a:r>
              <a:rPr lang="en-US" i="1" dirty="0">
                <a:solidFill>
                  <a:schemeClr val="dk1"/>
                </a:solidFill>
              </a:rPr>
              <a:t>α:</a:t>
            </a:r>
            <a:r>
              <a:rPr lang="en-US" dirty="0">
                <a:solidFill>
                  <a:schemeClr val="dk1"/>
                </a:solidFill>
              </a:rPr>
              <a:t> Όταν σχεδιάζετε μια ψηφιακή αφίσα με την τάξη σας χρησιμοποιώντας εικόνες ανοιχτού κώδικα ή ζητάτε από </a:t>
            </a:r>
            <a:r>
              <a:rPr lang="el-GR" dirty="0">
                <a:solidFill>
                  <a:schemeClr val="dk1"/>
                </a:solidFill>
              </a:rPr>
              <a:t>τους/τις μαθήτριες/-</a:t>
            </a:r>
            <a:r>
              <a:rPr lang="el-GR" dirty="0" err="1">
                <a:solidFill>
                  <a:schemeClr val="dk1"/>
                </a:solidFill>
              </a:rPr>
              <a:t>τριές</a:t>
            </a:r>
            <a:r>
              <a:rPr lang="el-GR" dirty="0">
                <a:solidFill>
                  <a:schemeClr val="dk1"/>
                </a:solidFill>
              </a:rPr>
              <a:t> σας</a:t>
            </a:r>
            <a:r>
              <a:rPr lang="en-US" dirty="0">
                <a:solidFill>
                  <a:schemeClr val="dk1"/>
                </a:solidFill>
              </a:rPr>
              <a:t> να εγγράψουν σύντομα εκπαιδευτικά βίντεο, προάγετε την ψηφιακή δημιουργικότητα και την ηθική χρήση του περιεχομένου.</a:t>
            </a:r>
            <a:endParaRPr dirty="0">
              <a:solidFill>
                <a:schemeClr val="dk1"/>
              </a:solidFill>
            </a:endParaRPr>
          </a:p>
          <a:p>
            <a:pPr marL="45720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US" b="1" dirty="0">
                <a:solidFill>
                  <a:schemeClr val="accent2"/>
                </a:solidFill>
              </a:rPr>
              <a:t>4. </a:t>
            </a:r>
            <a:r>
              <a:rPr lang="en-US" b="1" dirty="0" err="1">
                <a:solidFill>
                  <a:schemeClr val="dk1"/>
                </a:solidFill>
              </a:rPr>
              <a:t>Ασφάλει</a:t>
            </a:r>
            <a:r>
              <a:rPr lang="en-US" b="1" dirty="0">
                <a:solidFill>
                  <a:schemeClr val="dk1"/>
                </a:solidFill>
              </a:rPr>
              <a:t>α</a:t>
            </a:r>
            <a:endParaRPr b="1" dirty="0">
              <a:solidFill>
                <a:schemeClr val="dk1"/>
              </a:solidFill>
            </a:endParaRPr>
          </a:p>
          <a:p>
            <a:pPr marL="0" lvl="0" indent="0" algn="l" rtl="0">
              <a:lnSpc>
                <a:spcPct val="100000"/>
              </a:lnSpc>
              <a:spcBef>
                <a:spcPts val="0"/>
              </a:spcBef>
              <a:spcAft>
                <a:spcPts val="0"/>
              </a:spcAft>
              <a:buNone/>
            </a:pPr>
            <a:endParaRPr b="1" dirty="0">
              <a:solidFill>
                <a:schemeClr val="dk1"/>
              </a:solidFill>
            </a:endParaRPr>
          </a:p>
          <a:p>
            <a:pPr marL="0" lvl="0" indent="0" algn="l" rtl="0">
              <a:lnSpc>
                <a:spcPct val="100000"/>
              </a:lnSpc>
              <a:spcBef>
                <a:spcPts val="0"/>
              </a:spcBef>
              <a:spcAft>
                <a:spcPts val="0"/>
              </a:spcAft>
              <a:buNone/>
            </a:pPr>
            <a:r>
              <a:rPr lang="en-US" dirty="0">
                <a:solidFill>
                  <a:schemeClr val="dk1"/>
                </a:solidFill>
              </a:rPr>
              <a:t>Η </a:t>
            </a:r>
            <a:r>
              <a:rPr lang="en-US" dirty="0" err="1">
                <a:solidFill>
                  <a:schemeClr val="dk1"/>
                </a:solidFill>
              </a:rPr>
              <a:t>ψηφι</a:t>
            </a:r>
            <a:r>
              <a:rPr lang="en-US" dirty="0">
                <a:solidFill>
                  <a:schemeClr val="dk1"/>
                </a:solidFill>
              </a:rPr>
              <a:t>ακή ασφάλεια είναι θεμελιώδης για την ευημερία. </a:t>
            </a:r>
            <a:r>
              <a:rPr lang="en-US" dirty="0" err="1">
                <a:solidFill>
                  <a:schemeClr val="dk1"/>
                </a:solidFill>
              </a:rPr>
              <a:t>Περιλ</a:t>
            </a:r>
            <a:r>
              <a:rPr lang="en-US" dirty="0">
                <a:solidFill>
                  <a:schemeClr val="dk1"/>
                </a:solidFill>
              </a:rPr>
              <a:t>αμβάνει την προστασία των προσωπικών δεδομένων, τη διατήρηση της ψηφιακής υγείας (αποφυγή κόπωσης ή άγχους από υπερβολική χρήση) και τη διασφάλιση ασφαλούς συμπεριφοράς στο διαδίκτυο.</a:t>
            </a:r>
            <a:endParaRPr dirty="0">
              <a:solidFill>
                <a:srgbClr val="000000"/>
              </a:solidFill>
            </a:endParaRPr>
          </a:p>
          <a:p>
            <a:pPr marL="45720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US" i="1" dirty="0">
                <a:solidFill>
                  <a:schemeClr val="dk1"/>
                </a:solidFill>
              </a:rPr>
              <a:t>Πα</a:t>
            </a:r>
            <a:r>
              <a:rPr lang="en-US" i="1" dirty="0" err="1">
                <a:solidFill>
                  <a:schemeClr val="dk1"/>
                </a:solidFill>
              </a:rPr>
              <a:t>ράδειγμ</a:t>
            </a:r>
            <a:r>
              <a:rPr lang="en-US" i="1" dirty="0">
                <a:solidFill>
                  <a:schemeClr val="dk1"/>
                </a:solidFill>
              </a:rPr>
              <a:t>α: </a:t>
            </a:r>
            <a:r>
              <a:rPr lang="en-US" dirty="0">
                <a:solidFill>
                  <a:schemeClr val="dk1"/>
                </a:solidFill>
              </a:rPr>
              <a:t>Το να διδάσκετε </a:t>
            </a:r>
            <a:r>
              <a:rPr lang="el-GR" dirty="0">
                <a:solidFill>
                  <a:schemeClr val="dk1"/>
                </a:solidFill>
              </a:rPr>
              <a:t>στους/στις μαθητές/-</a:t>
            </a:r>
            <a:r>
              <a:rPr lang="el-GR" dirty="0" err="1">
                <a:solidFill>
                  <a:schemeClr val="dk1"/>
                </a:solidFill>
              </a:rPr>
              <a:t>τριες</a:t>
            </a:r>
            <a:r>
              <a:rPr lang="en-US" dirty="0">
                <a:solidFill>
                  <a:schemeClr val="dk1"/>
                </a:solidFill>
              </a:rPr>
              <a:t> π</a:t>
            </a:r>
            <a:r>
              <a:rPr lang="en-US" dirty="0" err="1">
                <a:solidFill>
                  <a:schemeClr val="dk1"/>
                </a:solidFill>
              </a:rPr>
              <a:t>ώς</a:t>
            </a:r>
            <a:r>
              <a:rPr lang="en-US" dirty="0">
                <a:solidFill>
                  <a:schemeClr val="dk1"/>
                </a:solidFill>
              </a:rPr>
              <a:t> να π</a:t>
            </a:r>
            <a:r>
              <a:rPr lang="en-US" dirty="0" err="1">
                <a:solidFill>
                  <a:schemeClr val="dk1"/>
                </a:solidFill>
              </a:rPr>
              <a:t>ροσ</a:t>
            </a:r>
            <a:r>
              <a:rPr lang="en-US" dirty="0">
                <a:solidFill>
                  <a:schemeClr val="dk1"/>
                </a:solidFill>
              </a:rPr>
              <a:t>αρμόζουν τις ρυθμίσεις απορρήτου, να αποφεύγουν τον εκφοβισμό στο διαδίκτυο ή να κάνουν διαλείμματα από τ</a:t>
            </a:r>
            <a:r>
              <a:rPr lang="el-GR" dirty="0" err="1">
                <a:solidFill>
                  <a:schemeClr val="dk1"/>
                </a:solidFill>
              </a:rPr>
              <a:t>ις</a:t>
            </a:r>
            <a:r>
              <a:rPr lang="en-US" dirty="0">
                <a:solidFill>
                  <a:schemeClr val="dk1"/>
                </a:solidFill>
              </a:rPr>
              <a:t> </a:t>
            </a:r>
            <a:r>
              <a:rPr lang="en-US" dirty="0" err="1">
                <a:solidFill>
                  <a:schemeClr val="dk1"/>
                </a:solidFill>
              </a:rPr>
              <a:t>οθόν</a:t>
            </a:r>
            <a:r>
              <a:rPr lang="el-GR" dirty="0" err="1">
                <a:solidFill>
                  <a:schemeClr val="dk1"/>
                </a:solidFill>
              </a:rPr>
              <a:t>ες</a:t>
            </a:r>
            <a:r>
              <a:rPr lang="en-US" dirty="0">
                <a:solidFill>
                  <a:schemeClr val="dk1"/>
                </a:solidFill>
              </a:rPr>
              <a:t> κατά τη διάρκεια μακρών περιόδων σύνδεσης στο διαδίκτυο αντ</a:t>
            </a:r>
            <a:r>
              <a:rPr lang="el-GR" dirty="0" err="1">
                <a:solidFill>
                  <a:schemeClr val="dk1"/>
                </a:solidFill>
              </a:rPr>
              <a:t>ικατοπτρίζει</a:t>
            </a:r>
            <a:r>
              <a:rPr lang="en-US" dirty="0">
                <a:solidFill>
                  <a:schemeClr val="dk1"/>
                </a:solidFill>
              </a:rPr>
              <a:t> αυτή την ικανότητα στην πράξη.</a:t>
            </a:r>
            <a:endParaRPr b="1"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3ae6d943e68_0_19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268" name="Google Shape;268;g3ae6d943e68_0_19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a:t>3.1 DigComp στο μοντέλο PERMA-Digital</a:t>
            </a:r>
            <a:endParaRPr/>
          </a:p>
        </p:txBody>
      </p:sp>
      <p:sp>
        <p:nvSpPr>
          <p:cNvPr id="269" name="Google Shape;269;g3ae6d943e68_0_192"/>
          <p:cNvSpPr txBox="1">
            <a:spLocks noGrp="1"/>
          </p:cNvSpPr>
          <p:nvPr>
            <p:ph type="body" idx="2"/>
          </p:nvPr>
        </p:nvSpPr>
        <p:spPr>
          <a:xfrm>
            <a:off x="97975" y="1462681"/>
            <a:ext cx="11944500" cy="250881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b="1" dirty="0">
                <a:solidFill>
                  <a:schemeClr val="accent2"/>
                </a:solidFill>
              </a:rPr>
              <a:t>5. </a:t>
            </a:r>
            <a:r>
              <a:rPr lang="en-US" b="1" dirty="0">
                <a:solidFill>
                  <a:schemeClr val="dk1"/>
                </a:solidFill>
              </a:rPr>
              <a:t>Επ</a:t>
            </a:r>
            <a:r>
              <a:rPr lang="en-US" b="1" dirty="0" err="1">
                <a:solidFill>
                  <a:schemeClr val="dk1"/>
                </a:solidFill>
              </a:rPr>
              <a:t>ίλυση</a:t>
            </a:r>
            <a:r>
              <a:rPr lang="en-US" b="1" dirty="0">
                <a:solidFill>
                  <a:schemeClr val="dk1"/>
                </a:solidFill>
              </a:rPr>
              <a:t> </a:t>
            </a:r>
            <a:r>
              <a:rPr lang="el-GR" b="1" dirty="0">
                <a:solidFill>
                  <a:schemeClr val="dk1"/>
                </a:solidFill>
              </a:rPr>
              <a:t>Π</a:t>
            </a:r>
            <a:r>
              <a:rPr lang="en-US" b="1" dirty="0" err="1">
                <a:solidFill>
                  <a:schemeClr val="dk1"/>
                </a:solidFill>
              </a:rPr>
              <a:t>ρο</a:t>
            </a:r>
            <a:r>
              <a:rPr lang="en-US" b="1" dirty="0">
                <a:solidFill>
                  <a:schemeClr val="dk1"/>
                </a:solidFill>
              </a:rPr>
              <a:t>βλημάτων</a:t>
            </a:r>
            <a:br>
              <a:rPr lang="en-US" b="1" dirty="0">
                <a:solidFill>
                  <a:schemeClr val="dk1"/>
                </a:solidFill>
              </a:rPr>
            </a:br>
            <a:br>
              <a:rPr lang="en-US" b="1" dirty="0">
                <a:solidFill>
                  <a:schemeClr val="dk1"/>
                </a:solidFill>
              </a:rPr>
            </a:br>
            <a:r>
              <a:rPr lang="en-US" dirty="0">
                <a:solidFill>
                  <a:schemeClr val="dk1"/>
                </a:solidFill>
              </a:rPr>
              <a:t>Αυτός ο τομέας ενθαρρύνει την κριτική σκέψη, την προσαρμοστικότητα και την καινοτομία σε ψηφιακά περιβάλλοντα. </a:t>
            </a:r>
            <a:r>
              <a:rPr lang="en-US" dirty="0" err="1">
                <a:solidFill>
                  <a:schemeClr val="dk1"/>
                </a:solidFill>
              </a:rPr>
              <a:t>Περιλ</a:t>
            </a:r>
            <a:r>
              <a:rPr lang="en-US" dirty="0">
                <a:solidFill>
                  <a:schemeClr val="dk1"/>
                </a:solidFill>
              </a:rPr>
              <a:t>αμβάνει τον εντοπισμό τεχνικών προβλημάτων, τον πειραματισμό με νέα εργαλεία και την εξεύρεση δημιουργικών λύσεων σε καθημερινές προκλήσεις.</a:t>
            </a:r>
            <a:endParaRPr dirty="0">
              <a:solidFill>
                <a:srgbClr val="000000"/>
              </a:solidFill>
            </a:endParaRPr>
          </a:p>
          <a:p>
            <a:pPr marL="457200" lvl="0" indent="0" algn="l" rtl="0">
              <a:lnSpc>
                <a:spcPct val="100000"/>
              </a:lnSpc>
              <a:spcBef>
                <a:spcPts val="0"/>
              </a:spcBef>
              <a:spcAft>
                <a:spcPts val="0"/>
              </a:spcAft>
              <a:buNone/>
            </a:pPr>
            <a:endParaRPr dirty="0">
              <a:solidFill>
                <a:schemeClr val="dk1"/>
              </a:solidFill>
            </a:endParaRPr>
          </a:p>
          <a:p>
            <a:pPr marL="0" lvl="0" indent="0" algn="l" rtl="0">
              <a:lnSpc>
                <a:spcPct val="100000"/>
              </a:lnSpc>
              <a:spcBef>
                <a:spcPts val="0"/>
              </a:spcBef>
              <a:spcAft>
                <a:spcPts val="0"/>
              </a:spcAft>
              <a:buNone/>
            </a:pPr>
            <a:r>
              <a:rPr lang="en-US" i="1" dirty="0">
                <a:solidFill>
                  <a:schemeClr val="dk1"/>
                </a:solidFill>
              </a:rPr>
              <a:t>Πα</a:t>
            </a:r>
            <a:r>
              <a:rPr lang="en-US" i="1" dirty="0" err="1">
                <a:solidFill>
                  <a:schemeClr val="dk1"/>
                </a:solidFill>
              </a:rPr>
              <a:t>ράδειγμ</a:t>
            </a:r>
            <a:r>
              <a:rPr lang="en-US" i="1" dirty="0">
                <a:solidFill>
                  <a:schemeClr val="dk1"/>
                </a:solidFill>
              </a:rPr>
              <a:t>α:</a:t>
            </a:r>
            <a:r>
              <a:rPr lang="en-US" dirty="0">
                <a:solidFill>
                  <a:schemeClr val="dk1"/>
                </a:solidFill>
              </a:rPr>
              <a:t> Όταν επιλύετε ένα τεχνολογικό πρόβλημα στην τάξη ή βρίσκετε μια νέα εφαρμογή για να διαφοροποιήσετε τη διδασκαλία, προβάλλετε το πρότυπο της ψηφιακής επίλυσης προβλημάτων και της ανθεκτικότητας.</a:t>
            </a:r>
            <a:endParaRPr b="1"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
        <p:nvSpPr>
          <p:cNvPr id="270" name="Google Shape;270;g3ae6d943e68_0_192"/>
          <p:cNvSpPr txBox="1"/>
          <p:nvPr/>
        </p:nvSpPr>
        <p:spPr>
          <a:xfrm>
            <a:off x="1029600" y="4196700"/>
            <a:ext cx="10132800" cy="23334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7000"/>
              </a:lnSpc>
              <a:spcBef>
                <a:spcPts val="1400"/>
              </a:spcBef>
              <a:spcAft>
                <a:spcPts val="0"/>
              </a:spcAft>
              <a:buNone/>
            </a:pPr>
            <a:r>
              <a:rPr lang="en-US" sz="1800" b="1" dirty="0" err="1">
                <a:solidFill>
                  <a:schemeClr val="dk1"/>
                </a:solidFill>
              </a:rPr>
              <a:t>Το</a:t>
            </a:r>
            <a:r>
              <a:rPr lang="en-US" sz="1800" b="1" dirty="0">
                <a:solidFill>
                  <a:schemeClr val="dk1"/>
                </a:solidFill>
              </a:rPr>
              <a:t> </a:t>
            </a:r>
            <a:r>
              <a:rPr lang="el-GR" sz="1800" b="1" dirty="0">
                <a:solidFill>
                  <a:schemeClr val="dk1"/>
                </a:solidFill>
              </a:rPr>
              <a:t>Π</a:t>
            </a:r>
            <a:r>
              <a:rPr lang="en-US" sz="1800" b="1" dirty="0">
                <a:solidFill>
                  <a:schemeClr val="dk1"/>
                </a:solidFill>
              </a:rPr>
              <a:t>λα</a:t>
            </a:r>
            <a:r>
              <a:rPr lang="en-US" sz="1800" b="1" dirty="0" err="1">
                <a:solidFill>
                  <a:schemeClr val="dk1"/>
                </a:solidFill>
              </a:rPr>
              <a:t>ίσιο</a:t>
            </a:r>
            <a:r>
              <a:rPr lang="en-US" sz="1800" b="1" dirty="0">
                <a:solidFill>
                  <a:schemeClr val="dk1"/>
                </a:solidFill>
              </a:rPr>
              <a:t> </a:t>
            </a:r>
            <a:r>
              <a:rPr lang="en-US" sz="1800" b="1" dirty="0" err="1">
                <a:solidFill>
                  <a:schemeClr val="dk1"/>
                </a:solidFill>
              </a:rPr>
              <a:t>DigComp</a:t>
            </a:r>
            <a:r>
              <a:rPr lang="en-US" sz="1800" b="1" dirty="0">
                <a:solidFill>
                  <a:schemeClr val="dk1"/>
                </a:solidFill>
              </a:rPr>
              <a:t> σας β</a:t>
            </a:r>
            <a:r>
              <a:rPr lang="en-US" sz="1800" b="1" dirty="0" err="1">
                <a:solidFill>
                  <a:schemeClr val="dk1"/>
                </a:solidFill>
              </a:rPr>
              <a:t>οηθά</a:t>
            </a:r>
            <a:r>
              <a:rPr lang="en-US" sz="1800" b="1" dirty="0">
                <a:solidFill>
                  <a:schemeClr val="dk1"/>
                </a:solidFill>
              </a:rPr>
              <a:t> </a:t>
            </a:r>
            <a:r>
              <a:rPr lang="en-US" sz="1800" b="1" dirty="0" err="1">
                <a:solidFill>
                  <a:schemeClr val="dk1"/>
                </a:solidFill>
              </a:rPr>
              <a:t>όχι</a:t>
            </a:r>
            <a:r>
              <a:rPr lang="en-US" sz="1800" b="1" dirty="0">
                <a:solidFill>
                  <a:schemeClr val="dk1"/>
                </a:solidFill>
              </a:rPr>
              <a:t> </a:t>
            </a:r>
            <a:r>
              <a:rPr lang="en-US" sz="1800" b="1" dirty="0" err="1">
                <a:solidFill>
                  <a:schemeClr val="dk1"/>
                </a:solidFill>
              </a:rPr>
              <a:t>μόνο</a:t>
            </a:r>
            <a:r>
              <a:rPr lang="en-US" sz="1800" b="1" dirty="0">
                <a:solidFill>
                  <a:schemeClr val="dk1"/>
                </a:solidFill>
              </a:rPr>
              <a:t> να </a:t>
            </a:r>
            <a:r>
              <a:rPr lang="en-US" sz="1800" b="1" dirty="0" err="1">
                <a:solidFill>
                  <a:schemeClr val="dk1"/>
                </a:solidFill>
              </a:rPr>
              <a:t>χρησιμο</a:t>
            </a:r>
            <a:r>
              <a:rPr lang="en-US" sz="1800" b="1" dirty="0">
                <a:solidFill>
                  <a:schemeClr val="dk1"/>
                </a:solidFill>
              </a:rPr>
              <a:t>ποιείτε την τεχνολογία πιο αποτελεσματικά, αλλά και να προάγετε την ψηφιακή ισορροπία, την υπευθυνότητα και την αυτοαποτελεσματικότητα, δεξιότητες που αποτελούν μέρος της ψηφιακής ευημερίας. </a:t>
            </a:r>
            <a:endParaRPr sz="1800" b="1" dirty="0">
              <a:solidFill>
                <a:schemeClr val="dk1"/>
              </a:solidFill>
            </a:endParaRPr>
          </a:p>
          <a:p>
            <a:pPr lvl="0" algn="ctr">
              <a:lnSpc>
                <a:spcPct val="107000"/>
              </a:lnSpc>
              <a:spcBef>
                <a:spcPts val="1400"/>
              </a:spcBef>
              <a:spcAft>
                <a:spcPts val="800"/>
              </a:spcAft>
            </a:pPr>
            <a:r>
              <a:rPr lang="en-US" sz="1800" b="1" dirty="0" err="1">
                <a:solidFill>
                  <a:schemeClr val="dk1"/>
                </a:solidFill>
              </a:rPr>
              <a:t>Αν</a:t>
            </a:r>
            <a:r>
              <a:rPr lang="en-US" sz="1800" b="1" dirty="0">
                <a:solidFill>
                  <a:schemeClr val="dk1"/>
                </a:solidFill>
              </a:rPr>
              <a:t>απτύσσοντας αυτές τις ικανότητες, ενδυναμώνετε </a:t>
            </a:r>
            <a:r>
              <a:rPr lang="el-GR" sz="1800" b="1" dirty="0">
                <a:solidFill>
                  <a:schemeClr val="dk1"/>
                </a:solidFill>
              </a:rPr>
              <a:t>τους/τις μαθήτριες/-</a:t>
            </a:r>
            <a:r>
              <a:rPr lang="el-GR" sz="1800" b="1" dirty="0" err="1">
                <a:solidFill>
                  <a:schemeClr val="dk1"/>
                </a:solidFill>
              </a:rPr>
              <a:t>τριές</a:t>
            </a:r>
            <a:r>
              <a:rPr lang="en-US" sz="1800" b="1" dirty="0">
                <a:solidFill>
                  <a:schemeClr val="dk1"/>
                </a:solidFill>
              </a:rPr>
              <a:t> σας να </a:t>
            </a:r>
            <a:r>
              <a:rPr lang="el-GR" sz="1800" b="1" dirty="0" err="1">
                <a:solidFill>
                  <a:schemeClr val="dk1"/>
                </a:solidFill>
              </a:rPr>
              <a:t>αποκτήσ</a:t>
            </a:r>
            <a:r>
              <a:rPr lang="en-US" sz="1800" b="1" dirty="0" err="1">
                <a:solidFill>
                  <a:schemeClr val="dk1"/>
                </a:solidFill>
              </a:rPr>
              <a:t>ουν</a:t>
            </a:r>
            <a:r>
              <a:rPr lang="en-US" sz="1800" b="1" dirty="0">
                <a:solidFill>
                  <a:schemeClr val="dk1"/>
                </a:solidFill>
              </a:rPr>
              <a:t> α</a:t>
            </a:r>
            <a:r>
              <a:rPr lang="en-US" sz="1800" b="1" dirty="0" err="1">
                <a:solidFill>
                  <a:schemeClr val="dk1"/>
                </a:solidFill>
              </a:rPr>
              <a:t>υτο</a:t>
            </a:r>
            <a:r>
              <a:rPr lang="en-US" sz="1800" b="1" dirty="0">
                <a:solidFill>
                  <a:schemeClr val="dk1"/>
                </a:solidFill>
              </a:rPr>
              <a:t>πεποίθη</a:t>
            </a:r>
            <a:r>
              <a:rPr lang="el-GR" sz="1800" b="1" dirty="0" err="1">
                <a:solidFill>
                  <a:schemeClr val="dk1"/>
                </a:solidFill>
              </a:rPr>
              <a:t>ση</a:t>
            </a:r>
            <a:r>
              <a:rPr lang="en-US" sz="1800" b="1" dirty="0">
                <a:solidFill>
                  <a:schemeClr val="dk1"/>
                </a:solidFill>
              </a:rPr>
              <a:t>, </a:t>
            </a:r>
            <a:r>
              <a:rPr lang="el-GR" sz="1800" b="1" dirty="0">
                <a:solidFill>
                  <a:schemeClr val="dk1"/>
                </a:solidFill>
              </a:rPr>
              <a:t>να γίνουν </a:t>
            </a:r>
            <a:r>
              <a:rPr lang="en-US" sz="1800" b="1" dirty="0">
                <a:solidFill>
                  <a:schemeClr val="dk1"/>
                </a:solidFill>
              </a:rPr>
              <a:t>π</a:t>
            </a:r>
            <a:r>
              <a:rPr lang="en-US" sz="1800" b="1" dirty="0" err="1">
                <a:solidFill>
                  <a:schemeClr val="dk1"/>
                </a:solidFill>
              </a:rPr>
              <a:t>ροσεκτικοί</a:t>
            </a:r>
            <a:r>
              <a:rPr lang="en-US" sz="1800" b="1" dirty="0">
                <a:solidFill>
                  <a:schemeClr val="dk1"/>
                </a:solidFill>
              </a:rPr>
              <a:t> και ηθικοί ψηφιακοί πολίτες, </a:t>
            </a:r>
            <a:r>
              <a:rPr lang="el-GR" sz="1800" b="1" dirty="0">
                <a:solidFill>
                  <a:schemeClr val="dk1"/>
                </a:solidFill>
              </a:rPr>
              <a:t>κάτι που αποτελεί βασικό στόχο</a:t>
            </a:r>
            <a:r>
              <a:rPr lang="en-US" sz="1800" b="1" dirty="0">
                <a:solidFill>
                  <a:schemeClr val="dk1"/>
                </a:solidFill>
              </a:rPr>
              <a:t> </a:t>
            </a:r>
            <a:r>
              <a:rPr lang="en-US" sz="1800" b="1" dirty="0" err="1">
                <a:solidFill>
                  <a:schemeClr val="dk1"/>
                </a:solidFill>
              </a:rPr>
              <a:t>του</a:t>
            </a:r>
            <a:r>
              <a:rPr lang="en-US" sz="1800" b="1" dirty="0">
                <a:solidFill>
                  <a:schemeClr val="dk1"/>
                </a:solidFill>
              </a:rPr>
              <a:t> </a:t>
            </a:r>
            <a:r>
              <a:rPr lang="el-GR" sz="1800" b="1" dirty="0">
                <a:solidFill>
                  <a:schemeClr val="dk1"/>
                </a:solidFill>
              </a:rPr>
              <a:t>Π</a:t>
            </a:r>
            <a:r>
              <a:rPr lang="en-US" sz="1800" b="1" dirty="0">
                <a:solidFill>
                  <a:schemeClr val="dk1"/>
                </a:solidFill>
              </a:rPr>
              <a:t>λα</a:t>
            </a:r>
            <a:r>
              <a:rPr lang="en-US" sz="1800" b="1" dirty="0" err="1">
                <a:solidFill>
                  <a:schemeClr val="dk1"/>
                </a:solidFill>
              </a:rPr>
              <a:t>ισίου</a:t>
            </a:r>
            <a:r>
              <a:rPr lang="en-US" sz="1800" b="1" dirty="0">
                <a:solidFill>
                  <a:schemeClr val="dk1"/>
                </a:solidFill>
              </a:rPr>
              <a:t> PERMA-Digital.</a:t>
            </a:r>
            <a:endParaRPr sz="1800" b="1"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3ae6d943e68_0_19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dirty="0"/>
          </a:p>
        </p:txBody>
      </p:sp>
      <p:sp>
        <p:nvSpPr>
          <p:cNvPr id="276" name="Google Shape;276;g3ae6d943e68_0_19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3.2 </a:t>
            </a:r>
            <a:r>
              <a:rPr lang="en-US" dirty="0" err="1"/>
              <a:t>Δρ</a:t>
            </a:r>
            <a:r>
              <a:rPr lang="en-US" dirty="0"/>
              <a:t>αστηριότητα - </a:t>
            </a:r>
            <a:r>
              <a:rPr lang="el-GR" dirty="0"/>
              <a:t>Εφαρμογή του </a:t>
            </a:r>
            <a:r>
              <a:rPr lang="el-GR" dirty="0" err="1"/>
              <a:t>DigComp</a:t>
            </a:r>
            <a:r>
              <a:rPr lang="el-GR" dirty="0"/>
              <a:t> στη Διδασκαλία Σας</a:t>
            </a:r>
            <a:endParaRPr dirty="0"/>
          </a:p>
        </p:txBody>
      </p:sp>
      <p:sp>
        <p:nvSpPr>
          <p:cNvPr id="277" name="Google Shape;277;g3ae6d943e68_0_199"/>
          <p:cNvSpPr txBox="1">
            <a:spLocks noGrp="1"/>
          </p:cNvSpPr>
          <p:nvPr>
            <p:ph type="body" idx="2"/>
          </p:nvPr>
        </p:nvSpPr>
        <p:spPr>
          <a:xfrm>
            <a:off x="97975" y="1462675"/>
            <a:ext cx="6906600" cy="52179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sz="1600" b="1" dirty="0" err="1">
                <a:solidFill>
                  <a:schemeClr val="dk1"/>
                </a:solidFill>
              </a:rPr>
              <a:t>Βήμ</a:t>
            </a:r>
            <a:r>
              <a:rPr lang="en-US" sz="1600" b="1" dirty="0">
                <a:solidFill>
                  <a:schemeClr val="dk1"/>
                </a:solidFill>
              </a:rPr>
              <a:t>α</a:t>
            </a:r>
            <a:r>
              <a:rPr lang="el-GR" sz="1600" b="1" dirty="0">
                <a:solidFill>
                  <a:schemeClr val="dk1"/>
                </a:solidFill>
              </a:rPr>
              <a:t> </a:t>
            </a:r>
            <a:r>
              <a:rPr lang="el-GR" sz="1600" b="1" dirty="0" err="1">
                <a:solidFill>
                  <a:schemeClr val="dk1"/>
                </a:solidFill>
              </a:rPr>
              <a:t>1ο</a:t>
            </a:r>
            <a:r>
              <a:rPr lang="el-GR" sz="1600" b="1" dirty="0">
                <a:solidFill>
                  <a:schemeClr val="dk1"/>
                </a:solidFill>
              </a:rPr>
              <a:t>:</a:t>
            </a:r>
            <a:endParaRPr sz="1600" b="1" dirty="0">
              <a:solidFill>
                <a:schemeClr val="dk1"/>
              </a:solidFill>
            </a:endParaRPr>
          </a:p>
          <a:p>
            <a:pPr marL="0" lvl="0" indent="0">
              <a:lnSpc>
                <a:spcPct val="107000"/>
              </a:lnSpc>
              <a:spcBef>
                <a:spcPts val="1400"/>
              </a:spcBef>
            </a:pPr>
            <a:r>
              <a:rPr lang="en-US" sz="1600" dirty="0" err="1">
                <a:solidFill>
                  <a:schemeClr val="dk1"/>
                </a:solidFill>
              </a:rPr>
              <a:t>Αφιερώστε</a:t>
            </a:r>
            <a:r>
              <a:rPr lang="en-US" sz="1600" dirty="0">
                <a:solidFill>
                  <a:schemeClr val="dk1"/>
                </a:solidFill>
              </a:rPr>
              <a:t> </a:t>
            </a:r>
            <a:r>
              <a:rPr lang="en-US" sz="1600" dirty="0" err="1">
                <a:solidFill>
                  <a:schemeClr val="dk1"/>
                </a:solidFill>
              </a:rPr>
              <a:t>λίγο</a:t>
            </a:r>
            <a:r>
              <a:rPr lang="en-US" sz="1600" dirty="0">
                <a:solidFill>
                  <a:schemeClr val="dk1"/>
                </a:solidFill>
              </a:rPr>
              <a:t> </a:t>
            </a:r>
            <a:r>
              <a:rPr lang="en-US" sz="1600" dirty="0" err="1">
                <a:solidFill>
                  <a:schemeClr val="dk1"/>
                </a:solidFill>
              </a:rPr>
              <a:t>χρόνο</a:t>
            </a:r>
            <a:r>
              <a:rPr lang="en-US" sz="1600" dirty="0">
                <a:solidFill>
                  <a:schemeClr val="dk1"/>
                </a:solidFill>
              </a:rPr>
              <a:t> </a:t>
            </a:r>
            <a:r>
              <a:rPr lang="en-US" sz="1600" dirty="0" err="1">
                <a:solidFill>
                  <a:schemeClr val="dk1"/>
                </a:solidFill>
              </a:rPr>
              <a:t>γι</a:t>
            </a:r>
            <a:r>
              <a:rPr lang="en-US" sz="1600" dirty="0">
                <a:solidFill>
                  <a:schemeClr val="dk1"/>
                </a:solidFill>
              </a:rPr>
              <a:t>α να σκεφτείτε και να </a:t>
            </a:r>
            <a:r>
              <a:rPr lang="el-GR" sz="1600" dirty="0" err="1">
                <a:solidFill>
                  <a:schemeClr val="dk1"/>
                </a:solidFill>
              </a:rPr>
              <a:t>αναστοχαστείτε</a:t>
            </a:r>
            <a:r>
              <a:rPr lang="en-US" sz="1600" dirty="0">
                <a:solidFill>
                  <a:schemeClr val="dk1"/>
                </a:solidFill>
              </a:rPr>
              <a:t> τις παρακάτω ερωτήσεις:</a:t>
            </a:r>
            <a:endParaRPr sz="1600" dirty="0">
              <a:solidFill>
                <a:schemeClr val="dk1"/>
              </a:solidFill>
            </a:endParaRPr>
          </a:p>
          <a:p>
            <a:pPr marL="457200" lvl="0" indent="-342900" algn="l" rtl="0">
              <a:lnSpc>
                <a:spcPct val="107000"/>
              </a:lnSpc>
              <a:spcBef>
                <a:spcPts val="1400"/>
              </a:spcBef>
              <a:spcAft>
                <a:spcPts val="0"/>
              </a:spcAft>
              <a:buClr>
                <a:schemeClr val="accent2"/>
              </a:buClr>
              <a:buSzPts val="1800"/>
              <a:buChar char="●"/>
            </a:pPr>
            <a:r>
              <a:rPr lang="en-US" sz="1600" dirty="0" err="1">
                <a:solidFill>
                  <a:schemeClr val="dk1"/>
                </a:solidFill>
              </a:rPr>
              <a:t>Εφ</a:t>
            </a:r>
            <a:r>
              <a:rPr lang="en-US" sz="1600" dirty="0">
                <a:solidFill>
                  <a:schemeClr val="dk1"/>
                </a:solidFill>
              </a:rPr>
              <a:t>αρμόζω και τις πέντε βασικές περιοχές</a:t>
            </a:r>
            <a:r>
              <a:rPr lang="el-GR" sz="1600" dirty="0">
                <a:solidFill>
                  <a:schemeClr val="dk1"/>
                </a:solidFill>
              </a:rPr>
              <a:t> ικανοτήτων</a:t>
            </a:r>
            <a:r>
              <a:rPr lang="en-US" sz="1600" dirty="0">
                <a:solidFill>
                  <a:schemeClr val="dk1"/>
                </a:solidFill>
              </a:rPr>
              <a:t> </a:t>
            </a:r>
            <a:r>
              <a:rPr lang="en-US" sz="1600" dirty="0" err="1">
                <a:solidFill>
                  <a:schemeClr val="dk1"/>
                </a:solidFill>
              </a:rPr>
              <a:t>του</a:t>
            </a:r>
            <a:r>
              <a:rPr lang="en-US" sz="1600" dirty="0">
                <a:solidFill>
                  <a:schemeClr val="dk1"/>
                </a:solidFill>
              </a:rPr>
              <a:t> </a:t>
            </a:r>
            <a:r>
              <a:rPr lang="el-GR" sz="1600" dirty="0">
                <a:solidFill>
                  <a:schemeClr val="dk1"/>
                </a:solidFill>
              </a:rPr>
              <a:t>Π</a:t>
            </a:r>
            <a:r>
              <a:rPr lang="en-US" sz="1600" dirty="0">
                <a:solidFill>
                  <a:schemeClr val="dk1"/>
                </a:solidFill>
              </a:rPr>
              <a:t>λα</a:t>
            </a:r>
            <a:r>
              <a:rPr lang="en-US" sz="1600" dirty="0" err="1">
                <a:solidFill>
                  <a:schemeClr val="dk1"/>
                </a:solidFill>
              </a:rPr>
              <a:t>ισίου</a:t>
            </a:r>
            <a:r>
              <a:rPr lang="en-US" sz="1600" dirty="0">
                <a:solidFill>
                  <a:schemeClr val="dk1"/>
                </a:solidFill>
              </a:rPr>
              <a:t> DigComp στη διδασκαλία μου;</a:t>
            </a:r>
            <a:endParaRPr sz="1600" dirty="0">
              <a:solidFill>
                <a:schemeClr val="dk1"/>
              </a:solidFill>
            </a:endParaRPr>
          </a:p>
          <a:p>
            <a:pPr marL="457200" lvl="0" indent="-342900" algn="l" rtl="0">
              <a:lnSpc>
                <a:spcPct val="107000"/>
              </a:lnSpc>
              <a:spcBef>
                <a:spcPts val="0"/>
              </a:spcBef>
              <a:spcAft>
                <a:spcPts val="0"/>
              </a:spcAft>
              <a:buClr>
                <a:schemeClr val="accent2"/>
              </a:buClr>
              <a:buSzPts val="1800"/>
              <a:buChar char="●"/>
            </a:pPr>
            <a:r>
              <a:rPr lang="en-US" sz="1600" dirty="0" err="1">
                <a:solidFill>
                  <a:schemeClr val="dk1"/>
                </a:solidFill>
              </a:rPr>
              <a:t>Πρέ</a:t>
            </a:r>
            <a:r>
              <a:rPr lang="en-US" sz="1600" dirty="0">
                <a:solidFill>
                  <a:schemeClr val="dk1"/>
                </a:solidFill>
              </a:rPr>
              <a:t>πει να ενισχύσω τη χρήση του </a:t>
            </a:r>
            <a:r>
              <a:rPr lang="el-GR" sz="1600" dirty="0">
                <a:solidFill>
                  <a:schemeClr val="dk1"/>
                </a:solidFill>
              </a:rPr>
              <a:t>Π</a:t>
            </a:r>
            <a:r>
              <a:rPr lang="en-US" sz="1600" dirty="0">
                <a:solidFill>
                  <a:schemeClr val="dk1"/>
                </a:solidFill>
              </a:rPr>
              <a:t>λα</a:t>
            </a:r>
            <a:r>
              <a:rPr lang="en-US" sz="1600" dirty="0" err="1">
                <a:solidFill>
                  <a:schemeClr val="dk1"/>
                </a:solidFill>
              </a:rPr>
              <a:t>ισίου</a:t>
            </a:r>
            <a:r>
              <a:rPr lang="en-US" sz="1600" dirty="0">
                <a:solidFill>
                  <a:schemeClr val="dk1"/>
                </a:solidFill>
              </a:rPr>
              <a:t> DigComp στη διδασκαλία μου; Πώς μπορώ να το </a:t>
            </a:r>
            <a:r>
              <a:rPr lang="el-GR" sz="1600" dirty="0" err="1">
                <a:solidFill>
                  <a:schemeClr val="dk1"/>
                </a:solidFill>
              </a:rPr>
              <a:t>πε</a:t>
            </a:r>
            <a:r>
              <a:rPr lang="en-US" sz="1600" dirty="0" err="1">
                <a:solidFill>
                  <a:schemeClr val="dk1"/>
                </a:solidFill>
              </a:rPr>
              <a:t>τύχω</a:t>
            </a:r>
            <a:r>
              <a:rPr lang="en-US" sz="1600" dirty="0">
                <a:solidFill>
                  <a:schemeClr val="dk1"/>
                </a:solidFill>
              </a:rPr>
              <a:t> αυτό;</a:t>
            </a:r>
            <a:endParaRPr lang="el-GR" sz="1600" dirty="0">
              <a:solidFill>
                <a:schemeClr val="dk1"/>
              </a:solidFill>
            </a:endParaRPr>
          </a:p>
          <a:p>
            <a:pPr marL="457200" lvl="0" indent="-342900" algn="l" rtl="0">
              <a:lnSpc>
                <a:spcPct val="107000"/>
              </a:lnSpc>
              <a:spcBef>
                <a:spcPts val="0"/>
              </a:spcBef>
              <a:spcAft>
                <a:spcPts val="0"/>
              </a:spcAft>
              <a:buClr>
                <a:schemeClr val="accent2"/>
              </a:buClr>
              <a:buSzPts val="1800"/>
              <a:buChar char="●"/>
            </a:pPr>
            <a:r>
              <a:rPr lang="en-US" sz="1600" dirty="0">
                <a:solidFill>
                  <a:schemeClr val="dk1"/>
                </a:solidFill>
              </a:rPr>
              <a:t>Υπ</a:t>
            </a:r>
            <a:r>
              <a:rPr lang="en-US" sz="1600" dirty="0" err="1">
                <a:solidFill>
                  <a:schemeClr val="dk1"/>
                </a:solidFill>
              </a:rPr>
              <a:t>άρχει</a:t>
            </a:r>
            <a:r>
              <a:rPr lang="en-US" sz="1600" dirty="0">
                <a:solidFill>
                  <a:schemeClr val="dk1"/>
                </a:solidFill>
              </a:rPr>
              <a:t> </a:t>
            </a:r>
            <a:r>
              <a:rPr lang="en-US" sz="1600" dirty="0" err="1">
                <a:solidFill>
                  <a:schemeClr val="dk1"/>
                </a:solidFill>
              </a:rPr>
              <a:t>κά</a:t>
            </a:r>
            <a:r>
              <a:rPr lang="en-US" sz="1600" dirty="0">
                <a:solidFill>
                  <a:schemeClr val="dk1"/>
                </a:solidFill>
              </a:rPr>
              <a:t>ποιος τομέας του DigComp που δυσκολεύομαι να εφαρμόσω; Πώς μπορώ να ξεπεράσω αυτή τη δυσκολία;</a:t>
            </a:r>
            <a:endParaRPr sz="1600" dirty="0">
              <a:solidFill>
                <a:schemeClr val="dk1"/>
              </a:solidFill>
            </a:endParaRPr>
          </a:p>
          <a:p>
            <a:pPr marL="0" lvl="0" indent="0" algn="l" rtl="0">
              <a:lnSpc>
                <a:spcPct val="100000"/>
              </a:lnSpc>
              <a:spcBef>
                <a:spcPts val="800"/>
              </a:spcBef>
              <a:spcAft>
                <a:spcPts val="0"/>
              </a:spcAft>
              <a:buNone/>
            </a:pPr>
            <a:endParaRPr sz="1600" b="1" dirty="0">
              <a:solidFill>
                <a:schemeClr val="dk1"/>
              </a:solidFill>
            </a:endParaRPr>
          </a:p>
          <a:p>
            <a:pPr marL="0" lvl="0" indent="0" algn="l" rtl="0">
              <a:lnSpc>
                <a:spcPct val="100000"/>
              </a:lnSpc>
              <a:spcBef>
                <a:spcPts val="0"/>
              </a:spcBef>
              <a:spcAft>
                <a:spcPts val="0"/>
              </a:spcAft>
              <a:buNone/>
            </a:pPr>
            <a:r>
              <a:rPr lang="en-US" sz="1600" b="1" dirty="0" err="1">
                <a:solidFill>
                  <a:schemeClr val="dk1"/>
                </a:solidFill>
              </a:rPr>
              <a:t>Βήμ</a:t>
            </a:r>
            <a:r>
              <a:rPr lang="en-US" sz="1600" b="1" dirty="0">
                <a:solidFill>
                  <a:schemeClr val="dk1"/>
                </a:solidFill>
              </a:rPr>
              <a:t>α 2</a:t>
            </a:r>
            <a:r>
              <a:rPr lang="el-GR" sz="1600" b="1" dirty="0">
                <a:solidFill>
                  <a:schemeClr val="dk1"/>
                </a:solidFill>
              </a:rPr>
              <a:t>ο:</a:t>
            </a:r>
            <a:endParaRPr sz="1600" b="1" dirty="0">
              <a:solidFill>
                <a:schemeClr val="dk1"/>
              </a:solidFill>
            </a:endParaRPr>
          </a:p>
          <a:p>
            <a:pPr marL="0" lvl="0" indent="0" algn="l" rtl="0">
              <a:lnSpc>
                <a:spcPct val="107000"/>
              </a:lnSpc>
              <a:spcBef>
                <a:spcPts val="1400"/>
              </a:spcBef>
              <a:spcAft>
                <a:spcPts val="0"/>
              </a:spcAft>
              <a:buNone/>
            </a:pPr>
            <a:r>
              <a:rPr lang="en-US" sz="1600" dirty="0" err="1">
                <a:solidFill>
                  <a:schemeClr val="dk1"/>
                </a:solidFill>
              </a:rPr>
              <a:t>Σε</a:t>
            </a:r>
            <a:r>
              <a:rPr lang="en-US" sz="1600" dirty="0">
                <a:solidFill>
                  <a:schemeClr val="dk1"/>
                </a:solidFill>
              </a:rPr>
              <a:t> </a:t>
            </a:r>
            <a:r>
              <a:rPr lang="en-US" sz="1600" dirty="0" err="1">
                <a:solidFill>
                  <a:schemeClr val="dk1"/>
                </a:solidFill>
              </a:rPr>
              <a:t>έν</a:t>
            </a:r>
            <a:r>
              <a:rPr lang="en-US" sz="1600" dirty="0">
                <a:solidFill>
                  <a:schemeClr val="dk1"/>
                </a:solidFill>
              </a:rPr>
              <a:t>α φύλλο χαρτί, αναδημιουργήστε τον πίνακα που εμφανίζεται στη διαφάνεια. </a:t>
            </a:r>
            <a:endParaRPr sz="1600" dirty="0">
              <a:solidFill>
                <a:schemeClr val="dk1"/>
              </a:solidFill>
            </a:endParaRPr>
          </a:p>
          <a:p>
            <a:pPr marL="0" lvl="0" indent="0" algn="l" rtl="0">
              <a:lnSpc>
                <a:spcPct val="107000"/>
              </a:lnSpc>
              <a:spcBef>
                <a:spcPts val="1400"/>
              </a:spcBef>
              <a:spcAft>
                <a:spcPts val="0"/>
              </a:spcAft>
              <a:buNone/>
            </a:pPr>
            <a:r>
              <a:rPr lang="en-US" sz="1600" b="1" dirty="0" err="1">
                <a:solidFill>
                  <a:schemeClr val="dk1"/>
                </a:solidFill>
              </a:rPr>
              <a:t>Βήμ</a:t>
            </a:r>
            <a:r>
              <a:rPr lang="en-US" sz="1600" b="1" dirty="0">
                <a:solidFill>
                  <a:schemeClr val="dk1"/>
                </a:solidFill>
              </a:rPr>
              <a:t>α</a:t>
            </a:r>
            <a:endParaRPr sz="1600" b="1" dirty="0">
              <a:solidFill>
                <a:schemeClr val="dk1"/>
              </a:solidFill>
            </a:endParaRPr>
          </a:p>
          <a:p>
            <a:pPr marL="0" lvl="0" indent="0" algn="l" rtl="0">
              <a:lnSpc>
                <a:spcPct val="107000"/>
              </a:lnSpc>
              <a:spcBef>
                <a:spcPts val="1400"/>
              </a:spcBef>
              <a:spcAft>
                <a:spcPts val="0"/>
              </a:spcAft>
              <a:buNone/>
            </a:pPr>
            <a:r>
              <a:rPr lang="en-US" sz="1600" dirty="0" err="1">
                <a:solidFill>
                  <a:schemeClr val="dk1"/>
                </a:solidFill>
              </a:rPr>
              <a:t>Γράψτε</a:t>
            </a:r>
            <a:r>
              <a:rPr lang="en-US" sz="1600" dirty="0">
                <a:solidFill>
                  <a:schemeClr val="dk1"/>
                </a:solidFill>
              </a:rPr>
              <a:t> </a:t>
            </a:r>
            <a:r>
              <a:rPr lang="en-US" sz="1600" dirty="0" err="1">
                <a:solidFill>
                  <a:schemeClr val="dk1"/>
                </a:solidFill>
              </a:rPr>
              <a:t>έν</a:t>
            </a:r>
            <a:r>
              <a:rPr lang="en-US" sz="1600" dirty="0">
                <a:solidFill>
                  <a:schemeClr val="dk1"/>
                </a:solidFill>
              </a:rPr>
              <a:t>α παράδειγμα για το πώς εφαρμόζετε κάθε βασικό τομέα του </a:t>
            </a:r>
            <a:r>
              <a:rPr lang="el-GR" sz="1600" dirty="0">
                <a:solidFill>
                  <a:schemeClr val="dk1"/>
                </a:solidFill>
              </a:rPr>
              <a:t>Π</a:t>
            </a:r>
            <a:r>
              <a:rPr lang="en-US" sz="1600" dirty="0">
                <a:solidFill>
                  <a:schemeClr val="dk1"/>
                </a:solidFill>
              </a:rPr>
              <a:t>λα</a:t>
            </a:r>
            <a:r>
              <a:rPr lang="en-US" sz="1600" dirty="0" err="1">
                <a:solidFill>
                  <a:schemeClr val="dk1"/>
                </a:solidFill>
              </a:rPr>
              <a:t>ισίου</a:t>
            </a:r>
            <a:r>
              <a:rPr lang="en-US" sz="1600" dirty="0">
                <a:solidFill>
                  <a:schemeClr val="dk1"/>
                </a:solidFill>
              </a:rPr>
              <a:t> DigComp στη διδασκαλία σας.</a:t>
            </a:r>
            <a:endParaRPr sz="1600"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278" name="Google Shape;278;g3ae6d943e68_0_199"/>
          <p:cNvPicPr preferRelativeResize="0"/>
          <p:nvPr/>
        </p:nvPicPr>
        <p:blipFill>
          <a:blip r:embed="rId3">
            <a:alphaModFix/>
          </a:blip>
          <a:stretch>
            <a:fillRect/>
          </a:stretch>
        </p:blipFill>
        <p:spPr>
          <a:xfrm>
            <a:off x="6905766" y="3120675"/>
            <a:ext cx="5286233" cy="2575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3"/>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Εισαγωγή</a:t>
            </a:r>
            <a:endParaRPr/>
          </a:p>
        </p:txBody>
      </p:sp>
      <p:sp>
        <p:nvSpPr>
          <p:cNvPr id="78" name="Google Shape;78;p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100" dirty="0">
              <a:solidFill>
                <a:srgbClr val="000000"/>
              </a:solidFill>
            </a:endParaRPr>
          </a:p>
          <a:p>
            <a:pPr marL="0" lvl="0" indent="0" algn="l" rtl="0">
              <a:lnSpc>
                <a:spcPct val="100000"/>
              </a:lnSpc>
              <a:spcBef>
                <a:spcPts val="0"/>
              </a:spcBef>
              <a:spcAft>
                <a:spcPts val="0"/>
              </a:spcAft>
              <a:buNone/>
            </a:pPr>
            <a:endParaRPr sz="2100" dirty="0">
              <a:solidFill>
                <a:srgbClr val="000000"/>
              </a:solidFill>
            </a:endParaRPr>
          </a:p>
          <a:p>
            <a:pPr marL="0" lvl="0" indent="0" algn="l"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r>
              <a:rPr lang="en-US" sz="2100" dirty="0" err="1">
                <a:solidFill>
                  <a:srgbClr val="000000"/>
                </a:solidFill>
              </a:rPr>
              <a:t>Αυτ</a:t>
            </a:r>
            <a:r>
              <a:rPr lang="el-GR" sz="2100" dirty="0">
                <a:solidFill>
                  <a:srgbClr val="000000"/>
                </a:solidFill>
              </a:rPr>
              <a:t>ή</a:t>
            </a:r>
            <a:r>
              <a:rPr lang="en-US" sz="2100" dirty="0">
                <a:solidFill>
                  <a:srgbClr val="000000"/>
                </a:solidFill>
              </a:rPr>
              <a:t> </a:t>
            </a:r>
            <a:r>
              <a:rPr lang="el-GR" sz="2100" dirty="0">
                <a:solidFill>
                  <a:srgbClr val="000000"/>
                </a:solidFill>
              </a:rPr>
              <a:t>η ενότητα </a:t>
            </a:r>
            <a:r>
              <a:rPr lang="en-US" sz="2100" dirty="0">
                <a:solidFill>
                  <a:srgbClr val="000000"/>
                </a:solidFill>
              </a:rPr>
              <a:t>πα</a:t>
            </a:r>
            <a:r>
              <a:rPr lang="en-US" sz="2100" dirty="0" err="1">
                <a:solidFill>
                  <a:srgbClr val="000000"/>
                </a:solidFill>
              </a:rPr>
              <a:t>ρουσιάζει</a:t>
            </a:r>
            <a:r>
              <a:rPr lang="en-US" sz="2100" dirty="0">
                <a:solidFill>
                  <a:srgbClr val="000000"/>
                </a:solidFill>
              </a:rPr>
              <a:t> </a:t>
            </a:r>
            <a:r>
              <a:rPr lang="en-US" sz="2100" dirty="0" err="1">
                <a:solidFill>
                  <a:srgbClr val="000000"/>
                </a:solidFill>
              </a:rPr>
              <a:t>το</a:t>
            </a:r>
            <a:r>
              <a:rPr lang="en-US" sz="2100" dirty="0">
                <a:solidFill>
                  <a:srgbClr val="000000"/>
                </a:solidFill>
              </a:rPr>
              <a:t> </a:t>
            </a:r>
            <a:r>
              <a:rPr lang="el-GR" sz="2100" dirty="0">
                <a:solidFill>
                  <a:srgbClr val="000000"/>
                </a:solidFill>
              </a:rPr>
              <a:t>Π</a:t>
            </a:r>
            <a:r>
              <a:rPr lang="en-US" sz="2100" dirty="0">
                <a:solidFill>
                  <a:srgbClr val="000000"/>
                </a:solidFill>
              </a:rPr>
              <a:t>λα</a:t>
            </a:r>
            <a:r>
              <a:rPr lang="en-US" sz="2100" dirty="0" err="1">
                <a:solidFill>
                  <a:srgbClr val="000000"/>
                </a:solidFill>
              </a:rPr>
              <a:t>ίσιο</a:t>
            </a:r>
            <a:r>
              <a:rPr lang="en-US" sz="2100" dirty="0">
                <a:solidFill>
                  <a:srgbClr val="000000"/>
                </a:solidFill>
              </a:rPr>
              <a:t> PERMA-Digital, το οποίο εστιάζει στους εσωτερικούς παράγοντες της </a:t>
            </a:r>
            <a:r>
              <a:rPr lang="en-US" sz="2100" dirty="0" err="1">
                <a:solidFill>
                  <a:srgbClr val="000000"/>
                </a:solidFill>
              </a:rPr>
              <a:t>ευημερί</a:t>
            </a:r>
            <a:r>
              <a:rPr lang="en-US" sz="2100" dirty="0">
                <a:solidFill>
                  <a:srgbClr val="000000"/>
                </a:solidFill>
              </a:rPr>
              <a:t>ας (</a:t>
            </a:r>
            <a:r>
              <a:rPr lang="el-GR" sz="2100" dirty="0">
                <a:solidFill>
                  <a:srgbClr val="000000"/>
                </a:solidFill>
              </a:rPr>
              <a:t>Θ</a:t>
            </a:r>
            <a:r>
              <a:rPr lang="en-US" sz="2100" dirty="0" err="1">
                <a:solidFill>
                  <a:srgbClr val="000000"/>
                </a:solidFill>
              </a:rPr>
              <a:t>ετικά</a:t>
            </a:r>
            <a:r>
              <a:rPr lang="en-US" sz="2100" dirty="0">
                <a:solidFill>
                  <a:srgbClr val="000000"/>
                </a:solidFill>
              </a:rPr>
              <a:t> </a:t>
            </a:r>
            <a:r>
              <a:rPr lang="el-GR" sz="2100" dirty="0">
                <a:solidFill>
                  <a:srgbClr val="000000"/>
                </a:solidFill>
              </a:rPr>
              <a:t>Σ</a:t>
            </a:r>
            <a:r>
              <a:rPr lang="en-US" sz="2100" dirty="0" err="1">
                <a:solidFill>
                  <a:srgbClr val="000000"/>
                </a:solidFill>
              </a:rPr>
              <a:t>υν</a:t>
            </a:r>
            <a:r>
              <a:rPr lang="en-US" sz="2100" dirty="0">
                <a:solidFill>
                  <a:srgbClr val="000000"/>
                </a:solidFill>
              </a:rPr>
              <a:t>αισθήματα, </a:t>
            </a:r>
            <a:r>
              <a:rPr lang="el-GR" sz="2100" dirty="0">
                <a:solidFill>
                  <a:srgbClr val="000000"/>
                </a:solidFill>
              </a:rPr>
              <a:t>Δ</a:t>
            </a:r>
            <a:r>
              <a:rPr lang="en-US" sz="2100" dirty="0" err="1">
                <a:solidFill>
                  <a:srgbClr val="000000"/>
                </a:solidFill>
              </a:rPr>
              <a:t>έσμευση</a:t>
            </a:r>
            <a:r>
              <a:rPr lang="en-US" sz="2100" dirty="0">
                <a:solidFill>
                  <a:srgbClr val="000000"/>
                </a:solidFill>
              </a:rPr>
              <a:t>, </a:t>
            </a:r>
            <a:r>
              <a:rPr lang="el-GR" sz="2100" dirty="0">
                <a:solidFill>
                  <a:srgbClr val="000000"/>
                </a:solidFill>
              </a:rPr>
              <a:t>Σ</a:t>
            </a:r>
            <a:r>
              <a:rPr lang="en-US" sz="2100" dirty="0" err="1">
                <a:solidFill>
                  <a:srgbClr val="000000"/>
                </a:solidFill>
              </a:rPr>
              <a:t>χέσεις</a:t>
            </a:r>
            <a:r>
              <a:rPr lang="en-US" sz="2100" dirty="0">
                <a:solidFill>
                  <a:srgbClr val="000000"/>
                </a:solidFill>
              </a:rPr>
              <a:t>, </a:t>
            </a:r>
            <a:r>
              <a:rPr lang="el-GR" sz="2100" dirty="0">
                <a:solidFill>
                  <a:srgbClr val="000000"/>
                </a:solidFill>
              </a:rPr>
              <a:t>Ν</a:t>
            </a:r>
            <a:r>
              <a:rPr lang="en-US" sz="2100" dirty="0" err="1">
                <a:solidFill>
                  <a:srgbClr val="000000"/>
                </a:solidFill>
              </a:rPr>
              <a:t>όημ</a:t>
            </a:r>
            <a:r>
              <a:rPr lang="en-US" sz="2100" dirty="0">
                <a:solidFill>
                  <a:srgbClr val="000000"/>
                </a:solidFill>
              </a:rPr>
              <a:t>α και </a:t>
            </a:r>
            <a:r>
              <a:rPr lang="el-GR" sz="2100" dirty="0">
                <a:solidFill>
                  <a:srgbClr val="000000"/>
                </a:solidFill>
              </a:rPr>
              <a:t>Ε</a:t>
            </a:r>
            <a:r>
              <a:rPr lang="en-US" sz="2100" dirty="0">
                <a:solidFill>
                  <a:srgbClr val="000000"/>
                </a:solidFill>
              </a:rPr>
              <a:t>π</a:t>
            </a:r>
            <a:r>
              <a:rPr lang="en-US" sz="2100" dirty="0" err="1">
                <a:solidFill>
                  <a:srgbClr val="000000"/>
                </a:solidFill>
              </a:rPr>
              <a:t>ίτευγμ</a:t>
            </a:r>
            <a:r>
              <a:rPr lang="en-US" sz="2100" dirty="0">
                <a:solidFill>
                  <a:srgbClr val="000000"/>
                </a:solidFill>
              </a:rPr>
              <a:t>α) και στις εξωτερικές επιρροές (κουλτούρα, οικογένεια, προγράμματα σπουδών, πολιτική και υποδομές). </a:t>
            </a:r>
            <a:endParaRPr sz="2100" dirty="0">
              <a:solidFill>
                <a:srgbClr val="000000"/>
              </a:solidFill>
            </a:endParaRPr>
          </a:p>
          <a:p>
            <a:pPr marL="0" lvl="0" indent="0" algn="ctr"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endParaRPr sz="2100" dirty="0">
              <a:solidFill>
                <a:srgbClr val="000000"/>
              </a:solidFill>
            </a:endParaRPr>
          </a:p>
          <a:p>
            <a:pPr marL="0" lvl="0" indent="0" algn="ctr" rtl="0">
              <a:lnSpc>
                <a:spcPct val="100000"/>
              </a:lnSpc>
              <a:spcBef>
                <a:spcPts val="0"/>
              </a:spcBef>
              <a:spcAft>
                <a:spcPts val="0"/>
              </a:spcAft>
              <a:buNone/>
            </a:pPr>
            <a:r>
              <a:rPr lang="en-US" sz="2100" dirty="0">
                <a:solidFill>
                  <a:srgbClr val="000000"/>
                </a:solidFill>
              </a:rPr>
              <a:t>Μ</a:t>
            </a:r>
            <a:r>
              <a:rPr lang="el-GR" sz="2100" dirty="0" err="1">
                <a:solidFill>
                  <a:srgbClr val="000000"/>
                </a:solidFill>
              </a:rPr>
              <a:t>ετά</a:t>
            </a:r>
            <a:r>
              <a:rPr lang="el-GR" sz="2100" dirty="0">
                <a:solidFill>
                  <a:srgbClr val="000000"/>
                </a:solidFill>
              </a:rPr>
              <a:t> </a:t>
            </a:r>
            <a:r>
              <a:rPr lang="en-US" sz="2100" dirty="0" err="1">
                <a:solidFill>
                  <a:srgbClr val="000000"/>
                </a:solidFill>
              </a:rPr>
              <a:t>το</a:t>
            </a:r>
            <a:r>
              <a:rPr lang="en-US" sz="2100" dirty="0">
                <a:solidFill>
                  <a:srgbClr val="000000"/>
                </a:solidFill>
              </a:rPr>
              <a:t> </a:t>
            </a:r>
            <a:r>
              <a:rPr lang="en-US" sz="2100" dirty="0" err="1">
                <a:solidFill>
                  <a:srgbClr val="000000"/>
                </a:solidFill>
              </a:rPr>
              <a:t>τέλος</a:t>
            </a:r>
            <a:r>
              <a:rPr lang="en-US" sz="2100" dirty="0">
                <a:solidFill>
                  <a:srgbClr val="000000"/>
                </a:solidFill>
              </a:rPr>
              <a:t> τ</a:t>
            </a:r>
            <a:r>
              <a:rPr lang="el-GR" sz="2100" dirty="0">
                <a:solidFill>
                  <a:srgbClr val="000000"/>
                </a:solidFill>
              </a:rPr>
              <a:t>ης</a:t>
            </a:r>
            <a:r>
              <a:rPr lang="en-US" sz="2100" dirty="0">
                <a:solidFill>
                  <a:srgbClr val="000000"/>
                </a:solidFill>
              </a:rPr>
              <a:t> </a:t>
            </a:r>
            <a:r>
              <a:rPr lang="el-GR" sz="2100" dirty="0">
                <a:solidFill>
                  <a:srgbClr val="000000"/>
                </a:solidFill>
              </a:rPr>
              <a:t>ενότητα</a:t>
            </a:r>
            <a:r>
              <a:rPr lang="en-US" sz="2100" dirty="0">
                <a:solidFill>
                  <a:srgbClr val="000000"/>
                </a:solidFill>
              </a:rPr>
              <a:t>ς, θα είστε σε θέση να κατα</a:t>
            </a:r>
            <a:r>
              <a:rPr lang="en-US" sz="2100" dirty="0" err="1">
                <a:solidFill>
                  <a:srgbClr val="000000"/>
                </a:solidFill>
              </a:rPr>
              <a:t>νο</a:t>
            </a:r>
            <a:r>
              <a:rPr lang="el-GR" sz="2100" dirty="0" err="1">
                <a:solidFill>
                  <a:srgbClr val="000000"/>
                </a:solidFill>
              </a:rPr>
              <a:t>εί</a:t>
            </a:r>
            <a:r>
              <a:rPr lang="en-US" sz="2100" dirty="0" err="1">
                <a:solidFill>
                  <a:srgbClr val="000000"/>
                </a:solidFill>
              </a:rPr>
              <a:t>τε</a:t>
            </a:r>
            <a:r>
              <a:rPr lang="en-US" sz="2100" dirty="0">
                <a:solidFill>
                  <a:srgbClr val="000000"/>
                </a:solidFill>
              </a:rPr>
              <a:t> βασικές έννοιες που σχετίζονται με την ευημερία, να αναγνωρί</a:t>
            </a:r>
            <a:r>
              <a:rPr lang="el-GR" sz="2100" dirty="0">
                <a:solidFill>
                  <a:srgbClr val="000000"/>
                </a:solidFill>
              </a:rPr>
              <a:t>ζ</a:t>
            </a:r>
            <a:r>
              <a:rPr lang="en-US" sz="2100" dirty="0" err="1">
                <a:solidFill>
                  <a:srgbClr val="000000"/>
                </a:solidFill>
              </a:rPr>
              <a:t>ετε</a:t>
            </a:r>
            <a:r>
              <a:rPr lang="en-US" sz="2100" dirty="0">
                <a:solidFill>
                  <a:srgbClr val="000000"/>
                </a:solidFill>
              </a:rPr>
              <a:t> το μοντέλο PERMA και τη σύνδεσή του με τα πλαίσια DigComp και LifeComp.</a:t>
            </a:r>
            <a:endParaRPr sz="21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3ae6d943e68_0_23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284" name="Google Shape;284;g3ae6d943e68_0_23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3.3 Πλαίσιο LifeComp (Δεξιότητες Ζωής)</a:t>
            </a:r>
            <a:endParaRPr dirty="0"/>
          </a:p>
        </p:txBody>
      </p:sp>
      <p:sp>
        <p:nvSpPr>
          <p:cNvPr id="285" name="Google Shape;285;g3ae6d943e68_0_239"/>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u="sng" dirty="0" err="1">
                <a:solidFill>
                  <a:schemeClr val="hlink"/>
                </a:solidFill>
                <a:hlinkClick r:id="rId3"/>
              </a:rPr>
              <a:t>Προσω</a:t>
            </a:r>
            <a:r>
              <a:rPr lang="en-US" u="sng" dirty="0">
                <a:solidFill>
                  <a:schemeClr val="hlink"/>
                </a:solidFill>
                <a:hlinkClick r:id="rId3"/>
              </a:rPr>
              <a:t>πικές, </a:t>
            </a:r>
            <a:r>
              <a:rPr lang="el-GR" u="sng" dirty="0">
                <a:solidFill>
                  <a:schemeClr val="hlink"/>
                </a:solidFill>
                <a:hlinkClick r:id="rId3"/>
              </a:rPr>
              <a:t>Κ</a:t>
            </a:r>
            <a:r>
              <a:rPr lang="en-US" u="sng" dirty="0" err="1">
                <a:solidFill>
                  <a:schemeClr val="hlink"/>
                </a:solidFill>
                <a:hlinkClick r:id="rId3"/>
              </a:rPr>
              <a:t>οινωνικές</a:t>
            </a:r>
            <a:r>
              <a:rPr lang="en-US" u="sng" dirty="0">
                <a:solidFill>
                  <a:schemeClr val="hlink"/>
                </a:solidFill>
                <a:hlinkClick r:id="rId3"/>
              </a:rPr>
              <a:t> και </a:t>
            </a:r>
            <a:r>
              <a:rPr lang="el-GR" u="sng" dirty="0" err="1">
                <a:solidFill>
                  <a:schemeClr val="hlink"/>
                </a:solidFill>
                <a:hlinkClick r:id="rId3"/>
              </a:rPr>
              <a:t>Μεταγνωστι</a:t>
            </a:r>
            <a:r>
              <a:rPr lang="en-US" u="sng" dirty="0" err="1">
                <a:solidFill>
                  <a:schemeClr val="hlink"/>
                </a:solidFill>
                <a:hlinkClick r:id="rId3"/>
              </a:rPr>
              <a:t>κές</a:t>
            </a:r>
            <a:r>
              <a:rPr lang="en-US" u="sng" dirty="0">
                <a:solidFill>
                  <a:schemeClr val="hlink"/>
                </a:solidFill>
                <a:hlinkClick r:id="rId3"/>
              </a:rPr>
              <a:t> </a:t>
            </a:r>
            <a:r>
              <a:rPr lang="el-GR" u="sng" dirty="0">
                <a:solidFill>
                  <a:schemeClr val="hlink"/>
                </a:solidFill>
                <a:hlinkClick r:id="rId3"/>
              </a:rPr>
              <a:t>Ι</a:t>
            </a:r>
            <a:r>
              <a:rPr lang="en-US" u="sng" dirty="0">
                <a:solidFill>
                  <a:schemeClr val="hlink"/>
                </a:solidFill>
                <a:hlinkClick r:id="rId3"/>
              </a:rPr>
              <a:t>κα</a:t>
            </a:r>
            <a:r>
              <a:rPr lang="en-US" u="sng" dirty="0" err="1">
                <a:solidFill>
                  <a:schemeClr val="hlink"/>
                </a:solidFill>
                <a:hlinkClick r:id="rId3"/>
              </a:rPr>
              <a:t>νότητες</a:t>
            </a:r>
            <a:r>
              <a:rPr lang="en-US" u="sng" dirty="0">
                <a:solidFill>
                  <a:schemeClr val="hlink"/>
                </a:solidFill>
                <a:hlinkClick r:id="rId3"/>
              </a:rPr>
              <a:t> (ANI International)</a:t>
            </a:r>
            <a:r>
              <a:rPr lang="en-US" dirty="0">
                <a:solidFill>
                  <a:schemeClr val="dk1"/>
                </a:solidFill>
              </a:rPr>
              <a:t> </a:t>
            </a: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286" name="Google Shape;286;g3ae6d943e68_0_239" title="Personal, Social and learning to learn competence (ANI International)">
            <a:hlinkClick r:id="rId4"/>
          </p:cNvPr>
          <p:cNvPicPr preferRelativeResize="0"/>
          <p:nvPr/>
        </p:nvPicPr>
        <p:blipFill>
          <a:blip r:embed="rId5">
            <a:alphaModFix/>
          </a:blip>
          <a:stretch>
            <a:fillRect/>
          </a:stretch>
        </p:blipFill>
        <p:spPr>
          <a:xfrm>
            <a:off x="2625375" y="2169600"/>
            <a:ext cx="6889700" cy="3875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6"/>
                                        </p:tgtEl>
                                        <p:attrNameLst>
                                          <p:attrName>style.visibility</p:attrName>
                                        </p:attrNameLst>
                                      </p:cBhvr>
                                      <p:to>
                                        <p:strVal val="visible"/>
                                      </p:to>
                                    </p:set>
                                    <p:animEffect transition="in" filter="fade">
                                      <p:cBhvr>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3ae6d943e68_0_20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dirty="0"/>
          </a:p>
        </p:txBody>
      </p:sp>
      <p:sp>
        <p:nvSpPr>
          <p:cNvPr id="292" name="Google Shape;292;g3ae6d943e68_0_208"/>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a:t>3.3 Πλαίσιο LifeComp</a:t>
            </a:r>
            <a:endParaRPr/>
          </a:p>
        </p:txBody>
      </p:sp>
      <p:sp>
        <p:nvSpPr>
          <p:cNvPr id="293" name="Google Shape;293;g3ae6d943e68_0_208"/>
          <p:cNvSpPr txBox="1">
            <a:spLocks noGrp="1"/>
          </p:cNvSpPr>
          <p:nvPr>
            <p:ph type="body" idx="2"/>
          </p:nvPr>
        </p:nvSpPr>
        <p:spPr>
          <a:xfrm>
            <a:off x="97975" y="1462675"/>
            <a:ext cx="11944500" cy="42330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dirty="0" err="1">
                <a:solidFill>
                  <a:schemeClr val="dk1"/>
                </a:solidFill>
              </a:rPr>
              <a:t>Στο</a:t>
            </a:r>
            <a:r>
              <a:rPr lang="en-US" dirty="0">
                <a:solidFill>
                  <a:schemeClr val="dk1"/>
                </a:solidFill>
              </a:rPr>
              <a:t> πλα</a:t>
            </a:r>
            <a:r>
              <a:rPr lang="en-US" dirty="0" err="1">
                <a:solidFill>
                  <a:schemeClr val="dk1"/>
                </a:solidFill>
              </a:rPr>
              <a:t>ίσιο</a:t>
            </a:r>
            <a:r>
              <a:rPr lang="en-US" dirty="0">
                <a:solidFill>
                  <a:schemeClr val="dk1"/>
                </a:solidFill>
              </a:rPr>
              <a:t> </a:t>
            </a:r>
            <a:r>
              <a:rPr lang="en-US" dirty="0" err="1">
                <a:solidFill>
                  <a:schemeClr val="dk1"/>
                </a:solidFill>
              </a:rPr>
              <a:t>της</a:t>
            </a:r>
            <a:r>
              <a:rPr lang="en-US" dirty="0">
                <a:solidFill>
                  <a:schemeClr val="dk1"/>
                </a:solidFill>
              </a:rPr>
              <a:t> </a:t>
            </a:r>
            <a:r>
              <a:rPr lang="en-US" dirty="0" err="1">
                <a:solidFill>
                  <a:schemeClr val="dk1"/>
                </a:solidFill>
              </a:rPr>
              <a:t>εκ</a:t>
            </a:r>
            <a:r>
              <a:rPr lang="en-US" dirty="0">
                <a:solidFill>
                  <a:schemeClr val="dk1"/>
                </a:solidFill>
              </a:rPr>
              <a:t>παίδευσης, το LifeComp ενθαρρύνει </a:t>
            </a:r>
            <a:r>
              <a:rPr lang="el-GR" dirty="0">
                <a:solidFill>
                  <a:schemeClr val="dk1"/>
                </a:solidFill>
              </a:rPr>
              <a:t>τους/τις εκπαιδευτικούς</a:t>
            </a:r>
            <a:r>
              <a:rPr lang="en-US" dirty="0">
                <a:solidFill>
                  <a:schemeClr val="dk1"/>
                </a:solidFill>
              </a:rPr>
              <a:t> να </a:t>
            </a:r>
            <a:r>
              <a:rPr lang="en-US" dirty="0" err="1">
                <a:solidFill>
                  <a:schemeClr val="dk1"/>
                </a:solidFill>
              </a:rPr>
              <a:t>κοιτάξουν</a:t>
            </a:r>
            <a:r>
              <a:rPr lang="en-US" dirty="0">
                <a:solidFill>
                  <a:schemeClr val="dk1"/>
                </a:solidFill>
              </a:rPr>
              <a:t> π</a:t>
            </a:r>
            <a:r>
              <a:rPr lang="en-US" dirty="0" err="1">
                <a:solidFill>
                  <a:schemeClr val="dk1"/>
                </a:solidFill>
              </a:rPr>
              <a:t>έρ</a:t>
            </a:r>
            <a:r>
              <a:rPr lang="en-US" dirty="0">
                <a:solidFill>
                  <a:schemeClr val="dk1"/>
                </a:solidFill>
              </a:rPr>
              <a:t>α από τις τεχνικές δεξιότητες και να καλλιεργήσουν την ολόπλευρη ανάπτυξη του ατόμου.</a:t>
            </a:r>
            <a:endParaRPr dirty="0">
              <a:solidFill>
                <a:schemeClr val="dk1"/>
              </a:solidFill>
            </a:endParaRPr>
          </a:p>
          <a:p>
            <a:pPr marL="0" lvl="0" indent="0" algn="l" rtl="0">
              <a:lnSpc>
                <a:spcPct val="107000"/>
              </a:lnSpc>
              <a:spcBef>
                <a:spcPts val="1200"/>
              </a:spcBef>
              <a:spcAft>
                <a:spcPts val="0"/>
              </a:spcAft>
              <a:buNone/>
            </a:pPr>
            <a:r>
              <a:rPr lang="en-US" dirty="0">
                <a:solidFill>
                  <a:schemeClr val="dk1"/>
                </a:solidFill>
              </a:rPr>
              <a:t>Υπ</a:t>
            </a:r>
            <a:r>
              <a:rPr lang="en-US" dirty="0" err="1">
                <a:solidFill>
                  <a:schemeClr val="dk1"/>
                </a:solidFill>
              </a:rPr>
              <a:t>οστηρίζει</a:t>
            </a:r>
            <a:r>
              <a:rPr lang="en-US" dirty="0">
                <a:solidFill>
                  <a:schemeClr val="dk1"/>
                </a:solidFill>
              </a:rPr>
              <a:t> </a:t>
            </a:r>
            <a:r>
              <a:rPr lang="en-US" dirty="0" err="1">
                <a:solidFill>
                  <a:schemeClr val="dk1"/>
                </a:solidFill>
              </a:rPr>
              <a:t>τη</a:t>
            </a:r>
            <a:r>
              <a:rPr lang="en-US" dirty="0">
                <a:solidFill>
                  <a:schemeClr val="dk1"/>
                </a:solidFill>
              </a:rPr>
              <a:t> </a:t>
            </a:r>
            <a:r>
              <a:rPr lang="en-US" dirty="0" err="1">
                <a:solidFill>
                  <a:schemeClr val="dk1"/>
                </a:solidFill>
              </a:rPr>
              <a:t>ρύθμιση</a:t>
            </a:r>
            <a:r>
              <a:rPr lang="en-US" dirty="0">
                <a:solidFill>
                  <a:schemeClr val="dk1"/>
                </a:solidFill>
              </a:rPr>
              <a:t> </a:t>
            </a:r>
            <a:r>
              <a:rPr lang="en-US" dirty="0" err="1">
                <a:solidFill>
                  <a:schemeClr val="dk1"/>
                </a:solidFill>
              </a:rPr>
              <a:t>των</a:t>
            </a:r>
            <a:r>
              <a:rPr lang="en-US" dirty="0">
                <a:solidFill>
                  <a:schemeClr val="dk1"/>
                </a:solidFill>
              </a:rPr>
              <a:t> </a:t>
            </a:r>
            <a:r>
              <a:rPr lang="en-US" dirty="0" err="1">
                <a:solidFill>
                  <a:schemeClr val="dk1"/>
                </a:solidFill>
              </a:rPr>
              <a:t>συν</a:t>
            </a:r>
            <a:r>
              <a:rPr lang="en-US" dirty="0">
                <a:solidFill>
                  <a:schemeClr val="dk1"/>
                </a:solidFill>
              </a:rPr>
              <a:t>αισθημάτων, τη δια βίου μάθηση και την ηθική συμμετοχή σε ψηφιακές κοινότητες, τα οποία είναι όλα ζωτικής σημασίας για την προσέγγιση PERMA-Digital για την ευημερία στους ψηφιακούς χώρους.</a:t>
            </a:r>
            <a:endParaRPr dirty="0">
              <a:solidFill>
                <a:schemeClr val="dk1"/>
              </a:solidFill>
            </a:endParaRPr>
          </a:p>
          <a:p>
            <a:pPr marL="0" lvl="0" indent="0">
              <a:lnSpc>
                <a:spcPct val="115000"/>
              </a:lnSpc>
              <a:spcBef>
                <a:spcPts val="1200"/>
              </a:spcBef>
            </a:pPr>
            <a:r>
              <a:rPr lang="en-US" dirty="0" err="1">
                <a:solidFill>
                  <a:srgbClr val="000000"/>
                </a:solidFill>
              </a:rPr>
              <a:t>Το</a:t>
            </a:r>
            <a:r>
              <a:rPr lang="en-US" dirty="0">
                <a:solidFill>
                  <a:srgbClr val="000000"/>
                </a:solidFill>
              </a:rPr>
              <a:t> </a:t>
            </a:r>
            <a:r>
              <a:rPr lang="el-GR" dirty="0">
                <a:solidFill>
                  <a:srgbClr val="000000"/>
                </a:solidFill>
              </a:rPr>
              <a:t>Π</a:t>
            </a:r>
            <a:r>
              <a:rPr lang="en-US" dirty="0">
                <a:solidFill>
                  <a:srgbClr val="000000"/>
                </a:solidFill>
              </a:rPr>
              <a:t>λα</a:t>
            </a:r>
            <a:r>
              <a:rPr lang="en-US" dirty="0" err="1">
                <a:solidFill>
                  <a:srgbClr val="000000"/>
                </a:solidFill>
              </a:rPr>
              <a:t>ίσιο</a:t>
            </a:r>
            <a:r>
              <a:rPr lang="en-US" dirty="0">
                <a:solidFill>
                  <a:srgbClr val="000000"/>
                </a:solidFill>
              </a:rPr>
              <a:t> </a:t>
            </a:r>
            <a:r>
              <a:rPr lang="el-GR" dirty="0" err="1">
                <a:solidFill>
                  <a:srgbClr val="000000"/>
                </a:solidFill>
              </a:rPr>
              <a:t>Ι</a:t>
            </a:r>
            <a:r>
              <a:rPr lang="en-US" dirty="0">
                <a:solidFill>
                  <a:srgbClr val="000000"/>
                </a:solidFill>
              </a:rPr>
              <a:t>κα</a:t>
            </a:r>
            <a:r>
              <a:rPr lang="en-US" dirty="0" err="1">
                <a:solidFill>
                  <a:srgbClr val="000000"/>
                </a:solidFill>
              </a:rPr>
              <a:t>νοτήτων</a:t>
            </a:r>
            <a:r>
              <a:rPr lang="en-US" dirty="0">
                <a:solidFill>
                  <a:srgbClr val="000000"/>
                </a:solidFill>
              </a:rPr>
              <a:t> LifeComp π</a:t>
            </a:r>
            <a:r>
              <a:rPr lang="en-US" dirty="0" err="1">
                <a:solidFill>
                  <a:srgbClr val="000000"/>
                </a:solidFill>
              </a:rPr>
              <a:t>εριγράφει</a:t>
            </a:r>
            <a:r>
              <a:rPr lang="en-US" dirty="0">
                <a:solidFill>
                  <a:srgbClr val="000000"/>
                </a:solidFill>
              </a:rPr>
              <a:t> </a:t>
            </a:r>
            <a:r>
              <a:rPr lang="en-US" dirty="0" err="1">
                <a:solidFill>
                  <a:srgbClr val="000000"/>
                </a:solidFill>
              </a:rPr>
              <a:t>εννέ</a:t>
            </a:r>
            <a:r>
              <a:rPr lang="en-US" dirty="0">
                <a:solidFill>
                  <a:srgbClr val="000000"/>
                </a:solidFill>
              </a:rPr>
              <a:t>α</a:t>
            </a:r>
            <a:r>
              <a:rPr lang="el-GR" dirty="0">
                <a:solidFill>
                  <a:srgbClr val="000000"/>
                </a:solidFill>
              </a:rPr>
              <a:t> (8)</a:t>
            </a:r>
            <a:r>
              <a:rPr lang="en-US" dirty="0">
                <a:solidFill>
                  <a:srgbClr val="000000"/>
                </a:solidFill>
              </a:rPr>
              <a:t> ικανότητες, </a:t>
            </a:r>
            <a:r>
              <a:rPr lang="el-GR" dirty="0">
                <a:solidFill>
                  <a:srgbClr val="000000"/>
                </a:solidFill>
              </a:rPr>
              <a:t>οι οποίες οργανώνονται</a:t>
            </a:r>
            <a:r>
              <a:rPr lang="en-US" dirty="0">
                <a:solidFill>
                  <a:srgbClr val="000000"/>
                </a:solidFill>
              </a:rPr>
              <a:t> </a:t>
            </a:r>
            <a:r>
              <a:rPr lang="en-US" dirty="0" err="1">
                <a:solidFill>
                  <a:srgbClr val="000000"/>
                </a:solidFill>
              </a:rPr>
              <a:t>σε</a:t>
            </a:r>
            <a:r>
              <a:rPr lang="en-US" dirty="0">
                <a:solidFill>
                  <a:srgbClr val="000000"/>
                </a:solidFill>
              </a:rPr>
              <a:t> </a:t>
            </a:r>
            <a:r>
              <a:rPr lang="en-US" dirty="0" err="1">
                <a:solidFill>
                  <a:srgbClr val="000000"/>
                </a:solidFill>
              </a:rPr>
              <a:t>τρεις</a:t>
            </a:r>
            <a:r>
              <a:rPr lang="el-GR" dirty="0">
                <a:solidFill>
                  <a:srgbClr val="000000"/>
                </a:solidFill>
              </a:rPr>
              <a:t> (3)</a:t>
            </a:r>
            <a:r>
              <a:rPr lang="en-US" dirty="0">
                <a:solidFill>
                  <a:srgbClr val="000000"/>
                </a:solidFill>
              </a:rPr>
              <a:t> τομείς:</a:t>
            </a:r>
            <a:endParaRPr dirty="0">
              <a:solidFill>
                <a:srgbClr val="000000"/>
              </a:solidFill>
            </a:endParaRPr>
          </a:p>
          <a:p>
            <a:pPr marL="0" lvl="0" indent="0" algn="l" rtl="0">
              <a:lnSpc>
                <a:spcPct val="115000"/>
              </a:lnSpc>
              <a:spcBef>
                <a:spcPts val="0"/>
              </a:spcBef>
              <a:spcAft>
                <a:spcPts val="0"/>
              </a:spcAft>
              <a:buNone/>
            </a:pPr>
            <a:endParaRPr dirty="0">
              <a:solidFill>
                <a:srgbClr val="000000"/>
              </a:solidFill>
            </a:endParaRPr>
          </a:p>
          <a:p>
            <a:pPr marL="457200" lvl="0" indent="-342900" algn="l" rtl="0">
              <a:lnSpc>
                <a:spcPct val="115000"/>
              </a:lnSpc>
              <a:spcBef>
                <a:spcPts val="0"/>
              </a:spcBef>
              <a:spcAft>
                <a:spcPts val="0"/>
              </a:spcAft>
              <a:buClr>
                <a:schemeClr val="accent2"/>
              </a:buClr>
              <a:buSzPts val="1800"/>
              <a:buChar char="●"/>
            </a:pPr>
            <a:r>
              <a:rPr lang="en-US" dirty="0" err="1">
                <a:solidFill>
                  <a:srgbClr val="000000"/>
                </a:solidFill>
              </a:rPr>
              <a:t>Προσω</a:t>
            </a:r>
            <a:r>
              <a:rPr lang="en-US" dirty="0">
                <a:solidFill>
                  <a:srgbClr val="000000"/>
                </a:solidFill>
              </a:rPr>
              <a:t>πικ</a:t>
            </a:r>
            <a:r>
              <a:rPr lang="el-GR" dirty="0">
                <a:solidFill>
                  <a:srgbClr val="000000"/>
                </a:solidFill>
              </a:rPr>
              <a:t>ό</a:t>
            </a:r>
            <a:r>
              <a:rPr lang="en-US" dirty="0">
                <a:solidFill>
                  <a:srgbClr val="000000"/>
                </a:solidFill>
              </a:rPr>
              <a:t>ς</a:t>
            </a:r>
            <a:endParaRPr dirty="0">
              <a:solidFill>
                <a:srgbClr val="000000"/>
              </a:solidFill>
            </a:endParaRPr>
          </a:p>
          <a:p>
            <a:pPr marL="457200" lvl="0" indent="-342900" algn="l" rtl="0">
              <a:lnSpc>
                <a:spcPct val="115000"/>
              </a:lnSpc>
              <a:spcBef>
                <a:spcPts val="0"/>
              </a:spcBef>
              <a:spcAft>
                <a:spcPts val="0"/>
              </a:spcAft>
              <a:buClr>
                <a:schemeClr val="accent2"/>
              </a:buClr>
              <a:buSzPts val="1800"/>
              <a:buChar char="●"/>
            </a:pPr>
            <a:r>
              <a:rPr lang="en-US" dirty="0" err="1">
                <a:solidFill>
                  <a:srgbClr val="000000"/>
                </a:solidFill>
              </a:rPr>
              <a:t>Κοινωνικ</a:t>
            </a:r>
            <a:r>
              <a:rPr lang="el-GR" dirty="0">
                <a:solidFill>
                  <a:srgbClr val="000000"/>
                </a:solidFill>
              </a:rPr>
              <a:t>ό</a:t>
            </a:r>
            <a:r>
              <a:rPr lang="en-US" dirty="0">
                <a:solidFill>
                  <a:srgbClr val="000000"/>
                </a:solidFill>
              </a:rPr>
              <a:t>ς</a:t>
            </a:r>
            <a:endParaRPr dirty="0">
              <a:solidFill>
                <a:srgbClr val="000000"/>
              </a:solidFill>
            </a:endParaRPr>
          </a:p>
          <a:p>
            <a:pPr marL="457200" lvl="0" indent="-342900" algn="l" rtl="0">
              <a:lnSpc>
                <a:spcPct val="115000"/>
              </a:lnSpc>
              <a:spcBef>
                <a:spcPts val="0"/>
              </a:spcBef>
              <a:spcAft>
                <a:spcPts val="0"/>
              </a:spcAft>
              <a:buClr>
                <a:schemeClr val="accent2"/>
              </a:buClr>
              <a:buSzPts val="1800"/>
              <a:buChar char="●"/>
            </a:pPr>
            <a:r>
              <a:rPr lang="en-US" dirty="0">
                <a:solidFill>
                  <a:srgbClr val="000000"/>
                </a:solidFill>
              </a:rPr>
              <a:t>Μ</a:t>
            </a:r>
            <a:r>
              <a:rPr lang="el-GR" dirty="0" err="1">
                <a:solidFill>
                  <a:srgbClr val="000000"/>
                </a:solidFill>
              </a:rPr>
              <a:t>εταγνωστικός</a:t>
            </a:r>
            <a:endParaRPr dirty="0">
              <a:solidFill>
                <a:srgbClr val="000000"/>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3ae6d943e68_0_21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dirty="0"/>
          </a:p>
        </p:txBody>
      </p:sp>
      <p:sp>
        <p:nvSpPr>
          <p:cNvPr id="299" name="Google Shape;299;g3ae6d943e68_0_21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a:t>3.3 Πλαίσιο LifeComp</a:t>
            </a:r>
            <a:endParaRPr/>
          </a:p>
        </p:txBody>
      </p:sp>
      <p:sp>
        <p:nvSpPr>
          <p:cNvPr id="300" name="Google Shape;300;g3ae6d943e68_0_215"/>
          <p:cNvSpPr txBox="1">
            <a:spLocks noGrp="1"/>
          </p:cNvSpPr>
          <p:nvPr>
            <p:ph type="body" idx="2"/>
          </p:nvPr>
        </p:nvSpPr>
        <p:spPr>
          <a:xfrm>
            <a:off x="97975" y="1462675"/>
            <a:ext cx="11944500" cy="42330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a:p>
          <a:p>
            <a:pPr marL="0" lvl="0" indent="0" algn="l" rtl="0">
              <a:lnSpc>
                <a:spcPct val="90000"/>
              </a:lnSpc>
              <a:spcBef>
                <a:spcPts val="0"/>
              </a:spcBef>
              <a:spcAft>
                <a:spcPts val="0"/>
              </a:spcAft>
              <a:buClr>
                <a:schemeClr val="dk2"/>
              </a:buClr>
              <a:buSzPts val="1800"/>
              <a:buNone/>
            </a:pPr>
            <a:endParaRPr/>
          </a:p>
        </p:txBody>
      </p:sp>
      <p:pic>
        <p:nvPicPr>
          <p:cNvPr id="301" name="Google Shape;301;g3ae6d943e68_0_215"/>
          <p:cNvPicPr preferRelativeResize="0"/>
          <p:nvPr/>
        </p:nvPicPr>
        <p:blipFill>
          <a:blip r:embed="rId3">
            <a:alphaModFix/>
          </a:blip>
          <a:stretch>
            <a:fillRect/>
          </a:stretch>
        </p:blipFill>
        <p:spPr>
          <a:xfrm>
            <a:off x="1785925" y="1299513"/>
            <a:ext cx="8620125" cy="4714875"/>
          </a:xfrm>
          <a:prstGeom prst="rect">
            <a:avLst/>
          </a:prstGeom>
          <a:noFill/>
          <a:ln>
            <a:noFill/>
          </a:ln>
        </p:spPr>
      </p:pic>
      <p:pic>
        <p:nvPicPr>
          <p:cNvPr id="302" name="Google Shape;302;g3ae6d943e68_0_215"/>
          <p:cNvPicPr preferRelativeResize="0"/>
          <p:nvPr/>
        </p:nvPicPr>
        <p:blipFill>
          <a:blip r:embed="rId4">
            <a:alphaModFix/>
          </a:blip>
          <a:stretch>
            <a:fillRect/>
          </a:stretch>
        </p:blipFill>
        <p:spPr>
          <a:xfrm>
            <a:off x="1774450" y="6014400"/>
            <a:ext cx="8591550" cy="102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3ae6d943e68_0_22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dirty="0"/>
          </a:p>
        </p:txBody>
      </p:sp>
      <p:sp>
        <p:nvSpPr>
          <p:cNvPr id="308" name="Google Shape;308;g3ae6d943e68_0_228"/>
          <p:cNvSpPr txBox="1">
            <a:spLocks noGrp="1"/>
          </p:cNvSpPr>
          <p:nvPr>
            <p:ph type="body" idx="2"/>
          </p:nvPr>
        </p:nvSpPr>
        <p:spPr>
          <a:xfrm>
            <a:off x="6131375" y="1462676"/>
            <a:ext cx="5910900" cy="23991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500" b="1" dirty="0" err="1"/>
              <a:t>Κοινωνικ</a:t>
            </a:r>
            <a:r>
              <a:rPr lang="el-GR" sz="1500" b="1" dirty="0" err="1"/>
              <a:t>ός</a:t>
            </a:r>
            <a:r>
              <a:rPr lang="en-US" sz="1500" b="1" dirty="0"/>
              <a:t> </a:t>
            </a:r>
            <a:r>
              <a:rPr lang="el-GR" sz="1500" b="1" dirty="0"/>
              <a:t>τομέας</a:t>
            </a:r>
            <a:br>
              <a:rPr lang="en-US" sz="1500" dirty="0"/>
            </a:br>
            <a:r>
              <a:rPr lang="en-US" sz="1500" dirty="0" err="1"/>
              <a:t>Δίνει</a:t>
            </a:r>
            <a:r>
              <a:rPr lang="en-US" sz="1500" dirty="0"/>
              <a:t> </a:t>
            </a:r>
            <a:r>
              <a:rPr lang="en-US" sz="1500" dirty="0" err="1"/>
              <a:t>έμφ</a:t>
            </a:r>
            <a:r>
              <a:rPr lang="en-US" sz="1500" dirty="0"/>
              <a:t>αση στην ενσυναίσθηση, την επικοινωνία, τη συνεργασία και την επίλυση συγκρούσεων.</a:t>
            </a:r>
            <a:br>
              <a:rPr lang="en-US" sz="1500" dirty="0"/>
            </a:br>
            <a:r>
              <a:rPr lang="en-US" sz="1500" dirty="0" err="1"/>
              <a:t>Προετοιμάζει</a:t>
            </a:r>
            <a:r>
              <a:rPr lang="en-US" sz="1500" dirty="0"/>
              <a:t> τα </a:t>
            </a:r>
            <a:r>
              <a:rPr lang="en-US" sz="1500" dirty="0" err="1"/>
              <a:t>άτομ</a:t>
            </a:r>
            <a:r>
              <a:rPr lang="en-US" sz="1500" dirty="0"/>
              <a:t>α να συμμετέχουν με σεβασμό και εποικοδομητικά σε διαφορετικές ψηφιακές κοινότητες.</a:t>
            </a:r>
            <a:br>
              <a:rPr lang="en-US" sz="1500" dirty="0"/>
            </a:br>
            <a:br>
              <a:rPr lang="en-US" sz="1500" dirty="0"/>
            </a:br>
            <a:r>
              <a:rPr lang="en-US" sz="1500" i="1" dirty="0"/>
              <a:t>Πα</a:t>
            </a:r>
            <a:r>
              <a:rPr lang="en-US" sz="1500" i="1" dirty="0" err="1"/>
              <a:t>ράδειγμ</a:t>
            </a:r>
            <a:r>
              <a:rPr lang="en-US" sz="1500" i="1" dirty="0"/>
              <a:t>α: </a:t>
            </a:r>
            <a:r>
              <a:rPr lang="el-GR" sz="1500" dirty="0"/>
              <a:t>Οι εκπαιδευτικοί ενθαρρύνουν τους/τις μαθητές/-</a:t>
            </a:r>
            <a:r>
              <a:rPr lang="el-GR" sz="1500" dirty="0" err="1"/>
              <a:t>τριες</a:t>
            </a:r>
            <a:r>
              <a:rPr lang="en-US" sz="1500" dirty="0"/>
              <a:t> να </a:t>
            </a:r>
            <a:r>
              <a:rPr lang="en-US" sz="1500" dirty="0" err="1"/>
              <a:t>συζητούν</a:t>
            </a:r>
            <a:r>
              <a:rPr lang="en-US" sz="1500" dirty="0"/>
              <a:t> </a:t>
            </a:r>
            <a:r>
              <a:rPr lang="en-US" sz="1500" dirty="0" err="1"/>
              <a:t>δι</a:t>
            </a:r>
            <a:r>
              <a:rPr lang="en-US" sz="1500" dirty="0"/>
              <a:t>αφορετικές απόψεις σε διαδικτυακά φόρουμ ή να συνεργάζονται με σεβασμό σε ομαδικά έργα.</a:t>
            </a:r>
            <a:endParaRPr sz="1500" dirty="0">
              <a:solidFill>
                <a:schemeClr val="dk1"/>
              </a:solidFill>
            </a:endParaRPr>
          </a:p>
          <a:p>
            <a:pPr marL="0" lvl="0" indent="0" algn="l" rtl="0">
              <a:lnSpc>
                <a:spcPct val="90000"/>
              </a:lnSpc>
              <a:spcBef>
                <a:spcPts val="0"/>
              </a:spcBef>
              <a:spcAft>
                <a:spcPts val="0"/>
              </a:spcAft>
              <a:buClr>
                <a:schemeClr val="dk2"/>
              </a:buClr>
              <a:buSzPts val="1800"/>
              <a:buNone/>
            </a:pPr>
            <a:endParaRPr sz="1600" dirty="0"/>
          </a:p>
          <a:p>
            <a:pPr marL="0" lvl="0" indent="0" algn="l" rtl="0">
              <a:lnSpc>
                <a:spcPct val="90000"/>
              </a:lnSpc>
              <a:spcBef>
                <a:spcPts val="0"/>
              </a:spcBef>
              <a:spcAft>
                <a:spcPts val="0"/>
              </a:spcAft>
              <a:buClr>
                <a:schemeClr val="dk2"/>
              </a:buClr>
              <a:buSzPts val="1800"/>
              <a:buNone/>
            </a:pPr>
            <a:endParaRPr sz="1600" dirty="0"/>
          </a:p>
        </p:txBody>
      </p:sp>
      <p:sp>
        <p:nvSpPr>
          <p:cNvPr id="309" name="Google Shape;309;g3ae6d943e68_0_228"/>
          <p:cNvSpPr txBox="1">
            <a:spLocks noGrp="1"/>
          </p:cNvSpPr>
          <p:nvPr>
            <p:ph type="body" idx="3"/>
          </p:nvPr>
        </p:nvSpPr>
        <p:spPr>
          <a:xfrm>
            <a:off x="97970" y="854672"/>
            <a:ext cx="11944500" cy="550800"/>
          </a:xfrm>
          <a:prstGeom prst="rect">
            <a:avLst/>
          </a:prstGeom>
        </p:spPr>
        <p:txBody>
          <a:bodyPr spcFirstLastPara="1" wrap="square" lIns="91425" tIns="45700" rIns="91425" bIns="45700" anchor="ctr" anchorCtr="0">
            <a:noAutofit/>
          </a:bodyPr>
          <a:lstStyle/>
          <a:p>
            <a:pPr marL="0" lvl="0" indent="0" algn="just" rtl="0">
              <a:spcBef>
                <a:spcPts val="0"/>
              </a:spcBef>
              <a:spcAft>
                <a:spcPts val="0"/>
              </a:spcAft>
              <a:buNone/>
            </a:pPr>
            <a:r>
              <a:rPr lang="en-US"/>
              <a:t>3.3 Πλαίσιο LifeComp</a:t>
            </a:r>
            <a:endParaRPr/>
          </a:p>
        </p:txBody>
      </p:sp>
      <p:sp>
        <p:nvSpPr>
          <p:cNvPr id="310" name="Google Shape;310;g3ae6d943e68_0_228"/>
          <p:cNvSpPr txBox="1">
            <a:spLocks noGrp="1"/>
          </p:cNvSpPr>
          <p:nvPr>
            <p:ph type="body" idx="2"/>
          </p:nvPr>
        </p:nvSpPr>
        <p:spPr>
          <a:xfrm>
            <a:off x="185100" y="1544400"/>
            <a:ext cx="5910900" cy="2656800"/>
          </a:xfrm>
          <a:prstGeom prst="rect">
            <a:avLst/>
          </a:prstGeom>
          <a:noFill/>
          <a:ln>
            <a:noFill/>
          </a:ln>
        </p:spPr>
        <p:txBody>
          <a:bodyPr spcFirstLastPara="1" wrap="square" lIns="91425" tIns="45700" rIns="91425" bIns="45700" anchor="t" anchorCtr="0">
            <a:noAutofit/>
          </a:bodyPr>
          <a:lstStyle/>
          <a:p>
            <a:pPr marL="0" lvl="0" indent="0">
              <a:lnSpc>
                <a:spcPct val="107000"/>
              </a:lnSpc>
              <a:spcBef>
                <a:spcPts val="1200"/>
              </a:spcBef>
            </a:pPr>
            <a:r>
              <a:rPr lang="en-US" sz="1500" b="1" dirty="0" err="1"/>
              <a:t>Προσω</a:t>
            </a:r>
            <a:r>
              <a:rPr lang="en-US" sz="1500" b="1" dirty="0"/>
              <a:t>πικό</a:t>
            </a:r>
            <a:r>
              <a:rPr lang="el-GR" sz="1500" b="1" dirty="0"/>
              <a:t>ς</a:t>
            </a:r>
            <a:r>
              <a:rPr lang="en-US" sz="1500" b="1" dirty="0"/>
              <a:t> </a:t>
            </a:r>
            <a:r>
              <a:rPr lang="el-GR" sz="1500" b="1" dirty="0"/>
              <a:t>τομέας</a:t>
            </a:r>
            <a:br>
              <a:rPr lang="en-US" sz="1500" dirty="0"/>
            </a:br>
            <a:r>
              <a:rPr lang="en-US" sz="1500" dirty="0"/>
              <a:t>Εστιάζει στην αυτογνωσία, την αυτορρύθμιση, την προσαρμοστικότητα και την ευημερία (σωματική, ψυχική και συναισθηματική)</a:t>
            </a:r>
            <a:br>
              <a:rPr lang="en-US" sz="1500" dirty="0"/>
            </a:br>
            <a:r>
              <a:rPr lang="en-US" sz="1500" dirty="0"/>
              <a:t>Περιλαμβάνει την αναγνώριση των δυνατών σημείων και των συναισθημάτων του ατόμου, τη διαχείριση του άγχους και την ανάπτυξη μιας υγιούς νοοτροπίας απέναντι στην αλλαγή και την αβεβαιότητα.</a:t>
            </a:r>
            <a:br>
              <a:rPr lang="en-US" sz="1500" dirty="0"/>
            </a:br>
            <a:br>
              <a:rPr lang="en-US" sz="1500" dirty="0"/>
            </a:br>
            <a:r>
              <a:rPr lang="en-US" sz="1500" i="1" dirty="0"/>
              <a:t>Πα</a:t>
            </a:r>
            <a:r>
              <a:rPr lang="en-US" sz="1500" i="1" dirty="0" err="1"/>
              <a:t>ράδειγμ</a:t>
            </a:r>
            <a:r>
              <a:rPr lang="en-US" sz="1500" i="1" dirty="0"/>
              <a:t>α: </a:t>
            </a:r>
            <a:r>
              <a:rPr lang="en-US" sz="1500" dirty="0"/>
              <a:t>Οι εκπαιδευτικοί </a:t>
            </a:r>
            <a:r>
              <a:rPr lang="el-GR" sz="1500" dirty="0"/>
              <a:t>ασκούν την </a:t>
            </a:r>
            <a:r>
              <a:rPr lang="el-GR" sz="1500" dirty="0" err="1"/>
              <a:t>ενσυνειδητότητα</a:t>
            </a:r>
            <a:r>
              <a:rPr lang="el-GR" sz="1500" dirty="0"/>
              <a:t> ή τον </a:t>
            </a:r>
            <a:r>
              <a:rPr lang="el-GR" sz="1500" dirty="0" err="1"/>
              <a:t>αναστοχασμό</a:t>
            </a:r>
            <a:r>
              <a:rPr lang="el-GR" sz="1500" dirty="0"/>
              <a:t> για να διατηρήσουν την συναισθηματική τους ισορροπία προτού ανταποκριθούν σε δύσκολες καταστάσεις στην τάξη</a:t>
            </a:r>
            <a:r>
              <a:rPr lang="en-US" sz="1500" dirty="0"/>
              <a:t>.</a:t>
            </a:r>
            <a:endParaRPr sz="1500" dirty="0"/>
          </a:p>
          <a:p>
            <a:pPr marL="0" lvl="0" indent="0" algn="l" rtl="0">
              <a:lnSpc>
                <a:spcPct val="90000"/>
              </a:lnSpc>
              <a:spcBef>
                <a:spcPts val="0"/>
              </a:spcBef>
              <a:spcAft>
                <a:spcPts val="0"/>
              </a:spcAft>
              <a:buClr>
                <a:schemeClr val="dk2"/>
              </a:buClr>
              <a:buSzPts val="1800"/>
              <a:buNone/>
            </a:pPr>
            <a:endParaRPr sz="1600" dirty="0"/>
          </a:p>
          <a:p>
            <a:pPr marL="0" lvl="0" indent="0" algn="l" rtl="0">
              <a:lnSpc>
                <a:spcPct val="90000"/>
              </a:lnSpc>
              <a:spcBef>
                <a:spcPts val="0"/>
              </a:spcBef>
              <a:spcAft>
                <a:spcPts val="0"/>
              </a:spcAft>
              <a:buClr>
                <a:schemeClr val="dk2"/>
              </a:buClr>
              <a:buSzPts val="1800"/>
              <a:buNone/>
            </a:pPr>
            <a:endParaRPr sz="1600" dirty="0"/>
          </a:p>
        </p:txBody>
      </p:sp>
      <p:sp>
        <p:nvSpPr>
          <p:cNvPr id="311" name="Google Shape;311;g3ae6d943e68_0_228"/>
          <p:cNvSpPr txBox="1">
            <a:spLocks noGrp="1"/>
          </p:cNvSpPr>
          <p:nvPr>
            <p:ph type="body" idx="2"/>
          </p:nvPr>
        </p:nvSpPr>
        <p:spPr>
          <a:xfrm>
            <a:off x="2101755" y="4858603"/>
            <a:ext cx="8229600" cy="193782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1200"/>
              </a:spcAft>
              <a:buNone/>
            </a:pPr>
            <a:r>
              <a:rPr lang="en-US" sz="1500" b="1" dirty="0"/>
              <a:t>Μ</a:t>
            </a:r>
            <a:r>
              <a:rPr lang="el-GR" sz="1500" b="1" dirty="0" err="1"/>
              <a:t>εταγνωστικό</a:t>
            </a:r>
            <a:r>
              <a:rPr lang="en-US" sz="1500" b="1" dirty="0"/>
              <a:t>ς</a:t>
            </a:r>
            <a:r>
              <a:rPr lang="el-GR" sz="1500" b="1" dirty="0"/>
              <a:t> τομέας</a:t>
            </a:r>
            <a:br>
              <a:rPr lang="en-US" sz="1500" dirty="0"/>
            </a:br>
            <a:r>
              <a:rPr lang="en-US" sz="1500" dirty="0"/>
              <a:t>Ενθαρρύνει την περιέργεια, την κριτική σκέψη και την κινητοποίηση για συνεχή μάθηση.</a:t>
            </a:r>
            <a:br>
              <a:rPr lang="en-US" sz="1500" dirty="0"/>
            </a:br>
            <a:r>
              <a:rPr lang="en-US" sz="1500" dirty="0"/>
              <a:t>Υπ</a:t>
            </a:r>
            <a:r>
              <a:rPr lang="en-US" sz="1500" dirty="0" err="1"/>
              <a:t>οστηρίζει</a:t>
            </a:r>
            <a:r>
              <a:rPr lang="en-US" sz="1500" dirty="0"/>
              <a:t> </a:t>
            </a:r>
            <a:r>
              <a:rPr lang="en-US" sz="1500" dirty="0" err="1"/>
              <a:t>τη</a:t>
            </a:r>
            <a:r>
              <a:rPr lang="en-US" sz="1500" dirty="0"/>
              <a:t> </a:t>
            </a:r>
            <a:r>
              <a:rPr lang="en-US" sz="1500" dirty="0" err="1"/>
              <a:t>μετ</a:t>
            </a:r>
            <a:r>
              <a:rPr lang="en-US" sz="1500" dirty="0"/>
              <a:t>αγνώση, την ικανότητα</a:t>
            </a:r>
            <a:r>
              <a:rPr lang="el-GR" sz="1500" dirty="0"/>
              <a:t> του ατόμου</a:t>
            </a:r>
            <a:r>
              <a:rPr lang="en-US" sz="1500" dirty="0"/>
              <a:t> να σχεδιάζει, να παρακολουθεί και να αξιολογεί τη μάθησή του, τόσο online όσο και offline.</a:t>
            </a:r>
            <a:br>
              <a:rPr lang="en-US" sz="1500" dirty="0"/>
            </a:br>
            <a:br>
              <a:rPr lang="en-US" sz="1500" dirty="0"/>
            </a:br>
            <a:r>
              <a:rPr lang="en-US" sz="1500" i="1" dirty="0"/>
              <a:t>Πα</a:t>
            </a:r>
            <a:r>
              <a:rPr lang="en-US" sz="1500" i="1" dirty="0" err="1"/>
              <a:t>ράδειγμ</a:t>
            </a:r>
            <a:r>
              <a:rPr lang="en-US" sz="1500" i="1" dirty="0"/>
              <a:t>α: </a:t>
            </a:r>
            <a:r>
              <a:rPr lang="en-US" sz="1500" dirty="0"/>
              <a:t>Ένας</a:t>
            </a:r>
            <a:r>
              <a:rPr lang="el-GR" sz="1500" dirty="0"/>
              <a:t>/Μια</a:t>
            </a:r>
            <a:r>
              <a:rPr lang="en-US" sz="1500" dirty="0"/>
              <a:t> εκπαιδευτικός που αναστοχάζεται σχετικά με τον τρόπο με τον οποίο τα ψηφιακά εργαλεία μπορούν να υποστηρίξουν τη διαφοροποιημένη μάθηση ή μαθητές</a:t>
            </a:r>
            <a:r>
              <a:rPr lang="el-GR" sz="1500" dirty="0"/>
              <a:t>/-</a:t>
            </a:r>
            <a:r>
              <a:rPr lang="el-GR" sz="1500" dirty="0" err="1"/>
              <a:t>τριες</a:t>
            </a:r>
            <a:r>
              <a:rPr lang="en-US" sz="1500" dirty="0"/>
              <a:t> που θέτουν προσωπικούς μαθησιακούς στόχους χρησιμοποιώντας διαδικτυακούς πόρους.</a:t>
            </a:r>
            <a:endParaRPr sz="1500" dirty="0"/>
          </a:p>
        </p:txBody>
      </p:sp>
      <p:cxnSp>
        <p:nvCxnSpPr>
          <p:cNvPr id="312" name="Google Shape;312;g3ae6d943e68_0_228"/>
          <p:cNvCxnSpPr/>
          <p:nvPr/>
        </p:nvCxnSpPr>
        <p:spPr>
          <a:xfrm>
            <a:off x="6070200" y="1405500"/>
            <a:ext cx="40200" cy="2767500"/>
          </a:xfrm>
          <a:prstGeom prst="straightConnector1">
            <a:avLst/>
          </a:prstGeom>
          <a:noFill/>
          <a:ln w="9525" cap="flat" cmpd="sng">
            <a:solidFill>
              <a:schemeClr val="accent2"/>
            </a:solidFill>
            <a:prstDash val="solid"/>
            <a:round/>
            <a:headEnd type="none" w="med" len="med"/>
            <a:tailEnd type="none" w="med" len="med"/>
          </a:ln>
        </p:spPr>
      </p:cxnSp>
      <p:cxnSp>
        <p:nvCxnSpPr>
          <p:cNvPr id="313" name="Google Shape;313;g3ae6d943e68_0_228"/>
          <p:cNvCxnSpPr/>
          <p:nvPr/>
        </p:nvCxnSpPr>
        <p:spPr>
          <a:xfrm>
            <a:off x="212225" y="4886803"/>
            <a:ext cx="11838300" cy="195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3ae6d943e68_0_26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19" name="Google Shape;319;g3ae6d943e68_0_26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3.3 </a:t>
            </a:r>
            <a:r>
              <a:rPr lang="en-US" dirty="0" err="1"/>
              <a:t>Γι</a:t>
            </a:r>
            <a:r>
              <a:rPr lang="en-US" dirty="0"/>
              <a:t>ατί </a:t>
            </a:r>
            <a:r>
              <a:rPr lang="el-GR" dirty="0"/>
              <a:t>Π</a:t>
            </a:r>
            <a:r>
              <a:rPr lang="en-US" dirty="0" err="1"/>
              <a:t>ρέ</a:t>
            </a:r>
            <a:r>
              <a:rPr lang="en-US" dirty="0"/>
              <a:t>πει να </a:t>
            </a:r>
            <a:r>
              <a:rPr lang="el-GR" dirty="0"/>
              <a:t>Σ</a:t>
            </a:r>
            <a:r>
              <a:rPr lang="en-US" dirty="0"/>
              <a:t>ας </a:t>
            </a:r>
            <a:r>
              <a:rPr lang="el-GR" dirty="0"/>
              <a:t>Ε</a:t>
            </a:r>
            <a:r>
              <a:rPr lang="en-US" dirty="0" err="1"/>
              <a:t>νδι</a:t>
            </a:r>
            <a:r>
              <a:rPr lang="en-US" dirty="0"/>
              <a:t>αφέρει το LifeComp</a:t>
            </a:r>
            <a:endParaRPr dirty="0"/>
          </a:p>
        </p:txBody>
      </p:sp>
      <p:sp>
        <p:nvSpPr>
          <p:cNvPr id="320" name="Google Shape;320;g3ae6d943e68_0_261"/>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dirty="0" err="1">
                <a:solidFill>
                  <a:schemeClr val="dk1"/>
                </a:solidFill>
              </a:rPr>
              <a:t>Το</a:t>
            </a:r>
            <a:r>
              <a:rPr lang="en-US" dirty="0">
                <a:solidFill>
                  <a:schemeClr val="dk1"/>
                </a:solidFill>
              </a:rPr>
              <a:t> </a:t>
            </a:r>
            <a:r>
              <a:rPr lang="en-US" dirty="0" err="1">
                <a:solidFill>
                  <a:schemeClr val="dk1"/>
                </a:solidFill>
              </a:rPr>
              <a:t>LifeComp</a:t>
            </a:r>
            <a:r>
              <a:rPr lang="en-US" dirty="0">
                <a:solidFill>
                  <a:schemeClr val="dk1"/>
                </a:solidFill>
              </a:rPr>
              <a:t> </a:t>
            </a:r>
            <a:r>
              <a:rPr lang="en-US" dirty="0" err="1">
                <a:solidFill>
                  <a:schemeClr val="dk1"/>
                </a:solidFill>
              </a:rPr>
              <a:t>συμ</a:t>
            </a:r>
            <a:r>
              <a:rPr lang="en-US" dirty="0">
                <a:solidFill>
                  <a:schemeClr val="dk1"/>
                </a:solidFill>
              </a:rPr>
              <a:t>πληρώνει το </a:t>
            </a:r>
            <a:r>
              <a:rPr lang="el-GR" dirty="0">
                <a:solidFill>
                  <a:schemeClr val="dk1"/>
                </a:solidFill>
              </a:rPr>
              <a:t>Π</a:t>
            </a:r>
            <a:r>
              <a:rPr lang="en-US" dirty="0">
                <a:solidFill>
                  <a:schemeClr val="dk1"/>
                </a:solidFill>
              </a:rPr>
              <a:t>λα</a:t>
            </a:r>
            <a:r>
              <a:rPr lang="en-US" dirty="0" err="1">
                <a:solidFill>
                  <a:schemeClr val="dk1"/>
                </a:solidFill>
              </a:rPr>
              <a:t>ίσιο</a:t>
            </a:r>
            <a:r>
              <a:rPr lang="en-US" dirty="0">
                <a:solidFill>
                  <a:schemeClr val="dk1"/>
                </a:solidFill>
              </a:rPr>
              <a:t> DigComp εστιάζοντας στις </a:t>
            </a:r>
            <a:r>
              <a:rPr lang="en-US" b="1" dirty="0">
                <a:solidFill>
                  <a:schemeClr val="dk1"/>
                </a:solidFill>
              </a:rPr>
              <a:t>προσωπικές και κοινωνικές ικανότητες </a:t>
            </a:r>
            <a:r>
              <a:rPr lang="en-US" dirty="0">
                <a:solidFill>
                  <a:schemeClr val="dk1"/>
                </a:solidFill>
              </a:rPr>
              <a:t>που υποστηρίζουν την υπεύθυνη, ισορροπημένη και ουσιαστική χρήση της τεχνολογίας. </a:t>
            </a:r>
            <a:endParaRPr dirty="0">
              <a:solidFill>
                <a:schemeClr val="dk1"/>
              </a:solidFill>
            </a:endParaRPr>
          </a:p>
          <a:p>
            <a:pPr marL="0" lvl="0" indent="0" algn="l" rtl="0">
              <a:lnSpc>
                <a:spcPct val="107000"/>
              </a:lnSpc>
              <a:spcBef>
                <a:spcPts val="1200"/>
              </a:spcBef>
              <a:spcAft>
                <a:spcPts val="0"/>
              </a:spcAft>
              <a:buNone/>
            </a:pPr>
            <a:r>
              <a:rPr lang="en-US" dirty="0">
                <a:solidFill>
                  <a:schemeClr val="dk1"/>
                </a:solidFill>
              </a:rPr>
              <a:t>Η </a:t>
            </a:r>
            <a:r>
              <a:rPr lang="en-US" dirty="0" err="1">
                <a:solidFill>
                  <a:schemeClr val="dk1"/>
                </a:solidFill>
              </a:rPr>
              <a:t>εφ</a:t>
            </a:r>
            <a:r>
              <a:rPr lang="en-US" dirty="0">
                <a:solidFill>
                  <a:schemeClr val="dk1"/>
                </a:solidFill>
              </a:rPr>
              <a:t>αρμογή του </a:t>
            </a:r>
            <a:r>
              <a:rPr lang="el-GR" dirty="0">
                <a:solidFill>
                  <a:schemeClr val="dk1"/>
                </a:solidFill>
              </a:rPr>
              <a:t>Π</a:t>
            </a:r>
            <a:r>
              <a:rPr lang="en-US" dirty="0">
                <a:solidFill>
                  <a:schemeClr val="dk1"/>
                </a:solidFill>
              </a:rPr>
              <a:t>λα</a:t>
            </a:r>
            <a:r>
              <a:rPr lang="en-US" dirty="0" err="1">
                <a:solidFill>
                  <a:schemeClr val="dk1"/>
                </a:solidFill>
              </a:rPr>
              <a:t>ισίου</a:t>
            </a:r>
            <a:r>
              <a:rPr lang="en-US" dirty="0">
                <a:solidFill>
                  <a:schemeClr val="dk1"/>
                </a:solidFill>
              </a:rPr>
              <a:t> DigComp έχει επισημάνει κενά στην ευημερία, την αυτορρύθμιση, την ευαισθητοποίηση, την ευθύνη και την κριτική σκέψη. </a:t>
            </a:r>
            <a:r>
              <a:rPr lang="en-US" dirty="0" err="1">
                <a:solidFill>
                  <a:schemeClr val="dk1"/>
                </a:solidFill>
              </a:rPr>
              <a:t>Αυτά</a:t>
            </a:r>
            <a:r>
              <a:rPr lang="en-US" dirty="0">
                <a:solidFill>
                  <a:schemeClr val="dk1"/>
                </a:solidFill>
              </a:rPr>
              <a:t> τα </a:t>
            </a:r>
            <a:r>
              <a:rPr lang="en-US" dirty="0" err="1">
                <a:solidFill>
                  <a:schemeClr val="dk1"/>
                </a:solidFill>
              </a:rPr>
              <a:t>κενά</a:t>
            </a:r>
            <a:r>
              <a:rPr lang="en-US" dirty="0">
                <a:solidFill>
                  <a:schemeClr val="dk1"/>
                </a:solidFill>
              </a:rPr>
              <a:t> μπ</a:t>
            </a:r>
            <a:r>
              <a:rPr lang="en-US" dirty="0" err="1">
                <a:solidFill>
                  <a:schemeClr val="dk1"/>
                </a:solidFill>
              </a:rPr>
              <a:t>ορούν</a:t>
            </a:r>
            <a:r>
              <a:rPr lang="en-US" dirty="0">
                <a:solidFill>
                  <a:schemeClr val="dk1"/>
                </a:solidFill>
              </a:rPr>
              <a:t> να α</a:t>
            </a:r>
            <a:r>
              <a:rPr lang="en-US" dirty="0" err="1">
                <a:solidFill>
                  <a:schemeClr val="dk1"/>
                </a:solidFill>
              </a:rPr>
              <a:t>ντιμετω</a:t>
            </a:r>
            <a:r>
              <a:rPr lang="en-US" dirty="0">
                <a:solidFill>
                  <a:schemeClr val="dk1"/>
                </a:solidFill>
              </a:rPr>
              <a:t>πιστούν με την ενσωμάτωση του DigComp στο </a:t>
            </a:r>
            <a:r>
              <a:rPr lang="el-GR" dirty="0">
                <a:solidFill>
                  <a:schemeClr val="dk1"/>
                </a:solidFill>
              </a:rPr>
              <a:t>Π</a:t>
            </a:r>
            <a:r>
              <a:rPr lang="en-US" dirty="0">
                <a:solidFill>
                  <a:schemeClr val="dk1"/>
                </a:solidFill>
              </a:rPr>
              <a:t>λα</a:t>
            </a:r>
            <a:r>
              <a:rPr lang="en-US" dirty="0" err="1">
                <a:solidFill>
                  <a:schemeClr val="dk1"/>
                </a:solidFill>
              </a:rPr>
              <a:t>ίσιο</a:t>
            </a:r>
            <a:r>
              <a:rPr lang="en-US" dirty="0">
                <a:solidFill>
                  <a:schemeClr val="dk1"/>
                </a:solidFill>
              </a:rPr>
              <a:t> LifeComp.       </a:t>
            </a:r>
            <a:endParaRPr dirty="0">
              <a:solidFill>
                <a:schemeClr val="dk1"/>
              </a:solidFill>
            </a:endParaRPr>
          </a:p>
          <a:p>
            <a:pPr marL="457200" lvl="0" indent="-342900" algn="l" rtl="0">
              <a:lnSpc>
                <a:spcPct val="107000"/>
              </a:lnSpc>
              <a:spcBef>
                <a:spcPts val="1200"/>
              </a:spcBef>
              <a:spcAft>
                <a:spcPts val="0"/>
              </a:spcAft>
              <a:buClr>
                <a:schemeClr val="dk1"/>
              </a:buClr>
              <a:buSzPts val="1800"/>
              <a:buFont typeface="Calibri"/>
              <a:buAutoNum type="arabicPeriod"/>
            </a:pPr>
            <a:r>
              <a:rPr lang="en-US" b="1" dirty="0" err="1">
                <a:solidFill>
                  <a:schemeClr val="dk1"/>
                </a:solidFill>
              </a:rPr>
              <a:t>DigComp</a:t>
            </a:r>
            <a:r>
              <a:rPr lang="en-US" b="1" dirty="0">
                <a:solidFill>
                  <a:schemeClr val="dk1"/>
                </a:solidFill>
              </a:rPr>
              <a:t> </a:t>
            </a:r>
            <a:r>
              <a:rPr lang="en-US" dirty="0">
                <a:solidFill>
                  <a:schemeClr val="dk1"/>
                </a:solidFill>
              </a:rPr>
              <a:t>-&gt; </a:t>
            </a:r>
            <a:r>
              <a:rPr lang="en-US" dirty="0" err="1">
                <a:solidFill>
                  <a:schemeClr val="dk1"/>
                </a:solidFill>
              </a:rPr>
              <a:t>εστιάζει</a:t>
            </a:r>
            <a:r>
              <a:rPr lang="en-US" dirty="0">
                <a:solidFill>
                  <a:schemeClr val="dk1"/>
                </a:solidFill>
              </a:rPr>
              <a:t> </a:t>
            </a:r>
            <a:r>
              <a:rPr lang="en-US" dirty="0" err="1">
                <a:solidFill>
                  <a:schemeClr val="dk1"/>
                </a:solidFill>
              </a:rPr>
              <a:t>στο</a:t>
            </a:r>
            <a:r>
              <a:rPr lang="en-US" dirty="0">
                <a:solidFill>
                  <a:schemeClr val="dk1"/>
                </a:solidFill>
              </a:rPr>
              <a:t> </a:t>
            </a:r>
            <a:r>
              <a:rPr lang="en-US" i="1" u="sng" dirty="0" err="1">
                <a:solidFill>
                  <a:schemeClr val="dk1"/>
                </a:solidFill>
              </a:rPr>
              <a:t>τι</a:t>
            </a:r>
            <a:r>
              <a:rPr lang="en-US" i="1" u="sng" dirty="0">
                <a:solidFill>
                  <a:schemeClr val="dk1"/>
                </a:solidFill>
              </a:rPr>
              <a:t> </a:t>
            </a:r>
            <a:r>
              <a:rPr lang="en-US" dirty="0">
                <a:solidFill>
                  <a:schemeClr val="dk1"/>
                </a:solidFill>
              </a:rPr>
              <a:t>κάνουν </a:t>
            </a:r>
            <a:r>
              <a:rPr lang="en-US" dirty="0" err="1">
                <a:solidFill>
                  <a:schemeClr val="dk1"/>
                </a:solidFill>
              </a:rPr>
              <a:t>οι</a:t>
            </a:r>
            <a:r>
              <a:rPr lang="en-US" dirty="0">
                <a:solidFill>
                  <a:schemeClr val="dk1"/>
                </a:solidFill>
              </a:rPr>
              <a:t> </a:t>
            </a:r>
            <a:r>
              <a:rPr lang="en-US" dirty="0" err="1">
                <a:solidFill>
                  <a:schemeClr val="dk1"/>
                </a:solidFill>
              </a:rPr>
              <a:t>άνθρω</a:t>
            </a:r>
            <a:r>
              <a:rPr lang="en-US" dirty="0">
                <a:solidFill>
                  <a:schemeClr val="dk1"/>
                </a:solidFill>
              </a:rPr>
              <a:t>ποι με τα ψηφιακά εργαλεία</a:t>
            </a:r>
            <a:r>
              <a:rPr lang="el-GR" dirty="0">
                <a:solidFill>
                  <a:schemeClr val="dk1"/>
                </a:solidFill>
              </a:rPr>
              <a:t>.</a:t>
            </a:r>
            <a:endParaRPr dirty="0">
              <a:solidFill>
                <a:schemeClr val="dk1"/>
              </a:solidFill>
            </a:endParaRPr>
          </a:p>
          <a:p>
            <a:pPr marL="457200" lvl="0" indent="-342900" algn="l" rtl="0">
              <a:lnSpc>
                <a:spcPct val="107000"/>
              </a:lnSpc>
              <a:spcBef>
                <a:spcPts val="1200"/>
              </a:spcBef>
              <a:spcAft>
                <a:spcPts val="0"/>
              </a:spcAft>
              <a:buClr>
                <a:schemeClr val="dk1"/>
              </a:buClr>
              <a:buSzPts val="1800"/>
              <a:buFont typeface="Calibri"/>
              <a:buAutoNum type="arabicPeriod"/>
            </a:pPr>
            <a:r>
              <a:rPr lang="en-US" b="1" dirty="0" err="1">
                <a:solidFill>
                  <a:schemeClr val="dk1"/>
                </a:solidFill>
              </a:rPr>
              <a:t>LifeComp</a:t>
            </a:r>
            <a:r>
              <a:rPr lang="en-US" b="1" dirty="0">
                <a:solidFill>
                  <a:schemeClr val="dk1"/>
                </a:solidFill>
              </a:rPr>
              <a:t> </a:t>
            </a:r>
            <a:r>
              <a:rPr lang="en-US" dirty="0">
                <a:solidFill>
                  <a:schemeClr val="dk1"/>
                </a:solidFill>
              </a:rPr>
              <a:t>-&gt;</a:t>
            </a:r>
            <a:r>
              <a:rPr lang="en-US" b="1" dirty="0">
                <a:solidFill>
                  <a:schemeClr val="dk1"/>
                </a:solidFill>
              </a:rPr>
              <a:t> </a:t>
            </a:r>
            <a:r>
              <a:rPr lang="en-US" dirty="0" err="1">
                <a:solidFill>
                  <a:schemeClr val="dk1"/>
                </a:solidFill>
              </a:rPr>
              <a:t>εστιάζει</a:t>
            </a:r>
            <a:r>
              <a:rPr lang="en-US" dirty="0">
                <a:solidFill>
                  <a:schemeClr val="dk1"/>
                </a:solidFill>
              </a:rPr>
              <a:t> </a:t>
            </a:r>
            <a:r>
              <a:rPr lang="en-US" dirty="0" err="1">
                <a:solidFill>
                  <a:schemeClr val="dk1"/>
                </a:solidFill>
              </a:rPr>
              <a:t>στον</a:t>
            </a:r>
            <a:r>
              <a:rPr lang="en-US" dirty="0">
                <a:solidFill>
                  <a:schemeClr val="dk1"/>
                </a:solidFill>
              </a:rPr>
              <a:t> </a:t>
            </a:r>
            <a:r>
              <a:rPr lang="en-US" i="1" u="sng" dirty="0" err="1">
                <a:solidFill>
                  <a:schemeClr val="dk1"/>
                </a:solidFill>
              </a:rPr>
              <a:t>τρό</a:t>
            </a:r>
            <a:r>
              <a:rPr lang="en-US" i="1" u="sng" dirty="0">
                <a:solidFill>
                  <a:schemeClr val="dk1"/>
                </a:solidFill>
              </a:rPr>
              <a:t>πο</a:t>
            </a:r>
            <a:r>
              <a:rPr lang="en-US" dirty="0">
                <a:solidFill>
                  <a:schemeClr val="dk1"/>
                </a:solidFill>
              </a:rPr>
              <a:t> με τον οποίο</a:t>
            </a:r>
            <a:r>
              <a:rPr lang="el-GR" dirty="0">
                <a:solidFill>
                  <a:schemeClr val="dk1"/>
                </a:solidFill>
              </a:rPr>
              <a:t> οι άνθρωποι</a:t>
            </a:r>
            <a:r>
              <a:rPr lang="en-US" dirty="0">
                <a:solidFill>
                  <a:schemeClr val="dk1"/>
                </a:solidFill>
              </a:rPr>
              <a:t> σκέφτονται, αισθάνονται και αλληλεπιδρούν όταν τα χρησιμοποιούν. </a:t>
            </a: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
        <p:nvSpPr>
          <p:cNvPr id="321" name="Google Shape;321;g3ae6d943e68_0_261"/>
          <p:cNvSpPr txBox="1"/>
          <p:nvPr/>
        </p:nvSpPr>
        <p:spPr>
          <a:xfrm>
            <a:off x="1316725" y="4711025"/>
            <a:ext cx="9507000" cy="204096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lvl="0" algn="ctr">
              <a:lnSpc>
                <a:spcPct val="107000"/>
              </a:lnSpc>
              <a:spcBef>
                <a:spcPts val="1400"/>
              </a:spcBef>
            </a:pPr>
            <a:r>
              <a:rPr lang="en-US" sz="2100" b="1" dirty="0" err="1">
                <a:solidFill>
                  <a:schemeClr val="dk1"/>
                </a:solidFill>
              </a:rPr>
              <a:t>Εφ</a:t>
            </a:r>
            <a:r>
              <a:rPr lang="en-US" sz="2100" b="1" dirty="0">
                <a:solidFill>
                  <a:schemeClr val="dk1"/>
                </a:solidFill>
              </a:rPr>
              <a:t>αρμόζοντας το LifeComp παράλληλα με το DigComp, μπορείτε να σχεδιάσετε μαθησιακές εμπειρίες που προάγουν τόσο την ψηφιακή ικανότητα όσο και την ευημερία, </a:t>
            </a:r>
            <a:r>
              <a:rPr lang="el-GR" sz="2100" b="1" dirty="0">
                <a:solidFill>
                  <a:schemeClr val="dk1"/>
                </a:solidFill>
              </a:rPr>
              <a:t>και να βοηθήσετε</a:t>
            </a:r>
            <a:r>
              <a:rPr lang="en-US" sz="2100" b="1" dirty="0">
                <a:solidFill>
                  <a:schemeClr val="dk1"/>
                </a:solidFill>
              </a:rPr>
              <a:t> </a:t>
            </a:r>
            <a:r>
              <a:rPr lang="el-GR" sz="2100" b="1" dirty="0">
                <a:solidFill>
                  <a:schemeClr val="dk1"/>
                </a:solidFill>
              </a:rPr>
              <a:t>τους/τις μαθήτριες/-</a:t>
            </a:r>
            <a:r>
              <a:rPr lang="el-GR" sz="2100" b="1" dirty="0" err="1">
                <a:solidFill>
                  <a:schemeClr val="dk1"/>
                </a:solidFill>
              </a:rPr>
              <a:t>τριες</a:t>
            </a:r>
            <a:r>
              <a:rPr lang="en-US" sz="2100" b="1" dirty="0">
                <a:solidFill>
                  <a:schemeClr val="dk1"/>
                </a:solidFill>
              </a:rPr>
              <a:t> να </a:t>
            </a:r>
            <a:r>
              <a:rPr lang="el-GR" sz="2100" b="1" dirty="0">
                <a:solidFill>
                  <a:schemeClr val="dk1"/>
                </a:solidFill>
              </a:rPr>
              <a:t>αξιοποιήσουν </a:t>
            </a:r>
            <a:r>
              <a:rPr lang="en-US" sz="2100" b="1" dirty="0" err="1">
                <a:solidFill>
                  <a:schemeClr val="dk1"/>
                </a:solidFill>
              </a:rPr>
              <a:t>την</a:t>
            </a:r>
            <a:r>
              <a:rPr lang="en-US" sz="2100" b="1" dirty="0">
                <a:solidFill>
                  <a:schemeClr val="dk1"/>
                </a:solidFill>
              </a:rPr>
              <a:t> τεχνολογία με σκοπό, ισορροπία και ενσυναίσθηση.</a:t>
            </a:r>
            <a:endParaRPr sz="2100" b="1" dirty="0">
              <a:solidFill>
                <a:schemeClr val="dk1"/>
              </a:solidFill>
            </a:endParaRPr>
          </a:p>
          <a:p>
            <a:pPr marL="457200" lvl="0" indent="0" algn="ctr" rtl="0">
              <a:lnSpc>
                <a:spcPct val="107000"/>
              </a:lnSpc>
              <a:spcBef>
                <a:spcPts val="1200"/>
              </a:spcBef>
              <a:spcAft>
                <a:spcPts val="1200"/>
              </a:spcAft>
              <a:buNone/>
            </a:pPr>
            <a:endParaRPr sz="2200" dirty="0">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3ae6d943e68_0_26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27" name="Google Shape;327;g3ae6d943e68_0_268"/>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3.4 </a:t>
            </a:r>
            <a:r>
              <a:rPr lang="en-US" dirty="0" err="1"/>
              <a:t>Δρ</a:t>
            </a:r>
            <a:r>
              <a:rPr lang="en-US" dirty="0"/>
              <a:t>αστηριότητα 1 - Εφαρμογή του </a:t>
            </a:r>
            <a:r>
              <a:rPr lang="el-GR" dirty="0"/>
              <a:t>Π</a:t>
            </a:r>
            <a:r>
              <a:rPr lang="en-US" dirty="0"/>
              <a:t>λα</a:t>
            </a:r>
            <a:r>
              <a:rPr lang="en-US" dirty="0" err="1"/>
              <a:t>ισίου</a:t>
            </a:r>
            <a:r>
              <a:rPr lang="en-US" dirty="0"/>
              <a:t> </a:t>
            </a:r>
            <a:r>
              <a:rPr lang="en-US" dirty="0" err="1"/>
              <a:t>LifeComp</a:t>
            </a:r>
            <a:r>
              <a:rPr lang="en-US" dirty="0"/>
              <a:t> </a:t>
            </a:r>
            <a:r>
              <a:rPr lang="en-US" dirty="0" err="1"/>
              <a:t>στη</a:t>
            </a:r>
            <a:r>
              <a:rPr lang="en-US" dirty="0"/>
              <a:t> </a:t>
            </a:r>
            <a:r>
              <a:rPr lang="el-GR" dirty="0"/>
              <a:t>Δ</a:t>
            </a:r>
            <a:r>
              <a:rPr lang="en-US" dirty="0" err="1"/>
              <a:t>ιδ</a:t>
            </a:r>
            <a:r>
              <a:rPr lang="en-US" dirty="0"/>
              <a:t>ασκαλία </a:t>
            </a:r>
            <a:r>
              <a:rPr lang="el-GR" dirty="0"/>
              <a:t>Σ</a:t>
            </a:r>
            <a:r>
              <a:rPr lang="en-US" dirty="0"/>
              <a:t>ας</a:t>
            </a:r>
            <a:endParaRPr dirty="0"/>
          </a:p>
        </p:txBody>
      </p:sp>
      <p:sp>
        <p:nvSpPr>
          <p:cNvPr id="328" name="Google Shape;328;g3ae6d943e68_0_268"/>
          <p:cNvSpPr txBox="1">
            <a:spLocks noGrp="1"/>
          </p:cNvSpPr>
          <p:nvPr>
            <p:ph type="body" idx="2"/>
          </p:nvPr>
        </p:nvSpPr>
        <p:spPr>
          <a:xfrm>
            <a:off x="97975" y="1462675"/>
            <a:ext cx="67314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sz="1600" b="1" dirty="0" err="1">
                <a:solidFill>
                  <a:schemeClr val="dk1"/>
                </a:solidFill>
              </a:rPr>
              <a:t>Βήμ</a:t>
            </a:r>
            <a:r>
              <a:rPr lang="en-US" sz="1600" b="1" dirty="0">
                <a:solidFill>
                  <a:schemeClr val="dk1"/>
                </a:solidFill>
              </a:rPr>
              <a:t>α 1</a:t>
            </a:r>
            <a:r>
              <a:rPr lang="el-GR" sz="1600" b="1" dirty="0">
                <a:solidFill>
                  <a:schemeClr val="dk1"/>
                </a:solidFill>
              </a:rPr>
              <a:t>ο:</a:t>
            </a:r>
            <a:endParaRPr sz="1600" b="1" dirty="0">
              <a:solidFill>
                <a:schemeClr val="dk1"/>
              </a:solidFill>
            </a:endParaRPr>
          </a:p>
          <a:p>
            <a:pPr marL="0" lvl="0" indent="0" algn="l" rtl="0">
              <a:lnSpc>
                <a:spcPct val="107000"/>
              </a:lnSpc>
              <a:spcBef>
                <a:spcPts val="1400"/>
              </a:spcBef>
              <a:spcAft>
                <a:spcPts val="0"/>
              </a:spcAft>
              <a:buNone/>
            </a:pPr>
            <a:r>
              <a:rPr lang="en-US" sz="1600" dirty="0" err="1">
                <a:solidFill>
                  <a:schemeClr val="dk1"/>
                </a:solidFill>
              </a:rPr>
              <a:t>Αφιερώστε</a:t>
            </a:r>
            <a:r>
              <a:rPr lang="en-US" sz="1600" dirty="0">
                <a:solidFill>
                  <a:schemeClr val="dk1"/>
                </a:solidFill>
              </a:rPr>
              <a:t> </a:t>
            </a:r>
            <a:r>
              <a:rPr lang="en-US" sz="1600" dirty="0" err="1">
                <a:solidFill>
                  <a:schemeClr val="dk1"/>
                </a:solidFill>
              </a:rPr>
              <a:t>λίγο</a:t>
            </a:r>
            <a:r>
              <a:rPr lang="en-US" sz="1600" dirty="0">
                <a:solidFill>
                  <a:schemeClr val="dk1"/>
                </a:solidFill>
              </a:rPr>
              <a:t> </a:t>
            </a:r>
            <a:r>
              <a:rPr lang="en-US" sz="1600" dirty="0" err="1">
                <a:solidFill>
                  <a:schemeClr val="dk1"/>
                </a:solidFill>
              </a:rPr>
              <a:t>χρόνο</a:t>
            </a:r>
            <a:r>
              <a:rPr lang="en-US" sz="1600" dirty="0">
                <a:solidFill>
                  <a:schemeClr val="dk1"/>
                </a:solidFill>
              </a:rPr>
              <a:t> </a:t>
            </a:r>
            <a:r>
              <a:rPr lang="en-US" sz="1600" dirty="0" err="1">
                <a:solidFill>
                  <a:schemeClr val="dk1"/>
                </a:solidFill>
              </a:rPr>
              <a:t>γι</a:t>
            </a:r>
            <a:r>
              <a:rPr lang="en-US" sz="1600" dirty="0">
                <a:solidFill>
                  <a:schemeClr val="dk1"/>
                </a:solidFill>
              </a:rPr>
              <a:t>α να σκεφτείτε και να ανα</a:t>
            </a:r>
            <a:r>
              <a:rPr lang="el-GR" sz="1600" dirty="0" err="1">
                <a:solidFill>
                  <a:schemeClr val="dk1"/>
                </a:solidFill>
              </a:rPr>
              <a:t>στοχα</a:t>
            </a:r>
            <a:r>
              <a:rPr lang="en-US" sz="1600" dirty="0" err="1">
                <a:solidFill>
                  <a:schemeClr val="dk1"/>
                </a:solidFill>
              </a:rPr>
              <a:t>στείτε</a:t>
            </a:r>
            <a:r>
              <a:rPr lang="en-US" sz="1600" dirty="0">
                <a:solidFill>
                  <a:schemeClr val="dk1"/>
                </a:solidFill>
              </a:rPr>
              <a:t> τις παρακάτω ερωτήσεις:</a:t>
            </a:r>
            <a:endParaRPr sz="1600" dirty="0">
              <a:solidFill>
                <a:schemeClr val="dk1"/>
              </a:solidFill>
            </a:endParaRPr>
          </a:p>
          <a:p>
            <a:pPr marL="457200" lvl="0" indent="-342900" algn="l" rtl="0">
              <a:lnSpc>
                <a:spcPct val="107000"/>
              </a:lnSpc>
              <a:spcBef>
                <a:spcPts val="1400"/>
              </a:spcBef>
              <a:spcAft>
                <a:spcPts val="0"/>
              </a:spcAft>
              <a:buClr>
                <a:schemeClr val="accent2"/>
              </a:buClr>
              <a:buSzPts val="1800"/>
              <a:buChar char="●"/>
            </a:pPr>
            <a:r>
              <a:rPr lang="en-US" sz="1600" dirty="0" err="1">
                <a:solidFill>
                  <a:schemeClr val="dk1"/>
                </a:solidFill>
              </a:rPr>
              <a:t>Εφ</a:t>
            </a:r>
            <a:r>
              <a:rPr lang="en-US" sz="1600" dirty="0">
                <a:solidFill>
                  <a:schemeClr val="dk1"/>
                </a:solidFill>
              </a:rPr>
              <a:t>αρμόζω τους τρεις</a:t>
            </a:r>
            <a:r>
              <a:rPr lang="el-GR" sz="1600" dirty="0">
                <a:solidFill>
                  <a:schemeClr val="dk1"/>
                </a:solidFill>
              </a:rPr>
              <a:t> (3)</a:t>
            </a:r>
            <a:r>
              <a:rPr lang="en-US" sz="1600" dirty="0">
                <a:solidFill>
                  <a:schemeClr val="dk1"/>
                </a:solidFill>
              </a:rPr>
              <a:t> βασικούς τομείς του </a:t>
            </a:r>
            <a:r>
              <a:rPr lang="el-GR" sz="1600" dirty="0">
                <a:solidFill>
                  <a:schemeClr val="dk1"/>
                </a:solidFill>
              </a:rPr>
              <a:t>Π</a:t>
            </a:r>
            <a:r>
              <a:rPr lang="en-US" sz="1600" dirty="0">
                <a:solidFill>
                  <a:schemeClr val="dk1"/>
                </a:solidFill>
              </a:rPr>
              <a:t>λα</a:t>
            </a:r>
            <a:r>
              <a:rPr lang="en-US" sz="1600" dirty="0" err="1">
                <a:solidFill>
                  <a:schemeClr val="dk1"/>
                </a:solidFill>
              </a:rPr>
              <a:t>ισίου</a:t>
            </a:r>
            <a:r>
              <a:rPr lang="en-US" sz="1600" dirty="0">
                <a:solidFill>
                  <a:schemeClr val="dk1"/>
                </a:solidFill>
              </a:rPr>
              <a:t> LifeComp στη διδασκαλία μου;</a:t>
            </a:r>
            <a:endParaRPr sz="1600" dirty="0">
              <a:solidFill>
                <a:schemeClr val="dk1"/>
              </a:solidFill>
            </a:endParaRPr>
          </a:p>
          <a:p>
            <a:pPr marL="457200" lvl="0" indent="-342900" algn="l" rtl="0">
              <a:lnSpc>
                <a:spcPct val="107000"/>
              </a:lnSpc>
              <a:spcBef>
                <a:spcPts val="0"/>
              </a:spcBef>
              <a:spcAft>
                <a:spcPts val="0"/>
              </a:spcAft>
              <a:buClr>
                <a:schemeClr val="accent2"/>
              </a:buClr>
              <a:buSzPts val="1800"/>
              <a:buChar char="●"/>
            </a:pPr>
            <a:r>
              <a:rPr lang="en-US" sz="1600" dirty="0" err="1">
                <a:solidFill>
                  <a:schemeClr val="dk1"/>
                </a:solidFill>
              </a:rPr>
              <a:t>Πρέ</a:t>
            </a:r>
            <a:r>
              <a:rPr lang="en-US" sz="1600" dirty="0">
                <a:solidFill>
                  <a:schemeClr val="dk1"/>
                </a:solidFill>
              </a:rPr>
              <a:t>πει να ενισχύσω τη χρήση του </a:t>
            </a:r>
            <a:r>
              <a:rPr lang="el-GR" sz="1600" dirty="0">
                <a:solidFill>
                  <a:schemeClr val="dk1"/>
                </a:solidFill>
              </a:rPr>
              <a:t>Π</a:t>
            </a:r>
            <a:r>
              <a:rPr lang="en-US" sz="1600" dirty="0">
                <a:solidFill>
                  <a:schemeClr val="dk1"/>
                </a:solidFill>
              </a:rPr>
              <a:t>λα</a:t>
            </a:r>
            <a:r>
              <a:rPr lang="en-US" sz="1600" dirty="0" err="1">
                <a:solidFill>
                  <a:schemeClr val="dk1"/>
                </a:solidFill>
              </a:rPr>
              <a:t>ισίου</a:t>
            </a:r>
            <a:r>
              <a:rPr lang="en-US" sz="1600" dirty="0">
                <a:solidFill>
                  <a:schemeClr val="dk1"/>
                </a:solidFill>
              </a:rPr>
              <a:t> LifeComp στη διδασκαλία μου; Πώς μπορώ να το </a:t>
            </a:r>
            <a:r>
              <a:rPr lang="el-GR" sz="1600" dirty="0" err="1">
                <a:solidFill>
                  <a:schemeClr val="dk1"/>
                </a:solidFill>
              </a:rPr>
              <a:t>πε</a:t>
            </a:r>
            <a:r>
              <a:rPr lang="en-US" sz="1600" dirty="0" err="1">
                <a:solidFill>
                  <a:schemeClr val="dk1"/>
                </a:solidFill>
              </a:rPr>
              <a:t>τύχω</a:t>
            </a:r>
            <a:r>
              <a:rPr lang="en-US" sz="1600" dirty="0">
                <a:solidFill>
                  <a:schemeClr val="dk1"/>
                </a:solidFill>
              </a:rPr>
              <a:t> αυτό; </a:t>
            </a:r>
            <a:endParaRPr sz="1600" dirty="0">
              <a:solidFill>
                <a:schemeClr val="dk1"/>
              </a:solidFill>
            </a:endParaRPr>
          </a:p>
          <a:p>
            <a:pPr lvl="0" indent="-342900">
              <a:lnSpc>
                <a:spcPct val="107000"/>
              </a:lnSpc>
              <a:spcBef>
                <a:spcPts val="0"/>
              </a:spcBef>
              <a:buClr>
                <a:schemeClr val="accent2"/>
              </a:buClr>
              <a:buChar char="●"/>
            </a:pPr>
            <a:r>
              <a:rPr lang="en-US" sz="1600" dirty="0">
                <a:solidFill>
                  <a:schemeClr val="dk1"/>
                </a:solidFill>
              </a:rPr>
              <a:t>Υπ</a:t>
            </a:r>
            <a:r>
              <a:rPr lang="en-US" sz="1600" dirty="0" err="1">
                <a:solidFill>
                  <a:schemeClr val="dk1"/>
                </a:solidFill>
              </a:rPr>
              <a:t>άρχει</a:t>
            </a:r>
            <a:r>
              <a:rPr lang="en-US" sz="1600" dirty="0">
                <a:solidFill>
                  <a:schemeClr val="dk1"/>
                </a:solidFill>
              </a:rPr>
              <a:t> </a:t>
            </a:r>
            <a:r>
              <a:rPr lang="en-US" sz="1600" dirty="0" err="1">
                <a:solidFill>
                  <a:schemeClr val="dk1"/>
                </a:solidFill>
              </a:rPr>
              <a:t>κά</a:t>
            </a:r>
            <a:r>
              <a:rPr lang="en-US" sz="1600" dirty="0">
                <a:solidFill>
                  <a:schemeClr val="dk1"/>
                </a:solidFill>
              </a:rPr>
              <a:t>ποιος τομέας του LifeComp που δυσκολεύομαι να εφαρμόσω; Πώς μπορώ να ξεπεράσω αυτή τη δυσκολία;</a:t>
            </a:r>
            <a:endParaRPr sz="1600" dirty="0">
              <a:solidFill>
                <a:schemeClr val="dk1"/>
              </a:solidFill>
            </a:endParaRPr>
          </a:p>
          <a:p>
            <a:pPr marL="0" lvl="0" indent="0" algn="l" rtl="0">
              <a:lnSpc>
                <a:spcPct val="100000"/>
              </a:lnSpc>
              <a:spcBef>
                <a:spcPts val="800"/>
              </a:spcBef>
              <a:spcAft>
                <a:spcPts val="0"/>
              </a:spcAft>
              <a:buNone/>
            </a:pPr>
            <a:endParaRPr sz="1600" b="1" dirty="0">
              <a:solidFill>
                <a:schemeClr val="dk1"/>
              </a:solidFill>
            </a:endParaRPr>
          </a:p>
          <a:p>
            <a:pPr marL="0" lvl="0" indent="0" algn="l" rtl="0">
              <a:lnSpc>
                <a:spcPct val="100000"/>
              </a:lnSpc>
              <a:spcBef>
                <a:spcPts val="0"/>
              </a:spcBef>
              <a:spcAft>
                <a:spcPts val="0"/>
              </a:spcAft>
              <a:buNone/>
            </a:pPr>
            <a:r>
              <a:rPr lang="en-US" sz="1600" b="1" dirty="0" err="1">
                <a:solidFill>
                  <a:schemeClr val="dk1"/>
                </a:solidFill>
              </a:rPr>
              <a:t>Βήμ</a:t>
            </a:r>
            <a:r>
              <a:rPr lang="en-US" sz="1600" b="1" dirty="0">
                <a:solidFill>
                  <a:schemeClr val="dk1"/>
                </a:solidFill>
              </a:rPr>
              <a:t>α 2</a:t>
            </a:r>
            <a:r>
              <a:rPr lang="el-GR" sz="1600" b="1" dirty="0">
                <a:solidFill>
                  <a:schemeClr val="dk1"/>
                </a:solidFill>
              </a:rPr>
              <a:t>ο:</a:t>
            </a:r>
            <a:endParaRPr sz="1600" b="1" dirty="0">
              <a:solidFill>
                <a:schemeClr val="dk1"/>
              </a:solidFill>
            </a:endParaRPr>
          </a:p>
          <a:p>
            <a:pPr marL="0" lvl="0" indent="0" algn="l" rtl="0">
              <a:lnSpc>
                <a:spcPct val="107000"/>
              </a:lnSpc>
              <a:spcBef>
                <a:spcPts val="1400"/>
              </a:spcBef>
              <a:spcAft>
                <a:spcPts val="0"/>
              </a:spcAft>
              <a:buNone/>
            </a:pPr>
            <a:r>
              <a:rPr lang="en-US" sz="1600" dirty="0" err="1">
                <a:solidFill>
                  <a:schemeClr val="dk1"/>
                </a:solidFill>
              </a:rPr>
              <a:t>Σε</a:t>
            </a:r>
            <a:r>
              <a:rPr lang="en-US" sz="1600" dirty="0">
                <a:solidFill>
                  <a:schemeClr val="dk1"/>
                </a:solidFill>
              </a:rPr>
              <a:t> </a:t>
            </a:r>
            <a:r>
              <a:rPr lang="en-US" sz="1600" dirty="0" err="1">
                <a:solidFill>
                  <a:schemeClr val="dk1"/>
                </a:solidFill>
              </a:rPr>
              <a:t>έν</a:t>
            </a:r>
            <a:r>
              <a:rPr lang="en-US" sz="1600" dirty="0">
                <a:solidFill>
                  <a:schemeClr val="dk1"/>
                </a:solidFill>
              </a:rPr>
              <a:t>α φύλλο χαρτί, αναδημιουργήστε τον πίνακα που εμφανίζεται στη διαφάνεια. </a:t>
            </a:r>
            <a:endParaRPr sz="1600" dirty="0">
              <a:solidFill>
                <a:schemeClr val="dk1"/>
              </a:solidFill>
            </a:endParaRPr>
          </a:p>
          <a:p>
            <a:pPr marL="0" lvl="0" indent="0" algn="l" rtl="0">
              <a:lnSpc>
                <a:spcPct val="107000"/>
              </a:lnSpc>
              <a:spcBef>
                <a:spcPts val="1400"/>
              </a:spcBef>
              <a:spcAft>
                <a:spcPts val="0"/>
              </a:spcAft>
              <a:buNone/>
            </a:pPr>
            <a:r>
              <a:rPr lang="en-US" sz="1600" b="1" dirty="0" err="1">
                <a:solidFill>
                  <a:schemeClr val="dk1"/>
                </a:solidFill>
              </a:rPr>
              <a:t>Βήμ</a:t>
            </a:r>
            <a:r>
              <a:rPr lang="en-US" sz="1600" b="1" dirty="0">
                <a:solidFill>
                  <a:schemeClr val="dk1"/>
                </a:solidFill>
              </a:rPr>
              <a:t>α</a:t>
            </a:r>
            <a:r>
              <a:rPr lang="el-GR" sz="1600" b="1" dirty="0">
                <a:solidFill>
                  <a:schemeClr val="dk1"/>
                </a:solidFill>
              </a:rPr>
              <a:t> </a:t>
            </a:r>
            <a:r>
              <a:rPr lang="el-GR" sz="1600" b="1" dirty="0" err="1">
                <a:solidFill>
                  <a:schemeClr val="dk1"/>
                </a:solidFill>
              </a:rPr>
              <a:t>3ο</a:t>
            </a:r>
            <a:r>
              <a:rPr lang="el-GR" sz="1600" b="1" dirty="0">
                <a:solidFill>
                  <a:schemeClr val="dk1"/>
                </a:solidFill>
              </a:rPr>
              <a:t>:</a:t>
            </a:r>
            <a:endParaRPr sz="1600" b="1" dirty="0">
              <a:solidFill>
                <a:schemeClr val="dk1"/>
              </a:solidFill>
            </a:endParaRPr>
          </a:p>
          <a:p>
            <a:pPr marL="0" lvl="0" indent="0" algn="l" rtl="0">
              <a:lnSpc>
                <a:spcPct val="107000"/>
              </a:lnSpc>
              <a:spcBef>
                <a:spcPts val="1400"/>
              </a:spcBef>
              <a:spcAft>
                <a:spcPts val="0"/>
              </a:spcAft>
              <a:buNone/>
            </a:pPr>
            <a:r>
              <a:rPr lang="en-US" sz="1600" dirty="0" err="1">
                <a:solidFill>
                  <a:schemeClr val="dk1"/>
                </a:solidFill>
              </a:rPr>
              <a:t>Γράψτε</a:t>
            </a:r>
            <a:r>
              <a:rPr lang="en-US" sz="1600" dirty="0">
                <a:solidFill>
                  <a:schemeClr val="dk1"/>
                </a:solidFill>
              </a:rPr>
              <a:t> </a:t>
            </a:r>
            <a:r>
              <a:rPr lang="en-US" sz="1600" dirty="0" err="1">
                <a:solidFill>
                  <a:schemeClr val="dk1"/>
                </a:solidFill>
              </a:rPr>
              <a:t>έν</a:t>
            </a:r>
            <a:r>
              <a:rPr lang="en-US" sz="1600" dirty="0">
                <a:solidFill>
                  <a:schemeClr val="dk1"/>
                </a:solidFill>
              </a:rPr>
              <a:t>α παράδειγμα για το πώς εφαρμόζετε κάθε βασικό τομέα του </a:t>
            </a:r>
            <a:r>
              <a:rPr lang="el-GR" sz="1600" dirty="0">
                <a:solidFill>
                  <a:schemeClr val="dk1"/>
                </a:solidFill>
              </a:rPr>
              <a:t>Π</a:t>
            </a:r>
            <a:r>
              <a:rPr lang="en-US" sz="1600" dirty="0">
                <a:solidFill>
                  <a:schemeClr val="dk1"/>
                </a:solidFill>
              </a:rPr>
              <a:t>λα</a:t>
            </a:r>
            <a:r>
              <a:rPr lang="en-US" sz="1600" dirty="0" err="1">
                <a:solidFill>
                  <a:schemeClr val="dk1"/>
                </a:solidFill>
              </a:rPr>
              <a:t>ισίου</a:t>
            </a:r>
            <a:r>
              <a:rPr lang="en-US" sz="1600" dirty="0">
                <a:solidFill>
                  <a:schemeClr val="dk1"/>
                </a:solidFill>
              </a:rPr>
              <a:t> LifeComp στη διδασκαλία σας.</a:t>
            </a:r>
            <a:endParaRPr sz="1600"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329" name="Google Shape;329;g3ae6d943e68_0_268"/>
          <p:cNvPicPr preferRelativeResize="0"/>
          <p:nvPr/>
        </p:nvPicPr>
        <p:blipFill>
          <a:blip r:embed="rId3">
            <a:alphaModFix/>
          </a:blip>
          <a:stretch>
            <a:fillRect/>
          </a:stretch>
        </p:blipFill>
        <p:spPr>
          <a:xfrm>
            <a:off x="6829375" y="3185200"/>
            <a:ext cx="5338025" cy="1844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3ae6d943e68_0_27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35" name="Google Shape;335;g3ae6d943e68_0_27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3.4 </a:t>
            </a:r>
            <a:r>
              <a:rPr lang="en-US" dirty="0" err="1"/>
              <a:t>Δρ</a:t>
            </a:r>
            <a:r>
              <a:rPr lang="en-US" dirty="0"/>
              <a:t>αστηριότητα 2 - Προσδιορισμός των </a:t>
            </a:r>
            <a:r>
              <a:rPr lang="el-GR" dirty="0"/>
              <a:t>Ι</a:t>
            </a:r>
            <a:r>
              <a:rPr lang="en-US" dirty="0"/>
              <a:t>κα</a:t>
            </a:r>
            <a:r>
              <a:rPr lang="en-US" dirty="0" err="1"/>
              <a:t>νοτήτων</a:t>
            </a:r>
            <a:r>
              <a:rPr lang="en-US" dirty="0"/>
              <a:t> DigComp και LifeComp</a:t>
            </a:r>
            <a:endParaRPr dirty="0"/>
          </a:p>
        </p:txBody>
      </p:sp>
      <p:sp>
        <p:nvSpPr>
          <p:cNvPr id="336" name="Google Shape;336;g3ae6d943e68_0_276"/>
          <p:cNvSpPr txBox="1">
            <a:spLocks noGrp="1"/>
          </p:cNvSpPr>
          <p:nvPr>
            <p:ph type="body" idx="2"/>
          </p:nvPr>
        </p:nvSpPr>
        <p:spPr>
          <a:xfrm>
            <a:off x="97975" y="1462675"/>
            <a:ext cx="6964775" cy="5289300"/>
          </a:xfrm>
          <a:prstGeom prst="rect">
            <a:avLst/>
          </a:prstGeom>
          <a:noFill/>
          <a:ln>
            <a:noFill/>
          </a:ln>
        </p:spPr>
        <p:txBody>
          <a:bodyPr spcFirstLastPara="1" wrap="square" lIns="91425" tIns="45700" rIns="91425" bIns="45700" anchor="t" anchorCtr="0">
            <a:noAutofit/>
          </a:bodyPr>
          <a:lstStyle/>
          <a:p>
            <a:pPr marL="0" lvl="0" indent="0" algn="l" rtl="0">
              <a:lnSpc>
                <a:spcPct val="107916"/>
              </a:lnSpc>
              <a:spcBef>
                <a:spcPts val="1200"/>
              </a:spcBef>
              <a:spcAft>
                <a:spcPts val="0"/>
              </a:spcAft>
              <a:buNone/>
            </a:pPr>
            <a:r>
              <a:rPr lang="en-US" sz="1500" dirty="0" err="1">
                <a:solidFill>
                  <a:schemeClr val="dk1"/>
                </a:solidFill>
              </a:rPr>
              <a:t>Στόχος</a:t>
            </a:r>
            <a:r>
              <a:rPr lang="en-US" sz="1500" dirty="0">
                <a:solidFill>
                  <a:schemeClr val="dk1"/>
                </a:solidFill>
              </a:rPr>
              <a:t> α</a:t>
            </a:r>
            <a:r>
              <a:rPr lang="en-US" sz="1500" dirty="0" err="1">
                <a:solidFill>
                  <a:schemeClr val="dk1"/>
                </a:solidFill>
              </a:rPr>
              <a:t>υτής</a:t>
            </a:r>
            <a:r>
              <a:rPr lang="en-US" sz="1500" dirty="0">
                <a:solidFill>
                  <a:schemeClr val="dk1"/>
                </a:solidFill>
              </a:rPr>
              <a:t> </a:t>
            </a:r>
            <a:r>
              <a:rPr lang="en-US" sz="1500" dirty="0" err="1">
                <a:solidFill>
                  <a:schemeClr val="dk1"/>
                </a:solidFill>
              </a:rPr>
              <a:t>της</a:t>
            </a:r>
            <a:r>
              <a:rPr lang="en-US" sz="1500" dirty="0">
                <a:solidFill>
                  <a:schemeClr val="dk1"/>
                </a:solidFill>
              </a:rPr>
              <a:t> </a:t>
            </a:r>
            <a:r>
              <a:rPr lang="en-US" sz="1500" dirty="0" err="1">
                <a:solidFill>
                  <a:schemeClr val="dk1"/>
                </a:solidFill>
              </a:rPr>
              <a:t>δρ</a:t>
            </a:r>
            <a:r>
              <a:rPr lang="en-US" sz="1500" dirty="0">
                <a:solidFill>
                  <a:schemeClr val="dk1"/>
                </a:solidFill>
              </a:rPr>
              <a:t>αστηριότητας είναι να δούμε πώς συνεργάζονται οι ψηφιακές δεξιότητες και οι προσωπικές ή κοινωνικές δεξιότητες. </a:t>
            </a:r>
            <a:endParaRPr sz="1500" dirty="0">
              <a:solidFill>
                <a:schemeClr val="dk1"/>
              </a:solidFill>
            </a:endParaRPr>
          </a:p>
          <a:p>
            <a:pPr marL="0" lvl="0" indent="0" algn="l" rtl="0">
              <a:lnSpc>
                <a:spcPct val="107916"/>
              </a:lnSpc>
              <a:spcBef>
                <a:spcPts val="1200"/>
              </a:spcBef>
              <a:spcAft>
                <a:spcPts val="0"/>
              </a:spcAft>
              <a:buNone/>
            </a:pPr>
            <a:r>
              <a:rPr lang="en-US" sz="1500" dirty="0">
                <a:solidFill>
                  <a:schemeClr val="dk1"/>
                </a:solidFill>
              </a:rPr>
              <a:t>Θα σας β</a:t>
            </a:r>
            <a:r>
              <a:rPr lang="en-US" sz="1500" dirty="0" err="1">
                <a:solidFill>
                  <a:schemeClr val="dk1"/>
                </a:solidFill>
              </a:rPr>
              <a:t>οηθήσει</a:t>
            </a:r>
            <a:r>
              <a:rPr lang="en-US" sz="1500" dirty="0">
                <a:solidFill>
                  <a:schemeClr val="dk1"/>
                </a:solidFill>
              </a:rPr>
              <a:t> να κατα</a:t>
            </a:r>
            <a:r>
              <a:rPr lang="en-US" sz="1500" dirty="0" err="1">
                <a:solidFill>
                  <a:schemeClr val="dk1"/>
                </a:solidFill>
              </a:rPr>
              <a:t>νοήσετε</a:t>
            </a:r>
            <a:r>
              <a:rPr lang="en-US" sz="1500" dirty="0">
                <a:solidFill>
                  <a:schemeClr val="dk1"/>
                </a:solidFill>
              </a:rPr>
              <a:t> </a:t>
            </a:r>
            <a:r>
              <a:rPr lang="en-US" sz="1500" dirty="0" err="1">
                <a:solidFill>
                  <a:schemeClr val="dk1"/>
                </a:solidFill>
              </a:rPr>
              <a:t>σε</a:t>
            </a:r>
            <a:r>
              <a:rPr lang="en-US" sz="1500" dirty="0">
                <a:solidFill>
                  <a:schemeClr val="dk1"/>
                </a:solidFill>
              </a:rPr>
              <a:t> π</a:t>
            </a:r>
            <a:r>
              <a:rPr lang="en-US" sz="1500" dirty="0" err="1">
                <a:solidFill>
                  <a:schemeClr val="dk1"/>
                </a:solidFill>
              </a:rPr>
              <a:t>οι</a:t>
            </a:r>
            <a:r>
              <a:rPr lang="en-US" sz="1500" dirty="0">
                <a:solidFill>
                  <a:schemeClr val="dk1"/>
                </a:solidFill>
              </a:rPr>
              <a:t>α σημεία </a:t>
            </a:r>
            <a:r>
              <a:rPr lang="el-GR" sz="1500" dirty="0">
                <a:solidFill>
                  <a:schemeClr val="dk1"/>
                </a:solidFill>
              </a:rPr>
              <a:t>οι μαθήτριες/-</a:t>
            </a:r>
            <a:r>
              <a:rPr lang="el-GR" sz="1500" dirty="0" err="1">
                <a:solidFill>
                  <a:schemeClr val="dk1"/>
                </a:solidFill>
              </a:rPr>
              <a:t>τριές</a:t>
            </a:r>
            <a:r>
              <a:rPr lang="en-US" sz="1500" dirty="0">
                <a:solidFill>
                  <a:schemeClr val="dk1"/>
                </a:solidFill>
              </a:rPr>
              <a:t> σας χρειάζονται περισσότερη υποστήριξη όταν χρησιμοποιούν την τεχνολογία. </a:t>
            </a:r>
            <a:endParaRPr sz="1500" dirty="0">
              <a:solidFill>
                <a:schemeClr val="dk1"/>
              </a:solidFill>
            </a:endParaRPr>
          </a:p>
          <a:p>
            <a:pPr marL="0" lvl="0" indent="0" algn="l" rtl="0">
              <a:lnSpc>
                <a:spcPct val="107916"/>
              </a:lnSpc>
              <a:spcBef>
                <a:spcPts val="1200"/>
              </a:spcBef>
              <a:spcAft>
                <a:spcPts val="0"/>
              </a:spcAft>
              <a:buNone/>
            </a:pPr>
            <a:r>
              <a:rPr lang="en-US" sz="1500" b="1" dirty="0" err="1">
                <a:solidFill>
                  <a:schemeClr val="dk1"/>
                </a:solidFill>
              </a:rPr>
              <a:t>Βήμ</a:t>
            </a:r>
            <a:r>
              <a:rPr lang="en-US" sz="1500" b="1" dirty="0">
                <a:solidFill>
                  <a:schemeClr val="dk1"/>
                </a:solidFill>
              </a:rPr>
              <a:t>α</a:t>
            </a:r>
            <a:r>
              <a:rPr lang="el-GR" sz="1500" b="1" dirty="0">
                <a:solidFill>
                  <a:schemeClr val="dk1"/>
                </a:solidFill>
              </a:rPr>
              <a:t> </a:t>
            </a:r>
            <a:r>
              <a:rPr lang="el-GR" sz="1500" b="1" dirty="0" err="1">
                <a:solidFill>
                  <a:schemeClr val="dk1"/>
                </a:solidFill>
              </a:rPr>
              <a:t>1ο</a:t>
            </a:r>
            <a:r>
              <a:rPr lang="el-GR" sz="1500" b="1" dirty="0">
                <a:solidFill>
                  <a:schemeClr val="dk1"/>
                </a:solidFill>
              </a:rPr>
              <a:t>:</a:t>
            </a:r>
            <a:endParaRPr sz="1500" b="1" dirty="0">
              <a:solidFill>
                <a:schemeClr val="dk1"/>
              </a:solidFill>
            </a:endParaRPr>
          </a:p>
          <a:p>
            <a:pPr marL="0" lvl="0" indent="0" algn="l" rtl="0">
              <a:lnSpc>
                <a:spcPct val="107916"/>
              </a:lnSpc>
              <a:spcBef>
                <a:spcPts val="1200"/>
              </a:spcBef>
              <a:spcAft>
                <a:spcPts val="0"/>
              </a:spcAft>
              <a:buNone/>
            </a:pPr>
            <a:r>
              <a:rPr lang="en-US" sz="1500" dirty="0" err="1">
                <a:solidFill>
                  <a:schemeClr val="dk1"/>
                </a:solidFill>
              </a:rPr>
              <a:t>Δι</a:t>
            </a:r>
            <a:r>
              <a:rPr lang="en-US" sz="1500" dirty="0">
                <a:solidFill>
                  <a:schemeClr val="dk1"/>
                </a:solidFill>
              </a:rPr>
              <a:t>αβάστε τα οκτώ</a:t>
            </a:r>
            <a:r>
              <a:rPr lang="el-GR" sz="1500" dirty="0">
                <a:solidFill>
                  <a:schemeClr val="dk1"/>
                </a:solidFill>
              </a:rPr>
              <a:t> (8)</a:t>
            </a:r>
            <a:r>
              <a:rPr lang="en-US" sz="1500" dirty="0">
                <a:solidFill>
                  <a:schemeClr val="dk1"/>
                </a:solidFill>
              </a:rPr>
              <a:t> σενάρια.</a:t>
            </a:r>
            <a:endParaRPr sz="1500" dirty="0">
              <a:solidFill>
                <a:schemeClr val="dk1"/>
              </a:solidFill>
            </a:endParaRPr>
          </a:p>
          <a:p>
            <a:pPr marL="0" lvl="0" indent="0" algn="l" rtl="0">
              <a:lnSpc>
                <a:spcPct val="107916"/>
              </a:lnSpc>
              <a:spcBef>
                <a:spcPts val="0"/>
              </a:spcBef>
              <a:spcAft>
                <a:spcPts val="0"/>
              </a:spcAft>
              <a:buNone/>
            </a:pPr>
            <a:endParaRPr sz="1500" dirty="0">
              <a:solidFill>
                <a:schemeClr val="dk1"/>
              </a:solidFill>
            </a:endParaRPr>
          </a:p>
          <a:p>
            <a:pPr marL="0" lvl="0" indent="0" algn="l" rtl="0">
              <a:lnSpc>
                <a:spcPct val="107916"/>
              </a:lnSpc>
              <a:spcBef>
                <a:spcPts val="0"/>
              </a:spcBef>
              <a:spcAft>
                <a:spcPts val="0"/>
              </a:spcAft>
              <a:buNone/>
            </a:pPr>
            <a:r>
              <a:rPr lang="en-US" sz="1500" b="1" dirty="0" err="1">
                <a:solidFill>
                  <a:schemeClr val="dk1"/>
                </a:solidFill>
              </a:rPr>
              <a:t>Βήμ</a:t>
            </a:r>
            <a:r>
              <a:rPr lang="en-US" sz="1500" b="1" dirty="0">
                <a:solidFill>
                  <a:schemeClr val="dk1"/>
                </a:solidFill>
              </a:rPr>
              <a:t>α</a:t>
            </a:r>
            <a:r>
              <a:rPr lang="el-GR" sz="1500" b="1" dirty="0">
                <a:solidFill>
                  <a:schemeClr val="dk1"/>
                </a:solidFill>
              </a:rPr>
              <a:t> </a:t>
            </a:r>
            <a:r>
              <a:rPr lang="el-GR" sz="1500" b="1" dirty="0" err="1">
                <a:solidFill>
                  <a:schemeClr val="dk1"/>
                </a:solidFill>
              </a:rPr>
              <a:t>2ο</a:t>
            </a:r>
            <a:r>
              <a:rPr lang="el-GR" sz="1500" b="1" dirty="0">
                <a:solidFill>
                  <a:schemeClr val="dk1"/>
                </a:solidFill>
              </a:rPr>
              <a:t>:</a:t>
            </a:r>
            <a:endParaRPr sz="1500" b="1" dirty="0">
              <a:solidFill>
                <a:schemeClr val="dk1"/>
              </a:solidFill>
            </a:endParaRPr>
          </a:p>
          <a:p>
            <a:pPr marL="0" lvl="0" indent="0" algn="l" rtl="0">
              <a:lnSpc>
                <a:spcPct val="107916"/>
              </a:lnSpc>
              <a:spcBef>
                <a:spcPts val="0"/>
              </a:spcBef>
              <a:spcAft>
                <a:spcPts val="0"/>
              </a:spcAft>
              <a:buNone/>
            </a:pPr>
            <a:r>
              <a:rPr lang="en-US" sz="1500" dirty="0" err="1">
                <a:solidFill>
                  <a:schemeClr val="dk1"/>
                </a:solidFill>
              </a:rPr>
              <a:t>Το</a:t>
            </a:r>
            <a:r>
              <a:rPr lang="en-US" sz="1500" dirty="0">
                <a:solidFill>
                  <a:schemeClr val="dk1"/>
                </a:solidFill>
              </a:rPr>
              <a:t>ποθετήστε το καθένα κάτω από το DigComp ή το LifeComp.</a:t>
            </a:r>
            <a:endParaRPr sz="1500" dirty="0">
              <a:solidFill>
                <a:schemeClr val="dk1"/>
              </a:solidFill>
            </a:endParaRPr>
          </a:p>
          <a:p>
            <a:pPr marL="0" lvl="0" indent="0" algn="l" rtl="0">
              <a:lnSpc>
                <a:spcPct val="107916"/>
              </a:lnSpc>
              <a:spcBef>
                <a:spcPts val="0"/>
              </a:spcBef>
              <a:spcAft>
                <a:spcPts val="0"/>
              </a:spcAft>
              <a:buNone/>
            </a:pPr>
            <a:endParaRPr sz="1500" dirty="0">
              <a:solidFill>
                <a:schemeClr val="dk1"/>
              </a:solidFill>
            </a:endParaRPr>
          </a:p>
          <a:p>
            <a:pPr marL="0" lvl="0" indent="0" algn="l" rtl="0">
              <a:lnSpc>
                <a:spcPct val="107916"/>
              </a:lnSpc>
              <a:spcBef>
                <a:spcPts val="0"/>
              </a:spcBef>
              <a:spcAft>
                <a:spcPts val="0"/>
              </a:spcAft>
              <a:buNone/>
            </a:pPr>
            <a:r>
              <a:rPr lang="en-US" sz="1500" dirty="0" err="1">
                <a:solidFill>
                  <a:schemeClr val="dk1"/>
                </a:solidFill>
                <a:highlight>
                  <a:srgbClr val="FFFF00"/>
                </a:highlight>
              </a:rPr>
              <a:t>ΧΡΕΙΑΖΕΣΤΕ</a:t>
            </a:r>
            <a:r>
              <a:rPr lang="en-US" sz="1500" dirty="0">
                <a:solidFill>
                  <a:schemeClr val="dk1"/>
                </a:solidFill>
                <a:highlight>
                  <a:srgbClr val="FFFF00"/>
                </a:highlight>
              </a:rPr>
              <a:t> </a:t>
            </a:r>
            <a:r>
              <a:rPr lang="en-US" sz="1500" dirty="0" err="1">
                <a:solidFill>
                  <a:schemeClr val="dk1"/>
                </a:solidFill>
                <a:highlight>
                  <a:srgbClr val="FFFF00"/>
                </a:highlight>
              </a:rPr>
              <a:t>ΕΝΑ</a:t>
            </a:r>
            <a:r>
              <a:rPr lang="en-US" sz="1500" dirty="0">
                <a:solidFill>
                  <a:schemeClr val="dk1"/>
                </a:solidFill>
                <a:highlight>
                  <a:srgbClr val="FFFF00"/>
                </a:highlight>
              </a:rPr>
              <a:t> </a:t>
            </a:r>
            <a:r>
              <a:rPr lang="en-US" sz="1500" dirty="0" err="1">
                <a:solidFill>
                  <a:schemeClr val="dk1"/>
                </a:solidFill>
                <a:highlight>
                  <a:srgbClr val="FFFF00"/>
                </a:highlight>
              </a:rPr>
              <a:t>ΞΕΧΩΡΙΣΤΟ</a:t>
            </a:r>
            <a:r>
              <a:rPr lang="en-US" sz="1500" dirty="0">
                <a:solidFill>
                  <a:schemeClr val="dk1"/>
                </a:solidFill>
                <a:highlight>
                  <a:srgbClr val="FFFF00"/>
                </a:highlight>
              </a:rPr>
              <a:t> </a:t>
            </a:r>
            <a:r>
              <a:rPr lang="en-US" sz="1500" dirty="0" err="1">
                <a:solidFill>
                  <a:schemeClr val="dk1"/>
                </a:solidFill>
                <a:highlight>
                  <a:srgbClr val="FFFF00"/>
                </a:highlight>
              </a:rPr>
              <a:t>ΦΥΛΛΟ</a:t>
            </a:r>
            <a:r>
              <a:rPr lang="en-US" sz="1500" dirty="0">
                <a:solidFill>
                  <a:schemeClr val="dk1"/>
                </a:solidFill>
                <a:highlight>
                  <a:srgbClr val="FFFF00"/>
                </a:highlight>
              </a:rPr>
              <a:t> </a:t>
            </a:r>
            <a:r>
              <a:rPr lang="en-US" sz="1500" dirty="0" err="1">
                <a:solidFill>
                  <a:schemeClr val="dk1"/>
                </a:solidFill>
                <a:highlight>
                  <a:srgbClr val="FFFF00"/>
                </a:highlight>
              </a:rPr>
              <a:t>ΓΙΑ</a:t>
            </a:r>
            <a:r>
              <a:rPr lang="en-US" sz="1500" dirty="0">
                <a:solidFill>
                  <a:schemeClr val="dk1"/>
                </a:solidFill>
                <a:highlight>
                  <a:srgbClr val="FFFF00"/>
                </a:highlight>
              </a:rPr>
              <a:t> </a:t>
            </a:r>
            <a:r>
              <a:rPr lang="en-US" sz="1500" dirty="0" err="1">
                <a:solidFill>
                  <a:schemeClr val="dk1"/>
                </a:solidFill>
                <a:highlight>
                  <a:srgbClr val="FFFF00"/>
                </a:highlight>
              </a:rPr>
              <a:t>ΑΥΤΗ</a:t>
            </a:r>
            <a:r>
              <a:rPr lang="en-US" sz="1500" dirty="0">
                <a:solidFill>
                  <a:schemeClr val="dk1"/>
                </a:solidFill>
                <a:highlight>
                  <a:srgbClr val="FFFF00"/>
                </a:highlight>
              </a:rPr>
              <a:t> </a:t>
            </a:r>
            <a:r>
              <a:rPr lang="en-US" sz="1500" dirty="0" err="1">
                <a:solidFill>
                  <a:schemeClr val="dk1"/>
                </a:solidFill>
                <a:highlight>
                  <a:srgbClr val="FFFF00"/>
                </a:highlight>
              </a:rPr>
              <a:t>ΤΗΝ</a:t>
            </a:r>
            <a:r>
              <a:rPr lang="en-US" sz="1500" dirty="0">
                <a:solidFill>
                  <a:schemeClr val="dk1"/>
                </a:solidFill>
                <a:highlight>
                  <a:srgbClr val="FFFF00"/>
                </a:highlight>
              </a:rPr>
              <a:t> </a:t>
            </a:r>
            <a:r>
              <a:rPr lang="en-US" sz="1500" dirty="0" err="1">
                <a:solidFill>
                  <a:schemeClr val="dk1"/>
                </a:solidFill>
                <a:highlight>
                  <a:srgbClr val="FFFF00"/>
                </a:highlight>
              </a:rPr>
              <a:t>ΔΡΑΣΤΗΡΙΟΤΗΤΑ</a:t>
            </a:r>
            <a:r>
              <a:rPr lang="el-GR" sz="1500" dirty="0">
                <a:solidFill>
                  <a:schemeClr val="dk1"/>
                </a:solidFill>
                <a:highlight>
                  <a:srgbClr val="FFFF00"/>
                </a:highlight>
              </a:rPr>
              <a:t>.</a:t>
            </a:r>
            <a:endParaRPr sz="1500" dirty="0">
              <a:solidFill>
                <a:schemeClr val="dk1"/>
              </a:solidFill>
              <a:highlight>
                <a:srgbClr val="FFFF00"/>
              </a:highlight>
            </a:endParaRPr>
          </a:p>
          <a:p>
            <a:pPr marL="0" lvl="0" indent="0" algn="l" rtl="0">
              <a:lnSpc>
                <a:spcPct val="107000"/>
              </a:lnSpc>
              <a:spcBef>
                <a:spcPts val="1400"/>
              </a:spcBef>
              <a:spcAft>
                <a:spcPts val="0"/>
              </a:spcAft>
              <a:buNone/>
            </a:pPr>
            <a:endParaRPr sz="1500" b="1" dirty="0">
              <a:solidFill>
                <a:schemeClr val="dk1"/>
              </a:solidFill>
            </a:endParaRPr>
          </a:p>
          <a:p>
            <a:pPr marL="0" lvl="0" indent="0" algn="l" rtl="0">
              <a:lnSpc>
                <a:spcPct val="107000"/>
              </a:lnSpc>
              <a:spcBef>
                <a:spcPts val="1400"/>
              </a:spcBef>
              <a:spcAft>
                <a:spcPts val="0"/>
              </a:spcAft>
              <a:buNone/>
            </a:pPr>
            <a:r>
              <a:rPr lang="en-US" sz="1500" dirty="0" err="1">
                <a:solidFill>
                  <a:schemeClr val="dk1"/>
                </a:solidFill>
              </a:rPr>
              <a:t>Αφού</a:t>
            </a:r>
            <a:r>
              <a:rPr lang="en-US" sz="1500" dirty="0">
                <a:solidFill>
                  <a:schemeClr val="dk1"/>
                </a:solidFill>
              </a:rPr>
              <a:t> </a:t>
            </a:r>
            <a:r>
              <a:rPr lang="en-US" sz="1500" dirty="0" err="1">
                <a:solidFill>
                  <a:schemeClr val="dk1"/>
                </a:solidFill>
              </a:rPr>
              <a:t>το</a:t>
            </a:r>
            <a:r>
              <a:rPr lang="en-US" sz="1500" dirty="0">
                <a:solidFill>
                  <a:schemeClr val="dk1"/>
                </a:solidFill>
              </a:rPr>
              <a:t>ποθετήσετε κάθε σενάριο στο πιο σχετικό πλαίσιο, αφιερώστε λίγο χρόνο για να σκεφτείτε:</a:t>
            </a:r>
            <a:endParaRPr sz="1500" dirty="0">
              <a:solidFill>
                <a:schemeClr val="dk1"/>
              </a:solidFill>
            </a:endParaRPr>
          </a:p>
          <a:p>
            <a:pPr marL="0" lvl="0" indent="0" algn="l" rtl="0">
              <a:lnSpc>
                <a:spcPct val="107916"/>
              </a:lnSpc>
              <a:spcBef>
                <a:spcPts val="800"/>
              </a:spcBef>
              <a:spcAft>
                <a:spcPts val="0"/>
              </a:spcAft>
              <a:buNone/>
            </a:pPr>
            <a:r>
              <a:rPr lang="en-US" sz="1500" dirty="0" err="1">
                <a:solidFill>
                  <a:schemeClr val="dk1"/>
                </a:solidFill>
              </a:rPr>
              <a:t>Ποιες</a:t>
            </a:r>
            <a:r>
              <a:rPr lang="en-US" sz="1500" dirty="0">
                <a:solidFill>
                  <a:schemeClr val="dk1"/>
                </a:solidFill>
              </a:rPr>
              <a:t> </a:t>
            </a:r>
            <a:r>
              <a:rPr lang="en-US" sz="1500" dirty="0" err="1">
                <a:solidFill>
                  <a:schemeClr val="dk1"/>
                </a:solidFill>
              </a:rPr>
              <a:t>συγκεκριμένες</a:t>
            </a:r>
            <a:r>
              <a:rPr lang="en-US" sz="1500" dirty="0">
                <a:solidFill>
                  <a:schemeClr val="dk1"/>
                </a:solidFill>
              </a:rPr>
              <a:t> </a:t>
            </a:r>
            <a:r>
              <a:rPr lang="en-US" sz="1500" dirty="0" err="1">
                <a:solidFill>
                  <a:schemeClr val="dk1"/>
                </a:solidFill>
              </a:rPr>
              <a:t>ικ</a:t>
            </a:r>
            <a:r>
              <a:rPr lang="en-US" sz="1500" dirty="0">
                <a:solidFill>
                  <a:schemeClr val="dk1"/>
                </a:solidFill>
              </a:rPr>
              <a:t>ανότητες μπορούν να </a:t>
            </a:r>
            <a:r>
              <a:rPr lang="el-GR" sz="1500" dirty="0" err="1">
                <a:solidFill>
                  <a:schemeClr val="dk1"/>
                </a:solidFill>
              </a:rPr>
              <a:t>εντοπ</a:t>
            </a:r>
            <a:r>
              <a:rPr lang="en-US" sz="1500" dirty="0" err="1">
                <a:solidFill>
                  <a:schemeClr val="dk1"/>
                </a:solidFill>
              </a:rPr>
              <a:t>ιστούν</a:t>
            </a:r>
            <a:r>
              <a:rPr lang="en-US" sz="1500" dirty="0">
                <a:solidFill>
                  <a:schemeClr val="dk1"/>
                </a:solidFill>
              </a:rPr>
              <a:t> και </a:t>
            </a:r>
            <a:r>
              <a:rPr lang="el-GR" sz="1500" dirty="0">
                <a:solidFill>
                  <a:schemeClr val="dk1"/>
                </a:solidFill>
              </a:rPr>
              <a:t>σ</a:t>
            </a:r>
            <a:r>
              <a:rPr lang="en-US" sz="1500" dirty="0">
                <a:solidFill>
                  <a:schemeClr val="dk1"/>
                </a:solidFill>
              </a:rPr>
              <a:t>τα δύο πλαίσια;</a:t>
            </a:r>
            <a:endParaRPr sz="1500" dirty="0">
              <a:solidFill>
                <a:schemeClr val="dk1"/>
              </a:solidFill>
            </a:endParaRPr>
          </a:p>
          <a:p>
            <a:pPr marL="0" lvl="0" indent="0" algn="l" rtl="0">
              <a:lnSpc>
                <a:spcPct val="107000"/>
              </a:lnSpc>
              <a:spcBef>
                <a:spcPts val="1200"/>
              </a:spcBef>
              <a:spcAft>
                <a:spcPts val="0"/>
              </a:spcAft>
              <a:buNone/>
            </a:pPr>
            <a:endParaRPr sz="1600" dirty="0">
              <a:solidFill>
                <a:schemeClr val="dk1"/>
              </a:solidFill>
            </a:endParaRPr>
          </a:p>
          <a:p>
            <a:pPr marL="0" lvl="0" indent="0" algn="ctr" rtl="0">
              <a:lnSpc>
                <a:spcPct val="107000"/>
              </a:lnSpc>
              <a:spcBef>
                <a:spcPts val="1200"/>
              </a:spcBef>
              <a:spcAft>
                <a:spcPts val="0"/>
              </a:spcAft>
              <a:buNone/>
            </a:pPr>
            <a:endParaRPr sz="1600" dirty="0">
              <a:solidFill>
                <a:schemeClr val="dk1"/>
              </a:solidFill>
            </a:endParaRPr>
          </a:p>
          <a:p>
            <a:pPr marL="0" lvl="0" indent="0" algn="ctr" rtl="0">
              <a:lnSpc>
                <a:spcPct val="107000"/>
              </a:lnSpc>
              <a:spcBef>
                <a:spcPts val="1200"/>
              </a:spcBef>
              <a:spcAft>
                <a:spcPts val="0"/>
              </a:spcAft>
              <a:buNone/>
            </a:pPr>
            <a:endParaRPr sz="1600" dirty="0">
              <a:solidFill>
                <a:schemeClr val="dk1"/>
              </a:solidFill>
            </a:endParaRPr>
          </a:p>
          <a:p>
            <a:pPr marL="0" lvl="0" indent="0" algn="l" rtl="0">
              <a:lnSpc>
                <a:spcPct val="100000"/>
              </a:lnSpc>
              <a:spcBef>
                <a:spcPts val="1200"/>
              </a:spcBef>
              <a:spcAft>
                <a:spcPts val="0"/>
              </a:spcAft>
              <a:buNone/>
            </a:pPr>
            <a:endParaRPr sz="1600"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337" name="Google Shape;337;g3ae6d943e68_0_276"/>
          <p:cNvPicPr preferRelativeResize="0"/>
          <p:nvPr/>
        </p:nvPicPr>
        <p:blipFill>
          <a:blip r:embed="rId3">
            <a:alphaModFix/>
          </a:blip>
          <a:stretch>
            <a:fillRect/>
          </a:stretch>
        </p:blipFill>
        <p:spPr>
          <a:xfrm>
            <a:off x="7062750" y="2134664"/>
            <a:ext cx="5245875" cy="35565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3ae6d943e68_0_28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43" name="Google Shape;343;g3ae6d943e68_0_28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3.4 </a:t>
            </a:r>
            <a:r>
              <a:rPr lang="en-US" dirty="0" err="1"/>
              <a:t>Δρ</a:t>
            </a:r>
            <a:r>
              <a:rPr lang="en-US" dirty="0"/>
              <a:t>αστηριότητα 3 - Εφαρμογή των </a:t>
            </a:r>
            <a:r>
              <a:rPr lang="el-GR" dirty="0"/>
              <a:t>Π</a:t>
            </a:r>
            <a:r>
              <a:rPr lang="en-US" dirty="0"/>
              <a:t>λα</a:t>
            </a:r>
            <a:r>
              <a:rPr lang="en-US" dirty="0" err="1"/>
              <a:t>ισίων</a:t>
            </a:r>
            <a:r>
              <a:rPr lang="en-US" dirty="0"/>
              <a:t> DigComp και </a:t>
            </a:r>
            <a:r>
              <a:rPr lang="en-US" dirty="0" err="1"/>
              <a:t>LifeComp</a:t>
            </a:r>
            <a:r>
              <a:rPr lang="en-US" dirty="0"/>
              <a:t> </a:t>
            </a:r>
            <a:r>
              <a:rPr lang="el-GR" dirty="0"/>
              <a:t>Μεμονωμένα</a:t>
            </a:r>
            <a:r>
              <a:rPr lang="en-US" dirty="0"/>
              <a:t> </a:t>
            </a:r>
            <a:r>
              <a:rPr lang="en-US" dirty="0" err="1"/>
              <a:t>στην</a:t>
            </a:r>
            <a:r>
              <a:rPr lang="en-US" dirty="0"/>
              <a:t> </a:t>
            </a:r>
            <a:r>
              <a:rPr lang="el-GR" dirty="0"/>
              <a:t>Π</a:t>
            </a:r>
            <a:r>
              <a:rPr lang="en-US" dirty="0" err="1"/>
              <a:t>ράξη</a:t>
            </a:r>
            <a:endParaRPr dirty="0"/>
          </a:p>
        </p:txBody>
      </p:sp>
      <p:sp>
        <p:nvSpPr>
          <p:cNvPr id="344" name="Google Shape;344;g3ae6d943e68_0_284"/>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dirty="0" err="1">
                <a:solidFill>
                  <a:schemeClr val="dk1"/>
                </a:solidFill>
              </a:rPr>
              <a:t>Αυτή</a:t>
            </a:r>
            <a:r>
              <a:rPr lang="en-US" dirty="0">
                <a:solidFill>
                  <a:schemeClr val="dk1"/>
                </a:solidFill>
              </a:rPr>
              <a:t> η </a:t>
            </a:r>
            <a:r>
              <a:rPr lang="en-US" dirty="0" err="1">
                <a:solidFill>
                  <a:schemeClr val="dk1"/>
                </a:solidFill>
              </a:rPr>
              <a:t>δρ</a:t>
            </a:r>
            <a:r>
              <a:rPr lang="en-US" dirty="0">
                <a:solidFill>
                  <a:schemeClr val="dk1"/>
                </a:solidFill>
              </a:rPr>
              <a:t>αστηριότητα συνδυάζει τις ακόλουθες ικανότητες του πλαισίου DigComp: </a:t>
            </a:r>
            <a:endParaRPr dirty="0">
              <a:solidFill>
                <a:schemeClr val="dk1"/>
              </a:solidFill>
            </a:endParaRPr>
          </a:p>
          <a:p>
            <a:pPr marL="457200" lvl="0" indent="-342900" algn="l" rtl="0">
              <a:lnSpc>
                <a:spcPct val="107000"/>
              </a:lnSpc>
              <a:spcBef>
                <a:spcPts val="1400"/>
              </a:spcBef>
              <a:spcAft>
                <a:spcPts val="0"/>
              </a:spcAft>
              <a:buClr>
                <a:schemeClr val="dk1"/>
              </a:buClr>
              <a:buSzPts val="1800"/>
              <a:buChar char="●"/>
            </a:pPr>
            <a:r>
              <a:rPr lang="en-US" dirty="0">
                <a:solidFill>
                  <a:schemeClr val="dk1"/>
                </a:solidFill>
              </a:rPr>
              <a:t>Γ</a:t>
            </a:r>
            <a:r>
              <a:rPr lang="el-GR" dirty="0" err="1">
                <a:solidFill>
                  <a:schemeClr val="dk1"/>
                </a:solidFill>
              </a:rPr>
              <a:t>ραμματισμό</a:t>
            </a:r>
            <a:r>
              <a:rPr lang="en-US" dirty="0">
                <a:solidFill>
                  <a:schemeClr val="dk1"/>
                </a:solidFill>
              </a:rPr>
              <a:t>ς </a:t>
            </a:r>
            <a:r>
              <a:rPr lang="el-GR" dirty="0">
                <a:solidFill>
                  <a:schemeClr val="dk1"/>
                </a:solidFill>
              </a:rPr>
              <a:t>Π</a:t>
            </a:r>
            <a:r>
              <a:rPr lang="en-US" dirty="0" err="1">
                <a:solidFill>
                  <a:schemeClr val="dk1"/>
                </a:solidFill>
              </a:rPr>
              <a:t>ληροφορ</a:t>
            </a:r>
            <a:r>
              <a:rPr lang="el-GR" dirty="0">
                <a:solidFill>
                  <a:schemeClr val="dk1"/>
                </a:solidFill>
              </a:rPr>
              <a:t>ιών</a:t>
            </a:r>
            <a:r>
              <a:rPr lang="en-US" dirty="0">
                <a:solidFill>
                  <a:schemeClr val="dk1"/>
                </a:solidFill>
              </a:rPr>
              <a:t> και </a:t>
            </a:r>
            <a:r>
              <a:rPr lang="el-GR" dirty="0" err="1">
                <a:solidFill>
                  <a:schemeClr val="dk1"/>
                </a:solidFill>
              </a:rPr>
              <a:t>Δ</a:t>
            </a:r>
            <a:r>
              <a:rPr lang="en-US" dirty="0" err="1">
                <a:solidFill>
                  <a:schemeClr val="dk1"/>
                </a:solidFill>
              </a:rPr>
              <a:t>εδομένων</a:t>
            </a:r>
            <a:endParaRPr dirty="0">
              <a:solidFill>
                <a:schemeClr val="dk1"/>
              </a:solidFill>
            </a:endParaRPr>
          </a:p>
          <a:p>
            <a:pPr marL="457200" lvl="0" indent="-342900" algn="l" rtl="0">
              <a:lnSpc>
                <a:spcPct val="107000"/>
              </a:lnSpc>
              <a:spcBef>
                <a:spcPts val="0"/>
              </a:spcBef>
              <a:spcAft>
                <a:spcPts val="0"/>
              </a:spcAft>
              <a:buClr>
                <a:schemeClr val="dk1"/>
              </a:buClr>
              <a:buSzPts val="1800"/>
              <a:buChar char="●"/>
            </a:pPr>
            <a:r>
              <a:rPr lang="en-US" dirty="0">
                <a:solidFill>
                  <a:schemeClr val="dk1"/>
                </a:solidFill>
              </a:rPr>
              <a:t>Επ</a:t>
            </a:r>
            <a:r>
              <a:rPr lang="en-US" dirty="0" err="1">
                <a:solidFill>
                  <a:schemeClr val="dk1"/>
                </a:solidFill>
              </a:rPr>
              <a:t>ικοινωνί</a:t>
            </a:r>
            <a:r>
              <a:rPr lang="en-US" dirty="0">
                <a:solidFill>
                  <a:schemeClr val="dk1"/>
                </a:solidFill>
              </a:rPr>
              <a:t>α και </a:t>
            </a:r>
            <a:r>
              <a:rPr lang="el-GR" dirty="0">
                <a:solidFill>
                  <a:schemeClr val="dk1"/>
                </a:solidFill>
              </a:rPr>
              <a:t>Σ</a:t>
            </a:r>
            <a:r>
              <a:rPr lang="en-US" dirty="0" err="1">
                <a:solidFill>
                  <a:schemeClr val="dk1"/>
                </a:solidFill>
              </a:rPr>
              <a:t>υνεργ</a:t>
            </a:r>
            <a:r>
              <a:rPr lang="en-US" dirty="0">
                <a:solidFill>
                  <a:schemeClr val="dk1"/>
                </a:solidFill>
              </a:rPr>
              <a:t>ασία</a:t>
            </a:r>
            <a:endParaRPr dirty="0">
              <a:solidFill>
                <a:schemeClr val="dk1"/>
              </a:solidFill>
            </a:endParaRPr>
          </a:p>
          <a:p>
            <a:pPr marL="457200" lvl="0" indent="-342900" algn="l" rtl="0">
              <a:lnSpc>
                <a:spcPct val="107000"/>
              </a:lnSpc>
              <a:spcBef>
                <a:spcPts val="0"/>
              </a:spcBef>
              <a:spcAft>
                <a:spcPts val="0"/>
              </a:spcAft>
              <a:buClr>
                <a:schemeClr val="dk1"/>
              </a:buClr>
              <a:buSzPts val="1800"/>
              <a:buChar char="●"/>
            </a:pPr>
            <a:r>
              <a:rPr lang="en-US" dirty="0" err="1">
                <a:solidFill>
                  <a:schemeClr val="dk1"/>
                </a:solidFill>
              </a:rPr>
              <a:t>Δημιουργί</a:t>
            </a:r>
            <a:r>
              <a:rPr lang="en-US" dirty="0">
                <a:solidFill>
                  <a:schemeClr val="dk1"/>
                </a:solidFill>
              </a:rPr>
              <a:t>α </a:t>
            </a:r>
            <a:r>
              <a:rPr lang="el-GR" dirty="0">
                <a:solidFill>
                  <a:schemeClr val="dk1"/>
                </a:solidFill>
              </a:rPr>
              <a:t>Ψ</a:t>
            </a:r>
            <a:r>
              <a:rPr lang="en-US" dirty="0" err="1">
                <a:solidFill>
                  <a:schemeClr val="dk1"/>
                </a:solidFill>
              </a:rPr>
              <a:t>ηφι</a:t>
            </a:r>
            <a:r>
              <a:rPr lang="en-US" dirty="0">
                <a:solidFill>
                  <a:schemeClr val="dk1"/>
                </a:solidFill>
              </a:rPr>
              <a:t>ακού </a:t>
            </a:r>
            <a:r>
              <a:rPr lang="el-GR" dirty="0">
                <a:solidFill>
                  <a:schemeClr val="dk1"/>
                </a:solidFill>
              </a:rPr>
              <a:t>Π</a:t>
            </a:r>
            <a:r>
              <a:rPr lang="en-US" dirty="0" err="1">
                <a:solidFill>
                  <a:schemeClr val="dk1"/>
                </a:solidFill>
              </a:rPr>
              <a:t>εριεχομένου</a:t>
            </a:r>
            <a:endParaRPr dirty="0">
              <a:solidFill>
                <a:schemeClr val="dk1"/>
              </a:solidFill>
            </a:endParaRPr>
          </a:p>
          <a:p>
            <a:pPr marL="0" lvl="0" indent="0" algn="l" rtl="0">
              <a:lnSpc>
                <a:spcPct val="107000"/>
              </a:lnSpc>
              <a:spcBef>
                <a:spcPts val="1400"/>
              </a:spcBef>
              <a:spcAft>
                <a:spcPts val="0"/>
              </a:spcAft>
              <a:buNone/>
            </a:pPr>
            <a:endParaRPr dirty="0">
              <a:solidFill>
                <a:schemeClr val="dk1"/>
              </a:solidFill>
            </a:endParaRPr>
          </a:p>
          <a:p>
            <a:pPr marL="457200" lvl="0" indent="-342900" algn="l" rtl="0">
              <a:lnSpc>
                <a:spcPct val="107000"/>
              </a:lnSpc>
              <a:spcBef>
                <a:spcPts val="800"/>
              </a:spcBef>
              <a:spcAft>
                <a:spcPts val="0"/>
              </a:spcAft>
              <a:buClr>
                <a:srgbClr val="000000"/>
              </a:buClr>
              <a:buSzPts val="1800"/>
              <a:buAutoNum type="arabicPeriod"/>
            </a:pPr>
            <a:r>
              <a:rPr lang="en-US" b="1" u="sng" dirty="0" err="1">
                <a:solidFill>
                  <a:srgbClr val="000000"/>
                </a:solidFill>
              </a:rPr>
              <a:t>Εφ</a:t>
            </a:r>
            <a:r>
              <a:rPr lang="en-US" b="1" u="sng" dirty="0">
                <a:solidFill>
                  <a:srgbClr val="000000"/>
                </a:solidFill>
              </a:rPr>
              <a:t>αρμογή του </a:t>
            </a:r>
            <a:r>
              <a:rPr lang="el-GR" b="1" u="sng" dirty="0">
                <a:solidFill>
                  <a:srgbClr val="000000"/>
                </a:solidFill>
              </a:rPr>
              <a:t>Π</a:t>
            </a:r>
            <a:r>
              <a:rPr lang="en-US" b="1" u="sng" dirty="0">
                <a:solidFill>
                  <a:srgbClr val="000000"/>
                </a:solidFill>
              </a:rPr>
              <a:t>λα</a:t>
            </a:r>
            <a:r>
              <a:rPr lang="en-US" b="1" u="sng" dirty="0" err="1">
                <a:solidFill>
                  <a:srgbClr val="000000"/>
                </a:solidFill>
              </a:rPr>
              <a:t>ισίου</a:t>
            </a:r>
            <a:r>
              <a:rPr lang="en-US" b="1" u="sng" dirty="0">
                <a:solidFill>
                  <a:srgbClr val="000000"/>
                </a:solidFill>
              </a:rPr>
              <a:t> DigComp με την ενσωμάτωση συγκεκριμένων ικανοτήτων</a:t>
            </a:r>
            <a:endParaRPr b="1" u="sng" dirty="0">
              <a:solidFill>
                <a:srgbClr val="000000"/>
              </a:solidFill>
            </a:endParaRPr>
          </a:p>
          <a:p>
            <a:pPr marL="0" lvl="0" indent="0" algn="l" rtl="0">
              <a:lnSpc>
                <a:spcPct val="107000"/>
              </a:lnSpc>
              <a:spcBef>
                <a:spcPts val="800"/>
              </a:spcBef>
              <a:spcAft>
                <a:spcPts val="0"/>
              </a:spcAft>
              <a:buNone/>
            </a:pPr>
            <a:endParaRPr b="1" u="sng" dirty="0">
              <a:solidFill>
                <a:srgbClr val="000000"/>
              </a:solidFill>
            </a:endParaRPr>
          </a:p>
          <a:p>
            <a:pPr marL="914400" lvl="0" indent="457200" algn="l" rtl="0">
              <a:lnSpc>
                <a:spcPct val="107000"/>
              </a:lnSpc>
              <a:spcBef>
                <a:spcPts val="1400"/>
              </a:spcBef>
              <a:spcAft>
                <a:spcPts val="0"/>
              </a:spcAft>
              <a:buNone/>
            </a:pPr>
            <a:endParaRPr dirty="0">
              <a:solidFill>
                <a:schemeClr val="dk1"/>
              </a:solidFill>
            </a:endParaRPr>
          </a:p>
          <a:p>
            <a:pPr marL="914400" lvl="0" indent="457200" algn="ctr" rtl="0">
              <a:lnSpc>
                <a:spcPct val="107000"/>
              </a:lnSpc>
              <a:spcBef>
                <a:spcPts val="1400"/>
              </a:spcBef>
              <a:spcAft>
                <a:spcPts val="0"/>
              </a:spcAft>
              <a:buNone/>
            </a:pPr>
            <a:r>
              <a:rPr lang="en-US" dirty="0" err="1">
                <a:solidFill>
                  <a:schemeClr val="dk1"/>
                </a:solidFill>
              </a:rPr>
              <a:t>Σκεφτείτε</a:t>
            </a:r>
            <a:r>
              <a:rPr lang="en-US" dirty="0">
                <a:solidFill>
                  <a:schemeClr val="dk1"/>
                </a:solidFill>
              </a:rPr>
              <a:t> π</a:t>
            </a:r>
            <a:r>
              <a:rPr lang="en-US" dirty="0" err="1">
                <a:solidFill>
                  <a:schemeClr val="dk1"/>
                </a:solidFill>
              </a:rPr>
              <a:t>ώς</a:t>
            </a:r>
            <a:r>
              <a:rPr lang="en-US" dirty="0">
                <a:solidFill>
                  <a:schemeClr val="dk1"/>
                </a:solidFill>
              </a:rPr>
              <a:t> μπ</a:t>
            </a:r>
            <a:r>
              <a:rPr lang="en-US" dirty="0" err="1">
                <a:solidFill>
                  <a:schemeClr val="dk1"/>
                </a:solidFill>
              </a:rPr>
              <a:t>ορεί</a:t>
            </a:r>
            <a:r>
              <a:rPr lang="en-US" dirty="0">
                <a:solidFill>
                  <a:schemeClr val="dk1"/>
                </a:solidFill>
              </a:rPr>
              <a:t> να </a:t>
            </a:r>
            <a:r>
              <a:rPr lang="en-US" dirty="0" err="1">
                <a:solidFill>
                  <a:schemeClr val="dk1"/>
                </a:solidFill>
              </a:rPr>
              <a:t>εφ</a:t>
            </a:r>
            <a:r>
              <a:rPr lang="en-US" dirty="0">
                <a:solidFill>
                  <a:schemeClr val="dk1"/>
                </a:solidFill>
              </a:rPr>
              <a:t>αρμοστεί </a:t>
            </a:r>
            <a:r>
              <a:rPr lang="el-GR" dirty="0">
                <a:solidFill>
                  <a:schemeClr val="dk1"/>
                </a:solidFill>
              </a:rPr>
              <a:t>καθεμία </a:t>
            </a:r>
            <a:r>
              <a:rPr lang="en-US" dirty="0">
                <a:solidFill>
                  <a:schemeClr val="dk1"/>
                </a:solidFill>
              </a:rPr>
              <a:t>από τις προαναφερθείσες ικανότητες στην τάξη. </a:t>
            </a:r>
            <a:endParaRPr dirty="0">
              <a:solidFill>
                <a:schemeClr val="dk1"/>
              </a:solidFill>
            </a:endParaRPr>
          </a:p>
          <a:p>
            <a:pPr marL="0" lvl="0" indent="0" algn="l" rtl="0">
              <a:lnSpc>
                <a:spcPct val="107000"/>
              </a:lnSpc>
              <a:spcBef>
                <a:spcPts val="800"/>
              </a:spcBef>
              <a:spcAft>
                <a:spcPts val="0"/>
              </a:spcAft>
              <a:buNone/>
            </a:pPr>
            <a:endParaRPr dirty="0">
              <a:solidFill>
                <a:schemeClr val="dk1"/>
              </a:solidFill>
            </a:endParaRPr>
          </a:p>
          <a:p>
            <a:pPr marL="0" lvl="0" indent="0" algn="l" rtl="0">
              <a:lnSpc>
                <a:spcPct val="107000"/>
              </a:lnSpc>
              <a:spcBef>
                <a:spcPts val="1400"/>
              </a:spcBef>
              <a:spcAft>
                <a:spcPts val="0"/>
              </a:spcAft>
              <a:buNone/>
            </a:pPr>
            <a:endParaRPr dirty="0">
              <a:solidFill>
                <a:schemeClr val="dk1"/>
              </a:solidFill>
            </a:endParaRPr>
          </a:p>
          <a:p>
            <a:pPr marL="0" lvl="0" indent="0" algn="l" rtl="0">
              <a:lnSpc>
                <a:spcPct val="107916"/>
              </a:lnSpc>
              <a:spcBef>
                <a:spcPts val="800"/>
              </a:spcBef>
              <a:spcAft>
                <a:spcPts val="0"/>
              </a:spcAft>
              <a:buNone/>
            </a:pPr>
            <a:endParaRPr dirty="0">
              <a:solidFill>
                <a:schemeClr val="dk1"/>
              </a:solidFill>
            </a:endParaRPr>
          </a:p>
          <a:p>
            <a:pPr marL="0" lvl="0" indent="0" algn="l" rtl="0">
              <a:lnSpc>
                <a:spcPct val="107916"/>
              </a:lnSpc>
              <a:spcBef>
                <a:spcPts val="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345" name="Google Shape;345;g3ae6d943e68_0_284" descr="working and thinking brain line icon vector illustration (Provided by Getty Images)"/>
          <p:cNvPicPr preferRelativeResize="0"/>
          <p:nvPr/>
        </p:nvPicPr>
        <p:blipFill>
          <a:blip r:embed="rId3">
            <a:alphaModFix/>
          </a:blip>
          <a:stretch>
            <a:fillRect/>
          </a:stretch>
        </p:blipFill>
        <p:spPr>
          <a:xfrm>
            <a:off x="787368" y="4107325"/>
            <a:ext cx="1058749" cy="10587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3ae6d943e68_0_29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51" name="Google Shape;351;g3ae6d943e68_0_29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3.4 </a:t>
            </a:r>
            <a:r>
              <a:rPr lang="en-US" dirty="0" err="1"/>
              <a:t>Δρ</a:t>
            </a:r>
            <a:r>
              <a:rPr lang="en-US" dirty="0"/>
              <a:t>αστηριότητα 3 - Εφαρμογή των </a:t>
            </a:r>
            <a:r>
              <a:rPr lang="el-GR" dirty="0"/>
              <a:t>Πλαισίων </a:t>
            </a:r>
            <a:r>
              <a:rPr lang="el-GR" dirty="0" err="1"/>
              <a:t>DigComp</a:t>
            </a:r>
            <a:r>
              <a:rPr lang="el-GR" dirty="0"/>
              <a:t> και </a:t>
            </a:r>
            <a:r>
              <a:rPr lang="el-GR" dirty="0" err="1"/>
              <a:t>LifeComp</a:t>
            </a:r>
            <a:r>
              <a:rPr lang="el-GR" dirty="0"/>
              <a:t> Μεμονωμένα στην Πράξη</a:t>
            </a:r>
          </a:p>
        </p:txBody>
      </p:sp>
      <p:sp>
        <p:nvSpPr>
          <p:cNvPr id="352" name="Google Shape;352;g3ae6d943e68_0_299"/>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sz="1700" dirty="0" err="1">
                <a:solidFill>
                  <a:schemeClr val="dk1"/>
                </a:solidFill>
              </a:rPr>
              <a:t>Γι</a:t>
            </a:r>
            <a:r>
              <a:rPr lang="en-US" sz="1700" dirty="0">
                <a:solidFill>
                  <a:schemeClr val="dk1"/>
                </a:solidFill>
              </a:rPr>
              <a:t>α παράδειγμα, μπορείτε να ακολουθήσετε τα</a:t>
            </a:r>
            <a:r>
              <a:rPr lang="el-GR" sz="1700" dirty="0">
                <a:solidFill>
                  <a:schemeClr val="dk1"/>
                </a:solidFill>
              </a:rPr>
              <a:t> εξής</a:t>
            </a:r>
            <a:r>
              <a:rPr lang="en-US" sz="1700" dirty="0">
                <a:solidFill>
                  <a:schemeClr val="dk1"/>
                </a:solidFill>
              </a:rPr>
              <a:t> βήματα για να ενσωματώσετε τις </a:t>
            </a:r>
            <a:r>
              <a:rPr lang="el-GR" sz="1700" dirty="0">
                <a:solidFill>
                  <a:schemeClr val="dk1"/>
                </a:solidFill>
              </a:rPr>
              <a:t>δύο (</a:t>
            </a:r>
            <a:r>
              <a:rPr lang="en-US" sz="1700" dirty="0">
                <a:solidFill>
                  <a:schemeClr val="dk1"/>
                </a:solidFill>
              </a:rPr>
              <a:t>2</a:t>
            </a:r>
            <a:r>
              <a:rPr lang="el-GR" sz="1700" dirty="0">
                <a:solidFill>
                  <a:schemeClr val="dk1"/>
                </a:solidFill>
              </a:rPr>
              <a:t>)</a:t>
            </a:r>
            <a:r>
              <a:rPr lang="en-US" sz="1700" dirty="0">
                <a:solidFill>
                  <a:schemeClr val="dk1"/>
                </a:solidFill>
              </a:rPr>
              <a:t> παρα</a:t>
            </a:r>
            <a:r>
              <a:rPr lang="el-GR" sz="1700" dirty="0" err="1">
                <a:solidFill>
                  <a:schemeClr val="dk1"/>
                </a:solidFill>
              </a:rPr>
              <a:t>κάτ</a:t>
            </a:r>
            <a:r>
              <a:rPr lang="en-US" sz="1700" dirty="0">
                <a:solidFill>
                  <a:schemeClr val="dk1"/>
                </a:solidFill>
              </a:rPr>
              <a:t>ω ικανότητες με </a:t>
            </a:r>
            <a:r>
              <a:rPr lang="el-GR" sz="1700" dirty="0">
                <a:solidFill>
                  <a:schemeClr val="dk1"/>
                </a:solidFill>
              </a:rPr>
              <a:t>τους/τις μαθήτριες/-</a:t>
            </a:r>
            <a:r>
              <a:rPr lang="el-GR" sz="1700" dirty="0" err="1">
                <a:solidFill>
                  <a:schemeClr val="dk1"/>
                </a:solidFill>
              </a:rPr>
              <a:t>τριες</a:t>
            </a:r>
            <a:r>
              <a:rPr lang="en-US" sz="1700" dirty="0">
                <a:solidFill>
                  <a:schemeClr val="dk1"/>
                </a:solidFill>
              </a:rPr>
              <a:t> σας:</a:t>
            </a:r>
            <a:endParaRPr sz="1700" dirty="0">
              <a:solidFill>
                <a:schemeClr val="dk1"/>
              </a:solidFill>
            </a:endParaRPr>
          </a:p>
          <a:p>
            <a:pPr marL="457200" lvl="0" indent="-342900" algn="l" rtl="0">
              <a:lnSpc>
                <a:spcPct val="107000"/>
              </a:lnSpc>
              <a:spcBef>
                <a:spcPts val="1400"/>
              </a:spcBef>
              <a:spcAft>
                <a:spcPts val="0"/>
              </a:spcAft>
              <a:buClr>
                <a:schemeClr val="dk1"/>
              </a:buClr>
              <a:buSzPts val="1800"/>
              <a:buFont typeface="Calibri"/>
              <a:buAutoNum type="arabicPeriod"/>
            </a:pPr>
            <a:r>
              <a:rPr lang="el-GR" sz="1700" b="1" i="1" dirty="0" err="1">
                <a:solidFill>
                  <a:schemeClr val="dk1"/>
                </a:solidFill>
              </a:rPr>
              <a:t>Γραμματισμός</a:t>
            </a:r>
            <a:r>
              <a:rPr lang="el-GR" sz="1700" b="1" i="1" dirty="0">
                <a:solidFill>
                  <a:schemeClr val="dk1"/>
                </a:solidFill>
              </a:rPr>
              <a:t> Πληροφοριών και Δεδομένων</a:t>
            </a:r>
            <a:br>
              <a:rPr lang="en-US" sz="1700" i="1" dirty="0">
                <a:solidFill>
                  <a:schemeClr val="dk1"/>
                </a:solidFill>
              </a:rPr>
            </a:br>
            <a:r>
              <a:rPr lang="en-US" sz="1700" dirty="0" err="1">
                <a:solidFill>
                  <a:schemeClr val="dk1"/>
                </a:solidFill>
              </a:rPr>
              <a:t>Ζητήστε</a:t>
            </a:r>
            <a:r>
              <a:rPr lang="en-US" sz="1700" dirty="0">
                <a:solidFill>
                  <a:schemeClr val="dk1"/>
                </a:solidFill>
              </a:rPr>
              <a:t> από </a:t>
            </a:r>
            <a:r>
              <a:rPr lang="el-GR" sz="1700" dirty="0">
                <a:solidFill>
                  <a:schemeClr val="dk1"/>
                </a:solidFill>
              </a:rPr>
              <a:t>τους/τις μαθήτριες/-</a:t>
            </a:r>
            <a:r>
              <a:rPr lang="el-GR" sz="1700" dirty="0" err="1">
                <a:solidFill>
                  <a:schemeClr val="dk1"/>
                </a:solidFill>
              </a:rPr>
              <a:t>τριές</a:t>
            </a:r>
            <a:r>
              <a:rPr lang="en-US" sz="1700" dirty="0">
                <a:solidFill>
                  <a:schemeClr val="dk1"/>
                </a:solidFill>
              </a:rPr>
              <a:t> σας να </a:t>
            </a:r>
            <a:r>
              <a:rPr lang="en-US" sz="1700" dirty="0" err="1">
                <a:solidFill>
                  <a:schemeClr val="dk1"/>
                </a:solidFill>
              </a:rPr>
              <a:t>ερευνήσουν</a:t>
            </a:r>
            <a:r>
              <a:rPr lang="en-US" sz="1700" dirty="0">
                <a:solidFill>
                  <a:schemeClr val="dk1"/>
                </a:solidFill>
              </a:rPr>
              <a:t> </a:t>
            </a:r>
            <a:r>
              <a:rPr lang="en-US" sz="1700" dirty="0" err="1">
                <a:solidFill>
                  <a:schemeClr val="dk1"/>
                </a:solidFill>
              </a:rPr>
              <a:t>έν</a:t>
            </a:r>
            <a:r>
              <a:rPr lang="en-US" sz="1700" dirty="0">
                <a:solidFill>
                  <a:schemeClr val="dk1"/>
                </a:solidFill>
              </a:rPr>
              <a:t>α τρέχον ζήτημα στο διαδίκτυο (π.χ. π</a:t>
            </a:r>
            <a:r>
              <a:rPr lang="en-US" sz="1700" dirty="0" err="1">
                <a:solidFill>
                  <a:schemeClr val="dk1"/>
                </a:solidFill>
              </a:rPr>
              <a:t>ερι</a:t>
            </a:r>
            <a:r>
              <a:rPr lang="en-US" sz="1700" dirty="0">
                <a:solidFill>
                  <a:schemeClr val="dk1"/>
                </a:solidFill>
              </a:rPr>
              <a:t>βαλλοντικές προκλήσεις). </a:t>
            </a:r>
            <a:r>
              <a:rPr lang="en-US" sz="1700" dirty="0" err="1">
                <a:solidFill>
                  <a:schemeClr val="dk1"/>
                </a:solidFill>
              </a:rPr>
              <a:t>Πριν</a:t>
            </a:r>
            <a:r>
              <a:rPr lang="en-US" sz="1700" dirty="0">
                <a:solidFill>
                  <a:schemeClr val="dk1"/>
                </a:solidFill>
              </a:rPr>
              <a:t> </a:t>
            </a:r>
            <a:r>
              <a:rPr lang="en-US" sz="1700" dirty="0" err="1">
                <a:solidFill>
                  <a:schemeClr val="dk1"/>
                </a:solidFill>
              </a:rPr>
              <a:t>ξεκινήσουν</a:t>
            </a:r>
            <a:r>
              <a:rPr lang="en-US" sz="1700" dirty="0">
                <a:solidFill>
                  <a:schemeClr val="dk1"/>
                </a:solidFill>
              </a:rPr>
              <a:t>, κα</a:t>
            </a:r>
            <a:r>
              <a:rPr lang="en-US" sz="1700" dirty="0" err="1">
                <a:solidFill>
                  <a:schemeClr val="dk1"/>
                </a:solidFill>
              </a:rPr>
              <a:t>θοδηγήστε</a:t>
            </a:r>
            <a:r>
              <a:rPr lang="en-US" sz="1700" dirty="0">
                <a:solidFill>
                  <a:schemeClr val="dk1"/>
                </a:solidFill>
              </a:rPr>
              <a:t> </a:t>
            </a:r>
            <a:r>
              <a:rPr lang="el-GR" sz="1700" dirty="0">
                <a:solidFill>
                  <a:schemeClr val="dk1"/>
                </a:solidFill>
              </a:rPr>
              <a:t>τους/τες </a:t>
            </a:r>
            <a:r>
              <a:rPr lang="en-US" sz="1700" dirty="0">
                <a:solidFill>
                  <a:schemeClr val="dk1"/>
                </a:solidFill>
              </a:rPr>
              <a:t>να </a:t>
            </a:r>
            <a:r>
              <a:rPr lang="en-US" sz="1700" dirty="0" err="1">
                <a:solidFill>
                  <a:schemeClr val="dk1"/>
                </a:solidFill>
              </a:rPr>
              <a:t>ελέγξουν</a:t>
            </a:r>
            <a:r>
              <a:rPr lang="en-US" sz="1700" dirty="0">
                <a:solidFill>
                  <a:schemeClr val="dk1"/>
                </a:solidFill>
              </a:rPr>
              <a:t> αν </a:t>
            </a:r>
            <a:r>
              <a:rPr lang="en-US" sz="1700" dirty="0" err="1">
                <a:solidFill>
                  <a:schemeClr val="dk1"/>
                </a:solidFill>
              </a:rPr>
              <a:t>οι</a:t>
            </a:r>
            <a:r>
              <a:rPr lang="en-US" sz="1700" dirty="0">
                <a:solidFill>
                  <a:schemeClr val="dk1"/>
                </a:solidFill>
              </a:rPr>
              <a:t> </a:t>
            </a:r>
            <a:r>
              <a:rPr lang="en-US" sz="1700" dirty="0" err="1">
                <a:solidFill>
                  <a:schemeClr val="dk1"/>
                </a:solidFill>
              </a:rPr>
              <a:t>δι</a:t>
            </a:r>
            <a:r>
              <a:rPr lang="en-US" sz="1700" dirty="0">
                <a:solidFill>
                  <a:schemeClr val="dk1"/>
                </a:solidFill>
              </a:rPr>
              <a:t>αδικτυακές πηγές είναι αξιόπιστες και πώς να αναφέρουν σωστά τις πηγές τους. </a:t>
            </a:r>
            <a:endParaRPr sz="1700" dirty="0">
              <a:solidFill>
                <a:schemeClr val="dk1"/>
              </a:solidFill>
            </a:endParaRPr>
          </a:p>
          <a:p>
            <a:pPr marL="800100" lvl="0" indent="-342900" algn="l" rtl="0">
              <a:lnSpc>
                <a:spcPct val="107000"/>
              </a:lnSpc>
              <a:spcBef>
                <a:spcPts val="1400"/>
              </a:spcBef>
              <a:spcAft>
                <a:spcPts val="0"/>
              </a:spcAft>
              <a:buFont typeface="+mj-lt"/>
              <a:buAutoNum type="arabicPeriod"/>
            </a:pPr>
            <a:endParaRPr sz="1700" dirty="0">
              <a:solidFill>
                <a:schemeClr val="dk1"/>
              </a:solidFill>
            </a:endParaRPr>
          </a:p>
          <a:p>
            <a:pPr marL="457200" lvl="0" indent="-342900" algn="l" rtl="0">
              <a:lnSpc>
                <a:spcPct val="107000"/>
              </a:lnSpc>
              <a:spcBef>
                <a:spcPts val="0"/>
              </a:spcBef>
              <a:spcAft>
                <a:spcPts val="0"/>
              </a:spcAft>
              <a:buClr>
                <a:schemeClr val="dk1"/>
              </a:buClr>
              <a:buSzPts val="1800"/>
              <a:buFont typeface="Calibri"/>
              <a:buAutoNum type="arabicPeriod"/>
            </a:pPr>
            <a:r>
              <a:rPr lang="en-US" sz="1700" b="1" i="1" dirty="0">
                <a:solidFill>
                  <a:schemeClr val="dk1"/>
                </a:solidFill>
              </a:rPr>
              <a:t>Επ</a:t>
            </a:r>
            <a:r>
              <a:rPr lang="en-US" sz="1700" b="1" i="1" dirty="0" err="1">
                <a:solidFill>
                  <a:schemeClr val="dk1"/>
                </a:solidFill>
              </a:rPr>
              <a:t>ικοινωνί</a:t>
            </a:r>
            <a:r>
              <a:rPr lang="en-US" sz="1700" b="1" i="1" dirty="0">
                <a:solidFill>
                  <a:schemeClr val="dk1"/>
                </a:solidFill>
              </a:rPr>
              <a:t>α και </a:t>
            </a:r>
            <a:r>
              <a:rPr lang="el-GR" sz="1700" b="1" i="1" dirty="0">
                <a:solidFill>
                  <a:schemeClr val="dk1"/>
                </a:solidFill>
              </a:rPr>
              <a:t>Σ</a:t>
            </a:r>
            <a:r>
              <a:rPr lang="en-US" sz="1700" b="1" i="1" dirty="0" err="1">
                <a:solidFill>
                  <a:schemeClr val="dk1"/>
                </a:solidFill>
              </a:rPr>
              <a:t>υνεργ</a:t>
            </a:r>
            <a:r>
              <a:rPr lang="en-US" sz="1700" b="1" i="1" dirty="0">
                <a:solidFill>
                  <a:schemeClr val="dk1"/>
                </a:solidFill>
              </a:rPr>
              <a:t>ασία</a:t>
            </a:r>
            <a:br>
              <a:rPr lang="en-US" sz="1700" i="1" dirty="0">
                <a:solidFill>
                  <a:schemeClr val="dk1"/>
                </a:solidFill>
              </a:rPr>
            </a:br>
            <a:r>
              <a:rPr lang="en-US" sz="1700" dirty="0">
                <a:solidFill>
                  <a:schemeClr val="dk1"/>
                </a:solidFill>
              </a:rPr>
              <a:t>Στη συνέχεια, ζητήστε τους να συνεργαστούν σε κοινόχρηστα έγγραφα, π.χ. </a:t>
            </a:r>
            <a:r>
              <a:rPr lang="en-US" sz="1700" dirty="0" err="1">
                <a:solidFill>
                  <a:schemeClr val="dk1"/>
                </a:solidFill>
              </a:rPr>
              <a:t>στο</a:t>
            </a:r>
            <a:r>
              <a:rPr lang="en-US" sz="1700" dirty="0">
                <a:solidFill>
                  <a:schemeClr val="dk1"/>
                </a:solidFill>
              </a:rPr>
              <a:t> Google Drive, και </a:t>
            </a:r>
            <a:r>
              <a:rPr lang="en-US" sz="1700" dirty="0" err="1">
                <a:solidFill>
                  <a:schemeClr val="dk1"/>
                </a:solidFill>
              </a:rPr>
              <a:t>στη</a:t>
            </a:r>
            <a:r>
              <a:rPr lang="en-US" sz="1700" i="1" dirty="0">
                <a:solidFill>
                  <a:schemeClr val="dk1"/>
                </a:solidFill>
              </a:rPr>
              <a:t> </a:t>
            </a:r>
            <a:r>
              <a:rPr lang="el-GR" sz="1700" i="1" dirty="0" err="1">
                <a:solidFill>
                  <a:schemeClr val="dk1"/>
                </a:solidFill>
              </a:rPr>
              <a:t>Δ</a:t>
            </a:r>
            <a:r>
              <a:rPr lang="en-US" sz="1700" i="1" dirty="0" err="1">
                <a:solidFill>
                  <a:schemeClr val="dk1"/>
                </a:solidFill>
              </a:rPr>
              <a:t>ημιουργί</a:t>
            </a:r>
            <a:r>
              <a:rPr lang="en-US" sz="1700" i="1" dirty="0">
                <a:solidFill>
                  <a:schemeClr val="dk1"/>
                </a:solidFill>
              </a:rPr>
              <a:t>α </a:t>
            </a:r>
            <a:r>
              <a:rPr lang="el-GR" sz="1700" i="1" dirty="0">
                <a:solidFill>
                  <a:schemeClr val="dk1"/>
                </a:solidFill>
              </a:rPr>
              <a:t>Ψ</a:t>
            </a:r>
            <a:r>
              <a:rPr lang="en-US" sz="1700" i="1" dirty="0" err="1">
                <a:solidFill>
                  <a:schemeClr val="dk1"/>
                </a:solidFill>
              </a:rPr>
              <a:t>ηφι</a:t>
            </a:r>
            <a:r>
              <a:rPr lang="en-US" sz="1700" i="1" dirty="0">
                <a:solidFill>
                  <a:schemeClr val="dk1"/>
                </a:solidFill>
              </a:rPr>
              <a:t>ακού </a:t>
            </a:r>
            <a:r>
              <a:rPr lang="el-GR" sz="1700" i="1" dirty="0">
                <a:solidFill>
                  <a:schemeClr val="dk1"/>
                </a:solidFill>
              </a:rPr>
              <a:t>Π</a:t>
            </a:r>
            <a:r>
              <a:rPr lang="en-US" sz="1700" i="1" dirty="0" err="1">
                <a:solidFill>
                  <a:schemeClr val="dk1"/>
                </a:solidFill>
              </a:rPr>
              <a:t>εριεχομένου</a:t>
            </a:r>
            <a:r>
              <a:rPr lang="en-US" sz="1700" i="1" dirty="0">
                <a:solidFill>
                  <a:schemeClr val="dk1"/>
                </a:solidFill>
              </a:rPr>
              <a:t>, </a:t>
            </a:r>
            <a:r>
              <a:rPr lang="en-US" sz="1700" dirty="0">
                <a:solidFill>
                  <a:schemeClr val="dk1"/>
                </a:solidFill>
              </a:rPr>
              <a:t>για να δημιουργήσουν μια ψηφιακή παρουσίαση. </a:t>
            </a:r>
            <a:endParaRPr sz="1700" dirty="0">
              <a:solidFill>
                <a:schemeClr val="dk1"/>
              </a:solidFill>
            </a:endParaRPr>
          </a:p>
          <a:p>
            <a:pPr marL="0" lvl="0" indent="0" algn="l" rtl="0">
              <a:lnSpc>
                <a:spcPct val="107916"/>
              </a:lnSpc>
              <a:spcBef>
                <a:spcPts val="800"/>
              </a:spcBef>
              <a:spcAft>
                <a:spcPts val="0"/>
              </a:spcAft>
              <a:buNone/>
            </a:pPr>
            <a:endParaRPr dirty="0">
              <a:solidFill>
                <a:schemeClr val="dk1"/>
              </a:solidFill>
            </a:endParaRPr>
          </a:p>
          <a:p>
            <a:pPr marL="0" lvl="0" indent="0" algn="l" rtl="0">
              <a:lnSpc>
                <a:spcPct val="107916"/>
              </a:lnSpc>
              <a:spcBef>
                <a:spcPts val="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
        <p:nvSpPr>
          <p:cNvPr id="353" name="Google Shape;353;g3ae6d943e68_0_299"/>
          <p:cNvSpPr txBox="1"/>
          <p:nvPr/>
        </p:nvSpPr>
        <p:spPr>
          <a:xfrm>
            <a:off x="1316720" y="5033387"/>
            <a:ext cx="9507000" cy="14901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7000"/>
              </a:lnSpc>
              <a:spcBef>
                <a:spcPts val="1400"/>
              </a:spcBef>
              <a:spcAft>
                <a:spcPts val="0"/>
              </a:spcAft>
              <a:buNone/>
            </a:pPr>
            <a:r>
              <a:rPr lang="en-US" sz="1600" dirty="0" err="1">
                <a:solidFill>
                  <a:schemeClr val="dk1"/>
                </a:solidFill>
              </a:rPr>
              <a:t>Τώρ</a:t>
            </a:r>
            <a:r>
              <a:rPr lang="en-US" sz="1600" dirty="0">
                <a:solidFill>
                  <a:schemeClr val="dk1"/>
                </a:solidFill>
              </a:rPr>
              <a:t>α, σκεφτείτε ένα άλλο παράδειγμα που θα έδειχνε την εφαρμογή των τριών</a:t>
            </a:r>
            <a:r>
              <a:rPr lang="el-GR" sz="1600" dirty="0">
                <a:solidFill>
                  <a:schemeClr val="dk1"/>
                </a:solidFill>
              </a:rPr>
              <a:t> (3)</a:t>
            </a:r>
            <a:r>
              <a:rPr lang="en-US" sz="1600" dirty="0">
                <a:solidFill>
                  <a:schemeClr val="dk1"/>
                </a:solidFill>
              </a:rPr>
              <a:t> προαναφερθεισών ικανοτήτων του </a:t>
            </a:r>
            <a:r>
              <a:rPr lang="el-GR" sz="1600" dirty="0">
                <a:solidFill>
                  <a:schemeClr val="dk1"/>
                </a:solidFill>
              </a:rPr>
              <a:t>Π</a:t>
            </a:r>
            <a:r>
              <a:rPr lang="en-US" sz="1600" dirty="0">
                <a:solidFill>
                  <a:schemeClr val="dk1"/>
                </a:solidFill>
              </a:rPr>
              <a:t>λα</a:t>
            </a:r>
            <a:r>
              <a:rPr lang="en-US" sz="1600" dirty="0" err="1">
                <a:solidFill>
                  <a:schemeClr val="dk1"/>
                </a:solidFill>
              </a:rPr>
              <a:t>ισίου</a:t>
            </a:r>
            <a:r>
              <a:rPr lang="en-US" sz="1600" dirty="0">
                <a:solidFill>
                  <a:schemeClr val="dk1"/>
                </a:solidFill>
              </a:rPr>
              <a:t> DigComp στην τάξη. </a:t>
            </a:r>
            <a:endParaRPr sz="1600" dirty="0">
              <a:solidFill>
                <a:schemeClr val="dk1"/>
              </a:solidFill>
            </a:endParaRPr>
          </a:p>
          <a:p>
            <a:pPr marL="0" lvl="0" indent="0" algn="ctr" rtl="0">
              <a:lnSpc>
                <a:spcPct val="107000"/>
              </a:lnSpc>
              <a:spcBef>
                <a:spcPts val="1400"/>
              </a:spcBef>
              <a:spcAft>
                <a:spcPts val="0"/>
              </a:spcAft>
              <a:buNone/>
            </a:pPr>
            <a:r>
              <a:rPr lang="en-US" sz="1600" dirty="0" err="1">
                <a:solidFill>
                  <a:schemeClr val="dk1"/>
                </a:solidFill>
              </a:rPr>
              <a:t>Στη</a:t>
            </a:r>
            <a:r>
              <a:rPr lang="en-US" sz="1600" dirty="0">
                <a:solidFill>
                  <a:schemeClr val="dk1"/>
                </a:solidFill>
              </a:rPr>
              <a:t> </a:t>
            </a:r>
            <a:r>
              <a:rPr lang="en-US" sz="1600" dirty="0" err="1">
                <a:solidFill>
                  <a:schemeClr val="dk1"/>
                </a:solidFill>
              </a:rPr>
              <a:t>συνέχει</a:t>
            </a:r>
            <a:r>
              <a:rPr lang="en-US" sz="1600" dirty="0">
                <a:solidFill>
                  <a:schemeClr val="dk1"/>
                </a:solidFill>
              </a:rPr>
              <a:t>α, γράψτε τα συγκεκριμένα βήματα που πρέπει να ακολουθήσετε, όπως στο παραπάνω παράδειγμα.</a:t>
            </a:r>
            <a:endParaRPr sz="1600" dirty="0">
              <a:solidFill>
                <a:schemeClr val="dk1"/>
              </a:solidFill>
            </a:endParaRPr>
          </a:p>
          <a:p>
            <a:pPr marL="457200" lvl="0" indent="0" algn="ctr" rtl="0">
              <a:lnSpc>
                <a:spcPct val="107000"/>
              </a:lnSpc>
              <a:spcBef>
                <a:spcPts val="1200"/>
              </a:spcBef>
              <a:spcAft>
                <a:spcPts val="1200"/>
              </a:spcAft>
              <a:buNone/>
            </a:pPr>
            <a:endParaRPr sz="1800" dirty="0">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3ae6d943e68_0_3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59" name="Google Shape;359;g3ae6d943e68_0_31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3.4 </a:t>
            </a:r>
            <a:r>
              <a:rPr lang="en-US" dirty="0" err="1"/>
              <a:t>Δρ</a:t>
            </a:r>
            <a:r>
              <a:rPr lang="en-US" dirty="0"/>
              <a:t>αστηριότητα 3 - Εφαρμογή των </a:t>
            </a:r>
            <a:r>
              <a:rPr lang="el-GR" dirty="0"/>
              <a:t>Πλαισίων </a:t>
            </a:r>
            <a:r>
              <a:rPr lang="el-GR" dirty="0" err="1"/>
              <a:t>DigComp</a:t>
            </a:r>
            <a:r>
              <a:rPr lang="el-GR" dirty="0"/>
              <a:t> και </a:t>
            </a:r>
            <a:r>
              <a:rPr lang="el-GR" dirty="0" err="1"/>
              <a:t>LifeComp</a:t>
            </a:r>
            <a:r>
              <a:rPr lang="el-GR" dirty="0"/>
              <a:t> Μεμονωμένα στην Πράξη</a:t>
            </a:r>
          </a:p>
        </p:txBody>
      </p:sp>
      <p:sp>
        <p:nvSpPr>
          <p:cNvPr id="360" name="Google Shape;360;g3ae6d943e68_0_314"/>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dirty="0" err="1">
                <a:solidFill>
                  <a:schemeClr val="dk1"/>
                </a:solidFill>
              </a:rPr>
              <a:t>Αυτή</a:t>
            </a:r>
            <a:r>
              <a:rPr lang="en-US" dirty="0">
                <a:solidFill>
                  <a:schemeClr val="dk1"/>
                </a:solidFill>
              </a:rPr>
              <a:t> η </a:t>
            </a:r>
            <a:r>
              <a:rPr lang="en-US" dirty="0" err="1">
                <a:solidFill>
                  <a:schemeClr val="dk1"/>
                </a:solidFill>
              </a:rPr>
              <a:t>δρ</a:t>
            </a:r>
            <a:r>
              <a:rPr lang="en-US" dirty="0">
                <a:solidFill>
                  <a:schemeClr val="dk1"/>
                </a:solidFill>
              </a:rPr>
              <a:t>αστηριότητα ενισχύει δύο</a:t>
            </a:r>
            <a:r>
              <a:rPr lang="el-GR" dirty="0">
                <a:solidFill>
                  <a:schemeClr val="dk1"/>
                </a:solidFill>
              </a:rPr>
              <a:t> (2)</a:t>
            </a:r>
            <a:r>
              <a:rPr lang="en-US" dirty="0">
                <a:solidFill>
                  <a:schemeClr val="dk1"/>
                </a:solidFill>
              </a:rPr>
              <a:t> βασικούς τομείς του LifeComp Personal: Αυτορρύθμιση και </a:t>
            </a:r>
            <a:r>
              <a:rPr lang="en-US" dirty="0" err="1">
                <a:solidFill>
                  <a:schemeClr val="dk1"/>
                </a:solidFill>
              </a:rPr>
              <a:t>Κοινωνικ</a:t>
            </a:r>
            <a:r>
              <a:rPr lang="el-GR" dirty="0">
                <a:solidFill>
                  <a:schemeClr val="dk1"/>
                </a:solidFill>
              </a:rPr>
              <a:t>ή</a:t>
            </a:r>
            <a:r>
              <a:rPr lang="en-US" dirty="0">
                <a:solidFill>
                  <a:schemeClr val="dk1"/>
                </a:solidFill>
              </a:rPr>
              <a:t> Ενσυναίσθηση, συνδέοντας τη συναισθηματική ευαισθητοποίηση με την ψηφιακή συμπεριφορά. </a:t>
            </a:r>
            <a:r>
              <a:rPr lang="en-US" dirty="0" err="1">
                <a:solidFill>
                  <a:schemeClr val="dk1"/>
                </a:solidFill>
              </a:rPr>
              <a:t>Σκεφτείτε</a:t>
            </a:r>
            <a:r>
              <a:rPr lang="en-US" dirty="0">
                <a:solidFill>
                  <a:schemeClr val="dk1"/>
                </a:solidFill>
              </a:rPr>
              <a:t> π</a:t>
            </a:r>
            <a:r>
              <a:rPr lang="en-US" dirty="0" err="1">
                <a:solidFill>
                  <a:schemeClr val="dk1"/>
                </a:solidFill>
              </a:rPr>
              <a:t>ώς</a:t>
            </a:r>
            <a:r>
              <a:rPr lang="en-US" dirty="0">
                <a:solidFill>
                  <a:schemeClr val="dk1"/>
                </a:solidFill>
              </a:rPr>
              <a:t> μπ</a:t>
            </a:r>
            <a:r>
              <a:rPr lang="en-US" dirty="0" err="1">
                <a:solidFill>
                  <a:schemeClr val="dk1"/>
                </a:solidFill>
              </a:rPr>
              <a:t>ορεί</a:t>
            </a:r>
            <a:r>
              <a:rPr lang="en-US" dirty="0">
                <a:solidFill>
                  <a:schemeClr val="dk1"/>
                </a:solidFill>
              </a:rPr>
              <a:t> να </a:t>
            </a:r>
            <a:r>
              <a:rPr lang="en-US" dirty="0" err="1">
                <a:solidFill>
                  <a:schemeClr val="dk1"/>
                </a:solidFill>
              </a:rPr>
              <a:t>εφ</a:t>
            </a:r>
            <a:r>
              <a:rPr lang="en-US" dirty="0">
                <a:solidFill>
                  <a:schemeClr val="dk1"/>
                </a:solidFill>
              </a:rPr>
              <a:t>αρμοστεί </a:t>
            </a:r>
            <a:r>
              <a:rPr lang="el-GR" dirty="0">
                <a:solidFill>
                  <a:schemeClr val="dk1"/>
                </a:solidFill>
              </a:rPr>
              <a:t>καθεμία </a:t>
            </a:r>
            <a:r>
              <a:rPr lang="en-US" dirty="0">
                <a:solidFill>
                  <a:schemeClr val="dk1"/>
                </a:solidFill>
              </a:rPr>
              <a:t>από τις προαναφερθείσες ικανότητες στην τάξη. </a:t>
            </a:r>
            <a:endParaRPr dirty="0">
              <a:solidFill>
                <a:schemeClr val="dk1"/>
              </a:solidFill>
            </a:endParaRPr>
          </a:p>
          <a:p>
            <a:pPr marL="0" lvl="0" indent="0" algn="l" rtl="0">
              <a:lnSpc>
                <a:spcPct val="107000"/>
              </a:lnSpc>
              <a:spcBef>
                <a:spcPts val="1400"/>
              </a:spcBef>
              <a:spcAft>
                <a:spcPts val="0"/>
              </a:spcAft>
              <a:buNone/>
            </a:pPr>
            <a:endParaRPr dirty="0">
              <a:solidFill>
                <a:schemeClr val="dk1"/>
              </a:solidFill>
            </a:endParaRPr>
          </a:p>
          <a:p>
            <a:pPr marL="0" lvl="0" indent="0" algn="l" rtl="0">
              <a:lnSpc>
                <a:spcPct val="107000"/>
              </a:lnSpc>
              <a:spcBef>
                <a:spcPts val="1400"/>
              </a:spcBef>
              <a:spcAft>
                <a:spcPts val="0"/>
              </a:spcAft>
              <a:buNone/>
            </a:pPr>
            <a:r>
              <a:rPr lang="en-US" b="1" dirty="0">
                <a:solidFill>
                  <a:schemeClr val="dk1"/>
                </a:solidFill>
              </a:rPr>
              <a:t>2. </a:t>
            </a:r>
            <a:r>
              <a:rPr lang="en-US" b="1" u="sng" dirty="0" err="1">
                <a:solidFill>
                  <a:schemeClr val="dk1"/>
                </a:solidFill>
              </a:rPr>
              <a:t>Εφ</a:t>
            </a:r>
            <a:r>
              <a:rPr lang="en-US" b="1" u="sng" dirty="0">
                <a:solidFill>
                  <a:schemeClr val="dk1"/>
                </a:solidFill>
              </a:rPr>
              <a:t>αρμογή του </a:t>
            </a:r>
            <a:r>
              <a:rPr lang="el-GR" b="1" u="sng" dirty="0">
                <a:solidFill>
                  <a:schemeClr val="dk1"/>
                </a:solidFill>
              </a:rPr>
              <a:t>Π</a:t>
            </a:r>
            <a:r>
              <a:rPr lang="en-US" b="1" u="sng" dirty="0">
                <a:solidFill>
                  <a:schemeClr val="dk1"/>
                </a:solidFill>
              </a:rPr>
              <a:t>λα</a:t>
            </a:r>
            <a:r>
              <a:rPr lang="en-US" b="1" u="sng" dirty="0" err="1">
                <a:solidFill>
                  <a:schemeClr val="dk1"/>
                </a:solidFill>
              </a:rPr>
              <a:t>ισίου</a:t>
            </a:r>
            <a:r>
              <a:rPr lang="en-US" b="1" u="sng" dirty="0">
                <a:solidFill>
                  <a:schemeClr val="dk1"/>
                </a:solidFill>
              </a:rPr>
              <a:t> LifeComp με την ενσωμάτωση συγκεκριμένων ικανοτήτων</a:t>
            </a:r>
            <a:endParaRPr b="1" u="sng" dirty="0">
              <a:solidFill>
                <a:schemeClr val="dk1"/>
              </a:solidFill>
            </a:endParaRPr>
          </a:p>
          <a:p>
            <a:pPr marL="0" lvl="0" indent="0" algn="l" rtl="0">
              <a:lnSpc>
                <a:spcPct val="107000"/>
              </a:lnSpc>
              <a:spcBef>
                <a:spcPts val="800"/>
              </a:spcBef>
              <a:spcAft>
                <a:spcPts val="0"/>
              </a:spcAft>
              <a:buNone/>
            </a:pPr>
            <a:endParaRPr b="1" u="sng" dirty="0">
              <a:solidFill>
                <a:srgbClr val="000000"/>
              </a:solidFill>
            </a:endParaRPr>
          </a:p>
          <a:p>
            <a:pPr marL="0" lvl="0" indent="0" algn="l" rtl="0">
              <a:lnSpc>
                <a:spcPct val="107000"/>
              </a:lnSpc>
              <a:spcBef>
                <a:spcPts val="800"/>
              </a:spcBef>
              <a:spcAft>
                <a:spcPts val="0"/>
              </a:spcAft>
              <a:buNone/>
            </a:pPr>
            <a:endParaRPr b="1" u="sng" dirty="0">
              <a:solidFill>
                <a:srgbClr val="000000"/>
              </a:solidFill>
            </a:endParaRPr>
          </a:p>
          <a:p>
            <a:pPr marL="914400" lvl="0" indent="457200" algn="l" rtl="0">
              <a:lnSpc>
                <a:spcPct val="107000"/>
              </a:lnSpc>
              <a:spcBef>
                <a:spcPts val="1400"/>
              </a:spcBef>
              <a:spcAft>
                <a:spcPts val="0"/>
              </a:spcAft>
              <a:buNone/>
            </a:pPr>
            <a:endParaRPr dirty="0">
              <a:solidFill>
                <a:schemeClr val="dk1"/>
              </a:solidFill>
            </a:endParaRPr>
          </a:p>
          <a:p>
            <a:pPr marL="914400" lvl="0" indent="457200" algn="ctr" rtl="0">
              <a:lnSpc>
                <a:spcPct val="107000"/>
              </a:lnSpc>
              <a:spcBef>
                <a:spcPts val="1400"/>
              </a:spcBef>
              <a:spcAft>
                <a:spcPts val="0"/>
              </a:spcAft>
              <a:buNone/>
            </a:pPr>
            <a:r>
              <a:rPr lang="en-US" dirty="0" err="1">
                <a:solidFill>
                  <a:schemeClr val="dk1"/>
                </a:solidFill>
              </a:rPr>
              <a:t>Σκεφτείτε</a:t>
            </a:r>
            <a:r>
              <a:rPr lang="en-US" dirty="0">
                <a:solidFill>
                  <a:schemeClr val="dk1"/>
                </a:solidFill>
              </a:rPr>
              <a:t> π</a:t>
            </a:r>
            <a:r>
              <a:rPr lang="en-US" dirty="0" err="1">
                <a:solidFill>
                  <a:schemeClr val="dk1"/>
                </a:solidFill>
              </a:rPr>
              <a:t>ώς</a:t>
            </a:r>
            <a:r>
              <a:rPr lang="en-US" dirty="0">
                <a:solidFill>
                  <a:schemeClr val="dk1"/>
                </a:solidFill>
              </a:rPr>
              <a:t> μπ</a:t>
            </a:r>
            <a:r>
              <a:rPr lang="en-US" dirty="0" err="1">
                <a:solidFill>
                  <a:schemeClr val="dk1"/>
                </a:solidFill>
              </a:rPr>
              <a:t>ορεί</a:t>
            </a:r>
            <a:r>
              <a:rPr lang="en-US" dirty="0">
                <a:solidFill>
                  <a:schemeClr val="dk1"/>
                </a:solidFill>
              </a:rPr>
              <a:t> να </a:t>
            </a:r>
            <a:r>
              <a:rPr lang="en-US" dirty="0" err="1">
                <a:solidFill>
                  <a:schemeClr val="dk1"/>
                </a:solidFill>
              </a:rPr>
              <a:t>εφ</a:t>
            </a:r>
            <a:r>
              <a:rPr lang="en-US" dirty="0">
                <a:solidFill>
                  <a:schemeClr val="dk1"/>
                </a:solidFill>
              </a:rPr>
              <a:t>αρμοστεί </a:t>
            </a:r>
            <a:r>
              <a:rPr lang="el-GR" dirty="0">
                <a:solidFill>
                  <a:schemeClr val="dk1"/>
                </a:solidFill>
              </a:rPr>
              <a:t>καθεμία </a:t>
            </a:r>
            <a:r>
              <a:rPr lang="en-US" dirty="0">
                <a:solidFill>
                  <a:schemeClr val="dk1"/>
                </a:solidFill>
              </a:rPr>
              <a:t>από τις προαναφερθείσες ικανότητες στην τάξη. </a:t>
            </a:r>
            <a:endParaRPr dirty="0">
              <a:solidFill>
                <a:schemeClr val="dk1"/>
              </a:solidFill>
            </a:endParaRPr>
          </a:p>
          <a:p>
            <a:pPr marL="0" lvl="0" indent="0" algn="l" rtl="0">
              <a:lnSpc>
                <a:spcPct val="107000"/>
              </a:lnSpc>
              <a:spcBef>
                <a:spcPts val="800"/>
              </a:spcBef>
              <a:spcAft>
                <a:spcPts val="0"/>
              </a:spcAft>
              <a:buNone/>
            </a:pPr>
            <a:endParaRPr dirty="0">
              <a:solidFill>
                <a:schemeClr val="dk1"/>
              </a:solidFill>
            </a:endParaRPr>
          </a:p>
          <a:p>
            <a:pPr marL="0" lvl="0" indent="0" algn="l" rtl="0">
              <a:lnSpc>
                <a:spcPct val="107000"/>
              </a:lnSpc>
              <a:spcBef>
                <a:spcPts val="1400"/>
              </a:spcBef>
              <a:spcAft>
                <a:spcPts val="0"/>
              </a:spcAft>
              <a:buNone/>
            </a:pPr>
            <a:endParaRPr dirty="0">
              <a:solidFill>
                <a:schemeClr val="dk1"/>
              </a:solidFill>
            </a:endParaRPr>
          </a:p>
          <a:p>
            <a:pPr marL="0" lvl="0" indent="0" algn="l" rtl="0">
              <a:lnSpc>
                <a:spcPct val="107916"/>
              </a:lnSpc>
              <a:spcBef>
                <a:spcPts val="800"/>
              </a:spcBef>
              <a:spcAft>
                <a:spcPts val="0"/>
              </a:spcAft>
              <a:buNone/>
            </a:pPr>
            <a:endParaRPr dirty="0">
              <a:solidFill>
                <a:schemeClr val="dk1"/>
              </a:solidFill>
            </a:endParaRPr>
          </a:p>
          <a:p>
            <a:pPr marL="0" lvl="0" indent="0" algn="l" rtl="0">
              <a:lnSpc>
                <a:spcPct val="107916"/>
              </a:lnSpc>
              <a:spcBef>
                <a:spcPts val="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361" name="Google Shape;361;g3ae6d943e68_0_314" descr="working and thinking brain line icon vector illustration (Provided by Getty Images)"/>
          <p:cNvPicPr preferRelativeResize="0"/>
          <p:nvPr/>
        </p:nvPicPr>
        <p:blipFill>
          <a:blip r:embed="rId3">
            <a:alphaModFix/>
          </a:blip>
          <a:stretch>
            <a:fillRect/>
          </a:stretch>
        </p:blipFill>
        <p:spPr>
          <a:xfrm>
            <a:off x="794072" y="4107325"/>
            <a:ext cx="1058749" cy="10587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ae6d943e68_0_0"/>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n-US"/>
              <a:t>Μαθησιακοί στόχοι</a:t>
            </a:r>
            <a:endParaRPr/>
          </a:p>
        </p:txBody>
      </p:sp>
      <p:sp>
        <p:nvSpPr>
          <p:cNvPr id="84" name="Google Shape;84;g3ae6d943e68_0_0"/>
          <p:cNvSpPr txBox="1">
            <a:spLocks noGrp="1"/>
          </p:cNvSpPr>
          <p:nvPr>
            <p:ph type="body" idx="1"/>
          </p:nvPr>
        </p:nvSpPr>
        <p:spPr>
          <a:xfrm>
            <a:off x="97971" y="881743"/>
            <a:ext cx="11944500" cy="587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l-GR" b="1" u="sng" dirty="0">
                <a:solidFill>
                  <a:srgbClr val="000000"/>
                </a:solidFill>
              </a:rPr>
              <a:t>Κεφάλαιο</a:t>
            </a:r>
            <a:r>
              <a:rPr lang="en-US" b="1" u="sng" dirty="0">
                <a:solidFill>
                  <a:srgbClr val="000000"/>
                </a:solidFill>
              </a:rPr>
              <a:t> 1.1</a:t>
            </a:r>
            <a:endParaRPr dirty="0">
              <a:solidFill>
                <a:srgbClr val="000000"/>
              </a:solidFill>
            </a:endParaRPr>
          </a:p>
          <a:p>
            <a:pPr marL="457200" lvl="0" indent="-342900" algn="l" rtl="0">
              <a:lnSpc>
                <a:spcPct val="100000"/>
              </a:lnSpc>
              <a:spcBef>
                <a:spcPts val="0"/>
              </a:spcBef>
              <a:spcAft>
                <a:spcPts val="0"/>
              </a:spcAft>
              <a:buClr>
                <a:srgbClr val="AA87FF"/>
              </a:buClr>
              <a:buSzPts val="1800"/>
              <a:buFont typeface="Arial"/>
              <a:buChar char="●"/>
            </a:pPr>
            <a:r>
              <a:rPr lang="en-US" dirty="0" err="1">
                <a:solidFill>
                  <a:srgbClr val="000000"/>
                </a:solidFill>
              </a:rPr>
              <a:t>Αν</a:t>
            </a:r>
            <a:r>
              <a:rPr lang="en-US" dirty="0">
                <a:solidFill>
                  <a:srgbClr val="000000"/>
                </a:solidFill>
              </a:rPr>
              <a:t>αγνώριση και περιγραφή των βασικών σ</a:t>
            </a:r>
            <a:r>
              <a:rPr lang="el-GR" dirty="0" err="1">
                <a:solidFill>
                  <a:srgbClr val="000000"/>
                </a:solidFill>
              </a:rPr>
              <a:t>τοιχείω</a:t>
            </a:r>
            <a:r>
              <a:rPr lang="en-US" dirty="0">
                <a:solidFill>
                  <a:srgbClr val="000000"/>
                </a:solidFill>
              </a:rPr>
              <a:t>ν της ευημερίας: σωματική, ψυχική, συναισθηματική και κοινωνική υγεία και η σχέση τους με την ψηφιακή ευημερία.</a:t>
            </a:r>
            <a:endParaRPr dirty="0">
              <a:solidFill>
                <a:srgbClr val="000000"/>
              </a:solidFill>
            </a:endParaRPr>
          </a:p>
          <a:p>
            <a:pPr marL="457200" lvl="0" indent="-336550" algn="l" rtl="0">
              <a:lnSpc>
                <a:spcPct val="107000"/>
              </a:lnSpc>
              <a:spcBef>
                <a:spcPts val="0"/>
              </a:spcBef>
              <a:spcAft>
                <a:spcPts val="0"/>
              </a:spcAft>
              <a:buClr>
                <a:srgbClr val="AA87FF"/>
              </a:buClr>
              <a:buSzPts val="1700"/>
              <a:buFont typeface="Arial"/>
              <a:buChar char="●"/>
            </a:pPr>
            <a:r>
              <a:rPr lang="en-US" dirty="0"/>
              <a:t>Προσδιορισμός </a:t>
            </a:r>
            <a:r>
              <a:rPr lang="en-US" dirty="0" err="1"/>
              <a:t>των</a:t>
            </a:r>
            <a:r>
              <a:rPr lang="en-US" dirty="0"/>
              <a:t> </a:t>
            </a:r>
            <a:r>
              <a:rPr lang="en-US" dirty="0" err="1"/>
              <a:t>θετικών</a:t>
            </a:r>
            <a:r>
              <a:rPr lang="en-US" dirty="0"/>
              <a:t> και α</a:t>
            </a:r>
            <a:r>
              <a:rPr lang="en-US" dirty="0" err="1"/>
              <a:t>ρνητικών</a:t>
            </a:r>
            <a:r>
              <a:rPr lang="en-US" dirty="0"/>
              <a:t> </a:t>
            </a:r>
            <a:r>
              <a:rPr lang="en-US" dirty="0" err="1"/>
              <a:t>ψηφι</a:t>
            </a:r>
            <a:r>
              <a:rPr lang="en-US" dirty="0"/>
              <a:t>ακών και μη ψηφιακών επιδράσεων </a:t>
            </a:r>
            <a:r>
              <a:rPr lang="el-GR" dirty="0"/>
              <a:t>στους/στις μαθητές/-</a:t>
            </a:r>
            <a:r>
              <a:rPr lang="el-GR" dirty="0" err="1"/>
              <a:t>τριες</a:t>
            </a:r>
            <a:r>
              <a:rPr lang="en-US" dirty="0"/>
              <a:t> της ανώτερης πρωτοβάθμιας και της πρώιμης δευτεροβάθμιας εκπαίδευσης.</a:t>
            </a:r>
            <a:endParaRPr dirty="0"/>
          </a:p>
          <a:p>
            <a:pPr marL="0" lvl="0" indent="0" algn="l" rtl="0">
              <a:lnSpc>
                <a:spcPct val="100000"/>
              </a:lnSpc>
              <a:spcBef>
                <a:spcPts val="800"/>
              </a:spcBef>
              <a:spcAft>
                <a:spcPts val="0"/>
              </a:spcAft>
              <a:buNone/>
            </a:pPr>
            <a:endParaRPr b="1" u="sng" dirty="0">
              <a:solidFill>
                <a:srgbClr val="000000"/>
              </a:solidFill>
            </a:endParaRPr>
          </a:p>
          <a:p>
            <a:pPr marL="0" lvl="0" indent="0">
              <a:lnSpc>
                <a:spcPct val="100000"/>
              </a:lnSpc>
              <a:spcBef>
                <a:spcPts val="0"/>
              </a:spcBef>
            </a:pPr>
            <a:r>
              <a:rPr lang="el-GR" b="1" u="sng" dirty="0">
                <a:solidFill>
                  <a:srgbClr val="000000"/>
                </a:solidFill>
              </a:rPr>
              <a:t>Κεφάλαιο</a:t>
            </a:r>
            <a:r>
              <a:rPr lang="en-US" b="1" u="sng" dirty="0">
                <a:solidFill>
                  <a:srgbClr val="000000"/>
                </a:solidFill>
              </a:rPr>
              <a:t> 1.2</a:t>
            </a:r>
            <a:br>
              <a:rPr lang="en-US" u="sng" dirty="0">
                <a:solidFill>
                  <a:srgbClr val="000000"/>
                </a:solidFill>
              </a:rPr>
            </a:br>
            <a:endParaRPr u="sng" dirty="0">
              <a:solidFill>
                <a:srgbClr val="000000"/>
              </a:solidFill>
            </a:endParaRPr>
          </a:p>
          <a:p>
            <a:pPr marL="457200" lvl="0" indent="-342900" algn="l" rtl="0">
              <a:lnSpc>
                <a:spcPct val="100000"/>
              </a:lnSpc>
              <a:spcBef>
                <a:spcPts val="0"/>
              </a:spcBef>
              <a:spcAft>
                <a:spcPts val="0"/>
              </a:spcAft>
              <a:buClr>
                <a:schemeClr val="accent2"/>
              </a:buClr>
              <a:buSzPts val="1800"/>
              <a:buChar char="●"/>
            </a:pPr>
            <a:r>
              <a:rPr lang="en-US" dirty="0" err="1">
                <a:solidFill>
                  <a:srgbClr val="000000"/>
                </a:solidFill>
              </a:rPr>
              <a:t>Αν</a:t>
            </a:r>
            <a:r>
              <a:rPr lang="en-US" dirty="0">
                <a:solidFill>
                  <a:srgbClr val="000000"/>
                </a:solidFill>
              </a:rPr>
              <a:t>αγνώριση των πέντε</a:t>
            </a:r>
            <a:r>
              <a:rPr lang="el-GR" dirty="0">
                <a:solidFill>
                  <a:srgbClr val="000000"/>
                </a:solidFill>
              </a:rPr>
              <a:t> (5)</a:t>
            </a:r>
            <a:r>
              <a:rPr lang="en-US" dirty="0">
                <a:solidFill>
                  <a:srgbClr val="000000"/>
                </a:solidFill>
              </a:rPr>
              <a:t> στοιχείων PERMA: </a:t>
            </a:r>
            <a:r>
              <a:rPr lang="en-US" dirty="0" err="1">
                <a:solidFill>
                  <a:srgbClr val="000000"/>
                </a:solidFill>
              </a:rPr>
              <a:t>Θετικά</a:t>
            </a:r>
            <a:r>
              <a:rPr lang="en-US" dirty="0">
                <a:solidFill>
                  <a:srgbClr val="000000"/>
                </a:solidFill>
              </a:rPr>
              <a:t> </a:t>
            </a:r>
            <a:r>
              <a:rPr lang="el-GR" dirty="0">
                <a:solidFill>
                  <a:srgbClr val="000000"/>
                </a:solidFill>
              </a:rPr>
              <a:t>Σ</a:t>
            </a:r>
            <a:r>
              <a:rPr lang="en-US" dirty="0" err="1">
                <a:solidFill>
                  <a:srgbClr val="000000"/>
                </a:solidFill>
              </a:rPr>
              <a:t>υν</a:t>
            </a:r>
            <a:r>
              <a:rPr lang="en-US" dirty="0">
                <a:solidFill>
                  <a:srgbClr val="000000"/>
                </a:solidFill>
              </a:rPr>
              <a:t>αισθήματα, </a:t>
            </a:r>
            <a:r>
              <a:rPr lang="el-GR" dirty="0">
                <a:solidFill>
                  <a:srgbClr val="000000"/>
                </a:solidFill>
              </a:rPr>
              <a:t>Δέσμευση</a:t>
            </a:r>
            <a:r>
              <a:rPr lang="en-US" dirty="0">
                <a:solidFill>
                  <a:srgbClr val="000000"/>
                </a:solidFill>
              </a:rPr>
              <a:t>, Σχέσεις, Νόημα και Επίτευγμα.</a:t>
            </a:r>
            <a:endParaRPr dirty="0">
              <a:solidFill>
                <a:srgbClr val="000000"/>
              </a:solidFill>
            </a:endParaRPr>
          </a:p>
          <a:p>
            <a:pPr marL="457200" lvl="0" indent="-342900" algn="l" rtl="0">
              <a:lnSpc>
                <a:spcPct val="107000"/>
              </a:lnSpc>
              <a:spcBef>
                <a:spcPts val="0"/>
              </a:spcBef>
              <a:spcAft>
                <a:spcPts val="0"/>
              </a:spcAft>
              <a:buClr>
                <a:schemeClr val="accent2"/>
              </a:buClr>
              <a:buSzPts val="1800"/>
              <a:buChar char="●"/>
            </a:pPr>
            <a:r>
              <a:rPr lang="el-GR" dirty="0"/>
              <a:t>Διάκριση</a:t>
            </a:r>
            <a:r>
              <a:rPr lang="en-US" dirty="0"/>
              <a:t> τ</a:t>
            </a:r>
            <a:r>
              <a:rPr lang="el-GR" dirty="0"/>
              <a:t>ων</a:t>
            </a:r>
            <a:r>
              <a:rPr lang="en-US" dirty="0"/>
              <a:t> </a:t>
            </a:r>
            <a:r>
              <a:rPr lang="en-US" dirty="0" err="1"/>
              <a:t>μον</a:t>
            </a:r>
            <a:r>
              <a:rPr lang="en-US" dirty="0"/>
              <a:t>αδικ</a:t>
            </a:r>
            <a:r>
              <a:rPr lang="el-GR" dirty="0" err="1"/>
              <a:t>ών</a:t>
            </a:r>
            <a:r>
              <a:rPr lang="en-US" dirty="0"/>
              <a:t> </a:t>
            </a:r>
            <a:r>
              <a:rPr lang="en-US" dirty="0" err="1"/>
              <a:t>συνεισφορ</a:t>
            </a:r>
            <a:r>
              <a:rPr lang="el-GR" dirty="0" err="1"/>
              <a:t>ών</a:t>
            </a:r>
            <a:r>
              <a:rPr lang="en-US" dirty="0"/>
              <a:t> των στοιχείων PERMA στη συνολική ευημερία.</a:t>
            </a:r>
            <a:endParaRPr dirty="0"/>
          </a:p>
          <a:p>
            <a:pPr marL="0" lvl="0" indent="0">
              <a:lnSpc>
                <a:spcPct val="100000"/>
              </a:lnSpc>
              <a:spcBef>
                <a:spcPts val="800"/>
              </a:spcBef>
            </a:pPr>
            <a:r>
              <a:rPr lang="el-GR" b="1" u="sng" dirty="0">
                <a:solidFill>
                  <a:srgbClr val="000000"/>
                </a:solidFill>
              </a:rPr>
              <a:t>Κεφάλαιο</a:t>
            </a:r>
            <a:r>
              <a:rPr lang="en-US" b="1" u="sng" dirty="0">
                <a:solidFill>
                  <a:srgbClr val="000000"/>
                </a:solidFill>
              </a:rPr>
              <a:t> 1.3</a:t>
            </a:r>
            <a:br>
              <a:rPr lang="en-US" u="sng" dirty="0">
                <a:solidFill>
                  <a:srgbClr val="000000"/>
                </a:solidFill>
              </a:rPr>
            </a:br>
            <a:endParaRPr dirty="0">
              <a:solidFill>
                <a:srgbClr val="000000"/>
              </a:solidFill>
            </a:endParaRPr>
          </a:p>
          <a:p>
            <a:pPr lvl="0" indent="-342900">
              <a:lnSpc>
                <a:spcPct val="107000"/>
              </a:lnSpc>
              <a:spcBef>
                <a:spcPts val="0"/>
              </a:spcBef>
              <a:buClr>
                <a:schemeClr val="accent2"/>
              </a:buClr>
              <a:buFont typeface="Arial"/>
              <a:buChar char="●"/>
            </a:pPr>
            <a:r>
              <a:rPr lang="el-GR" dirty="0"/>
              <a:t>Προσδιορισμός των αρχών των πλαισίων </a:t>
            </a:r>
            <a:r>
              <a:rPr lang="el-GR" dirty="0" err="1"/>
              <a:t>DigComp</a:t>
            </a:r>
            <a:r>
              <a:rPr lang="el-GR" dirty="0"/>
              <a:t> και </a:t>
            </a:r>
            <a:r>
              <a:rPr lang="el-GR" dirty="0" err="1"/>
              <a:t>LifeComp</a:t>
            </a:r>
            <a:r>
              <a:rPr lang="el-GR" dirty="0"/>
              <a:t> και επεξήγηση της σύνδεσής τους με την ευημερία</a:t>
            </a:r>
            <a:r>
              <a:rPr lang="en-US" dirty="0"/>
              <a:t>.</a:t>
            </a:r>
            <a:endParaRPr dirty="0"/>
          </a:p>
          <a:p>
            <a:pPr lvl="0" indent="-342900">
              <a:lnSpc>
                <a:spcPct val="107000"/>
              </a:lnSpc>
              <a:spcBef>
                <a:spcPts val="800"/>
              </a:spcBef>
              <a:buClr>
                <a:schemeClr val="accent2"/>
              </a:buClr>
              <a:buFont typeface="Arial"/>
              <a:buChar char="●"/>
            </a:pPr>
            <a:r>
              <a:rPr lang="el-GR" dirty="0"/>
              <a:t>Σύνθεση των τριών πλαισίων για τη διαμόρφωση του ολοκληρωμένου μοντέλου </a:t>
            </a:r>
            <a:r>
              <a:rPr lang="en-US" dirty="0" err="1"/>
              <a:t>PERMA</a:t>
            </a:r>
            <a:r>
              <a:rPr lang="en-US" dirty="0"/>
              <a:t>-Digital.</a:t>
            </a:r>
            <a:endParaRPr dirty="0"/>
          </a:p>
          <a:p>
            <a:pPr marL="0" lvl="0" indent="0">
              <a:lnSpc>
                <a:spcPct val="100000"/>
              </a:lnSpc>
              <a:spcBef>
                <a:spcPts val="800"/>
              </a:spcBef>
            </a:pPr>
            <a:r>
              <a:rPr lang="el-GR" b="1" u="sng" dirty="0">
                <a:solidFill>
                  <a:srgbClr val="000000"/>
                </a:solidFill>
              </a:rPr>
              <a:t>Κεφάλαιο</a:t>
            </a:r>
            <a:r>
              <a:rPr lang="en-US" b="1" u="sng" dirty="0">
                <a:solidFill>
                  <a:srgbClr val="000000"/>
                </a:solidFill>
              </a:rPr>
              <a:t> 1.4</a:t>
            </a:r>
            <a:br>
              <a:rPr lang="en-US" u="sng" dirty="0">
                <a:solidFill>
                  <a:srgbClr val="000000"/>
                </a:solidFill>
              </a:rPr>
            </a:br>
            <a:endParaRPr dirty="0">
              <a:solidFill>
                <a:srgbClr val="000000"/>
              </a:solidFill>
            </a:endParaRPr>
          </a:p>
          <a:p>
            <a:pPr marL="457200" lvl="0" indent="-342900" algn="l" rtl="0">
              <a:lnSpc>
                <a:spcPct val="100000"/>
              </a:lnSpc>
              <a:spcBef>
                <a:spcPts val="0"/>
              </a:spcBef>
              <a:spcAft>
                <a:spcPts val="0"/>
              </a:spcAft>
              <a:buClr>
                <a:schemeClr val="accent2"/>
              </a:buClr>
              <a:buSzPts val="1800"/>
              <a:buFont typeface="Arial"/>
              <a:buChar char="●"/>
            </a:pPr>
            <a:r>
              <a:rPr lang="en-US" dirty="0" err="1">
                <a:solidFill>
                  <a:srgbClr val="000000"/>
                </a:solidFill>
              </a:rPr>
              <a:t>Αν</a:t>
            </a:r>
            <a:r>
              <a:rPr lang="el-GR" dirty="0" err="1">
                <a:solidFill>
                  <a:srgbClr val="000000"/>
                </a:solidFill>
              </a:rPr>
              <a:t>άλυση</a:t>
            </a:r>
            <a:r>
              <a:rPr lang="en-US" dirty="0">
                <a:solidFill>
                  <a:srgbClr val="000000"/>
                </a:solidFill>
              </a:rPr>
              <a:t> τ</a:t>
            </a:r>
            <a:r>
              <a:rPr lang="el-GR" dirty="0">
                <a:solidFill>
                  <a:srgbClr val="000000"/>
                </a:solidFill>
              </a:rPr>
              <a:t>ων</a:t>
            </a:r>
            <a:r>
              <a:rPr lang="en-US" dirty="0">
                <a:solidFill>
                  <a:srgbClr val="000000"/>
                </a:solidFill>
              </a:rPr>
              <a:t> π</a:t>
            </a:r>
            <a:r>
              <a:rPr lang="en-US" dirty="0" err="1">
                <a:solidFill>
                  <a:srgbClr val="000000"/>
                </a:solidFill>
              </a:rPr>
              <a:t>τυχ</a:t>
            </a:r>
            <a:r>
              <a:rPr lang="el-GR" dirty="0" err="1">
                <a:solidFill>
                  <a:srgbClr val="000000"/>
                </a:solidFill>
              </a:rPr>
              <a:t>ών</a:t>
            </a:r>
            <a:r>
              <a:rPr lang="en-US" dirty="0">
                <a:solidFill>
                  <a:srgbClr val="000000"/>
                </a:solidFill>
              </a:rPr>
              <a:t> του PERMA σε σχέση με το DigComp και το LifeComp.</a:t>
            </a:r>
            <a:endParaRPr dirty="0">
              <a:solidFill>
                <a:srgbClr val="000000"/>
              </a:solidFill>
            </a:endParaRPr>
          </a:p>
          <a:p>
            <a:pPr marL="457200" lvl="0" indent="-336550" algn="l" rtl="0">
              <a:lnSpc>
                <a:spcPct val="107000"/>
              </a:lnSpc>
              <a:spcBef>
                <a:spcPts val="0"/>
              </a:spcBef>
              <a:spcAft>
                <a:spcPts val="800"/>
              </a:spcAft>
              <a:buClr>
                <a:schemeClr val="accent2"/>
              </a:buClr>
              <a:buSzPts val="1700"/>
              <a:buFont typeface="Arial"/>
              <a:buChar char="●"/>
            </a:pPr>
            <a:r>
              <a:rPr lang="en-US" dirty="0"/>
              <a:t>Σ</a:t>
            </a:r>
            <a:r>
              <a:rPr lang="el-GR" dirty="0" err="1"/>
              <a:t>ύνθεση</a:t>
            </a:r>
            <a:r>
              <a:rPr lang="en-US" dirty="0"/>
              <a:t> τ</a:t>
            </a:r>
            <a:r>
              <a:rPr lang="el-GR" dirty="0"/>
              <a:t>ων τριών πλαισίων </a:t>
            </a:r>
            <a:r>
              <a:rPr lang="en-US" dirty="0" err="1"/>
              <a:t>γι</a:t>
            </a:r>
            <a:r>
              <a:rPr lang="en-US" dirty="0"/>
              <a:t>α </a:t>
            </a:r>
            <a:r>
              <a:rPr lang="el-GR" dirty="0"/>
              <a:t>τη</a:t>
            </a:r>
            <a:r>
              <a:rPr lang="en-US" dirty="0"/>
              <a:t> </a:t>
            </a:r>
            <a:r>
              <a:rPr lang="en-US" dirty="0" err="1"/>
              <a:t>δι</a:t>
            </a:r>
            <a:r>
              <a:rPr lang="en-US" dirty="0"/>
              <a:t>αμ</a:t>
            </a:r>
            <a:r>
              <a:rPr lang="el-GR" dirty="0" err="1"/>
              <a:t>όρφωση</a:t>
            </a:r>
            <a:r>
              <a:rPr lang="en-US" dirty="0"/>
              <a:t> </a:t>
            </a:r>
            <a:r>
              <a:rPr lang="en-US" dirty="0" err="1"/>
              <a:t>το</a:t>
            </a:r>
            <a:r>
              <a:rPr lang="el-GR" dirty="0"/>
              <a:t>υ</a:t>
            </a:r>
            <a:r>
              <a:rPr lang="en-US" dirty="0"/>
              <a:t> </a:t>
            </a:r>
            <a:r>
              <a:rPr lang="en-US" dirty="0" err="1"/>
              <a:t>ολοκληρωμένο</a:t>
            </a:r>
            <a:r>
              <a:rPr lang="el-GR" dirty="0"/>
              <a:t>υ</a:t>
            </a:r>
            <a:r>
              <a:rPr lang="en-US" dirty="0"/>
              <a:t> </a:t>
            </a:r>
            <a:r>
              <a:rPr lang="en-US" dirty="0" err="1"/>
              <a:t>μοντέλο</a:t>
            </a:r>
            <a:r>
              <a:rPr lang="el-GR" dirty="0"/>
              <a:t>υ</a:t>
            </a:r>
            <a:r>
              <a:rPr lang="en-US" dirty="0"/>
              <a:t> PERMA-Digital.</a:t>
            </a:r>
            <a:endParaRPr sz="2500" dirty="0">
              <a:solidFill>
                <a:srgbClr val="00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3ae6d943e68_0_30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67" name="Google Shape;367;g3ae6d943e68_0_30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3.4 </a:t>
            </a:r>
            <a:r>
              <a:rPr lang="en-US" dirty="0" err="1"/>
              <a:t>Δρ</a:t>
            </a:r>
            <a:r>
              <a:rPr lang="en-US" dirty="0"/>
              <a:t>αστηριότητα 3 - Εφαρμογή των </a:t>
            </a:r>
            <a:r>
              <a:rPr lang="el-GR" dirty="0"/>
              <a:t>Πλαισίων </a:t>
            </a:r>
            <a:r>
              <a:rPr lang="el-GR" dirty="0" err="1"/>
              <a:t>DigComp</a:t>
            </a:r>
            <a:r>
              <a:rPr lang="el-GR" dirty="0"/>
              <a:t> και </a:t>
            </a:r>
            <a:r>
              <a:rPr lang="el-GR" dirty="0" err="1"/>
              <a:t>LifeComp</a:t>
            </a:r>
            <a:r>
              <a:rPr lang="el-GR" dirty="0"/>
              <a:t> Μεμονωμένα στην Πράξη</a:t>
            </a:r>
          </a:p>
        </p:txBody>
      </p:sp>
      <p:sp>
        <p:nvSpPr>
          <p:cNvPr id="368" name="Google Shape;368;g3ae6d943e68_0_307"/>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r>
              <a:rPr lang="en-US" dirty="0" err="1">
                <a:solidFill>
                  <a:schemeClr val="dk1"/>
                </a:solidFill>
              </a:rPr>
              <a:t>Γι</a:t>
            </a:r>
            <a:r>
              <a:rPr lang="en-US" dirty="0">
                <a:solidFill>
                  <a:schemeClr val="dk1"/>
                </a:solidFill>
              </a:rPr>
              <a:t>α παράδειγμα, μπορείτε να ακολουθήσετε τα </a:t>
            </a:r>
            <a:r>
              <a:rPr lang="el-GR" dirty="0">
                <a:solidFill>
                  <a:schemeClr val="dk1"/>
                </a:solidFill>
              </a:rPr>
              <a:t>εξής </a:t>
            </a:r>
            <a:r>
              <a:rPr lang="en-US" dirty="0">
                <a:solidFill>
                  <a:schemeClr val="dk1"/>
                </a:solidFill>
              </a:rPr>
              <a:t>β</a:t>
            </a:r>
            <a:r>
              <a:rPr lang="en-US" dirty="0" err="1">
                <a:solidFill>
                  <a:schemeClr val="dk1"/>
                </a:solidFill>
              </a:rPr>
              <a:t>ήμ</a:t>
            </a:r>
            <a:r>
              <a:rPr lang="en-US" dirty="0">
                <a:solidFill>
                  <a:schemeClr val="dk1"/>
                </a:solidFill>
              </a:rPr>
              <a:t>ατα για να ενσωματώσετε τις </a:t>
            </a:r>
            <a:r>
              <a:rPr lang="el-GR" dirty="0">
                <a:solidFill>
                  <a:schemeClr val="dk1"/>
                </a:solidFill>
              </a:rPr>
              <a:t>δύο (</a:t>
            </a:r>
            <a:r>
              <a:rPr lang="en-US" dirty="0">
                <a:solidFill>
                  <a:schemeClr val="dk1"/>
                </a:solidFill>
              </a:rPr>
              <a:t>2</a:t>
            </a:r>
            <a:r>
              <a:rPr lang="el-GR" dirty="0">
                <a:solidFill>
                  <a:schemeClr val="dk1"/>
                </a:solidFill>
              </a:rPr>
              <a:t>)</a:t>
            </a:r>
            <a:r>
              <a:rPr lang="en-US" dirty="0">
                <a:solidFill>
                  <a:schemeClr val="dk1"/>
                </a:solidFill>
              </a:rPr>
              <a:t> παρα</a:t>
            </a:r>
            <a:r>
              <a:rPr lang="el-GR" dirty="0" err="1">
                <a:solidFill>
                  <a:schemeClr val="dk1"/>
                </a:solidFill>
              </a:rPr>
              <a:t>κάτ</a:t>
            </a:r>
            <a:r>
              <a:rPr lang="en-US" dirty="0">
                <a:solidFill>
                  <a:schemeClr val="dk1"/>
                </a:solidFill>
              </a:rPr>
              <a:t>ω ικανότητες με </a:t>
            </a:r>
            <a:r>
              <a:rPr lang="el-GR" dirty="0">
                <a:solidFill>
                  <a:schemeClr val="dk1"/>
                </a:solidFill>
              </a:rPr>
              <a:t>τους/τις μαθήτριες/-</a:t>
            </a:r>
            <a:r>
              <a:rPr lang="el-GR" dirty="0" err="1">
                <a:solidFill>
                  <a:schemeClr val="dk1"/>
                </a:solidFill>
              </a:rPr>
              <a:t>τριές</a:t>
            </a:r>
            <a:r>
              <a:rPr lang="en-US" dirty="0">
                <a:solidFill>
                  <a:schemeClr val="dk1"/>
                </a:solidFill>
              </a:rPr>
              <a:t> σας:</a:t>
            </a:r>
            <a:endParaRPr dirty="0">
              <a:solidFill>
                <a:schemeClr val="dk1"/>
              </a:solidFill>
            </a:endParaRPr>
          </a:p>
          <a:p>
            <a:pPr marL="457200" lvl="0" indent="-342900" algn="l" rtl="0">
              <a:lnSpc>
                <a:spcPct val="107000"/>
              </a:lnSpc>
              <a:spcBef>
                <a:spcPts val="1400"/>
              </a:spcBef>
              <a:spcAft>
                <a:spcPts val="0"/>
              </a:spcAft>
              <a:buClr>
                <a:schemeClr val="dk1"/>
              </a:buClr>
              <a:buSzPts val="1800"/>
              <a:buFont typeface="Calibri"/>
              <a:buAutoNum type="arabicPeriod"/>
            </a:pPr>
            <a:r>
              <a:rPr lang="en-US" sz="1700" b="1" i="1" dirty="0" err="1">
                <a:solidFill>
                  <a:schemeClr val="dk1"/>
                </a:solidFill>
              </a:rPr>
              <a:t>Αυτορρύθμιση</a:t>
            </a:r>
            <a:br>
              <a:rPr lang="en-US" sz="1700" i="1" dirty="0">
                <a:solidFill>
                  <a:schemeClr val="dk1"/>
                </a:solidFill>
              </a:rPr>
            </a:br>
            <a:r>
              <a:rPr lang="en-US" sz="1700" dirty="0">
                <a:solidFill>
                  <a:schemeClr val="dk1"/>
                </a:solidFill>
              </a:rPr>
              <a:t>Κα</a:t>
            </a:r>
            <a:r>
              <a:rPr lang="en-US" sz="1700" dirty="0" err="1">
                <a:solidFill>
                  <a:schemeClr val="dk1"/>
                </a:solidFill>
              </a:rPr>
              <a:t>τά</a:t>
            </a:r>
            <a:r>
              <a:rPr lang="en-US" sz="1700" dirty="0">
                <a:solidFill>
                  <a:schemeClr val="dk1"/>
                </a:solidFill>
              </a:rPr>
              <a:t> </a:t>
            </a:r>
            <a:r>
              <a:rPr lang="en-US" sz="1700" dirty="0" err="1">
                <a:solidFill>
                  <a:schemeClr val="dk1"/>
                </a:solidFill>
              </a:rPr>
              <a:t>τη</a:t>
            </a:r>
            <a:r>
              <a:rPr lang="en-US" sz="1700" dirty="0">
                <a:solidFill>
                  <a:schemeClr val="dk1"/>
                </a:solidFill>
              </a:rPr>
              <a:t> </a:t>
            </a:r>
            <a:r>
              <a:rPr lang="en-US" sz="1700" dirty="0" err="1">
                <a:solidFill>
                  <a:schemeClr val="dk1"/>
                </a:solidFill>
              </a:rPr>
              <a:t>διάρκει</a:t>
            </a:r>
            <a:r>
              <a:rPr lang="en-US" sz="1700" dirty="0">
                <a:solidFill>
                  <a:schemeClr val="dk1"/>
                </a:solidFill>
              </a:rPr>
              <a:t>α μιας συζήτησης στην τάξη σχετικά με τη χρήση των social media, ζητήστε από </a:t>
            </a:r>
            <a:r>
              <a:rPr lang="el-GR" sz="1700" dirty="0">
                <a:solidFill>
                  <a:schemeClr val="dk1"/>
                </a:solidFill>
              </a:rPr>
              <a:t>τους/τις μαθήτριες/-</a:t>
            </a:r>
            <a:r>
              <a:rPr lang="el-GR" sz="1700" dirty="0" err="1">
                <a:solidFill>
                  <a:schemeClr val="dk1"/>
                </a:solidFill>
              </a:rPr>
              <a:t>τριές</a:t>
            </a:r>
            <a:r>
              <a:rPr lang="en-US" sz="1700" dirty="0">
                <a:solidFill>
                  <a:schemeClr val="dk1"/>
                </a:solidFill>
              </a:rPr>
              <a:t> σας να σκεφτούν πώς τα διαδικτυακά σχόλια μπορούν να επηρεάσουν τους άλλους. </a:t>
            </a:r>
            <a:endParaRPr sz="1700" dirty="0">
              <a:solidFill>
                <a:schemeClr val="dk1"/>
              </a:solidFill>
            </a:endParaRPr>
          </a:p>
          <a:p>
            <a:pPr marL="800100" lvl="0" indent="-342900" algn="l" rtl="0">
              <a:lnSpc>
                <a:spcPct val="107000"/>
              </a:lnSpc>
              <a:spcBef>
                <a:spcPts val="1400"/>
              </a:spcBef>
              <a:spcAft>
                <a:spcPts val="0"/>
              </a:spcAft>
              <a:buFont typeface="+mj-lt"/>
              <a:buAutoNum type="arabicPeriod"/>
            </a:pPr>
            <a:endParaRPr sz="1700" dirty="0">
              <a:solidFill>
                <a:schemeClr val="dk1"/>
              </a:solidFill>
            </a:endParaRPr>
          </a:p>
          <a:p>
            <a:pPr marL="457200" lvl="0" indent="-342900" algn="l" rtl="0">
              <a:lnSpc>
                <a:spcPct val="107000"/>
              </a:lnSpc>
              <a:spcBef>
                <a:spcPts val="0"/>
              </a:spcBef>
              <a:spcAft>
                <a:spcPts val="0"/>
              </a:spcAft>
              <a:buClr>
                <a:schemeClr val="dk1"/>
              </a:buClr>
              <a:buSzPts val="1800"/>
              <a:buFont typeface="Calibri"/>
              <a:buAutoNum type="arabicPeriod"/>
            </a:pPr>
            <a:r>
              <a:rPr lang="en-US" sz="1700" b="1" i="1" dirty="0" err="1">
                <a:solidFill>
                  <a:schemeClr val="dk1"/>
                </a:solidFill>
              </a:rPr>
              <a:t>Ενσυν</a:t>
            </a:r>
            <a:r>
              <a:rPr lang="en-US" sz="1700" b="1" i="1" dirty="0">
                <a:solidFill>
                  <a:schemeClr val="dk1"/>
                </a:solidFill>
              </a:rPr>
              <a:t>αίσθηση</a:t>
            </a:r>
            <a:br>
              <a:rPr lang="en-US" sz="1700" i="1" dirty="0">
                <a:solidFill>
                  <a:schemeClr val="dk1"/>
                </a:solidFill>
              </a:rPr>
            </a:br>
            <a:r>
              <a:rPr lang="en-US" sz="1700" dirty="0">
                <a:solidFill>
                  <a:schemeClr val="dk1"/>
                </a:solidFill>
              </a:rPr>
              <a:t>Στη συνέχεια, ξεκινήστε έναν διάλογο σχετικά με την ενσυναίσθηση, τον συναισθηματικό έλεγχο και την επικοινωνία με σεβασμό στο διαδίκτυο. </a:t>
            </a:r>
            <a:endParaRPr sz="1700" dirty="0">
              <a:solidFill>
                <a:schemeClr val="dk1"/>
              </a:solidFill>
            </a:endParaRPr>
          </a:p>
          <a:p>
            <a:pPr marL="0" lvl="0" indent="0" algn="l" rtl="0">
              <a:lnSpc>
                <a:spcPct val="107916"/>
              </a:lnSpc>
              <a:spcBef>
                <a:spcPts val="800"/>
              </a:spcBef>
              <a:spcAft>
                <a:spcPts val="0"/>
              </a:spcAft>
              <a:buNone/>
            </a:pPr>
            <a:endParaRPr dirty="0">
              <a:solidFill>
                <a:schemeClr val="dk1"/>
              </a:solidFill>
            </a:endParaRPr>
          </a:p>
          <a:p>
            <a:pPr marL="0" lvl="0" indent="0" algn="l" rtl="0">
              <a:lnSpc>
                <a:spcPct val="107916"/>
              </a:lnSpc>
              <a:spcBef>
                <a:spcPts val="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
        <p:nvSpPr>
          <p:cNvPr id="369" name="Google Shape;369;g3ae6d943e68_0_307"/>
          <p:cNvSpPr txBox="1"/>
          <p:nvPr/>
        </p:nvSpPr>
        <p:spPr>
          <a:xfrm>
            <a:off x="1316725" y="4801374"/>
            <a:ext cx="9507000" cy="1613073"/>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7000"/>
              </a:lnSpc>
              <a:spcBef>
                <a:spcPts val="1400"/>
              </a:spcBef>
              <a:spcAft>
                <a:spcPts val="0"/>
              </a:spcAft>
              <a:buNone/>
            </a:pPr>
            <a:r>
              <a:rPr lang="en-US" sz="1700" dirty="0" err="1">
                <a:solidFill>
                  <a:schemeClr val="dk1"/>
                </a:solidFill>
              </a:rPr>
              <a:t>Τώρ</a:t>
            </a:r>
            <a:r>
              <a:rPr lang="en-US" sz="1700" dirty="0">
                <a:solidFill>
                  <a:schemeClr val="dk1"/>
                </a:solidFill>
              </a:rPr>
              <a:t>α, σκεφτείτε ένα άλλο παράδειγμα που θα έδειχνε την εφαρμογή των δύο προαναφερθεισών ικανοτήτων του </a:t>
            </a:r>
            <a:r>
              <a:rPr lang="el-GR" sz="1700" dirty="0">
                <a:solidFill>
                  <a:schemeClr val="dk1"/>
                </a:solidFill>
              </a:rPr>
              <a:t>Π</a:t>
            </a:r>
            <a:r>
              <a:rPr lang="en-US" sz="1700" dirty="0">
                <a:solidFill>
                  <a:schemeClr val="dk1"/>
                </a:solidFill>
              </a:rPr>
              <a:t>λα</a:t>
            </a:r>
            <a:r>
              <a:rPr lang="en-US" sz="1700" dirty="0" err="1">
                <a:solidFill>
                  <a:schemeClr val="dk1"/>
                </a:solidFill>
              </a:rPr>
              <a:t>ισίου</a:t>
            </a:r>
            <a:r>
              <a:rPr lang="en-US" sz="1700" dirty="0">
                <a:solidFill>
                  <a:schemeClr val="dk1"/>
                </a:solidFill>
              </a:rPr>
              <a:t> LifeComp στην τάξη. </a:t>
            </a:r>
            <a:endParaRPr sz="1700" dirty="0">
              <a:solidFill>
                <a:schemeClr val="dk1"/>
              </a:solidFill>
            </a:endParaRPr>
          </a:p>
          <a:p>
            <a:pPr marL="0" lvl="0" indent="0" algn="ctr" rtl="0">
              <a:lnSpc>
                <a:spcPct val="107000"/>
              </a:lnSpc>
              <a:spcBef>
                <a:spcPts val="1400"/>
              </a:spcBef>
              <a:spcAft>
                <a:spcPts val="0"/>
              </a:spcAft>
              <a:buNone/>
            </a:pPr>
            <a:r>
              <a:rPr lang="en-US" sz="1700" dirty="0" err="1">
                <a:solidFill>
                  <a:schemeClr val="dk1"/>
                </a:solidFill>
              </a:rPr>
              <a:t>Στη</a:t>
            </a:r>
            <a:r>
              <a:rPr lang="en-US" sz="1700" dirty="0">
                <a:solidFill>
                  <a:schemeClr val="dk1"/>
                </a:solidFill>
              </a:rPr>
              <a:t> </a:t>
            </a:r>
            <a:r>
              <a:rPr lang="en-US" sz="1700" dirty="0" err="1">
                <a:solidFill>
                  <a:schemeClr val="dk1"/>
                </a:solidFill>
              </a:rPr>
              <a:t>συνέχει</a:t>
            </a:r>
            <a:r>
              <a:rPr lang="en-US" sz="1700" dirty="0">
                <a:solidFill>
                  <a:schemeClr val="dk1"/>
                </a:solidFill>
              </a:rPr>
              <a:t>α, γράψτε τα συγκεκριμένα βήματα που πρέπει να ακολουθήσετε, όπως στο παραπάνω παράδειγμα.</a:t>
            </a:r>
            <a:endParaRPr sz="1700" dirty="0">
              <a:solidFill>
                <a:schemeClr val="dk1"/>
              </a:solidFill>
            </a:endParaRPr>
          </a:p>
          <a:p>
            <a:pPr marL="457200" lvl="0" indent="0" algn="ctr" rtl="0">
              <a:lnSpc>
                <a:spcPct val="107000"/>
              </a:lnSpc>
              <a:spcBef>
                <a:spcPts val="1200"/>
              </a:spcBef>
              <a:spcAft>
                <a:spcPts val="1200"/>
              </a:spcAft>
              <a:buNone/>
            </a:pPr>
            <a:endParaRPr sz="1700" dirty="0">
              <a:solidFill>
                <a:schemeClr val="dk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3ae6d943e68_0_32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75" name="Google Shape;375;g3ae6d943e68_0_32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3.4 </a:t>
            </a:r>
            <a:r>
              <a:rPr lang="en-US" dirty="0" err="1"/>
              <a:t>Δρ</a:t>
            </a:r>
            <a:r>
              <a:rPr lang="en-US" dirty="0"/>
              <a:t>αστηριότητα 4 - Σύνδεση και </a:t>
            </a:r>
            <a:r>
              <a:rPr lang="el-GR" dirty="0"/>
              <a:t>Ε</a:t>
            </a:r>
            <a:r>
              <a:rPr lang="en-US" dirty="0"/>
              <a:t>φα</a:t>
            </a:r>
            <a:r>
              <a:rPr lang="en-US" dirty="0" err="1"/>
              <a:t>ρμογή</a:t>
            </a:r>
            <a:r>
              <a:rPr lang="en-US" dirty="0"/>
              <a:t> </a:t>
            </a:r>
            <a:r>
              <a:rPr lang="en-US" dirty="0" err="1"/>
              <a:t>των</a:t>
            </a:r>
            <a:r>
              <a:rPr lang="en-US" dirty="0"/>
              <a:t> </a:t>
            </a:r>
            <a:r>
              <a:rPr lang="el-GR" dirty="0"/>
              <a:t>Δ</a:t>
            </a:r>
            <a:r>
              <a:rPr lang="en-US" dirty="0" err="1"/>
              <a:t>ύο</a:t>
            </a:r>
            <a:r>
              <a:rPr lang="en-US" dirty="0"/>
              <a:t> </a:t>
            </a:r>
            <a:r>
              <a:rPr lang="el-GR" dirty="0"/>
              <a:t>Π</a:t>
            </a:r>
            <a:r>
              <a:rPr lang="en-US" dirty="0"/>
              <a:t>λα</a:t>
            </a:r>
            <a:r>
              <a:rPr lang="en-US" dirty="0" err="1"/>
              <a:t>ισίων</a:t>
            </a:r>
            <a:r>
              <a:rPr lang="en-US" dirty="0"/>
              <a:t> </a:t>
            </a:r>
            <a:r>
              <a:rPr lang="en-US" dirty="0" err="1"/>
              <a:t>στην</a:t>
            </a:r>
            <a:r>
              <a:rPr lang="en-US" dirty="0"/>
              <a:t> </a:t>
            </a:r>
            <a:r>
              <a:rPr lang="el-GR" dirty="0"/>
              <a:t>Τ</a:t>
            </a:r>
            <a:r>
              <a:rPr lang="en-US" dirty="0" err="1"/>
              <a:t>άξη</a:t>
            </a:r>
            <a:endParaRPr dirty="0"/>
          </a:p>
        </p:txBody>
      </p:sp>
      <p:sp>
        <p:nvSpPr>
          <p:cNvPr id="376" name="Google Shape;376;g3ae6d943e68_0_321"/>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sz="1600" dirty="0" err="1">
                <a:solidFill>
                  <a:schemeClr val="dk1"/>
                </a:solidFill>
              </a:rPr>
              <a:t>Ότ</a:t>
            </a:r>
            <a:r>
              <a:rPr lang="en-US" sz="1600" dirty="0">
                <a:solidFill>
                  <a:schemeClr val="dk1"/>
                </a:solidFill>
              </a:rPr>
              <a:t>αν χρησιμοποιούνται μαζί, τα </a:t>
            </a:r>
            <a:r>
              <a:rPr lang="el-GR" sz="1600" dirty="0">
                <a:solidFill>
                  <a:schemeClr val="dk1"/>
                </a:solidFill>
              </a:rPr>
              <a:t>Π</a:t>
            </a:r>
            <a:r>
              <a:rPr lang="en-US" sz="1600" dirty="0">
                <a:solidFill>
                  <a:schemeClr val="dk1"/>
                </a:solidFill>
              </a:rPr>
              <a:t>λα</a:t>
            </a:r>
            <a:r>
              <a:rPr lang="en-US" sz="1600" dirty="0" err="1">
                <a:solidFill>
                  <a:schemeClr val="dk1"/>
                </a:solidFill>
              </a:rPr>
              <a:t>ίσι</a:t>
            </a:r>
            <a:r>
              <a:rPr lang="en-US" sz="1600" dirty="0">
                <a:solidFill>
                  <a:schemeClr val="dk1"/>
                </a:solidFill>
              </a:rPr>
              <a:t>α DigComp και LifeComp θα σας βοηθήσουν να σχεδιάσετε μαθησιακές εμπειρίες που είναι τόσο </a:t>
            </a:r>
            <a:r>
              <a:rPr lang="en-US" sz="1600" b="1" dirty="0">
                <a:solidFill>
                  <a:schemeClr val="dk1"/>
                </a:solidFill>
              </a:rPr>
              <a:t>τεχνικά ικανές </a:t>
            </a:r>
            <a:r>
              <a:rPr lang="en-US" sz="1600" dirty="0">
                <a:solidFill>
                  <a:schemeClr val="dk1"/>
                </a:solidFill>
              </a:rPr>
              <a:t>όσο και </a:t>
            </a:r>
            <a:r>
              <a:rPr lang="en-US" sz="1600" b="1" dirty="0">
                <a:solidFill>
                  <a:schemeClr val="dk1"/>
                </a:solidFill>
              </a:rPr>
              <a:t>συναισθηματικά έξυπνες</a:t>
            </a:r>
            <a:r>
              <a:rPr lang="en-US" sz="1600" dirty="0">
                <a:solidFill>
                  <a:schemeClr val="dk1"/>
                </a:solidFill>
              </a:rPr>
              <a:t>.</a:t>
            </a:r>
            <a:endParaRPr sz="1600" dirty="0">
              <a:solidFill>
                <a:schemeClr val="dk1"/>
              </a:solidFill>
            </a:endParaRPr>
          </a:p>
          <a:p>
            <a:pPr marL="0" lvl="0" indent="0" algn="l" rtl="0">
              <a:lnSpc>
                <a:spcPct val="107000"/>
              </a:lnSpc>
              <a:spcBef>
                <a:spcPts val="1200"/>
              </a:spcBef>
              <a:spcAft>
                <a:spcPts val="0"/>
              </a:spcAft>
              <a:buNone/>
            </a:pPr>
            <a:r>
              <a:rPr lang="en-US" sz="1600" dirty="0" err="1">
                <a:solidFill>
                  <a:srgbClr val="000000"/>
                </a:solidFill>
              </a:rPr>
              <a:t>Αυτό</a:t>
            </a:r>
            <a:r>
              <a:rPr lang="en-US" sz="1600" dirty="0">
                <a:solidFill>
                  <a:srgbClr val="000000"/>
                </a:solidFill>
              </a:rPr>
              <a:t> π</a:t>
            </a:r>
            <a:r>
              <a:rPr lang="en-US" sz="1600" dirty="0" err="1">
                <a:solidFill>
                  <a:srgbClr val="000000"/>
                </a:solidFill>
              </a:rPr>
              <a:t>ου</a:t>
            </a:r>
            <a:r>
              <a:rPr lang="en-US" sz="1600" dirty="0">
                <a:solidFill>
                  <a:srgbClr val="000000"/>
                </a:solidFill>
              </a:rPr>
              <a:t> π</a:t>
            </a:r>
            <a:r>
              <a:rPr lang="en-US" sz="1600" dirty="0" err="1">
                <a:solidFill>
                  <a:srgbClr val="000000"/>
                </a:solidFill>
              </a:rPr>
              <a:t>ρέ</a:t>
            </a:r>
            <a:r>
              <a:rPr lang="en-US" sz="1600" dirty="0">
                <a:solidFill>
                  <a:srgbClr val="000000"/>
                </a:solidFill>
              </a:rPr>
              <a:t>πει να κάνετε είναι το εξής:</a:t>
            </a:r>
            <a:endParaRPr sz="1600" dirty="0">
              <a:solidFill>
                <a:srgbClr val="000000"/>
              </a:solidFill>
            </a:endParaRPr>
          </a:p>
          <a:p>
            <a:pPr marL="0" lvl="0" indent="0" algn="l" rtl="0">
              <a:lnSpc>
                <a:spcPct val="100000"/>
              </a:lnSpc>
              <a:spcBef>
                <a:spcPts val="1200"/>
              </a:spcBef>
              <a:spcAft>
                <a:spcPts val="0"/>
              </a:spcAft>
              <a:buNone/>
            </a:pPr>
            <a:r>
              <a:rPr lang="en-US" sz="1600" b="1" dirty="0">
                <a:solidFill>
                  <a:schemeClr val="dk1"/>
                </a:solidFill>
              </a:rPr>
              <a:t>1. </a:t>
            </a:r>
            <a:r>
              <a:rPr lang="en-US" sz="1600" b="1" dirty="0" err="1">
                <a:solidFill>
                  <a:schemeClr val="dk1"/>
                </a:solidFill>
              </a:rPr>
              <a:t>Σκεφτείτε</a:t>
            </a:r>
            <a:r>
              <a:rPr lang="en-US" sz="1600" b="1" dirty="0">
                <a:solidFill>
                  <a:schemeClr val="dk1"/>
                </a:solidFill>
              </a:rPr>
              <a:t> </a:t>
            </a:r>
            <a:r>
              <a:rPr lang="en-US" sz="1600" b="1" dirty="0" err="1">
                <a:solidFill>
                  <a:schemeClr val="dk1"/>
                </a:solidFill>
              </a:rPr>
              <a:t>μι</a:t>
            </a:r>
            <a:r>
              <a:rPr lang="en-US" sz="1600" b="1" dirty="0">
                <a:solidFill>
                  <a:schemeClr val="dk1"/>
                </a:solidFill>
              </a:rPr>
              <a:t>α πρόσφατη μαθησιακή εμπειρία στην οποία χρησιμοποιήσατε στοιχεία τόσο του DigComp όσο και του LifeComp.</a:t>
            </a:r>
            <a:endParaRPr sz="1600" b="1" dirty="0">
              <a:solidFill>
                <a:schemeClr val="dk1"/>
              </a:solidFill>
            </a:endParaRPr>
          </a:p>
          <a:p>
            <a:pPr marL="0" lvl="0" indent="0" algn="l" rtl="0">
              <a:lnSpc>
                <a:spcPct val="100000"/>
              </a:lnSpc>
              <a:spcBef>
                <a:spcPts val="1200"/>
              </a:spcBef>
              <a:spcAft>
                <a:spcPts val="0"/>
              </a:spcAft>
              <a:buNone/>
            </a:pPr>
            <a:r>
              <a:rPr lang="en-US" sz="1600" dirty="0" err="1">
                <a:solidFill>
                  <a:schemeClr val="dk1"/>
                </a:solidFill>
              </a:rPr>
              <a:t>Πρ</a:t>
            </a:r>
            <a:r>
              <a:rPr lang="el-GR" sz="1600" dirty="0" err="1">
                <a:solidFill>
                  <a:schemeClr val="dk1"/>
                </a:solidFill>
              </a:rPr>
              <a:t>οτού</a:t>
            </a:r>
            <a:r>
              <a:rPr lang="en-US" sz="1600" dirty="0">
                <a:solidFill>
                  <a:schemeClr val="dk1"/>
                </a:solidFill>
              </a:rPr>
              <a:t> </a:t>
            </a:r>
            <a:r>
              <a:rPr lang="en-US" sz="1600" dirty="0" err="1">
                <a:solidFill>
                  <a:schemeClr val="dk1"/>
                </a:solidFill>
              </a:rPr>
              <a:t>γράψετε</a:t>
            </a:r>
            <a:r>
              <a:rPr lang="en-US" sz="1600" dirty="0">
                <a:solidFill>
                  <a:schemeClr val="dk1"/>
                </a:solidFill>
              </a:rPr>
              <a:t> </a:t>
            </a:r>
            <a:r>
              <a:rPr lang="en-US" sz="1600" dirty="0" err="1">
                <a:solidFill>
                  <a:schemeClr val="dk1"/>
                </a:solidFill>
              </a:rPr>
              <a:t>έν</a:t>
            </a:r>
            <a:r>
              <a:rPr lang="en-US" sz="1600" dirty="0">
                <a:solidFill>
                  <a:schemeClr val="dk1"/>
                </a:solidFill>
              </a:rPr>
              <a:t>α σύντομο παράδειγμα από την τάξη σας, σκεφτείτε </a:t>
            </a:r>
            <a:r>
              <a:rPr lang="el-GR" sz="1600" dirty="0">
                <a:solidFill>
                  <a:schemeClr val="dk1"/>
                </a:solidFill>
              </a:rPr>
              <a:t>σε </a:t>
            </a:r>
            <a:r>
              <a:rPr lang="en-US" sz="1600" dirty="0">
                <a:solidFill>
                  <a:schemeClr val="dk1"/>
                </a:solidFill>
              </a:rPr>
              <a:t>π</a:t>
            </a:r>
            <a:r>
              <a:rPr lang="en-US" sz="1600" dirty="0" err="1">
                <a:solidFill>
                  <a:schemeClr val="dk1"/>
                </a:solidFill>
              </a:rPr>
              <a:t>οιες</a:t>
            </a:r>
            <a:r>
              <a:rPr lang="en-US" sz="1600" dirty="0">
                <a:solidFill>
                  <a:schemeClr val="dk1"/>
                </a:solidFill>
              </a:rPr>
              <a:t> δεξιότητες εξασκήθηκαν </a:t>
            </a: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από τα </a:t>
            </a:r>
            <a:r>
              <a:rPr lang="el-GR" sz="1600" dirty="0">
                <a:solidFill>
                  <a:schemeClr val="dk1"/>
                </a:solidFill>
              </a:rPr>
              <a:t>Π</a:t>
            </a:r>
            <a:r>
              <a:rPr lang="en-US" sz="1600" dirty="0">
                <a:solidFill>
                  <a:schemeClr val="dk1"/>
                </a:solidFill>
              </a:rPr>
              <a:t>λα</a:t>
            </a:r>
            <a:r>
              <a:rPr lang="en-US" sz="1600" dirty="0" err="1">
                <a:solidFill>
                  <a:schemeClr val="dk1"/>
                </a:solidFill>
              </a:rPr>
              <a:t>ίσι</a:t>
            </a:r>
            <a:r>
              <a:rPr lang="en-US" sz="1600" dirty="0">
                <a:solidFill>
                  <a:schemeClr val="dk1"/>
                </a:solidFill>
              </a:rPr>
              <a:t>α DigComp και Life Comp. </a:t>
            </a:r>
            <a:r>
              <a:rPr lang="en-US" sz="1600" dirty="0" err="1">
                <a:solidFill>
                  <a:schemeClr val="dk1"/>
                </a:solidFill>
              </a:rPr>
              <a:t>Γι</a:t>
            </a:r>
            <a:r>
              <a:rPr lang="en-US" sz="1600" dirty="0">
                <a:solidFill>
                  <a:schemeClr val="dk1"/>
                </a:solidFill>
              </a:rPr>
              <a:t>α παράδειγμα, συνδύασαν την ψηφιακή επίλυση προβλημάτων με τη συναισθηματική ρύθμιση, τη συνεργασία ή την κριτική σκέψη; </a:t>
            </a:r>
            <a:endParaRPr sz="1600" dirty="0">
              <a:solidFill>
                <a:schemeClr val="dk1"/>
              </a:solidFill>
            </a:endParaRPr>
          </a:p>
          <a:p>
            <a:pPr marL="0" lvl="0" indent="0" algn="l" rtl="0">
              <a:lnSpc>
                <a:spcPct val="100000"/>
              </a:lnSpc>
              <a:spcBef>
                <a:spcPts val="0"/>
              </a:spcBef>
              <a:spcAft>
                <a:spcPts val="0"/>
              </a:spcAft>
              <a:buNone/>
            </a:pPr>
            <a:endParaRPr sz="1600" dirty="0">
              <a:solidFill>
                <a:schemeClr val="dk1"/>
              </a:solidFill>
            </a:endParaRPr>
          </a:p>
          <a:p>
            <a:pPr marL="0" lvl="0" indent="0" algn="l" rtl="0">
              <a:lnSpc>
                <a:spcPct val="100000"/>
              </a:lnSpc>
              <a:spcBef>
                <a:spcPts val="0"/>
              </a:spcBef>
              <a:spcAft>
                <a:spcPts val="0"/>
              </a:spcAft>
              <a:buNone/>
            </a:pPr>
            <a:r>
              <a:rPr lang="en-US" sz="1600" b="1" dirty="0">
                <a:solidFill>
                  <a:schemeClr val="dk1"/>
                </a:solidFill>
              </a:rPr>
              <a:t>2. </a:t>
            </a:r>
            <a:r>
              <a:rPr lang="en-US" sz="1600" b="1" dirty="0" err="1">
                <a:solidFill>
                  <a:schemeClr val="dk1"/>
                </a:solidFill>
              </a:rPr>
              <a:t>Ποιες</a:t>
            </a:r>
            <a:r>
              <a:rPr lang="en-US" sz="1600" b="1" dirty="0">
                <a:solidFill>
                  <a:schemeClr val="dk1"/>
                </a:solidFill>
              </a:rPr>
              <a:t> π</a:t>
            </a:r>
            <a:r>
              <a:rPr lang="en-US" sz="1600" b="1" dirty="0" err="1">
                <a:solidFill>
                  <a:schemeClr val="dk1"/>
                </a:solidFill>
              </a:rPr>
              <a:t>ροκλήσεις</a:t>
            </a:r>
            <a:r>
              <a:rPr lang="en-US" sz="1600" b="1" dirty="0">
                <a:solidFill>
                  <a:schemeClr val="dk1"/>
                </a:solidFill>
              </a:rPr>
              <a:t> α</a:t>
            </a:r>
            <a:r>
              <a:rPr lang="en-US" sz="1600" b="1" dirty="0" err="1">
                <a:solidFill>
                  <a:schemeClr val="dk1"/>
                </a:solidFill>
              </a:rPr>
              <a:t>ντιμετω</a:t>
            </a:r>
            <a:r>
              <a:rPr lang="en-US" sz="1600" b="1" dirty="0">
                <a:solidFill>
                  <a:schemeClr val="dk1"/>
                </a:solidFill>
              </a:rPr>
              <a:t>πίσατε κατά την ταυτόχρονη εφαρμογή και των δύο πλαισίων; </a:t>
            </a:r>
            <a:endParaRPr sz="1600" b="1" dirty="0">
              <a:solidFill>
                <a:schemeClr val="dk1"/>
              </a:solidFill>
            </a:endParaRPr>
          </a:p>
          <a:p>
            <a:pPr marL="0" lvl="0" indent="0" algn="l" rtl="0">
              <a:lnSpc>
                <a:spcPct val="100000"/>
              </a:lnSpc>
              <a:spcBef>
                <a:spcPts val="0"/>
              </a:spcBef>
              <a:spcAft>
                <a:spcPts val="0"/>
              </a:spcAft>
              <a:buNone/>
            </a:pPr>
            <a:r>
              <a:rPr lang="en-US" sz="1600" dirty="0">
                <a:solidFill>
                  <a:schemeClr val="dk1"/>
                </a:solidFill>
              </a:rPr>
              <a:t>Προσδιορίστε </a:t>
            </a:r>
            <a:r>
              <a:rPr lang="en-US" sz="1600" dirty="0" err="1">
                <a:solidFill>
                  <a:schemeClr val="dk1"/>
                </a:solidFill>
              </a:rPr>
              <a:t>τουλάχιστον</a:t>
            </a:r>
            <a:r>
              <a:rPr lang="en-US" sz="1600" dirty="0">
                <a:solidFill>
                  <a:schemeClr val="dk1"/>
                </a:solidFill>
              </a:rPr>
              <a:t> </a:t>
            </a:r>
            <a:r>
              <a:rPr lang="en-US" sz="1600" dirty="0" err="1">
                <a:solidFill>
                  <a:schemeClr val="dk1"/>
                </a:solidFill>
              </a:rPr>
              <a:t>μί</a:t>
            </a:r>
            <a:r>
              <a:rPr lang="en-US" sz="1600" dirty="0">
                <a:solidFill>
                  <a:schemeClr val="dk1"/>
                </a:solidFill>
              </a:rPr>
              <a:t>α </a:t>
            </a:r>
            <a:r>
              <a:rPr lang="el-GR" sz="1600" dirty="0">
                <a:solidFill>
                  <a:schemeClr val="dk1"/>
                </a:solidFill>
              </a:rPr>
              <a:t>(1) </a:t>
            </a:r>
            <a:r>
              <a:rPr lang="en-US" sz="1600" dirty="0">
                <a:solidFill>
                  <a:schemeClr val="dk1"/>
                </a:solidFill>
              </a:rPr>
              <a:t>π</a:t>
            </a:r>
            <a:r>
              <a:rPr lang="en-US" sz="1600" dirty="0" err="1">
                <a:solidFill>
                  <a:schemeClr val="dk1"/>
                </a:solidFill>
              </a:rPr>
              <a:t>ρόκληση</a:t>
            </a:r>
            <a:r>
              <a:rPr lang="en-US" sz="1600" dirty="0">
                <a:solidFill>
                  <a:schemeClr val="dk1"/>
                </a:solidFill>
              </a:rPr>
              <a:t> που θεωρείτε πολύ σημαντική και προτείνετε τρόπους για να την αντιμετωπίσετε την επόμενη φορά. </a:t>
            </a:r>
            <a:r>
              <a:rPr lang="en-US" sz="1600" dirty="0" err="1">
                <a:solidFill>
                  <a:schemeClr val="dk1"/>
                </a:solidFill>
              </a:rPr>
              <a:t>Σκεφτείτε</a:t>
            </a:r>
            <a:r>
              <a:rPr lang="en-US" sz="1600" dirty="0">
                <a:solidFill>
                  <a:schemeClr val="dk1"/>
                </a:solidFill>
              </a:rPr>
              <a:t> </a:t>
            </a:r>
            <a:r>
              <a:rPr lang="en-US" sz="1600" dirty="0" err="1">
                <a:solidFill>
                  <a:schemeClr val="dk1"/>
                </a:solidFill>
              </a:rPr>
              <a:t>ζητήμ</a:t>
            </a:r>
            <a:r>
              <a:rPr lang="en-US" sz="1600" dirty="0">
                <a:solidFill>
                  <a:schemeClr val="dk1"/>
                </a:solidFill>
              </a:rPr>
              <a:t>ατα όπως ο χρόνος, η ετοιμότητα των </a:t>
            </a:r>
            <a:r>
              <a:rPr lang="el-GR" sz="1600" dirty="0">
                <a:solidFill>
                  <a:schemeClr val="dk1"/>
                </a:solidFill>
              </a:rPr>
              <a:t>μαθητών/-τριών</a:t>
            </a:r>
            <a:r>
              <a:rPr lang="en-US" sz="1600" dirty="0">
                <a:solidFill>
                  <a:schemeClr val="dk1"/>
                </a:solidFill>
              </a:rPr>
              <a:t>, η πολυπλοκότητα των εργασιών ή η εξισορρόπηση των ψηφιακών δεξιοτήτων με τις κοινωνικές και συναισθηματικές απαιτήσεις. </a:t>
            </a:r>
            <a:endParaRPr sz="1600"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
        <p:nvSpPr>
          <p:cNvPr id="377" name="Google Shape;377;g3ae6d943e68_0_321"/>
          <p:cNvSpPr txBox="1"/>
          <p:nvPr/>
        </p:nvSpPr>
        <p:spPr>
          <a:xfrm>
            <a:off x="1316725" y="5514125"/>
            <a:ext cx="9507000" cy="1010700"/>
          </a:xfrm>
          <a:prstGeom prst="rect">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7000"/>
              </a:lnSpc>
              <a:spcBef>
                <a:spcPts val="1200"/>
              </a:spcBef>
              <a:spcAft>
                <a:spcPts val="0"/>
              </a:spcAft>
              <a:buNone/>
            </a:pPr>
            <a:r>
              <a:rPr lang="el-GR" sz="1600" dirty="0">
                <a:solidFill>
                  <a:schemeClr val="dk1"/>
                </a:solidFill>
              </a:rPr>
              <a:t>Οι μαθήτριες/-</a:t>
            </a:r>
            <a:r>
              <a:rPr lang="el-GR" sz="1600" dirty="0" err="1">
                <a:solidFill>
                  <a:schemeClr val="dk1"/>
                </a:solidFill>
              </a:rPr>
              <a:t>τριές</a:t>
            </a:r>
            <a:r>
              <a:rPr lang="en-US" sz="1600" dirty="0">
                <a:solidFill>
                  <a:schemeClr val="dk1"/>
                </a:solidFill>
              </a:rPr>
              <a:t> σας μαθα</a:t>
            </a:r>
            <a:r>
              <a:rPr lang="en-US" sz="1600" dirty="0" err="1">
                <a:solidFill>
                  <a:schemeClr val="dk1"/>
                </a:solidFill>
              </a:rPr>
              <a:t>ίνουν</a:t>
            </a:r>
            <a:r>
              <a:rPr lang="en-US" sz="1600" dirty="0">
                <a:solidFill>
                  <a:schemeClr val="dk1"/>
                </a:solidFill>
              </a:rPr>
              <a:t> </a:t>
            </a:r>
            <a:r>
              <a:rPr lang="en-US" sz="1600" dirty="0" err="1">
                <a:solidFill>
                  <a:schemeClr val="dk1"/>
                </a:solidFill>
              </a:rPr>
              <a:t>όχι</a:t>
            </a:r>
            <a:r>
              <a:rPr lang="en-US" sz="1600" dirty="0">
                <a:solidFill>
                  <a:schemeClr val="dk1"/>
                </a:solidFill>
              </a:rPr>
              <a:t> </a:t>
            </a:r>
            <a:r>
              <a:rPr lang="en-US" sz="1600" dirty="0" err="1">
                <a:solidFill>
                  <a:schemeClr val="dk1"/>
                </a:solidFill>
              </a:rPr>
              <a:t>μόνο</a:t>
            </a:r>
            <a:r>
              <a:rPr lang="en-US" sz="1600" dirty="0">
                <a:solidFill>
                  <a:schemeClr val="dk1"/>
                </a:solidFill>
              </a:rPr>
              <a:t> </a:t>
            </a:r>
            <a:r>
              <a:rPr lang="en-US" sz="1600" i="1" dirty="0">
                <a:solidFill>
                  <a:schemeClr val="dk1"/>
                </a:solidFill>
              </a:rPr>
              <a:t>π</a:t>
            </a:r>
            <a:r>
              <a:rPr lang="en-US" sz="1600" i="1" dirty="0" err="1">
                <a:solidFill>
                  <a:schemeClr val="dk1"/>
                </a:solidFill>
              </a:rPr>
              <a:t>ώς</a:t>
            </a:r>
            <a:r>
              <a:rPr lang="en-US" sz="1600" i="1" dirty="0">
                <a:solidFill>
                  <a:schemeClr val="dk1"/>
                </a:solidFill>
              </a:rPr>
              <a:t> </a:t>
            </a:r>
            <a:r>
              <a:rPr lang="en-US" sz="1600" dirty="0">
                <a:solidFill>
                  <a:schemeClr val="dk1"/>
                </a:solidFill>
              </a:rPr>
              <a:t>να </a:t>
            </a:r>
            <a:r>
              <a:rPr lang="en-US" sz="1600" dirty="0" err="1">
                <a:solidFill>
                  <a:schemeClr val="dk1"/>
                </a:solidFill>
              </a:rPr>
              <a:t>χρησιμο</a:t>
            </a:r>
            <a:r>
              <a:rPr lang="en-US" sz="1600" dirty="0">
                <a:solidFill>
                  <a:schemeClr val="dk1"/>
                </a:solidFill>
              </a:rPr>
              <a:t>ποιούν την τεχνολογία, αλλά και </a:t>
            </a:r>
            <a:r>
              <a:rPr lang="en-US" sz="1600" i="1" dirty="0">
                <a:solidFill>
                  <a:schemeClr val="dk1"/>
                </a:solidFill>
              </a:rPr>
              <a:t>γιατί </a:t>
            </a:r>
            <a:r>
              <a:rPr lang="en-US" sz="1600" dirty="0">
                <a:solidFill>
                  <a:schemeClr val="dk1"/>
                </a:solidFill>
              </a:rPr>
              <a:t>και </a:t>
            </a:r>
            <a:r>
              <a:rPr lang="en-US" sz="1600" i="1" dirty="0">
                <a:solidFill>
                  <a:schemeClr val="dk1"/>
                </a:solidFill>
              </a:rPr>
              <a:t>πότε </a:t>
            </a:r>
            <a:r>
              <a:rPr lang="en-US" sz="1600" dirty="0">
                <a:solidFill>
                  <a:schemeClr val="dk1"/>
                </a:solidFill>
              </a:rPr>
              <a:t>να τη χρησιμοποιούν υπεύθυνα διατηρώντας την ευημερία και την ισορροπία που είναι η ουσία του </a:t>
            </a:r>
            <a:r>
              <a:rPr lang="el-GR" sz="1600" b="1" dirty="0">
                <a:solidFill>
                  <a:schemeClr val="dk1"/>
                </a:solidFill>
              </a:rPr>
              <a:t>Π</a:t>
            </a:r>
            <a:r>
              <a:rPr lang="en-US" sz="1600" b="1" dirty="0">
                <a:solidFill>
                  <a:schemeClr val="dk1"/>
                </a:solidFill>
              </a:rPr>
              <a:t>λα</a:t>
            </a:r>
            <a:r>
              <a:rPr lang="en-US" sz="1600" b="1" dirty="0" err="1">
                <a:solidFill>
                  <a:schemeClr val="dk1"/>
                </a:solidFill>
              </a:rPr>
              <a:t>ισίου</a:t>
            </a:r>
            <a:r>
              <a:rPr lang="en-US" sz="1600" b="1" dirty="0">
                <a:solidFill>
                  <a:schemeClr val="dk1"/>
                </a:solidFill>
              </a:rPr>
              <a:t> PERMA-Digital</a:t>
            </a:r>
            <a:r>
              <a:rPr lang="en-US" sz="1600" dirty="0">
                <a:solidFill>
                  <a:schemeClr val="dk1"/>
                </a:solidFill>
              </a:rPr>
              <a:t>.</a:t>
            </a:r>
            <a:endParaRPr sz="1600" dirty="0">
              <a:solidFill>
                <a:schemeClr val="dk1"/>
              </a:solidFill>
            </a:endParaRPr>
          </a:p>
          <a:p>
            <a:pPr marL="457200" lvl="0" indent="0" algn="ctr" rtl="0">
              <a:lnSpc>
                <a:spcPct val="107000"/>
              </a:lnSpc>
              <a:spcBef>
                <a:spcPts val="1200"/>
              </a:spcBef>
              <a:spcAft>
                <a:spcPts val="1200"/>
              </a:spcAft>
              <a:buNone/>
            </a:pPr>
            <a:endParaRPr sz="1800" dirty="0">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3ae6d943e68_0_32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383" name="Google Shape;383;g3ae6d943e68_0_32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3.5 </a:t>
            </a:r>
            <a:r>
              <a:rPr lang="en-US" dirty="0" err="1"/>
              <a:t>Σύνδεση</a:t>
            </a:r>
            <a:r>
              <a:rPr lang="en-US" dirty="0"/>
              <a:t> </a:t>
            </a:r>
            <a:r>
              <a:rPr lang="en-US" dirty="0" err="1"/>
              <a:t>των</a:t>
            </a:r>
            <a:r>
              <a:rPr lang="en-US" dirty="0"/>
              <a:t> </a:t>
            </a:r>
            <a:r>
              <a:rPr lang="el-GR" dirty="0"/>
              <a:t>Δ</a:t>
            </a:r>
            <a:r>
              <a:rPr lang="en-US" dirty="0" err="1"/>
              <a:t>ύο</a:t>
            </a:r>
            <a:r>
              <a:rPr lang="en-US" dirty="0"/>
              <a:t> </a:t>
            </a:r>
            <a:r>
              <a:rPr lang="el-GR" dirty="0"/>
              <a:t>Π</a:t>
            </a:r>
            <a:r>
              <a:rPr lang="en-US" dirty="0"/>
              <a:t>λα</a:t>
            </a:r>
            <a:r>
              <a:rPr lang="en-US" dirty="0" err="1"/>
              <a:t>ισίων</a:t>
            </a:r>
            <a:r>
              <a:rPr lang="en-US" dirty="0"/>
              <a:t> (</a:t>
            </a:r>
            <a:r>
              <a:rPr lang="en-US" dirty="0" err="1"/>
              <a:t>DigComp</a:t>
            </a:r>
            <a:r>
              <a:rPr lang="en-US" dirty="0"/>
              <a:t> και </a:t>
            </a:r>
            <a:r>
              <a:rPr lang="en-US" dirty="0" err="1"/>
              <a:t>LifeComp</a:t>
            </a:r>
            <a:r>
              <a:rPr lang="en-US" dirty="0"/>
              <a:t>) </a:t>
            </a:r>
            <a:r>
              <a:rPr lang="en-US" dirty="0" err="1"/>
              <a:t>με</a:t>
            </a:r>
            <a:r>
              <a:rPr lang="en-US" dirty="0"/>
              <a:t> </a:t>
            </a:r>
            <a:r>
              <a:rPr lang="en-US" dirty="0" err="1"/>
              <a:t>το</a:t>
            </a:r>
            <a:r>
              <a:rPr lang="en-US" dirty="0"/>
              <a:t> </a:t>
            </a:r>
            <a:r>
              <a:rPr lang="el-GR" dirty="0"/>
              <a:t>Μ</a:t>
            </a:r>
            <a:r>
              <a:rPr lang="en-US" dirty="0" err="1"/>
              <a:t>οντέλο</a:t>
            </a:r>
            <a:r>
              <a:rPr lang="en-US" dirty="0"/>
              <a:t> </a:t>
            </a:r>
            <a:r>
              <a:rPr lang="en-US" dirty="0" err="1"/>
              <a:t>PERMA</a:t>
            </a:r>
            <a:endParaRPr dirty="0"/>
          </a:p>
        </p:txBody>
      </p:sp>
      <p:sp>
        <p:nvSpPr>
          <p:cNvPr id="384" name="Google Shape;384;g3ae6d943e68_0_329"/>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r>
              <a:rPr lang="en-US" dirty="0" err="1">
                <a:solidFill>
                  <a:schemeClr val="dk1"/>
                </a:solidFill>
              </a:rPr>
              <a:t>Το</a:t>
            </a:r>
            <a:r>
              <a:rPr lang="en-US" dirty="0">
                <a:solidFill>
                  <a:schemeClr val="dk1"/>
                </a:solidFill>
              </a:rPr>
              <a:t> </a:t>
            </a:r>
            <a:r>
              <a:rPr lang="el-GR" b="1" dirty="0" err="1">
                <a:solidFill>
                  <a:schemeClr val="dk1"/>
                </a:solidFill>
              </a:rPr>
              <a:t>Μ</a:t>
            </a:r>
            <a:r>
              <a:rPr lang="en-US" b="1" dirty="0" err="1">
                <a:solidFill>
                  <a:schemeClr val="dk1"/>
                </a:solidFill>
              </a:rPr>
              <a:t>οντέλο</a:t>
            </a:r>
            <a:r>
              <a:rPr lang="en-US" b="1" dirty="0">
                <a:solidFill>
                  <a:schemeClr val="dk1"/>
                </a:solidFill>
              </a:rPr>
              <a:t> </a:t>
            </a:r>
            <a:r>
              <a:rPr lang="en-US" b="1" dirty="0" err="1">
                <a:solidFill>
                  <a:schemeClr val="dk1"/>
                </a:solidFill>
              </a:rPr>
              <a:t>PERMA</a:t>
            </a:r>
            <a:r>
              <a:rPr lang="en-US" b="1" dirty="0">
                <a:solidFill>
                  <a:schemeClr val="dk1"/>
                </a:solidFill>
              </a:rPr>
              <a:t> </a:t>
            </a:r>
            <a:r>
              <a:rPr lang="en-US" b="1" dirty="0" err="1">
                <a:solidFill>
                  <a:schemeClr val="dk1"/>
                </a:solidFill>
              </a:rPr>
              <a:t>συνδέετ</a:t>
            </a:r>
            <a:r>
              <a:rPr lang="en-US" b="1" dirty="0">
                <a:solidFill>
                  <a:schemeClr val="dk1"/>
                </a:solidFill>
              </a:rPr>
              <a:t>αι φυσικά τόσο με το DigComp </a:t>
            </a:r>
            <a:r>
              <a:rPr lang="en-US" dirty="0">
                <a:solidFill>
                  <a:schemeClr val="dk1"/>
                </a:solidFill>
              </a:rPr>
              <a:t>όσο και </a:t>
            </a:r>
            <a:r>
              <a:rPr lang="en-US" b="1" dirty="0">
                <a:solidFill>
                  <a:schemeClr val="dk1"/>
                </a:solidFill>
              </a:rPr>
              <a:t>με το LifeComp</a:t>
            </a:r>
            <a:r>
              <a:rPr lang="en-US" dirty="0">
                <a:solidFill>
                  <a:schemeClr val="dk1"/>
                </a:solidFill>
              </a:rPr>
              <a:t> δημιουργώντας ένα ολιστικό πλαίσιο για την ψηφιακή ευημερία και την ανάπτυξη στην εκπαίδευση. </a:t>
            </a: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r>
              <a:rPr lang="en-US" dirty="0" err="1">
                <a:solidFill>
                  <a:schemeClr val="dk1"/>
                </a:solidFill>
              </a:rPr>
              <a:t>Κάθε</a:t>
            </a:r>
            <a:r>
              <a:rPr lang="en-US" dirty="0">
                <a:solidFill>
                  <a:schemeClr val="dk1"/>
                </a:solidFill>
              </a:rPr>
              <a:t> </a:t>
            </a:r>
            <a:r>
              <a:rPr lang="en-US" dirty="0" err="1">
                <a:solidFill>
                  <a:schemeClr val="dk1"/>
                </a:solidFill>
              </a:rPr>
              <a:t>στοιχείο</a:t>
            </a:r>
            <a:r>
              <a:rPr lang="en-US" dirty="0">
                <a:solidFill>
                  <a:schemeClr val="dk1"/>
                </a:solidFill>
              </a:rPr>
              <a:t> </a:t>
            </a:r>
            <a:r>
              <a:rPr lang="en-US" dirty="0" err="1">
                <a:solidFill>
                  <a:schemeClr val="dk1"/>
                </a:solidFill>
              </a:rPr>
              <a:t>του</a:t>
            </a:r>
            <a:r>
              <a:rPr lang="en-US" dirty="0">
                <a:solidFill>
                  <a:schemeClr val="dk1"/>
                </a:solidFill>
              </a:rPr>
              <a:t> </a:t>
            </a:r>
            <a:r>
              <a:rPr lang="en-US" dirty="0" err="1">
                <a:solidFill>
                  <a:schemeClr val="dk1"/>
                </a:solidFill>
              </a:rPr>
              <a:t>PERMA</a:t>
            </a:r>
            <a:r>
              <a:rPr lang="en-US" dirty="0">
                <a:solidFill>
                  <a:schemeClr val="dk1"/>
                </a:solidFill>
              </a:rPr>
              <a:t> </a:t>
            </a:r>
            <a:r>
              <a:rPr lang="en-US" dirty="0" err="1">
                <a:solidFill>
                  <a:schemeClr val="dk1"/>
                </a:solidFill>
              </a:rPr>
              <a:t>ευθυγρ</a:t>
            </a:r>
            <a:r>
              <a:rPr lang="en-US" dirty="0">
                <a:solidFill>
                  <a:schemeClr val="dk1"/>
                </a:solidFill>
              </a:rPr>
              <a:t>αμμίζεται με συγκεκριμένες ικανότητες που βοηθούν </a:t>
            </a:r>
            <a:r>
              <a:rPr lang="el-GR" dirty="0">
                <a:solidFill>
                  <a:schemeClr val="dk1"/>
                </a:solidFill>
              </a:rPr>
              <a:t>τους/τις εκπαιδευτικούς</a:t>
            </a:r>
            <a:r>
              <a:rPr lang="en-US" dirty="0">
                <a:solidFill>
                  <a:schemeClr val="dk1"/>
                </a:solidFill>
              </a:rPr>
              <a:t> και </a:t>
            </a:r>
            <a:r>
              <a:rPr lang="el-GR" dirty="0">
                <a:solidFill>
                  <a:schemeClr val="dk1"/>
                </a:solidFill>
              </a:rPr>
              <a:t>τους/τις μαθήτριες/-</a:t>
            </a:r>
            <a:r>
              <a:rPr lang="el-GR" dirty="0" err="1">
                <a:solidFill>
                  <a:schemeClr val="dk1"/>
                </a:solidFill>
              </a:rPr>
              <a:t>τριες</a:t>
            </a:r>
            <a:r>
              <a:rPr lang="en-US" dirty="0">
                <a:solidFill>
                  <a:schemeClr val="dk1"/>
                </a:solidFill>
              </a:rPr>
              <a:t> να ευδοκιμήσουν σε ψηφιακά περιβάλλοντα. Ο παρα</a:t>
            </a:r>
            <a:r>
              <a:rPr lang="en-US" dirty="0" err="1">
                <a:solidFill>
                  <a:schemeClr val="dk1"/>
                </a:solidFill>
              </a:rPr>
              <a:t>κάτω</a:t>
            </a:r>
            <a:r>
              <a:rPr lang="en-US" dirty="0">
                <a:solidFill>
                  <a:schemeClr val="dk1"/>
                </a:solidFill>
              </a:rPr>
              <a:t> π</a:t>
            </a:r>
            <a:r>
              <a:rPr lang="en-US" dirty="0" err="1">
                <a:solidFill>
                  <a:schemeClr val="dk1"/>
                </a:solidFill>
              </a:rPr>
              <a:t>ίν</a:t>
            </a:r>
            <a:r>
              <a:rPr lang="en-US" dirty="0">
                <a:solidFill>
                  <a:schemeClr val="dk1"/>
                </a:solidFill>
              </a:rPr>
              <a:t>ακας </a:t>
            </a:r>
            <a:r>
              <a:rPr lang="en-US" b="1" dirty="0">
                <a:solidFill>
                  <a:schemeClr val="dk1"/>
                </a:solidFill>
              </a:rPr>
              <a:t>δείχνει τις συνδέσεις μεταξύ κάθε στοιχείου του PERMA με συγκεκριμένες ικανότητες του DigComp και του LifeComp. </a:t>
            </a:r>
            <a:endParaRPr b="1"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g3ae6d943e68_0_33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700" dirty="0">
                <a:solidFill>
                  <a:srgbClr val="FFFFFF"/>
                </a:solidFill>
              </a:rPr>
              <a:t>Κεφάλαιο 3: Τα Πλαίσια </a:t>
            </a:r>
            <a:r>
              <a:rPr lang="el-GR" sz="2700" dirty="0" err="1">
                <a:solidFill>
                  <a:srgbClr val="FFFFFF"/>
                </a:solidFill>
              </a:rPr>
              <a:t>DigComp</a:t>
            </a:r>
            <a:r>
              <a:rPr lang="el-GR" sz="2700" dirty="0">
                <a:solidFill>
                  <a:srgbClr val="FFFFFF"/>
                </a:solidFill>
              </a:rPr>
              <a:t> και </a:t>
            </a:r>
            <a:r>
              <a:rPr lang="el-GR" sz="2700" dirty="0" err="1">
                <a:solidFill>
                  <a:srgbClr val="FFFFFF"/>
                </a:solidFill>
              </a:rPr>
              <a:t>LifeComp</a:t>
            </a:r>
            <a:r>
              <a:rPr lang="el-GR" sz="2700" dirty="0">
                <a:solidFill>
                  <a:srgbClr val="FFFFFF"/>
                </a:solidFill>
              </a:rPr>
              <a:t> και η Σχέση τους με την Ψηφιακή Ευημερία</a:t>
            </a:r>
            <a:endParaRPr sz="2700" dirty="0">
              <a:solidFill>
                <a:srgbClr val="FFFFFF"/>
              </a:solidFill>
            </a:endParaRPr>
          </a:p>
        </p:txBody>
      </p:sp>
      <p:sp>
        <p:nvSpPr>
          <p:cNvPr id="390" name="Google Shape;390;g3ae6d943e68_0_33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3.5 </a:t>
            </a:r>
            <a:r>
              <a:rPr lang="en-US" dirty="0" err="1"/>
              <a:t>Σύνδεση</a:t>
            </a:r>
            <a:r>
              <a:rPr lang="en-US" dirty="0"/>
              <a:t> </a:t>
            </a:r>
            <a:r>
              <a:rPr lang="en-US" dirty="0" err="1"/>
              <a:t>των</a:t>
            </a:r>
            <a:r>
              <a:rPr lang="en-US" dirty="0"/>
              <a:t> </a:t>
            </a:r>
            <a:r>
              <a:rPr lang="el-GR" dirty="0"/>
              <a:t>Δ</a:t>
            </a:r>
            <a:r>
              <a:rPr lang="en-US" dirty="0" err="1"/>
              <a:t>ύο</a:t>
            </a:r>
            <a:r>
              <a:rPr lang="en-US" dirty="0"/>
              <a:t> </a:t>
            </a:r>
            <a:r>
              <a:rPr lang="el-GR" dirty="0"/>
              <a:t>Π</a:t>
            </a:r>
            <a:r>
              <a:rPr lang="en-US" dirty="0"/>
              <a:t>λα</a:t>
            </a:r>
            <a:r>
              <a:rPr lang="en-US" dirty="0" err="1"/>
              <a:t>ισίων</a:t>
            </a:r>
            <a:r>
              <a:rPr lang="en-US" dirty="0"/>
              <a:t> (</a:t>
            </a:r>
            <a:r>
              <a:rPr lang="en-US" dirty="0" err="1"/>
              <a:t>DigComp</a:t>
            </a:r>
            <a:r>
              <a:rPr lang="en-US" dirty="0"/>
              <a:t> και </a:t>
            </a:r>
            <a:r>
              <a:rPr lang="en-US" dirty="0" err="1"/>
              <a:t>LifeComp</a:t>
            </a:r>
            <a:r>
              <a:rPr lang="en-US" dirty="0"/>
              <a:t>) </a:t>
            </a:r>
            <a:r>
              <a:rPr lang="en-US" dirty="0" err="1"/>
              <a:t>με</a:t>
            </a:r>
            <a:r>
              <a:rPr lang="en-US" dirty="0"/>
              <a:t> </a:t>
            </a:r>
            <a:r>
              <a:rPr lang="en-US" dirty="0" err="1"/>
              <a:t>το</a:t>
            </a:r>
            <a:r>
              <a:rPr lang="en-US" dirty="0"/>
              <a:t> </a:t>
            </a:r>
            <a:r>
              <a:rPr lang="el-GR" dirty="0"/>
              <a:t>Μ</a:t>
            </a:r>
            <a:r>
              <a:rPr lang="en-US" dirty="0" err="1"/>
              <a:t>οντέλο</a:t>
            </a:r>
            <a:r>
              <a:rPr lang="en-US" dirty="0"/>
              <a:t> </a:t>
            </a:r>
            <a:r>
              <a:rPr lang="en-US" dirty="0" err="1"/>
              <a:t>PERMA</a:t>
            </a:r>
            <a:endParaRPr dirty="0"/>
          </a:p>
        </p:txBody>
      </p:sp>
      <p:sp>
        <p:nvSpPr>
          <p:cNvPr id="391" name="Google Shape;391;g3ae6d943e68_0_337"/>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l" rtl="0">
              <a:lnSpc>
                <a:spcPct val="100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392" name="Google Shape;392;g3ae6d943e68_0_337"/>
          <p:cNvPicPr preferRelativeResize="0"/>
          <p:nvPr/>
        </p:nvPicPr>
        <p:blipFill>
          <a:blip r:embed="rId3">
            <a:alphaModFix/>
          </a:blip>
          <a:stretch>
            <a:fillRect/>
          </a:stretch>
        </p:blipFill>
        <p:spPr>
          <a:xfrm>
            <a:off x="2626563" y="1293875"/>
            <a:ext cx="6938875" cy="3980750"/>
          </a:xfrm>
          <a:prstGeom prst="rect">
            <a:avLst/>
          </a:prstGeom>
          <a:noFill/>
          <a:ln>
            <a:noFill/>
          </a:ln>
        </p:spPr>
      </p:pic>
      <p:pic>
        <p:nvPicPr>
          <p:cNvPr id="393" name="Google Shape;393;g3ae6d943e68_0_337"/>
          <p:cNvPicPr preferRelativeResize="0"/>
          <p:nvPr/>
        </p:nvPicPr>
        <p:blipFill>
          <a:blip r:embed="rId4">
            <a:alphaModFix/>
          </a:blip>
          <a:stretch>
            <a:fillRect/>
          </a:stretch>
        </p:blipFill>
        <p:spPr>
          <a:xfrm>
            <a:off x="2626562" y="5274625"/>
            <a:ext cx="6913087" cy="1174908"/>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3ae6d943e68_0_34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700" dirty="0">
                <a:solidFill>
                  <a:srgbClr val="FFFFFF"/>
                </a:solidFill>
              </a:rPr>
              <a:t>Κεφάλαιο 3: Τα Πλαίσια </a:t>
            </a:r>
            <a:r>
              <a:rPr lang="el-GR" sz="2700" dirty="0" err="1">
                <a:solidFill>
                  <a:srgbClr val="FFFFFF"/>
                </a:solidFill>
              </a:rPr>
              <a:t>DigComp</a:t>
            </a:r>
            <a:r>
              <a:rPr lang="el-GR" sz="2700" dirty="0">
                <a:solidFill>
                  <a:srgbClr val="FFFFFF"/>
                </a:solidFill>
              </a:rPr>
              <a:t> και </a:t>
            </a:r>
            <a:r>
              <a:rPr lang="el-GR" sz="2700" dirty="0" err="1">
                <a:solidFill>
                  <a:srgbClr val="FFFFFF"/>
                </a:solidFill>
              </a:rPr>
              <a:t>LifeComp</a:t>
            </a:r>
            <a:r>
              <a:rPr lang="el-GR" sz="2700" dirty="0">
                <a:solidFill>
                  <a:srgbClr val="FFFFFF"/>
                </a:solidFill>
              </a:rPr>
              <a:t> και η Σχέση τους με την Ψηφιακή Ευημερία</a:t>
            </a:r>
            <a:endParaRPr sz="2700" dirty="0">
              <a:solidFill>
                <a:srgbClr val="FFFFFF"/>
              </a:solidFill>
            </a:endParaRPr>
          </a:p>
        </p:txBody>
      </p:sp>
      <p:sp>
        <p:nvSpPr>
          <p:cNvPr id="399" name="Google Shape;399;g3ae6d943e68_0_34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3.5 </a:t>
            </a:r>
            <a:r>
              <a:rPr lang="en-US" dirty="0" err="1"/>
              <a:t>Σύνδεση</a:t>
            </a:r>
            <a:r>
              <a:rPr lang="en-US" dirty="0"/>
              <a:t> </a:t>
            </a:r>
            <a:r>
              <a:rPr lang="en-US" dirty="0" err="1"/>
              <a:t>των</a:t>
            </a:r>
            <a:r>
              <a:rPr lang="en-US" dirty="0"/>
              <a:t> </a:t>
            </a:r>
            <a:r>
              <a:rPr lang="el-GR" dirty="0"/>
              <a:t>Δ</a:t>
            </a:r>
            <a:r>
              <a:rPr lang="en-US" dirty="0" err="1"/>
              <a:t>ύο</a:t>
            </a:r>
            <a:r>
              <a:rPr lang="en-US" dirty="0"/>
              <a:t> </a:t>
            </a:r>
            <a:r>
              <a:rPr lang="el-GR" dirty="0"/>
              <a:t>Π</a:t>
            </a:r>
            <a:r>
              <a:rPr lang="en-US" dirty="0"/>
              <a:t>λα</a:t>
            </a:r>
            <a:r>
              <a:rPr lang="en-US" dirty="0" err="1"/>
              <a:t>ισίων</a:t>
            </a:r>
            <a:r>
              <a:rPr lang="en-US" dirty="0"/>
              <a:t> (</a:t>
            </a:r>
            <a:r>
              <a:rPr lang="en-US" dirty="0" err="1"/>
              <a:t>DigComp</a:t>
            </a:r>
            <a:r>
              <a:rPr lang="en-US" dirty="0"/>
              <a:t> και </a:t>
            </a:r>
            <a:r>
              <a:rPr lang="en-US" dirty="0" err="1"/>
              <a:t>LifeComp</a:t>
            </a:r>
            <a:r>
              <a:rPr lang="en-US" dirty="0"/>
              <a:t>) </a:t>
            </a:r>
            <a:r>
              <a:rPr lang="en-US" dirty="0" err="1"/>
              <a:t>με</a:t>
            </a:r>
            <a:r>
              <a:rPr lang="en-US" dirty="0"/>
              <a:t> </a:t>
            </a:r>
            <a:r>
              <a:rPr lang="en-US" dirty="0" err="1"/>
              <a:t>το</a:t>
            </a:r>
            <a:r>
              <a:rPr lang="en-US" dirty="0"/>
              <a:t> </a:t>
            </a:r>
            <a:r>
              <a:rPr lang="el-GR" dirty="0"/>
              <a:t>Μ</a:t>
            </a:r>
            <a:r>
              <a:rPr lang="en-US" dirty="0" err="1"/>
              <a:t>οντέλο</a:t>
            </a:r>
            <a:r>
              <a:rPr lang="en-US" dirty="0"/>
              <a:t> </a:t>
            </a:r>
            <a:r>
              <a:rPr lang="en-US" dirty="0" err="1"/>
              <a:t>PERMA</a:t>
            </a:r>
            <a:endParaRPr dirty="0"/>
          </a:p>
        </p:txBody>
      </p:sp>
      <p:sp>
        <p:nvSpPr>
          <p:cNvPr id="400" name="Google Shape;400;g3ae6d943e68_0_346"/>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ctr" rtl="0">
              <a:lnSpc>
                <a:spcPct val="107000"/>
              </a:lnSpc>
              <a:spcBef>
                <a:spcPts val="1200"/>
              </a:spcBef>
              <a:spcAft>
                <a:spcPts val="0"/>
              </a:spcAft>
              <a:buNone/>
            </a:pPr>
            <a:endParaRPr>
              <a:solidFill>
                <a:schemeClr val="dk1"/>
              </a:solidFill>
            </a:endParaRPr>
          </a:p>
          <a:p>
            <a:pPr marL="0" lvl="0" indent="0" algn="ctr" rtl="0">
              <a:lnSpc>
                <a:spcPct val="107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401" name="Google Shape;401;g3ae6d943e68_0_346"/>
          <p:cNvPicPr preferRelativeResize="0"/>
          <p:nvPr/>
        </p:nvPicPr>
        <p:blipFill>
          <a:blip r:embed="rId3">
            <a:alphaModFix/>
          </a:blip>
          <a:stretch>
            <a:fillRect/>
          </a:stretch>
        </p:blipFill>
        <p:spPr>
          <a:xfrm>
            <a:off x="1868436" y="2518338"/>
            <a:ext cx="8455124" cy="3177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3ae6d943e68_0_36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2700" dirty="0"/>
              <a:t>Κεφάλαιο 3: Τα Πλαίσια </a:t>
            </a:r>
            <a:r>
              <a:rPr lang="el-GR" sz="2700" dirty="0" err="1"/>
              <a:t>DigComp</a:t>
            </a:r>
            <a:r>
              <a:rPr lang="el-GR" sz="2700" dirty="0"/>
              <a:t> και </a:t>
            </a:r>
            <a:r>
              <a:rPr lang="el-GR" sz="2700" dirty="0" err="1"/>
              <a:t>LifeComp</a:t>
            </a:r>
            <a:r>
              <a:rPr lang="el-GR" sz="2700" dirty="0"/>
              <a:t> και η Σχέση τους με την Ψηφιακή Ευημερία</a:t>
            </a:r>
            <a:endParaRPr sz="3600" dirty="0"/>
          </a:p>
        </p:txBody>
      </p:sp>
      <p:sp>
        <p:nvSpPr>
          <p:cNvPr id="407" name="Google Shape;407;g3ae6d943e68_0_363"/>
          <p:cNvSpPr txBox="1">
            <a:spLocks noGrp="1"/>
          </p:cNvSpPr>
          <p:nvPr>
            <p:ph type="body" idx="1"/>
          </p:nvPr>
        </p:nvSpPr>
        <p:spPr>
          <a:xfrm>
            <a:off x="97975" y="1462669"/>
            <a:ext cx="5910900" cy="2133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1400" b="1" dirty="0" err="1"/>
              <a:t>Θετικά</a:t>
            </a:r>
            <a:r>
              <a:rPr lang="en-US" sz="1400" b="1" dirty="0"/>
              <a:t> </a:t>
            </a:r>
            <a:r>
              <a:rPr lang="el-GR" sz="1400" b="1" dirty="0" err="1"/>
              <a:t>Σ</a:t>
            </a:r>
            <a:r>
              <a:rPr lang="en-US" sz="1400" b="1" dirty="0" err="1"/>
              <a:t>υν</a:t>
            </a:r>
            <a:r>
              <a:rPr lang="en-US" sz="1400" b="1" dirty="0"/>
              <a:t>αισθήματα</a:t>
            </a:r>
            <a:endParaRPr sz="1400" b="1" dirty="0"/>
          </a:p>
          <a:p>
            <a:pPr marL="457200" lvl="0" indent="-323850" algn="l" rtl="0">
              <a:lnSpc>
                <a:spcPct val="107000"/>
              </a:lnSpc>
              <a:spcBef>
                <a:spcPts val="1200"/>
              </a:spcBef>
              <a:spcAft>
                <a:spcPts val="0"/>
              </a:spcAft>
              <a:buClr>
                <a:srgbClr val="AA87FF"/>
              </a:buClr>
              <a:buSzPts val="1500"/>
              <a:buFont typeface="Calibri"/>
              <a:buChar char="●"/>
            </a:pPr>
            <a:r>
              <a:rPr lang="en-US" sz="1400" dirty="0" err="1"/>
              <a:t>Συμ</a:t>
            </a:r>
            <a:r>
              <a:rPr lang="en-US" sz="1400" dirty="0"/>
              <a:t>βαδίζει με τις δεξιότητες </a:t>
            </a:r>
            <a:r>
              <a:rPr lang="el-GR" sz="1400" dirty="0"/>
              <a:t>Ρ</a:t>
            </a:r>
            <a:r>
              <a:rPr lang="en-US" sz="1400" dirty="0" err="1"/>
              <a:t>ύθμισης</a:t>
            </a:r>
            <a:r>
              <a:rPr lang="en-US" sz="1400" dirty="0"/>
              <a:t> </a:t>
            </a:r>
            <a:r>
              <a:rPr lang="en-US" sz="1400" dirty="0" err="1"/>
              <a:t>των</a:t>
            </a:r>
            <a:r>
              <a:rPr lang="en-US" sz="1400" dirty="0"/>
              <a:t> </a:t>
            </a:r>
            <a:r>
              <a:rPr lang="el-GR" sz="1400" dirty="0"/>
              <a:t>Σ</a:t>
            </a:r>
            <a:r>
              <a:rPr lang="en-US" sz="1400" dirty="0" err="1"/>
              <a:t>υν</a:t>
            </a:r>
            <a:r>
              <a:rPr lang="en-US" sz="1400" dirty="0"/>
              <a:t>αισθημάτων του </a:t>
            </a:r>
            <a:r>
              <a:rPr lang="en-US" sz="1400" b="1" dirty="0"/>
              <a:t>LifeComp</a:t>
            </a:r>
            <a:r>
              <a:rPr lang="en-US" sz="1400" dirty="0"/>
              <a:t> βοηθώντας </a:t>
            </a:r>
            <a:r>
              <a:rPr lang="el-GR" sz="1400" dirty="0"/>
              <a:t>τους/τις μαθήτριες/-</a:t>
            </a:r>
            <a:r>
              <a:rPr lang="el-GR" sz="1400" dirty="0" err="1"/>
              <a:t>τριες</a:t>
            </a:r>
            <a:r>
              <a:rPr lang="en-US" sz="1400" dirty="0"/>
              <a:t> να αναγνωρίζουν και να διαχειρίζονται τα συναισθήματά τους όταν χρησιμοποιούν ψηφιακά εργαλεία. Η </a:t>
            </a:r>
            <a:r>
              <a:rPr lang="en-US" sz="1400" dirty="0" err="1"/>
              <a:t>ενθάρρυνση</a:t>
            </a:r>
            <a:r>
              <a:rPr lang="en-US" sz="1400" dirty="0"/>
              <a:t> </a:t>
            </a:r>
            <a:r>
              <a:rPr lang="en-US" sz="1400" dirty="0" err="1"/>
              <a:t>της</a:t>
            </a:r>
            <a:r>
              <a:rPr lang="en-US" sz="1400" dirty="0"/>
              <a:t> </a:t>
            </a:r>
            <a:r>
              <a:rPr lang="en-US" sz="1400" dirty="0" err="1"/>
              <a:t>ευγνωμοσύνης</a:t>
            </a:r>
            <a:r>
              <a:rPr lang="en-US" sz="1400" dirty="0"/>
              <a:t> και </a:t>
            </a:r>
            <a:r>
              <a:rPr lang="en-US" sz="1400" dirty="0" err="1"/>
              <a:t>του</a:t>
            </a:r>
            <a:r>
              <a:rPr lang="en-US" sz="1400" dirty="0"/>
              <a:t> α</a:t>
            </a:r>
            <a:r>
              <a:rPr lang="en-US" sz="1400" dirty="0" err="1"/>
              <a:t>ισιοδοξί</a:t>
            </a:r>
            <a:r>
              <a:rPr lang="en-US" sz="1400" dirty="0"/>
              <a:t>ας στο διαδίκτυο μπορεί να μειώσει το άγχος και να προωθήσει την εμπιστοσύνη στους ψηφιακούς χώρους. </a:t>
            </a:r>
            <a:r>
              <a:rPr lang="en-US" sz="1400" dirty="0" err="1"/>
              <a:t>Αυτό</a:t>
            </a:r>
            <a:r>
              <a:rPr lang="en-US" sz="1400" dirty="0"/>
              <a:t> </a:t>
            </a:r>
            <a:r>
              <a:rPr lang="el-GR" sz="1400" dirty="0"/>
              <a:t>συμφωνεί </a:t>
            </a:r>
            <a:r>
              <a:rPr lang="en-US" sz="1400" dirty="0" err="1"/>
              <a:t>με</a:t>
            </a:r>
            <a:r>
              <a:rPr lang="en-US" sz="1400" dirty="0"/>
              <a:t> </a:t>
            </a:r>
            <a:r>
              <a:rPr lang="en-US" sz="1400" dirty="0" err="1"/>
              <a:t>την</a:t>
            </a:r>
            <a:r>
              <a:rPr lang="en-US" sz="1400" dirty="0"/>
              <a:t> </a:t>
            </a:r>
            <a:r>
              <a:rPr lang="el-GR" sz="1400" dirty="0"/>
              <a:t>Ι</a:t>
            </a:r>
            <a:r>
              <a:rPr lang="en-US" sz="1400" dirty="0"/>
              <a:t>κα</a:t>
            </a:r>
            <a:r>
              <a:rPr lang="en-US" sz="1400" dirty="0" err="1"/>
              <a:t>νότητ</a:t>
            </a:r>
            <a:r>
              <a:rPr lang="en-US" sz="1400" dirty="0"/>
              <a:t>α </a:t>
            </a:r>
            <a:r>
              <a:rPr lang="el-GR" sz="1400" dirty="0"/>
              <a:t>Α</a:t>
            </a:r>
            <a:r>
              <a:rPr lang="en-US" sz="1400" dirty="0" err="1"/>
              <a:t>σφάλει</a:t>
            </a:r>
            <a:r>
              <a:rPr lang="en-US" sz="1400" dirty="0"/>
              <a:t>ας του πλαισίου</a:t>
            </a:r>
            <a:r>
              <a:rPr lang="en-US" sz="1400" b="1" dirty="0"/>
              <a:t> DigComp</a:t>
            </a:r>
            <a:r>
              <a:rPr lang="en-US" sz="1400" dirty="0"/>
              <a:t>. </a:t>
            </a:r>
            <a:endParaRPr sz="1400" dirty="0"/>
          </a:p>
          <a:p>
            <a:pPr marL="457200" lvl="0" indent="0" algn="l" rtl="0">
              <a:lnSpc>
                <a:spcPct val="100000"/>
              </a:lnSpc>
              <a:spcBef>
                <a:spcPts val="0"/>
              </a:spcBef>
              <a:spcAft>
                <a:spcPts val="0"/>
              </a:spcAft>
              <a:buNone/>
            </a:pPr>
            <a:endParaRPr sz="1500" b="1" dirty="0"/>
          </a:p>
          <a:p>
            <a:pPr marL="0" lvl="0" indent="0" algn="l" rtl="0">
              <a:lnSpc>
                <a:spcPct val="100000"/>
              </a:lnSpc>
              <a:spcBef>
                <a:spcPts val="1200"/>
              </a:spcBef>
              <a:spcAft>
                <a:spcPts val="0"/>
              </a:spcAft>
              <a:buNone/>
            </a:pPr>
            <a:endParaRPr sz="1500" dirty="0"/>
          </a:p>
          <a:p>
            <a:pPr marL="0" lvl="0" indent="0" algn="l" rtl="0">
              <a:lnSpc>
                <a:spcPct val="100000"/>
              </a:lnSpc>
              <a:spcBef>
                <a:spcPts val="1200"/>
              </a:spcBef>
              <a:spcAft>
                <a:spcPts val="0"/>
              </a:spcAft>
              <a:buNone/>
            </a:pPr>
            <a:endParaRPr sz="1500" dirty="0"/>
          </a:p>
          <a:p>
            <a:pPr marL="0" lvl="0" indent="0" algn="l" rtl="0">
              <a:lnSpc>
                <a:spcPct val="100000"/>
              </a:lnSpc>
              <a:spcBef>
                <a:spcPts val="1200"/>
              </a:spcBef>
              <a:spcAft>
                <a:spcPts val="1200"/>
              </a:spcAft>
              <a:buNone/>
            </a:pPr>
            <a:endParaRPr sz="1500" dirty="0"/>
          </a:p>
        </p:txBody>
      </p:sp>
      <p:sp>
        <p:nvSpPr>
          <p:cNvPr id="408" name="Google Shape;408;g3ae6d943e68_0_363"/>
          <p:cNvSpPr txBox="1">
            <a:spLocks noGrp="1"/>
          </p:cNvSpPr>
          <p:nvPr>
            <p:ph type="body" idx="2"/>
          </p:nvPr>
        </p:nvSpPr>
        <p:spPr>
          <a:xfrm>
            <a:off x="97975" y="3746647"/>
            <a:ext cx="5910900" cy="1753346"/>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400" b="1" dirty="0" err="1"/>
              <a:t>Σχέσεις</a:t>
            </a:r>
            <a:endParaRPr sz="1400" dirty="0"/>
          </a:p>
          <a:p>
            <a:pPr marL="457200" lvl="0" indent="-323850" algn="l" rtl="0">
              <a:lnSpc>
                <a:spcPct val="107000"/>
              </a:lnSpc>
              <a:spcBef>
                <a:spcPts val="0"/>
              </a:spcBef>
              <a:spcAft>
                <a:spcPts val="0"/>
              </a:spcAft>
              <a:buClr>
                <a:srgbClr val="AA87FF"/>
              </a:buClr>
              <a:buSzPts val="1500"/>
              <a:buFont typeface="Calibri"/>
              <a:buChar char="●"/>
            </a:pPr>
            <a:r>
              <a:rPr lang="en-US" sz="1400" b="1" dirty="0" err="1"/>
              <a:t>Το</a:t>
            </a:r>
            <a:r>
              <a:rPr lang="en-US" sz="1400" b="1" dirty="0"/>
              <a:t> </a:t>
            </a:r>
            <a:r>
              <a:rPr lang="en-US" sz="1400" b="1" dirty="0" err="1"/>
              <a:t>DigComp</a:t>
            </a:r>
            <a:r>
              <a:rPr lang="en-US" sz="1400" b="1" dirty="0"/>
              <a:t> </a:t>
            </a:r>
            <a:r>
              <a:rPr lang="en-US" sz="1400" dirty="0"/>
              <a:t>π</a:t>
            </a:r>
            <a:r>
              <a:rPr lang="en-US" sz="1400" dirty="0" err="1"/>
              <a:t>ροάγει</a:t>
            </a:r>
            <a:r>
              <a:rPr lang="en-US" sz="1400" dirty="0"/>
              <a:t> </a:t>
            </a:r>
            <a:r>
              <a:rPr lang="en-US" sz="1400" dirty="0" err="1"/>
              <a:t>τη</a:t>
            </a:r>
            <a:r>
              <a:rPr lang="en-US" sz="1400" dirty="0"/>
              <a:t> </a:t>
            </a:r>
            <a:r>
              <a:rPr lang="el-GR" sz="1400" dirty="0" err="1"/>
              <a:t>Σ</a:t>
            </a:r>
            <a:r>
              <a:rPr lang="en-US" sz="1400" dirty="0" err="1"/>
              <a:t>υνεργ</a:t>
            </a:r>
            <a:r>
              <a:rPr lang="en-US" sz="1400" dirty="0"/>
              <a:t>ατική </a:t>
            </a:r>
            <a:r>
              <a:rPr lang="el-GR" sz="1400" dirty="0"/>
              <a:t>Ε</a:t>
            </a:r>
            <a:r>
              <a:rPr lang="en-US" sz="1400" dirty="0"/>
              <a:t>π</a:t>
            </a:r>
            <a:r>
              <a:rPr lang="en-US" sz="1400" dirty="0" err="1"/>
              <a:t>ικοινωνί</a:t>
            </a:r>
            <a:r>
              <a:rPr lang="en-US" sz="1400" dirty="0"/>
              <a:t>α, ενώ </a:t>
            </a:r>
            <a:r>
              <a:rPr lang="en-US" sz="1400" b="1" dirty="0"/>
              <a:t>το LifeComp </a:t>
            </a:r>
            <a:r>
              <a:rPr lang="en-US" sz="1400" dirty="0"/>
              <a:t>υποστηρίζει την </a:t>
            </a:r>
            <a:r>
              <a:rPr lang="el-GR" sz="1400" dirty="0"/>
              <a:t>Ε</a:t>
            </a:r>
            <a:r>
              <a:rPr lang="en-US" sz="1400" dirty="0" err="1"/>
              <a:t>νσυν</a:t>
            </a:r>
            <a:r>
              <a:rPr lang="en-US" sz="1400" dirty="0"/>
              <a:t>αίσθηση και την </a:t>
            </a:r>
            <a:r>
              <a:rPr lang="el-GR" sz="1400" dirty="0"/>
              <a:t>Κ</a:t>
            </a:r>
            <a:r>
              <a:rPr lang="en-US" sz="1400" dirty="0" err="1"/>
              <a:t>οινωνική</a:t>
            </a:r>
            <a:r>
              <a:rPr lang="en-US" sz="1400" dirty="0"/>
              <a:t> </a:t>
            </a:r>
            <a:r>
              <a:rPr lang="el-GR" sz="1400" dirty="0"/>
              <a:t>Ε</a:t>
            </a:r>
            <a:r>
              <a:rPr lang="en-US" sz="1400" dirty="0"/>
              <a:t>υα</a:t>
            </a:r>
            <a:r>
              <a:rPr lang="en-US" sz="1400" dirty="0" err="1"/>
              <a:t>ισθητο</a:t>
            </a:r>
            <a:r>
              <a:rPr lang="en-US" sz="1400" dirty="0"/>
              <a:t>ποίηση. Μα</a:t>
            </a:r>
            <a:r>
              <a:rPr lang="en-US" sz="1400" dirty="0" err="1"/>
              <a:t>ζί</a:t>
            </a:r>
            <a:r>
              <a:rPr lang="en-US" sz="1400" dirty="0"/>
              <a:t>, β</a:t>
            </a:r>
            <a:r>
              <a:rPr lang="en-US" sz="1400" dirty="0" err="1"/>
              <a:t>οηθούν</a:t>
            </a:r>
            <a:r>
              <a:rPr lang="en-US" sz="1400" dirty="0"/>
              <a:t> </a:t>
            </a:r>
            <a:r>
              <a:rPr lang="el-GR" sz="1400" dirty="0"/>
              <a:t>τους/τις μαθήτριες/-</a:t>
            </a:r>
            <a:r>
              <a:rPr lang="el-GR" sz="1400" dirty="0" err="1"/>
              <a:t>τριες</a:t>
            </a:r>
            <a:r>
              <a:rPr lang="en-US" sz="1400" dirty="0"/>
              <a:t> να </a:t>
            </a:r>
            <a:r>
              <a:rPr lang="el-GR" sz="1400" dirty="0" err="1"/>
              <a:t>αναπτύξ</a:t>
            </a:r>
            <a:r>
              <a:rPr lang="en-US" sz="1400" dirty="0" err="1"/>
              <a:t>ουν</a:t>
            </a:r>
            <a:r>
              <a:rPr lang="en-US" sz="1400" dirty="0"/>
              <a:t> </a:t>
            </a:r>
            <a:r>
              <a:rPr lang="en-US" sz="1400" dirty="0" err="1"/>
              <a:t>εμ</a:t>
            </a:r>
            <a:r>
              <a:rPr lang="en-US" sz="1400" dirty="0"/>
              <a:t>πιστοσύνη, </a:t>
            </a:r>
            <a:r>
              <a:rPr lang="el-GR" sz="1400" dirty="0" err="1"/>
              <a:t>συμπερίληψ</a:t>
            </a:r>
            <a:r>
              <a:rPr lang="en-US" sz="1400" dirty="0"/>
              <a:t>η και σεβασμό στις διαδικτυακές και μικτές μαθησιακές κοινότητες.</a:t>
            </a:r>
            <a:endParaRPr sz="1400" b="1" dirty="0"/>
          </a:p>
        </p:txBody>
      </p:sp>
      <p:sp>
        <p:nvSpPr>
          <p:cNvPr id="409" name="Google Shape;409;g3ae6d943e68_0_363"/>
          <p:cNvSpPr txBox="1">
            <a:spLocks noGrp="1"/>
          </p:cNvSpPr>
          <p:nvPr>
            <p:ph type="body" idx="3"/>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3.5 </a:t>
            </a:r>
            <a:r>
              <a:rPr lang="en-US" dirty="0" err="1"/>
              <a:t>Σύνδεση</a:t>
            </a:r>
            <a:r>
              <a:rPr lang="en-US" dirty="0"/>
              <a:t> </a:t>
            </a:r>
            <a:r>
              <a:rPr lang="en-US" dirty="0" err="1"/>
              <a:t>των</a:t>
            </a:r>
            <a:r>
              <a:rPr lang="en-US" dirty="0"/>
              <a:t> </a:t>
            </a:r>
            <a:r>
              <a:rPr lang="el-GR" dirty="0"/>
              <a:t>Δ</a:t>
            </a:r>
            <a:r>
              <a:rPr lang="en-US" dirty="0" err="1"/>
              <a:t>ύο</a:t>
            </a:r>
            <a:r>
              <a:rPr lang="en-US" dirty="0"/>
              <a:t> </a:t>
            </a:r>
            <a:r>
              <a:rPr lang="el-GR" dirty="0"/>
              <a:t>Π</a:t>
            </a:r>
            <a:r>
              <a:rPr lang="en-US" dirty="0"/>
              <a:t>λα</a:t>
            </a:r>
            <a:r>
              <a:rPr lang="en-US" dirty="0" err="1"/>
              <a:t>ισίων</a:t>
            </a:r>
            <a:r>
              <a:rPr lang="en-US" dirty="0"/>
              <a:t> (</a:t>
            </a:r>
            <a:r>
              <a:rPr lang="en-US" dirty="0" err="1"/>
              <a:t>DigComp</a:t>
            </a:r>
            <a:r>
              <a:rPr lang="en-US" dirty="0"/>
              <a:t> και </a:t>
            </a:r>
            <a:r>
              <a:rPr lang="en-US" dirty="0" err="1"/>
              <a:t>LifeComp</a:t>
            </a:r>
            <a:r>
              <a:rPr lang="en-US" dirty="0"/>
              <a:t>) </a:t>
            </a:r>
            <a:r>
              <a:rPr lang="en-US" dirty="0" err="1"/>
              <a:t>με</a:t>
            </a:r>
            <a:r>
              <a:rPr lang="en-US" dirty="0"/>
              <a:t> </a:t>
            </a:r>
            <a:r>
              <a:rPr lang="en-US" dirty="0" err="1"/>
              <a:t>το</a:t>
            </a:r>
            <a:r>
              <a:rPr lang="en-US" dirty="0"/>
              <a:t> </a:t>
            </a:r>
            <a:r>
              <a:rPr lang="el-GR" dirty="0"/>
              <a:t>Μ</a:t>
            </a:r>
            <a:r>
              <a:rPr lang="en-US" dirty="0" err="1"/>
              <a:t>οντέλο</a:t>
            </a:r>
            <a:r>
              <a:rPr lang="en-US" dirty="0"/>
              <a:t> </a:t>
            </a:r>
            <a:r>
              <a:rPr lang="en-US" dirty="0" err="1"/>
              <a:t>PERMA</a:t>
            </a:r>
            <a:endParaRPr dirty="0"/>
          </a:p>
        </p:txBody>
      </p:sp>
      <p:sp>
        <p:nvSpPr>
          <p:cNvPr id="410" name="Google Shape;410;g3ae6d943e68_0_363"/>
          <p:cNvSpPr txBox="1">
            <a:spLocks noGrp="1"/>
          </p:cNvSpPr>
          <p:nvPr>
            <p:ph type="body" idx="1"/>
          </p:nvPr>
        </p:nvSpPr>
        <p:spPr>
          <a:xfrm>
            <a:off x="6281100" y="1405474"/>
            <a:ext cx="5910900" cy="2125412"/>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l-GR" sz="1400" b="1" dirty="0"/>
              <a:t>Δέσμευση</a:t>
            </a:r>
            <a:endParaRPr sz="1400" b="1" dirty="0"/>
          </a:p>
          <a:p>
            <a:pPr marL="457200" lvl="0" indent="-323850" algn="l" rtl="0">
              <a:lnSpc>
                <a:spcPct val="107000"/>
              </a:lnSpc>
              <a:spcBef>
                <a:spcPts val="0"/>
              </a:spcBef>
              <a:spcAft>
                <a:spcPts val="0"/>
              </a:spcAft>
              <a:buClr>
                <a:srgbClr val="AA87FF"/>
              </a:buClr>
              <a:buSzPts val="1500"/>
              <a:buFont typeface="Calibri"/>
              <a:buChar char="●"/>
            </a:pPr>
            <a:r>
              <a:rPr lang="en-US" sz="1400" dirty="0" err="1"/>
              <a:t>Συνδέετ</a:t>
            </a:r>
            <a:r>
              <a:rPr lang="en-US" sz="1400" dirty="0"/>
              <a:t>αι με τους τομείς της </a:t>
            </a:r>
            <a:r>
              <a:rPr lang="el-GR" sz="1400" dirty="0"/>
              <a:t>Δ</a:t>
            </a:r>
            <a:r>
              <a:rPr lang="en-US" sz="1400" dirty="0" err="1"/>
              <a:t>ημιουργί</a:t>
            </a:r>
            <a:r>
              <a:rPr lang="en-US" sz="1400" dirty="0"/>
              <a:t>ας </a:t>
            </a:r>
            <a:r>
              <a:rPr lang="el-GR" sz="1400" dirty="0"/>
              <a:t>Ψ</a:t>
            </a:r>
            <a:r>
              <a:rPr lang="en-US" sz="1400" dirty="0" err="1"/>
              <a:t>ηφι</a:t>
            </a:r>
            <a:r>
              <a:rPr lang="en-US" sz="1400" dirty="0"/>
              <a:t>ακού </a:t>
            </a:r>
            <a:r>
              <a:rPr lang="el-GR" sz="1400" dirty="0"/>
              <a:t>Π</a:t>
            </a:r>
            <a:r>
              <a:rPr lang="en-US" sz="1400" dirty="0" err="1"/>
              <a:t>εριεχομένου</a:t>
            </a:r>
            <a:r>
              <a:rPr lang="en-US" sz="1400" dirty="0"/>
              <a:t> και </a:t>
            </a:r>
            <a:r>
              <a:rPr lang="en-US" sz="1400" dirty="0" err="1"/>
              <a:t>της</a:t>
            </a:r>
            <a:r>
              <a:rPr lang="en-US" sz="1400" dirty="0"/>
              <a:t> </a:t>
            </a:r>
            <a:r>
              <a:rPr lang="el-GR" sz="1400" dirty="0"/>
              <a:t>Ε</a:t>
            </a:r>
            <a:r>
              <a:rPr lang="en-US" sz="1400" dirty="0"/>
              <a:t>π</a:t>
            </a:r>
            <a:r>
              <a:rPr lang="en-US" sz="1400" dirty="0" err="1"/>
              <a:t>ίλυσης</a:t>
            </a:r>
            <a:r>
              <a:rPr lang="en-US" sz="1400" dirty="0"/>
              <a:t> </a:t>
            </a:r>
            <a:r>
              <a:rPr lang="el-GR" sz="1400" dirty="0"/>
              <a:t>Π</a:t>
            </a:r>
            <a:r>
              <a:rPr lang="en-US" sz="1400" dirty="0" err="1"/>
              <a:t>ρο</a:t>
            </a:r>
            <a:r>
              <a:rPr lang="en-US" sz="1400" dirty="0"/>
              <a:t>βλημάτων του DigComp, </a:t>
            </a:r>
            <a:r>
              <a:rPr lang="el-GR" sz="1400" dirty="0"/>
              <a:t>καθώς</a:t>
            </a:r>
            <a:r>
              <a:rPr lang="en-US" sz="1400" dirty="0"/>
              <a:t> </a:t>
            </a:r>
            <a:r>
              <a:rPr lang="el-GR" sz="1400" dirty="0"/>
              <a:t>οι μαθήτριες/-</a:t>
            </a:r>
            <a:r>
              <a:rPr lang="el-GR" sz="1400" dirty="0" err="1"/>
              <a:t>τριες</a:t>
            </a:r>
            <a:r>
              <a:rPr lang="en-US" sz="1400" dirty="0"/>
              <a:t> βιώνουν ροή και ικανοποίηση μέσω της βαθιάς εμπλοκής τους σε σημαντικά ψηφιακά έργα και δημιουργικές μαθησιακές δραστηριότητες. Η </a:t>
            </a:r>
            <a:r>
              <a:rPr lang="en-US" sz="1400" dirty="0" err="1"/>
              <a:t>δημιουργί</a:t>
            </a:r>
            <a:r>
              <a:rPr lang="en-US" sz="1400" dirty="0"/>
              <a:t>α ενός ψηφιακού έργου μπορεί να κάνει </a:t>
            </a:r>
            <a:r>
              <a:rPr lang="el-GR" sz="1400" dirty="0"/>
              <a:t>τους/τις μαθήτριες/-</a:t>
            </a:r>
            <a:r>
              <a:rPr lang="el-GR" sz="1400" dirty="0" err="1"/>
              <a:t>τριες</a:t>
            </a:r>
            <a:r>
              <a:rPr lang="en-US" sz="1400" dirty="0"/>
              <a:t> να αισθάνονται καλύτερα και να ενισχύσει την ευημερία και την αυτοπεποίθησή τους, κάτι που συνδέεται με το πλαίσιο </a:t>
            </a:r>
            <a:r>
              <a:rPr lang="en-US" sz="1400" b="1" dirty="0"/>
              <a:t>LifeComp</a:t>
            </a:r>
            <a:r>
              <a:rPr lang="en-US" sz="1400" dirty="0"/>
              <a:t>. </a:t>
            </a:r>
            <a:endParaRPr sz="1400" b="1" dirty="0"/>
          </a:p>
        </p:txBody>
      </p:sp>
      <p:sp>
        <p:nvSpPr>
          <p:cNvPr id="411" name="Google Shape;411;g3ae6d943e68_0_363"/>
          <p:cNvSpPr txBox="1">
            <a:spLocks noGrp="1"/>
          </p:cNvSpPr>
          <p:nvPr>
            <p:ph type="body" idx="2"/>
          </p:nvPr>
        </p:nvSpPr>
        <p:spPr>
          <a:xfrm>
            <a:off x="6281100" y="3549718"/>
            <a:ext cx="5910900" cy="19662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300" b="1" dirty="0" err="1"/>
              <a:t>Νόημ</a:t>
            </a:r>
            <a:r>
              <a:rPr lang="en-US" sz="1300" b="1" dirty="0"/>
              <a:t>α</a:t>
            </a:r>
            <a:endParaRPr sz="1300" dirty="0"/>
          </a:p>
          <a:p>
            <a:pPr lvl="0" indent="-323850">
              <a:lnSpc>
                <a:spcPct val="107000"/>
              </a:lnSpc>
              <a:spcBef>
                <a:spcPts val="0"/>
              </a:spcBef>
              <a:buClr>
                <a:srgbClr val="AA87FF"/>
              </a:buClr>
              <a:buSzPts val="1500"/>
              <a:buFont typeface="Calibri"/>
              <a:buChar char="●"/>
            </a:pPr>
            <a:r>
              <a:rPr lang="en-US" sz="1300" dirty="0"/>
              <a:t>Υπ</a:t>
            </a:r>
            <a:r>
              <a:rPr lang="en-US" sz="1300" dirty="0" err="1"/>
              <a:t>οστηρίζετ</a:t>
            </a:r>
            <a:r>
              <a:rPr lang="en-US" sz="1300" dirty="0"/>
              <a:t>αι από τους τομείς </a:t>
            </a:r>
            <a:r>
              <a:rPr lang="el-GR" sz="1300" dirty="0"/>
              <a:t>Π</a:t>
            </a:r>
            <a:r>
              <a:rPr lang="en-US" sz="1300" dirty="0" err="1"/>
              <a:t>ροσω</a:t>
            </a:r>
            <a:r>
              <a:rPr lang="en-US" sz="1300" dirty="0"/>
              <a:t>πικών και </a:t>
            </a:r>
            <a:r>
              <a:rPr lang="el-GR" sz="1300" dirty="0"/>
              <a:t>Κ</a:t>
            </a:r>
            <a:r>
              <a:rPr lang="en-US" sz="1300" dirty="0" err="1"/>
              <a:t>οινωνικών</a:t>
            </a:r>
            <a:r>
              <a:rPr lang="en-US" sz="1300" dirty="0"/>
              <a:t> </a:t>
            </a:r>
            <a:r>
              <a:rPr lang="el-GR" sz="1300" dirty="0"/>
              <a:t>Ι</a:t>
            </a:r>
            <a:r>
              <a:rPr lang="en-US" sz="1300" dirty="0"/>
              <a:t>κα</a:t>
            </a:r>
            <a:r>
              <a:rPr lang="en-US" sz="1300" dirty="0" err="1"/>
              <a:t>νοτήτων</a:t>
            </a:r>
            <a:r>
              <a:rPr lang="en-US" sz="1300" dirty="0"/>
              <a:t> του </a:t>
            </a:r>
            <a:r>
              <a:rPr lang="en-US" sz="1300" b="1" dirty="0"/>
              <a:t>LifeComp</a:t>
            </a:r>
            <a:r>
              <a:rPr lang="en-US" sz="1300" dirty="0"/>
              <a:t>, </a:t>
            </a:r>
            <a:r>
              <a:rPr lang="el-GR" sz="1300" dirty="0"/>
              <a:t>στους οποίους</a:t>
            </a:r>
            <a:r>
              <a:rPr lang="en-US" sz="1300" dirty="0"/>
              <a:t> </a:t>
            </a:r>
            <a:r>
              <a:rPr lang="el-GR" sz="1300" dirty="0"/>
              <a:t>οι μαθήτριες/-</a:t>
            </a:r>
            <a:r>
              <a:rPr lang="el-GR" sz="1300" dirty="0" err="1"/>
              <a:t>τριες</a:t>
            </a:r>
            <a:r>
              <a:rPr lang="en-US" sz="1300" dirty="0"/>
              <a:t> συνδέουν τις ψηφιακές τους ενέργειες με αξίες, ταυτότητα και σκοπό. </a:t>
            </a:r>
            <a:r>
              <a:rPr lang="en-US" sz="1300" dirty="0" err="1"/>
              <a:t>Οι</a:t>
            </a:r>
            <a:r>
              <a:rPr lang="en-US" sz="1300" dirty="0"/>
              <a:t> </a:t>
            </a:r>
            <a:r>
              <a:rPr lang="en-US" sz="1300" dirty="0" err="1"/>
              <a:t>εκ</a:t>
            </a:r>
            <a:r>
              <a:rPr lang="en-US" sz="1300" dirty="0"/>
              <a:t>παιδευτικοί μπορούν να σχεδιάσουν εργασίες που επιτρέπουν </a:t>
            </a:r>
            <a:r>
              <a:rPr lang="el-GR" sz="1300" dirty="0"/>
              <a:t>στους/στις μαθητές/-</a:t>
            </a:r>
            <a:r>
              <a:rPr lang="el-GR" sz="1300" dirty="0" err="1"/>
              <a:t>τριες</a:t>
            </a:r>
            <a:r>
              <a:rPr lang="en-US" sz="1300" dirty="0"/>
              <a:t> να </a:t>
            </a:r>
            <a:r>
              <a:rPr lang="en-US" sz="1300" dirty="0" err="1"/>
              <a:t>εξερευνήσουν</a:t>
            </a:r>
            <a:r>
              <a:rPr lang="en-US" sz="1300" dirty="0"/>
              <a:t> </a:t>
            </a:r>
            <a:r>
              <a:rPr lang="el-GR" sz="1300" dirty="0"/>
              <a:t>πώς </a:t>
            </a:r>
            <a:r>
              <a:rPr lang="en-US" sz="1300" dirty="0"/>
              <a:t>η τεχνολογία συμβάλλει </a:t>
            </a:r>
            <a:r>
              <a:rPr lang="el-GR" sz="1300" dirty="0"/>
              <a:t>στην επίτευξη στόχων του πραγματικού κόσμου και στην επίδραση στην κοινότητα</a:t>
            </a:r>
            <a:r>
              <a:rPr lang="en-US" sz="1300" dirty="0"/>
              <a:t>. </a:t>
            </a:r>
            <a:r>
              <a:rPr lang="en-US" sz="1300" dirty="0" err="1"/>
              <a:t>Αυτό</a:t>
            </a:r>
            <a:r>
              <a:rPr lang="en-US" sz="1300" dirty="0"/>
              <a:t> </a:t>
            </a:r>
            <a:r>
              <a:rPr lang="en-US" sz="1300" dirty="0" err="1"/>
              <a:t>συνδέετ</a:t>
            </a:r>
            <a:r>
              <a:rPr lang="en-US" sz="1300" dirty="0"/>
              <a:t>αι με την ικανότητα </a:t>
            </a:r>
            <a:r>
              <a:rPr lang="el-GR" sz="1300" dirty="0"/>
              <a:t>Ε</a:t>
            </a:r>
            <a:r>
              <a:rPr lang="en-US" sz="1300" dirty="0"/>
              <a:t>π</a:t>
            </a:r>
            <a:r>
              <a:rPr lang="en-US" sz="1300" dirty="0" err="1"/>
              <a:t>ίλυσης</a:t>
            </a:r>
            <a:r>
              <a:rPr lang="en-US" sz="1300" dirty="0"/>
              <a:t> </a:t>
            </a:r>
            <a:r>
              <a:rPr lang="el-GR" sz="1300" dirty="0"/>
              <a:t>Π</a:t>
            </a:r>
            <a:r>
              <a:rPr lang="en-US" sz="1300" dirty="0" err="1"/>
              <a:t>ρο</a:t>
            </a:r>
            <a:r>
              <a:rPr lang="en-US" sz="1300" dirty="0"/>
              <a:t>βλημάτων και τ</a:t>
            </a:r>
            <a:r>
              <a:rPr lang="el-GR" sz="1300" dirty="0"/>
              <a:t>ο</a:t>
            </a:r>
            <a:r>
              <a:rPr lang="en-US" sz="1300" dirty="0"/>
              <a:t>ν </a:t>
            </a:r>
            <a:r>
              <a:rPr lang="el-GR" sz="1300" dirty="0" err="1"/>
              <a:t>Γραμματισμό</a:t>
            </a:r>
            <a:r>
              <a:rPr lang="el-GR" sz="1300" dirty="0"/>
              <a:t> Πληροφοριών</a:t>
            </a:r>
            <a:r>
              <a:rPr lang="en-US" sz="1300" dirty="0"/>
              <a:t> και </a:t>
            </a:r>
            <a:r>
              <a:rPr lang="el-GR" sz="1300" dirty="0"/>
              <a:t>Δ</a:t>
            </a:r>
            <a:r>
              <a:rPr lang="en-US" sz="1300" dirty="0" err="1"/>
              <a:t>εδομ</a:t>
            </a:r>
            <a:r>
              <a:rPr lang="el-GR" sz="1300" dirty="0" err="1"/>
              <a:t>ένων</a:t>
            </a:r>
            <a:r>
              <a:rPr lang="en-US" sz="1300" dirty="0"/>
              <a:t> </a:t>
            </a:r>
            <a:r>
              <a:rPr lang="en-US" sz="1300" dirty="0" err="1"/>
              <a:t>του</a:t>
            </a:r>
            <a:r>
              <a:rPr lang="en-US" sz="1300" dirty="0"/>
              <a:t> πλαισίου </a:t>
            </a:r>
            <a:r>
              <a:rPr lang="en-US" sz="1300" b="1" dirty="0"/>
              <a:t>DigComp</a:t>
            </a:r>
            <a:r>
              <a:rPr lang="en-US" sz="1300" dirty="0"/>
              <a:t>. </a:t>
            </a:r>
            <a:endParaRPr sz="1300" b="1" dirty="0"/>
          </a:p>
        </p:txBody>
      </p:sp>
      <p:sp>
        <p:nvSpPr>
          <p:cNvPr id="412" name="Google Shape;412;g3ae6d943e68_0_363"/>
          <p:cNvSpPr txBox="1">
            <a:spLocks noGrp="1"/>
          </p:cNvSpPr>
          <p:nvPr>
            <p:ph type="body" idx="2"/>
          </p:nvPr>
        </p:nvSpPr>
        <p:spPr>
          <a:xfrm>
            <a:off x="273211" y="5704627"/>
            <a:ext cx="10832664" cy="115337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sz="1400" b="1" dirty="0"/>
              <a:t>Επ</a:t>
            </a:r>
            <a:r>
              <a:rPr lang="en-US" sz="1400" b="1" dirty="0" err="1"/>
              <a:t>ίτευγμ</a:t>
            </a:r>
            <a:r>
              <a:rPr lang="en-US" sz="1400" b="1" dirty="0"/>
              <a:t>α</a:t>
            </a:r>
            <a:endParaRPr sz="1400" dirty="0"/>
          </a:p>
          <a:p>
            <a:pPr marL="457200" lvl="0" indent="-323850" algn="l" rtl="0">
              <a:lnSpc>
                <a:spcPct val="107000"/>
              </a:lnSpc>
              <a:spcBef>
                <a:spcPts val="1200"/>
              </a:spcBef>
              <a:spcAft>
                <a:spcPts val="1200"/>
              </a:spcAft>
              <a:buClr>
                <a:srgbClr val="AA87FF"/>
              </a:buClr>
              <a:buSzPts val="1500"/>
              <a:buFont typeface="Calibri"/>
              <a:buChar char="●"/>
            </a:pPr>
            <a:r>
              <a:rPr lang="en-US" sz="1400" dirty="0" err="1"/>
              <a:t>Συνδέετ</a:t>
            </a:r>
            <a:r>
              <a:rPr lang="en-US" sz="1400" dirty="0"/>
              <a:t>αι με τις δεξιότητες </a:t>
            </a:r>
            <a:r>
              <a:rPr lang="el-GR" sz="1400" dirty="0"/>
              <a:t>Κ</a:t>
            </a:r>
            <a:r>
              <a:rPr lang="en-US" sz="1400" dirty="0"/>
              <a:t>α</a:t>
            </a:r>
            <a:r>
              <a:rPr lang="en-US" sz="1400" dirty="0" err="1"/>
              <a:t>θορισμού</a:t>
            </a:r>
            <a:r>
              <a:rPr lang="en-US" sz="1400" dirty="0"/>
              <a:t> </a:t>
            </a:r>
            <a:r>
              <a:rPr lang="el-GR" sz="1400" dirty="0"/>
              <a:t>Σ</a:t>
            </a:r>
            <a:r>
              <a:rPr lang="en-US" sz="1400" dirty="0" err="1"/>
              <a:t>τόχων</a:t>
            </a:r>
            <a:r>
              <a:rPr lang="en-US" sz="1400" dirty="0"/>
              <a:t> και αυτοαξιολόγησης του </a:t>
            </a:r>
            <a:r>
              <a:rPr lang="en-US" sz="1400" b="1" dirty="0"/>
              <a:t>DigComp</a:t>
            </a:r>
            <a:r>
              <a:rPr lang="en-US" sz="1400" dirty="0"/>
              <a:t> βοηθώντας </a:t>
            </a:r>
            <a:r>
              <a:rPr lang="el-GR" sz="1400" dirty="0"/>
              <a:t>τους/τις μαθήτριες/-</a:t>
            </a:r>
            <a:r>
              <a:rPr lang="el-GR" sz="1400" dirty="0" err="1"/>
              <a:t>τριες</a:t>
            </a:r>
            <a:r>
              <a:rPr lang="en-US" sz="1400" dirty="0"/>
              <a:t> να παρακολουθούν την ψηφιακή τους πρόοδο και να γιορτάζουν τα ορόσημα. </a:t>
            </a:r>
            <a:r>
              <a:rPr lang="en-US" sz="1400" dirty="0" err="1"/>
              <a:t>Σε</a:t>
            </a:r>
            <a:r>
              <a:rPr lang="en-US" sz="1400" dirty="0"/>
              <a:t> </a:t>
            </a:r>
            <a:r>
              <a:rPr lang="en-US" sz="1400" dirty="0" err="1"/>
              <a:t>συνδυ</a:t>
            </a:r>
            <a:r>
              <a:rPr lang="en-US" sz="1400" dirty="0"/>
              <a:t>ασμό με την </a:t>
            </a:r>
            <a:r>
              <a:rPr lang="el-GR" sz="1400" dirty="0"/>
              <a:t>Α</a:t>
            </a:r>
            <a:r>
              <a:rPr lang="en-US" sz="1400" dirty="0" err="1"/>
              <a:t>υτορρύθμιση</a:t>
            </a:r>
            <a:r>
              <a:rPr lang="en-US" sz="1400" dirty="0"/>
              <a:t> του </a:t>
            </a:r>
            <a:r>
              <a:rPr lang="en-US" sz="1400" b="1" dirty="0"/>
              <a:t>LifeComp</a:t>
            </a:r>
            <a:r>
              <a:rPr lang="en-US" sz="1400" dirty="0"/>
              <a:t>, ενθαρρύνει την επιμονή, την αυτοπεποίθηση και την υπερηφάνεια για τα επιτεύγματα.</a:t>
            </a:r>
            <a:endParaRPr sz="1400" b="1" dirty="0"/>
          </a:p>
        </p:txBody>
      </p:sp>
      <p:cxnSp>
        <p:nvCxnSpPr>
          <p:cNvPr id="413" name="Google Shape;413;g3ae6d943e68_0_363"/>
          <p:cNvCxnSpPr/>
          <p:nvPr/>
        </p:nvCxnSpPr>
        <p:spPr>
          <a:xfrm>
            <a:off x="273211" y="3661708"/>
            <a:ext cx="11838300" cy="19500"/>
          </a:xfrm>
          <a:prstGeom prst="straightConnector1">
            <a:avLst/>
          </a:prstGeom>
          <a:noFill/>
          <a:ln w="9525" cap="flat" cmpd="sng">
            <a:solidFill>
              <a:schemeClr val="accent2"/>
            </a:solidFill>
            <a:prstDash val="solid"/>
            <a:round/>
            <a:headEnd type="none" w="med" len="med"/>
            <a:tailEnd type="none" w="med" len="med"/>
          </a:ln>
        </p:spPr>
      </p:cxnSp>
      <p:cxnSp>
        <p:nvCxnSpPr>
          <p:cNvPr id="414" name="Google Shape;414;g3ae6d943e68_0_363"/>
          <p:cNvCxnSpPr>
            <a:stCxn id="409" idx="2"/>
          </p:cNvCxnSpPr>
          <p:nvPr/>
        </p:nvCxnSpPr>
        <p:spPr>
          <a:xfrm>
            <a:off x="6070220" y="1405472"/>
            <a:ext cx="20700" cy="3978900"/>
          </a:xfrm>
          <a:prstGeom prst="straightConnector1">
            <a:avLst/>
          </a:prstGeom>
          <a:noFill/>
          <a:ln w="9525" cap="flat" cmpd="sng">
            <a:solidFill>
              <a:schemeClr val="accent2"/>
            </a:solidFill>
            <a:prstDash val="solid"/>
            <a:round/>
            <a:headEnd type="none" w="med" len="med"/>
            <a:tailEnd type="none" w="med" len="med"/>
          </a:ln>
        </p:spPr>
      </p:cxnSp>
      <p:cxnSp>
        <p:nvCxnSpPr>
          <p:cNvPr id="415" name="Google Shape;415;g3ae6d943e68_0_363"/>
          <p:cNvCxnSpPr/>
          <p:nvPr/>
        </p:nvCxnSpPr>
        <p:spPr>
          <a:xfrm>
            <a:off x="204170" y="5710802"/>
            <a:ext cx="11838300" cy="19500"/>
          </a:xfrm>
          <a:prstGeom prst="straightConnector1">
            <a:avLst/>
          </a:prstGeom>
          <a:noFill/>
          <a:ln w="9525" cap="flat" cmpd="sng">
            <a:solidFill>
              <a:schemeClr val="accent2"/>
            </a:solidFill>
            <a:prstDash val="solid"/>
            <a:round/>
            <a:headEnd type="none" w="med" len="med"/>
            <a:tailEnd type="non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3ae6d943e68_0_35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700" dirty="0">
                <a:solidFill>
                  <a:srgbClr val="FFFFFF"/>
                </a:solidFill>
              </a:rPr>
              <a:t>Κεφάλαιο 3: Τα Πλαίσια </a:t>
            </a:r>
            <a:r>
              <a:rPr lang="el-GR" sz="2700" dirty="0" err="1">
                <a:solidFill>
                  <a:srgbClr val="FFFFFF"/>
                </a:solidFill>
              </a:rPr>
              <a:t>DigComp</a:t>
            </a:r>
            <a:r>
              <a:rPr lang="el-GR" sz="2700" dirty="0">
                <a:solidFill>
                  <a:srgbClr val="FFFFFF"/>
                </a:solidFill>
              </a:rPr>
              <a:t> και </a:t>
            </a:r>
            <a:r>
              <a:rPr lang="el-GR" sz="2700" dirty="0" err="1">
                <a:solidFill>
                  <a:srgbClr val="FFFFFF"/>
                </a:solidFill>
              </a:rPr>
              <a:t>LifeComp</a:t>
            </a:r>
            <a:r>
              <a:rPr lang="el-GR" sz="2700" dirty="0">
                <a:solidFill>
                  <a:srgbClr val="FFFFFF"/>
                </a:solidFill>
              </a:rPr>
              <a:t> και η Σχέση τους με την Ψηφιακή Ευημερία</a:t>
            </a:r>
            <a:endParaRPr sz="2700" dirty="0">
              <a:solidFill>
                <a:srgbClr val="FFFFFF"/>
              </a:solidFill>
            </a:endParaRPr>
          </a:p>
        </p:txBody>
      </p:sp>
      <p:sp>
        <p:nvSpPr>
          <p:cNvPr id="421" name="Google Shape;421;g3ae6d943e68_0_35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3.5 </a:t>
            </a:r>
            <a:r>
              <a:rPr lang="en-US" dirty="0" err="1"/>
              <a:t>Σύνδεση</a:t>
            </a:r>
            <a:r>
              <a:rPr lang="en-US" dirty="0"/>
              <a:t> </a:t>
            </a:r>
            <a:r>
              <a:rPr lang="en-US" dirty="0" err="1"/>
              <a:t>των</a:t>
            </a:r>
            <a:r>
              <a:rPr lang="en-US" dirty="0"/>
              <a:t> </a:t>
            </a:r>
            <a:r>
              <a:rPr lang="el-GR" dirty="0"/>
              <a:t>Δ</a:t>
            </a:r>
            <a:r>
              <a:rPr lang="en-US" dirty="0" err="1"/>
              <a:t>ύο</a:t>
            </a:r>
            <a:r>
              <a:rPr lang="en-US" dirty="0"/>
              <a:t> </a:t>
            </a:r>
            <a:r>
              <a:rPr lang="el-GR" dirty="0"/>
              <a:t>Π</a:t>
            </a:r>
            <a:r>
              <a:rPr lang="en-US" dirty="0"/>
              <a:t>λα</a:t>
            </a:r>
            <a:r>
              <a:rPr lang="en-US" dirty="0" err="1"/>
              <a:t>ισίων</a:t>
            </a:r>
            <a:r>
              <a:rPr lang="en-US" dirty="0"/>
              <a:t> (</a:t>
            </a:r>
            <a:r>
              <a:rPr lang="en-US" dirty="0" err="1"/>
              <a:t>DigComp</a:t>
            </a:r>
            <a:r>
              <a:rPr lang="en-US" dirty="0"/>
              <a:t> και </a:t>
            </a:r>
            <a:r>
              <a:rPr lang="en-US" dirty="0" err="1"/>
              <a:t>LifeComp</a:t>
            </a:r>
            <a:r>
              <a:rPr lang="en-US" dirty="0"/>
              <a:t>) </a:t>
            </a:r>
            <a:r>
              <a:rPr lang="en-US" dirty="0" err="1"/>
              <a:t>με</a:t>
            </a:r>
            <a:r>
              <a:rPr lang="en-US" dirty="0"/>
              <a:t> </a:t>
            </a:r>
            <a:r>
              <a:rPr lang="en-US" dirty="0" err="1"/>
              <a:t>το</a:t>
            </a:r>
            <a:r>
              <a:rPr lang="en-US" dirty="0"/>
              <a:t> </a:t>
            </a:r>
            <a:r>
              <a:rPr lang="el-GR" dirty="0" err="1"/>
              <a:t>Μ</a:t>
            </a:r>
            <a:r>
              <a:rPr lang="en-US" dirty="0" err="1"/>
              <a:t>οντέλο</a:t>
            </a:r>
            <a:r>
              <a:rPr lang="en-US" dirty="0"/>
              <a:t> </a:t>
            </a:r>
            <a:r>
              <a:rPr lang="en-US" dirty="0" err="1"/>
              <a:t>PERMA</a:t>
            </a:r>
            <a:endParaRPr dirty="0"/>
          </a:p>
        </p:txBody>
      </p:sp>
      <p:sp>
        <p:nvSpPr>
          <p:cNvPr id="422" name="Google Shape;422;g3ae6d943e68_0_355"/>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endParaRPr dirty="0">
              <a:solidFill>
                <a:schemeClr val="dk1"/>
              </a:solidFill>
            </a:endParaRPr>
          </a:p>
          <a:p>
            <a:pPr marL="0" lvl="0" indent="0" algn="ctr" rtl="0">
              <a:lnSpc>
                <a:spcPct val="107000"/>
              </a:lnSpc>
              <a:spcBef>
                <a:spcPts val="1400"/>
              </a:spcBef>
              <a:spcAft>
                <a:spcPts val="0"/>
              </a:spcAft>
              <a:buNone/>
            </a:pPr>
            <a:r>
              <a:rPr lang="en-US" sz="2700" dirty="0" err="1">
                <a:solidFill>
                  <a:schemeClr val="dk1"/>
                </a:solidFill>
              </a:rPr>
              <a:t>Συνδέοντ</a:t>
            </a:r>
            <a:r>
              <a:rPr lang="en-US" sz="2700" dirty="0">
                <a:solidFill>
                  <a:schemeClr val="dk1"/>
                </a:solidFill>
              </a:rPr>
              <a:t>ας το </a:t>
            </a:r>
            <a:r>
              <a:rPr lang="el-GR" sz="2700" dirty="0">
                <a:solidFill>
                  <a:schemeClr val="dk1"/>
                </a:solidFill>
              </a:rPr>
              <a:t>Μ</a:t>
            </a:r>
            <a:r>
              <a:rPr lang="en-US" sz="2700" dirty="0" err="1">
                <a:solidFill>
                  <a:schemeClr val="dk1"/>
                </a:solidFill>
              </a:rPr>
              <a:t>οντέλο</a:t>
            </a:r>
            <a:r>
              <a:rPr lang="en-US" sz="2700" dirty="0">
                <a:solidFill>
                  <a:schemeClr val="dk1"/>
                </a:solidFill>
              </a:rPr>
              <a:t> </a:t>
            </a:r>
            <a:r>
              <a:rPr lang="en-US" sz="2700" dirty="0" err="1">
                <a:solidFill>
                  <a:schemeClr val="dk1"/>
                </a:solidFill>
              </a:rPr>
              <a:t>PERMA</a:t>
            </a:r>
            <a:r>
              <a:rPr lang="en-US" sz="2700" dirty="0">
                <a:solidFill>
                  <a:schemeClr val="dk1"/>
                </a:solidFill>
              </a:rPr>
              <a:t>, τα </a:t>
            </a:r>
            <a:r>
              <a:rPr lang="el-GR" sz="2700" dirty="0">
                <a:solidFill>
                  <a:schemeClr val="dk1"/>
                </a:solidFill>
              </a:rPr>
              <a:t>Π</a:t>
            </a:r>
            <a:r>
              <a:rPr lang="en-US" sz="2700" dirty="0">
                <a:solidFill>
                  <a:schemeClr val="dk1"/>
                </a:solidFill>
              </a:rPr>
              <a:t>λα</a:t>
            </a:r>
            <a:r>
              <a:rPr lang="en-US" sz="2700" dirty="0" err="1">
                <a:solidFill>
                  <a:schemeClr val="dk1"/>
                </a:solidFill>
              </a:rPr>
              <a:t>ίσι</a:t>
            </a:r>
            <a:r>
              <a:rPr lang="en-US" sz="2700" dirty="0">
                <a:solidFill>
                  <a:schemeClr val="dk1"/>
                </a:solidFill>
              </a:rPr>
              <a:t>α DigComp και LifeComp, μπορείτε να σχεδιάσετε μαθησιακές εμπειρίες που </a:t>
            </a:r>
            <a:r>
              <a:rPr lang="el-GR" sz="2700" dirty="0">
                <a:solidFill>
                  <a:schemeClr val="dk1"/>
                </a:solidFill>
              </a:rPr>
              <a:t>αφορούν</a:t>
            </a:r>
            <a:r>
              <a:rPr lang="en-US" sz="2700" dirty="0">
                <a:solidFill>
                  <a:schemeClr val="dk1"/>
                </a:solidFill>
              </a:rPr>
              <a:t> </a:t>
            </a:r>
            <a:r>
              <a:rPr lang="en-US" sz="2700" dirty="0" err="1">
                <a:solidFill>
                  <a:schemeClr val="dk1"/>
                </a:solidFill>
              </a:rPr>
              <a:t>τόσο</a:t>
            </a:r>
            <a:r>
              <a:rPr lang="en-US" sz="2700" dirty="0">
                <a:solidFill>
                  <a:schemeClr val="dk1"/>
                </a:solidFill>
              </a:rPr>
              <a:t> </a:t>
            </a:r>
            <a:r>
              <a:rPr lang="en-US" sz="2700" dirty="0" err="1">
                <a:solidFill>
                  <a:schemeClr val="dk1"/>
                </a:solidFill>
              </a:rPr>
              <a:t>τις</a:t>
            </a:r>
            <a:r>
              <a:rPr lang="en-US" sz="2700" dirty="0">
                <a:solidFill>
                  <a:schemeClr val="dk1"/>
                </a:solidFill>
              </a:rPr>
              <a:t> ικανότητες όσο και τον χαρακτήρα, διασφαλίζοντας ότι οι ψηφιακές δεξιότητες συμβάλλουν στη μακροπρόθεσμη ευημερία και όχι μόνο στη βραχυπρόθεσμη απόδοση</a:t>
            </a:r>
            <a:r>
              <a:rPr lang="el-GR" sz="2700" dirty="0">
                <a:solidFill>
                  <a:schemeClr val="dk1"/>
                </a:solidFill>
              </a:rPr>
              <a:t> των μαθητών/-τριών</a:t>
            </a:r>
            <a:r>
              <a:rPr lang="en-US" sz="2700" dirty="0">
                <a:solidFill>
                  <a:schemeClr val="dk1"/>
                </a:solidFill>
              </a:rPr>
              <a:t>.</a:t>
            </a:r>
            <a:endParaRPr sz="2700" dirty="0">
              <a:solidFill>
                <a:schemeClr val="dk1"/>
              </a:solidFill>
            </a:endParaRPr>
          </a:p>
          <a:p>
            <a:pPr marL="0" lvl="0" indent="0" algn="l" rtl="0">
              <a:lnSpc>
                <a:spcPct val="100000"/>
              </a:lnSpc>
              <a:spcBef>
                <a:spcPts val="8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423" name="Google Shape;423;g3ae6d943e68_0_355" descr="connection (Provided by Getty Images)"/>
          <p:cNvPicPr preferRelativeResize="0"/>
          <p:nvPr/>
        </p:nvPicPr>
        <p:blipFill>
          <a:blip r:embed="rId3">
            <a:alphaModFix/>
          </a:blip>
          <a:stretch>
            <a:fillRect/>
          </a:stretch>
        </p:blipFill>
        <p:spPr>
          <a:xfrm>
            <a:off x="5360033" y="1812574"/>
            <a:ext cx="1471949" cy="14719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g3ae6d943e68_0_37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700" dirty="0">
                <a:solidFill>
                  <a:srgbClr val="FFFFFF"/>
                </a:solidFill>
              </a:rPr>
              <a:t>Κεφάλαιο 3: Τα Πλαίσια </a:t>
            </a:r>
            <a:r>
              <a:rPr lang="el-GR" sz="2700" dirty="0" err="1">
                <a:solidFill>
                  <a:srgbClr val="FFFFFF"/>
                </a:solidFill>
              </a:rPr>
              <a:t>DigComp</a:t>
            </a:r>
            <a:r>
              <a:rPr lang="el-GR" sz="2700" dirty="0">
                <a:solidFill>
                  <a:srgbClr val="FFFFFF"/>
                </a:solidFill>
              </a:rPr>
              <a:t> και </a:t>
            </a:r>
            <a:r>
              <a:rPr lang="el-GR" sz="2700" dirty="0" err="1">
                <a:solidFill>
                  <a:srgbClr val="FFFFFF"/>
                </a:solidFill>
              </a:rPr>
              <a:t>LifeComp</a:t>
            </a:r>
            <a:r>
              <a:rPr lang="el-GR" sz="2700" dirty="0">
                <a:solidFill>
                  <a:srgbClr val="FFFFFF"/>
                </a:solidFill>
              </a:rPr>
              <a:t> και η Σχέση τους με την Ψηφιακή Ευημερία</a:t>
            </a:r>
            <a:endParaRPr sz="2700" dirty="0">
              <a:solidFill>
                <a:srgbClr val="FFFFFF"/>
              </a:solidFill>
            </a:endParaRPr>
          </a:p>
        </p:txBody>
      </p:sp>
      <p:sp>
        <p:nvSpPr>
          <p:cNvPr id="429" name="Google Shape;429;g3ae6d943e68_0_37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3.6 Εσωτερικοί και </a:t>
            </a:r>
            <a:r>
              <a:rPr lang="el-GR" dirty="0"/>
              <a:t>Ε</a:t>
            </a:r>
            <a:r>
              <a:rPr lang="en-US" dirty="0" err="1"/>
              <a:t>ξωτερικοί</a:t>
            </a:r>
            <a:r>
              <a:rPr lang="en-US" dirty="0"/>
              <a:t> </a:t>
            </a:r>
            <a:r>
              <a:rPr lang="el-GR" dirty="0"/>
              <a:t>Π</a:t>
            </a:r>
            <a:r>
              <a:rPr lang="en-US" dirty="0"/>
              <a:t>α</a:t>
            </a:r>
            <a:r>
              <a:rPr lang="en-US" dirty="0" err="1"/>
              <a:t>ράγοντες</a:t>
            </a:r>
            <a:r>
              <a:rPr lang="en-US" dirty="0"/>
              <a:t> </a:t>
            </a:r>
            <a:r>
              <a:rPr lang="en-US" dirty="0" err="1"/>
              <a:t>του</a:t>
            </a:r>
            <a:r>
              <a:rPr lang="en-US" dirty="0"/>
              <a:t> </a:t>
            </a:r>
            <a:r>
              <a:rPr lang="el-GR" dirty="0"/>
              <a:t>Π</a:t>
            </a:r>
            <a:r>
              <a:rPr lang="en-US" dirty="0"/>
              <a:t>λα</a:t>
            </a:r>
            <a:r>
              <a:rPr lang="en-US" dirty="0" err="1"/>
              <a:t>ισίου</a:t>
            </a:r>
            <a:r>
              <a:rPr lang="en-US" dirty="0"/>
              <a:t> </a:t>
            </a:r>
            <a:r>
              <a:rPr lang="en-US" dirty="0" err="1"/>
              <a:t>PERMA</a:t>
            </a:r>
            <a:r>
              <a:rPr lang="en-US" dirty="0"/>
              <a:t>-Digital</a:t>
            </a:r>
            <a:endParaRPr dirty="0"/>
          </a:p>
        </p:txBody>
      </p:sp>
      <p:sp>
        <p:nvSpPr>
          <p:cNvPr id="430" name="Google Shape;430;g3ae6d943e68_0_377"/>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ctr" rtl="0">
              <a:lnSpc>
                <a:spcPct val="107000"/>
              </a:lnSpc>
              <a:spcBef>
                <a:spcPts val="1200"/>
              </a:spcBef>
              <a:spcAft>
                <a:spcPts val="0"/>
              </a:spcAft>
              <a:buNone/>
            </a:pPr>
            <a:endParaRPr>
              <a:solidFill>
                <a:schemeClr val="dk1"/>
              </a:solidFill>
            </a:endParaRPr>
          </a:p>
          <a:p>
            <a:pPr marL="0" lvl="0" indent="0" algn="ctr" rtl="0">
              <a:lnSpc>
                <a:spcPct val="107000"/>
              </a:lnSpc>
              <a:spcBef>
                <a:spcPts val="1200"/>
              </a:spcBef>
              <a:spcAft>
                <a:spcPts val="0"/>
              </a:spcAft>
              <a:buNone/>
            </a:pPr>
            <a:endParaRPr>
              <a:solidFill>
                <a:schemeClr val="dk1"/>
              </a:solidFill>
            </a:endParaRPr>
          </a:p>
          <a:p>
            <a:pPr marL="0" lvl="0" indent="0" algn="l" rtl="0">
              <a:lnSpc>
                <a:spcPct val="100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431" name="Google Shape;431;g3ae6d943e68_0_377"/>
          <p:cNvPicPr preferRelativeResize="0"/>
          <p:nvPr/>
        </p:nvPicPr>
        <p:blipFill>
          <a:blip r:embed="rId3">
            <a:alphaModFix/>
          </a:blip>
          <a:stretch>
            <a:fillRect/>
          </a:stretch>
        </p:blipFill>
        <p:spPr>
          <a:xfrm>
            <a:off x="2605463" y="1462700"/>
            <a:ext cx="6929526" cy="519085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g3ae6d943e68_0_471"/>
          <p:cNvSpPr txBox="1">
            <a:spLocks noGrp="1"/>
          </p:cNvSpPr>
          <p:nvPr>
            <p:ph type="ctrTitle"/>
          </p:nvPr>
        </p:nvSpPr>
        <p:spPr>
          <a:xfrm>
            <a:off x="2179875" y="1244077"/>
            <a:ext cx="7832400" cy="32934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ctr" rtl="0">
              <a:lnSpc>
                <a:spcPct val="90000"/>
              </a:lnSpc>
              <a:spcBef>
                <a:spcPts val="0"/>
              </a:spcBef>
              <a:spcAft>
                <a:spcPts val="0"/>
              </a:spcAft>
              <a:buClr>
                <a:schemeClr val="accent2"/>
              </a:buClr>
              <a:buSzPts val="2000"/>
              <a:buFont typeface="Arial"/>
              <a:buNone/>
            </a:pPr>
            <a:r>
              <a:rPr lang="en-US" b="1" dirty="0"/>
              <a:t>Εσωτερικοί </a:t>
            </a:r>
            <a:r>
              <a:rPr lang="el-GR" b="1" dirty="0"/>
              <a:t>Π</a:t>
            </a:r>
            <a:r>
              <a:rPr lang="en-US" b="1" dirty="0"/>
              <a:t>α</a:t>
            </a:r>
            <a:r>
              <a:rPr lang="en-US" b="1" dirty="0" err="1"/>
              <a:t>ράγοντες</a:t>
            </a:r>
            <a:endParaRPr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3ae6d943e68_0_38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442" name="Google Shape;442;g3ae6d943e68_0_38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3.6 Εσωτερικοί και </a:t>
            </a:r>
            <a:r>
              <a:rPr lang="el-GR" dirty="0"/>
              <a:t>Ε</a:t>
            </a:r>
            <a:r>
              <a:rPr lang="en-US" dirty="0" err="1"/>
              <a:t>ξωτερικοί</a:t>
            </a:r>
            <a:r>
              <a:rPr lang="en-US" dirty="0"/>
              <a:t> </a:t>
            </a:r>
            <a:r>
              <a:rPr lang="el-GR" dirty="0"/>
              <a:t>Π</a:t>
            </a:r>
            <a:r>
              <a:rPr lang="en-US" dirty="0"/>
              <a:t>α</a:t>
            </a:r>
            <a:r>
              <a:rPr lang="en-US" dirty="0" err="1"/>
              <a:t>ράγοντες</a:t>
            </a:r>
            <a:r>
              <a:rPr lang="en-US" dirty="0"/>
              <a:t> </a:t>
            </a:r>
            <a:r>
              <a:rPr lang="en-US" dirty="0" err="1"/>
              <a:t>του</a:t>
            </a:r>
            <a:r>
              <a:rPr lang="en-US" dirty="0"/>
              <a:t> </a:t>
            </a:r>
            <a:r>
              <a:rPr lang="el-GR" dirty="0"/>
              <a:t>Π</a:t>
            </a:r>
            <a:r>
              <a:rPr lang="en-US" dirty="0"/>
              <a:t>λα</a:t>
            </a:r>
            <a:r>
              <a:rPr lang="en-US" dirty="0" err="1"/>
              <a:t>ισίου</a:t>
            </a:r>
            <a:r>
              <a:rPr lang="en-US" dirty="0"/>
              <a:t> </a:t>
            </a:r>
            <a:r>
              <a:rPr lang="en-US" dirty="0" err="1"/>
              <a:t>PERMA</a:t>
            </a:r>
            <a:r>
              <a:rPr lang="en-US" dirty="0"/>
              <a:t>-Digital</a:t>
            </a:r>
            <a:endParaRPr dirty="0"/>
          </a:p>
        </p:txBody>
      </p:sp>
      <p:sp>
        <p:nvSpPr>
          <p:cNvPr id="443" name="Google Shape;443;g3ae6d943e68_0_386"/>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b="1" u="sng" dirty="0">
              <a:solidFill>
                <a:schemeClr val="dk1"/>
              </a:solidFill>
            </a:endParaRPr>
          </a:p>
          <a:p>
            <a:pPr marL="0" lvl="0" indent="0" algn="l" rtl="0">
              <a:lnSpc>
                <a:spcPct val="107000"/>
              </a:lnSpc>
              <a:spcBef>
                <a:spcPts val="1200"/>
              </a:spcBef>
              <a:spcAft>
                <a:spcPts val="0"/>
              </a:spcAft>
              <a:buNone/>
            </a:pPr>
            <a:r>
              <a:rPr lang="en-US" dirty="0" err="1">
                <a:solidFill>
                  <a:schemeClr val="dk1"/>
                </a:solidFill>
              </a:rPr>
              <a:t>Οι</a:t>
            </a:r>
            <a:r>
              <a:rPr lang="en-US" dirty="0">
                <a:solidFill>
                  <a:schemeClr val="dk1"/>
                </a:solidFill>
              </a:rPr>
              <a:t> </a:t>
            </a:r>
            <a:r>
              <a:rPr lang="en-US" dirty="0" err="1">
                <a:solidFill>
                  <a:schemeClr val="dk1"/>
                </a:solidFill>
              </a:rPr>
              <a:t>εσωτερικοί</a:t>
            </a:r>
            <a:r>
              <a:rPr lang="en-US" dirty="0">
                <a:solidFill>
                  <a:schemeClr val="dk1"/>
                </a:solidFill>
              </a:rPr>
              <a:t> πα</a:t>
            </a:r>
            <a:r>
              <a:rPr lang="en-US" dirty="0" err="1">
                <a:solidFill>
                  <a:schemeClr val="dk1"/>
                </a:solidFill>
              </a:rPr>
              <a:t>ράγοντες</a:t>
            </a:r>
            <a:r>
              <a:rPr lang="en-US" dirty="0">
                <a:solidFill>
                  <a:schemeClr val="dk1"/>
                </a:solidFill>
              </a:rPr>
              <a:t> ανα</a:t>
            </a:r>
            <a:r>
              <a:rPr lang="en-US" dirty="0" err="1">
                <a:solidFill>
                  <a:schemeClr val="dk1"/>
                </a:solidFill>
              </a:rPr>
              <a:t>φέροντ</a:t>
            </a:r>
            <a:r>
              <a:rPr lang="en-US" dirty="0">
                <a:solidFill>
                  <a:schemeClr val="dk1"/>
                </a:solidFill>
              </a:rPr>
              <a:t>αι στα πέντε</a:t>
            </a:r>
            <a:r>
              <a:rPr lang="el-GR" dirty="0">
                <a:solidFill>
                  <a:schemeClr val="dk1"/>
                </a:solidFill>
              </a:rPr>
              <a:t> (5)</a:t>
            </a:r>
            <a:r>
              <a:rPr lang="en-US" dirty="0">
                <a:solidFill>
                  <a:schemeClr val="dk1"/>
                </a:solidFill>
              </a:rPr>
              <a:t> στοιχεία του μοντέλου PERMA, που περιλαμβάνουν τ</a:t>
            </a:r>
            <a:r>
              <a:rPr lang="el-GR" dirty="0">
                <a:solidFill>
                  <a:schemeClr val="dk1"/>
                </a:solidFill>
              </a:rPr>
              <a:t>α</a:t>
            </a:r>
            <a:r>
              <a:rPr lang="en-US" dirty="0">
                <a:solidFill>
                  <a:schemeClr val="dk1"/>
                </a:solidFill>
              </a:rPr>
              <a:t> </a:t>
            </a:r>
            <a:r>
              <a:rPr lang="el-GR" dirty="0" err="1">
                <a:solidFill>
                  <a:schemeClr val="dk1"/>
                </a:solidFill>
              </a:rPr>
              <a:t>Θ</a:t>
            </a:r>
            <a:r>
              <a:rPr lang="en-US" dirty="0" err="1">
                <a:solidFill>
                  <a:schemeClr val="dk1"/>
                </a:solidFill>
              </a:rPr>
              <a:t>ετικ</a:t>
            </a:r>
            <a:r>
              <a:rPr lang="el-GR" dirty="0">
                <a:solidFill>
                  <a:schemeClr val="dk1"/>
                </a:solidFill>
              </a:rPr>
              <a:t>ά</a:t>
            </a:r>
            <a:r>
              <a:rPr lang="en-US" dirty="0">
                <a:solidFill>
                  <a:schemeClr val="dk1"/>
                </a:solidFill>
              </a:rPr>
              <a:t> </a:t>
            </a:r>
            <a:r>
              <a:rPr lang="el-GR" dirty="0">
                <a:solidFill>
                  <a:schemeClr val="dk1"/>
                </a:solidFill>
              </a:rPr>
              <a:t>Σ</a:t>
            </a:r>
            <a:r>
              <a:rPr lang="en-US" dirty="0" err="1">
                <a:solidFill>
                  <a:schemeClr val="dk1"/>
                </a:solidFill>
              </a:rPr>
              <a:t>υν</a:t>
            </a:r>
            <a:r>
              <a:rPr lang="en-US" dirty="0">
                <a:solidFill>
                  <a:schemeClr val="dk1"/>
                </a:solidFill>
              </a:rPr>
              <a:t>αισθήματα, τη </a:t>
            </a:r>
            <a:r>
              <a:rPr lang="el-GR" dirty="0">
                <a:solidFill>
                  <a:schemeClr val="dk1"/>
                </a:solidFill>
              </a:rPr>
              <a:t>Δέσμευση</a:t>
            </a:r>
            <a:r>
              <a:rPr lang="en-US" dirty="0">
                <a:solidFill>
                  <a:schemeClr val="dk1"/>
                </a:solidFill>
              </a:rPr>
              <a:t>, </a:t>
            </a:r>
            <a:r>
              <a:rPr lang="en-US" dirty="0" err="1">
                <a:solidFill>
                  <a:schemeClr val="dk1"/>
                </a:solidFill>
              </a:rPr>
              <a:t>τις</a:t>
            </a:r>
            <a:r>
              <a:rPr lang="en-US" dirty="0">
                <a:solidFill>
                  <a:schemeClr val="dk1"/>
                </a:solidFill>
              </a:rPr>
              <a:t> </a:t>
            </a:r>
            <a:r>
              <a:rPr lang="el-GR" dirty="0">
                <a:solidFill>
                  <a:schemeClr val="dk1"/>
                </a:solidFill>
              </a:rPr>
              <a:t>Σ</a:t>
            </a:r>
            <a:r>
              <a:rPr lang="en-US" dirty="0" err="1">
                <a:solidFill>
                  <a:schemeClr val="dk1"/>
                </a:solidFill>
              </a:rPr>
              <a:t>χέσεις</a:t>
            </a:r>
            <a:r>
              <a:rPr lang="en-US" dirty="0">
                <a:solidFill>
                  <a:schemeClr val="dk1"/>
                </a:solidFill>
              </a:rPr>
              <a:t>, </a:t>
            </a:r>
            <a:r>
              <a:rPr lang="en-US" dirty="0" err="1">
                <a:solidFill>
                  <a:schemeClr val="dk1"/>
                </a:solidFill>
              </a:rPr>
              <a:t>το</a:t>
            </a:r>
            <a:r>
              <a:rPr lang="en-US" dirty="0">
                <a:solidFill>
                  <a:schemeClr val="dk1"/>
                </a:solidFill>
              </a:rPr>
              <a:t> </a:t>
            </a:r>
            <a:r>
              <a:rPr lang="el-GR" dirty="0">
                <a:solidFill>
                  <a:schemeClr val="dk1"/>
                </a:solidFill>
              </a:rPr>
              <a:t>Ν</a:t>
            </a:r>
            <a:r>
              <a:rPr lang="en-US" dirty="0" err="1">
                <a:solidFill>
                  <a:schemeClr val="dk1"/>
                </a:solidFill>
              </a:rPr>
              <a:t>όημ</a:t>
            </a:r>
            <a:r>
              <a:rPr lang="en-US" dirty="0">
                <a:solidFill>
                  <a:schemeClr val="dk1"/>
                </a:solidFill>
              </a:rPr>
              <a:t>α και τ</a:t>
            </a:r>
            <a:r>
              <a:rPr lang="el-GR" dirty="0">
                <a:solidFill>
                  <a:schemeClr val="dk1"/>
                </a:solidFill>
              </a:rPr>
              <a:t>ο</a:t>
            </a:r>
            <a:r>
              <a:rPr lang="en-US" dirty="0">
                <a:solidFill>
                  <a:schemeClr val="dk1"/>
                </a:solidFill>
              </a:rPr>
              <a:t> </a:t>
            </a:r>
            <a:r>
              <a:rPr lang="el-GR" dirty="0">
                <a:solidFill>
                  <a:schemeClr val="dk1"/>
                </a:solidFill>
              </a:rPr>
              <a:t>Ε</a:t>
            </a:r>
            <a:r>
              <a:rPr lang="en-US" dirty="0">
                <a:solidFill>
                  <a:schemeClr val="dk1"/>
                </a:solidFill>
              </a:rPr>
              <a:t>π</a:t>
            </a:r>
            <a:r>
              <a:rPr lang="en-US" dirty="0" err="1">
                <a:solidFill>
                  <a:schemeClr val="dk1"/>
                </a:solidFill>
              </a:rPr>
              <a:t>ίτευ</a:t>
            </a:r>
            <a:r>
              <a:rPr lang="el-GR" dirty="0" err="1">
                <a:solidFill>
                  <a:schemeClr val="dk1"/>
                </a:solidFill>
              </a:rPr>
              <a:t>γμα</a:t>
            </a:r>
            <a:r>
              <a:rPr lang="en-US" dirty="0">
                <a:solidFill>
                  <a:schemeClr val="dk1"/>
                </a:solidFill>
              </a:rPr>
              <a:t>. </a:t>
            </a:r>
            <a:r>
              <a:rPr lang="en-US" dirty="0" err="1">
                <a:solidFill>
                  <a:schemeClr val="dk1"/>
                </a:solidFill>
              </a:rPr>
              <a:t>Αυτοί</a:t>
            </a:r>
            <a:r>
              <a:rPr lang="en-US" dirty="0">
                <a:solidFill>
                  <a:schemeClr val="dk1"/>
                </a:solidFill>
              </a:rPr>
              <a:t> </a:t>
            </a:r>
            <a:r>
              <a:rPr lang="en-US" dirty="0" err="1">
                <a:solidFill>
                  <a:schemeClr val="dk1"/>
                </a:solidFill>
              </a:rPr>
              <a:t>οι</a:t>
            </a:r>
            <a:r>
              <a:rPr lang="en-US" b="1" dirty="0">
                <a:solidFill>
                  <a:schemeClr val="dk1"/>
                </a:solidFill>
              </a:rPr>
              <a:t> </a:t>
            </a:r>
            <a:r>
              <a:rPr lang="en-US" b="1" dirty="0" err="1">
                <a:solidFill>
                  <a:schemeClr val="dk1"/>
                </a:solidFill>
              </a:rPr>
              <a:t>εσωτερικοί</a:t>
            </a:r>
            <a:r>
              <a:rPr lang="en-US" b="1" dirty="0">
                <a:solidFill>
                  <a:schemeClr val="dk1"/>
                </a:solidFill>
              </a:rPr>
              <a:t> πα</a:t>
            </a:r>
            <a:r>
              <a:rPr lang="en-US" b="1" dirty="0" err="1">
                <a:solidFill>
                  <a:schemeClr val="dk1"/>
                </a:solidFill>
              </a:rPr>
              <a:t>ράγοντες</a:t>
            </a:r>
            <a:r>
              <a:rPr lang="en-US" b="1" dirty="0">
                <a:solidFill>
                  <a:schemeClr val="dk1"/>
                </a:solidFill>
              </a:rPr>
              <a:t> </a:t>
            </a:r>
            <a:r>
              <a:rPr lang="en-US" dirty="0">
                <a:solidFill>
                  <a:schemeClr val="dk1"/>
                </a:solidFill>
              </a:rPr>
              <a:t>μπ</a:t>
            </a:r>
            <a:r>
              <a:rPr lang="en-US" dirty="0" err="1">
                <a:solidFill>
                  <a:schemeClr val="dk1"/>
                </a:solidFill>
              </a:rPr>
              <a:t>ορούν</a:t>
            </a:r>
            <a:r>
              <a:rPr lang="en-US" dirty="0">
                <a:solidFill>
                  <a:schemeClr val="dk1"/>
                </a:solidFill>
              </a:rPr>
              <a:t> να κα</a:t>
            </a:r>
            <a:r>
              <a:rPr lang="en-US" dirty="0" err="1">
                <a:solidFill>
                  <a:schemeClr val="dk1"/>
                </a:solidFill>
              </a:rPr>
              <a:t>λλιεργηθούν</a:t>
            </a:r>
            <a:r>
              <a:rPr lang="en-US" dirty="0">
                <a:solidFill>
                  <a:schemeClr val="dk1"/>
                </a:solidFill>
              </a:rPr>
              <a:t> και </a:t>
            </a:r>
            <a:r>
              <a:rPr lang="en-US" b="1" dirty="0">
                <a:solidFill>
                  <a:schemeClr val="dk1"/>
                </a:solidFill>
              </a:rPr>
              <a:t>να αναπ</a:t>
            </a:r>
            <a:r>
              <a:rPr lang="en-US" b="1" dirty="0" err="1">
                <a:solidFill>
                  <a:schemeClr val="dk1"/>
                </a:solidFill>
              </a:rPr>
              <a:t>τυχθούν</a:t>
            </a:r>
            <a:r>
              <a:rPr lang="en-US" dirty="0">
                <a:solidFill>
                  <a:schemeClr val="dk1"/>
                </a:solidFill>
              </a:rPr>
              <a:t> </a:t>
            </a:r>
            <a:r>
              <a:rPr lang="en-US" dirty="0" err="1">
                <a:solidFill>
                  <a:schemeClr val="dk1"/>
                </a:solidFill>
              </a:rPr>
              <a:t>ενεργά</a:t>
            </a:r>
            <a:r>
              <a:rPr lang="en-US" dirty="0">
                <a:solidFill>
                  <a:schemeClr val="dk1"/>
                </a:solidFill>
              </a:rPr>
              <a:t> </a:t>
            </a:r>
            <a:r>
              <a:rPr lang="en-US" b="1" dirty="0" err="1">
                <a:solidFill>
                  <a:schemeClr val="dk1"/>
                </a:solidFill>
              </a:rPr>
              <a:t>μέσω</a:t>
            </a:r>
            <a:r>
              <a:rPr lang="en-US" b="1" dirty="0">
                <a:solidFill>
                  <a:schemeClr val="dk1"/>
                </a:solidFill>
              </a:rPr>
              <a:t> </a:t>
            </a:r>
            <a:r>
              <a:rPr lang="en-US" b="1" dirty="0" err="1">
                <a:solidFill>
                  <a:schemeClr val="dk1"/>
                </a:solidFill>
              </a:rPr>
              <a:t>της</a:t>
            </a:r>
            <a:r>
              <a:rPr lang="en-US" b="1" dirty="0">
                <a:solidFill>
                  <a:schemeClr val="dk1"/>
                </a:solidFill>
              </a:rPr>
              <a:t> </a:t>
            </a:r>
            <a:r>
              <a:rPr lang="en-US" b="1" dirty="0" err="1">
                <a:solidFill>
                  <a:schemeClr val="dk1"/>
                </a:solidFill>
              </a:rPr>
              <a:t>εκ</a:t>
            </a:r>
            <a:r>
              <a:rPr lang="en-US" b="1" dirty="0">
                <a:solidFill>
                  <a:schemeClr val="dk1"/>
                </a:solidFill>
              </a:rPr>
              <a:t>παίδευσης και της ανατροφής των παιδιών.</a:t>
            </a:r>
            <a:endParaRPr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r>
              <a:rPr lang="en-US" dirty="0">
                <a:solidFill>
                  <a:schemeClr val="dk1"/>
                </a:solidFill>
              </a:rPr>
              <a:t>Επ</a:t>
            </a:r>
            <a:r>
              <a:rPr lang="en-US" dirty="0" err="1">
                <a:solidFill>
                  <a:schemeClr val="dk1"/>
                </a:solidFill>
              </a:rPr>
              <a:t>ομένως</a:t>
            </a:r>
            <a:r>
              <a:rPr lang="en-US" dirty="0">
                <a:solidFill>
                  <a:schemeClr val="dk1"/>
                </a:solidFill>
              </a:rPr>
              <a:t>, τα </a:t>
            </a:r>
            <a:r>
              <a:rPr lang="en-US" dirty="0" err="1">
                <a:solidFill>
                  <a:schemeClr val="dk1"/>
                </a:solidFill>
              </a:rPr>
              <a:t>στοιχεί</a:t>
            </a:r>
            <a:r>
              <a:rPr lang="en-US" dirty="0">
                <a:solidFill>
                  <a:schemeClr val="dk1"/>
                </a:solidFill>
              </a:rPr>
              <a:t>α PERMA αντιπροσωπεύουν τους εσωτερικούς παράγοντες της ψηφιακής ευημερίας εστιάζοντας στο ατομικό επίπεδο. </a:t>
            </a:r>
            <a:r>
              <a:rPr lang="en-US" dirty="0" err="1">
                <a:solidFill>
                  <a:schemeClr val="dk1"/>
                </a:solidFill>
              </a:rPr>
              <a:t>Κάθε</a:t>
            </a:r>
            <a:r>
              <a:rPr lang="en-US" dirty="0">
                <a:solidFill>
                  <a:schemeClr val="dk1"/>
                </a:solidFill>
              </a:rPr>
              <a:t> </a:t>
            </a:r>
            <a:r>
              <a:rPr lang="en-US" dirty="0" err="1">
                <a:solidFill>
                  <a:schemeClr val="dk1"/>
                </a:solidFill>
              </a:rPr>
              <a:t>στοιχείο</a:t>
            </a:r>
            <a:r>
              <a:rPr lang="en-US" dirty="0">
                <a:solidFill>
                  <a:schemeClr val="dk1"/>
                </a:solidFill>
              </a:rPr>
              <a:t> </a:t>
            </a:r>
            <a:r>
              <a:rPr lang="en-US" dirty="0" err="1">
                <a:solidFill>
                  <a:schemeClr val="dk1"/>
                </a:solidFill>
              </a:rPr>
              <a:t>PERMA</a:t>
            </a:r>
            <a:r>
              <a:rPr lang="en-US" dirty="0">
                <a:solidFill>
                  <a:schemeClr val="dk1"/>
                </a:solidFill>
              </a:rPr>
              <a:t> </a:t>
            </a:r>
            <a:r>
              <a:rPr lang="en-US" dirty="0" err="1">
                <a:solidFill>
                  <a:schemeClr val="dk1"/>
                </a:solidFill>
              </a:rPr>
              <a:t>συνδέετ</a:t>
            </a:r>
            <a:r>
              <a:rPr lang="en-US" dirty="0">
                <a:solidFill>
                  <a:schemeClr val="dk1"/>
                </a:solidFill>
              </a:rPr>
              <a:t>αι στενά με τις προσωπικές και κοινωνικές ικανότητες του LifeComp και με την έμφαση του DigComp στην υπεύθυνη και σκόπιμη χρήση της ψηφιακής τεχνολογίας.</a:t>
            </a: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rtl="0">
              <a:lnSpc>
                <a:spcPct val="107000"/>
              </a:lnSpc>
              <a:spcBef>
                <a:spcPts val="1200"/>
              </a:spcBef>
              <a:spcAft>
                <a:spcPts val="0"/>
              </a:spcAft>
              <a:buNone/>
            </a:pPr>
            <a:r>
              <a:rPr lang="el-GR" sz="2200" b="1" dirty="0">
                <a:solidFill>
                  <a:schemeClr val="dk1"/>
                </a:solidFill>
              </a:rPr>
              <a:t>Με λίγα λόγια</a:t>
            </a:r>
            <a:r>
              <a:rPr lang="en-US" sz="2200" b="1" dirty="0">
                <a:solidFill>
                  <a:schemeClr val="dk1"/>
                </a:solidFill>
              </a:rPr>
              <a:t>, είναι οι παράγοντες που επηρεάζετε πιο άμεσα μέσω μαθησιακών δραστηριοτήτων, ρουτινών και προτύπων.</a:t>
            </a:r>
            <a:endParaRPr sz="2200" b="1"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a:spLocks noGrp="1"/>
          </p:cNvSpPr>
          <p:nvPr>
            <p:ph type="ctrTitle"/>
          </p:nvPr>
        </p:nvSpPr>
        <p:spPr>
          <a:xfrm>
            <a:off x="2179875" y="1315350"/>
            <a:ext cx="7832400" cy="3059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l-GR" sz="2900" dirty="0"/>
              <a:t>Κεφάλαιο</a:t>
            </a:r>
            <a:r>
              <a:rPr lang="en-US" sz="2900" dirty="0"/>
              <a:t> 1</a:t>
            </a:r>
            <a:endParaRPr sz="2900" dirty="0"/>
          </a:p>
          <a:p>
            <a:pPr marL="0" lvl="0" indent="0" algn="ctr" rtl="0">
              <a:lnSpc>
                <a:spcPct val="90000"/>
              </a:lnSpc>
              <a:spcBef>
                <a:spcPts val="0"/>
              </a:spcBef>
              <a:spcAft>
                <a:spcPts val="0"/>
              </a:spcAft>
              <a:buClr>
                <a:schemeClr val="dk1"/>
              </a:buClr>
              <a:buSzPts val="2000"/>
              <a:buFont typeface="Arial"/>
              <a:buNone/>
            </a:pPr>
            <a:endParaRPr sz="2900" dirty="0"/>
          </a:p>
          <a:p>
            <a:pPr marL="0" lvl="0" indent="0" algn="ctr" rtl="0">
              <a:lnSpc>
                <a:spcPct val="90000"/>
              </a:lnSpc>
              <a:spcBef>
                <a:spcPts val="0"/>
              </a:spcBef>
              <a:spcAft>
                <a:spcPts val="0"/>
              </a:spcAft>
              <a:buClr>
                <a:schemeClr val="dk1"/>
              </a:buClr>
              <a:buSzPts val="2000"/>
              <a:buFont typeface="Arial"/>
              <a:buNone/>
            </a:pPr>
            <a:endParaRPr sz="2900" dirty="0"/>
          </a:p>
          <a:p>
            <a:pPr marL="0" lvl="0" indent="0" algn="ctr" rtl="0">
              <a:lnSpc>
                <a:spcPct val="90000"/>
              </a:lnSpc>
              <a:spcBef>
                <a:spcPts val="0"/>
              </a:spcBef>
              <a:spcAft>
                <a:spcPts val="0"/>
              </a:spcAft>
              <a:buClr>
                <a:schemeClr val="dk1"/>
              </a:buClr>
              <a:buSzPts val="2000"/>
              <a:buFont typeface="Arial"/>
              <a:buNone/>
            </a:pPr>
            <a:r>
              <a:rPr lang="en-US" sz="2900" dirty="0"/>
              <a:t>Η </a:t>
            </a:r>
            <a:r>
              <a:rPr lang="el-GR" sz="2900" dirty="0" err="1"/>
              <a:t>Σ</a:t>
            </a:r>
            <a:r>
              <a:rPr lang="en-US" sz="2900" dirty="0" err="1"/>
              <a:t>ημ</a:t>
            </a:r>
            <a:r>
              <a:rPr lang="en-US" sz="2900" dirty="0"/>
              <a:t>ασία της </a:t>
            </a:r>
            <a:r>
              <a:rPr lang="el-GR" sz="2900" dirty="0"/>
              <a:t>Ε</a:t>
            </a:r>
            <a:r>
              <a:rPr lang="en-US" sz="2900" dirty="0" err="1"/>
              <a:t>υημερί</a:t>
            </a:r>
            <a:r>
              <a:rPr lang="en-US" sz="2900" dirty="0"/>
              <a:t>ας και της </a:t>
            </a:r>
            <a:r>
              <a:rPr lang="el-GR" sz="2900" dirty="0"/>
              <a:t>Ψ</a:t>
            </a:r>
            <a:r>
              <a:rPr lang="en-US" sz="2900" dirty="0" err="1"/>
              <a:t>ηφι</a:t>
            </a:r>
            <a:r>
              <a:rPr lang="en-US" sz="2900" dirty="0"/>
              <a:t>ακής </a:t>
            </a:r>
            <a:r>
              <a:rPr lang="el-GR" sz="2900" dirty="0"/>
              <a:t>Ε</a:t>
            </a:r>
            <a:r>
              <a:rPr lang="en-US" sz="2900" dirty="0" err="1"/>
              <a:t>υημερί</a:t>
            </a:r>
            <a:r>
              <a:rPr lang="en-US" sz="2900" dirty="0"/>
              <a:t>ας</a:t>
            </a:r>
            <a:endParaRPr sz="29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3ae6d943e68_0_40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449" name="Google Shape;449;g3ae6d943e68_0_40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450" name="Google Shape;450;g3ae6d943e68_0_401"/>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451" name="Google Shape;451;g3ae6d943e68_0_401"/>
          <p:cNvPicPr preferRelativeResize="0"/>
          <p:nvPr/>
        </p:nvPicPr>
        <p:blipFill>
          <a:blip r:embed="rId3">
            <a:alphaModFix/>
          </a:blip>
          <a:stretch>
            <a:fillRect/>
          </a:stretch>
        </p:blipFill>
        <p:spPr>
          <a:xfrm>
            <a:off x="9352320" y="1528763"/>
            <a:ext cx="2690150" cy="2017600"/>
          </a:xfrm>
          <a:prstGeom prst="rect">
            <a:avLst/>
          </a:prstGeom>
          <a:noFill/>
          <a:ln>
            <a:noFill/>
          </a:ln>
        </p:spPr>
      </p:pic>
      <p:graphicFrame>
        <p:nvGraphicFramePr>
          <p:cNvPr id="452" name="Google Shape;452;g3ae6d943e68_0_401"/>
          <p:cNvGraphicFramePr/>
          <p:nvPr>
            <p:extLst>
              <p:ext uri="{D42A27DB-BD31-4B8C-83A1-F6EECF244321}">
                <p14:modId xmlns:p14="http://schemas.microsoft.com/office/powerpoint/2010/main" val="2390457626"/>
              </p:ext>
            </p:extLst>
          </p:nvPr>
        </p:nvGraphicFramePr>
        <p:xfrm>
          <a:off x="1407696" y="1528763"/>
          <a:ext cx="7944618" cy="4408362"/>
        </p:xfrm>
        <a:graphic>
          <a:graphicData uri="http://schemas.openxmlformats.org/drawingml/2006/table">
            <a:tbl>
              <a:tblPr>
                <a:noFill/>
                <a:tableStyleId>{FEBE8A08-8D04-4111-BEEB-F7518B2CC316}</a:tableStyleId>
              </a:tblPr>
              <a:tblGrid>
                <a:gridCol w="1527286">
                  <a:extLst>
                    <a:ext uri="{9D8B030D-6E8A-4147-A177-3AD203B41FA5}">
                      <a16:colId xmlns:a16="http://schemas.microsoft.com/office/drawing/2014/main" val="20000"/>
                    </a:ext>
                  </a:extLst>
                </a:gridCol>
                <a:gridCol w="3764667">
                  <a:extLst>
                    <a:ext uri="{9D8B030D-6E8A-4147-A177-3AD203B41FA5}">
                      <a16:colId xmlns:a16="http://schemas.microsoft.com/office/drawing/2014/main" val="20001"/>
                    </a:ext>
                  </a:extLst>
                </a:gridCol>
                <a:gridCol w="2652665">
                  <a:extLst>
                    <a:ext uri="{9D8B030D-6E8A-4147-A177-3AD203B41FA5}">
                      <a16:colId xmlns:a16="http://schemas.microsoft.com/office/drawing/2014/main" val="20002"/>
                    </a:ext>
                  </a:extLst>
                </a:gridCol>
              </a:tblGrid>
              <a:tr h="180975">
                <a:tc rowSpan="4">
                  <a:txBody>
                    <a:bodyPr/>
                    <a:lstStyle/>
                    <a:p>
                      <a:pPr marL="0" lvl="0" indent="0" algn="ctr" rtl="0">
                        <a:lnSpc>
                          <a:spcPct val="115000"/>
                        </a:lnSpc>
                        <a:spcBef>
                          <a:spcPts val="1200"/>
                        </a:spcBef>
                        <a:spcAft>
                          <a:spcPts val="0"/>
                        </a:spcAft>
                        <a:buNone/>
                      </a:pPr>
                      <a:r>
                        <a:rPr lang="en-US" sz="1600" b="1" dirty="0">
                          <a:solidFill>
                            <a:srgbClr val="4A86E8"/>
                          </a:solidFill>
                          <a:latin typeface="Calibri"/>
                          <a:ea typeface="Calibri"/>
                          <a:cs typeface="Calibri"/>
                          <a:sym typeface="Calibri"/>
                        </a:rPr>
                        <a:t> </a:t>
                      </a:r>
                      <a:endParaRPr sz="1600" b="1"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b="1" dirty="0">
                          <a:solidFill>
                            <a:srgbClr val="4A86E8"/>
                          </a:solidFill>
                          <a:latin typeface="Calibri"/>
                          <a:ea typeface="Calibri"/>
                          <a:cs typeface="Calibri"/>
                          <a:sym typeface="Calibri"/>
                        </a:rPr>
                        <a:t> </a:t>
                      </a:r>
                      <a:endParaRPr sz="1600" b="1"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b="1" dirty="0">
                          <a:solidFill>
                            <a:srgbClr val="4A86E8"/>
                          </a:solidFill>
                          <a:latin typeface="Calibri"/>
                          <a:ea typeface="Calibri"/>
                          <a:cs typeface="Calibri"/>
                          <a:sym typeface="Calibri"/>
                        </a:rPr>
                        <a:t> </a:t>
                      </a:r>
                      <a:endParaRPr sz="1600" b="1"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b="1" dirty="0">
                          <a:solidFill>
                            <a:srgbClr val="4A86E8"/>
                          </a:solidFill>
                          <a:latin typeface="Calibri"/>
                          <a:ea typeface="Calibri"/>
                          <a:cs typeface="Calibri"/>
                          <a:sym typeface="Calibri"/>
                        </a:rPr>
                        <a:t> </a:t>
                      </a:r>
                      <a:endParaRPr sz="1600" b="1"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b="1" dirty="0">
                          <a:solidFill>
                            <a:srgbClr val="4A86E8"/>
                          </a:solidFill>
                          <a:latin typeface="Calibri"/>
                          <a:ea typeface="Calibri"/>
                          <a:cs typeface="Calibri"/>
                          <a:sym typeface="Calibri"/>
                        </a:rPr>
                        <a:t> </a:t>
                      </a:r>
                      <a:endParaRPr sz="1600" b="1"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b="1" dirty="0" err="1">
                          <a:solidFill>
                            <a:srgbClr val="4A86E8"/>
                          </a:solidFill>
                          <a:latin typeface="Calibri"/>
                          <a:ea typeface="Calibri"/>
                          <a:cs typeface="Calibri"/>
                          <a:sym typeface="Calibri"/>
                        </a:rPr>
                        <a:t>ΘΕΤΙΚΑ</a:t>
                      </a:r>
                      <a:r>
                        <a:rPr lang="en-US" sz="1600" b="1" dirty="0">
                          <a:solidFill>
                            <a:srgbClr val="4A86E8"/>
                          </a:solidFill>
                          <a:latin typeface="Calibri"/>
                          <a:ea typeface="Calibri"/>
                          <a:cs typeface="Calibri"/>
                          <a:sym typeface="Calibri"/>
                        </a:rPr>
                        <a:t> </a:t>
                      </a:r>
                      <a:r>
                        <a:rPr lang="en-US" sz="1600" b="1" dirty="0" err="1">
                          <a:solidFill>
                            <a:srgbClr val="4A86E8"/>
                          </a:solidFill>
                          <a:latin typeface="Calibri"/>
                          <a:ea typeface="Calibri"/>
                          <a:cs typeface="Calibri"/>
                          <a:sym typeface="Calibri"/>
                        </a:rPr>
                        <a:t>ΣΥΝΑΙΣΘΗΜΑΤΑ</a:t>
                      </a:r>
                      <a:endParaRPr sz="1600" b="1" dirty="0">
                        <a:solidFill>
                          <a:srgbClr val="4A86E8"/>
                        </a:solidFill>
                        <a:latin typeface="Calibri"/>
                        <a:ea typeface="Calibri"/>
                        <a:cs typeface="Calibri"/>
                        <a:sym typeface="Calibri"/>
                      </a:endParaRPr>
                    </a:p>
                  </a:txBody>
                  <a:tcPr marL="63500" marR="63500" marT="0" marB="0">
                    <a:lnL w="79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600" b="1" dirty="0" err="1">
                          <a:solidFill>
                            <a:srgbClr val="4A86E8"/>
                          </a:solidFill>
                          <a:latin typeface="Calibri"/>
                          <a:ea typeface="Calibri"/>
                          <a:cs typeface="Calibri"/>
                          <a:sym typeface="Calibri"/>
                        </a:rPr>
                        <a:t>DIGCOMP</a:t>
                      </a:r>
                      <a:endParaRPr sz="16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600" b="1" dirty="0" err="1">
                          <a:solidFill>
                            <a:srgbClr val="4A86E8"/>
                          </a:solidFill>
                          <a:latin typeface="Calibri"/>
                          <a:ea typeface="Calibri"/>
                          <a:cs typeface="Calibri"/>
                          <a:sym typeface="Calibri"/>
                        </a:rPr>
                        <a:t>LIFECOMP</a:t>
                      </a:r>
                      <a:endParaRPr sz="16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57275">
                <a:tc vMerge="1">
                  <a:txBody>
                    <a:bodyPr/>
                    <a:lstStyle/>
                    <a:p>
                      <a:endParaRPr lang="en-US"/>
                    </a:p>
                  </a:txBody>
                  <a:tcPr/>
                </a:tc>
                <a:tc>
                  <a:txBody>
                    <a:bodyPr/>
                    <a:lstStyle/>
                    <a:p>
                      <a:pPr marL="0" lvl="0" indent="0" algn="l" rtl="0">
                        <a:lnSpc>
                          <a:spcPct val="115000"/>
                        </a:lnSpc>
                        <a:spcBef>
                          <a:spcPts val="1200"/>
                        </a:spcBef>
                        <a:spcAft>
                          <a:spcPts val="0"/>
                        </a:spcAft>
                        <a:buNone/>
                      </a:pPr>
                      <a:r>
                        <a:rPr lang="el-GR" sz="1400" dirty="0" err="1">
                          <a:solidFill>
                            <a:srgbClr val="4A86E8"/>
                          </a:solidFill>
                          <a:latin typeface="Calibri"/>
                          <a:ea typeface="Calibri"/>
                          <a:cs typeface="Calibri"/>
                          <a:sym typeface="Calibri"/>
                        </a:rPr>
                        <a:t>Γραμματισμός</a:t>
                      </a:r>
                      <a:r>
                        <a:rPr lang="el-GR" sz="1400" dirty="0">
                          <a:solidFill>
                            <a:srgbClr val="4A86E8"/>
                          </a:solidFill>
                          <a:latin typeface="Calibri"/>
                          <a:ea typeface="Calibri"/>
                          <a:cs typeface="Calibri"/>
                          <a:sym typeface="Calibri"/>
                        </a:rPr>
                        <a:t> Πληροφοριών και Δεδομένων</a:t>
                      </a:r>
                      <a:r>
                        <a:rPr lang="en-US" sz="1400" dirty="0">
                          <a:solidFill>
                            <a:srgbClr val="4A86E8"/>
                          </a:solidFill>
                          <a:latin typeface="Calibri"/>
                          <a:ea typeface="Calibri"/>
                          <a:cs typeface="Calibri"/>
                          <a:sym typeface="Calibri"/>
                        </a:rPr>
                        <a:t>: </a:t>
                      </a:r>
                      <a:r>
                        <a:rPr lang="el-GR" sz="1400" dirty="0">
                          <a:solidFill>
                            <a:srgbClr val="000000"/>
                          </a:solidFill>
                          <a:latin typeface="Calibri"/>
                          <a:ea typeface="Calibri"/>
                          <a:cs typeface="Calibri"/>
                          <a:sym typeface="Calibri"/>
                        </a:rPr>
                        <a:t>Ο</a:t>
                      </a:r>
                      <a:r>
                        <a:rPr lang="el-GR" sz="1400" dirty="0">
                          <a:latin typeface="Calibri"/>
                          <a:ea typeface="Calibri"/>
                          <a:cs typeface="Calibri"/>
                          <a:sym typeface="Calibri"/>
                        </a:rPr>
                        <a:t>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 </a:t>
                      </a:r>
                      <a:r>
                        <a:rPr lang="en-US" sz="1400" dirty="0" err="1">
                          <a:latin typeface="Calibri"/>
                          <a:ea typeface="Calibri"/>
                          <a:cs typeface="Calibri"/>
                          <a:sym typeface="Calibri"/>
                        </a:rPr>
                        <a:t>διδ</a:t>
                      </a:r>
                      <a:r>
                        <a:rPr lang="en-US" sz="1400" dirty="0">
                          <a:latin typeface="Calibri"/>
                          <a:ea typeface="Calibri"/>
                          <a:cs typeface="Calibri"/>
                          <a:sym typeface="Calibri"/>
                        </a:rPr>
                        <a:t>αχθούν να χρησιμοποιούν ένα ψηφιακό εργαλείο για να βρίσκουν αξιόπιστα άρθρα</a:t>
                      </a:r>
                      <a:r>
                        <a:rPr lang="el-GR" sz="1400" dirty="0">
                          <a:latin typeface="Calibri"/>
                          <a:ea typeface="Calibri"/>
                          <a:cs typeface="Calibri"/>
                          <a:sym typeface="Calibri"/>
                        </a:rPr>
                        <a:t>.</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400" dirty="0">
                          <a:solidFill>
                            <a:srgbClr val="4A86E8"/>
                          </a:solidFill>
                          <a:latin typeface="Calibri"/>
                          <a:ea typeface="Calibri"/>
                          <a:cs typeface="Calibri"/>
                          <a:sym typeface="Calibri"/>
                        </a:rPr>
                        <a:t>P1 </a:t>
                      </a:r>
                      <a:r>
                        <a:rPr lang="en-US" sz="1400" dirty="0" err="1">
                          <a:solidFill>
                            <a:srgbClr val="4A86E8"/>
                          </a:solidFill>
                          <a:latin typeface="Calibri"/>
                          <a:ea typeface="Calibri"/>
                          <a:cs typeface="Calibri"/>
                          <a:sym typeface="Calibri"/>
                        </a:rPr>
                        <a:t>Αυτορρύθμιση</a:t>
                      </a:r>
                      <a:r>
                        <a:rPr lang="en-US" sz="1400" dirty="0">
                          <a:solidFill>
                            <a:srgbClr val="4A86E8"/>
                          </a:solidFill>
                          <a:latin typeface="Calibri"/>
                          <a:ea typeface="Calibri"/>
                          <a:cs typeface="Calibri"/>
                          <a:sym typeface="Calibri"/>
                        </a:rPr>
                        <a:t>: </a:t>
                      </a:r>
                      <a:r>
                        <a:rPr lang="en-US" sz="1400" dirty="0">
                          <a:latin typeface="Calibri"/>
                          <a:ea typeface="Calibri"/>
                          <a:cs typeface="Calibri"/>
                          <a:sym typeface="Calibri"/>
                        </a:rPr>
                        <a:t> </a:t>
                      </a:r>
                      <a:r>
                        <a:rPr lang="el-GR" sz="1400" dirty="0">
                          <a:latin typeface="Calibri"/>
                          <a:ea typeface="Calibri"/>
                          <a:cs typeface="Calibri"/>
                          <a:sym typeface="Calibri"/>
                        </a:rPr>
                        <a:t>Οι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a:t>
                      </a:r>
                      <a:r>
                        <a:rPr lang="el-GR" sz="1400" dirty="0">
                          <a:latin typeface="Calibri"/>
                          <a:ea typeface="Calibri"/>
                          <a:cs typeface="Calibri"/>
                          <a:sym typeface="Calibri"/>
                        </a:rPr>
                        <a:t> πρέπει να</a:t>
                      </a:r>
                      <a:r>
                        <a:rPr lang="en-US" sz="1400" dirty="0">
                          <a:latin typeface="Calibri"/>
                          <a:ea typeface="Calibri"/>
                          <a:cs typeface="Calibri"/>
                          <a:sym typeface="Calibri"/>
                        </a:rPr>
                        <a:t> </a:t>
                      </a:r>
                      <a:r>
                        <a:rPr lang="en-US" sz="1400" dirty="0" err="1">
                          <a:latin typeface="Calibri"/>
                          <a:ea typeface="Calibri"/>
                          <a:cs typeface="Calibri"/>
                          <a:sym typeface="Calibri"/>
                        </a:rPr>
                        <a:t>ενθ</a:t>
                      </a:r>
                      <a:r>
                        <a:rPr lang="en-US" sz="1400" dirty="0">
                          <a:latin typeface="Calibri"/>
                          <a:ea typeface="Calibri"/>
                          <a:cs typeface="Calibri"/>
                          <a:sym typeface="Calibri"/>
                        </a:rPr>
                        <a:t>αρρύνονται να αναπτύξουν αυτογνωσία και συναισθηματική νοημοσύνη μέσω πρακτικών αναστοχασμού, όπως η τήρηση ημερολογίου</a:t>
                      </a:r>
                      <a:r>
                        <a:rPr lang="el-GR" sz="1400" dirty="0">
                          <a:latin typeface="Calibri"/>
                          <a:ea typeface="Calibri"/>
                          <a:cs typeface="Calibri"/>
                          <a:sym typeface="Calibri"/>
                        </a:rPr>
                        <a:t>.</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85825">
                <a:tc vMerge="1">
                  <a:txBody>
                    <a:bodyPr/>
                    <a:lstStyle/>
                    <a:p>
                      <a:endParaRPr lang="en-US"/>
                    </a:p>
                  </a:txBody>
                  <a:tcPr/>
                </a:tc>
                <a:tc>
                  <a:txBody>
                    <a:bodyPr/>
                    <a:lstStyle/>
                    <a:p>
                      <a:pPr marL="0" lvl="0" indent="0" algn="l" rtl="0">
                        <a:lnSpc>
                          <a:spcPct val="115000"/>
                        </a:lnSpc>
                        <a:spcBef>
                          <a:spcPts val="1200"/>
                        </a:spcBef>
                        <a:spcAft>
                          <a:spcPts val="0"/>
                        </a:spcAft>
                        <a:buNone/>
                      </a:pPr>
                      <a:r>
                        <a:rPr lang="en-US" sz="1400" dirty="0" err="1">
                          <a:solidFill>
                            <a:srgbClr val="4A86E8"/>
                          </a:solidFill>
                          <a:latin typeface="Calibri"/>
                          <a:ea typeface="Calibri"/>
                          <a:cs typeface="Calibri"/>
                          <a:sym typeface="Calibri"/>
                        </a:rPr>
                        <a:t>Δημιουργί</a:t>
                      </a:r>
                      <a:r>
                        <a:rPr lang="en-US" sz="1400" dirty="0">
                          <a:solidFill>
                            <a:srgbClr val="4A86E8"/>
                          </a:solidFill>
                          <a:latin typeface="Calibri"/>
                          <a:ea typeface="Calibri"/>
                          <a:cs typeface="Calibri"/>
                          <a:sym typeface="Calibri"/>
                        </a:rPr>
                        <a:t>α </a:t>
                      </a:r>
                      <a:r>
                        <a:rPr lang="el-GR" sz="1400" dirty="0">
                          <a:solidFill>
                            <a:srgbClr val="4A86E8"/>
                          </a:solidFill>
                          <a:latin typeface="Calibri"/>
                          <a:ea typeface="Calibri"/>
                          <a:cs typeface="Calibri"/>
                          <a:sym typeface="Calibri"/>
                        </a:rPr>
                        <a:t>Ψ</a:t>
                      </a:r>
                      <a:r>
                        <a:rPr lang="en-US" sz="1400" dirty="0" err="1">
                          <a:solidFill>
                            <a:srgbClr val="4A86E8"/>
                          </a:solidFill>
                          <a:latin typeface="Calibri"/>
                          <a:ea typeface="Calibri"/>
                          <a:cs typeface="Calibri"/>
                          <a:sym typeface="Calibri"/>
                        </a:rPr>
                        <a:t>ηφι</a:t>
                      </a:r>
                      <a:r>
                        <a:rPr lang="en-US" sz="1400" dirty="0">
                          <a:solidFill>
                            <a:srgbClr val="4A86E8"/>
                          </a:solidFill>
                          <a:latin typeface="Calibri"/>
                          <a:ea typeface="Calibri"/>
                          <a:cs typeface="Calibri"/>
                          <a:sym typeface="Calibri"/>
                        </a:rPr>
                        <a:t>ακού </a:t>
                      </a:r>
                      <a:r>
                        <a:rPr lang="el-GR" sz="1400" dirty="0">
                          <a:solidFill>
                            <a:srgbClr val="4A86E8"/>
                          </a:solidFill>
                          <a:latin typeface="Calibri"/>
                          <a:ea typeface="Calibri"/>
                          <a:cs typeface="Calibri"/>
                          <a:sym typeface="Calibri"/>
                        </a:rPr>
                        <a:t>Π</a:t>
                      </a:r>
                      <a:r>
                        <a:rPr lang="en-US" sz="1400" dirty="0" err="1">
                          <a:solidFill>
                            <a:srgbClr val="4A86E8"/>
                          </a:solidFill>
                          <a:latin typeface="Calibri"/>
                          <a:ea typeface="Calibri"/>
                          <a:cs typeface="Calibri"/>
                          <a:sym typeface="Calibri"/>
                        </a:rPr>
                        <a:t>εριεχομένου</a:t>
                      </a:r>
                      <a:r>
                        <a:rPr lang="en-US" sz="1400" dirty="0">
                          <a:solidFill>
                            <a:srgbClr val="4A86E8"/>
                          </a:solidFill>
                          <a:latin typeface="Calibri"/>
                          <a:ea typeface="Calibri"/>
                          <a:cs typeface="Calibri"/>
                          <a:sym typeface="Calibri"/>
                        </a:rPr>
                        <a:t>: </a:t>
                      </a:r>
                      <a:r>
                        <a:rPr lang="el-GR" sz="1400" dirty="0">
                          <a:latin typeface="Calibri"/>
                          <a:ea typeface="Calibri"/>
                          <a:cs typeface="Calibri"/>
                          <a:sym typeface="Calibri"/>
                        </a:rPr>
                        <a:t>Οι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 μπορούσαν να χρησιμοποιήσουν καινοτόμα ψηφιακά εργαλεία για να δημιουργήσουν μια ψηφιακή αφίσα.</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400" dirty="0" err="1">
                          <a:solidFill>
                            <a:srgbClr val="4A86E8"/>
                          </a:solidFill>
                          <a:latin typeface="Calibri"/>
                          <a:ea typeface="Calibri"/>
                          <a:cs typeface="Calibri"/>
                          <a:sym typeface="Calibri"/>
                        </a:rPr>
                        <a:t>P3</a:t>
                      </a:r>
                      <a:r>
                        <a:rPr lang="en-US" sz="1400" dirty="0">
                          <a:solidFill>
                            <a:srgbClr val="4A86E8"/>
                          </a:solidFill>
                          <a:latin typeface="Calibri"/>
                          <a:ea typeface="Calibri"/>
                          <a:cs typeface="Calibri"/>
                          <a:sym typeface="Calibri"/>
                        </a:rPr>
                        <a:t> </a:t>
                      </a:r>
                      <a:r>
                        <a:rPr lang="el-GR" sz="1400" dirty="0">
                          <a:solidFill>
                            <a:srgbClr val="4A86E8"/>
                          </a:solidFill>
                          <a:latin typeface="Calibri"/>
                          <a:ea typeface="Calibri"/>
                          <a:cs typeface="Calibri"/>
                          <a:sym typeface="Calibri"/>
                        </a:rPr>
                        <a:t>Ευημερία</a:t>
                      </a:r>
                      <a:r>
                        <a:rPr lang="en-US" sz="1400" dirty="0">
                          <a:solidFill>
                            <a:srgbClr val="4A86E8"/>
                          </a:solidFill>
                          <a:latin typeface="Calibri"/>
                          <a:ea typeface="Calibri"/>
                          <a:cs typeface="Calibri"/>
                          <a:sym typeface="Calibri"/>
                        </a:rPr>
                        <a:t>: </a:t>
                      </a:r>
                      <a:r>
                        <a:rPr lang="el-GR" sz="1400" dirty="0">
                          <a:latin typeface="Calibri"/>
                          <a:ea typeface="Calibri"/>
                          <a:cs typeface="Calibri"/>
                          <a:sym typeface="Calibri"/>
                        </a:rPr>
                        <a:t>Οι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 π</a:t>
                      </a:r>
                      <a:r>
                        <a:rPr lang="en-US" sz="1400" dirty="0" err="1">
                          <a:latin typeface="Calibri"/>
                          <a:ea typeface="Calibri"/>
                          <a:cs typeface="Calibri"/>
                          <a:sym typeface="Calibri"/>
                        </a:rPr>
                        <a:t>ρέ</a:t>
                      </a:r>
                      <a:r>
                        <a:rPr lang="en-US" sz="1400" dirty="0">
                          <a:latin typeface="Calibri"/>
                          <a:ea typeface="Calibri"/>
                          <a:cs typeface="Calibri"/>
                          <a:sym typeface="Calibri"/>
                        </a:rPr>
                        <a:t>πει να ενθαρρύνονται να εφαρμόζουν τεχνικές και στρατηγικές ενσυνειδητότητας για τη ρύθμιση των συναισθημάτων τους</a:t>
                      </a:r>
                      <a:r>
                        <a:rPr lang="el-GR" sz="1400" dirty="0">
                          <a:latin typeface="Calibri"/>
                          <a:ea typeface="Calibri"/>
                          <a:cs typeface="Calibri"/>
                          <a:sym typeface="Calibri"/>
                        </a:rPr>
                        <a:t>.</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057275">
                <a:tc vMerge="1">
                  <a:txBody>
                    <a:bodyPr/>
                    <a:lstStyle/>
                    <a:p>
                      <a:endParaRPr lang="en-US"/>
                    </a:p>
                  </a:txBody>
                  <a:tcPr/>
                </a:tc>
                <a:tc>
                  <a:txBody>
                    <a:bodyPr/>
                    <a:lstStyle/>
                    <a:p>
                      <a:pPr marL="0" lvl="0" indent="0" algn="l" rtl="0">
                        <a:lnSpc>
                          <a:spcPct val="115000"/>
                        </a:lnSpc>
                        <a:spcBef>
                          <a:spcPts val="1200"/>
                        </a:spcBef>
                        <a:spcAft>
                          <a:spcPts val="0"/>
                        </a:spcAft>
                        <a:buNone/>
                      </a:pPr>
                      <a:r>
                        <a:rPr lang="en-US" sz="1400" dirty="0" err="1">
                          <a:solidFill>
                            <a:srgbClr val="4A86E8"/>
                          </a:solidFill>
                          <a:latin typeface="Calibri"/>
                          <a:ea typeface="Calibri"/>
                          <a:cs typeface="Calibri"/>
                          <a:sym typeface="Calibri"/>
                        </a:rPr>
                        <a:t>Ασφάλει</a:t>
                      </a:r>
                      <a:r>
                        <a:rPr lang="en-US" sz="1400" dirty="0">
                          <a:solidFill>
                            <a:srgbClr val="4A86E8"/>
                          </a:solidFill>
                          <a:latin typeface="Calibri"/>
                          <a:ea typeface="Calibri"/>
                          <a:cs typeface="Calibri"/>
                          <a:sym typeface="Calibri"/>
                        </a:rPr>
                        <a:t>α (</a:t>
                      </a:r>
                      <a:r>
                        <a:rPr lang="el-GR" sz="1400" dirty="0">
                          <a:solidFill>
                            <a:srgbClr val="4A86E8"/>
                          </a:solidFill>
                          <a:latin typeface="Calibri"/>
                          <a:ea typeface="Calibri"/>
                          <a:cs typeface="Calibri"/>
                          <a:sym typeface="Calibri"/>
                        </a:rPr>
                        <a:t>Ευημερία</a:t>
                      </a:r>
                      <a:r>
                        <a:rPr lang="en-US" sz="1400" dirty="0">
                          <a:solidFill>
                            <a:srgbClr val="4A86E8"/>
                          </a:solidFill>
                          <a:latin typeface="Calibri"/>
                          <a:ea typeface="Calibri"/>
                          <a:cs typeface="Calibri"/>
                          <a:sym typeface="Calibri"/>
                        </a:rPr>
                        <a:t>): </a:t>
                      </a:r>
                      <a:r>
                        <a:rPr lang="el-GR" sz="1400" dirty="0">
                          <a:solidFill>
                            <a:srgbClr val="000000"/>
                          </a:solidFill>
                          <a:latin typeface="Calibri"/>
                          <a:ea typeface="Calibri"/>
                          <a:cs typeface="Calibri"/>
                          <a:sym typeface="Calibri"/>
                        </a:rPr>
                        <a:t>Ο</a:t>
                      </a:r>
                      <a:r>
                        <a:rPr lang="el-GR" sz="1400" dirty="0">
                          <a:latin typeface="Calibri"/>
                          <a:ea typeface="Calibri"/>
                          <a:cs typeface="Calibri"/>
                          <a:sym typeface="Calibri"/>
                        </a:rPr>
                        <a:t>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a:t>
                      </a:r>
                      <a:r>
                        <a:rPr lang="el-GR" sz="1400" dirty="0">
                          <a:latin typeface="Calibri"/>
                          <a:ea typeface="Calibri"/>
                          <a:cs typeface="Calibri"/>
                          <a:sym typeface="Calibri"/>
                        </a:rPr>
                        <a:t> πρέπει να</a:t>
                      </a:r>
                      <a:r>
                        <a:rPr lang="en-US" sz="1400" dirty="0">
                          <a:latin typeface="Calibri"/>
                          <a:ea typeface="Calibri"/>
                          <a:cs typeface="Calibri"/>
                          <a:sym typeface="Calibri"/>
                        </a:rPr>
                        <a:t> </a:t>
                      </a:r>
                      <a:r>
                        <a:rPr lang="en-US" sz="1400" dirty="0" err="1">
                          <a:latin typeface="Calibri"/>
                          <a:ea typeface="Calibri"/>
                          <a:cs typeface="Calibri"/>
                          <a:sym typeface="Calibri"/>
                        </a:rPr>
                        <a:t>ενθ</a:t>
                      </a:r>
                      <a:r>
                        <a:rPr lang="en-US" sz="1400" dirty="0">
                          <a:latin typeface="Calibri"/>
                          <a:ea typeface="Calibri"/>
                          <a:cs typeface="Calibri"/>
                          <a:sym typeface="Calibri"/>
                        </a:rPr>
                        <a:t>αρρύνονται να κάνουν διαλείμματα από την οθόνη κατά τη διάρκεια των διαδικτυακών εργασιών και να αναστοχάζονται τις δραστηριότητές τους.</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400" dirty="0">
                          <a:solidFill>
                            <a:srgbClr val="4A86E8"/>
                          </a:solidFill>
                          <a:latin typeface="Calibri"/>
                          <a:ea typeface="Calibri"/>
                          <a:cs typeface="Calibri"/>
                          <a:sym typeface="Calibri"/>
                        </a:rPr>
                        <a:t> </a:t>
                      </a:r>
                      <a:endParaRPr sz="1400"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3ae6d943e68_0_417"/>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458" name="Google Shape;458;g3ae6d943e68_0_417"/>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459" name="Google Shape;459;g3ae6d943e68_0_417"/>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460" name="Google Shape;460;g3ae6d943e68_0_417"/>
          <p:cNvPicPr preferRelativeResize="0"/>
          <p:nvPr/>
        </p:nvPicPr>
        <p:blipFill>
          <a:blip r:embed="rId3">
            <a:alphaModFix/>
          </a:blip>
          <a:stretch>
            <a:fillRect/>
          </a:stretch>
        </p:blipFill>
        <p:spPr>
          <a:xfrm>
            <a:off x="9535575" y="1807038"/>
            <a:ext cx="2656425" cy="1985875"/>
          </a:xfrm>
          <a:prstGeom prst="rect">
            <a:avLst/>
          </a:prstGeom>
          <a:noFill/>
          <a:ln>
            <a:noFill/>
          </a:ln>
        </p:spPr>
      </p:pic>
      <p:graphicFrame>
        <p:nvGraphicFramePr>
          <p:cNvPr id="461" name="Google Shape;461;g3ae6d943e68_0_417"/>
          <p:cNvGraphicFramePr/>
          <p:nvPr>
            <p:extLst>
              <p:ext uri="{D42A27DB-BD31-4B8C-83A1-F6EECF244321}">
                <p14:modId xmlns:p14="http://schemas.microsoft.com/office/powerpoint/2010/main" val="96215114"/>
              </p:ext>
            </p:extLst>
          </p:nvPr>
        </p:nvGraphicFramePr>
        <p:xfrm>
          <a:off x="2332163" y="1807038"/>
          <a:ext cx="7203400" cy="4896994"/>
        </p:xfrm>
        <a:graphic>
          <a:graphicData uri="http://schemas.openxmlformats.org/drawingml/2006/table">
            <a:tbl>
              <a:tblPr>
                <a:noFill/>
                <a:tableStyleId>{FEBE8A08-8D04-4111-BEEB-F7518B2CC316}</a:tableStyleId>
              </a:tblPr>
              <a:tblGrid>
                <a:gridCol w="1226875">
                  <a:extLst>
                    <a:ext uri="{9D8B030D-6E8A-4147-A177-3AD203B41FA5}">
                      <a16:colId xmlns:a16="http://schemas.microsoft.com/office/drawing/2014/main" val="20000"/>
                    </a:ext>
                  </a:extLst>
                </a:gridCol>
                <a:gridCol w="3619925">
                  <a:extLst>
                    <a:ext uri="{9D8B030D-6E8A-4147-A177-3AD203B41FA5}">
                      <a16:colId xmlns:a16="http://schemas.microsoft.com/office/drawing/2014/main" val="20001"/>
                    </a:ext>
                  </a:extLst>
                </a:gridCol>
                <a:gridCol w="2356600">
                  <a:extLst>
                    <a:ext uri="{9D8B030D-6E8A-4147-A177-3AD203B41FA5}">
                      <a16:colId xmlns:a16="http://schemas.microsoft.com/office/drawing/2014/main" val="20002"/>
                    </a:ext>
                  </a:extLst>
                </a:gridCol>
              </a:tblGrid>
              <a:tr h="180975">
                <a:tc rowSpan="3">
                  <a:txBody>
                    <a:bodyPr/>
                    <a:lstStyle/>
                    <a:p>
                      <a:pPr marL="0" lvl="0" indent="0" algn="ctr" rtl="0">
                        <a:lnSpc>
                          <a:spcPct val="115000"/>
                        </a:lnSpc>
                        <a:spcBef>
                          <a:spcPts val="1200"/>
                        </a:spcBef>
                        <a:spcAft>
                          <a:spcPts val="0"/>
                        </a:spcAft>
                        <a:buNone/>
                      </a:pPr>
                      <a:r>
                        <a:rPr lang="en-US" sz="1600" dirty="0">
                          <a:latin typeface="Calibri"/>
                          <a:ea typeface="Calibri"/>
                          <a:cs typeface="Calibri"/>
                          <a:sym typeface="Calibri"/>
                        </a:rPr>
                        <a:t> </a:t>
                      </a:r>
                      <a:endParaRPr sz="1600" dirty="0">
                        <a:latin typeface="Calibri"/>
                        <a:ea typeface="Calibri"/>
                        <a:cs typeface="Calibri"/>
                        <a:sym typeface="Calibri"/>
                      </a:endParaRPr>
                    </a:p>
                    <a:p>
                      <a:pPr marL="0" lvl="0" indent="0" algn="ctr" rtl="0">
                        <a:lnSpc>
                          <a:spcPct val="115000"/>
                        </a:lnSpc>
                        <a:spcBef>
                          <a:spcPts val="1200"/>
                        </a:spcBef>
                        <a:spcAft>
                          <a:spcPts val="0"/>
                        </a:spcAft>
                        <a:buNone/>
                      </a:pPr>
                      <a:r>
                        <a:rPr lang="en-US" sz="1600" dirty="0">
                          <a:latin typeface="Calibri"/>
                          <a:ea typeface="Calibri"/>
                          <a:cs typeface="Calibri"/>
                          <a:sym typeface="Calibri"/>
                        </a:rPr>
                        <a:t> </a:t>
                      </a:r>
                      <a:endParaRPr sz="1600" dirty="0">
                        <a:latin typeface="Calibri"/>
                        <a:ea typeface="Calibri"/>
                        <a:cs typeface="Calibri"/>
                        <a:sym typeface="Calibri"/>
                      </a:endParaRPr>
                    </a:p>
                    <a:p>
                      <a:pPr marL="0" lvl="0" indent="0" algn="ctr" rtl="0">
                        <a:lnSpc>
                          <a:spcPct val="115000"/>
                        </a:lnSpc>
                        <a:spcBef>
                          <a:spcPts val="1200"/>
                        </a:spcBef>
                        <a:spcAft>
                          <a:spcPts val="0"/>
                        </a:spcAft>
                        <a:buNone/>
                      </a:pPr>
                      <a:r>
                        <a:rPr lang="en-US" sz="1600" dirty="0">
                          <a:latin typeface="Calibri"/>
                          <a:ea typeface="Calibri"/>
                          <a:cs typeface="Calibri"/>
                          <a:sym typeface="Calibri"/>
                        </a:rPr>
                        <a:t> </a:t>
                      </a:r>
                      <a:endParaRPr sz="1600" dirty="0">
                        <a:latin typeface="Calibri"/>
                        <a:ea typeface="Calibri"/>
                        <a:cs typeface="Calibri"/>
                        <a:sym typeface="Calibri"/>
                      </a:endParaRPr>
                    </a:p>
                    <a:p>
                      <a:pPr marL="0" lvl="0" indent="0" algn="ctr" rtl="0">
                        <a:lnSpc>
                          <a:spcPct val="115000"/>
                        </a:lnSpc>
                        <a:spcBef>
                          <a:spcPts val="1200"/>
                        </a:spcBef>
                        <a:spcAft>
                          <a:spcPts val="0"/>
                        </a:spcAft>
                        <a:buNone/>
                      </a:pPr>
                      <a:r>
                        <a:rPr lang="en-US" sz="1600" dirty="0">
                          <a:latin typeface="Calibri"/>
                          <a:ea typeface="Calibri"/>
                          <a:cs typeface="Calibri"/>
                          <a:sym typeface="Calibri"/>
                        </a:rPr>
                        <a:t> </a:t>
                      </a:r>
                      <a:endParaRPr sz="1600" dirty="0">
                        <a:latin typeface="Calibri"/>
                        <a:ea typeface="Calibri"/>
                        <a:cs typeface="Calibri"/>
                        <a:sym typeface="Calibri"/>
                      </a:endParaRPr>
                    </a:p>
                    <a:p>
                      <a:pPr marL="0" lvl="0" indent="0" algn="ctr" rtl="0">
                        <a:lnSpc>
                          <a:spcPct val="115000"/>
                        </a:lnSpc>
                        <a:spcBef>
                          <a:spcPts val="1200"/>
                        </a:spcBef>
                        <a:spcAft>
                          <a:spcPts val="0"/>
                        </a:spcAft>
                        <a:buNone/>
                      </a:pPr>
                      <a:r>
                        <a:rPr lang="en-US" sz="1600" dirty="0">
                          <a:latin typeface="Calibri"/>
                          <a:ea typeface="Calibri"/>
                          <a:cs typeface="Calibri"/>
                          <a:sym typeface="Calibri"/>
                        </a:rPr>
                        <a:t> </a:t>
                      </a:r>
                      <a:endParaRPr sz="1600" dirty="0">
                        <a:latin typeface="Calibri"/>
                        <a:ea typeface="Calibri"/>
                        <a:cs typeface="Calibri"/>
                        <a:sym typeface="Calibri"/>
                      </a:endParaRPr>
                    </a:p>
                    <a:p>
                      <a:pPr marL="0" lvl="0" indent="0" algn="ctr" rtl="0">
                        <a:lnSpc>
                          <a:spcPct val="115000"/>
                        </a:lnSpc>
                        <a:spcBef>
                          <a:spcPts val="1200"/>
                        </a:spcBef>
                        <a:spcAft>
                          <a:spcPts val="0"/>
                        </a:spcAft>
                        <a:buNone/>
                      </a:pPr>
                      <a:r>
                        <a:rPr lang="el-GR" sz="1600" b="1" dirty="0" err="1">
                          <a:solidFill>
                            <a:srgbClr val="4A86E8"/>
                          </a:solidFill>
                          <a:latin typeface="Calibri"/>
                          <a:ea typeface="Calibri"/>
                          <a:cs typeface="Calibri"/>
                          <a:sym typeface="Calibri"/>
                        </a:rPr>
                        <a:t>ΔΕΣΜΕΥΣ</a:t>
                      </a:r>
                      <a:r>
                        <a:rPr lang="en-US" sz="1600" b="1" dirty="0">
                          <a:solidFill>
                            <a:srgbClr val="4A86E8"/>
                          </a:solidFill>
                          <a:latin typeface="Calibri"/>
                          <a:ea typeface="Calibri"/>
                          <a:cs typeface="Calibri"/>
                          <a:sym typeface="Calibri"/>
                        </a:rPr>
                        <a:t>Η</a:t>
                      </a:r>
                      <a:endParaRPr sz="1600" b="1" dirty="0">
                        <a:solidFill>
                          <a:srgbClr val="4A86E8"/>
                        </a:solidFill>
                        <a:latin typeface="Calibri"/>
                        <a:ea typeface="Calibri"/>
                        <a:cs typeface="Calibri"/>
                        <a:sym typeface="Calibri"/>
                      </a:endParaRPr>
                    </a:p>
                  </a:txBody>
                  <a:tcPr marL="63500" marR="63500" marT="0" marB="0">
                    <a:lnL w="79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600" b="1" dirty="0" err="1">
                          <a:solidFill>
                            <a:srgbClr val="4A86E8"/>
                          </a:solidFill>
                          <a:latin typeface="Calibri"/>
                          <a:ea typeface="Calibri"/>
                          <a:cs typeface="Calibri"/>
                          <a:sym typeface="Calibri"/>
                        </a:rPr>
                        <a:t>DIGCOMP</a:t>
                      </a:r>
                      <a:endParaRPr sz="16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600" b="1" dirty="0" err="1">
                          <a:solidFill>
                            <a:srgbClr val="4A86E8"/>
                          </a:solidFill>
                          <a:latin typeface="Calibri"/>
                          <a:ea typeface="Calibri"/>
                          <a:cs typeface="Calibri"/>
                          <a:sym typeface="Calibri"/>
                        </a:rPr>
                        <a:t>LIFECOMP</a:t>
                      </a:r>
                      <a:endParaRPr sz="16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09700">
                <a:tc vMerge="1">
                  <a:txBody>
                    <a:bodyPr/>
                    <a:lstStyle/>
                    <a:p>
                      <a:endParaRPr lang="en-US"/>
                    </a:p>
                  </a:txBody>
                  <a:tcPr/>
                </a:tc>
                <a:tc>
                  <a:txBody>
                    <a:bodyPr/>
                    <a:lstStyle/>
                    <a:p>
                      <a:pPr marL="0" lvl="0" indent="0" algn="ctr" rtl="0">
                        <a:lnSpc>
                          <a:spcPct val="115000"/>
                        </a:lnSpc>
                        <a:spcBef>
                          <a:spcPts val="1200"/>
                        </a:spcBef>
                        <a:spcAft>
                          <a:spcPts val="0"/>
                        </a:spcAft>
                        <a:buNone/>
                      </a:pPr>
                      <a:r>
                        <a:rPr lang="en-US" sz="1400" dirty="0">
                          <a:solidFill>
                            <a:srgbClr val="4A86E8"/>
                          </a:solidFill>
                          <a:latin typeface="Calibri"/>
                          <a:ea typeface="Calibri"/>
                          <a:cs typeface="Calibri"/>
                          <a:sym typeface="Calibri"/>
                        </a:rPr>
                        <a:t>Επ</a:t>
                      </a:r>
                      <a:r>
                        <a:rPr lang="en-US" sz="1400" dirty="0" err="1">
                          <a:solidFill>
                            <a:srgbClr val="4A86E8"/>
                          </a:solidFill>
                          <a:latin typeface="Calibri"/>
                          <a:ea typeface="Calibri"/>
                          <a:cs typeface="Calibri"/>
                          <a:sym typeface="Calibri"/>
                        </a:rPr>
                        <a:t>ικοινωνί</a:t>
                      </a:r>
                      <a:r>
                        <a:rPr lang="en-US" sz="1400" dirty="0">
                          <a:solidFill>
                            <a:srgbClr val="4A86E8"/>
                          </a:solidFill>
                          <a:latin typeface="Calibri"/>
                          <a:ea typeface="Calibri"/>
                          <a:cs typeface="Calibri"/>
                          <a:sym typeface="Calibri"/>
                        </a:rPr>
                        <a:t>α και </a:t>
                      </a:r>
                      <a:r>
                        <a:rPr lang="el-GR" sz="1400" dirty="0">
                          <a:solidFill>
                            <a:srgbClr val="4A86E8"/>
                          </a:solidFill>
                          <a:latin typeface="Calibri"/>
                          <a:ea typeface="Calibri"/>
                          <a:cs typeface="Calibri"/>
                          <a:sym typeface="Calibri"/>
                        </a:rPr>
                        <a:t>Σ</a:t>
                      </a:r>
                      <a:r>
                        <a:rPr lang="en-US" sz="1400" dirty="0" err="1">
                          <a:solidFill>
                            <a:srgbClr val="4A86E8"/>
                          </a:solidFill>
                          <a:latin typeface="Calibri"/>
                          <a:ea typeface="Calibri"/>
                          <a:cs typeface="Calibri"/>
                          <a:sym typeface="Calibri"/>
                        </a:rPr>
                        <a:t>υνεργ</a:t>
                      </a:r>
                      <a:r>
                        <a:rPr lang="en-US" sz="1400" dirty="0">
                          <a:solidFill>
                            <a:srgbClr val="4A86E8"/>
                          </a:solidFill>
                          <a:latin typeface="Calibri"/>
                          <a:ea typeface="Calibri"/>
                          <a:cs typeface="Calibri"/>
                          <a:sym typeface="Calibri"/>
                        </a:rPr>
                        <a:t>ασία: </a:t>
                      </a:r>
                      <a:r>
                        <a:rPr lang="en-US" sz="1400" dirty="0">
                          <a:latin typeface="Calibri"/>
                          <a:ea typeface="Calibri"/>
                          <a:cs typeface="Calibri"/>
                          <a:sym typeface="Calibri"/>
                        </a:rPr>
                        <a:t>Οι εκπαιδευτικοί θα μπορούσαν να χρησιμοποιήσουν μια μέθοδο μάθησης </a:t>
                      </a:r>
                      <a:r>
                        <a:rPr lang="el-GR" sz="1400" dirty="0">
                          <a:latin typeface="Calibri"/>
                          <a:ea typeface="Calibri"/>
                          <a:cs typeface="Calibri"/>
                          <a:sym typeface="Calibri"/>
                        </a:rPr>
                        <a:t>που βασίζεται</a:t>
                      </a:r>
                      <a:r>
                        <a:rPr lang="en-US" sz="1400" dirty="0">
                          <a:latin typeface="Calibri"/>
                          <a:ea typeface="Calibri"/>
                          <a:cs typeface="Calibri"/>
                          <a:sym typeface="Calibri"/>
                        </a:rPr>
                        <a:t> σε παιχνίδια, π.χ. να </a:t>
                      </a:r>
                      <a:r>
                        <a:rPr lang="en-US" sz="1400" dirty="0" err="1">
                          <a:latin typeface="Calibri"/>
                          <a:ea typeface="Calibri"/>
                          <a:cs typeface="Calibri"/>
                          <a:sym typeface="Calibri"/>
                        </a:rPr>
                        <a:t>χωρίσουν</a:t>
                      </a:r>
                      <a:r>
                        <a:rPr lang="en-US" sz="1400" dirty="0">
                          <a:latin typeface="Calibri"/>
                          <a:ea typeface="Calibri"/>
                          <a:cs typeface="Calibri"/>
                          <a:sym typeface="Calibri"/>
                        </a:rPr>
                        <a:t> </a:t>
                      </a:r>
                      <a:r>
                        <a:rPr lang="el-GR" sz="1400" dirty="0">
                          <a:latin typeface="Calibri"/>
                          <a:ea typeface="Calibri"/>
                          <a:cs typeface="Calibri"/>
                          <a:sym typeface="Calibri"/>
                        </a:rPr>
                        <a:t>τους/τις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a:t>
                      </a:r>
                      <a:r>
                        <a:rPr lang="en-US" sz="1400" dirty="0" err="1">
                          <a:latin typeface="Calibri"/>
                          <a:ea typeface="Calibri"/>
                          <a:cs typeface="Calibri"/>
                          <a:sym typeface="Calibri"/>
                        </a:rPr>
                        <a:t>σε</a:t>
                      </a:r>
                      <a:r>
                        <a:rPr lang="en-US" sz="1400" dirty="0">
                          <a:latin typeface="Calibri"/>
                          <a:ea typeface="Calibri"/>
                          <a:cs typeface="Calibri"/>
                          <a:sym typeface="Calibri"/>
                        </a:rPr>
                        <a:t> </a:t>
                      </a:r>
                      <a:r>
                        <a:rPr lang="en-US" sz="1400" dirty="0" err="1">
                          <a:latin typeface="Calibri"/>
                          <a:ea typeface="Calibri"/>
                          <a:cs typeface="Calibri"/>
                          <a:sym typeface="Calibri"/>
                        </a:rPr>
                        <a:t>ομάδες</a:t>
                      </a:r>
                      <a:r>
                        <a:rPr lang="en-US" sz="1400" dirty="0">
                          <a:latin typeface="Calibri"/>
                          <a:ea typeface="Calibri"/>
                          <a:cs typeface="Calibri"/>
                          <a:sym typeface="Calibri"/>
                        </a:rPr>
                        <a:t> και να τους </a:t>
                      </a:r>
                      <a:r>
                        <a:rPr lang="en-US" sz="1400" dirty="0" err="1">
                          <a:latin typeface="Calibri"/>
                          <a:ea typeface="Calibri"/>
                          <a:cs typeface="Calibri"/>
                          <a:sym typeface="Calibri"/>
                        </a:rPr>
                        <a:t>δώσουν</a:t>
                      </a:r>
                      <a:r>
                        <a:rPr lang="en-US" sz="1400" dirty="0">
                          <a:latin typeface="Calibri"/>
                          <a:ea typeface="Calibri"/>
                          <a:cs typeface="Calibri"/>
                          <a:sym typeface="Calibri"/>
                        </a:rPr>
                        <a:t> </a:t>
                      </a:r>
                      <a:r>
                        <a:rPr lang="en-US" sz="1400" dirty="0" err="1">
                          <a:latin typeface="Calibri"/>
                          <a:ea typeface="Calibri"/>
                          <a:cs typeface="Calibri"/>
                          <a:sym typeface="Calibri"/>
                        </a:rPr>
                        <a:t>έν</a:t>
                      </a:r>
                      <a:r>
                        <a:rPr lang="en-US" sz="1400" dirty="0">
                          <a:latin typeface="Calibri"/>
                          <a:ea typeface="Calibri"/>
                          <a:cs typeface="Calibri"/>
                          <a:sym typeface="Calibri"/>
                        </a:rPr>
                        <a:t>α διαδικτυακό κουίζ. Η </a:t>
                      </a:r>
                      <a:r>
                        <a:rPr lang="en-US" sz="1400" dirty="0" err="1">
                          <a:latin typeface="Calibri"/>
                          <a:ea typeface="Calibri"/>
                          <a:cs typeface="Calibri"/>
                          <a:sym typeface="Calibri"/>
                        </a:rPr>
                        <a:t>νικήτρι</a:t>
                      </a:r>
                      <a:r>
                        <a:rPr lang="en-US" sz="1400" dirty="0">
                          <a:latin typeface="Calibri"/>
                          <a:ea typeface="Calibri"/>
                          <a:cs typeface="Calibri"/>
                          <a:sym typeface="Calibri"/>
                        </a:rPr>
                        <a:t>α ομάδα θα κερδίσει ένα βραβείο.</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400" dirty="0">
                          <a:solidFill>
                            <a:srgbClr val="4A86E8"/>
                          </a:solidFill>
                          <a:latin typeface="Calibri"/>
                          <a:ea typeface="Calibri"/>
                          <a:cs typeface="Calibri"/>
                          <a:sym typeface="Calibri"/>
                        </a:rPr>
                        <a:t>P1 </a:t>
                      </a:r>
                      <a:r>
                        <a:rPr lang="en-US" sz="1400" dirty="0" err="1">
                          <a:solidFill>
                            <a:srgbClr val="4A86E8"/>
                          </a:solidFill>
                          <a:latin typeface="Calibri"/>
                          <a:ea typeface="Calibri"/>
                          <a:cs typeface="Calibri"/>
                          <a:sym typeface="Calibri"/>
                        </a:rPr>
                        <a:t>Αυτορρύθμιση</a:t>
                      </a:r>
                      <a:r>
                        <a:rPr lang="en-US" sz="1400" dirty="0">
                          <a:solidFill>
                            <a:srgbClr val="4A86E8"/>
                          </a:solidFill>
                          <a:latin typeface="Calibri"/>
                          <a:ea typeface="Calibri"/>
                          <a:cs typeface="Calibri"/>
                          <a:sym typeface="Calibri"/>
                        </a:rPr>
                        <a:t>: </a:t>
                      </a:r>
                      <a:r>
                        <a:rPr lang="en-US" sz="1400" dirty="0">
                          <a:latin typeface="Calibri"/>
                          <a:ea typeface="Calibri"/>
                          <a:cs typeface="Calibri"/>
                          <a:sym typeface="Calibri"/>
                        </a:rPr>
                        <a:t> </a:t>
                      </a:r>
                      <a:r>
                        <a:rPr lang="el-GR" sz="1400" dirty="0">
                          <a:latin typeface="Calibri"/>
                          <a:ea typeface="Calibri"/>
                          <a:cs typeface="Calibri"/>
                          <a:sym typeface="Calibri"/>
                        </a:rPr>
                        <a:t>Οι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 π</a:t>
                      </a:r>
                      <a:r>
                        <a:rPr lang="en-US" sz="1400" dirty="0" err="1">
                          <a:latin typeface="Calibri"/>
                          <a:ea typeface="Calibri"/>
                          <a:cs typeface="Calibri"/>
                          <a:sym typeface="Calibri"/>
                        </a:rPr>
                        <a:t>ρέ</a:t>
                      </a:r>
                      <a:r>
                        <a:rPr lang="en-US" sz="1400" dirty="0">
                          <a:latin typeface="Calibri"/>
                          <a:ea typeface="Calibri"/>
                          <a:cs typeface="Calibri"/>
                          <a:sym typeface="Calibri"/>
                        </a:rPr>
                        <a:t>πει να ενθαρρύνονται να αναπτύξουν αυτογνωσία και συναισθηματική νοημοσύνη μέσω πρακτικών αναστοχασμού, όπως η τήρηση ημερολογίου αναστοχασμού ή η παροχή ανατροφοδότησης στους</a:t>
                      </a:r>
                      <a:r>
                        <a:rPr lang="el-GR" sz="1400" dirty="0">
                          <a:latin typeface="Calibri"/>
                          <a:ea typeface="Calibri"/>
                          <a:cs typeface="Calibri"/>
                          <a:sym typeface="Calibri"/>
                        </a:rPr>
                        <a:t>/στις</a:t>
                      </a:r>
                      <a:r>
                        <a:rPr lang="en-US" sz="1400" dirty="0">
                          <a:latin typeface="Calibri"/>
                          <a:ea typeface="Calibri"/>
                          <a:cs typeface="Calibri"/>
                          <a:sym typeface="Calibri"/>
                        </a:rPr>
                        <a:t> </a:t>
                      </a:r>
                      <a:r>
                        <a:rPr lang="en-US" sz="1400" dirty="0" err="1">
                          <a:latin typeface="Calibri"/>
                          <a:ea typeface="Calibri"/>
                          <a:cs typeface="Calibri"/>
                          <a:sym typeface="Calibri"/>
                        </a:rPr>
                        <a:t>συμμ</a:t>
                      </a:r>
                      <a:r>
                        <a:rPr lang="en-US" sz="1400" dirty="0">
                          <a:latin typeface="Calibri"/>
                          <a:ea typeface="Calibri"/>
                          <a:cs typeface="Calibri"/>
                          <a:sym typeface="Calibri"/>
                        </a:rPr>
                        <a:t>αθητές</a:t>
                      </a:r>
                      <a:r>
                        <a:rPr lang="el-GR" sz="1400" dirty="0">
                          <a:latin typeface="Calibri"/>
                          <a:ea typeface="Calibri"/>
                          <a:cs typeface="Calibri"/>
                          <a:sym typeface="Calibri"/>
                        </a:rPr>
                        <a:t>/-</a:t>
                      </a:r>
                      <a:r>
                        <a:rPr lang="el-GR" sz="1400" dirty="0" err="1">
                          <a:latin typeface="Calibri"/>
                          <a:ea typeface="Calibri"/>
                          <a:cs typeface="Calibri"/>
                          <a:sym typeface="Calibri"/>
                        </a:rPr>
                        <a:t>τριές</a:t>
                      </a:r>
                      <a:r>
                        <a:rPr lang="en-US" sz="1400" dirty="0">
                          <a:latin typeface="Calibri"/>
                          <a:ea typeface="Calibri"/>
                          <a:cs typeface="Calibri"/>
                          <a:sym typeface="Calibri"/>
                        </a:rPr>
                        <a:t> τους.</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57275">
                <a:tc vMerge="1">
                  <a:txBody>
                    <a:bodyPr/>
                    <a:lstStyle/>
                    <a:p>
                      <a:endParaRPr lang="en-US"/>
                    </a:p>
                  </a:txBody>
                  <a:tcPr/>
                </a:tc>
                <a:tc>
                  <a:txBody>
                    <a:bodyPr/>
                    <a:lstStyle/>
                    <a:p>
                      <a:pPr marL="0" lvl="0" indent="0" algn="ctr" rtl="0">
                        <a:lnSpc>
                          <a:spcPct val="115000"/>
                        </a:lnSpc>
                        <a:spcBef>
                          <a:spcPts val="1200"/>
                        </a:spcBef>
                        <a:spcAft>
                          <a:spcPts val="0"/>
                        </a:spcAft>
                        <a:buNone/>
                      </a:pPr>
                      <a:r>
                        <a:rPr lang="en-US" sz="1400" dirty="0" err="1">
                          <a:solidFill>
                            <a:srgbClr val="4A86E8"/>
                          </a:solidFill>
                          <a:latin typeface="Calibri"/>
                          <a:ea typeface="Calibri"/>
                          <a:cs typeface="Calibri"/>
                          <a:sym typeface="Calibri"/>
                        </a:rPr>
                        <a:t>Δημιουργί</a:t>
                      </a:r>
                      <a:r>
                        <a:rPr lang="en-US" sz="1400" dirty="0">
                          <a:solidFill>
                            <a:srgbClr val="4A86E8"/>
                          </a:solidFill>
                          <a:latin typeface="Calibri"/>
                          <a:ea typeface="Calibri"/>
                          <a:cs typeface="Calibri"/>
                          <a:sym typeface="Calibri"/>
                        </a:rPr>
                        <a:t>α </a:t>
                      </a:r>
                      <a:r>
                        <a:rPr lang="el-GR" sz="1400" dirty="0">
                          <a:solidFill>
                            <a:srgbClr val="4A86E8"/>
                          </a:solidFill>
                          <a:latin typeface="Calibri"/>
                          <a:ea typeface="Calibri"/>
                          <a:cs typeface="Calibri"/>
                          <a:sym typeface="Calibri"/>
                        </a:rPr>
                        <a:t>Ψ</a:t>
                      </a:r>
                      <a:r>
                        <a:rPr lang="en-US" sz="1400" dirty="0" err="1">
                          <a:solidFill>
                            <a:srgbClr val="4A86E8"/>
                          </a:solidFill>
                          <a:latin typeface="Calibri"/>
                          <a:ea typeface="Calibri"/>
                          <a:cs typeface="Calibri"/>
                          <a:sym typeface="Calibri"/>
                        </a:rPr>
                        <a:t>ηφι</a:t>
                      </a:r>
                      <a:r>
                        <a:rPr lang="en-US" sz="1400" dirty="0">
                          <a:solidFill>
                            <a:srgbClr val="4A86E8"/>
                          </a:solidFill>
                          <a:latin typeface="Calibri"/>
                          <a:ea typeface="Calibri"/>
                          <a:cs typeface="Calibri"/>
                          <a:sym typeface="Calibri"/>
                        </a:rPr>
                        <a:t>ακού </a:t>
                      </a:r>
                      <a:r>
                        <a:rPr lang="el-GR" sz="1400" dirty="0">
                          <a:solidFill>
                            <a:srgbClr val="4A86E8"/>
                          </a:solidFill>
                          <a:latin typeface="Calibri"/>
                          <a:ea typeface="Calibri"/>
                          <a:cs typeface="Calibri"/>
                          <a:sym typeface="Calibri"/>
                        </a:rPr>
                        <a:t>Π</a:t>
                      </a:r>
                      <a:r>
                        <a:rPr lang="en-US" sz="1400" dirty="0" err="1">
                          <a:solidFill>
                            <a:srgbClr val="4A86E8"/>
                          </a:solidFill>
                          <a:latin typeface="Calibri"/>
                          <a:ea typeface="Calibri"/>
                          <a:cs typeface="Calibri"/>
                          <a:sym typeface="Calibri"/>
                        </a:rPr>
                        <a:t>εριεχομένου</a:t>
                      </a:r>
                      <a:r>
                        <a:rPr lang="en-US" sz="1400" dirty="0">
                          <a:solidFill>
                            <a:srgbClr val="4A86E8"/>
                          </a:solidFill>
                          <a:latin typeface="Calibri"/>
                          <a:ea typeface="Calibri"/>
                          <a:cs typeface="Calibri"/>
                          <a:sym typeface="Calibri"/>
                        </a:rPr>
                        <a:t>: </a:t>
                      </a:r>
                      <a:r>
                        <a:rPr lang="en-US" sz="1400" dirty="0">
                          <a:latin typeface="Calibri"/>
                          <a:ea typeface="Calibri"/>
                          <a:cs typeface="Calibri"/>
                          <a:sym typeface="Calibri"/>
                        </a:rPr>
                        <a:t>Μετά το κουίζ, </a:t>
                      </a:r>
                      <a:r>
                        <a:rPr lang="el-GR" sz="1400" dirty="0">
                          <a:latin typeface="Calibri"/>
                          <a:ea typeface="Calibri"/>
                          <a:cs typeface="Calibri"/>
                          <a:sym typeface="Calibri"/>
                        </a:rPr>
                        <a:t>οι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 μπ</a:t>
                      </a:r>
                      <a:r>
                        <a:rPr lang="en-US" sz="1400" dirty="0" err="1">
                          <a:latin typeface="Calibri"/>
                          <a:ea typeface="Calibri"/>
                          <a:cs typeface="Calibri"/>
                          <a:sym typeface="Calibri"/>
                        </a:rPr>
                        <a:t>ορούσ</a:t>
                      </a:r>
                      <a:r>
                        <a:rPr lang="en-US" sz="1400" dirty="0">
                          <a:latin typeface="Calibri"/>
                          <a:ea typeface="Calibri"/>
                          <a:cs typeface="Calibri"/>
                          <a:sym typeface="Calibri"/>
                        </a:rPr>
                        <a:t>αν να χρησιμοποιήσουν ένα ψηφιακό εργαλείο για να δημιουργήσουν μια ψηφιακή αφίσα σχετικά με το θέμα.</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en-US" sz="1400" dirty="0" err="1">
                          <a:solidFill>
                            <a:srgbClr val="4A86E8"/>
                          </a:solidFill>
                          <a:latin typeface="Calibri"/>
                          <a:ea typeface="Calibri"/>
                          <a:cs typeface="Calibri"/>
                          <a:sym typeface="Calibri"/>
                        </a:rPr>
                        <a:t>P3</a:t>
                      </a:r>
                      <a:r>
                        <a:rPr lang="en-US" sz="1400" dirty="0">
                          <a:solidFill>
                            <a:srgbClr val="4A86E8"/>
                          </a:solidFill>
                          <a:latin typeface="Calibri"/>
                          <a:ea typeface="Calibri"/>
                          <a:cs typeface="Calibri"/>
                          <a:sym typeface="Calibri"/>
                        </a:rPr>
                        <a:t> </a:t>
                      </a:r>
                      <a:r>
                        <a:rPr lang="el-GR" sz="1400" dirty="0">
                          <a:solidFill>
                            <a:srgbClr val="4A86E8"/>
                          </a:solidFill>
                          <a:latin typeface="Calibri"/>
                          <a:ea typeface="Calibri"/>
                          <a:cs typeface="Calibri"/>
                          <a:sym typeface="Calibri"/>
                        </a:rPr>
                        <a:t>Ευημερία</a:t>
                      </a:r>
                      <a:r>
                        <a:rPr lang="en-US" sz="1400" dirty="0">
                          <a:solidFill>
                            <a:srgbClr val="4A86E8"/>
                          </a:solidFill>
                          <a:latin typeface="Calibri"/>
                          <a:ea typeface="Calibri"/>
                          <a:cs typeface="Calibri"/>
                          <a:sym typeface="Calibri"/>
                        </a:rPr>
                        <a:t>: </a:t>
                      </a:r>
                      <a:r>
                        <a:rPr lang="el-GR" sz="1400" dirty="0">
                          <a:latin typeface="Calibri"/>
                          <a:ea typeface="Calibri"/>
                          <a:cs typeface="Calibri"/>
                          <a:sym typeface="Calibri"/>
                        </a:rPr>
                        <a:t>Οι μαθήτριες/-</a:t>
                      </a:r>
                      <a:r>
                        <a:rPr lang="el-GR" sz="1400" dirty="0" err="1">
                          <a:latin typeface="Calibri"/>
                          <a:ea typeface="Calibri"/>
                          <a:cs typeface="Calibri"/>
                          <a:sym typeface="Calibri"/>
                        </a:rPr>
                        <a:t>τριες</a:t>
                      </a:r>
                      <a:r>
                        <a:rPr lang="en-US" sz="1400" dirty="0">
                          <a:latin typeface="Calibri"/>
                          <a:ea typeface="Calibri"/>
                          <a:cs typeface="Calibri"/>
                          <a:sym typeface="Calibri"/>
                        </a:rPr>
                        <a:t> θα π</a:t>
                      </a:r>
                      <a:r>
                        <a:rPr lang="en-US" sz="1400" dirty="0" err="1">
                          <a:latin typeface="Calibri"/>
                          <a:ea typeface="Calibri"/>
                          <a:cs typeface="Calibri"/>
                          <a:sym typeface="Calibri"/>
                        </a:rPr>
                        <a:t>ρέ</a:t>
                      </a:r>
                      <a:r>
                        <a:rPr lang="en-US" sz="1400" dirty="0">
                          <a:latin typeface="Calibri"/>
                          <a:ea typeface="Calibri"/>
                          <a:cs typeface="Calibri"/>
                          <a:sym typeface="Calibri"/>
                        </a:rPr>
                        <a:t>πει να ενθαρρύνονται να εφαρμόζουν τεχνικές και στρατηγικές ενσυνειδητότητας για τη ρύθμιση των συναισθημάτων τους.</a:t>
                      </a:r>
                      <a:endParaRPr sz="14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g3ae6d943e68_0_42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467" name="Google Shape;467;g3ae6d943e68_0_42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468" name="Google Shape;468;g3ae6d943e68_0_429"/>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469" name="Google Shape;469;g3ae6d943e68_0_429"/>
          <p:cNvPicPr preferRelativeResize="0"/>
          <p:nvPr/>
        </p:nvPicPr>
        <p:blipFill>
          <a:blip r:embed="rId3">
            <a:alphaModFix/>
          </a:blip>
          <a:stretch>
            <a:fillRect/>
          </a:stretch>
        </p:blipFill>
        <p:spPr>
          <a:xfrm>
            <a:off x="9541500" y="1462675"/>
            <a:ext cx="2650500" cy="1979375"/>
          </a:xfrm>
          <a:prstGeom prst="rect">
            <a:avLst/>
          </a:prstGeom>
          <a:noFill/>
          <a:ln>
            <a:noFill/>
          </a:ln>
        </p:spPr>
      </p:pic>
      <p:graphicFrame>
        <p:nvGraphicFramePr>
          <p:cNvPr id="470" name="Google Shape;470;g3ae6d943e68_0_429"/>
          <p:cNvGraphicFramePr/>
          <p:nvPr>
            <p:extLst>
              <p:ext uri="{D42A27DB-BD31-4B8C-83A1-F6EECF244321}">
                <p14:modId xmlns:p14="http://schemas.microsoft.com/office/powerpoint/2010/main" val="52120764"/>
              </p:ext>
            </p:extLst>
          </p:nvPr>
        </p:nvGraphicFramePr>
        <p:xfrm>
          <a:off x="1224150" y="1462700"/>
          <a:ext cx="8311425" cy="5443540"/>
        </p:xfrm>
        <a:graphic>
          <a:graphicData uri="http://schemas.openxmlformats.org/drawingml/2006/table">
            <a:tbl>
              <a:tblPr>
                <a:noFill/>
                <a:tableStyleId>{FEBE8A08-8D04-4111-BEEB-F7518B2CC316}</a:tableStyleId>
              </a:tblPr>
              <a:tblGrid>
                <a:gridCol w="1794050">
                  <a:extLst>
                    <a:ext uri="{9D8B030D-6E8A-4147-A177-3AD203B41FA5}">
                      <a16:colId xmlns:a16="http://schemas.microsoft.com/office/drawing/2014/main" val="20000"/>
                    </a:ext>
                  </a:extLst>
                </a:gridCol>
                <a:gridCol w="3784275">
                  <a:extLst>
                    <a:ext uri="{9D8B030D-6E8A-4147-A177-3AD203B41FA5}">
                      <a16:colId xmlns:a16="http://schemas.microsoft.com/office/drawing/2014/main" val="20001"/>
                    </a:ext>
                  </a:extLst>
                </a:gridCol>
                <a:gridCol w="2733100">
                  <a:extLst>
                    <a:ext uri="{9D8B030D-6E8A-4147-A177-3AD203B41FA5}">
                      <a16:colId xmlns:a16="http://schemas.microsoft.com/office/drawing/2014/main" val="20002"/>
                    </a:ext>
                  </a:extLst>
                </a:gridCol>
              </a:tblGrid>
              <a:tr h="180975">
                <a:tc rowSpan="5">
                  <a:txBody>
                    <a:bodyPr/>
                    <a:lstStyle/>
                    <a:p>
                      <a:pPr marL="0" lvl="0" indent="0" algn="ctr" rtl="0">
                        <a:lnSpc>
                          <a:spcPct val="115000"/>
                        </a:lnSpc>
                        <a:spcBef>
                          <a:spcPts val="1200"/>
                        </a:spcBef>
                        <a:spcAft>
                          <a:spcPts val="0"/>
                        </a:spcAft>
                        <a:buNone/>
                      </a:pPr>
                      <a:r>
                        <a:rPr lang="en-US" sz="1500" dirty="0">
                          <a:solidFill>
                            <a:srgbClr val="4A86E8"/>
                          </a:solidFill>
                          <a:latin typeface="Calibri"/>
                          <a:ea typeface="Calibri"/>
                          <a:cs typeface="Calibri"/>
                          <a:sym typeface="Calibri"/>
                        </a:rPr>
                        <a:t> </a:t>
                      </a:r>
                      <a:endParaRPr sz="1500"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500" dirty="0">
                          <a:solidFill>
                            <a:srgbClr val="4A86E8"/>
                          </a:solidFill>
                          <a:latin typeface="Calibri"/>
                          <a:ea typeface="Calibri"/>
                          <a:cs typeface="Calibri"/>
                          <a:sym typeface="Calibri"/>
                        </a:rPr>
                        <a:t> </a:t>
                      </a:r>
                      <a:endParaRPr sz="1500"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500" dirty="0">
                          <a:solidFill>
                            <a:srgbClr val="4A86E8"/>
                          </a:solidFill>
                          <a:latin typeface="Calibri"/>
                          <a:ea typeface="Calibri"/>
                          <a:cs typeface="Calibri"/>
                          <a:sym typeface="Calibri"/>
                        </a:rPr>
                        <a:t> </a:t>
                      </a:r>
                      <a:endParaRPr sz="1500"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500" dirty="0">
                          <a:solidFill>
                            <a:srgbClr val="4A86E8"/>
                          </a:solidFill>
                          <a:latin typeface="Calibri"/>
                          <a:ea typeface="Calibri"/>
                          <a:cs typeface="Calibri"/>
                          <a:sym typeface="Calibri"/>
                        </a:rPr>
                        <a:t> </a:t>
                      </a:r>
                      <a:r>
                        <a:rPr lang="en-US" sz="1500" b="1" dirty="0" err="1">
                          <a:solidFill>
                            <a:srgbClr val="4A86E8"/>
                          </a:solidFill>
                          <a:latin typeface="Calibri"/>
                          <a:ea typeface="Calibri"/>
                          <a:cs typeface="Calibri"/>
                          <a:sym typeface="Calibri"/>
                        </a:rPr>
                        <a:t>ΣΧΕΣΕΙΣ</a:t>
                      </a:r>
                      <a:endParaRPr sz="1500" b="1" dirty="0">
                        <a:solidFill>
                          <a:srgbClr val="4A86E8"/>
                        </a:solidFill>
                        <a:latin typeface="Calibri"/>
                        <a:ea typeface="Calibri"/>
                        <a:cs typeface="Calibri"/>
                        <a:sym typeface="Calibri"/>
                      </a:endParaRPr>
                    </a:p>
                  </a:txBody>
                  <a:tcPr marL="63500" marR="63500" marT="0" marB="0">
                    <a:lnL w="79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500" b="1" dirty="0" err="1">
                          <a:solidFill>
                            <a:srgbClr val="4A86E8"/>
                          </a:solidFill>
                          <a:latin typeface="Calibri"/>
                          <a:ea typeface="Calibri"/>
                          <a:cs typeface="Calibri"/>
                          <a:sym typeface="Calibri"/>
                        </a:rPr>
                        <a:t>DIGCOMP</a:t>
                      </a:r>
                      <a:endParaRPr sz="15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500" b="1" dirty="0" err="1">
                          <a:solidFill>
                            <a:srgbClr val="4A86E8"/>
                          </a:solidFill>
                          <a:latin typeface="Calibri"/>
                          <a:ea typeface="Calibri"/>
                          <a:cs typeface="Calibri"/>
                          <a:sym typeface="Calibri"/>
                        </a:rPr>
                        <a:t>LIFECOMP</a:t>
                      </a:r>
                      <a:endParaRPr sz="15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409700">
                <a:tc vMerge="1">
                  <a:txBody>
                    <a:bodyPr/>
                    <a:lstStyle/>
                    <a:p>
                      <a:endParaRPr lang="en-US"/>
                    </a:p>
                  </a:txBody>
                  <a:tcPr/>
                </a:tc>
                <a:tc>
                  <a:txBody>
                    <a:bodyPr/>
                    <a:lstStyle/>
                    <a:p>
                      <a:pPr marL="0" lvl="0" indent="0" algn="l" rtl="0">
                        <a:lnSpc>
                          <a:spcPct val="115000"/>
                        </a:lnSpc>
                        <a:spcBef>
                          <a:spcPts val="1200"/>
                        </a:spcBef>
                        <a:spcAft>
                          <a:spcPts val="0"/>
                        </a:spcAft>
                        <a:buNone/>
                      </a:pPr>
                      <a:r>
                        <a:rPr lang="en-US" sz="1500" dirty="0">
                          <a:solidFill>
                            <a:srgbClr val="4A86E8"/>
                          </a:solidFill>
                          <a:latin typeface="Calibri"/>
                          <a:ea typeface="Calibri"/>
                          <a:cs typeface="Calibri"/>
                          <a:sym typeface="Calibri"/>
                        </a:rPr>
                        <a:t>Επ</a:t>
                      </a:r>
                      <a:r>
                        <a:rPr lang="en-US" sz="1500" dirty="0" err="1">
                          <a:solidFill>
                            <a:srgbClr val="4A86E8"/>
                          </a:solidFill>
                          <a:latin typeface="Calibri"/>
                          <a:ea typeface="Calibri"/>
                          <a:cs typeface="Calibri"/>
                          <a:sym typeface="Calibri"/>
                        </a:rPr>
                        <a:t>ικοινωνί</a:t>
                      </a:r>
                      <a:r>
                        <a:rPr lang="en-US" sz="1500" dirty="0">
                          <a:solidFill>
                            <a:srgbClr val="4A86E8"/>
                          </a:solidFill>
                          <a:latin typeface="Calibri"/>
                          <a:ea typeface="Calibri"/>
                          <a:cs typeface="Calibri"/>
                          <a:sym typeface="Calibri"/>
                        </a:rPr>
                        <a:t>α και </a:t>
                      </a:r>
                      <a:r>
                        <a:rPr lang="el-GR" sz="1500" dirty="0">
                          <a:solidFill>
                            <a:srgbClr val="4A86E8"/>
                          </a:solidFill>
                          <a:latin typeface="Calibri"/>
                          <a:ea typeface="Calibri"/>
                          <a:cs typeface="Calibri"/>
                          <a:sym typeface="Calibri"/>
                        </a:rPr>
                        <a:t>Σ</a:t>
                      </a:r>
                      <a:r>
                        <a:rPr lang="en-US" sz="1500" dirty="0" err="1">
                          <a:solidFill>
                            <a:srgbClr val="4A86E8"/>
                          </a:solidFill>
                          <a:latin typeface="Calibri"/>
                          <a:ea typeface="Calibri"/>
                          <a:cs typeface="Calibri"/>
                          <a:sym typeface="Calibri"/>
                        </a:rPr>
                        <a:t>υνεργ</a:t>
                      </a:r>
                      <a:r>
                        <a:rPr lang="en-US" sz="1500" dirty="0">
                          <a:solidFill>
                            <a:srgbClr val="4A86E8"/>
                          </a:solidFill>
                          <a:latin typeface="Calibri"/>
                          <a:ea typeface="Calibri"/>
                          <a:cs typeface="Calibri"/>
                          <a:sym typeface="Calibri"/>
                        </a:rPr>
                        <a:t>ασία: </a:t>
                      </a:r>
                      <a:r>
                        <a:rPr lang="el-GR" sz="1500" dirty="0">
                          <a:solidFill>
                            <a:srgbClr val="000000"/>
                          </a:solidFill>
                          <a:latin typeface="Calibri"/>
                          <a:ea typeface="Calibri"/>
                          <a:cs typeface="Calibri"/>
                          <a:sym typeface="Calibri"/>
                        </a:rPr>
                        <a:t>Ο</a:t>
                      </a:r>
                      <a:r>
                        <a:rPr lang="el-GR" sz="1500" dirty="0">
                          <a:latin typeface="Calibri"/>
                          <a:ea typeface="Calibri"/>
                          <a:cs typeface="Calibri"/>
                          <a:sym typeface="Calibri"/>
                        </a:rPr>
                        <a:t>ι μαθήτριες/-</a:t>
                      </a:r>
                      <a:r>
                        <a:rPr lang="el-GR" sz="1500" dirty="0" err="1">
                          <a:latin typeface="Calibri"/>
                          <a:ea typeface="Calibri"/>
                          <a:cs typeface="Calibri"/>
                          <a:sym typeface="Calibri"/>
                        </a:rPr>
                        <a:t>τριες</a:t>
                      </a:r>
                      <a:r>
                        <a:rPr lang="en-US" sz="1500" dirty="0">
                          <a:latin typeface="Calibri"/>
                          <a:ea typeface="Calibri"/>
                          <a:cs typeface="Calibri"/>
                          <a:sym typeface="Calibri"/>
                        </a:rPr>
                        <a:t> θα μπ</a:t>
                      </a:r>
                      <a:r>
                        <a:rPr lang="en-US" sz="1500" dirty="0" err="1">
                          <a:latin typeface="Calibri"/>
                          <a:ea typeface="Calibri"/>
                          <a:cs typeface="Calibri"/>
                          <a:sym typeface="Calibri"/>
                        </a:rPr>
                        <a:t>ορούσ</a:t>
                      </a:r>
                      <a:r>
                        <a:rPr lang="en-US" sz="1500" dirty="0">
                          <a:latin typeface="Calibri"/>
                          <a:ea typeface="Calibri"/>
                          <a:cs typeface="Calibri"/>
                          <a:sym typeface="Calibri"/>
                        </a:rPr>
                        <a:t>αν να λάβουν οδηγίες </a:t>
                      </a:r>
                      <a:r>
                        <a:rPr lang="el-GR" sz="1500" dirty="0">
                          <a:latin typeface="Calibri"/>
                          <a:ea typeface="Calibri"/>
                          <a:cs typeface="Calibri"/>
                          <a:sym typeface="Calibri"/>
                        </a:rPr>
                        <a:t>για </a:t>
                      </a:r>
                      <a:r>
                        <a:rPr lang="en-US" sz="1500" dirty="0">
                          <a:latin typeface="Calibri"/>
                          <a:ea typeface="Calibri"/>
                          <a:cs typeface="Calibri"/>
                          <a:sym typeface="Calibri"/>
                        </a:rPr>
                        <a:t>να εργαστούν σε ένα συνεργατικό μαθησιακό έργο. </a:t>
                      </a:r>
                      <a:r>
                        <a:rPr lang="el-GR" sz="1500" dirty="0">
                          <a:latin typeface="Calibri"/>
                          <a:ea typeface="Calibri"/>
                          <a:cs typeface="Calibri"/>
                          <a:sym typeface="Calibri"/>
                        </a:rPr>
                        <a:t>Θα </a:t>
                      </a:r>
                      <a:r>
                        <a:rPr lang="en-US" sz="1500" dirty="0">
                          <a:latin typeface="Calibri"/>
                          <a:ea typeface="Calibri"/>
                          <a:cs typeface="Calibri"/>
                          <a:sym typeface="Calibri"/>
                        </a:rPr>
                        <a:t>π</a:t>
                      </a:r>
                      <a:r>
                        <a:rPr lang="en-US" sz="1500" dirty="0" err="1">
                          <a:latin typeface="Calibri"/>
                          <a:ea typeface="Calibri"/>
                          <a:cs typeface="Calibri"/>
                          <a:sym typeface="Calibri"/>
                        </a:rPr>
                        <a:t>ρέ</a:t>
                      </a:r>
                      <a:r>
                        <a:rPr lang="en-US" sz="1500" dirty="0">
                          <a:latin typeface="Calibri"/>
                          <a:ea typeface="Calibri"/>
                          <a:cs typeface="Calibri"/>
                          <a:sym typeface="Calibri"/>
                        </a:rPr>
                        <a:t>πει να παρέχουν ανατροφοδότηση/σχόλια διαδικτυακά και να συνεργάζονται.</a:t>
                      </a:r>
                      <a:endParaRPr sz="15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500" dirty="0">
                          <a:solidFill>
                            <a:srgbClr val="4A86E8"/>
                          </a:solidFill>
                          <a:latin typeface="Calibri"/>
                          <a:ea typeface="Calibri"/>
                          <a:cs typeface="Calibri"/>
                          <a:sym typeface="Calibri"/>
                        </a:rPr>
                        <a:t>S1 </a:t>
                      </a:r>
                      <a:r>
                        <a:rPr lang="en-US" sz="1500" dirty="0" err="1">
                          <a:solidFill>
                            <a:srgbClr val="4A86E8"/>
                          </a:solidFill>
                          <a:latin typeface="Calibri"/>
                          <a:ea typeface="Calibri"/>
                          <a:cs typeface="Calibri"/>
                          <a:sym typeface="Calibri"/>
                        </a:rPr>
                        <a:t>Ενσυν</a:t>
                      </a:r>
                      <a:r>
                        <a:rPr lang="en-US" sz="1500" dirty="0">
                          <a:solidFill>
                            <a:srgbClr val="4A86E8"/>
                          </a:solidFill>
                          <a:latin typeface="Calibri"/>
                          <a:ea typeface="Calibri"/>
                          <a:cs typeface="Calibri"/>
                          <a:sym typeface="Calibri"/>
                        </a:rPr>
                        <a:t>αίσθηση: </a:t>
                      </a:r>
                      <a:r>
                        <a:rPr lang="el-GR" sz="1500" dirty="0">
                          <a:latin typeface="Calibri"/>
                          <a:ea typeface="Calibri"/>
                          <a:cs typeface="Calibri"/>
                          <a:sym typeface="Calibri"/>
                        </a:rPr>
                        <a:t>Οι μαθήτριες/-</a:t>
                      </a:r>
                      <a:r>
                        <a:rPr lang="el-GR" sz="1500" dirty="0" err="1">
                          <a:latin typeface="Calibri"/>
                          <a:ea typeface="Calibri"/>
                          <a:cs typeface="Calibri"/>
                          <a:sym typeface="Calibri"/>
                        </a:rPr>
                        <a:t>τριες</a:t>
                      </a:r>
                      <a:r>
                        <a:rPr lang="en-US" sz="1500" dirty="0">
                          <a:latin typeface="Calibri"/>
                          <a:ea typeface="Calibri"/>
                          <a:cs typeface="Calibri"/>
                          <a:sym typeface="Calibri"/>
                        </a:rPr>
                        <a:t> θα </a:t>
                      </a:r>
                      <a:r>
                        <a:rPr lang="en-US" sz="1500" dirty="0" err="1">
                          <a:latin typeface="Calibri"/>
                          <a:ea typeface="Calibri"/>
                          <a:cs typeface="Calibri"/>
                          <a:sym typeface="Calibri"/>
                        </a:rPr>
                        <a:t>ενθ</a:t>
                      </a:r>
                      <a:r>
                        <a:rPr lang="en-US" sz="1500" dirty="0">
                          <a:latin typeface="Calibri"/>
                          <a:ea typeface="Calibri"/>
                          <a:cs typeface="Calibri"/>
                          <a:sym typeface="Calibri"/>
                        </a:rPr>
                        <a:t>αρρύνονται από τους</a:t>
                      </a:r>
                      <a:r>
                        <a:rPr lang="el-GR" sz="1500" dirty="0">
                          <a:latin typeface="Calibri"/>
                          <a:ea typeface="Calibri"/>
                          <a:cs typeface="Calibri"/>
                          <a:sym typeface="Calibri"/>
                        </a:rPr>
                        <a:t>/τις</a:t>
                      </a:r>
                      <a:r>
                        <a:rPr lang="en-US" sz="1500" dirty="0">
                          <a:latin typeface="Calibri"/>
                          <a:ea typeface="Calibri"/>
                          <a:cs typeface="Calibri"/>
                          <a:sym typeface="Calibri"/>
                        </a:rPr>
                        <a:t> </a:t>
                      </a:r>
                      <a:r>
                        <a:rPr lang="el-GR" sz="1500" dirty="0">
                          <a:latin typeface="Calibri"/>
                          <a:ea typeface="Calibri"/>
                          <a:cs typeface="Calibri"/>
                          <a:sym typeface="Calibri"/>
                        </a:rPr>
                        <a:t>εκπαιδευτικούς</a:t>
                      </a:r>
                      <a:r>
                        <a:rPr lang="en-US" sz="1500" dirty="0">
                          <a:latin typeface="Calibri"/>
                          <a:ea typeface="Calibri"/>
                          <a:cs typeface="Calibri"/>
                          <a:sym typeface="Calibri"/>
                        </a:rPr>
                        <a:t> τους να μοιράζονται τα συναισθήματά τους ενώ εργάζονται στο έργο.</a:t>
                      </a:r>
                      <a:endParaRPr sz="15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4850">
                <a:tc vMerge="1">
                  <a:txBody>
                    <a:bodyPr/>
                    <a:lstStyle/>
                    <a:p>
                      <a:endParaRPr lang="en-US"/>
                    </a:p>
                  </a:txBody>
                  <a:tcPr/>
                </a:tc>
                <a:tc rowSpan="3">
                  <a:txBody>
                    <a:bodyPr/>
                    <a:lstStyle/>
                    <a:p>
                      <a:pPr marL="0" lvl="0" indent="0" algn="l" rtl="0">
                        <a:lnSpc>
                          <a:spcPct val="115000"/>
                        </a:lnSpc>
                        <a:spcBef>
                          <a:spcPts val="1200"/>
                        </a:spcBef>
                        <a:spcAft>
                          <a:spcPts val="0"/>
                        </a:spcAft>
                        <a:buNone/>
                      </a:pPr>
                      <a:r>
                        <a:rPr lang="en-US" sz="1500" dirty="0" err="1">
                          <a:solidFill>
                            <a:srgbClr val="4A86E8"/>
                          </a:solidFill>
                          <a:latin typeface="Calibri"/>
                          <a:ea typeface="Calibri"/>
                          <a:cs typeface="Calibri"/>
                          <a:sym typeface="Calibri"/>
                        </a:rPr>
                        <a:t>Δημιουργί</a:t>
                      </a:r>
                      <a:r>
                        <a:rPr lang="en-US" sz="1500" dirty="0">
                          <a:solidFill>
                            <a:srgbClr val="4A86E8"/>
                          </a:solidFill>
                          <a:latin typeface="Calibri"/>
                          <a:ea typeface="Calibri"/>
                          <a:cs typeface="Calibri"/>
                          <a:sym typeface="Calibri"/>
                        </a:rPr>
                        <a:t>α </a:t>
                      </a:r>
                      <a:r>
                        <a:rPr lang="el-GR" sz="1500" dirty="0">
                          <a:solidFill>
                            <a:srgbClr val="4A86E8"/>
                          </a:solidFill>
                          <a:latin typeface="Calibri"/>
                          <a:ea typeface="Calibri"/>
                          <a:cs typeface="Calibri"/>
                          <a:sym typeface="Calibri"/>
                        </a:rPr>
                        <a:t>Ψ</a:t>
                      </a:r>
                      <a:r>
                        <a:rPr lang="en-US" sz="1500" dirty="0" err="1">
                          <a:solidFill>
                            <a:srgbClr val="4A86E8"/>
                          </a:solidFill>
                          <a:latin typeface="Calibri"/>
                          <a:ea typeface="Calibri"/>
                          <a:cs typeface="Calibri"/>
                          <a:sym typeface="Calibri"/>
                        </a:rPr>
                        <a:t>ηφι</a:t>
                      </a:r>
                      <a:r>
                        <a:rPr lang="en-US" sz="1500" dirty="0">
                          <a:solidFill>
                            <a:srgbClr val="4A86E8"/>
                          </a:solidFill>
                          <a:latin typeface="Calibri"/>
                          <a:ea typeface="Calibri"/>
                          <a:cs typeface="Calibri"/>
                          <a:sym typeface="Calibri"/>
                        </a:rPr>
                        <a:t>ακού </a:t>
                      </a:r>
                      <a:r>
                        <a:rPr lang="el-GR" sz="1500" dirty="0">
                          <a:solidFill>
                            <a:srgbClr val="4A86E8"/>
                          </a:solidFill>
                          <a:latin typeface="Calibri"/>
                          <a:ea typeface="Calibri"/>
                          <a:cs typeface="Calibri"/>
                          <a:sym typeface="Calibri"/>
                        </a:rPr>
                        <a:t>Π</a:t>
                      </a:r>
                      <a:r>
                        <a:rPr lang="en-US" sz="1500" dirty="0" err="1">
                          <a:solidFill>
                            <a:srgbClr val="4A86E8"/>
                          </a:solidFill>
                          <a:latin typeface="Calibri"/>
                          <a:ea typeface="Calibri"/>
                          <a:cs typeface="Calibri"/>
                          <a:sym typeface="Calibri"/>
                        </a:rPr>
                        <a:t>εριεχομένου</a:t>
                      </a:r>
                      <a:r>
                        <a:rPr lang="en-US" sz="1500" dirty="0">
                          <a:solidFill>
                            <a:srgbClr val="4A86E8"/>
                          </a:solidFill>
                          <a:latin typeface="Calibri"/>
                          <a:ea typeface="Calibri"/>
                          <a:cs typeface="Calibri"/>
                          <a:sym typeface="Calibri"/>
                        </a:rPr>
                        <a:t>: </a:t>
                      </a:r>
                      <a:r>
                        <a:rPr lang="el-GR" sz="1500" dirty="0">
                          <a:latin typeface="Calibri"/>
                          <a:ea typeface="Calibri"/>
                          <a:cs typeface="Calibri"/>
                          <a:sym typeface="Calibri"/>
                        </a:rPr>
                        <a:t>Οι μαθήτριες/-</a:t>
                      </a:r>
                      <a:r>
                        <a:rPr lang="el-GR" sz="1500" dirty="0" err="1">
                          <a:latin typeface="Calibri"/>
                          <a:ea typeface="Calibri"/>
                          <a:cs typeface="Calibri"/>
                          <a:sym typeface="Calibri"/>
                        </a:rPr>
                        <a:t>τριες</a:t>
                      </a:r>
                      <a:r>
                        <a:rPr lang="en-US" sz="1500" dirty="0">
                          <a:latin typeface="Calibri"/>
                          <a:ea typeface="Calibri"/>
                          <a:cs typeface="Calibri"/>
                          <a:sym typeface="Calibri"/>
                        </a:rPr>
                        <a:t> θα π</a:t>
                      </a:r>
                      <a:r>
                        <a:rPr lang="en-US" sz="1500" dirty="0" err="1">
                          <a:latin typeface="Calibri"/>
                          <a:ea typeface="Calibri"/>
                          <a:cs typeface="Calibri"/>
                          <a:sym typeface="Calibri"/>
                        </a:rPr>
                        <a:t>ρέ</a:t>
                      </a:r>
                      <a:r>
                        <a:rPr lang="en-US" sz="1500" dirty="0">
                          <a:latin typeface="Calibri"/>
                          <a:ea typeface="Calibri"/>
                          <a:cs typeface="Calibri"/>
                          <a:sym typeface="Calibri"/>
                        </a:rPr>
                        <a:t>πει να δημιουργήσουν μια ψηφιακή παρουσίαση ως ομάδα.</a:t>
                      </a:r>
                      <a:endParaRPr sz="15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500" dirty="0" err="1">
                          <a:solidFill>
                            <a:srgbClr val="4A86E8"/>
                          </a:solidFill>
                          <a:latin typeface="Calibri"/>
                          <a:ea typeface="Calibri"/>
                          <a:cs typeface="Calibri"/>
                          <a:sym typeface="Calibri"/>
                        </a:rPr>
                        <a:t>S2</a:t>
                      </a:r>
                      <a:r>
                        <a:rPr lang="en-US" sz="1500" dirty="0">
                          <a:solidFill>
                            <a:srgbClr val="4A86E8"/>
                          </a:solidFill>
                          <a:latin typeface="Calibri"/>
                          <a:ea typeface="Calibri"/>
                          <a:cs typeface="Calibri"/>
                          <a:sym typeface="Calibri"/>
                        </a:rPr>
                        <a:t> Επ</a:t>
                      </a:r>
                      <a:r>
                        <a:rPr lang="en-US" sz="1500" dirty="0" err="1">
                          <a:solidFill>
                            <a:srgbClr val="4A86E8"/>
                          </a:solidFill>
                          <a:latin typeface="Calibri"/>
                          <a:ea typeface="Calibri"/>
                          <a:cs typeface="Calibri"/>
                          <a:sym typeface="Calibri"/>
                        </a:rPr>
                        <a:t>ικοινωνί</a:t>
                      </a:r>
                      <a:r>
                        <a:rPr lang="en-US" sz="1500" dirty="0">
                          <a:solidFill>
                            <a:srgbClr val="4A86E8"/>
                          </a:solidFill>
                          <a:latin typeface="Calibri"/>
                          <a:ea typeface="Calibri"/>
                          <a:cs typeface="Calibri"/>
                          <a:sym typeface="Calibri"/>
                        </a:rPr>
                        <a:t>α: </a:t>
                      </a:r>
                      <a:r>
                        <a:rPr lang="el-GR" sz="1500" dirty="0">
                          <a:solidFill>
                            <a:srgbClr val="000000"/>
                          </a:solidFill>
                          <a:latin typeface="Calibri"/>
                          <a:ea typeface="Calibri"/>
                          <a:cs typeface="Calibri"/>
                          <a:sym typeface="Calibri"/>
                        </a:rPr>
                        <a:t>Ο</a:t>
                      </a:r>
                      <a:r>
                        <a:rPr lang="el-GR" sz="1500" dirty="0">
                          <a:latin typeface="Calibri"/>
                          <a:ea typeface="Calibri"/>
                          <a:cs typeface="Calibri"/>
                          <a:sym typeface="Calibri"/>
                        </a:rPr>
                        <a:t>ι μαθήτριες/-</a:t>
                      </a:r>
                      <a:r>
                        <a:rPr lang="el-GR" sz="1500" dirty="0" err="1">
                          <a:latin typeface="Calibri"/>
                          <a:ea typeface="Calibri"/>
                          <a:cs typeface="Calibri"/>
                          <a:sym typeface="Calibri"/>
                        </a:rPr>
                        <a:t>τριες</a:t>
                      </a:r>
                      <a:r>
                        <a:rPr lang="en-US" sz="1500" dirty="0">
                          <a:latin typeface="Calibri"/>
                          <a:ea typeface="Calibri"/>
                          <a:cs typeface="Calibri"/>
                          <a:sym typeface="Calibri"/>
                        </a:rPr>
                        <a:t> θα επ</a:t>
                      </a:r>
                      <a:r>
                        <a:rPr lang="en-US" sz="1500" dirty="0" err="1">
                          <a:latin typeface="Calibri"/>
                          <a:ea typeface="Calibri"/>
                          <a:cs typeface="Calibri"/>
                          <a:sym typeface="Calibri"/>
                        </a:rPr>
                        <a:t>ικοινωνούν</a:t>
                      </a:r>
                      <a:r>
                        <a:rPr lang="en-US" sz="1500" dirty="0">
                          <a:latin typeface="Calibri"/>
                          <a:ea typeface="Calibri"/>
                          <a:cs typeface="Calibri"/>
                          <a:sym typeface="Calibri"/>
                        </a:rPr>
                        <a:t> </a:t>
                      </a:r>
                      <a:r>
                        <a:rPr lang="el-GR" sz="1500" dirty="0">
                          <a:latin typeface="Calibri"/>
                          <a:ea typeface="Calibri"/>
                          <a:cs typeface="Calibri"/>
                          <a:sym typeface="Calibri"/>
                        </a:rPr>
                        <a:t>μεταξύ τους </a:t>
                      </a:r>
                      <a:r>
                        <a:rPr lang="en-US" sz="1500" dirty="0" err="1">
                          <a:latin typeface="Calibri"/>
                          <a:ea typeface="Calibri"/>
                          <a:cs typeface="Calibri"/>
                          <a:sym typeface="Calibri"/>
                        </a:rPr>
                        <a:t>με</a:t>
                      </a:r>
                      <a:r>
                        <a:rPr lang="en-US" sz="1500" dirty="0">
                          <a:latin typeface="Calibri"/>
                          <a:ea typeface="Calibri"/>
                          <a:cs typeface="Calibri"/>
                          <a:sym typeface="Calibri"/>
                        </a:rPr>
                        <a:t> </a:t>
                      </a:r>
                      <a:r>
                        <a:rPr lang="en-US" sz="1500" dirty="0" err="1">
                          <a:latin typeface="Calibri"/>
                          <a:ea typeface="Calibri"/>
                          <a:cs typeface="Calibri"/>
                          <a:sym typeface="Calibri"/>
                        </a:rPr>
                        <a:t>σε</a:t>
                      </a:r>
                      <a:r>
                        <a:rPr lang="en-US" sz="1500" dirty="0">
                          <a:latin typeface="Calibri"/>
                          <a:ea typeface="Calibri"/>
                          <a:cs typeface="Calibri"/>
                          <a:sym typeface="Calibri"/>
                        </a:rPr>
                        <a:t>βασμό σε μια διαδικτυακή πλατφόρμα</a:t>
                      </a:r>
                      <a:r>
                        <a:rPr lang="el-GR" sz="1500" dirty="0">
                          <a:latin typeface="Calibri"/>
                          <a:ea typeface="Calibri"/>
                          <a:cs typeface="Calibri"/>
                          <a:sym typeface="Calibri"/>
                        </a:rPr>
                        <a:t>.</a:t>
                      </a:r>
                      <a:endParaRPr sz="15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0485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500" dirty="0" err="1">
                          <a:solidFill>
                            <a:srgbClr val="4A86E8"/>
                          </a:solidFill>
                          <a:latin typeface="Calibri"/>
                          <a:ea typeface="Calibri"/>
                          <a:cs typeface="Calibri"/>
                          <a:sym typeface="Calibri"/>
                        </a:rPr>
                        <a:t>S3</a:t>
                      </a:r>
                      <a:r>
                        <a:rPr lang="en-US" sz="1500" dirty="0">
                          <a:solidFill>
                            <a:srgbClr val="4A86E8"/>
                          </a:solidFill>
                          <a:latin typeface="Calibri"/>
                          <a:ea typeface="Calibri"/>
                          <a:cs typeface="Calibri"/>
                          <a:sym typeface="Calibri"/>
                        </a:rPr>
                        <a:t> </a:t>
                      </a:r>
                      <a:r>
                        <a:rPr lang="en-US" sz="1500" dirty="0" err="1">
                          <a:solidFill>
                            <a:srgbClr val="4A86E8"/>
                          </a:solidFill>
                          <a:latin typeface="Calibri"/>
                          <a:ea typeface="Calibri"/>
                          <a:cs typeface="Calibri"/>
                          <a:sym typeface="Calibri"/>
                        </a:rPr>
                        <a:t>Συνεργ</a:t>
                      </a:r>
                      <a:r>
                        <a:rPr lang="en-US" sz="1500" dirty="0">
                          <a:solidFill>
                            <a:srgbClr val="4A86E8"/>
                          </a:solidFill>
                          <a:latin typeface="Calibri"/>
                          <a:ea typeface="Calibri"/>
                          <a:cs typeface="Calibri"/>
                          <a:sym typeface="Calibri"/>
                        </a:rPr>
                        <a:t>ασία: </a:t>
                      </a:r>
                      <a:r>
                        <a:rPr lang="el-GR" sz="1500" dirty="0">
                          <a:solidFill>
                            <a:srgbClr val="000000"/>
                          </a:solidFill>
                          <a:latin typeface="Calibri"/>
                          <a:ea typeface="Calibri"/>
                          <a:cs typeface="Calibri"/>
                          <a:sym typeface="Calibri"/>
                        </a:rPr>
                        <a:t>Ο</a:t>
                      </a:r>
                      <a:r>
                        <a:rPr lang="el-GR" sz="1500" dirty="0">
                          <a:latin typeface="Calibri"/>
                          <a:ea typeface="Calibri"/>
                          <a:cs typeface="Calibri"/>
                          <a:sym typeface="Calibri"/>
                        </a:rPr>
                        <a:t>ι μαθήτριες/-</a:t>
                      </a:r>
                      <a:r>
                        <a:rPr lang="el-GR" sz="1500" dirty="0" err="1">
                          <a:latin typeface="Calibri"/>
                          <a:ea typeface="Calibri"/>
                          <a:cs typeface="Calibri"/>
                          <a:sym typeface="Calibri"/>
                        </a:rPr>
                        <a:t>τριες</a:t>
                      </a:r>
                      <a:r>
                        <a:rPr lang="en-US" sz="1500" dirty="0">
                          <a:latin typeface="Calibri"/>
                          <a:ea typeface="Calibri"/>
                          <a:cs typeface="Calibri"/>
                          <a:sym typeface="Calibri"/>
                        </a:rPr>
                        <a:t> θα </a:t>
                      </a:r>
                      <a:r>
                        <a:rPr lang="en-US" sz="1500" dirty="0" err="1">
                          <a:latin typeface="Calibri"/>
                          <a:ea typeface="Calibri"/>
                          <a:cs typeface="Calibri"/>
                          <a:sym typeface="Calibri"/>
                        </a:rPr>
                        <a:t>συνεργάζοντ</a:t>
                      </a:r>
                      <a:r>
                        <a:rPr lang="en-US" sz="1500" dirty="0">
                          <a:latin typeface="Calibri"/>
                          <a:ea typeface="Calibri"/>
                          <a:cs typeface="Calibri"/>
                          <a:sym typeface="Calibri"/>
                        </a:rPr>
                        <a:t>αι αποτελεσματικά με τους</a:t>
                      </a:r>
                      <a:r>
                        <a:rPr lang="el-GR" sz="1500" dirty="0">
                          <a:latin typeface="Calibri"/>
                          <a:ea typeface="Calibri"/>
                          <a:cs typeface="Calibri"/>
                          <a:sym typeface="Calibri"/>
                        </a:rPr>
                        <a:t>/τις</a:t>
                      </a:r>
                      <a:r>
                        <a:rPr lang="en-US" sz="1500" dirty="0">
                          <a:latin typeface="Calibri"/>
                          <a:ea typeface="Calibri"/>
                          <a:cs typeface="Calibri"/>
                          <a:sym typeface="Calibri"/>
                        </a:rPr>
                        <a:t> </a:t>
                      </a:r>
                      <a:r>
                        <a:rPr lang="en-US" sz="1500" dirty="0" err="1">
                          <a:latin typeface="Calibri"/>
                          <a:ea typeface="Calibri"/>
                          <a:cs typeface="Calibri"/>
                          <a:sym typeface="Calibri"/>
                        </a:rPr>
                        <a:t>άλλους</a:t>
                      </a:r>
                      <a:r>
                        <a:rPr lang="el-GR" sz="1500" dirty="0">
                          <a:latin typeface="Calibri"/>
                          <a:ea typeface="Calibri"/>
                          <a:cs typeface="Calibri"/>
                          <a:sym typeface="Calibri"/>
                        </a:rPr>
                        <a:t>/-λες</a:t>
                      </a:r>
                      <a:r>
                        <a:rPr lang="en-US" sz="1500" dirty="0">
                          <a:latin typeface="Calibri"/>
                          <a:ea typeface="Calibri"/>
                          <a:cs typeface="Calibri"/>
                          <a:sym typeface="Calibri"/>
                        </a:rPr>
                        <a:t> για την επίτευξη ενός κοινού στόχου.</a:t>
                      </a:r>
                      <a:endParaRPr sz="15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80975">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500" dirty="0" err="1">
                          <a:solidFill>
                            <a:srgbClr val="4A86E8"/>
                          </a:solidFill>
                          <a:latin typeface="Calibri"/>
                          <a:ea typeface="Calibri"/>
                          <a:cs typeface="Calibri"/>
                          <a:sym typeface="Calibri"/>
                        </a:rPr>
                        <a:t>P3</a:t>
                      </a:r>
                      <a:r>
                        <a:rPr lang="en-US" sz="1500" dirty="0">
                          <a:solidFill>
                            <a:srgbClr val="4A86E8"/>
                          </a:solidFill>
                          <a:latin typeface="Calibri"/>
                          <a:ea typeface="Calibri"/>
                          <a:cs typeface="Calibri"/>
                          <a:sym typeface="Calibri"/>
                        </a:rPr>
                        <a:t> </a:t>
                      </a:r>
                      <a:r>
                        <a:rPr lang="el-GR" sz="1500" dirty="0">
                          <a:solidFill>
                            <a:srgbClr val="4A86E8"/>
                          </a:solidFill>
                          <a:latin typeface="Calibri"/>
                          <a:ea typeface="Calibri"/>
                          <a:cs typeface="Calibri"/>
                          <a:sym typeface="Calibri"/>
                        </a:rPr>
                        <a:t>Ευημερία</a:t>
                      </a:r>
                      <a:r>
                        <a:rPr lang="en-US" sz="1500" dirty="0">
                          <a:solidFill>
                            <a:srgbClr val="4A86E8"/>
                          </a:solidFill>
                          <a:latin typeface="Calibri"/>
                          <a:ea typeface="Calibri"/>
                          <a:cs typeface="Calibri"/>
                          <a:sym typeface="Calibri"/>
                        </a:rPr>
                        <a:t>: </a:t>
                      </a:r>
                      <a:r>
                        <a:rPr lang="el-GR" sz="1500" dirty="0">
                          <a:solidFill>
                            <a:srgbClr val="000000"/>
                          </a:solidFill>
                          <a:latin typeface="Calibri"/>
                          <a:ea typeface="Calibri"/>
                          <a:cs typeface="Calibri"/>
                          <a:sym typeface="Calibri"/>
                        </a:rPr>
                        <a:t>Ο</a:t>
                      </a:r>
                      <a:r>
                        <a:rPr lang="el-GR" sz="1500" dirty="0">
                          <a:latin typeface="Calibri"/>
                          <a:ea typeface="Calibri"/>
                          <a:cs typeface="Calibri"/>
                          <a:sym typeface="Calibri"/>
                        </a:rPr>
                        <a:t>ι μαθήτριες/-</a:t>
                      </a:r>
                      <a:r>
                        <a:rPr lang="el-GR" sz="1500" dirty="0" err="1">
                          <a:latin typeface="Calibri"/>
                          <a:ea typeface="Calibri"/>
                          <a:cs typeface="Calibri"/>
                          <a:sym typeface="Calibri"/>
                        </a:rPr>
                        <a:t>τριες</a:t>
                      </a:r>
                      <a:r>
                        <a:rPr lang="en-US" sz="1500" dirty="0">
                          <a:latin typeface="Calibri"/>
                          <a:ea typeface="Calibri"/>
                          <a:cs typeface="Calibri"/>
                          <a:sym typeface="Calibri"/>
                        </a:rPr>
                        <a:t> θα </a:t>
                      </a:r>
                      <a:r>
                        <a:rPr lang="en-US" sz="1500" dirty="0" err="1">
                          <a:latin typeface="Calibri"/>
                          <a:ea typeface="Calibri"/>
                          <a:cs typeface="Calibri"/>
                          <a:sym typeface="Calibri"/>
                        </a:rPr>
                        <a:t>ενθ</a:t>
                      </a:r>
                      <a:r>
                        <a:rPr lang="en-US" sz="1500" dirty="0">
                          <a:latin typeface="Calibri"/>
                          <a:ea typeface="Calibri"/>
                          <a:cs typeface="Calibri"/>
                          <a:sym typeface="Calibri"/>
                        </a:rPr>
                        <a:t>αρρύνονται να αναστοχάζονται τις διαδικτυακές αλληλεπιδράσεις τους με τους</a:t>
                      </a:r>
                      <a:r>
                        <a:rPr lang="el-GR" sz="1500" dirty="0">
                          <a:latin typeface="Calibri"/>
                          <a:ea typeface="Calibri"/>
                          <a:cs typeface="Calibri"/>
                          <a:sym typeface="Calibri"/>
                        </a:rPr>
                        <a:t>/τις</a:t>
                      </a:r>
                      <a:r>
                        <a:rPr lang="en-US" sz="1500" dirty="0">
                          <a:latin typeface="Calibri"/>
                          <a:ea typeface="Calibri"/>
                          <a:cs typeface="Calibri"/>
                          <a:sym typeface="Calibri"/>
                        </a:rPr>
                        <a:t> </a:t>
                      </a:r>
                      <a:r>
                        <a:rPr lang="en-US" sz="1500" dirty="0" err="1">
                          <a:latin typeface="Calibri"/>
                          <a:ea typeface="Calibri"/>
                          <a:cs typeface="Calibri"/>
                          <a:sym typeface="Calibri"/>
                        </a:rPr>
                        <a:t>συμμ</a:t>
                      </a:r>
                      <a:r>
                        <a:rPr lang="en-US" sz="1500" dirty="0">
                          <a:latin typeface="Calibri"/>
                          <a:ea typeface="Calibri"/>
                          <a:cs typeface="Calibri"/>
                          <a:sym typeface="Calibri"/>
                        </a:rPr>
                        <a:t>αθητές</a:t>
                      </a:r>
                      <a:r>
                        <a:rPr lang="el-GR" sz="1500" dirty="0">
                          <a:latin typeface="Calibri"/>
                          <a:ea typeface="Calibri"/>
                          <a:cs typeface="Calibri"/>
                          <a:sym typeface="Calibri"/>
                        </a:rPr>
                        <a:t>/-</a:t>
                      </a:r>
                      <a:r>
                        <a:rPr lang="el-GR" sz="1500" dirty="0" err="1">
                          <a:latin typeface="Calibri"/>
                          <a:ea typeface="Calibri"/>
                          <a:cs typeface="Calibri"/>
                          <a:sym typeface="Calibri"/>
                        </a:rPr>
                        <a:t>τριές</a:t>
                      </a:r>
                      <a:r>
                        <a:rPr lang="en-US" sz="1500" dirty="0">
                          <a:latin typeface="Calibri"/>
                          <a:ea typeface="Calibri"/>
                          <a:cs typeface="Calibri"/>
                          <a:sym typeface="Calibri"/>
                        </a:rPr>
                        <a:t> τους. </a:t>
                      </a:r>
                      <a:endParaRPr sz="1500"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g3ae6d943e68_0_441"/>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476" name="Google Shape;476;g3ae6d943e68_0_441"/>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477" name="Google Shape;477;g3ae6d943e68_0_441"/>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478" name="Google Shape;478;g3ae6d943e68_0_441"/>
          <p:cNvPicPr preferRelativeResize="0"/>
          <p:nvPr/>
        </p:nvPicPr>
        <p:blipFill>
          <a:blip r:embed="rId3">
            <a:alphaModFix/>
          </a:blip>
          <a:stretch>
            <a:fillRect/>
          </a:stretch>
        </p:blipFill>
        <p:spPr>
          <a:xfrm>
            <a:off x="9393800" y="2095513"/>
            <a:ext cx="2700375" cy="2018275"/>
          </a:xfrm>
          <a:prstGeom prst="rect">
            <a:avLst/>
          </a:prstGeom>
          <a:noFill/>
          <a:ln>
            <a:noFill/>
          </a:ln>
        </p:spPr>
      </p:pic>
      <p:graphicFrame>
        <p:nvGraphicFramePr>
          <p:cNvPr id="479" name="Google Shape;479;g3ae6d943e68_0_441"/>
          <p:cNvGraphicFramePr/>
          <p:nvPr>
            <p:extLst>
              <p:ext uri="{D42A27DB-BD31-4B8C-83A1-F6EECF244321}">
                <p14:modId xmlns:p14="http://schemas.microsoft.com/office/powerpoint/2010/main" val="3116344916"/>
              </p:ext>
            </p:extLst>
          </p:nvPr>
        </p:nvGraphicFramePr>
        <p:xfrm>
          <a:off x="2054300" y="2095513"/>
          <a:ext cx="7339500" cy="4023625"/>
        </p:xfrm>
        <a:graphic>
          <a:graphicData uri="http://schemas.openxmlformats.org/drawingml/2006/table">
            <a:tbl>
              <a:tblPr>
                <a:noFill/>
                <a:tableStyleId>{FEBE8A08-8D04-4111-BEEB-F7518B2CC316}</a:tableStyleId>
              </a:tblPr>
              <a:tblGrid>
                <a:gridCol w="990125">
                  <a:extLst>
                    <a:ext uri="{9D8B030D-6E8A-4147-A177-3AD203B41FA5}">
                      <a16:colId xmlns:a16="http://schemas.microsoft.com/office/drawing/2014/main" val="20000"/>
                    </a:ext>
                  </a:extLst>
                </a:gridCol>
                <a:gridCol w="3923500">
                  <a:extLst>
                    <a:ext uri="{9D8B030D-6E8A-4147-A177-3AD203B41FA5}">
                      <a16:colId xmlns:a16="http://schemas.microsoft.com/office/drawing/2014/main" val="20001"/>
                    </a:ext>
                  </a:extLst>
                </a:gridCol>
                <a:gridCol w="2425875">
                  <a:extLst>
                    <a:ext uri="{9D8B030D-6E8A-4147-A177-3AD203B41FA5}">
                      <a16:colId xmlns:a16="http://schemas.microsoft.com/office/drawing/2014/main" val="20002"/>
                    </a:ext>
                  </a:extLst>
                </a:gridCol>
              </a:tblGrid>
              <a:tr h="515850">
                <a:tc rowSpan="2">
                  <a:txBody>
                    <a:bodyPr/>
                    <a:lstStyle/>
                    <a:p>
                      <a:pPr marL="0" lvl="0" indent="0" algn="ctr" rtl="0">
                        <a:lnSpc>
                          <a:spcPct val="115000"/>
                        </a:lnSpc>
                        <a:spcBef>
                          <a:spcPts val="1200"/>
                        </a:spcBef>
                        <a:spcAft>
                          <a:spcPts val="0"/>
                        </a:spcAft>
                        <a:buNone/>
                      </a:pPr>
                      <a:r>
                        <a:rPr lang="en-US" sz="1600" dirty="0">
                          <a:solidFill>
                            <a:srgbClr val="4A86E8"/>
                          </a:solidFill>
                          <a:latin typeface="Calibri"/>
                          <a:ea typeface="Calibri"/>
                          <a:cs typeface="Calibri"/>
                          <a:sym typeface="Calibri"/>
                        </a:rPr>
                        <a:t> </a:t>
                      </a:r>
                      <a:endParaRPr sz="1600"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dirty="0">
                          <a:solidFill>
                            <a:srgbClr val="4A86E8"/>
                          </a:solidFill>
                          <a:latin typeface="Calibri"/>
                          <a:ea typeface="Calibri"/>
                          <a:cs typeface="Calibri"/>
                          <a:sym typeface="Calibri"/>
                        </a:rPr>
                        <a:t> </a:t>
                      </a:r>
                      <a:endParaRPr sz="1600"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dirty="0">
                          <a:solidFill>
                            <a:srgbClr val="4A86E8"/>
                          </a:solidFill>
                          <a:latin typeface="Calibri"/>
                          <a:ea typeface="Calibri"/>
                          <a:cs typeface="Calibri"/>
                          <a:sym typeface="Calibri"/>
                        </a:rPr>
                        <a:t> </a:t>
                      </a:r>
                      <a:endParaRPr sz="1600"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n-US" sz="1600" dirty="0">
                          <a:solidFill>
                            <a:srgbClr val="4A86E8"/>
                          </a:solidFill>
                          <a:latin typeface="Calibri"/>
                          <a:ea typeface="Calibri"/>
                          <a:cs typeface="Calibri"/>
                          <a:sym typeface="Calibri"/>
                        </a:rPr>
                        <a:t> </a:t>
                      </a:r>
                      <a:endParaRPr sz="1600" dirty="0">
                        <a:solidFill>
                          <a:srgbClr val="4A86E8"/>
                        </a:solidFill>
                        <a:latin typeface="Calibri"/>
                        <a:ea typeface="Calibri"/>
                        <a:cs typeface="Calibri"/>
                        <a:sym typeface="Calibri"/>
                      </a:endParaRPr>
                    </a:p>
                    <a:p>
                      <a:pPr marL="0" lvl="0" indent="0" algn="ctr" rtl="0">
                        <a:lnSpc>
                          <a:spcPct val="115000"/>
                        </a:lnSpc>
                        <a:spcBef>
                          <a:spcPts val="1200"/>
                        </a:spcBef>
                        <a:spcAft>
                          <a:spcPts val="0"/>
                        </a:spcAft>
                        <a:buNone/>
                      </a:pPr>
                      <a:r>
                        <a:rPr lang="el-GR" sz="1600" b="1" dirty="0">
                          <a:solidFill>
                            <a:srgbClr val="4A86E8"/>
                          </a:solidFill>
                          <a:latin typeface="Calibri"/>
                          <a:ea typeface="Calibri"/>
                          <a:cs typeface="Calibri"/>
                          <a:sym typeface="Calibri"/>
                        </a:rPr>
                        <a:t>ΝΟΗΜΑ</a:t>
                      </a:r>
                      <a:endParaRPr sz="1600" b="1" dirty="0">
                        <a:solidFill>
                          <a:srgbClr val="4A86E8"/>
                        </a:solidFill>
                        <a:latin typeface="Calibri"/>
                        <a:ea typeface="Calibri"/>
                        <a:cs typeface="Calibri"/>
                        <a:sym typeface="Calibri"/>
                      </a:endParaRPr>
                    </a:p>
                  </a:txBody>
                  <a:tcPr marL="63500" marR="63500" marT="0" marB="0">
                    <a:lnL w="79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600" b="1" dirty="0" err="1">
                          <a:solidFill>
                            <a:srgbClr val="4A86E8"/>
                          </a:solidFill>
                          <a:latin typeface="Calibri"/>
                          <a:ea typeface="Calibri"/>
                          <a:cs typeface="Calibri"/>
                          <a:sym typeface="Calibri"/>
                        </a:rPr>
                        <a:t>DIGCOMP</a:t>
                      </a:r>
                      <a:endParaRPr sz="16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600" b="1" dirty="0" err="1">
                          <a:solidFill>
                            <a:srgbClr val="4A86E8"/>
                          </a:solidFill>
                          <a:latin typeface="Calibri"/>
                          <a:ea typeface="Calibri"/>
                          <a:cs typeface="Calibri"/>
                          <a:sym typeface="Calibri"/>
                        </a:rPr>
                        <a:t>LIFECOMP</a:t>
                      </a:r>
                      <a:endParaRPr sz="1600"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507775">
                <a:tc vMerge="1">
                  <a:txBody>
                    <a:bodyPr/>
                    <a:lstStyle/>
                    <a:p>
                      <a:endParaRPr lang="en-US"/>
                    </a:p>
                  </a:txBody>
                  <a:tcPr/>
                </a:tc>
                <a:tc>
                  <a:txBody>
                    <a:bodyPr/>
                    <a:lstStyle/>
                    <a:p>
                      <a:pPr marL="0" lvl="0" indent="0" algn="l" rtl="0">
                        <a:lnSpc>
                          <a:spcPct val="115000"/>
                        </a:lnSpc>
                        <a:spcBef>
                          <a:spcPts val="1200"/>
                        </a:spcBef>
                        <a:spcAft>
                          <a:spcPts val="0"/>
                        </a:spcAft>
                        <a:buNone/>
                      </a:pPr>
                      <a:r>
                        <a:rPr lang="en-US" sz="1600" dirty="0">
                          <a:solidFill>
                            <a:srgbClr val="4A86E8"/>
                          </a:solidFill>
                          <a:latin typeface="Calibri"/>
                          <a:ea typeface="Calibri"/>
                          <a:cs typeface="Calibri"/>
                          <a:sym typeface="Calibri"/>
                        </a:rPr>
                        <a:t>Επ</a:t>
                      </a:r>
                      <a:r>
                        <a:rPr lang="en-US" sz="1600" dirty="0" err="1">
                          <a:solidFill>
                            <a:srgbClr val="4A86E8"/>
                          </a:solidFill>
                          <a:latin typeface="Calibri"/>
                          <a:ea typeface="Calibri"/>
                          <a:cs typeface="Calibri"/>
                          <a:sym typeface="Calibri"/>
                        </a:rPr>
                        <a:t>ικοινωνί</a:t>
                      </a:r>
                      <a:r>
                        <a:rPr lang="en-US" sz="1600" dirty="0">
                          <a:solidFill>
                            <a:srgbClr val="4A86E8"/>
                          </a:solidFill>
                          <a:latin typeface="Calibri"/>
                          <a:ea typeface="Calibri"/>
                          <a:cs typeface="Calibri"/>
                          <a:sym typeface="Calibri"/>
                        </a:rPr>
                        <a:t>α και </a:t>
                      </a:r>
                      <a:r>
                        <a:rPr lang="el-GR" sz="1600" dirty="0">
                          <a:solidFill>
                            <a:srgbClr val="4A86E8"/>
                          </a:solidFill>
                          <a:latin typeface="Calibri"/>
                          <a:ea typeface="Calibri"/>
                          <a:cs typeface="Calibri"/>
                          <a:sym typeface="Calibri"/>
                        </a:rPr>
                        <a:t>Σ</a:t>
                      </a:r>
                      <a:r>
                        <a:rPr lang="en-US" sz="1600" dirty="0" err="1">
                          <a:solidFill>
                            <a:srgbClr val="4A86E8"/>
                          </a:solidFill>
                          <a:latin typeface="Calibri"/>
                          <a:ea typeface="Calibri"/>
                          <a:cs typeface="Calibri"/>
                          <a:sym typeface="Calibri"/>
                        </a:rPr>
                        <a:t>υνεργ</a:t>
                      </a:r>
                      <a:r>
                        <a:rPr lang="en-US" sz="1600" dirty="0">
                          <a:solidFill>
                            <a:srgbClr val="4A86E8"/>
                          </a:solidFill>
                          <a:latin typeface="Calibri"/>
                          <a:ea typeface="Calibri"/>
                          <a:cs typeface="Calibri"/>
                          <a:sym typeface="Calibri"/>
                        </a:rPr>
                        <a:t>ασία (</a:t>
                      </a:r>
                      <a:r>
                        <a:rPr lang="el-GR" sz="1600" dirty="0">
                          <a:solidFill>
                            <a:srgbClr val="4A86E8"/>
                          </a:solidFill>
                          <a:latin typeface="Calibri"/>
                          <a:ea typeface="Calibri"/>
                          <a:cs typeface="Calibri"/>
                          <a:sym typeface="Calibri"/>
                        </a:rPr>
                        <a:t>Ψ</a:t>
                      </a:r>
                      <a:r>
                        <a:rPr lang="en-US" sz="1600" dirty="0" err="1">
                          <a:solidFill>
                            <a:srgbClr val="4A86E8"/>
                          </a:solidFill>
                          <a:latin typeface="Calibri"/>
                          <a:ea typeface="Calibri"/>
                          <a:cs typeface="Calibri"/>
                          <a:sym typeface="Calibri"/>
                        </a:rPr>
                        <a:t>ηφι</a:t>
                      </a:r>
                      <a:r>
                        <a:rPr lang="en-US" sz="1600" dirty="0">
                          <a:solidFill>
                            <a:srgbClr val="4A86E8"/>
                          </a:solidFill>
                          <a:latin typeface="Calibri"/>
                          <a:ea typeface="Calibri"/>
                          <a:cs typeface="Calibri"/>
                          <a:sym typeface="Calibri"/>
                        </a:rPr>
                        <a:t>ακή </a:t>
                      </a:r>
                      <a:r>
                        <a:rPr lang="el-GR" sz="1600" dirty="0">
                          <a:solidFill>
                            <a:srgbClr val="4A86E8"/>
                          </a:solidFill>
                          <a:latin typeface="Calibri"/>
                          <a:ea typeface="Calibri"/>
                          <a:cs typeface="Calibri"/>
                          <a:sym typeface="Calibri"/>
                        </a:rPr>
                        <a:t>Τ</a:t>
                      </a:r>
                      <a:r>
                        <a:rPr lang="en-US" sz="1600" dirty="0">
                          <a:solidFill>
                            <a:srgbClr val="4A86E8"/>
                          </a:solidFill>
                          <a:latin typeface="Calibri"/>
                          <a:ea typeface="Calibri"/>
                          <a:cs typeface="Calibri"/>
                          <a:sym typeface="Calibri"/>
                        </a:rPr>
                        <a:t>α</a:t>
                      </a:r>
                      <a:r>
                        <a:rPr lang="en-US" sz="1600" dirty="0" err="1">
                          <a:solidFill>
                            <a:srgbClr val="4A86E8"/>
                          </a:solidFill>
                          <a:latin typeface="Calibri"/>
                          <a:ea typeface="Calibri"/>
                          <a:cs typeface="Calibri"/>
                          <a:sym typeface="Calibri"/>
                        </a:rPr>
                        <a:t>υτότητ</a:t>
                      </a:r>
                      <a:r>
                        <a:rPr lang="en-US" sz="1600" dirty="0">
                          <a:solidFill>
                            <a:srgbClr val="4A86E8"/>
                          </a:solidFill>
                          <a:latin typeface="Calibri"/>
                          <a:ea typeface="Calibri"/>
                          <a:cs typeface="Calibri"/>
                          <a:sym typeface="Calibri"/>
                        </a:rPr>
                        <a:t>α): </a:t>
                      </a:r>
                      <a:r>
                        <a:rPr lang="en-US" sz="1600" dirty="0">
                          <a:latin typeface="Calibri"/>
                          <a:ea typeface="Calibri"/>
                          <a:cs typeface="Calibri"/>
                          <a:sym typeface="Calibri"/>
                        </a:rPr>
                        <a:t>Οι εκπαιδευτικοί θα μπορούσαν να ξεκινήσουν μια συζήτηση σχετικά με το «ψηφιακό αποτύπωμα» και τον τρόπο με τον οποίο </a:t>
                      </a:r>
                      <a:r>
                        <a:rPr lang="el-GR" sz="1600" dirty="0">
                          <a:latin typeface="Calibri"/>
                          <a:ea typeface="Calibri"/>
                          <a:cs typeface="Calibri"/>
                          <a:sym typeface="Calibri"/>
                        </a:rPr>
                        <a:t>οι μαθήτριες/-</a:t>
                      </a:r>
                      <a:r>
                        <a:rPr lang="el-GR" sz="1600" dirty="0" err="1">
                          <a:latin typeface="Calibri"/>
                          <a:ea typeface="Calibri"/>
                          <a:cs typeface="Calibri"/>
                          <a:sym typeface="Calibri"/>
                        </a:rPr>
                        <a:t>τριες</a:t>
                      </a:r>
                      <a:r>
                        <a:rPr lang="en-US" sz="1600" dirty="0">
                          <a:latin typeface="Calibri"/>
                          <a:ea typeface="Calibri"/>
                          <a:cs typeface="Calibri"/>
                          <a:sym typeface="Calibri"/>
                        </a:rPr>
                        <a:t> μπορούν να προστατεύσουν την ψηφιακή τους ταυτότητα στο διαδικτυακό περιβάλλον. </a:t>
                      </a:r>
                      <a:r>
                        <a:rPr lang="en-US" sz="1600" dirty="0" err="1">
                          <a:latin typeface="Calibri"/>
                          <a:ea typeface="Calibri"/>
                          <a:cs typeface="Calibri"/>
                          <a:sym typeface="Calibri"/>
                        </a:rPr>
                        <a:t>Στη</a:t>
                      </a:r>
                      <a:r>
                        <a:rPr lang="en-US" sz="1600" dirty="0">
                          <a:latin typeface="Calibri"/>
                          <a:ea typeface="Calibri"/>
                          <a:cs typeface="Calibri"/>
                          <a:sym typeface="Calibri"/>
                        </a:rPr>
                        <a:t> </a:t>
                      </a:r>
                      <a:r>
                        <a:rPr lang="en-US" sz="1600" dirty="0" err="1">
                          <a:latin typeface="Calibri"/>
                          <a:ea typeface="Calibri"/>
                          <a:cs typeface="Calibri"/>
                          <a:sym typeface="Calibri"/>
                        </a:rPr>
                        <a:t>συνέχει</a:t>
                      </a:r>
                      <a:r>
                        <a:rPr lang="en-US" sz="1600" dirty="0">
                          <a:latin typeface="Calibri"/>
                          <a:ea typeface="Calibri"/>
                          <a:cs typeface="Calibri"/>
                          <a:sym typeface="Calibri"/>
                        </a:rPr>
                        <a:t>α, οι εκπαιδευτικοί θα μπορούσαν να χωρίσουν </a:t>
                      </a:r>
                      <a:r>
                        <a:rPr lang="el-GR" sz="1600" dirty="0">
                          <a:latin typeface="Calibri"/>
                          <a:ea typeface="Calibri"/>
                          <a:cs typeface="Calibri"/>
                          <a:sym typeface="Calibri"/>
                        </a:rPr>
                        <a:t>τους/τις μαθήτριες/-</a:t>
                      </a:r>
                      <a:r>
                        <a:rPr lang="el-GR" sz="1600" dirty="0" err="1">
                          <a:latin typeface="Calibri"/>
                          <a:ea typeface="Calibri"/>
                          <a:cs typeface="Calibri"/>
                          <a:sym typeface="Calibri"/>
                        </a:rPr>
                        <a:t>τριες</a:t>
                      </a:r>
                      <a:r>
                        <a:rPr lang="en-US" sz="1600" dirty="0">
                          <a:latin typeface="Calibri"/>
                          <a:ea typeface="Calibri"/>
                          <a:cs typeface="Calibri"/>
                          <a:sym typeface="Calibri"/>
                        </a:rPr>
                        <a:t> σε διαφορετικές ομάδες με βάση τα δυνατά τους σημεία και τις προσωπικές τους αξίες.</a:t>
                      </a:r>
                      <a:endParaRPr sz="16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600" dirty="0" err="1">
                          <a:solidFill>
                            <a:srgbClr val="4A86E8"/>
                          </a:solidFill>
                          <a:latin typeface="Calibri"/>
                          <a:ea typeface="Calibri"/>
                          <a:cs typeface="Calibri"/>
                          <a:sym typeface="Calibri"/>
                        </a:rPr>
                        <a:t>P3</a:t>
                      </a:r>
                      <a:r>
                        <a:rPr lang="en-US" sz="1600" dirty="0">
                          <a:solidFill>
                            <a:srgbClr val="4A86E8"/>
                          </a:solidFill>
                          <a:latin typeface="Calibri"/>
                          <a:ea typeface="Calibri"/>
                          <a:cs typeface="Calibri"/>
                          <a:sym typeface="Calibri"/>
                        </a:rPr>
                        <a:t> </a:t>
                      </a:r>
                      <a:r>
                        <a:rPr lang="el-GR" sz="1600" dirty="0">
                          <a:solidFill>
                            <a:srgbClr val="4A86E8"/>
                          </a:solidFill>
                          <a:latin typeface="Calibri"/>
                          <a:ea typeface="Calibri"/>
                          <a:cs typeface="Calibri"/>
                          <a:sym typeface="Calibri"/>
                        </a:rPr>
                        <a:t>Ευημερία</a:t>
                      </a:r>
                      <a:r>
                        <a:rPr lang="en-US" sz="1600" dirty="0">
                          <a:solidFill>
                            <a:srgbClr val="4A86E8"/>
                          </a:solidFill>
                          <a:latin typeface="Calibri"/>
                          <a:ea typeface="Calibri"/>
                          <a:cs typeface="Calibri"/>
                          <a:sym typeface="Calibri"/>
                        </a:rPr>
                        <a:t>: </a:t>
                      </a:r>
                      <a:r>
                        <a:rPr lang="el-GR" sz="1600" dirty="0">
                          <a:latin typeface="Calibri"/>
                          <a:ea typeface="Calibri"/>
                          <a:cs typeface="Calibri"/>
                          <a:sym typeface="Calibri"/>
                        </a:rPr>
                        <a:t>Οι μαθήτριες/-</a:t>
                      </a:r>
                      <a:r>
                        <a:rPr lang="el-GR" sz="1600" dirty="0" err="1">
                          <a:latin typeface="Calibri"/>
                          <a:ea typeface="Calibri"/>
                          <a:cs typeface="Calibri"/>
                          <a:sym typeface="Calibri"/>
                        </a:rPr>
                        <a:t>τριες</a:t>
                      </a:r>
                      <a:r>
                        <a:rPr lang="en-US" sz="1600" dirty="0">
                          <a:latin typeface="Calibri"/>
                          <a:ea typeface="Calibri"/>
                          <a:cs typeface="Calibri"/>
                          <a:sym typeface="Calibri"/>
                        </a:rPr>
                        <a:t> θα μπ</a:t>
                      </a:r>
                      <a:r>
                        <a:rPr lang="en-US" sz="1600" dirty="0" err="1">
                          <a:latin typeface="Calibri"/>
                          <a:ea typeface="Calibri"/>
                          <a:cs typeface="Calibri"/>
                          <a:sym typeface="Calibri"/>
                        </a:rPr>
                        <a:t>ορούσ</a:t>
                      </a:r>
                      <a:r>
                        <a:rPr lang="en-US" sz="1600" dirty="0">
                          <a:latin typeface="Calibri"/>
                          <a:ea typeface="Calibri"/>
                          <a:cs typeface="Calibri"/>
                          <a:sym typeface="Calibri"/>
                        </a:rPr>
                        <a:t>αν να ενθαρρυνθούν να αναστοχαστούν τις δραστηριότητές τους και να συζητήσουν πώς η χρήση ψηφιακών εργαλείων τους βοήθησε να ενισχύσουν τα δυνατά τους σημεία.</a:t>
                      </a:r>
                      <a:endParaRPr sz="16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g3ae6d943e68_0_453"/>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485" name="Google Shape;485;g3ae6d943e68_0_453"/>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486" name="Google Shape;486;g3ae6d943e68_0_453"/>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pic>
        <p:nvPicPr>
          <p:cNvPr id="487" name="Google Shape;487;g3ae6d943e68_0_453"/>
          <p:cNvPicPr preferRelativeResize="0"/>
          <p:nvPr/>
        </p:nvPicPr>
        <p:blipFill>
          <a:blip r:embed="rId3">
            <a:alphaModFix/>
          </a:blip>
          <a:stretch>
            <a:fillRect/>
          </a:stretch>
        </p:blipFill>
        <p:spPr>
          <a:xfrm>
            <a:off x="9421725" y="1668925"/>
            <a:ext cx="2770275" cy="2073750"/>
          </a:xfrm>
          <a:prstGeom prst="rect">
            <a:avLst/>
          </a:prstGeom>
          <a:noFill/>
          <a:ln>
            <a:noFill/>
          </a:ln>
        </p:spPr>
      </p:pic>
      <p:graphicFrame>
        <p:nvGraphicFramePr>
          <p:cNvPr id="488" name="Google Shape;488;g3ae6d943e68_0_453"/>
          <p:cNvGraphicFramePr/>
          <p:nvPr>
            <p:extLst>
              <p:ext uri="{D42A27DB-BD31-4B8C-83A1-F6EECF244321}">
                <p14:modId xmlns:p14="http://schemas.microsoft.com/office/powerpoint/2010/main" val="2846168416"/>
              </p:ext>
            </p:extLst>
          </p:nvPr>
        </p:nvGraphicFramePr>
        <p:xfrm>
          <a:off x="732450" y="1668925"/>
          <a:ext cx="8661350" cy="4720720"/>
        </p:xfrm>
        <a:graphic>
          <a:graphicData uri="http://schemas.openxmlformats.org/drawingml/2006/table">
            <a:tbl>
              <a:tblPr>
                <a:noFill/>
                <a:tableStyleId>{FEBE8A08-8D04-4111-BEEB-F7518B2CC316}</a:tableStyleId>
              </a:tblPr>
              <a:tblGrid>
                <a:gridCol w="1964825">
                  <a:extLst>
                    <a:ext uri="{9D8B030D-6E8A-4147-A177-3AD203B41FA5}">
                      <a16:colId xmlns:a16="http://schemas.microsoft.com/office/drawing/2014/main" val="20000"/>
                    </a:ext>
                  </a:extLst>
                </a:gridCol>
                <a:gridCol w="2633175">
                  <a:extLst>
                    <a:ext uri="{9D8B030D-6E8A-4147-A177-3AD203B41FA5}">
                      <a16:colId xmlns:a16="http://schemas.microsoft.com/office/drawing/2014/main" val="20001"/>
                    </a:ext>
                  </a:extLst>
                </a:gridCol>
                <a:gridCol w="4063350">
                  <a:extLst>
                    <a:ext uri="{9D8B030D-6E8A-4147-A177-3AD203B41FA5}">
                      <a16:colId xmlns:a16="http://schemas.microsoft.com/office/drawing/2014/main" val="20002"/>
                    </a:ext>
                  </a:extLst>
                </a:gridCol>
              </a:tblGrid>
              <a:tr h="226950">
                <a:tc rowSpan="6">
                  <a:txBody>
                    <a:bodyPr/>
                    <a:lstStyle/>
                    <a:p>
                      <a:pPr marL="0" lvl="0" indent="0" algn="ctr" rtl="0">
                        <a:lnSpc>
                          <a:spcPct val="115000"/>
                        </a:lnSpc>
                        <a:spcBef>
                          <a:spcPts val="1200"/>
                        </a:spcBef>
                        <a:spcAft>
                          <a:spcPts val="0"/>
                        </a:spcAft>
                        <a:buNone/>
                      </a:pPr>
                      <a:r>
                        <a:rPr lang="en-US" dirty="0">
                          <a:latin typeface="Calibri"/>
                          <a:ea typeface="Calibri"/>
                          <a:cs typeface="Calibri"/>
                          <a:sym typeface="Calibri"/>
                        </a:rPr>
                        <a:t> </a:t>
                      </a:r>
                      <a:endParaRPr dirty="0">
                        <a:latin typeface="Calibri"/>
                        <a:ea typeface="Calibri"/>
                        <a:cs typeface="Calibri"/>
                        <a:sym typeface="Calibri"/>
                      </a:endParaRPr>
                    </a:p>
                    <a:p>
                      <a:pPr marL="0" lvl="0" indent="0" algn="ctr" rtl="0">
                        <a:lnSpc>
                          <a:spcPct val="115000"/>
                        </a:lnSpc>
                        <a:spcBef>
                          <a:spcPts val="1200"/>
                        </a:spcBef>
                        <a:spcAft>
                          <a:spcPts val="0"/>
                        </a:spcAft>
                        <a:buNone/>
                      </a:pPr>
                      <a:r>
                        <a:rPr lang="en-US" dirty="0">
                          <a:latin typeface="Calibri"/>
                          <a:ea typeface="Calibri"/>
                          <a:cs typeface="Calibri"/>
                          <a:sym typeface="Calibri"/>
                        </a:rPr>
                        <a:t> </a:t>
                      </a:r>
                      <a:endParaRPr dirty="0">
                        <a:latin typeface="Calibri"/>
                        <a:ea typeface="Calibri"/>
                        <a:cs typeface="Calibri"/>
                        <a:sym typeface="Calibri"/>
                      </a:endParaRPr>
                    </a:p>
                    <a:p>
                      <a:pPr marL="0" lvl="0" indent="0" algn="ctr" rtl="0">
                        <a:lnSpc>
                          <a:spcPct val="115000"/>
                        </a:lnSpc>
                        <a:spcBef>
                          <a:spcPts val="1200"/>
                        </a:spcBef>
                        <a:spcAft>
                          <a:spcPts val="0"/>
                        </a:spcAft>
                        <a:buNone/>
                      </a:pPr>
                      <a:r>
                        <a:rPr lang="en-US" dirty="0">
                          <a:latin typeface="Calibri"/>
                          <a:ea typeface="Calibri"/>
                          <a:cs typeface="Calibri"/>
                          <a:sym typeface="Calibri"/>
                        </a:rPr>
                        <a:t> </a:t>
                      </a:r>
                      <a:endParaRPr dirty="0">
                        <a:latin typeface="Calibri"/>
                        <a:ea typeface="Calibri"/>
                        <a:cs typeface="Calibri"/>
                        <a:sym typeface="Calibri"/>
                      </a:endParaRPr>
                    </a:p>
                    <a:p>
                      <a:pPr marL="0" lvl="0" indent="0" algn="ctr" rtl="0">
                        <a:lnSpc>
                          <a:spcPct val="115000"/>
                        </a:lnSpc>
                        <a:spcBef>
                          <a:spcPts val="1200"/>
                        </a:spcBef>
                        <a:spcAft>
                          <a:spcPts val="0"/>
                        </a:spcAft>
                        <a:buNone/>
                      </a:pPr>
                      <a:endParaRPr dirty="0">
                        <a:latin typeface="Calibri"/>
                        <a:ea typeface="Calibri"/>
                        <a:cs typeface="Calibri"/>
                        <a:sym typeface="Calibri"/>
                      </a:endParaRPr>
                    </a:p>
                    <a:p>
                      <a:pPr marL="0" lvl="0" indent="0" algn="ctr" rtl="0">
                        <a:lnSpc>
                          <a:spcPct val="115000"/>
                        </a:lnSpc>
                        <a:spcBef>
                          <a:spcPts val="1200"/>
                        </a:spcBef>
                        <a:spcAft>
                          <a:spcPts val="0"/>
                        </a:spcAft>
                        <a:buNone/>
                      </a:pPr>
                      <a:r>
                        <a:rPr lang="en-US" b="1" dirty="0" err="1">
                          <a:solidFill>
                            <a:srgbClr val="4A86E8"/>
                          </a:solidFill>
                          <a:latin typeface="Calibri"/>
                          <a:ea typeface="Calibri"/>
                          <a:cs typeface="Calibri"/>
                          <a:sym typeface="Calibri"/>
                        </a:rPr>
                        <a:t>ΕΠΙΤΕΥΓΜΑ</a:t>
                      </a:r>
                      <a:endParaRPr b="1" dirty="0">
                        <a:solidFill>
                          <a:srgbClr val="4A86E8"/>
                        </a:solidFill>
                        <a:latin typeface="Calibri"/>
                        <a:ea typeface="Calibri"/>
                        <a:cs typeface="Calibri"/>
                        <a:sym typeface="Calibri"/>
                      </a:endParaRPr>
                    </a:p>
                  </a:txBody>
                  <a:tcPr marL="63500" marR="63500" marT="0" marB="0">
                    <a:lnL w="79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b="1" dirty="0" err="1">
                          <a:solidFill>
                            <a:srgbClr val="4A86E8"/>
                          </a:solidFill>
                          <a:latin typeface="Calibri"/>
                          <a:ea typeface="Calibri"/>
                          <a:cs typeface="Calibri"/>
                          <a:sym typeface="Calibri"/>
                        </a:rPr>
                        <a:t>DIGCOMP</a:t>
                      </a:r>
                      <a:endParaRPr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b="1" dirty="0" err="1">
                          <a:solidFill>
                            <a:srgbClr val="4A86E8"/>
                          </a:solidFill>
                          <a:latin typeface="Calibri"/>
                          <a:ea typeface="Calibri"/>
                          <a:cs typeface="Calibri"/>
                          <a:sym typeface="Calibri"/>
                        </a:rPr>
                        <a:t>LIFECOMP</a:t>
                      </a:r>
                      <a:endParaRPr b="1" dirty="0">
                        <a:solidFill>
                          <a:srgbClr val="4A86E8"/>
                        </a:solidFill>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w="79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3925">
                <a:tc vMerge="1">
                  <a:txBody>
                    <a:bodyPr/>
                    <a:lstStyle/>
                    <a:p>
                      <a:endParaRPr lang="en-US"/>
                    </a:p>
                  </a:txBody>
                  <a:tcPr/>
                </a:tc>
                <a:tc rowSpan="5">
                  <a:txBody>
                    <a:bodyPr/>
                    <a:lstStyle/>
                    <a:p>
                      <a:pPr marL="0" lvl="0" indent="0" algn="l" rtl="0">
                        <a:lnSpc>
                          <a:spcPct val="115000"/>
                        </a:lnSpc>
                        <a:spcBef>
                          <a:spcPts val="1200"/>
                        </a:spcBef>
                        <a:spcAft>
                          <a:spcPts val="0"/>
                        </a:spcAft>
                        <a:buNone/>
                      </a:pPr>
                      <a:r>
                        <a:rPr lang="en-US" sz="1300" dirty="0">
                          <a:solidFill>
                            <a:srgbClr val="4A86E8"/>
                          </a:solidFill>
                          <a:latin typeface="Calibri"/>
                          <a:ea typeface="Calibri"/>
                          <a:cs typeface="Calibri"/>
                          <a:sym typeface="Calibri"/>
                        </a:rPr>
                        <a:t>Επ</a:t>
                      </a:r>
                      <a:r>
                        <a:rPr lang="en-US" sz="1300" dirty="0" err="1">
                          <a:solidFill>
                            <a:srgbClr val="4A86E8"/>
                          </a:solidFill>
                          <a:latin typeface="Calibri"/>
                          <a:ea typeface="Calibri"/>
                          <a:cs typeface="Calibri"/>
                          <a:sym typeface="Calibri"/>
                        </a:rPr>
                        <a:t>ίλυση</a:t>
                      </a:r>
                      <a:r>
                        <a:rPr lang="en-US" sz="1300" dirty="0">
                          <a:solidFill>
                            <a:srgbClr val="4A86E8"/>
                          </a:solidFill>
                          <a:latin typeface="Calibri"/>
                          <a:ea typeface="Calibri"/>
                          <a:cs typeface="Calibri"/>
                          <a:sym typeface="Calibri"/>
                        </a:rPr>
                        <a:t> </a:t>
                      </a:r>
                      <a:r>
                        <a:rPr lang="el-GR" sz="1300" dirty="0">
                          <a:solidFill>
                            <a:srgbClr val="4A86E8"/>
                          </a:solidFill>
                          <a:latin typeface="Calibri"/>
                          <a:ea typeface="Calibri"/>
                          <a:cs typeface="Calibri"/>
                          <a:sym typeface="Calibri"/>
                        </a:rPr>
                        <a:t>Π</a:t>
                      </a:r>
                      <a:r>
                        <a:rPr lang="en-US" sz="1300" dirty="0" err="1">
                          <a:solidFill>
                            <a:srgbClr val="4A86E8"/>
                          </a:solidFill>
                          <a:latin typeface="Calibri"/>
                          <a:ea typeface="Calibri"/>
                          <a:cs typeface="Calibri"/>
                          <a:sym typeface="Calibri"/>
                        </a:rPr>
                        <a:t>ρο</a:t>
                      </a:r>
                      <a:r>
                        <a:rPr lang="en-US" sz="1300" dirty="0">
                          <a:solidFill>
                            <a:srgbClr val="4A86E8"/>
                          </a:solidFill>
                          <a:latin typeface="Calibri"/>
                          <a:ea typeface="Calibri"/>
                          <a:cs typeface="Calibri"/>
                          <a:sym typeface="Calibri"/>
                        </a:rPr>
                        <a:t>βλημάτων: </a:t>
                      </a:r>
                      <a:r>
                        <a:rPr lang="el-GR" sz="1300" dirty="0">
                          <a:solidFill>
                            <a:srgbClr val="000000"/>
                          </a:solidFill>
                          <a:latin typeface="Calibri"/>
                          <a:ea typeface="Calibri"/>
                          <a:cs typeface="Calibri"/>
                          <a:sym typeface="Calibri"/>
                        </a:rPr>
                        <a:t>Ο</a:t>
                      </a:r>
                      <a:r>
                        <a:rPr lang="el-GR" sz="1300" dirty="0">
                          <a:latin typeface="Calibri"/>
                          <a:ea typeface="Calibri"/>
                          <a:cs typeface="Calibri"/>
                          <a:sym typeface="Calibri"/>
                        </a:rPr>
                        <a:t>ι μαθήτριες/-</a:t>
                      </a:r>
                      <a:r>
                        <a:rPr lang="el-GR" sz="1300" dirty="0" err="1">
                          <a:latin typeface="Calibri"/>
                          <a:ea typeface="Calibri"/>
                          <a:cs typeface="Calibri"/>
                          <a:sym typeface="Calibri"/>
                        </a:rPr>
                        <a:t>τριες</a:t>
                      </a:r>
                      <a:r>
                        <a:rPr lang="en-US" sz="1300" dirty="0">
                          <a:latin typeface="Calibri"/>
                          <a:ea typeface="Calibri"/>
                          <a:cs typeface="Calibri"/>
                          <a:sym typeface="Calibri"/>
                        </a:rPr>
                        <a:t> θα μπορούσαν να ενθαρρυνθούν να προγραμματίσουν διαδικτυακές συναντήσεις για να συντονιστούν για την επερχόμενη ομαδική παρουσίαση. </a:t>
                      </a:r>
                      <a:r>
                        <a:rPr lang="el-GR" sz="1300" dirty="0">
                          <a:latin typeface="Calibri"/>
                          <a:ea typeface="Calibri"/>
                          <a:cs typeface="Calibri"/>
                          <a:sym typeface="Calibri"/>
                        </a:rPr>
                        <a:t>Έτσι</a:t>
                      </a:r>
                      <a:r>
                        <a:rPr lang="en-US" sz="1300" dirty="0">
                          <a:latin typeface="Calibri"/>
                          <a:ea typeface="Calibri"/>
                          <a:cs typeface="Calibri"/>
                          <a:sym typeface="Calibri"/>
                        </a:rPr>
                        <a:t>, θα μπορούσε να αποφευχθεί η απουσία </a:t>
                      </a:r>
                      <a:r>
                        <a:rPr lang="el-GR" sz="1300" dirty="0">
                          <a:latin typeface="Calibri"/>
                          <a:ea typeface="Calibri"/>
                          <a:cs typeface="Calibri"/>
                          <a:sym typeface="Calibri"/>
                        </a:rPr>
                        <a:t>μαθητών/-τριών</a:t>
                      </a:r>
                      <a:r>
                        <a:rPr lang="en-US" sz="1300" dirty="0">
                          <a:latin typeface="Calibri"/>
                          <a:ea typeface="Calibri"/>
                          <a:cs typeface="Calibri"/>
                          <a:sym typeface="Calibri"/>
                        </a:rPr>
                        <a:t> και, </a:t>
                      </a:r>
                      <a:r>
                        <a:rPr lang="en-US" sz="1300" dirty="0" err="1">
                          <a:latin typeface="Calibri"/>
                          <a:ea typeface="Calibri"/>
                          <a:cs typeface="Calibri"/>
                          <a:sym typeface="Calibri"/>
                        </a:rPr>
                        <a:t>συνε</a:t>
                      </a:r>
                      <a:r>
                        <a:rPr lang="en-US" sz="1300" dirty="0">
                          <a:latin typeface="Calibri"/>
                          <a:ea typeface="Calibri"/>
                          <a:cs typeface="Calibri"/>
                          <a:sym typeface="Calibri"/>
                        </a:rPr>
                        <a:t>πώς, αυτό θα οδηγήσει σε καλύτερο συντονισμό μεταξύ τους.</a:t>
                      </a:r>
                      <a:endParaRPr sz="13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tc>
                  <a:txBody>
                    <a:bodyPr/>
                    <a:lstStyle/>
                    <a:p>
                      <a:pPr marL="0" lvl="0" indent="0" algn="l" rtl="0">
                        <a:lnSpc>
                          <a:spcPct val="115000"/>
                        </a:lnSpc>
                        <a:spcBef>
                          <a:spcPts val="1200"/>
                        </a:spcBef>
                        <a:spcAft>
                          <a:spcPts val="0"/>
                        </a:spcAft>
                        <a:buNone/>
                      </a:pPr>
                      <a:r>
                        <a:rPr lang="en-US" sz="1300" dirty="0" err="1">
                          <a:solidFill>
                            <a:srgbClr val="4A86E8"/>
                          </a:solidFill>
                          <a:latin typeface="Calibri"/>
                          <a:ea typeface="Calibri"/>
                          <a:cs typeface="Calibri"/>
                          <a:sym typeface="Calibri"/>
                        </a:rPr>
                        <a:t>P2</a:t>
                      </a:r>
                      <a:r>
                        <a:rPr lang="en-US" sz="1300" dirty="0">
                          <a:solidFill>
                            <a:srgbClr val="4A86E8"/>
                          </a:solidFill>
                          <a:latin typeface="Calibri"/>
                          <a:ea typeface="Calibri"/>
                          <a:cs typeface="Calibri"/>
                          <a:sym typeface="Calibri"/>
                        </a:rPr>
                        <a:t> </a:t>
                      </a:r>
                      <a:r>
                        <a:rPr lang="en-US" sz="1300" dirty="0" err="1">
                          <a:solidFill>
                            <a:srgbClr val="4A86E8"/>
                          </a:solidFill>
                          <a:latin typeface="Calibri"/>
                          <a:ea typeface="Calibri"/>
                          <a:cs typeface="Calibri"/>
                          <a:sym typeface="Calibri"/>
                        </a:rPr>
                        <a:t>Ευελιξί</a:t>
                      </a:r>
                      <a:r>
                        <a:rPr lang="en-US" sz="1300" dirty="0">
                          <a:solidFill>
                            <a:srgbClr val="4A86E8"/>
                          </a:solidFill>
                          <a:latin typeface="Calibri"/>
                          <a:ea typeface="Calibri"/>
                          <a:cs typeface="Calibri"/>
                          <a:sym typeface="Calibri"/>
                        </a:rPr>
                        <a:t>α: </a:t>
                      </a:r>
                      <a:r>
                        <a:rPr lang="en-US" sz="1300" dirty="0">
                          <a:latin typeface="Calibri"/>
                          <a:ea typeface="Calibri"/>
                          <a:cs typeface="Calibri"/>
                          <a:sym typeface="Calibri"/>
                        </a:rPr>
                        <a:t> Αφήστε </a:t>
                      </a:r>
                      <a:r>
                        <a:rPr lang="el-GR" sz="1300" dirty="0">
                          <a:latin typeface="Calibri"/>
                          <a:ea typeface="Calibri"/>
                          <a:cs typeface="Calibri"/>
                          <a:sym typeface="Calibri"/>
                        </a:rPr>
                        <a:t>τους/τις μαθήτριες/-</a:t>
                      </a:r>
                      <a:r>
                        <a:rPr lang="el-GR" sz="1300" dirty="0" err="1">
                          <a:latin typeface="Calibri"/>
                          <a:ea typeface="Calibri"/>
                          <a:cs typeface="Calibri"/>
                          <a:sym typeface="Calibri"/>
                        </a:rPr>
                        <a:t>τριες</a:t>
                      </a:r>
                      <a:r>
                        <a:rPr lang="en-US" sz="1300" dirty="0">
                          <a:latin typeface="Calibri"/>
                          <a:ea typeface="Calibri"/>
                          <a:cs typeface="Calibri"/>
                          <a:sym typeface="Calibri"/>
                        </a:rPr>
                        <a:t> να πειραματιστούν με πολλαπλές πλατφόρμες (π.χ. </a:t>
                      </a:r>
                      <a:r>
                        <a:rPr lang="en-US" sz="1300" dirty="0" err="1">
                          <a:latin typeface="Calibri"/>
                          <a:ea typeface="Calibri"/>
                          <a:cs typeface="Calibri"/>
                          <a:sym typeface="Calibri"/>
                        </a:rPr>
                        <a:t>Canva</a:t>
                      </a:r>
                      <a:r>
                        <a:rPr lang="en-US" sz="1300" dirty="0">
                          <a:latin typeface="Calibri"/>
                          <a:ea typeface="Calibri"/>
                          <a:cs typeface="Calibri"/>
                          <a:sym typeface="Calibri"/>
                        </a:rPr>
                        <a:t>, Notion, Miro) και να </a:t>
                      </a:r>
                      <a:r>
                        <a:rPr lang="en-US" sz="1300" dirty="0" err="1">
                          <a:latin typeface="Calibri"/>
                          <a:ea typeface="Calibri"/>
                          <a:cs typeface="Calibri"/>
                          <a:sym typeface="Calibri"/>
                        </a:rPr>
                        <a:t>σκεφτούν</a:t>
                      </a:r>
                      <a:r>
                        <a:rPr lang="en-US" sz="1300" dirty="0">
                          <a:latin typeface="Calibri"/>
                          <a:ea typeface="Calibri"/>
                          <a:cs typeface="Calibri"/>
                          <a:sym typeface="Calibri"/>
                        </a:rPr>
                        <a:t> </a:t>
                      </a:r>
                      <a:r>
                        <a:rPr lang="en-US" sz="1300" dirty="0" err="1">
                          <a:latin typeface="Calibri"/>
                          <a:ea typeface="Calibri"/>
                          <a:cs typeface="Calibri"/>
                          <a:sym typeface="Calibri"/>
                        </a:rPr>
                        <a:t>τι</a:t>
                      </a:r>
                      <a:r>
                        <a:rPr lang="en-US" sz="1300" dirty="0">
                          <a:latin typeface="Calibri"/>
                          <a:ea typeface="Calibri"/>
                          <a:cs typeface="Calibri"/>
                          <a:sym typeface="Calibri"/>
                        </a:rPr>
                        <a:t> </a:t>
                      </a:r>
                      <a:r>
                        <a:rPr lang="en-US" sz="1300" dirty="0" err="1">
                          <a:latin typeface="Calibri"/>
                          <a:ea typeface="Calibri"/>
                          <a:cs typeface="Calibri"/>
                          <a:sym typeface="Calibri"/>
                        </a:rPr>
                        <a:t>λειτουργεί</a:t>
                      </a:r>
                      <a:r>
                        <a:rPr lang="en-US" sz="1300" dirty="0">
                          <a:latin typeface="Calibri"/>
                          <a:ea typeface="Calibri"/>
                          <a:cs typeface="Calibri"/>
                          <a:sym typeface="Calibri"/>
                        </a:rPr>
                        <a:t> κα</a:t>
                      </a:r>
                      <a:r>
                        <a:rPr lang="en-US" sz="1300" dirty="0" err="1">
                          <a:latin typeface="Calibri"/>
                          <a:ea typeface="Calibri"/>
                          <a:cs typeface="Calibri"/>
                          <a:sym typeface="Calibri"/>
                        </a:rPr>
                        <a:t>λύτερ</a:t>
                      </a:r>
                      <a:r>
                        <a:rPr lang="en-US" sz="1300" dirty="0">
                          <a:latin typeface="Calibri"/>
                          <a:ea typeface="Calibri"/>
                          <a:cs typeface="Calibri"/>
                          <a:sym typeface="Calibri"/>
                        </a:rPr>
                        <a:t>α για αυτούς</a:t>
                      </a:r>
                      <a:r>
                        <a:rPr lang="el-GR" sz="1300" dirty="0">
                          <a:latin typeface="Calibri"/>
                          <a:ea typeface="Calibri"/>
                          <a:cs typeface="Calibri"/>
                          <a:sym typeface="Calibri"/>
                        </a:rPr>
                        <a:t>/-</a:t>
                      </a:r>
                      <a:r>
                        <a:rPr lang="el-GR" sz="1300" dirty="0" err="1">
                          <a:latin typeface="Calibri"/>
                          <a:ea typeface="Calibri"/>
                          <a:cs typeface="Calibri"/>
                          <a:sym typeface="Calibri"/>
                        </a:rPr>
                        <a:t>τές</a:t>
                      </a:r>
                      <a:r>
                        <a:rPr lang="en-US" sz="1300" dirty="0">
                          <a:latin typeface="Calibri"/>
                          <a:ea typeface="Calibri"/>
                          <a:cs typeface="Calibri"/>
                          <a:sym typeface="Calibri"/>
                        </a:rPr>
                        <a:t>.</a:t>
                      </a:r>
                      <a:endParaRPr sz="13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08425">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300" dirty="0" err="1">
                          <a:solidFill>
                            <a:srgbClr val="4A86E8"/>
                          </a:solidFill>
                          <a:latin typeface="Calibri"/>
                          <a:ea typeface="Calibri"/>
                          <a:cs typeface="Calibri"/>
                          <a:sym typeface="Calibri"/>
                        </a:rPr>
                        <a:t>P3</a:t>
                      </a:r>
                      <a:r>
                        <a:rPr lang="en-US" sz="1300" dirty="0">
                          <a:solidFill>
                            <a:srgbClr val="4A86E8"/>
                          </a:solidFill>
                          <a:latin typeface="Calibri"/>
                          <a:ea typeface="Calibri"/>
                          <a:cs typeface="Calibri"/>
                          <a:sym typeface="Calibri"/>
                        </a:rPr>
                        <a:t> </a:t>
                      </a:r>
                      <a:r>
                        <a:rPr lang="el-GR" sz="1300" dirty="0">
                          <a:solidFill>
                            <a:srgbClr val="4A86E8"/>
                          </a:solidFill>
                          <a:latin typeface="Calibri"/>
                          <a:ea typeface="Calibri"/>
                          <a:cs typeface="Calibri"/>
                          <a:sym typeface="Calibri"/>
                        </a:rPr>
                        <a:t>Ευημερία</a:t>
                      </a:r>
                      <a:r>
                        <a:rPr lang="en-US" sz="1300" dirty="0">
                          <a:solidFill>
                            <a:srgbClr val="4A86E8"/>
                          </a:solidFill>
                          <a:latin typeface="Calibri"/>
                          <a:ea typeface="Calibri"/>
                          <a:cs typeface="Calibri"/>
                          <a:sym typeface="Calibri"/>
                        </a:rPr>
                        <a:t>: </a:t>
                      </a:r>
                      <a:r>
                        <a:rPr lang="en-US" sz="1300" dirty="0" err="1">
                          <a:latin typeface="Calibri"/>
                          <a:ea typeface="Calibri"/>
                          <a:cs typeface="Calibri"/>
                          <a:sym typeface="Calibri"/>
                        </a:rPr>
                        <a:t>Ενσωμ</a:t>
                      </a:r>
                      <a:r>
                        <a:rPr lang="en-US" sz="1300" dirty="0">
                          <a:latin typeface="Calibri"/>
                          <a:ea typeface="Calibri"/>
                          <a:cs typeface="Calibri"/>
                          <a:sym typeface="Calibri"/>
                        </a:rPr>
                        <a:t>ατώστε διαλείμματα από την οθόνη στα μαθήματα για να αποφύγετε την υπερφόρτωση.</a:t>
                      </a:r>
                      <a:endParaRPr sz="13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66900">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300" dirty="0" err="1">
                          <a:solidFill>
                            <a:srgbClr val="4A86E8"/>
                          </a:solidFill>
                          <a:latin typeface="Calibri"/>
                          <a:ea typeface="Calibri"/>
                          <a:cs typeface="Calibri"/>
                          <a:sym typeface="Calibri"/>
                        </a:rPr>
                        <a:t>L1</a:t>
                      </a:r>
                      <a:r>
                        <a:rPr lang="en-US" sz="1300" dirty="0">
                          <a:solidFill>
                            <a:srgbClr val="4A86E8"/>
                          </a:solidFill>
                          <a:latin typeface="Calibri"/>
                          <a:ea typeface="Calibri"/>
                          <a:cs typeface="Calibri"/>
                          <a:sym typeface="Calibri"/>
                        </a:rPr>
                        <a:t> </a:t>
                      </a:r>
                      <a:r>
                        <a:rPr lang="en-US" sz="1300" dirty="0" err="1">
                          <a:solidFill>
                            <a:srgbClr val="4A86E8"/>
                          </a:solidFill>
                          <a:latin typeface="Calibri"/>
                          <a:ea typeface="Calibri"/>
                          <a:cs typeface="Calibri"/>
                          <a:sym typeface="Calibri"/>
                        </a:rPr>
                        <a:t>Νοοτρο</a:t>
                      </a:r>
                      <a:r>
                        <a:rPr lang="en-US" sz="1300" dirty="0">
                          <a:solidFill>
                            <a:srgbClr val="4A86E8"/>
                          </a:solidFill>
                          <a:latin typeface="Calibri"/>
                          <a:ea typeface="Calibri"/>
                          <a:cs typeface="Calibri"/>
                          <a:sym typeface="Calibri"/>
                        </a:rPr>
                        <a:t>πία </a:t>
                      </a:r>
                      <a:r>
                        <a:rPr lang="el-GR" sz="1300" dirty="0">
                          <a:solidFill>
                            <a:srgbClr val="4A86E8"/>
                          </a:solidFill>
                          <a:latin typeface="Calibri"/>
                          <a:ea typeface="Calibri"/>
                          <a:cs typeface="Calibri"/>
                          <a:sym typeface="Calibri"/>
                        </a:rPr>
                        <a:t>Α</a:t>
                      </a:r>
                      <a:r>
                        <a:rPr lang="en-US" sz="1300" dirty="0" err="1">
                          <a:solidFill>
                            <a:srgbClr val="4A86E8"/>
                          </a:solidFill>
                          <a:latin typeface="Calibri"/>
                          <a:ea typeface="Calibri"/>
                          <a:cs typeface="Calibri"/>
                          <a:sym typeface="Calibri"/>
                        </a:rPr>
                        <a:t>νά</a:t>
                      </a:r>
                      <a:r>
                        <a:rPr lang="en-US" sz="1300" dirty="0">
                          <a:solidFill>
                            <a:srgbClr val="4A86E8"/>
                          </a:solidFill>
                          <a:latin typeface="Calibri"/>
                          <a:ea typeface="Calibri"/>
                          <a:cs typeface="Calibri"/>
                          <a:sym typeface="Calibri"/>
                        </a:rPr>
                        <a:t>πτυξης: </a:t>
                      </a:r>
                      <a:r>
                        <a:rPr lang="en-US" sz="1300" dirty="0">
                          <a:latin typeface="Calibri"/>
                          <a:ea typeface="Calibri"/>
                          <a:cs typeface="Calibri"/>
                          <a:sym typeface="Calibri"/>
                        </a:rPr>
                        <a:t>Θέστε σαφείς μαθησιακούς στόχους και αφήστε </a:t>
                      </a:r>
                      <a:r>
                        <a:rPr lang="el-GR" sz="1300" dirty="0">
                          <a:latin typeface="Calibri"/>
                          <a:ea typeface="Calibri"/>
                          <a:cs typeface="Calibri"/>
                          <a:sym typeface="Calibri"/>
                        </a:rPr>
                        <a:t>τους/τις μαθήτριες/-</a:t>
                      </a:r>
                      <a:r>
                        <a:rPr lang="el-GR" sz="1300" dirty="0" err="1">
                          <a:latin typeface="Calibri"/>
                          <a:ea typeface="Calibri"/>
                          <a:cs typeface="Calibri"/>
                          <a:sym typeface="Calibri"/>
                        </a:rPr>
                        <a:t>τριες</a:t>
                      </a:r>
                      <a:r>
                        <a:rPr lang="en-US" sz="1300" dirty="0">
                          <a:latin typeface="Calibri"/>
                          <a:ea typeface="Calibri"/>
                          <a:cs typeface="Calibri"/>
                          <a:sym typeface="Calibri"/>
                        </a:rPr>
                        <a:t> να επιλέξουν τα ψηφιακά εργαλεία για την επίτευξή τους.</a:t>
                      </a:r>
                      <a:endParaRPr sz="13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71025">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300" dirty="0" err="1">
                          <a:solidFill>
                            <a:srgbClr val="4A86E8"/>
                          </a:solidFill>
                          <a:latin typeface="Calibri"/>
                          <a:ea typeface="Calibri"/>
                          <a:cs typeface="Calibri"/>
                          <a:sym typeface="Calibri"/>
                        </a:rPr>
                        <a:t>L2</a:t>
                      </a:r>
                      <a:r>
                        <a:rPr lang="en-US" sz="1300" dirty="0">
                          <a:solidFill>
                            <a:srgbClr val="4A86E8"/>
                          </a:solidFill>
                          <a:latin typeface="Calibri"/>
                          <a:ea typeface="Calibri"/>
                          <a:cs typeface="Calibri"/>
                          <a:sym typeface="Calibri"/>
                        </a:rPr>
                        <a:t> </a:t>
                      </a:r>
                      <a:r>
                        <a:rPr lang="en-US" sz="1300" dirty="0" err="1">
                          <a:solidFill>
                            <a:srgbClr val="4A86E8"/>
                          </a:solidFill>
                          <a:latin typeface="Calibri"/>
                          <a:ea typeface="Calibri"/>
                          <a:cs typeface="Calibri"/>
                          <a:sym typeface="Calibri"/>
                        </a:rPr>
                        <a:t>Κριτική</a:t>
                      </a:r>
                      <a:r>
                        <a:rPr lang="en-US" sz="1300" dirty="0">
                          <a:solidFill>
                            <a:srgbClr val="4A86E8"/>
                          </a:solidFill>
                          <a:latin typeface="Calibri"/>
                          <a:ea typeface="Calibri"/>
                          <a:cs typeface="Calibri"/>
                          <a:sym typeface="Calibri"/>
                        </a:rPr>
                        <a:t> </a:t>
                      </a:r>
                      <a:r>
                        <a:rPr lang="el-GR" sz="1300" dirty="0">
                          <a:solidFill>
                            <a:srgbClr val="4A86E8"/>
                          </a:solidFill>
                          <a:latin typeface="Calibri"/>
                          <a:ea typeface="Calibri"/>
                          <a:cs typeface="Calibri"/>
                          <a:sym typeface="Calibri"/>
                        </a:rPr>
                        <a:t>Σ</a:t>
                      </a:r>
                      <a:r>
                        <a:rPr lang="en-US" sz="1300" dirty="0" err="1">
                          <a:solidFill>
                            <a:srgbClr val="4A86E8"/>
                          </a:solidFill>
                          <a:latin typeface="Calibri"/>
                          <a:ea typeface="Calibri"/>
                          <a:cs typeface="Calibri"/>
                          <a:sym typeface="Calibri"/>
                        </a:rPr>
                        <a:t>κέψη</a:t>
                      </a:r>
                      <a:r>
                        <a:rPr lang="en-US" sz="1300" dirty="0">
                          <a:solidFill>
                            <a:srgbClr val="4A86E8"/>
                          </a:solidFill>
                          <a:latin typeface="Calibri"/>
                          <a:ea typeface="Calibri"/>
                          <a:cs typeface="Calibri"/>
                          <a:sym typeface="Calibri"/>
                        </a:rPr>
                        <a:t>: </a:t>
                      </a:r>
                      <a:r>
                        <a:rPr lang="el-GR" sz="1300" dirty="0">
                          <a:solidFill>
                            <a:srgbClr val="000000"/>
                          </a:solidFill>
                          <a:latin typeface="Calibri"/>
                          <a:ea typeface="Calibri"/>
                          <a:cs typeface="Calibri"/>
                          <a:sym typeface="Calibri"/>
                        </a:rPr>
                        <a:t>Ο</a:t>
                      </a:r>
                      <a:r>
                        <a:rPr lang="el-GR" sz="1300" dirty="0">
                          <a:latin typeface="Calibri"/>
                          <a:ea typeface="Calibri"/>
                          <a:cs typeface="Calibri"/>
                          <a:sym typeface="Calibri"/>
                        </a:rPr>
                        <a:t>ι μαθήτριες/-</a:t>
                      </a:r>
                      <a:r>
                        <a:rPr lang="el-GR" sz="1300" dirty="0" err="1">
                          <a:latin typeface="Calibri"/>
                          <a:ea typeface="Calibri"/>
                          <a:cs typeface="Calibri"/>
                          <a:sym typeface="Calibri"/>
                        </a:rPr>
                        <a:t>τριες</a:t>
                      </a:r>
                      <a:r>
                        <a:rPr lang="en-US" sz="1300" dirty="0">
                          <a:latin typeface="Calibri"/>
                          <a:ea typeface="Calibri"/>
                          <a:cs typeface="Calibri"/>
                          <a:sym typeface="Calibri"/>
                        </a:rPr>
                        <a:t> θα μπ</a:t>
                      </a:r>
                      <a:r>
                        <a:rPr lang="en-US" sz="1300" dirty="0" err="1">
                          <a:latin typeface="Calibri"/>
                          <a:ea typeface="Calibri"/>
                          <a:cs typeface="Calibri"/>
                          <a:sym typeface="Calibri"/>
                        </a:rPr>
                        <a:t>ορούσ</a:t>
                      </a:r>
                      <a:r>
                        <a:rPr lang="en-US" sz="1300" dirty="0">
                          <a:latin typeface="Calibri"/>
                          <a:ea typeface="Calibri"/>
                          <a:cs typeface="Calibri"/>
                          <a:sym typeface="Calibri"/>
                        </a:rPr>
                        <a:t>αν να ενθαρρυνθούν να επιλέξουν ένα ψηφιακό εργαλείο για να ολοκληρώσουν την εργασία τους και, στη συνέχεια, να δικαιολογήσουν τη χρήση του εργαλείου με βάση τις προσωπικές μαθησιακές τους ανάγκες.</a:t>
                      </a:r>
                      <a:endParaRPr sz="13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57375">
                <a:tc vMerge="1">
                  <a:txBody>
                    <a:bodyPr/>
                    <a:lstStyle/>
                    <a:p>
                      <a:endParaRPr lang="en-US"/>
                    </a:p>
                  </a:txBody>
                  <a:tcPr/>
                </a:tc>
                <a:tc vMerge="1">
                  <a:txBody>
                    <a:bodyPr/>
                    <a:lstStyle/>
                    <a:p>
                      <a:endParaRPr lang="en-US"/>
                    </a:p>
                  </a:txBody>
                  <a:tcPr/>
                </a:tc>
                <a:tc>
                  <a:txBody>
                    <a:bodyPr/>
                    <a:lstStyle/>
                    <a:p>
                      <a:pPr marL="0" lvl="0" indent="0" algn="l" rtl="0">
                        <a:lnSpc>
                          <a:spcPct val="115000"/>
                        </a:lnSpc>
                        <a:spcBef>
                          <a:spcPts val="1200"/>
                        </a:spcBef>
                        <a:spcAft>
                          <a:spcPts val="0"/>
                        </a:spcAft>
                        <a:buNone/>
                      </a:pPr>
                      <a:r>
                        <a:rPr lang="en-US" sz="1300" dirty="0" err="1">
                          <a:solidFill>
                            <a:srgbClr val="4A86E8"/>
                          </a:solidFill>
                          <a:latin typeface="Calibri"/>
                          <a:ea typeface="Calibri"/>
                          <a:cs typeface="Calibri"/>
                          <a:sym typeface="Calibri"/>
                        </a:rPr>
                        <a:t>L3</a:t>
                      </a:r>
                      <a:r>
                        <a:rPr lang="en-US" sz="1300" dirty="0">
                          <a:solidFill>
                            <a:srgbClr val="4A86E8"/>
                          </a:solidFill>
                          <a:latin typeface="Calibri"/>
                          <a:ea typeface="Calibri"/>
                          <a:cs typeface="Calibri"/>
                          <a:sym typeface="Calibri"/>
                        </a:rPr>
                        <a:t> </a:t>
                      </a:r>
                      <a:r>
                        <a:rPr lang="en-US" sz="1300" dirty="0" err="1">
                          <a:solidFill>
                            <a:srgbClr val="4A86E8"/>
                          </a:solidFill>
                          <a:latin typeface="Calibri"/>
                          <a:ea typeface="Calibri"/>
                          <a:cs typeface="Calibri"/>
                          <a:sym typeface="Calibri"/>
                        </a:rPr>
                        <a:t>Δι</a:t>
                      </a:r>
                      <a:r>
                        <a:rPr lang="en-US" sz="1300" dirty="0">
                          <a:solidFill>
                            <a:srgbClr val="4A86E8"/>
                          </a:solidFill>
                          <a:latin typeface="Calibri"/>
                          <a:ea typeface="Calibri"/>
                          <a:cs typeface="Calibri"/>
                          <a:sym typeface="Calibri"/>
                        </a:rPr>
                        <a:t>αχείριση της </a:t>
                      </a:r>
                      <a:r>
                        <a:rPr lang="el-GR" sz="1300" dirty="0">
                          <a:solidFill>
                            <a:srgbClr val="4A86E8"/>
                          </a:solidFill>
                          <a:latin typeface="Calibri"/>
                          <a:ea typeface="Calibri"/>
                          <a:cs typeface="Calibri"/>
                          <a:sym typeface="Calibri"/>
                        </a:rPr>
                        <a:t>Μ</a:t>
                      </a:r>
                      <a:r>
                        <a:rPr lang="en-US" sz="1300" dirty="0" err="1">
                          <a:solidFill>
                            <a:srgbClr val="4A86E8"/>
                          </a:solidFill>
                          <a:latin typeface="Calibri"/>
                          <a:ea typeface="Calibri"/>
                          <a:cs typeface="Calibri"/>
                          <a:sym typeface="Calibri"/>
                        </a:rPr>
                        <a:t>άθησης</a:t>
                      </a:r>
                      <a:r>
                        <a:rPr lang="en-US" sz="1300" dirty="0">
                          <a:solidFill>
                            <a:srgbClr val="4A86E8"/>
                          </a:solidFill>
                          <a:latin typeface="Calibri"/>
                          <a:ea typeface="Calibri"/>
                          <a:cs typeface="Calibri"/>
                          <a:sym typeface="Calibri"/>
                        </a:rPr>
                        <a:t>: </a:t>
                      </a:r>
                      <a:r>
                        <a:rPr lang="el-GR" sz="1300" dirty="0">
                          <a:latin typeface="Calibri"/>
                          <a:ea typeface="Calibri"/>
                          <a:cs typeface="Calibri"/>
                          <a:sym typeface="Calibri"/>
                        </a:rPr>
                        <a:t>Οι μαθήτριες/-</a:t>
                      </a:r>
                      <a:r>
                        <a:rPr lang="el-GR" sz="1300" dirty="0" err="1">
                          <a:latin typeface="Calibri"/>
                          <a:ea typeface="Calibri"/>
                          <a:cs typeface="Calibri"/>
                          <a:sym typeface="Calibri"/>
                        </a:rPr>
                        <a:t>τριες</a:t>
                      </a:r>
                      <a:r>
                        <a:rPr lang="en-US" sz="1300" dirty="0">
                          <a:latin typeface="Calibri"/>
                          <a:ea typeface="Calibri"/>
                          <a:cs typeface="Calibri"/>
                          <a:sym typeface="Calibri"/>
                        </a:rPr>
                        <a:t> θα μπ</a:t>
                      </a:r>
                      <a:r>
                        <a:rPr lang="en-US" sz="1300" dirty="0" err="1">
                          <a:latin typeface="Calibri"/>
                          <a:ea typeface="Calibri"/>
                          <a:cs typeface="Calibri"/>
                          <a:sym typeface="Calibri"/>
                        </a:rPr>
                        <a:t>ορούσ</a:t>
                      </a:r>
                      <a:r>
                        <a:rPr lang="en-US" sz="1300" dirty="0">
                          <a:latin typeface="Calibri"/>
                          <a:ea typeface="Calibri"/>
                          <a:cs typeface="Calibri"/>
                          <a:sym typeface="Calibri"/>
                        </a:rPr>
                        <a:t>αν να λάβουν οδηγίες να οργανώσουν τις πληροφορίες με τρόπο που να έχει νόημα και να δημιουργήσουν σύντομα βίντεο για κάθε μέρος χρησιμοποιώντας το ψηφιακό εργαλείο της προτίμησής τους ή μια ποικιλία εργαλείων.</a:t>
                      </a:r>
                      <a:endParaRPr sz="1300" dirty="0">
                        <a:latin typeface="Calibri"/>
                        <a:ea typeface="Calibri"/>
                        <a:cs typeface="Calibri"/>
                        <a:sym typeface="Calibri"/>
                      </a:endParaRPr>
                    </a:p>
                  </a:txBody>
                  <a:tcPr marL="63500" marR="63500" marT="0" marB="0">
                    <a:lnL cap="flat" cmpd="sng">
                      <a:solidFill>
                        <a:srgbClr val="000000"/>
                      </a:solidFill>
                      <a:prstDash val="solid"/>
                      <a:round/>
                      <a:headEnd type="none" w="sm" len="sm"/>
                      <a:tailEnd type="none" w="sm" len="sm"/>
                    </a:lnL>
                    <a:lnR w="79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79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3ae6d943e68_0_479"/>
          <p:cNvSpPr txBox="1">
            <a:spLocks noGrp="1"/>
          </p:cNvSpPr>
          <p:nvPr>
            <p:ph type="ctrTitle"/>
          </p:nvPr>
        </p:nvSpPr>
        <p:spPr>
          <a:xfrm>
            <a:off x="2179875" y="1244077"/>
            <a:ext cx="7832400" cy="32934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ctr" rtl="0">
              <a:lnSpc>
                <a:spcPct val="90000"/>
              </a:lnSpc>
              <a:spcBef>
                <a:spcPts val="0"/>
              </a:spcBef>
              <a:spcAft>
                <a:spcPts val="0"/>
              </a:spcAft>
              <a:buClr>
                <a:schemeClr val="accent2"/>
              </a:buClr>
              <a:buSzPts val="2000"/>
              <a:buFont typeface="Arial"/>
              <a:buNone/>
            </a:pPr>
            <a:r>
              <a:rPr lang="en-US" b="1" dirty="0" err="1"/>
              <a:t>Εξωτερικοί</a:t>
            </a:r>
            <a:r>
              <a:rPr lang="en-US" b="1" dirty="0"/>
              <a:t> </a:t>
            </a:r>
            <a:r>
              <a:rPr lang="el-GR" b="1" dirty="0"/>
              <a:t>Π</a:t>
            </a:r>
            <a:r>
              <a:rPr lang="en-US" b="1" dirty="0"/>
              <a:t>α</a:t>
            </a:r>
            <a:r>
              <a:rPr lang="en-US" b="1" dirty="0" err="1"/>
              <a:t>ράγοντες</a:t>
            </a:r>
            <a:endParaRPr b="1"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g3ae6d943e68_0_46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499" name="Google Shape;499;g3ae6d943e68_0_46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3.6 Εσωτερικοί και </a:t>
            </a:r>
            <a:r>
              <a:rPr lang="el-GR" dirty="0"/>
              <a:t>Ε</a:t>
            </a:r>
            <a:r>
              <a:rPr lang="en-US" dirty="0" err="1"/>
              <a:t>ξωτερικοί</a:t>
            </a:r>
            <a:r>
              <a:rPr lang="en-US" dirty="0"/>
              <a:t> </a:t>
            </a:r>
            <a:r>
              <a:rPr lang="el-GR" dirty="0"/>
              <a:t>Π</a:t>
            </a:r>
            <a:r>
              <a:rPr lang="en-US" dirty="0"/>
              <a:t>α</a:t>
            </a:r>
            <a:r>
              <a:rPr lang="en-US" dirty="0" err="1"/>
              <a:t>ράγοντες</a:t>
            </a:r>
            <a:r>
              <a:rPr lang="en-US" dirty="0"/>
              <a:t> </a:t>
            </a:r>
            <a:r>
              <a:rPr lang="en-US" dirty="0" err="1"/>
              <a:t>του</a:t>
            </a:r>
            <a:r>
              <a:rPr lang="en-US" dirty="0"/>
              <a:t> </a:t>
            </a:r>
            <a:r>
              <a:rPr lang="el-GR" dirty="0"/>
              <a:t>Π</a:t>
            </a:r>
            <a:r>
              <a:rPr lang="en-US" dirty="0"/>
              <a:t>λα</a:t>
            </a:r>
            <a:r>
              <a:rPr lang="en-US" dirty="0" err="1"/>
              <a:t>ισίου</a:t>
            </a:r>
            <a:r>
              <a:rPr lang="en-US" dirty="0"/>
              <a:t> </a:t>
            </a:r>
            <a:r>
              <a:rPr lang="en-US" dirty="0" err="1"/>
              <a:t>PERMA</a:t>
            </a:r>
            <a:r>
              <a:rPr lang="en-US" dirty="0"/>
              <a:t>-Digital</a:t>
            </a:r>
            <a:endParaRPr dirty="0"/>
          </a:p>
        </p:txBody>
      </p:sp>
      <p:sp>
        <p:nvSpPr>
          <p:cNvPr id="500" name="Google Shape;500;g3ae6d943e68_0_465"/>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b="1" u="sng" dirty="0" err="1">
                <a:solidFill>
                  <a:schemeClr val="dk1"/>
                </a:solidFill>
              </a:rPr>
              <a:t>Εξωτερικοί</a:t>
            </a:r>
            <a:r>
              <a:rPr lang="en-US" b="1" u="sng" dirty="0">
                <a:solidFill>
                  <a:schemeClr val="dk1"/>
                </a:solidFill>
              </a:rPr>
              <a:t> </a:t>
            </a:r>
            <a:r>
              <a:rPr lang="el-GR" b="1" u="sng" dirty="0">
                <a:solidFill>
                  <a:schemeClr val="dk1"/>
                </a:solidFill>
              </a:rPr>
              <a:t>Π</a:t>
            </a:r>
            <a:r>
              <a:rPr lang="en-US" b="1" u="sng" dirty="0">
                <a:solidFill>
                  <a:schemeClr val="dk1"/>
                </a:solidFill>
              </a:rPr>
              <a:t>α</a:t>
            </a:r>
            <a:r>
              <a:rPr lang="en-US" b="1" u="sng" dirty="0" err="1">
                <a:solidFill>
                  <a:schemeClr val="dk1"/>
                </a:solidFill>
              </a:rPr>
              <a:t>ράγοντες</a:t>
            </a:r>
            <a:endParaRPr b="1" u="sng" dirty="0">
              <a:solidFill>
                <a:schemeClr val="dk1"/>
              </a:solidFill>
            </a:endParaRPr>
          </a:p>
          <a:p>
            <a:pPr marL="0" lvl="0" indent="0" algn="l" rtl="0">
              <a:lnSpc>
                <a:spcPct val="107916"/>
              </a:lnSpc>
              <a:spcBef>
                <a:spcPts val="1200"/>
              </a:spcBef>
              <a:spcAft>
                <a:spcPts val="0"/>
              </a:spcAft>
              <a:buNone/>
            </a:pPr>
            <a:r>
              <a:rPr lang="en-US" sz="1700" dirty="0" err="1">
                <a:solidFill>
                  <a:schemeClr val="dk1"/>
                </a:solidFill>
              </a:rPr>
              <a:t>Οι</a:t>
            </a:r>
            <a:r>
              <a:rPr lang="en-US" sz="1700" dirty="0">
                <a:solidFill>
                  <a:schemeClr val="dk1"/>
                </a:solidFill>
              </a:rPr>
              <a:t> </a:t>
            </a:r>
            <a:r>
              <a:rPr lang="en-US" sz="1700" dirty="0" err="1">
                <a:solidFill>
                  <a:schemeClr val="dk1"/>
                </a:solidFill>
              </a:rPr>
              <a:t>εξωτερικοί</a:t>
            </a:r>
            <a:r>
              <a:rPr lang="en-US" sz="1700" dirty="0">
                <a:solidFill>
                  <a:schemeClr val="dk1"/>
                </a:solidFill>
              </a:rPr>
              <a:t> πα</a:t>
            </a:r>
            <a:r>
              <a:rPr lang="en-US" sz="1700" dirty="0" err="1">
                <a:solidFill>
                  <a:schemeClr val="dk1"/>
                </a:solidFill>
              </a:rPr>
              <a:t>ράγοντες</a:t>
            </a:r>
            <a:r>
              <a:rPr lang="en-US" sz="1700" dirty="0">
                <a:solidFill>
                  <a:schemeClr val="dk1"/>
                </a:solidFill>
              </a:rPr>
              <a:t> </a:t>
            </a:r>
            <a:r>
              <a:rPr lang="en-US" sz="1700" dirty="0" err="1">
                <a:solidFill>
                  <a:schemeClr val="dk1"/>
                </a:solidFill>
              </a:rPr>
              <a:t>δι</a:t>
            </a:r>
            <a:r>
              <a:rPr lang="en-US" sz="1700" dirty="0">
                <a:solidFill>
                  <a:schemeClr val="dk1"/>
                </a:solidFill>
              </a:rPr>
              <a:t>αδραματίζουν σ</a:t>
            </a:r>
            <a:r>
              <a:rPr lang="el-GR" sz="1700" dirty="0" err="1">
                <a:solidFill>
                  <a:schemeClr val="dk1"/>
                </a:solidFill>
              </a:rPr>
              <a:t>πουδαίο</a:t>
            </a:r>
            <a:r>
              <a:rPr lang="en-US" sz="1700" dirty="0">
                <a:solidFill>
                  <a:schemeClr val="dk1"/>
                </a:solidFill>
              </a:rPr>
              <a:t> ρόλο στη διαμόρφωση της ψηφιακής ευημερίας των εφήβων, καθώς αντιπροσωπεύουν </a:t>
            </a:r>
            <a:r>
              <a:rPr lang="en-US" sz="1700" b="1" dirty="0">
                <a:solidFill>
                  <a:schemeClr val="dk1"/>
                </a:solidFill>
              </a:rPr>
              <a:t>συστημικές, δομικές και θεμελιώδεις επιρροές</a:t>
            </a:r>
            <a:r>
              <a:rPr lang="el-GR" sz="1700" dirty="0">
                <a:solidFill>
                  <a:schemeClr val="dk1"/>
                </a:solidFill>
              </a:rPr>
              <a:t>, </a:t>
            </a:r>
            <a:r>
              <a:rPr lang="en-US" sz="1700" dirty="0" err="1">
                <a:solidFill>
                  <a:schemeClr val="dk1"/>
                </a:solidFill>
              </a:rPr>
              <a:t>τις</a:t>
            </a:r>
            <a:r>
              <a:rPr lang="en-US" sz="1700" dirty="0">
                <a:solidFill>
                  <a:schemeClr val="dk1"/>
                </a:solidFill>
              </a:rPr>
              <a:t> οποίες οι εκπαιδευτικοί και οι γονείς μπορούν να επηρεάσουν ελάχιστα. </a:t>
            </a:r>
            <a:endParaRPr sz="1700"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l" rtl="0">
              <a:lnSpc>
                <a:spcPct val="107000"/>
              </a:lnSpc>
              <a:spcBef>
                <a:spcPts val="1200"/>
              </a:spcBef>
              <a:spcAft>
                <a:spcPts val="0"/>
              </a:spcAft>
              <a:buNone/>
            </a:pPr>
            <a:endParaRPr b="1" dirty="0">
              <a:solidFill>
                <a:schemeClr val="dk1"/>
              </a:solidFill>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501" name="Google Shape;501;g3ae6d943e68_0_465"/>
          <p:cNvPicPr preferRelativeResize="0"/>
          <p:nvPr/>
        </p:nvPicPr>
        <p:blipFill rotWithShape="1">
          <a:blip r:embed="rId3">
            <a:alphaModFix/>
          </a:blip>
          <a:srcRect l="13119" t="18949"/>
          <a:stretch/>
        </p:blipFill>
        <p:spPr>
          <a:xfrm>
            <a:off x="3453150" y="2806275"/>
            <a:ext cx="5234125" cy="36318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g3ae6d943e68_0_485"/>
          <p:cNvSpPr txBox="1">
            <a:spLocks noGrp="1"/>
          </p:cNvSpPr>
          <p:nvPr>
            <p:ph type="ctrTitle"/>
          </p:nvPr>
        </p:nvSpPr>
        <p:spPr>
          <a:xfrm>
            <a:off x="2179875" y="1244077"/>
            <a:ext cx="7832400" cy="32934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accent1"/>
              </a:buClr>
              <a:buSzPts val="2400"/>
              <a:buFont typeface="Arial"/>
              <a:buNone/>
            </a:pPr>
            <a:r>
              <a:rPr lang="en-US" sz="2400" dirty="0">
                <a:solidFill>
                  <a:schemeClr val="accent1"/>
                </a:solidFill>
              </a:rPr>
              <a:t>3.6 Εσωτερικοί και </a:t>
            </a:r>
            <a:r>
              <a:rPr lang="el-GR" sz="2400" dirty="0" err="1">
                <a:solidFill>
                  <a:schemeClr val="accent1"/>
                </a:solidFill>
              </a:rPr>
              <a:t>Ε</a:t>
            </a:r>
            <a:r>
              <a:rPr lang="en-US" sz="2400" dirty="0" err="1">
                <a:solidFill>
                  <a:schemeClr val="accent1"/>
                </a:solidFill>
              </a:rPr>
              <a:t>ξωτερικοί</a:t>
            </a:r>
            <a:r>
              <a:rPr lang="en-US" sz="2400" dirty="0">
                <a:solidFill>
                  <a:schemeClr val="accent1"/>
                </a:solidFill>
              </a:rPr>
              <a:t> </a:t>
            </a:r>
            <a:r>
              <a:rPr lang="el-GR" sz="2400" dirty="0">
                <a:solidFill>
                  <a:schemeClr val="accent1"/>
                </a:solidFill>
              </a:rPr>
              <a:t>Π</a:t>
            </a:r>
            <a:r>
              <a:rPr lang="en-US" sz="2400" dirty="0">
                <a:solidFill>
                  <a:schemeClr val="accent1"/>
                </a:solidFill>
              </a:rPr>
              <a:t>α</a:t>
            </a:r>
            <a:r>
              <a:rPr lang="en-US" sz="2400" dirty="0" err="1">
                <a:solidFill>
                  <a:schemeClr val="accent1"/>
                </a:solidFill>
              </a:rPr>
              <a:t>ράγοντες</a:t>
            </a:r>
            <a:r>
              <a:rPr lang="en-US" sz="2400" dirty="0">
                <a:solidFill>
                  <a:schemeClr val="accent1"/>
                </a:solidFill>
              </a:rPr>
              <a:t> </a:t>
            </a:r>
            <a:r>
              <a:rPr lang="en-US" sz="2400" dirty="0" err="1">
                <a:solidFill>
                  <a:schemeClr val="accent1"/>
                </a:solidFill>
              </a:rPr>
              <a:t>του</a:t>
            </a:r>
            <a:r>
              <a:rPr lang="en-US" sz="2400" dirty="0">
                <a:solidFill>
                  <a:schemeClr val="accent1"/>
                </a:solidFill>
              </a:rPr>
              <a:t> </a:t>
            </a:r>
            <a:r>
              <a:rPr lang="el-GR" sz="2400" dirty="0">
                <a:solidFill>
                  <a:schemeClr val="accent1"/>
                </a:solidFill>
              </a:rPr>
              <a:t>Π</a:t>
            </a:r>
            <a:r>
              <a:rPr lang="en-US" sz="2400" dirty="0">
                <a:solidFill>
                  <a:schemeClr val="accent1"/>
                </a:solidFill>
              </a:rPr>
              <a:t>λα</a:t>
            </a:r>
            <a:r>
              <a:rPr lang="en-US" sz="2400" dirty="0" err="1">
                <a:solidFill>
                  <a:schemeClr val="accent1"/>
                </a:solidFill>
              </a:rPr>
              <a:t>ισίου</a:t>
            </a:r>
            <a:r>
              <a:rPr lang="en-US" sz="2400" dirty="0">
                <a:solidFill>
                  <a:schemeClr val="accent1"/>
                </a:solidFill>
              </a:rPr>
              <a:t> </a:t>
            </a:r>
            <a:r>
              <a:rPr lang="en-US" sz="2400" dirty="0" err="1">
                <a:solidFill>
                  <a:schemeClr val="accent1"/>
                </a:solidFill>
              </a:rPr>
              <a:t>PERMA</a:t>
            </a:r>
            <a:r>
              <a:rPr lang="en-US" sz="2400" dirty="0">
                <a:solidFill>
                  <a:schemeClr val="accent1"/>
                </a:solidFill>
              </a:rPr>
              <a:t>-Digital</a:t>
            </a:r>
            <a:endParaRPr sz="2400" dirty="0">
              <a:solidFill>
                <a:schemeClr val="accent1"/>
              </a:solidFill>
            </a:endParaRPr>
          </a:p>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just" rtl="0">
              <a:spcBef>
                <a:spcPts val="0"/>
              </a:spcBef>
              <a:spcAft>
                <a:spcPts val="0"/>
              </a:spcAft>
              <a:buClr>
                <a:schemeClr val="accent1"/>
              </a:buClr>
              <a:buSzPts val="2400"/>
              <a:buFont typeface="Arial"/>
              <a:buNone/>
            </a:pPr>
            <a:endParaRPr sz="2400" dirty="0">
              <a:solidFill>
                <a:schemeClr val="accent1"/>
              </a:solidFill>
            </a:endParaRPr>
          </a:p>
          <a:p>
            <a:pPr marL="0" lvl="0" indent="0" algn="ctr" rtl="0">
              <a:lnSpc>
                <a:spcPct val="90000"/>
              </a:lnSpc>
              <a:spcBef>
                <a:spcPts val="0"/>
              </a:spcBef>
              <a:spcAft>
                <a:spcPts val="0"/>
              </a:spcAft>
              <a:buClr>
                <a:schemeClr val="accent2"/>
              </a:buClr>
              <a:buSzPts val="2000"/>
              <a:buFont typeface="Arial"/>
              <a:buNone/>
            </a:pPr>
            <a:r>
              <a:rPr lang="en-US" dirty="0"/>
              <a:t>Σ</a:t>
            </a:r>
            <a:r>
              <a:rPr lang="el-GR" dirty="0" err="1"/>
              <a:t>υνδέσεις</a:t>
            </a:r>
            <a:r>
              <a:rPr lang="en-US" dirty="0"/>
              <a:t> </a:t>
            </a:r>
            <a:r>
              <a:rPr lang="en-US" dirty="0" err="1"/>
              <a:t>μετ</a:t>
            </a:r>
            <a:r>
              <a:rPr lang="en-US" dirty="0"/>
              <a:t>αξύ </a:t>
            </a:r>
            <a:r>
              <a:rPr lang="el-GR" dirty="0"/>
              <a:t>Ε</a:t>
            </a:r>
            <a:r>
              <a:rPr lang="en-US" dirty="0" err="1"/>
              <a:t>ξωτερικών</a:t>
            </a:r>
            <a:r>
              <a:rPr lang="en-US" dirty="0"/>
              <a:t> και </a:t>
            </a:r>
            <a:r>
              <a:rPr lang="el-GR" dirty="0"/>
              <a:t>Ε</a:t>
            </a:r>
            <a:r>
              <a:rPr lang="en-US" dirty="0" err="1"/>
              <a:t>σωτερικών</a:t>
            </a:r>
            <a:r>
              <a:rPr lang="en-US" dirty="0"/>
              <a:t> </a:t>
            </a:r>
            <a:r>
              <a:rPr lang="el-GR" dirty="0"/>
              <a:t>Π</a:t>
            </a:r>
            <a:r>
              <a:rPr lang="en-US" dirty="0"/>
              <a:t>αρα</a:t>
            </a:r>
            <a:r>
              <a:rPr lang="en-US" dirty="0" err="1"/>
              <a:t>γόντων</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g3ae6d943e68_0_48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12" name="Google Shape;512;g3ae6d943e68_0_48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3.6 Εσωτερικοί και </a:t>
            </a:r>
            <a:r>
              <a:rPr lang="el-GR" dirty="0" err="1"/>
              <a:t>Ε</a:t>
            </a:r>
            <a:r>
              <a:rPr lang="en-US" dirty="0" err="1"/>
              <a:t>ξωτερικοί</a:t>
            </a:r>
            <a:r>
              <a:rPr lang="en-US" dirty="0"/>
              <a:t> </a:t>
            </a:r>
            <a:r>
              <a:rPr lang="el-GR" dirty="0"/>
              <a:t>Π</a:t>
            </a:r>
            <a:r>
              <a:rPr lang="en-US" dirty="0"/>
              <a:t>α</a:t>
            </a:r>
            <a:r>
              <a:rPr lang="en-US" dirty="0" err="1"/>
              <a:t>ράγοντες</a:t>
            </a:r>
            <a:r>
              <a:rPr lang="en-US" dirty="0"/>
              <a:t> </a:t>
            </a:r>
            <a:r>
              <a:rPr lang="en-US" dirty="0" err="1"/>
              <a:t>του</a:t>
            </a:r>
            <a:r>
              <a:rPr lang="en-US" dirty="0"/>
              <a:t> </a:t>
            </a:r>
            <a:r>
              <a:rPr lang="el-GR" dirty="0"/>
              <a:t>Π</a:t>
            </a:r>
            <a:r>
              <a:rPr lang="en-US" dirty="0"/>
              <a:t>λα</a:t>
            </a:r>
            <a:r>
              <a:rPr lang="en-US" dirty="0" err="1"/>
              <a:t>ισίου</a:t>
            </a:r>
            <a:r>
              <a:rPr lang="en-US" dirty="0"/>
              <a:t> </a:t>
            </a:r>
            <a:r>
              <a:rPr lang="en-US" dirty="0" err="1"/>
              <a:t>PERMA</a:t>
            </a:r>
            <a:r>
              <a:rPr lang="en-US" dirty="0"/>
              <a:t>-Digital</a:t>
            </a:r>
            <a:endParaRPr dirty="0"/>
          </a:p>
        </p:txBody>
      </p:sp>
      <p:sp>
        <p:nvSpPr>
          <p:cNvPr id="513" name="Google Shape;513;g3ae6d943e68_0_489"/>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457200" lvl="0" indent="-342900" algn="l" rtl="0">
              <a:lnSpc>
                <a:spcPct val="107000"/>
              </a:lnSpc>
              <a:spcBef>
                <a:spcPts val="0"/>
              </a:spcBef>
              <a:spcAft>
                <a:spcPts val="0"/>
              </a:spcAft>
              <a:buClr>
                <a:schemeClr val="accent2"/>
              </a:buClr>
              <a:buSzPts val="1800"/>
              <a:buAutoNum type="arabicPeriod"/>
            </a:pPr>
            <a:r>
              <a:rPr lang="en-US" b="1" dirty="0" err="1">
                <a:solidFill>
                  <a:schemeClr val="accent2"/>
                </a:solidFill>
              </a:rPr>
              <a:t>Πρόγρ</a:t>
            </a:r>
            <a:r>
              <a:rPr lang="en-US" b="1" dirty="0">
                <a:solidFill>
                  <a:schemeClr val="accent2"/>
                </a:solidFill>
              </a:rPr>
              <a:t>αμμα</a:t>
            </a:r>
            <a:r>
              <a:rPr lang="el-GR" b="1" dirty="0">
                <a:solidFill>
                  <a:schemeClr val="accent2"/>
                </a:solidFill>
              </a:rPr>
              <a:t> Σπουδών</a:t>
            </a:r>
            <a:endParaRPr b="1" dirty="0">
              <a:solidFill>
                <a:schemeClr val="accent2"/>
              </a:solidFill>
            </a:endParaRPr>
          </a:p>
          <a:p>
            <a:pPr marL="0" lvl="0" indent="0" algn="l" rtl="0">
              <a:lnSpc>
                <a:spcPct val="107000"/>
              </a:lnSpc>
              <a:spcBef>
                <a:spcPts val="1200"/>
              </a:spcBef>
              <a:spcAft>
                <a:spcPts val="0"/>
              </a:spcAft>
              <a:buNone/>
            </a:pPr>
            <a:r>
              <a:rPr lang="en-US" sz="1600" dirty="0">
                <a:solidFill>
                  <a:schemeClr val="dk1"/>
                </a:solidFill>
              </a:rPr>
              <a:t>Η </a:t>
            </a:r>
            <a:r>
              <a:rPr lang="en-US" sz="1600" dirty="0" err="1">
                <a:solidFill>
                  <a:schemeClr val="dk1"/>
                </a:solidFill>
              </a:rPr>
              <a:t>συχνότητ</a:t>
            </a:r>
            <a:r>
              <a:rPr lang="en-US" sz="1600" dirty="0">
                <a:solidFill>
                  <a:schemeClr val="dk1"/>
                </a:solidFill>
              </a:rPr>
              <a:t>α και ο σκοπός χρήσης της τεχνολογίας επηρεάζουν την προσοχή, την κινητοποίηση και την ισορροπία των </a:t>
            </a:r>
            <a:r>
              <a:rPr lang="el-GR" sz="1600" dirty="0">
                <a:solidFill>
                  <a:schemeClr val="dk1"/>
                </a:solidFill>
              </a:rPr>
              <a:t>μαθητών/-τριών</a:t>
            </a:r>
            <a:r>
              <a:rPr lang="en-US" sz="1600" dirty="0">
                <a:solidFill>
                  <a:schemeClr val="dk1"/>
                </a:solidFill>
              </a:rPr>
              <a:t>. </a:t>
            </a:r>
            <a:r>
              <a:rPr lang="en-US" sz="1600" dirty="0" err="1">
                <a:solidFill>
                  <a:schemeClr val="dk1"/>
                </a:solidFill>
              </a:rPr>
              <a:t>Έν</a:t>
            </a:r>
            <a:r>
              <a:rPr lang="en-US" sz="1600" dirty="0">
                <a:solidFill>
                  <a:schemeClr val="dk1"/>
                </a:solidFill>
              </a:rPr>
              <a:t>α </a:t>
            </a:r>
            <a:r>
              <a:rPr lang="el-GR" sz="1600" dirty="0">
                <a:solidFill>
                  <a:schemeClr val="dk1"/>
                </a:solidFill>
              </a:rPr>
              <a:t>άρτια</a:t>
            </a:r>
            <a:r>
              <a:rPr lang="en-US" sz="1600" dirty="0">
                <a:solidFill>
                  <a:schemeClr val="dk1"/>
                </a:solidFill>
              </a:rPr>
              <a:t> σχεδιασμένο πρόγραμμα σπουδών συνδυάζει την ψηφιακή και τη μη ψηφιακή μάθηση, ώστε </a:t>
            </a: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να παρα</a:t>
            </a:r>
            <a:r>
              <a:rPr lang="en-US" sz="1600" dirty="0" err="1">
                <a:solidFill>
                  <a:schemeClr val="dk1"/>
                </a:solidFill>
              </a:rPr>
              <a:t>μένουν</a:t>
            </a:r>
            <a:r>
              <a:rPr lang="en-US" sz="1600" dirty="0">
                <a:solidFill>
                  <a:schemeClr val="dk1"/>
                </a:solidFill>
              </a:rPr>
              <a:t> α</a:t>
            </a:r>
            <a:r>
              <a:rPr lang="en-US" sz="1600" dirty="0" err="1">
                <a:solidFill>
                  <a:schemeClr val="dk1"/>
                </a:solidFill>
              </a:rPr>
              <a:t>φοσιωμένοι</a:t>
            </a:r>
            <a:r>
              <a:rPr lang="el-GR" sz="1600" dirty="0">
                <a:solidFill>
                  <a:schemeClr val="dk1"/>
                </a:solidFill>
              </a:rPr>
              <a:t>/-</a:t>
            </a:r>
            <a:r>
              <a:rPr lang="el-GR" sz="1600" dirty="0" err="1">
                <a:solidFill>
                  <a:schemeClr val="dk1"/>
                </a:solidFill>
              </a:rPr>
              <a:t>νες</a:t>
            </a:r>
            <a:r>
              <a:rPr lang="en-US" sz="1600" dirty="0">
                <a:solidFill>
                  <a:schemeClr val="dk1"/>
                </a:solidFill>
              </a:rPr>
              <a:t> χωρίς υπ</a:t>
            </a:r>
            <a:r>
              <a:rPr lang="en-US" sz="1600" dirty="0" err="1">
                <a:solidFill>
                  <a:schemeClr val="dk1"/>
                </a:solidFill>
              </a:rPr>
              <a:t>ερ</a:t>
            </a:r>
            <a:r>
              <a:rPr lang="en-US" sz="1600" dirty="0">
                <a:solidFill>
                  <a:schemeClr val="dk1"/>
                </a:solidFill>
              </a:rPr>
              <a:t>βολική χρήση</a:t>
            </a:r>
            <a:r>
              <a:rPr lang="el-GR" sz="1600" dirty="0">
                <a:solidFill>
                  <a:schemeClr val="dk1"/>
                </a:solidFill>
              </a:rPr>
              <a:t> της τεχνολογίας</a:t>
            </a:r>
            <a:r>
              <a:rPr lang="en-US" sz="1600" dirty="0">
                <a:solidFill>
                  <a:schemeClr val="dk1"/>
                </a:solidFill>
              </a:rPr>
              <a:t>.</a:t>
            </a:r>
            <a:br>
              <a:rPr lang="en-US" sz="1600" b="1" dirty="0">
                <a:solidFill>
                  <a:schemeClr val="dk1"/>
                </a:solidFill>
              </a:rPr>
            </a:br>
            <a:endParaRPr sz="1600" dirty="0">
              <a:solidFill>
                <a:schemeClr val="dk1"/>
              </a:solidFill>
            </a:endParaRPr>
          </a:p>
          <a:p>
            <a:pPr marL="457200" lvl="0" indent="-336550" algn="l" rtl="0">
              <a:lnSpc>
                <a:spcPct val="107000"/>
              </a:lnSpc>
              <a:spcBef>
                <a:spcPts val="120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PERMA</a:t>
            </a:r>
            <a:r>
              <a:rPr lang="en-US" sz="1600" b="1" dirty="0">
                <a:solidFill>
                  <a:schemeClr val="dk1"/>
                </a:solidFill>
              </a:rPr>
              <a:t>: </a:t>
            </a:r>
            <a:r>
              <a:rPr lang="el-GR" sz="1600" dirty="0">
                <a:solidFill>
                  <a:schemeClr val="dk1"/>
                </a:solidFill>
              </a:rPr>
              <a:t>Δέσμευση</a:t>
            </a:r>
            <a:r>
              <a:rPr lang="en-US" sz="1600" dirty="0">
                <a:solidFill>
                  <a:schemeClr val="dk1"/>
                </a:solidFill>
              </a:rPr>
              <a:t>, </a:t>
            </a:r>
            <a:r>
              <a:rPr lang="el-GR" sz="1600" dirty="0">
                <a:solidFill>
                  <a:schemeClr val="dk1"/>
                </a:solidFill>
              </a:rPr>
              <a:t>Ν</a:t>
            </a:r>
            <a:r>
              <a:rPr lang="en-US" sz="1600" dirty="0" err="1">
                <a:solidFill>
                  <a:schemeClr val="dk1"/>
                </a:solidFill>
              </a:rPr>
              <a:t>όημ</a:t>
            </a:r>
            <a:r>
              <a:rPr lang="en-US" sz="1600" dirty="0">
                <a:solidFill>
                  <a:schemeClr val="dk1"/>
                </a:solidFill>
              </a:rPr>
              <a:t>α</a:t>
            </a:r>
            <a:endParaRPr sz="1600" dirty="0">
              <a:solidFill>
                <a:schemeClr val="dk1"/>
              </a:solidFill>
            </a:endParaRPr>
          </a:p>
          <a:p>
            <a:pPr lvl="0" indent="-336550">
              <a:lnSpc>
                <a:spcPct val="107000"/>
              </a:lnSpc>
              <a:spcBef>
                <a:spcPts val="0"/>
              </a:spcBef>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DigComp</a:t>
            </a:r>
            <a:r>
              <a:rPr lang="en-US" sz="1600" b="1" dirty="0">
                <a:solidFill>
                  <a:schemeClr val="dk1"/>
                </a:solidFill>
              </a:rPr>
              <a:t>: </a:t>
            </a:r>
            <a:r>
              <a:rPr lang="el-GR" sz="1600" dirty="0">
                <a:solidFill>
                  <a:schemeClr val="dk1"/>
                </a:solidFill>
              </a:rPr>
              <a:t>Σκόπιμη, Δομημένη Χρήση της Ψηφιακής Τεχνολογίας</a:t>
            </a:r>
            <a:endParaRPr sz="16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LifeComp</a:t>
            </a:r>
            <a:r>
              <a:rPr lang="en-US" sz="1600" b="1" dirty="0">
                <a:solidFill>
                  <a:schemeClr val="dk1"/>
                </a:solidFill>
              </a:rPr>
              <a:t>: </a:t>
            </a:r>
            <a:r>
              <a:rPr lang="en-US" sz="1600" dirty="0" err="1">
                <a:solidFill>
                  <a:schemeClr val="dk1"/>
                </a:solidFill>
              </a:rPr>
              <a:t>Δι</a:t>
            </a:r>
            <a:r>
              <a:rPr lang="en-US" sz="1600" dirty="0">
                <a:solidFill>
                  <a:schemeClr val="dk1"/>
                </a:solidFill>
              </a:rPr>
              <a:t>αχείριση της Mάθησης</a:t>
            </a:r>
            <a:endParaRPr sz="1600" dirty="0">
              <a:solidFill>
                <a:schemeClr val="dk1"/>
              </a:solidFill>
            </a:endParaRPr>
          </a:p>
          <a:p>
            <a:pPr marL="0" lvl="0" indent="0" algn="l" rtl="0">
              <a:lnSpc>
                <a:spcPct val="107000"/>
              </a:lnSpc>
              <a:spcBef>
                <a:spcPts val="1200"/>
              </a:spcBef>
              <a:spcAft>
                <a:spcPts val="0"/>
              </a:spcAft>
              <a:buNone/>
            </a:pPr>
            <a:endParaRPr sz="1900" b="1" dirty="0">
              <a:solidFill>
                <a:schemeClr val="dk1"/>
              </a:solidFill>
            </a:endParaRPr>
          </a:p>
          <a:p>
            <a:pPr marL="0" lvl="0" indent="0" algn="l" rtl="0">
              <a:lnSpc>
                <a:spcPct val="107000"/>
              </a:lnSpc>
              <a:spcBef>
                <a:spcPts val="1200"/>
              </a:spcBef>
              <a:spcAft>
                <a:spcPts val="0"/>
              </a:spcAft>
              <a:buNone/>
            </a:pPr>
            <a:endParaRPr sz="1900" b="1" dirty="0">
              <a:solidFill>
                <a:schemeClr val="dk1"/>
              </a:solidFill>
            </a:endParaRPr>
          </a:p>
          <a:p>
            <a:pPr marL="0" lvl="0" indent="0" algn="l" rtl="0">
              <a:lnSpc>
                <a:spcPct val="90000"/>
              </a:lnSpc>
              <a:spcBef>
                <a:spcPts val="1200"/>
              </a:spcBef>
              <a:spcAft>
                <a:spcPts val="0"/>
              </a:spcAft>
              <a:buClr>
                <a:schemeClr val="dk2"/>
              </a:buClr>
              <a:buSzPts val="1800"/>
              <a:buNone/>
            </a:pPr>
            <a:endParaRPr sz="1900" dirty="0"/>
          </a:p>
          <a:p>
            <a:pPr marL="0" lvl="0" indent="0" algn="l" rtl="0">
              <a:lnSpc>
                <a:spcPct val="90000"/>
              </a:lnSpc>
              <a:spcBef>
                <a:spcPts val="0"/>
              </a:spcBef>
              <a:spcAft>
                <a:spcPts val="0"/>
              </a:spcAft>
              <a:buClr>
                <a:schemeClr val="dk2"/>
              </a:buClr>
              <a:buSzPts val="1800"/>
              <a:buNone/>
            </a:pPr>
            <a:endParaRPr sz="1900" dirty="0"/>
          </a:p>
        </p:txBody>
      </p:sp>
      <p:sp>
        <p:nvSpPr>
          <p:cNvPr id="514" name="Google Shape;514;g3ae6d943e68_0_489"/>
          <p:cNvSpPr/>
          <p:nvPr/>
        </p:nvSpPr>
        <p:spPr>
          <a:xfrm>
            <a:off x="962526" y="3930125"/>
            <a:ext cx="10372949" cy="282185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7000"/>
              </a:lnSpc>
              <a:spcBef>
                <a:spcPts val="1400"/>
              </a:spcBef>
              <a:spcAft>
                <a:spcPts val="0"/>
              </a:spcAft>
              <a:buNone/>
            </a:pPr>
            <a:r>
              <a:rPr lang="en-US" sz="1700" b="1" dirty="0" err="1">
                <a:solidFill>
                  <a:schemeClr val="dk1"/>
                </a:solidFill>
              </a:rPr>
              <a:t>Τι</a:t>
            </a:r>
            <a:r>
              <a:rPr lang="en-US" sz="1700" b="1" dirty="0">
                <a:solidFill>
                  <a:schemeClr val="dk1"/>
                </a:solidFill>
              </a:rPr>
              <a:t> να </a:t>
            </a:r>
            <a:r>
              <a:rPr lang="en-US" sz="1700" b="1" dirty="0" err="1">
                <a:solidFill>
                  <a:schemeClr val="dk1"/>
                </a:solidFill>
              </a:rPr>
              <a:t>κάνετε</a:t>
            </a:r>
            <a:endParaRPr sz="1700" dirty="0">
              <a:solidFill>
                <a:schemeClr val="dk1"/>
              </a:solidFill>
            </a:endParaRPr>
          </a:p>
          <a:p>
            <a:pPr marL="0" lvl="0" indent="0" algn="l" rtl="0">
              <a:lnSpc>
                <a:spcPct val="107000"/>
              </a:lnSpc>
              <a:spcBef>
                <a:spcPts val="1200"/>
              </a:spcBef>
              <a:spcAft>
                <a:spcPts val="0"/>
              </a:spcAft>
              <a:buNone/>
            </a:pPr>
            <a:r>
              <a:rPr lang="en-US" sz="1600" dirty="0" err="1">
                <a:solidFill>
                  <a:schemeClr val="dk1"/>
                </a:solidFill>
              </a:rPr>
              <a:t>Ότ</a:t>
            </a:r>
            <a:r>
              <a:rPr lang="en-US" sz="1600" dirty="0">
                <a:solidFill>
                  <a:schemeClr val="dk1"/>
                </a:solidFill>
              </a:rPr>
              <a:t>αν το πρόγραμμα σπουδών σας εναλλάσσει πρακτικές ασκήσεις, συζητήσεις και ψηφιακές δραστηριότητες, </a:t>
            </a: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παρα</a:t>
            </a:r>
            <a:r>
              <a:rPr lang="en-US" sz="1600" dirty="0" err="1">
                <a:solidFill>
                  <a:schemeClr val="dk1"/>
                </a:solidFill>
              </a:rPr>
              <a:t>μένουν</a:t>
            </a:r>
            <a:r>
              <a:rPr lang="en-US" sz="1600" dirty="0">
                <a:solidFill>
                  <a:schemeClr val="dk1"/>
                </a:solidFill>
              </a:rPr>
              <a:t> </a:t>
            </a:r>
            <a:r>
              <a:rPr lang="en-US" sz="1600" dirty="0" err="1">
                <a:solidFill>
                  <a:schemeClr val="dk1"/>
                </a:solidFill>
              </a:rPr>
              <a:t>σε</a:t>
            </a:r>
            <a:r>
              <a:rPr lang="en-US" sz="1600" dirty="0">
                <a:solidFill>
                  <a:schemeClr val="dk1"/>
                </a:solidFill>
              </a:rPr>
              <a:t> </a:t>
            </a:r>
            <a:r>
              <a:rPr lang="en-US" sz="1600" dirty="0" err="1">
                <a:solidFill>
                  <a:schemeClr val="dk1"/>
                </a:solidFill>
              </a:rPr>
              <a:t>εγρήγορση</a:t>
            </a:r>
            <a:r>
              <a:rPr lang="en-US" sz="1600" dirty="0">
                <a:solidFill>
                  <a:schemeClr val="dk1"/>
                </a:solidFill>
              </a:rPr>
              <a:t> και απ</a:t>
            </a:r>
            <a:r>
              <a:rPr lang="en-US" sz="1600" dirty="0" err="1">
                <a:solidFill>
                  <a:schemeClr val="dk1"/>
                </a:solidFill>
              </a:rPr>
              <a:t>οφεύγουν</a:t>
            </a:r>
            <a:r>
              <a:rPr lang="en-US" sz="1600" dirty="0">
                <a:solidFill>
                  <a:schemeClr val="dk1"/>
                </a:solidFill>
              </a:rPr>
              <a:t> </a:t>
            </a:r>
            <a:r>
              <a:rPr lang="en-US" sz="1600" dirty="0" err="1">
                <a:solidFill>
                  <a:schemeClr val="dk1"/>
                </a:solidFill>
              </a:rPr>
              <a:t>την</a:t>
            </a:r>
            <a:r>
              <a:rPr lang="en-US" sz="1600" dirty="0">
                <a:solidFill>
                  <a:schemeClr val="dk1"/>
                </a:solidFill>
              </a:rPr>
              <a:t> </a:t>
            </a:r>
            <a:r>
              <a:rPr lang="en-US" sz="1600" dirty="0" err="1">
                <a:solidFill>
                  <a:schemeClr val="dk1"/>
                </a:solidFill>
              </a:rPr>
              <a:t>κό</a:t>
            </a:r>
            <a:r>
              <a:rPr lang="en-US" sz="1600" dirty="0">
                <a:solidFill>
                  <a:schemeClr val="dk1"/>
                </a:solidFill>
              </a:rPr>
              <a:t>πωση. Κατα</a:t>
            </a:r>
            <a:r>
              <a:rPr lang="en-US" sz="1600" dirty="0" err="1">
                <a:solidFill>
                  <a:schemeClr val="dk1"/>
                </a:solidFill>
              </a:rPr>
              <a:t>νοούν</a:t>
            </a:r>
            <a:r>
              <a:rPr lang="en-US" sz="1600" dirty="0">
                <a:solidFill>
                  <a:schemeClr val="dk1"/>
                </a:solidFill>
              </a:rPr>
              <a:t> </a:t>
            </a:r>
            <a:r>
              <a:rPr lang="en-US" sz="1600" dirty="0" err="1">
                <a:solidFill>
                  <a:schemeClr val="dk1"/>
                </a:solidFill>
              </a:rPr>
              <a:t>γι</a:t>
            </a:r>
            <a:r>
              <a:rPr lang="en-US" sz="1600" dirty="0">
                <a:solidFill>
                  <a:schemeClr val="dk1"/>
                </a:solidFill>
              </a:rPr>
              <a:t>ατί χρησιμοποιούνται τα ψηφιακά εργαλεία και πώς κάθε άσκηση συνδέεται με τους μαθησιακούς στόχους, γεγονός που αυξάνει τη </a:t>
            </a:r>
            <a:r>
              <a:rPr lang="el-GR" sz="1600" dirty="0" err="1">
                <a:solidFill>
                  <a:schemeClr val="dk1"/>
                </a:solidFill>
              </a:rPr>
              <a:t>Δέσμευ</a:t>
            </a:r>
            <a:r>
              <a:rPr lang="en-US" sz="1600" dirty="0" err="1">
                <a:solidFill>
                  <a:schemeClr val="dk1"/>
                </a:solidFill>
              </a:rPr>
              <a:t>ση</a:t>
            </a:r>
            <a:r>
              <a:rPr lang="en-US" sz="1600" dirty="0">
                <a:solidFill>
                  <a:schemeClr val="dk1"/>
                </a:solidFill>
              </a:rPr>
              <a:t> και την αίσθηση </a:t>
            </a:r>
            <a:r>
              <a:rPr lang="en-US" sz="1600" dirty="0" err="1">
                <a:solidFill>
                  <a:schemeClr val="dk1"/>
                </a:solidFill>
              </a:rPr>
              <a:t>του</a:t>
            </a:r>
            <a:r>
              <a:rPr lang="en-US" sz="1600" dirty="0">
                <a:solidFill>
                  <a:schemeClr val="dk1"/>
                </a:solidFill>
              </a:rPr>
              <a:t> </a:t>
            </a:r>
            <a:r>
              <a:rPr lang="el-GR" sz="1600" dirty="0">
                <a:solidFill>
                  <a:schemeClr val="dk1"/>
                </a:solidFill>
              </a:rPr>
              <a:t>Ν</a:t>
            </a:r>
            <a:r>
              <a:rPr lang="en-US" sz="1600" dirty="0" err="1">
                <a:solidFill>
                  <a:schemeClr val="dk1"/>
                </a:solidFill>
              </a:rPr>
              <a:t>οήμ</a:t>
            </a:r>
            <a:r>
              <a:rPr lang="en-US" sz="1600" dirty="0">
                <a:solidFill>
                  <a:schemeClr val="dk1"/>
                </a:solidFill>
              </a:rPr>
              <a:t>ατος.</a:t>
            </a:r>
            <a:endParaRPr sz="1600" dirty="0">
              <a:solidFill>
                <a:schemeClr val="dk1"/>
              </a:solidFill>
            </a:endParaRPr>
          </a:p>
          <a:p>
            <a:pPr marL="0" lvl="0" indent="0" algn="l" rtl="0">
              <a:lnSpc>
                <a:spcPct val="115000"/>
              </a:lnSpc>
              <a:spcBef>
                <a:spcPts val="1200"/>
              </a:spcBef>
              <a:spcAft>
                <a:spcPts val="0"/>
              </a:spcAft>
              <a:buNone/>
            </a:pPr>
            <a:endParaRPr sz="1600" dirty="0">
              <a:solidFill>
                <a:schemeClr val="dk1"/>
              </a:solidFill>
            </a:endParaRPr>
          </a:p>
          <a:p>
            <a:pPr marL="457200" lvl="0" indent="-336550" algn="l" rtl="0">
              <a:spcBef>
                <a:spcPts val="0"/>
              </a:spcBef>
              <a:spcAft>
                <a:spcPts val="0"/>
              </a:spcAft>
              <a:buClr>
                <a:schemeClr val="dk1"/>
              </a:buClr>
              <a:buSzPts val="1700"/>
              <a:buChar char="●"/>
            </a:pPr>
            <a:r>
              <a:rPr lang="en-US" sz="1600" dirty="0" err="1">
                <a:solidFill>
                  <a:schemeClr val="dk1"/>
                </a:solidFill>
              </a:rPr>
              <a:t>Ενσωμ</a:t>
            </a:r>
            <a:r>
              <a:rPr lang="en-US" sz="1600" dirty="0">
                <a:solidFill>
                  <a:schemeClr val="dk1"/>
                </a:solidFill>
              </a:rPr>
              <a:t>ατώστε την ψηφιακή ευημερία σε όλα τα μαθήματα, όχι μόνο στ</a:t>
            </a:r>
            <a:r>
              <a:rPr lang="el-GR" sz="1600" dirty="0" err="1">
                <a:solidFill>
                  <a:schemeClr val="dk1"/>
                </a:solidFill>
              </a:rPr>
              <a:t>ις</a:t>
            </a:r>
            <a:r>
              <a:rPr lang="en-US" sz="1600" dirty="0">
                <a:solidFill>
                  <a:schemeClr val="dk1"/>
                </a:solidFill>
              </a:rPr>
              <a:t> ΤΠΕ ή την Αγωγή Υγείας</a:t>
            </a:r>
            <a:endParaRPr sz="1600" dirty="0">
              <a:solidFill>
                <a:schemeClr val="dk1"/>
              </a:solidFill>
            </a:endParaRPr>
          </a:p>
          <a:p>
            <a:pPr marL="457200" lvl="0" indent="-336550" algn="l" rtl="0">
              <a:spcBef>
                <a:spcPts val="0"/>
              </a:spcBef>
              <a:spcAft>
                <a:spcPts val="0"/>
              </a:spcAft>
              <a:buClr>
                <a:schemeClr val="dk1"/>
              </a:buClr>
              <a:buSzPts val="1700"/>
              <a:buChar char="●"/>
            </a:pPr>
            <a:r>
              <a:rPr lang="en-US" sz="1600" dirty="0" err="1">
                <a:solidFill>
                  <a:schemeClr val="dk1"/>
                </a:solidFill>
              </a:rPr>
              <a:t>Ευθυγρ</a:t>
            </a:r>
            <a:r>
              <a:rPr lang="en-US" sz="1600" dirty="0">
                <a:solidFill>
                  <a:schemeClr val="dk1"/>
                </a:solidFill>
              </a:rPr>
              <a:t>αμμίστε τα εθνικά προγράμματα σπουδών με πλαίσια της ΕΕ, όπως </a:t>
            </a:r>
            <a:r>
              <a:rPr lang="el-GR" sz="1600" dirty="0">
                <a:solidFill>
                  <a:schemeClr val="dk1"/>
                </a:solidFill>
              </a:rPr>
              <a:t>το </a:t>
            </a:r>
            <a:r>
              <a:rPr lang="en-US" sz="1600" dirty="0" err="1">
                <a:solidFill>
                  <a:schemeClr val="dk1"/>
                </a:solidFill>
              </a:rPr>
              <a:t>DigComp</a:t>
            </a:r>
            <a:r>
              <a:rPr lang="en-US" sz="1600" dirty="0">
                <a:solidFill>
                  <a:schemeClr val="dk1"/>
                </a:solidFill>
              </a:rPr>
              <a:t>,</a:t>
            </a:r>
            <a:r>
              <a:rPr lang="el-GR" sz="1600" dirty="0">
                <a:solidFill>
                  <a:schemeClr val="dk1"/>
                </a:solidFill>
              </a:rPr>
              <a:t> το</a:t>
            </a:r>
            <a:r>
              <a:rPr lang="en-US" sz="1600" dirty="0">
                <a:solidFill>
                  <a:schemeClr val="dk1"/>
                </a:solidFill>
              </a:rPr>
              <a:t> LifeComp και </a:t>
            </a:r>
            <a:r>
              <a:rPr lang="el-GR" sz="1600" dirty="0">
                <a:solidFill>
                  <a:schemeClr val="dk1"/>
                </a:solidFill>
              </a:rPr>
              <a:t>το </a:t>
            </a:r>
            <a:r>
              <a:rPr lang="en-US" sz="1600" dirty="0" err="1">
                <a:solidFill>
                  <a:schemeClr val="dk1"/>
                </a:solidFill>
              </a:rPr>
              <a:t>PERMA</a:t>
            </a:r>
            <a:r>
              <a:rPr lang="en-US" sz="1600" dirty="0">
                <a:solidFill>
                  <a:schemeClr val="dk1"/>
                </a:solidFill>
              </a:rPr>
              <a:t>, για να διασφαλίσετε ότι αντιμετωπίζονται οι συναισθηματικές και κοινωνικές διαστάσεις.</a:t>
            </a:r>
            <a:endParaRPr sz="1600" dirty="0">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3ae6d943e68_0_496"/>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20" name="Google Shape;520;g3ae6d943e68_0_496"/>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521" name="Google Shape;521;g3ae6d943e68_0_496"/>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b="1" dirty="0">
                <a:solidFill>
                  <a:schemeClr val="accent2"/>
                </a:solidFill>
              </a:rPr>
              <a:t>2. </a:t>
            </a:r>
            <a:r>
              <a:rPr lang="en-US" b="1" dirty="0" err="1">
                <a:solidFill>
                  <a:schemeClr val="accent2"/>
                </a:solidFill>
              </a:rPr>
              <a:t>Πολιτική</a:t>
            </a:r>
            <a:r>
              <a:rPr lang="en-US" b="1" dirty="0">
                <a:solidFill>
                  <a:schemeClr val="dk1"/>
                </a:solidFill>
              </a:rPr>
              <a:t> </a:t>
            </a:r>
            <a:endParaRPr b="1" dirty="0">
              <a:solidFill>
                <a:schemeClr val="dk1"/>
              </a:solidFill>
            </a:endParaRPr>
          </a:p>
          <a:p>
            <a:pPr marL="0" lvl="0" indent="0" algn="l" rtl="0">
              <a:lnSpc>
                <a:spcPct val="107000"/>
              </a:lnSpc>
              <a:spcBef>
                <a:spcPts val="1200"/>
              </a:spcBef>
              <a:spcAft>
                <a:spcPts val="0"/>
              </a:spcAft>
              <a:buNone/>
            </a:pPr>
            <a:r>
              <a:rPr lang="en-US" sz="1500" dirty="0" err="1">
                <a:solidFill>
                  <a:schemeClr val="dk1"/>
                </a:solidFill>
              </a:rPr>
              <a:t>Οι</a:t>
            </a:r>
            <a:r>
              <a:rPr lang="en-US" sz="1500" dirty="0">
                <a:solidFill>
                  <a:schemeClr val="dk1"/>
                </a:solidFill>
              </a:rPr>
              <a:t> </a:t>
            </a:r>
            <a:r>
              <a:rPr lang="en-US" sz="1500" dirty="0" err="1">
                <a:solidFill>
                  <a:schemeClr val="dk1"/>
                </a:solidFill>
              </a:rPr>
              <a:t>ψηφι</a:t>
            </a:r>
            <a:r>
              <a:rPr lang="en-US" sz="1500" dirty="0">
                <a:solidFill>
                  <a:schemeClr val="dk1"/>
                </a:solidFill>
              </a:rPr>
              <a:t>ακές πολιτικές, οι ρουτίνες, οι κανόνες και οι προσδοκίες ενός σχολείου διαμορφώνουν τον τρόπο με τον οποίο συμπεριφέρονται </a:t>
            </a:r>
            <a:r>
              <a:rPr lang="el-GR" sz="1500" dirty="0">
                <a:solidFill>
                  <a:schemeClr val="dk1"/>
                </a:solidFill>
              </a:rPr>
              <a:t>οι μαθήτριες/-</a:t>
            </a:r>
            <a:r>
              <a:rPr lang="el-GR" sz="1500" dirty="0" err="1">
                <a:solidFill>
                  <a:schemeClr val="dk1"/>
                </a:solidFill>
              </a:rPr>
              <a:t>τριες</a:t>
            </a:r>
            <a:r>
              <a:rPr lang="en-US" sz="1500" dirty="0">
                <a:solidFill>
                  <a:schemeClr val="dk1"/>
                </a:solidFill>
              </a:rPr>
              <a:t> στο </a:t>
            </a:r>
            <a:r>
              <a:rPr lang="en-US" sz="1500" dirty="0" err="1">
                <a:solidFill>
                  <a:schemeClr val="dk1"/>
                </a:solidFill>
              </a:rPr>
              <a:t>δι</a:t>
            </a:r>
            <a:r>
              <a:rPr lang="en-US" sz="1500" dirty="0">
                <a:solidFill>
                  <a:schemeClr val="dk1"/>
                </a:solidFill>
              </a:rPr>
              <a:t>αδίκτυο </a:t>
            </a:r>
            <a:r>
              <a:rPr lang="el-GR" sz="1500" dirty="0">
                <a:solidFill>
                  <a:schemeClr val="dk1"/>
                </a:solidFill>
              </a:rPr>
              <a:t>αλλά </a:t>
            </a:r>
            <a:r>
              <a:rPr lang="en-US" sz="1500" dirty="0">
                <a:solidFill>
                  <a:schemeClr val="dk1"/>
                </a:solidFill>
              </a:rPr>
              <a:t>και εκτός διαδικτύου. </a:t>
            </a:r>
            <a:endParaRPr sz="1500" dirty="0">
              <a:solidFill>
                <a:schemeClr val="dk1"/>
              </a:solidFill>
            </a:endParaRPr>
          </a:p>
          <a:p>
            <a:pPr marL="0" lvl="0" indent="0">
              <a:lnSpc>
                <a:spcPct val="107000"/>
              </a:lnSpc>
              <a:spcBef>
                <a:spcPts val="1200"/>
              </a:spcBef>
            </a:pPr>
            <a:r>
              <a:rPr lang="en-US" sz="1500" b="1" dirty="0" err="1">
                <a:solidFill>
                  <a:schemeClr val="dk1"/>
                </a:solidFill>
              </a:rPr>
              <a:t>Οι</a:t>
            </a:r>
            <a:r>
              <a:rPr lang="en-US" sz="1500" b="1" dirty="0">
                <a:solidFill>
                  <a:schemeClr val="dk1"/>
                </a:solidFill>
              </a:rPr>
              <a:t> σα</a:t>
            </a:r>
            <a:r>
              <a:rPr lang="en-US" sz="1500" b="1" dirty="0" err="1">
                <a:solidFill>
                  <a:schemeClr val="dk1"/>
                </a:solidFill>
              </a:rPr>
              <a:t>φείς</a:t>
            </a:r>
            <a:r>
              <a:rPr lang="en-US" sz="1500" b="1" dirty="0">
                <a:solidFill>
                  <a:schemeClr val="dk1"/>
                </a:solidFill>
              </a:rPr>
              <a:t> </a:t>
            </a:r>
            <a:r>
              <a:rPr lang="en-US" sz="1500" b="1" dirty="0" err="1">
                <a:solidFill>
                  <a:schemeClr val="dk1"/>
                </a:solidFill>
              </a:rPr>
              <a:t>οδηγίες</a:t>
            </a:r>
            <a:r>
              <a:rPr lang="en-US" sz="1500" b="1" dirty="0">
                <a:solidFill>
                  <a:schemeClr val="dk1"/>
                </a:solidFill>
              </a:rPr>
              <a:t> κα</a:t>
            </a:r>
            <a:r>
              <a:rPr lang="en-US" sz="1500" b="1" dirty="0" err="1">
                <a:solidFill>
                  <a:schemeClr val="dk1"/>
                </a:solidFill>
              </a:rPr>
              <a:t>θιστούν</a:t>
            </a:r>
            <a:r>
              <a:rPr lang="en-US" sz="1500" b="1" dirty="0">
                <a:solidFill>
                  <a:schemeClr val="dk1"/>
                </a:solidFill>
              </a:rPr>
              <a:t> </a:t>
            </a:r>
            <a:r>
              <a:rPr lang="en-US" sz="1500" b="1" dirty="0" err="1">
                <a:solidFill>
                  <a:schemeClr val="dk1"/>
                </a:solidFill>
              </a:rPr>
              <a:t>τη</a:t>
            </a:r>
            <a:r>
              <a:rPr lang="en-US" sz="1500" b="1" dirty="0">
                <a:solidFill>
                  <a:schemeClr val="dk1"/>
                </a:solidFill>
              </a:rPr>
              <a:t> </a:t>
            </a:r>
            <a:r>
              <a:rPr lang="en-US" sz="1500" b="1" dirty="0" err="1">
                <a:solidFill>
                  <a:schemeClr val="dk1"/>
                </a:solidFill>
              </a:rPr>
              <a:t>χρήση</a:t>
            </a:r>
            <a:r>
              <a:rPr lang="en-US" sz="1500" b="1" dirty="0">
                <a:solidFill>
                  <a:schemeClr val="dk1"/>
                </a:solidFill>
              </a:rPr>
              <a:t> </a:t>
            </a:r>
            <a:r>
              <a:rPr lang="en-US" sz="1500" b="1" dirty="0" err="1">
                <a:solidFill>
                  <a:schemeClr val="dk1"/>
                </a:solidFill>
              </a:rPr>
              <a:t>της</a:t>
            </a:r>
            <a:r>
              <a:rPr lang="en-US" sz="1500" b="1" dirty="0">
                <a:solidFill>
                  <a:schemeClr val="dk1"/>
                </a:solidFill>
              </a:rPr>
              <a:t> </a:t>
            </a:r>
            <a:r>
              <a:rPr lang="en-US" sz="1500" b="1" dirty="0" err="1">
                <a:solidFill>
                  <a:schemeClr val="dk1"/>
                </a:solidFill>
              </a:rPr>
              <a:t>ψηφι</a:t>
            </a:r>
            <a:r>
              <a:rPr lang="en-US" sz="1500" b="1" dirty="0">
                <a:solidFill>
                  <a:schemeClr val="dk1"/>
                </a:solidFill>
              </a:rPr>
              <a:t>ακής τεχνολογίας προβλέψιμη και ασφαλή για </a:t>
            </a:r>
            <a:r>
              <a:rPr lang="el-GR" sz="1500" b="1" dirty="0">
                <a:solidFill>
                  <a:schemeClr val="dk1"/>
                </a:solidFill>
              </a:rPr>
              <a:t>τους/τις μαθήτριες/-</a:t>
            </a:r>
            <a:r>
              <a:rPr lang="el-GR" sz="1500" b="1" dirty="0" err="1">
                <a:solidFill>
                  <a:schemeClr val="dk1"/>
                </a:solidFill>
              </a:rPr>
              <a:t>τριες</a:t>
            </a:r>
            <a:r>
              <a:rPr lang="en-US" sz="1500" b="1" dirty="0">
                <a:solidFill>
                  <a:schemeClr val="dk1"/>
                </a:solidFill>
              </a:rPr>
              <a:t>.</a:t>
            </a:r>
            <a:r>
              <a:rPr lang="en-US" sz="1500" dirty="0">
                <a:solidFill>
                  <a:schemeClr val="dk1"/>
                </a:solidFill>
              </a:rPr>
              <a:t> </a:t>
            </a:r>
            <a:r>
              <a:rPr lang="en-US" sz="1500" dirty="0" err="1">
                <a:solidFill>
                  <a:schemeClr val="dk1"/>
                </a:solidFill>
              </a:rPr>
              <a:t>Ότ</a:t>
            </a:r>
            <a:r>
              <a:rPr lang="en-US" sz="1500" dirty="0">
                <a:solidFill>
                  <a:schemeClr val="dk1"/>
                </a:solidFill>
              </a:rPr>
              <a:t>αν το σχολείο θέτει συνεπείς προσδοκίες, η τάξη σας </a:t>
            </a:r>
            <a:r>
              <a:rPr lang="el-GR" sz="1500" dirty="0" err="1">
                <a:solidFill>
                  <a:schemeClr val="dk1"/>
                </a:solidFill>
              </a:rPr>
              <a:t>είν</a:t>
            </a:r>
            <a:r>
              <a:rPr lang="en-US" sz="1500" dirty="0">
                <a:solidFill>
                  <a:schemeClr val="dk1"/>
                </a:solidFill>
              </a:rPr>
              <a:t>αι πιο ήρεμη, </a:t>
            </a:r>
            <a:r>
              <a:rPr lang="el-GR" sz="1500" dirty="0">
                <a:solidFill>
                  <a:schemeClr val="dk1"/>
                </a:solidFill>
              </a:rPr>
              <a:t>οι μαθήτριες/-</a:t>
            </a:r>
            <a:r>
              <a:rPr lang="el-GR" sz="1500" dirty="0" err="1">
                <a:solidFill>
                  <a:schemeClr val="dk1"/>
                </a:solidFill>
              </a:rPr>
              <a:t>τριες</a:t>
            </a:r>
            <a:r>
              <a:rPr lang="en-US" sz="1500" dirty="0">
                <a:solidFill>
                  <a:schemeClr val="dk1"/>
                </a:solidFill>
              </a:rPr>
              <a:t> </a:t>
            </a:r>
            <a:r>
              <a:rPr lang="el-GR" sz="1500" dirty="0">
                <a:solidFill>
                  <a:schemeClr val="dk1"/>
                </a:solidFill>
              </a:rPr>
              <a:t>μεταβαίνουν πιο εύκολα από τη μία εργασία στην άλλη </a:t>
            </a:r>
            <a:r>
              <a:rPr lang="en-US" sz="1500" dirty="0">
                <a:solidFill>
                  <a:schemeClr val="dk1"/>
                </a:solidFill>
              </a:rPr>
              <a:t>και η </a:t>
            </a:r>
            <a:r>
              <a:rPr lang="en-US" sz="1500" dirty="0" err="1">
                <a:solidFill>
                  <a:schemeClr val="dk1"/>
                </a:solidFill>
              </a:rPr>
              <a:t>ψηφι</a:t>
            </a:r>
            <a:r>
              <a:rPr lang="en-US" sz="1500" dirty="0">
                <a:solidFill>
                  <a:schemeClr val="dk1"/>
                </a:solidFill>
              </a:rPr>
              <a:t>ακή </a:t>
            </a:r>
            <a:r>
              <a:rPr lang="el-GR" sz="1500" dirty="0">
                <a:solidFill>
                  <a:schemeClr val="dk1"/>
                </a:solidFill>
              </a:rPr>
              <a:t>τους </a:t>
            </a:r>
            <a:r>
              <a:rPr lang="en-US" sz="1500" dirty="0" err="1">
                <a:solidFill>
                  <a:schemeClr val="dk1"/>
                </a:solidFill>
              </a:rPr>
              <a:t>συμ</a:t>
            </a:r>
            <a:r>
              <a:rPr lang="en-US" sz="1500" dirty="0">
                <a:solidFill>
                  <a:schemeClr val="dk1"/>
                </a:solidFill>
              </a:rPr>
              <a:t>περιφορά </a:t>
            </a:r>
            <a:r>
              <a:rPr lang="el-GR" sz="1500" dirty="0">
                <a:solidFill>
                  <a:schemeClr val="dk1"/>
                </a:solidFill>
              </a:rPr>
              <a:t>χαρακτηρίζεται από μεγαλύτερο σεβασμό</a:t>
            </a:r>
            <a:r>
              <a:rPr lang="en-US" sz="1500" dirty="0">
                <a:solidFill>
                  <a:schemeClr val="dk1"/>
                </a:solidFill>
              </a:rPr>
              <a:t>.</a:t>
            </a:r>
            <a:endParaRPr sz="1500" dirty="0">
              <a:solidFill>
                <a:schemeClr val="dk1"/>
              </a:solidFill>
            </a:endParaRPr>
          </a:p>
          <a:p>
            <a:pPr marL="457200" lvl="0" indent="-336550" algn="l" rtl="0">
              <a:lnSpc>
                <a:spcPct val="107000"/>
              </a:lnSpc>
              <a:spcBef>
                <a:spcPts val="1200"/>
              </a:spcBef>
              <a:spcAft>
                <a:spcPts val="0"/>
              </a:spcAft>
              <a:buClr>
                <a:schemeClr val="dk1"/>
              </a:buClr>
              <a:buSzPts val="1700"/>
              <a:buFont typeface="Calibri"/>
              <a:buChar char="●"/>
            </a:pPr>
            <a:r>
              <a:rPr lang="el-GR" sz="1500" b="1" dirty="0">
                <a:solidFill>
                  <a:schemeClr val="dk1"/>
                </a:solidFill>
              </a:rPr>
              <a:t>Σύνδεση με το </a:t>
            </a:r>
            <a:r>
              <a:rPr lang="en-US" sz="1500" b="1" dirty="0" err="1">
                <a:solidFill>
                  <a:schemeClr val="dk1"/>
                </a:solidFill>
              </a:rPr>
              <a:t>PERMA</a:t>
            </a:r>
            <a:r>
              <a:rPr lang="en-US" sz="1500" b="1" dirty="0">
                <a:solidFill>
                  <a:schemeClr val="dk1"/>
                </a:solidFill>
              </a:rPr>
              <a:t>: </a:t>
            </a:r>
            <a:r>
              <a:rPr lang="en-US" sz="1500" dirty="0" err="1">
                <a:solidFill>
                  <a:schemeClr val="dk1"/>
                </a:solidFill>
              </a:rPr>
              <a:t>Θετικά</a:t>
            </a:r>
            <a:r>
              <a:rPr lang="en-US" sz="1500" dirty="0">
                <a:solidFill>
                  <a:schemeClr val="dk1"/>
                </a:solidFill>
              </a:rPr>
              <a:t> </a:t>
            </a:r>
            <a:r>
              <a:rPr lang="el-GR" sz="1500" dirty="0" err="1">
                <a:solidFill>
                  <a:schemeClr val="dk1"/>
                </a:solidFill>
              </a:rPr>
              <a:t>Σ</a:t>
            </a:r>
            <a:r>
              <a:rPr lang="en-US" sz="1500" dirty="0" err="1">
                <a:solidFill>
                  <a:schemeClr val="dk1"/>
                </a:solidFill>
              </a:rPr>
              <a:t>υν</a:t>
            </a:r>
            <a:r>
              <a:rPr lang="en-US" sz="1500" dirty="0">
                <a:solidFill>
                  <a:schemeClr val="dk1"/>
                </a:solidFill>
              </a:rPr>
              <a:t>αισθήματα, </a:t>
            </a:r>
            <a:r>
              <a:rPr lang="el-GR" sz="1500" dirty="0">
                <a:solidFill>
                  <a:schemeClr val="dk1"/>
                </a:solidFill>
              </a:rPr>
              <a:t>Σ</a:t>
            </a:r>
            <a:r>
              <a:rPr lang="en-US" sz="1500" dirty="0" err="1">
                <a:solidFill>
                  <a:schemeClr val="dk1"/>
                </a:solidFill>
              </a:rPr>
              <a:t>χέσεις</a:t>
            </a:r>
            <a:r>
              <a:rPr lang="en-US" sz="1500" dirty="0">
                <a:solidFill>
                  <a:schemeClr val="dk1"/>
                </a:solidFill>
              </a:rPr>
              <a:t>, </a:t>
            </a:r>
            <a:r>
              <a:rPr lang="el-GR" sz="1500" dirty="0">
                <a:solidFill>
                  <a:schemeClr val="dk1"/>
                </a:solidFill>
              </a:rPr>
              <a:t>Ε</a:t>
            </a:r>
            <a:r>
              <a:rPr lang="en-US" sz="1500" dirty="0">
                <a:solidFill>
                  <a:schemeClr val="dk1"/>
                </a:solidFill>
              </a:rPr>
              <a:t>π</a:t>
            </a:r>
            <a:r>
              <a:rPr lang="en-US" sz="1500" dirty="0" err="1">
                <a:solidFill>
                  <a:schemeClr val="dk1"/>
                </a:solidFill>
              </a:rPr>
              <a:t>ίτευγμ</a:t>
            </a:r>
            <a:r>
              <a:rPr lang="en-US" sz="1500" dirty="0">
                <a:solidFill>
                  <a:schemeClr val="dk1"/>
                </a:solidFill>
              </a:rPr>
              <a:t>α</a:t>
            </a:r>
            <a:endParaRPr sz="15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500" b="1" dirty="0">
                <a:solidFill>
                  <a:schemeClr val="dk1"/>
                </a:solidFill>
              </a:rPr>
              <a:t>Σύνδεση με το </a:t>
            </a:r>
            <a:r>
              <a:rPr lang="en-US" sz="1500" b="1" dirty="0" err="1">
                <a:solidFill>
                  <a:schemeClr val="dk1"/>
                </a:solidFill>
              </a:rPr>
              <a:t>DigComp</a:t>
            </a:r>
            <a:r>
              <a:rPr lang="en-US" sz="1500" b="1" dirty="0">
                <a:solidFill>
                  <a:schemeClr val="dk1"/>
                </a:solidFill>
              </a:rPr>
              <a:t>: </a:t>
            </a:r>
            <a:r>
              <a:rPr lang="en-US" sz="1500" dirty="0" err="1">
                <a:solidFill>
                  <a:schemeClr val="dk1"/>
                </a:solidFill>
              </a:rPr>
              <a:t>Ασφ</a:t>
            </a:r>
            <a:r>
              <a:rPr lang="en-US" sz="1500" dirty="0">
                <a:solidFill>
                  <a:schemeClr val="dk1"/>
                </a:solidFill>
              </a:rPr>
              <a:t>αλής </a:t>
            </a:r>
            <a:r>
              <a:rPr lang="el-GR" sz="1500" dirty="0">
                <a:solidFill>
                  <a:schemeClr val="dk1"/>
                </a:solidFill>
              </a:rPr>
              <a:t>Ψ</a:t>
            </a:r>
            <a:r>
              <a:rPr lang="en-US" sz="1500" dirty="0" err="1">
                <a:solidFill>
                  <a:schemeClr val="dk1"/>
                </a:solidFill>
              </a:rPr>
              <a:t>ηφι</a:t>
            </a:r>
            <a:r>
              <a:rPr lang="en-US" sz="1500" dirty="0">
                <a:solidFill>
                  <a:schemeClr val="dk1"/>
                </a:solidFill>
              </a:rPr>
              <a:t>ακή </a:t>
            </a:r>
            <a:r>
              <a:rPr lang="el-GR" sz="1500" dirty="0">
                <a:solidFill>
                  <a:schemeClr val="dk1"/>
                </a:solidFill>
              </a:rPr>
              <a:t>Σ</a:t>
            </a:r>
            <a:r>
              <a:rPr lang="en-US" sz="1500" dirty="0" err="1">
                <a:solidFill>
                  <a:schemeClr val="dk1"/>
                </a:solidFill>
              </a:rPr>
              <a:t>υμ</a:t>
            </a:r>
            <a:r>
              <a:rPr lang="en-US" sz="1500" dirty="0">
                <a:solidFill>
                  <a:schemeClr val="dk1"/>
                </a:solidFill>
              </a:rPr>
              <a:t>περιφορά</a:t>
            </a:r>
            <a:endParaRPr sz="15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500" b="1" dirty="0">
                <a:solidFill>
                  <a:schemeClr val="dk1"/>
                </a:solidFill>
              </a:rPr>
              <a:t>Σύνδεση με το </a:t>
            </a:r>
            <a:r>
              <a:rPr lang="en-US" sz="1500" b="1" dirty="0" err="1">
                <a:solidFill>
                  <a:schemeClr val="dk1"/>
                </a:solidFill>
              </a:rPr>
              <a:t>LifeComp</a:t>
            </a:r>
            <a:r>
              <a:rPr lang="en-US" sz="1500" b="1" dirty="0">
                <a:solidFill>
                  <a:schemeClr val="dk1"/>
                </a:solidFill>
              </a:rPr>
              <a:t>: </a:t>
            </a:r>
            <a:r>
              <a:rPr lang="en-US" sz="1500" dirty="0" err="1">
                <a:solidFill>
                  <a:schemeClr val="dk1"/>
                </a:solidFill>
              </a:rPr>
              <a:t>Αυτορρύθμιση</a:t>
            </a:r>
            <a:endParaRPr sz="1500" dirty="0">
              <a:solidFill>
                <a:schemeClr val="dk1"/>
              </a:solidFill>
            </a:endParaRPr>
          </a:p>
          <a:p>
            <a:pPr marL="0" lvl="0" indent="0" algn="l" rtl="0">
              <a:lnSpc>
                <a:spcPct val="90000"/>
              </a:lnSpc>
              <a:spcBef>
                <a:spcPts val="1200"/>
              </a:spcBef>
              <a:spcAft>
                <a:spcPts val="0"/>
              </a:spcAft>
              <a:buClr>
                <a:schemeClr val="dk2"/>
              </a:buClr>
              <a:buSzPts val="1800"/>
              <a:buNone/>
            </a:pPr>
            <a:endParaRPr sz="1600" b="1" dirty="0">
              <a:solidFill>
                <a:schemeClr val="accent2"/>
              </a:solidFill>
            </a:endParaRPr>
          </a:p>
        </p:txBody>
      </p:sp>
      <p:sp>
        <p:nvSpPr>
          <p:cNvPr id="522" name="Google Shape;522;g3ae6d943e68_0_496"/>
          <p:cNvSpPr/>
          <p:nvPr/>
        </p:nvSpPr>
        <p:spPr>
          <a:xfrm>
            <a:off x="1192775" y="4295273"/>
            <a:ext cx="10142700" cy="2456701"/>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7000"/>
              </a:lnSpc>
              <a:spcBef>
                <a:spcPts val="1400"/>
              </a:spcBef>
              <a:spcAft>
                <a:spcPts val="0"/>
              </a:spcAft>
              <a:buNone/>
            </a:pPr>
            <a:r>
              <a:rPr lang="en-US" sz="1600" b="1" dirty="0" err="1">
                <a:solidFill>
                  <a:schemeClr val="dk1"/>
                </a:solidFill>
              </a:rPr>
              <a:t>Τι</a:t>
            </a:r>
            <a:r>
              <a:rPr lang="en-US" sz="1600" b="1" dirty="0">
                <a:solidFill>
                  <a:schemeClr val="dk1"/>
                </a:solidFill>
              </a:rPr>
              <a:t> να </a:t>
            </a:r>
            <a:r>
              <a:rPr lang="en-US" sz="1600" b="1" dirty="0" err="1">
                <a:solidFill>
                  <a:schemeClr val="dk1"/>
                </a:solidFill>
              </a:rPr>
              <a:t>κάνετε</a:t>
            </a:r>
            <a:endParaRPr sz="1600" b="1" dirty="0">
              <a:solidFill>
                <a:schemeClr val="dk1"/>
              </a:solidFill>
            </a:endParaRPr>
          </a:p>
          <a:p>
            <a:pPr marL="0" lvl="0" indent="0" algn="l" rtl="0">
              <a:lnSpc>
                <a:spcPct val="107000"/>
              </a:lnSpc>
              <a:spcBef>
                <a:spcPts val="1200"/>
              </a:spcBef>
              <a:spcAft>
                <a:spcPts val="0"/>
              </a:spcAft>
              <a:buNone/>
            </a:pPr>
            <a:r>
              <a:rPr lang="en-US" dirty="0" err="1">
                <a:solidFill>
                  <a:schemeClr val="dk1"/>
                </a:solidFill>
              </a:rPr>
              <a:t>Ότ</a:t>
            </a:r>
            <a:r>
              <a:rPr lang="en-US" dirty="0">
                <a:solidFill>
                  <a:schemeClr val="dk1"/>
                </a:solidFill>
              </a:rPr>
              <a:t>αν το σχολείο σας εφαρμόζει έναν απλό κανόνα, όπως «μεταβάσεις χωρίς συσκευές», </a:t>
            </a:r>
            <a:r>
              <a:rPr lang="el-GR" dirty="0">
                <a:solidFill>
                  <a:schemeClr val="dk1"/>
                </a:solidFill>
              </a:rPr>
              <a:t>οι μαθήτριες/-</a:t>
            </a:r>
            <a:r>
              <a:rPr lang="el-GR" dirty="0" err="1">
                <a:solidFill>
                  <a:schemeClr val="dk1"/>
                </a:solidFill>
              </a:rPr>
              <a:t>τριες</a:t>
            </a:r>
            <a:r>
              <a:rPr lang="en-US" dirty="0">
                <a:solidFill>
                  <a:schemeClr val="dk1"/>
                </a:solidFill>
              </a:rPr>
              <a:t> </a:t>
            </a:r>
            <a:r>
              <a:rPr lang="en-US" dirty="0" err="1">
                <a:solidFill>
                  <a:schemeClr val="dk1"/>
                </a:solidFill>
              </a:rPr>
              <a:t>μετ</a:t>
            </a:r>
            <a:r>
              <a:rPr lang="en-US" dirty="0">
                <a:solidFill>
                  <a:schemeClr val="dk1"/>
                </a:solidFill>
              </a:rPr>
              <a:t>αβαίνουν από το ένα μάθημα στο άλλο με λιγότερ</a:t>
            </a:r>
            <a:r>
              <a:rPr lang="el-GR" dirty="0">
                <a:solidFill>
                  <a:schemeClr val="dk1"/>
                </a:solidFill>
              </a:rPr>
              <a:t>ου</a:t>
            </a:r>
            <a:r>
              <a:rPr lang="en-US" dirty="0">
                <a:solidFill>
                  <a:schemeClr val="dk1"/>
                </a:solidFill>
              </a:rPr>
              <a:t>ς περισπασμούς. </a:t>
            </a:r>
            <a:r>
              <a:rPr lang="el-GR" dirty="0">
                <a:solidFill>
                  <a:schemeClr val="dk1"/>
                </a:solidFill>
              </a:rPr>
              <a:t>Είναι</a:t>
            </a:r>
            <a:r>
              <a:rPr lang="en-US" dirty="0">
                <a:solidFill>
                  <a:schemeClr val="dk1"/>
                </a:solidFill>
              </a:rPr>
              <a:t> π</a:t>
            </a:r>
            <a:r>
              <a:rPr lang="en-US" dirty="0" err="1">
                <a:solidFill>
                  <a:schemeClr val="dk1"/>
                </a:solidFill>
              </a:rPr>
              <a:t>ιο</a:t>
            </a:r>
            <a:r>
              <a:rPr lang="en-US" dirty="0">
                <a:solidFill>
                  <a:schemeClr val="dk1"/>
                </a:solidFill>
              </a:rPr>
              <a:t> </a:t>
            </a:r>
            <a:r>
              <a:rPr lang="en-US" dirty="0" err="1">
                <a:solidFill>
                  <a:schemeClr val="dk1"/>
                </a:solidFill>
              </a:rPr>
              <a:t>συγκεντρωμένοι</a:t>
            </a:r>
            <a:r>
              <a:rPr lang="el-GR" dirty="0">
                <a:solidFill>
                  <a:schemeClr val="dk1"/>
                </a:solidFill>
              </a:rPr>
              <a:t>/-</a:t>
            </a:r>
            <a:r>
              <a:rPr lang="el-GR" dirty="0" err="1">
                <a:solidFill>
                  <a:schemeClr val="dk1"/>
                </a:solidFill>
              </a:rPr>
              <a:t>νες</a:t>
            </a:r>
            <a:r>
              <a:rPr lang="en-US" dirty="0">
                <a:solidFill>
                  <a:schemeClr val="dk1"/>
                </a:solidFill>
              </a:rPr>
              <a:t> και </a:t>
            </a:r>
            <a:r>
              <a:rPr lang="en-US" dirty="0" err="1">
                <a:solidFill>
                  <a:schemeClr val="dk1"/>
                </a:solidFill>
              </a:rPr>
              <a:t>λιγότερο</a:t>
            </a:r>
            <a:r>
              <a:rPr lang="en-US" dirty="0">
                <a:solidFill>
                  <a:schemeClr val="dk1"/>
                </a:solidFill>
              </a:rPr>
              <a:t> καταβεβ</a:t>
            </a:r>
            <a:r>
              <a:rPr lang="en-US" dirty="0" err="1">
                <a:solidFill>
                  <a:schemeClr val="dk1"/>
                </a:solidFill>
              </a:rPr>
              <a:t>λημένοι</a:t>
            </a:r>
            <a:r>
              <a:rPr lang="el-GR" dirty="0">
                <a:solidFill>
                  <a:schemeClr val="dk1"/>
                </a:solidFill>
              </a:rPr>
              <a:t>/-</a:t>
            </a:r>
            <a:r>
              <a:rPr lang="el-GR" dirty="0" err="1">
                <a:solidFill>
                  <a:schemeClr val="dk1"/>
                </a:solidFill>
              </a:rPr>
              <a:t>νες</a:t>
            </a:r>
            <a:r>
              <a:rPr lang="en-US" dirty="0">
                <a:solidFill>
                  <a:schemeClr val="dk1"/>
                </a:solidFill>
              </a:rPr>
              <a:t>, </a:t>
            </a:r>
            <a:r>
              <a:rPr lang="en-US" dirty="0" err="1">
                <a:solidFill>
                  <a:schemeClr val="dk1"/>
                </a:solidFill>
              </a:rPr>
              <a:t>γεγονός</a:t>
            </a:r>
            <a:r>
              <a:rPr lang="en-US" dirty="0">
                <a:solidFill>
                  <a:schemeClr val="dk1"/>
                </a:solidFill>
              </a:rPr>
              <a:t> π</a:t>
            </a:r>
            <a:r>
              <a:rPr lang="en-US" dirty="0" err="1">
                <a:solidFill>
                  <a:schemeClr val="dk1"/>
                </a:solidFill>
              </a:rPr>
              <a:t>ου</a:t>
            </a:r>
            <a:r>
              <a:rPr lang="en-US" dirty="0">
                <a:solidFill>
                  <a:schemeClr val="dk1"/>
                </a:solidFill>
              </a:rPr>
              <a:t> β</a:t>
            </a:r>
            <a:r>
              <a:rPr lang="en-US" dirty="0" err="1">
                <a:solidFill>
                  <a:schemeClr val="dk1"/>
                </a:solidFill>
              </a:rPr>
              <a:t>ελτιώνει</a:t>
            </a:r>
            <a:r>
              <a:rPr lang="en-US" dirty="0">
                <a:solidFill>
                  <a:schemeClr val="dk1"/>
                </a:solidFill>
              </a:rPr>
              <a:t> </a:t>
            </a:r>
            <a:r>
              <a:rPr lang="en-US" dirty="0" err="1">
                <a:solidFill>
                  <a:schemeClr val="dk1"/>
                </a:solidFill>
              </a:rPr>
              <a:t>τη</a:t>
            </a:r>
            <a:r>
              <a:rPr lang="en-US" dirty="0">
                <a:solidFill>
                  <a:schemeClr val="dk1"/>
                </a:solidFill>
              </a:rPr>
              <a:t> </a:t>
            </a:r>
            <a:r>
              <a:rPr lang="en-US" dirty="0" err="1">
                <a:solidFill>
                  <a:schemeClr val="dk1"/>
                </a:solidFill>
              </a:rPr>
              <a:t>διάθεσή</a:t>
            </a:r>
            <a:r>
              <a:rPr lang="en-US" dirty="0">
                <a:solidFill>
                  <a:schemeClr val="dk1"/>
                </a:solidFill>
              </a:rPr>
              <a:t> τους (</a:t>
            </a:r>
            <a:r>
              <a:rPr lang="en-US" dirty="0" err="1">
                <a:solidFill>
                  <a:schemeClr val="dk1"/>
                </a:solidFill>
              </a:rPr>
              <a:t>Θετικά</a:t>
            </a:r>
            <a:r>
              <a:rPr lang="en-US" dirty="0">
                <a:solidFill>
                  <a:schemeClr val="dk1"/>
                </a:solidFill>
              </a:rPr>
              <a:t> </a:t>
            </a:r>
            <a:r>
              <a:rPr lang="el-GR" dirty="0" err="1">
                <a:solidFill>
                  <a:schemeClr val="dk1"/>
                </a:solidFill>
              </a:rPr>
              <a:t>Σ</a:t>
            </a:r>
            <a:r>
              <a:rPr lang="en-US" dirty="0" err="1">
                <a:solidFill>
                  <a:schemeClr val="dk1"/>
                </a:solidFill>
              </a:rPr>
              <a:t>υν</a:t>
            </a:r>
            <a:r>
              <a:rPr lang="en-US" dirty="0">
                <a:solidFill>
                  <a:schemeClr val="dk1"/>
                </a:solidFill>
              </a:rPr>
              <a:t>αισθήματα), μειώνει τις περιττές συγκρούσεις (Σχέσεις) και τους</a:t>
            </a:r>
            <a:r>
              <a:rPr lang="el-GR" dirty="0">
                <a:solidFill>
                  <a:schemeClr val="dk1"/>
                </a:solidFill>
              </a:rPr>
              <a:t>/τις</a:t>
            </a:r>
            <a:r>
              <a:rPr lang="en-US" dirty="0">
                <a:solidFill>
                  <a:schemeClr val="dk1"/>
                </a:solidFill>
              </a:rPr>
              <a:t> βοηθά να ξεκινήσουν τις εργασίες με μεγαλύτερη αυτοπεποίθηση (Επίτευγμα).</a:t>
            </a:r>
            <a:endParaRPr dirty="0">
              <a:solidFill>
                <a:schemeClr val="dk1"/>
              </a:solidFill>
            </a:endParaRPr>
          </a:p>
          <a:p>
            <a:pPr marL="457200" lvl="0" indent="-330200" algn="l" rtl="0">
              <a:spcBef>
                <a:spcPts val="1200"/>
              </a:spcBef>
              <a:spcAft>
                <a:spcPts val="0"/>
              </a:spcAft>
              <a:buClr>
                <a:srgbClr val="000000"/>
              </a:buClr>
              <a:buSzPts val="1600"/>
              <a:buChar char="●"/>
            </a:pPr>
            <a:r>
              <a:rPr lang="en-US" dirty="0"/>
              <a:t>Απ</a:t>
            </a:r>
            <a:r>
              <a:rPr lang="en-US" dirty="0" err="1"/>
              <a:t>οφύγετε</a:t>
            </a:r>
            <a:r>
              <a:rPr lang="en-US" dirty="0"/>
              <a:t> </a:t>
            </a:r>
            <a:r>
              <a:rPr lang="en-US" dirty="0" err="1"/>
              <a:t>τις</a:t>
            </a:r>
            <a:r>
              <a:rPr lang="en-US" dirty="0"/>
              <a:t> απ</a:t>
            </a:r>
            <a:r>
              <a:rPr lang="en-US" dirty="0" err="1"/>
              <a:t>λοϊκές</a:t>
            </a:r>
            <a:r>
              <a:rPr lang="en-US" dirty="0"/>
              <a:t> απα</a:t>
            </a:r>
            <a:r>
              <a:rPr lang="en-US" dirty="0" err="1"/>
              <a:t>γορεύσεις</a:t>
            </a:r>
            <a:r>
              <a:rPr lang="en-US" dirty="0"/>
              <a:t> </a:t>
            </a:r>
            <a:r>
              <a:rPr lang="en-US" dirty="0" err="1"/>
              <a:t>των</a:t>
            </a:r>
            <a:r>
              <a:rPr lang="en-US" dirty="0"/>
              <a:t> </a:t>
            </a:r>
            <a:r>
              <a:rPr lang="en-US" dirty="0" err="1"/>
              <a:t>ψηφι</a:t>
            </a:r>
            <a:r>
              <a:rPr lang="en-US" dirty="0"/>
              <a:t>ακών εργαλείων. </a:t>
            </a:r>
            <a:r>
              <a:rPr lang="en-US" dirty="0" err="1"/>
              <a:t>Αντ</a:t>
            </a:r>
            <a:r>
              <a:rPr lang="en-US" dirty="0"/>
              <a:t>' α</a:t>
            </a:r>
            <a:r>
              <a:rPr lang="en-US" dirty="0" err="1"/>
              <a:t>υτού</a:t>
            </a:r>
            <a:r>
              <a:rPr lang="en-US" dirty="0"/>
              <a:t>, π</a:t>
            </a:r>
            <a:r>
              <a:rPr lang="en-US" dirty="0" err="1"/>
              <a:t>ροωθήστε</a:t>
            </a:r>
            <a:r>
              <a:rPr lang="en-US" dirty="0"/>
              <a:t> </a:t>
            </a:r>
            <a:r>
              <a:rPr lang="en-US" dirty="0" err="1"/>
              <a:t>την</a:t>
            </a:r>
            <a:r>
              <a:rPr lang="en-US" dirty="0"/>
              <a:t> υπ</a:t>
            </a:r>
            <a:r>
              <a:rPr lang="en-US" dirty="0" err="1"/>
              <a:t>εύθυνη</a:t>
            </a:r>
            <a:r>
              <a:rPr lang="en-US" dirty="0"/>
              <a:t> και </a:t>
            </a:r>
            <a:r>
              <a:rPr lang="en-US" dirty="0" err="1"/>
              <a:t>ενημερωμένη</a:t>
            </a:r>
            <a:r>
              <a:rPr lang="en-US" dirty="0"/>
              <a:t> </a:t>
            </a:r>
            <a:r>
              <a:rPr lang="en-US" dirty="0" err="1"/>
              <a:t>ψηφι</a:t>
            </a:r>
            <a:r>
              <a:rPr lang="en-US" dirty="0"/>
              <a:t>ακή συμμετοχή.</a:t>
            </a:r>
            <a:endParaRPr dirty="0"/>
          </a:p>
          <a:p>
            <a:pPr marL="457200" lvl="0" indent="-330200" algn="l" rtl="0">
              <a:spcBef>
                <a:spcPts val="0"/>
              </a:spcBef>
              <a:spcAft>
                <a:spcPts val="0"/>
              </a:spcAft>
              <a:buClr>
                <a:srgbClr val="000000"/>
              </a:buClr>
              <a:buSzPts val="1600"/>
              <a:buChar char="●"/>
            </a:pPr>
            <a:r>
              <a:rPr lang="en-US" dirty="0"/>
              <a:t>Υπ</a:t>
            </a:r>
            <a:r>
              <a:rPr lang="en-US" dirty="0" err="1"/>
              <a:t>οστηρίξτε</a:t>
            </a:r>
            <a:r>
              <a:rPr lang="en-US" dirty="0"/>
              <a:t> </a:t>
            </a:r>
            <a:r>
              <a:rPr lang="en-US" dirty="0" err="1"/>
              <a:t>τον</a:t>
            </a:r>
            <a:r>
              <a:rPr lang="en-US" dirty="0"/>
              <a:t> </a:t>
            </a:r>
            <a:r>
              <a:rPr lang="en-US" dirty="0" err="1"/>
              <a:t>στρ</a:t>
            </a:r>
            <a:r>
              <a:rPr lang="en-US" dirty="0"/>
              <a:t>ατηγικό σχεδιασμό για να ξεπεράσετε την αντίσταση στην καινοτομία και να εξασφαλίσετε τη συνεπή εφαρμογή σε όλα τα σχολεία.</a:t>
            </a:r>
            <a:endParaRPr dirty="0"/>
          </a:p>
          <a:p>
            <a:pPr marL="0" lvl="0" indent="0" algn="l" rtl="0">
              <a:spcBef>
                <a:spcPts val="0"/>
              </a:spcBef>
              <a:spcAft>
                <a:spcPts val="0"/>
              </a:spcAft>
              <a:buNone/>
            </a:pPr>
            <a:endParaRPr sz="1600" b="1" dirty="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spcBef>
                <a:spcPts val="0"/>
              </a:spcBef>
              <a:spcAft>
                <a:spcPts val="0"/>
              </a:spcAft>
              <a:buClr>
                <a:srgbClr val="FFFFFF"/>
              </a:buClr>
              <a:buSzPts val="3800"/>
              <a:buFont typeface="Arial"/>
              <a:buNone/>
            </a:pPr>
            <a:r>
              <a:rPr lang="el-GR" sz="3000" dirty="0"/>
              <a:t>Κεφάλαιο 1: Η Σημασία της Ευημερίας και της Ψηφιακής Ευημερίας</a:t>
            </a:r>
            <a:endParaRPr sz="3000" dirty="0"/>
          </a:p>
        </p:txBody>
      </p:sp>
      <p:sp>
        <p:nvSpPr>
          <p:cNvPr id="95" name="Google Shape;95;p5"/>
          <p:cNvSpPr txBox="1">
            <a:spLocks noGrp="1"/>
          </p:cNvSpPr>
          <p:nvPr>
            <p:ph type="body" idx="1"/>
          </p:nvPr>
        </p:nvSpPr>
        <p:spPr>
          <a:xfrm>
            <a:off x="97971" y="873580"/>
            <a:ext cx="4910757" cy="5902778"/>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accent1"/>
              </a:buClr>
              <a:buSzPts val="2400"/>
              <a:buNone/>
            </a:pPr>
            <a:r>
              <a:rPr lang="en-US" sz="2400" dirty="0">
                <a:solidFill>
                  <a:schemeClr val="accent1"/>
                </a:solidFill>
              </a:rPr>
              <a:t>1.1 </a:t>
            </a:r>
            <a:r>
              <a:rPr lang="en-US" sz="2400" dirty="0" err="1">
                <a:solidFill>
                  <a:schemeClr val="accent1"/>
                </a:solidFill>
              </a:rPr>
              <a:t>Τι</a:t>
            </a:r>
            <a:r>
              <a:rPr lang="en-US" sz="2400" dirty="0">
                <a:solidFill>
                  <a:schemeClr val="accent1"/>
                </a:solidFill>
              </a:rPr>
              <a:t> </a:t>
            </a:r>
            <a:r>
              <a:rPr lang="en-US" sz="2400" dirty="0" err="1">
                <a:solidFill>
                  <a:schemeClr val="accent1"/>
                </a:solidFill>
              </a:rPr>
              <a:t>είν</a:t>
            </a:r>
            <a:r>
              <a:rPr lang="en-US" sz="2400" dirty="0">
                <a:solidFill>
                  <a:schemeClr val="accent1"/>
                </a:solidFill>
              </a:rPr>
              <a:t>αι η «</a:t>
            </a:r>
            <a:r>
              <a:rPr lang="el-GR" sz="2400" dirty="0">
                <a:solidFill>
                  <a:schemeClr val="accent1"/>
                </a:solidFill>
              </a:rPr>
              <a:t>Ε</a:t>
            </a:r>
            <a:r>
              <a:rPr lang="en-US" sz="2400" dirty="0" err="1">
                <a:solidFill>
                  <a:schemeClr val="accent1"/>
                </a:solidFill>
              </a:rPr>
              <a:t>υημερί</a:t>
            </a:r>
            <a:r>
              <a:rPr lang="en-US" sz="2400" dirty="0">
                <a:solidFill>
                  <a:schemeClr val="accent1"/>
                </a:solidFill>
              </a:rPr>
              <a:t>α»;</a:t>
            </a:r>
            <a:endParaRPr sz="2400" dirty="0">
              <a:solidFill>
                <a:schemeClr val="accent1"/>
              </a:solidFill>
            </a:endParaRPr>
          </a:p>
          <a:p>
            <a:pPr marL="0" lvl="0" indent="0" algn="just" rtl="0">
              <a:spcBef>
                <a:spcPts val="0"/>
              </a:spcBef>
              <a:spcAft>
                <a:spcPts val="0"/>
              </a:spcAft>
              <a:buClr>
                <a:schemeClr val="accent1"/>
              </a:buClr>
              <a:buSzPts val="2400"/>
              <a:buNone/>
            </a:pPr>
            <a:endParaRPr sz="2400" dirty="0">
              <a:solidFill>
                <a:schemeClr val="accent1"/>
              </a:solidFill>
            </a:endParaRPr>
          </a:p>
          <a:p>
            <a:pPr marL="457200" lvl="0" indent="-342900" algn="l" rtl="0">
              <a:lnSpc>
                <a:spcPct val="107000"/>
              </a:lnSpc>
              <a:spcBef>
                <a:spcPts val="1200"/>
              </a:spcBef>
              <a:spcAft>
                <a:spcPts val="0"/>
              </a:spcAft>
              <a:buClr>
                <a:schemeClr val="accent2"/>
              </a:buClr>
              <a:buSzPts val="1800"/>
              <a:buFont typeface="Calibri"/>
              <a:buChar char="●"/>
            </a:pPr>
            <a:r>
              <a:rPr lang="en-US" dirty="0"/>
              <a:t>Η </a:t>
            </a:r>
            <a:r>
              <a:rPr lang="en-US" dirty="0" err="1"/>
              <a:t>ευημερί</a:t>
            </a:r>
            <a:r>
              <a:rPr lang="en-US" dirty="0"/>
              <a:t>α είναι κάτι περισσότερο από την απουσία άγχους ή ασθένειας, είναι μια </a:t>
            </a:r>
            <a:r>
              <a:rPr lang="en-US" b="1" dirty="0"/>
              <a:t>κατάσταση σωματικής, ψυχικής, συναισθηματικής και κοινωνικής ισορροπίας </a:t>
            </a:r>
            <a:r>
              <a:rPr lang="en-US" dirty="0"/>
              <a:t>που σας επιτρέπει να ευδοκιμείτε, να μαθαίνετε και να συνδέεστε ουσιαστικά με τους άλλους. </a:t>
            </a:r>
            <a:endParaRPr dirty="0"/>
          </a:p>
          <a:p>
            <a:pPr marL="457200" lvl="0" indent="-342900" algn="l" rtl="0">
              <a:lnSpc>
                <a:spcPct val="107000"/>
              </a:lnSpc>
              <a:spcBef>
                <a:spcPts val="0"/>
              </a:spcBef>
              <a:spcAft>
                <a:spcPts val="0"/>
              </a:spcAft>
              <a:buClr>
                <a:schemeClr val="accent2"/>
              </a:buClr>
              <a:buSzPts val="1800"/>
              <a:buChar char="●"/>
            </a:pPr>
            <a:r>
              <a:rPr lang="el-GR" dirty="0"/>
              <a:t>Είναι η</a:t>
            </a:r>
            <a:r>
              <a:rPr lang="en-US" dirty="0"/>
              <a:t> πα</a:t>
            </a:r>
            <a:r>
              <a:rPr lang="en-US" dirty="0" err="1"/>
              <a:t>ρουσί</a:t>
            </a:r>
            <a:r>
              <a:rPr lang="en-US" dirty="0"/>
              <a:t>α θετικών συναισθημάτων και διαθέσεων, η απουσία αρνητικών συναισθημάτων, η ικανοποίηση από τη ζωή, η πληρότητα και η θετική λειτουργία.</a:t>
            </a:r>
            <a:endParaRPr sz="2400" dirty="0">
              <a:solidFill>
                <a:schemeClr val="accent1"/>
              </a:solidFill>
            </a:endParaRPr>
          </a:p>
          <a:p>
            <a:pPr marL="0" lvl="0" indent="0" algn="l" rtl="0">
              <a:lnSpc>
                <a:spcPct val="90000"/>
              </a:lnSpc>
              <a:spcBef>
                <a:spcPts val="1200"/>
              </a:spcBef>
              <a:spcAft>
                <a:spcPts val="0"/>
              </a:spcAft>
              <a:buClr>
                <a:schemeClr val="dk1"/>
              </a:buClr>
              <a:buSzPts val="1800"/>
              <a:buNone/>
            </a:pPr>
            <a:endParaRPr dirty="0"/>
          </a:p>
        </p:txBody>
      </p:sp>
      <p:sp>
        <p:nvSpPr>
          <p:cNvPr id="96" name="Google Shape;96;p5"/>
          <p:cNvSpPr txBox="1">
            <a:spLocks noGrp="1"/>
          </p:cNvSpPr>
          <p:nvPr>
            <p:ph type="body" idx="2"/>
          </p:nvPr>
        </p:nvSpPr>
        <p:spPr>
          <a:xfrm>
            <a:off x="5363570" y="873580"/>
            <a:ext cx="6678751" cy="5902778"/>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accent1"/>
              </a:buClr>
              <a:buSzPts val="2400"/>
              <a:buFont typeface="Arial"/>
              <a:buNone/>
            </a:pPr>
            <a:r>
              <a:rPr lang="en-US" sz="2400" dirty="0">
                <a:solidFill>
                  <a:schemeClr val="accent1"/>
                </a:solidFill>
              </a:rPr>
              <a:t>1.2 </a:t>
            </a:r>
            <a:r>
              <a:rPr lang="en-US" sz="2400" dirty="0" err="1">
                <a:solidFill>
                  <a:schemeClr val="accent1"/>
                </a:solidFill>
              </a:rPr>
              <a:t>Τι</a:t>
            </a:r>
            <a:r>
              <a:rPr lang="en-US" sz="2400" dirty="0">
                <a:solidFill>
                  <a:schemeClr val="accent1"/>
                </a:solidFill>
              </a:rPr>
              <a:t> </a:t>
            </a:r>
            <a:r>
              <a:rPr lang="en-US" sz="2400" dirty="0" err="1">
                <a:solidFill>
                  <a:schemeClr val="accent1"/>
                </a:solidFill>
              </a:rPr>
              <a:t>είν</a:t>
            </a:r>
            <a:r>
              <a:rPr lang="en-US" sz="2400" dirty="0">
                <a:solidFill>
                  <a:schemeClr val="accent1"/>
                </a:solidFill>
              </a:rPr>
              <a:t>αι η «</a:t>
            </a:r>
            <a:r>
              <a:rPr lang="el-GR" sz="2400" dirty="0">
                <a:solidFill>
                  <a:schemeClr val="accent1"/>
                </a:solidFill>
              </a:rPr>
              <a:t>Ψ</a:t>
            </a:r>
            <a:r>
              <a:rPr lang="en-US" sz="2400" dirty="0" err="1">
                <a:solidFill>
                  <a:schemeClr val="accent1"/>
                </a:solidFill>
              </a:rPr>
              <a:t>ηφι</a:t>
            </a:r>
            <a:r>
              <a:rPr lang="en-US" sz="2400" dirty="0">
                <a:solidFill>
                  <a:schemeClr val="accent1"/>
                </a:solidFill>
              </a:rPr>
              <a:t>ακή </a:t>
            </a:r>
            <a:r>
              <a:rPr lang="el-GR" sz="2400" dirty="0">
                <a:solidFill>
                  <a:schemeClr val="accent1"/>
                </a:solidFill>
              </a:rPr>
              <a:t>Ε</a:t>
            </a:r>
            <a:r>
              <a:rPr lang="en-US" sz="2400" dirty="0" err="1">
                <a:solidFill>
                  <a:schemeClr val="accent1"/>
                </a:solidFill>
              </a:rPr>
              <a:t>υημερί</a:t>
            </a:r>
            <a:r>
              <a:rPr lang="en-US" sz="2400" dirty="0">
                <a:solidFill>
                  <a:schemeClr val="accent1"/>
                </a:solidFill>
              </a:rPr>
              <a:t>α»;</a:t>
            </a:r>
            <a:endParaRPr sz="2400" dirty="0">
              <a:solidFill>
                <a:schemeClr val="accent1"/>
              </a:solidFill>
            </a:endParaRPr>
          </a:p>
          <a:p>
            <a:pPr marL="0" lvl="0" indent="0" algn="l" rtl="0">
              <a:lnSpc>
                <a:spcPct val="90000"/>
              </a:lnSpc>
              <a:spcBef>
                <a:spcPts val="0"/>
              </a:spcBef>
              <a:spcAft>
                <a:spcPts val="0"/>
              </a:spcAft>
              <a:buClr>
                <a:schemeClr val="dk1"/>
              </a:buClr>
              <a:buSzPts val="1800"/>
              <a:buNone/>
            </a:pPr>
            <a:endParaRPr dirty="0"/>
          </a:p>
          <a:p>
            <a:pPr marL="457200" lvl="0" indent="-342900" algn="l" rtl="0">
              <a:lnSpc>
                <a:spcPct val="107000"/>
              </a:lnSpc>
              <a:spcBef>
                <a:spcPts val="0"/>
              </a:spcBef>
              <a:spcAft>
                <a:spcPts val="0"/>
              </a:spcAft>
              <a:buClr>
                <a:schemeClr val="accent2"/>
              </a:buClr>
              <a:buSzPts val="1800"/>
              <a:buChar char="●"/>
            </a:pPr>
            <a:r>
              <a:rPr lang="en-US" dirty="0"/>
              <a:t>Η </a:t>
            </a:r>
            <a:r>
              <a:rPr lang="en-US" dirty="0" err="1"/>
              <a:t>σύνδεση</a:t>
            </a:r>
            <a:r>
              <a:rPr lang="en-US" dirty="0"/>
              <a:t> </a:t>
            </a:r>
            <a:r>
              <a:rPr lang="en-US" dirty="0" err="1"/>
              <a:t>μετ</a:t>
            </a:r>
            <a:r>
              <a:rPr lang="en-US" dirty="0"/>
              <a:t>αξύ </a:t>
            </a:r>
            <a:r>
              <a:rPr lang="el-GR" dirty="0"/>
              <a:t>ευημερία</a:t>
            </a:r>
            <a:r>
              <a:rPr lang="en-US" dirty="0"/>
              <a:t>ς και </a:t>
            </a:r>
            <a:r>
              <a:rPr lang="en-US" dirty="0" err="1"/>
              <a:t>ψηφι</a:t>
            </a:r>
            <a:r>
              <a:rPr lang="en-US" dirty="0"/>
              <a:t>ακής </a:t>
            </a:r>
            <a:r>
              <a:rPr lang="el-GR" dirty="0"/>
              <a:t>ευημερία</a:t>
            </a:r>
            <a:r>
              <a:rPr lang="en-US" dirty="0"/>
              <a:t>ς </a:t>
            </a:r>
            <a:r>
              <a:rPr lang="en-US" dirty="0" err="1"/>
              <a:t>εμφ</a:t>
            </a:r>
            <a:r>
              <a:rPr lang="en-US" dirty="0"/>
              <a:t>ανίστηκε σταδιακά</a:t>
            </a:r>
            <a:r>
              <a:rPr lang="el-GR" dirty="0"/>
              <a:t>,</a:t>
            </a:r>
            <a:r>
              <a:rPr lang="en-US" dirty="0"/>
              <a:t> καθώς η τεχνολογία ενσωματώθηκε στην καθημερινή ζωή. </a:t>
            </a:r>
            <a:endParaRPr dirty="0"/>
          </a:p>
          <a:p>
            <a:pPr marL="457200" lvl="0" indent="-342900" algn="l" rtl="0">
              <a:lnSpc>
                <a:spcPct val="107000"/>
              </a:lnSpc>
              <a:spcBef>
                <a:spcPts val="0"/>
              </a:spcBef>
              <a:spcAft>
                <a:spcPts val="0"/>
              </a:spcAft>
              <a:buClr>
                <a:schemeClr val="accent2"/>
              </a:buClr>
              <a:buSzPts val="1800"/>
              <a:buFont typeface="Calibri"/>
              <a:buChar char="●"/>
            </a:pPr>
            <a:r>
              <a:rPr lang="en-US" dirty="0"/>
              <a:t>Παρα</a:t>
            </a:r>
            <a:r>
              <a:rPr lang="en-US" dirty="0" err="1"/>
              <a:t>δοσι</a:t>
            </a:r>
            <a:r>
              <a:rPr lang="en-US" dirty="0"/>
              <a:t>ακά, η ευημερία αναφερόταν στη σωματική, ψυχική και κοινωνική υγεία, </a:t>
            </a:r>
            <a:r>
              <a:rPr lang="el-GR" dirty="0"/>
              <a:t>και βασιζόταν </a:t>
            </a:r>
            <a:r>
              <a:rPr lang="en-US" dirty="0" err="1"/>
              <a:t>σε</a:t>
            </a:r>
            <a:r>
              <a:rPr lang="en-US" dirty="0"/>
              <a:t> πλαίσια από τη φιλοσοφία, την ψυχολογία και τη δημόσια υγεία. </a:t>
            </a:r>
            <a:r>
              <a:rPr lang="en-US" dirty="0" err="1"/>
              <a:t>Με</a:t>
            </a:r>
            <a:r>
              <a:rPr lang="en-US" dirty="0"/>
              <a:t> </a:t>
            </a:r>
            <a:r>
              <a:rPr lang="en-US" dirty="0" err="1"/>
              <a:t>την</a:t>
            </a:r>
            <a:r>
              <a:rPr lang="en-US" dirty="0"/>
              <a:t> </a:t>
            </a:r>
            <a:r>
              <a:rPr lang="en-US" dirty="0" err="1"/>
              <a:t>άνοδο</a:t>
            </a:r>
            <a:r>
              <a:rPr lang="en-US" dirty="0"/>
              <a:t> </a:t>
            </a:r>
            <a:r>
              <a:rPr lang="en-US" dirty="0" err="1"/>
              <a:t>των</a:t>
            </a:r>
            <a:r>
              <a:rPr lang="en-US" dirty="0"/>
              <a:t> π</a:t>
            </a:r>
            <a:r>
              <a:rPr lang="en-US" dirty="0" err="1"/>
              <a:t>ροσω</a:t>
            </a:r>
            <a:r>
              <a:rPr lang="en-US" dirty="0"/>
              <a:t>πικών υπολογιστών, του διαδικτύου και αργότερα των smartphone, οι ερευνητές</a:t>
            </a:r>
            <a:r>
              <a:rPr lang="el-GR" dirty="0"/>
              <a:t>/-</a:t>
            </a:r>
            <a:r>
              <a:rPr lang="el-GR" dirty="0" err="1"/>
              <a:t>τριες</a:t>
            </a:r>
            <a:r>
              <a:rPr lang="en-US" dirty="0"/>
              <a:t> άρχισαν να παρατηρούν </a:t>
            </a:r>
            <a:r>
              <a:rPr lang="en-US" b="1" dirty="0"/>
              <a:t>τόσο τα οφέλη όσο και τους κινδύνους τη</a:t>
            </a:r>
            <a:r>
              <a:rPr lang="el-GR" b="1" dirty="0"/>
              <a:t>ς</a:t>
            </a:r>
            <a:r>
              <a:rPr lang="en-US" b="1" dirty="0"/>
              <a:t> </a:t>
            </a:r>
            <a:r>
              <a:rPr lang="en-US" b="1" dirty="0" err="1"/>
              <a:t>ευημερί</a:t>
            </a:r>
            <a:r>
              <a:rPr lang="en-US" b="1" dirty="0"/>
              <a:t>α</a:t>
            </a:r>
            <a:r>
              <a:rPr lang="el-GR" b="1" dirty="0"/>
              <a:t>ς</a:t>
            </a:r>
            <a:r>
              <a:rPr lang="en-US" dirty="0"/>
              <a:t>: </a:t>
            </a:r>
            <a:endParaRPr dirty="0"/>
          </a:p>
          <a:p>
            <a:pPr marL="914400" lvl="1" indent="-342900" algn="l" rtl="0">
              <a:lnSpc>
                <a:spcPct val="107000"/>
              </a:lnSpc>
              <a:spcBef>
                <a:spcPts val="0"/>
              </a:spcBef>
              <a:spcAft>
                <a:spcPts val="0"/>
              </a:spcAft>
              <a:buSzPts val="1800"/>
              <a:buChar char="○"/>
            </a:pPr>
            <a:r>
              <a:rPr lang="el-GR" sz="1800" dirty="0">
                <a:latin typeface="Arial"/>
                <a:ea typeface="Arial"/>
                <a:cs typeface="Arial"/>
                <a:sym typeface="Arial"/>
              </a:rPr>
              <a:t>Αν και</a:t>
            </a:r>
            <a:r>
              <a:rPr lang="en-US" sz="1800" dirty="0">
                <a:latin typeface="Arial"/>
                <a:ea typeface="Arial"/>
                <a:cs typeface="Arial"/>
                <a:sym typeface="Arial"/>
              </a:rPr>
              <a:t> η </a:t>
            </a:r>
            <a:r>
              <a:rPr lang="en-US" sz="1800" dirty="0" err="1">
                <a:latin typeface="Arial"/>
                <a:ea typeface="Arial"/>
                <a:cs typeface="Arial"/>
                <a:sym typeface="Arial"/>
              </a:rPr>
              <a:t>τεχνολογί</a:t>
            </a:r>
            <a:r>
              <a:rPr lang="en-US" sz="1800" dirty="0">
                <a:latin typeface="Arial"/>
                <a:ea typeface="Arial"/>
                <a:cs typeface="Arial"/>
                <a:sym typeface="Arial"/>
              </a:rPr>
              <a:t>α επέτρεψε τη σύνδεση, τη μάθηση και την αυτοέκφραση</a:t>
            </a:r>
            <a:r>
              <a:rPr lang="el-GR" sz="1800" dirty="0">
                <a:latin typeface="Arial"/>
                <a:ea typeface="Arial"/>
                <a:cs typeface="Arial"/>
                <a:sym typeface="Arial"/>
              </a:rPr>
              <a:t> των ανθρώπων</a:t>
            </a:r>
            <a:r>
              <a:rPr lang="en-US" sz="1800" dirty="0">
                <a:latin typeface="Arial"/>
                <a:ea typeface="Arial"/>
                <a:cs typeface="Arial"/>
                <a:sym typeface="Arial"/>
              </a:rPr>
              <a:t>, </a:t>
            </a:r>
            <a:r>
              <a:rPr lang="el-GR" sz="1800" dirty="0" err="1">
                <a:latin typeface="Arial"/>
                <a:ea typeface="Arial"/>
                <a:cs typeface="Arial"/>
                <a:sym typeface="Arial"/>
              </a:rPr>
              <a:t>επέφερ</a:t>
            </a:r>
            <a:r>
              <a:rPr lang="en-US" sz="1800" dirty="0">
                <a:latin typeface="Arial"/>
                <a:ea typeface="Arial"/>
                <a:cs typeface="Arial"/>
                <a:sym typeface="Arial"/>
              </a:rPr>
              <a:t>ε επίσης άγχος, απόσπαση της προσοχής και υπερβολική χρήση. </a:t>
            </a:r>
            <a:endParaRPr sz="1800" dirty="0">
              <a:latin typeface="Arial"/>
              <a:ea typeface="Arial"/>
              <a:cs typeface="Arial"/>
              <a:sym typeface="Arial"/>
            </a:endParaRPr>
          </a:p>
          <a:p>
            <a:pPr marL="457200" lvl="0" indent="-342900" algn="l" rtl="0">
              <a:lnSpc>
                <a:spcPct val="100000"/>
              </a:lnSpc>
              <a:spcBef>
                <a:spcPts val="0"/>
              </a:spcBef>
              <a:spcAft>
                <a:spcPts val="0"/>
              </a:spcAft>
              <a:buClr>
                <a:schemeClr val="accent2"/>
              </a:buClr>
              <a:buSzPts val="1800"/>
              <a:buChar char="●"/>
            </a:pPr>
            <a:r>
              <a:rPr lang="en-US" dirty="0">
                <a:solidFill>
                  <a:srgbClr val="000000"/>
                </a:solidFill>
              </a:rPr>
              <a:t>«Η </a:t>
            </a:r>
            <a:r>
              <a:rPr lang="en-US" dirty="0" err="1">
                <a:solidFill>
                  <a:srgbClr val="000000"/>
                </a:solidFill>
              </a:rPr>
              <a:t>ικ</a:t>
            </a:r>
            <a:r>
              <a:rPr lang="en-US" dirty="0">
                <a:solidFill>
                  <a:srgbClr val="000000"/>
                </a:solidFill>
              </a:rPr>
              <a:t>ανότητα να χρησιμοποιούμε την ψηφιακή τεχνολογία συνειδητά, σκόπιμα και με ισορροπημένο τρόπο, έτσι ώστε να </a:t>
            </a:r>
            <a:r>
              <a:rPr lang="el-GR" dirty="0" err="1">
                <a:solidFill>
                  <a:srgbClr val="000000"/>
                </a:solidFill>
              </a:rPr>
              <a:t>ενισχύ</a:t>
            </a:r>
            <a:r>
              <a:rPr lang="en-US" dirty="0" err="1">
                <a:solidFill>
                  <a:srgbClr val="000000"/>
                </a:solidFill>
              </a:rPr>
              <a:t>ει</a:t>
            </a:r>
            <a:r>
              <a:rPr lang="en-US" dirty="0">
                <a:solidFill>
                  <a:srgbClr val="000000"/>
                </a:solidFill>
              </a:rPr>
              <a:t> τη σωματική, συναισθηματική και κοινωνική υγεία αντί να την υποβαθμίζει» (</a:t>
            </a:r>
            <a:r>
              <a:rPr lang="en-US" u="sng" dirty="0">
                <a:solidFill>
                  <a:srgbClr val="1155CC"/>
                </a:solidFill>
                <a:hlinkClick r:id="rId3">
                  <a:extLst>
                    <a:ext uri="{A12FA001-AC4F-418D-AE19-62706E023703}">
                      <ahyp:hlinkClr xmlns:ahyp="http://schemas.microsoft.com/office/drawing/2018/hyperlinkcolor" val="tx"/>
                    </a:ext>
                  </a:extLst>
                </a:hlinkClick>
              </a:rPr>
              <a:t>Vanden Abeele, 2021</a:t>
            </a:r>
            <a:r>
              <a:rPr lang="en-US" dirty="0"/>
              <a:t>)</a:t>
            </a:r>
            <a:r>
              <a:rPr lang="el-GR" dirty="0"/>
              <a:t>.</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g3ae6d943e68_0_50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28" name="Google Shape;528;g3ae6d943e68_0_50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529" name="Google Shape;529;g3ae6d943e68_0_502"/>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b="1" dirty="0">
                <a:solidFill>
                  <a:schemeClr val="accent2"/>
                </a:solidFill>
              </a:rPr>
              <a:t>3. Υπ</a:t>
            </a:r>
            <a:r>
              <a:rPr lang="en-US" b="1" dirty="0" err="1">
                <a:solidFill>
                  <a:schemeClr val="accent2"/>
                </a:solidFill>
              </a:rPr>
              <a:t>οδομ</a:t>
            </a:r>
            <a:r>
              <a:rPr lang="el-GR" b="1" dirty="0" err="1">
                <a:solidFill>
                  <a:schemeClr val="accent2"/>
                </a:solidFill>
              </a:rPr>
              <a:t>ές</a:t>
            </a:r>
            <a:r>
              <a:rPr lang="en-US" b="1" dirty="0">
                <a:solidFill>
                  <a:schemeClr val="accent2"/>
                </a:solidFill>
              </a:rPr>
              <a:t> </a:t>
            </a:r>
            <a:endParaRPr b="1" dirty="0">
              <a:solidFill>
                <a:schemeClr val="accent2"/>
              </a:solidFill>
            </a:endParaRPr>
          </a:p>
          <a:p>
            <a:pPr marL="0" lvl="0" indent="0">
              <a:lnSpc>
                <a:spcPct val="107000"/>
              </a:lnSpc>
              <a:spcBef>
                <a:spcPts val="1200"/>
              </a:spcBef>
            </a:pPr>
            <a:r>
              <a:rPr lang="en-US" sz="1600" dirty="0">
                <a:solidFill>
                  <a:schemeClr val="dk1"/>
                </a:solidFill>
              </a:rPr>
              <a:t>Η π</a:t>
            </a:r>
            <a:r>
              <a:rPr lang="en-US" sz="1600" dirty="0" err="1">
                <a:solidFill>
                  <a:schemeClr val="dk1"/>
                </a:solidFill>
              </a:rPr>
              <a:t>ρόσ</a:t>
            </a:r>
            <a:r>
              <a:rPr lang="en-US" sz="1600" dirty="0">
                <a:solidFill>
                  <a:schemeClr val="dk1"/>
                </a:solidFill>
              </a:rPr>
              <a:t>βαση σε συσκευές, η σταθερότητα του διαδικτύου και η ποιότητα των πλατφορμών επηρεάζουν </a:t>
            </a:r>
            <a:r>
              <a:rPr lang="el-GR" sz="1600" dirty="0">
                <a:solidFill>
                  <a:schemeClr val="dk1"/>
                </a:solidFill>
              </a:rPr>
              <a:t>τον βαθμό αυτοπεποίθησης και επιτυχίας που αισθάνονται</a:t>
            </a:r>
            <a:r>
              <a:rPr lang="en-US" sz="1600" dirty="0">
                <a:solidFill>
                  <a:schemeClr val="dk1"/>
                </a:solidFill>
              </a:rPr>
              <a:t> </a:t>
            </a: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a:t>
            </a:r>
            <a:r>
              <a:rPr lang="en-US" sz="1600" dirty="0" err="1">
                <a:solidFill>
                  <a:schemeClr val="dk1"/>
                </a:solidFill>
              </a:rPr>
              <a:t>ότ</a:t>
            </a:r>
            <a:r>
              <a:rPr lang="en-US" sz="1600" dirty="0">
                <a:solidFill>
                  <a:schemeClr val="dk1"/>
                </a:solidFill>
              </a:rPr>
              <a:t>αν εργάζονται ψηφιακά. </a:t>
            </a:r>
            <a:r>
              <a:rPr lang="en-US" sz="1600" dirty="0" err="1">
                <a:solidFill>
                  <a:schemeClr val="dk1"/>
                </a:solidFill>
              </a:rPr>
              <a:t>Ότ</a:t>
            </a:r>
            <a:r>
              <a:rPr lang="en-US" sz="1600" dirty="0">
                <a:solidFill>
                  <a:schemeClr val="dk1"/>
                </a:solidFill>
              </a:rPr>
              <a:t>αν η πρόσβαση είναι αξιόπιστη και δίκαιη, </a:t>
            </a: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a:t>
            </a:r>
            <a:r>
              <a:rPr lang="en-US" sz="1600" dirty="0" err="1">
                <a:solidFill>
                  <a:schemeClr val="dk1"/>
                </a:solidFill>
              </a:rPr>
              <a:t>συμμετέχουν</a:t>
            </a:r>
            <a:r>
              <a:rPr lang="en-US" sz="1600" dirty="0">
                <a:solidFill>
                  <a:schemeClr val="dk1"/>
                </a:solidFill>
              </a:rPr>
              <a:t> </a:t>
            </a:r>
            <a:r>
              <a:rPr lang="en-US" sz="1600" dirty="0" err="1">
                <a:solidFill>
                  <a:schemeClr val="dk1"/>
                </a:solidFill>
              </a:rPr>
              <a:t>με</a:t>
            </a:r>
            <a:r>
              <a:rPr lang="en-US" sz="1600" dirty="0">
                <a:solidFill>
                  <a:schemeClr val="dk1"/>
                </a:solidFill>
              </a:rPr>
              <a:t> </a:t>
            </a:r>
            <a:r>
              <a:rPr lang="en-US" sz="1600" dirty="0" err="1">
                <a:solidFill>
                  <a:schemeClr val="dk1"/>
                </a:solidFill>
              </a:rPr>
              <a:t>μεγ</a:t>
            </a:r>
            <a:r>
              <a:rPr lang="en-US" sz="1600" dirty="0">
                <a:solidFill>
                  <a:schemeClr val="dk1"/>
                </a:solidFill>
              </a:rPr>
              <a:t>αλύτερη αυτοπεποίθηση και αισθάνονται λιγότερο άγχος κατά τη διάρκεια των ψηφιακών εργασιών.</a:t>
            </a:r>
            <a:endParaRPr sz="1600" dirty="0">
              <a:solidFill>
                <a:schemeClr val="dk1"/>
              </a:solidFill>
            </a:endParaRPr>
          </a:p>
          <a:p>
            <a:pPr marL="457200" lvl="0" indent="-336550" algn="l" rtl="0">
              <a:lnSpc>
                <a:spcPct val="107000"/>
              </a:lnSpc>
              <a:spcBef>
                <a:spcPts val="120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PERMA</a:t>
            </a:r>
            <a:r>
              <a:rPr lang="en-US" sz="1600" b="1" dirty="0">
                <a:solidFill>
                  <a:schemeClr val="dk1"/>
                </a:solidFill>
              </a:rPr>
              <a:t>: </a:t>
            </a:r>
            <a:r>
              <a:rPr lang="el-GR" sz="1600" dirty="0">
                <a:solidFill>
                  <a:schemeClr val="dk1"/>
                </a:solidFill>
              </a:rPr>
              <a:t>Δέσμευση</a:t>
            </a:r>
            <a:r>
              <a:rPr lang="en-US" sz="1600" dirty="0">
                <a:solidFill>
                  <a:schemeClr val="dk1"/>
                </a:solidFill>
              </a:rPr>
              <a:t>, Επ</a:t>
            </a:r>
            <a:r>
              <a:rPr lang="en-US" sz="1600" dirty="0" err="1">
                <a:solidFill>
                  <a:schemeClr val="dk1"/>
                </a:solidFill>
              </a:rPr>
              <a:t>ίτευ</a:t>
            </a:r>
            <a:r>
              <a:rPr lang="el-GR" sz="1600" dirty="0" err="1">
                <a:solidFill>
                  <a:schemeClr val="dk1"/>
                </a:solidFill>
              </a:rPr>
              <a:t>γμα</a:t>
            </a:r>
            <a:r>
              <a:rPr lang="en-US" sz="1600" dirty="0">
                <a:solidFill>
                  <a:schemeClr val="dk1"/>
                </a:solidFill>
              </a:rPr>
              <a:t> </a:t>
            </a:r>
            <a:endParaRPr sz="16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DigComp</a:t>
            </a:r>
            <a:r>
              <a:rPr lang="en-US" sz="1600" b="1" dirty="0">
                <a:solidFill>
                  <a:schemeClr val="dk1"/>
                </a:solidFill>
              </a:rPr>
              <a:t>: </a:t>
            </a:r>
            <a:r>
              <a:rPr lang="en-US" sz="1600" dirty="0" err="1">
                <a:solidFill>
                  <a:schemeClr val="dk1"/>
                </a:solidFill>
              </a:rPr>
              <a:t>Αυτο</a:t>
            </a:r>
            <a:r>
              <a:rPr lang="en-US" sz="1600" dirty="0">
                <a:solidFill>
                  <a:schemeClr val="dk1"/>
                </a:solidFill>
              </a:rPr>
              <a:t>πεποίθηση στην </a:t>
            </a:r>
            <a:r>
              <a:rPr lang="el-GR" sz="1600" dirty="0">
                <a:solidFill>
                  <a:schemeClr val="dk1"/>
                </a:solidFill>
              </a:rPr>
              <a:t>Ψ</a:t>
            </a:r>
            <a:r>
              <a:rPr lang="en-US" sz="1600" dirty="0" err="1">
                <a:solidFill>
                  <a:schemeClr val="dk1"/>
                </a:solidFill>
              </a:rPr>
              <a:t>ηφι</a:t>
            </a:r>
            <a:r>
              <a:rPr lang="en-US" sz="1600" dirty="0">
                <a:solidFill>
                  <a:schemeClr val="dk1"/>
                </a:solidFill>
              </a:rPr>
              <a:t>ακή </a:t>
            </a:r>
            <a:r>
              <a:rPr lang="el-GR" sz="1600" dirty="0">
                <a:solidFill>
                  <a:schemeClr val="dk1"/>
                </a:solidFill>
              </a:rPr>
              <a:t>Σ</a:t>
            </a:r>
            <a:r>
              <a:rPr lang="en-US" sz="1600" dirty="0" err="1">
                <a:solidFill>
                  <a:schemeClr val="dk1"/>
                </a:solidFill>
              </a:rPr>
              <a:t>υμμετοχή</a:t>
            </a:r>
            <a:endParaRPr lang="el-GR" sz="16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LifeComp</a:t>
            </a:r>
            <a:r>
              <a:rPr lang="en-US" sz="1600" b="1" dirty="0">
                <a:solidFill>
                  <a:schemeClr val="dk1"/>
                </a:solidFill>
              </a:rPr>
              <a:t>: </a:t>
            </a:r>
            <a:r>
              <a:rPr lang="en-US" sz="1600" dirty="0" err="1">
                <a:solidFill>
                  <a:schemeClr val="dk1"/>
                </a:solidFill>
              </a:rPr>
              <a:t>Προώθηση</a:t>
            </a:r>
            <a:r>
              <a:rPr lang="en-US" sz="1600" dirty="0">
                <a:solidFill>
                  <a:schemeClr val="dk1"/>
                </a:solidFill>
              </a:rPr>
              <a:t> </a:t>
            </a:r>
            <a:r>
              <a:rPr lang="en-US" sz="1600" dirty="0" err="1">
                <a:solidFill>
                  <a:schemeClr val="dk1"/>
                </a:solidFill>
              </a:rPr>
              <a:t>της</a:t>
            </a:r>
            <a:r>
              <a:rPr lang="en-US" sz="1600" dirty="0">
                <a:solidFill>
                  <a:schemeClr val="dk1"/>
                </a:solidFill>
              </a:rPr>
              <a:t> </a:t>
            </a:r>
            <a:r>
              <a:rPr lang="el-GR" sz="1600" dirty="0" err="1">
                <a:solidFill>
                  <a:schemeClr val="dk1"/>
                </a:solidFill>
              </a:rPr>
              <a:t>Ε</a:t>
            </a:r>
            <a:r>
              <a:rPr lang="en-US" sz="1600" dirty="0" err="1">
                <a:solidFill>
                  <a:schemeClr val="dk1"/>
                </a:solidFill>
              </a:rPr>
              <a:t>υημερί</a:t>
            </a:r>
            <a:r>
              <a:rPr lang="en-US" sz="1600" dirty="0">
                <a:solidFill>
                  <a:schemeClr val="dk1"/>
                </a:solidFill>
              </a:rPr>
              <a:t>ας</a:t>
            </a:r>
            <a:endParaRPr sz="1600" dirty="0">
              <a:solidFill>
                <a:schemeClr val="dk1"/>
              </a:solidFill>
            </a:endParaRPr>
          </a:p>
          <a:p>
            <a:pPr marL="0" lvl="0" indent="0" algn="l" rtl="0">
              <a:lnSpc>
                <a:spcPct val="90000"/>
              </a:lnSpc>
              <a:spcBef>
                <a:spcPts val="1200"/>
              </a:spcBef>
              <a:spcAft>
                <a:spcPts val="0"/>
              </a:spcAft>
              <a:buClr>
                <a:schemeClr val="dk2"/>
              </a:buClr>
              <a:buSzPts val="1800"/>
              <a:buNone/>
            </a:pPr>
            <a:endParaRPr sz="1700" b="1" dirty="0">
              <a:solidFill>
                <a:schemeClr val="accent2"/>
              </a:solidFill>
            </a:endParaRPr>
          </a:p>
        </p:txBody>
      </p:sp>
      <p:sp>
        <p:nvSpPr>
          <p:cNvPr id="530" name="Google Shape;530;g3ae6d943e68_0_502"/>
          <p:cNvSpPr/>
          <p:nvPr/>
        </p:nvSpPr>
        <p:spPr>
          <a:xfrm>
            <a:off x="1192775" y="4110350"/>
            <a:ext cx="10142700" cy="25227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7000"/>
              </a:lnSpc>
              <a:spcBef>
                <a:spcPts val="1400"/>
              </a:spcBef>
              <a:spcAft>
                <a:spcPts val="0"/>
              </a:spcAft>
              <a:buNone/>
            </a:pPr>
            <a:r>
              <a:rPr lang="en-US" sz="1800" b="1" dirty="0" err="1">
                <a:solidFill>
                  <a:schemeClr val="dk1"/>
                </a:solidFill>
              </a:rPr>
              <a:t>Τι</a:t>
            </a:r>
            <a:r>
              <a:rPr lang="en-US" sz="1800" b="1" dirty="0">
                <a:solidFill>
                  <a:schemeClr val="dk1"/>
                </a:solidFill>
              </a:rPr>
              <a:t> να </a:t>
            </a:r>
            <a:r>
              <a:rPr lang="en-US" sz="1800" b="1" dirty="0" err="1">
                <a:solidFill>
                  <a:schemeClr val="dk1"/>
                </a:solidFill>
              </a:rPr>
              <a:t>κάνετε</a:t>
            </a:r>
            <a:endParaRPr sz="1800" dirty="0">
              <a:solidFill>
                <a:schemeClr val="dk1"/>
              </a:solidFill>
            </a:endParaRPr>
          </a:p>
          <a:p>
            <a:pPr marL="0" lvl="0" indent="0" algn="l" rtl="0">
              <a:lnSpc>
                <a:spcPct val="107000"/>
              </a:lnSpc>
              <a:spcBef>
                <a:spcPts val="1200"/>
              </a:spcBef>
              <a:spcAft>
                <a:spcPts val="0"/>
              </a:spcAft>
              <a:buNone/>
            </a:pPr>
            <a:r>
              <a:rPr lang="en-US" sz="1600" dirty="0" err="1">
                <a:solidFill>
                  <a:schemeClr val="dk1"/>
                </a:solidFill>
              </a:rPr>
              <a:t>Ότ</a:t>
            </a:r>
            <a:r>
              <a:rPr lang="en-US" sz="1600" dirty="0">
                <a:solidFill>
                  <a:schemeClr val="dk1"/>
                </a:solidFill>
              </a:rPr>
              <a:t>αν το σχολείο παρέχει σταθερό Wi-Fi και κοινόχρηστες συσκευές, </a:t>
            </a: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μπορούν να συμμετέχουν σε ψηφιακές εργασίες χωρίς άγχος. </a:t>
            </a:r>
            <a:r>
              <a:rPr lang="en-US" sz="1600" dirty="0" err="1">
                <a:solidFill>
                  <a:schemeClr val="dk1"/>
                </a:solidFill>
              </a:rPr>
              <a:t>Αυτό</a:t>
            </a:r>
            <a:r>
              <a:rPr lang="en-US" sz="1600" dirty="0">
                <a:solidFill>
                  <a:schemeClr val="dk1"/>
                </a:solidFill>
              </a:rPr>
              <a:t> α</a:t>
            </a:r>
            <a:r>
              <a:rPr lang="en-US" sz="1600" dirty="0" err="1">
                <a:solidFill>
                  <a:schemeClr val="dk1"/>
                </a:solidFill>
              </a:rPr>
              <a:t>υξάνει</a:t>
            </a:r>
            <a:r>
              <a:rPr lang="en-US" sz="1600" dirty="0">
                <a:solidFill>
                  <a:schemeClr val="dk1"/>
                </a:solidFill>
              </a:rPr>
              <a:t> </a:t>
            </a:r>
            <a:r>
              <a:rPr lang="en-US" sz="1600" dirty="0" err="1">
                <a:solidFill>
                  <a:schemeClr val="dk1"/>
                </a:solidFill>
              </a:rPr>
              <a:t>τη</a:t>
            </a:r>
            <a:r>
              <a:rPr lang="en-US" sz="1600" dirty="0">
                <a:solidFill>
                  <a:schemeClr val="dk1"/>
                </a:solidFill>
              </a:rPr>
              <a:t> </a:t>
            </a:r>
            <a:r>
              <a:rPr lang="en-US" sz="1600" dirty="0" err="1">
                <a:solidFill>
                  <a:schemeClr val="dk1"/>
                </a:solidFill>
              </a:rPr>
              <a:t>συμμετοχή</a:t>
            </a:r>
            <a:r>
              <a:rPr lang="en-US" sz="1600" dirty="0">
                <a:solidFill>
                  <a:schemeClr val="dk1"/>
                </a:solidFill>
              </a:rPr>
              <a:t> και </a:t>
            </a:r>
            <a:r>
              <a:rPr lang="en-US" sz="1600" dirty="0" err="1">
                <a:solidFill>
                  <a:schemeClr val="dk1"/>
                </a:solidFill>
              </a:rPr>
              <a:t>δίνει</a:t>
            </a:r>
            <a:r>
              <a:rPr lang="en-US" sz="1600" dirty="0">
                <a:solidFill>
                  <a:schemeClr val="dk1"/>
                </a:solidFill>
              </a:rPr>
              <a:t> </a:t>
            </a:r>
            <a:r>
              <a:rPr lang="en-US" sz="1600" dirty="0" err="1">
                <a:solidFill>
                  <a:schemeClr val="dk1"/>
                </a:solidFill>
              </a:rPr>
              <a:t>σε</a:t>
            </a:r>
            <a:r>
              <a:rPr lang="en-US" sz="1600" dirty="0">
                <a:solidFill>
                  <a:schemeClr val="dk1"/>
                </a:solidFill>
              </a:rPr>
              <a:t> </a:t>
            </a:r>
            <a:r>
              <a:rPr lang="en-US" sz="1600" dirty="0" err="1">
                <a:solidFill>
                  <a:schemeClr val="dk1"/>
                </a:solidFill>
              </a:rPr>
              <a:t>όλους</a:t>
            </a:r>
            <a:r>
              <a:rPr lang="el-GR" sz="1600" dirty="0">
                <a:solidFill>
                  <a:schemeClr val="dk1"/>
                </a:solidFill>
              </a:rPr>
              <a:t>/-λες</a:t>
            </a:r>
            <a:r>
              <a:rPr lang="en-US" sz="1600" dirty="0">
                <a:solidFill>
                  <a:schemeClr val="dk1"/>
                </a:solidFill>
              </a:rPr>
              <a:t> </a:t>
            </a:r>
            <a:r>
              <a:rPr lang="el-GR" sz="1600" dirty="0">
                <a:solidFill>
                  <a:schemeClr val="dk1"/>
                </a:solidFill>
              </a:rPr>
              <a:t>τους/τις μαθήτριες/-</a:t>
            </a:r>
            <a:r>
              <a:rPr lang="el-GR" sz="1600" dirty="0" err="1">
                <a:solidFill>
                  <a:schemeClr val="dk1"/>
                </a:solidFill>
              </a:rPr>
              <a:t>τριες</a:t>
            </a:r>
            <a:r>
              <a:rPr lang="en-US" sz="1600" dirty="0">
                <a:solidFill>
                  <a:schemeClr val="dk1"/>
                </a:solidFill>
              </a:rPr>
              <a:t> </a:t>
            </a:r>
            <a:r>
              <a:rPr lang="en-US" sz="1600" dirty="0" err="1">
                <a:solidFill>
                  <a:schemeClr val="dk1"/>
                </a:solidFill>
              </a:rPr>
              <a:t>μι</a:t>
            </a:r>
            <a:r>
              <a:rPr lang="en-US" sz="1600" dirty="0">
                <a:solidFill>
                  <a:schemeClr val="dk1"/>
                </a:solidFill>
              </a:rPr>
              <a:t>α δίκαιη ευκαιρία να επιτύχουν.</a:t>
            </a:r>
            <a:endParaRPr sz="1600" dirty="0">
              <a:solidFill>
                <a:schemeClr val="dk1"/>
              </a:solidFill>
            </a:endParaRPr>
          </a:p>
          <a:p>
            <a:pPr marL="457200" lvl="0" indent="-342900" algn="l" rtl="0">
              <a:spcBef>
                <a:spcPts val="1200"/>
              </a:spcBef>
              <a:spcAft>
                <a:spcPts val="0"/>
              </a:spcAft>
              <a:buClr>
                <a:srgbClr val="000000"/>
              </a:buClr>
              <a:buSzPts val="1800"/>
              <a:buChar char="●"/>
            </a:pPr>
            <a:r>
              <a:rPr lang="en-US" sz="1600" dirty="0"/>
              <a:t>Δώστε π</a:t>
            </a:r>
            <a:r>
              <a:rPr lang="en-US" sz="1600" dirty="0" err="1"/>
              <a:t>ροτερ</a:t>
            </a:r>
            <a:r>
              <a:rPr lang="en-US" sz="1600" dirty="0"/>
              <a:t>αιότητα στην ανάπτυξη ικανοτήτων έναντι της παροχής υλικού εστιάζοντας στις ικανότητες των εκπαιδευτικών και στα συστήματα υποστήριξης</a:t>
            </a:r>
            <a:endParaRPr sz="1600" dirty="0"/>
          </a:p>
          <a:p>
            <a:pPr marL="457200" lvl="0" indent="-342900" algn="l" rtl="0">
              <a:spcBef>
                <a:spcPts val="0"/>
              </a:spcBef>
              <a:spcAft>
                <a:spcPts val="0"/>
              </a:spcAft>
              <a:buClr>
                <a:srgbClr val="000000"/>
              </a:buClr>
              <a:buSzPts val="1800"/>
              <a:buChar char="●"/>
            </a:pPr>
            <a:r>
              <a:rPr lang="en-US" sz="1600" dirty="0" err="1"/>
              <a:t>Εξ</a:t>
            </a:r>
            <a:r>
              <a:rPr lang="en-US" sz="1600" dirty="0"/>
              <a:t>ασφαλίστε ασφαλείς πλατφόρμες και ηθική χρήση της </a:t>
            </a:r>
            <a:r>
              <a:rPr lang="el-GR" sz="1600" dirty="0"/>
              <a:t>Τ</a:t>
            </a:r>
            <a:r>
              <a:rPr lang="en-US" sz="1600" dirty="0" err="1"/>
              <a:t>εχνητής</a:t>
            </a:r>
            <a:r>
              <a:rPr lang="en-US" sz="1600" dirty="0"/>
              <a:t> </a:t>
            </a:r>
            <a:r>
              <a:rPr lang="el-GR" sz="1600" dirty="0"/>
              <a:t>Ν</a:t>
            </a:r>
            <a:r>
              <a:rPr lang="en-US" sz="1600" dirty="0" err="1"/>
              <a:t>οημοσύνης</a:t>
            </a:r>
            <a:r>
              <a:rPr lang="en-US" sz="1600" dirty="0"/>
              <a:t>, με σαφείς πολιτικές σχετικά με την προστασία των δεδομένων και την παρακολούθηση του χρόνου χρήσης των οθονών.</a:t>
            </a:r>
            <a:endParaRPr sz="1600" b="1" dirty="0">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3ae6d943e68_0_50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36" name="Google Shape;536;g3ae6d943e68_0_508"/>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537" name="Google Shape;537;g3ae6d943e68_0_508"/>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b="1" dirty="0">
                <a:solidFill>
                  <a:schemeClr val="accent2"/>
                </a:solidFill>
              </a:rPr>
              <a:t>4. </a:t>
            </a:r>
            <a:r>
              <a:rPr lang="en-US" b="1" dirty="0" err="1">
                <a:solidFill>
                  <a:schemeClr val="accent2"/>
                </a:solidFill>
              </a:rPr>
              <a:t>Πολιτισμός</a:t>
            </a:r>
            <a:endParaRPr b="1" dirty="0">
              <a:solidFill>
                <a:schemeClr val="accent2"/>
              </a:solidFill>
            </a:endParaRPr>
          </a:p>
          <a:p>
            <a:pPr marL="0" lvl="0" indent="0">
              <a:lnSpc>
                <a:spcPct val="107000"/>
              </a:lnSpc>
              <a:spcBef>
                <a:spcPts val="1200"/>
              </a:spcBef>
            </a:pP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a:t>
            </a:r>
            <a:r>
              <a:rPr lang="el-GR" sz="1600" dirty="0" err="1">
                <a:solidFill>
                  <a:schemeClr val="dk1"/>
                </a:solidFill>
              </a:rPr>
              <a:t>επηρεάζ</a:t>
            </a:r>
            <a:r>
              <a:rPr lang="en-US" sz="1600" dirty="0" err="1">
                <a:solidFill>
                  <a:schemeClr val="dk1"/>
                </a:solidFill>
              </a:rPr>
              <a:t>οντ</a:t>
            </a:r>
            <a:r>
              <a:rPr lang="en-US" sz="1600" dirty="0">
                <a:solidFill>
                  <a:schemeClr val="dk1"/>
                </a:solidFill>
              </a:rPr>
              <a:t>αι από τις τάσεις, </a:t>
            </a:r>
            <a:r>
              <a:rPr lang="el-GR" sz="1600" dirty="0">
                <a:solidFill>
                  <a:schemeClr val="dk1"/>
                </a:solidFill>
              </a:rPr>
              <a:t>τους κανόνες του διαδικτύου </a:t>
            </a:r>
            <a:r>
              <a:rPr lang="en-US" sz="1600" dirty="0">
                <a:solidFill>
                  <a:schemeClr val="dk1"/>
                </a:solidFill>
              </a:rPr>
              <a:t>και το ευρύτερο περιβάλλον των μέσων ενημέρωσης. </a:t>
            </a:r>
            <a:r>
              <a:rPr lang="en-US" sz="1600" dirty="0" err="1">
                <a:solidFill>
                  <a:schemeClr val="dk1"/>
                </a:solidFill>
              </a:rPr>
              <a:t>Το</a:t>
            </a:r>
            <a:r>
              <a:rPr lang="en-US" sz="1600" dirty="0">
                <a:solidFill>
                  <a:schemeClr val="dk1"/>
                </a:solidFill>
              </a:rPr>
              <a:t> viral π</a:t>
            </a:r>
            <a:r>
              <a:rPr lang="en-US" sz="1600" dirty="0" err="1">
                <a:solidFill>
                  <a:schemeClr val="dk1"/>
                </a:solidFill>
              </a:rPr>
              <a:t>εριεχόμενο</a:t>
            </a:r>
            <a:r>
              <a:rPr lang="en-US" sz="1600" dirty="0">
                <a:solidFill>
                  <a:schemeClr val="dk1"/>
                </a:solidFill>
              </a:rPr>
              <a:t>, </a:t>
            </a:r>
            <a:r>
              <a:rPr lang="en-US" sz="1600" dirty="0" err="1">
                <a:solidFill>
                  <a:schemeClr val="dk1"/>
                </a:solidFill>
              </a:rPr>
              <a:t>οι</a:t>
            </a:r>
            <a:r>
              <a:rPr lang="en-US" sz="1600" dirty="0">
                <a:solidFill>
                  <a:schemeClr val="dk1"/>
                </a:solidFill>
              </a:rPr>
              <a:t> influencers και </a:t>
            </a:r>
            <a:r>
              <a:rPr lang="en-US" sz="1600" dirty="0" err="1">
                <a:solidFill>
                  <a:schemeClr val="dk1"/>
                </a:solidFill>
              </a:rPr>
              <a:t>οι</a:t>
            </a:r>
            <a:r>
              <a:rPr lang="en-US" sz="1600" dirty="0">
                <a:solidFill>
                  <a:schemeClr val="dk1"/>
                </a:solidFill>
              </a:rPr>
              <a:t> π</a:t>
            </a:r>
            <a:r>
              <a:rPr lang="en-US" sz="1600" dirty="0" err="1">
                <a:solidFill>
                  <a:schemeClr val="dk1"/>
                </a:solidFill>
              </a:rPr>
              <a:t>ροσδοκίες</a:t>
            </a:r>
            <a:r>
              <a:rPr lang="en-US" sz="1600" dirty="0">
                <a:solidFill>
                  <a:schemeClr val="dk1"/>
                </a:solidFill>
              </a:rPr>
              <a:t> </a:t>
            </a:r>
            <a:r>
              <a:rPr lang="en-US" sz="1600" dirty="0" err="1">
                <a:solidFill>
                  <a:schemeClr val="dk1"/>
                </a:solidFill>
              </a:rPr>
              <a:t>των</a:t>
            </a:r>
            <a:r>
              <a:rPr lang="en-US" sz="1600" dirty="0">
                <a:solidFill>
                  <a:schemeClr val="dk1"/>
                </a:solidFill>
              </a:rPr>
              <a:t> </a:t>
            </a:r>
            <a:r>
              <a:rPr lang="en-US" sz="1600" dirty="0" err="1">
                <a:solidFill>
                  <a:schemeClr val="dk1"/>
                </a:solidFill>
              </a:rPr>
              <a:t>συνομηλίκων</a:t>
            </a:r>
            <a:r>
              <a:rPr lang="en-US" sz="1600" dirty="0">
                <a:solidFill>
                  <a:schemeClr val="dk1"/>
                </a:solidFill>
              </a:rPr>
              <a:t> επ</a:t>
            </a:r>
            <a:r>
              <a:rPr lang="en-US" sz="1600" dirty="0" err="1">
                <a:solidFill>
                  <a:schemeClr val="dk1"/>
                </a:solidFill>
              </a:rPr>
              <a:t>ηρεάζουν</a:t>
            </a:r>
            <a:r>
              <a:rPr lang="en-US" sz="1600" dirty="0">
                <a:solidFill>
                  <a:schemeClr val="dk1"/>
                </a:solidFill>
              </a:rPr>
              <a:t> τα </a:t>
            </a:r>
            <a:r>
              <a:rPr lang="en-US" sz="1600" dirty="0" err="1">
                <a:solidFill>
                  <a:schemeClr val="dk1"/>
                </a:solidFill>
              </a:rPr>
              <a:t>συν</a:t>
            </a:r>
            <a:r>
              <a:rPr lang="en-US" sz="1600" dirty="0">
                <a:solidFill>
                  <a:schemeClr val="dk1"/>
                </a:solidFill>
              </a:rPr>
              <a:t>αισθήματα, την αυτοεικόνα και τη συμπεριφορά</a:t>
            </a:r>
            <a:r>
              <a:rPr lang="el-GR" sz="1600" dirty="0">
                <a:solidFill>
                  <a:schemeClr val="dk1"/>
                </a:solidFill>
              </a:rPr>
              <a:t> τους</a:t>
            </a:r>
            <a:r>
              <a:rPr lang="en-US" sz="1600" dirty="0">
                <a:solidFill>
                  <a:schemeClr val="dk1"/>
                </a:solidFill>
              </a:rPr>
              <a:t>.</a:t>
            </a:r>
            <a:endParaRPr sz="1600" dirty="0">
              <a:solidFill>
                <a:schemeClr val="dk1"/>
              </a:solidFill>
            </a:endParaRPr>
          </a:p>
          <a:p>
            <a:pPr marL="457200" lvl="0" indent="-336550" algn="l" rtl="0">
              <a:lnSpc>
                <a:spcPct val="107000"/>
              </a:lnSpc>
              <a:spcBef>
                <a:spcPts val="120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PERMA</a:t>
            </a:r>
            <a:r>
              <a:rPr lang="en-US" sz="1600" b="1" dirty="0">
                <a:solidFill>
                  <a:schemeClr val="dk1"/>
                </a:solidFill>
              </a:rPr>
              <a:t>:</a:t>
            </a:r>
            <a:r>
              <a:rPr lang="en-US" sz="1600" dirty="0">
                <a:solidFill>
                  <a:schemeClr val="dk1"/>
                </a:solidFill>
              </a:rPr>
              <a:t> </a:t>
            </a:r>
            <a:r>
              <a:rPr lang="en-US" sz="1600" dirty="0" err="1">
                <a:solidFill>
                  <a:schemeClr val="dk1"/>
                </a:solidFill>
              </a:rPr>
              <a:t>Όλ</a:t>
            </a:r>
            <a:r>
              <a:rPr lang="en-US" sz="1600" dirty="0">
                <a:solidFill>
                  <a:schemeClr val="dk1"/>
                </a:solidFill>
              </a:rPr>
              <a:t>α τα στοιχεία (ανάλογα με το πλαίσιο)</a:t>
            </a:r>
            <a:endParaRPr sz="16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LifeComp</a:t>
            </a:r>
            <a:r>
              <a:rPr lang="en-US" sz="1600" b="1" dirty="0">
                <a:solidFill>
                  <a:schemeClr val="dk1"/>
                </a:solidFill>
              </a:rPr>
              <a:t>: </a:t>
            </a:r>
            <a:r>
              <a:rPr lang="en-US" sz="1600" dirty="0" err="1">
                <a:solidFill>
                  <a:schemeClr val="dk1"/>
                </a:solidFill>
              </a:rPr>
              <a:t>Κριτική</a:t>
            </a:r>
            <a:r>
              <a:rPr lang="en-US" sz="1600" dirty="0">
                <a:solidFill>
                  <a:schemeClr val="dk1"/>
                </a:solidFill>
              </a:rPr>
              <a:t> </a:t>
            </a:r>
            <a:r>
              <a:rPr lang="el-GR" sz="1600" dirty="0" err="1">
                <a:solidFill>
                  <a:schemeClr val="dk1"/>
                </a:solidFill>
              </a:rPr>
              <a:t>Σ</a:t>
            </a:r>
            <a:r>
              <a:rPr lang="en-US" sz="1600" dirty="0" err="1">
                <a:solidFill>
                  <a:schemeClr val="dk1"/>
                </a:solidFill>
              </a:rPr>
              <a:t>κέψη</a:t>
            </a:r>
            <a:r>
              <a:rPr lang="en-US" sz="1600" dirty="0">
                <a:solidFill>
                  <a:schemeClr val="dk1"/>
                </a:solidFill>
              </a:rPr>
              <a:t>, </a:t>
            </a:r>
            <a:r>
              <a:rPr lang="el-GR" sz="1600" dirty="0">
                <a:solidFill>
                  <a:schemeClr val="dk1"/>
                </a:solidFill>
              </a:rPr>
              <a:t>Ε</a:t>
            </a:r>
            <a:r>
              <a:rPr lang="en-US" sz="1600" dirty="0" err="1">
                <a:solidFill>
                  <a:schemeClr val="dk1"/>
                </a:solidFill>
              </a:rPr>
              <a:t>νσυν</a:t>
            </a:r>
            <a:r>
              <a:rPr lang="en-US" sz="1600" dirty="0">
                <a:solidFill>
                  <a:schemeClr val="dk1"/>
                </a:solidFill>
              </a:rPr>
              <a:t>αίσθηση</a:t>
            </a:r>
            <a:endParaRPr sz="16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600" b="1" dirty="0">
                <a:solidFill>
                  <a:schemeClr val="dk1"/>
                </a:solidFill>
              </a:rPr>
              <a:t>Σύνδεση με το </a:t>
            </a:r>
            <a:r>
              <a:rPr lang="en-US" sz="1600" b="1" dirty="0" err="1">
                <a:solidFill>
                  <a:schemeClr val="dk1"/>
                </a:solidFill>
              </a:rPr>
              <a:t>DigComp</a:t>
            </a:r>
            <a:r>
              <a:rPr lang="en-US" sz="1600" b="1" dirty="0">
                <a:solidFill>
                  <a:schemeClr val="dk1"/>
                </a:solidFill>
              </a:rPr>
              <a:t>: </a:t>
            </a:r>
            <a:r>
              <a:rPr lang="en-US" sz="1600" dirty="0">
                <a:solidFill>
                  <a:schemeClr val="dk1"/>
                </a:solidFill>
              </a:rPr>
              <a:t>Κατα</a:t>
            </a:r>
            <a:r>
              <a:rPr lang="en-US" sz="1600" dirty="0" err="1">
                <a:solidFill>
                  <a:schemeClr val="dk1"/>
                </a:solidFill>
              </a:rPr>
              <a:t>νόηση</a:t>
            </a:r>
            <a:r>
              <a:rPr lang="en-US" sz="1600" dirty="0">
                <a:solidFill>
                  <a:schemeClr val="dk1"/>
                </a:solidFill>
              </a:rPr>
              <a:t> </a:t>
            </a:r>
            <a:r>
              <a:rPr lang="en-US" sz="1600" dirty="0" err="1">
                <a:solidFill>
                  <a:schemeClr val="dk1"/>
                </a:solidFill>
              </a:rPr>
              <a:t>της</a:t>
            </a:r>
            <a:r>
              <a:rPr lang="en-US" sz="1600" dirty="0">
                <a:solidFill>
                  <a:schemeClr val="dk1"/>
                </a:solidFill>
              </a:rPr>
              <a:t> </a:t>
            </a:r>
            <a:r>
              <a:rPr lang="el-GR" sz="1600" dirty="0">
                <a:solidFill>
                  <a:schemeClr val="dk1"/>
                </a:solidFill>
              </a:rPr>
              <a:t>Δ</a:t>
            </a:r>
            <a:r>
              <a:rPr lang="en-US" sz="1600" dirty="0">
                <a:solidFill>
                  <a:schemeClr val="dk1"/>
                </a:solidFill>
              </a:rPr>
              <a:t>ια</a:t>
            </a:r>
            <a:r>
              <a:rPr lang="en-US" sz="1600" dirty="0" err="1">
                <a:solidFill>
                  <a:schemeClr val="dk1"/>
                </a:solidFill>
              </a:rPr>
              <a:t>δικτυ</a:t>
            </a:r>
            <a:r>
              <a:rPr lang="en-US" sz="1600" dirty="0">
                <a:solidFill>
                  <a:schemeClr val="dk1"/>
                </a:solidFill>
              </a:rPr>
              <a:t>ακής </a:t>
            </a:r>
            <a:r>
              <a:rPr lang="el-GR" sz="1600" dirty="0">
                <a:solidFill>
                  <a:schemeClr val="dk1"/>
                </a:solidFill>
              </a:rPr>
              <a:t>Σ</a:t>
            </a:r>
            <a:r>
              <a:rPr lang="en-US" sz="1600" dirty="0" err="1">
                <a:solidFill>
                  <a:schemeClr val="dk1"/>
                </a:solidFill>
              </a:rPr>
              <a:t>υμ</a:t>
            </a:r>
            <a:r>
              <a:rPr lang="en-US" sz="1600" dirty="0">
                <a:solidFill>
                  <a:schemeClr val="dk1"/>
                </a:solidFill>
              </a:rPr>
              <a:t>περιφοράς, </a:t>
            </a:r>
            <a:r>
              <a:rPr lang="el-GR" sz="1600" dirty="0">
                <a:solidFill>
                  <a:schemeClr val="dk1"/>
                </a:solidFill>
              </a:rPr>
              <a:t>Ε</a:t>
            </a:r>
            <a:r>
              <a:rPr lang="en-US" sz="1600" dirty="0">
                <a:solidFill>
                  <a:schemeClr val="dk1"/>
                </a:solidFill>
              </a:rPr>
              <a:t>π</a:t>
            </a:r>
            <a:r>
              <a:rPr lang="en-US" sz="1600" dirty="0" err="1">
                <a:solidFill>
                  <a:schemeClr val="dk1"/>
                </a:solidFill>
              </a:rPr>
              <a:t>ίλυση</a:t>
            </a:r>
            <a:r>
              <a:rPr lang="en-US" sz="1600" dirty="0">
                <a:solidFill>
                  <a:schemeClr val="dk1"/>
                </a:solidFill>
              </a:rPr>
              <a:t> </a:t>
            </a:r>
            <a:r>
              <a:rPr lang="el-GR" sz="1600" dirty="0">
                <a:solidFill>
                  <a:schemeClr val="dk1"/>
                </a:solidFill>
              </a:rPr>
              <a:t>Π</a:t>
            </a:r>
            <a:r>
              <a:rPr lang="en-US" sz="1600" dirty="0" err="1">
                <a:solidFill>
                  <a:schemeClr val="dk1"/>
                </a:solidFill>
              </a:rPr>
              <a:t>ρο</a:t>
            </a:r>
            <a:r>
              <a:rPr lang="en-US" sz="1600" dirty="0">
                <a:solidFill>
                  <a:schemeClr val="dk1"/>
                </a:solidFill>
              </a:rPr>
              <a:t>βλημάτων</a:t>
            </a:r>
            <a:endParaRPr sz="1600" dirty="0">
              <a:solidFill>
                <a:schemeClr val="dk1"/>
              </a:solidFill>
            </a:endParaRPr>
          </a:p>
          <a:p>
            <a:pPr marL="0" lvl="0" indent="0" algn="l" rtl="0">
              <a:lnSpc>
                <a:spcPct val="90000"/>
              </a:lnSpc>
              <a:spcBef>
                <a:spcPts val="1200"/>
              </a:spcBef>
              <a:spcAft>
                <a:spcPts val="0"/>
              </a:spcAft>
              <a:buClr>
                <a:schemeClr val="dk2"/>
              </a:buClr>
              <a:buSzPts val="1800"/>
              <a:buNone/>
            </a:pPr>
            <a:endParaRPr sz="1700" b="1" dirty="0">
              <a:solidFill>
                <a:schemeClr val="accent2"/>
              </a:solidFill>
            </a:endParaRPr>
          </a:p>
        </p:txBody>
      </p:sp>
      <p:sp>
        <p:nvSpPr>
          <p:cNvPr id="538" name="Google Shape;538;g3ae6d943e68_0_508"/>
          <p:cNvSpPr/>
          <p:nvPr/>
        </p:nvSpPr>
        <p:spPr>
          <a:xfrm>
            <a:off x="1192775" y="4033100"/>
            <a:ext cx="10142700" cy="25998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7000"/>
              </a:lnSpc>
              <a:spcBef>
                <a:spcPts val="1400"/>
              </a:spcBef>
              <a:spcAft>
                <a:spcPts val="0"/>
              </a:spcAft>
              <a:buNone/>
            </a:pPr>
            <a:r>
              <a:rPr lang="en-US" sz="1800" b="1" dirty="0" err="1">
                <a:solidFill>
                  <a:schemeClr val="dk1"/>
                </a:solidFill>
              </a:rPr>
              <a:t>Τι</a:t>
            </a:r>
            <a:r>
              <a:rPr lang="en-US" sz="1800" b="1" dirty="0">
                <a:solidFill>
                  <a:schemeClr val="dk1"/>
                </a:solidFill>
              </a:rPr>
              <a:t> να </a:t>
            </a:r>
            <a:r>
              <a:rPr lang="en-US" sz="1800" b="1" dirty="0" err="1">
                <a:solidFill>
                  <a:schemeClr val="dk1"/>
                </a:solidFill>
              </a:rPr>
              <a:t>κάνετε</a:t>
            </a:r>
            <a:endParaRPr sz="1800" dirty="0">
              <a:solidFill>
                <a:schemeClr val="dk1"/>
              </a:solidFill>
            </a:endParaRPr>
          </a:p>
          <a:p>
            <a:pPr marL="0" lvl="0" indent="0" algn="l" rtl="0">
              <a:lnSpc>
                <a:spcPct val="107000"/>
              </a:lnSpc>
              <a:spcBef>
                <a:spcPts val="1200"/>
              </a:spcBef>
              <a:spcAft>
                <a:spcPts val="0"/>
              </a:spcAft>
              <a:buNone/>
            </a:pPr>
            <a:r>
              <a:rPr lang="en-US" sz="1600" dirty="0" err="1">
                <a:solidFill>
                  <a:schemeClr val="dk1"/>
                </a:solidFill>
              </a:rPr>
              <a:t>Ότ</a:t>
            </a:r>
            <a:r>
              <a:rPr lang="en-US" sz="1600" dirty="0">
                <a:solidFill>
                  <a:schemeClr val="dk1"/>
                </a:solidFill>
              </a:rPr>
              <a:t>αν μια viral πρόκληση εξαπλώνεται, </a:t>
            </a:r>
            <a:r>
              <a:rPr lang="el-GR" sz="1600" dirty="0">
                <a:solidFill>
                  <a:schemeClr val="dk1"/>
                </a:solidFill>
              </a:rPr>
              <a:t>οι μαθήτριες/-</a:t>
            </a:r>
            <a:r>
              <a:rPr lang="el-GR" sz="1600" dirty="0" err="1">
                <a:solidFill>
                  <a:schemeClr val="dk1"/>
                </a:solidFill>
              </a:rPr>
              <a:t>τριες</a:t>
            </a:r>
            <a:r>
              <a:rPr lang="en-US" sz="1600" dirty="0">
                <a:solidFill>
                  <a:schemeClr val="dk1"/>
                </a:solidFill>
              </a:rPr>
              <a:t> μπ</a:t>
            </a:r>
            <a:r>
              <a:rPr lang="en-US" sz="1600" dirty="0" err="1">
                <a:solidFill>
                  <a:schemeClr val="dk1"/>
                </a:solidFill>
              </a:rPr>
              <a:t>ορεί</a:t>
            </a:r>
            <a:r>
              <a:rPr lang="en-US" sz="1600" dirty="0">
                <a:solidFill>
                  <a:schemeClr val="dk1"/>
                </a:solidFill>
              </a:rPr>
              <a:t> να </a:t>
            </a:r>
            <a:r>
              <a:rPr lang="en-US" sz="1600" dirty="0" err="1">
                <a:solidFill>
                  <a:schemeClr val="dk1"/>
                </a:solidFill>
              </a:rPr>
              <a:t>συγκρίνουν</a:t>
            </a:r>
            <a:r>
              <a:rPr lang="en-US" sz="1600" dirty="0">
                <a:solidFill>
                  <a:schemeClr val="dk1"/>
                </a:solidFill>
              </a:rPr>
              <a:t> </a:t>
            </a:r>
            <a:r>
              <a:rPr lang="en-US" sz="1600" dirty="0" err="1">
                <a:solidFill>
                  <a:schemeClr val="dk1"/>
                </a:solidFill>
              </a:rPr>
              <a:t>τον</a:t>
            </a:r>
            <a:r>
              <a:rPr lang="en-US" sz="1600" dirty="0">
                <a:solidFill>
                  <a:schemeClr val="dk1"/>
                </a:solidFill>
              </a:rPr>
              <a:t> εα</a:t>
            </a:r>
            <a:r>
              <a:rPr lang="en-US" sz="1600" dirty="0" err="1">
                <a:solidFill>
                  <a:schemeClr val="dk1"/>
                </a:solidFill>
              </a:rPr>
              <a:t>υτό</a:t>
            </a:r>
            <a:r>
              <a:rPr lang="en-US" sz="1600" dirty="0">
                <a:solidFill>
                  <a:schemeClr val="dk1"/>
                </a:solidFill>
              </a:rPr>
              <a:t> τους ή να α</a:t>
            </a:r>
            <a:r>
              <a:rPr lang="en-US" sz="1600" dirty="0" err="1">
                <a:solidFill>
                  <a:schemeClr val="dk1"/>
                </a:solidFill>
              </a:rPr>
              <a:t>ισθάνοντ</a:t>
            </a:r>
            <a:r>
              <a:rPr lang="en-US" sz="1600" dirty="0">
                <a:solidFill>
                  <a:schemeClr val="dk1"/>
                </a:solidFill>
              </a:rPr>
              <a:t>αι πίεση να συμμετάσχουν. Η ανα</a:t>
            </a:r>
            <a:r>
              <a:rPr lang="en-US" sz="1600" dirty="0" err="1">
                <a:solidFill>
                  <a:schemeClr val="dk1"/>
                </a:solidFill>
              </a:rPr>
              <a:t>γνώριση</a:t>
            </a:r>
            <a:r>
              <a:rPr lang="en-US" sz="1600" dirty="0">
                <a:solidFill>
                  <a:schemeClr val="dk1"/>
                </a:solidFill>
              </a:rPr>
              <a:t> α</a:t>
            </a:r>
            <a:r>
              <a:rPr lang="en-US" sz="1600" dirty="0" err="1">
                <a:solidFill>
                  <a:schemeClr val="dk1"/>
                </a:solidFill>
              </a:rPr>
              <a:t>υτού</a:t>
            </a:r>
            <a:r>
              <a:rPr lang="en-US" sz="1600" dirty="0">
                <a:solidFill>
                  <a:schemeClr val="dk1"/>
                </a:solidFill>
              </a:rPr>
              <a:t> </a:t>
            </a:r>
            <a:r>
              <a:rPr lang="en-US" sz="1600" dirty="0" err="1">
                <a:solidFill>
                  <a:schemeClr val="dk1"/>
                </a:solidFill>
              </a:rPr>
              <a:t>του</a:t>
            </a:r>
            <a:r>
              <a:rPr lang="en-US" sz="1600" dirty="0">
                <a:solidFill>
                  <a:schemeClr val="dk1"/>
                </a:solidFill>
              </a:rPr>
              <a:t> </a:t>
            </a:r>
            <a:r>
              <a:rPr lang="en-US" sz="1600" dirty="0" err="1">
                <a:solidFill>
                  <a:schemeClr val="dk1"/>
                </a:solidFill>
              </a:rPr>
              <a:t>γεγονότος</a:t>
            </a:r>
            <a:r>
              <a:rPr lang="en-US" sz="1600" dirty="0">
                <a:solidFill>
                  <a:schemeClr val="dk1"/>
                </a:solidFill>
              </a:rPr>
              <a:t> σας β</a:t>
            </a:r>
            <a:r>
              <a:rPr lang="en-US" sz="1600" dirty="0" err="1">
                <a:solidFill>
                  <a:schemeClr val="dk1"/>
                </a:solidFill>
              </a:rPr>
              <a:t>οηθά</a:t>
            </a:r>
            <a:r>
              <a:rPr lang="en-US" sz="1600" dirty="0">
                <a:solidFill>
                  <a:schemeClr val="dk1"/>
                </a:solidFill>
              </a:rPr>
              <a:t> να </a:t>
            </a:r>
            <a:r>
              <a:rPr lang="en-US" sz="1600" dirty="0" err="1">
                <a:solidFill>
                  <a:schemeClr val="dk1"/>
                </a:solidFill>
              </a:rPr>
              <a:t>συζητήσετε</a:t>
            </a:r>
            <a:r>
              <a:rPr lang="en-US" sz="1600" dirty="0">
                <a:solidFill>
                  <a:schemeClr val="dk1"/>
                </a:solidFill>
              </a:rPr>
              <a:t> </a:t>
            </a:r>
            <a:r>
              <a:rPr lang="en-US" sz="1600" dirty="0" err="1">
                <a:solidFill>
                  <a:schemeClr val="dk1"/>
                </a:solidFill>
              </a:rPr>
              <a:t>τον</a:t>
            </a:r>
            <a:r>
              <a:rPr lang="en-US" sz="1600" dirty="0">
                <a:solidFill>
                  <a:schemeClr val="dk1"/>
                </a:solidFill>
              </a:rPr>
              <a:t> </a:t>
            </a:r>
            <a:r>
              <a:rPr lang="en-US" sz="1600" dirty="0" err="1">
                <a:solidFill>
                  <a:schemeClr val="dk1"/>
                </a:solidFill>
              </a:rPr>
              <a:t>συν</a:t>
            </a:r>
            <a:r>
              <a:rPr lang="en-US" sz="1600" dirty="0">
                <a:solidFill>
                  <a:schemeClr val="dk1"/>
                </a:solidFill>
              </a:rPr>
              <a:t>αισθηματικό αντίκτυπο και να τους</a:t>
            </a:r>
            <a:r>
              <a:rPr lang="el-GR" sz="1600" dirty="0">
                <a:solidFill>
                  <a:schemeClr val="dk1"/>
                </a:solidFill>
              </a:rPr>
              <a:t>/τις</a:t>
            </a:r>
            <a:r>
              <a:rPr lang="en-US" sz="1600" dirty="0">
                <a:solidFill>
                  <a:schemeClr val="dk1"/>
                </a:solidFill>
              </a:rPr>
              <a:t> κα</a:t>
            </a:r>
            <a:r>
              <a:rPr lang="en-US" sz="1600" dirty="0" err="1">
                <a:solidFill>
                  <a:schemeClr val="dk1"/>
                </a:solidFill>
              </a:rPr>
              <a:t>θοδηγήσετε</a:t>
            </a:r>
            <a:r>
              <a:rPr lang="en-US" sz="1600" dirty="0">
                <a:solidFill>
                  <a:schemeClr val="dk1"/>
                </a:solidFill>
              </a:rPr>
              <a:t> </a:t>
            </a:r>
            <a:r>
              <a:rPr lang="el-GR" sz="1600" dirty="0">
                <a:solidFill>
                  <a:schemeClr val="dk1"/>
                </a:solidFill>
              </a:rPr>
              <a:t>σε</a:t>
            </a:r>
            <a:r>
              <a:rPr lang="en-US" sz="1600" dirty="0">
                <a:solidFill>
                  <a:schemeClr val="dk1"/>
                </a:solidFill>
              </a:rPr>
              <a:t> ασφαλέστερες επιλογές.</a:t>
            </a:r>
            <a:endParaRPr sz="1600" dirty="0">
              <a:solidFill>
                <a:schemeClr val="dk1"/>
              </a:solidFill>
            </a:endParaRPr>
          </a:p>
          <a:p>
            <a:pPr marL="457200" lvl="0" indent="-342900" algn="l" rtl="0">
              <a:spcBef>
                <a:spcPts val="1200"/>
              </a:spcBef>
              <a:spcAft>
                <a:spcPts val="0"/>
              </a:spcAft>
              <a:buClr>
                <a:srgbClr val="000000"/>
              </a:buClr>
              <a:buSzPts val="1800"/>
              <a:buChar char="●"/>
            </a:pPr>
            <a:r>
              <a:rPr lang="en-US" sz="1600" dirty="0" err="1"/>
              <a:t>Συνεργ</a:t>
            </a:r>
            <a:r>
              <a:rPr lang="en-US" sz="1600" dirty="0"/>
              <a:t>αστείτε με μαθητές</a:t>
            </a:r>
            <a:r>
              <a:rPr lang="el-GR" sz="1600" dirty="0"/>
              <a:t>/-</a:t>
            </a:r>
            <a:r>
              <a:rPr lang="el-GR" sz="1600" dirty="0" err="1"/>
              <a:t>τριες</a:t>
            </a:r>
            <a:r>
              <a:rPr lang="en-US" sz="1600" dirty="0"/>
              <a:t>, </a:t>
            </a:r>
            <a:r>
              <a:rPr lang="el-GR" sz="1600" dirty="0"/>
              <a:t>εκπαιδευτικούς</a:t>
            </a:r>
            <a:r>
              <a:rPr lang="en-US" sz="1600" dirty="0"/>
              <a:t> και γονείς για να καθορίσετε κοινά πρότυπα για την υγιή χρήση της τεχνολογίας</a:t>
            </a:r>
            <a:endParaRPr sz="1600" dirty="0"/>
          </a:p>
          <a:p>
            <a:pPr marL="457200" lvl="0" indent="-342900" algn="l" rtl="0">
              <a:spcBef>
                <a:spcPts val="0"/>
              </a:spcBef>
              <a:spcAft>
                <a:spcPts val="0"/>
              </a:spcAft>
              <a:buClr>
                <a:srgbClr val="000000"/>
              </a:buClr>
              <a:buSzPts val="1800"/>
              <a:buChar char="●"/>
            </a:pPr>
            <a:r>
              <a:rPr lang="en-US" sz="1600" dirty="0" err="1"/>
              <a:t>Δείξτε</a:t>
            </a:r>
            <a:r>
              <a:rPr lang="en-US" sz="1600" dirty="0"/>
              <a:t> υγιείς </a:t>
            </a:r>
            <a:r>
              <a:rPr lang="en-US" sz="1600" dirty="0" err="1"/>
              <a:t>ψηφι</a:t>
            </a:r>
            <a:r>
              <a:rPr lang="en-US" sz="1600" dirty="0"/>
              <a:t>ακές συνήθειες</a:t>
            </a:r>
            <a:r>
              <a:rPr lang="el-GR" sz="1600" dirty="0"/>
              <a:t>.</a:t>
            </a:r>
            <a:endParaRPr sz="1600" dirty="0"/>
          </a:p>
          <a:p>
            <a:pPr marL="457200" lvl="0" indent="-342900" algn="l" rtl="0">
              <a:spcBef>
                <a:spcPts val="0"/>
              </a:spcBef>
              <a:spcAft>
                <a:spcPts val="0"/>
              </a:spcAft>
              <a:buClr>
                <a:srgbClr val="000000"/>
              </a:buClr>
              <a:buSzPts val="1800"/>
              <a:buChar char="●"/>
            </a:pPr>
            <a:r>
              <a:rPr lang="el-GR" sz="1600" dirty="0"/>
              <a:t>Ασχοληθείτε με </a:t>
            </a:r>
            <a:r>
              <a:rPr lang="en-US" sz="1600" dirty="0" err="1"/>
              <a:t>την</a:t>
            </a:r>
            <a:r>
              <a:rPr lang="en-US" sz="1600" dirty="0"/>
              <a:t> κα</a:t>
            </a:r>
            <a:r>
              <a:rPr lang="en-US" sz="1600" dirty="0" err="1"/>
              <a:t>θοδηγούμενη</a:t>
            </a:r>
            <a:r>
              <a:rPr lang="en-US" sz="1600" dirty="0"/>
              <a:t>, α</a:t>
            </a:r>
            <a:r>
              <a:rPr lang="en-US" sz="1600" dirty="0" err="1"/>
              <a:t>σφ</a:t>
            </a:r>
            <a:r>
              <a:rPr lang="en-US" sz="1600" dirty="0"/>
              <a:t>αλή χρήση της τεχνολογίας</a:t>
            </a:r>
            <a:r>
              <a:rPr lang="el-GR" sz="1600" dirty="0"/>
              <a:t>.</a:t>
            </a:r>
            <a:r>
              <a:rPr lang="en-US" sz="1600" dirty="0"/>
              <a:t> </a:t>
            </a:r>
            <a:endParaRPr sz="1600" b="1" dirty="0">
              <a:solidFill>
                <a:schemeClr val="dk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g3ae6d943e68_0_51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44" name="Google Shape;544;g3ae6d943e68_0_51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spcBef>
                <a:spcPts val="0"/>
              </a:spcBef>
            </a:pPr>
            <a:r>
              <a:rPr lang="en-US" dirty="0"/>
              <a:t>3.6 </a:t>
            </a:r>
            <a:r>
              <a:rPr lang="el-GR" dirty="0"/>
              <a:t>Εσωτερικοί και Εξωτερικοί Παράγοντες του Πλαισίου </a:t>
            </a:r>
            <a:r>
              <a:rPr lang="el-GR" dirty="0" err="1"/>
              <a:t>PERMA-Digital</a:t>
            </a:r>
            <a:endParaRPr dirty="0"/>
          </a:p>
        </p:txBody>
      </p:sp>
      <p:sp>
        <p:nvSpPr>
          <p:cNvPr id="545" name="Google Shape;545;g3ae6d943e68_0_514"/>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en-US" b="1" dirty="0">
                <a:solidFill>
                  <a:srgbClr val="AA87FF"/>
                </a:solidFill>
              </a:rPr>
              <a:t>5. </a:t>
            </a:r>
            <a:r>
              <a:rPr lang="en-US" b="1" dirty="0" err="1">
                <a:solidFill>
                  <a:srgbClr val="AA87FF"/>
                </a:solidFill>
              </a:rPr>
              <a:t>Οικογένει</a:t>
            </a:r>
            <a:r>
              <a:rPr lang="en-US" b="1" dirty="0">
                <a:solidFill>
                  <a:srgbClr val="AA87FF"/>
                </a:solidFill>
              </a:rPr>
              <a:t>α </a:t>
            </a:r>
            <a:endParaRPr b="1" dirty="0">
              <a:solidFill>
                <a:srgbClr val="AA87FF"/>
              </a:solidFill>
            </a:endParaRPr>
          </a:p>
          <a:p>
            <a:pPr marL="0" lvl="0" indent="0" algn="l" rtl="0">
              <a:lnSpc>
                <a:spcPct val="107000"/>
              </a:lnSpc>
              <a:spcBef>
                <a:spcPts val="1200"/>
              </a:spcBef>
              <a:spcAft>
                <a:spcPts val="0"/>
              </a:spcAft>
              <a:buNone/>
            </a:pPr>
            <a:r>
              <a:rPr lang="en-US" sz="1500" dirty="0" err="1">
                <a:solidFill>
                  <a:schemeClr val="dk1"/>
                </a:solidFill>
              </a:rPr>
              <a:t>Οι</a:t>
            </a:r>
            <a:r>
              <a:rPr lang="en-US" sz="1500" dirty="0">
                <a:solidFill>
                  <a:schemeClr val="dk1"/>
                </a:solidFill>
              </a:rPr>
              <a:t> </a:t>
            </a:r>
            <a:r>
              <a:rPr lang="en-US" sz="1500" dirty="0" err="1">
                <a:solidFill>
                  <a:schemeClr val="dk1"/>
                </a:solidFill>
              </a:rPr>
              <a:t>οικογενει</a:t>
            </a:r>
            <a:r>
              <a:rPr lang="en-US" sz="1500" dirty="0">
                <a:solidFill>
                  <a:schemeClr val="dk1"/>
                </a:solidFill>
              </a:rPr>
              <a:t>ακές συνήθειες επηρεάζουν τον ύπνο, την επικοινωνία, την κινητοποίηση και τη συναισθηματική σταθερότητα.</a:t>
            </a:r>
            <a:endParaRPr sz="1500" dirty="0">
              <a:solidFill>
                <a:schemeClr val="dk1"/>
              </a:solidFill>
            </a:endParaRPr>
          </a:p>
          <a:p>
            <a:pPr marL="0" lvl="0" indent="0">
              <a:lnSpc>
                <a:spcPct val="107000"/>
              </a:lnSpc>
              <a:spcBef>
                <a:spcPts val="1200"/>
              </a:spcBef>
            </a:pPr>
            <a:r>
              <a:rPr lang="en-US" sz="1500" dirty="0" err="1">
                <a:solidFill>
                  <a:schemeClr val="dk1"/>
                </a:solidFill>
              </a:rPr>
              <a:t>Ακόμη</a:t>
            </a:r>
            <a:r>
              <a:rPr lang="en-US" sz="1500" dirty="0">
                <a:solidFill>
                  <a:schemeClr val="dk1"/>
                </a:solidFill>
              </a:rPr>
              <a:t> και </a:t>
            </a:r>
            <a:r>
              <a:rPr lang="en-US" sz="1500" dirty="0" err="1">
                <a:solidFill>
                  <a:schemeClr val="dk1"/>
                </a:solidFill>
              </a:rPr>
              <a:t>οι</a:t>
            </a:r>
            <a:r>
              <a:rPr lang="en-US" sz="1500" dirty="0">
                <a:solidFill>
                  <a:schemeClr val="dk1"/>
                </a:solidFill>
              </a:rPr>
              <a:t> α</a:t>
            </a:r>
            <a:r>
              <a:rPr lang="en-US" sz="1500" dirty="0" err="1">
                <a:solidFill>
                  <a:schemeClr val="dk1"/>
                </a:solidFill>
              </a:rPr>
              <a:t>υστηρές</a:t>
            </a:r>
            <a:r>
              <a:rPr lang="en-US" sz="1500" dirty="0">
                <a:solidFill>
                  <a:schemeClr val="dk1"/>
                </a:solidFill>
              </a:rPr>
              <a:t> </a:t>
            </a:r>
            <a:r>
              <a:rPr lang="en-US" sz="1500" dirty="0" err="1">
                <a:solidFill>
                  <a:schemeClr val="dk1"/>
                </a:solidFill>
              </a:rPr>
              <a:t>ρουτίνες</a:t>
            </a:r>
            <a:r>
              <a:rPr lang="en-US" sz="1500" dirty="0">
                <a:solidFill>
                  <a:schemeClr val="dk1"/>
                </a:solidFill>
              </a:rPr>
              <a:t> </a:t>
            </a:r>
            <a:r>
              <a:rPr lang="en-US" sz="1500" dirty="0" err="1">
                <a:solidFill>
                  <a:schemeClr val="dk1"/>
                </a:solidFill>
              </a:rPr>
              <a:t>στην</a:t>
            </a:r>
            <a:r>
              <a:rPr lang="en-US" sz="1500" dirty="0">
                <a:solidFill>
                  <a:schemeClr val="dk1"/>
                </a:solidFill>
              </a:rPr>
              <a:t> </a:t>
            </a:r>
            <a:r>
              <a:rPr lang="en-US" sz="1500" dirty="0" err="1">
                <a:solidFill>
                  <a:schemeClr val="dk1"/>
                </a:solidFill>
              </a:rPr>
              <a:t>τάξη</a:t>
            </a:r>
            <a:r>
              <a:rPr lang="en-US" sz="1500" dirty="0">
                <a:solidFill>
                  <a:schemeClr val="dk1"/>
                </a:solidFill>
              </a:rPr>
              <a:t> </a:t>
            </a:r>
            <a:r>
              <a:rPr lang="en-US" sz="1500" dirty="0" err="1">
                <a:solidFill>
                  <a:schemeClr val="dk1"/>
                </a:solidFill>
              </a:rPr>
              <a:t>δεν</a:t>
            </a:r>
            <a:r>
              <a:rPr lang="en-US" sz="1500" dirty="0">
                <a:solidFill>
                  <a:schemeClr val="dk1"/>
                </a:solidFill>
              </a:rPr>
              <a:t> μπ</a:t>
            </a:r>
            <a:r>
              <a:rPr lang="en-US" sz="1500" dirty="0" err="1">
                <a:solidFill>
                  <a:schemeClr val="dk1"/>
                </a:solidFill>
              </a:rPr>
              <a:t>ορούν</a:t>
            </a:r>
            <a:r>
              <a:rPr lang="en-US" sz="1500" dirty="0">
                <a:solidFill>
                  <a:schemeClr val="dk1"/>
                </a:solidFill>
              </a:rPr>
              <a:t> π</a:t>
            </a:r>
            <a:r>
              <a:rPr lang="en-US" sz="1500" dirty="0" err="1">
                <a:solidFill>
                  <a:schemeClr val="dk1"/>
                </a:solidFill>
              </a:rPr>
              <a:t>άντ</a:t>
            </a:r>
            <a:r>
              <a:rPr lang="en-US" sz="1500" dirty="0">
                <a:solidFill>
                  <a:schemeClr val="dk1"/>
                </a:solidFill>
              </a:rPr>
              <a:t>α να αντισταθμίσουν τις ανθυγιεινές συνήθειες στο σπίτι. </a:t>
            </a:r>
            <a:r>
              <a:rPr lang="el-GR" sz="1500" dirty="0">
                <a:solidFill>
                  <a:schemeClr val="dk1"/>
                </a:solidFill>
              </a:rPr>
              <a:t>Οι μαθήτριες/-</a:t>
            </a:r>
            <a:r>
              <a:rPr lang="el-GR" sz="1500" dirty="0" err="1">
                <a:solidFill>
                  <a:schemeClr val="dk1"/>
                </a:solidFill>
              </a:rPr>
              <a:t>τριες</a:t>
            </a:r>
            <a:r>
              <a:rPr lang="en-US" sz="1500" dirty="0">
                <a:solidFill>
                  <a:schemeClr val="dk1"/>
                </a:solidFill>
              </a:rPr>
              <a:t> π</a:t>
            </a:r>
            <a:r>
              <a:rPr lang="en-US" sz="1500" dirty="0" err="1">
                <a:solidFill>
                  <a:schemeClr val="dk1"/>
                </a:solidFill>
              </a:rPr>
              <a:t>ου</a:t>
            </a:r>
            <a:r>
              <a:rPr lang="en-US" sz="1500" dirty="0">
                <a:solidFill>
                  <a:schemeClr val="dk1"/>
                </a:solidFill>
              </a:rPr>
              <a:t> </a:t>
            </a:r>
            <a:r>
              <a:rPr lang="el-GR" sz="1500" dirty="0">
                <a:solidFill>
                  <a:schemeClr val="dk1"/>
                </a:solidFill>
              </a:rPr>
              <a:t>ξενυχτούν στο διαδίκτυο δυσκολεύονται </a:t>
            </a:r>
            <a:r>
              <a:rPr lang="en-US" sz="1500" dirty="0">
                <a:solidFill>
                  <a:schemeClr val="dk1"/>
                </a:solidFill>
              </a:rPr>
              <a:t>να συγκεντρωθούν, να διαχειριστούν τα συναισθήματά τους και να συμμετάσχουν σε ομαδικές εργασίες.</a:t>
            </a:r>
            <a:endParaRPr sz="1500" dirty="0">
              <a:solidFill>
                <a:schemeClr val="dk1"/>
              </a:solidFill>
            </a:endParaRPr>
          </a:p>
          <a:p>
            <a:pPr marL="457200" lvl="0" indent="-336550" algn="l" rtl="0">
              <a:lnSpc>
                <a:spcPct val="107000"/>
              </a:lnSpc>
              <a:spcBef>
                <a:spcPts val="1200"/>
              </a:spcBef>
              <a:spcAft>
                <a:spcPts val="0"/>
              </a:spcAft>
              <a:buClr>
                <a:schemeClr val="dk1"/>
              </a:buClr>
              <a:buSzPts val="1700"/>
              <a:buFont typeface="Calibri"/>
              <a:buChar char="●"/>
            </a:pPr>
            <a:r>
              <a:rPr lang="el-GR" sz="1500" b="1" dirty="0">
                <a:solidFill>
                  <a:schemeClr val="dk1"/>
                </a:solidFill>
              </a:rPr>
              <a:t>Σύνδεση με το </a:t>
            </a:r>
            <a:r>
              <a:rPr lang="en-US" sz="1500" b="1" dirty="0" err="1">
                <a:solidFill>
                  <a:schemeClr val="dk1"/>
                </a:solidFill>
              </a:rPr>
              <a:t>PERMA</a:t>
            </a:r>
            <a:r>
              <a:rPr lang="en-US" sz="1500" b="1" dirty="0">
                <a:solidFill>
                  <a:schemeClr val="dk1"/>
                </a:solidFill>
              </a:rPr>
              <a:t>: </a:t>
            </a:r>
            <a:r>
              <a:rPr lang="en-US" sz="1500" dirty="0" err="1">
                <a:solidFill>
                  <a:schemeClr val="dk1"/>
                </a:solidFill>
              </a:rPr>
              <a:t>Θετικά</a:t>
            </a:r>
            <a:r>
              <a:rPr lang="en-US" sz="1500" dirty="0">
                <a:solidFill>
                  <a:schemeClr val="dk1"/>
                </a:solidFill>
              </a:rPr>
              <a:t> </a:t>
            </a:r>
            <a:r>
              <a:rPr lang="el-GR" sz="1500" dirty="0" err="1">
                <a:solidFill>
                  <a:schemeClr val="dk1"/>
                </a:solidFill>
              </a:rPr>
              <a:t>Σ</a:t>
            </a:r>
            <a:r>
              <a:rPr lang="en-US" sz="1500" dirty="0" err="1">
                <a:solidFill>
                  <a:schemeClr val="dk1"/>
                </a:solidFill>
              </a:rPr>
              <a:t>υν</a:t>
            </a:r>
            <a:r>
              <a:rPr lang="en-US" sz="1500" dirty="0">
                <a:solidFill>
                  <a:schemeClr val="dk1"/>
                </a:solidFill>
              </a:rPr>
              <a:t>αισθήματα, </a:t>
            </a:r>
            <a:r>
              <a:rPr lang="el-GR" sz="1500" dirty="0">
                <a:solidFill>
                  <a:schemeClr val="dk1"/>
                </a:solidFill>
              </a:rPr>
              <a:t>Σ</a:t>
            </a:r>
            <a:r>
              <a:rPr lang="en-US" sz="1500" dirty="0" err="1">
                <a:solidFill>
                  <a:schemeClr val="dk1"/>
                </a:solidFill>
              </a:rPr>
              <a:t>χέσεις</a:t>
            </a:r>
            <a:endParaRPr sz="15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500" b="1" dirty="0">
                <a:solidFill>
                  <a:schemeClr val="dk1"/>
                </a:solidFill>
              </a:rPr>
              <a:t>Σύνδεση με το </a:t>
            </a:r>
            <a:r>
              <a:rPr lang="en-US" sz="1500" b="1" dirty="0" err="1">
                <a:solidFill>
                  <a:schemeClr val="dk1"/>
                </a:solidFill>
              </a:rPr>
              <a:t>LifeComp</a:t>
            </a:r>
            <a:r>
              <a:rPr lang="en-US" sz="1500" b="1" dirty="0">
                <a:solidFill>
                  <a:schemeClr val="dk1"/>
                </a:solidFill>
              </a:rPr>
              <a:t>: </a:t>
            </a:r>
            <a:r>
              <a:rPr lang="el-GR" sz="1500" dirty="0">
                <a:solidFill>
                  <a:schemeClr val="dk1"/>
                </a:solidFill>
              </a:rPr>
              <a:t>Ευημερία</a:t>
            </a:r>
            <a:r>
              <a:rPr lang="en-US" sz="1500" dirty="0">
                <a:solidFill>
                  <a:schemeClr val="dk1"/>
                </a:solidFill>
              </a:rPr>
              <a:t>, </a:t>
            </a:r>
            <a:r>
              <a:rPr lang="el-GR" sz="1500" dirty="0" err="1">
                <a:solidFill>
                  <a:schemeClr val="dk1"/>
                </a:solidFill>
              </a:rPr>
              <a:t>Ε</a:t>
            </a:r>
            <a:r>
              <a:rPr lang="en-US" sz="1500" dirty="0" err="1">
                <a:solidFill>
                  <a:schemeClr val="dk1"/>
                </a:solidFill>
              </a:rPr>
              <a:t>υελιξί</a:t>
            </a:r>
            <a:r>
              <a:rPr lang="en-US" sz="1500" dirty="0">
                <a:solidFill>
                  <a:schemeClr val="dk1"/>
                </a:solidFill>
              </a:rPr>
              <a:t>α</a:t>
            </a:r>
            <a:endParaRPr sz="1500" dirty="0">
              <a:solidFill>
                <a:schemeClr val="dk1"/>
              </a:solidFill>
            </a:endParaRPr>
          </a:p>
          <a:p>
            <a:pPr marL="457200" lvl="0" indent="-336550" algn="l" rtl="0">
              <a:lnSpc>
                <a:spcPct val="107000"/>
              </a:lnSpc>
              <a:spcBef>
                <a:spcPts val="0"/>
              </a:spcBef>
              <a:spcAft>
                <a:spcPts val="0"/>
              </a:spcAft>
              <a:buClr>
                <a:schemeClr val="dk1"/>
              </a:buClr>
              <a:buSzPts val="1700"/>
              <a:buFont typeface="Calibri"/>
              <a:buChar char="●"/>
            </a:pPr>
            <a:r>
              <a:rPr lang="el-GR" sz="1500" b="1" dirty="0">
                <a:solidFill>
                  <a:schemeClr val="dk1"/>
                </a:solidFill>
              </a:rPr>
              <a:t>Σύνδεση με το </a:t>
            </a:r>
            <a:r>
              <a:rPr lang="en-US" sz="1500" b="1" dirty="0" err="1">
                <a:solidFill>
                  <a:schemeClr val="dk1"/>
                </a:solidFill>
              </a:rPr>
              <a:t>DigComp</a:t>
            </a:r>
            <a:r>
              <a:rPr lang="en-US" sz="1500" b="1" dirty="0">
                <a:solidFill>
                  <a:schemeClr val="dk1"/>
                </a:solidFill>
              </a:rPr>
              <a:t>: </a:t>
            </a:r>
            <a:r>
              <a:rPr lang="en-US" sz="1500" dirty="0" err="1">
                <a:solidFill>
                  <a:schemeClr val="dk1"/>
                </a:solidFill>
              </a:rPr>
              <a:t>Ασφ</a:t>
            </a:r>
            <a:r>
              <a:rPr lang="en-US" sz="1500" dirty="0">
                <a:solidFill>
                  <a:schemeClr val="dk1"/>
                </a:solidFill>
              </a:rPr>
              <a:t>αλείς και </a:t>
            </a:r>
            <a:r>
              <a:rPr lang="el-GR" sz="1500" dirty="0">
                <a:solidFill>
                  <a:schemeClr val="dk1"/>
                </a:solidFill>
              </a:rPr>
              <a:t>Ι</a:t>
            </a:r>
            <a:r>
              <a:rPr lang="en-US" sz="1500" dirty="0" err="1">
                <a:solidFill>
                  <a:schemeClr val="dk1"/>
                </a:solidFill>
              </a:rPr>
              <a:t>σορρο</a:t>
            </a:r>
            <a:r>
              <a:rPr lang="en-US" sz="1500" dirty="0">
                <a:solidFill>
                  <a:schemeClr val="dk1"/>
                </a:solidFill>
              </a:rPr>
              <a:t>πημένες </a:t>
            </a:r>
            <a:r>
              <a:rPr lang="el-GR" sz="1500" dirty="0">
                <a:solidFill>
                  <a:schemeClr val="dk1"/>
                </a:solidFill>
              </a:rPr>
              <a:t>Ψ</a:t>
            </a:r>
            <a:r>
              <a:rPr lang="en-US" sz="1500" dirty="0" err="1">
                <a:solidFill>
                  <a:schemeClr val="dk1"/>
                </a:solidFill>
              </a:rPr>
              <a:t>ηφι</a:t>
            </a:r>
            <a:r>
              <a:rPr lang="en-US" sz="1500" dirty="0">
                <a:solidFill>
                  <a:schemeClr val="dk1"/>
                </a:solidFill>
              </a:rPr>
              <a:t>ακές </a:t>
            </a:r>
            <a:r>
              <a:rPr lang="el-GR" sz="1500" dirty="0">
                <a:solidFill>
                  <a:schemeClr val="dk1"/>
                </a:solidFill>
              </a:rPr>
              <a:t>Σ</a:t>
            </a:r>
            <a:r>
              <a:rPr lang="en-US" sz="1500" dirty="0" err="1">
                <a:solidFill>
                  <a:schemeClr val="dk1"/>
                </a:solidFill>
              </a:rPr>
              <a:t>υνήθειες</a:t>
            </a:r>
            <a:endParaRPr sz="1500" dirty="0">
              <a:solidFill>
                <a:schemeClr val="dk1"/>
              </a:solidFill>
            </a:endParaRPr>
          </a:p>
          <a:p>
            <a:pPr marL="0" lvl="0" indent="0" algn="l" rtl="0">
              <a:lnSpc>
                <a:spcPct val="90000"/>
              </a:lnSpc>
              <a:spcBef>
                <a:spcPts val="1200"/>
              </a:spcBef>
              <a:spcAft>
                <a:spcPts val="0"/>
              </a:spcAft>
              <a:buClr>
                <a:schemeClr val="dk2"/>
              </a:buClr>
              <a:buSzPts val="1800"/>
              <a:buNone/>
            </a:pPr>
            <a:endParaRPr sz="1700" b="1" dirty="0">
              <a:solidFill>
                <a:schemeClr val="accent2"/>
              </a:solidFill>
            </a:endParaRPr>
          </a:p>
        </p:txBody>
      </p:sp>
      <p:sp>
        <p:nvSpPr>
          <p:cNvPr id="546" name="Google Shape;546;g3ae6d943e68_0_514"/>
          <p:cNvSpPr/>
          <p:nvPr/>
        </p:nvSpPr>
        <p:spPr>
          <a:xfrm>
            <a:off x="1192775" y="4007375"/>
            <a:ext cx="10142700" cy="26256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7000"/>
              </a:lnSpc>
              <a:spcBef>
                <a:spcPts val="1400"/>
              </a:spcBef>
              <a:spcAft>
                <a:spcPts val="0"/>
              </a:spcAft>
              <a:buNone/>
            </a:pPr>
            <a:r>
              <a:rPr lang="en-US" sz="1600" b="1" dirty="0" err="1">
                <a:solidFill>
                  <a:schemeClr val="dk1"/>
                </a:solidFill>
              </a:rPr>
              <a:t>Τι</a:t>
            </a:r>
            <a:r>
              <a:rPr lang="en-US" sz="1600" b="1" dirty="0">
                <a:solidFill>
                  <a:schemeClr val="dk1"/>
                </a:solidFill>
              </a:rPr>
              <a:t> να </a:t>
            </a:r>
            <a:r>
              <a:rPr lang="en-US" sz="1600" b="1" dirty="0" err="1">
                <a:solidFill>
                  <a:schemeClr val="dk1"/>
                </a:solidFill>
              </a:rPr>
              <a:t>κάνετε</a:t>
            </a:r>
            <a:endParaRPr sz="1600" dirty="0">
              <a:solidFill>
                <a:schemeClr val="dk1"/>
              </a:solidFill>
            </a:endParaRPr>
          </a:p>
          <a:p>
            <a:pPr marL="0" lvl="0" indent="0" algn="l" rtl="0">
              <a:lnSpc>
                <a:spcPct val="107000"/>
              </a:lnSpc>
              <a:spcBef>
                <a:spcPts val="1200"/>
              </a:spcBef>
              <a:spcAft>
                <a:spcPts val="0"/>
              </a:spcAft>
              <a:buNone/>
            </a:pPr>
            <a:r>
              <a:rPr lang="en-US" sz="1500" dirty="0" err="1">
                <a:solidFill>
                  <a:schemeClr val="dk1"/>
                </a:solidFill>
              </a:rPr>
              <a:t>Ότ</a:t>
            </a:r>
            <a:r>
              <a:rPr lang="en-US" sz="1500" dirty="0">
                <a:solidFill>
                  <a:schemeClr val="dk1"/>
                </a:solidFill>
              </a:rPr>
              <a:t>αν το σχολείο σας </a:t>
            </a:r>
            <a:r>
              <a:rPr lang="el-GR" sz="1500" dirty="0" err="1">
                <a:solidFill>
                  <a:schemeClr val="dk1"/>
                </a:solidFill>
              </a:rPr>
              <a:t>ορ</a:t>
            </a:r>
            <a:r>
              <a:rPr lang="en-US" sz="1500" dirty="0" err="1">
                <a:solidFill>
                  <a:schemeClr val="dk1"/>
                </a:solidFill>
              </a:rPr>
              <a:t>ίσει</a:t>
            </a:r>
            <a:r>
              <a:rPr lang="en-US" sz="1500" dirty="0">
                <a:solidFill>
                  <a:schemeClr val="dk1"/>
                </a:solidFill>
              </a:rPr>
              <a:t> σαφείς κανόνες σχετικά με την υπεύθυνη χρήση της ψηφιακής τεχνολογίας, θα πρέπει να ενημερώσετε τις οικογένειες ώστε να εφαρμόσουν τους ίδιους κανόνες στο σπίτι. </a:t>
            </a:r>
            <a:endParaRPr sz="1500" dirty="0">
              <a:solidFill>
                <a:schemeClr val="dk1"/>
              </a:solidFill>
            </a:endParaRPr>
          </a:p>
          <a:p>
            <a:pPr lvl="0">
              <a:lnSpc>
                <a:spcPct val="107000"/>
              </a:lnSpc>
              <a:spcBef>
                <a:spcPts val="1200"/>
              </a:spcBef>
            </a:pPr>
            <a:r>
              <a:rPr lang="en-US" sz="1500" dirty="0" err="1">
                <a:solidFill>
                  <a:schemeClr val="dk1"/>
                </a:solidFill>
              </a:rPr>
              <a:t>Με</a:t>
            </a:r>
            <a:r>
              <a:rPr lang="en-US" sz="1500" dirty="0">
                <a:solidFill>
                  <a:schemeClr val="dk1"/>
                </a:solidFill>
              </a:rPr>
              <a:t> α</a:t>
            </a:r>
            <a:r>
              <a:rPr lang="en-US" sz="1500" dirty="0" err="1">
                <a:solidFill>
                  <a:schemeClr val="dk1"/>
                </a:solidFill>
              </a:rPr>
              <a:t>υτόν</a:t>
            </a:r>
            <a:r>
              <a:rPr lang="en-US" sz="1500" dirty="0">
                <a:solidFill>
                  <a:schemeClr val="dk1"/>
                </a:solidFill>
              </a:rPr>
              <a:t> </a:t>
            </a:r>
            <a:r>
              <a:rPr lang="en-US" sz="1500" dirty="0" err="1">
                <a:solidFill>
                  <a:schemeClr val="dk1"/>
                </a:solidFill>
              </a:rPr>
              <a:t>τον</a:t>
            </a:r>
            <a:r>
              <a:rPr lang="en-US" sz="1500" dirty="0">
                <a:solidFill>
                  <a:schemeClr val="dk1"/>
                </a:solidFill>
              </a:rPr>
              <a:t> </a:t>
            </a:r>
            <a:r>
              <a:rPr lang="en-US" sz="1500" dirty="0" err="1">
                <a:solidFill>
                  <a:schemeClr val="dk1"/>
                </a:solidFill>
              </a:rPr>
              <a:t>τρό</a:t>
            </a:r>
            <a:r>
              <a:rPr lang="en-US" sz="1500" dirty="0">
                <a:solidFill>
                  <a:schemeClr val="dk1"/>
                </a:solidFill>
              </a:rPr>
              <a:t>πο, το σχολείο και </a:t>
            </a:r>
            <a:r>
              <a:rPr lang="el-GR" sz="1500" dirty="0">
                <a:solidFill>
                  <a:schemeClr val="dk1"/>
                </a:solidFill>
              </a:rPr>
              <a:t>οι οικογένειες των μαθητών/-τριών </a:t>
            </a:r>
            <a:r>
              <a:rPr lang="en-US" sz="1500" dirty="0">
                <a:solidFill>
                  <a:schemeClr val="dk1"/>
                </a:solidFill>
              </a:rPr>
              <a:t>θα εφαρμόζουν τους ίδιους κανόνες για την </a:t>
            </a:r>
            <a:r>
              <a:rPr lang="el-GR" sz="1500" dirty="0">
                <a:solidFill>
                  <a:schemeClr val="dk1"/>
                </a:solidFill>
              </a:rPr>
              <a:t>υπεύθυνη χρήση των ψηφιακών μέσων</a:t>
            </a:r>
            <a:r>
              <a:rPr lang="en-US" sz="1500" dirty="0">
                <a:solidFill>
                  <a:schemeClr val="dk1"/>
                </a:solidFill>
              </a:rPr>
              <a:t>. </a:t>
            </a:r>
            <a:r>
              <a:rPr lang="en-US" sz="1500" dirty="0" err="1">
                <a:solidFill>
                  <a:schemeClr val="dk1"/>
                </a:solidFill>
              </a:rPr>
              <a:t>Αυτό</a:t>
            </a:r>
            <a:r>
              <a:rPr lang="en-US" sz="1500" dirty="0">
                <a:solidFill>
                  <a:schemeClr val="dk1"/>
                </a:solidFill>
              </a:rPr>
              <a:t> θα α</a:t>
            </a:r>
            <a:r>
              <a:rPr lang="en-US" sz="1500" dirty="0" err="1">
                <a:solidFill>
                  <a:schemeClr val="dk1"/>
                </a:solidFill>
              </a:rPr>
              <a:t>υξήσει</a:t>
            </a:r>
            <a:r>
              <a:rPr lang="en-US" sz="1500" dirty="0">
                <a:solidFill>
                  <a:schemeClr val="dk1"/>
                </a:solidFill>
              </a:rPr>
              <a:t> τα </a:t>
            </a:r>
            <a:r>
              <a:rPr lang="el-GR" sz="1500" dirty="0" err="1">
                <a:solidFill>
                  <a:schemeClr val="dk1"/>
                </a:solidFill>
              </a:rPr>
              <a:t>Θ</a:t>
            </a:r>
            <a:r>
              <a:rPr lang="en-US" sz="1500" dirty="0" err="1">
                <a:solidFill>
                  <a:schemeClr val="dk1"/>
                </a:solidFill>
              </a:rPr>
              <a:t>ετικά</a:t>
            </a:r>
            <a:r>
              <a:rPr lang="en-US" sz="1500" dirty="0">
                <a:solidFill>
                  <a:schemeClr val="dk1"/>
                </a:solidFill>
              </a:rPr>
              <a:t> </a:t>
            </a:r>
            <a:r>
              <a:rPr lang="el-GR" sz="1500" dirty="0" err="1">
                <a:solidFill>
                  <a:schemeClr val="dk1"/>
                </a:solidFill>
              </a:rPr>
              <a:t>Σ</a:t>
            </a:r>
            <a:r>
              <a:rPr lang="en-US" sz="1500" dirty="0" err="1">
                <a:solidFill>
                  <a:schemeClr val="dk1"/>
                </a:solidFill>
              </a:rPr>
              <a:t>υν</a:t>
            </a:r>
            <a:r>
              <a:rPr lang="en-US" sz="1500" dirty="0">
                <a:solidFill>
                  <a:schemeClr val="dk1"/>
                </a:solidFill>
              </a:rPr>
              <a:t>αισθήματα και </a:t>
            </a:r>
            <a:r>
              <a:rPr lang="el-GR" sz="1500" dirty="0">
                <a:solidFill>
                  <a:schemeClr val="dk1"/>
                </a:solidFill>
              </a:rPr>
              <a:t>θα βελτιώσει </a:t>
            </a:r>
            <a:r>
              <a:rPr lang="en-US" sz="1500" dirty="0" err="1">
                <a:solidFill>
                  <a:schemeClr val="dk1"/>
                </a:solidFill>
              </a:rPr>
              <a:t>τις</a:t>
            </a:r>
            <a:r>
              <a:rPr lang="en-US" sz="1500" dirty="0">
                <a:solidFill>
                  <a:schemeClr val="dk1"/>
                </a:solidFill>
              </a:rPr>
              <a:t> </a:t>
            </a:r>
            <a:r>
              <a:rPr lang="el-GR" sz="1500" dirty="0">
                <a:solidFill>
                  <a:schemeClr val="dk1"/>
                </a:solidFill>
              </a:rPr>
              <a:t>Σ</a:t>
            </a:r>
            <a:r>
              <a:rPr lang="en-US" sz="1500" dirty="0" err="1">
                <a:solidFill>
                  <a:schemeClr val="dk1"/>
                </a:solidFill>
              </a:rPr>
              <a:t>χέσεις</a:t>
            </a:r>
            <a:r>
              <a:rPr lang="en-US" sz="1500" dirty="0"/>
              <a:t>.</a:t>
            </a:r>
            <a:endParaRPr sz="1500" dirty="0">
              <a:solidFill>
                <a:schemeClr val="dk1"/>
              </a:solidFill>
            </a:endParaRPr>
          </a:p>
          <a:p>
            <a:pPr marL="457200" lvl="0" indent="-330200" algn="l" rtl="0">
              <a:spcBef>
                <a:spcPts val="1200"/>
              </a:spcBef>
              <a:spcAft>
                <a:spcPts val="0"/>
              </a:spcAft>
              <a:buClr>
                <a:srgbClr val="000000"/>
              </a:buClr>
              <a:buSzPts val="1600"/>
              <a:buChar char="●"/>
            </a:pPr>
            <a:r>
              <a:rPr lang="el-GR" sz="1500" dirty="0" err="1"/>
              <a:t>Διοργανώσ</a:t>
            </a:r>
            <a:r>
              <a:rPr lang="en-US" sz="1500" dirty="0" err="1"/>
              <a:t>τε</a:t>
            </a:r>
            <a:r>
              <a:rPr lang="en-US" sz="1500" dirty="0"/>
              <a:t> </a:t>
            </a:r>
            <a:r>
              <a:rPr lang="en-US" sz="1500" dirty="0" err="1"/>
              <a:t>εργ</a:t>
            </a:r>
            <a:r>
              <a:rPr lang="en-US" sz="1500" dirty="0"/>
              <a:t>αστήρια και διαδικτυακά σεμινάρια σχετικά με το ψηφιακό άγχος, τον χρόνο στην οθόνη και την ασφάλεια στο διαδίκτυο</a:t>
            </a:r>
            <a:endParaRPr sz="1500" dirty="0"/>
          </a:p>
          <a:p>
            <a:pPr marL="457200" lvl="0" indent="-330200" algn="l" rtl="0">
              <a:spcBef>
                <a:spcPts val="0"/>
              </a:spcBef>
              <a:spcAft>
                <a:spcPts val="0"/>
              </a:spcAft>
              <a:buClr>
                <a:srgbClr val="000000"/>
              </a:buClr>
              <a:buSzPts val="1600"/>
              <a:buChar char="●"/>
            </a:pPr>
            <a:r>
              <a:rPr lang="en-US" sz="1500" dirty="0"/>
              <a:t>Κα</a:t>
            </a:r>
            <a:r>
              <a:rPr lang="en-US" sz="1500" dirty="0" err="1"/>
              <a:t>θορίστε</a:t>
            </a:r>
            <a:r>
              <a:rPr lang="en-US" sz="1500" dirty="0"/>
              <a:t> </a:t>
            </a:r>
            <a:r>
              <a:rPr lang="en-US" sz="1500" dirty="0" err="1"/>
              <a:t>κοιν</a:t>
            </a:r>
            <a:r>
              <a:rPr lang="el-GR" sz="1500" dirty="0" err="1"/>
              <a:t>ού</a:t>
            </a:r>
            <a:r>
              <a:rPr lang="en-US" sz="1500" dirty="0"/>
              <a:t>ς κα</a:t>
            </a:r>
            <a:r>
              <a:rPr lang="en-US" sz="1500" dirty="0" err="1"/>
              <a:t>νόνες</a:t>
            </a:r>
            <a:r>
              <a:rPr lang="en-US" sz="1500" dirty="0"/>
              <a:t> </a:t>
            </a:r>
            <a:r>
              <a:rPr lang="en-US" sz="1500" dirty="0" err="1"/>
              <a:t>μετ</a:t>
            </a:r>
            <a:r>
              <a:rPr lang="en-US" sz="1500" dirty="0"/>
              <a:t>αξύ σχολείου και σπιτιού για την υπεύθυνη χρήση</a:t>
            </a:r>
            <a:r>
              <a:rPr lang="el-GR" sz="1500" dirty="0"/>
              <a:t> των ψηφιακών μέσων</a:t>
            </a:r>
            <a:r>
              <a:rPr lang="en-US" sz="1500" dirty="0"/>
              <a:t>.</a:t>
            </a:r>
            <a:endParaRPr sz="1500" dirty="0"/>
          </a:p>
          <a:p>
            <a:pPr marL="457200" lvl="0" indent="-330200" algn="l" rtl="0">
              <a:spcBef>
                <a:spcPts val="0"/>
              </a:spcBef>
              <a:spcAft>
                <a:spcPts val="0"/>
              </a:spcAft>
              <a:buClr>
                <a:srgbClr val="000000"/>
              </a:buClr>
              <a:buSzPts val="1600"/>
              <a:buChar char="●"/>
            </a:pPr>
            <a:r>
              <a:rPr lang="en-US" sz="1500" dirty="0"/>
              <a:t>Δώστε πρα</a:t>
            </a:r>
            <a:r>
              <a:rPr lang="en-US" sz="1500" dirty="0" err="1"/>
              <a:t>κτικές</a:t>
            </a:r>
            <a:r>
              <a:rPr lang="en-US" sz="1500" dirty="0"/>
              <a:t> </a:t>
            </a:r>
            <a:r>
              <a:rPr lang="en-US" sz="1500" dirty="0" err="1"/>
              <a:t>συμ</a:t>
            </a:r>
            <a:r>
              <a:rPr lang="en-US" sz="1500" dirty="0"/>
              <a:t>βουλές για τον καθορισμό ορίων και την προώθηση της αυτορρύθμισης στο σπίτι</a:t>
            </a:r>
            <a:r>
              <a:rPr lang="el-GR" sz="1500" dirty="0"/>
              <a:t>.</a:t>
            </a:r>
            <a:endParaRPr sz="1500" b="1" dirty="0">
              <a:solidFill>
                <a:schemeClr val="accent2"/>
              </a:solidFill>
            </a:endParaRPr>
          </a:p>
          <a:p>
            <a:pPr marL="0" lvl="0" indent="0" algn="l" rtl="0">
              <a:spcBef>
                <a:spcPts val="0"/>
              </a:spcBef>
              <a:spcAft>
                <a:spcPts val="0"/>
              </a:spcAft>
              <a:buNone/>
            </a:pPr>
            <a:endParaRPr sz="1700" b="1" dirty="0">
              <a:solidFill>
                <a:schemeClr val="dk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g3ae6d943e68_0_52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52" name="Google Shape;552;g3ae6d943e68_0_525"/>
          <p:cNvSpPr txBox="1">
            <a:spLocks noGrp="1"/>
          </p:cNvSpPr>
          <p:nvPr>
            <p:ph type="body" idx="1"/>
          </p:nvPr>
        </p:nvSpPr>
        <p:spPr>
          <a:xfrm>
            <a:off x="97957" y="111562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3.7 </a:t>
            </a:r>
            <a:r>
              <a:rPr lang="en-US" dirty="0" err="1"/>
              <a:t>Δρ</a:t>
            </a:r>
            <a:r>
              <a:rPr lang="en-US" dirty="0"/>
              <a:t>αστηριότητα 1 - Συνθέτοντας τα </a:t>
            </a:r>
            <a:r>
              <a:rPr lang="el-GR" dirty="0"/>
              <a:t>Μ</a:t>
            </a:r>
            <a:r>
              <a:rPr lang="en-US" dirty="0" err="1"/>
              <a:t>οντέλ</a:t>
            </a:r>
            <a:r>
              <a:rPr lang="en-US" dirty="0"/>
              <a:t>α PERMA, DigComp και LifeComp στο </a:t>
            </a:r>
            <a:r>
              <a:rPr lang="el-GR" dirty="0"/>
              <a:t>Μ</a:t>
            </a:r>
            <a:r>
              <a:rPr lang="en-US" dirty="0" err="1"/>
              <a:t>οντέλο</a:t>
            </a:r>
            <a:r>
              <a:rPr lang="en-US" dirty="0"/>
              <a:t> PERMA-Digital</a:t>
            </a:r>
            <a:endParaRPr dirty="0"/>
          </a:p>
        </p:txBody>
      </p:sp>
      <p:sp>
        <p:nvSpPr>
          <p:cNvPr id="553" name="Google Shape;553;g3ae6d943e68_0_525"/>
          <p:cNvSpPr txBox="1">
            <a:spLocks noGrp="1"/>
          </p:cNvSpPr>
          <p:nvPr>
            <p:ph type="body" idx="2"/>
          </p:nvPr>
        </p:nvSpPr>
        <p:spPr>
          <a:xfrm>
            <a:off x="97975" y="1666421"/>
            <a:ext cx="11944500" cy="5085553"/>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endParaRPr sz="1700" dirty="0">
              <a:solidFill>
                <a:schemeClr val="dk1"/>
              </a:solidFill>
            </a:endParaRPr>
          </a:p>
          <a:p>
            <a:pPr marL="0" lvl="0" indent="0" algn="l" rtl="0">
              <a:lnSpc>
                <a:spcPct val="90000"/>
              </a:lnSpc>
              <a:spcBef>
                <a:spcPts val="1200"/>
              </a:spcBef>
              <a:spcAft>
                <a:spcPts val="0"/>
              </a:spcAft>
              <a:buClr>
                <a:schemeClr val="dk2"/>
              </a:buClr>
              <a:buSzPts val="1800"/>
              <a:buNone/>
            </a:pPr>
            <a:endParaRPr sz="1700" b="1" dirty="0">
              <a:solidFill>
                <a:schemeClr val="accent2"/>
              </a:solidFill>
            </a:endParaRPr>
          </a:p>
        </p:txBody>
      </p:sp>
      <p:graphicFrame>
        <p:nvGraphicFramePr>
          <p:cNvPr id="554" name="Google Shape;554;g3ae6d943e68_0_525"/>
          <p:cNvGraphicFramePr/>
          <p:nvPr>
            <p:extLst>
              <p:ext uri="{D42A27DB-BD31-4B8C-83A1-F6EECF244321}">
                <p14:modId xmlns:p14="http://schemas.microsoft.com/office/powerpoint/2010/main" val="2639713201"/>
              </p:ext>
            </p:extLst>
          </p:nvPr>
        </p:nvGraphicFramePr>
        <p:xfrm>
          <a:off x="1956450" y="1984588"/>
          <a:ext cx="8227525" cy="4245475"/>
        </p:xfrm>
        <a:graphic>
          <a:graphicData uri="http://schemas.openxmlformats.org/drawingml/2006/table">
            <a:tbl>
              <a:tblPr bandRow="1">
                <a:noFill/>
                <a:tableStyleId>{FEBE8A08-8D04-4111-BEEB-F7518B2CC316}</a:tableStyleId>
              </a:tblPr>
              <a:tblGrid>
                <a:gridCol w="1815725">
                  <a:extLst>
                    <a:ext uri="{9D8B030D-6E8A-4147-A177-3AD203B41FA5}">
                      <a16:colId xmlns:a16="http://schemas.microsoft.com/office/drawing/2014/main" val="20000"/>
                    </a:ext>
                  </a:extLst>
                </a:gridCol>
                <a:gridCol w="3134975">
                  <a:extLst>
                    <a:ext uri="{9D8B030D-6E8A-4147-A177-3AD203B41FA5}">
                      <a16:colId xmlns:a16="http://schemas.microsoft.com/office/drawing/2014/main" val="20001"/>
                    </a:ext>
                  </a:extLst>
                </a:gridCol>
                <a:gridCol w="3276825">
                  <a:extLst>
                    <a:ext uri="{9D8B030D-6E8A-4147-A177-3AD203B41FA5}">
                      <a16:colId xmlns:a16="http://schemas.microsoft.com/office/drawing/2014/main" val="20002"/>
                    </a:ext>
                  </a:extLst>
                </a:gridCol>
              </a:tblGrid>
              <a:tr h="716475">
                <a:tc gridSpan="3">
                  <a:txBody>
                    <a:bodyPr/>
                    <a:lstStyle/>
                    <a:p>
                      <a:pPr marL="89999" marR="0" lvl="0" indent="0" algn="ctr" rtl="0">
                        <a:spcBef>
                          <a:spcPts val="600"/>
                        </a:spcBef>
                        <a:spcAft>
                          <a:spcPts val="600"/>
                        </a:spcAft>
                        <a:buNone/>
                      </a:pPr>
                      <a:r>
                        <a:rPr lang="en-US" sz="1800" b="1" dirty="0" err="1">
                          <a:solidFill>
                            <a:srgbClr val="080301"/>
                          </a:solidFill>
                          <a:latin typeface="Calibri"/>
                          <a:ea typeface="Calibri"/>
                          <a:cs typeface="Calibri"/>
                          <a:sym typeface="Calibri"/>
                        </a:rPr>
                        <a:t>ΠΙΝΑΚΑΣ</a:t>
                      </a:r>
                      <a:r>
                        <a:rPr lang="en-US" sz="1800" b="1" dirty="0">
                          <a:solidFill>
                            <a:srgbClr val="080301"/>
                          </a:solidFill>
                          <a:latin typeface="Calibri"/>
                          <a:ea typeface="Calibri"/>
                          <a:cs typeface="Calibri"/>
                          <a:sym typeface="Calibri"/>
                        </a:rPr>
                        <a:t>: </a:t>
                      </a:r>
                      <a:r>
                        <a:rPr lang="en-US" sz="1800" b="1" dirty="0" err="1">
                          <a:solidFill>
                            <a:srgbClr val="080301"/>
                          </a:solidFill>
                          <a:latin typeface="Calibri"/>
                          <a:ea typeface="Calibri"/>
                          <a:cs typeface="Calibri"/>
                          <a:sym typeface="Calibri"/>
                        </a:rPr>
                        <a:t>Συνθέτοντ</a:t>
                      </a:r>
                      <a:r>
                        <a:rPr lang="en-US" sz="1800" b="1" dirty="0">
                          <a:solidFill>
                            <a:srgbClr val="080301"/>
                          </a:solidFill>
                          <a:latin typeface="Calibri"/>
                          <a:ea typeface="Calibri"/>
                          <a:cs typeface="Calibri"/>
                          <a:sym typeface="Calibri"/>
                        </a:rPr>
                        <a:t>ας το PERMA</a:t>
                      </a:r>
                      <a:r>
                        <a:rPr lang="el-GR" sz="1800" b="1" dirty="0">
                          <a:solidFill>
                            <a:srgbClr val="080301"/>
                          </a:solidFill>
                          <a:latin typeface="Calibri"/>
                          <a:ea typeface="Calibri"/>
                          <a:cs typeface="Calibri"/>
                          <a:sym typeface="Calibri"/>
                        </a:rPr>
                        <a:t>-</a:t>
                      </a:r>
                      <a:r>
                        <a:rPr lang="en-US" sz="1800" b="1" dirty="0">
                          <a:solidFill>
                            <a:srgbClr val="080301"/>
                          </a:solidFill>
                          <a:latin typeface="Calibri"/>
                          <a:ea typeface="Calibri"/>
                          <a:cs typeface="Calibri"/>
                          <a:sym typeface="Calibri"/>
                        </a:rPr>
                        <a:t>Digital</a:t>
                      </a:r>
                      <a:endParaRPr sz="1800" b="1"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6375">
                <a:tc>
                  <a:txBody>
                    <a:bodyPr/>
                    <a:lstStyle/>
                    <a:p>
                      <a:pPr marL="89999" marR="0" lvl="0" indent="0" algn="l" rtl="0">
                        <a:spcBef>
                          <a:spcPts val="0"/>
                        </a:spcBef>
                        <a:spcAft>
                          <a:spcPts val="0"/>
                        </a:spcAft>
                        <a:buNone/>
                      </a:pPr>
                      <a:r>
                        <a:rPr lang="en-US" sz="2000" b="1">
                          <a:solidFill>
                            <a:srgbClr val="080301"/>
                          </a:solidFill>
                          <a:latin typeface="Calibri"/>
                          <a:ea typeface="Calibri"/>
                          <a:cs typeface="Calibri"/>
                          <a:sym typeface="Calibri"/>
                        </a:rPr>
                        <a:t>Στοιχείο PERMA</a:t>
                      </a:r>
                      <a:endParaRPr sz="2000" b="1">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DD6F1"/>
                    </a:solidFill>
                  </a:tcPr>
                </a:tc>
                <a:tc>
                  <a:txBody>
                    <a:bodyPr/>
                    <a:lstStyle/>
                    <a:p>
                      <a:pPr marL="89999" marR="0" lvl="0" indent="0" algn="l" rtl="0">
                        <a:spcBef>
                          <a:spcPts val="0"/>
                        </a:spcBef>
                        <a:spcAft>
                          <a:spcPts val="0"/>
                        </a:spcAft>
                        <a:buNone/>
                      </a:pPr>
                      <a:r>
                        <a:rPr lang="en-US" sz="2000" b="1" dirty="0" err="1">
                          <a:solidFill>
                            <a:srgbClr val="080301"/>
                          </a:solidFill>
                          <a:latin typeface="Calibri"/>
                          <a:ea typeface="Calibri"/>
                          <a:cs typeface="Calibri"/>
                          <a:sym typeface="Calibri"/>
                        </a:rPr>
                        <a:t>Σύνδεση</a:t>
                      </a:r>
                      <a:r>
                        <a:rPr lang="el-GR" sz="2000" b="1" dirty="0">
                          <a:solidFill>
                            <a:srgbClr val="080301"/>
                          </a:solidFill>
                          <a:latin typeface="Calibri"/>
                          <a:ea typeface="Calibri"/>
                          <a:cs typeface="Calibri"/>
                          <a:sym typeface="Calibri"/>
                        </a:rPr>
                        <a:t> με το</a:t>
                      </a:r>
                      <a:r>
                        <a:rPr lang="en-US" sz="2000" b="1" dirty="0">
                          <a:solidFill>
                            <a:srgbClr val="080301"/>
                          </a:solidFill>
                          <a:latin typeface="Calibri"/>
                          <a:ea typeface="Calibri"/>
                          <a:cs typeface="Calibri"/>
                          <a:sym typeface="Calibri"/>
                        </a:rPr>
                        <a:t> </a:t>
                      </a:r>
                      <a:r>
                        <a:rPr lang="en-US" sz="2000" b="1" dirty="0" err="1">
                          <a:solidFill>
                            <a:srgbClr val="080301"/>
                          </a:solidFill>
                          <a:latin typeface="Calibri"/>
                          <a:ea typeface="Calibri"/>
                          <a:cs typeface="Calibri"/>
                          <a:sym typeface="Calibri"/>
                        </a:rPr>
                        <a:t>DigComp</a:t>
                      </a:r>
                      <a:endParaRPr sz="2000" b="1"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DD6F1"/>
                    </a:solidFill>
                  </a:tcPr>
                </a:tc>
                <a:tc>
                  <a:txBody>
                    <a:bodyPr/>
                    <a:lstStyle/>
                    <a:p>
                      <a:pPr marL="89999" marR="0" lvl="0" indent="0" algn="l" rtl="0">
                        <a:spcBef>
                          <a:spcPts val="0"/>
                        </a:spcBef>
                        <a:spcAft>
                          <a:spcPts val="0"/>
                        </a:spcAft>
                        <a:buNone/>
                      </a:pPr>
                      <a:r>
                        <a:rPr lang="en-US" sz="2000" b="1" dirty="0" err="1">
                          <a:solidFill>
                            <a:srgbClr val="080301"/>
                          </a:solidFill>
                          <a:latin typeface="Calibri"/>
                          <a:ea typeface="Calibri"/>
                          <a:cs typeface="Calibri"/>
                          <a:sym typeface="Calibri"/>
                        </a:rPr>
                        <a:t>Σύνδεση</a:t>
                      </a:r>
                      <a:r>
                        <a:rPr lang="el-GR" sz="2000" b="1" dirty="0">
                          <a:solidFill>
                            <a:srgbClr val="080301"/>
                          </a:solidFill>
                          <a:latin typeface="Calibri"/>
                          <a:ea typeface="Calibri"/>
                          <a:cs typeface="Calibri"/>
                          <a:sym typeface="Calibri"/>
                        </a:rPr>
                        <a:t> με το</a:t>
                      </a:r>
                      <a:r>
                        <a:rPr lang="en-US" sz="2000" b="1" dirty="0">
                          <a:solidFill>
                            <a:srgbClr val="080301"/>
                          </a:solidFill>
                          <a:latin typeface="Calibri"/>
                          <a:ea typeface="Calibri"/>
                          <a:cs typeface="Calibri"/>
                          <a:sym typeface="Calibri"/>
                        </a:rPr>
                        <a:t> </a:t>
                      </a:r>
                      <a:r>
                        <a:rPr lang="en-US" sz="2000" b="1" dirty="0" err="1">
                          <a:solidFill>
                            <a:srgbClr val="080301"/>
                          </a:solidFill>
                          <a:latin typeface="Calibri"/>
                          <a:ea typeface="Calibri"/>
                          <a:cs typeface="Calibri"/>
                          <a:sym typeface="Calibri"/>
                        </a:rPr>
                        <a:t>LifeComp</a:t>
                      </a:r>
                      <a:endParaRPr sz="2000" b="1"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DD6F1"/>
                    </a:solidFill>
                  </a:tcPr>
                </a:tc>
                <a:extLst>
                  <a:ext uri="{0D108BD9-81ED-4DB2-BD59-A6C34878D82A}">
                    <a16:rowId xmlns:a16="http://schemas.microsoft.com/office/drawing/2014/main" val="10001"/>
                  </a:ext>
                </a:extLst>
              </a:tr>
              <a:tr h="578525">
                <a:tc>
                  <a:txBody>
                    <a:bodyPr/>
                    <a:lstStyle/>
                    <a:p>
                      <a:pPr marL="89999" marR="0" lvl="0" indent="0" algn="l" rtl="0">
                        <a:spcBef>
                          <a:spcPts val="0"/>
                        </a:spcBef>
                        <a:spcAft>
                          <a:spcPts val="0"/>
                        </a:spcAft>
                        <a:buNone/>
                      </a:pPr>
                      <a:r>
                        <a:rPr lang="en-US" sz="1800" dirty="0" err="1">
                          <a:solidFill>
                            <a:srgbClr val="080301"/>
                          </a:solidFill>
                          <a:latin typeface="Calibri"/>
                          <a:ea typeface="Calibri"/>
                          <a:cs typeface="Calibri"/>
                          <a:sym typeface="Calibri"/>
                        </a:rPr>
                        <a:t>Θετικά</a:t>
                      </a:r>
                      <a:r>
                        <a:rPr lang="en-US" sz="1800" dirty="0">
                          <a:solidFill>
                            <a:srgbClr val="080301"/>
                          </a:solidFill>
                          <a:latin typeface="Calibri"/>
                          <a:ea typeface="Calibri"/>
                          <a:cs typeface="Calibri"/>
                          <a:sym typeface="Calibri"/>
                        </a:rPr>
                        <a:t> </a:t>
                      </a:r>
                      <a:r>
                        <a:rPr lang="el-GR" sz="1800" dirty="0">
                          <a:solidFill>
                            <a:srgbClr val="080301"/>
                          </a:solidFill>
                          <a:latin typeface="Calibri"/>
                          <a:ea typeface="Calibri"/>
                          <a:cs typeface="Calibri"/>
                          <a:sym typeface="Calibri"/>
                        </a:rPr>
                        <a:t>Σ</a:t>
                      </a:r>
                      <a:r>
                        <a:rPr lang="en-US" sz="1800" dirty="0" err="1">
                          <a:solidFill>
                            <a:srgbClr val="080301"/>
                          </a:solidFill>
                          <a:latin typeface="Calibri"/>
                          <a:ea typeface="Calibri"/>
                          <a:cs typeface="Calibri"/>
                          <a:sym typeface="Calibri"/>
                        </a:rPr>
                        <a:t>υν</a:t>
                      </a:r>
                      <a:r>
                        <a:rPr lang="en-US" sz="1800" dirty="0">
                          <a:solidFill>
                            <a:srgbClr val="080301"/>
                          </a:solidFill>
                          <a:latin typeface="Calibri"/>
                          <a:ea typeface="Calibri"/>
                          <a:cs typeface="Calibri"/>
                          <a:sym typeface="Calibri"/>
                        </a:rPr>
                        <a:t>αισθήματα</a:t>
                      </a:r>
                      <a:endParaRPr sz="1800"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Ασφάλεια στους ψηφιακούς χώρους</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Συναισθηματική αυτορρύθμιση, ανθεκτικότητα</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78525">
                <a:tc>
                  <a:txBody>
                    <a:bodyPr/>
                    <a:lstStyle/>
                    <a:p>
                      <a:pPr marL="89999" marR="0" lvl="0" indent="0" algn="l" rtl="0">
                        <a:spcBef>
                          <a:spcPts val="0"/>
                        </a:spcBef>
                        <a:spcAft>
                          <a:spcPts val="0"/>
                        </a:spcAft>
                        <a:buNone/>
                      </a:pPr>
                      <a:r>
                        <a:rPr lang="el-GR" sz="1800" dirty="0">
                          <a:solidFill>
                            <a:srgbClr val="080301"/>
                          </a:solidFill>
                          <a:latin typeface="Calibri"/>
                          <a:ea typeface="Calibri"/>
                          <a:cs typeface="Calibri"/>
                          <a:sym typeface="Calibri"/>
                        </a:rPr>
                        <a:t>Δέσμευση</a:t>
                      </a:r>
                      <a:endParaRPr sz="1800"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EEEF9"/>
                    </a:solidFill>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Επίλυση προβλημάτων, δημιουργία περιεχομένου</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EEEF9"/>
                    </a:solidFill>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Διαχείριση της μάθησης, νοοτροπία ανάπτυξης</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EEEF9"/>
                    </a:solidFill>
                  </a:tcPr>
                </a:tc>
                <a:extLst>
                  <a:ext uri="{0D108BD9-81ED-4DB2-BD59-A6C34878D82A}">
                    <a16:rowId xmlns:a16="http://schemas.microsoft.com/office/drawing/2014/main" val="10003"/>
                  </a:ext>
                </a:extLst>
              </a:tr>
              <a:tr h="578525">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Σχέσεις</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Επικοινωνία και συνεργασία</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Ενσυναίσθηση, ομαδική εργασία</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78525">
                <a:tc>
                  <a:txBody>
                    <a:bodyPr/>
                    <a:lstStyle/>
                    <a:p>
                      <a:pPr marL="89999" marR="0" lvl="0" indent="0" algn="l" rtl="0">
                        <a:spcBef>
                          <a:spcPts val="0"/>
                        </a:spcBef>
                        <a:spcAft>
                          <a:spcPts val="0"/>
                        </a:spcAft>
                        <a:buNone/>
                      </a:pPr>
                      <a:r>
                        <a:rPr lang="el-GR" sz="1800" dirty="0" err="1">
                          <a:solidFill>
                            <a:srgbClr val="080301"/>
                          </a:solidFill>
                          <a:latin typeface="Calibri"/>
                          <a:ea typeface="Calibri"/>
                          <a:cs typeface="Calibri"/>
                          <a:sym typeface="Calibri"/>
                        </a:rPr>
                        <a:t>Νόημ</a:t>
                      </a:r>
                      <a:r>
                        <a:rPr lang="en-US" sz="1800" dirty="0">
                          <a:solidFill>
                            <a:srgbClr val="080301"/>
                          </a:solidFill>
                          <a:latin typeface="Calibri"/>
                          <a:ea typeface="Calibri"/>
                          <a:cs typeface="Calibri"/>
                          <a:sym typeface="Calibri"/>
                        </a:rPr>
                        <a:t>α</a:t>
                      </a:r>
                      <a:endParaRPr sz="1800"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EF6FC"/>
                    </a:solidFill>
                  </a:tcPr>
                </a:tc>
                <a:tc>
                  <a:txBody>
                    <a:bodyPr/>
                    <a:lstStyle/>
                    <a:p>
                      <a:pPr marL="89999" marR="0" lvl="0" indent="0" algn="l" rtl="0">
                        <a:spcBef>
                          <a:spcPts val="0"/>
                        </a:spcBef>
                        <a:spcAft>
                          <a:spcPts val="0"/>
                        </a:spcAft>
                        <a:buNone/>
                      </a:pPr>
                      <a:r>
                        <a:rPr lang="el-GR" sz="1800" dirty="0" err="1">
                          <a:solidFill>
                            <a:srgbClr val="080301"/>
                          </a:solidFill>
                          <a:latin typeface="Calibri"/>
                          <a:ea typeface="Calibri"/>
                          <a:cs typeface="Calibri"/>
                          <a:sym typeface="Calibri"/>
                        </a:rPr>
                        <a:t>Γραμματισμός</a:t>
                      </a:r>
                      <a:r>
                        <a:rPr lang="en-US" sz="1800" dirty="0">
                          <a:solidFill>
                            <a:srgbClr val="080301"/>
                          </a:solidFill>
                          <a:latin typeface="Calibri"/>
                          <a:ea typeface="Calibri"/>
                          <a:cs typeface="Calibri"/>
                          <a:sym typeface="Calibri"/>
                        </a:rPr>
                        <a:t> </a:t>
                      </a:r>
                      <a:r>
                        <a:rPr lang="en-US" sz="1800" dirty="0" err="1">
                          <a:solidFill>
                            <a:srgbClr val="080301"/>
                          </a:solidFill>
                          <a:latin typeface="Calibri"/>
                          <a:ea typeface="Calibri"/>
                          <a:cs typeface="Calibri"/>
                          <a:sym typeface="Calibri"/>
                        </a:rPr>
                        <a:t>δεδομένων</a:t>
                      </a:r>
                      <a:r>
                        <a:rPr lang="en-US" sz="1800" dirty="0">
                          <a:solidFill>
                            <a:srgbClr val="080301"/>
                          </a:solidFill>
                          <a:latin typeface="Calibri"/>
                          <a:ea typeface="Calibri"/>
                          <a:cs typeface="Calibri"/>
                          <a:sym typeface="Calibri"/>
                        </a:rPr>
                        <a:t> </a:t>
                      </a:r>
                      <a:r>
                        <a:rPr lang="en-US" sz="1800" dirty="0" err="1">
                          <a:solidFill>
                            <a:srgbClr val="080301"/>
                          </a:solidFill>
                          <a:latin typeface="Calibri"/>
                          <a:ea typeface="Calibri"/>
                          <a:cs typeface="Calibri"/>
                          <a:sym typeface="Calibri"/>
                        </a:rPr>
                        <a:t>γι</a:t>
                      </a:r>
                      <a:r>
                        <a:rPr lang="en-US" sz="1800" dirty="0">
                          <a:solidFill>
                            <a:srgbClr val="080301"/>
                          </a:solidFill>
                          <a:latin typeface="Calibri"/>
                          <a:ea typeface="Calibri"/>
                          <a:cs typeface="Calibri"/>
                          <a:sym typeface="Calibri"/>
                        </a:rPr>
                        <a:t>α τεκμηριωμένες αποφάσεις</a:t>
                      </a:r>
                      <a:endParaRPr sz="1800"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EF6FC"/>
                    </a:solidFill>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Σκοπός, αναστοχασμός, δια βίου μάθηση</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solidFill>
                      <a:srgbClr val="FEF6FC"/>
                    </a:solidFill>
                  </a:tcPr>
                </a:tc>
                <a:extLst>
                  <a:ext uri="{0D108BD9-81ED-4DB2-BD59-A6C34878D82A}">
                    <a16:rowId xmlns:a16="http://schemas.microsoft.com/office/drawing/2014/main" val="10005"/>
                  </a:ext>
                </a:extLst>
              </a:tr>
              <a:tr h="578525">
                <a:tc>
                  <a:txBody>
                    <a:bodyPr/>
                    <a:lstStyle/>
                    <a:p>
                      <a:pPr marL="89999" marR="0" lvl="0" indent="0" algn="l" rtl="0">
                        <a:spcBef>
                          <a:spcPts val="0"/>
                        </a:spcBef>
                        <a:spcAft>
                          <a:spcPts val="0"/>
                        </a:spcAft>
                        <a:buNone/>
                      </a:pPr>
                      <a:r>
                        <a:rPr lang="en-US" sz="1800" dirty="0">
                          <a:solidFill>
                            <a:srgbClr val="080301"/>
                          </a:solidFill>
                          <a:latin typeface="Calibri"/>
                          <a:ea typeface="Calibri"/>
                          <a:cs typeface="Calibri"/>
                          <a:sym typeface="Calibri"/>
                        </a:rPr>
                        <a:t>Επ</a:t>
                      </a:r>
                      <a:r>
                        <a:rPr lang="en-US" sz="1800" dirty="0" err="1">
                          <a:solidFill>
                            <a:srgbClr val="080301"/>
                          </a:solidFill>
                          <a:latin typeface="Calibri"/>
                          <a:ea typeface="Calibri"/>
                          <a:cs typeface="Calibri"/>
                          <a:sym typeface="Calibri"/>
                        </a:rPr>
                        <a:t>ίτευ</a:t>
                      </a:r>
                      <a:r>
                        <a:rPr lang="el-GR" sz="1800" dirty="0" err="1">
                          <a:solidFill>
                            <a:srgbClr val="080301"/>
                          </a:solidFill>
                          <a:latin typeface="Calibri"/>
                          <a:ea typeface="Calibri"/>
                          <a:cs typeface="Calibri"/>
                          <a:sym typeface="Calibri"/>
                        </a:rPr>
                        <a:t>γμα</a:t>
                      </a:r>
                      <a:endParaRPr sz="1800"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89999" marR="0" lvl="0" indent="0" algn="l" rtl="0">
                        <a:spcBef>
                          <a:spcPts val="0"/>
                        </a:spcBef>
                        <a:spcAft>
                          <a:spcPts val="0"/>
                        </a:spcAft>
                        <a:buNone/>
                      </a:pPr>
                      <a:r>
                        <a:rPr lang="en-US" sz="1800">
                          <a:solidFill>
                            <a:srgbClr val="080301"/>
                          </a:solidFill>
                          <a:latin typeface="Calibri"/>
                          <a:ea typeface="Calibri"/>
                          <a:cs typeface="Calibri"/>
                          <a:sym typeface="Calibri"/>
                        </a:rPr>
                        <a:t>Ψηφιακά έργα και κατάκτηση δεξιοτήτων</a:t>
                      </a:r>
                      <a:endParaRPr sz="180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89999" marR="0" lvl="0" indent="0" algn="l" rtl="0">
                        <a:spcBef>
                          <a:spcPts val="0"/>
                        </a:spcBef>
                        <a:spcAft>
                          <a:spcPts val="0"/>
                        </a:spcAft>
                        <a:buNone/>
                      </a:pPr>
                      <a:r>
                        <a:rPr lang="el-GR" sz="1800" dirty="0">
                          <a:solidFill>
                            <a:srgbClr val="080301"/>
                          </a:solidFill>
                          <a:latin typeface="Calibri"/>
                          <a:ea typeface="Calibri"/>
                          <a:cs typeface="Calibri"/>
                          <a:sym typeface="Calibri"/>
                        </a:rPr>
                        <a:t>Καθορισμός</a:t>
                      </a:r>
                      <a:r>
                        <a:rPr lang="en-US" sz="1800" dirty="0">
                          <a:solidFill>
                            <a:srgbClr val="080301"/>
                          </a:solidFill>
                          <a:latin typeface="Calibri"/>
                          <a:ea typeface="Calibri"/>
                          <a:cs typeface="Calibri"/>
                          <a:sym typeface="Calibri"/>
                        </a:rPr>
                        <a:t> στόχων, επιμονή, προσαρμοστικότητα</a:t>
                      </a:r>
                      <a:endParaRPr sz="1800" dirty="0">
                        <a:solidFill>
                          <a:srgbClr val="080301"/>
                        </a:solidFill>
                        <a:latin typeface="Calibri"/>
                        <a:ea typeface="Calibri"/>
                        <a:cs typeface="Calibri"/>
                        <a:sym typeface="Calibri"/>
                      </a:endParaRPr>
                    </a:p>
                  </a:txBody>
                  <a:tcPr marL="9525" marR="9525" marT="9525" marB="9525" anchor="ctr">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g3ae6d943e68_0_53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60" name="Google Shape;560;g3ae6d943e68_0_53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3.7 </a:t>
            </a:r>
            <a:r>
              <a:rPr lang="en-US" dirty="0" err="1"/>
              <a:t>Δρ</a:t>
            </a:r>
            <a:r>
              <a:rPr lang="en-US" dirty="0"/>
              <a:t>αστηριότητα 1 - Συνθέτοντας τα </a:t>
            </a:r>
            <a:r>
              <a:rPr lang="el-GR" dirty="0"/>
              <a:t>Μ</a:t>
            </a:r>
            <a:r>
              <a:rPr lang="en-US" dirty="0" err="1"/>
              <a:t>οντέλ</a:t>
            </a:r>
            <a:r>
              <a:rPr lang="en-US" dirty="0"/>
              <a:t>α PERMA, DigComp και LifeComp στο </a:t>
            </a:r>
            <a:r>
              <a:rPr lang="el-GR" dirty="0"/>
              <a:t>Μ</a:t>
            </a:r>
            <a:r>
              <a:rPr lang="en-US" dirty="0" err="1"/>
              <a:t>οντέλο</a:t>
            </a:r>
            <a:r>
              <a:rPr lang="en-US" dirty="0"/>
              <a:t> PERMA-Digital</a:t>
            </a:r>
            <a:endParaRPr dirty="0"/>
          </a:p>
        </p:txBody>
      </p:sp>
      <p:sp>
        <p:nvSpPr>
          <p:cNvPr id="561" name="Google Shape;561;g3ae6d943e68_0_534"/>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endParaRPr dirty="0">
              <a:solidFill>
                <a:srgbClr val="000000"/>
              </a:solidFill>
            </a:endParaRPr>
          </a:p>
          <a:p>
            <a:pPr marL="0" lvl="0" indent="0" algn="l" rtl="0">
              <a:lnSpc>
                <a:spcPct val="107000"/>
              </a:lnSpc>
              <a:spcBef>
                <a:spcPts val="800"/>
              </a:spcBef>
              <a:spcAft>
                <a:spcPts val="0"/>
              </a:spcAft>
              <a:buNone/>
            </a:pPr>
            <a:endParaRPr dirty="0">
              <a:solidFill>
                <a:srgbClr val="000000"/>
              </a:solidFill>
            </a:endParaRPr>
          </a:p>
          <a:p>
            <a:pPr marL="0" lvl="0" indent="0" algn="l" rtl="0">
              <a:lnSpc>
                <a:spcPct val="107000"/>
              </a:lnSpc>
              <a:spcBef>
                <a:spcPts val="800"/>
              </a:spcBef>
              <a:spcAft>
                <a:spcPts val="0"/>
              </a:spcAft>
              <a:buNone/>
            </a:pPr>
            <a:endParaRPr dirty="0">
              <a:solidFill>
                <a:srgbClr val="000000"/>
              </a:solidFill>
            </a:endParaRPr>
          </a:p>
          <a:p>
            <a:pPr marL="0" lvl="0" indent="0" algn="l" rtl="0">
              <a:lnSpc>
                <a:spcPct val="107000"/>
              </a:lnSpc>
              <a:spcBef>
                <a:spcPts val="800"/>
              </a:spcBef>
              <a:spcAft>
                <a:spcPts val="0"/>
              </a:spcAft>
              <a:buNone/>
            </a:pPr>
            <a:endParaRPr dirty="0">
              <a:solidFill>
                <a:srgbClr val="000000"/>
              </a:solidFill>
            </a:endParaRPr>
          </a:p>
          <a:p>
            <a:pPr marL="0" lvl="0" indent="0" algn="l" rtl="0">
              <a:lnSpc>
                <a:spcPct val="107000"/>
              </a:lnSpc>
              <a:spcBef>
                <a:spcPts val="800"/>
              </a:spcBef>
              <a:spcAft>
                <a:spcPts val="0"/>
              </a:spcAft>
              <a:buNone/>
            </a:pPr>
            <a:endParaRPr dirty="0">
              <a:solidFill>
                <a:srgbClr val="000000"/>
              </a:solidFill>
            </a:endParaRPr>
          </a:p>
          <a:p>
            <a:pPr marL="0" lvl="0" indent="0" algn="l" rtl="0">
              <a:lnSpc>
                <a:spcPct val="107000"/>
              </a:lnSpc>
              <a:spcBef>
                <a:spcPts val="800"/>
              </a:spcBef>
              <a:spcAft>
                <a:spcPts val="0"/>
              </a:spcAft>
              <a:buNone/>
            </a:pPr>
            <a:r>
              <a:rPr lang="en-US" dirty="0" err="1">
                <a:solidFill>
                  <a:srgbClr val="000000"/>
                </a:solidFill>
              </a:rPr>
              <a:t>Σκεφτείτε</a:t>
            </a:r>
            <a:r>
              <a:rPr lang="en-US" dirty="0">
                <a:solidFill>
                  <a:srgbClr val="000000"/>
                </a:solidFill>
              </a:rPr>
              <a:t> </a:t>
            </a:r>
            <a:r>
              <a:rPr lang="en-US" dirty="0" err="1">
                <a:solidFill>
                  <a:srgbClr val="000000"/>
                </a:solidFill>
              </a:rPr>
              <a:t>γι</a:t>
            </a:r>
            <a:r>
              <a:rPr lang="en-US" dirty="0">
                <a:solidFill>
                  <a:srgbClr val="000000"/>
                </a:solidFill>
              </a:rPr>
              <a:t>α λίγο:</a:t>
            </a:r>
            <a:endParaRPr dirty="0">
              <a:solidFill>
                <a:srgbClr val="000000"/>
              </a:solidFill>
            </a:endParaRPr>
          </a:p>
          <a:p>
            <a:pPr marL="457200" lvl="0" indent="-342900" algn="l" rtl="0">
              <a:lnSpc>
                <a:spcPct val="100000"/>
              </a:lnSpc>
              <a:spcBef>
                <a:spcPts val="800"/>
              </a:spcBef>
              <a:spcAft>
                <a:spcPts val="0"/>
              </a:spcAft>
              <a:buClr>
                <a:srgbClr val="AA87FF"/>
              </a:buClr>
              <a:buSzPts val="1800"/>
              <a:buChar char="●"/>
            </a:pPr>
            <a:r>
              <a:rPr lang="en-US" dirty="0" err="1">
                <a:solidFill>
                  <a:srgbClr val="000000"/>
                </a:solidFill>
              </a:rPr>
              <a:t>Ποιο</a:t>
            </a:r>
            <a:r>
              <a:rPr lang="en-US" dirty="0">
                <a:solidFill>
                  <a:srgbClr val="000000"/>
                </a:solidFill>
              </a:rPr>
              <a:t> </a:t>
            </a:r>
            <a:r>
              <a:rPr lang="en-US" dirty="0" err="1">
                <a:solidFill>
                  <a:srgbClr val="000000"/>
                </a:solidFill>
              </a:rPr>
              <a:t>στοιχείο</a:t>
            </a:r>
            <a:r>
              <a:rPr lang="en-US" dirty="0">
                <a:solidFill>
                  <a:srgbClr val="000000"/>
                </a:solidFill>
              </a:rPr>
              <a:t> </a:t>
            </a:r>
            <a:r>
              <a:rPr lang="en-US" dirty="0" err="1">
                <a:solidFill>
                  <a:srgbClr val="000000"/>
                </a:solidFill>
              </a:rPr>
              <a:t>του</a:t>
            </a:r>
            <a:r>
              <a:rPr lang="en-US" dirty="0">
                <a:solidFill>
                  <a:srgbClr val="000000"/>
                </a:solidFill>
              </a:rPr>
              <a:t> </a:t>
            </a:r>
            <a:r>
              <a:rPr lang="en-US" dirty="0" err="1">
                <a:solidFill>
                  <a:srgbClr val="000000"/>
                </a:solidFill>
              </a:rPr>
              <a:t>PERMA</a:t>
            </a:r>
            <a:r>
              <a:rPr lang="en-US" dirty="0">
                <a:solidFill>
                  <a:srgbClr val="000000"/>
                </a:solidFill>
              </a:rPr>
              <a:t> </a:t>
            </a:r>
            <a:r>
              <a:rPr lang="en-US" dirty="0" err="1">
                <a:solidFill>
                  <a:srgbClr val="000000"/>
                </a:solidFill>
              </a:rPr>
              <a:t>θεωρείτε</a:t>
            </a:r>
            <a:r>
              <a:rPr lang="en-US" dirty="0">
                <a:solidFill>
                  <a:srgbClr val="000000"/>
                </a:solidFill>
              </a:rPr>
              <a:t> </a:t>
            </a:r>
            <a:r>
              <a:rPr lang="en-US" dirty="0" err="1">
                <a:solidFill>
                  <a:srgbClr val="000000"/>
                </a:solidFill>
              </a:rPr>
              <a:t>ότι</a:t>
            </a:r>
            <a:r>
              <a:rPr lang="en-US" dirty="0">
                <a:solidFill>
                  <a:srgbClr val="000000"/>
                </a:solidFill>
              </a:rPr>
              <a:t> υπ</a:t>
            </a:r>
            <a:r>
              <a:rPr lang="en-US" dirty="0" err="1">
                <a:solidFill>
                  <a:srgbClr val="000000"/>
                </a:solidFill>
              </a:rPr>
              <a:t>οστηρίζετ</a:t>
            </a:r>
            <a:r>
              <a:rPr lang="en-US" dirty="0">
                <a:solidFill>
                  <a:srgbClr val="000000"/>
                </a:solidFill>
              </a:rPr>
              <a:t>αι περισσότερο από το DigComp; Ποιο από το LifeComp;</a:t>
            </a:r>
            <a:endParaRPr dirty="0">
              <a:solidFill>
                <a:srgbClr val="AA87FF"/>
              </a:solidFill>
            </a:endParaRPr>
          </a:p>
          <a:p>
            <a:pPr marL="457200" lvl="0" indent="-342900" algn="l" rtl="0">
              <a:lnSpc>
                <a:spcPct val="100000"/>
              </a:lnSpc>
              <a:spcBef>
                <a:spcPts val="0"/>
              </a:spcBef>
              <a:spcAft>
                <a:spcPts val="0"/>
              </a:spcAft>
              <a:buClr>
                <a:srgbClr val="AA87FF"/>
              </a:buClr>
              <a:buSzPts val="1800"/>
              <a:buChar char="●"/>
            </a:pPr>
            <a:r>
              <a:rPr lang="en-US" dirty="0" err="1">
                <a:solidFill>
                  <a:srgbClr val="000000"/>
                </a:solidFill>
              </a:rPr>
              <a:t>Ποιο</a:t>
            </a:r>
            <a:r>
              <a:rPr lang="en-US" dirty="0">
                <a:solidFill>
                  <a:srgbClr val="000000"/>
                </a:solidFill>
              </a:rPr>
              <a:t> </a:t>
            </a:r>
            <a:r>
              <a:rPr lang="en-US" dirty="0" err="1">
                <a:solidFill>
                  <a:srgbClr val="000000"/>
                </a:solidFill>
              </a:rPr>
              <a:t>στοιχείο</a:t>
            </a:r>
            <a:r>
              <a:rPr lang="en-US" dirty="0">
                <a:solidFill>
                  <a:srgbClr val="000000"/>
                </a:solidFill>
              </a:rPr>
              <a:t> </a:t>
            </a:r>
            <a:r>
              <a:rPr lang="en-US" dirty="0" err="1">
                <a:solidFill>
                  <a:srgbClr val="000000"/>
                </a:solidFill>
              </a:rPr>
              <a:t>του</a:t>
            </a:r>
            <a:r>
              <a:rPr lang="en-US" dirty="0">
                <a:solidFill>
                  <a:srgbClr val="000000"/>
                </a:solidFill>
              </a:rPr>
              <a:t> </a:t>
            </a:r>
            <a:r>
              <a:rPr lang="en-US" dirty="0" err="1">
                <a:solidFill>
                  <a:srgbClr val="000000"/>
                </a:solidFill>
              </a:rPr>
              <a:t>PERMA</a:t>
            </a:r>
            <a:r>
              <a:rPr lang="en-US" dirty="0">
                <a:solidFill>
                  <a:srgbClr val="000000"/>
                </a:solidFill>
              </a:rPr>
              <a:t> </a:t>
            </a:r>
            <a:r>
              <a:rPr lang="en-US" dirty="0" err="1">
                <a:solidFill>
                  <a:srgbClr val="000000"/>
                </a:solidFill>
              </a:rPr>
              <a:t>θεωρείτε</a:t>
            </a:r>
            <a:r>
              <a:rPr lang="en-US" dirty="0">
                <a:solidFill>
                  <a:srgbClr val="000000"/>
                </a:solidFill>
              </a:rPr>
              <a:t> π</a:t>
            </a:r>
            <a:r>
              <a:rPr lang="en-US" dirty="0" err="1">
                <a:solidFill>
                  <a:srgbClr val="000000"/>
                </a:solidFill>
              </a:rPr>
              <a:t>ιο</a:t>
            </a:r>
            <a:r>
              <a:rPr lang="en-US" dirty="0">
                <a:solidFill>
                  <a:srgbClr val="000000"/>
                </a:solidFill>
              </a:rPr>
              <a:t> </a:t>
            </a:r>
            <a:r>
              <a:rPr lang="en-US" dirty="0" err="1">
                <a:solidFill>
                  <a:srgbClr val="000000"/>
                </a:solidFill>
              </a:rPr>
              <a:t>εύκολο</a:t>
            </a:r>
            <a:r>
              <a:rPr lang="en-US" dirty="0">
                <a:solidFill>
                  <a:srgbClr val="000000"/>
                </a:solidFill>
              </a:rPr>
              <a:t> να </a:t>
            </a:r>
            <a:r>
              <a:rPr lang="en-US" dirty="0" err="1">
                <a:solidFill>
                  <a:srgbClr val="000000"/>
                </a:solidFill>
              </a:rPr>
              <a:t>συνδέσετε</a:t>
            </a:r>
            <a:r>
              <a:rPr lang="en-US" dirty="0">
                <a:solidFill>
                  <a:srgbClr val="000000"/>
                </a:solidFill>
              </a:rPr>
              <a:t> </a:t>
            </a:r>
            <a:r>
              <a:rPr lang="en-US" dirty="0" err="1">
                <a:solidFill>
                  <a:srgbClr val="000000"/>
                </a:solidFill>
              </a:rPr>
              <a:t>με</a:t>
            </a:r>
            <a:r>
              <a:rPr lang="en-US" dirty="0">
                <a:solidFill>
                  <a:srgbClr val="000000"/>
                </a:solidFill>
              </a:rPr>
              <a:t> </a:t>
            </a:r>
            <a:r>
              <a:rPr lang="en-US" dirty="0" err="1">
                <a:solidFill>
                  <a:srgbClr val="000000"/>
                </a:solidFill>
              </a:rPr>
              <a:t>το</a:t>
            </a:r>
            <a:r>
              <a:rPr lang="en-US" dirty="0">
                <a:solidFill>
                  <a:srgbClr val="000000"/>
                </a:solidFill>
              </a:rPr>
              <a:t> </a:t>
            </a:r>
            <a:r>
              <a:rPr lang="en-US" dirty="0" err="1">
                <a:solidFill>
                  <a:srgbClr val="000000"/>
                </a:solidFill>
              </a:rPr>
              <a:t>DigComp</a:t>
            </a:r>
            <a:r>
              <a:rPr lang="en-US" dirty="0">
                <a:solidFill>
                  <a:srgbClr val="000000"/>
                </a:solidFill>
              </a:rPr>
              <a:t> και </a:t>
            </a:r>
            <a:r>
              <a:rPr lang="en-US" dirty="0" err="1">
                <a:solidFill>
                  <a:srgbClr val="000000"/>
                </a:solidFill>
              </a:rPr>
              <a:t>το</a:t>
            </a:r>
            <a:r>
              <a:rPr lang="en-US" dirty="0">
                <a:solidFill>
                  <a:srgbClr val="000000"/>
                </a:solidFill>
              </a:rPr>
              <a:t> </a:t>
            </a:r>
            <a:r>
              <a:rPr lang="en-US" dirty="0" err="1">
                <a:solidFill>
                  <a:srgbClr val="000000"/>
                </a:solidFill>
              </a:rPr>
              <a:t>LifeComp</a:t>
            </a:r>
            <a:r>
              <a:rPr lang="en-US" dirty="0">
                <a:solidFill>
                  <a:srgbClr val="000000"/>
                </a:solidFill>
              </a:rPr>
              <a:t>;</a:t>
            </a:r>
            <a:endParaRPr dirty="0">
              <a:solidFill>
                <a:srgbClr val="AA87FF"/>
              </a:solidFill>
            </a:endParaRPr>
          </a:p>
          <a:p>
            <a:pPr marL="457200" lvl="0" indent="-342900" algn="l" rtl="0">
              <a:lnSpc>
                <a:spcPct val="100000"/>
              </a:lnSpc>
              <a:spcBef>
                <a:spcPts val="0"/>
              </a:spcBef>
              <a:spcAft>
                <a:spcPts val="0"/>
              </a:spcAft>
              <a:buClr>
                <a:srgbClr val="AA87FF"/>
              </a:buClr>
              <a:buSzPts val="1800"/>
              <a:buChar char="●"/>
            </a:pPr>
            <a:r>
              <a:rPr lang="en-US" dirty="0" err="1">
                <a:solidFill>
                  <a:srgbClr val="000000"/>
                </a:solidFill>
              </a:rPr>
              <a:t>Ποιο</a:t>
            </a:r>
            <a:r>
              <a:rPr lang="en-US" dirty="0">
                <a:solidFill>
                  <a:srgbClr val="000000"/>
                </a:solidFill>
              </a:rPr>
              <a:t> </a:t>
            </a:r>
            <a:r>
              <a:rPr lang="en-US" dirty="0" err="1">
                <a:solidFill>
                  <a:srgbClr val="000000"/>
                </a:solidFill>
              </a:rPr>
              <a:t>στοιχείο</a:t>
            </a:r>
            <a:r>
              <a:rPr lang="en-US" dirty="0">
                <a:solidFill>
                  <a:srgbClr val="000000"/>
                </a:solidFill>
              </a:rPr>
              <a:t> </a:t>
            </a:r>
            <a:r>
              <a:rPr lang="en-US" dirty="0" err="1">
                <a:solidFill>
                  <a:srgbClr val="000000"/>
                </a:solidFill>
              </a:rPr>
              <a:t>ήτ</a:t>
            </a:r>
            <a:r>
              <a:rPr lang="en-US" dirty="0">
                <a:solidFill>
                  <a:srgbClr val="000000"/>
                </a:solidFill>
              </a:rPr>
              <a:t>αν πιο δύσκολο να ενσωματωθεί και γιατί;</a:t>
            </a:r>
            <a:endParaRPr dirty="0">
              <a:solidFill>
                <a:srgbClr val="AA87FF"/>
              </a:solidFill>
            </a:endParaRPr>
          </a:p>
          <a:p>
            <a:pPr marL="457200" lvl="0" indent="-342900" algn="l" rtl="0">
              <a:lnSpc>
                <a:spcPct val="100000"/>
              </a:lnSpc>
              <a:spcBef>
                <a:spcPts val="0"/>
              </a:spcBef>
              <a:spcAft>
                <a:spcPts val="0"/>
              </a:spcAft>
              <a:buClr>
                <a:srgbClr val="AA87FF"/>
              </a:buClr>
              <a:buSzPts val="1800"/>
              <a:buChar char="●"/>
            </a:pPr>
            <a:r>
              <a:rPr lang="en-US" dirty="0" err="1">
                <a:solidFill>
                  <a:srgbClr val="000000"/>
                </a:solidFill>
              </a:rPr>
              <a:t>Πώς</a:t>
            </a:r>
            <a:r>
              <a:rPr lang="en-US" dirty="0">
                <a:solidFill>
                  <a:srgbClr val="000000"/>
                </a:solidFill>
              </a:rPr>
              <a:t> α</a:t>
            </a:r>
            <a:r>
              <a:rPr lang="en-US" dirty="0" err="1">
                <a:solidFill>
                  <a:srgbClr val="000000"/>
                </a:solidFill>
              </a:rPr>
              <a:t>υτή</a:t>
            </a:r>
            <a:r>
              <a:rPr lang="en-US" dirty="0">
                <a:solidFill>
                  <a:srgbClr val="000000"/>
                </a:solidFill>
              </a:rPr>
              <a:t> η </a:t>
            </a:r>
            <a:r>
              <a:rPr lang="en-US" dirty="0" err="1">
                <a:solidFill>
                  <a:srgbClr val="000000"/>
                </a:solidFill>
              </a:rPr>
              <a:t>σύνθεση</a:t>
            </a:r>
            <a:r>
              <a:rPr lang="en-US" dirty="0">
                <a:solidFill>
                  <a:srgbClr val="000000"/>
                </a:solidFill>
              </a:rPr>
              <a:t> σας </a:t>
            </a:r>
            <a:r>
              <a:rPr lang="en-US" dirty="0" err="1">
                <a:solidFill>
                  <a:srgbClr val="000000"/>
                </a:solidFill>
              </a:rPr>
              <a:t>δίνει</a:t>
            </a:r>
            <a:r>
              <a:rPr lang="en-US" dirty="0">
                <a:solidFill>
                  <a:srgbClr val="000000"/>
                </a:solidFill>
              </a:rPr>
              <a:t> </a:t>
            </a:r>
            <a:r>
              <a:rPr lang="en-US" dirty="0" err="1">
                <a:solidFill>
                  <a:srgbClr val="000000"/>
                </a:solidFill>
              </a:rPr>
              <a:t>μι</a:t>
            </a:r>
            <a:r>
              <a:rPr lang="en-US" dirty="0">
                <a:solidFill>
                  <a:srgbClr val="000000"/>
                </a:solidFill>
              </a:rPr>
              <a:t>α πιο ολοκληρωμένη εικόνα της ψηφιακής ευημερίας;</a:t>
            </a:r>
            <a:endParaRPr dirty="0">
              <a:solidFill>
                <a:srgbClr val="AA87FF"/>
              </a:solidFill>
            </a:endParaRPr>
          </a:p>
        </p:txBody>
      </p:sp>
      <p:pic>
        <p:nvPicPr>
          <p:cNvPr id="562" name="Google Shape;562;g3ae6d943e68_0_534" descr="working and thinking brain line icon vector illustration (Provided by Getty Images)"/>
          <p:cNvPicPr preferRelativeResize="0"/>
          <p:nvPr/>
        </p:nvPicPr>
        <p:blipFill>
          <a:blip r:embed="rId3">
            <a:alphaModFix/>
          </a:blip>
          <a:stretch>
            <a:fillRect/>
          </a:stretch>
        </p:blipFill>
        <p:spPr>
          <a:xfrm>
            <a:off x="5216675" y="1599900"/>
            <a:ext cx="1829100" cy="18291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3ae6d943e68_0_542"/>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68" name="Google Shape;568;g3ae6d943e68_0_542"/>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3.7 </a:t>
            </a:r>
            <a:r>
              <a:rPr lang="en-US" dirty="0" err="1"/>
              <a:t>Δρ</a:t>
            </a:r>
            <a:r>
              <a:rPr lang="en-US" dirty="0"/>
              <a:t>αστηριότητα 2 - Κατανόηση των </a:t>
            </a:r>
            <a:r>
              <a:rPr lang="el-GR" dirty="0"/>
              <a:t>Ε</a:t>
            </a:r>
            <a:r>
              <a:rPr lang="en-US" dirty="0" err="1"/>
              <a:t>σωτερικών</a:t>
            </a:r>
            <a:r>
              <a:rPr lang="en-US" dirty="0"/>
              <a:t> και </a:t>
            </a:r>
            <a:r>
              <a:rPr lang="el-GR" dirty="0"/>
              <a:t>Ε</a:t>
            </a:r>
            <a:r>
              <a:rPr lang="en-US" dirty="0" err="1"/>
              <a:t>ξωτερικών</a:t>
            </a:r>
            <a:r>
              <a:rPr lang="en-US" dirty="0"/>
              <a:t> </a:t>
            </a:r>
            <a:r>
              <a:rPr lang="el-GR" dirty="0"/>
              <a:t>Π</a:t>
            </a:r>
            <a:r>
              <a:rPr lang="en-US" dirty="0"/>
              <a:t>αρα</a:t>
            </a:r>
            <a:r>
              <a:rPr lang="en-US" dirty="0" err="1"/>
              <a:t>γόντων</a:t>
            </a:r>
            <a:r>
              <a:rPr lang="en-US" dirty="0"/>
              <a:t> </a:t>
            </a:r>
            <a:r>
              <a:rPr lang="en-US" dirty="0" err="1"/>
              <a:t>του</a:t>
            </a:r>
            <a:r>
              <a:rPr lang="en-US" dirty="0"/>
              <a:t> </a:t>
            </a:r>
            <a:r>
              <a:rPr lang="el-GR" dirty="0"/>
              <a:t>Π</a:t>
            </a:r>
            <a:r>
              <a:rPr lang="en-US" dirty="0"/>
              <a:t>λα</a:t>
            </a:r>
            <a:r>
              <a:rPr lang="en-US" dirty="0" err="1"/>
              <a:t>ισίου</a:t>
            </a:r>
            <a:r>
              <a:rPr lang="en-US" dirty="0"/>
              <a:t> PERMA-Digital</a:t>
            </a:r>
            <a:endParaRPr dirty="0"/>
          </a:p>
        </p:txBody>
      </p:sp>
      <p:sp>
        <p:nvSpPr>
          <p:cNvPr id="569" name="Google Shape;569;g3ae6d943e68_0_542"/>
          <p:cNvSpPr txBox="1">
            <a:spLocks noGrp="1"/>
          </p:cNvSpPr>
          <p:nvPr>
            <p:ph type="body" idx="2"/>
          </p:nvPr>
        </p:nvSpPr>
        <p:spPr>
          <a:xfrm>
            <a:off x="123750" y="16943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dirty="0" err="1">
                <a:solidFill>
                  <a:srgbClr val="000000"/>
                </a:solidFill>
              </a:rPr>
              <a:t>Αυτή</a:t>
            </a:r>
            <a:r>
              <a:rPr lang="en-US" dirty="0">
                <a:solidFill>
                  <a:srgbClr val="000000"/>
                </a:solidFill>
              </a:rPr>
              <a:t> η </a:t>
            </a:r>
            <a:r>
              <a:rPr lang="en-US" dirty="0" err="1">
                <a:solidFill>
                  <a:srgbClr val="000000"/>
                </a:solidFill>
              </a:rPr>
              <a:t>δρ</a:t>
            </a:r>
            <a:r>
              <a:rPr lang="en-US" dirty="0">
                <a:solidFill>
                  <a:srgbClr val="000000"/>
                </a:solidFill>
              </a:rPr>
              <a:t>αστηριότητα θα σας βοηθήσει να συνδέσετε το μοντέλο PERMA-Digital με την πραγματική εμπειρία σας στην τάξη. </a:t>
            </a:r>
            <a:r>
              <a:rPr lang="el-GR" dirty="0">
                <a:solidFill>
                  <a:srgbClr val="000000"/>
                </a:solidFill>
              </a:rPr>
              <a:t>Συμβάλλει στον γρήγορο </a:t>
            </a:r>
            <a:r>
              <a:rPr lang="en-US" dirty="0">
                <a:solidFill>
                  <a:srgbClr val="000000"/>
                </a:solidFill>
              </a:rPr>
              <a:t>ανα</a:t>
            </a:r>
            <a:r>
              <a:rPr lang="en-US" dirty="0" err="1">
                <a:solidFill>
                  <a:srgbClr val="000000"/>
                </a:solidFill>
              </a:rPr>
              <a:t>στοχ</a:t>
            </a:r>
            <a:r>
              <a:rPr lang="en-US" dirty="0">
                <a:solidFill>
                  <a:srgbClr val="000000"/>
                </a:solidFill>
              </a:rPr>
              <a:t>ασμό, </a:t>
            </a:r>
            <a:r>
              <a:rPr lang="el-GR" dirty="0">
                <a:solidFill>
                  <a:srgbClr val="000000"/>
                </a:solidFill>
              </a:rPr>
              <a:t>την </a:t>
            </a:r>
            <a:r>
              <a:rPr lang="en-US" dirty="0">
                <a:solidFill>
                  <a:srgbClr val="000000"/>
                </a:solidFill>
              </a:rPr>
              <a:t>πρα</a:t>
            </a:r>
            <a:r>
              <a:rPr lang="en-US" dirty="0" err="1">
                <a:solidFill>
                  <a:srgbClr val="000000"/>
                </a:solidFill>
              </a:rPr>
              <a:t>κτική</a:t>
            </a:r>
            <a:r>
              <a:rPr lang="en-US" dirty="0">
                <a:solidFill>
                  <a:srgbClr val="000000"/>
                </a:solidFill>
              </a:rPr>
              <a:t> συζήτηση και </a:t>
            </a:r>
            <a:r>
              <a:rPr lang="el-GR" dirty="0">
                <a:solidFill>
                  <a:srgbClr val="000000"/>
                </a:solidFill>
              </a:rPr>
              <a:t>την </a:t>
            </a:r>
            <a:r>
              <a:rPr lang="en-US" dirty="0" err="1">
                <a:solidFill>
                  <a:srgbClr val="000000"/>
                </a:solidFill>
              </a:rPr>
              <a:t>άμεση</a:t>
            </a:r>
            <a:r>
              <a:rPr lang="en-US" dirty="0">
                <a:solidFill>
                  <a:srgbClr val="000000"/>
                </a:solidFill>
              </a:rPr>
              <a:t> μεταφορά στη διδασκαλία.</a:t>
            </a:r>
            <a:endParaRPr dirty="0">
              <a:solidFill>
                <a:srgbClr val="000000"/>
              </a:solidFill>
            </a:endParaRPr>
          </a:p>
          <a:p>
            <a:pPr marL="0" lvl="0" indent="0" algn="l" rtl="0">
              <a:lnSpc>
                <a:spcPct val="100000"/>
              </a:lnSpc>
              <a:spcBef>
                <a:spcPts val="1200"/>
              </a:spcBef>
              <a:spcAft>
                <a:spcPts val="0"/>
              </a:spcAft>
              <a:buNone/>
            </a:pPr>
            <a:r>
              <a:rPr lang="en-US" b="1" dirty="0" err="1">
                <a:solidFill>
                  <a:srgbClr val="000000"/>
                </a:solidFill>
              </a:rPr>
              <a:t>Βήμ</a:t>
            </a:r>
            <a:r>
              <a:rPr lang="en-US" b="1" dirty="0">
                <a:solidFill>
                  <a:srgbClr val="000000"/>
                </a:solidFill>
              </a:rPr>
              <a:t>α</a:t>
            </a:r>
            <a:r>
              <a:rPr lang="el-GR" b="1" dirty="0">
                <a:solidFill>
                  <a:srgbClr val="000000"/>
                </a:solidFill>
              </a:rPr>
              <a:t> </a:t>
            </a:r>
            <a:r>
              <a:rPr lang="el-GR" b="1" dirty="0" err="1">
                <a:solidFill>
                  <a:srgbClr val="000000"/>
                </a:solidFill>
              </a:rPr>
              <a:t>1ο</a:t>
            </a:r>
            <a:r>
              <a:rPr lang="el-GR" b="1" dirty="0">
                <a:solidFill>
                  <a:srgbClr val="000000"/>
                </a:solidFill>
              </a:rPr>
              <a:t>:</a:t>
            </a:r>
            <a:endParaRPr b="1" dirty="0">
              <a:solidFill>
                <a:srgbClr val="000000"/>
              </a:solidFill>
            </a:endParaRPr>
          </a:p>
          <a:p>
            <a:pPr marL="0" lvl="0" indent="0" algn="l" rtl="0">
              <a:lnSpc>
                <a:spcPct val="107000"/>
              </a:lnSpc>
              <a:spcBef>
                <a:spcPts val="1200"/>
              </a:spcBef>
              <a:spcAft>
                <a:spcPts val="0"/>
              </a:spcAft>
              <a:buNone/>
            </a:pPr>
            <a:r>
              <a:rPr lang="en-US" dirty="0" err="1">
                <a:solidFill>
                  <a:schemeClr val="dk1"/>
                </a:solidFill>
              </a:rPr>
              <a:t>Σκεφτείτε</a:t>
            </a:r>
            <a:r>
              <a:rPr lang="en-US" dirty="0">
                <a:solidFill>
                  <a:schemeClr val="dk1"/>
                </a:solidFill>
              </a:rPr>
              <a:t> </a:t>
            </a:r>
            <a:r>
              <a:rPr lang="en-US" dirty="0" err="1">
                <a:solidFill>
                  <a:schemeClr val="dk1"/>
                </a:solidFill>
              </a:rPr>
              <a:t>τους</a:t>
            </a:r>
            <a:r>
              <a:rPr lang="el-GR" dirty="0">
                <a:solidFill>
                  <a:schemeClr val="dk1"/>
                </a:solidFill>
              </a:rPr>
              <a:t>/τις</a:t>
            </a:r>
            <a:r>
              <a:rPr lang="en-US" dirty="0">
                <a:solidFill>
                  <a:schemeClr val="dk1"/>
                </a:solidFill>
              </a:rPr>
              <a:t> </a:t>
            </a:r>
            <a:r>
              <a:rPr lang="en-US" dirty="0" err="1">
                <a:solidFill>
                  <a:schemeClr val="dk1"/>
                </a:solidFill>
              </a:rPr>
              <a:t>δικούς</a:t>
            </a:r>
            <a:r>
              <a:rPr lang="el-GR" dirty="0">
                <a:solidFill>
                  <a:schemeClr val="dk1"/>
                </a:solidFill>
              </a:rPr>
              <a:t>/-</a:t>
            </a:r>
            <a:r>
              <a:rPr lang="el-GR" dirty="0" err="1">
                <a:solidFill>
                  <a:schemeClr val="dk1"/>
                </a:solidFill>
              </a:rPr>
              <a:t>κές</a:t>
            </a:r>
            <a:r>
              <a:rPr lang="en-US" dirty="0">
                <a:solidFill>
                  <a:schemeClr val="dk1"/>
                </a:solidFill>
              </a:rPr>
              <a:t> σας μα</a:t>
            </a:r>
            <a:r>
              <a:rPr lang="en-US" dirty="0" err="1">
                <a:solidFill>
                  <a:schemeClr val="dk1"/>
                </a:solidFill>
              </a:rPr>
              <a:t>θητές</a:t>
            </a:r>
            <a:r>
              <a:rPr lang="el-GR" dirty="0">
                <a:solidFill>
                  <a:schemeClr val="dk1"/>
                </a:solidFill>
              </a:rPr>
              <a:t>/-</a:t>
            </a:r>
            <a:r>
              <a:rPr lang="el-GR" dirty="0" err="1">
                <a:solidFill>
                  <a:schemeClr val="dk1"/>
                </a:solidFill>
              </a:rPr>
              <a:t>τριες</a:t>
            </a:r>
            <a:r>
              <a:rPr lang="en-US" dirty="0">
                <a:solidFill>
                  <a:schemeClr val="dk1"/>
                </a:solidFill>
              </a:rPr>
              <a:t>. </a:t>
            </a:r>
            <a:endParaRPr dirty="0">
              <a:solidFill>
                <a:schemeClr val="dk1"/>
              </a:solidFill>
            </a:endParaRPr>
          </a:p>
          <a:p>
            <a:pPr marL="0" lvl="0" indent="0" algn="l" rtl="0">
              <a:lnSpc>
                <a:spcPct val="107000"/>
              </a:lnSpc>
              <a:spcBef>
                <a:spcPts val="1200"/>
              </a:spcBef>
              <a:spcAft>
                <a:spcPts val="0"/>
              </a:spcAft>
              <a:buNone/>
            </a:pPr>
            <a:r>
              <a:rPr lang="en-US" b="1" dirty="0" err="1">
                <a:solidFill>
                  <a:schemeClr val="dk1"/>
                </a:solidFill>
              </a:rPr>
              <a:t>Σημειώστε</a:t>
            </a:r>
            <a:r>
              <a:rPr lang="en-US" b="1" dirty="0">
                <a:solidFill>
                  <a:schemeClr val="dk1"/>
                </a:solidFill>
              </a:rPr>
              <a:t> </a:t>
            </a:r>
            <a:r>
              <a:rPr lang="en-US" b="1" dirty="0" err="1">
                <a:solidFill>
                  <a:schemeClr val="dk1"/>
                </a:solidFill>
              </a:rPr>
              <a:t>τρεις</a:t>
            </a:r>
            <a:r>
              <a:rPr lang="el-GR" b="1" dirty="0">
                <a:solidFill>
                  <a:schemeClr val="dk1"/>
                </a:solidFill>
              </a:rPr>
              <a:t> (3)</a:t>
            </a:r>
            <a:r>
              <a:rPr lang="en-US" b="1" dirty="0">
                <a:solidFill>
                  <a:schemeClr val="dk1"/>
                </a:solidFill>
              </a:rPr>
              <a:t> </a:t>
            </a:r>
            <a:r>
              <a:rPr lang="en-US" b="1" dirty="0" err="1">
                <a:solidFill>
                  <a:schemeClr val="dk1"/>
                </a:solidFill>
              </a:rPr>
              <a:t>εξωτερικούς</a:t>
            </a:r>
            <a:r>
              <a:rPr lang="en-US" b="1" dirty="0">
                <a:solidFill>
                  <a:schemeClr val="dk1"/>
                </a:solidFill>
              </a:rPr>
              <a:t> πα</a:t>
            </a:r>
            <a:r>
              <a:rPr lang="en-US" b="1" dirty="0" err="1">
                <a:solidFill>
                  <a:schemeClr val="dk1"/>
                </a:solidFill>
              </a:rPr>
              <a:t>ράγοντες</a:t>
            </a:r>
            <a:r>
              <a:rPr lang="en-US" b="1" dirty="0">
                <a:solidFill>
                  <a:schemeClr val="dk1"/>
                </a:solidFill>
              </a:rPr>
              <a:t> </a:t>
            </a:r>
            <a:r>
              <a:rPr lang="en-US" dirty="0">
                <a:solidFill>
                  <a:schemeClr val="dk1"/>
                </a:solidFill>
              </a:rPr>
              <a:t>π</a:t>
            </a:r>
            <a:r>
              <a:rPr lang="en-US" dirty="0" err="1">
                <a:solidFill>
                  <a:schemeClr val="dk1"/>
                </a:solidFill>
              </a:rPr>
              <a:t>ου</a:t>
            </a:r>
            <a:r>
              <a:rPr lang="en-US" dirty="0">
                <a:solidFill>
                  <a:schemeClr val="dk1"/>
                </a:solidFill>
              </a:rPr>
              <a:t> </a:t>
            </a:r>
            <a:r>
              <a:rPr lang="en-US" dirty="0" err="1">
                <a:solidFill>
                  <a:schemeClr val="dk1"/>
                </a:solidFill>
              </a:rPr>
              <a:t>δι</a:t>
            </a:r>
            <a:r>
              <a:rPr lang="en-US" dirty="0">
                <a:solidFill>
                  <a:schemeClr val="dk1"/>
                </a:solidFill>
              </a:rPr>
              <a:t>αμορφώνουν τις ψηφιακές εμπειρίες τους (</a:t>
            </a:r>
            <a:r>
              <a:rPr lang="el-GR" dirty="0">
                <a:solidFill>
                  <a:schemeClr val="dk1"/>
                </a:solidFill>
              </a:rPr>
              <a:t>π.χ. </a:t>
            </a:r>
            <a:r>
              <a:rPr lang="en-US" dirty="0">
                <a:solidFill>
                  <a:schemeClr val="dk1"/>
                </a:solidFill>
              </a:rPr>
              <a:t>κα</a:t>
            </a:r>
            <a:r>
              <a:rPr lang="en-US" dirty="0" err="1">
                <a:solidFill>
                  <a:schemeClr val="dk1"/>
                </a:solidFill>
              </a:rPr>
              <a:t>νόνες</a:t>
            </a:r>
            <a:r>
              <a:rPr lang="en-US" dirty="0">
                <a:solidFill>
                  <a:schemeClr val="dk1"/>
                </a:solidFill>
              </a:rPr>
              <a:t> χρήσης συσκευών στο σχολείο, ρουτίνες χρήσης οθονών στην οικογένεια, πρόσβαση σε σταθερό internet).</a:t>
            </a:r>
            <a:endParaRPr dirty="0">
              <a:solidFill>
                <a:schemeClr val="dk1"/>
              </a:solidFill>
            </a:endParaRPr>
          </a:p>
          <a:p>
            <a:pPr marL="0" lvl="0" indent="0" algn="l" rtl="0">
              <a:lnSpc>
                <a:spcPct val="107000"/>
              </a:lnSpc>
              <a:spcBef>
                <a:spcPts val="1200"/>
              </a:spcBef>
              <a:spcAft>
                <a:spcPts val="0"/>
              </a:spcAft>
              <a:buNone/>
            </a:pPr>
            <a:r>
              <a:rPr lang="en-US" dirty="0" err="1">
                <a:solidFill>
                  <a:schemeClr val="dk1"/>
                </a:solidFill>
              </a:rPr>
              <a:t>Ενθ</a:t>
            </a:r>
            <a:r>
              <a:rPr lang="en-US" dirty="0">
                <a:solidFill>
                  <a:schemeClr val="dk1"/>
                </a:solidFill>
              </a:rPr>
              <a:t>αρρύνετε τους</a:t>
            </a:r>
            <a:r>
              <a:rPr lang="el-GR" dirty="0">
                <a:solidFill>
                  <a:schemeClr val="dk1"/>
                </a:solidFill>
              </a:rPr>
              <a:t>/τις</a:t>
            </a:r>
            <a:r>
              <a:rPr lang="en-US" dirty="0">
                <a:solidFill>
                  <a:schemeClr val="dk1"/>
                </a:solidFill>
              </a:rPr>
              <a:t> </a:t>
            </a:r>
            <a:r>
              <a:rPr lang="en-US" dirty="0" err="1">
                <a:solidFill>
                  <a:schemeClr val="dk1"/>
                </a:solidFill>
              </a:rPr>
              <a:t>συμμετέχοντες</a:t>
            </a:r>
            <a:r>
              <a:rPr lang="el-GR" dirty="0">
                <a:solidFill>
                  <a:schemeClr val="dk1"/>
                </a:solidFill>
              </a:rPr>
              <a:t>/-</a:t>
            </a:r>
            <a:r>
              <a:rPr lang="el-GR" dirty="0" err="1">
                <a:solidFill>
                  <a:schemeClr val="dk1"/>
                </a:solidFill>
              </a:rPr>
              <a:t>χουσες</a:t>
            </a:r>
            <a:r>
              <a:rPr lang="en-US" dirty="0">
                <a:solidFill>
                  <a:schemeClr val="dk1"/>
                </a:solidFill>
              </a:rPr>
              <a:t> να γράψουν σύντομα, συγκεκριμένα παραδείγματα αντί για γενικές δηλώσεις.</a:t>
            </a:r>
            <a:endParaRPr dirty="0">
              <a:solidFill>
                <a:schemeClr val="dk1"/>
              </a:solidFill>
            </a:endParaRPr>
          </a:p>
          <a:p>
            <a:pPr marL="0" lvl="0" indent="0" algn="l" rtl="0">
              <a:lnSpc>
                <a:spcPct val="107000"/>
              </a:lnSpc>
              <a:spcBef>
                <a:spcPts val="1400"/>
              </a:spcBef>
              <a:spcAft>
                <a:spcPts val="0"/>
              </a:spcAft>
              <a:buNone/>
            </a:pPr>
            <a:r>
              <a:rPr lang="en-US" b="1" dirty="0" err="1">
                <a:solidFill>
                  <a:schemeClr val="dk1"/>
                </a:solidFill>
              </a:rPr>
              <a:t>Βήμ</a:t>
            </a:r>
            <a:r>
              <a:rPr lang="en-US" b="1" dirty="0">
                <a:solidFill>
                  <a:schemeClr val="dk1"/>
                </a:solidFill>
              </a:rPr>
              <a:t>α</a:t>
            </a:r>
            <a:r>
              <a:rPr lang="el-GR" b="1" dirty="0">
                <a:solidFill>
                  <a:schemeClr val="dk1"/>
                </a:solidFill>
              </a:rPr>
              <a:t> </a:t>
            </a:r>
            <a:r>
              <a:rPr lang="el-GR" b="1" dirty="0" err="1">
                <a:solidFill>
                  <a:schemeClr val="dk1"/>
                </a:solidFill>
              </a:rPr>
              <a:t>2ο</a:t>
            </a:r>
            <a:r>
              <a:rPr lang="el-GR" b="1" dirty="0">
                <a:solidFill>
                  <a:schemeClr val="dk1"/>
                </a:solidFill>
              </a:rPr>
              <a:t>:</a:t>
            </a:r>
            <a:endParaRPr b="1" dirty="0">
              <a:solidFill>
                <a:schemeClr val="dk1"/>
              </a:solidFill>
            </a:endParaRPr>
          </a:p>
          <a:p>
            <a:pPr marL="0" lvl="0" indent="0" algn="l" rtl="0">
              <a:lnSpc>
                <a:spcPct val="107000"/>
              </a:lnSpc>
              <a:spcBef>
                <a:spcPts val="1200"/>
              </a:spcBef>
              <a:spcAft>
                <a:spcPts val="1200"/>
              </a:spcAft>
              <a:buNone/>
            </a:pPr>
            <a:r>
              <a:rPr lang="el-GR" dirty="0" err="1">
                <a:solidFill>
                  <a:schemeClr val="dk1"/>
                </a:solidFill>
              </a:rPr>
              <a:t>Αντιστοιχίσ</a:t>
            </a:r>
            <a:r>
              <a:rPr lang="en-US" dirty="0" err="1">
                <a:solidFill>
                  <a:schemeClr val="dk1"/>
                </a:solidFill>
              </a:rPr>
              <a:t>τε</a:t>
            </a:r>
            <a:r>
              <a:rPr lang="en-US" dirty="0">
                <a:solidFill>
                  <a:schemeClr val="dk1"/>
                </a:solidFill>
              </a:rPr>
              <a:t> τα </a:t>
            </a:r>
            <a:r>
              <a:rPr lang="el-GR" dirty="0">
                <a:solidFill>
                  <a:schemeClr val="dk1"/>
                </a:solidFill>
              </a:rPr>
              <a:t>τέσσερα (</a:t>
            </a:r>
            <a:r>
              <a:rPr lang="en-US" dirty="0">
                <a:solidFill>
                  <a:schemeClr val="dk1"/>
                </a:solidFill>
              </a:rPr>
              <a:t>4</a:t>
            </a:r>
            <a:r>
              <a:rPr lang="el-GR" dirty="0">
                <a:solidFill>
                  <a:schemeClr val="dk1"/>
                </a:solidFill>
              </a:rPr>
              <a:t>)</a:t>
            </a:r>
            <a:r>
              <a:rPr lang="en-US" dirty="0">
                <a:solidFill>
                  <a:schemeClr val="dk1"/>
                </a:solidFill>
              </a:rPr>
              <a:t> </a:t>
            </a:r>
            <a:r>
              <a:rPr lang="en-US" dirty="0" err="1">
                <a:solidFill>
                  <a:schemeClr val="dk1"/>
                </a:solidFill>
              </a:rPr>
              <a:t>σενάρι</a:t>
            </a:r>
            <a:r>
              <a:rPr lang="en-US" dirty="0">
                <a:solidFill>
                  <a:schemeClr val="dk1"/>
                </a:solidFill>
              </a:rPr>
              <a:t>α που ακολουθούν με τους κατάλληλους εσωτερικούς (</a:t>
            </a:r>
            <a:r>
              <a:rPr lang="el-GR" dirty="0">
                <a:solidFill>
                  <a:schemeClr val="dk1"/>
                </a:solidFill>
              </a:rPr>
              <a:t>Στοιχείο </a:t>
            </a:r>
            <a:r>
              <a:rPr lang="en-US" dirty="0" err="1">
                <a:solidFill>
                  <a:schemeClr val="dk1"/>
                </a:solidFill>
              </a:rPr>
              <a:t>PERMA</a:t>
            </a:r>
            <a:r>
              <a:rPr lang="en-US" dirty="0">
                <a:solidFill>
                  <a:schemeClr val="dk1"/>
                </a:solidFill>
              </a:rPr>
              <a:t>, DigComp και LifeComp) ή εξωτερικούς παράγοντες (Οικογένεια, Πολιτική, Πολιτισμός, Υποδομ</a:t>
            </a:r>
            <a:r>
              <a:rPr lang="el-GR" dirty="0" err="1">
                <a:solidFill>
                  <a:schemeClr val="dk1"/>
                </a:solidFill>
              </a:rPr>
              <a:t>ές</a:t>
            </a:r>
            <a:r>
              <a:rPr lang="en-US" dirty="0">
                <a:solidFill>
                  <a:schemeClr val="dk1"/>
                </a:solidFill>
              </a:rPr>
              <a:t>, Προγράμματα Σπουδών). </a:t>
            </a:r>
            <a:r>
              <a:rPr lang="en-US" dirty="0" err="1">
                <a:solidFill>
                  <a:schemeClr val="dk1"/>
                </a:solidFill>
              </a:rPr>
              <a:t>Χρησιμο</a:t>
            </a:r>
            <a:r>
              <a:rPr lang="en-US" dirty="0">
                <a:solidFill>
                  <a:schemeClr val="dk1"/>
                </a:solidFill>
              </a:rPr>
              <a:t>ποιήστε το παράδειγμα ως οδηγό:</a:t>
            </a:r>
            <a:endParaRPr dirty="0">
              <a:solidFill>
                <a:schemeClr val="dk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3ae6d943e68_0_549"/>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75" name="Google Shape;575;g3ae6d943e68_0_549"/>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3.7 </a:t>
            </a:r>
            <a:r>
              <a:rPr lang="en-US" dirty="0" err="1"/>
              <a:t>Δρ</a:t>
            </a:r>
            <a:r>
              <a:rPr lang="en-US" dirty="0"/>
              <a:t>αστηριότητα 2 - Κατανόηση των </a:t>
            </a:r>
            <a:r>
              <a:rPr lang="el-GR" dirty="0"/>
              <a:t>Ε</a:t>
            </a:r>
            <a:r>
              <a:rPr lang="en-US" dirty="0" err="1"/>
              <a:t>σωτερικών</a:t>
            </a:r>
            <a:r>
              <a:rPr lang="en-US" dirty="0"/>
              <a:t> και </a:t>
            </a:r>
            <a:r>
              <a:rPr lang="el-GR" dirty="0" err="1"/>
              <a:t>Ε</a:t>
            </a:r>
            <a:r>
              <a:rPr lang="en-US" dirty="0" err="1"/>
              <a:t>ξωτερικών</a:t>
            </a:r>
            <a:r>
              <a:rPr lang="en-US" dirty="0"/>
              <a:t> </a:t>
            </a:r>
            <a:r>
              <a:rPr lang="el-GR" dirty="0"/>
              <a:t>Π</a:t>
            </a:r>
            <a:r>
              <a:rPr lang="en-US" dirty="0"/>
              <a:t>αρα</a:t>
            </a:r>
            <a:r>
              <a:rPr lang="en-US" dirty="0" err="1"/>
              <a:t>γόντων</a:t>
            </a:r>
            <a:r>
              <a:rPr lang="en-US" dirty="0"/>
              <a:t> </a:t>
            </a:r>
            <a:r>
              <a:rPr lang="en-US" dirty="0" err="1"/>
              <a:t>του</a:t>
            </a:r>
            <a:r>
              <a:rPr lang="en-US" dirty="0"/>
              <a:t> </a:t>
            </a:r>
            <a:r>
              <a:rPr lang="el-GR" dirty="0"/>
              <a:t>Π</a:t>
            </a:r>
            <a:r>
              <a:rPr lang="en-US" dirty="0"/>
              <a:t>λα</a:t>
            </a:r>
            <a:r>
              <a:rPr lang="en-US" dirty="0" err="1"/>
              <a:t>ισίου</a:t>
            </a:r>
            <a:r>
              <a:rPr lang="en-US" dirty="0"/>
              <a:t> </a:t>
            </a:r>
            <a:r>
              <a:rPr lang="en-US" dirty="0" err="1"/>
              <a:t>PERMA</a:t>
            </a:r>
            <a:r>
              <a:rPr lang="en-US" dirty="0"/>
              <a:t>-Digital</a:t>
            </a:r>
            <a:endParaRPr dirty="0"/>
          </a:p>
        </p:txBody>
      </p:sp>
      <p:sp>
        <p:nvSpPr>
          <p:cNvPr id="576" name="Google Shape;576;g3ae6d943e68_0_549"/>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a:solidFill>
                <a:srgbClr val="000000"/>
              </a:solidFill>
            </a:endParaRPr>
          </a:p>
          <a:p>
            <a:pPr marL="0" lvl="0" indent="0" algn="l" rtl="0">
              <a:lnSpc>
                <a:spcPct val="107000"/>
              </a:lnSpc>
              <a:spcBef>
                <a:spcPts val="1200"/>
              </a:spcBef>
              <a:spcAft>
                <a:spcPts val="0"/>
              </a:spcAft>
              <a:buNone/>
            </a:pPr>
            <a:r>
              <a:rPr lang="en-US">
                <a:solidFill>
                  <a:srgbClr val="000000"/>
                </a:solidFill>
              </a:rPr>
              <a:t>Παράδειγμα</a:t>
            </a:r>
            <a:endParaRPr>
              <a:solidFill>
                <a:srgbClr val="000000"/>
              </a:solidFill>
            </a:endParaRPr>
          </a:p>
          <a:p>
            <a:pPr marL="0" lvl="0" indent="0" algn="l" rtl="0">
              <a:lnSpc>
                <a:spcPct val="107000"/>
              </a:lnSpc>
              <a:spcBef>
                <a:spcPts val="1200"/>
              </a:spcBef>
              <a:spcAft>
                <a:spcPts val="1200"/>
              </a:spcAft>
              <a:buNone/>
            </a:pPr>
            <a:endParaRPr>
              <a:solidFill>
                <a:srgbClr val="000000"/>
              </a:solidFill>
            </a:endParaRPr>
          </a:p>
        </p:txBody>
      </p:sp>
      <p:graphicFrame>
        <p:nvGraphicFramePr>
          <p:cNvPr id="577" name="Google Shape;577;g3ae6d943e68_0_549"/>
          <p:cNvGraphicFramePr/>
          <p:nvPr>
            <p:extLst>
              <p:ext uri="{D42A27DB-BD31-4B8C-83A1-F6EECF244321}">
                <p14:modId xmlns:p14="http://schemas.microsoft.com/office/powerpoint/2010/main" val="1364758034"/>
              </p:ext>
            </p:extLst>
          </p:nvPr>
        </p:nvGraphicFramePr>
        <p:xfrm>
          <a:off x="1748475" y="1663700"/>
          <a:ext cx="9110025" cy="4905642"/>
        </p:xfrm>
        <a:graphic>
          <a:graphicData uri="http://schemas.openxmlformats.org/drawingml/2006/table">
            <a:tbl>
              <a:tblPr>
                <a:noFill/>
                <a:tableStyleId>{0992D453-EDEB-47C2-ACD6-50B47A55E5B0}</a:tableStyleId>
              </a:tblPr>
              <a:tblGrid>
                <a:gridCol w="4347525">
                  <a:extLst>
                    <a:ext uri="{9D8B030D-6E8A-4147-A177-3AD203B41FA5}">
                      <a16:colId xmlns:a16="http://schemas.microsoft.com/office/drawing/2014/main" val="20000"/>
                    </a:ext>
                  </a:extLst>
                </a:gridCol>
                <a:gridCol w="2369400">
                  <a:extLst>
                    <a:ext uri="{9D8B030D-6E8A-4147-A177-3AD203B41FA5}">
                      <a16:colId xmlns:a16="http://schemas.microsoft.com/office/drawing/2014/main" val="20001"/>
                    </a:ext>
                  </a:extLst>
                </a:gridCol>
                <a:gridCol w="2393100">
                  <a:extLst>
                    <a:ext uri="{9D8B030D-6E8A-4147-A177-3AD203B41FA5}">
                      <a16:colId xmlns:a16="http://schemas.microsoft.com/office/drawing/2014/main" val="20002"/>
                    </a:ext>
                  </a:extLst>
                </a:gridCol>
              </a:tblGrid>
              <a:tr h="330000">
                <a:tc>
                  <a:txBody>
                    <a:bodyPr/>
                    <a:lstStyle/>
                    <a:p>
                      <a:pPr marL="0" lvl="0" indent="0" algn="l" rtl="0">
                        <a:spcBef>
                          <a:spcPts val="0"/>
                        </a:spcBef>
                        <a:spcAft>
                          <a:spcPts val="0"/>
                        </a:spcAft>
                        <a:buNone/>
                      </a:pPr>
                      <a:r>
                        <a:rPr lang="en-US" sz="1500" b="1" dirty="0" err="1">
                          <a:solidFill>
                            <a:srgbClr val="080301"/>
                          </a:solidFill>
                          <a:latin typeface="Calibri"/>
                          <a:ea typeface="Calibri"/>
                          <a:cs typeface="Calibri"/>
                          <a:sym typeface="Calibri"/>
                        </a:rPr>
                        <a:t>Σενάριο</a:t>
                      </a:r>
                      <a:endParaRPr sz="1500" b="1" dirty="0">
                        <a:solidFill>
                          <a:srgbClr val="080301"/>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US" sz="1500" b="1" dirty="0">
                          <a:solidFill>
                            <a:srgbClr val="080301"/>
                          </a:solidFill>
                          <a:latin typeface="Calibri"/>
                          <a:ea typeface="Calibri"/>
                          <a:cs typeface="Calibri"/>
                          <a:sym typeface="Calibri"/>
                        </a:rPr>
                        <a:t>Εσωτερικοί πα</a:t>
                      </a:r>
                      <a:r>
                        <a:rPr lang="en-US" sz="1500" b="1" dirty="0" err="1">
                          <a:solidFill>
                            <a:srgbClr val="080301"/>
                          </a:solidFill>
                          <a:latin typeface="Calibri"/>
                          <a:ea typeface="Calibri"/>
                          <a:cs typeface="Calibri"/>
                          <a:sym typeface="Calibri"/>
                        </a:rPr>
                        <a:t>ράγοντες</a:t>
                      </a:r>
                      <a:endParaRPr sz="1500" b="1" dirty="0">
                        <a:solidFill>
                          <a:srgbClr val="080301"/>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r>
                        <a:rPr lang="en-US" sz="1500" b="1">
                          <a:solidFill>
                            <a:srgbClr val="080301"/>
                          </a:solidFill>
                          <a:latin typeface="Calibri"/>
                          <a:ea typeface="Calibri"/>
                          <a:cs typeface="Calibri"/>
                          <a:sym typeface="Calibri"/>
                        </a:rPr>
                        <a:t>Εξωτερικοί παράγοντες</a:t>
                      </a:r>
                      <a:endParaRPr sz="1500" b="1">
                        <a:solidFill>
                          <a:srgbClr val="08030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0"/>
                  </a:ext>
                </a:extLst>
              </a:tr>
              <a:tr h="860375">
                <a:tc>
                  <a:txBody>
                    <a:bodyPr/>
                    <a:lstStyle/>
                    <a:p>
                      <a:pPr marL="0" lvl="0" indent="0" algn="l" rtl="0">
                        <a:lnSpc>
                          <a:spcPct val="107000"/>
                        </a:lnSpc>
                        <a:spcBef>
                          <a:spcPts val="1200"/>
                        </a:spcBef>
                        <a:spcAft>
                          <a:spcPts val="1200"/>
                        </a:spcAft>
                        <a:buNone/>
                      </a:pPr>
                      <a:r>
                        <a:rPr lang="en-US" sz="1500" dirty="0">
                          <a:solidFill>
                            <a:srgbClr val="080301"/>
                          </a:solidFill>
                          <a:latin typeface="Calibri"/>
                          <a:ea typeface="Calibri"/>
                          <a:cs typeface="Calibri"/>
                          <a:sym typeface="Calibri"/>
                        </a:rPr>
                        <a:t> </a:t>
                      </a:r>
                      <a:r>
                        <a:rPr lang="en-US" sz="1500" b="1" dirty="0">
                          <a:solidFill>
                            <a:srgbClr val="080301"/>
                          </a:solidFill>
                          <a:latin typeface="Calibri"/>
                          <a:ea typeface="Calibri"/>
                          <a:cs typeface="Calibri"/>
                          <a:sym typeface="Calibri"/>
                        </a:rPr>
                        <a:t>Πα</a:t>
                      </a:r>
                      <a:r>
                        <a:rPr lang="en-US" sz="1500" b="1" dirty="0" err="1">
                          <a:solidFill>
                            <a:srgbClr val="080301"/>
                          </a:solidFill>
                          <a:latin typeface="Calibri"/>
                          <a:ea typeface="Calibri"/>
                          <a:cs typeface="Calibri"/>
                          <a:sym typeface="Calibri"/>
                        </a:rPr>
                        <a:t>ράδειγμ</a:t>
                      </a:r>
                      <a:r>
                        <a:rPr lang="en-US" sz="1500" b="1" dirty="0">
                          <a:solidFill>
                            <a:srgbClr val="080301"/>
                          </a:solidFill>
                          <a:latin typeface="Calibri"/>
                          <a:ea typeface="Calibri"/>
                          <a:cs typeface="Calibri"/>
                          <a:sym typeface="Calibri"/>
                        </a:rPr>
                        <a:t>α</a:t>
                      </a:r>
                      <a:r>
                        <a:rPr lang="el-GR" sz="1500" b="0" dirty="0">
                          <a:solidFill>
                            <a:srgbClr val="080301"/>
                          </a:solidFill>
                          <a:latin typeface="Calibri"/>
                          <a:ea typeface="Calibri"/>
                          <a:cs typeface="Calibri"/>
                          <a:sym typeface="Calibri"/>
                        </a:rPr>
                        <a:t>:</a:t>
                      </a:r>
                      <a:r>
                        <a:rPr lang="el-GR" sz="1500" b="0" baseline="0" dirty="0">
                          <a:solidFill>
                            <a:srgbClr val="080301"/>
                          </a:solidFill>
                          <a:latin typeface="Calibri"/>
                          <a:ea typeface="Calibri"/>
                          <a:cs typeface="Calibri"/>
                          <a:sym typeface="Calibri"/>
                        </a:rPr>
                        <a:t> </a:t>
                      </a:r>
                      <a:r>
                        <a:rPr lang="el-GR" sz="1500" dirty="0">
                          <a:solidFill>
                            <a:srgbClr val="080301"/>
                          </a:solidFill>
                          <a:latin typeface="Calibri"/>
                          <a:ea typeface="Calibri"/>
                          <a:cs typeface="Calibri"/>
                          <a:sym typeface="Calibri"/>
                        </a:rPr>
                        <a:t>Οι μαθήτριες/-</a:t>
                      </a:r>
                      <a:r>
                        <a:rPr lang="el-GR" sz="1500" dirty="0" err="1">
                          <a:solidFill>
                            <a:srgbClr val="080301"/>
                          </a:solidFill>
                          <a:latin typeface="Calibri"/>
                          <a:ea typeface="Calibri"/>
                          <a:cs typeface="Calibri"/>
                          <a:sym typeface="Calibri"/>
                        </a:rPr>
                        <a:t>τριες</a:t>
                      </a: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εκνευρίζοντ</a:t>
                      </a:r>
                      <a:r>
                        <a:rPr lang="en-US" sz="1500" dirty="0">
                          <a:solidFill>
                            <a:srgbClr val="080301"/>
                          </a:solidFill>
                          <a:latin typeface="Calibri"/>
                          <a:ea typeface="Calibri"/>
                          <a:cs typeface="Calibri"/>
                          <a:sym typeface="Calibri"/>
                        </a:rPr>
                        <a:t>αι όταν μια εφαρμογή «κολλάει».</a:t>
                      </a:r>
                      <a:endParaRPr sz="1500" dirty="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1200"/>
                        </a:spcBef>
                        <a:spcAft>
                          <a:spcPts val="1200"/>
                        </a:spcAft>
                        <a:buNone/>
                      </a:pP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PERMA</a:t>
                      </a: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Θετικά</a:t>
                      </a:r>
                      <a:r>
                        <a:rPr lang="en-US" sz="1500" dirty="0">
                          <a:solidFill>
                            <a:srgbClr val="080301"/>
                          </a:solidFill>
                          <a:latin typeface="Calibri"/>
                          <a:ea typeface="Calibri"/>
                          <a:cs typeface="Calibri"/>
                          <a:sym typeface="Calibri"/>
                        </a:rPr>
                        <a:t> </a:t>
                      </a:r>
                      <a:r>
                        <a:rPr lang="el-GR" sz="1500" dirty="0">
                          <a:solidFill>
                            <a:srgbClr val="080301"/>
                          </a:solidFill>
                          <a:latin typeface="Calibri"/>
                          <a:ea typeface="Calibri"/>
                          <a:cs typeface="Calibri"/>
                          <a:sym typeface="Calibri"/>
                        </a:rPr>
                        <a:t>Σ</a:t>
                      </a:r>
                      <a:r>
                        <a:rPr lang="en-US" sz="1500" dirty="0" err="1">
                          <a:solidFill>
                            <a:srgbClr val="080301"/>
                          </a:solidFill>
                          <a:latin typeface="Calibri"/>
                          <a:ea typeface="Calibri"/>
                          <a:cs typeface="Calibri"/>
                          <a:sym typeface="Calibri"/>
                        </a:rPr>
                        <a:t>υν</a:t>
                      </a:r>
                      <a:r>
                        <a:rPr lang="en-US" sz="1500" dirty="0">
                          <a:solidFill>
                            <a:srgbClr val="080301"/>
                          </a:solidFill>
                          <a:latin typeface="Calibri"/>
                          <a:ea typeface="Calibri"/>
                          <a:cs typeface="Calibri"/>
                          <a:sym typeface="Calibri"/>
                        </a:rPr>
                        <a:t>αισθήματα</a:t>
                      </a:r>
                      <a:br>
                        <a:rPr lang="en-US" sz="1500" dirty="0">
                          <a:solidFill>
                            <a:srgbClr val="080301"/>
                          </a:solidFill>
                          <a:latin typeface="Calibri"/>
                          <a:ea typeface="Calibri"/>
                          <a:cs typeface="Calibri"/>
                          <a:sym typeface="Calibri"/>
                        </a:rPr>
                      </a:br>
                      <a:r>
                        <a:rPr lang="en-US" sz="1500" dirty="0">
                          <a:solidFill>
                            <a:srgbClr val="080301"/>
                          </a:solidFill>
                          <a:latin typeface="Calibri"/>
                          <a:ea typeface="Calibri"/>
                          <a:cs typeface="Calibri"/>
                          <a:sym typeface="Calibri"/>
                        </a:rPr>
                        <a:t> LifeComp: Αυτορρύθμιση</a:t>
                      </a:r>
                      <a:endParaRPr sz="1500" dirty="0">
                        <a:solidFill>
                          <a:srgbClr val="080301"/>
                        </a:solidFill>
                        <a:latin typeface="Calibri"/>
                        <a:ea typeface="Calibri"/>
                        <a:cs typeface="Calibri"/>
                        <a:sym typeface="Calibri"/>
                      </a:endParaRPr>
                    </a:p>
                  </a:txBody>
                  <a:tcPr marL="63500" marR="63500" marT="63500" marB="63500"/>
                </a:tc>
                <a:tc>
                  <a:txBody>
                    <a:bodyPr/>
                    <a:lstStyle/>
                    <a:p>
                      <a:pPr marL="0" lvl="0" indent="0" algn="l" rtl="0">
                        <a:spcBef>
                          <a:spcPts val="0"/>
                        </a:spcBef>
                        <a:spcAft>
                          <a:spcPts val="0"/>
                        </a:spcAft>
                        <a:buNone/>
                      </a:pPr>
                      <a:endParaRPr sz="1500">
                        <a:solidFill>
                          <a:srgbClr val="08030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1"/>
                  </a:ext>
                </a:extLst>
              </a:tr>
              <a:tr h="718950">
                <a:tc>
                  <a:txBody>
                    <a:bodyPr/>
                    <a:lstStyle/>
                    <a:p>
                      <a:pPr marL="0" lvl="0" indent="0" algn="l" rtl="0">
                        <a:lnSpc>
                          <a:spcPct val="107000"/>
                        </a:lnSpc>
                        <a:spcBef>
                          <a:spcPts val="0"/>
                        </a:spcBef>
                        <a:spcAft>
                          <a:spcPts val="1200"/>
                        </a:spcAft>
                        <a:buNone/>
                      </a:pPr>
                      <a:r>
                        <a:rPr lang="en-US" sz="1500" dirty="0">
                          <a:solidFill>
                            <a:srgbClr val="080301"/>
                          </a:solidFill>
                          <a:latin typeface="Calibri"/>
                          <a:ea typeface="Calibri"/>
                          <a:cs typeface="Calibri"/>
                          <a:sym typeface="Calibri"/>
                        </a:rPr>
                        <a:t> </a:t>
                      </a:r>
                      <a:r>
                        <a:rPr lang="en-US" sz="1500" b="1" dirty="0">
                          <a:solidFill>
                            <a:srgbClr val="080301"/>
                          </a:solidFill>
                          <a:latin typeface="Calibri"/>
                          <a:ea typeface="Calibri"/>
                          <a:cs typeface="Calibri"/>
                          <a:sym typeface="Calibri"/>
                        </a:rPr>
                        <a:t>Πα</a:t>
                      </a:r>
                      <a:r>
                        <a:rPr lang="en-US" sz="1500" b="1" dirty="0" err="1">
                          <a:solidFill>
                            <a:srgbClr val="080301"/>
                          </a:solidFill>
                          <a:latin typeface="Calibri"/>
                          <a:ea typeface="Calibri"/>
                          <a:cs typeface="Calibri"/>
                          <a:sym typeface="Calibri"/>
                        </a:rPr>
                        <a:t>ράδειγμ</a:t>
                      </a:r>
                      <a:r>
                        <a:rPr lang="en-US" sz="1500" b="1" dirty="0">
                          <a:solidFill>
                            <a:srgbClr val="080301"/>
                          </a:solidFill>
                          <a:latin typeface="Calibri"/>
                          <a:ea typeface="Calibri"/>
                          <a:cs typeface="Calibri"/>
                          <a:sym typeface="Calibri"/>
                        </a:rPr>
                        <a:t>α</a:t>
                      </a:r>
                      <a:r>
                        <a:rPr lang="el-GR" sz="1500" b="1" dirty="0">
                          <a:solidFill>
                            <a:srgbClr val="080301"/>
                          </a:solidFill>
                          <a:latin typeface="Calibri"/>
                          <a:ea typeface="Calibri"/>
                          <a:cs typeface="Calibri"/>
                          <a:sym typeface="Calibri"/>
                        </a:rPr>
                        <a:t>:</a:t>
                      </a:r>
                      <a:r>
                        <a:rPr lang="en-US" sz="1500" b="1" dirty="0">
                          <a:solidFill>
                            <a:srgbClr val="080301"/>
                          </a:solidFill>
                          <a:latin typeface="Calibri"/>
                          <a:ea typeface="Calibri"/>
                          <a:cs typeface="Calibri"/>
                          <a:sym typeface="Calibri"/>
                        </a:rPr>
                        <a:t> </a:t>
                      </a:r>
                      <a:r>
                        <a:rPr lang="el-GR" sz="1500" dirty="0">
                          <a:solidFill>
                            <a:srgbClr val="080301"/>
                          </a:solidFill>
                          <a:latin typeface="Calibri"/>
                          <a:ea typeface="Calibri"/>
                          <a:cs typeface="Calibri"/>
                          <a:sym typeface="Calibri"/>
                        </a:rPr>
                        <a:t>Δεν υπάρχουν </a:t>
                      </a:r>
                      <a:r>
                        <a:rPr lang="en-US" sz="1500" dirty="0" err="1">
                          <a:solidFill>
                            <a:srgbClr val="080301"/>
                          </a:solidFill>
                          <a:latin typeface="Calibri"/>
                          <a:ea typeface="Calibri"/>
                          <a:cs typeface="Calibri"/>
                          <a:sym typeface="Calibri"/>
                        </a:rPr>
                        <a:t>συνε</a:t>
                      </a:r>
                      <a:r>
                        <a:rPr lang="en-US" sz="1500" dirty="0">
                          <a:solidFill>
                            <a:srgbClr val="080301"/>
                          </a:solidFill>
                          <a:latin typeface="Calibri"/>
                          <a:ea typeface="Calibri"/>
                          <a:cs typeface="Calibri"/>
                          <a:sym typeface="Calibri"/>
                        </a:rPr>
                        <a:t>πείς κανόνες σχετικά με τη χρήση συσκευών</a:t>
                      </a:r>
                      <a:r>
                        <a:rPr lang="el-GR" sz="1500" dirty="0">
                          <a:solidFill>
                            <a:srgbClr val="080301"/>
                          </a:solidFill>
                          <a:latin typeface="Calibri"/>
                          <a:ea typeface="Calibri"/>
                          <a:cs typeface="Calibri"/>
                          <a:sym typeface="Calibri"/>
                        </a:rPr>
                        <a:t>.</a:t>
                      </a:r>
                      <a:endParaRPr sz="1500" dirty="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1200"/>
                        </a:spcBef>
                        <a:spcAft>
                          <a:spcPts val="1200"/>
                        </a:spcAft>
                        <a:buNone/>
                      </a:pPr>
                      <a:endParaRPr sz="150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0"/>
                        </a:spcBef>
                        <a:spcAft>
                          <a:spcPts val="1200"/>
                        </a:spcAft>
                        <a:buNone/>
                      </a:pPr>
                      <a:r>
                        <a:rPr lang="en-US" sz="1500" dirty="0" err="1">
                          <a:solidFill>
                            <a:srgbClr val="080301"/>
                          </a:solidFill>
                          <a:latin typeface="Calibri"/>
                          <a:ea typeface="Calibri"/>
                          <a:cs typeface="Calibri"/>
                          <a:sym typeface="Calibri"/>
                        </a:rPr>
                        <a:t>Συνθήκες</a:t>
                      </a: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στο</a:t>
                      </a:r>
                      <a:r>
                        <a:rPr lang="en-US" sz="1500" dirty="0">
                          <a:solidFill>
                            <a:srgbClr val="080301"/>
                          </a:solidFill>
                          <a:latin typeface="Calibri"/>
                          <a:ea typeface="Calibri"/>
                          <a:cs typeface="Calibri"/>
                          <a:sym typeface="Calibri"/>
                        </a:rPr>
                        <a:t> </a:t>
                      </a:r>
                      <a:r>
                        <a:rPr lang="el-GR" sz="1500" dirty="0">
                          <a:solidFill>
                            <a:srgbClr val="080301"/>
                          </a:solidFill>
                          <a:latin typeface="Calibri"/>
                          <a:ea typeface="Calibri"/>
                          <a:cs typeface="Calibri"/>
                          <a:sym typeface="Calibri"/>
                        </a:rPr>
                        <a:t>Σ</a:t>
                      </a:r>
                      <a:r>
                        <a:rPr lang="en-US" sz="1500" dirty="0" err="1">
                          <a:solidFill>
                            <a:srgbClr val="080301"/>
                          </a:solidFill>
                          <a:latin typeface="Calibri"/>
                          <a:ea typeface="Calibri"/>
                          <a:cs typeface="Calibri"/>
                          <a:sym typeface="Calibri"/>
                        </a:rPr>
                        <a:t>χολείο</a:t>
                      </a:r>
                      <a:r>
                        <a:rPr lang="en-US" sz="1500" dirty="0">
                          <a:solidFill>
                            <a:srgbClr val="080301"/>
                          </a:solidFill>
                          <a:latin typeface="Calibri"/>
                          <a:ea typeface="Calibri"/>
                          <a:cs typeface="Calibri"/>
                          <a:sym typeface="Calibri"/>
                        </a:rPr>
                        <a:t>: Σα</a:t>
                      </a:r>
                      <a:r>
                        <a:rPr lang="en-US" sz="1500" dirty="0" err="1">
                          <a:solidFill>
                            <a:srgbClr val="080301"/>
                          </a:solidFill>
                          <a:latin typeface="Calibri"/>
                          <a:ea typeface="Calibri"/>
                          <a:cs typeface="Calibri"/>
                          <a:sym typeface="Calibri"/>
                        </a:rPr>
                        <a:t>φείς</a:t>
                      </a:r>
                      <a:r>
                        <a:rPr lang="en-US" sz="1500" dirty="0">
                          <a:solidFill>
                            <a:srgbClr val="080301"/>
                          </a:solidFill>
                          <a:latin typeface="Calibri"/>
                          <a:ea typeface="Calibri"/>
                          <a:cs typeface="Calibri"/>
                          <a:sym typeface="Calibri"/>
                        </a:rPr>
                        <a:t> </a:t>
                      </a:r>
                      <a:r>
                        <a:rPr lang="el-GR" sz="1500" dirty="0">
                          <a:solidFill>
                            <a:srgbClr val="080301"/>
                          </a:solidFill>
                          <a:latin typeface="Calibri"/>
                          <a:ea typeface="Calibri"/>
                          <a:cs typeface="Calibri"/>
                          <a:sym typeface="Calibri"/>
                        </a:rPr>
                        <a:t>Ψ</a:t>
                      </a:r>
                      <a:r>
                        <a:rPr lang="en-US" sz="1500" dirty="0" err="1">
                          <a:solidFill>
                            <a:srgbClr val="080301"/>
                          </a:solidFill>
                          <a:latin typeface="Calibri"/>
                          <a:ea typeface="Calibri"/>
                          <a:cs typeface="Calibri"/>
                          <a:sym typeface="Calibri"/>
                        </a:rPr>
                        <a:t>ηφι</a:t>
                      </a:r>
                      <a:r>
                        <a:rPr lang="en-US" sz="1500" dirty="0">
                          <a:solidFill>
                            <a:srgbClr val="080301"/>
                          </a:solidFill>
                          <a:latin typeface="Calibri"/>
                          <a:ea typeface="Calibri"/>
                          <a:cs typeface="Calibri"/>
                          <a:sym typeface="Calibri"/>
                        </a:rPr>
                        <a:t>ακές </a:t>
                      </a:r>
                      <a:r>
                        <a:rPr lang="el-GR" sz="1500" dirty="0">
                          <a:solidFill>
                            <a:srgbClr val="080301"/>
                          </a:solidFill>
                          <a:latin typeface="Calibri"/>
                          <a:ea typeface="Calibri"/>
                          <a:cs typeface="Calibri"/>
                          <a:sym typeface="Calibri"/>
                        </a:rPr>
                        <a:t>Π</a:t>
                      </a:r>
                      <a:r>
                        <a:rPr lang="en-US" sz="1500" dirty="0" err="1">
                          <a:solidFill>
                            <a:srgbClr val="080301"/>
                          </a:solidFill>
                          <a:latin typeface="Calibri"/>
                          <a:ea typeface="Calibri"/>
                          <a:cs typeface="Calibri"/>
                          <a:sym typeface="Calibri"/>
                        </a:rPr>
                        <a:t>ολιτικές</a:t>
                      </a:r>
                      <a:endParaRPr sz="1500" dirty="0">
                        <a:solidFill>
                          <a:srgbClr val="08030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2"/>
                  </a:ext>
                </a:extLst>
              </a:tr>
              <a:tr h="747325">
                <a:tc>
                  <a:txBody>
                    <a:bodyPr/>
                    <a:lstStyle/>
                    <a:p>
                      <a:pPr marL="0" lvl="0" indent="0" algn="l" rtl="0">
                        <a:lnSpc>
                          <a:spcPct val="107000"/>
                        </a:lnSpc>
                        <a:spcBef>
                          <a:spcPts val="0"/>
                        </a:spcBef>
                        <a:spcAft>
                          <a:spcPts val="0"/>
                        </a:spcAft>
                        <a:buNone/>
                      </a:pPr>
                      <a:r>
                        <a:rPr lang="el-GR" sz="1500" dirty="0">
                          <a:solidFill>
                            <a:srgbClr val="080301"/>
                          </a:solidFill>
                          <a:latin typeface="Calibri"/>
                          <a:ea typeface="Calibri"/>
                          <a:cs typeface="Calibri"/>
                          <a:sym typeface="Calibri"/>
                        </a:rPr>
                        <a:t>Ένας/Μια μαθητής/-</a:t>
                      </a:r>
                      <a:r>
                        <a:rPr lang="el-GR" sz="1500" dirty="0" err="1">
                          <a:solidFill>
                            <a:srgbClr val="080301"/>
                          </a:solidFill>
                          <a:latin typeface="Calibri"/>
                          <a:ea typeface="Calibri"/>
                          <a:cs typeface="Calibri"/>
                          <a:sym typeface="Calibri"/>
                        </a:rPr>
                        <a:t>τρια</a:t>
                      </a: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είν</a:t>
                      </a:r>
                      <a:r>
                        <a:rPr lang="en-US" sz="1500" dirty="0">
                          <a:solidFill>
                            <a:srgbClr val="080301"/>
                          </a:solidFill>
                          <a:latin typeface="Calibri"/>
                          <a:ea typeface="Calibri"/>
                          <a:cs typeface="Calibri"/>
                          <a:sym typeface="Calibri"/>
                        </a:rPr>
                        <a:t>αι αναστατωμένος</a:t>
                      </a:r>
                      <a:r>
                        <a:rPr lang="el-GR" sz="1500" dirty="0">
                          <a:solidFill>
                            <a:srgbClr val="080301"/>
                          </a:solidFill>
                          <a:latin typeface="Calibri"/>
                          <a:ea typeface="Calibri"/>
                          <a:cs typeface="Calibri"/>
                          <a:sym typeface="Calibri"/>
                        </a:rPr>
                        <a:t>/-</a:t>
                      </a:r>
                      <a:r>
                        <a:rPr lang="el-GR" sz="1500" dirty="0" err="1">
                          <a:solidFill>
                            <a:srgbClr val="080301"/>
                          </a:solidFill>
                          <a:latin typeface="Calibri"/>
                          <a:ea typeface="Calibri"/>
                          <a:cs typeface="Calibri"/>
                          <a:sym typeface="Calibri"/>
                        </a:rPr>
                        <a:t>νη</a:t>
                      </a:r>
                      <a:r>
                        <a:rPr lang="el-GR" sz="1500" dirty="0">
                          <a:solidFill>
                            <a:srgbClr val="080301"/>
                          </a:solidFill>
                          <a:latin typeface="Calibri"/>
                          <a:ea typeface="Calibri"/>
                          <a:cs typeface="Calibri"/>
                          <a:sym typeface="Calibri"/>
                        </a:rPr>
                        <a:t>,</a:t>
                      </a:r>
                      <a:r>
                        <a:rPr lang="en-US" sz="1500" dirty="0">
                          <a:solidFill>
                            <a:srgbClr val="080301"/>
                          </a:solidFill>
                          <a:latin typeface="Calibri"/>
                          <a:ea typeface="Calibri"/>
                          <a:cs typeface="Calibri"/>
                          <a:sym typeface="Calibri"/>
                        </a:rPr>
                        <a:t> επειδή έλαβε ένα αρνητικό σχόλιο στο διαδικτυακό chat room.</a:t>
                      </a:r>
                      <a:endParaRPr sz="1500" dirty="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1200"/>
                        </a:spcBef>
                        <a:spcAft>
                          <a:spcPts val="1200"/>
                        </a:spcAft>
                        <a:buNone/>
                      </a:pPr>
                      <a:endParaRPr sz="150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0"/>
                        </a:spcBef>
                        <a:spcAft>
                          <a:spcPts val="1200"/>
                        </a:spcAft>
                        <a:buNone/>
                      </a:pPr>
                      <a:endParaRPr sz="1500">
                        <a:solidFill>
                          <a:srgbClr val="08030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3"/>
                  </a:ext>
                </a:extLst>
              </a:tr>
              <a:tr h="577500">
                <a:tc>
                  <a:txBody>
                    <a:bodyPr/>
                    <a:lstStyle/>
                    <a:p>
                      <a:pPr marL="0" lvl="0" indent="0" algn="l" rtl="0">
                        <a:lnSpc>
                          <a:spcPct val="107000"/>
                        </a:lnSpc>
                        <a:spcBef>
                          <a:spcPts val="0"/>
                        </a:spcBef>
                        <a:spcAft>
                          <a:spcPts val="0"/>
                        </a:spcAft>
                        <a:buNone/>
                      </a:pPr>
                      <a:r>
                        <a:rPr lang="en-US" sz="1500" dirty="0" err="1">
                          <a:solidFill>
                            <a:srgbClr val="080301"/>
                          </a:solidFill>
                          <a:latin typeface="Calibri"/>
                          <a:ea typeface="Calibri"/>
                          <a:cs typeface="Calibri"/>
                          <a:sym typeface="Calibri"/>
                        </a:rPr>
                        <a:t>Δεν</a:t>
                      </a: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έχουν</a:t>
                      </a: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όλοι</a:t>
                      </a:r>
                      <a:r>
                        <a:rPr lang="el-GR" sz="1500" dirty="0">
                          <a:solidFill>
                            <a:srgbClr val="080301"/>
                          </a:solidFill>
                          <a:latin typeface="Calibri"/>
                          <a:ea typeface="Calibri"/>
                          <a:cs typeface="Calibri"/>
                          <a:sym typeface="Calibri"/>
                        </a:rPr>
                        <a:t>/-λες</a:t>
                      </a:r>
                      <a:r>
                        <a:rPr lang="en-US" sz="1500" dirty="0">
                          <a:solidFill>
                            <a:srgbClr val="080301"/>
                          </a:solidFill>
                          <a:latin typeface="Calibri"/>
                          <a:ea typeface="Calibri"/>
                          <a:cs typeface="Calibri"/>
                          <a:sym typeface="Calibri"/>
                        </a:rPr>
                        <a:t> </a:t>
                      </a:r>
                      <a:r>
                        <a:rPr lang="el-GR" sz="1500" dirty="0">
                          <a:solidFill>
                            <a:srgbClr val="080301"/>
                          </a:solidFill>
                          <a:latin typeface="Calibri"/>
                          <a:ea typeface="Calibri"/>
                          <a:cs typeface="Calibri"/>
                          <a:sym typeface="Calibri"/>
                        </a:rPr>
                        <a:t>οι μαθήτριες/-</a:t>
                      </a:r>
                      <a:r>
                        <a:rPr lang="el-GR" sz="1500" dirty="0" err="1">
                          <a:solidFill>
                            <a:srgbClr val="080301"/>
                          </a:solidFill>
                          <a:latin typeface="Calibri"/>
                          <a:ea typeface="Calibri"/>
                          <a:cs typeface="Calibri"/>
                          <a:sym typeface="Calibri"/>
                        </a:rPr>
                        <a:t>τριες</a:t>
                      </a:r>
                      <a:r>
                        <a:rPr lang="en-US" sz="1500" dirty="0">
                          <a:solidFill>
                            <a:srgbClr val="080301"/>
                          </a:solidFill>
                          <a:latin typeface="Calibri"/>
                          <a:ea typeface="Calibri"/>
                          <a:cs typeface="Calibri"/>
                          <a:sym typeface="Calibri"/>
                        </a:rPr>
                        <a:t> π</a:t>
                      </a:r>
                      <a:r>
                        <a:rPr lang="en-US" sz="1500" dirty="0" err="1">
                          <a:solidFill>
                            <a:srgbClr val="080301"/>
                          </a:solidFill>
                          <a:latin typeface="Calibri"/>
                          <a:ea typeface="Calibri"/>
                          <a:cs typeface="Calibri"/>
                          <a:sym typeface="Calibri"/>
                        </a:rPr>
                        <a:t>ρόσ</a:t>
                      </a:r>
                      <a:r>
                        <a:rPr lang="en-US" sz="1500" dirty="0">
                          <a:solidFill>
                            <a:srgbClr val="080301"/>
                          </a:solidFill>
                          <a:latin typeface="Calibri"/>
                          <a:ea typeface="Calibri"/>
                          <a:cs typeface="Calibri"/>
                          <a:sym typeface="Calibri"/>
                        </a:rPr>
                        <a:t>βαση στο διαδίκτυο στο σχολείο και στο σπίτι.</a:t>
                      </a:r>
                      <a:endParaRPr sz="1500" dirty="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1200"/>
                        </a:spcBef>
                        <a:spcAft>
                          <a:spcPts val="1200"/>
                        </a:spcAft>
                        <a:buNone/>
                      </a:pPr>
                      <a:endParaRPr sz="150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0"/>
                        </a:spcBef>
                        <a:spcAft>
                          <a:spcPts val="1200"/>
                        </a:spcAft>
                        <a:buNone/>
                      </a:pPr>
                      <a:endParaRPr sz="1500">
                        <a:solidFill>
                          <a:srgbClr val="08030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4"/>
                  </a:ext>
                </a:extLst>
              </a:tr>
              <a:tr h="747325">
                <a:tc>
                  <a:txBody>
                    <a:bodyPr/>
                    <a:lstStyle/>
                    <a:p>
                      <a:pPr marL="0" lvl="0" indent="0" algn="l" rtl="0">
                        <a:lnSpc>
                          <a:spcPct val="107000"/>
                        </a:lnSpc>
                        <a:spcBef>
                          <a:spcPts val="0"/>
                        </a:spcBef>
                        <a:spcAft>
                          <a:spcPts val="0"/>
                        </a:spcAft>
                        <a:buNone/>
                      </a:pPr>
                      <a:r>
                        <a:rPr lang="el-GR" sz="1500" dirty="0">
                          <a:solidFill>
                            <a:srgbClr val="080301"/>
                          </a:solidFill>
                          <a:latin typeface="Calibri"/>
                          <a:ea typeface="Calibri"/>
                          <a:cs typeface="Calibri"/>
                          <a:sym typeface="Calibri"/>
                        </a:rPr>
                        <a:t>Οι μαθήτριες/-</a:t>
                      </a:r>
                      <a:r>
                        <a:rPr lang="el-GR" sz="1500" dirty="0" err="1">
                          <a:solidFill>
                            <a:srgbClr val="080301"/>
                          </a:solidFill>
                          <a:latin typeface="Calibri"/>
                          <a:ea typeface="Calibri"/>
                          <a:cs typeface="Calibri"/>
                          <a:sym typeface="Calibri"/>
                        </a:rPr>
                        <a:t>τριες</a:t>
                      </a:r>
                      <a:r>
                        <a:rPr lang="en-US" sz="1500" dirty="0">
                          <a:solidFill>
                            <a:srgbClr val="080301"/>
                          </a:solidFill>
                          <a:latin typeface="Calibri"/>
                          <a:ea typeface="Calibri"/>
                          <a:cs typeface="Calibri"/>
                          <a:sym typeface="Calibri"/>
                        </a:rPr>
                        <a:t> </a:t>
                      </a:r>
                      <a:r>
                        <a:rPr lang="en-US" sz="1500" dirty="0" err="1">
                          <a:solidFill>
                            <a:srgbClr val="080301"/>
                          </a:solidFill>
                          <a:latin typeface="Calibri"/>
                          <a:ea typeface="Calibri"/>
                          <a:cs typeface="Calibri"/>
                          <a:sym typeface="Calibri"/>
                        </a:rPr>
                        <a:t>συνεργάζοντ</a:t>
                      </a:r>
                      <a:r>
                        <a:rPr lang="en-US" sz="1500" dirty="0">
                          <a:solidFill>
                            <a:srgbClr val="080301"/>
                          </a:solidFill>
                          <a:latin typeface="Calibri"/>
                          <a:ea typeface="Calibri"/>
                          <a:cs typeface="Calibri"/>
                          <a:sym typeface="Calibri"/>
                        </a:rPr>
                        <a:t>αι σε μικρές ομάδες σε μια διαδικτυακή πλατφόρμα για να προετοιμάσουν μια ψηφιακή παρουσίαση.</a:t>
                      </a:r>
                      <a:endParaRPr sz="1500" dirty="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1200"/>
                        </a:spcBef>
                        <a:spcAft>
                          <a:spcPts val="1200"/>
                        </a:spcAft>
                        <a:buNone/>
                      </a:pPr>
                      <a:endParaRPr sz="150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0"/>
                        </a:spcBef>
                        <a:spcAft>
                          <a:spcPts val="1200"/>
                        </a:spcAft>
                        <a:buNone/>
                      </a:pPr>
                      <a:endParaRPr sz="1500">
                        <a:solidFill>
                          <a:srgbClr val="08030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5"/>
                  </a:ext>
                </a:extLst>
              </a:tr>
              <a:tr h="665475">
                <a:tc>
                  <a:txBody>
                    <a:bodyPr/>
                    <a:lstStyle/>
                    <a:p>
                      <a:pPr marL="0" lvl="0" indent="0" algn="l" rtl="0">
                        <a:lnSpc>
                          <a:spcPct val="107000"/>
                        </a:lnSpc>
                        <a:spcBef>
                          <a:spcPts val="0"/>
                        </a:spcBef>
                        <a:spcAft>
                          <a:spcPts val="1200"/>
                        </a:spcAft>
                        <a:buNone/>
                      </a:pPr>
                      <a:r>
                        <a:rPr lang="en-US" sz="1500" dirty="0" err="1">
                          <a:solidFill>
                            <a:srgbClr val="080301"/>
                          </a:solidFill>
                          <a:latin typeface="Calibri"/>
                          <a:ea typeface="Calibri"/>
                          <a:cs typeface="Calibri"/>
                          <a:sym typeface="Calibri"/>
                        </a:rPr>
                        <a:t>Το</a:t>
                      </a:r>
                      <a:r>
                        <a:rPr lang="en-US" sz="1500" dirty="0">
                          <a:solidFill>
                            <a:srgbClr val="080301"/>
                          </a:solidFill>
                          <a:latin typeface="Calibri"/>
                          <a:ea typeface="Calibri"/>
                          <a:cs typeface="Calibri"/>
                          <a:sym typeface="Calibri"/>
                        </a:rPr>
                        <a:t> </a:t>
                      </a:r>
                      <a:r>
                        <a:rPr lang="el-GR" sz="1500" dirty="0">
                          <a:solidFill>
                            <a:srgbClr val="080301"/>
                          </a:solidFill>
                          <a:latin typeface="Calibri"/>
                          <a:ea typeface="Calibri"/>
                          <a:cs typeface="Calibri"/>
                          <a:sym typeface="Calibri"/>
                        </a:rPr>
                        <a:t>σχέδιο</a:t>
                      </a:r>
                      <a:r>
                        <a:rPr lang="en-US" sz="1500" dirty="0">
                          <a:solidFill>
                            <a:srgbClr val="080301"/>
                          </a:solidFill>
                          <a:latin typeface="Calibri"/>
                          <a:ea typeface="Calibri"/>
                          <a:cs typeface="Calibri"/>
                          <a:sym typeface="Calibri"/>
                        </a:rPr>
                        <a:t> μαθήματος περιλαμβάνει ψηφιακές και μη ψηφιακές δραστηριότητες.</a:t>
                      </a:r>
                      <a:endParaRPr sz="1500" dirty="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1200"/>
                        </a:spcBef>
                        <a:spcAft>
                          <a:spcPts val="1200"/>
                        </a:spcAft>
                        <a:buNone/>
                      </a:pPr>
                      <a:endParaRPr sz="1500">
                        <a:solidFill>
                          <a:srgbClr val="080301"/>
                        </a:solidFill>
                        <a:latin typeface="Calibri"/>
                        <a:ea typeface="Calibri"/>
                        <a:cs typeface="Calibri"/>
                        <a:sym typeface="Calibri"/>
                      </a:endParaRPr>
                    </a:p>
                  </a:txBody>
                  <a:tcPr marL="63500" marR="63500" marT="63500" marB="63500"/>
                </a:tc>
                <a:tc>
                  <a:txBody>
                    <a:bodyPr/>
                    <a:lstStyle/>
                    <a:p>
                      <a:pPr marL="0" lvl="0" indent="0" algn="l" rtl="0">
                        <a:lnSpc>
                          <a:spcPct val="107000"/>
                        </a:lnSpc>
                        <a:spcBef>
                          <a:spcPts val="0"/>
                        </a:spcBef>
                        <a:spcAft>
                          <a:spcPts val="1200"/>
                        </a:spcAft>
                        <a:buNone/>
                      </a:pPr>
                      <a:endParaRPr sz="1500">
                        <a:solidFill>
                          <a:srgbClr val="080301"/>
                        </a:solidFill>
                        <a:latin typeface="Calibri"/>
                        <a:ea typeface="Calibri"/>
                        <a:cs typeface="Calibri"/>
                        <a:sym typeface="Calibri"/>
                      </a:endParaRPr>
                    </a:p>
                  </a:txBody>
                  <a:tcPr marL="63500" marR="63500" marT="63500" marB="63500"/>
                </a:tc>
                <a:extLst>
                  <a:ext uri="{0D108BD9-81ED-4DB2-BD59-A6C34878D82A}">
                    <a16:rowId xmlns:a16="http://schemas.microsoft.com/office/drawing/2014/main" val="10006"/>
                  </a:ext>
                </a:extLst>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3ae6d943e68_0_558"/>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2900" dirty="0">
                <a:solidFill>
                  <a:srgbClr val="FFFFFF"/>
                </a:solidFill>
              </a:rPr>
              <a:t>Κεφάλαιο 3: Τα Πλαίσια </a:t>
            </a:r>
            <a:r>
              <a:rPr lang="el-GR" sz="2900" dirty="0" err="1">
                <a:solidFill>
                  <a:srgbClr val="FFFFFF"/>
                </a:solidFill>
              </a:rPr>
              <a:t>DigComp</a:t>
            </a:r>
            <a:r>
              <a:rPr lang="el-GR" sz="2900" dirty="0">
                <a:solidFill>
                  <a:srgbClr val="FFFFFF"/>
                </a:solidFill>
              </a:rPr>
              <a:t> και </a:t>
            </a:r>
            <a:r>
              <a:rPr lang="el-GR" sz="2900" dirty="0" err="1">
                <a:solidFill>
                  <a:srgbClr val="FFFFFF"/>
                </a:solidFill>
              </a:rPr>
              <a:t>LifeComp</a:t>
            </a:r>
            <a:r>
              <a:rPr lang="el-GR" sz="2900" dirty="0">
                <a:solidFill>
                  <a:srgbClr val="FFFFFF"/>
                </a:solidFill>
              </a:rPr>
              <a:t> και η Σχέση τους με την Ψηφιακή Ευημερία</a:t>
            </a:r>
            <a:endParaRPr sz="2900" dirty="0">
              <a:solidFill>
                <a:srgbClr val="FFFFFF"/>
              </a:solidFill>
            </a:endParaRPr>
          </a:p>
        </p:txBody>
      </p:sp>
      <p:sp>
        <p:nvSpPr>
          <p:cNvPr id="583" name="Google Shape;583;g3ae6d943e68_0_558"/>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3.7 </a:t>
            </a:r>
            <a:r>
              <a:rPr lang="en-US" dirty="0" err="1"/>
              <a:t>Δρ</a:t>
            </a:r>
            <a:r>
              <a:rPr lang="en-US" dirty="0"/>
              <a:t>αστηριότητα 2 - Κατανόηση των </a:t>
            </a:r>
            <a:r>
              <a:rPr lang="el-GR" dirty="0"/>
              <a:t>Ε</a:t>
            </a:r>
            <a:r>
              <a:rPr lang="en-US" dirty="0" err="1"/>
              <a:t>σωτερικών</a:t>
            </a:r>
            <a:r>
              <a:rPr lang="en-US" dirty="0"/>
              <a:t> και </a:t>
            </a:r>
            <a:r>
              <a:rPr lang="el-GR" dirty="0"/>
              <a:t>Ε</a:t>
            </a:r>
            <a:r>
              <a:rPr lang="en-US" dirty="0" err="1"/>
              <a:t>ξωτερικών</a:t>
            </a:r>
            <a:r>
              <a:rPr lang="en-US" dirty="0"/>
              <a:t> </a:t>
            </a:r>
            <a:r>
              <a:rPr lang="el-GR" dirty="0"/>
              <a:t>Π</a:t>
            </a:r>
            <a:r>
              <a:rPr lang="en-US" dirty="0"/>
              <a:t>αρα</a:t>
            </a:r>
            <a:r>
              <a:rPr lang="en-US" dirty="0" err="1"/>
              <a:t>γόντων</a:t>
            </a:r>
            <a:r>
              <a:rPr lang="en-US" dirty="0"/>
              <a:t> </a:t>
            </a:r>
            <a:r>
              <a:rPr lang="en-US" dirty="0" err="1"/>
              <a:t>του</a:t>
            </a:r>
            <a:r>
              <a:rPr lang="en-US" dirty="0"/>
              <a:t> </a:t>
            </a:r>
            <a:r>
              <a:rPr lang="el-GR" dirty="0"/>
              <a:t>Π</a:t>
            </a:r>
            <a:r>
              <a:rPr lang="en-US" dirty="0"/>
              <a:t>λα</a:t>
            </a:r>
            <a:r>
              <a:rPr lang="en-US" dirty="0" err="1"/>
              <a:t>ισίου</a:t>
            </a:r>
            <a:r>
              <a:rPr lang="en-US" dirty="0"/>
              <a:t> PERMA-Digital</a:t>
            </a:r>
            <a:endParaRPr dirty="0"/>
          </a:p>
        </p:txBody>
      </p:sp>
      <p:sp>
        <p:nvSpPr>
          <p:cNvPr id="584" name="Google Shape;584;g3ae6d943e68_0_558"/>
          <p:cNvSpPr txBox="1">
            <a:spLocks noGrp="1"/>
          </p:cNvSpPr>
          <p:nvPr>
            <p:ph type="body" idx="2"/>
          </p:nvPr>
        </p:nvSpPr>
        <p:spPr>
          <a:xfrm>
            <a:off x="97975" y="146267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400"/>
              </a:spcBef>
              <a:spcAft>
                <a:spcPts val="0"/>
              </a:spcAft>
              <a:buNone/>
            </a:pPr>
            <a:endParaRPr b="1" dirty="0">
              <a:solidFill>
                <a:schemeClr val="dk1"/>
              </a:solidFill>
            </a:endParaRPr>
          </a:p>
          <a:p>
            <a:pPr marL="0" lvl="0" indent="0" algn="l" rtl="0">
              <a:lnSpc>
                <a:spcPct val="107000"/>
              </a:lnSpc>
              <a:spcBef>
                <a:spcPts val="1400"/>
              </a:spcBef>
              <a:spcAft>
                <a:spcPts val="0"/>
              </a:spcAft>
              <a:buNone/>
            </a:pPr>
            <a:r>
              <a:rPr lang="en-US" b="1" dirty="0" err="1">
                <a:solidFill>
                  <a:schemeClr val="dk1"/>
                </a:solidFill>
              </a:rPr>
              <a:t>Βήμ</a:t>
            </a:r>
            <a:r>
              <a:rPr lang="en-US" b="1" dirty="0">
                <a:solidFill>
                  <a:schemeClr val="dk1"/>
                </a:solidFill>
              </a:rPr>
              <a:t>α 3</a:t>
            </a:r>
            <a:r>
              <a:rPr lang="el-GR" b="1" dirty="0">
                <a:solidFill>
                  <a:schemeClr val="dk1"/>
                </a:solidFill>
              </a:rPr>
              <a:t>ο:</a:t>
            </a:r>
            <a:r>
              <a:rPr lang="en-US" b="1" dirty="0">
                <a:solidFill>
                  <a:schemeClr val="dk1"/>
                </a:solidFill>
              </a:rPr>
              <a:t> </a:t>
            </a:r>
            <a:endParaRPr b="1" dirty="0">
              <a:solidFill>
                <a:schemeClr val="dk1"/>
              </a:solidFill>
            </a:endParaRPr>
          </a:p>
          <a:p>
            <a:pPr marL="0" lvl="0" indent="0" algn="l" rtl="0">
              <a:lnSpc>
                <a:spcPct val="107000"/>
              </a:lnSpc>
              <a:spcBef>
                <a:spcPts val="1400"/>
              </a:spcBef>
              <a:spcAft>
                <a:spcPts val="0"/>
              </a:spcAft>
              <a:buNone/>
            </a:pPr>
            <a:r>
              <a:rPr lang="en-US" dirty="0" err="1">
                <a:solidFill>
                  <a:schemeClr val="dk1"/>
                </a:solidFill>
              </a:rPr>
              <a:t>Αυτό</a:t>
            </a:r>
            <a:r>
              <a:rPr lang="en-US" dirty="0">
                <a:solidFill>
                  <a:schemeClr val="dk1"/>
                </a:solidFill>
              </a:rPr>
              <a:t> </a:t>
            </a:r>
            <a:r>
              <a:rPr lang="en-US" dirty="0" err="1">
                <a:solidFill>
                  <a:schemeClr val="dk1"/>
                </a:solidFill>
              </a:rPr>
              <a:t>το</a:t>
            </a:r>
            <a:r>
              <a:rPr lang="en-US" dirty="0">
                <a:solidFill>
                  <a:schemeClr val="dk1"/>
                </a:solidFill>
              </a:rPr>
              <a:t> β</a:t>
            </a:r>
            <a:r>
              <a:rPr lang="en-US" dirty="0" err="1">
                <a:solidFill>
                  <a:schemeClr val="dk1"/>
                </a:solidFill>
              </a:rPr>
              <a:t>ήμ</a:t>
            </a:r>
            <a:r>
              <a:rPr lang="en-US" dirty="0">
                <a:solidFill>
                  <a:schemeClr val="dk1"/>
                </a:solidFill>
              </a:rPr>
              <a:t>α θα σας βοηθήσει να συνειδητοποιήσετε πώς αλληλεπιδρούν οι εσωτερικοί και εξωτερικοί παράγοντες στην πραγματική διδασκαλία. </a:t>
            </a:r>
            <a:r>
              <a:rPr lang="en-US" dirty="0" err="1">
                <a:solidFill>
                  <a:schemeClr val="dk1"/>
                </a:solidFill>
              </a:rPr>
              <a:t>Γι</a:t>
            </a:r>
            <a:r>
              <a:rPr lang="en-US" dirty="0">
                <a:solidFill>
                  <a:schemeClr val="dk1"/>
                </a:solidFill>
              </a:rPr>
              <a:t>α κάθε σενάριο, σημειώστε </a:t>
            </a:r>
            <a:r>
              <a:rPr lang="en-US" b="1" dirty="0">
                <a:solidFill>
                  <a:schemeClr val="dk1"/>
                </a:solidFill>
              </a:rPr>
              <a:t>μία α</a:t>
            </a:r>
            <a:r>
              <a:rPr lang="el-GR" b="1" dirty="0" err="1">
                <a:solidFill>
                  <a:schemeClr val="dk1"/>
                </a:solidFill>
              </a:rPr>
              <a:t>ναντιστοιχ</a:t>
            </a:r>
            <a:r>
              <a:rPr lang="en-US" b="1" dirty="0">
                <a:solidFill>
                  <a:schemeClr val="dk1"/>
                </a:solidFill>
              </a:rPr>
              <a:t>ία ή πρόκληση</a:t>
            </a:r>
            <a:r>
              <a:rPr lang="en-US" dirty="0">
                <a:solidFill>
                  <a:schemeClr val="dk1"/>
                </a:solidFill>
              </a:rPr>
              <a:t>.</a:t>
            </a:r>
            <a:endParaRPr dirty="0">
              <a:solidFill>
                <a:schemeClr val="dk1"/>
              </a:solidFill>
            </a:endParaRPr>
          </a:p>
          <a:p>
            <a:pPr marL="0" lvl="0" indent="0" algn="l" rtl="0">
              <a:lnSpc>
                <a:spcPct val="107000"/>
              </a:lnSpc>
              <a:spcBef>
                <a:spcPts val="1200"/>
              </a:spcBef>
              <a:spcAft>
                <a:spcPts val="0"/>
              </a:spcAft>
              <a:buNone/>
            </a:pPr>
            <a:r>
              <a:rPr lang="en-US" dirty="0" err="1">
                <a:solidFill>
                  <a:schemeClr val="dk1"/>
                </a:solidFill>
              </a:rPr>
              <a:t>Χρησιμο</a:t>
            </a:r>
            <a:r>
              <a:rPr lang="en-US" dirty="0">
                <a:solidFill>
                  <a:schemeClr val="dk1"/>
                </a:solidFill>
              </a:rPr>
              <a:t>ποιήστε παραδείγματα όπως:</a:t>
            </a:r>
            <a:endParaRPr dirty="0">
              <a:solidFill>
                <a:schemeClr val="dk1"/>
              </a:solidFill>
            </a:endParaRPr>
          </a:p>
          <a:p>
            <a:pPr marL="0" lvl="0" indent="0" algn="l" rtl="0">
              <a:lnSpc>
                <a:spcPct val="107000"/>
              </a:lnSpc>
              <a:spcBef>
                <a:spcPts val="1200"/>
              </a:spcBef>
              <a:spcAft>
                <a:spcPts val="1200"/>
              </a:spcAft>
              <a:buNone/>
            </a:pPr>
            <a:r>
              <a:rPr lang="en-US" i="1" dirty="0">
                <a:solidFill>
                  <a:schemeClr val="dk1"/>
                </a:solidFill>
              </a:rPr>
              <a:t>• «</a:t>
            </a:r>
            <a:r>
              <a:rPr lang="el-GR" i="1" dirty="0">
                <a:solidFill>
                  <a:schemeClr val="dk1"/>
                </a:solidFill>
              </a:rPr>
              <a:t>Οι μαθήτριες/-</a:t>
            </a:r>
            <a:r>
              <a:rPr lang="el-GR" i="1" dirty="0" err="1">
                <a:solidFill>
                  <a:schemeClr val="dk1"/>
                </a:solidFill>
              </a:rPr>
              <a:t>τριες</a:t>
            </a:r>
            <a:r>
              <a:rPr lang="en-US" i="1" dirty="0">
                <a:solidFill>
                  <a:schemeClr val="dk1"/>
                </a:solidFill>
              </a:rPr>
              <a:t> μας </a:t>
            </a:r>
            <a:r>
              <a:rPr lang="en-US" i="1" dirty="0" err="1">
                <a:solidFill>
                  <a:schemeClr val="dk1"/>
                </a:solidFill>
              </a:rPr>
              <a:t>έχουν</a:t>
            </a:r>
            <a:r>
              <a:rPr lang="en-US" i="1" dirty="0">
                <a:solidFill>
                  <a:schemeClr val="dk1"/>
                </a:solidFill>
              </a:rPr>
              <a:t> κα</a:t>
            </a:r>
            <a:r>
              <a:rPr lang="en-US" i="1" dirty="0" err="1">
                <a:solidFill>
                  <a:schemeClr val="dk1"/>
                </a:solidFill>
              </a:rPr>
              <a:t>λή</a:t>
            </a:r>
            <a:r>
              <a:rPr lang="en-US" i="1" dirty="0">
                <a:solidFill>
                  <a:schemeClr val="dk1"/>
                </a:solidFill>
              </a:rPr>
              <a:t> </a:t>
            </a:r>
            <a:r>
              <a:rPr lang="en-US" i="1" dirty="0" err="1">
                <a:solidFill>
                  <a:schemeClr val="dk1"/>
                </a:solidFill>
              </a:rPr>
              <a:t>συν</a:t>
            </a:r>
            <a:r>
              <a:rPr lang="en-US" i="1" dirty="0">
                <a:solidFill>
                  <a:schemeClr val="dk1"/>
                </a:solidFill>
              </a:rPr>
              <a:t>αισθηματική αυτογνωσία, </a:t>
            </a:r>
            <a:r>
              <a:rPr lang="en-US" b="1" i="1" dirty="0">
                <a:solidFill>
                  <a:schemeClr val="dk1"/>
                </a:solidFill>
              </a:rPr>
              <a:t>αλλά </a:t>
            </a:r>
            <a:r>
              <a:rPr lang="en-US" i="1" dirty="0">
                <a:solidFill>
                  <a:schemeClr val="dk1"/>
                </a:solidFill>
              </a:rPr>
              <a:t>το σχολείο χρησιμοποιεί πάρα πολλές εφαρμογές, με αποτέλεσμα να αισθάνονται ακόμα υπερβολικά επιβαρυμένοι</a:t>
            </a:r>
            <a:r>
              <a:rPr lang="el-GR" i="1" dirty="0">
                <a:solidFill>
                  <a:schemeClr val="dk1"/>
                </a:solidFill>
              </a:rPr>
              <a:t>/-</a:t>
            </a:r>
            <a:r>
              <a:rPr lang="el-GR" i="1" dirty="0" err="1">
                <a:solidFill>
                  <a:schemeClr val="dk1"/>
                </a:solidFill>
              </a:rPr>
              <a:t>νες</a:t>
            </a:r>
            <a:r>
              <a:rPr lang="en-US" i="1" dirty="0">
                <a:solidFill>
                  <a:schemeClr val="dk1"/>
                </a:solidFill>
              </a:rPr>
              <a:t>».</a:t>
            </a:r>
            <a:br>
              <a:rPr lang="en-US" i="1" dirty="0">
                <a:solidFill>
                  <a:schemeClr val="dk1"/>
                </a:solidFill>
              </a:rPr>
            </a:br>
            <a:r>
              <a:rPr lang="en-US" i="1" dirty="0">
                <a:solidFill>
                  <a:schemeClr val="dk1"/>
                </a:solidFill>
              </a:rPr>
              <a:t> • «</a:t>
            </a:r>
            <a:r>
              <a:rPr lang="en-US" i="1" dirty="0" err="1">
                <a:solidFill>
                  <a:schemeClr val="dk1"/>
                </a:solidFill>
              </a:rPr>
              <a:t>Οι</a:t>
            </a:r>
            <a:r>
              <a:rPr lang="en-US" i="1" dirty="0">
                <a:solidFill>
                  <a:schemeClr val="dk1"/>
                </a:solidFill>
              </a:rPr>
              <a:t> </a:t>
            </a:r>
            <a:r>
              <a:rPr lang="en-US" i="1" dirty="0" err="1">
                <a:solidFill>
                  <a:schemeClr val="dk1"/>
                </a:solidFill>
              </a:rPr>
              <a:t>οικογένειες</a:t>
            </a:r>
            <a:r>
              <a:rPr lang="en-US" i="1" dirty="0">
                <a:solidFill>
                  <a:schemeClr val="dk1"/>
                </a:solidFill>
              </a:rPr>
              <a:t> </a:t>
            </a:r>
            <a:r>
              <a:rPr lang="en-US" i="1" dirty="0" err="1">
                <a:solidFill>
                  <a:schemeClr val="dk1"/>
                </a:solidFill>
              </a:rPr>
              <a:t>έχουν</a:t>
            </a:r>
            <a:r>
              <a:rPr lang="en-US" i="1" dirty="0">
                <a:solidFill>
                  <a:schemeClr val="dk1"/>
                </a:solidFill>
              </a:rPr>
              <a:t> κα</a:t>
            </a:r>
            <a:r>
              <a:rPr lang="en-US" i="1" dirty="0" err="1">
                <a:solidFill>
                  <a:schemeClr val="dk1"/>
                </a:solidFill>
              </a:rPr>
              <a:t>θιερώσει</a:t>
            </a:r>
            <a:r>
              <a:rPr lang="en-US" i="1" dirty="0">
                <a:solidFill>
                  <a:schemeClr val="dk1"/>
                </a:solidFill>
              </a:rPr>
              <a:t> υγιείς </a:t>
            </a:r>
            <a:r>
              <a:rPr lang="en-US" i="1" dirty="0" err="1">
                <a:solidFill>
                  <a:schemeClr val="dk1"/>
                </a:solidFill>
              </a:rPr>
              <a:t>ρουτίνες</a:t>
            </a:r>
            <a:r>
              <a:rPr lang="en-US" i="1" dirty="0">
                <a:solidFill>
                  <a:schemeClr val="dk1"/>
                </a:solidFill>
              </a:rPr>
              <a:t> </a:t>
            </a:r>
            <a:r>
              <a:rPr lang="en-US" i="1" dirty="0" err="1">
                <a:solidFill>
                  <a:schemeClr val="dk1"/>
                </a:solidFill>
              </a:rPr>
              <a:t>στο</a:t>
            </a:r>
            <a:r>
              <a:rPr lang="en-US" i="1" dirty="0">
                <a:solidFill>
                  <a:schemeClr val="dk1"/>
                </a:solidFill>
              </a:rPr>
              <a:t> σπ</a:t>
            </a:r>
            <a:r>
              <a:rPr lang="en-US" i="1" dirty="0" err="1">
                <a:solidFill>
                  <a:schemeClr val="dk1"/>
                </a:solidFill>
              </a:rPr>
              <a:t>ίτι</a:t>
            </a:r>
            <a:r>
              <a:rPr lang="en-US" i="1" dirty="0">
                <a:solidFill>
                  <a:schemeClr val="dk1"/>
                </a:solidFill>
              </a:rPr>
              <a:t>, </a:t>
            </a:r>
            <a:r>
              <a:rPr lang="en-US" b="1" i="1" dirty="0">
                <a:solidFill>
                  <a:schemeClr val="dk1"/>
                </a:solidFill>
              </a:rPr>
              <a:t>α</a:t>
            </a:r>
            <a:r>
              <a:rPr lang="en-US" b="1" i="1" dirty="0" err="1">
                <a:solidFill>
                  <a:schemeClr val="dk1"/>
                </a:solidFill>
              </a:rPr>
              <a:t>λλά</a:t>
            </a:r>
            <a:r>
              <a:rPr lang="en-US" b="1" i="1" dirty="0">
                <a:solidFill>
                  <a:schemeClr val="dk1"/>
                </a:solidFill>
              </a:rPr>
              <a:t> </a:t>
            </a:r>
            <a:r>
              <a:rPr lang="el-GR" i="1" dirty="0">
                <a:solidFill>
                  <a:schemeClr val="dk1"/>
                </a:solidFill>
              </a:rPr>
              <a:t>οι μαθήτριες/-</a:t>
            </a:r>
            <a:r>
              <a:rPr lang="el-GR" i="1" dirty="0" err="1">
                <a:solidFill>
                  <a:schemeClr val="dk1"/>
                </a:solidFill>
              </a:rPr>
              <a:t>τριες</a:t>
            </a:r>
            <a:r>
              <a:rPr lang="en-US" i="1" dirty="0">
                <a:solidFill>
                  <a:schemeClr val="dk1"/>
                </a:solidFill>
              </a:rPr>
              <a:t> </a:t>
            </a:r>
            <a:r>
              <a:rPr lang="en-US" i="1" dirty="0" err="1">
                <a:solidFill>
                  <a:schemeClr val="dk1"/>
                </a:solidFill>
              </a:rPr>
              <a:t>δυσκολεύοντ</a:t>
            </a:r>
            <a:r>
              <a:rPr lang="en-US" i="1" dirty="0">
                <a:solidFill>
                  <a:schemeClr val="dk1"/>
                </a:solidFill>
              </a:rPr>
              <a:t>αι να συγκεντρωθούν κατά τη διάρκεια των ψηφιακών μαθημάτων».</a:t>
            </a:r>
            <a:br>
              <a:rPr lang="en-US" i="1" dirty="0">
                <a:solidFill>
                  <a:schemeClr val="dk1"/>
                </a:solidFill>
              </a:rPr>
            </a:br>
            <a:r>
              <a:rPr lang="en-US" i="1" dirty="0">
                <a:solidFill>
                  <a:schemeClr val="dk1"/>
                </a:solidFill>
              </a:rPr>
              <a:t> • «</a:t>
            </a:r>
            <a:r>
              <a:rPr lang="en-US" i="1" dirty="0" err="1">
                <a:solidFill>
                  <a:schemeClr val="dk1"/>
                </a:solidFill>
              </a:rPr>
              <a:t>Έχουμε</a:t>
            </a:r>
            <a:r>
              <a:rPr lang="en-US" i="1" dirty="0">
                <a:solidFill>
                  <a:schemeClr val="dk1"/>
                </a:solidFill>
              </a:rPr>
              <a:t> </a:t>
            </a:r>
            <a:r>
              <a:rPr lang="en-US" i="1" dirty="0" err="1">
                <a:solidFill>
                  <a:schemeClr val="dk1"/>
                </a:solidFill>
              </a:rPr>
              <a:t>ισχυρές</a:t>
            </a:r>
            <a:r>
              <a:rPr lang="en-US" i="1" dirty="0">
                <a:solidFill>
                  <a:schemeClr val="dk1"/>
                </a:solidFill>
              </a:rPr>
              <a:t> </a:t>
            </a:r>
            <a:r>
              <a:rPr lang="en-US" i="1" dirty="0" err="1">
                <a:solidFill>
                  <a:schemeClr val="dk1"/>
                </a:solidFill>
              </a:rPr>
              <a:t>σχολικές</a:t>
            </a:r>
            <a:r>
              <a:rPr lang="en-US" i="1" dirty="0">
                <a:solidFill>
                  <a:schemeClr val="dk1"/>
                </a:solidFill>
              </a:rPr>
              <a:t> π</a:t>
            </a:r>
            <a:r>
              <a:rPr lang="en-US" i="1" dirty="0" err="1">
                <a:solidFill>
                  <a:schemeClr val="dk1"/>
                </a:solidFill>
              </a:rPr>
              <a:t>ολιτικές</a:t>
            </a:r>
            <a:r>
              <a:rPr lang="en-US" i="1" dirty="0">
                <a:solidFill>
                  <a:schemeClr val="dk1"/>
                </a:solidFill>
              </a:rPr>
              <a:t>, </a:t>
            </a:r>
            <a:r>
              <a:rPr lang="en-US" b="1" i="1" dirty="0">
                <a:solidFill>
                  <a:schemeClr val="dk1"/>
                </a:solidFill>
              </a:rPr>
              <a:t>α</a:t>
            </a:r>
            <a:r>
              <a:rPr lang="en-US" b="1" i="1" dirty="0" err="1">
                <a:solidFill>
                  <a:schemeClr val="dk1"/>
                </a:solidFill>
              </a:rPr>
              <a:t>λλά</a:t>
            </a:r>
            <a:r>
              <a:rPr lang="en-US" b="1" i="1" dirty="0">
                <a:solidFill>
                  <a:schemeClr val="dk1"/>
                </a:solidFill>
              </a:rPr>
              <a:t> </a:t>
            </a:r>
            <a:r>
              <a:rPr lang="el-GR" i="1" dirty="0">
                <a:solidFill>
                  <a:schemeClr val="dk1"/>
                </a:solidFill>
              </a:rPr>
              <a:t>οι μαθήτριες/-</a:t>
            </a:r>
            <a:r>
              <a:rPr lang="el-GR" i="1" dirty="0" err="1">
                <a:solidFill>
                  <a:schemeClr val="dk1"/>
                </a:solidFill>
              </a:rPr>
              <a:t>τριες</a:t>
            </a:r>
            <a:r>
              <a:rPr lang="en-US" i="1" dirty="0">
                <a:solidFill>
                  <a:schemeClr val="dk1"/>
                </a:solidFill>
              </a:rPr>
              <a:t> </a:t>
            </a:r>
            <a:r>
              <a:rPr lang="en-US" i="1" dirty="0" err="1">
                <a:solidFill>
                  <a:schemeClr val="dk1"/>
                </a:solidFill>
              </a:rPr>
              <a:t>δεν</a:t>
            </a:r>
            <a:r>
              <a:rPr lang="en-US" i="1" dirty="0">
                <a:solidFill>
                  <a:schemeClr val="dk1"/>
                </a:solidFill>
              </a:rPr>
              <a:t> </a:t>
            </a:r>
            <a:r>
              <a:rPr lang="en-US" i="1" dirty="0" err="1">
                <a:solidFill>
                  <a:schemeClr val="dk1"/>
                </a:solidFill>
              </a:rPr>
              <a:t>έχουν</a:t>
            </a:r>
            <a:r>
              <a:rPr lang="en-US" i="1" dirty="0">
                <a:solidFill>
                  <a:schemeClr val="dk1"/>
                </a:solidFill>
              </a:rPr>
              <a:t> </a:t>
            </a:r>
            <a:r>
              <a:rPr lang="en-US" i="1" dirty="0" err="1">
                <a:solidFill>
                  <a:schemeClr val="dk1"/>
                </a:solidFill>
              </a:rPr>
              <a:t>τις</a:t>
            </a:r>
            <a:r>
              <a:rPr lang="en-US" i="1" dirty="0">
                <a:solidFill>
                  <a:schemeClr val="dk1"/>
                </a:solidFill>
              </a:rPr>
              <a:t> </a:t>
            </a:r>
            <a:r>
              <a:rPr lang="en-US" i="1" dirty="0" err="1">
                <a:solidFill>
                  <a:schemeClr val="dk1"/>
                </a:solidFill>
              </a:rPr>
              <a:t>δεξιότητες</a:t>
            </a:r>
            <a:r>
              <a:rPr lang="en-US" i="1" dirty="0">
                <a:solidFill>
                  <a:schemeClr val="dk1"/>
                </a:solidFill>
              </a:rPr>
              <a:t> να </a:t>
            </a:r>
            <a:r>
              <a:rPr lang="en-US" i="1" dirty="0" err="1">
                <a:solidFill>
                  <a:schemeClr val="dk1"/>
                </a:solidFill>
              </a:rPr>
              <a:t>τις</a:t>
            </a:r>
            <a:r>
              <a:rPr lang="en-US" i="1" dirty="0">
                <a:solidFill>
                  <a:schemeClr val="dk1"/>
                </a:solidFill>
              </a:rPr>
              <a:t> </a:t>
            </a:r>
            <a:r>
              <a:rPr lang="en-US" i="1" dirty="0" err="1">
                <a:solidFill>
                  <a:schemeClr val="dk1"/>
                </a:solidFill>
              </a:rPr>
              <a:t>εφ</a:t>
            </a:r>
            <a:r>
              <a:rPr lang="en-US" i="1" dirty="0">
                <a:solidFill>
                  <a:schemeClr val="dk1"/>
                </a:solidFill>
              </a:rPr>
              <a:t>αρμόζουν με συνέπεια».</a:t>
            </a:r>
            <a:endParaRPr dirty="0">
              <a:solidFill>
                <a:srgbClr val="000000"/>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g3ae6d943e68_0_570"/>
          <p:cNvSpPr txBox="1">
            <a:spLocks noGrp="1"/>
          </p:cNvSpPr>
          <p:nvPr>
            <p:ph type="ctrTitle"/>
          </p:nvPr>
        </p:nvSpPr>
        <p:spPr>
          <a:xfrm>
            <a:off x="2179875" y="1315350"/>
            <a:ext cx="7832400" cy="3059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Arial"/>
              <a:buNone/>
            </a:pPr>
            <a:r>
              <a:rPr lang="en-US" sz="2800" dirty="0" err="1"/>
              <a:t>Τέλος</a:t>
            </a:r>
            <a:r>
              <a:rPr lang="en-US" sz="2800" dirty="0"/>
              <a:t> τ</a:t>
            </a:r>
            <a:r>
              <a:rPr lang="el-GR" sz="2800" dirty="0"/>
              <a:t>ου</a:t>
            </a:r>
            <a:r>
              <a:rPr lang="en-US" sz="2800" dirty="0"/>
              <a:t> </a:t>
            </a:r>
            <a:r>
              <a:rPr lang="el-GR" sz="2800" dirty="0"/>
              <a:t>Κεφαλαίου</a:t>
            </a:r>
            <a:r>
              <a:rPr lang="en-US" sz="2800" dirty="0"/>
              <a:t> 3</a:t>
            </a:r>
            <a:endParaRPr sz="2800" dirty="0"/>
          </a:p>
          <a:p>
            <a:pPr marL="0" lvl="0" indent="0" algn="ctr" rtl="0">
              <a:lnSpc>
                <a:spcPct val="90000"/>
              </a:lnSpc>
              <a:spcBef>
                <a:spcPts val="0"/>
              </a:spcBef>
              <a:spcAft>
                <a:spcPts val="0"/>
              </a:spcAft>
              <a:buClr>
                <a:schemeClr val="dk1"/>
              </a:buClr>
              <a:buSzPts val="2000"/>
              <a:buFont typeface="Arial"/>
              <a:buNone/>
            </a:pPr>
            <a:endParaRPr sz="2800" dirty="0"/>
          </a:p>
          <a:p>
            <a:pPr marL="0" lvl="0" indent="0" algn="ctr" rtl="0">
              <a:lnSpc>
                <a:spcPct val="90000"/>
              </a:lnSpc>
              <a:spcBef>
                <a:spcPts val="0"/>
              </a:spcBef>
              <a:spcAft>
                <a:spcPts val="0"/>
              </a:spcAft>
              <a:buClr>
                <a:schemeClr val="dk1"/>
              </a:buClr>
              <a:buSzPts val="2000"/>
              <a:buFont typeface="Arial"/>
              <a:buNone/>
            </a:pPr>
            <a:endParaRPr sz="2800" dirty="0"/>
          </a:p>
          <a:p>
            <a:pPr marL="0" lvl="0" indent="0" algn="ctr" rtl="0">
              <a:spcBef>
                <a:spcPts val="0"/>
              </a:spcBef>
              <a:spcAft>
                <a:spcPts val="0"/>
              </a:spcAft>
              <a:buClr>
                <a:schemeClr val="dk1"/>
              </a:buClr>
              <a:buSzPts val="1600"/>
              <a:buFont typeface="Arial"/>
              <a:buNone/>
            </a:pPr>
            <a:r>
              <a:rPr lang="en-US" sz="2800" dirty="0" err="1"/>
              <a:t>Εισ</a:t>
            </a:r>
            <a:r>
              <a:rPr lang="en-US" sz="2800" dirty="0"/>
              <a:t>αγωγή στην </a:t>
            </a:r>
            <a:r>
              <a:rPr lang="el-GR" sz="2800" dirty="0"/>
              <a:t>Ψ</a:t>
            </a:r>
            <a:r>
              <a:rPr lang="en-US" sz="2800" dirty="0" err="1"/>
              <a:t>ηφι</a:t>
            </a:r>
            <a:r>
              <a:rPr lang="en-US" sz="2800" dirty="0"/>
              <a:t>ακή </a:t>
            </a:r>
            <a:r>
              <a:rPr lang="el-GR" sz="2800" dirty="0"/>
              <a:t>Ε</a:t>
            </a:r>
            <a:r>
              <a:rPr lang="en-US" sz="2800" dirty="0" err="1"/>
              <a:t>υημερί</a:t>
            </a:r>
            <a:r>
              <a:rPr lang="en-US" sz="2800" dirty="0"/>
              <a:t>α: τα </a:t>
            </a:r>
            <a:r>
              <a:rPr lang="el-GR" sz="2800" dirty="0"/>
              <a:t>Π</a:t>
            </a:r>
            <a:r>
              <a:rPr lang="en-US" sz="2800" dirty="0"/>
              <a:t>λα</a:t>
            </a:r>
            <a:r>
              <a:rPr lang="en-US" sz="2800" dirty="0" err="1"/>
              <a:t>ίσι</a:t>
            </a:r>
            <a:r>
              <a:rPr lang="en-US" sz="2800" dirty="0"/>
              <a:t>α PERMA-Digital</a:t>
            </a:r>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4"/>
          <p:cNvSpPr txBox="1">
            <a:spLocks noGrp="1"/>
          </p:cNvSpPr>
          <p:nvPr>
            <p:ph type="title"/>
          </p:nvPr>
        </p:nvSpPr>
        <p:spPr>
          <a:xfrm>
            <a:off x="97970" y="81642"/>
            <a:ext cx="11944351" cy="715879"/>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1: Η Σημασία της Ευημερίας και της Ψηφιακής Ευημερίας</a:t>
            </a:r>
            <a:endParaRPr sz="3000" dirty="0"/>
          </a:p>
        </p:txBody>
      </p:sp>
      <p:sp>
        <p:nvSpPr>
          <p:cNvPr id="102" name="Google Shape;102;p4"/>
          <p:cNvSpPr txBox="1">
            <a:spLocks noGrp="1"/>
          </p:cNvSpPr>
          <p:nvPr>
            <p:ph type="body" idx="1"/>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1.2 </a:t>
            </a:r>
            <a:r>
              <a:rPr lang="en-US" dirty="0" err="1"/>
              <a:t>Τι</a:t>
            </a:r>
            <a:r>
              <a:rPr lang="en-US" dirty="0"/>
              <a:t> </a:t>
            </a:r>
            <a:r>
              <a:rPr lang="en-US" dirty="0" err="1"/>
              <a:t>είν</a:t>
            </a:r>
            <a:r>
              <a:rPr lang="en-US" dirty="0"/>
              <a:t>αι η «</a:t>
            </a:r>
            <a:r>
              <a:rPr lang="el-GR" dirty="0"/>
              <a:t>Ψ</a:t>
            </a:r>
            <a:r>
              <a:rPr lang="en-US" dirty="0" err="1"/>
              <a:t>ηφι</a:t>
            </a:r>
            <a:r>
              <a:rPr lang="en-US" dirty="0"/>
              <a:t>ακή </a:t>
            </a:r>
            <a:r>
              <a:rPr lang="el-GR" dirty="0"/>
              <a:t>Ε</a:t>
            </a:r>
            <a:r>
              <a:rPr lang="en-US" dirty="0" err="1"/>
              <a:t>υημερί</a:t>
            </a:r>
            <a:r>
              <a:rPr lang="en-US" dirty="0"/>
              <a:t>α»;</a:t>
            </a:r>
            <a:endParaRPr dirty="0"/>
          </a:p>
        </p:txBody>
      </p:sp>
      <p:sp>
        <p:nvSpPr>
          <p:cNvPr id="103" name="Google Shape;103;p4"/>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dirty="0">
                <a:solidFill>
                  <a:srgbClr val="000000"/>
                </a:solidFill>
                <a:latin typeface="Calibri"/>
                <a:ea typeface="Calibri"/>
                <a:cs typeface="Calibri"/>
                <a:sym typeface="Calibri"/>
              </a:rPr>
              <a:t>Τα βα</a:t>
            </a:r>
            <a:r>
              <a:rPr lang="en-US" dirty="0" err="1">
                <a:solidFill>
                  <a:srgbClr val="000000"/>
                </a:solidFill>
                <a:latin typeface="Calibri"/>
                <a:ea typeface="Calibri"/>
                <a:cs typeface="Calibri"/>
                <a:sym typeface="Calibri"/>
              </a:rPr>
              <a:t>σικά</a:t>
            </a:r>
            <a:r>
              <a:rPr lang="en-US" dirty="0">
                <a:solidFill>
                  <a:srgbClr val="000000"/>
                </a:solidFill>
                <a:latin typeface="Calibri"/>
                <a:ea typeface="Calibri"/>
                <a:cs typeface="Calibri"/>
                <a:sym typeface="Calibri"/>
              </a:rPr>
              <a:t> χαρα</a:t>
            </a:r>
            <a:r>
              <a:rPr lang="en-US" dirty="0" err="1">
                <a:solidFill>
                  <a:srgbClr val="000000"/>
                </a:solidFill>
                <a:latin typeface="Calibri"/>
                <a:ea typeface="Calibri"/>
                <a:cs typeface="Calibri"/>
                <a:sym typeface="Calibri"/>
              </a:rPr>
              <a:t>κτηριστικά</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της</a:t>
            </a:r>
            <a:r>
              <a:rPr lang="en-US" dirty="0">
                <a:solidFill>
                  <a:srgbClr val="000000"/>
                </a:solidFill>
                <a:latin typeface="Calibri"/>
                <a:ea typeface="Calibri"/>
                <a:cs typeface="Calibri"/>
                <a:sym typeface="Calibri"/>
              </a:rPr>
              <a:t> </a:t>
            </a:r>
            <a:r>
              <a:rPr lang="en-US" dirty="0" err="1">
                <a:solidFill>
                  <a:srgbClr val="000000"/>
                </a:solidFill>
                <a:latin typeface="Calibri"/>
                <a:ea typeface="Calibri"/>
                <a:cs typeface="Calibri"/>
                <a:sym typeface="Calibri"/>
              </a:rPr>
              <a:t>ψηφι</a:t>
            </a:r>
            <a:r>
              <a:rPr lang="en-US" dirty="0">
                <a:solidFill>
                  <a:srgbClr val="000000"/>
                </a:solidFill>
                <a:latin typeface="Calibri"/>
                <a:ea typeface="Calibri"/>
                <a:cs typeface="Calibri"/>
                <a:sym typeface="Calibri"/>
              </a:rPr>
              <a:t>ακής ευημερίας </a:t>
            </a:r>
            <a:r>
              <a:rPr lang="el-GR" dirty="0">
                <a:solidFill>
                  <a:srgbClr val="000000"/>
                </a:solidFill>
                <a:latin typeface="Calibri"/>
                <a:ea typeface="Calibri"/>
                <a:cs typeface="Calibri"/>
                <a:sym typeface="Calibri"/>
              </a:rPr>
              <a:t>είναι τα εξής</a:t>
            </a:r>
            <a:r>
              <a:rPr lang="en-US" dirty="0">
                <a:solidFill>
                  <a:srgbClr val="000000"/>
                </a:solidFill>
                <a:latin typeface="Calibri"/>
                <a:ea typeface="Calibri"/>
                <a:cs typeface="Calibri"/>
                <a:sym typeface="Calibri"/>
              </a:rPr>
              <a:t>:</a:t>
            </a:r>
            <a:endParaRPr dirty="0">
              <a:solidFill>
                <a:srgbClr val="000000"/>
              </a:solidFill>
              <a:latin typeface="Calibri"/>
              <a:ea typeface="Calibri"/>
              <a:cs typeface="Calibri"/>
              <a:sym typeface="Calibri"/>
            </a:endParaRPr>
          </a:p>
          <a:p>
            <a:pPr marL="0" lvl="0" indent="0" algn="l" rtl="0">
              <a:lnSpc>
                <a:spcPct val="107000"/>
              </a:lnSpc>
              <a:spcBef>
                <a:spcPts val="1200"/>
              </a:spcBef>
              <a:spcAft>
                <a:spcPts val="0"/>
              </a:spcAft>
              <a:buNone/>
            </a:pPr>
            <a:endParaRPr dirty="0">
              <a:solidFill>
                <a:schemeClr val="dk1"/>
              </a:solidFill>
              <a:latin typeface="Calibri"/>
              <a:ea typeface="Calibri"/>
              <a:cs typeface="Calibri"/>
              <a:sym typeface="Calibri"/>
            </a:endParaRPr>
          </a:p>
          <a:p>
            <a:pPr marL="0" lvl="0" indent="0" algn="l" rtl="0">
              <a:lnSpc>
                <a:spcPct val="90000"/>
              </a:lnSpc>
              <a:spcBef>
                <a:spcPts val="1200"/>
              </a:spcBef>
              <a:spcAft>
                <a:spcPts val="0"/>
              </a:spcAft>
              <a:buClr>
                <a:schemeClr val="dk2"/>
              </a:buClr>
              <a:buSzPts val="1800"/>
              <a:buNone/>
            </a:pPr>
            <a:endParaRPr dirty="0"/>
          </a:p>
          <a:p>
            <a:pPr marL="0" lvl="0" indent="0" algn="l" rtl="0">
              <a:lnSpc>
                <a:spcPct val="90000"/>
              </a:lnSpc>
              <a:spcBef>
                <a:spcPts val="0"/>
              </a:spcBef>
              <a:spcAft>
                <a:spcPts val="0"/>
              </a:spcAft>
              <a:buClr>
                <a:schemeClr val="dk2"/>
              </a:buClr>
              <a:buSzPts val="1800"/>
              <a:buNone/>
            </a:pPr>
            <a:endParaRPr dirty="0"/>
          </a:p>
        </p:txBody>
      </p:sp>
      <p:pic>
        <p:nvPicPr>
          <p:cNvPr id="104" name="Google Shape;104;p4"/>
          <p:cNvPicPr preferRelativeResize="0"/>
          <p:nvPr/>
        </p:nvPicPr>
        <p:blipFill>
          <a:blip r:embed="rId3">
            <a:alphaModFix/>
          </a:blip>
          <a:stretch>
            <a:fillRect/>
          </a:stretch>
        </p:blipFill>
        <p:spPr>
          <a:xfrm>
            <a:off x="4486275" y="2590988"/>
            <a:ext cx="714375" cy="581025"/>
          </a:xfrm>
          <a:prstGeom prst="rect">
            <a:avLst/>
          </a:prstGeom>
          <a:noFill/>
          <a:ln>
            <a:noFill/>
          </a:ln>
        </p:spPr>
      </p:pic>
      <p:pic>
        <p:nvPicPr>
          <p:cNvPr id="105" name="Google Shape;105;p4"/>
          <p:cNvPicPr preferRelativeResize="0"/>
          <p:nvPr/>
        </p:nvPicPr>
        <p:blipFill>
          <a:blip r:embed="rId4">
            <a:alphaModFix/>
          </a:blip>
          <a:stretch>
            <a:fillRect/>
          </a:stretch>
        </p:blipFill>
        <p:spPr>
          <a:xfrm>
            <a:off x="7644125" y="2633850"/>
            <a:ext cx="523875" cy="495300"/>
          </a:xfrm>
          <a:prstGeom prst="rect">
            <a:avLst/>
          </a:prstGeom>
          <a:noFill/>
          <a:ln>
            <a:noFill/>
          </a:ln>
        </p:spPr>
      </p:pic>
      <p:pic>
        <p:nvPicPr>
          <p:cNvPr id="106" name="Google Shape;106;p4"/>
          <p:cNvPicPr preferRelativeResize="0"/>
          <p:nvPr/>
        </p:nvPicPr>
        <p:blipFill>
          <a:blip r:embed="rId5">
            <a:alphaModFix/>
          </a:blip>
          <a:stretch>
            <a:fillRect/>
          </a:stretch>
        </p:blipFill>
        <p:spPr>
          <a:xfrm>
            <a:off x="4552950" y="4357475"/>
            <a:ext cx="581025" cy="504825"/>
          </a:xfrm>
          <a:prstGeom prst="rect">
            <a:avLst/>
          </a:prstGeom>
          <a:noFill/>
          <a:ln>
            <a:noFill/>
          </a:ln>
        </p:spPr>
      </p:pic>
      <p:pic>
        <p:nvPicPr>
          <p:cNvPr id="107" name="Google Shape;107;p4"/>
          <p:cNvPicPr preferRelativeResize="0"/>
          <p:nvPr/>
        </p:nvPicPr>
        <p:blipFill>
          <a:blip r:embed="rId6">
            <a:alphaModFix/>
          </a:blip>
          <a:stretch>
            <a:fillRect/>
          </a:stretch>
        </p:blipFill>
        <p:spPr>
          <a:xfrm>
            <a:off x="7739375" y="4357475"/>
            <a:ext cx="333375" cy="457200"/>
          </a:xfrm>
          <a:prstGeom prst="rect">
            <a:avLst/>
          </a:prstGeom>
          <a:noFill/>
          <a:ln>
            <a:noFill/>
          </a:ln>
        </p:spPr>
      </p:pic>
      <p:graphicFrame>
        <p:nvGraphicFramePr>
          <p:cNvPr id="108" name="Google Shape;108;p4"/>
          <p:cNvGraphicFramePr/>
          <p:nvPr>
            <p:extLst>
              <p:ext uri="{D42A27DB-BD31-4B8C-83A1-F6EECF244321}">
                <p14:modId xmlns:p14="http://schemas.microsoft.com/office/powerpoint/2010/main" val="1150533234"/>
              </p:ext>
            </p:extLst>
          </p:nvPr>
        </p:nvGraphicFramePr>
        <p:xfrm>
          <a:off x="2183642" y="2272325"/>
          <a:ext cx="8052179" cy="3726700"/>
        </p:xfrm>
        <a:graphic>
          <a:graphicData uri="http://schemas.openxmlformats.org/drawingml/2006/table">
            <a:tbl>
              <a:tblPr>
                <a:noFill/>
                <a:tableStyleId>{0992D453-EDEB-47C2-ACD6-50B47A55E5B0}</a:tableStyleId>
              </a:tblPr>
              <a:tblGrid>
                <a:gridCol w="4010523">
                  <a:extLst>
                    <a:ext uri="{9D8B030D-6E8A-4147-A177-3AD203B41FA5}">
                      <a16:colId xmlns:a16="http://schemas.microsoft.com/office/drawing/2014/main" val="20000"/>
                    </a:ext>
                  </a:extLst>
                </a:gridCol>
                <a:gridCol w="4041656">
                  <a:extLst>
                    <a:ext uri="{9D8B030D-6E8A-4147-A177-3AD203B41FA5}">
                      <a16:colId xmlns:a16="http://schemas.microsoft.com/office/drawing/2014/main" val="20001"/>
                    </a:ext>
                  </a:extLst>
                </a:gridCol>
              </a:tblGrid>
              <a:tr h="266700">
                <a:tc gridSpan="2">
                  <a:txBody>
                    <a:bodyPr/>
                    <a:lstStyle/>
                    <a:p>
                      <a:pPr marL="0" lvl="0" indent="0" algn="ctr" rtl="0">
                        <a:spcBef>
                          <a:spcPts val="0"/>
                        </a:spcBef>
                        <a:spcAft>
                          <a:spcPts val="0"/>
                        </a:spcAft>
                        <a:buNone/>
                      </a:pPr>
                      <a:r>
                        <a:rPr lang="en-US" sz="1700" dirty="0" err="1">
                          <a:solidFill>
                            <a:srgbClr val="080301"/>
                          </a:solidFill>
                        </a:rPr>
                        <a:t>ΣΧΗΜΑ</a:t>
                      </a:r>
                      <a:r>
                        <a:rPr lang="en-US" sz="1700" dirty="0">
                          <a:solidFill>
                            <a:srgbClr val="080301"/>
                          </a:solidFill>
                        </a:rPr>
                        <a:t>: </a:t>
                      </a:r>
                      <a:r>
                        <a:rPr lang="en-US" sz="1700" dirty="0" err="1">
                          <a:solidFill>
                            <a:srgbClr val="080301"/>
                          </a:solidFill>
                        </a:rPr>
                        <a:t>ΒΑΣΙΚΑ</a:t>
                      </a:r>
                      <a:r>
                        <a:rPr lang="en-US" sz="1700" dirty="0">
                          <a:solidFill>
                            <a:srgbClr val="080301"/>
                          </a:solidFill>
                        </a:rPr>
                        <a:t> </a:t>
                      </a:r>
                      <a:r>
                        <a:rPr lang="en-US" sz="1700" dirty="0" err="1">
                          <a:solidFill>
                            <a:srgbClr val="080301"/>
                          </a:solidFill>
                        </a:rPr>
                        <a:t>ΧΑΡΑΚΤΗΡΙΣΤΙΚΑ</a:t>
                      </a:r>
                      <a:endParaRPr sz="1700" dirty="0">
                        <a:solidFill>
                          <a:srgbClr val="080301"/>
                        </a:solidFill>
                      </a:endParaRPr>
                    </a:p>
                  </a:txBody>
                  <a:tcPr marL="63500" marR="63500" marT="63500" marB="63500">
                    <a:lnL w="63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480580">
                <a:tc>
                  <a:txBody>
                    <a:bodyPr/>
                    <a:lstStyle/>
                    <a:p>
                      <a:pPr marL="0" lvl="0" indent="0" algn="ctr" rtl="0">
                        <a:spcBef>
                          <a:spcPts val="0"/>
                        </a:spcBef>
                        <a:spcAft>
                          <a:spcPts val="0"/>
                        </a:spcAft>
                        <a:buNone/>
                      </a:pPr>
                      <a:endParaRPr sz="1700" dirty="0">
                        <a:solidFill>
                          <a:srgbClr val="080301"/>
                        </a:solidFill>
                      </a:endParaRPr>
                    </a:p>
                  </a:txBody>
                  <a:tcPr marL="63500" marR="63500" marT="63500" marB="63500">
                    <a:lnL w="63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700" dirty="0">
                        <a:solidFill>
                          <a:srgbClr val="080301"/>
                        </a:solidFill>
                      </a:endParaRPr>
                    </a:p>
                  </a:txBody>
                  <a:tcPr marL="63500" marR="63500" marT="63500" marB="63500">
                    <a:lnL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US" sz="1700" b="1" dirty="0" err="1">
                          <a:solidFill>
                            <a:srgbClr val="080301"/>
                          </a:solidFill>
                        </a:rPr>
                        <a:t>Ισορρο</a:t>
                      </a:r>
                      <a:r>
                        <a:rPr lang="en-US" sz="1700" b="1" dirty="0">
                          <a:solidFill>
                            <a:srgbClr val="080301"/>
                          </a:solidFill>
                        </a:rPr>
                        <a:t>πία</a:t>
                      </a:r>
                      <a:endParaRPr sz="1700" b="1" dirty="0">
                        <a:solidFill>
                          <a:srgbClr val="080301"/>
                        </a:solidFill>
                      </a:endParaRPr>
                    </a:p>
                  </a:txBody>
                  <a:tcPr marL="63500" marR="63500" marT="63500" marB="63500">
                    <a:lnL w="63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700" b="1" dirty="0" err="1">
                          <a:solidFill>
                            <a:srgbClr val="080301"/>
                          </a:solidFill>
                        </a:rPr>
                        <a:t>Ασφάλει</a:t>
                      </a:r>
                      <a:r>
                        <a:rPr lang="en-US" sz="1700" b="1" dirty="0">
                          <a:solidFill>
                            <a:srgbClr val="080301"/>
                          </a:solidFill>
                        </a:rPr>
                        <a:t>α</a:t>
                      </a:r>
                      <a:endParaRPr sz="1700" b="1" dirty="0">
                        <a:solidFill>
                          <a:srgbClr val="080301"/>
                        </a:solidFill>
                      </a:endParaRPr>
                    </a:p>
                  </a:txBody>
                  <a:tcPr marL="63500" marR="63500" marT="63500" marB="63500">
                    <a:lnL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37753">
                <a:tc>
                  <a:txBody>
                    <a:bodyPr/>
                    <a:lstStyle/>
                    <a:p>
                      <a:pPr marL="457200" lvl="0" indent="-336550" algn="l" rtl="0">
                        <a:spcBef>
                          <a:spcPts val="0"/>
                        </a:spcBef>
                        <a:spcAft>
                          <a:spcPts val="0"/>
                        </a:spcAft>
                        <a:buClr>
                          <a:srgbClr val="080301"/>
                        </a:buClr>
                        <a:buSzPts val="1700"/>
                        <a:buChar char="●"/>
                      </a:pPr>
                      <a:r>
                        <a:rPr lang="en-US" sz="1400" dirty="0" err="1">
                          <a:solidFill>
                            <a:srgbClr val="080301"/>
                          </a:solidFill>
                        </a:rPr>
                        <a:t>Δι</a:t>
                      </a:r>
                      <a:r>
                        <a:rPr lang="en-US" sz="1400" dirty="0">
                          <a:solidFill>
                            <a:srgbClr val="080301"/>
                          </a:solidFill>
                        </a:rPr>
                        <a:t>αχείριση του χρόνου χρήσης οθόνης</a:t>
                      </a:r>
                      <a:endParaRPr sz="1400" dirty="0">
                        <a:solidFill>
                          <a:srgbClr val="080301"/>
                        </a:solidFill>
                      </a:endParaRPr>
                    </a:p>
                    <a:p>
                      <a:pPr marL="457200" lvl="0" indent="-336550" algn="l" rtl="0">
                        <a:spcBef>
                          <a:spcPts val="0"/>
                        </a:spcBef>
                        <a:spcAft>
                          <a:spcPts val="0"/>
                        </a:spcAft>
                        <a:buClr>
                          <a:srgbClr val="080301"/>
                        </a:buClr>
                        <a:buSzPts val="1700"/>
                        <a:buChar char="●"/>
                      </a:pPr>
                      <a:r>
                        <a:rPr lang="en-US" sz="1400" dirty="0">
                          <a:solidFill>
                            <a:srgbClr val="080301"/>
                          </a:solidFill>
                        </a:rPr>
                        <a:t>Απ</a:t>
                      </a:r>
                      <a:r>
                        <a:rPr lang="en-US" sz="1400" dirty="0" err="1">
                          <a:solidFill>
                            <a:srgbClr val="080301"/>
                          </a:solidFill>
                        </a:rPr>
                        <a:t>οφυγή</a:t>
                      </a:r>
                      <a:r>
                        <a:rPr lang="en-US" sz="1400" dirty="0">
                          <a:solidFill>
                            <a:srgbClr val="080301"/>
                          </a:solidFill>
                        </a:rPr>
                        <a:t> </a:t>
                      </a:r>
                      <a:r>
                        <a:rPr lang="en-US" sz="1400" dirty="0" err="1">
                          <a:solidFill>
                            <a:srgbClr val="080301"/>
                          </a:solidFill>
                        </a:rPr>
                        <a:t>ψηφι</a:t>
                      </a:r>
                      <a:r>
                        <a:rPr lang="en-US" sz="1400" dirty="0">
                          <a:solidFill>
                            <a:srgbClr val="080301"/>
                          </a:solidFill>
                        </a:rPr>
                        <a:t>ακής κόπωσης</a:t>
                      </a:r>
                      <a:endParaRPr sz="1400" dirty="0">
                        <a:solidFill>
                          <a:srgbClr val="080301"/>
                        </a:solidFill>
                      </a:endParaRPr>
                    </a:p>
                  </a:txBody>
                  <a:tcPr marL="63500" marR="63500" marT="63500" marB="63500">
                    <a:lnL w="63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Clr>
                          <a:srgbClr val="080301"/>
                        </a:buClr>
                        <a:buSzPts val="1700"/>
                        <a:buChar char="●"/>
                      </a:pPr>
                      <a:r>
                        <a:rPr lang="en-US" sz="1400" dirty="0" err="1">
                          <a:solidFill>
                            <a:srgbClr val="080301"/>
                          </a:solidFill>
                        </a:rPr>
                        <a:t>Προστ</a:t>
                      </a:r>
                      <a:r>
                        <a:rPr lang="en-US" sz="1400" dirty="0">
                          <a:solidFill>
                            <a:srgbClr val="080301"/>
                          </a:solidFill>
                        </a:rPr>
                        <a:t>ασία </a:t>
                      </a:r>
                      <a:r>
                        <a:rPr lang="el-GR" sz="1400" dirty="0">
                          <a:solidFill>
                            <a:srgbClr val="080301"/>
                          </a:solidFill>
                        </a:rPr>
                        <a:t>απορρήτου</a:t>
                      </a:r>
                      <a:endParaRPr sz="1400" dirty="0">
                        <a:solidFill>
                          <a:srgbClr val="080301"/>
                        </a:solidFill>
                      </a:endParaRPr>
                    </a:p>
                    <a:p>
                      <a:pPr marL="457200" lvl="0" indent="-336550" algn="l" rtl="0">
                        <a:spcBef>
                          <a:spcPts val="0"/>
                        </a:spcBef>
                        <a:spcAft>
                          <a:spcPts val="0"/>
                        </a:spcAft>
                        <a:buClr>
                          <a:srgbClr val="080301"/>
                        </a:buClr>
                        <a:buSzPts val="1700"/>
                        <a:buChar char="●"/>
                      </a:pPr>
                      <a:r>
                        <a:rPr lang="en-US" sz="1400" dirty="0">
                          <a:solidFill>
                            <a:srgbClr val="080301"/>
                          </a:solidFill>
                        </a:rPr>
                        <a:t>Απ</a:t>
                      </a:r>
                      <a:r>
                        <a:rPr lang="en-US" sz="1400" dirty="0" err="1">
                          <a:solidFill>
                            <a:srgbClr val="080301"/>
                          </a:solidFill>
                        </a:rPr>
                        <a:t>οφ</a:t>
                      </a:r>
                      <a:r>
                        <a:rPr lang="el-GR" sz="1400" dirty="0" err="1">
                          <a:solidFill>
                            <a:srgbClr val="080301"/>
                          </a:solidFill>
                        </a:rPr>
                        <a:t>υγή</a:t>
                      </a:r>
                      <a:r>
                        <a:rPr lang="en-US" sz="1400" dirty="0">
                          <a:solidFill>
                            <a:srgbClr val="080301"/>
                          </a:solidFill>
                        </a:rPr>
                        <a:t> επιβλαβ</a:t>
                      </a:r>
                      <a:r>
                        <a:rPr lang="el-GR" sz="1400" dirty="0" err="1">
                          <a:solidFill>
                            <a:srgbClr val="080301"/>
                          </a:solidFill>
                        </a:rPr>
                        <a:t>ού</a:t>
                      </a:r>
                      <a:r>
                        <a:rPr lang="en-US" sz="1400" dirty="0">
                          <a:solidFill>
                            <a:srgbClr val="080301"/>
                          </a:solidFill>
                        </a:rPr>
                        <a:t>ς π</a:t>
                      </a:r>
                      <a:r>
                        <a:rPr lang="en-US" sz="1400" dirty="0" err="1">
                          <a:solidFill>
                            <a:srgbClr val="080301"/>
                          </a:solidFill>
                        </a:rPr>
                        <a:t>εριεχ</a:t>
                      </a:r>
                      <a:r>
                        <a:rPr lang="el-GR" sz="1400" dirty="0">
                          <a:solidFill>
                            <a:srgbClr val="080301"/>
                          </a:solidFill>
                        </a:rPr>
                        <a:t>ο</a:t>
                      </a:r>
                      <a:r>
                        <a:rPr lang="en-US" sz="1400" dirty="0">
                          <a:solidFill>
                            <a:srgbClr val="080301"/>
                          </a:solidFill>
                        </a:rPr>
                        <a:t>μ</a:t>
                      </a:r>
                      <a:r>
                        <a:rPr lang="el-GR" sz="1400" dirty="0">
                          <a:solidFill>
                            <a:srgbClr val="080301"/>
                          </a:solidFill>
                        </a:rPr>
                        <a:t>έ</a:t>
                      </a:r>
                      <a:r>
                        <a:rPr lang="en-US" sz="1400" dirty="0" err="1">
                          <a:solidFill>
                            <a:srgbClr val="080301"/>
                          </a:solidFill>
                        </a:rPr>
                        <a:t>νο</a:t>
                      </a:r>
                      <a:r>
                        <a:rPr lang="el-GR" sz="1400" dirty="0">
                          <a:solidFill>
                            <a:srgbClr val="080301"/>
                          </a:solidFill>
                        </a:rPr>
                        <a:t>υ</a:t>
                      </a:r>
                      <a:endParaRPr sz="1400" dirty="0">
                        <a:solidFill>
                          <a:srgbClr val="080301"/>
                        </a:solidFill>
                      </a:endParaRPr>
                    </a:p>
                    <a:p>
                      <a:pPr marL="457200" lvl="0" indent="-336550" algn="l" rtl="0">
                        <a:spcBef>
                          <a:spcPts val="0"/>
                        </a:spcBef>
                        <a:spcAft>
                          <a:spcPts val="0"/>
                        </a:spcAft>
                        <a:buClr>
                          <a:srgbClr val="080301"/>
                        </a:buClr>
                        <a:buSzPts val="1700"/>
                        <a:buChar char="●"/>
                      </a:pPr>
                      <a:r>
                        <a:rPr lang="en-US" sz="1400" dirty="0" err="1">
                          <a:solidFill>
                            <a:srgbClr val="080301"/>
                          </a:solidFill>
                        </a:rPr>
                        <a:t>Εξ</a:t>
                      </a:r>
                      <a:r>
                        <a:rPr lang="en-US" sz="1400" dirty="0">
                          <a:solidFill>
                            <a:srgbClr val="080301"/>
                          </a:solidFill>
                        </a:rPr>
                        <a:t>ασφάλιση συναισθηματικής ασφάλειας στο διαδίκτυο</a:t>
                      </a:r>
                      <a:endParaRPr sz="1400" dirty="0">
                        <a:solidFill>
                          <a:srgbClr val="080301"/>
                        </a:solidFill>
                      </a:endParaRPr>
                    </a:p>
                  </a:txBody>
                  <a:tcPr marL="63500" marR="63500" marT="63500" marB="63500">
                    <a:lnL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endParaRPr sz="1400" dirty="0">
                        <a:solidFill>
                          <a:srgbClr val="080301"/>
                        </a:solidFill>
                      </a:endParaRPr>
                    </a:p>
                  </a:txBody>
                  <a:tcPr marL="63500" marR="63500" marT="63500" marB="63500">
                    <a:lnL w="63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endParaRPr sz="1400" dirty="0">
                        <a:solidFill>
                          <a:srgbClr val="080301"/>
                        </a:solidFill>
                      </a:endParaRPr>
                    </a:p>
                  </a:txBody>
                  <a:tcPr marL="63500" marR="63500" marT="63500" marB="63500">
                    <a:lnL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n-US" sz="1700" b="1" dirty="0" err="1">
                          <a:solidFill>
                            <a:srgbClr val="080301"/>
                          </a:solidFill>
                        </a:rPr>
                        <a:t>Σκο</a:t>
                      </a:r>
                      <a:r>
                        <a:rPr lang="en-US" sz="1700" b="1" dirty="0">
                          <a:solidFill>
                            <a:srgbClr val="080301"/>
                          </a:solidFill>
                        </a:rPr>
                        <a:t>π</a:t>
                      </a:r>
                      <a:r>
                        <a:rPr lang="el-GR" sz="1700" b="1" dirty="0" err="1">
                          <a:solidFill>
                            <a:srgbClr val="080301"/>
                          </a:solidFill>
                        </a:rPr>
                        <a:t>ιμότητα</a:t>
                      </a:r>
                      <a:endParaRPr sz="1700" b="1" dirty="0">
                        <a:solidFill>
                          <a:srgbClr val="080301"/>
                        </a:solidFill>
                      </a:endParaRPr>
                    </a:p>
                  </a:txBody>
                  <a:tcPr marL="63500" marR="63500" marT="63500" marB="63500">
                    <a:lnL w="63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700" b="1" dirty="0" err="1">
                          <a:solidFill>
                            <a:srgbClr val="080301"/>
                          </a:solidFill>
                        </a:rPr>
                        <a:t>Ενδυνάμωση</a:t>
                      </a:r>
                      <a:endParaRPr sz="1700" b="1" dirty="0">
                        <a:solidFill>
                          <a:srgbClr val="080301"/>
                        </a:solidFill>
                      </a:endParaRPr>
                    </a:p>
                  </a:txBody>
                  <a:tcPr marL="63500" marR="63500" marT="63500" marB="63500">
                    <a:lnL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457200" marR="0" lvl="0" indent="-336550" algn="l" rtl="0">
                        <a:lnSpc>
                          <a:spcPct val="100000"/>
                        </a:lnSpc>
                        <a:spcBef>
                          <a:spcPts val="0"/>
                        </a:spcBef>
                        <a:spcAft>
                          <a:spcPts val="0"/>
                        </a:spcAft>
                        <a:buClr>
                          <a:srgbClr val="080301"/>
                        </a:buClr>
                        <a:buSzPts val="1700"/>
                        <a:buFont typeface="Arial"/>
                        <a:buChar char="●"/>
                      </a:pPr>
                      <a:r>
                        <a:rPr lang="en-US" sz="1400" b="0" i="0" u="none" strike="noStrike" cap="none" dirty="0">
                          <a:solidFill>
                            <a:srgbClr val="080301"/>
                          </a:solidFill>
                          <a:latin typeface="Arial"/>
                          <a:ea typeface="Arial"/>
                          <a:cs typeface="Arial"/>
                          <a:sym typeface="Arial"/>
                        </a:rPr>
                        <a:t>Χρ</a:t>
                      </a:r>
                      <a:r>
                        <a:rPr lang="el-GR" sz="1400" b="0" i="0" u="none" strike="noStrike" cap="none" dirty="0" err="1">
                          <a:solidFill>
                            <a:srgbClr val="080301"/>
                          </a:solidFill>
                          <a:latin typeface="Arial"/>
                          <a:ea typeface="Arial"/>
                          <a:cs typeface="Arial"/>
                          <a:sym typeface="Arial"/>
                        </a:rPr>
                        <a:t>ήση</a:t>
                      </a:r>
                      <a:r>
                        <a:rPr lang="en-US" sz="1400" b="0" i="0" u="none" strike="noStrike" cap="none" dirty="0">
                          <a:solidFill>
                            <a:srgbClr val="080301"/>
                          </a:solidFill>
                          <a:latin typeface="Arial"/>
                          <a:ea typeface="Arial"/>
                          <a:cs typeface="Arial"/>
                          <a:sym typeface="Arial"/>
                        </a:rPr>
                        <a:t> </a:t>
                      </a:r>
                      <a:r>
                        <a:rPr lang="en-US" sz="1400" b="0" i="0" u="none" strike="noStrike" cap="none" dirty="0" err="1">
                          <a:solidFill>
                            <a:srgbClr val="080301"/>
                          </a:solidFill>
                          <a:latin typeface="Arial"/>
                          <a:ea typeface="Arial"/>
                          <a:cs typeface="Arial"/>
                          <a:sym typeface="Arial"/>
                        </a:rPr>
                        <a:t>τη</a:t>
                      </a:r>
                      <a:r>
                        <a:rPr lang="el-GR" sz="1400" b="0" i="0" u="none" strike="noStrike" cap="none" dirty="0">
                          <a:solidFill>
                            <a:srgbClr val="080301"/>
                          </a:solidFill>
                          <a:latin typeface="Arial"/>
                          <a:ea typeface="Arial"/>
                          <a:cs typeface="Arial"/>
                          <a:sym typeface="Arial"/>
                        </a:rPr>
                        <a:t>ς </a:t>
                      </a:r>
                      <a:r>
                        <a:rPr lang="en-US" sz="1400" b="0" i="0" u="none" strike="noStrike" cap="none" dirty="0" err="1">
                          <a:solidFill>
                            <a:srgbClr val="080301"/>
                          </a:solidFill>
                          <a:latin typeface="Arial"/>
                          <a:ea typeface="Arial"/>
                          <a:cs typeface="Arial"/>
                          <a:sym typeface="Arial"/>
                        </a:rPr>
                        <a:t>τεχνολογί</a:t>
                      </a:r>
                      <a:r>
                        <a:rPr lang="en-US" sz="1400" b="0" i="0" u="none" strike="noStrike" cap="none" dirty="0">
                          <a:solidFill>
                            <a:srgbClr val="080301"/>
                          </a:solidFill>
                          <a:latin typeface="Arial"/>
                          <a:ea typeface="Arial"/>
                          <a:cs typeface="Arial"/>
                          <a:sym typeface="Arial"/>
                        </a:rPr>
                        <a:t>α</a:t>
                      </a:r>
                      <a:r>
                        <a:rPr lang="el-GR" sz="1400" b="0" i="0" u="none" strike="noStrike" cap="none" dirty="0">
                          <a:solidFill>
                            <a:srgbClr val="080301"/>
                          </a:solidFill>
                          <a:latin typeface="Arial"/>
                          <a:ea typeface="Arial"/>
                          <a:cs typeface="Arial"/>
                          <a:sym typeface="Arial"/>
                        </a:rPr>
                        <a:t>ς</a:t>
                      </a:r>
                      <a:r>
                        <a:rPr lang="en-US" sz="1400" b="0" i="0" u="none" strike="noStrike" cap="none" dirty="0">
                          <a:solidFill>
                            <a:srgbClr val="080301"/>
                          </a:solidFill>
                          <a:latin typeface="Arial"/>
                          <a:ea typeface="Arial"/>
                          <a:cs typeface="Arial"/>
                          <a:sym typeface="Arial"/>
                        </a:rPr>
                        <a:t> </a:t>
                      </a:r>
                      <a:r>
                        <a:rPr lang="en-US" sz="1400" b="0" i="0" u="none" strike="noStrike" cap="none" dirty="0" err="1">
                          <a:solidFill>
                            <a:srgbClr val="080301"/>
                          </a:solidFill>
                          <a:latin typeface="Arial"/>
                          <a:ea typeface="Arial"/>
                          <a:cs typeface="Arial"/>
                          <a:sym typeface="Arial"/>
                        </a:rPr>
                        <a:t>γι</a:t>
                      </a:r>
                      <a:r>
                        <a:rPr lang="en-US" sz="1400" b="0" i="0" u="none" strike="noStrike" cap="none" dirty="0">
                          <a:solidFill>
                            <a:srgbClr val="080301"/>
                          </a:solidFill>
                          <a:latin typeface="Arial"/>
                          <a:ea typeface="Arial"/>
                          <a:cs typeface="Arial"/>
                          <a:sym typeface="Arial"/>
                        </a:rPr>
                        <a:t>α </a:t>
                      </a:r>
                      <a:r>
                        <a:rPr lang="el-GR" sz="1400" b="0" i="0" u="none" strike="noStrike" cap="none" dirty="0">
                          <a:solidFill>
                            <a:srgbClr val="080301"/>
                          </a:solidFill>
                          <a:latin typeface="Arial"/>
                          <a:ea typeface="Arial"/>
                          <a:cs typeface="Arial"/>
                          <a:sym typeface="Arial"/>
                        </a:rPr>
                        <a:t>εκμάθηση</a:t>
                      </a:r>
                      <a:r>
                        <a:rPr lang="en-US" sz="1400" b="0" i="0" u="none" strike="noStrike" cap="none" dirty="0">
                          <a:solidFill>
                            <a:srgbClr val="080301"/>
                          </a:solidFill>
                          <a:latin typeface="Arial"/>
                          <a:ea typeface="Arial"/>
                          <a:cs typeface="Arial"/>
                          <a:sym typeface="Arial"/>
                        </a:rPr>
                        <a:t>, </a:t>
                      </a:r>
                      <a:r>
                        <a:rPr lang="el-GR" sz="1400" b="0" i="0" u="none" strike="noStrike" cap="none" dirty="0">
                          <a:solidFill>
                            <a:srgbClr val="080301"/>
                          </a:solidFill>
                          <a:latin typeface="Arial"/>
                          <a:ea typeface="Arial"/>
                          <a:cs typeface="Arial"/>
                          <a:sym typeface="Arial"/>
                        </a:rPr>
                        <a:t>σύνδεση </a:t>
                      </a:r>
                      <a:r>
                        <a:rPr lang="en-US" sz="1400" b="0" i="0" u="none" strike="noStrike" cap="none" dirty="0">
                          <a:solidFill>
                            <a:srgbClr val="080301"/>
                          </a:solidFill>
                          <a:latin typeface="Arial"/>
                          <a:ea typeface="Arial"/>
                          <a:cs typeface="Arial"/>
                          <a:sym typeface="Arial"/>
                        </a:rPr>
                        <a:t>και </a:t>
                      </a:r>
                      <a:r>
                        <a:rPr lang="en-US" sz="1400" b="0" i="0" u="none" strike="noStrike" cap="none" dirty="0" err="1">
                          <a:solidFill>
                            <a:srgbClr val="080301"/>
                          </a:solidFill>
                          <a:latin typeface="Arial"/>
                          <a:ea typeface="Arial"/>
                          <a:cs typeface="Arial"/>
                          <a:sym typeface="Arial"/>
                        </a:rPr>
                        <a:t>δημιουργ</a:t>
                      </a:r>
                      <a:r>
                        <a:rPr lang="el-GR" sz="1400" b="0" i="0" u="none" strike="noStrike" cap="none" dirty="0">
                          <a:solidFill>
                            <a:srgbClr val="080301"/>
                          </a:solidFill>
                          <a:latin typeface="Arial"/>
                          <a:ea typeface="Arial"/>
                          <a:cs typeface="Arial"/>
                          <a:sym typeface="Arial"/>
                        </a:rPr>
                        <a:t>ία</a:t>
                      </a:r>
                      <a:r>
                        <a:rPr lang="en-US" sz="1400" b="0" i="0" u="none" strike="noStrike" cap="none" dirty="0">
                          <a:solidFill>
                            <a:srgbClr val="080301"/>
                          </a:solidFill>
                          <a:latin typeface="Arial"/>
                          <a:ea typeface="Arial"/>
                          <a:cs typeface="Arial"/>
                          <a:sym typeface="Arial"/>
                        </a:rPr>
                        <a:t> ν</a:t>
                      </a:r>
                      <a:r>
                        <a:rPr lang="el-GR" sz="1400" b="0" i="0" u="none" strike="noStrike" cap="none" dirty="0" err="1">
                          <a:solidFill>
                            <a:srgbClr val="080301"/>
                          </a:solidFill>
                          <a:latin typeface="Arial"/>
                          <a:ea typeface="Arial"/>
                          <a:cs typeface="Arial"/>
                          <a:sym typeface="Arial"/>
                        </a:rPr>
                        <a:t>οή</a:t>
                      </a:r>
                      <a:r>
                        <a:rPr lang="en-US" sz="1400" b="0" i="0" u="none" strike="noStrike" cap="none" dirty="0">
                          <a:solidFill>
                            <a:srgbClr val="080301"/>
                          </a:solidFill>
                          <a:latin typeface="Arial"/>
                          <a:ea typeface="Arial"/>
                          <a:cs typeface="Arial"/>
                          <a:sym typeface="Arial"/>
                        </a:rPr>
                        <a:t>μα</a:t>
                      </a:r>
                      <a:r>
                        <a:rPr lang="el-GR" sz="1400" b="0" i="0" u="none" strike="noStrike" cap="none" dirty="0">
                          <a:solidFill>
                            <a:srgbClr val="080301"/>
                          </a:solidFill>
                          <a:latin typeface="Arial"/>
                          <a:ea typeface="Arial"/>
                          <a:cs typeface="Arial"/>
                          <a:sym typeface="Arial"/>
                        </a:rPr>
                        <a:t>τος</a:t>
                      </a:r>
                      <a:r>
                        <a:rPr lang="en-US" sz="1400" b="0" i="0" u="none" strike="noStrike" cap="none" dirty="0">
                          <a:solidFill>
                            <a:srgbClr val="080301"/>
                          </a:solidFill>
                          <a:latin typeface="Arial"/>
                          <a:ea typeface="Arial"/>
                          <a:cs typeface="Arial"/>
                          <a:sym typeface="Arial"/>
                        </a:rPr>
                        <a:t> αντί για παθητική κατανάλωση</a:t>
                      </a:r>
                      <a:endParaRPr sz="1400" b="0" i="0" u="none" strike="noStrike" cap="none" dirty="0">
                        <a:solidFill>
                          <a:srgbClr val="080301"/>
                        </a:solidFill>
                        <a:latin typeface="Arial"/>
                        <a:ea typeface="Arial"/>
                        <a:cs typeface="Arial"/>
                        <a:sym typeface="Arial"/>
                      </a:endParaRPr>
                    </a:p>
                  </a:txBody>
                  <a:tcPr marL="63500" marR="63500" marT="63500" marB="63500">
                    <a:lnL w="6350" cap="flat" cmpd="sng">
                      <a:solidFill>
                        <a:srgbClr val="000000"/>
                      </a:solidFill>
                      <a:prstDash val="solid"/>
                      <a:round/>
                      <a:headEnd type="none" w="sm" len="sm"/>
                      <a:tailEnd type="none" w="sm" len="sm"/>
                    </a:lnL>
                    <a:lnR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457200" lvl="0" indent="-336550" algn="l" rtl="0">
                        <a:spcBef>
                          <a:spcPts val="0"/>
                        </a:spcBef>
                        <a:spcAft>
                          <a:spcPts val="0"/>
                        </a:spcAft>
                        <a:buClr>
                          <a:srgbClr val="080301"/>
                        </a:buClr>
                        <a:buSzPts val="1700"/>
                        <a:buChar char="●"/>
                      </a:pPr>
                      <a:r>
                        <a:rPr lang="el-GR" sz="1400" dirty="0">
                          <a:solidFill>
                            <a:srgbClr val="080301"/>
                          </a:solidFill>
                        </a:rPr>
                        <a:t>Αίσθημα ε</a:t>
                      </a:r>
                      <a:r>
                        <a:rPr lang="en-US" sz="1400" dirty="0">
                          <a:solidFill>
                            <a:srgbClr val="080301"/>
                          </a:solidFill>
                        </a:rPr>
                        <a:t>λ</a:t>
                      </a:r>
                      <a:r>
                        <a:rPr lang="el-GR" sz="1400" dirty="0">
                          <a:solidFill>
                            <a:srgbClr val="080301"/>
                          </a:solidFill>
                        </a:rPr>
                        <a:t>έ</a:t>
                      </a:r>
                      <a:r>
                        <a:rPr lang="en-US" sz="1400" dirty="0" err="1">
                          <a:solidFill>
                            <a:srgbClr val="080301"/>
                          </a:solidFill>
                        </a:rPr>
                        <a:t>γχο</a:t>
                      </a:r>
                      <a:r>
                        <a:rPr lang="el-GR" sz="1400" dirty="0">
                          <a:solidFill>
                            <a:srgbClr val="080301"/>
                          </a:solidFill>
                        </a:rPr>
                        <a:t>υ</a:t>
                      </a:r>
                      <a:r>
                        <a:rPr lang="en-US" sz="1400" dirty="0">
                          <a:solidFill>
                            <a:srgbClr val="080301"/>
                          </a:solidFill>
                        </a:rPr>
                        <a:t> </a:t>
                      </a:r>
                      <a:r>
                        <a:rPr lang="en-US" sz="1400" dirty="0" err="1">
                          <a:solidFill>
                            <a:srgbClr val="080301"/>
                          </a:solidFill>
                        </a:rPr>
                        <a:t>της</a:t>
                      </a:r>
                      <a:r>
                        <a:rPr lang="en-US" sz="1400" dirty="0">
                          <a:solidFill>
                            <a:srgbClr val="080301"/>
                          </a:solidFill>
                        </a:rPr>
                        <a:t> </a:t>
                      </a:r>
                      <a:r>
                        <a:rPr lang="en-US" sz="1400" dirty="0" err="1">
                          <a:solidFill>
                            <a:srgbClr val="080301"/>
                          </a:solidFill>
                        </a:rPr>
                        <a:t>ψηφι</a:t>
                      </a:r>
                      <a:r>
                        <a:rPr lang="en-US" sz="1400" dirty="0">
                          <a:solidFill>
                            <a:srgbClr val="080301"/>
                          </a:solidFill>
                        </a:rPr>
                        <a:t>ακής χρήσης</a:t>
                      </a:r>
                      <a:endParaRPr sz="1400" dirty="0">
                        <a:solidFill>
                          <a:srgbClr val="080301"/>
                        </a:solidFill>
                      </a:endParaRPr>
                    </a:p>
                    <a:p>
                      <a:pPr marL="457200" lvl="0" indent="-336550" algn="l" rtl="0">
                        <a:spcBef>
                          <a:spcPts val="0"/>
                        </a:spcBef>
                        <a:spcAft>
                          <a:spcPts val="0"/>
                        </a:spcAft>
                        <a:buClr>
                          <a:srgbClr val="080301"/>
                        </a:buClr>
                        <a:buSzPts val="1700"/>
                        <a:buChar char="●"/>
                      </a:pPr>
                      <a:r>
                        <a:rPr lang="en-US" sz="1400" dirty="0" err="1">
                          <a:solidFill>
                            <a:srgbClr val="080301"/>
                          </a:solidFill>
                        </a:rPr>
                        <a:t>Αν</a:t>
                      </a:r>
                      <a:r>
                        <a:rPr lang="el-GR" sz="1400" dirty="0" err="1">
                          <a:solidFill>
                            <a:srgbClr val="080301"/>
                          </a:solidFill>
                        </a:rPr>
                        <a:t>άπτυξη</a:t>
                      </a:r>
                      <a:r>
                        <a:rPr lang="en-US" sz="1400" dirty="0">
                          <a:solidFill>
                            <a:srgbClr val="080301"/>
                          </a:solidFill>
                        </a:rPr>
                        <a:t> </a:t>
                      </a:r>
                      <a:r>
                        <a:rPr lang="en-US" sz="1400" dirty="0" err="1">
                          <a:solidFill>
                            <a:srgbClr val="080301"/>
                          </a:solidFill>
                        </a:rPr>
                        <a:t>ψηφι</a:t>
                      </a:r>
                      <a:r>
                        <a:rPr lang="en-US" sz="1400" dirty="0">
                          <a:solidFill>
                            <a:srgbClr val="080301"/>
                          </a:solidFill>
                        </a:rPr>
                        <a:t>ακή</a:t>
                      </a:r>
                      <a:r>
                        <a:rPr lang="el-GR" sz="1400" dirty="0">
                          <a:solidFill>
                            <a:srgbClr val="080301"/>
                          </a:solidFill>
                        </a:rPr>
                        <a:t>ς</a:t>
                      </a:r>
                      <a:r>
                        <a:rPr lang="en-US" sz="1400" dirty="0">
                          <a:solidFill>
                            <a:srgbClr val="080301"/>
                          </a:solidFill>
                        </a:rPr>
                        <a:t> </a:t>
                      </a:r>
                      <a:r>
                        <a:rPr lang="en-US" sz="1400" dirty="0" err="1">
                          <a:solidFill>
                            <a:srgbClr val="080301"/>
                          </a:solidFill>
                        </a:rPr>
                        <a:t>ιθ</a:t>
                      </a:r>
                      <a:r>
                        <a:rPr lang="en-US" sz="1400" dirty="0">
                          <a:solidFill>
                            <a:srgbClr val="080301"/>
                          </a:solidFill>
                        </a:rPr>
                        <a:t>αγένεια</a:t>
                      </a:r>
                      <a:r>
                        <a:rPr lang="el-GR" sz="1400" dirty="0">
                          <a:solidFill>
                            <a:srgbClr val="080301"/>
                          </a:solidFill>
                        </a:rPr>
                        <a:t>ς</a:t>
                      </a:r>
                      <a:endParaRPr sz="1400" dirty="0">
                        <a:solidFill>
                          <a:srgbClr val="080301"/>
                        </a:solidFill>
                      </a:endParaRPr>
                    </a:p>
                  </a:txBody>
                  <a:tcPr marL="63500" marR="63500" marT="63500" marB="63500">
                    <a:lnL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3ae6d943e68_0_24"/>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1: Η Σημασία της Ευημερίας και της Ψηφιακής Ευημερίας</a:t>
            </a:r>
            <a:endParaRPr sz="3000" dirty="0"/>
          </a:p>
        </p:txBody>
      </p:sp>
      <p:sp>
        <p:nvSpPr>
          <p:cNvPr id="114" name="Google Shape;114;g3ae6d943e68_0_24"/>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1.3 Η </a:t>
            </a:r>
            <a:r>
              <a:rPr lang="el-GR" dirty="0"/>
              <a:t>Α</a:t>
            </a:r>
            <a:r>
              <a:rPr lang="en-US" dirty="0"/>
              <a:t>να</a:t>
            </a:r>
            <a:r>
              <a:rPr lang="en-US" dirty="0" err="1"/>
              <a:t>γκ</a:t>
            </a:r>
            <a:r>
              <a:rPr lang="en-US" dirty="0"/>
              <a:t>αιότητα της </a:t>
            </a:r>
            <a:r>
              <a:rPr lang="el-GR" dirty="0"/>
              <a:t>Ψ</a:t>
            </a:r>
            <a:r>
              <a:rPr lang="en-US" dirty="0" err="1"/>
              <a:t>ηφι</a:t>
            </a:r>
            <a:r>
              <a:rPr lang="en-US" dirty="0"/>
              <a:t>ακής </a:t>
            </a:r>
            <a:r>
              <a:rPr lang="el-GR" dirty="0"/>
              <a:t>Ε</a:t>
            </a:r>
            <a:r>
              <a:rPr lang="en-US" dirty="0" err="1"/>
              <a:t>υημερί</a:t>
            </a:r>
            <a:r>
              <a:rPr lang="en-US" dirty="0"/>
              <a:t>ας στην </a:t>
            </a:r>
            <a:r>
              <a:rPr lang="el-GR" dirty="0"/>
              <a:t>Ε</a:t>
            </a:r>
            <a:r>
              <a:rPr lang="en-US" dirty="0"/>
              <a:t>κπα</a:t>
            </a:r>
            <a:r>
              <a:rPr lang="en-US" dirty="0" err="1"/>
              <a:t>ίδευση</a:t>
            </a:r>
            <a:endParaRPr dirty="0"/>
          </a:p>
        </p:txBody>
      </p:sp>
      <p:sp>
        <p:nvSpPr>
          <p:cNvPr id="115" name="Google Shape;115;g3ae6d943e68_0_24"/>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r>
              <a:rPr lang="en-US" dirty="0" err="1">
                <a:solidFill>
                  <a:schemeClr val="dk1"/>
                </a:solidFill>
              </a:rPr>
              <a:t>Πρόσφ</a:t>
            </a:r>
            <a:r>
              <a:rPr lang="en-US" dirty="0">
                <a:solidFill>
                  <a:schemeClr val="dk1"/>
                </a:solidFill>
              </a:rPr>
              <a:t>ατα ευρήματα του ΠΟΥ (2025), του ΟΟΣΑ (2024) και της Ευρωπαϊκής Επιτροπής (2025) δείχνουν ότι </a:t>
            </a:r>
            <a:r>
              <a:rPr lang="en-US" b="1" dirty="0">
                <a:solidFill>
                  <a:schemeClr val="dk1"/>
                </a:solidFill>
              </a:rPr>
              <a:t>τα ψηφιακά περιβάλλοντα επηρεάζουν σημαντικά την ψυχική υγεία των νέων. </a:t>
            </a:r>
            <a:endParaRPr b="1" dirty="0">
              <a:solidFill>
                <a:schemeClr val="dk1"/>
              </a:solidFill>
            </a:endParaRPr>
          </a:p>
          <a:p>
            <a:pPr marL="0" lvl="0" indent="0">
              <a:lnSpc>
                <a:spcPct val="107000"/>
              </a:lnSpc>
              <a:spcBef>
                <a:spcPts val="1200"/>
              </a:spcBef>
            </a:pPr>
            <a:r>
              <a:rPr lang="en-US" dirty="0">
                <a:solidFill>
                  <a:schemeClr val="dk1"/>
                </a:solidFill>
              </a:rPr>
              <a:t>Η α</a:t>
            </a:r>
            <a:r>
              <a:rPr lang="en-US" dirty="0" err="1">
                <a:solidFill>
                  <a:schemeClr val="dk1"/>
                </a:solidFill>
              </a:rPr>
              <a:t>υξ</a:t>
            </a:r>
            <a:r>
              <a:rPr lang="en-US" dirty="0">
                <a:solidFill>
                  <a:schemeClr val="dk1"/>
                </a:solidFill>
              </a:rPr>
              <a:t>ανόμενη προβληματική χρήση των social media, το επιβλαβές περιεχόμενο και ο εκφοβισμός στο διαδίκτυο θέτουν τους</a:t>
            </a:r>
            <a:r>
              <a:rPr lang="el-GR" dirty="0">
                <a:solidFill>
                  <a:schemeClr val="dk1"/>
                </a:solidFill>
              </a:rPr>
              <a:t>/τις</a:t>
            </a:r>
            <a:r>
              <a:rPr lang="en-US" dirty="0">
                <a:solidFill>
                  <a:schemeClr val="dk1"/>
                </a:solidFill>
              </a:rPr>
              <a:t> </a:t>
            </a:r>
            <a:r>
              <a:rPr lang="en-US" dirty="0" err="1">
                <a:solidFill>
                  <a:schemeClr val="dk1"/>
                </a:solidFill>
              </a:rPr>
              <a:t>ευάλωτους</a:t>
            </a:r>
            <a:r>
              <a:rPr lang="el-GR" dirty="0">
                <a:solidFill>
                  <a:schemeClr val="dk1"/>
                </a:solidFill>
              </a:rPr>
              <a:t>/-τες</a:t>
            </a:r>
            <a:r>
              <a:rPr lang="en-US" dirty="0">
                <a:solidFill>
                  <a:schemeClr val="dk1"/>
                </a:solidFill>
              </a:rPr>
              <a:t> μα</a:t>
            </a:r>
            <a:r>
              <a:rPr lang="en-US" dirty="0" err="1">
                <a:solidFill>
                  <a:schemeClr val="dk1"/>
                </a:solidFill>
              </a:rPr>
              <a:t>θητές</a:t>
            </a:r>
            <a:r>
              <a:rPr lang="el-GR" dirty="0">
                <a:solidFill>
                  <a:schemeClr val="dk1"/>
                </a:solidFill>
              </a:rPr>
              <a:t>/-</a:t>
            </a:r>
            <a:r>
              <a:rPr lang="el-GR" dirty="0" err="1">
                <a:solidFill>
                  <a:schemeClr val="dk1"/>
                </a:solidFill>
              </a:rPr>
              <a:t>τριες</a:t>
            </a:r>
            <a:r>
              <a:rPr lang="en-US" dirty="0">
                <a:solidFill>
                  <a:schemeClr val="dk1"/>
                </a:solidFill>
              </a:rPr>
              <a:t> σε μεγαλύτερο κίνδυνο, ενώ τα στοιχεία του ΟΟΣΑ (2024) δείχνουν ότι το άγχος και ο φόρτος εργασίας των εκπαιδευτικών παραμένουν υψηλά παρά τις τεχνολογικές εξελίξεις. </a:t>
            </a:r>
            <a:r>
              <a:rPr lang="en-US" dirty="0" err="1">
                <a:solidFill>
                  <a:schemeClr val="dk1"/>
                </a:solidFill>
              </a:rPr>
              <a:t>Αυτές</a:t>
            </a:r>
            <a:r>
              <a:rPr lang="en-US" dirty="0">
                <a:solidFill>
                  <a:schemeClr val="dk1"/>
                </a:solidFill>
              </a:rPr>
              <a:t> </a:t>
            </a:r>
            <a:r>
              <a:rPr lang="en-US" dirty="0" err="1">
                <a:solidFill>
                  <a:schemeClr val="dk1"/>
                </a:solidFill>
              </a:rPr>
              <a:t>οι</a:t>
            </a:r>
            <a:r>
              <a:rPr lang="en-US" dirty="0">
                <a:solidFill>
                  <a:schemeClr val="dk1"/>
                </a:solidFill>
              </a:rPr>
              <a:t> </a:t>
            </a:r>
            <a:r>
              <a:rPr lang="en-US" dirty="0" err="1">
                <a:solidFill>
                  <a:schemeClr val="dk1"/>
                </a:solidFill>
              </a:rPr>
              <a:t>τάσεις</a:t>
            </a:r>
            <a:r>
              <a:rPr lang="en-US" dirty="0">
                <a:solidFill>
                  <a:schemeClr val="dk1"/>
                </a:solidFill>
              </a:rPr>
              <a:t> υπ</a:t>
            </a:r>
            <a:r>
              <a:rPr lang="en-US" dirty="0" err="1">
                <a:solidFill>
                  <a:schemeClr val="dk1"/>
                </a:solidFill>
              </a:rPr>
              <a:t>ογρ</a:t>
            </a:r>
            <a:r>
              <a:rPr lang="en-US" dirty="0">
                <a:solidFill>
                  <a:schemeClr val="dk1"/>
                </a:solidFill>
              </a:rPr>
              <a:t>αμμίζουν την ανάγκη </a:t>
            </a:r>
            <a:r>
              <a:rPr lang="en-US" b="1" dirty="0">
                <a:solidFill>
                  <a:schemeClr val="dk1"/>
                </a:solidFill>
              </a:rPr>
              <a:t>τα σχολεία να καθοδηγούν </a:t>
            </a:r>
            <a:r>
              <a:rPr lang="el-GR" b="1" dirty="0">
                <a:solidFill>
                  <a:schemeClr val="dk1"/>
                </a:solidFill>
              </a:rPr>
              <a:t>τους/τις μαθήτριες/-</a:t>
            </a:r>
            <a:r>
              <a:rPr lang="el-GR" b="1" dirty="0" err="1">
                <a:solidFill>
                  <a:schemeClr val="dk1"/>
                </a:solidFill>
              </a:rPr>
              <a:t>τριες</a:t>
            </a:r>
            <a:r>
              <a:rPr lang="en-US" b="1" dirty="0">
                <a:solidFill>
                  <a:schemeClr val="dk1"/>
                </a:solidFill>
              </a:rPr>
              <a:t> προς ασφαλέστερες και πιο ισορροπημένες ψηφιακές συνήθειες και να δημιουργούν υποστηρικτικά περιβάλλοντα</a:t>
            </a:r>
            <a:r>
              <a:rPr lang="el-GR" b="1" dirty="0">
                <a:solidFill>
                  <a:schemeClr val="dk1"/>
                </a:solidFill>
              </a:rPr>
              <a:t> μάθησης</a:t>
            </a:r>
            <a:r>
              <a:rPr lang="en-US" b="1" dirty="0">
                <a:solidFill>
                  <a:schemeClr val="dk1"/>
                </a:solidFill>
              </a:rPr>
              <a:t>.</a:t>
            </a:r>
            <a:br>
              <a:rPr lang="en-US" dirty="0">
                <a:solidFill>
                  <a:schemeClr val="dk1"/>
                </a:solidFill>
              </a:rPr>
            </a:br>
            <a:endParaRPr dirty="0">
              <a:solidFill>
                <a:schemeClr val="dk1"/>
              </a:solidFill>
            </a:endParaRPr>
          </a:p>
          <a:p>
            <a:pPr marL="0" lvl="0" indent="0" algn="l" rtl="0">
              <a:lnSpc>
                <a:spcPct val="107000"/>
              </a:lnSpc>
              <a:spcBef>
                <a:spcPts val="1200"/>
              </a:spcBef>
              <a:spcAft>
                <a:spcPts val="0"/>
              </a:spcAft>
              <a:buNone/>
            </a:pPr>
            <a:r>
              <a:rPr lang="en-US" dirty="0">
                <a:solidFill>
                  <a:schemeClr val="dk1"/>
                </a:solidFill>
              </a:rPr>
              <a:t>«</a:t>
            </a:r>
            <a:r>
              <a:rPr lang="en-US" dirty="0" err="1">
                <a:solidFill>
                  <a:schemeClr val="dk1"/>
                </a:solidFill>
              </a:rPr>
              <a:t>Μι</a:t>
            </a:r>
            <a:r>
              <a:rPr lang="en-US" dirty="0">
                <a:solidFill>
                  <a:schemeClr val="dk1"/>
                </a:solidFill>
              </a:rPr>
              <a:t>α κατάσταση σωματικής, γνωστικής, κοινωνικής και συναισθηματικής ικανοποίησης που επιτρέπει στα άτομα να συμμετέχουν θετικά σε όλα τα ψηφιακά περιβάλλοντα</a:t>
            </a:r>
            <a:r>
              <a:rPr lang="el-GR" dirty="0">
                <a:solidFill>
                  <a:schemeClr val="dk1"/>
                </a:solidFill>
              </a:rPr>
              <a:t> μάθησης</a:t>
            </a:r>
            <a:r>
              <a:rPr lang="en-US" dirty="0">
                <a:solidFill>
                  <a:schemeClr val="dk1"/>
                </a:solidFill>
              </a:rPr>
              <a:t>».</a:t>
            </a:r>
            <a:endParaRPr dirty="0">
              <a:solidFill>
                <a:schemeClr val="dk1"/>
              </a:solidFill>
            </a:endParaRPr>
          </a:p>
          <a:p>
            <a:pPr marL="0" lvl="0" indent="0" algn="l" rtl="0">
              <a:lnSpc>
                <a:spcPct val="107000"/>
              </a:lnSpc>
              <a:spcBef>
                <a:spcPts val="1200"/>
              </a:spcBef>
              <a:spcAft>
                <a:spcPts val="0"/>
              </a:spcAft>
              <a:buNone/>
            </a:pPr>
            <a:endParaRPr dirty="0">
              <a:solidFill>
                <a:schemeClr val="dk1"/>
              </a:solidFill>
            </a:endParaRPr>
          </a:p>
          <a:p>
            <a:pPr marL="0" lvl="0" indent="0" algn="ctr">
              <a:lnSpc>
                <a:spcPct val="107000"/>
              </a:lnSpc>
              <a:spcBef>
                <a:spcPts val="1200"/>
              </a:spcBef>
            </a:pPr>
            <a:r>
              <a:rPr lang="en-US" sz="2300" b="1" dirty="0" err="1">
                <a:solidFill>
                  <a:schemeClr val="dk1"/>
                </a:solidFill>
              </a:rPr>
              <a:t>Με</a:t>
            </a:r>
            <a:r>
              <a:rPr lang="en-US" sz="2300" b="1" dirty="0">
                <a:solidFill>
                  <a:schemeClr val="dk1"/>
                </a:solidFill>
              </a:rPr>
              <a:t> </a:t>
            </a:r>
            <a:r>
              <a:rPr lang="en-US" sz="2300" b="1" dirty="0" err="1">
                <a:solidFill>
                  <a:schemeClr val="dk1"/>
                </a:solidFill>
              </a:rPr>
              <a:t>άλλ</a:t>
            </a:r>
            <a:r>
              <a:rPr lang="en-US" sz="2300" b="1" dirty="0">
                <a:solidFill>
                  <a:schemeClr val="dk1"/>
                </a:solidFill>
              </a:rPr>
              <a:t>α λόγια, όταν </a:t>
            </a:r>
            <a:r>
              <a:rPr lang="el-GR" sz="2300" b="1" dirty="0">
                <a:solidFill>
                  <a:schemeClr val="dk1"/>
                </a:solidFill>
              </a:rPr>
              <a:t>οι μαθήτριες/-</a:t>
            </a:r>
            <a:r>
              <a:rPr lang="el-GR" sz="2300" b="1" dirty="0" err="1">
                <a:solidFill>
                  <a:schemeClr val="dk1"/>
                </a:solidFill>
              </a:rPr>
              <a:t>τριες</a:t>
            </a:r>
            <a:r>
              <a:rPr lang="en-US" sz="2300" b="1" dirty="0">
                <a:solidFill>
                  <a:schemeClr val="dk1"/>
                </a:solidFill>
              </a:rPr>
              <a:t> και οι εκπαιδευτικοί αισθάνονται ισορροπημένοι</a:t>
            </a:r>
            <a:r>
              <a:rPr lang="el-GR" sz="2300" b="1" dirty="0">
                <a:solidFill>
                  <a:schemeClr val="dk1"/>
                </a:solidFill>
              </a:rPr>
              <a:t>/-</a:t>
            </a:r>
            <a:r>
              <a:rPr lang="el-GR" sz="2300" b="1" dirty="0" err="1">
                <a:solidFill>
                  <a:schemeClr val="dk1"/>
                </a:solidFill>
              </a:rPr>
              <a:t>νες</a:t>
            </a:r>
            <a:r>
              <a:rPr lang="en-US" sz="2300" b="1" dirty="0">
                <a:solidFill>
                  <a:schemeClr val="dk1"/>
                </a:solidFill>
              </a:rPr>
              <a:t> και υπ</a:t>
            </a:r>
            <a:r>
              <a:rPr lang="en-US" sz="2300" b="1" dirty="0" err="1">
                <a:solidFill>
                  <a:schemeClr val="dk1"/>
                </a:solidFill>
              </a:rPr>
              <a:t>οστηριζόμενοι</a:t>
            </a:r>
            <a:r>
              <a:rPr lang="el-GR" sz="2300" b="1" dirty="0">
                <a:solidFill>
                  <a:schemeClr val="dk1"/>
                </a:solidFill>
              </a:rPr>
              <a:t>/-</a:t>
            </a:r>
            <a:r>
              <a:rPr lang="el-GR" sz="2300" b="1" dirty="0" err="1">
                <a:solidFill>
                  <a:schemeClr val="dk1"/>
                </a:solidFill>
              </a:rPr>
              <a:t>νες</a:t>
            </a:r>
            <a:r>
              <a:rPr lang="en-US" sz="2300" b="1" dirty="0">
                <a:solidFill>
                  <a:schemeClr val="dk1"/>
                </a:solidFill>
              </a:rPr>
              <a:t>, </a:t>
            </a:r>
            <a:r>
              <a:rPr lang="el-GR" sz="2300" b="1" dirty="0">
                <a:solidFill>
                  <a:schemeClr val="dk1"/>
                </a:solidFill>
              </a:rPr>
              <a:t>έχουν περισσότερη αυτοπεποίθηση, κίνητρα και είναι πιο ανοιχτοί/-</a:t>
            </a:r>
            <a:r>
              <a:rPr lang="el-GR" sz="2300" b="1" dirty="0" err="1">
                <a:solidFill>
                  <a:schemeClr val="dk1"/>
                </a:solidFill>
              </a:rPr>
              <a:t>χτές</a:t>
            </a:r>
            <a:r>
              <a:rPr lang="el-GR" sz="2300" b="1" dirty="0">
                <a:solidFill>
                  <a:schemeClr val="dk1"/>
                </a:solidFill>
              </a:rPr>
              <a:t> σε νέες μαθησιακές εμπειρίες.</a:t>
            </a:r>
            <a:endParaRPr sz="23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ae6d943e68_0_35"/>
          <p:cNvSpPr txBox="1">
            <a:spLocks noGrp="1"/>
          </p:cNvSpPr>
          <p:nvPr>
            <p:ph type="title"/>
          </p:nvPr>
        </p:nvSpPr>
        <p:spPr>
          <a:xfrm>
            <a:off x="97970" y="81642"/>
            <a:ext cx="11944500" cy="715800"/>
          </a:xfrm>
          <a:prstGeom prst="rect">
            <a:avLst/>
          </a:prstGeom>
          <a:noFill/>
          <a:ln>
            <a:noFill/>
          </a:ln>
        </p:spPr>
        <p:txBody>
          <a:bodyPr spcFirstLastPara="1" wrap="square" lIns="91425" tIns="54000" rIns="54000" bIns="54000" anchor="ctr" anchorCtr="0">
            <a:noAutofit/>
          </a:bodyPr>
          <a:lstStyle/>
          <a:p>
            <a:pPr marL="0" lvl="0" indent="0" algn="l" rtl="0">
              <a:lnSpc>
                <a:spcPct val="90000"/>
              </a:lnSpc>
              <a:spcBef>
                <a:spcPts val="0"/>
              </a:spcBef>
              <a:spcAft>
                <a:spcPts val="0"/>
              </a:spcAft>
              <a:buClr>
                <a:srgbClr val="FFFFFF"/>
              </a:buClr>
              <a:buSzPts val="3800"/>
              <a:buFont typeface="Arial"/>
              <a:buNone/>
            </a:pPr>
            <a:r>
              <a:rPr lang="el-GR" sz="3000" dirty="0"/>
              <a:t>Κεφάλαιο 1: Η Σημασία της Ευημερίας και της Ψηφιακής Ευημερίας</a:t>
            </a:r>
            <a:endParaRPr sz="3000" dirty="0"/>
          </a:p>
        </p:txBody>
      </p:sp>
      <p:sp>
        <p:nvSpPr>
          <p:cNvPr id="121" name="Google Shape;121;g3ae6d943e68_0_35"/>
          <p:cNvSpPr txBox="1">
            <a:spLocks noGrp="1"/>
          </p:cNvSpPr>
          <p:nvPr>
            <p:ph type="body" idx="1"/>
          </p:nvPr>
        </p:nvSpPr>
        <p:spPr>
          <a:xfrm>
            <a:off x="97970" y="854672"/>
            <a:ext cx="11944500" cy="550800"/>
          </a:xfrm>
          <a:prstGeom prst="rect">
            <a:avLst/>
          </a:prstGeom>
          <a:noFill/>
          <a:ln>
            <a:noFill/>
          </a:ln>
        </p:spPr>
        <p:txBody>
          <a:bodyPr spcFirstLastPara="1" wrap="square" lIns="91425" tIns="45700" rIns="91425" bIns="45700" anchor="ctr" anchorCtr="0">
            <a:noAutofit/>
          </a:bodyPr>
          <a:lstStyle/>
          <a:p>
            <a:pPr marL="0" lvl="0" indent="0" algn="just" rtl="0">
              <a:spcBef>
                <a:spcPts val="0"/>
              </a:spcBef>
              <a:spcAft>
                <a:spcPts val="0"/>
              </a:spcAft>
              <a:buClr>
                <a:schemeClr val="accent1"/>
              </a:buClr>
              <a:buSzPts val="2400"/>
              <a:buNone/>
            </a:pPr>
            <a:r>
              <a:rPr lang="en-US" dirty="0"/>
              <a:t>1.3 Η </a:t>
            </a:r>
            <a:r>
              <a:rPr lang="el-GR" dirty="0"/>
              <a:t>Α</a:t>
            </a:r>
            <a:r>
              <a:rPr lang="en-US" dirty="0"/>
              <a:t>να</a:t>
            </a:r>
            <a:r>
              <a:rPr lang="en-US" dirty="0" err="1"/>
              <a:t>γκ</a:t>
            </a:r>
            <a:r>
              <a:rPr lang="en-US" dirty="0"/>
              <a:t>αιότητα της </a:t>
            </a:r>
            <a:r>
              <a:rPr lang="el-GR" dirty="0"/>
              <a:t>Ψ</a:t>
            </a:r>
            <a:r>
              <a:rPr lang="en-US" dirty="0" err="1"/>
              <a:t>ηφι</a:t>
            </a:r>
            <a:r>
              <a:rPr lang="en-US" dirty="0"/>
              <a:t>ακής </a:t>
            </a:r>
            <a:r>
              <a:rPr lang="el-GR" dirty="0"/>
              <a:t>Ε</a:t>
            </a:r>
            <a:r>
              <a:rPr lang="en-US" dirty="0" err="1"/>
              <a:t>υημερί</a:t>
            </a:r>
            <a:r>
              <a:rPr lang="en-US" dirty="0"/>
              <a:t>ας στην </a:t>
            </a:r>
            <a:r>
              <a:rPr lang="el-GR" dirty="0"/>
              <a:t>Ε</a:t>
            </a:r>
            <a:r>
              <a:rPr lang="en-US" dirty="0"/>
              <a:t>κπα</a:t>
            </a:r>
            <a:r>
              <a:rPr lang="en-US" dirty="0" err="1"/>
              <a:t>ίδευση</a:t>
            </a:r>
            <a:endParaRPr dirty="0"/>
          </a:p>
        </p:txBody>
      </p:sp>
      <p:sp>
        <p:nvSpPr>
          <p:cNvPr id="122" name="Google Shape;122;g3ae6d943e68_0_35"/>
          <p:cNvSpPr txBox="1">
            <a:spLocks noGrp="1"/>
          </p:cNvSpPr>
          <p:nvPr>
            <p:ph type="body" idx="2"/>
          </p:nvPr>
        </p:nvSpPr>
        <p:spPr>
          <a:xfrm>
            <a:off x="97971" y="1462685"/>
            <a:ext cx="11944500" cy="52893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l" rtl="0">
              <a:lnSpc>
                <a:spcPct val="107000"/>
              </a:lnSpc>
              <a:spcBef>
                <a:spcPts val="1200"/>
              </a:spcBef>
              <a:spcAft>
                <a:spcPts val="0"/>
              </a:spcAft>
              <a:buNone/>
            </a:pPr>
            <a:endParaRPr b="1">
              <a:solidFill>
                <a:schemeClr val="dk1"/>
              </a:solidFill>
            </a:endParaRPr>
          </a:p>
          <a:p>
            <a:pPr marL="0" lvl="0" indent="0" algn="ctr" rtl="0">
              <a:lnSpc>
                <a:spcPct val="107000"/>
              </a:lnSpc>
              <a:spcBef>
                <a:spcPts val="1200"/>
              </a:spcBef>
              <a:spcAft>
                <a:spcPts val="0"/>
              </a:spcAft>
              <a:buNone/>
            </a:pPr>
            <a:r>
              <a:rPr lang="en-US" sz="3800" b="1">
                <a:solidFill>
                  <a:schemeClr val="dk1"/>
                </a:solidFill>
              </a:rPr>
              <a:t>Γιατί είναι σημαντική;</a:t>
            </a:r>
            <a:endParaRPr sz="3800" b="1">
              <a:solidFill>
                <a:schemeClr val="dk1"/>
              </a:solidFill>
            </a:endParaRPr>
          </a:p>
          <a:p>
            <a:pPr marL="0" lvl="0" indent="0" algn="l" rtl="0">
              <a:lnSpc>
                <a:spcPct val="90000"/>
              </a:lnSpc>
              <a:spcBef>
                <a:spcPts val="1200"/>
              </a:spcBef>
              <a:spcAft>
                <a:spcPts val="0"/>
              </a:spcAft>
              <a:buClr>
                <a:schemeClr val="dk2"/>
              </a:buClr>
              <a:buSzPts val="1800"/>
              <a:buNone/>
            </a:pPr>
            <a:endParaRPr/>
          </a:p>
          <a:p>
            <a:pPr marL="0" lvl="0" indent="0" algn="l" rtl="0">
              <a:lnSpc>
                <a:spcPct val="90000"/>
              </a:lnSpc>
              <a:spcBef>
                <a:spcPts val="0"/>
              </a:spcBef>
              <a:spcAft>
                <a:spcPts val="0"/>
              </a:spcAft>
              <a:buClr>
                <a:schemeClr val="dk2"/>
              </a:buClr>
              <a:buSzPts val="1800"/>
              <a:buNone/>
            </a:pPr>
            <a:endParaRPr/>
          </a:p>
        </p:txBody>
      </p:sp>
    </p:spTree>
  </p:cSld>
  <p:clrMapOvr>
    <a:masterClrMapping/>
  </p:clrMapOvr>
</p:sld>
</file>

<file path=ppt/theme/theme1.xml><?xml version="1.0" encoding="utf-8"?>
<a:theme xmlns:a="http://schemas.openxmlformats.org/drawingml/2006/main" name="CARDET Course template - Cover pag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PermaDigital">
      <a:dk1>
        <a:srgbClr val="080301"/>
      </a:dk1>
      <a:lt1>
        <a:srgbClr val="6C6E70"/>
      </a:lt1>
      <a:dk2>
        <a:srgbClr val="080301"/>
      </a:dk2>
      <a:lt2>
        <a:srgbClr val="E2E2E2"/>
      </a:lt2>
      <a:accent1>
        <a:srgbClr val="1BCBDC"/>
      </a:accent1>
      <a:accent2>
        <a:srgbClr val="AA87FF"/>
      </a:accent2>
      <a:accent3>
        <a:srgbClr val="FDD6F1"/>
      </a:accent3>
      <a:accent4>
        <a:srgbClr val="1BCBDC"/>
      </a:accent4>
      <a:accent5>
        <a:srgbClr val="AA87FF"/>
      </a:accent5>
      <a:accent6>
        <a:srgbClr val="FDD6F1"/>
      </a:accent6>
      <a:hlink>
        <a:srgbClr val="AA87FF"/>
      </a:hlink>
      <a:folHlink>
        <a:srgbClr val="1BCBD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2244</TotalTime>
  <Words>10952</Words>
  <Application>Microsoft Office PowerPoint</Application>
  <PresentationFormat>Widescreen</PresentationFormat>
  <Paragraphs>853</Paragraphs>
  <Slides>68</Slides>
  <Notes>68</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68</vt:i4>
      </vt:variant>
    </vt:vector>
  </HeadingPairs>
  <TitlesOfParts>
    <vt:vector size="73" baseType="lpstr">
      <vt:lpstr>Calibri</vt:lpstr>
      <vt:lpstr>Arial</vt:lpstr>
      <vt:lpstr>Open Sans</vt:lpstr>
      <vt:lpstr>CARDET Course template - Cover page</vt:lpstr>
      <vt:lpstr>CARDET Course template</vt:lpstr>
      <vt:lpstr>Ενότητα 1</vt:lpstr>
      <vt:lpstr>PowerPoint Presentation</vt:lpstr>
      <vt:lpstr>Εισαγωγή</vt:lpstr>
      <vt:lpstr>Μαθησιακοί στόχοι</vt:lpstr>
      <vt:lpstr>Κεφάλαιο 1   Η Σημασία της Ευημερίας και της Ψηφιακής Ευημερίας</vt:lpstr>
      <vt:lpstr>Κεφάλαιο 1: Η Σημασία της Ευημερίας και της Ψηφιακής Ευημερίας</vt:lpstr>
      <vt:lpstr>Κεφάλαιο 1: Η Σημασία της Ευημερίας και της Ψηφιακής Ευημερίας</vt:lpstr>
      <vt:lpstr>Κεφάλαιο 1: Η Σημασία της Ευημερίας και της Ψηφιακής Ευημερίας</vt:lpstr>
      <vt:lpstr>Κεφάλαιο 1: Η Σημασία της Ευημερίας και της Ψηφιακής Ευημερίας</vt:lpstr>
      <vt:lpstr>Κεφάλαιο 1: Η Σημασία της Ευημερίας και της Ψηφιακής Ευημερίας</vt:lpstr>
      <vt:lpstr>Κεφάλαιο 1: Η Σημασία της Ευημερίας και της Ψηφιακής Ευημερίας</vt:lpstr>
      <vt:lpstr>Κεφάλαιο 1: Η Σημασία της Ευημερίας και της Ψηφιακής Ευημερίας</vt:lpstr>
      <vt:lpstr>Κεφάλαιο 2   Το Πλαίσιο PERMA - Οι Πυλώνες της Ευημερίας</vt:lpstr>
      <vt:lpstr>Κεφάλαιο 2: Το Πλαίσιο PERMA - Οι Πυλώνες της Ευημερίας</vt:lpstr>
      <vt:lpstr>Κεφάλαιο 2: Το Πλαίσιο PERMA - Οι Πυλώνες της Ευημερίας</vt:lpstr>
      <vt:lpstr>Κεφάλαιο 2: Το Πλαίσιο PERMA - Οι Πυλώνες της Ευημερίας</vt:lpstr>
      <vt:lpstr>Κεφάλαιο 2: Το Πλαίσιο PERMA - Οι Πυλώνες της Ευημερίας</vt:lpstr>
      <vt:lpstr>Κεφάλαιο 2: Το Πλαίσιο PERMA - Οι Πυλώνες της Ευημερίας</vt:lpstr>
      <vt:lpstr>Κεφάλαιο 2: Το Πλαίσιο PERMA - Οι Πυλώνες της Ευημερίας</vt:lpstr>
      <vt:lpstr>Κεφάλαιο 2: Το Πλαίσιο PERMA - Οι Πυλώνες της Ευημερίας</vt:lpstr>
      <vt:lpstr>Κεφάλαιο 2: Το Πλαίσιο PERMA - Οι Πυλώνες της Ευημερίας</vt:lpstr>
      <vt:lpstr>Τέλος της Ενότητας 1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   Εσωτερικοί Παράγοντες</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   Εξωτερικοί Παράγοντες</vt:lpstr>
      <vt:lpstr>Κεφάλαιο 3: Τα Πλαίσια DigComp και LifeComp και η Σχέση τους με την Ψηφιακή Ευημερία</vt:lpstr>
      <vt:lpstr>3.6 Εσωτερικοί και Εξωτερικοί Παράγοντες του Πλαισίου PERMA-Digital    Συνδέσεις μεταξύ Εξωτερικών και Εσωτερικών Παραγόντων</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Κεφάλαιο 3: Τα Πλαίσια DigComp και LifeComp και η Σχέση τους με την Ψηφιακή Ευημερία</vt:lpstr>
      <vt:lpstr>Τέλος του Κεφαλαίου 3   Εισαγωγή στην Ψηφιακή Ευημερία: τα Πλαίσια PERMA-Digital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2Fast4u</dc:creator>
  <cp:keywords>, docId:6C76A2DE1AFD337D2695728AF6910404</cp:keywords>
  <cp:lastModifiedBy>Panagiota Lafiatoglou</cp:lastModifiedBy>
  <cp:revision>143</cp:revision>
  <dcterms:created xsi:type="dcterms:W3CDTF">2014-07-11T09:12:14Z</dcterms:created>
  <dcterms:modified xsi:type="dcterms:W3CDTF">2025-12-18T12:53:27Z</dcterms:modified>
</cp:coreProperties>
</file>