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Lst>
  <p:notesMasterIdLst>
    <p:notesMasterId r:id="rId8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rina" initials="K" lastIdx="1" clrIdx="0">
    <p:extLst>
      <p:ext uri="{19B8F6BF-5375-455C-9EA6-DF929625EA0E}">
        <p15:presenceInfo xmlns:p15="http://schemas.microsoft.com/office/powerpoint/2012/main" userId="Kate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63" autoAdjust="0"/>
  </p:normalViewPr>
  <p:slideViewPr>
    <p:cSldViewPr snapToGrid="0">
      <p:cViewPr>
        <p:scale>
          <a:sx n="70" d="100"/>
          <a:sy n="70" d="100"/>
        </p:scale>
        <p:origin x="7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commentAuthors" Target="commentAuthor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19T09:57:58.128" idx="1">
    <p:pos x="6955" y="2777"/>
    <p:text>Αντέγραψα απλώς τη σωστή απάντηση, γιατί στο αγγλικό έγραφε το εξής:
Feedback:
Correct: Specific, measurable, relevant, time-bound.</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44766B-9683-4DA1-89DC-9D7D2A0FE5E5}" type="datetimeFigureOut">
              <a:rPr lang="en-US" smtClean="0"/>
              <a:t>12/19/2025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34FD1-A2AB-4421-BCFB-2EB456F142FC}" type="slidenum">
              <a:rPr lang="en-US" smtClean="0"/>
              <a:t>‹#›</a:t>
            </a:fld>
            <a:endParaRPr lang="en-US"/>
          </a:p>
        </p:txBody>
      </p:sp>
    </p:spTree>
    <p:extLst>
      <p:ext uri="{BB962C8B-B14F-4D97-AF65-F5344CB8AC3E}">
        <p14:creationId xmlns:p14="http://schemas.microsoft.com/office/powerpoint/2010/main" val="212952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575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b="1" u="sng" dirty="0" smtClean="0"/>
              <a:t>Μετάφραση εικόνας</a:t>
            </a:r>
            <a:r>
              <a:rPr lang="en-US" b="1" u="sng" dirty="0" smtClean="0"/>
              <a:t> (</a:t>
            </a:r>
            <a:r>
              <a:rPr lang="el-GR" b="1" u="sng" dirty="0" smtClean="0"/>
              <a:t>στην επόμενη διαφάνεια</a:t>
            </a:r>
            <a:r>
              <a:rPr lang="en-US" b="1" u="sng" dirty="0" smtClean="0"/>
              <a:t>)</a:t>
            </a:r>
            <a:r>
              <a:rPr lang="el-GR" b="1" u="sng" dirty="0" smtClean="0"/>
              <a:t>:</a:t>
            </a:r>
            <a:br>
              <a:rPr lang="el-GR" b="1" u="sng" dirty="0" smtClean="0"/>
            </a:br>
            <a:r>
              <a:rPr lang="el-GR" b="1" u="sng" dirty="0" smtClean="0"/>
              <a:t/>
            </a:r>
            <a:br>
              <a:rPr lang="el-GR" b="1" u="sng" dirty="0" smtClean="0"/>
            </a:br>
            <a:r>
              <a:rPr lang="el-GR" b="0" u="none" dirty="0" smtClean="0"/>
              <a:t/>
            </a:r>
            <a:br>
              <a:rPr lang="el-GR" b="0" u="none" dirty="0" smtClean="0"/>
            </a:br>
            <a:r>
              <a:rPr lang="el-GR" b="0" u="none" dirty="0" smtClean="0"/>
              <a:t/>
            </a:r>
            <a:br>
              <a:rPr lang="el-GR" b="0" u="none" dirty="0" smtClean="0"/>
            </a:br>
            <a:endParaRPr b="0" u="none" dirty="0"/>
          </a:p>
        </p:txBody>
      </p:sp>
      <p:sp>
        <p:nvSpPr>
          <p:cNvPr id="106" name="Google Shape;1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816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kumimoji="0" lang="el-GR" sz="1200" b="1" i="0" u="sng" strike="noStrike" kern="1200" cap="none" spc="0" normalizeH="0" baseline="0" noProof="0" dirty="0" smtClean="0">
                <a:ln>
                  <a:noFill/>
                </a:ln>
                <a:solidFill>
                  <a:prstClr val="black"/>
                </a:solidFill>
                <a:effectLst/>
                <a:uLnTx/>
                <a:uFillTx/>
                <a:latin typeface="+mn-lt"/>
                <a:ea typeface="+mn-ea"/>
                <a:cs typeface="+mn-cs"/>
              </a:rPr>
              <a:t>Μετάφραση εικόνας (από το κεφάλι-πρόβλημα- προς τη ραχοκοκαλιά του ψαροκόκαλου):</a:t>
            </a:r>
            <a:br>
              <a:rPr kumimoji="0" lang="el-GR" sz="1200" b="1" i="0" u="sng" strike="noStrike" kern="1200" cap="none" spc="0" normalizeH="0" baseline="0" noProof="0" dirty="0" smtClean="0">
                <a:ln>
                  <a:noFill/>
                </a:ln>
                <a:solidFill>
                  <a:prstClr val="black"/>
                </a:solidFill>
                <a:effectLst/>
                <a:uLnTx/>
                <a:uFillTx/>
                <a:latin typeface="+mn-lt"/>
                <a:ea typeface="+mn-ea"/>
                <a:cs typeface="+mn-cs"/>
              </a:rPr>
            </a:br>
            <a:r>
              <a:rPr kumimoji="0" lang="el-GR" sz="1200" b="1" i="0" u="sng" strike="noStrike" kern="1200" cap="none" spc="0" normalizeH="0" baseline="0" noProof="0" dirty="0" smtClean="0">
                <a:ln>
                  <a:noFill/>
                </a:ln>
                <a:solidFill>
                  <a:prstClr val="black"/>
                </a:solidFill>
                <a:effectLst/>
                <a:uLnTx/>
                <a:uFillTx/>
                <a:latin typeface="+mn-lt"/>
                <a:ea typeface="+mn-ea"/>
                <a:cs typeface="+mn-cs"/>
              </a:rPr>
              <a:t/>
            </a:r>
            <a:br>
              <a:rPr kumimoji="0" lang="el-GR" sz="1200" b="1" i="0" u="sng" strike="noStrike" kern="1200" cap="none" spc="0" normalizeH="0" baseline="0" noProof="0" dirty="0" smtClean="0">
                <a:ln>
                  <a:noFill/>
                </a:ln>
                <a:solidFill>
                  <a:prstClr val="black"/>
                </a:solidFill>
                <a:effectLst/>
                <a:uLnTx/>
                <a:uFillTx/>
                <a:latin typeface="+mn-lt"/>
                <a:ea typeface="+mn-ea"/>
                <a:cs typeface="+mn-cs"/>
              </a:rPr>
            </a:br>
            <a:r>
              <a:rPr kumimoji="0" lang="el-GR" sz="1200" b="1" i="0" u="none" strike="noStrike" kern="1200" cap="none" spc="0" normalizeH="0" baseline="0" noProof="0" dirty="0" smtClean="0">
                <a:ln>
                  <a:noFill/>
                </a:ln>
                <a:solidFill>
                  <a:prstClr val="black"/>
                </a:solidFill>
                <a:effectLst/>
                <a:uLnTx/>
                <a:uFillTx/>
                <a:latin typeface="+mn-lt"/>
                <a:ea typeface="+mn-ea"/>
                <a:cs typeface="+mn-cs"/>
              </a:rPr>
              <a:t>Χαμηλή Βαθμολογία Δέσμευσης: </a:t>
            </a:r>
            <a:br>
              <a:rPr kumimoji="0" lang="el-GR" sz="1200" b="1"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Διαχείριση του χρόνου που περνάω μπροστά στην οθόνη</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Λήψη διαλειμμάτων</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Απόσπαση της προσοχής</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1" i="0" u="none" strike="noStrike" kern="1200" cap="none" spc="0" normalizeH="0" baseline="0" noProof="0" dirty="0" smtClean="0">
                <a:ln>
                  <a:noFill/>
                </a:ln>
                <a:solidFill>
                  <a:prstClr val="black"/>
                </a:solidFill>
                <a:effectLst/>
                <a:uLnTx/>
                <a:uFillTx/>
                <a:latin typeface="+mn-lt"/>
                <a:ea typeface="+mn-ea"/>
                <a:cs typeface="+mn-cs"/>
              </a:rPr>
              <a:t>Γνώση:</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Δεν ξέρω πώς να διαχειριστώ τον χρόνο που περνάω μπροστά στην οθόνη, να κάνω διαλείμματα ή να παραμείνω συγκεντρωμένος/-</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νη</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1" i="0" u="none" strike="noStrike" kern="1200" cap="none" spc="0" normalizeH="0" baseline="0" noProof="0" dirty="0" smtClean="0">
                <a:ln>
                  <a:noFill/>
                </a:ln>
                <a:solidFill>
                  <a:prstClr val="black"/>
                </a:solidFill>
                <a:effectLst/>
                <a:uLnTx/>
                <a:uFillTx/>
                <a:latin typeface="+mn-lt"/>
                <a:ea typeface="+mn-ea"/>
                <a:cs typeface="+mn-cs"/>
              </a:rPr>
              <a:t>Υποστήριξη:</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Δυσκολεύομαι να ζητήσω καθοδήγηση ή βοήθεια.</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1" i="0" u="none" strike="noStrike" kern="1200" cap="none" spc="0" normalizeH="0" baseline="0" noProof="0" dirty="0" smtClean="0">
                <a:ln>
                  <a:noFill/>
                </a:ln>
                <a:solidFill>
                  <a:prstClr val="black"/>
                </a:solidFill>
                <a:effectLst/>
                <a:uLnTx/>
                <a:uFillTx/>
                <a:latin typeface="+mn-lt"/>
                <a:ea typeface="+mn-ea"/>
                <a:cs typeface="+mn-cs"/>
              </a:rPr>
              <a:t>Δεξιότητες:</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Δεν είμαι σε θέση να διαχειριστώ τον χρόνο που περνάω μπροστά στην οθόνη, να κάνω διαλείμματα ή να παραμείνω συγκεντρωμένος/-</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νη</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λόγω έλλειψης πρακτικής.</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1" i="0" u="none" strike="noStrike" kern="1200" cap="none" spc="0" normalizeH="0" baseline="0" noProof="0" dirty="0" smtClean="0">
                <a:ln>
                  <a:noFill/>
                </a:ln>
                <a:solidFill>
                  <a:prstClr val="black"/>
                </a:solidFill>
                <a:effectLst/>
                <a:uLnTx/>
                <a:uFillTx/>
                <a:latin typeface="+mn-lt"/>
                <a:ea typeface="+mn-ea"/>
                <a:cs typeface="+mn-cs"/>
              </a:rPr>
              <a:t>Περιβάλλον/Κουλτούρα:</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Κανείς γύρω μου δεν ενδιαφέρεται για τον χρόνο που περνάω μπροστά στην οθόνη, τα διαλείμματα ή τη συγκέντρωση.</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1" i="0" u="none" strike="noStrike" kern="1200" cap="none" spc="0" normalizeH="0" baseline="0" noProof="0" dirty="0" smtClean="0">
                <a:ln>
                  <a:noFill/>
                </a:ln>
                <a:solidFill>
                  <a:prstClr val="black"/>
                </a:solidFill>
                <a:effectLst/>
                <a:uLnTx/>
                <a:uFillTx/>
                <a:latin typeface="+mn-lt"/>
                <a:ea typeface="+mn-ea"/>
                <a:cs typeface="+mn-cs"/>
              </a:rPr>
              <a:t>Κίνητρο:</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Δεν έχω τη θέληση να διαχειριστώ τον χρόνο που περνάω μπροστά στην οθόνη, να κάνω διαλείμματα ή να παραμείνω συγκεντρωμένος/-</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νη</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επειδή δεν πιστεύω ότι είναι σημαντικά ή δεν είναι στη φύση μου.</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1" i="0" u="none" strike="noStrike" kern="1200" cap="none" spc="0" normalizeH="0" baseline="0" noProof="0" dirty="0" smtClean="0">
                <a:ln>
                  <a:noFill/>
                </a:ln>
                <a:solidFill>
                  <a:prstClr val="black"/>
                </a:solidFill>
                <a:effectLst/>
                <a:uLnTx/>
                <a:uFillTx/>
                <a:latin typeface="+mn-lt"/>
                <a:ea typeface="+mn-ea"/>
                <a:cs typeface="+mn-cs"/>
              </a:rPr>
              <a:t>Εργαλεία:</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r>
              <a:rPr kumimoji="0" lang="el-GR" sz="1200" b="0" i="0" u="none" strike="noStrike" kern="1200" cap="none" spc="0" normalizeH="0" baseline="0" noProof="0" dirty="0" smtClean="0">
                <a:ln>
                  <a:noFill/>
                </a:ln>
                <a:solidFill>
                  <a:prstClr val="black"/>
                </a:solidFill>
                <a:effectLst/>
                <a:uLnTx/>
                <a:uFillTx/>
                <a:latin typeface="+mn-lt"/>
                <a:ea typeface="+mn-ea"/>
                <a:cs typeface="+mn-cs"/>
              </a:rPr>
              <a:t>Δεν έχω πρόσβαση σε εφαρμογές ή εργαλεία που παρακολουθούν τον χρόνο που περνάω μπροστά στην οθόνη, μου υπενθυμίζουν να κάνω αποτελεσματικά διαλείμματα ή να αποφεύγω περισπασμούς/να παραμένω συγκεντρωμένος/-</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νη</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a:t>
            </a:r>
            <a:br>
              <a:rPr kumimoji="0" lang="el-GR" sz="1200" b="0" i="0" u="none" strike="noStrike" kern="1200" cap="none" spc="0" normalizeH="0" baseline="0" noProof="0" dirty="0" smtClean="0">
                <a:ln>
                  <a:noFill/>
                </a:ln>
                <a:solidFill>
                  <a:prstClr val="black"/>
                </a:solidFill>
                <a:effectLst/>
                <a:uLnTx/>
                <a:uFillTx/>
                <a:latin typeface="+mn-lt"/>
                <a:ea typeface="+mn-ea"/>
                <a:cs typeface="+mn-cs"/>
              </a:rPr>
            </a:br>
            <a:endParaRPr kumimoji="0" lang="el-GR" sz="1200" b="0" i="0" u="none" strike="noStrike" kern="1200" cap="none" spc="0" normalizeH="0" baseline="0" noProof="0" dirty="0" smtClean="0">
              <a:ln>
                <a:noFill/>
              </a:ln>
              <a:solidFill>
                <a:prstClr val="black"/>
              </a:solidFill>
              <a:effectLst/>
              <a:uLnTx/>
              <a:uFillTx/>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13" name="Google Shape;1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6342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dirty="0"/>
              <a:t>Πα</a:t>
            </a:r>
            <a:r>
              <a:rPr lang="en-US" b="1" dirty="0" err="1"/>
              <a:t>ρουσιάστε</a:t>
            </a:r>
            <a:r>
              <a:rPr lang="en-US" b="1" dirty="0"/>
              <a:t> </a:t>
            </a:r>
            <a:r>
              <a:rPr lang="en-US" b="1" dirty="0" err="1" smtClean="0"/>
              <a:t>τη</a:t>
            </a:r>
            <a:r>
              <a:rPr lang="en-US" b="1" dirty="0" smtClean="0"/>
              <a:t> </a:t>
            </a:r>
            <a:r>
              <a:rPr lang="en-US" b="1" dirty="0"/>
              <a:t>βα</a:t>
            </a:r>
            <a:r>
              <a:rPr lang="en-US" b="1" dirty="0" err="1"/>
              <a:t>σική</a:t>
            </a:r>
            <a:r>
              <a:rPr lang="en-US" b="1" dirty="0"/>
              <a:t> </a:t>
            </a:r>
            <a:r>
              <a:rPr lang="en-US" b="1" dirty="0" err="1" smtClean="0"/>
              <a:t>ιδέ</a:t>
            </a:r>
            <a:r>
              <a:rPr lang="en-US" b="1" dirty="0" smtClean="0"/>
              <a:t>α</a:t>
            </a:r>
            <a:r>
              <a:rPr lang="el-GR" b="1" dirty="0" smtClean="0"/>
              <a:t>.</a:t>
            </a:r>
            <a:r>
              <a:rPr lang="en-US" b="1" dirty="0" smtClean="0"/>
              <a:t> </a:t>
            </a:r>
            <a:r>
              <a:rPr lang="en-US" b="1" dirty="0"/>
              <a:t>(10–15 δευτερόλεπτα)</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t>
            </a:r>
            <a:r>
              <a:rPr lang="en-US" dirty="0" err="1"/>
              <a:t>Τώρ</a:t>
            </a:r>
            <a:r>
              <a:rPr lang="en-US" dirty="0"/>
              <a:t>α ας δούμε πώς μπορείτε να προσαρμόσετε το </a:t>
            </a:r>
            <a:r>
              <a:rPr lang="el-GR" dirty="0" smtClean="0"/>
              <a:t>Δ</a:t>
            </a:r>
            <a:r>
              <a:rPr lang="en-US" dirty="0" err="1" smtClean="0"/>
              <a:t>ιάγρ</a:t>
            </a:r>
            <a:r>
              <a:rPr lang="en-US" dirty="0" smtClean="0"/>
              <a:t>αμμα</a:t>
            </a:r>
            <a:r>
              <a:rPr lang="el-GR" dirty="0" smtClean="0"/>
              <a:t> </a:t>
            </a:r>
            <a:r>
              <a:rPr lang="en-US" dirty="0" smtClean="0"/>
              <a:t>Fishbone </a:t>
            </a:r>
            <a:r>
              <a:rPr lang="el-GR" dirty="0" smtClean="0"/>
              <a:t>(Ψ</a:t>
            </a:r>
            <a:r>
              <a:rPr lang="en-US" dirty="0" smtClean="0"/>
              <a:t>α</a:t>
            </a:r>
            <a:r>
              <a:rPr lang="en-US" dirty="0" err="1" smtClean="0"/>
              <a:t>ροκόκ</a:t>
            </a:r>
            <a:r>
              <a:rPr lang="en-US" dirty="0" smtClean="0"/>
              <a:t>αλου</a:t>
            </a:r>
            <a:r>
              <a:rPr lang="el-GR" dirty="0" smtClean="0"/>
              <a:t>)</a:t>
            </a:r>
            <a:r>
              <a:rPr lang="en-US" dirty="0" smtClean="0"/>
              <a:t> </a:t>
            </a:r>
            <a:r>
              <a:rPr lang="en-US" dirty="0"/>
              <a:t>ώστε να αντικατοπτρίζει πραγματικά την κατάστασή σας. </a:t>
            </a:r>
            <a:r>
              <a:rPr lang="el-GR" dirty="0" smtClean="0"/>
              <a:t>Σ</a:t>
            </a:r>
            <a:r>
              <a:rPr lang="en-US" dirty="0" err="1" smtClean="0"/>
              <a:t>τόχος</a:t>
            </a:r>
            <a:r>
              <a:rPr lang="en-US" dirty="0" smtClean="0"/>
              <a:t> </a:t>
            </a:r>
            <a:r>
              <a:rPr lang="en-US" dirty="0" err="1"/>
              <a:t>δεν</a:t>
            </a:r>
            <a:r>
              <a:rPr lang="en-US" dirty="0"/>
              <a:t> </a:t>
            </a:r>
            <a:r>
              <a:rPr lang="en-US" dirty="0" err="1"/>
              <a:t>είν</a:t>
            </a:r>
            <a:r>
              <a:rPr lang="en-US" dirty="0"/>
              <a:t>αι να αντιγράψετε το παράδειγμα, αλλά να δημιουργήσετε ένα διάγραμμα που να ταιριάζει με το πραγματικό σας πλαίσιο».</a:t>
            </a:r>
            <a:endParaRPr dirty="0"/>
          </a:p>
          <a:p>
            <a:pPr marL="457200" marR="0" lvl="0" indent="-228600" algn="l" rtl="0">
              <a:lnSpc>
                <a:spcPct val="100000"/>
              </a:lnSpc>
              <a:spcBef>
                <a:spcPts val="0"/>
              </a:spcBef>
              <a:spcAft>
                <a:spcPts val="0"/>
              </a:spcAft>
              <a:buClr>
                <a:srgbClr val="000000"/>
              </a:buClr>
              <a:buSzPts val="1400"/>
              <a:buFont typeface="Arial"/>
              <a:buNone/>
            </a:pPr>
            <a:r>
              <a:rPr lang="en-US" b="1" dirty="0"/>
              <a:t>2. </a:t>
            </a:r>
            <a:r>
              <a:rPr lang="en-US" b="1" dirty="0" err="1"/>
              <a:t>Τονίστε</a:t>
            </a:r>
            <a:r>
              <a:rPr lang="en-US" b="1" dirty="0"/>
              <a:t> </a:t>
            </a:r>
            <a:r>
              <a:rPr lang="en-US" b="1" dirty="0" err="1"/>
              <a:t>τη</a:t>
            </a:r>
            <a:r>
              <a:rPr lang="en-US" b="1" dirty="0"/>
              <a:t> </a:t>
            </a:r>
            <a:r>
              <a:rPr lang="en-US" b="1" dirty="0" err="1" smtClean="0"/>
              <a:t>συνάφει</a:t>
            </a:r>
            <a:r>
              <a:rPr lang="en-US" b="1" dirty="0" smtClean="0"/>
              <a:t>α</a:t>
            </a:r>
            <a:r>
              <a:rPr lang="el-GR" b="1" dirty="0" smtClean="0"/>
              <a:t>.</a:t>
            </a:r>
            <a:r>
              <a:rPr lang="en-US" b="1" dirty="0" smtClean="0"/>
              <a:t> </a:t>
            </a:r>
            <a:r>
              <a:rPr lang="en-US" b="1" dirty="0"/>
              <a:t>(10 δευτερόλεπτα)</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t>
            </a:r>
            <a:r>
              <a:rPr lang="en-US" dirty="0" err="1"/>
              <a:t>Οι</a:t>
            </a:r>
            <a:r>
              <a:rPr lang="en-US" dirty="0"/>
              <a:t> </a:t>
            </a:r>
            <a:r>
              <a:rPr lang="en-US" dirty="0" err="1"/>
              <a:t>ψηφι</a:t>
            </a:r>
            <a:r>
              <a:rPr lang="en-US" dirty="0"/>
              <a:t>ακές συνήθειες, το σχολικό περιβάλλον και τα σημεία πίεσης κάθε </a:t>
            </a:r>
            <a:r>
              <a:rPr lang="el-GR" dirty="0" smtClean="0"/>
              <a:t>εκπαιδευτικού</a:t>
            </a:r>
            <a:r>
              <a:rPr lang="en-US" dirty="0" smtClean="0"/>
              <a:t> </a:t>
            </a:r>
            <a:r>
              <a:rPr lang="en-US" dirty="0"/>
              <a:t>είναι διαφορετικά. Επ</a:t>
            </a:r>
            <a:r>
              <a:rPr lang="en-US" dirty="0" err="1"/>
              <a:t>ομένως</a:t>
            </a:r>
            <a:r>
              <a:rPr lang="en-US" dirty="0"/>
              <a:t>, </a:t>
            </a:r>
            <a:r>
              <a:rPr lang="en-US" dirty="0" err="1"/>
              <a:t>το</a:t>
            </a:r>
            <a:r>
              <a:rPr lang="en-US" dirty="0"/>
              <a:t> </a:t>
            </a:r>
            <a:r>
              <a:rPr lang="en-US" dirty="0" err="1"/>
              <a:t>διάγρ</a:t>
            </a:r>
            <a:r>
              <a:rPr lang="en-US" dirty="0"/>
              <a:t>αμμά σας πρέπει να είναι εξατομικευμένο».</a:t>
            </a:r>
            <a:endParaRPr dirty="0"/>
          </a:p>
          <a:p>
            <a:pPr marL="457200" marR="0" lvl="0" indent="-228600" algn="l" rtl="0">
              <a:lnSpc>
                <a:spcPct val="100000"/>
              </a:lnSpc>
              <a:spcBef>
                <a:spcPts val="0"/>
              </a:spcBef>
              <a:spcAft>
                <a:spcPts val="0"/>
              </a:spcAft>
              <a:buClr>
                <a:srgbClr val="000000"/>
              </a:buClr>
              <a:buSzPts val="1400"/>
              <a:buFont typeface="Arial"/>
              <a:buNone/>
            </a:pPr>
            <a:r>
              <a:rPr lang="en-US" b="1" dirty="0"/>
              <a:t>3. Εξηγήστε </a:t>
            </a:r>
            <a:r>
              <a:rPr lang="en-US" b="1" dirty="0" err="1"/>
              <a:t>τι</a:t>
            </a:r>
            <a:r>
              <a:rPr lang="en-US" b="1" dirty="0"/>
              <a:t> π</a:t>
            </a:r>
            <a:r>
              <a:rPr lang="en-US" b="1" dirty="0" err="1"/>
              <a:t>ρέ</a:t>
            </a:r>
            <a:r>
              <a:rPr lang="en-US" b="1" dirty="0"/>
              <a:t>πει να </a:t>
            </a:r>
            <a:r>
              <a:rPr lang="en-US" b="1" dirty="0" smtClean="0"/>
              <a:t>συμπεριλάβετε</a:t>
            </a:r>
            <a:r>
              <a:rPr lang="el-GR" b="1" dirty="0" smtClean="0"/>
              <a:t>.</a:t>
            </a:r>
            <a:r>
              <a:rPr lang="en-US" b="1" dirty="0" smtClean="0"/>
              <a:t> </a:t>
            </a:r>
            <a:r>
              <a:rPr lang="en-US" b="1" dirty="0"/>
              <a:t>(15 δευτερόλεπτα)</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t>
            </a:r>
            <a:r>
              <a:rPr lang="en-US" dirty="0" err="1"/>
              <a:t>Δι</a:t>
            </a:r>
            <a:r>
              <a:rPr lang="en-US" dirty="0"/>
              <a:t>ατηρήστε μόνο τους παράγοντες που επηρεάζουν πραγματικά τη χαμηλή βαθμολογία σας — για παράδειγμα, </a:t>
            </a:r>
            <a:r>
              <a:rPr lang="el-GR" dirty="0" smtClean="0"/>
              <a:t>το κίνητρο</a:t>
            </a:r>
            <a:r>
              <a:rPr lang="en-US" dirty="0" smtClean="0"/>
              <a:t>, </a:t>
            </a:r>
            <a:r>
              <a:rPr lang="en-US" dirty="0"/>
              <a:t>το περιβάλλον ή την υποστήριξη. </a:t>
            </a:r>
            <a:r>
              <a:rPr lang="en-US" dirty="0" err="1"/>
              <a:t>Αφ</a:t>
            </a:r>
            <a:r>
              <a:rPr lang="en-US" dirty="0"/>
              <a:t>αιρέστε οτιδήποτε δεν αποτελεί πραγματικά μέρος του προβλήματος».</a:t>
            </a:r>
            <a:endParaRPr dirty="0"/>
          </a:p>
          <a:p>
            <a:pPr marL="457200" marR="0" lvl="0" indent="-228600" algn="l" rtl="0">
              <a:lnSpc>
                <a:spcPct val="100000"/>
              </a:lnSpc>
              <a:spcBef>
                <a:spcPts val="0"/>
              </a:spcBef>
              <a:spcAft>
                <a:spcPts val="0"/>
              </a:spcAft>
              <a:buClr>
                <a:srgbClr val="000000"/>
              </a:buClr>
              <a:buSzPts val="1400"/>
              <a:buFont typeface="Arial"/>
              <a:buNone/>
            </a:pPr>
            <a:r>
              <a:rPr lang="en-US" b="1" dirty="0"/>
              <a:t>4. </a:t>
            </a:r>
            <a:r>
              <a:rPr lang="en-US" b="1" dirty="0" err="1"/>
              <a:t>Δώστε</a:t>
            </a:r>
            <a:r>
              <a:rPr lang="en-US" b="1" dirty="0"/>
              <a:t> </a:t>
            </a:r>
            <a:r>
              <a:rPr lang="en-US" b="1" dirty="0" err="1"/>
              <a:t>έν</a:t>
            </a:r>
            <a:r>
              <a:rPr lang="en-US" b="1" dirty="0"/>
              <a:t>α συγκεκριμένο </a:t>
            </a:r>
            <a:r>
              <a:rPr lang="en-US" b="1" dirty="0" smtClean="0"/>
              <a:t>παράδειγμα</a:t>
            </a:r>
            <a:r>
              <a:rPr lang="el-GR" b="1" dirty="0" smtClean="0"/>
              <a:t>.</a:t>
            </a:r>
            <a:r>
              <a:rPr lang="en-US" b="1" dirty="0" smtClean="0"/>
              <a:t> </a:t>
            </a:r>
            <a:r>
              <a:rPr lang="en-US" b="1" dirty="0"/>
              <a:t>(15–20 δευτερόλεπτα)</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t>
            </a:r>
            <a:r>
              <a:rPr lang="en-US" dirty="0" err="1"/>
              <a:t>Ας</a:t>
            </a:r>
            <a:r>
              <a:rPr lang="en-US" dirty="0"/>
              <a:t> υπ</a:t>
            </a:r>
            <a:r>
              <a:rPr lang="en-US" dirty="0" err="1"/>
              <a:t>οθέσουμε</a:t>
            </a:r>
            <a:r>
              <a:rPr lang="en-US" dirty="0"/>
              <a:t> ότι η χα</a:t>
            </a:r>
            <a:r>
              <a:rPr lang="en-US" dirty="0" err="1"/>
              <a:t>μηλή</a:t>
            </a:r>
            <a:r>
              <a:rPr lang="en-US" dirty="0"/>
              <a:t> βα</a:t>
            </a:r>
            <a:r>
              <a:rPr lang="en-US" dirty="0" err="1"/>
              <a:t>θμολογί</a:t>
            </a:r>
            <a:r>
              <a:rPr lang="en-US" dirty="0"/>
              <a:t>α σας στην κατηγορία </a:t>
            </a:r>
            <a:r>
              <a:rPr lang="en-US" dirty="0" smtClean="0"/>
              <a:t>«</a:t>
            </a:r>
            <a:r>
              <a:rPr lang="el-GR" dirty="0" smtClean="0"/>
              <a:t>Δέσμευση</a:t>
            </a:r>
            <a:r>
              <a:rPr lang="en-US" dirty="0" smtClean="0"/>
              <a:t>» </a:t>
            </a:r>
            <a:r>
              <a:rPr lang="en-US" dirty="0"/>
              <a:t>δεν οφείλεται σε έλλειψη γνώσεων — γνωρίζετε τα εργαλεία, γνωρίζετε τις στρατηγικές. </a:t>
            </a:r>
            <a:r>
              <a:rPr lang="en-US" dirty="0" err="1"/>
              <a:t>Σε</a:t>
            </a:r>
            <a:r>
              <a:rPr lang="en-US" dirty="0"/>
              <a:t> α</a:t>
            </a:r>
            <a:r>
              <a:rPr lang="en-US" dirty="0" err="1"/>
              <a:t>υτή</a:t>
            </a:r>
            <a:r>
              <a:rPr lang="en-US" dirty="0"/>
              <a:t> </a:t>
            </a:r>
            <a:r>
              <a:rPr lang="en-US" dirty="0" err="1"/>
              <a:t>την</a:t>
            </a:r>
            <a:r>
              <a:rPr lang="en-US" dirty="0"/>
              <a:t> π</a:t>
            </a:r>
            <a:r>
              <a:rPr lang="en-US" dirty="0" err="1"/>
              <a:t>ερί</a:t>
            </a:r>
            <a:r>
              <a:rPr lang="en-US" dirty="0"/>
              <a:t>πτωση, δεν χρειάζεται να συμπεριλάβετε </a:t>
            </a:r>
            <a:r>
              <a:rPr lang="en-US" dirty="0" smtClean="0"/>
              <a:t>τη </a:t>
            </a:r>
            <a:r>
              <a:rPr lang="en-US" dirty="0"/>
              <a:t>«Γνώση» στο διάγραμμά σας. </a:t>
            </a:r>
            <a:r>
              <a:rPr lang="en-US" dirty="0" err="1"/>
              <a:t>Το</a:t>
            </a:r>
            <a:r>
              <a:rPr lang="en-US" dirty="0"/>
              <a:t> πρα</a:t>
            </a:r>
            <a:r>
              <a:rPr lang="en-US" dirty="0" err="1"/>
              <a:t>γμ</a:t>
            </a:r>
            <a:r>
              <a:rPr lang="en-US" dirty="0"/>
              <a:t>ατικό πρόβλημα μπορεί να είναι </a:t>
            </a:r>
            <a:r>
              <a:rPr lang="el-GR" dirty="0" smtClean="0"/>
              <a:t>τα κίνητρα</a:t>
            </a:r>
            <a:r>
              <a:rPr lang="en-US" dirty="0" smtClean="0"/>
              <a:t>, </a:t>
            </a:r>
            <a:r>
              <a:rPr lang="en-US" dirty="0"/>
              <a:t>οι διακοπές ή η περιορισμένη υποστήριξη».</a:t>
            </a:r>
            <a:endParaRPr dirty="0"/>
          </a:p>
          <a:p>
            <a:pPr marL="457200" marR="0" lvl="0" indent="-228600" algn="l" rtl="0">
              <a:lnSpc>
                <a:spcPct val="100000"/>
              </a:lnSpc>
              <a:spcBef>
                <a:spcPts val="0"/>
              </a:spcBef>
              <a:spcAft>
                <a:spcPts val="0"/>
              </a:spcAft>
              <a:buClr>
                <a:srgbClr val="000000"/>
              </a:buClr>
              <a:buSzPts val="1400"/>
              <a:buFont typeface="Arial"/>
              <a:buNone/>
            </a:pPr>
            <a:r>
              <a:rPr lang="en-US" b="1" dirty="0"/>
              <a:t>5. Ενισχύστε </a:t>
            </a:r>
            <a:r>
              <a:rPr lang="en-US" b="1" dirty="0" err="1"/>
              <a:t>το</a:t>
            </a:r>
            <a:r>
              <a:rPr lang="en-US" b="1" dirty="0"/>
              <a:t> </a:t>
            </a:r>
            <a:r>
              <a:rPr lang="en-US" b="1" dirty="0" err="1" smtClean="0"/>
              <a:t>όφελος</a:t>
            </a:r>
            <a:r>
              <a:rPr lang="el-GR" b="1" dirty="0" smtClean="0"/>
              <a:t>.</a:t>
            </a:r>
            <a:r>
              <a:rPr lang="en-US" b="1" dirty="0" smtClean="0"/>
              <a:t> </a:t>
            </a:r>
            <a:r>
              <a:rPr lang="en-US" b="1" dirty="0"/>
              <a:t>(10 </a:t>
            </a:r>
            <a:r>
              <a:rPr lang="en-US" b="1" dirty="0" err="1"/>
              <a:t>δευτερόλε</a:t>
            </a:r>
            <a:r>
              <a:rPr lang="en-US" b="1" dirty="0"/>
              <a:t>πτα)</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a:t>
            </a:r>
            <a:r>
              <a:rPr lang="en-US" dirty="0" err="1"/>
              <a:t>Έν</a:t>
            </a:r>
            <a:r>
              <a:rPr lang="en-US" dirty="0"/>
              <a:t>α εστιασμένο, ακριβές διάγραμμα </a:t>
            </a:r>
            <a:r>
              <a:rPr lang="el-GR" dirty="0" smtClean="0"/>
              <a:t>διευκολύνει σημαντικά τον εντοπισμό της βασικής αιτίας</a:t>
            </a:r>
            <a:r>
              <a:rPr lang="en-US" dirty="0" smtClean="0"/>
              <a:t> </a:t>
            </a:r>
            <a:r>
              <a:rPr lang="en-US" dirty="0"/>
              <a:t>— και το σχέδιο δράσης σας γίνεται πολύ πιο αποτελεσματικό».</a:t>
            </a:r>
            <a:endParaRPr dirty="0"/>
          </a:p>
          <a:p>
            <a:pPr marL="457200" marR="0" lvl="0" indent="-228600" algn="l" rtl="0">
              <a:lnSpc>
                <a:spcPct val="100000"/>
              </a:lnSpc>
              <a:spcBef>
                <a:spcPts val="0"/>
              </a:spcBef>
              <a:spcAft>
                <a:spcPts val="0"/>
              </a:spcAft>
              <a:buClr>
                <a:srgbClr val="000000"/>
              </a:buClr>
              <a:buSzPts val="1400"/>
              <a:buFont typeface="Arial"/>
              <a:buNone/>
            </a:pPr>
            <a:r>
              <a:rPr lang="en-US" b="1" dirty="0"/>
              <a:t>6. </a:t>
            </a:r>
            <a:r>
              <a:rPr lang="el-GR" b="1" dirty="0" err="1" smtClean="0"/>
              <a:t>Ζητή</a:t>
            </a:r>
            <a:r>
              <a:rPr lang="en-US" b="1" dirty="0" err="1" smtClean="0"/>
              <a:t>στε</a:t>
            </a:r>
            <a:r>
              <a:rPr lang="el-GR" b="1" dirty="0" smtClean="0"/>
              <a:t> από</a:t>
            </a:r>
            <a:r>
              <a:rPr lang="en-US" b="1" dirty="0" smtClean="0"/>
              <a:t> </a:t>
            </a:r>
            <a:r>
              <a:rPr lang="en-US" b="1" dirty="0" err="1" smtClean="0"/>
              <a:t>τους</a:t>
            </a:r>
            <a:r>
              <a:rPr lang="el-GR" b="1" dirty="0" smtClean="0"/>
              <a:t>/τις</a:t>
            </a:r>
            <a:r>
              <a:rPr lang="en-US" b="1" dirty="0" smtClean="0"/>
              <a:t> </a:t>
            </a:r>
            <a:r>
              <a:rPr lang="en-US" b="1" dirty="0" err="1" smtClean="0"/>
              <a:t>συμμετέχοντες</a:t>
            </a:r>
            <a:r>
              <a:rPr lang="el-GR" b="1" dirty="0" smtClean="0"/>
              <a:t>/-</a:t>
            </a:r>
            <a:r>
              <a:rPr lang="el-GR" b="1" dirty="0" err="1" smtClean="0"/>
              <a:t>χουσες</a:t>
            </a:r>
            <a:r>
              <a:rPr lang="en-US" b="1" dirty="0" smtClean="0"/>
              <a:t> </a:t>
            </a:r>
            <a:r>
              <a:rPr lang="en-US" b="1" dirty="0"/>
              <a:t>να </a:t>
            </a:r>
            <a:r>
              <a:rPr lang="el-GR" b="1" dirty="0" err="1" smtClean="0"/>
              <a:t>αναστοχα</a:t>
            </a:r>
            <a:r>
              <a:rPr lang="en-US" b="1" dirty="0" err="1" smtClean="0"/>
              <a:t>στούν</a:t>
            </a:r>
            <a:r>
              <a:rPr lang="en-US" b="1" dirty="0" smtClean="0"/>
              <a:t> </a:t>
            </a:r>
            <a:r>
              <a:rPr lang="en-US" b="1" dirty="0"/>
              <a:t>ή να </a:t>
            </a:r>
            <a:r>
              <a:rPr lang="en-US" b="1" dirty="0" smtClean="0"/>
              <a:t>απαντήσουν</a:t>
            </a:r>
            <a:r>
              <a:rPr lang="el-GR" b="1" dirty="0" smtClean="0"/>
              <a:t>.</a:t>
            </a:r>
            <a:r>
              <a:rPr lang="en-US" b="1" dirty="0" smtClean="0"/>
              <a:t> </a:t>
            </a:r>
            <a:r>
              <a:rPr lang="en-US" b="1" dirty="0"/>
              <a:t>(προαιρετικό, 15 δευτερόλεπτα)</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Ρωτήστε</a:t>
            </a:r>
            <a:r>
              <a:rPr lang="en-US" dirty="0"/>
              <a:t> </a:t>
            </a:r>
            <a:r>
              <a:rPr lang="en-US" dirty="0" err="1" smtClean="0"/>
              <a:t>τους</a:t>
            </a:r>
            <a:r>
              <a:rPr lang="el-GR" dirty="0" smtClean="0"/>
              <a:t>/τις</a:t>
            </a:r>
            <a:r>
              <a:rPr lang="en-US" dirty="0" smtClean="0"/>
              <a:t> </a:t>
            </a:r>
            <a:r>
              <a:rPr lang="en-US" dirty="0" err="1" smtClean="0"/>
              <a:t>συμμετέχοντες</a:t>
            </a:r>
            <a:r>
              <a:rPr lang="el-GR" dirty="0" smtClean="0"/>
              <a:t>/-</a:t>
            </a:r>
            <a:r>
              <a:rPr lang="el-GR" dirty="0" err="1" smtClean="0"/>
              <a:t>χουσες</a:t>
            </a:r>
            <a:r>
              <a:rPr lang="en-US" dirty="0" smtClean="0"/>
              <a:t>:</a:t>
            </a:r>
            <a:r>
              <a:rPr lang="en-US" dirty="0"/>
              <a:t/>
            </a:r>
            <a:br>
              <a:rPr lang="en-US" dirty="0"/>
            </a:br>
            <a:r>
              <a:rPr lang="en-US" dirty="0"/>
              <a:t>«</a:t>
            </a:r>
            <a:r>
              <a:rPr lang="en-US" dirty="0" err="1"/>
              <a:t>Ποιοι</a:t>
            </a:r>
            <a:r>
              <a:rPr lang="en-US" dirty="0"/>
              <a:t> πα</a:t>
            </a:r>
            <a:r>
              <a:rPr lang="en-US" dirty="0" err="1"/>
              <a:t>ράγοντες</a:t>
            </a:r>
            <a:r>
              <a:rPr lang="en-US" dirty="0"/>
              <a:t> </a:t>
            </a:r>
            <a:r>
              <a:rPr lang="en-US" dirty="0" err="1"/>
              <a:t>γνωρίζετε</a:t>
            </a:r>
            <a:r>
              <a:rPr lang="en-US" dirty="0"/>
              <a:t> </a:t>
            </a:r>
            <a:r>
              <a:rPr lang="en-US" dirty="0" err="1"/>
              <a:t>ήδη</a:t>
            </a:r>
            <a:r>
              <a:rPr lang="en-US" dirty="0"/>
              <a:t> </a:t>
            </a:r>
            <a:r>
              <a:rPr lang="el-GR" dirty="0" smtClean="0"/>
              <a:t>ότι δεν σχετίζονται με τον τομέα στον οποίο έχετε χαμηλή βαθμολογία;»</a:t>
            </a:r>
            <a:r>
              <a:rPr lang="en-US" dirty="0"/>
              <a:t/>
            </a:r>
            <a:br>
              <a:rPr lang="en-US" dirty="0"/>
            </a:br>
            <a:r>
              <a:rPr lang="en-US" dirty="0"/>
              <a:t>ή</a:t>
            </a:r>
            <a:br>
              <a:rPr lang="en-US" dirty="0"/>
            </a:br>
            <a:r>
              <a:rPr lang="en-US" dirty="0"/>
              <a:t>«Υπάρχει κάποιος παράγοντας που υποψιάζεστε ότι οδηγεί στη χαμηλή βαθμολογία σας;»</a:t>
            </a:r>
            <a:endParaRPr dirty="0"/>
          </a:p>
          <a:p>
            <a:pPr marL="0" lvl="0" indent="0" algn="l" rtl="0">
              <a:lnSpc>
                <a:spcPct val="100000"/>
              </a:lnSpc>
              <a:spcBef>
                <a:spcPts val="0"/>
              </a:spcBef>
              <a:spcAft>
                <a:spcPts val="0"/>
              </a:spcAft>
              <a:buSzPts val="1400"/>
              <a:buNone/>
            </a:pPr>
            <a:endParaRPr dirty="0"/>
          </a:p>
        </p:txBody>
      </p:sp>
      <p:sp>
        <p:nvSpPr>
          <p:cNvPr id="120" name="Google Shape;1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177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0" dirty="0"/>
              <a:t>Εξηγήστε </a:t>
            </a:r>
            <a:r>
              <a:rPr lang="en-US" b="0" dirty="0" err="1"/>
              <a:t>τον</a:t>
            </a:r>
            <a:r>
              <a:rPr lang="en-US" b="0" dirty="0"/>
              <a:t> </a:t>
            </a:r>
            <a:r>
              <a:rPr lang="en-US" b="0" dirty="0" err="1" smtClean="0"/>
              <a:t>σκο</a:t>
            </a:r>
            <a:r>
              <a:rPr lang="en-US" b="0" dirty="0" smtClean="0"/>
              <a:t>πό</a:t>
            </a:r>
            <a:r>
              <a:rPr lang="el-GR" b="0" dirty="0" smtClean="0"/>
              <a:t>.</a:t>
            </a:r>
            <a:r>
              <a:rPr lang="en-US" b="0" dirty="0"/>
              <a:t/>
            </a:r>
            <a:br>
              <a:rPr lang="en-US" b="0" dirty="0"/>
            </a:br>
            <a:r>
              <a:rPr lang="en-US" b="0" dirty="0"/>
              <a:t>«Αυτά τα βήματα σας καθοδηγούν από μια λίστα πιθανών αιτιών </a:t>
            </a:r>
            <a:r>
              <a:rPr lang="el-GR" b="0" dirty="0" smtClean="0"/>
              <a:t>σε</a:t>
            </a:r>
            <a:r>
              <a:rPr lang="en-US" b="0" dirty="0" smtClean="0"/>
              <a:t> </a:t>
            </a:r>
            <a:r>
              <a:rPr lang="en-US" b="0" dirty="0"/>
              <a:t>εκείνη που πραγματικά προκαλεί το πρόβλημα».</a:t>
            </a:r>
            <a:endParaRPr dirty="0"/>
          </a:p>
          <a:p>
            <a:pPr marL="457200" marR="0" lvl="0" indent="-228600" algn="l" rtl="0">
              <a:lnSpc>
                <a:spcPct val="100000"/>
              </a:lnSpc>
              <a:spcBef>
                <a:spcPts val="0"/>
              </a:spcBef>
              <a:spcAft>
                <a:spcPts val="0"/>
              </a:spcAft>
              <a:buClr>
                <a:srgbClr val="000000"/>
              </a:buClr>
              <a:buSzPts val="1400"/>
              <a:buFont typeface="Arial"/>
              <a:buNone/>
            </a:pPr>
            <a:r>
              <a:rPr lang="el-GR" b="0" dirty="0" smtClean="0"/>
              <a:t>Παρουσιάστε το διάγραμμα οπτικά.</a:t>
            </a:r>
            <a:r>
              <a:rPr lang="en-US" b="0" dirty="0"/>
              <a:t/>
            </a:r>
            <a:br>
              <a:rPr lang="en-US" b="0" dirty="0"/>
            </a:br>
            <a:r>
              <a:rPr lang="en-US" b="0" dirty="0"/>
              <a:t>Δείξτε </a:t>
            </a:r>
            <a:r>
              <a:rPr lang="en-US" b="0" dirty="0" err="1"/>
              <a:t>κάθε</a:t>
            </a:r>
            <a:r>
              <a:rPr lang="en-US" b="0" dirty="0"/>
              <a:t> </a:t>
            </a:r>
            <a:r>
              <a:rPr lang="en-US" b="0" dirty="0" err="1"/>
              <a:t>μέρος</a:t>
            </a:r>
            <a:r>
              <a:rPr lang="en-US" b="0" dirty="0"/>
              <a:t> </a:t>
            </a:r>
            <a:r>
              <a:rPr lang="en-US" b="0" dirty="0" err="1"/>
              <a:t>ενός</a:t>
            </a:r>
            <a:r>
              <a:rPr lang="en-US" b="0" dirty="0"/>
              <a:t> </a:t>
            </a:r>
            <a:r>
              <a:rPr lang="en-US" b="0" dirty="0" err="1"/>
              <a:t>δι</a:t>
            </a:r>
            <a:r>
              <a:rPr lang="en-US" b="0" dirty="0"/>
              <a:t>αγράμματος </a:t>
            </a:r>
            <a:r>
              <a:rPr lang="en-US" b="0" dirty="0" smtClean="0"/>
              <a:t>ψαροκόκαλου</a:t>
            </a:r>
            <a:r>
              <a:rPr lang="el-GR" b="0" dirty="0" smtClean="0"/>
              <a:t>,</a:t>
            </a:r>
            <a:r>
              <a:rPr lang="en-US" b="0" dirty="0" smtClean="0"/>
              <a:t> </a:t>
            </a:r>
            <a:r>
              <a:rPr lang="en-US" b="0" dirty="0"/>
              <a:t>ενώ εξηγείτε τα βήματα.</a:t>
            </a:r>
            <a:endParaRPr dirty="0"/>
          </a:p>
          <a:p>
            <a:pPr marL="457200" marR="0" lvl="0" indent="-228600" algn="l" rtl="0">
              <a:lnSpc>
                <a:spcPct val="100000"/>
              </a:lnSpc>
              <a:spcBef>
                <a:spcPts val="0"/>
              </a:spcBef>
              <a:spcAft>
                <a:spcPts val="0"/>
              </a:spcAft>
              <a:buClr>
                <a:srgbClr val="000000"/>
              </a:buClr>
              <a:buSzPts val="1400"/>
              <a:buFont typeface="Arial"/>
              <a:buNone/>
            </a:pPr>
            <a:r>
              <a:rPr lang="en-US" b="0" dirty="0" err="1"/>
              <a:t>Δώστε</a:t>
            </a:r>
            <a:r>
              <a:rPr lang="en-US" b="0" dirty="0"/>
              <a:t> </a:t>
            </a:r>
            <a:r>
              <a:rPr lang="en-US" b="0" dirty="0" err="1"/>
              <a:t>έν</a:t>
            </a:r>
            <a:r>
              <a:rPr lang="en-US" b="0" dirty="0"/>
              <a:t>α απλό </a:t>
            </a:r>
            <a:r>
              <a:rPr lang="en-US" b="0" dirty="0" smtClean="0"/>
              <a:t>παράδειγμα</a:t>
            </a:r>
            <a:r>
              <a:rPr lang="el-GR" b="0" dirty="0" smtClean="0"/>
              <a:t>.</a:t>
            </a:r>
            <a:r>
              <a:rPr lang="en-US" b="0" dirty="0"/>
              <a:t/>
            </a:r>
            <a:br>
              <a:rPr lang="en-US" b="0" dirty="0"/>
            </a:br>
            <a:r>
              <a:rPr lang="en-US" b="0" dirty="0"/>
              <a:t>«</a:t>
            </a:r>
            <a:r>
              <a:rPr lang="en-US" b="0" dirty="0" err="1"/>
              <a:t>Γι</a:t>
            </a:r>
            <a:r>
              <a:rPr lang="en-US" b="0" dirty="0"/>
              <a:t>α </a:t>
            </a:r>
            <a:r>
              <a:rPr lang="en-US" b="0" dirty="0" smtClean="0"/>
              <a:t>τη </a:t>
            </a:r>
            <a:r>
              <a:rPr lang="el-GR" b="0" dirty="0" err="1" smtClean="0"/>
              <a:t>Δέσμευ</a:t>
            </a:r>
            <a:r>
              <a:rPr lang="en-US" b="0" dirty="0" err="1" smtClean="0"/>
              <a:t>ση</a:t>
            </a:r>
            <a:r>
              <a:rPr lang="en-US" b="0" dirty="0"/>
              <a:t>, μπορείτε να </a:t>
            </a:r>
            <a:r>
              <a:rPr lang="en-US" b="0" dirty="0" err="1" smtClean="0"/>
              <a:t>γράψετε</a:t>
            </a:r>
            <a:r>
              <a:rPr lang="en-US" b="0" dirty="0" smtClean="0"/>
              <a:t> </a:t>
            </a:r>
            <a:r>
              <a:rPr lang="en-US" b="0" dirty="0"/>
              <a:t>«διακοπές», «υπερβολικός προγραμματισμός», «έλλειψη ρουτίνας διαλειμμάτων» κ.λπ.».</a:t>
            </a:r>
            <a:endParaRPr dirty="0"/>
          </a:p>
          <a:p>
            <a:pPr marL="457200" marR="0" lvl="0" indent="-228600" algn="l" rtl="0">
              <a:lnSpc>
                <a:spcPct val="100000"/>
              </a:lnSpc>
              <a:spcBef>
                <a:spcPts val="0"/>
              </a:spcBef>
              <a:spcAft>
                <a:spcPts val="0"/>
              </a:spcAft>
              <a:buClr>
                <a:srgbClr val="000000"/>
              </a:buClr>
              <a:buSzPts val="1400"/>
              <a:buFont typeface="Arial"/>
              <a:buNone/>
            </a:pPr>
            <a:r>
              <a:rPr lang="en-US" b="0" dirty="0"/>
              <a:t>Επ</a:t>
            </a:r>
            <a:r>
              <a:rPr lang="en-US" b="0" dirty="0" err="1"/>
              <a:t>ισημάνετε</a:t>
            </a:r>
            <a:r>
              <a:rPr lang="en-US" b="0" dirty="0"/>
              <a:t> </a:t>
            </a:r>
            <a:r>
              <a:rPr lang="en-US" b="0" dirty="0" err="1"/>
              <a:t>το</a:t>
            </a:r>
            <a:r>
              <a:rPr lang="en-US" b="0" dirty="0"/>
              <a:t> βα</a:t>
            </a:r>
            <a:r>
              <a:rPr lang="en-US" b="0" dirty="0" err="1"/>
              <a:t>σικό</a:t>
            </a:r>
            <a:r>
              <a:rPr lang="en-US" b="0" dirty="0"/>
              <a:t> </a:t>
            </a:r>
            <a:r>
              <a:rPr lang="en-US" b="0" dirty="0" smtClean="0"/>
              <a:t>β</a:t>
            </a:r>
            <a:r>
              <a:rPr lang="en-US" b="0" dirty="0" err="1" smtClean="0"/>
              <a:t>ήμ</a:t>
            </a:r>
            <a:r>
              <a:rPr lang="en-US" b="0" dirty="0" smtClean="0"/>
              <a:t>α</a:t>
            </a:r>
            <a:r>
              <a:rPr lang="el-GR" b="0" dirty="0" smtClean="0"/>
              <a:t>.</a:t>
            </a:r>
            <a:r>
              <a:rPr lang="en-US" b="0" dirty="0"/>
              <a:t/>
            </a:r>
            <a:br>
              <a:rPr lang="en-US" b="0" dirty="0"/>
            </a:br>
            <a:r>
              <a:rPr lang="en-US" b="0" dirty="0"/>
              <a:t>«Κατά την επιλογή της βασικής αιτίας, επιλέξτε τον παράγοντα που επηρεάζει τους περισσότερους από τους άλλους».</a:t>
            </a:r>
            <a:endParaRPr dirty="0"/>
          </a:p>
          <a:p>
            <a:pPr marL="457200" marR="0" lvl="0" indent="-228600" algn="l" rtl="0">
              <a:lnSpc>
                <a:spcPct val="100000"/>
              </a:lnSpc>
              <a:spcBef>
                <a:spcPts val="0"/>
              </a:spcBef>
              <a:spcAft>
                <a:spcPts val="0"/>
              </a:spcAft>
              <a:buClr>
                <a:srgbClr val="000000"/>
              </a:buClr>
              <a:buSzPts val="1400"/>
              <a:buFont typeface="Arial"/>
              <a:buNone/>
            </a:pPr>
            <a:r>
              <a:rPr lang="en-US" b="0" dirty="0" err="1"/>
              <a:t>Προετοιμάστε</a:t>
            </a:r>
            <a:r>
              <a:rPr lang="en-US" b="0" dirty="0"/>
              <a:t> </a:t>
            </a:r>
            <a:r>
              <a:rPr lang="en-US" b="0" dirty="0" err="1" smtClean="0"/>
              <a:t>τους</a:t>
            </a:r>
            <a:r>
              <a:rPr lang="el-GR" b="0" dirty="0" smtClean="0"/>
              <a:t>/τις συμμετέχοντες/-</a:t>
            </a:r>
            <a:r>
              <a:rPr lang="el-GR" b="0" dirty="0" err="1" smtClean="0"/>
              <a:t>χουσες</a:t>
            </a:r>
            <a:r>
              <a:rPr lang="en-US" b="0" dirty="0" smtClean="0"/>
              <a:t> </a:t>
            </a:r>
            <a:r>
              <a:rPr lang="en-US" b="0" dirty="0" err="1"/>
              <a:t>γι</a:t>
            </a:r>
            <a:r>
              <a:rPr lang="en-US" b="0" dirty="0"/>
              <a:t>α την επόμενη </a:t>
            </a:r>
            <a:r>
              <a:rPr lang="en-US" b="0" dirty="0" smtClean="0"/>
              <a:t>δραστηριότητα</a:t>
            </a:r>
            <a:r>
              <a:rPr lang="el-GR" b="0" dirty="0" smtClean="0"/>
              <a:t>.</a:t>
            </a:r>
            <a:r>
              <a:rPr lang="en-US" b="0" dirty="0"/>
              <a:t/>
            </a:r>
            <a:br>
              <a:rPr lang="en-US" b="0" dirty="0"/>
            </a:br>
            <a:r>
              <a:rPr lang="en-US" b="0" dirty="0"/>
              <a:t>«Αυτή η ανάλυση αποτελεί τη βάση για τον SMART στόχο και το σχέδιο δράσης σας».</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26" name="Google Shape;12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442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l-GR" dirty="0" smtClean="0"/>
              <a:t>Μετάφραση εικόνας:</a:t>
            </a:r>
          </a:p>
          <a:p>
            <a:pPr marL="457200" marR="0" lvl="0" indent="-228600" algn="l" rtl="0">
              <a:lnSpc>
                <a:spcPct val="100000"/>
              </a:lnSpc>
              <a:spcBef>
                <a:spcPts val="0"/>
              </a:spcBef>
              <a:spcAft>
                <a:spcPts val="0"/>
              </a:spcAft>
              <a:buClr>
                <a:srgbClr val="000000"/>
              </a:buClr>
              <a:buSzPts val="1400"/>
              <a:buFont typeface="Arial"/>
              <a:buNone/>
            </a:pPr>
            <a:endParaRPr lang="el-GR" dirty="0" smtClean="0"/>
          </a:p>
          <a:p>
            <a:pPr marL="457200" marR="0" lvl="0" indent="-228600" algn="l" rtl="0">
              <a:lnSpc>
                <a:spcPct val="100000"/>
              </a:lnSpc>
              <a:spcBef>
                <a:spcPts val="0"/>
              </a:spcBef>
              <a:spcAft>
                <a:spcPts val="0"/>
              </a:spcAft>
              <a:buClr>
                <a:srgbClr val="000000"/>
              </a:buClr>
              <a:buSzPts val="1400"/>
              <a:buFont typeface="Arial"/>
              <a:buNone/>
            </a:pPr>
            <a:r>
              <a:rPr lang="el-GR" b="1" dirty="0" smtClean="0"/>
              <a:t>Συγκεκριμένοι</a:t>
            </a:r>
          </a:p>
          <a:p>
            <a:pPr marL="457200" marR="0" lvl="0" indent="-228600" algn="l" rtl="0">
              <a:lnSpc>
                <a:spcPct val="100000"/>
              </a:lnSpc>
              <a:spcBef>
                <a:spcPts val="0"/>
              </a:spcBef>
              <a:spcAft>
                <a:spcPts val="0"/>
              </a:spcAft>
              <a:buClr>
                <a:srgbClr val="000000"/>
              </a:buClr>
              <a:buSzPts val="1400"/>
              <a:buFont typeface="Arial"/>
              <a:buNone/>
            </a:pPr>
            <a:r>
              <a:rPr lang="el-GR" dirty="0" smtClean="0"/>
              <a:t>Οι στόχοι πρέπει να είναι σαφείς και λεπτομερείς απαντώντας στα ερωτήματα ποιος, τι, πότε, πού και γιατί.</a:t>
            </a:r>
          </a:p>
          <a:p>
            <a:pPr marL="457200" marR="0" lvl="0" indent="-228600" algn="l" rtl="0">
              <a:lnSpc>
                <a:spcPct val="100000"/>
              </a:lnSpc>
              <a:spcBef>
                <a:spcPts val="0"/>
              </a:spcBef>
              <a:spcAft>
                <a:spcPts val="0"/>
              </a:spcAft>
              <a:buClr>
                <a:srgbClr val="000000"/>
              </a:buClr>
              <a:buSzPts val="1400"/>
              <a:buFont typeface="Arial"/>
              <a:buNone/>
            </a:pPr>
            <a:endParaRPr lang="el-GR" dirty="0" smtClean="0"/>
          </a:p>
          <a:p>
            <a:pPr marL="457200" marR="0" lvl="0" indent="-228600" algn="l" rtl="0">
              <a:lnSpc>
                <a:spcPct val="100000"/>
              </a:lnSpc>
              <a:spcBef>
                <a:spcPts val="0"/>
              </a:spcBef>
              <a:spcAft>
                <a:spcPts val="0"/>
              </a:spcAft>
              <a:buClr>
                <a:srgbClr val="000000"/>
              </a:buClr>
              <a:buSzPts val="1400"/>
              <a:buFont typeface="Arial"/>
              <a:buNone/>
            </a:pPr>
            <a:r>
              <a:rPr lang="el-GR" b="1" dirty="0" smtClean="0"/>
              <a:t>Μετρήσιμοι</a:t>
            </a:r>
          </a:p>
          <a:p>
            <a:pPr marL="457200" marR="0" lvl="0" indent="-228600" algn="l" rtl="0">
              <a:lnSpc>
                <a:spcPct val="100000"/>
              </a:lnSpc>
              <a:spcBef>
                <a:spcPts val="0"/>
              </a:spcBef>
              <a:spcAft>
                <a:spcPts val="0"/>
              </a:spcAft>
              <a:buClr>
                <a:srgbClr val="000000"/>
              </a:buClr>
              <a:buSzPts val="1400"/>
              <a:buFont typeface="Arial"/>
              <a:buNone/>
            </a:pPr>
            <a:r>
              <a:rPr lang="el-GR" dirty="0" smtClean="0"/>
              <a:t>Οι στόχοι πρέπει να είναι </a:t>
            </a:r>
            <a:r>
              <a:rPr lang="el-GR" dirty="0" err="1" smtClean="0"/>
              <a:t>ποσοτικοποιήσιμοι</a:t>
            </a:r>
            <a:r>
              <a:rPr lang="el-GR" dirty="0" smtClean="0"/>
              <a:t>, ώστε να είναι δυνατή η παρακολούθηση της προόδου και η επαλήθευση της επίτευξής τους.</a:t>
            </a:r>
            <a:endParaRPr lang="en-US" dirty="0" smtClean="0"/>
          </a:p>
          <a:p>
            <a:pPr marL="457200" marR="0" lvl="0" indent="-228600" algn="l" rtl="0">
              <a:lnSpc>
                <a:spcPct val="100000"/>
              </a:lnSpc>
              <a:spcBef>
                <a:spcPts val="0"/>
              </a:spcBef>
              <a:spcAft>
                <a:spcPts val="0"/>
              </a:spcAft>
              <a:buClr>
                <a:srgbClr val="000000"/>
              </a:buClr>
              <a:buSzPts val="1400"/>
              <a:buFont typeface="Arial"/>
              <a:buNone/>
            </a:pPr>
            <a:endParaRPr lang="en-US" dirty="0" smtClean="0"/>
          </a:p>
          <a:p>
            <a:pPr marL="457200" marR="0" lvl="0" indent="-228600" algn="l" rtl="0">
              <a:lnSpc>
                <a:spcPct val="100000"/>
              </a:lnSpc>
              <a:spcBef>
                <a:spcPts val="0"/>
              </a:spcBef>
              <a:spcAft>
                <a:spcPts val="0"/>
              </a:spcAft>
              <a:buClr>
                <a:srgbClr val="000000"/>
              </a:buClr>
              <a:buSzPts val="1400"/>
              <a:buFont typeface="Arial"/>
              <a:buNone/>
            </a:pPr>
            <a:r>
              <a:rPr lang="el-GR" b="1" dirty="0" smtClean="0"/>
              <a:t>Εφικτοί</a:t>
            </a:r>
            <a:endParaRPr lang="en-US" b="1" dirty="0" smtClean="0"/>
          </a:p>
          <a:p>
            <a:pPr marL="457200" marR="0" lvl="0" indent="-228600" algn="l" rtl="0">
              <a:lnSpc>
                <a:spcPct val="100000"/>
              </a:lnSpc>
              <a:spcBef>
                <a:spcPts val="0"/>
              </a:spcBef>
              <a:spcAft>
                <a:spcPts val="0"/>
              </a:spcAft>
              <a:buClr>
                <a:srgbClr val="000000"/>
              </a:buClr>
              <a:buSzPts val="1400"/>
              <a:buFont typeface="Arial"/>
              <a:buNone/>
            </a:pPr>
            <a:r>
              <a:rPr lang="el-GR" dirty="0" smtClean="0"/>
              <a:t>Οι στόχοι πρέπει να είναι απαιτητικοί αλλά ρεαλιστικοί λαμβάνοντας υπόψη τις τρέχουσες συνθήκες.</a:t>
            </a:r>
            <a:endParaRPr lang="en-US" dirty="0" smtClean="0"/>
          </a:p>
          <a:p>
            <a:pPr marL="457200" marR="0" lvl="0" indent="-228600" algn="l" rtl="0">
              <a:lnSpc>
                <a:spcPct val="100000"/>
              </a:lnSpc>
              <a:spcBef>
                <a:spcPts val="0"/>
              </a:spcBef>
              <a:spcAft>
                <a:spcPts val="0"/>
              </a:spcAft>
              <a:buClr>
                <a:srgbClr val="000000"/>
              </a:buClr>
              <a:buSzPts val="1400"/>
              <a:buFont typeface="Arial"/>
              <a:buNone/>
            </a:pPr>
            <a:endParaRPr lang="en-US" dirty="0" smtClean="0"/>
          </a:p>
          <a:p>
            <a:pPr marL="457200" marR="0" lvl="0" indent="-228600" algn="l" rtl="0">
              <a:lnSpc>
                <a:spcPct val="100000"/>
              </a:lnSpc>
              <a:spcBef>
                <a:spcPts val="0"/>
              </a:spcBef>
              <a:spcAft>
                <a:spcPts val="0"/>
              </a:spcAft>
              <a:buClr>
                <a:srgbClr val="000000"/>
              </a:buClr>
              <a:buSzPts val="1400"/>
              <a:buFont typeface="Arial"/>
              <a:buNone/>
            </a:pPr>
            <a:r>
              <a:rPr lang="el-GR" b="1" dirty="0" smtClean="0"/>
              <a:t>Σχετικοί</a:t>
            </a:r>
            <a:endParaRPr lang="en-US" b="1" dirty="0" smtClean="0"/>
          </a:p>
          <a:p>
            <a:pPr marL="457200" marR="0" lvl="0" indent="-228600" algn="l" rtl="0">
              <a:lnSpc>
                <a:spcPct val="100000"/>
              </a:lnSpc>
              <a:spcBef>
                <a:spcPts val="0"/>
              </a:spcBef>
              <a:spcAft>
                <a:spcPts val="0"/>
              </a:spcAft>
              <a:buClr>
                <a:srgbClr val="000000"/>
              </a:buClr>
              <a:buSzPts val="1400"/>
              <a:buFont typeface="Arial"/>
              <a:buNone/>
            </a:pPr>
            <a:r>
              <a:rPr lang="el-GR" dirty="0" smtClean="0"/>
              <a:t>Οι στόχοι πρέπει να είναι αξιόλογοι και να συνάδουν με τους προσωπικούς και επαγγελματικούς στόχους.</a:t>
            </a:r>
            <a:endParaRPr lang="en-US" dirty="0" smtClean="0"/>
          </a:p>
          <a:p>
            <a:pPr marL="457200" marR="0" lvl="0" indent="-228600" algn="l" rtl="0">
              <a:lnSpc>
                <a:spcPct val="100000"/>
              </a:lnSpc>
              <a:spcBef>
                <a:spcPts val="0"/>
              </a:spcBef>
              <a:spcAft>
                <a:spcPts val="0"/>
              </a:spcAft>
              <a:buClr>
                <a:srgbClr val="000000"/>
              </a:buClr>
              <a:buSzPts val="1400"/>
              <a:buFont typeface="Arial"/>
              <a:buNone/>
            </a:pPr>
            <a:endParaRPr lang="en-US" b="1" dirty="0" smtClean="0"/>
          </a:p>
          <a:p>
            <a:pPr marL="457200" marR="0" lvl="0" indent="-228600" algn="l" rtl="0">
              <a:lnSpc>
                <a:spcPct val="100000"/>
              </a:lnSpc>
              <a:spcBef>
                <a:spcPts val="0"/>
              </a:spcBef>
              <a:spcAft>
                <a:spcPts val="0"/>
              </a:spcAft>
              <a:buClr>
                <a:srgbClr val="000000"/>
              </a:buClr>
              <a:buSzPts val="1400"/>
              <a:buFont typeface="Arial"/>
              <a:buNone/>
            </a:pPr>
            <a:r>
              <a:rPr lang="el-GR" b="1" dirty="0" smtClean="0"/>
              <a:t>Χρονικά προσδιορισμένοι</a:t>
            </a:r>
            <a:endParaRPr lang="en-US" b="1" dirty="0" smtClean="0"/>
          </a:p>
          <a:p>
            <a:pPr marL="457200" marR="0" lvl="0" indent="-228600" algn="l" rtl="0">
              <a:lnSpc>
                <a:spcPct val="100000"/>
              </a:lnSpc>
              <a:spcBef>
                <a:spcPts val="0"/>
              </a:spcBef>
              <a:spcAft>
                <a:spcPts val="0"/>
              </a:spcAft>
              <a:buClr>
                <a:srgbClr val="000000"/>
              </a:buClr>
              <a:buSzPts val="1400"/>
              <a:buFont typeface="Arial"/>
              <a:buNone/>
            </a:pPr>
            <a:r>
              <a:rPr lang="el-GR" dirty="0" smtClean="0"/>
              <a:t>Οι στόχοι πρέπει να έχουν καθορισμένη ημερομηνία έναρξης και λήξης, με δυνατότητα καθορισμού ημερήσιων, εβδομαδιαίων, μηνιαίων, ετήσιων και ανά μονάδα</a:t>
            </a:r>
            <a:r>
              <a:rPr lang="en-US" baseline="0" dirty="0" smtClean="0"/>
              <a:t> </a:t>
            </a:r>
            <a:r>
              <a:rPr lang="el-GR" dirty="0" smtClean="0"/>
              <a:t>ορόσημων.</a:t>
            </a:r>
            <a:endParaRPr dirty="0"/>
          </a:p>
        </p:txBody>
      </p:sp>
      <p:sp>
        <p:nvSpPr>
          <p:cNvPr id="132" name="Google Shape;13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748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Εξηγήστε ότι α</a:t>
            </a:r>
            <a:r>
              <a:rPr lang="en-US" dirty="0" err="1"/>
              <a:t>υτοί</a:t>
            </a:r>
            <a:r>
              <a:rPr lang="en-US" dirty="0"/>
              <a:t> </a:t>
            </a:r>
            <a:r>
              <a:rPr lang="en-US" dirty="0" err="1"/>
              <a:t>οι</a:t>
            </a:r>
            <a:r>
              <a:rPr lang="en-US" dirty="0"/>
              <a:t> </a:t>
            </a:r>
            <a:r>
              <a:rPr lang="en-US" dirty="0" err="1"/>
              <a:t>στόχοι</a:t>
            </a:r>
            <a:r>
              <a:rPr lang="en-US" dirty="0"/>
              <a:t> </a:t>
            </a:r>
            <a:r>
              <a:rPr lang="en-US" dirty="0" err="1"/>
              <a:t>δείχνουν</a:t>
            </a:r>
            <a:r>
              <a:rPr lang="en-US" dirty="0"/>
              <a:t> π</a:t>
            </a:r>
            <a:r>
              <a:rPr lang="en-US" dirty="0" err="1"/>
              <a:t>ώς</a:t>
            </a:r>
            <a:r>
              <a:rPr lang="en-US" dirty="0"/>
              <a:t> </a:t>
            </a:r>
            <a:r>
              <a:rPr lang="en-US" dirty="0" err="1"/>
              <a:t>λειτουργούν</a:t>
            </a:r>
            <a:r>
              <a:rPr lang="en-US" dirty="0"/>
              <a:t> τα </a:t>
            </a:r>
            <a:r>
              <a:rPr lang="en-US" dirty="0" err="1"/>
              <a:t>κριτήρι</a:t>
            </a:r>
            <a:r>
              <a:rPr lang="en-US" dirty="0"/>
              <a:t>α SMART σε πραγματικές συνθήκες διδασκαλίας.</a:t>
            </a:r>
            <a:br>
              <a:rPr lang="en-US" dirty="0"/>
            </a:br>
            <a:r>
              <a:rPr lang="en-US" dirty="0"/>
              <a:t>• Επ</a:t>
            </a:r>
            <a:r>
              <a:rPr lang="en-US" dirty="0" err="1"/>
              <a:t>ισημάνετε</a:t>
            </a:r>
            <a:r>
              <a:rPr lang="en-US" dirty="0"/>
              <a:t> ότι </a:t>
            </a:r>
            <a:r>
              <a:rPr lang="en-US" dirty="0" err="1"/>
              <a:t>κάθε</a:t>
            </a:r>
            <a:r>
              <a:rPr lang="en-US" dirty="0"/>
              <a:t> </a:t>
            </a:r>
            <a:r>
              <a:rPr lang="en-US" dirty="0" err="1"/>
              <a:t>στόχος</a:t>
            </a:r>
            <a:r>
              <a:rPr lang="en-US" dirty="0"/>
              <a:t> </a:t>
            </a:r>
            <a:r>
              <a:rPr lang="en-US" dirty="0" err="1"/>
              <a:t>συνδέετ</a:t>
            </a:r>
            <a:r>
              <a:rPr lang="en-US" dirty="0"/>
              <a:t>αι με έναν συγκεκριμένο τομέα PERMA και είναι χρονικά προσδιορισμένος και μετρήσιμος.</a:t>
            </a:r>
            <a:br>
              <a:rPr lang="en-US" dirty="0"/>
            </a:br>
            <a:r>
              <a:rPr lang="en-US" dirty="0"/>
              <a:t>• </a:t>
            </a:r>
            <a:r>
              <a:rPr lang="en-US" dirty="0" err="1"/>
              <a:t>Τονίστε</a:t>
            </a:r>
            <a:r>
              <a:rPr lang="en-US" dirty="0"/>
              <a:t> ότι </a:t>
            </a:r>
            <a:r>
              <a:rPr lang="en-US" dirty="0" err="1"/>
              <a:t>οι</a:t>
            </a:r>
            <a:r>
              <a:rPr lang="en-US" dirty="0"/>
              <a:t> </a:t>
            </a:r>
            <a:r>
              <a:rPr lang="en-US" dirty="0" err="1"/>
              <a:t>εκ</a:t>
            </a:r>
            <a:r>
              <a:rPr lang="en-US" dirty="0"/>
              <a:t>παιδευτικοί πρέπει να γράφουν στόχους που ανταποκρίνονται άμεσα στην </a:t>
            </a:r>
            <a:r>
              <a:rPr lang="en-US" b="1" dirty="0"/>
              <a:t>ανάλυση </a:t>
            </a:r>
            <a:r>
              <a:rPr lang="en-US" dirty="0"/>
              <a:t>των </a:t>
            </a:r>
            <a:r>
              <a:rPr lang="en-US" b="1" dirty="0"/>
              <a:t>βασικών αιτίων</a:t>
            </a:r>
            <a:r>
              <a:rPr lang="en-US" dirty="0"/>
              <a:t>.</a:t>
            </a:r>
            <a:br>
              <a:rPr lang="en-US" dirty="0"/>
            </a:br>
            <a:r>
              <a:rPr lang="en-US" dirty="0"/>
              <a:t>• </a:t>
            </a:r>
            <a:r>
              <a:rPr lang="en-US" dirty="0" err="1"/>
              <a:t>Ζητήστε</a:t>
            </a:r>
            <a:r>
              <a:rPr lang="en-US" dirty="0"/>
              <a:t> από </a:t>
            </a:r>
            <a:r>
              <a:rPr lang="el-GR" dirty="0" smtClean="0"/>
              <a:t>τους/τις συμμετέχοντες/-</a:t>
            </a:r>
            <a:r>
              <a:rPr lang="el-GR" dirty="0" err="1" smtClean="0"/>
              <a:t>χουσες</a:t>
            </a:r>
            <a:r>
              <a:rPr lang="en-US" dirty="0" smtClean="0"/>
              <a:t> </a:t>
            </a:r>
            <a:r>
              <a:rPr lang="en-US" dirty="0"/>
              <a:t>να </a:t>
            </a:r>
            <a:r>
              <a:rPr lang="en-US" dirty="0" err="1"/>
              <a:t>σκεφτούν</a:t>
            </a:r>
            <a:r>
              <a:rPr lang="en-US" dirty="0"/>
              <a:t> </a:t>
            </a:r>
            <a:r>
              <a:rPr lang="en-US" dirty="0" err="1"/>
              <a:t>γι</a:t>
            </a:r>
            <a:r>
              <a:rPr lang="en-US" dirty="0"/>
              <a:t>α ποιον τομέα PERMA θα μπορούσαν να θέσουν έναν στόχο SMART.</a:t>
            </a:r>
            <a:br>
              <a:rPr lang="en-US" dirty="0"/>
            </a:br>
            <a:r>
              <a:rPr lang="en-US" dirty="0"/>
              <a:t>• </a:t>
            </a:r>
            <a:r>
              <a:rPr lang="en-US" dirty="0" err="1"/>
              <a:t>Προετοιμάστε</a:t>
            </a:r>
            <a:r>
              <a:rPr lang="en-US" dirty="0"/>
              <a:t> </a:t>
            </a:r>
            <a:r>
              <a:rPr lang="en-US" dirty="0" smtClean="0"/>
              <a:t>τους</a:t>
            </a:r>
            <a:r>
              <a:rPr lang="el-GR" dirty="0" smtClean="0"/>
              <a:t>/τες</a:t>
            </a:r>
            <a:r>
              <a:rPr lang="en-US" dirty="0" smtClean="0"/>
              <a:t> </a:t>
            </a:r>
            <a:r>
              <a:rPr lang="en-US" dirty="0" err="1"/>
              <a:t>γι</a:t>
            </a:r>
            <a:r>
              <a:rPr lang="en-US" dirty="0"/>
              <a:t>α το επόμενο βήμα: τη μετατροπή του στόχου τους σε σχέδιο δράσης.</a:t>
            </a:r>
            <a:endParaRPr dirty="0"/>
          </a:p>
        </p:txBody>
      </p:sp>
      <p:sp>
        <p:nvSpPr>
          <p:cNvPr id="139" name="Google Shape;1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5531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Αυτή</a:t>
            </a:r>
            <a:r>
              <a:rPr lang="en-US" dirty="0"/>
              <a:t> η </a:t>
            </a:r>
            <a:r>
              <a:rPr lang="en-US" dirty="0" err="1"/>
              <a:t>δι</a:t>
            </a:r>
            <a:r>
              <a:rPr lang="en-US" dirty="0"/>
              <a:t>αφάνεια </a:t>
            </a:r>
            <a:r>
              <a:rPr lang="el-GR" dirty="0" err="1" smtClean="0"/>
              <a:t>συνδέ</a:t>
            </a:r>
            <a:r>
              <a:rPr lang="en-US" dirty="0" err="1" smtClean="0"/>
              <a:t>ει</a:t>
            </a:r>
            <a:r>
              <a:rPr lang="en-US" dirty="0" smtClean="0"/>
              <a:t> </a:t>
            </a:r>
            <a:r>
              <a:rPr lang="el-GR" dirty="0" smtClean="0"/>
              <a:t>την έως </a:t>
            </a:r>
            <a:r>
              <a:rPr lang="en-US" dirty="0" err="1" smtClean="0"/>
              <a:t>τώρ</a:t>
            </a:r>
            <a:r>
              <a:rPr lang="en-US" dirty="0" smtClean="0"/>
              <a:t>α </a:t>
            </a:r>
            <a:r>
              <a:rPr lang="el-GR" dirty="0" smtClean="0"/>
              <a:t>εργασία μας </a:t>
            </a:r>
            <a:r>
              <a:rPr lang="en-US" dirty="0" err="1" smtClean="0"/>
              <a:t>με</a:t>
            </a:r>
            <a:r>
              <a:rPr lang="en-US" dirty="0" smtClean="0"/>
              <a:t> </a:t>
            </a:r>
            <a:r>
              <a:rPr lang="en-US" dirty="0"/>
              <a:t>το επόμενο σημαντικό βήμα. </a:t>
            </a:r>
            <a:r>
              <a:rPr lang="en-US" dirty="0" err="1"/>
              <a:t>Σε</a:t>
            </a:r>
            <a:r>
              <a:rPr lang="en-US" dirty="0"/>
              <a:t> α</a:t>
            </a:r>
            <a:r>
              <a:rPr lang="en-US" dirty="0" err="1"/>
              <a:t>υτό</a:t>
            </a:r>
            <a:r>
              <a:rPr lang="en-US" dirty="0"/>
              <a:t> </a:t>
            </a:r>
            <a:r>
              <a:rPr lang="en-US" dirty="0" err="1"/>
              <a:t>το</a:t>
            </a:r>
            <a:r>
              <a:rPr lang="en-US" dirty="0"/>
              <a:t> </a:t>
            </a:r>
            <a:r>
              <a:rPr lang="en-US" dirty="0" err="1"/>
              <a:t>σημείο</a:t>
            </a:r>
            <a:r>
              <a:rPr lang="en-US" dirty="0"/>
              <a:t>, </a:t>
            </a:r>
            <a:r>
              <a:rPr lang="en-US" dirty="0" err="1"/>
              <a:t>έχετε</a:t>
            </a:r>
            <a:r>
              <a:rPr lang="en-US" dirty="0"/>
              <a:t> π</a:t>
            </a:r>
            <a:r>
              <a:rPr lang="en-US" dirty="0" err="1"/>
              <a:t>ροσδιορίσει</a:t>
            </a:r>
            <a:r>
              <a:rPr lang="en-US" dirty="0"/>
              <a:t> </a:t>
            </a:r>
            <a:r>
              <a:rPr lang="en-US" dirty="0" err="1"/>
              <a:t>τον</a:t>
            </a:r>
            <a:r>
              <a:rPr lang="en-US" dirty="0"/>
              <a:t> </a:t>
            </a:r>
            <a:r>
              <a:rPr lang="en-US" dirty="0" err="1"/>
              <a:t>τομέ</a:t>
            </a:r>
            <a:r>
              <a:rPr lang="en-US" dirty="0"/>
              <a:t>α προτεραιότητας, </a:t>
            </a:r>
            <a:r>
              <a:rPr lang="el-GR" dirty="0" smtClean="0"/>
              <a:t>έχετε </a:t>
            </a:r>
            <a:r>
              <a:rPr lang="en-US" dirty="0" smtClean="0"/>
              <a:t>ανα</a:t>
            </a:r>
            <a:r>
              <a:rPr lang="en-US" dirty="0" err="1" smtClean="0"/>
              <a:t>λύσει</a:t>
            </a:r>
            <a:r>
              <a:rPr lang="en-US" dirty="0" smtClean="0"/>
              <a:t> </a:t>
            </a:r>
            <a:r>
              <a:rPr lang="en-US" dirty="0"/>
              <a:t>τις αιτίες και </a:t>
            </a:r>
            <a:r>
              <a:rPr lang="el-GR" dirty="0" smtClean="0"/>
              <a:t>έχετε </a:t>
            </a:r>
            <a:r>
              <a:rPr lang="en-US" dirty="0" err="1" smtClean="0"/>
              <a:t>θέσει</a:t>
            </a:r>
            <a:r>
              <a:rPr lang="en-US" dirty="0" smtClean="0"/>
              <a:t> </a:t>
            </a:r>
            <a:r>
              <a:rPr lang="en-US" dirty="0"/>
              <a:t>έναν στόχο SMART. </a:t>
            </a:r>
            <a:r>
              <a:rPr lang="en-US" dirty="0" err="1"/>
              <a:t>Το</a:t>
            </a:r>
            <a:r>
              <a:rPr lang="en-US" dirty="0"/>
              <a:t> </a:t>
            </a:r>
            <a:r>
              <a:rPr lang="en-US" dirty="0" err="1"/>
              <a:t>σχέδιο</a:t>
            </a:r>
            <a:r>
              <a:rPr lang="en-US" dirty="0"/>
              <a:t> </a:t>
            </a:r>
            <a:r>
              <a:rPr lang="en-US" dirty="0" err="1"/>
              <a:t>δράσης</a:t>
            </a:r>
            <a:r>
              <a:rPr lang="en-US" dirty="0"/>
              <a:t> </a:t>
            </a:r>
            <a:r>
              <a:rPr lang="en-US" dirty="0" err="1"/>
              <a:t>είν</a:t>
            </a:r>
            <a:r>
              <a:rPr lang="en-US" dirty="0"/>
              <a:t>αι το σημείο </a:t>
            </a:r>
            <a:r>
              <a:rPr lang="el-GR" dirty="0" smtClean="0"/>
              <a:t>στο οποίο</a:t>
            </a:r>
            <a:r>
              <a:rPr lang="en-US" dirty="0" smtClean="0"/>
              <a:t> </a:t>
            </a:r>
            <a:r>
              <a:rPr lang="en-US" dirty="0"/>
              <a:t>αυτές οι πληροφορίες μετατρέπονται σε καθημερινά ή εβδομαδιαία βήματα που μπορείτε να ακολουθήσετε. </a:t>
            </a:r>
            <a:r>
              <a:rPr lang="en-US" dirty="0" err="1"/>
              <a:t>Αυτό</a:t>
            </a:r>
            <a:r>
              <a:rPr lang="en-US" dirty="0"/>
              <a:t> </a:t>
            </a:r>
            <a:r>
              <a:rPr lang="en-US" dirty="0" err="1"/>
              <a:t>το</a:t>
            </a:r>
            <a:r>
              <a:rPr lang="en-US" dirty="0"/>
              <a:t> </a:t>
            </a:r>
            <a:r>
              <a:rPr lang="en-US" dirty="0" err="1"/>
              <a:t>σχέδιο</a:t>
            </a:r>
            <a:r>
              <a:rPr lang="en-US" dirty="0"/>
              <a:t> </a:t>
            </a:r>
            <a:r>
              <a:rPr lang="en-US" dirty="0" err="1"/>
              <a:t>είν</a:t>
            </a:r>
            <a:r>
              <a:rPr lang="en-US" dirty="0"/>
              <a:t>αι προσωπικό, ρεαλιστικό και βασίζεται στα δεδομένα σας. </a:t>
            </a:r>
            <a:r>
              <a:rPr lang="en-US" dirty="0" err="1"/>
              <a:t>Εξ</a:t>
            </a:r>
            <a:r>
              <a:rPr lang="en-US" dirty="0"/>
              <a:t>ασφαλίζει ότι η βελτίωση είναι σκόπιμη και δομημένη, και δεν αφήνεται στην τύχη.</a:t>
            </a:r>
            <a:endParaRPr dirty="0"/>
          </a:p>
        </p:txBody>
      </p:sp>
      <p:sp>
        <p:nvSpPr>
          <p:cNvPr id="145" name="Google Shape;14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718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a:t>
            </a:r>
            <a:r>
              <a:rPr lang="en-US" dirty="0" err="1"/>
              <a:t>Έν</a:t>
            </a:r>
            <a:r>
              <a:rPr lang="en-US" dirty="0"/>
              <a:t>α σχέδιο δράσης είναι </a:t>
            </a:r>
            <a:r>
              <a:rPr lang="en-US" dirty="0" smtClean="0"/>
              <a:t>απλ</a:t>
            </a:r>
            <a:r>
              <a:rPr lang="el-GR" dirty="0" err="1" smtClean="0"/>
              <a:t>ώς</a:t>
            </a:r>
            <a:r>
              <a:rPr lang="en-US" dirty="0" smtClean="0"/>
              <a:t> </a:t>
            </a:r>
            <a:r>
              <a:rPr lang="en-US" dirty="0"/>
              <a:t>ένας δομημένος τρόπος για να περάσουμε από την πρόθεση στην πράξη.</a:t>
            </a:r>
            <a:br>
              <a:rPr lang="en-US" dirty="0"/>
            </a:br>
            <a:r>
              <a:rPr lang="en-US" dirty="0" err="1"/>
              <a:t>Είν</a:t>
            </a:r>
            <a:r>
              <a:rPr lang="en-US" dirty="0"/>
              <a:t>αι προσωπικό, ρεαλιστικό και βασίζεται άμεσα στα αποτελέσματα του Δείκτη σας και στην ανάλυση των βασικών αιτίων.</a:t>
            </a:r>
            <a:br>
              <a:rPr lang="en-US" dirty="0"/>
            </a:br>
            <a:r>
              <a:rPr lang="en-US" dirty="0"/>
              <a:t>Τα </a:t>
            </a:r>
            <a:r>
              <a:rPr lang="en-US" dirty="0" err="1"/>
              <a:t>ορόσημ</a:t>
            </a:r>
            <a:r>
              <a:rPr lang="en-US" dirty="0"/>
              <a:t>α σας βοηθούν να μετρήσετε την πρόοδο με την πάροδο του χρόνου, ενώ οι επιλογές του Σχεδίου Β σας εξασφαλίζουν ότι θα παραμείνετε στον σωστό δρόμο </a:t>
            </a:r>
            <a:r>
              <a:rPr lang="en-US" dirty="0" smtClean="0"/>
              <a:t>ακόμ</a:t>
            </a:r>
            <a:r>
              <a:rPr lang="el-GR" dirty="0" smtClean="0"/>
              <a:t>η</a:t>
            </a:r>
            <a:r>
              <a:rPr lang="en-US" dirty="0" smtClean="0"/>
              <a:t> </a:t>
            </a:r>
            <a:r>
              <a:rPr lang="en-US" dirty="0"/>
              <a:t>και </a:t>
            </a:r>
            <a:r>
              <a:rPr lang="el-GR" dirty="0" smtClean="0"/>
              <a:t>αν εμφανιστούν </a:t>
            </a:r>
            <a:r>
              <a:rPr lang="en-US" dirty="0" smtClean="0"/>
              <a:t>π</a:t>
            </a:r>
            <a:r>
              <a:rPr lang="en-US" dirty="0" err="1" smtClean="0"/>
              <a:t>ροκλήσεις</a:t>
            </a:r>
            <a:r>
              <a:rPr lang="en-US" dirty="0"/>
              <a:t>».</a:t>
            </a:r>
            <a:endParaRPr dirty="0"/>
          </a:p>
        </p:txBody>
      </p:sp>
      <p:sp>
        <p:nvSpPr>
          <p:cNvPr id="151" name="Google Shape;15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8126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57" name="Google Shape;15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2706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3" name="Google Shape;16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3791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8952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69" name="Google Shape;16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4623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75" name="Google Shape;17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7096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1" name="Google Shape;181;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4696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7" name="Google Shape;18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216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Δι</a:t>
            </a:r>
            <a:r>
              <a:rPr lang="en-US" dirty="0"/>
              <a:t>αβάστε κάθε ερώτηση και όλες τις επιλογές </a:t>
            </a:r>
            <a:r>
              <a:rPr lang="el-GR" dirty="0" smtClean="0"/>
              <a:t>μεγαλόφωνα</a:t>
            </a:r>
            <a:r>
              <a:rPr lang="en-US" dirty="0" smtClean="0"/>
              <a:t> πρ</a:t>
            </a:r>
            <a:r>
              <a:rPr lang="el-GR" dirty="0" err="1" smtClean="0"/>
              <a:t>οτού</a:t>
            </a:r>
            <a:r>
              <a:rPr lang="en-US" dirty="0" smtClean="0"/>
              <a:t> </a:t>
            </a:r>
            <a:r>
              <a:rPr lang="en-US" dirty="0"/>
              <a:t>δείξετε την απάντηση. </a:t>
            </a:r>
            <a:r>
              <a:rPr lang="en-US" dirty="0" err="1"/>
              <a:t>Δώστε</a:t>
            </a:r>
            <a:r>
              <a:rPr lang="en-US" dirty="0"/>
              <a:t> </a:t>
            </a:r>
            <a:r>
              <a:rPr lang="el-GR" dirty="0" smtClean="0"/>
              <a:t>στους/στις συμμετέχοντες/-</a:t>
            </a:r>
            <a:r>
              <a:rPr lang="el-GR" dirty="0" err="1" smtClean="0"/>
              <a:t>χουσες</a:t>
            </a:r>
            <a:r>
              <a:rPr lang="en-US" dirty="0" smtClean="0"/>
              <a:t> </a:t>
            </a:r>
            <a:r>
              <a:rPr lang="en-US" dirty="0" err="1"/>
              <a:t>λίγο</a:t>
            </a:r>
            <a:r>
              <a:rPr lang="en-US" dirty="0"/>
              <a:t> </a:t>
            </a:r>
            <a:r>
              <a:rPr lang="en-US" dirty="0" err="1"/>
              <a:t>χρόνο</a:t>
            </a:r>
            <a:r>
              <a:rPr lang="en-US" dirty="0"/>
              <a:t> </a:t>
            </a:r>
            <a:r>
              <a:rPr lang="en-US" dirty="0" err="1"/>
              <a:t>γι</a:t>
            </a:r>
            <a:r>
              <a:rPr lang="en-US" dirty="0"/>
              <a:t>α να επιλέξουν την απάντησή τους και </a:t>
            </a:r>
            <a:r>
              <a:rPr lang="el-GR" dirty="0" err="1" smtClean="0"/>
              <a:t>ζητή</a:t>
            </a:r>
            <a:r>
              <a:rPr lang="en-US" dirty="0" err="1" smtClean="0"/>
              <a:t>στε</a:t>
            </a:r>
            <a:r>
              <a:rPr lang="el-GR" dirty="0" smtClean="0"/>
              <a:t> από</a:t>
            </a:r>
            <a:r>
              <a:rPr lang="en-US" dirty="0" smtClean="0"/>
              <a:t> </a:t>
            </a:r>
            <a:r>
              <a:rPr lang="en-US" dirty="0"/>
              <a:t>ένα ή δύο άτομα να εξηγήσουν τη σκέψη τους. </a:t>
            </a:r>
            <a:r>
              <a:rPr lang="en-US" dirty="0" err="1"/>
              <a:t>Δι</a:t>
            </a:r>
            <a:r>
              <a:rPr lang="en-US" dirty="0"/>
              <a:t>ατηρήστε σταθερό ρυθμό και ενθαρρύνετε τις σύντομες παρεμβάσεις. </a:t>
            </a:r>
            <a:r>
              <a:rPr lang="en-US" dirty="0" err="1"/>
              <a:t>Μετά</a:t>
            </a:r>
            <a:r>
              <a:rPr lang="en-US" dirty="0"/>
              <a:t> </a:t>
            </a:r>
            <a:r>
              <a:rPr lang="en-US" dirty="0" err="1"/>
              <a:t>τη</a:t>
            </a:r>
            <a:r>
              <a:rPr lang="en-US" dirty="0"/>
              <a:t> </a:t>
            </a:r>
            <a:r>
              <a:rPr lang="en-US" dirty="0" err="1"/>
              <a:t>συζήτηση</a:t>
            </a:r>
            <a:r>
              <a:rPr lang="en-US" dirty="0"/>
              <a:t>, απ</a:t>
            </a:r>
            <a:r>
              <a:rPr lang="en-US" dirty="0" err="1"/>
              <a:t>οκ</a:t>
            </a:r>
            <a:r>
              <a:rPr lang="en-US" dirty="0"/>
              <a:t>αλύψτε τη σωστή απάντηση και εξηγήστε γιατί ταιριάζει με τη μέθοδο </a:t>
            </a:r>
            <a:r>
              <a:rPr lang="el-GR" dirty="0" smtClean="0"/>
              <a:t>με την οποία ασχοληθήκατε </a:t>
            </a:r>
            <a:r>
              <a:rPr lang="en-US" dirty="0" err="1" smtClean="0"/>
              <a:t>στο</a:t>
            </a:r>
            <a:r>
              <a:rPr lang="en-US" dirty="0" smtClean="0"/>
              <a:t> </a:t>
            </a:r>
            <a:r>
              <a:rPr lang="en-US" dirty="0"/>
              <a:t>κεφάλαιο. Επανα</a:t>
            </a:r>
            <a:r>
              <a:rPr lang="en-US" dirty="0" err="1"/>
              <a:t>λά</a:t>
            </a:r>
            <a:r>
              <a:rPr lang="en-US" dirty="0"/>
              <a:t>βετε την ίδια διαδικασία και για τις </a:t>
            </a:r>
            <a:r>
              <a:rPr lang="en-US" dirty="0" smtClean="0"/>
              <a:t>τέσσερις</a:t>
            </a:r>
            <a:r>
              <a:rPr lang="el-GR" dirty="0" smtClean="0"/>
              <a:t> (4)</a:t>
            </a:r>
            <a:r>
              <a:rPr lang="en-US" dirty="0" smtClean="0"/>
              <a:t> </a:t>
            </a:r>
            <a:r>
              <a:rPr lang="en-US" dirty="0"/>
              <a:t>ερωτήσεις, ώστε </a:t>
            </a:r>
            <a:r>
              <a:rPr lang="en-US" dirty="0" err="1"/>
              <a:t>οι</a:t>
            </a:r>
            <a:r>
              <a:rPr lang="en-US" dirty="0"/>
              <a:t> </a:t>
            </a:r>
            <a:r>
              <a:rPr lang="en-US" dirty="0" err="1" smtClean="0"/>
              <a:t>συμμετέχοντες</a:t>
            </a:r>
            <a:r>
              <a:rPr lang="el-GR" dirty="0" smtClean="0"/>
              <a:t>/-</a:t>
            </a:r>
            <a:r>
              <a:rPr lang="el-GR" dirty="0" err="1" smtClean="0"/>
              <a:t>χουσες</a:t>
            </a:r>
            <a:r>
              <a:rPr lang="en-US" dirty="0" smtClean="0"/>
              <a:t> </a:t>
            </a:r>
            <a:r>
              <a:rPr lang="en-US" dirty="0"/>
              <a:t>να παρα</a:t>
            </a:r>
            <a:r>
              <a:rPr lang="en-US" dirty="0" err="1"/>
              <a:t>μείνουν</a:t>
            </a:r>
            <a:r>
              <a:rPr lang="en-US" dirty="0"/>
              <a:t> </a:t>
            </a:r>
            <a:r>
              <a:rPr lang="en-US" dirty="0" smtClean="0"/>
              <a:t>π</a:t>
            </a:r>
            <a:r>
              <a:rPr lang="en-US" dirty="0" err="1" smtClean="0"/>
              <a:t>ροσηλωμένοι</a:t>
            </a:r>
            <a:r>
              <a:rPr lang="el-GR" dirty="0" smtClean="0"/>
              <a:t>/-</a:t>
            </a:r>
            <a:r>
              <a:rPr lang="el-GR" dirty="0" err="1" smtClean="0"/>
              <a:t>νες</a:t>
            </a:r>
            <a:r>
              <a:rPr lang="en-US" dirty="0" smtClean="0"/>
              <a:t> </a:t>
            </a:r>
            <a:r>
              <a:rPr lang="en-US" dirty="0"/>
              <a:t>και να κατανοήσουν πώς οι στόχοι SMART, οι τομείς προτεραιότητας, τα δυνατά σημεία και η ανάλυση των βασικών αιτίων συνδέονται με το σχέδιο δράσης.</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05" name="Google Shape;20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8591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11" name="Google Shape;2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9261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24" name="Google Shape;22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3928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37" name="Google Shape;23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4986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50" name="Google Shape;25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0436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63" name="Google Shape;26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4278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3825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0998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549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0307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l-GR" dirty="0" smtClean="0"/>
              <a:t>Προτού εμβαθύνουμε στις </a:t>
            </a:r>
            <a:r>
              <a:rPr lang="en-US" dirty="0" smtClean="0"/>
              <a:t>πρα</a:t>
            </a:r>
            <a:r>
              <a:rPr lang="en-US" dirty="0" err="1" smtClean="0"/>
              <a:t>κτικές</a:t>
            </a:r>
            <a:r>
              <a:rPr lang="en-US" dirty="0" smtClean="0"/>
              <a:t> </a:t>
            </a:r>
            <a:r>
              <a:rPr lang="en-US" dirty="0"/>
              <a:t>ανα</a:t>
            </a:r>
            <a:r>
              <a:rPr lang="en-US" dirty="0" err="1"/>
              <a:t>στοχ</a:t>
            </a:r>
            <a:r>
              <a:rPr lang="en-US" dirty="0"/>
              <a:t>ασμού, ας δούμε </a:t>
            </a:r>
            <a:r>
              <a:rPr lang="en-US" i="1" dirty="0"/>
              <a:t>γιατί </a:t>
            </a:r>
            <a:r>
              <a:rPr lang="en-US" dirty="0"/>
              <a:t>ο αναστοχασμός είναι σημαντικός.</a:t>
            </a:r>
            <a:br>
              <a:rPr lang="en-US" dirty="0"/>
            </a:br>
            <a:r>
              <a:rPr lang="en-US" dirty="0" err="1"/>
              <a:t>Στην</a:t>
            </a:r>
            <a:r>
              <a:rPr lang="en-US" dirty="0"/>
              <a:t> π</a:t>
            </a:r>
            <a:r>
              <a:rPr lang="en-US" dirty="0" err="1"/>
              <a:t>ροηγούμενη</a:t>
            </a:r>
            <a:r>
              <a:rPr lang="en-US" dirty="0"/>
              <a:t> </a:t>
            </a:r>
            <a:r>
              <a:rPr lang="en-US" dirty="0" err="1"/>
              <a:t>δι</a:t>
            </a:r>
            <a:r>
              <a:rPr lang="en-US" dirty="0"/>
              <a:t>αφάνεια, αρχίσατε να σκέφτεστε τι σημαίνει για εσάς προσωπικά η αναστοχαστική σκέψη. </a:t>
            </a:r>
            <a:r>
              <a:rPr lang="en-US" dirty="0" err="1" smtClean="0"/>
              <a:t>Τώρ</a:t>
            </a:r>
            <a:r>
              <a:rPr lang="en-US" dirty="0" smtClean="0"/>
              <a:t>α</a:t>
            </a:r>
            <a:r>
              <a:rPr lang="el-GR" dirty="0" smtClean="0"/>
              <a:t>,</a:t>
            </a:r>
            <a:r>
              <a:rPr lang="en-US" dirty="0" smtClean="0"/>
              <a:t> </a:t>
            </a:r>
            <a:r>
              <a:rPr lang="en-US" dirty="0"/>
              <a:t>θα συνδέσουμε αυτό με τα στοιχεία που αποδεικνύουν πώς η αναστοχαστική σκέψη </a:t>
            </a:r>
            <a:r>
              <a:rPr lang="el-GR" dirty="0" smtClean="0"/>
              <a:t>βοηθά</a:t>
            </a:r>
            <a:r>
              <a:rPr lang="en-US" dirty="0" smtClean="0"/>
              <a:t> </a:t>
            </a:r>
            <a:r>
              <a:rPr lang="el-GR" dirty="0" smtClean="0"/>
              <a:t>τους/τις εκπαιδευτικούς</a:t>
            </a:r>
            <a:r>
              <a:rPr lang="en-US" dirty="0" smtClean="0"/>
              <a:t>.</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Αυτή</a:t>
            </a:r>
            <a:r>
              <a:rPr lang="en-US" dirty="0"/>
              <a:t> η </a:t>
            </a:r>
            <a:r>
              <a:rPr lang="en-US" dirty="0" err="1"/>
              <a:t>δι</a:t>
            </a:r>
            <a:r>
              <a:rPr lang="en-US" dirty="0"/>
              <a:t>αφάνεια υπογραμμίζει τους βασικούς λόγους για τους οποίους η αναστοχαστική σκέψη είναι απαραίτητη.</a:t>
            </a:r>
            <a:br>
              <a:rPr lang="en-US" dirty="0"/>
            </a:br>
            <a:r>
              <a:rPr lang="en-US" dirty="0"/>
              <a:t>Εξηγήστε ότι η ανα</a:t>
            </a:r>
            <a:r>
              <a:rPr lang="en-US" dirty="0" err="1"/>
              <a:t>στοχ</a:t>
            </a:r>
            <a:r>
              <a:rPr lang="en-US" dirty="0"/>
              <a:t>αστική σκέψη δεν είναι μια επιπλέον εργασία — είναι ένας τρόπος να βελτιώσετε τη διδασκαλία σας σε πραγματικό χρόνο, να κατανοήσετε τις αντιδράσεις σας και να ενισχύσετε τις σχέσεις σας με </a:t>
            </a:r>
            <a:r>
              <a:rPr lang="en-US" dirty="0" smtClean="0"/>
              <a:t>τους</a:t>
            </a:r>
            <a:r>
              <a:rPr lang="el-GR" dirty="0" smtClean="0"/>
              <a:t>/τις</a:t>
            </a:r>
            <a:r>
              <a:rPr lang="en-US" dirty="0" smtClean="0"/>
              <a:t> </a:t>
            </a:r>
            <a:r>
              <a:rPr lang="el-GR" dirty="0" smtClean="0"/>
              <a:t>μαθητές/-</a:t>
            </a:r>
            <a:r>
              <a:rPr lang="el-GR" dirty="0" err="1" smtClean="0"/>
              <a:t>τριές</a:t>
            </a:r>
            <a:r>
              <a:rPr lang="el-GR" dirty="0" smtClean="0"/>
              <a:t> σας</a:t>
            </a:r>
            <a:r>
              <a:rPr lang="en-US" dirty="0" smtClean="0"/>
              <a:t>.</a:t>
            </a:r>
            <a:r>
              <a:rPr lang="en-US" dirty="0"/>
              <a:t/>
            </a:r>
            <a:br>
              <a:rPr lang="en-US" dirty="0"/>
            </a:br>
            <a:r>
              <a:rPr lang="en-US" dirty="0"/>
              <a:t>Μπ</a:t>
            </a:r>
            <a:r>
              <a:rPr lang="en-US" dirty="0" err="1"/>
              <a:t>ορείτε</a:t>
            </a:r>
            <a:r>
              <a:rPr lang="en-US" dirty="0"/>
              <a:t> να υπ</a:t>
            </a:r>
            <a:r>
              <a:rPr lang="en-US" dirty="0" err="1"/>
              <a:t>ενθυμίσετε</a:t>
            </a:r>
            <a:r>
              <a:rPr lang="en-US" dirty="0"/>
              <a:t> </a:t>
            </a:r>
            <a:r>
              <a:rPr lang="el-GR" dirty="0" smtClean="0"/>
              <a:t>στους/στις συμμετέχοντες/-</a:t>
            </a:r>
            <a:r>
              <a:rPr lang="el-GR" dirty="0" err="1" smtClean="0"/>
              <a:t>χουσες</a:t>
            </a:r>
            <a:r>
              <a:rPr lang="en-US" dirty="0" smtClean="0"/>
              <a:t> </a:t>
            </a:r>
            <a:r>
              <a:rPr lang="en-US" dirty="0"/>
              <a:t>ότι η ανα</a:t>
            </a:r>
            <a:r>
              <a:rPr lang="en-US" dirty="0" err="1"/>
              <a:t>στοχ</a:t>
            </a:r>
            <a:r>
              <a:rPr lang="en-US" dirty="0"/>
              <a:t>αστική σκέψη </a:t>
            </a:r>
            <a:r>
              <a:rPr lang="el-GR" dirty="0" smtClean="0"/>
              <a:t>αποκτά ακόμη μεγαλύτερη σημασία κατά τη χρήση της τεχνολογίας, καθώς τα ψηφιακά εργαλεία</a:t>
            </a:r>
            <a:r>
              <a:rPr lang="en-US" dirty="0" smtClean="0"/>
              <a:t> </a:t>
            </a:r>
            <a:r>
              <a:rPr lang="en-US" dirty="0"/>
              <a:t>επηρεάζουν τα συναισθήματα, </a:t>
            </a:r>
            <a:r>
              <a:rPr lang="en-US" dirty="0" smtClean="0"/>
              <a:t>τη </a:t>
            </a:r>
            <a:r>
              <a:rPr lang="en-US" dirty="0"/>
              <a:t>συγκέντρωση και τη δυναμική της τάξης.</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87" name="Google Shape;28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33</a:t>
            </a:fld>
            <a:endParaRPr sz="1200">
              <a:latin typeface="Calibri"/>
              <a:ea typeface="Calibri"/>
              <a:cs typeface="Calibri"/>
              <a:sym typeface="Calibri"/>
            </a:endParaRPr>
          </a:p>
        </p:txBody>
      </p:sp>
    </p:spTree>
    <p:extLst>
      <p:ext uri="{BB962C8B-B14F-4D97-AF65-F5344CB8AC3E}">
        <p14:creationId xmlns:p14="http://schemas.microsoft.com/office/powerpoint/2010/main" val="3956129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Στην</a:t>
            </a:r>
            <a:r>
              <a:rPr lang="en-US" dirty="0"/>
              <a:t> π</a:t>
            </a:r>
            <a:r>
              <a:rPr lang="en-US" dirty="0" err="1"/>
              <a:t>ροηγούμενη</a:t>
            </a:r>
            <a:r>
              <a:rPr lang="en-US" dirty="0"/>
              <a:t> </a:t>
            </a:r>
            <a:r>
              <a:rPr lang="en-US" dirty="0" err="1"/>
              <a:t>δι</a:t>
            </a:r>
            <a:r>
              <a:rPr lang="en-US" dirty="0"/>
              <a:t>αφάνεια, εξετάσαμε γιατί η αναστοχαστική σκέψη είναι σημαντική για </a:t>
            </a:r>
            <a:r>
              <a:rPr lang="el-GR" dirty="0" smtClean="0"/>
              <a:t>τους/τις εκπαιδευτικούς</a:t>
            </a:r>
            <a:r>
              <a:rPr lang="en-US" dirty="0" smtClean="0"/>
              <a:t> </a:t>
            </a:r>
            <a:r>
              <a:rPr lang="en-US" dirty="0" err="1"/>
              <a:t>γενικά</a:t>
            </a:r>
            <a:r>
              <a:rPr lang="en-US" dirty="0"/>
              <a:t> και π</a:t>
            </a:r>
            <a:r>
              <a:rPr lang="en-US" dirty="0" err="1"/>
              <a:t>ώς</a:t>
            </a:r>
            <a:r>
              <a:rPr lang="en-US" dirty="0"/>
              <a:t> </a:t>
            </a:r>
            <a:r>
              <a:rPr lang="el-GR" dirty="0" smtClean="0"/>
              <a:t>βοηθά στη δημιουργικότητα, την ανταπόκριση και την ενίσχυση των σχέσεων στην τάξη</a:t>
            </a:r>
            <a:r>
              <a:rPr lang="en-US" dirty="0" smtClean="0"/>
              <a:t>. </a:t>
            </a:r>
            <a:r>
              <a:rPr lang="en-US" dirty="0" err="1"/>
              <a:t>Αυτά</a:t>
            </a:r>
            <a:r>
              <a:rPr lang="en-US" dirty="0"/>
              <a:t> τα </a:t>
            </a:r>
            <a:r>
              <a:rPr lang="en-US" dirty="0" err="1"/>
              <a:t>οφέλη</a:t>
            </a:r>
            <a:r>
              <a:rPr lang="en-US" dirty="0"/>
              <a:t> είναι </a:t>
            </a:r>
            <a:r>
              <a:rPr lang="en-US" dirty="0" err="1"/>
              <a:t>ιδι</a:t>
            </a:r>
            <a:r>
              <a:rPr lang="en-US" dirty="0"/>
              <a:t>αίτερα </a:t>
            </a:r>
            <a:r>
              <a:rPr lang="el-GR" dirty="0" smtClean="0"/>
              <a:t>πολύτιμα</a:t>
            </a:r>
            <a:r>
              <a:rPr lang="en-US" dirty="0" smtClean="0"/>
              <a:t> </a:t>
            </a:r>
            <a:r>
              <a:rPr lang="en-US" dirty="0"/>
              <a:t>σε ένα ψηφιακό περιβάλλον, όπου τα εργαλεία και οι συνήθειές μας διαμορφώνουν την καθημερινή μας εμπειρία.</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Τώρ</a:t>
            </a:r>
            <a:r>
              <a:rPr lang="en-US" dirty="0"/>
              <a:t>α περνάμε στην επόμενη διαφάνεια, η οποία </a:t>
            </a:r>
            <a:r>
              <a:rPr lang="el-GR" dirty="0" err="1" smtClean="0"/>
              <a:t>εστιάζε</a:t>
            </a:r>
            <a:r>
              <a:rPr lang="en-US" dirty="0" smtClean="0"/>
              <a:t>ι </a:t>
            </a:r>
            <a:r>
              <a:rPr lang="en-US" dirty="0"/>
              <a:t>ειδικά στην</a:t>
            </a:r>
            <a:r>
              <a:rPr lang="en-US" i="1" dirty="0"/>
              <a:t> ψηφιακή ευημερία</a:t>
            </a:r>
            <a:r>
              <a:rPr lang="en-US" dirty="0"/>
              <a:t>. Τα </a:t>
            </a:r>
            <a:r>
              <a:rPr lang="en-US" dirty="0" err="1"/>
              <a:t>ψηφι</a:t>
            </a:r>
            <a:r>
              <a:rPr lang="en-US" dirty="0"/>
              <a:t>ακά εργαλεία μας βοηθούν να διδάσκουμε, να επικοινωνούμε και να οργανώνουμε τη δουλειά μας, αλλά μπορούν επίσης να δημιουργήσουν άγχος, υπερφόρτωση και συνεχή πίεση. </a:t>
            </a:r>
            <a:r>
              <a:rPr lang="en-US" dirty="0" err="1"/>
              <a:t>Γι</a:t>
            </a:r>
            <a:r>
              <a:rPr lang="en-US" dirty="0"/>
              <a:t>' α</a:t>
            </a:r>
            <a:r>
              <a:rPr lang="en-US" dirty="0" err="1"/>
              <a:t>υτό</a:t>
            </a:r>
            <a:r>
              <a:rPr lang="en-US" dirty="0"/>
              <a:t> </a:t>
            </a:r>
            <a:r>
              <a:rPr lang="en-US" dirty="0" err="1"/>
              <a:t>χρει</a:t>
            </a:r>
            <a:r>
              <a:rPr lang="en-US" dirty="0"/>
              <a:t>αζόμαστε αναστοχασμό — όχι μόνο για τη διδασκαλία μας, αλλά και για τη χρήση της τεχνολογίας.</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09" name="Google Shape;30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34</a:t>
            </a:fld>
            <a:endParaRPr sz="1200">
              <a:latin typeface="Calibri"/>
              <a:ea typeface="Calibri"/>
              <a:cs typeface="Calibri"/>
              <a:sym typeface="Calibri"/>
            </a:endParaRPr>
          </a:p>
        </p:txBody>
      </p:sp>
    </p:spTree>
    <p:extLst>
      <p:ext uri="{BB962C8B-B14F-4D97-AF65-F5344CB8AC3E}">
        <p14:creationId xmlns:p14="http://schemas.microsoft.com/office/powerpoint/2010/main" val="1875259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Πριν π</a:t>
            </a:r>
            <a:r>
              <a:rPr lang="en-US" dirty="0" err="1"/>
              <a:t>ροχωρήσουμε</a:t>
            </a:r>
            <a:r>
              <a:rPr lang="en-US" dirty="0"/>
              <a:t>, είναι σημαντικό να τονίσουμε ότι η αποτελεσματική αναστοχαστική σκέψη είναι κάτι περισσότερο από το να παρατηρούμε απλώς τι συνέβη. </a:t>
            </a:r>
            <a:r>
              <a:rPr lang="en-US" dirty="0" err="1"/>
              <a:t>Γι</a:t>
            </a:r>
            <a:r>
              <a:rPr lang="en-US" dirty="0"/>
              <a:t>α να </a:t>
            </a:r>
            <a:r>
              <a:rPr lang="en-US" dirty="0" smtClean="0"/>
              <a:t>στηρίξετε </a:t>
            </a:r>
            <a:r>
              <a:rPr lang="el-GR" dirty="0" err="1" smtClean="0"/>
              <a:t>ουσιασ</a:t>
            </a:r>
            <a:r>
              <a:rPr lang="en-US" dirty="0" err="1" smtClean="0"/>
              <a:t>τικά</a:t>
            </a:r>
            <a:r>
              <a:rPr lang="en-US" dirty="0" smtClean="0"/>
              <a:t> </a:t>
            </a:r>
            <a:r>
              <a:rPr lang="en-US" dirty="0"/>
              <a:t>την ψηφιακή σας ευημερία, χρειάζεστε έναν δομημένο τρόπο για να κατανοήσετε σε μεγαλύτερο βάθος τις εμπειρίες σας, τη διδασκαλία σας και τις ψηφιακές σας συνήθειες. </a:t>
            </a:r>
            <a:r>
              <a:rPr lang="en-US" dirty="0" err="1"/>
              <a:t>Αυτό</a:t>
            </a:r>
            <a:r>
              <a:rPr lang="en-US" dirty="0"/>
              <a:t> μας </a:t>
            </a:r>
            <a:r>
              <a:rPr lang="el-GR" dirty="0" smtClean="0"/>
              <a:t>οδηγεί</a:t>
            </a:r>
            <a:r>
              <a:rPr lang="en-US" dirty="0" smtClean="0"/>
              <a:t> </a:t>
            </a:r>
            <a:r>
              <a:rPr lang="en-US" dirty="0" err="1"/>
              <a:t>στην</a:t>
            </a:r>
            <a:r>
              <a:rPr lang="en-US" dirty="0"/>
              <a:t> ανα</a:t>
            </a:r>
            <a:r>
              <a:rPr lang="en-US" dirty="0" err="1"/>
              <a:t>στοχ</a:t>
            </a:r>
            <a:r>
              <a:rPr lang="en-US" dirty="0"/>
              <a:t>αστική σκέψη </a:t>
            </a:r>
            <a:r>
              <a:rPr lang="en-US" dirty="0" smtClean="0"/>
              <a:t>υψηλότερ</a:t>
            </a:r>
            <a:r>
              <a:rPr lang="el-GR" dirty="0" smtClean="0"/>
              <a:t>ου</a:t>
            </a:r>
            <a:r>
              <a:rPr lang="en-US" dirty="0" smtClean="0"/>
              <a:t> </a:t>
            </a:r>
            <a:r>
              <a:rPr lang="el-GR" dirty="0" smtClean="0"/>
              <a:t>επιπέδου</a:t>
            </a:r>
            <a:r>
              <a:rPr lang="en-US" dirty="0" smtClean="0"/>
              <a:t> </a:t>
            </a:r>
            <a:r>
              <a:rPr lang="en-US" dirty="0"/>
              <a:t>και σε ένα μοντέλο που θα σας καθοδηγήσει σε αυτή τη διαδικασία.</a:t>
            </a:r>
            <a:endParaRPr dirty="0"/>
          </a:p>
          <a:p>
            <a:pPr marL="457200" marR="0" lvl="0" indent="-228600" algn="l" rtl="0">
              <a:lnSpc>
                <a:spcPct val="100000"/>
              </a:lnSpc>
              <a:spcBef>
                <a:spcPts val="0"/>
              </a:spcBef>
              <a:spcAft>
                <a:spcPts val="0"/>
              </a:spcAft>
              <a:buClr>
                <a:srgbClr val="000000"/>
              </a:buClr>
              <a:buSzPts val="1400"/>
              <a:buFont typeface="Arial"/>
              <a:buNone/>
            </a:pPr>
            <a:endParaRPr lang="el-GR" dirty="0" smtClean="0"/>
          </a:p>
          <a:p>
            <a:pPr marL="457200" marR="0" lvl="0" indent="-228600" algn="l" rtl="0">
              <a:lnSpc>
                <a:spcPct val="100000"/>
              </a:lnSpc>
              <a:spcBef>
                <a:spcPts val="0"/>
              </a:spcBef>
              <a:spcAft>
                <a:spcPts val="0"/>
              </a:spcAft>
              <a:buClr>
                <a:srgbClr val="000000"/>
              </a:buClr>
              <a:buSzPts val="1400"/>
              <a:buFont typeface="Arial"/>
              <a:buNone/>
            </a:pPr>
            <a:r>
              <a:rPr lang="el-GR" b="1" u="sng" dirty="0" smtClean="0"/>
              <a:t>Μετάφραση εικόνας:</a:t>
            </a:r>
          </a:p>
          <a:p>
            <a:pPr marL="457200" marR="0" lvl="0" indent="-228600" algn="l" rtl="0">
              <a:lnSpc>
                <a:spcPct val="100000"/>
              </a:lnSpc>
              <a:spcBef>
                <a:spcPts val="0"/>
              </a:spcBef>
              <a:spcAft>
                <a:spcPts val="0"/>
              </a:spcAft>
              <a:buClr>
                <a:srgbClr val="000000"/>
              </a:buClr>
              <a:buSzPts val="1400"/>
              <a:buFont typeface="Arial"/>
              <a:buNone/>
            </a:pPr>
            <a:endParaRPr lang="el-GR" dirty="0" smtClean="0"/>
          </a:p>
          <a:p>
            <a:pPr marL="457200" marR="0" lvl="0" indent="-228600" algn="l" rtl="0">
              <a:lnSpc>
                <a:spcPct val="100000"/>
              </a:lnSpc>
              <a:spcBef>
                <a:spcPts val="0"/>
              </a:spcBef>
              <a:spcAft>
                <a:spcPts val="0"/>
              </a:spcAft>
              <a:buClr>
                <a:srgbClr val="000000"/>
              </a:buClr>
              <a:buSzPts val="1400"/>
              <a:buFont typeface="Arial"/>
              <a:buNone/>
            </a:pPr>
            <a:r>
              <a:rPr lang="el-GR" b="1" dirty="0" smtClean="0"/>
              <a:t>Περιγραφή</a:t>
            </a:r>
          </a:p>
          <a:p>
            <a:pPr marL="457200" marR="0" lvl="0" indent="-228600" algn="l" rtl="0">
              <a:lnSpc>
                <a:spcPct val="100000"/>
              </a:lnSpc>
              <a:spcBef>
                <a:spcPts val="0"/>
              </a:spcBef>
              <a:spcAft>
                <a:spcPts val="0"/>
              </a:spcAft>
              <a:buClr>
                <a:srgbClr val="000000"/>
              </a:buClr>
              <a:buSzPts val="1400"/>
              <a:buFont typeface="Arial"/>
              <a:buNone/>
            </a:pPr>
            <a:r>
              <a:rPr lang="el-GR" dirty="0" smtClean="0"/>
              <a:t>Τι συνέβη;</a:t>
            </a:r>
          </a:p>
          <a:p>
            <a:pPr marL="457200" marR="0" lvl="0" indent="-228600" algn="l" rtl="0">
              <a:lnSpc>
                <a:spcPct val="100000"/>
              </a:lnSpc>
              <a:spcBef>
                <a:spcPts val="0"/>
              </a:spcBef>
              <a:spcAft>
                <a:spcPts val="0"/>
              </a:spcAft>
              <a:buClr>
                <a:srgbClr val="000000"/>
              </a:buClr>
              <a:buSzPts val="1400"/>
              <a:buFont typeface="Arial"/>
              <a:buNone/>
            </a:pPr>
            <a:r>
              <a:rPr lang="el-GR" dirty="0" smtClean="0"/>
              <a:t>Σκεφτείτε την κατάσταση και το αποτέλεσμα. </a:t>
            </a:r>
          </a:p>
          <a:p>
            <a:pPr marL="457200" marR="0" lvl="0" indent="-228600" algn="l" rtl="0">
              <a:lnSpc>
                <a:spcPct val="100000"/>
              </a:lnSpc>
              <a:spcBef>
                <a:spcPts val="0"/>
              </a:spcBef>
              <a:spcAft>
                <a:spcPts val="0"/>
              </a:spcAft>
              <a:buClr>
                <a:srgbClr val="000000"/>
              </a:buClr>
              <a:buSzPts val="1400"/>
              <a:buFont typeface="Arial"/>
              <a:buNone/>
            </a:pPr>
            <a:r>
              <a:rPr lang="el-GR" dirty="0" smtClean="0"/>
              <a:t>Αποφύγετε την ανάλυση ή την ερμηνεία σε αυτό το στάδιο.</a:t>
            </a:r>
          </a:p>
          <a:p>
            <a:pPr marL="457200" marR="0" lvl="0" indent="-228600" algn="l" rtl="0">
              <a:lnSpc>
                <a:spcPct val="100000"/>
              </a:lnSpc>
              <a:spcBef>
                <a:spcPts val="0"/>
              </a:spcBef>
              <a:spcAft>
                <a:spcPts val="0"/>
              </a:spcAft>
              <a:buClr>
                <a:srgbClr val="000000"/>
              </a:buClr>
              <a:buSzPts val="1400"/>
              <a:buFont typeface="Arial"/>
              <a:buNone/>
            </a:pPr>
            <a:endParaRPr lang="el-GR" dirty="0" smtClean="0"/>
          </a:p>
          <a:p>
            <a:pPr marL="457200" marR="0" lvl="0" indent="-228600" algn="l" rtl="0">
              <a:lnSpc>
                <a:spcPct val="100000"/>
              </a:lnSpc>
              <a:spcBef>
                <a:spcPts val="0"/>
              </a:spcBef>
              <a:spcAft>
                <a:spcPts val="0"/>
              </a:spcAft>
              <a:buClr>
                <a:srgbClr val="000000"/>
              </a:buClr>
              <a:buSzPts val="1400"/>
              <a:buFont typeface="Arial"/>
              <a:buNone/>
            </a:pPr>
            <a:r>
              <a:rPr lang="el-GR" b="1" dirty="0" smtClean="0"/>
              <a:t>Συναισθήματα</a:t>
            </a:r>
          </a:p>
          <a:p>
            <a:pPr marL="457200" marR="0" lvl="0" indent="-228600" algn="l" rtl="0">
              <a:lnSpc>
                <a:spcPct val="100000"/>
              </a:lnSpc>
              <a:spcBef>
                <a:spcPts val="0"/>
              </a:spcBef>
              <a:spcAft>
                <a:spcPts val="0"/>
              </a:spcAft>
              <a:buClr>
                <a:srgbClr val="000000"/>
              </a:buClr>
              <a:buSzPts val="1400"/>
              <a:buFont typeface="Arial"/>
              <a:buNone/>
            </a:pPr>
            <a:r>
              <a:rPr lang="el-GR" dirty="0" smtClean="0"/>
              <a:t>Τι σκεφτόσασταν και τι αισθανόσασταν;</a:t>
            </a:r>
          </a:p>
          <a:p>
            <a:pPr marL="457200" marR="0" lvl="0" indent="-228600" algn="l" rtl="0">
              <a:lnSpc>
                <a:spcPct val="100000"/>
              </a:lnSpc>
              <a:spcBef>
                <a:spcPts val="0"/>
              </a:spcBef>
              <a:spcAft>
                <a:spcPts val="0"/>
              </a:spcAft>
              <a:buClr>
                <a:srgbClr val="000000"/>
              </a:buClr>
              <a:buSzPts val="1400"/>
              <a:buFont typeface="Arial"/>
              <a:buNone/>
            </a:pPr>
            <a:r>
              <a:rPr lang="el-GR" dirty="0" smtClean="0"/>
              <a:t>Εξερευνήστε την συναισθηματική σας αντίδραση. </a:t>
            </a:r>
          </a:p>
          <a:p>
            <a:pPr marL="457200" marR="0" lvl="0" indent="-228600" algn="l" rtl="0">
              <a:lnSpc>
                <a:spcPct val="100000"/>
              </a:lnSpc>
              <a:spcBef>
                <a:spcPts val="0"/>
              </a:spcBef>
              <a:spcAft>
                <a:spcPts val="0"/>
              </a:spcAft>
              <a:buClr>
                <a:srgbClr val="000000"/>
              </a:buClr>
              <a:buSzPts val="1400"/>
              <a:buFont typeface="Arial"/>
              <a:buNone/>
            </a:pPr>
            <a:r>
              <a:rPr lang="el-GR" dirty="0" smtClean="0"/>
              <a:t>Σκεφτείτε πώς τα συναισθήματά σας μπορεί να επηρέασαν τις ενέργειες ή τις σκέψεις σας. </a:t>
            </a:r>
          </a:p>
          <a:p>
            <a:pPr marL="457200" marR="0" lvl="0" indent="-228600" algn="l" rtl="0">
              <a:lnSpc>
                <a:spcPct val="100000"/>
              </a:lnSpc>
              <a:spcBef>
                <a:spcPts val="0"/>
              </a:spcBef>
              <a:spcAft>
                <a:spcPts val="0"/>
              </a:spcAft>
              <a:buClr>
                <a:srgbClr val="000000"/>
              </a:buClr>
              <a:buSzPts val="1400"/>
              <a:buFont typeface="Arial"/>
              <a:buNone/>
            </a:pPr>
            <a:endParaRPr lang="el-GR" dirty="0" smtClean="0"/>
          </a:p>
          <a:p>
            <a:pPr marL="457200" marR="0" lvl="0" indent="-228600" algn="l" rtl="0">
              <a:lnSpc>
                <a:spcPct val="100000"/>
              </a:lnSpc>
              <a:spcBef>
                <a:spcPts val="0"/>
              </a:spcBef>
              <a:spcAft>
                <a:spcPts val="0"/>
              </a:spcAft>
              <a:buClr>
                <a:srgbClr val="000000"/>
              </a:buClr>
              <a:buSzPts val="1400"/>
              <a:buFont typeface="Arial"/>
              <a:buNone/>
            </a:pPr>
            <a:r>
              <a:rPr lang="el-GR" b="1" dirty="0" smtClean="0"/>
              <a:t>Αξιολόγηση</a:t>
            </a:r>
          </a:p>
          <a:p>
            <a:pPr marL="457200" marR="0" lvl="0" indent="-228600" algn="l" rtl="0">
              <a:lnSpc>
                <a:spcPct val="100000"/>
              </a:lnSpc>
              <a:spcBef>
                <a:spcPts val="0"/>
              </a:spcBef>
              <a:spcAft>
                <a:spcPts val="0"/>
              </a:spcAft>
              <a:buClr>
                <a:srgbClr val="000000"/>
              </a:buClr>
              <a:buSzPts val="1400"/>
              <a:buFont typeface="Arial"/>
              <a:buNone/>
            </a:pPr>
            <a:r>
              <a:rPr lang="el-GR" dirty="0" smtClean="0"/>
              <a:t>Τι ήταν θετικό και τι αρνητικό σε αυτή την εμπειρία;</a:t>
            </a:r>
          </a:p>
          <a:p>
            <a:pPr marL="457200" marR="0" lvl="0" indent="-228600" algn="l" rtl="0">
              <a:lnSpc>
                <a:spcPct val="100000"/>
              </a:lnSpc>
              <a:spcBef>
                <a:spcPts val="0"/>
              </a:spcBef>
              <a:spcAft>
                <a:spcPts val="0"/>
              </a:spcAft>
              <a:buClr>
                <a:srgbClr val="000000"/>
              </a:buClr>
              <a:buSzPts val="1400"/>
              <a:buFont typeface="Arial"/>
              <a:buNone/>
            </a:pPr>
            <a:r>
              <a:rPr lang="el-GR" dirty="0" smtClean="0"/>
              <a:t>Σκεφτείτε τι πήγε καλά και τι όχι. </a:t>
            </a:r>
          </a:p>
          <a:p>
            <a:pPr marL="457200" marR="0" lvl="0" indent="-228600" algn="l" rtl="0">
              <a:lnSpc>
                <a:spcPct val="100000"/>
              </a:lnSpc>
              <a:spcBef>
                <a:spcPts val="0"/>
              </a:spcBef>
              <a:spcAft>
                <a:spcPts val="0"/>
              </a:spcAft>
              <a:buClr>
                <a:srgbClr val="000000"/>
              </a:buClr>
              <a:buSzPts val="1400"/>
              <a:buFont typeface="Arial"/>
              <a:buNone/>
            </a:pPr>
            <a:endParaRPr lang="el-GR" dirty="0" smtClean="0"/>
          </a:p>
          <a:p>
            <a:pPr marL="457200" marR="0" lvl="0" indent="-228600" algn="l" rtl="0">
              <a:lnSpc>
                <a:spcPct val="100000"/>
              </a:lnSpc>
              <a:spcBef>
                <a:spcPts val="0"/>
              </a:spcBef>
              <a:spcAft>
                <a:spcPts val="0"/>
              </a:spcAft>
              <a:buClr>
                <a:srgbClr val="000000"/>
              </a:buClr>
              <a:buSzPts val="1400"/>
              <a:buFont typeface="Arial"/>
              <a:buNone/>
            </a:pPr>
            <a:r>
              <a:rPr lang="el-GR" b="1" dirty="0" smtClean="0"/>
              <a:t>Ανάλυση</a:t>
            </a:r>
          </a:p>
          <a:p>
            <a:pPr marL="457200" marR="0" lvl="0" indent="-228600" algn="l" rtl="0">
              <a:lnSpc>
                <a:spcPct val="100000"/>
              </a:lnSpc>
              <a:spcBef>
                <a:spcPts val="0"/>
              </a:spcBef>
              <a:spcAft>
                <a:spcPts val="0"/>
              </a:spcAft>
              <a:buClr>
                <a:srgbClr val="000000"/>
              </a:buClr>
              <a:buSzPts val="1400"/>
              <a:buFont typeface="Arial"/>
              <a:buNone/>
            </a:pPr>
            <a:r>
              <a:rPr lang="el-GR" dirty="0" smtClean="0"/>
              <a:t>Γιατί τα πράγματα συνέβησαν με τον τρόπο που συνέβησαν, θετικό ή αρνητικό;</a:t>
            </a:r>
          </a:p>
          <a:p>
            <a:pPr marL="457200" marR="0" lvl="0" indent="-228600" algn="l" rtl="0">
              <a:lnSpc>
                <a:spcPct val="100000"/>
              </a:lnSpc>
              <a:spcBef>
                <a:spcPts val="0"/>
              </a:spcBef>
              <a:spcAft>
                <a:spcPts val="0"/>
              </a:spcAft>
              <a:buClr>
                <a:srgbClr val="000000"/>
              </a:buClr>
              <a:buSzPts val="1400"/>
              <a:buFont typeface="Arial"/>
              <a:buNone/>
            </a:pPr>
            <a:r>
              <a:rPr lang="el-GR" dirty="0" smtClean="0"/>
              <a:t>Ποιες γνώσεις, δικές μου ή άλλων, μπορούν να με βοηθήσουν να κατανοήσω την κατάσταση;</a:t>
            </a:r>
          </a:p>
          <a:p>
            <a:pPr marL="457200" marR="0" lvl="0" indent="-228600" algn="l" rtl="0">
              <a:lnSpc>
                <a:spcPct val="100000"/>
              </a:lnSpc>
              <a:spcBef>
                <a:spcPts val="0"/>
              </a:spcBef>
              <a:spcAft>
                <a:spcPts val="0"/>
              </a:spcAft>
              <a:buClr>
                <a:srgbClr val="000000"/>
              </a:buClr>
              <a:buSzPts val="1400"/>
              <a:buFont typeface="Arial"/>
              <a:buNone/>
            </a:pPr>
            <a:endParaRPr lang="el-GR" dirty="0" smtClean="0"/>
          </a:p>
          <a:p>
            <a:pPr marL="457200" marR="0" lvl="0" indent="-228600" algn="l" rtl="0">
              <a:lnSpc>
                <a:spcPct val="100000"/>
              </a:lnSpc>
              <a:spcBef>
                <a:spcPts val="0"/>
              </a:spcBef>
              <a:spcAft>
                <a:spcPts val="0"/>
              </a:spcAft>
              <a:buClr>
                <a:srgbClr val="000000"/>
              </a:buClr>
              <a:buSzPts val="1400"/>
              <a:buFont typeface="Arial"/>
              <a:buNone/>
            </a:pPr>
            <a:r>
              <a:rPr lang="el-GR" b="1" dirty="0" smtClean="0"/>
              <a:t>Συμπέρασμα </a:t>
            </a:r>
          </a:p>
          <a:p>
            <a:pPr marL="457200" marR="0" lvl="0" indent="-228600" algn="l" rtl="0">
              <a:lnSpc>
                <a:spcPct val="100000"/>
              </a:lnSpc>
              <a:spcBef>
                <a:spcPts val="0"/>
              </a:spcBef>
              <a:spcAft>
                <a:spcPts val="0"/>
              </a:spcAft>
              <a:buClr>
                <a:srgbClr val="000000"/>
              </a:buClr>
              <a:buSzPts val="1400"/>
              <a:buFont typeface="Arial"/>
              <a:buNone/>
            </a:pPr>
            <a:r>
              <a:rPr lang="el-GR" dirty="0" smtClean="0"/>
              <a:t>Τι μάθατε; </a:t>
            </a:r>
          </a:p>
          <a:p>
            <a:pPr marL="457200" marR="0" lvl="0" indent="-228600" algn="l" rtl="0">
              <a:lnSpc>
                <a:spcPct val="100000"/>
              </a:lnSpc>
              <a:spcBef>
                <a:spcPts val="0"/>
              </a:spcBef>
              <a:spcAft>
                <a:spcPts val="0"/>
              </a:spcAft>
              <a:buClr>
                <a:srgbClr val="000000"/>
              </a:buClr>
              <a:buSzPts val="1400"/>
              <a:buFont typeface="Arial"/>
              <a:buNone/>
            </a:pPr>
            <a:r>
              <a:rPr lang="el-GR" dirty="0" smtClean="0"/>
              <a:t>Σκεφτείτε εναλλακτικές ενέργειες ή προσεγγίσεις.</a:t>
            </a:r>
          </a:p>
          <a:p>
            <a:pPr marL="457200" marR="0" lvl="0" indent="-228600" algn="l" rtl="0">
              <a:lnSpc>
                <a:spcPct val="100000"/>
              </a:lnSpc>
              <a:spcBef>
                <a:spcPts val="0"/>
              </a:spcBef>
              <a:spcAft>
                <a:spcPts val="0"/>
              </a:spcAft>
              <a:buClr>
                <a:srgbClr val="000000"/>
              </a:buClr>
              <a:buSzPts val="1400"/>
              <a:buFont typeface="Arial"/>
              <a:buNone/>
            </a:pPr>
            <a:r>
              <a:rPr lang="el-GR" dirty="0" smtClean="0"/>
              <a:t>Προσδιορίστε τα βήματα για βελτίωση ή ανάπτυξη. </a:t>
            </a:r>
          </a:p>
          <a:p>
            <a:pPr marL="457200" marR="0" lvl="0" indent="-228600" algn="l" rtl="0">
              <a:lnSpc>
                <a:spcPct val="100000"/>
              </a:lnSpc>
              <a:spcBef>
                <a:spcPts val="0"/>
              </a:spcBef>
              <a:spcAft>
                <a:spcPts val="0"/>
              </a:spcAft>
              <a:buClr>
                <a:srgbClr val="000000"/>
              </a:buClr>
              <a:buSzPts val="1400"/>
              <a:buFont typeface="Arial"/>
              <a:buNone/>
            </a:pPr>
            <a:endParaRPr lang="el-GR" dirty="0" smtClean="0"/>
          </a:p>
          <a:p>
            <a:pPr marL="457200" marR="0" lvl="0" indent="-228600" algn="l" rtl="0">
              <a:lnSpc>
                <a:spcPct val="100000"/>
              </a:lnSpc>
              <a:spcBef>
                <a:spcPts val="0"/>
              </a:spcBef>
              <a:spcAft>
                <a:spcPts val="0"/>
              </a:spcAft>
              <a:buClr>
                <a:srgbClr val="000000"/>
              </a:buClr>
              <a:buSzPts val="1400"/>
              <a:buFont typeface="Arial"/>
              <a:buNone/>
            </a:pPr>
            <a:r>
              <a:rPr lang="el-GR" b="1" dirty="0" smtClean="0"/>
              <a:t>Σχέδιο Δράσης</a:t>
            </a:r>
          </a:p>
          <a:p>
            <a:pPr marL="457200" marR="0" lvl="0" indent="-228600" algn="l" rtl="0">
              <a:lnSpc>
                <a:spcPct val="100000"/>
              </a:lnSpc>
              <a:spcBef>
                <a:spcPts val="0"/>
              </a:spcBef>
              <a:spcAft>
                <a:spcPts val="0"/>
              </a:spcAft>
              <a:buClr>
                <a:srgbClr val="000000"/>
              </a:buClr>
              <a:buSzPts val="1400"/>
              <a:buFont typeface="Arial"/>
              <a:buNone/>
            </a:pPr>
            <a:r>
              <a:rPr lang="el-GR" dirty="0" smtClean="0"/>
              <a:t>Αν συνέβαινε ξανά, τι θα κάνατε;</a:t>
            </a:r>
          </a:p>
          <a:p>
            <a:pPr marL="457200" marR="0" lvl="0" indent="-228600" algn="l" rtl="0">
              <a:lnSpc>
                <a:spcPct val="100000"/>
              </a:lnSpc>
              <a:spcBef>
                <a:spcPts val="0"/>
              </a:spcBef>
              <a:spcAft>
                <a:spcPts val="0"/>
              </a:spcAft>
              <a:buClr>
                <a:srgbClr val="000000"/>
              </a:buClr>
              <a:buSzPts val="1400"/>
              <a:buFont typeface="Arial"/>
              <a:buNone/>
            </a:pPr>
            <a:r>
              <a:rPr lang="el-GR" dirty="0" smtClean="0"/>
              <a:t>Πώς θα αναπτύξω τις απαιτούμενες δεξιότητες;</a:t>
            </a:r>
            <a:br>
              <a:rPr lang="el-GR" dirty="0" smtClean="0"/>
            </a:br>
            <a:r>
              <a:rPr lang="el-GR" dirty="0" smtClean="0"/>
              <a:t/>
            </a:r>
            <a:br>
              <a:rPr lang="el-GR" dirty="0" smtClean="0"/>
            </a:br>
            <a:endParaRPr dirty="0"/>
          </a:p>
        </p:txBody>
      </p:sp>
      <p:sp>
        <p:nvSpPr>
          <p:cNvPr id="316" name="Google Shape;316;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35</a:t>
            </a:fld>
            <a:endParaRPr sz="1200">
              <a:latin typeface="Calibri"/>
              <a:ea typeface="Calibri"/>
              <a:cs typeface="Calibri"/>
              <a:sym typeface="Calibri"/>
            </a:endParaRPr>
          </a:p>
        </p:txBody>
      </p:sp>
    </p:spTree>
    <p:extLst>
      <p:ext uri="{BB962C8B-B14F-4D97-AF65-F5344CB8AC3E}">
        <p14:creationId xmlns:p14="http://schemas.microsoft.com/office/powerpoint/2010/main" val="17421157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8745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568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969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515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6762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888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Ας</a:t>
            </a:r>
            <a:r>
              <a:rPr lang="en-US" dirty="0"/>
              <a:t> </a:t>
            </a:r>
            <a:r>
              <a:rPr lang="en-US" dirty="0" err="1"/>
              <a:t>ολοκληρώσουμε</a:t>
            </a:r>
            <a:r>
              <a:rPr lang="en-US" dirty="0"/>
              <a:t> </a:t>
            </a:r>
            <a:r>
              <a:rPr lang="el-GR" dirty="0" smtClean="0"/>
              <a:t>το Κεφάλαιο </a:t>
            </a:r>
            <a:r>
              <a:rPr lang="en-US" dirty="0" smtClean="0"/>
              <a:t>2.2</a:t>
            </a:r>
            <a:r>
              <a:rPr lang="en-US" dirty="0"/>
              <a:t>. </a:t>
            </a:r>
            <a:r>
              <a:rPr lang="en-US" dirty="0" err="1"/>
              <a:t>Το</a:t>
            </a:r>
            <a:r>
              <a:rPr lang="en-US" dirty="0"/>
              <a:t> </a:t>
            </a:r>
            <a:r>
              <a:rPr lang="en-US" dirty="0" err="1"/>
              <a:t>ημερολόγιο</a:t>
            </a:r>
            <a:r>
              <a:rPr lang="en-US" dirty="0"/>
              <a:t> </a:t>
            </a:r>
            <a:r>
              <a:rPr lang="el-GR" dirty="0" err="1" smtClean="0"/>
              <a:t>αυτοαναστοχασμού</a:t>
            </a:r>
            <a:r>
              <a:rPr lang="en-US" dirty="0" smtClean="0"/>
              <a:t> </a:t>
            </a:r>
            <a:r>
              <a:rPr lang="en-US" dirty="0"/>
              <a:t>σας βοηθά να παρακολουθείτε την πρόοδό σας, να αναγνωρίζετε τι λειτουργεί και να προσαρμόζετε το σχέδιο δράσης σας όταν χρειάζεται. Η τα</a:t>
            </a:r>
            <a:r>
              <a:rPr lang="en-US" dirty="0" err="1"/>
              <a:t>κτική</a:t>
            </a:r>
            <a:r>
              <a:rPr lang="en-US" dirty="0"/>
              <a:t> </a:t>
            </a:r>
            <a:r>
              <a:rPr lang="en-US" dirty="0" err="1"/>
              <a:t>χρήση</a:t>
            </a:r>
            <a:r>
              <a:rPr lang="en-US" dirty="0"/>
              <a:t> </a:t>
            </a:r>
            <a:r>
              <a:rPr lang="en-US" dirty="0" err="1"/>
              <a:t>του</a:t>
            </a:r>
            <a:r>
              <a:rPr lang="en-US" dirty="0"/>
              <a:t> </a:t>
            </a:r>
            <a:r>
              <a:rPr lang="en-US" dirty="0" err="1"/>
              <a:t>δι</a:t>
            </a:r>
            <a:r>
              <a:rPr lang="en-US" dirty="0"/>
              <a:t>ατηρεί την ψηφιακή σας ευημερία σε καλό δρόμο καθ' όλη τη διάρκεια του σχολικού έτους.</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smtClean="0"/>
              <a:t>Τώρ</a:t>
            </a:r>
            <a:r>
              <a:rPr lang="en-US" dirty="0" smtClean="0"/>
              <a:t>α</a:t>
            </a:r>
            <a:r>
              <a:rPr lang="el-GR" dirty="0" smtClean="0"/>
              <a:t>,</a:t>
            </a:r>
            <a:r>
              <a:rPr lang="en-US" dirty="0" smtClean="0"/>
              <a:t> </a:t>
            </a:r>
            <a:r>
              <a:rPr lang="en-US" dirty="0"/>
              <a:t>θα π</a:t>
            </a:r>
            <a:r>
              <a:rPr lang="en-US" dirty="0" err="1"/>
              <a:t>ροχωρήσουμε</a:t>
            </a:r>
            <a:r>
              <a:rPr lang="en-US" dirty="0"/>
              <a:t> </a:t>
            </a:r>
            <a:r>
              <a:rPr lang="en-US" dirty="0" err="1" smtClean="0"/>
              <a:t>στ</a:t>
            </a:r>
            <a:r>
              <a:rPr lang="el-GR" dirty="0" smtClean="0"/>
              <a:t>ο</a:t>
            </a:r>
            <a:r>
              <a:rPr lang="en-US" dirty="0" smtClean="0"/>
              <a:t> </a:t>
            </a:r>
            <a:r>
              <a:rPr lang="el-GR" dirty="0" smtClean="0"/>
              <a:t>Κεφάλαιο</a:t>
            </a:r>
            <a:r>
              <a:rPr lang="en-US" dirty="0" smtClean="0"/>
              <a:t> </a:t>
            </a:r>
            <a:r>
              <a:rPr lang="en-US" dirty="0"/>
              <a:t>2.3, όπου το επίκεντρο μετατοπίζεται από τη δική σας ψηφιακή ευημερία σε εκείνη των </a:t>
            </a:r>
            <a:r>
              <a:rPr lang="el-GR" dirty="0" smtClean="0"/>
              <a:t>μαθητών/-τριών</a:t>
            </a:r>
            <a:r>
              <a:rPr lang="en-US" dirty="0" smtClean="0"/>
              <a:t> </a:t>
            </a:r>
            <a:r>
              <a:rPr lang="en-US" dirty="0"/>
              <a:t>σας. </a:t>
            </a:r>
            <a:r>
              <a:rPr lang="en-US" dirty="0" err="1" smtClean="0"/>
              <a:t>Στ</a:t>
            </a:r>
            <a:r>
              <a:rPr lang="el-GR" dirty="0" smtClean="0"/>
              <a:t>ο</a:t>
            </a:r>
            <a:r>
              <a:rPr lang="en-US" dirty="0" smtClean="0"/>
              <a:t> επ</a:t>
            </a:r>
            <a:r>
              <a:rPr lang="en-US" dirty="0" err="1" smtClean="0"/>
              <a:t>όμεν</a:t>
            </a:r>
            <a:r>
              <a:rPr lang="el-GR" dirty="0" smtClean="0"/>
              <a:t>ο</a:t>
            </a:r>
            <a:r>
              <a:rPr lang="en-US" dirty="0" smtClean="0"/>
              <a:t> </a:t>
            </a:r>
            <a:r>
              <a:rPr lang="el-GR" dirty="0" smtClean="0"/>
              <a:t>κεφάλαιο</a:t>
            </a:r>
            <a:r>
              <a:rPr lang="en-US" dirty="0" smtClean="0"/>
              <a:t>, </a:t>
            </a:r>
            <a:r>
              <a:rPr lang="en-US" dirty="0"/>
              <a:t>θα μάθετε πώς τα ψηφιακά περιβάλλοντα επηρεάζουν </a:t>
            </a:r>
            <a:r>
              <a:rPr lang="en-US" dirty="0" smtClean="0"/>
              <a:t>τους</a:t>
            </a:r>
            <a:r>
              <a:rPr lang="el-GR" dirty="0" smtClean="0"/>
              <a:t>/τις</a:t>
            </a:r>
            <a:r>
              <a:rPr lang="en-US" dirty="0" smtClean="0"/>
              <a:t> </a:t>
            </a:r>
            <a:r>
              <a:rPr lang="el-GR" dirty="0" smtClean="0"/>
              <a:t>μαθητές/-</a:t>
            </a:r>
            <a:r>
              <a:rPr lang="el-GR" dirty="0" err="1" smtClean="0"/>
              <a:t>τριες</a:t>
            </a:r>
            <a:r>
              <a:rPr lang="en-US" dirty="0" smtClean="0"/>
              <a:t> </a:t>
            </a:r>
            <a:r>
              <a:rPr lang="en-US" dirty="0"/>
              <a:t>και πώς να χρησιμοποιείτε τον Δείκτη Ψηφιακής Ευημερίας PERMA για </a:t>
            </a:r>
            <a:r>
              <a:rPr lang="el-GR" dirty="0" smtClean="0"/>
              <a:t>Μαθητές</a:t>
            </a:r>
            <a:r>
              <a:rPr lang="el-GR" dirty="0" smtClean="0"/>
              <a:t>/-</a:t>
            </a:r>
            <a:r>
              <a:rPr lang="el-GR" dirty="0" err="1" smtClean="0"/>
              <a:t>τριες</a:t>
            </a:r>
            <a:r>
              <a:rPr lang="en-US" dirty="0" smtClean="0"/>
              <a:t>, </a:t>
            </a:r>
            <a:r>
              <a:rPr lang="en-US" dirty="0"/>
              <a:t>ώστε να κατανοήσετε τις ανάγκες και τις συνήθειές τους.</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54" name="Google Shape;35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41</a:t>
            </a:fld>
            <a:endParaRPr sz="1200">
              <a:latin typeface="Calibri"/>
              <a:ea typeface="Calibri"/>
              <a:cs typeface="Calibri"/>
              <a:sym typeface="Calibri"/>
            </a:endParaRPr>
          </a:p>
        </p:txBody>
      </p:sp>
    </p:spTree>
    <p:extLst>
      <p:ext uri="{BB962C8B-B14F-4D97-AF65-F5344CB8AC3E}">
        <p14:creationId xmlns:p14="http://schemas.microsoft.com/office/powerpoint/2010/main" val="17839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7414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8224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Αυτή</a:t>
            </a:r>
            <a:r>
              <a:rPr lang="en-US" dirty="0"/>
              <a:t> η </a:t>
            </a:r>
            <a:r>
              <a:rPr lang="en-US" dirty="0" err="1"/>
              <a:t>δι</a:t>
            </a:r>
            <a:r>
              <a:rPr lang="en-US" dirty="0"/>
              <a:t>αφάνεια εξηγεί πώς να εργαστείτε με την έκδοση για </a:t>
            </a:r>
            <a:r>
              <a:rPr lang="el-GR" dirty="0" smtClean="0"/>
              <a:t>μαθητές/-</a:t>
            </a:r>
            <a:r>
              <a:rPr lang="el-GR" dirty="0" err="1" smtClean="0"/>
              <a:t>τριες</a:t>
            </a:r>
            <a:r>
              <a:rPr lang="en-US" dirty="0" smtClean="0"/>
              <a:t> </a:t>
            </a:r>
            <a:r>
              <a:rPr lang="en-US" dirty="0" err="1"/>
              <a:t>του</a:t>
            </a:r>
            <a:r>
              <a:rPr lang="en-US" dirty="0"/>
              <a:t> </a:t>
            </a:r>
            <a:r>
              <a:rPr lang="en-US" dirty="0" err="1"/>
              <a:t>Δείκτη</a:t>
            </a:r>
            <a:r>
              <a:rPr lang="en-US" dirty="0"/>
              <a:t> </a:t>
            </a:r>
            <a:r>
              <a:rPr lang="en-US" dirty="0" err="1"/>
              <a:t>Ψηφι</a:t>
            </a:r>
            <a:r>
              <a:rPr lang="en-US" dirty="0"/>
              <a:t>ακής Ευημερίας PERMA.</a:t>
            </a:r>
            <a:br>
              <a:rPr lang="en-US" dirty="0"/>
            </a:br>
            <a:r>
              <a:rPr lang="en-US" dirty="0" err="1"/>
              <a:t>Τονίστε</a:t>
            </a:r>
            <a:r>
              <a:rPr lang="en-US" dirty="0"/>
              <a:t> ότι ο </a:t>
            </a:r>
            <a:r>
              <a:rPr lang="en-US" dirty="0" err="1"/>
              <a:t>δείκτης</a:t>
            </a:r>
            <a:r>
              <a:rPr lang="en-US" dirty="0"/>
              <a:t> </a:t>
            </a:r>
            <a:r>
              <a:rPr lang="en-US" dirty="0" err="1"/>
              <a:t>είν</a:t>
            </a:r>
            <a:r>
              <a:rPr lang="en-US" dirty="0"/>
              <a:t>αι ένα εργαλείο αναστοχασμού και όχι ένα εργαλείο βαθμολόγησης. </a:t>
            </a:r>
            <a:r>
              <a:rPr lang="en-US" dirty="0" err="1"/>
              <a:t>Βοηθά</a:t>
            </a:r>
            <a:r>
              <a:rPr lang="en-US" dirty="0"/>
              <a:t> </a:t>
            </a:r>
            <a:r>
              <a:rPr lang="en-US" dirty="0" smtClean="0"/>
              <a:t>τους</a:t>
            </a:r>
            <a:r>
              <a:rPr lang="el-GR" dirty="0" smtClean="0"/>
              <a:t>/τις</a:t>
            </a:r>
            <a:r>
              <a:rPr lang="en-US" dirty="0" smtClean="0"/>
              <a:t> </a:t>
            </a:r>
            <a:r>
              <a:rPr lang="el-GR" dirty="0" smtClean="0"/>
              <a:t>μαθητές/-</a:t>
            </a:r>
            <a:r>
              <a:rPr lang="el-GR" dirty="0" err="1" smtClean="0"/>
              <a:t>τριες</a:t>
            </a:r>
            <a:r>
              <a:rPr lang="en-US" dirty="0" smtClean="0"/>
              <a:t> </a:t>
            </a:r>
            <a:r>
              <a:rPr lang="en-US" dirty="0"/>
              <a:t>να </a:t>
            </a:r>
            <a:r>
              <a:rPr lang="en-US" dirty="0" err="1"/>
              <a:t>σκεφτούν</a:t>
            </a:r>
            <a:r>
              <a:rPr lang="en-US" dirty="0"/>
              <a:t> </a:t>
            </a:r>
            <a:r>
              <a:rPr lang="en-US" dirty="0" err="1"/>
              <a:t>τις</a:t>
            </a:r>
            <a:r>
              <a:rPr lang="en-US" dirty="0"/>
              <a:t> </a:t>
            </a:r>
            <a:r>
              <a:rPr lang="en-US" dirty="0" err="1"/>
              <a:t>ψηφι</a:t>
            </a:r>
            <a:r>
              <a:rPr lang="en-US" dirty="0"/>
              <a:t>ακές τους συνήθειες και σας δίνει μια σαφέστερη εικόνα της ψηφιακής τους ευημερίας κατά τη διάρκεια του </a:t>
            </a:r>
            <a:r>
              <a:rPr lang="el-GR" dirty="0" err="1" smtClean="0"/>
              <a:t>τρι</a:t>
            </a:r>
            <a:r>
              <a:rPr lang="en-US" dirty="0" err="1" smtClean="0"/>
              <a:t>μήνου</a:t>
            </a:r>
            <a:r>
              <a:rPr lang="el-GR" dirty="0" smtClean="0"/>
              <a:t>/</a:t>
            </a:r>
            <a:r>
              <a:rPr lang="el-GR" dirty="0" err="1" smtClean="0"/>
              <a:t>τετραμήνου</a:t>
            </a:r>
            <a:r>
              <a:rPr lang="en-US" dirty="0" smtClean="0"/>
              <a:t>.</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Ενθ</a:t>
            </a:r>
            <a:r>
              <a:rPr lang="en-US" dirty="0"/>
              <a:t>αρρύνετε </a:t>
            </a:r>
            <a:r>
              <a:rPr lang="el-GR" dirty="0" smtClean="0"/>
              <a:t>τους/τις εκπαιδευτικούς</a:t>
            </a:r>
            <a:r>
              <a:rPr lang="en-US" dirty="0" smtClean="0"/>
              <a:t> </a:t>
            </a:r>
            <a:r>
              <a:rPr lang="en-US" dirty="0"/>
              <a:t>να συζητήσουν </a:t>
            </a:r>
            <a:r>
              <a:rPr lang="en-US" dirty="0" err="1"/>
              <a:t>με</a:t>
            </a:r>
            <a:r>
              <a:rPr lang="en-US" dirty="0"/>
              <a:t> </a:t>
            </a:r>
            <a:r>
              <a:rPr lang="en-US" dirty="0" smtClean="0"/>
              <a:t>τους</a:t>
            </a:r>
            <a:r>
              <a:rPr lang="el-GR" dirty="0" smtClean="0"/>
              <a:t>/τις</a:t>
            </a:r>
            <a:r>
              <a:rPr lang="en-US" dirty="0" smtClean="0"/>
              <a:t> </a:t>
            </a:r>
            <a:r>
              <a:rPr lang="el-GR" dirty="0" smtClean="0"/>
              <a:t>μαθητές/-</a:t>
            </a:r>
            <a:r>
              <a:rPr lang="el-GR" dirty="0" err="1" smtClean="0"/>
              <a:t>τριες</a:t>
            </a:r>
            <a:r>
              <a:rPr lang="en-US" dirty="0" smtClean="0"/>
              <a:t> </a:t>
            </a:r>
            <a:r>
              <a:rPr lang="en-US" dirty="0" err="1"/>
              <a:t>τις</a:t>
            </a:r>
            <a:r>
              <a:rPr lang="en-US" dirty="0"/>
              <a:t> βα</a:t>
            </a:r>
            <a:r>
              <a:rPr lang="en-US" dirty="0" err="1"/>
              <a:t>θμολογίες</a:t>
            </a:r>
            <a:r>
              <a:rPr lang="en-US" dirty="0"/>
              <a:t> τους και να </a:t>
            </a:r>
            <a:r>
              <a:rPr lang="en-US" dirty="0" smtClean="0"/>
              <a:t>τους</a:t>
            </a:r>
            <a:r>
              <a:rPr lang="el-GR" dirty="0" smtClean="0"/>
              <a:t>/τις</a:t>
            </a:r>
            <a:r>
              <a:rPr lang="en-US" dirty="0" smtClean="0"/>
              <a:t> </a:t>
            </a:r>
            <a:r>
              <a:rPr lang="en-US" dirty="0" err="1" smtClean="0"/>
              <a:t>στηρίξουν</a:t>
            </a:r>
            <a:r>
              <a:rPr lang="en-US" dirty="0" smtClean="0"/>
              <a:t> </a:t>
            </a:r>
            <a:r>
              <a:rPr lang="en-US" dirty="0" err="1"/>
              <a:t>στον</a:t>
            </a:r>
            <a:r>
              <a:rPr lang="en-US" dirty="0"/>
              <a:t> κα</a:t>
            </a:r>
            <a:r>
              <a:rPr lang="en-US" dirty="0" err="1"/>
              <a:t>θορισμό</a:t>
            </a:r>
            <a:r>
              <a:rPr lang="en-US" dirty="0"/>
              <a:t> απ</a:t>
            </a:r>
            <a:r>
              <a:rPr lang="en-US" dirty="0" err="1"/>
              <a:t>λών</a:t>
            </a:r>
            <a:r>
              <a:rPr lang="en-US" dirty="0"/>
              <a:t>, π</a:t>
            </a:r>
            <a:r>
              <a:rPr lang="en-US" dirty="0" err="1"/>
              <a:t>ροσω</a:t>
            </a:r>
            <a:r>
              <a:rPr lang="en-US" dirty="0"/>
              <a:t>πικών στόχων. </a:t>
            </a:r>
            <a:r>
              <a:rPr lang="el-GR" dirty="0" err="1" smtClean="0"/>
              <a:t>Υπογραμμ</a:t>
            </a:r>
            <a:r>
              <a:rPr lang="en-US" dirty="0" err="1" smtClean="0"/>
              <a:t>ίστε</a:t>
            </a:r>
            <a:r>
              <a:rPr lang="en-US" dirty="0" smtClean="0"/>
              <a:t> </a:t>
            </a:r>
            <a:r>
              <a:rPr lang="en-US" dirty="0"/>
              <a:t>ότι ο </a:t>
            </a:r>
            <a:r>
              <a:rPr lang="en-US" dirty="0" err="1"/>
              <a:t>δείκτης</a:t>
            </a:r>
            <a:r>
              <a:rPr lang="en-US" dirty="0"/>
              <a:t> </a:t>
            </a:r>
            <a:r>
              <a:rPr lang="en-US" dirty="0" err="1"/>
              <a:t>λειτουργεί</a:t>
            </a:r>
            <a:r>
              <a:rPr lang="en-US" dirty="0"/>
              <a:t> κα</a:t>
            </a:r>
            <a:r>
              <a:rPr lang="en-US" dirty="0" err="1"/>
              <a:t>λύτερ</a:t>
            </a:r>
            <a:r>
              <a:rPr lang="en-US" dirty="0"/>
              <a:t>α όταν συνδυάζεται με πραγματικές παρατηρήσεις στην τάξη και σύντομες συνομιλίες με </a:t>
            </a:r>
            <a:r>
              <a:rPr lang="en-US" dirty="0" smtClean="0"/>
              <a:t>τους</a:t>
            </a:r>
            <a:r>
              <a:rPr lang="el-GR" dirty="0" smtClean="0"/>
              <a:t>/τις</a:t>
            </a:r>
            <a:r>
              <a:rPr lang="en-US" dirty="0" smtClean="0"/>
              <a:t> </a:t>
            </a:r>
            <a:r>
              <a:rPr lang="el-GR" dirty="0" smtClean="0"/>
              <a:t>μαθητές/-</a:t>
            </a:r>
            <a:r>
              <a:rPr lang="el-GR" dirty="0" err="1" smtClean="0"/>
              <a:t>τριες</a:t>
            </a:r>
            <a:r>
              <a:rPr lang="en-US" dirty="0" smtClean="0"/>
              <a:t>.</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Εξηγήστε π</a:t>
            </a:r>
            <a:r>
              <a:rPr lang="en-US" dirty="0" err="1"/>
              <a:t>ώς</a:t>
            </a:r>
            <a:r>
              <a:rPr lang="en-US" dirty="0"/>
              <a:t> </a:t>
            </a:r>
            <a:r>
              <a:rPr lang="el-GR" dirty="0" smtClean="0"/>
              <a:t>πρέπει </a:t>
            </a:r>
            <a:r>
              <a:rPr lang="en-US" dirty="0" smtClean="0"/>
              <a:t>να </a:t>
            </a:r>
            <a:r>
              <a:rPr lang="en-US" dirty="0" err="1" smtClean="0"/>
              <a:t>δι</a:t>
            </a:r>
            <a:r>
              <a:rPr lang="en-US" dirty="0" smtClean="0"/>
              <a:t>αβάζ</a:t>
            </a:r>
            <a:r>
              <a:rPr lang="el-GR" dirty="0" err="1" smtClean="0"/>
              <a:t>ουν</a:t>
            </a:r>
            <a:r>
              <a:rPr lang="en-US" dirty="0" smtClean="0"/>
              <a:t> </a:t>
            </a:r>
            <a:r>
              <a:rPr lang="en-US" dirty="0"/>
              <a:t>τις βαθμολογίες:</a:t>
            </a:r>
            <a:br>
              <a:rPr lang="en-US" dirty="0"/>
            </a:br>
            <a:r>
              <a:rPr lang="en-US" dirty="0"/>
              <a:t>Οι υψηλές βαθμολογίες δείχνουν ισχυρές συνήθειες, </a:t>
            </a:r>
            <a:r>
              <a:rPr lang="en-US" dirty="0" err="1"/>
              <a:t>οι</a:t>
            </a:r>
            <a:r>
              <a:rPr lang="en-US" dirty="0"/>
              <a:t> </a:t>
            </a:r>
            <a:r>
              <a:rPr lang="en-US" dirty="0" smtClean="0"/>
              <a:t>μ</a:t>
            </a:r>
            <a:r>
              <a:rPr lang="el-GR" dirty="0" err="1" smtClean="0"/>
              <a:t>έτριε</a:t>
            </a:r>
            <a:r>
              <a:rPr lang="en-US" dirty="0" smtClean="0"/>
              <a:t>ς </a:t>
            </a:r>
            <a:r>
              <a:rPr lang="en-US" dirty="0"/>
              <a:t>βαθμολογίες δείχνουν τομείς που πρέπει να ενισχυθούν και οι χαμηλές βαθμολογίες υποδεικνύουν κινδύνους που μπορεί να χρειάζονται προσοχή. </a:t>
            </a:r>
            <a:r>
              <a:rPr lang="en-US" dirty="0" err="1"/>
              <a:t>Αυτή</a:t>
            </a:r>
            <a:r>
              <a:rPr lang="en-US" dirty="0"/>
              <a:t> η βα</a:t>
            </a:r>
            <a:r>
              <a:rPr lang="en-US" dirty="0" err="1"/>
              <a:t>θμολογί</a:t>
            </a:r>
            <a:r>
              <a:rPr lang="en-US" dirty="0"/>
              <a:t>α βοηθά </a:t>
            </a:r>
            <a:r>
              <a:rPr lang="el-GR" dirty="0" smtClean="0"/>
              <a:t>τους/τις εκπαιδευτικούς</a:t>
            </a:r>
            <a:r>
              <a:rPr lang="en-US" dirty="0" smtClean="0"/>
              <a:t> </a:t>
            </a:r>
            <a:r>
              <a:rPr lang="en-US" dirty="0"/>
              <a:t>να δώσουν προτεραιότητα στην υποστήριξη και να σχεδιάσουν τα επόμενα βήματα.</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72" name="Google Shape;37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44</a:t>
            </a:fld>
            <a:endParaRPr sz="1200">
              <a:latin typeface="Calibri"/>
              <a:ea typeface="Calibri"/>
              <a:cs typeface="Calibri"/>
              <a:sym typeface="Calibri"/>
            </a:endParaRPr>
          </a:p>
        </p:txBody>
      </p:sp>
    </p:spTree>
    <p:extLst>
      <p:ext uri="{BB962C8B-B14F-4D97-AF65-F5344CB8AC3E}">
        <p14:creationId xmlns:p14="http://schemas.microsoft.com/office/powerpoint/2010/main" val="22732978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Εξηγήστε ότι η α</a:t>
            </a:r>
            <a:r>
              <a:rPr lang="en-US" dirty="0" err="1"/>
              <a:t>ξί</a:t>
            </a:r>
            <a:r>
              <a:rPr lang="en-US" dirty="0"/>
              <a:t>α του δείκτη υπερβαίνει τα αποτελέσματα. </a:t>
            </a:r>
            <a:r>
              <a:rPr lang="en-US" dirty="0" err="1"/>
              <a:t>Βοηθά</a:t>
            </a:r>
            <a:r>
              <a:rPr lang="en-US" dirty="0"/>
              <a:t> </a:t>
            </a:r>
            <a:r>
              <a:rPr lang="en-US" dirty="0" err="1"/>
              <a:t>στην</a:t>
            </a:r>
            <a:r>
              <a:rPr lang="en-US" dirty="0"/>
              <a:t> </a:t>
            </a:r>
            <a:r>
              <a:rPr lang="en-US" dirty="0" err="1"/>
              <a:t>έν</a:t>
            </a:r>
            <a:r>
              <a:rPr lang="en-US" dirty="0"/>
              <a:t>αρξη ουσιαστικών συζητήσεων με </a:t>
            </a:r>
            <a:r>
              <a:rPr lang="en-US" dirty="0" smtClean="0"/>
              <a:t>τους</a:t>
            </a:r>
            <a:r>
              <a:rPr lang="el-GR" dirty="0" smtClean="0"/>
              <a:t>/τις</a:t>
            </a:r>
            <a:r>
              <a:rPr lang="en-US" dirty="0" smtClean="0"/>
              <a:t> </a:t>
            </a:r>
            <a:r>
              <a:rPr lang="el-GR" dirty="0" smtClean="0"/>
              <a:t>μαθητές/-</a:t>
            </a:r>
            <a:r>
              <a:rPr lang="el-GR" dirty="0" err="1" smtClean="0"/>
              <a:t>τριες</a:t>
            </a:r>
            <a:r>
              <a:rPr lang="en-US" dirty="0" smtClean="0"/>
              <a:t>. </a:t>
            </a:r>
            <a:r>
              <a:rPr lang="en-US" dirty="0" err="1"/>
              <a:t>Ενθ</a:t>
            </a:r>
            <a:r>
              <a:rPr lang="en-US" dirty="0"/>
              <a:t>αρρύνετε </a:t>
            </a:r>
            <a:r>
              <a:rPr lang="el-GR" dirty="0" smtClean="0"/>
              <a:t>τους/τις εκπαιδευτικούς</a:t>
            </a:r>
            <a:r>
              <a:rPr lang="en-US" dirty="0" smtClean="0"/>
              <a:t> </a:t>
            </a:r>
            <a:r>
              <a:rPr lang="en-US" dirty="0"/>
              <a:t>να </a:t>
            </a:r>
            <a:r>
              <a:rPr lang="en-US" dirty="0" err="1"/>
              <a:t>δημιουργήσουν</a:t>
            </a:r>
            <a:r>
              <a:rPr lang="en-US" dirty="0"/>
              <a:t> </a:t>
            </a:r>
            <a:r>
              <a:rPr lang="en-US" dirty="0" err="1" smtClean="0"/>
              <a:t>έν</a:t>
            </a:r>
            <a:r>
              <a:rPr lang="en-US" dirty="0" smtClean="0"/>
              <a:t>α</a:t>
            </a:r>
            <a:r>
              <a:rPr lang="el-GR" dirty="0" smtClean="0"/>
              <a:t>ν</a:t>
            </a:r>
            <a:r>
              <a:rPr lang="en-US" dirty="0" smtClean="0"/>
              <a:t> </a:t>
            </a:r>
            <a:r>
              <a:rPr lang="en-US" dirty="0" err="1"/>
              <a:t>χώρο</a:t>
            </a:r>
            <a:r>
              <a:rPr lang="en-US" dirty="0"/>
              <a:t> </a:t>
            </a:r>
            <a:r>
              <a:rPr lang="el-GR" dirty="0" smtClean="0"/>
              <a:t>στον οποίο </a:t>
            </a:r>
            <a:r>
              <a:rPr lang="en-US" dirty="0" err="1" smtClean="0"/>
              <a:t>οι</a:t>
            </a:r>
            <a:r>
              <a:rPr lang="en-US" dirty="0" smtClean="0"/>
              <a:t> </a:t>
            </a:r>
            <a:r>
              <a:rPr lang="el-GR" dirty="0" smtClean="0"/>
              <a:t>μαθητές/-</a:t>
            </a:r>
            <a:r>
              <a:rPr lang="el-GR" dirty="0" err="1" smtClean="0"/>
              <a:t>τριες</a:t>
            </a:r>
            <a:r>
              <a:rPr lang="en-US" dirty="0" smtClean="0"/>
              <a:t> </a:t>
            </a:r>
            <a:r>
              <a:rPr lang="en-US" dirty="0"/>
              <a:t>θα α</a:t>
            </a:r>
            <a:r>
              <a:rPr lang="en-US" dirty="0" err="1"/>
              <a:t>ισθάνοντ</a:t>
            </a:r>
            <a:r>
              <a:rPr lang="en-US" dirty="0"/>
              <a:t>αι ασφαλείς να μοιραστούν τις εμπειρίες τους χωρίς </a:t>
            </a:r>
            <a:r>
              <a:rPr lang="en-US" dirty="0" smtClean="0"/>
              <a:t>το</a:t>
            </a:r>
            <a:r>
              <a:rPr lang="el-GR" dirty="0" smtClean="0"/>
              <a:t>ν</a:t>
            </a:r>
            <a:r>
              <a:rPr lang="en-US" dirty="0" smtClean="0"/>
              <a:t> </a:t>
            </a:r>
            <a:r>
              <a:rPr lang="en-US" dirty="0"/>
              <a:t>φόβο της κριτικής.</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Αναφέρετε ότι τα </a:t>
            </a:r>
            <a:r>
              <a:rPr lang="en-US" dirty="0" err="1"/>
              <a:t>ψηφι</a:t>
            </a:r>
            <a:r>
              <a:rPr lang="en-US" dirty="0"/>
              <a:t>ακά </a:t>
            </a:r>
            <a:r>
              <a:rPr lang="en-US" dirty="0" smtClean="0"/>
              <a:t>εργαλεία</a:t>
            </a:r>
            <a:r>
              <a:rPr lang="el-GR" dirty="0" smtClean="0"/>
              <a:t>,</a:t>
            </a:r>
            <a:r>
              <a:rPr lang="en-US" dirty="0" smtClean="0"/>
              <a:t> </a:t>
            </a:r>
            <a:r>
              <a:rPr lang="en-US" dirty="0"/>
              <a:t>όπως το Miro και </a:t>
            </a:r>
            <a:r>
              <a:rPr lang="en-US" dirty="0" err="1"/>
              <a:t>το</a:t>
            </a:r>
            <a:r>
              <a:rPr lang="en-US" dirty="0"/>
              <a:t> </a:t>
            </a:r>
            <a:r>
              <a:rPr lang="en-US" dirty="0" err="1" smtClean="0"/>
              <a:t>Padlet</a:t>
            </a:r>
            <a:r>
              <a:rPr lang="el-GR" dirty="0" smtClean="0"/>
              <a:t>,</a:t>
            </a:r>
            <a:r>
              <a:rPr lang="en-US" dirty="0" smtClean="0"/>
              <a:t> </a:t>
            </a:r>
            <a:r>
              <a:rPr lang="en-US" dirty="0"/>
              <a:t>μπορούν να διευκολύνουν την ανταλλαγή, ειδικά για </a:t>
            </a:r>
            <a:r>
              <a:rPr lang="en-US" dirty="0" smtClean="0"/>
              <a:t>τους</a:t>
            </a:r>
            <a:r>
              <a:rPr lang="el-GR" dirty="0" smtClean="0"/>
              <a:t>/τις</a:t>
            </a:r>
            <a:r>
              <a:rPr lang="en-US" dirty="0" smtClean="0"/>
              <a:t> </a:t>
            </a:r>
            <a:r>
              <a:rPr lang="el-GR" dirty="0" smtClean="0"/>
              <a:t>μαθητές/-</a:t>
            </a:r>
            <a:r>
              <a:rPr lang="el-GR" dirty="0" err="1" smtClean="0"/>
              <a:t>τριες</a:t>
            </a:r>
            <a:r>
              <a:rPr lang="en-US" dirty="0" smtClean="0"/>
              <a:t> </a:t>
            </a:r>
            <a:r>
              <a:rPr lang="en-US" dirty="0"/>
              <a:t>π</a:t>
            </a:r>
            <a:r>
              <a:rPr lang="en-US" dirty="0" err="1"/>
              <a:t>ου</a:t>
            </a:r>
            <a:r>
              <a:rPr lang="en-US" dirty="0"/>
              <a:t> π</a:t>
            </a:r>
            <a:r>
              <a:rPr lang="en-US" dirty="0" err="1"/>
              <a:t>ροτιμούν</a:t>
            </a:r>
            <a:r>
              <a:rPr lang="en-US" dirty="0"/>
              <a:t> να </a:t>
            </a:r>
            <a:r>
              <a:rPr lang="en-US" dirty="0" err="1"/>
              <a:t>συνεισφέρουν</a:t>
            </a:r>
            <a:r>
              <a:rPr lang="en-US" dirty="0"/>
              <a:t> α</a:t>
            </a:r>
            <a:r>
              <a:rPr lang="en-US" dirty="0" err="1"/>
              <a:t>νώνυμ</a:t>
            </a:r>
            <a:r>
              <a:rPr lang="en-US" dirty="0"/>
              <a:t>α. </a:t>
            </a:r>
            <a:r>
              <a:rPr lang="en-US" dirty="0" err="1"/>
              <a:t>Τονίστε</a:t>
            </a:r>
            <a:r>
              <a:rPr lang="en-US" dirty="0"/>
              <a:t> ότι </a:t>
            </a:r>
            <a:r>
              <a:rPr lang="en-US" dirty="0" err="1"/>
              <a:t>οι</a:t>
            </a:r>
            <a:r>
              <a:rPr lang="en-US" dirty="0"/>
              <a:t> π</a:t>
            </a:r>
            <a:r>
              <a:rPr lang="en-US" dirty="0" err="1"/>
              <a:t>ροτρο</a:t>
            </a:r>
            <a:r>
              <a:rPr lang="en-US" dirty="0"/>
              <a:t>πές για συζήτηση που συνδέονται με τους τομείς PERMA μπορούν να </a:t>
            </a:r>
            <a:r>
              <a:rPr lang="el-GR" dirty="0" smtClean="0"/>
              <a:t>συμβάλουν σε έναν </a:t>
            </a:r>
            <a:r>
              <a:rPr lang="en-US" dirty="0" smtClean="0"/>
              <a:t>βα</a:t>
            </a:r>
            <a:r>
              <a:rPr lang="en-US" dirty="0" err="1" smtClean="0"/>
              <a:t>θύτερ</a:t>
            </a:r>
            <a:r>
              <a:rPr lang="el-GR" dirty="0" smtClean="0"/>
              <a:t>ο</a:t>
            </a:r>
            <a:r>
              <a:rPr lang="en-US" dirty="0" smtClean="0"/>
              <a:t> </a:t>
            </a:r>
            <a:r>
              <a:rPr lang="en-US" dirty="0"/>
              <a:t>αναστοχασμό.</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Ολοκληρώστε</a:t>
            </a:r>
            <a:r>
              <a:rPr lang="en-US" dirty="0"/>
              <a:t> </a:t>
            </a:r>
            <a:r>
              <a:rPr lang="en-US" dirty="0" err="1"/>
              <a:t>τονίζοντ</a:t>
            </a:r>
            <a:r>
              <a:rPr lang="en-US" dirty="0"/>
              <a:t>ας ότι ο κύριος σκοπός είναι η ευαισθητοποίηση. </a:t>
            </a:r>
            <a:r>
              <a:rPr lang="en-US" dirty="0" err="1"/>
              <a:t>Ότ</a:t>
            </a:r>
            <a:r>
              <a:rPr lang="en-US" dirty="0"/>
              <a:t>αν οι </a:t>
            </a:r>
            <a:r>
              <a:rPr lang="el-GR" dirty="0" smtClean="0"/>
              <a:t>μαθητές/-</a:t>
            </a:r>
            <a:r>
              <a:rPr lang="el-GR" dirty="0" err="1" smtClean="0"/>
              <a:t>τριες</a:t>
            </a:r>
            <a:r>
              <a:rPr lang="en-US" dirty="0" smtClean="0"/>
              <a:t> </a:t>
            </a:r>
            <a:r>
              <a:rPr lang="en-US" dirty="0"/>
              <a:t>ανα</a:t>
            </a:r>
            <a:r>
              <a:rPr lang="en-US" dirty="0" err="1"/>
              <a:t>γνωρίζουν</a:t>
            </a:r>
            <a:r>
              <a:rPr lang="en-US" dirty="0"/>
              <a:t> π</a:t>
            </a:r>
            <a:r>
              <a:rPr lang="en-US" dirty="0" err="1"/>
              <a:t>ώς</a:t>
            </a:r>
            <a:r>
              <a:rPr lang="en-US" dirty="0"/>
              <a:t> </a:t>
            </a:r>
            <a:r>
              <a:rPr lang="en-US" dirty="0" err="1"/>
              <a:t>οι</a:t>
            </a:r>
            <a:r>
              <a:rPr lang="en-US" dirty="0"/>
              <a:t> </a:t>
            </a:r>
            <a:r>
              <a:rPr lang="en-US" dirty="0" err="1"/>
              <a:t>ψηφι</a:t>
            </a:r>
            <a:r>
              <a:rPr lang="en-US" dirty="0"/>
              <a:t>ακές τους συνήθειες επηρεάζουν τη διάθεσή τους, </a:t>
            </a:r>
            <a:r>
              <a:rPr lang="en-US" dirty="0" smtClean="0"/>
              <a:t>τη </a:t>
            </a:r>
            <a:r>
              <a:rPr lang="en-US" dirty="0"/>
              <a:t>συγκέντρωσή τους και τις σχέσεις τους, είναι πιο πιθανό να κάνουν πιο υγιεινές επιλογές.</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80" name="Google Shape;380;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45</a:t>
            </a:fld>
            <a:endParaRPr sz="1200">
              <a:latin typeface="Calibri"/>
              <a:ea typeface="Calibri"/>
              <a:cs typeface="Calibri"/>
              <a:sym typeface="Calibri"/>
            </a:endParaRPr>
          </a:p>
        </p:txBody>
      </p:sp>
    </p:spTree>
    <p:extLst>
      <p:ext uri="{BB962C8B-B14F-4D97-AF65-F5344CB8AC3E}">
        <p14:creationId xmlns:p14="http://schemas.microsoft.com/office/powerpoint/2010/main" val="10420691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a:t>
            </a:r>
            <a:r>
              <a:rPr lang="en-US" dirty="0" err="1"/>
              <a:t>Ζητήστε</a:t>
            </a:r>
            <a:r>
              <a:rPr lang="en-US" dirty="0"/>
              <a:t> από </a:t>
            </a:r>
            <a:r>
              <a:rPr lang="el-GR" dirty="0" smtClean="0"/>
              <a:t>τους/τις εκπαιδευτικούς</a:t>
            </a:r>
            <a:r>
              <a:rPr lang="en-US" dirty="0" smtClean="0"/>
              <a:t> </a:t>
            </a:r>
            <a:r>
              <a:rPr lang="en-US" dirty="0"/>
              <a:t>να επιλέξουν ένα θέμα και να το αναλύσουν ατομικά. </a:t>
            </a:r>
            <a:r>
              <a:rPr lang="en-US" dirty="0" err="1"/>
              <a:t>Στις</a:t>
            </a:r>
            <a:r>
              <a:rPr lang="en-US" dirty="0"/>
              <a:t> </a:t>
            </a:r>
            <a:r>
              <a:rPr lang="en-US" dirty="0" err="1"/>
              <a:t>δι</a:t>
            </a:r>
            <a:r>
              <a:rPr lang="en-US" dirty="0"/>
              <a:t>α ζώσης συνεδρίες, χωρίστε </a:t>
            </a:r>
            <a:r>
              <a:rPr lang="en-US" dirty="0" smtClean="0"/>
              <a:t>τους</a:t>
            </a:r>
            <a:r>
              <a:rPr lang="el-GR" dirty="0" smtClean="0"/>
              <a:t>/τες</a:t>
            </a:r>
            <a:r>
              <a:rPr lang="en-US" dirty="0" smtClean="0"/>
              <a:t> </a:t>
            </a:r>
            <a:r>
              <a:rPr lang="en-US" dirty="0"/>
              <a:t>σε ζευγάρια ή μικρές ομάδες. </a:t>
            </a:r>
            <a:r>
              <a:rPr lang="en-US" dirty="0" err="1"/>
              <a:t>Ενθ</a:t>
            </a:r>
            <a:r>
              <a:rPr lang="en-US" dirty="0"/>
              <a:t>αρρύνετέ </a:t>
            </a:r>
            <a:r>
              <a:rPr lang="en-US" dirty="0" smtClean="0"/>
              <a:t>τους</a:t>
            </a:r>
            <a:r>
              <a:rPr lang="el-GR" dirty="0" smtClean="0"/>
              <a:t>/τες</a:t>
            </a:r>
            <a:r>
              <a:rPr lang="en-US" dirty="0" smtClean="0"/>
              <a:t> </a:t>
            </a:r>
            <a:r>
              <a:rPr lang="en-US" dirty="0"/>
              <a:t>να </a:t>
            </a:r>
            <a:r>
              <a:rPr lang="en-US" dirty="0" err="1"/>
              <a:t>σκεφτούν</a:t>
            </a:r>
            <a:r>
              <a:rPr lang="en-US" dirty="0"/>
              <a:t> </a:t>
            </a:r>
            <a:r>
              <a:rPr lang="en-US" dirty="0" err="1" smtClean="0"/>
              <a:t>συγκεκριμένους</a:t>
            </a:r>
            <a:r>
              <a:rPr lang="el-GR" dirty="0" smtClean="0"/>
              <a:t>/-</a:t>
            </a:r>
            <a:r>
              <a:rPr lang="el-GR" dirty="0" err="1" smtClean="0"/>
              <a:t>νες</a:t>
            </a:r>
            <a:r>
              <a:rPr lang="en-US" dirty="0" smtClean="0"/>
              <a:t> </a:t>
            </a:r>
            <a:r>
              <a:rPr lang="el-GR" dirty="0" smtClean="0"/>
              <a:t>μαθητές/-</a:t>
            </a:r>
            <a:r>
              <a:rPr lang="el-GR" dirty="0" err="1" smtClean="0"/>
              <a:t>τριες</a:t>
            </a:r>
            <a:r>
              <a:rPr lang="en-US" dirty="0" smtClean="0"/>
              <a:t> </a:t>
            </a:r>
            <a:r>
              <a:rPr lang="en-US" dirty="0"/>
              <a:t>και πρα</a:t>
            </a:r>
            <a:r>
              <a:rPr lang="en-US" dirty="0" err="1"/>
              <a:t>γμ</a:t>
            </a:r>
            <a:r>
              <a:rPr lang="en-US" dirty="0"/>
              <a:t>ατικές στιγμές από τα μαθήματά τους. </a:t>
            </a:r>
            <a:r>
              <a:rPr lang="en-US" dirty="0" err="1"/>
              <a:t>Κλείστε</a:t>
            </a:r>
            <a:r>
              <a:rPr lang="en-US" dirty="0"/>
              <a:t> </a:t>
            </a:r>
            <a:r>
              <a:rPr lang="en-US" dirty="0" err="1"/>
              <a:t>ζητώντ</a:t>
            </a:r>
            <a:r>
              <a:rPr lang="en-US" dirty="0"/>
              <a:t>ας από </a:t>
            </a:r>
            <a:r>
              <a:rPr lang="el-GR" dirty="0" smtClean="0"/>
              <a:t>όλα</a:t>
            </a:r>
            <a:r>
              <a:rPr lang="el-GR" baseline="0" dirty="0" smtClean="0"/>
              <a:t> τα άτομα</a:t>
            </a:r>
            <a:r>
              <a:rPr lang="en-US" dirty="0" smtClean="0"/>
              <a:t> </a:t>
            </a:r>
            <a:r>
              <a:rPr lang="en-US" dirty="0"/>
              <a:t>να </a:t>
            </a:r>
            <a:r>
              <a:rPr lang="en-US" dirty="0" smtClean="0"/>
              <a:t>επ</a:t>
            </a:r>
            <a:r>
              <a:rPr lang="en-US" dirty="0" err="1" smtClean="0"/>
              <a:t>ιλέξ</a:t>
            </a:r>
            <a:r>
              <a:rPr lang="el-GR" dirty="0" err="1" smtClean="0"/>
              <a:t>ουν</a:t>
            </a:r>
            <a:r>
              <a:rPr lang="en-US" dirty="0" smtClean="0"/>
              <a:t> </a:t>
            </a:r>
            <a:r>
              <a:rPr lang="en-US" dirty="0"/>
              <a:t>μια μικρή, πρακτική αλλαγή που </a:t>
            </a:r>
            <a:r>
              <a:rPr lang="en-US" dirty="0" smtClean="0"/>
              <a:t>μπορ</a:t>
            </a:r>
            <a:r>
              <a:rPr lang="el-GR" dirty="0" err="1" smtClean="0"/>
              <a:t>ούν</a:t>
            </a:r>
            <a:r>
              <a:rPr lang="el-GR" dirty="0" smtClean="0"/>
              <a:t> </a:t>
            </a:r>
            <a:r>
              <a:rPr lang="en-US" dirty="0" smtClean="0"/>
              <a:t>να </a:t>
            </a:r>
            <a:r>
              <a:rPr lang="el-GR" dirty="0" smtClean="0"/>
              <a:t>πραγματοποιήσουν</a:t>
            </a:r>
            <a:r>
              <a:rPr lang="en-US" dirty="0" smtClean="0"/>
              <a:t> </a:t>
            </a:r>
            <a:r>
              <a:rPr lang="en-US" dirty="0"/>
              <a:t>αυτή την εβδομάδα. </a:t>
            </a:r>
            <a:r>
              <a:rPr lang="en-US" dirty="0" err="1"/>
              <a:t>Αυτό</a:t>
            </a:r>
            <a:r>
              <a:rPr lang="en-US" dirty="0"/>
              <a:t> θα </a:t>
            </a:r>
            <a:r>
              <a:rPr lang="en-US" dirty="0" err="1"/>
              <a:t>τροφοδοτήσει</a:t>
            </a:r>
            <a:r>
              <a:rPr lang="en-US" dirty="0"/>
              <a:t> </a:t>
            </a:r>
            <a:r>
              <a:rPr lang="en-US" dirty="0" smtClean="0"/>
              <a:t>τ</a:t>
            </a:r>
            <a:r>
              <a:rPr lang="el-GR" dirty="0" smtClean="0"/>
              <a:t>ην «Οδηγός της Τάξης»</a:t>
            </a:r>
            <a:r>
              <a:rPr lang="en-US" dirty="0" smtClean="0"/>
              <a:t> </a:t>
            </a:r>
            <a:r>
              <a:rPr lang="el-GR" dirty="0" smtClean="0"/>
              <a:t>(</a:t>
            </a:r>
            <a:r>
              <a:rPr lang="en-US" dirty="0" smtClean="0"/>
              <a:t>Classroom Compass</a:t>
            </a:r>
            <a:r>
              <a:rPr lang="el-GR" dirty="0" smtClean="0"/>
              <a:t>)</a:t>
            </a:r>
            <a:r>
              <a:rPr lang="en-US" dirty="0" smtClean="0"/>
              <a:t> </a:t>
            </a:r>
            <a:r>
              <a:rPr lang="en-US" dirty="0"/>
              <a:t>π</a:t>
            </a:r>
            <a:r>
              <a:rPr lang="en-US" dirty="0" err="1"/>
              <a:t>ου</a:t>
            </a:r>
            <a:r>
              <a:rPr lang="en-US" dirty="0"/>
              <a:t> θα </a:t>
            </a:r>
            <a:r>
              <a:rPr lang="en-US" dirty="0" err="1"/>
              <a:t>δημιουργήσουν</a:t>
            </a:r>
            <a:r>
              <a:rPr lang="en-US" dirty="0"/>
              <a:t> από </a:t>
            </a:r>
            <a:r>
              <a:rPr lang="en-US" dirty="0" err="1"/>
              <a:t>κοινού</a:t>
            </a:r>
            <a:r>
              <a:rPr lang="en-US" dirty="0"/>
              <a:t> </a:t>
            </a:r>
            <a:r>
              <a:rPr lang="en-US" dirty="0" err="1"/>
              <a:t>με</a:t>
            </a:r>
            <a:r>
              <a:rPr lang="en-US" dirty="0"/>
              <a:t> </a:t>
            </a:r>
            <a:r>
              <a:rPr lang="en-US" dirty="0" smtClean="0"/>
              <a:t>τους</a:t>
            </a:r>
            <a:r>
              <a:rPr lang="el-GR" dirty="0" smtClean="0"/>
              <a:t>/τις</a:t>
            </a:r>
            <a:r>
              <a:rPr lang="en-US" dirty="0" smtClean="0"/>
              <a:t> </a:t>
            </a:r>
            <a:r>
              <a:rPr lang="el-GR" dirty="0" smtClean="0"/>
              <a:t>μαθητές/-</a:t>
            </a:r>
            <a:r>
              <a:rPr lang="el-GR" dirty="0" err="1" smtClean="0"/>
              <a:t>τριες</a:t>
            </a:r>
            <a:r>
              <a:rPr lang="en-US" dirty="0" smtClean="0"/>
              <a:t> </a:t>
            </a:r>
            <a:r>
              <a:rPr lang="el-GR" dirty="0" smtClean="0"/>
              <a:t>στη συνέχει</a:t>
            </a:r>
            <a:r>
              <a:rPr lang="en-US" dirty="0" smtClean="0"/>
              <a:t>α</a:t>
            </a:r>
            <a:r>
              <a:rPr lang="en-US" dirty="0"/>
              <a:t>».</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87" name="Google Shape;38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46</a:t>
            </a:fld>
            <a:endParaRPr sz="1200">
              <a:latin typeface="Calibri"/>
              <a:ea typeface="Calibri"/>
              <a:cs typeface="Calibri"/>
              <a:sym typeface="Calibri"/>
            </a:endParaRPr>
          </a:p>
        </p:txBody>
      </p:sp>
    </p:spTree>
    <p:extLst>
      <p:ext uri="{BB962C8B-B14F-4D97-AF65-F5344CB8AC3E}">
        <p14:creationId xmlns:p14="http://schemas.microsoft.com/office/powerpoint/2010/main" val="26073542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3" name="Google Shape;39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7239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Εξηγήστε ότι κα</a:t>
            </a:r>
            <a:r>
              <a:rPr lang="en-US" dirty="0" err="1"/>
              <a:t>μί</a:t>
            </a:r>
            <a:r>
              <a:rPr lang="en-US" dirty="0"/>
              <a:t>α μέθοδος από μόνη της δεν δίνει την πλήρη εικόνα. </a:t>
            </a:r>
            <a:r>
              <a:rPr lang="en-US" dirty="0" err="1"/>
              <a:t>Ενθ</a:t>
            </a:r>
            <a:r>
              <a:rPr lang="en-US" dirty="0"/>
              <a:t>αρρύνετε </a:t>
            </a:r>
            <a:r>
              <a:rPr lang="el-GR" dirty="0" smtClean="0"/>
              <a:t>τους/τις εκπαιδευτικούς</a:t>
            </a:r>
            <a:r>
              <a:rPr lang="en-US" dirty="0" smtClean="0"/>
              <a:t> </a:t>
            </a:r>
            <a:r>
              <a:rPr lang="en-US" dirty="0"/>
              <a:t>να </a:t>
            </a:r>
            <a:r>
              <a:rPr lang="en-US" dirty="0" err="1"/>
              <a:t>συνδυάζουν</a:t>
            </a:r>
            <a:r>
              <a:rPr lang="en-US" dirty="0"/>
              <a:t> </a:t>
            </a:r>
            <a:r>
              <a:rPr lang="en-US" dirty="0" err="1"/>
              <a:t>δι</a:t>
            </a:r>
            <a:r>
              <a:rPr lang="en-US" dirty="0"/>
              <a:t>αφορετικές προσεγγίσεις ανάλογα με τον στόχο. </a:t>
            </a:r>
            <a:r>
              <a:rPr lang="en-US" dirty="0" err="1"/>
              <a:t>Τονίστε</a:t>
            </a:r>
            <a:r>
              <a:rPr lang="en-US" dirty="0"/>
              <a:t> ότι η επ</a:t>
            </a:r>
            <a:r>
              <a:rPr lang="en-US" dirty="0" err="1"/>
              <a:t>ιλογή</a:t>
            </a:r>
            <a:r>
              <a:rPr lang="en-US" dirty="0"/>
              <a:t> </a:t>
            </a:r>
            <a:r>
              <a:rPr lang="en-US" dirty="0" err="1"/>
              <a:t>της</a:t>
            </a:r>
            <a:r>
              <a:rPr lang="en-US" dirty="0"/>
              <a:t> </a:t>
            </a:r>
            <a:r>
              <a:rPr lang="en-US" dirty="0" err="1"/>
              <a:t>σωστής</a:t>
            </a:r>
            <a:r>
              <a:rPr lang="en-US" dirty="0"/>
              <a:t> </a:t>
            </a:r>
            <a:r>
              <a:rPr lang="en-US" dirty="0" err="1"/>
              <a:t>μεθόδου</a:t>
            </a:r>
            <a:r>
              <a:rPr lang="en-US" dirty="0"/>
              <a:t> </a:t>
            </a:r>
            <a:r>
              <a:rPr lang="el-GR" dirty="0" smtClean="0"/>
              <a:t>θα </a:t>
            </a:r>
            <a:r>
              <a:rPr lang="en-US" dirty="0" smtClean="0"/>
              <a:t>τους</a:t>
            </a:r>
            <a:r>
              <a:rPr lang="el-GR" dirty="0" smtClean="0"/>
              <a:t>/τις</a:t>
            </a:r>
            <a:r>
              <a:rPr lang="en-US" dirty="0" smtClean="0"/>
              <a:t> β</a:t>
            </a:r>
            <a:r>
              <a:rPr lang="en-US" dirty="0" err="1" smtClean="0"/>
              <a:t>οηθ</a:t>
            </a:r>
            <a:r>
              <a:rPr lang="el-GR" dirty="0" err="1" smtClean="0"/>
              <a:t>ήσει</a:t>
            </a:r>
            <a:r>
              <a:rPr lang="en-US" dirty="0" smtClean="0"/>
              <a:t> </a:t>
            </a:r>
            <a:r>
              <a:rPr lang="en-US" dirty="0"/>
              <a:t>να κατα</a:t>
            </a:r>
            <a:r>
              <a:rPr lang="en-US" dirty="0" err="1"/>
              <a:t>νοήσουν</a:t>
            </a:r>
            <a:r>
              <a:rPr lang="en-US" dirty="0"/>
              <a:t> </a:t>
            </a:r>
            <a:r>
              <a:rPr lang="en-US" dirty="0" err="1"/>
              <a:t>με</a:t>
            </a:r>
            <a:r>
              <a:rPr lang="en-US" dirty="0"/>
              <a:t> </a:t>
            </a:r>
            <a:r>
              <a:rPr lang="en-US" dirty="0" err="1"/>
              <a:t>μεγ</a:t>
            </a:r>
            <a:r>
              <a:rPr lang="en-US" dirty="0"/>
              <a:t>αλύτερη ακρίβεια τις ψηφιακές συνήθειες και να ανταποκριθούν με καλύτερες στρατηγικές.</a:t>
            </a:r>
            <a:endParaRPr dirty="0"/>
          </a:p>
        </p:txBody>
      </p:sp>
      <p:sp>
        <p:nvSpPr>
          <p:cNvPr id="412" name="Google Shape;412;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48</a:t>
            </a:fld>
            <a:endParaRPr sz="1200">
              <a:latin typeface="Calibri"/>
              <a:ea typeface="Calibri"/>
              <a:cs typeface="Calibri"/>
              <a:sym typeface="Calibri"/>
            </a:endParaRPr>
          </a:p>
        </p:txBody>
      </p:sp>
    </p:spTree>
    <p:extLst>
      <p:ext uri="{BB962C8B-B14F-4D97-AF65-F5344CB8AC3E}">
        <p14:creationId xmlns:p14="http://schemas.microsoft.com/office/powerpoint/2010/main" val="650603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998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1795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8888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692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1788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2456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0973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8424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6727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991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Αυτή</a:t>
            </a:r>
            <a:r>
              <a:rPr lang="en-US" dirty="0"/>
              <a:t> η </a:t>
            </a:r>
            <a:r>
              <a:rPr lang="en-US" dirty="0" err="1"/>
              <a:t>δι</a:t>
            </a:r>
            <a:r>
              <a:rPr lang="en-US" dirty="0"/>
              <a:t>αφάνεια εξηγεί γιατί εισάγουμε το Εργαλείο Παρατήρησης Τάξης σε αυτό το σημείο της εκπαίδευσης.</a:t>
            </a:r>
            <a:br>
              <a:rPr lang="en-US" dirty="0"/>
            </a:br>
            <a:r>
              <a:rPr lang="en-US" dirty="0" err="1"/>
              <a:t>Μέχρι</a:t>
            </a:r>
            <a:r>
              <a:rPr lang="en-US" dirty="0"/>
              <a:t> </a:t>
            </a:r>
            <a:r>
              <a:rPr lang="en-US" dirty="0" err="1"/>
              <a:t>τώρ</a:t>
            </a:r>
            <a:r>
              <a:rPr lang="en-US" dirty="0"/>
              <a:t>α, </a:t>
            </a:r>
            <a:r>
              <a:rPr lang="el-GR" dirty="0" err="1" smtClean="0"/>
              <a:t>μάθ</a:t>
            </a:r>
            <a:r>
              <a:rPr lang="en-US" dirty="0" smtClean="0"/>
              <a:t>α</a:t>
            </a:r>
            <a:r>
              <a:rPr lang="en-US" dirty="0" err="1" smtClean="0"/>
              <a:t>με</a:t>
            </a:r>
            <a:r>
              <a:rPr lang="en-US" dirty="0" smtClean="0"/>
              <a:t> </a:t>
            </a:r>
            <a:r>
              <a:rPr lang="en-US" dirty="0"/>
              <a:t>πώς να αξιολογούμε την ψηφιακή ευημερία χρησιμοποιώντας τον Δείκτη PERMA για </a:t>
            </a:r>
            <a:r>
              <a:rPr lang="el-GR" dirty="0" smtClean="0"/>
              <a:t>Μαθητές</a:t>
            </a:r>
            <a:r>
              <a:rPr lang="el-GR" dirty="0" smtClean="0"/>
              <a:t>/-</a:t>
            </a:r>
            <a:r>
              <a:rPr lang="el-GR" dirty="0" err="1" smtClean="0"/>
              <a:t>τριες</a:t>
            </a:r>
            <a:r>
              <a:rPr lang="en-US" dirty="0" smtClean="0"/>
              <a:t>. </a:t>
            </a:r>
            <a:r>
              <a:rPr lang="en-US" dirty="0" err="1"/>
              <a:t>Αυτό</a:t>
            </a:r>
            <a:r>
              <a:rPr lang="en-US" dirty="0"/>
              <a:t> </a:t>
            </a:r>
            <a:r>
              <a:rPr lang="en-US" dirty="0" err="1"/>
              <a:t>το</a:t>
            </a:r>
            <a:r>
              <a:rPr lang="en-US" dirty="0"/>
              <a:t> </a:t>
            </a:r>
            <a:r>
              <a:rPr lang="en-US" dirty="0" err="1"/>
              <a:t>εργ</a:t>
            </a:r>
            <a:r>
              <a:rPr lang="en-US" dirty="0"/>
              <a:t>αλείο συμπληρώνει αυτή τη </a:t>
            </a:r>
            <a:r>
              <a:rPr lang="en-US" dirty="0" smtClean="0"/>
              <a:t>διαδικασία </a:t>
            </a:r>
            <a:r>
              <a:rPr lang="en-US" dirty="0"/>
              <a:t>βοηθώντας σας να παρατηρήσετε την πραγματική συμπεριφορά στην τάξη.</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Οι</a:t>
            </a:r>
            <a:r>
              <a:rPr lang="en-US" dirty="0"/>
              <a:t> </a:t>
            </a:r>
            <a:r>
              <a:rPr lang="el-GR" dirty="0" smtClean="0"/>
              <a:t>μαθητές/-</a:t>
            </a:r>
            <a:r>
              <a:rPr lang="el-GR" dirty="0" err="1" smtClean="0"/>
              <a:t>τριες</a:t>
            </a:r>
            <a:r>
              <a:rPr lang="en-US" dirty="0" smtClean="0"/>
              <a:t> </a:t>
            </a:r>
            <a:r>
              <a:rPr lang="en-US" dirty="0" err="1"/>
              <a:t>συχνά</a:t>
            </a:r>
            <a:r>
              <a:rPr lang="en-US" dirty="0"/>
              <a:t> </a:t>
            </a:r>
            <a:r>
              <a:rPr lang="en-US" dirty="0" err="1"/>
              <a:t>εκφράζουν</a:t>
            </a:r>
            <a:r>
              <a:rPr lang="en-US" dirty="0"/>
              <a:t> </a:t>
            </a:r>
            <a:r>
              <a:rPr lang="en-US" dirty="0" err="1"/>
              <a:t>την</a:t>
            </a:r>
            <a:r>
              <a:rPr lang="en-US" dirty="0"/>
              <a:t> </a:t>
            </a:r>
            <a:r>
              <a:rPr lang="en-US" dirty="0" err="1"/>
              <a:t>ψηφι</a:t>
            </a:r>
            <a:r>
              <a:rPr lang="en-US" dirty="0"/>
              <a:t>ακή τους ευημερία μέσω πράξεων, όχι μόνο μέσω αυτοαναφορών. Η παρα</a:t>
            </a:r>
            <a:r>
              <a:rPr lang="en-US" dirty="0" err="1"/>
              <a:t>τήρηση</a:t>
            </a:r>
            <a:r>
              <a:rPr lang="en-US" dirty="0"/>
              <a:t> σας β</a:t>
            </a:r>
            <a:r>
              <a:rPr lang="en-US" dirty="0" err="1"/>
              <a:t>οηθά</a:t>
            </a:r>
            <a:r>
              <a:rPr lang="en-US" dirty="0"/>
              <a:t> να κατα</a:t>
            </a:r>
            <a:r>
              <a:rPr lang="en-US" dirty="0" err="1"/>
              <a:t>νοήσετε</a:t>
            </a:r>
            <a:r>
              <a:rPr lang="en-US" dirty="0"/>
              <a:t> </a:t>
            </a:r>
            <a:r>
              <a:rPr lang="en-US" dirty="0" err="1"/>
              <a:t>τι</a:t>
            </a:r>
            <a:r>
              <a:rPr lang="en-US" dirty="0"/>
              <a:t> </a:t>
            </a:r>
            <a:r>
              <a:rPr lang="en-US" dirty="0" err="1"/>
              <a:t>συμ</a:t>
            </a:r>
            <a:r>
              <a:rPr lang="en-US" dirty="0"/>
              <a:t>βαίνει στην πράξη: </a:t>
            </a:r>
            <a:r>
              <a:rPr lang="en-US" dirty="0" smtClean="0"/>
              <a:t>ποιος</a:t>
            </a:r>
            <a:r>
              <a:rPr lang="el-GR" dirty="0" smtClean="0"/>
              <a:t>/ποια μαθητής/-</a:t>
            </a:r>
            <a:r>
              <a:rPr lang="el-GR" dirty="0" err="1" smtClean="0"/>
              <a:t>τρια</a:t>
            </a:r>
            <a:r>
              <a:rPr lang="en-US" dirty="0" smtClean="0"/>
              <a:t> </a:t>
            </a:r>
            <a:r>
              <a:rPr lang="en-US" dirty="0"/>
              <a:t>είναι </a:t>
            </a:r>
            <a:r>
              <a:rPr lang="en-US" dirty="0" smtClean="0"/>
              <a:t>α</a:t>
            </a:r>
            <a:r>
              <a:rPr lang="en-US" dirty="0" err="1" smtClean="0"/>
              <a:t>φοσιωμένος</a:t>
            </a:r>
            <a:r>
              <a:rPr lang="el-GR" dirty="0" smtClean="0"/>
              <a:t>/-</a:t>
            </a:r>
            <a:r>
              <a:rPr lang="el-GR" dirty="0" err="1" smtClean="0"/>
              <a:t>νη</a:t>
            </a:r>
            <a:r>
              <a:rPr lang="en-US" dirty="0" smtClean="0"/>
              <a:t>, π</a:t>
            </a:r>
            <a:r>
              <a:rPr lang="en-US" dirty="0" err="1" smtClean="0"/>
              <a:t>οιος</a:t>
            </a:r>
            <a:r>
              <a:rPr lang="el-GR" dirty="0" smtClean="0"/>
              <a:t>/ποια</a:t>
            </a:r>
            <a:r>
              <a:rPr lang="en-US" dirty="0" smtClean="0"/>
              <a:t> </a:t>
            </a:r>
            <a:r>
              <a:rPr lang="en-US" dirty="0"/>
              <a:t>είναι </a:t>
            </a:r>
            <a:r>
              <a:rPr lang="en-US" dirty="0" smtClean="0"/>
              <a:t>απ</a:t>
            </a:r>
            <a:r>
              <a:rPr lang="en-US" dirty="0" err="1" smtClean="0"/>
              <a:t>ογοητευμένος</a:t>
            </a:r>
            <a:r>
              <a:rPr lang="el-GR" dirty="0" smtClean="0"/>
              <a:t>/-</a:t>
            </a:r>
            <a:r>
              <a:rPr lang="el-GR" dirty="0" err="1" smtClean="0"/>
              <a:t>νη</a:t>
            </a:r>
            <a:r>
              <a:rPr lang="en-US" dirty="0" smtClean="0"/>
              <a:t>, π</a:t>
            </a:r>
            <a:r>
              <a:rPr lang="en-US" dirty="0" err="1" smtClean="0"/>
              <a:t>οιος</a:t>
            </a:r>
            <a:r>
              <a:rPr lang="el-GR" dirty="0" smtClean="0"/>
              <a:t>/ποια</a:t>
            </a:r>
            <a:r>
              <a:rPr lang="en-US" dirty="0" smtClean="0"/>
              <a:t> </a:t>
            </a:r>
            <a:r>
              <a:rPr lang="en-US" dirty="0"/>
              <a:t>δυσκολεύεται να συγκεντρωθεί και </a:t>
            </a:r>
            <a:r>
              <a:rPr lang="en-US" dirty="0" smtClean="0"/>
              <a:t>ποιος</a:t>
            </a:r>
            <a:r>
              <a:rPr lang="el-GR" dirty="0" smtClean="0"/>
              <a:t>/ποια</a:t>
            </a:r>
            <a:r>
              <a:rPr lang="en-US" dirty="0" smtClean="0"/>
              <a:t> </a:t>
            </a:r>
            <a:r>
              <a:rPr lang="el-GR" dirty="0" smtClean="0"/>
              <a:t>προοδεύει</a:t>
            </a:r>
            <a:r>
              <a:rPr lang="en-US" dirty="0" smtClean="0"/>
              <a:t> </a:t>
            </a:r>
            <a:r>
              <a:rPr lang="en-US" dirty="0"/>
              <a:t>όταν χρησιμοποιεί ψηφιακά εργαλεία.</a:t>
            </a:r>
            <a:endParaRPr dirty="0"/>
          </a:p>
          <a:p>
            <a:pPr marL="457200" marR="0" lvl="0" indent="-228600" algn="l" rtl="0">
              <a:lnSpc>
                <a:spcPct val="100000"/>
              </a:lnSpc>
              <a:spcBef>
                <a:spcPts val="0"/>
              </a:spcBef>
              <a:spcAft>
                <a:spcPts val="0"/>
              </a:spcAft>
              <a:buClr>
                <a:srgbClr val="000000"/>
              </a:buClr>
              <a:buSzPts val="1400"/>
              <a:buFont typeface="Arial"/>
              <a:buNone/>
            </a:pPr>
            <a:r>
              <a:rPr lang="el-GR" dirty="0" smtClean="0"/>
              <a:t>Επιπλέον,</a:t>
            </a:r>
            <a:r>
              <a:rPr lang="el-GR" baseline="0" dirty="0" smtClean="0"/>
              <a:t> α</a:t>
            </a:r>
            <a:r>
              <a:rPr lang="en-US" dirty="0" err="1" smtClean="0"/>
              <a:t>υτό</a:t>
            </a:r>
            <a:r>
              <a:rPr lang="en-US" dirty="0" smtClean="0"/>
              <a:t> </a:t>
            </a:r>
            <a:r>
              <a:rPr lang="en-US" dirty="0" err="1"/>
              <a:t>συνδέετ</a:t>
            </a:r>
            <a:r>
              <a:rPr lang="en-US" dirty="0"/>
              <a:t>αι </a:t>
            </a:r>
            <a:r>
              <a:rPr lang="en-US" dirty="0" smtClean="0"/>
              <a:t>άμεσα </a:t>
            </a:r>
            <a:r>
              <a:rPr lang="en-US" dirty="0"/>
              <a:t>με τους τομείς PERMA. </a:t>
            </a:r>
            <a:r>
              <a:rPr lang="en-US" dirty="0" err="1"/>
              <a:t>Στις</a:t>
            </a:r>
            <a:r>
              <a:rPr lang="en-US" dirty="0"/>
              <a:t> </a:t>
            </a:r>
            <a:r>
              <a:rPr lang="en-US" dirty="0" smtClean="0"/>
              <a:t>παρα</a:t>
            </a:r>
            <a:r>
              <a:rPr lang="en-US" dirty="0" err="1" smtClean="0"/>
              <a:t>τηρήσεις</a:t>
            </a:r>
            <a:r>
              <a:rPr lang="el-GR" dirty="0" smtClean="0"/>
              <a:t>,</a:t>
            </a:r>
            <a:r>
              <a:rPr lang="en-US" dirty="0" smtClean="0"/>
              <a:t> </a:t>
            </a:r>
            <a:r>
              <a:rPr lang="en-US" dirty="0"/>
              <a:t>θα </a:t>
            </a:r>
            <a:r>
              <a:rPr lang="en-US" dirty="0" smtClean="0"/>
              <a:t>π</a:t>
            </a:r>
            <a:r>
              <a:rPr lang="el-GR" dirty="0" smtClean="0"/>
              <a:t>ρέπει</a:t>
            </a:r>
            <a:r>
              <a:rPr lang="el-GR" baseline="0" dirty="0" smtClean="0"/>
              <a:t> να προσέξετε</a:t>
            </a:r>
            <a:r>
              <a:rPr lang="en-US" dirty="0" smtClean="0"/>
              <a:t> </a:t>
            </a:r>
            <a:r>
              <a:rPr lang="en-US" dirty="0" err="1"/>
              <a:t>συν</a:t>
            </a:r>
            <a:r>
              <a:rPr lang="en-US" dirty="0"/>
              <a:t>αισθηματικά σημάδια για </a:t>
            </a:r>
            <a:r>
              <a:rPr lang="el-GR" dirty="0" smtClean="0"/>
              <a:t>τα Θ</a:t>
            </a:r>
            <a:r>
              <a:rPr lang="en-US" dirty="0" err="1" smtClean="0"/>
              <a:t>ετικ</a:t>
            </a:r>
            <a:r>
              <a:rPr lang="el-GR" dirty="0" smtClean="0"/>
              <a:t>ά</a:t>
            </a:r>
            <a:r>
              <a:rPr lang="en-US" dirty="0" smtClean="0"/>
              <a:t> </a:t>
            </a:r>
            <a:r>
              <a:rPr lang="el-GR" dirty="0" smtClean="0"/>
              <a:t>Σ</a:t>
            </a:r>
            <a:r>
              <a:rPr lang="en-US" dirty="0" err="1" smtClean="0"/>
              <a:t>υν</a:t>
            </a:r>
            <a:r>
              <a:rPr lang="en-US" dirty="0" smtClean="0"/>
              <a:t>αισθήματα</a:t>
            </a:r>
            <a:r>
              <a:rPr lang="en-US" dirty="0"/>
              <a:t>, σημάδια συγκέντρωσης ή απόσπασης της προσοχής για </a:t>
            </a:r>
            <a:r>
              <a:rPr lang="el-GR" dirty="0" smtClean="0"/>
              <a:t>τη Δέσμευση</a:t>
            </a:r>
            <a:r>
              <a:rPr lang="en-US" dirty="0" smtClean="0"/>
              <a:t>ή</a:t>
            </a:r>
            <a:r>
              <a:rPr lang="en-US" dirty="0"/>
              <a:t>, μοτίβα αλληλεπίδρασης για </a:t>
            </a:r>
            <a:r>
              <a:rPr lang="el-GR" dirty="0" smtClean="0"/>
              <a:t>τις Σ</a:t>
            </a:r>
            <a:r>
              <a:rPr lang="en-US" dirty="0" err="1" smtClean="0"/>
              <a:t>χέσεις</a:t>
            </a:r>
            <a:r>
              <a:rPr lang="en-US" dirty="0" smtClean="0"/>
              <a:t> </a:t>
            </a:r>
            <a:r>
              <a:rPr lang="en-US" dirty="0"/>
              <a:t>και </a:t>
            </a:r>
            <a:r>
              <a:rPr lang="en-US" dirty="0" err="1"/>
              <a:t>δείκτες</a:t>
            </a:r>
            <a:r>
              <a:rPr lang="en-US" dirty="0"/>
              <a:t> </a:t>
            </a:r>
            <a:r>
              <a:rPr lang="el-GR" dirty="0" smtClean="0"/>
              <a:t>που αφορούν το Νόημα</a:t>
            </a:r>
            <a:r>
              <a:rPr lang="en-US" dirty="0" smtClean="0"/>
              <a:t> </a:t>
            </a:r>
            <a:r>
              <a:rPr lang="en-US" dirty="0"/>
              <a:t>και </a:t>
            </a:r>
            <a:r>
              <a:rPr lang="el-GR" dirty="0" smtClean="0"/>
              <a:t>το Επίτευγμα</a:t>
            </a:r>
            <a:r>
              <a:rPr lang="en-US" dirty="0" smtClean="0"/>
              <a:t> </a:t>
            </a:r>
            <a:r>
              <a:rPr lang="en-US" dirty="0"/>
              <a:t>κατά τη διάρκεια ψηφιακών εργασιών.</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Ο </a:t>
            </a:r>
            <a:r>
              <a:rPr lang="en-US" dirty="0" err="1"/>
              <a:t>στόχος</a:t>
            </a:r>
            <a:r>
              <a:rPr lang="en-US" dirty="0"/>
              <a:t> </a:t>
            </a:r>
            <a:r>
              <a:rPr lang="en-US" dirty="0" err="1"/>
              <a:t>είν</a:t>
            </a:r>
            <a:r>
              <a:rPr lang="en-US" dirty="0"/>
              <a:t>αι να σας δώσει μια πληρέστερη εικόνα των ψηφιακών συνηθειών των </a:t>
            </a:r>
            <a:r>
              <a:rPr lang="el-GR" dirty="0" smtClean="0"/>
              <a:t>μαθητών/-τριών</a:t>
            </a:r>
            <a:r>
              <a:rPr lang="en-US" dirty="0" smtClean="0"/>
              <a:t> </a:t>
            </a:r>
            <a:r>
              <a:rPr lang="en-US" dirty="0"/>
              <a:t>σας, </a:t>
            </a:r>
            <a:r>
              <a:rPr lang="en-US" dirty="0" err="1"/>
              <a:t>ώστε</a:t>
            </a:r>
            <a:r>
              <a:rPr lang="en-US" dirty="0"/>
              <a:t> να μπ</a:t>
            </a:r>
            <a:r>
              <a:rPr lang="en-US" dirty="0" err="1"/>
              <a:t>ορείτε</a:t>
            </a:r>
            <a:r>
              <a:rPr lang="en-US" dirty="0"/>
              <a:t> να </a:t>
            </a:r>
            <a:r>
              <a:rPr lang="en-US" dirty="0" err="1"/>
              <a:t>εξ</a:t>
            </a:r>
            <a:r>
              <a:rPr lang="en-US" dirty="0"/>
              <a:t>ατομικεύσετε τις στρατηγικές διδασκαλίας σας και να προετοιμαστείτε πιο αποτελεσματικά για τη δημιουργία </a:t>
            </a:r>
            <a:r>
              <a:rPr lang="en-US" dirty="0" smtClean="0"/>
              <a:t>τ</a:t>
            </a:r>
            <a:r>
              <a:rPr lang="el-GR" dirty="0" smtClean="0"/>
              <a:t>ης</a:t>
            </a:r>
            <a:r>
              <a:rPr lang="el-GR" baseline="0" dirty="0" smtClean="0"/>
              <a:t> «Οδηγός της Τάξης»</a:t>
            </a:r>
            <a:r>
              <a:rPr lang="en-US" dirty="0" smtClean="0"/>
              <a:t> </a:t>
            </a:r>
            <a:r>
              <a:rPr lang="el-GR" dirty="0" smtClean="0"/>
              <a:t>(</a:t>
            </a:r>
            <a:r>
              <a:rPr lang="en-US" dirty="0" smtClean="0"/>
              <a:t>Classroom Compass</a:t>
            </a:r>
            <a:r>
              <a:rPr lang="el-GR" dirty="0" smtClean="0"/>
              <a:t>)</a:t>
            </a:r>
            <a:r>
              <a:rPr lang="en-US" dirty="0" smtClean="0"/>
              <a:t> </a:t>
            </a:r>
            <a:r>
              <a:rPr lang="el-GR" dirty="0" smtClean="0"/>
              <a:t>στη συνέχεια του κεφαλαίου</a:t>
            </a:r>
            <a:r>
              <a:rPr lang="en-US" dirty="0" smtClean="0"/>
              <a:t>.</a:t>
            </a:r>
            <a:endParaRPr dirty="0"/>
          </a:p>
        </p:txBody>
      </p:sp>
      <p:sp>
        <p:nvSpPr>
          <p:cNvPr id="478" name="Google Shape;478;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58</a:t>
            </a:fld>
            <a:endParaRPr sz="1200">
              <a:latin typeface="Calibri"/>
              <a:ea typeface="Calibri"/>
              <a:cs typeface="Calibri"/>
              <a:sym typeface="Calibri"/>
            </a:endParaRPr>
          </a:p>
        </p:txBody>
      </p:sp>
    </p:spTree>
    <p:extLst>
      <p:ext uri="{BB962C8B-B14F-4D97-AF65-F5344CB8AC3E}">
        <p14:creationId xmlns:p14="http://schemas.microsoft.com/office/powerpoint/2010/main" val="20418122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Αυτή</a:t>
            </a:r>
            <a:r>
              <a:rPr lang="en-US" dirty="0"/>
              <a:t> η </a:t>
            </a:r>
            <a:r>
              <a:rPr lang="en-US" dirty="0" err="1"/>
              <a:t>δι</a:t>
            </a:r>
            <a:r>
              <a:rPr lang="en-US" dirty="0"/>
              <a:t>αφάνεια σας βοηθά να μεταφράσετε το </a:t>
            </a:r>
            <a:r>
              <a:rPr lang="el-GR" dirty="0" smtClean="0"/>
              <a:t>Π</a:t>
            </a:r>
            <a:r>
              <a:rPr lang="en-US" dirty="0" smtClean="0"/>
              <a:t>λα</a:t>
            </a:r>
            <a:r>
              <a:rPr lang="en-US" dirty="0" err="1" smtClean="0"/>
              <a:t>ίσιο</a:t>
            </a:r>
            <a:r>
              <a:rPr lang="en-US" dirty="0" smtClean="0"/>
              <a:t> </a:t>
            </a:r>
            <a:r>
              <a:rPr lang="en-US" dirty="0"/>
              <a:t>PERMA σε παρατήρηση στην τάξη.</a:t>
            </a:r>
            <a:br>
              <a:rPr lang="en-US" dirty="0"/>
            </a:br>
            <a:r>
              <a:rPr lang="en-US" dirty="0" err="1"/>
              <a:t>Μέχρι</a:t>
            </a:r>
            <a:r>
              <a:rPr lang="en-US" dirty="0"/>
              <a:t> </a:t>
            </a:r>
            <a:r>
              <a:rPr lang="en-US" dirty="0" err="1"/>
              <a:t>τώρ</a:t>
            </a:r>
            <a:r>
              <a:rPr lang="en-US" dirty="0"/>
              <a:t>α, εστιάσαμε στον Δείκτη. </a:t>
            </a:r>
            <a:r>
              <a:rPr lang="en-US" dirty="0" err="1"/>
              <a:t>Τώρ</a:t>
            </a:r>
            <a:r>
              <a:rPr lang="en-US" dirty="0"/>
              <a:t>α, τον συμπληρώνουμε με πραγματική συμπεριφορά.</a:t>
            </a:r>
            <a:br>
              <a:rPr lang="en-US" dirty="0"/>
            </a:br>
            <a:r>
              <a:rPr lang="en-US" dirty="0" err="1"/>
              <a:t>Οι</a:t>
            </a:r>
            <a:r>
              <a:rPr lang="en-US" dirty="0"/>
              <a:t> </a:t>
            </a:r>
            <a:r>
              <a:rPr lang="el-GR" dirty="0" smtClean="0"/>
              <a:t>μαθητές/-</a:t>
            </a:r>
            <a:r>
              <a:rPr lang="el-GR" dirty="0" err="1" smtClean="0"/>
              <a:t>τριες</a:t>
            </a:r>
            <a:r>
              <a:rPr lang="en-US" dirty="0" smtClean="0"/>
              <a:t> </a:t>
            </a:r>
            <a:r>
              <a:rPr lang="en-US" dirty="0" err="1"/>
              <a:t>συχνά</a:t>
            </a:r>
            <a:r>
              <a:rPr lang="en-US" dirty="0"/>
              <a:t> </a:t>
            </a:r>
            <a:r>
              <a:rPr lang="en-US" dirty="0" err="1"/>
              <a:t>δείχνουν</a:t>
            </a:r>
            <a:r>
              <a:rPr lang="en-US" dirty="0"/>
              <a:t> </a:t>
            </a:r>
            <a:r>
              <a:rPr lang="en-US" dirty="0" err="1"/>
              <a:t>το</a:t>
            </a:r>
            <a:r>
              <a:rPr lang="en-US" dirty="0"/>
              <a:t> επίπ</a:t>
            </a:r>
            <a:r>
              <a:rPr lang="en-US" dirty="0" err="1"/>
              <a:t>εδο</a:t>
            </a:r>
            <a:r>
              <a:rPr lang="en-US" dirty="0"/>
              <a:t> </a:t>
            </a:r>
            <a:r>
              <a:rPr lang="en-US" dirty="0" err="1"/>
              <a:t>της</a:t>
            </a:r>
            <a:r>
              <a:rPr lang="en-US" dirty="0"/>
              <a:t> </a:t>
            </a:r>
            <a:r>
              <a:rPr lang="en-US" dirty="0" err="1"/>
              <a:t>ψηφι</a:t>
            </a:r>
            <a:r>
              <a:rPr lang="en-US" dirty="0"/>
              <a:t>ακής τους ευημερίας μέσω μικρών ενεργειών: πώς συγκεντρώνονται, πώς αλληλεπιδρούν, πόσο </a:t>
            </a:r>
            <a:r>
              <a:rPr lang="en-US" dirty="0" smtClean="0"/>
              <a:t>σίγουροι</a:t>
            </a:r>
            <a:r>
              <a:rPr lang="el-GR" dirty="0" smtClean="0"/>
              <a:t>/-</a:t>
            </a:r>
            <a:r>
              <a:rPr lang="el-GR" dirty="0" err="1" smtClean="0"/>
              <a:t>ρες</a:t>
            </a:r>
            <a:r>
              <a:rPr lang="en-US" dirty="0" smtClean="0"/>
              <a:t> </a:t>
            </a:r>
            <a:r>
              <a:rPr lang="en-US" dirty="0"/>
              <a:t>αισθάνονται ή πόσο εύκολα απογοητεύονται.</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Ο π</a:t>
            </a:r>
            <a:r>
              <a:rPr lang="en-US" dirty="0" err="1"/>
              <a:t>ίν</a:t>
            </a:r>
            <a:r>
              <a:rPr lang="en-US" dirty="0"/>
              <a:t>ακας δείχνει </a:t>
            </a:r>
            <a:r>
              <a:rPr lang="en-US" dirty="0" smtClean="0"/>
              <a:t>τι </a:t>
            </a:r>
            <a:r>
              <a:rPr lang="en-US" dirty="0"/>
              <a:t>πρέπει να προσέξετε σε κάθε </a:t>
            </a:r>
            <a:r>
              <a:rPr lang="el-GR" dirty="0" smtClean="0"/>
              <a:t>τομέα</a:t>
            </a:r>
            <a:r>
              <a:rPr lang="en-US" dirty="0" smtClean="0"/>
              <a:t> </a:t>
            </a:r>
            <a:r>
              <a:rPr lang="en-US" dirty="0"/>
              <a:t>του PERMA.</a:t>
            </a:r>
            <a:br>
              <a:rPr lang="en-US" dirty="0"/>
            </a:br>
            <a:r>
              <a:rPr lang="en-US" dirty="0"/>
              <a:t>• </a:t>
            </a:r>
            <a:r>
              <a:rPr lang="en-US" b="1" dirty="0" err="1" smtClean="0"/>
              <a:t>Θετικ</a:t>
            </a:r>
            <a:r>
              <a:rPr lang="el-GR" b="1" dirty="0" smtClean="0"/>
              <a:t>ά</a:t>
            </a:r>
            <a:r>
              <a:rPr lang="en-US" b="1" dirty="0" smtClean="0"/>
              <a:t> </a:t>
            </a:r>
            <a:r>
              <a:rPr lang="en-US" b="1" dirty="0" err="1" smtClean="0"/>
              <a:t>Συν</a:t>
            </a:r>
            <a:r>
              <a:rPr lang="en-US" b="1" dirty="0" smtClean="0"/>
              <a:t>αισθήματα</a:t>
            </a:r>
            <a:r>
              <a:rPr lang="el-GR" b="0" dirty="0" smtClean="0"/>
              <a:t>:</a:t>
            </a:r>
            <a:r>
              <a:rPr lang="en-US" dirty="0" smtClean="0"/>
              <a:t> </a:t>
            </a:r>
            <a:r>
              <a:rPr lang="el-GR" dirty="0" smtClean="0"/>
              <a:t>Π</a:t>
            </a:r>
            <a:r>
              <a:rPr lang="en-US" dirty="0" smtClean="0"/>
              <a:t>αρα</a:t>
            </a:r>
            <a:r>
              <a:rPr lang="en-US" dirty="0" err="1" smtClean="0"/>
              <a:t>τηρήστε</a:t>
            </a:r>
            <a:r>
              <a:rPr lang="en-US" dirty="0" smtClean="0"/>
              <a:t> </a:t>
            </a:r>
            <a:r>
              <a:rPr lang="en-US" dirty="0"/>
              <a:t>σημάδια απόλαυσης ή άγχους κατά τη διάρκεια των ψηφιακών εργασιών.</a:t>
            </a:r>
            <a:br>
              <a:rPr lang="en-US" dirty="0"/>
            </a:br>
            <a:r>
              <a:rPr lang="en-US" dirty="0"/>
              <a:t>• </a:t>
            </a:r>
            <a:r>
              <a:rPr lang="el-GR" b="1" dirty="0" smtClean="0"/>
              <a:t>Δέσμευση:</a:t>
            </a:r>
            <a:r>
              <a:rPr lang="en-US" dirty="0" smtClean="0"/>
              <a:t> </a:t>
            </a:r>
            <a:r>
              <a:rPr lang="el-GR" dirty="0" smtClean="0"/>
              <a:t>Π</a:t>
            </a:r>
            <a:r>
              <a:rPr lang="en-US" dirty="0" smtClean="0"/>
              <a:t>αρα</a:t>
            </a:r>
            <a:r>
              <a:rPr lang="en-US" dirty="0" err="1" smtClean="0"/>
              <a:t>τηρήστε</a:t>
            </a:r>
            <a:r>
              <a:rPr lang="en-US" dirty="0" smtClean="0"/>
              <a:t> </a:t>
            </a:r>
            <a:r>
              <a:rPr lang="en-US" dirty="0"/>
              <a:t>αν οι </a:t>
            </a:r>
            <a:r>
              <a:rPr lang="el-GR" dirty="0" smtClean="0"/>
              <a:t>μαθητές/-</a:t>
            </a:r>
            <a:r>
              <a:rPr lang="el-GR" dirty="0" err="1" smtClean="0"/>
              <a:t>τριες</a:t>
            </a:r>
            <a:r>
              <a:rPr lang="en-US" dirty="0" smtClean="0"/>
              <a:t> </a:t>
            </a:r>
            <a:r>
              <a:rPr lang="en-US" dirty="0"/>
              <a:t>παρα</a:t>
            </a:r>
            <a:r>
              <a:rPr lang="en-US" dirty="0" err="1"/>
              <a:t>μένουν</a:t>
            </a:r>
            <a:r>
              <a:rPr lang="en-US" dirty="0"/>
              <a:t> </a:t>
            </a:r>
            <a:r>
              <a:rPr lang="en-US" dirty="0" err="1" smtClean="0"/>
              <a:t>συγκεντρωμένοι</a:t>
            </a:r>
            <a:r>
              <a:rPr lang="el-GR" dirty="0" smtClean="0"/>
              <a:t>/-</a:t>
            </a:r>
            <a:r>
              <a:rPr lang="el-GR" dirty="0" err="1" smtClean="0"/>
              <a:t>νες</a:t>
            </a:r>
            <a:r>
              <a:rPr lang="en-US" dirty="0" smtClean="0"/>
              <a:t> </a:t>
            </a:r>
            <a:r>
              <a:rPr lang="en-US" dirty="0"/>
              <a:t>ή α</a:t>
            </a:r>
            <a:r>
              <a:rPr lang="en-US" dirty="0" err="1"/>
              <a:t>λλάζουν</a:t>
            </a:r>
            <a:r>
              <a:rPr lang="en-US" dirty="0"/>
              <a:t> </a:t>
            </a:r>
            <a:r>
              <a:rPr lang="el-GR" dirty="0" smtClean="0"/>
              <a:t>συνέχεια καρτέλες (</a:t>
            </a:r>
            <a:r>
              <a:rPr lang="en-US" dirty="0" smtClean="0"/>
              <a:t>tabs</a:t>
            </a:r>
            <a:r>
              <a:rPr lang="el-GR" dirty="0" smtClean="0"/>
              <a:t>) </a:t>
            </a:r>
            <a:r>
              <a:rPr lang="en-US" dirty="0" smtClean="0"/>
              <a:t>ή </a:t>
            </a:r>
            <a:r>
              <a:rPr lang="en-US" dirty="0" err="1" smtClean="0"/>
              <a:t>εφ</a:t>
            </a:r>
            <a:r>
              <a:rPr lang="en-US" dirty="0" smtClean="0"/>
              <a:t>αρμογ</a:t>
            </a:r>
            <a:r>
              <a:rPr lang="el-GR" dirty="0" err="1" smtClean="0"/>
              <a:t>ές</a:t>
            </a:r>
            <a:r>
              <a:rPr lang="en-US" dirty="0" smtClean="0"/>
              <a:t> (apps).</a:t>
            </a:r>
            <a:r>
              <a:rPr lang="en-US" dirty="0"/>
              <a:t/>
            </a:r>
            <a:br>
              <a:rPr lang="en-US" dirty="0"/>
            </a:br>
            <a:r>
              <a:rPr lang="en-US" dirty="0"/>
              <a:t>• </a:t>
            </a:r>
            <a:r>
              <a:rPr lang="el-GR" b="1" dirty="0" smtClean="0"/>
              <a:t>Σ</a:t>
            </a:r>
            <a:r>
              <a:rPr lang="en-US" b="1" dirty="0" err="1" smtClean="0"/>
              <a:t>χέσεις</a:t>
            </a:r>
            <a:r>
              <a:rPr lang="el-GR" b="0" dirty="0" smtClean="0"/>
              <a:t>:</a:t>
            </a:r>
            <a:r>
              <a:rPr lang="en-US" dirty="0" smtClean="0"/>
              <a:t> </a:t>
            </a:r>
            <a:r>
              <a:rPr lang="el-GR" dirty="0" smtClean="0"/>
              <a:t>Π</a:t>
            </a:r>
            <a:r>
              <a:rPr lang="en-US" dirty="0" smtClean="0"/>
              <a:t>αρα</a:t>
            </a:r>
            <a:r>
              <a:rPr lang="en-US" dirty="0" err="1" smtClean="0"/>
              <a:t>τηρήστε</a:t>
            </a:r>
            <a:r>
              <a:rPr lang="en-US" dirty="0" smtClean="0"/>
              <a:t> </a:t>
            </a:r>
            <a:r>
              <a:rPr lang="en-US" dirty="0"/>
              <a:t>πώς συνεργάζονται και επικοινωνούν, τόσο online όσο και offline.</a:t>
            </a:r>
            <a:br>
              <a:rPr lang="en-US" dirty="0"/>
            </a:br>
            <a:r>
              <a:rPr lang="en-US" dirty="0"/>
              <a:t>• </a:t>
            </a:r>
            <a:r>
              <a:rPr lang="el-GR" b="1" dirty="0" smtClean="0"/>
              <a:t>Ν</a:t>
            </a:r>
            <a:r>
              <a:rPr lang="en-US" b="1" dirty="0" err="1" smtClean="0"/>
              <a:t>όημ</a:t>
            </a:r>
            <a:r>
              <a:rPr lang="en-US" b="1" dirty="0" smtClean="0"/>
              <a:t>α</a:t>
            </a:r>
            <a:r>
              <a:rPr lang="el-GR" b="0" dirty="0" smtClean="0"/>
              <a:t>:</a:t>
            </a:r>
            <a:r>
              <a:rPr lang="en-US" dirty="0" smtClean="0"/>
              <a:t> </a:t>
            </a:r>
            <a:r>
              <a:rPr lang="el-GR" dirty="0" smtClean="0"/>
              <a:t>Ε</a:t>
            </a:r>
            <a:r>
              <a:rPr lang="en-US" dirty="0" err="1" smtClean="0"/>
              <a:t>λέγξτε</a:t>
            </a:r>
            <a:r>
              <a:rPr lang="en-US" dirty="0" smtClean="0"/>
              <a:t> </a:t>
            </a:r>
            <a:r>
              <a:rPr lang="en-US" dirty="0"/>
              <a:t>αν οι </a:t>
            </a:r>
            <a:r>
              <a:rPr lang="el-GR" dirty="0" smtClean="0"/>
              <a:t>μαθητές/-</a:t>
            </a:r>
            <a:r>
              <a:rPr lang="el-GR" dirty="0" err="1" smtClean="0"/>
              <a:t>τριες</a:t>
            </a:r>
            <a:r>
              <a:rPr lang="en-US" dirty="0" smtClean="0"/>
              <a:t> </a:t>
            </a:r>
            <a:r>
              <a:rPr lang="en-US" dirty="0"/>
              <a:t>κατα</a:t>
            </a:r>
            <a:r>
              <a:rPr lang="en-US" dirty="0" err="1"/>
              <a:t>νοούν</a:t>
            </a:r>
            <a:r>
              <a:rPr lang="en-US" dirty="0"/>
              <a:t> </a:t>
            </a:r>
            <a:r>
              <a:rPr lang="en-US" dirty="0" err="1"/>
              <a:t>γι</a:t>
            </a:r>
            <a:r>
              <a:rPr lang="en-US" dirty="0"/>
              <a:t>ατί χρησιμοποιούν ένα </a:t>
            </a:r>
            <a:r>
              <a:rPr lang="en-US" dirty="0" smtClean="0"/>
              <a:t>εργαλείο </a:t>
            </a:r>
            <a:r>
              <a:rPr lang="en-US" dirty="0"/>
              <a:t>και όχι μόνο πώς.</a:t>
            </a:r>
            <a:br>
              <a:rPr lang="en-US" dirty="0"/>
            </a:br>
            <a:r>
              <a:rPr lang="en-US" dirty="0"/>
              <a:t>• </a:t>
            </a:r>
            <a:r>
              <a:rPr lang="el-GR" b="1" dirty="0" smtClean="0"/>
              <a:t>Επίτευγμα:</a:t>
            </a:r>
            <a:r>
              <a:rPr lang="en-US" dirty="0" smtClean="0"/>
              <a:t> </a:t>
            </a:r>
            <a:r>
              <a:rPr lang="el-GR" dirty="0" smtClean="0"/>
              <a:t>Α</a:t>
            </a:r>
            <a:r>
              <a:rPr lang="en-US" dirty="0" smtClean="0"/>
              <a:t>να</a:t>
            </a:r>
            <a:r>
              <a:rPr lang="en-US" dirty="0" err="1" smtClean="0"/>
              <a:t>ζητήστε</a:t>
            </a:r>
            <a:r>
              <a:rPr lang="en-US" dirty="0" smtClean="0"/>
              <a:t> </a:t>
            </a:r>
            <a:r>
              <a:rPr lang="en-US" dirty="0"/>
              <a:t>ενδείξεις προόδου, επιμονής ή αυτοπεποίθησης με τα ψηφιακά εργαλεία.</a:t>
            </a:r>
            <a:br>
              <a:rPr lang="en-US" dirty="0"/>
            </a:br>
            <a:r>
              <a:rPr lang="en-US" dirty="0"/>
              <a:t>• </a:t>
            </a:r>
            <a:r>
              <a:rPr lang="en-US" dirty="0" err="1"/>
              <a:t>Τέλος</a:t>
            </a:r>
            <a:r>
              <a:rPr lang="en-US" dirty="0"/>
              <a:t>, </a:t>
            </a:r>
            <a:r>
              <a:rPr lang="en-US" dirty="0" err="1"/>
              <a:t>εξωτερικοί</a:t>
            </a:r>
            <a:r>
              <a:rPr lang="en-US" dirty="0"/>
              <a:t> </a:t>
            </a:r>
            <a:r>
              <a:rPr lang="en-US" dirty="0" smtClean="0"/>
              <a:t>πα</a:t>
            </a:r>
            <a:r>
              <a:rPr lang="en-US" dirty="0" err="1" smtClean="0"/>
              <a:t>ράγοντες</a:t>
            </a:r>
            <a:r>
              <a:rPr lang="el-GR" dirty="0" smtClean="0"/>
              <a:t>,</a:t>
            </a:r>
            <a:r>
              <a:rPr lang="en-US" dirty="0" smtClean="0"/>
              <a:t> </a:t>
            </a:r>
            <a:r>
              <a:rPr lang="en-US" dirty="0"/>
              <a:t>όπ</a:t>
            </a:r>
            <a:r>
              <a:rPr lang="en-US" dirty="0" err="1"/>
              <a:t>ως</a:t>
            </a:r>
            <a:r>
              <a:rPr lang="en-US" dirty="0"/>
              <a:t> η α</a:t>
            </a:r>
            <a:r>
              <a:rPr lang="en-US" dirty="0" err="1"/>
              <a:t>ξιο</a:t>
            </a:r>
            <a:r>
              <a:rPr lang="en-US" dirty="0"/>
              <a:t>πιστία του Wi-Fi και η πρόσβαση σε </a:t>
            </a:r>
            <a:r>
              <a:rPr lang="en-US" dirty="0" smtClean="0"/>
              <a:t>συσκευές</a:t>
            </a:r>
            <a:r>
              <a:rPr lang="el-GR" dirty="0" smtClean="0"/>
              <a:t>,</a:t>
            </a:r>
            <a:r>
              <a:rPr lang="en-US" dirty="0" smtClean="0"/>
              <a:t> </a:t>
            </a:r>
            <a:r>
              <a:rPr lang="en-US" dirty="0"/>
              <a:t>επηρεάζουν επίσης την ψηφιακή ευημερία.</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Αυτές</a:t>
            </a:r>
            <a:r>
              <a:rPr lang="en-US" dirty="0"/>
              <a:t> </a:t>
            </a:r>
            <a:r>
              <a:rPr lang="en-US" dirty="0" err="1"/>
              <a:t>οι</a:t>
            </a:r>
            <a:r>
              <a:rPr lang="en-US" dirty="0"/>
              <a:t> παρα</a:t>
            </a:r>
            <a:r>
              <a:rPr lang="en-US" dirty="0" err="1"/>
              <a:t>τηρήσεις</a:t>
            </a:r>
            <a:r>
              <a:rPr lang="en-US" dirty="0"/>
              <a:t> θα σας β</a:t>
            </a:r>
            <a:r>
              <a:rPr lang="en-US" dirty="0" err="1"/>
              <a:t>οηθήσουν</a:t>
            </a:r>
            <a:r>
              <a:rPr lang="en-US" dirty="0"/>
              <a:t> να κατα</a:t>
            </a:r>
            <a:r>
              <a:rPr lang="en-US" dirty="0" err="1"/>
              <a:t>νοήσετε</a:t>
            </a:r>
            <a:r>
              <a:rPr lang="en-US" dirty="0"/>
              <a:t> τα </a:t>
            </a:r>
            <a:r>
              <a:rPr lang="en-US" dirty="0" err="1"/>
              <a:t>μοτί</a:t>
            </a:r>
            <a:r>
              <a:rPr lang="en-US" dirty="0"/>
              <a:t>βα, να προσαρμόσετε την υποστήριξή σας και να προετοιμαστείτε για τη δημιουργία του Classroom Compass με </a:t>
            </a:r>
            <a:r>
              <a:rPr lang="en-US" dirty="0" smtClean="0"/>
              <a:t>τους</a:t>
            </a:r>
            <a:r>
              <a:rPr lang="el-GR" dirty="0" smtClean="0"/>
              <a:t>/τις</a:t>
            </a:r>
            <a:r>
              <a:rPr lang="en-US" dirty="0" smtClean="0"/>
              <a:t> </a:t>
            </a:r>
            <a:r>
              <a:rPr lang="el-GR" dirty="0" smtClean="0"/>
              <a:t>μαθητές/-</a:t>
            </a:r>
            <a:r>
              <a:rPr lang="el-GR" dirty="0" err="1" smtClean="0"/>
              <a:t>τριες</a:t>
            </a:r>
            <a:r>
              <a:rPr lang="en-US" dirty="0" smtClean="0"/>
              <a:t> </a:t>
            </a:r>
            <a:r>
              <a:rPr lang="en-US" dirty="0"/>
              <a:t>σας α</a:t>
            </a:r>
            <a:r>
              <a:rPr lang="en-US" dirty="0" err="1"/>
              <a:t>ργότερ</a:t>
            </a:r>
            <a:r>
              <a:rPr lang="en-US" dirty="0"/>
              <a:t>α.</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85" name="Google Shape;485;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59</a:t>
            </a:fld>
            <a:endParaRPr sz="1200">
              <a:latin typeface="Calibri"/>
              <a:ea typeface="Calibri"/>
              <a:cs typeface="Calibri"/>
              <a:sym typeface="Calibri"/>
            </a:endParaRPr>
          </a:p>
        </p:txBody>
      </p:sp>
    </p:spTree>
    <p:extLst>
      <p:ext uri="{BB962C8B-B14F-4D97-AF65-F5344CB8AC3E}">
        <p14:creationId xmlns:p14="http://schemas.microsoft.com/office/powerpoint/2010/main" val="20094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724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676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781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Αυτή</a:t>
            </a:r>
            <a:r>
              <a:rPr lang="en-US" dirty="0"/>
              <a:t> η </a:t>
            </a:r>
            <a:r>
              <a:rPr lang="en-US" dirty="0" err="1"/>
              <a:t>δι</a:t>
            </a:r>
            <a:r>
              <a:rPr lang="en-US" dirty="0"/>
              <a:t>αφάνεια παρουσιάζει την έννοια των ψηφιακών ορίων και τον λόγο για τον οποίο είναι σημαντικά.</a:t>
            </a:r>
            <a:br>
              <a:rPr lang="en-US" dirty="0"/>
            </a:br>
            <a:r>
              <a:rPr lang="en-US" dirty="0" err="1"/>
              <a:t>Θέλω</a:t>
            </a:r>
            <a:r>
              <a:rPr lang="en-US" dirty="0"/>
              <a:t> να </a:t>
            </a:r>
            <a:r>
              <a:rPr lang="en-US" dirty="0" err="1"/>
              <a:t>σκεφτείτε</a:t>
            </a:r>
            <a:r>
              <a:rPr lang="en-US" dirty="0"/>
              <a:t> τα </a:t>
            </a:r>
            <a:r>
              <a:rPr lang="en-US" dirty="0" err="1"/>
              <a:t>ψηφι</a:t>
            </a:r>
            <a:r>
              <a:rPr lang="en-US" dirty="0"/>
              <a:t>ακά όρια ως τα όρια που θέτουμε για να προστατεύσουμε τον χρόνο, την προσοχή και τον συναισθηματικό μας χώρο όταν χρησιμοποιούμε την τεχνολογία.</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Γι</a:t>
            </a:r>
            <a:r>
              <a:rPr lang="en-US" dirty="0"/>
              <a:t>α </a:t>
            </a:r>
            <a:r>
              <a:rPr lang="el-GR" dirty="0" smtClean="0"/>
              <a:t>τους/τις εκπαιδευτικούς</a:t>
            </a:r>
            <a:r>
              <a:rPr lang="en-US" dirty="0" smtClean="0"/>
              <a:t>, </a:t>
            </a:r>
            <a:r>
              <a:rPr lang="en-US" dirty="0"/>
              <a:t>α</a:t>
            </a:r>
            <a:r>
              <a:rPr lang="en-US" dirty="0" err="1"/>
              <a:t>υτά</a:t>
            </a:r>
            <a:r>
              <a:rPr lang="en-US" dirty="0"/>
              <a:t> τα </a:t>
            </a:r>
            <a:r>
              <a:rPr lang="en-US" dirty="0" err="1"/>
              <a:t>όρι</a:t>
            </a:r>
            <a:r>
              <a:rPr lang="en-US" dirty="0"/>
              <a:t>α είναι ιδιαίτερα σημαντικά, επειδή ο ψηφιακός κόσμος θολώνει τα όρια μεταξύ προσωπικής και επαγγελματικής ζωής. </a:t>
            </a:r>
            <a:r>
              <a:rPr lang="el-GR" dirty="0" smtClean="0"/>
              <a:t>Για</a:t>
            </a:r>
            <a:r>
              <a:rPr lang="el-GR" baseline="0" dirty="0" smtClean="0"/>
              <a:t> παράδειγμα, </a:t>
            </a:r>
            <a:r>
              <a:rPr lang="el-GR" dirty="0" smtClean="0"/>
              <a:t>λαμβάνετε</a:t>
            </a:r>
            <a:r>
              <a:rPr lang="en-US" dirty="0" smtClean="0"/>
              <a:t> </a:t>
            </a:r>
            <a:r>
              <a:rPr lang="en-US" dirty="0" err="1"/>
              <a:t>μηνύμ</a:t>
            </a:r>
            <a:r>
              <a:rPr lang="en-US" dirty="0"/>
              <a:t>ατα </a:t>
            </a:r>
            <a:r>
              <a:rPr lang="en-US" dirty="0" smtClean="0"/>
              <a:t>εκτός </a:t>
            </a:r>
            <a:r>
              <a:rPr lang="el-GR" dirty="0" smtClean="0"/>
              <a:t>ωραρίου </a:t>
            </a:r>
            <a:r>
              <a:rPr lang="en-US" dirty="0" err="1" smtClean="0"/>
              <a:t>εργ</a:t>
            </a:r>
            <a:r>
              <a:rPr lang="en-US" dirty="0" smtClean="0"/>
              <a:t>ασίας</a:t>
            </a:r>
            <a:r>
              <a:rPr lang="en-US" dirty="0"/>
              <a:t>, </a:t>
            </a:r>
            <a:r>
              <a:rPr lang="el-GR" dirty="0" smtClean="0"/>
              <a:t>βαθμολογείτε γραπτά μέχρι </a:t>
            </a:r>
            <a:r>
              <a:rPr lang="en-US" dirty="0" smtClean="0"/>
              <a:t>α</a:t>
            </a:r>
            <a:r>
              <a:rPr lang="en-US" dirty="0" err="1" smtClean="0"/>
              <a:t>ργά</a:t>
            </a:r>
            <a:r>
              <a:rPr lang="en-US" dirty="0" smtClean="0"/>
              <a:t> </a:t>
            </a:r>
            <a:r>
              <a:rPr lang="en-US" dirty="0"/>
              <a:t>το βράδυ και οι διαδικτυακές πλατφόρμες </a:t>
            </a:r>
            <a:r>
              <a:rPr lang="el-GR" dirty="0" smtClean="0"/>
              <a:t>σ</a:t>
            </a:r>
            <a:r>
              <a:rPr lang="en-US" dirty="0" smtClean="0"/>
              <a:t>ας </a:t>
            </a:r>
            <a:r>
              <a:rPr lang="en-US" dirty="0"/>
              <a:t>κάνουν να </a:t>
            </a:r>
            <a:r>
              <a:rPr lang="en-US" dirty="0" err="1" smtClean="0"/>
              <a:t>νιώθ</a:t>
            </a:r>
            <a:r>
              <a:rPr lang="el-GR" dirty="0" smtClean="0"/>
              <a:t>ετ</a:t>
            </a:r>
            <a:r>
              <a:rPr lang="en-US" dirty="0" smtClean="0"/>
              <a:t>ε </a:t>
            </a:r>
            <a:r>
              <a:rPr lang="en-US" dirty="0"/>
              <a:t>ότι </a:t>
            </a:r>
            <a:r>
              <a:rPr lang="en-US" dirty="0" err="1" smtClean="0"/>
              <a:t>είστε</a:t>
            </a:r>
            <a:r>
              <a:rPr lang="en-US" dirty="0" smtClean="0"/>
              <a:t> </a:t>
            </a:r>
            <a:r>
              <a:rPr lang="en-US" dirty="0" err="1"/>
              <a:t>συνεχώς</a:t>
            </a:r>
            <a:r>
              <a:rPr lang="en-US" dirty="0"/>
              <a:t> </a:t>
            </a:r>
            <a:r>
              <a:rPr lang="en-US" dirty="0" err="1" smtClean="0"/>
              <a:t>δι</a:t>
            </a:r>
            <a:r>
              <a:rPr lang="en-US" dirty="0" smtClean="0"/>
              <a:t>αθέσιμοι</a:t>
            </a:r>
            <a:r>
              <a:rPr lang="el-GR" dirty="0" smtClean="0"/>
              <a:t>/-μες</a:t>
            </a:r>
            <a:r>
              <a:rPr lang="en-US" dirty="0" smtClean="0"/>
              <a:t>.</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Το</a:t>
            </a:r>
            <a:r>
              <a:rPr lang="en-US" dirty="0"/>
              <a:t> βα</a:t>
            </a:r>
            <a:r>
              <a:rPr lang="en-US" dirty="0" err="1"/>
              <a:t>σικό</a:t>
            </a:r>
            <a:r>
              <a:rPr lang="en-US" dirty="0"/>
              <a:t> </a:t>
            </a:r>
            <a:r>
              <a:rPr lang="en-US" dirty="0" err="1"/>
              <a:t>μήνυμ</a:t>
            </a:r>
            <a:r>
              <a:rPr lang="en-US" dirty="0"/>
              <a:t>α εδώ είναι ότι τα όρια δεν </a:t>
            </a:r>
            <a:r>
              <a:rPr lang="el-GR" dirty="0" smtClean="0"/>
              <a:t>σχετίζονται </a:t>
            </a:r>
            <a:r>
              <a:rPr lang="en-US" dirty="0" err="1" smtClean="0"/>
              <a:t>με</a:t>
            </a:r>
            <a:r>
              <a:rPr lang="en-US" dirty="0" smtClean="0"/>
              <a:t> </a:t>
            </a:r>
            <a:r>
              <a:rPr lang="en-US" dirty="0"/>
              <a:t>τη μείωση της χρήσης της τεχνολογίας, αλλά με τη συνειδητή χρήση της.</a:t>
            </a:r>
            <a:br>
              <a:rPr lang="en-US" dirty="0"/>
            </a:br>
            <a:r>
              <a:rPr lang="en-US" dirty="0"/>
              <a:t>Μας β</a:t>
            </a:r>
            <a:r>
              <a:rPr lang="en-US" dirty="0" err="1"/>
              <a:t>οηθούν</a:t>
            </a:r>
            <a:r>
              <a:rPr lang="en-US" dirty="0"/>
              <a:t> να </a:t>
            </a:r>
            <a:r>
              <a:rPr lang="en-US" dirty="0" err="1"/>
              <a:t>δι</a:t>
            </a:r>
            <a:r>
              <a:rPr lang="en-US" dirty="0"/>
              <a:t>ατηρούμε τον έλεγχο αντί να αντιδρούμε σε κάθε ειδοποίηση, μήνυμα ή ψηφιακή απαίτηση.</a:t>
            </a:r>
            <a:br>
              <a:rPr lang="en-US" dirty="0"/>
            </a:br>
            <a:r>
              <a:rPr lang="el-GR" dirty="0" smtClean="0"/>
              <a:t>Τα εν λόγω </a:t>
            </a:r>
            <a:r>
              <a:rPr lang="en-US" dirty="0" err="1" smtClean="0"/>
              <a:t>όρι</a:t>
            </a:r>
            <a:r>
              <a:rPr lang="en-US" dirty="0" smtClean="0"/>
              <a:t>α </a:t>
            </a:r>
            <a:r>
              <a:rPr lang="el-GR" dirty="0" smtClean="0"/>
              <a:t>υποστηρίζουν την υγιή συμμετοχή χωρίς να βλάπτουν τη συγκέντρωση, το απόρρητο ή την ψυχική υγεία</a:t>
            </a:r>
            <a:r>
              <a:rPr lang="en-US" dirty="0" smtClean="0"/>
              <a:t>.</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504" name="Google Shape;504;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62</a:t>
            </a:fld>
            <a:endParaRPr sz="1200">
              <a:latin typeface="Calibri"/>
              <a:ea typeface="Calibri"/>
              <a:cs typeface="Calibri"/>
              <a:sym typeface="Calibri"/>
            </a:endParaRPr>
          </a:p>
        </p:txBody>
      </p:sp>
    </p:spTree>
    <p:extLst>
      <p:ext uri="{BB962C8B-B14F-4D97-AF65-F5344CB8AC3E}">
        <p14:creationId xmlns:p14="http://schemas.microsoft.com/office/powerpoint/2010/main" val="34009197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Αυτή</a:t>
            </a:r>
            <a:r>
              <a:rPr lang="en-US" dirty="0"/>
              <a:t> η </a:t>
            </a:r>
            <a:r>
              <a:rPr lang="en-US" dirty="0" err="1"/>
              <a:t>δι</a:t>
            </a:r>
            <a:r>
              <a:rPr lang="en-US" dirty="0"/>
              <a:t>αφάνεια εξηγεί τους λόγους για τους οποίους πρέπει να θέτουμε ψηφιακά όρια.</a:t>
            </a:r>
            <a:br>
              <a:rPr lang="en-US" dirty="0"/>
            </a:br>
            <a:r>
              <a:rPr lang="en-US" dirty="0"/>
              <a:t>Η </a:t>
            </a:r>
            <a:r>
              <a:rPr lang="en-US" dirty="0" err="1"/>
              <a:t>συνεχής</a:t>
            </a:r>
            <a:r>
              <a:rPr lang="en-US" dirty="0"/>
              <a:t> </a:t>
            </a:r>
            <a:r>
              <a:rPr lang="en-US" dirty="0" err="1"/>
              <a:t>συνδεσιμότητ</a:t>
            </a:r>
            <a:r>
              <a:rPr lang="en-US" dirty="0"/>
              <a:t>α μπορεί γρήγορα να οδηγήσει σε υπερφόρτωση. </a:t>
            </a:r>
            <a:r>
              <a:rPr lang="en-US" dirty="0" err="1"/>
              <a:t>Χωρίς</a:t>
            </a:r>
            <a:r>
              <a:rPr lang="en-US" dirty="0"/>
              <a:t> </a:t>
            </a:r>
            <a:r>
              <a:rPr lang="en-US" dirty="0" err="1"/>
              <a:t>όρι</a:t>
            </a:r>
            <a:r>
              <a:rPr lang="en-US" dirty="0"/>
              <a:t>α, γίνεται πιο δύσκολο να αποσυνδεθείτε, να ξεκουραστείτε και να παραμείνετε παραγωγικοί.</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Τα σα</a:t>
            </a:r>
            <a:r>
              <a:rPr lang="en-US" dirty="0" err="1"/>
              <a:t>φή</a:t>
            </a:r>
            <a:r>
              <a:rPr lang="en-US" dirty="0"/>
              <a:t> </a:t>
            </a:r>
            <a:r>
              <a:rPr lang="en-US" dirty="0" err="1"/>
              <a:t>όρι</a:t>
            </a:r>
            <a:r>
              <a:rPr lang="en-US" dirty="0"/>
              <a:t>α προστατεύουν </a:t>
            </a:r>
            <a:r>
              <a:rPr lang="el-GR" dirty="0" smtClean="0"/>
              <a:t>συν τοις </a:t>
            </a:r>
            <a:r>
              <a:rPr lang="el-GR" dirty="0" err="1" smtClean="0"/>
              <a:t>άλλοις</a:t>
            </a:r>
            <a:r>
              <a:rPr lang="en-US" dirty="0" smtClean="0"/>
              <a:t> </a:t>
            </a:r>
            <a:r>
              <a:rPr lang="en-US" dirty="0"/>
              <a:t>την ψυχική υγεία. </a:t>
            </a:r>
            <a:r>
              <a:rPr lang="en-US" dirty="0" err="1"/>
              <a:t>Έρευνες</a:t>
            </a:r>
            <a:r>
              <a:rPr lang="en-US" dirty="0"/>
              <a:t> </a:t>
            </a:r>
            <a:r>
              <a:rPr lang="en-US" dirty="0" err="1"/>
              <a:t>δείχνουν</a:t>
            </a:r>
            <a:r>
              <a:rPr lang="en-US" dirty="0"/>
              <a:t> ότι η </a:t>
            </a:r>
            <a:r>
              <a:rPr lang="en-US" dirty="0" err="1"/>
              <a:t>ψηφι</a:t>
            </a:r>
            <a:r>
              <a:rPr lang="en-US" dirty="0"/>
              <a:t>ακή υπερφόρτωση αυξάνει το άγχος, την ανησυχία και </a:t>
            </a:r>
            <a:r>
              <a:rPr lang="en-US" dirty="0" smtClean="0"/>
              <a:t>τη </a:t>
            </a:r>
            <a:r>
              <a:rPr lang="en-US" dirty="0"/>
              <a:t>συναισθηματική κόπωση.</a:t>
            </a:r>
            <a:br>
              <a:rPr lang="en-US" dirty="0"/>
            </a:br>
            <a:r>
              <a:rPr lang="el-GR" dirty="0" smtClean="0"/>
              <a:t>Με τη διαχείριση της χρήσης των συσκευών μας</a:t>
            </a:r>
            <a:r>
              <a:rPr lang="en-US" dirty="0" smtClean="0"/>
              <a:t>, </a:t>
            </a:r>
            <a:r>
              <a:rPr lang="en-US" dirty="0"/>
              <a:t>μπορούμε να β</a:t>
            </a:r>
            <a:r>
              <a:rPr lang="en-US" dirty="0" err="1"/>
              <a:t>ελτιώσουμε</a:t>
            </a:r>
            <a:r>
              <a:rPr lang="en-US" dirty="0"/>
              <a:t> </a:t>
            </a:r>
            <a:r>
              <a:rPr lang="en-US" dirty="0" err="1" smtClean="0"/>
              <a:t>τη</a:t>
            </a:r>
            <a:r>
              <a:rPr lang="en-US" dirty="0" smtClean="0"/>
              <a:t> </a:t>
            </a:r>
            <a:r>
              <a:rPr lang="en-US" dirty="0"/>
              <a:t>συγκέντρωσή μας, να διατηρήσουμε την παρουσία μας με </a:t>
            </a:r>
            <a:r>
              <a:rPr lang="en-US" dirty="0" smtClean="0"/>
              <a:t>άλλους</a:t>
            </a:r>
            <a:r>
              <a:rPr lang="el-GR" dirty="0" smtClean="0"/>
              <a:t> ανθρώπους</a:t>
            </a:r>
            <a:r>
              <a:rPr lang="en-US" dirty="0" smtClean="0"/>
              <a:t> </a:t>
            </a:r>
            <a:r>
              <a:rPr lang="en-US" dirty="0"/>
              <a:t>και να ενισχύσουμε τις σχέσεις μας.</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Γι</a:t>
            </a:r>
            <a:r>
              <a:rPr lang="en-US" dirty="0"/>
              <a:t>α </a:t>
            </a:r>
            <a:r>
              <a:rPr lang="el-GR" dirty="0" smtClean="0"/>
              <a:t>τους/τις εκπαιδευτικούς</a:t>
            </a:r>
            <a:r>
              <a:rPr lang="en-US" dirty="0" smtClean="0"/>
              <a:t>, </a:t>
            </a:r>
            <a:r>
              <a:rPr lang="en-US" dirty="0"/>
              <a:t>τα όρια αποτελούν επίσης πρότυπο υγιεινών ψηφιακών συνηθειών για </a:t>
            </a:r>
            <a:r>
              <a:rPr lang="en-US" dirty="0" smtClean="0"/>
              <a:t>τους</a:t>
            </a:r>
            <a:r>
              <a:rPr lang="el-GR" dirty="0" smtClean="0"/>
              <a:t>/τις</a:t>
            </a:r>
            <a:r>
              <a:rPr lang="en-US" dirty="0" smtClean="0"/>
              <a:t> </a:t>
            </a:r>
            <a:r>
              <a:rPr lang="el-GR" dirty="0" smtClean="0"/>
              <a:t>μαθητές/-</a:t>
            </a:r>
            <a:r>
              <a:rPr lang="el-GR" dirty="0" err="1" smtClean="0"/>
              <a:t>τριες</a:t>
            </a:r>
            <a:r>
              <a:rPr lang="en-US" dirty="0" smtClean="0"/>
              <a:t>. </a:t>
            </a:r>
            <a:r>
              <a:rPr lang="en-US" dirty="0" err="1"/>
              <a:t>Ότ</a:t>
            </a:r>
            <a:r>
              <a:rPr lang="en-US" dirty="0"/>
              <a:t>αν διαχειρίζεστε σκόπιμα τη δική σας ψηφιακή συμπεριφορά, οι </a:t>
            </a:r>
            <a:r>
              <a:rPr lang="el-GR" dirty="0" smtClean="0"/>
              <a:t>μαθητές/-</a:t>
            </a:r>
            <a:r>
              <a:rPr lang="el-GR" dirty="0" err="1" smtClean="0"/>
              <a:t>τριες</a:t>
            </a:r>
            <a:r>
              <a:rPr lang="en-US" dirty="0" smtClean="0"/>
              <a:t> </a:t>
            </a:r>
            <a:r>
              <a:rPr lang="en-US" dirty="0"/>
              <a:t>μαθα</a:t>
            </a:r>
            <a:r>
              <a:rPr lang="en-US" dirty="0" err="1"/>
              <a:t>ίνουν</a:t>
            </a:r>
            <a:r>
              <a:rPr lang="en-US" dirty="0"/>
              <a:t> να </a:t>
            </a:r>
            <a:r>
              <a:rPr lang="en-US" dirty="0" err="1"/>
              <a:t>κάνουν</a:t>
            </a:r>
            <a:r>
              <a:rPr lang="en-US" dirty="0"/>
              <a:t> </a:t>
            </a:r>
            <a:r>
              <a:rPr lang="en-US" dirty="0" err="1"/>
              <a:t>το</a:t>
            </a:r>
            <a:r>
              <a:rPr lang="en-US" dirty="0"/>
              <a:t> </a:t>
            </a:r>
            <a:r>
              <a:rPr lang="en-US" dirty="0" err="1"/>
              <a:t>ίδιο</a:t>
            </a:r>
            <a:r>
              <a:rPr lang="en-US" dirty="0"/>
              <a:t>.</a:t>
            </a:r>
            <a:br>
              <a:rPr lang="en-US" dirty="0"/>
            </a:br>
            <a:r>
              <a:rPr lang="en-US" dirty="0" err="1"/>
              <a:t>Αυτό</a:t>
            </a:r>
            <a:r>
              <a:rPr lang="en-US" dirty="0"/>
              <a:t> </a:t>
            </a:r>
            <a:r>
              <a:rPr lang="en-US" dirty="0" err="1"/>
              <a:t>δημιουργεί</a:t>
            </a:r>
            <a:r>
              <a:rPr lang="en-US" dirty="0"/>
              <a:t> </a:t>
            </a:r>
            <a:r>
              <a:rPr lang="en-US" dirty="0" err="1"/>
              <a:t>τις</a:t>
            </a:r>
            <a:r>
              <a:rPr lang="en-US" dirty="0"/>
              <a:t> π</a:t>
            </a:r>
            <a:r>
              <a:rPr lang="en-US" dirty="0" err="1"/>
              <a:t>ροϋ</a:t>
            </a:r>
            <a:r>
              <a:rPr lang="en-US" dirty="0"/>
              <a:t>ποθέσεις για τη δημιουργία μιας πιο υγιούς κουλτούρας στην τάξη και </a:t>
            </a:r>
            <a:r>
              <a:rPr lang="en-US" dirty="0" smtClean="0"/>
              <a:t>στηρίζει </a:t>
            </a:r>
            <a:r>
              <a:rPr lang="el-GR" dirty="0" smtClean="0"/>
              <a:t>τη χρήση των</a:t>
            </a:r>
            <a:r>
              <a:rPr lang="en-US" dirty="0" smtClean="0"/>
              <a:t> επ</a:t>
            </a:r>
            <a:r>
              <a:rPr lang="en-US" dirty="0" err="1" smtClean="0"/>
              <a:t>όμεν</a:t>
            </a:r>
            <a:r>
              <a:rPr lang="el-GR" dirty="0" smtClean="0"/>
              <a:t>ων</a:t>
            </a:r>
            <a:r>
              <a:rPr lang="en-US" dirty="0" smtClean="0"/>
              <a:t> </a:t>
            </a:r>
            <a:r>
              <a:rPr lang="en-US" dirty="0" err="1" smtClean="0"/>
              <a:t>εργ</a:t>
            </a:r>
            <a:r>
              <a:rPr lang="en-US" dirty="0" smtClean="0"/>
              <a:t>αλεί</a:t>
            </a:r>
            <a:r>
              <a:rPr lang="el-GR" dirty="0" smtClean="0"/>
              <a:t>ων</a:t>
            </a:r>
            <a:r>
              <a:rPr lang="en-US" dirty="0" smtClean="0"/>
              <a:t> </a:t>
            </a:r>
            <a:r>
              <a:rPr lang="en-US" dirty="0"/>
              <a:t>που θα παρουσιάσουμε.</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532" name="Google Shape;532;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63</a:t>
            </a:fld>
            <a:endParaRPr sz="1200">
              <a:latin typeface="Calibri"/>
              <a:ea typeface="Calibri"/>
              <a:cs typeface="Calibri"/>
              <a:sym typeface="Calibri"/>
            </a:endParaRPr>
          </a:p>
        </p:txBody>
      </p:sp>
    </p:spTree>
    <p:extLst>
      <p:ext uri="{BB962C8B-B14F-4D97-AF65-F5344CB8AC3E}">
        <p14:creationId xmlns:p14="http://schemas.microsoft.com/office/powerpoint/2010/main" val="22274562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4355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Αυτή</a:t>
            </a:r>
            <a:r>
              <a:rPr lang="en-US" dirty="0"/>
              <a:t> η </a:t>
            </a:r>
            <a:r>
              <a:rPr lang="en-US" dirty="0" err="1"/>
              <a:t>ενότητ</a:t>
            </a:r>
            <a:r>
              <a:rPr lang="en-US" dirty="0"/>
              <a:t>α υπογραμμίζει ότι οι εκπαιδευτικοί επηρεάζουν τις ψηφιακές συνήθειες των </a:t>
            </a:r>
            <a:r>
              <a:rPr lang="el-GR" dirty="0" smtClean="0"/>
              <a:t>μαθητών/-τριών</a:t>
            </a:r>
            <a:r>
              <a:rPr lang="en-US" dirty="0" smtClean="0"/>
              <a:t> </a:t>
            </a:r>
            <a:r>
              <a:rPr lang="en-US" dirty="0" err="1"/>
              <a:t>με</a:t>
            </a:r>
            <a:r>
              <a:rPr lang="en-US" dirty="0"/>
              <a:t> </a:t>
            </a:r>
            <a:r>
              <a:rPr lang="en-US" dirty="0" err="1"/>
              <a:t>τον</a:t>
            </a:r>
            <a:r>
              <a:rPr lang="en-US" dirty="0"/>
              <a:t> </a:t>
            </a:r>
            <a:r>
              <a:rPr lang="en-US" dirty="0" err="1"/>
              <a:t>τρό</a:t>
            </a:r>
            <a:r>
              <a:rPr lang="en-US" dirty="0"/>
              <a:t>πο που διαχειρίζονται τη δική τους ψηφιακή συμπεριφορά. </a:t>
            </a:r>
            <a:r>
              <a:rPr lang="en-US" dirty="0" err="1"/>
              <a:t>Οι</a:t>
            </a:r>
            <a:r>
              <a:rPr lang="en-US" dirty="0"/>
              <a:t> </a:t>
            </a:r>
            <a:r>
              <a:rPr lang="el-GR" dirty="0" smtClean="0"/>
              <a:t>μαθητές/-</a:t>
            </a:r>
            <a:r>
              <a:rPr lang="el-GR" dirty="0" err="1" smtClean="0"/>
              <a:t>τριες</a:t>
            </a:r>
            <a:r>
              <a:rPr lang="en-US" dirty="0" smtClean="0"/>
              <a:t> </a:t>
            </a:r>
            <a:r>
              <a:rPr lang="en-US" dirty="0" err="1"/>
              <a:t>συχνά</a:t>
            </a:r>
            <a:r>
              <a:rPr lang="en-US" dirty="0"/>
              <a:t> α</a:t>
            </a:r>
            <a:r>
              <a:rPr lang="en-US" dirty="0" err="1"/>
              <a:t>ντιγράφουν</a:t>
            </a:r>
            <a:r>
              <a:rPr lang="en-US" dirty="0"/>
              <a:t> α</a:t>
            </a:r>
            <a:r>
              <a:rPr lang="en-US" dirty="0" err="1"/>
              <a:t>υτό</a:t>
            </a:r>
            <a:r>
              <a:rPr lang="en-US" dirty="0"/>
              <a:t> π</a:t>
            </a:r>
            <a:r>
              <a:rPr lang="en-US" dirty="0" err="1"/>
              <a:t>ου</a:t>
            </a:r>
            <a:r>
              <a:rPr lang="en-US" dirty="0"/>
              <a:t> β</a:t>
            </a:r>
            <a:r>
              <a:rPr lang="en-US" dirty="0" err="1"/>
              <a:t>λέ</a:t>
            </a:r>
            <a:r>
              <a:rPr lang="en-US" dirty="0"/>
              <a:t>πουν. </a:t>
            </a:r>
            <a:r>
              <a:rPr lang="el-GR" dirty="0" smtClean="0"/>
              <a:t>Α</a:t>
            </a:r>
            <a:r>
              <a:rPr lang="en-US" dirty="0" smtClean="0"/>
              <a:t>ν </a:t>
            </a:r>
            <a:r>
              <a:rPr lang="en-US" dirty="0" err="1"/>
              <a:t>οι</a:t>
            </a:r>
            <a:r>
              <a:rPr lang="en-US" dirty="0"/>
              <a:t> </a:t>
            </a:r>
            <a:r>
              <a:rPr lang="en-US" dirty="0" err="1"/>
              <a:t>εκ</a:t>
            </a:r>
            <a:r>
              <a:rPr lang="en-US" dirty="0"/>
              <a:t>παιδευτικοί </a:t>
            </a:r>
            <a:r>
              <a:rPr lang="en-US" dirty="0" smtClean="0"/>
              <a:t>τηρούν </a:t>
            </a:r>
            <a:r>
              <a:rPr lang="en-US" dirty="0"/>
              <a:t>όρια σχετικά με τη διαθεσιμότητα, διαχειρίζονται τις ειδοποιήσεις και διατηρούν ισορροπία μεταξύ εργασίας και προσωπικού χρόνου, οι </a:t>
            </a:r>
            <a:r>
              <a:rPr lang="el-GR" dirty="0" smtClean="0"/>
              <a:t>μαθητές/-</a:t>
            </a:r>
            <a:r>
              <a:rPr lang="el-GR" dirty="0" err="1" smtClean="0"/>
              <a:t>τριες</a:t>
            </a:r>
            <a:r>
              <a:rPr lang="en-US" dirty="0" smtClean="0"/>
              <a:t> </a:t>
            </a:r>
            <a:r>
              <a:rPr lang="el-GR" dirty="0" smtClean="0"/>
              <a:t>μαθαίνουν από αυτούς/-</a:t>
            </a:r>
            <a:r>
              <a:rPr lang="el-GR" dirty="0" err="1" smtClean="0"/>
              <a:t>τές</a:t>
            </a:r>
            <a:r>
              <a:rPr lang="el-GR" dirty="0" smtClean="0"/>
              <a:t> πιο υγιή πρότυπα</a:t>
            </a:r>
            <a:r>
              <a:rPr lang="en-US" dirty="0" smtClean="0"/>
              <a:t>.</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Η </a:t>
            </a:r>
            <a:r>
              <a:rPr lang="en-US" dirty="0" err="1"/>
              <a:t>δρ</a:t>
            </a:r>
            <a:r>
              <a:rPr lang="en-US" dirty="0"/>
              <a:t>αστηριότητα έχει σχεδιαστεί για να βοηθήσει </a:t>
            </a:r>
            <a:r>
              <a:rPr lang="el-GR" dirty="0" smtClean="0"/>
              <a:t>τους/τις εκπαιδευτικούς</a:t>
            </a:r>
            <a:r>
              <a:rPr lang="en-US" dirty="0" smtClean="0"/>
              <a:t> </a:t>
            </a:r>
            <a:r>
              <a:rPr lang="en-US" dirty="0"/>
              <a:t>να κατανοήσουν πρώτα τις δικές τους ψηφιακές συνήθειες.</a:t>
            </a:r>
            <a:br>
              <a:rPr lang="en-US" dirty="0"/>
            </a:br>
            <a:r>
              <a:rPr lang="en-US" dirty="0" err="1" smtClean="0"/>
              <a:t>Ξεκιν</a:t>
            </a:r>
            <a:r>
              <a:rPr lang="el-GR" dirty="0" err="1" smtClean="0"/>
              <a:t>ήσ</a:t>
            </a:r>
            <a:r>
              <a:rPr lang="en-US" dirty="0" err="1" smtClean="0"/>
              <a:t>τε</a:t>
            </a:r>
            <a:r>
              <a:rPr lang="en-US" dirty="0" smtClean="0"/>
              <a:t> </a:t>
            </a:r>
            <a:r>
              <a:rPr lang="en-US" dirty="0" err="1"/>
              <a:t>με</a:t>
            </a:r>
            <a:r>
              <a:rPr lang="en-US" dirty="0"/>
              <a:t> </a:t>
            </a:r>
            <a:r>
              <a:rPr lang="en-US" dirty="0" err="1"/>
              <a:t>μι</a:t>
            </a:r>
            <a:r>
              <a:rPr lang="en-US" dirty="0"/>
              <a:t>α σύντομη ατομική αναστοχαστική </a:t>
            </a:r>
            <a:r>
              <a:rPr lang="en-US" dirty="0" smtClean="0"/>
              <a:t>διαδικασία</a:t>
            </a:r>
            <a:r>
              <a:rPr lang="el-GR" dirty="0" smtClean="0"/>
              <a:t>.</a:t>
            </a:r>
            <a:r>
              <a:rPr lang="en-US" dirty="0" smtClean="0"/>
              <a:t> </a:t>
            </a:r>
            <a:r>
              <a:rPr lang="el-GR" dirty="0" smtClean="0"/>
              <a:t>Σ</a:t>
            </a:r>
            <a:r>
              <a:rPr lang="en-US" dirty="0" err="1" smtClean="0"/>
              <a:t>τη</a:t>
            </a:r>
            <a:r>
              <a:rPr lang="en-US" dirty="0" smtClean="0"/>
              <a:t> </a:t>
            </a:r>
            <a:r>
              <a:rPr lang="en-US" dirty="0" err="1" smtClean="0"/>
              <a:t>συνέχει</a:t>
            </a:r>
            <a:r>
              <a:rPr lang="en-US" dirty="0" smtClean="0"/>
              <a:t>α</a:t>
            </a:r>
            <a:r>
              <a:rPr lang="el-GR" dirty="0" smtClean="0"/>
              <a:t>,</a:t>
            </a:r>
            <a:r>
              <a:rPr lang="en-US" dirty="0" smtClean="0"/>
              <a:t> </a:t>
            </a:r>
            <a:r>
              <a:rPr lang="en-US" dirty="0" err="1" smtClean="0"/>
              <a:t>συζητ</a:t>
            </a:r>
            <a:r>
              <a:rPr lang="el-GR" dirty="0" err="1" smtClean="0"/>
              <a:t>ήσ</a:t>
            </a:r>
            <a:r>
              <a:rPr lang="en-US" dirty="0" err="1" smtClean="0"/>
              <a:t>τε</a:t>
            </a:r>
            <a:r>
              <a:rPr lang="en-US" dirty="0" smtClean="0"/>
              <a:t> </a:t>
            </a:r>
            <a:r>
              <a:rPr lang="en-US" dirty="0" err="1"/>
              <a:t>σε</a:t>
            </a:r>
            <a:r>
              <a:rPr lang="en-US" dirty="0"/>
              <a:t> </a:t>
            </a:r>
            <a:r>
              <a:rPr lang="en-US" dirty="0" err="1" smtClean="0"/>
              <a:t>ομάδες</a:t>
            </a:r>
            <a:r>
              <a:rPr lang="el-GR" dirty="0" smtClean="0"/>
              <a:t>.</a:t>
            </a:r>
            <a:r>
              <a:rPr lang="en-US" dirty="0" smtClean="0"/>
              <a:t> </a:t>
            </a:r>
            <a:r>
              <a:rPr lang="el-GR" dirty="0" smtClean="0"/>
              <a:t>Τέλος, ολοκληρώστε </a:t>
            </a:r>
            <a:r>
              <a:rPr lang="en-US" dirty="0" err="1" smtClean="0"/>
              <a:t>με</a:t>
            </a:r>
            <a:r>
              <a:rPr lang="en-US" dirty="0" smtClean="0"/>
              <a:t> </a:t>
            </a:r>
            <a:r>
              <a:rPr lang="en-US" dirty="0"/>
              <a:t>τη διατύπωση συστάσεων που θα μπορούσαν να βοηθήσουν ολόκληρο το σχολείο.</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Ο </a:t>
            </a:r>
            <a:r>
              <a:rPr lang="en-US" dirty="0" err="1"/>
              <a:t>στόχος</a:t>
            </a:r>
            <a:r>
              <a:rPr lang="en-US" dirty="0"/>
              <a:t> είναι απλός: οι εκπαιδευτικοί που αισθάνονται </a:t>
            </a:r>
            <a:r>
              <a:rPr lang="en-US" dirty="0" smtClean="0"/>
              <a:t>ισορροπημένοι</a:t>
            </a:r>
            <a:r>
              <a:rPr lang="el-GR" dirty="0" smtClean="0"/>
              <a:t>/-</a:t>
            </a:r>
            <a:r>
              <a:rPr lang="el-GR" dirty="0" err="1" smtClean="0"/>
              <a:t>νες</a:t>
            </a:r>
            <a:r>
              <a:rPr lang="en-US" dirty="0" smtClean="0"/>
              <a:t> </a:t>
            </a:r>
            <a:r>
              <a:rPr lang="en-US" dirty="0"/>
              <a:t>είναι σε καλύτερη θέση να </a:t>
            </a:r>
            <a:r>
              <a:rPr lang="el-GR" dirty="0" smtClean="0"/>
              <a:t>βοηθήσουν τους/τις μαθητές/-</a:t>
            </a:r>
            <a:r>
              <a:rPr lang="el-GR" dirty="0" err="1" smtClean="0"/>
              <a:t>τριες</a:t>
            </a:r>
            <a:r>
              <a:rPr lang="el-GR" dirty="0" smtClean="0"/>
              <a:t> να θέσουν ψηφιακά όρια</a:t>
            </a:r>
            <a:r>
              <a:rPr lang="en-US" dirty="0" smtClean="0"/>
              <a:t>. </a:t>
            </a:r>
            <a:r>
              <a:rPr lang="en-US" dirty="0" err="1"/>
              <a:t>Αυτή</a:t>
            </a:r>
            <a:r>
              <a:rPr lang="en-US" dirty="0"/>
              <a:t> η </a:t>
            </a:r>
            <a:r>
              <a:rPr lang="en-US" dirty="0" err="1"/>
              <a:t>δρ</a:t>
            </a:r>
            <a:r>
              <a:rPr lang="en-US" dirty="0"/>
              <a:t>αστηριότητα σας προετοιμάζει να σκεφτείτε τις αλλαγές που μπορείτε να κάνετε προσωπικά και τις αλλαγές που μπορεί να κάνει το σχολείο συλλογικά.</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545" name="Google Shape;545;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65</a:t>
            </a:fld>
            <a:endParaRPr sz="1200">
              <a:latin typeface="Calibri"/>
              <a:ea typeface="Calibri"/>
              <a:cs typeface="Calibri"/>
              <a:sym typeface="Calibri"/>
            </a:endParaRPr>
          </a:p>
        </p:txBody>
      </p:sp>
    </p:spTree>
    <p:extLst>
      <p:ext uri="{BB962C8B-B14F-4D97-AF65-F5344CB8AC3E}">
        <p14:creationId xmlns:p14="http://schemas.microsoft.com/office/powerpoint/2010/main" val="8421701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err="1"/>
              <a:t>Αυτή</a:t>
            </a:r>
            <a:r>
              <a:rPr lang="en-US" dirty="0"/>
              <a:t> η </a:t>
            </a:r>
            <a:r>
              <a:rPr lang="en-US" dirty="0" err="1"/>
              <a:t>δρ</a:t>
            </a:r>
            <a:r>
              <a:rPr lang="en-US" dirty="0"/>
              <a:t>αστηριότητα βασίζεται άμεσα </a:t>
            </a:r>
            <a:r>
              <a:rPr lang="en-US" dirty="0" smtClean="0"/>
              <a:t>στ</a:t>
            </a:r>
            <a:r>
              <a:rPr lang="el-GR" dirty="0" smtClean="0"/>
              <a:t>ο</a:t>
            </a:r>
            <a:r>
              <a:rPr lang="en-US" dirty="0" smtClean="0"/>
              <a:t>ν π</a:t>
            </a:r>
            <a:r>
              <a:rPr lang="en-US" dirty="0" err="1" smtClean="0"/>
              <a:t>ροηγούμεν</a:t>
            </a:r>
            <a:r>
              <a:rPr lang="el-GR" dirty="0" smtClean="0"/>
              <a:t>ο</a:t>
            </a:r>
            <a:r>
              <a:rPr lang="en-US" dirty="0" smtClean="0"/>
              <a:t> </a:t>
            </a:r>
            <a:r>
              <a:rPr lang="el-GR" dirty="0" err="1" smtClean="0"/>
              <a:t>αναστοχασμό</a:t>
            </a:r>
            <a:r>
              <a:rPr lang="en-US" dirty="0" smtClean="0"/>
              <a:t>. </a:t>
            </a:r>
            <a:r>
              <a:rPr lang="en-US" dirty="0" err="1"/>
              <a:t>Πρώτ</a:t>
            </a:r>
            <a:r>
              <a:rPr lang="en-US" dirty="0"/>
              <a:t>α, υπενθυμίστε </a:t>
            </a:r>
            <a:r>
              <a:rPr lang="el-GR" dirty="0" smtClean="0"/>
              <a:t>στους/στις συμμετέχοντες/-</a:t>
            </a:r>
            <a:r>
              <a:rPr lang="el-GR" dirty="0" err="1" smtClean="0"/>
              <a:t>χουσες</a:t>
            </a:r>
            <a:r>
              <a:rPr lang="en-US" dirty="0" smtClean="0"/>
              <a:t> </a:t>
            </a:r>
            <a:r>
              <a:rPr lang="en-US" dirty="0"/>
              <a:t>ότι οι </a:t>
            </a:r>
            <a:r>
              <a:rPr lang="el-GR" dirty="0" smtClean="0"/>
              <a:t>μαθητές/-</a:t>
            </a:r>
            <a:r>
              <a:rPr lang="el-GR" dirty="0" err="1" smtClean="0"/>
              <a:t>τριες</a:t>
            </a:r>
            <a:r>
              <a:rPr lang="en-US" dirty="0" smtClean="0"/>
              <a:t> </a:t>
            </a:r>
            <a:r>
              <a:rPr lang="en-US" dirty="0" err="1"/>
              <a:t>μιμούντ</a:t>
            </a:r>
            <a:r>
              <a:rPr lang="en-US" dirty="0"/>
              <a:t>αι το πρότυπο των ενηλίκων. </a:t>
            </a:r>
            <a:r>
              <a:rPr lang="en-US" dirty="0" err="1" smtClean="0"/>
              <a:t>Τώρ</a:t>
            </a:r>
            <a:r>
              <a:rPr lang="en-US" dirty="0" smtClean="0"/>
              <a:t>α</a:t>
            </a:r>
            <a:r>
              <a:rPr lang="el-GR" dirty="0" smtClean="0"/>
              <a:t>,</a:t>
            </a:r>
            <a:r>
              <a:rPr lang="en-US" dirty="0" smtClean="0"/>
              <a:t> </a:t>
            </a:r>
            <a:r>
              <a:rPr lang="en-US" dirty="0"/>
              <a:t>στρέφουμε την προσοχή τους </a:t>
            </a:r>
            <a:r>
              <a:rPr lang="en-US" dirty="0" smtClean="0"/>
              <a:t>σ</a:t>
            </a:r>
            <a:r>
              <a:rPr lang="el-GR" dirty="0" smtClean="0"/>
              <a:t>τους/στις μαθητές/-</a:t>
            </a:r>
            <a:r>
              <a:rPr lang="el-GR" dirty="0" err="1" smtClean="0"/>
              <a:t>τριες</a:t>
            </a:r>
            <a:r>
              <a:rPr lang="en-US" dirty="0" smtClean="0"/>
              <a:t> </a:t>
            </a:r>
            <a:r>
              <a:rPr lang="en-US" dirty="0"/>
              <a:t>και τους </a:t>
            </a:r>
            <a:r>
              <a:rPr lang="en-US" dirty="0" err="1"/>
              <a:t>ζητάμε</a:t>
            </a:r>
            <a:r>
              <a:rPr lang="en-US" dirty="0"/>
              <a:t> να </a:t>
            </a:r>
            <a:r>
              <a:rPr lang="en-US" dirty="0" err="1"/>
              <a:t>σκεφτούν</a:t>
            </a:r>
            <a:r>
              <a:rPr lang="en-US" dirty="0"/>
              <a:t> πρα</a:t>
            </a:r>
            <a:r>
              <a:rPr lang="en-US" dirty="0" err="1"/>
              <a:t>γμ</a:t>
            </a:r>
            <a:r>
              <a:rPr lang="en-US" dirty="0"/>
              <a:t>ατικές προκλήσεις: απόσπαση της προσοχής, χρόνος μπροστά στην οθόνη αργά το βράδυ, πίεση από μηνύματα, άγχος από τα </a:t>
            </a:r>
            <a:r>
              <a:rPr lang="en-US" dirty="0" smtClean="0"/>
              <a:t>social media.</a:t>
            </a:r>
            <a:endParaRPr dirty="0"/>
          </a:p>
          <a:p>
            <a:pPr marL="457200" marR="0" lvl="0" indent="-228600" algn="l" rtl="0">
              <a:lnSpc>
                <a:spcPct val="100000"/>
              </a:lnSpc>
              <a:spcBef>
                <a:spcPts val="0"/>
              </a:spcBef>
              <a:spcAft>
                <a:spcPts val="0"/>
              </a:spcAft>
              <a:buClr>
                <a:srgbClr val="000000"/>
              </a:buClr>
              <a:buSzPts val="1400"/>
              <a:buFont typeface="Arial"/>
              <a:buNone/>
            </a:pPr>
            <a:r>
              <a:rPr lang="el-GR" dirty="0" err="1" smtClean="0"/>
              <a:t>Ζητή</a:t>
            </a:r>
            <a:r>
              <a:rPr lang="en-US" dirty="0" err="1" smtClean="0"/>
              <a:t>στε</a:t>
            </a:r>
            <a:r>
              <a:rPr lang="en-US" dirty="0" smtClean="0"/>
              <a:t> </a:t>
            </a:r>
            <a:r>
              <a:rPr lang="en-US" dirty="0"/>
              <a:t>τους να εργαστούν σε μικρές ομάδες και να προτείνουν ρεαλιστικά, φιλικά προς την τάξη ψηφιακά όρια. Ενθα</a:t>
            </a:r>
            <a:r>
              <a:rPr lang="en-US" dirty="0" err="1"/>
              <a:t>ρρύνετέ</a:t>
            </a:r>
            <a:r>
              <a:rPr lang="en-US" dirty="0"/>
              <a:t> </a:t>
            </a:r>
            <a:r>
              <a:rPr lang="en-US" dirty="0" smtClean="0"/>
              <a:t>τους</a:t>
            </a:r>
            <a:r>
              <a:rPr lang="el-GR" dirty="0" smtClean="0"/>
              <a:t>/τες</a:t>
            </a:r>
            <a:r>
              <a:rPr lang="en-US" dirty="0" smtClean="0"/>
              <a:t> </a:t>
            </a:r>
            <a:r>
              <a:rPr lang="en-US" dirty="0"/>
              <a:t>να σκεφτούν τόσο εντός όσο και </a:t>
            </a:r>
            <a:r>
              <a:rPr lang="en-US" dirty="0" err="1"/>
              <a:t>εκτός</a:t>
            </a:r>
            <a:r>
              <a:rPr lang="en-US" dirty="0"/>
              <a:t> </a:t>
            </a:r>
            <a:r>
              <a:rPr lang="en-US" dirty="0" smtClean="0"/>
              <a:t>τ</a:t>
            </a:r>
            <a:r>
              <a:rPr lang="el-GR" dirty="0" smtClean="0"/>
              <a:t>ου</a:t>
            </a:r>
            <a:r>
              <a:rPr lang="en-US" dirty="0" smtClean="0"/>
              <a:t> </a:t>
            </a:r>
            <a:r>
              <a:rPr lang="en-US" dirty="0" err="1" smtClean="0"/>
              <a:t>σχολικ</a:t>
            </a:r>
            <a:r>
              <a:rPr lang="el-GR" dirty="0" err="1" smtClean="0"/>
              <a:t>ού</a:t>
            </a:r>
            <a:r>
              <a:rPr lang="el-GR" dirty="0" smtClean="0"/>
              <a:t> </a:t>
            </a:r>
            <a:r>
              <a:rPr lang="en-US" dirty="0" err="1" smtClean="0"/>
              <a:t>ωρ</a:t>
            </a:r>
            <a:r>
              <a:rPr lang="el-GR" dirty="0" err="1" smtClean="0"/>
              <a:t>αρίου</a:t>
            </a:r>
            <a:r>
              <a:rPr lang="en-US" dirty="0" smtClean="0"/>
              <a:t>. </a:t>
            </a:r>
            <a:r>
              <a:rPr lang="el-GR" dirty="0" smtClean="0"/>
              <a:t>Α</a:t>
            </a:r>
            <a:r>
              <a:rPr lang="en-US" dirty="0" smtClean="0"/>
              <a:t>ν </a:t>
            </a:r>
            <a:r>
              <a:rPr lang="en-US" dirty="0" err="1"/>
              <a:t>χρει</a:t>
            </a:r>
            <a:r>
              <a:rPr lang="en-US" dirty="0"/>
              <a:t>αστεί, δείξτε τα παραδείγματα αποτελεσμάτων για να βοηθήσετε τις ομάδες να ξεκινήσουν, αλλά </a:t>
            </a:r>
            <a:r>
              <a:rPr lang="el-GR" dirty="0" smtClean="0"/>
              <a:t>αφήστε τις ιδέες τους να βασίζονται</a:t>
            </a:r>
            <a:r>
              <a:rPr lang="en-US" dirty="0" smtClean="0"/>
              <a:t> </a:t>
            </a:r>
            <a:r>
              <a:rPr lang="en-US" dirty="0"/>
              <a:t>στο δικό τους σχολικό πλαίσιο.</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Ότ</a:t>
            </a:r>
            <a:r>
              <a:rPr lang="en-US" dirty="0"/>
              <a:t>αν οι ομάδες παρουσιάσουν τα αποτελέσματα, επισημάνετε κοινά θέματα — συγκέντρωση, υγιεινές ρουτίνες, διαχείριση ειδοποιήσεων, επικοινωνία με σεβασμό — και συνδέστε τα με τη συζήτηση για την κουλτούρα του σχολείου που έγινε νωρίτερα.</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552" name="Google Shape;552;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66</a:t>
            </a:fld>
            <a:endParaRPr sz="1200">
              <a:latin typeface="Calibri"/>
              <a:ea typeface="Calibri"/>
              <a:cs typeface="Calibri"/>
              <a:sym typeface="Calibri"/>
            </a:endParaRPr>
          </a:p>
        </p:txBody>
      </p:sp>
    </p:spTree>
    <p:extLst>
      <p:ext uri="{BB962C8B-B14F-4D97-AF65-F5344CB8AC3E}">
        <p14:creationId xmlns:p14="http://schemas.microsoft.com/office/powerpoint/2010/main" val="8731089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Εξηγήστε ότι </a:t>
            </a:r>
            <a:r>
              <a:rPr lang="el-GR" dirty="0" smtClean="0"/>
              <a:t>ο</a:t>
            </a:r>
            <a:r>
              <a:rPr lang="el-GR" baseline="0" dirty="0" smtClean="0"/>
              <a:t> «Οδηγός της Τάξης»</a:t>
            </a:r>
            <a:r>
              <a:rPr lang="en-US" dirty="0" smtClean="0"/>
              <a:t> </a:t>
            </a:r>
            <a:r>
              <a:rPr lang="el-GR" dirty="0" smtClean="0"/>
              <a:t>(</a:t>
            </a:r>
            <a:r>
              <a:rPr lang="en-US" dirty="0" smtClean="0"/>
              <a:t>Classroom Compass</a:t>
            </a:r>
            <a:r>
              <a:rPr lang="el-GR" dirty="0" smtClean="0"/>
              <a:t>)</a:t>
            </a:r>
            <a:r>
              <a:rPr lang="en-US" dirty="0" smtClean="0"/>
              <a:t> </a:t>
            </a:r>
            <a:r>
              <a:rPr lang="en-US" dirty="0"/>
              <a:t>είναι η γέφυρα μεταξύ της αξιολόγησης των </a:t>
            </a:r>
            <a:r>
              <a:rPr lang="el-GR" dirty="0" smtClean="0"/>
              <a:t>μαθητών/-τριών</a:t>
            </a:r>
            <a:r>
              <a:rPr lang="en-US" dirty="0" smtClean="0"/>
              <a:t> </a:t>
            </a:r>
            <a:r>
              <a:rPr lang="en-US" dirty="0"/>
              <a:t>και </a:t>
            </a:r>
            <a:r>
              <a:rPr lang="en-US" dirty="0" err="1"/>
              <a:t>της</a:t>
            </a:r>
            <a:r>
              <a:rPr lang="en-US" dirty="0"/>
              <a:t> πρα</a:t>
            </a:r>
            <a:r>
              <a:rPr lang="en-US" dirty="0" err="1"/>
              <a:t>κτικής</a:t>
            </a:r>
            <a:r>
              <a:rPr lang="en-US" dirty="0"/>
              <a:t> α</a:t>
            </a:r>
            <a:r>
              <a:rPr lang="en-US" dirty="0" err="1"/>
              <a:t>λλ</a:t>
            </a:r>
            <a:r>
              <a:rPr lang="en-US" dirty="0"/>
              <a:t>αγής στην τάξη. </a:t>
            </a:r>
            <a:r>
              <a:rPr lang="en-US" dirty="0" err="1"/>
              <a:t>Βοηθά</a:t>
            </a:r>
            <a:r>
              <a:rPr lang="en-US" dirty="0"/>
              <a:t> </a:t>
            </a:r>
            <a:r>
              <a:rPr lang="el-GR" dirty="0" smtClean="0"/>
              <a:t>τους/τις εκπαιδευτικούς</a:t>
            </a:r>
            <a:r>
              <a:rPr lang="en-US" dirty="0" smtClean="0"/>
              <a:t> </a:t>
            </a:r>
            <a:r>
              <a:rPr lang="en-US" dirty="0"/>
              <a:t>να περάσουν από την ευαισθητοποίηση στη δράση. </a:t>
            </a:r>
            <a:r>
              <a:rPr lang="en-US" dirty="0" err="1"/>
              <a:t>Τονίστε</a:t>
            </a:r>
            <a:r>
              <a:rPr lang="en-US" dirty="0"/>
              <a:t> </a:t>
            </a:r>
            <a:r>
              <a:rPr lang="en-US" dirty="0" err="1"/>
              <a:t>τον</a:t>
            </a:r>
            <a:r>
              <a:rPr lang="en-US" dirty="0"/>
              <a:t> </a:t>
            </a:r>
            <a:r>
              <a:rPr lang="en-US" dirty="0" err="1"/>
              <a:t>συνεργ</a:t>
            </a:r>
            <a:r>
              <a:rPr lang="en-US" dirty="0"/>
              <a:t>ατικό του χαρακτήρα: οι </a:t>
            </a:r>
            <a:r>
              <a:rPr lang="el-GR" dirty="0" smtClean="0"/>
              <a:t>μαθητές/-</a:t>
            </a:r>
            <a:r>
              <a:rPr lang="el-GR" dirty="0" err="1" smtClean="0"/>
              <a:t>τριες</a:t>
            </a:r>
            <a:r>
              <a:rPr lang="en-US" dirty="0" smtClean="0"/>
              <a:t> </a:t>
            </a:r>
            <a:r>
              <a:rPr lang="en-US" dirty="0"/>
              <a:t>βοηθούν στη διαμόρφωση των στόχων και των συνηθειών. </a:t>
            </a:r>
            <a:r>
              <a:rPr lang="en-US" dirty="0" err="1"/>
              <a:t>Αυτό</a:t>
            </a:r>
            <a:r>
              <a:rPr lang="en-US" dirty="0"/>
              <a:t> </a:t>
            </a:r>
            <a:r>
              <a:rPr lang="el-GR" dirty="0" smtClean="0"/>
              <a:t>καθιστά</a:t>
            </a:r>
            <a:r>
              <a:rPr lang="en-US" dirty="0" smtClean="0"/>
              <a:t> </a:t>
            </a:r>
            <a:r>
              <a:rPr lang="en-US" dirty="0"/>
              <a:t>το σχέδιο ουσιαστικό και ρεαλιστικό.</a:t>
            </a:r>
            <a:endParaRPr dirty="0"/>
          </a:p>
          <a:p>
            <a:pPr marL="457200" marR="0" lvl="0" indent="-228600" algn="l" rtl="0">
              <a:lnSpc>
                <a:spcPct val="100000"/>
              </a:lnSpc>
              <a:spcBef>
                <a:spcPts val="0"/>
              </a:spcBef>
              <a:spcAft>
                <a:spcPts val="0"/>
              </a:spcAft>
              <a:buClr>
                <a:srgbClr val="000000"/>
              </a:buClr>
              <a:buSzPts val="1400"/>
              <a:buFont typeface="Arial"/>
              <a:buNone/>
            </a:pPr>
            <a:r>
              <a:rPr lang="el-GR" dirty="0" err="1" smtClean="0"/>
              <a:t>Ενημερώ</a:t>
            </a:r>
            <a:r>
              <a:rPr lang="en-US" dirty="0" err="1" smtClean="0"/>
              <a:t>στε</a:t>
            </a:r>
            <a:r>
              <a:rPr lang="en-US" dirty="0" smtClean="0"/>
              <a:t> </a:t>
            </a:r>
            <a:r>
              <a:rPr lang="el-GR" dirty="0" smtClean="0"/>
              <a:t>τους/τις συμμετέχοντες/-</a:t>
            </a:r>
            <a:r>
              <a:rPr lang="el-GR" dirty="0" err="1" smtClean="0"/>
              <a:t>χουσες</a:t>
            </a:r>
            <a:r>
              <a:rPr lang="en-US" dirty="0" smtClean="0"/>
              <a:t> </a:t>
            </a:r>
            <a:r>
              <a:rPr lang="el-GR" dirty="0" smtClean="0"/>
              <a:t>για </a:t>
            </a:r>
            <a:r>
              <a:rPr lang="en-US" dirty="0" smtClean="0"/>
              <a:t>τα </a:t>
            </a:r>
            <a:r>
              <a:rPr lang="en-US" dirty="0"/>
              <a:t>βήματα: βαθμολόγηση, ιεράρχηση τομέων, καθορισμός στόχων SMART, επιλογή στρατηγικών και παρακολούθηση της προόδου. Ενθα</a:t>
            </a:r>
            <a:r>
              <a:rPr lang="en-US" dirty="0" err="1"/>
              <a:t>ρρύνετέ</a:t>
            </a:r>
            <a:r>
              <a:rPr lang="en-US" dirty="0"/>
              <a:t> </a:t>
            </a:r>
            <a:r>
              <a:rPr lang="en-US" dirty="0" smtClean="0"/>
              <a:t>τους</a:t>
            </a:r>
            <a:r>
              <a:rPr lang="el-GR" dirty="0" smtClean="0"/>
              <a:t>/τες</a:t>
            </a:r>
            <a:r>
              <a:rPr lang="en-US" dirty="0" smtClean="0"/>
              <a:t> </a:t>
            </a:r>
            <a:r>
              <a:rPr lang="en-US" dirty="0"/>
              <a:t>να </a:t>
            </a:r>
            <a:r>
              <a:rPr lang="el-GR" dirty="0" smtClean="0"/>
              <a:t>θεωρήσουν</a:t>
            </a:r>
            <a:r>
              <a:rPr lang="en-US" dirty="0" smtClean="0"/>
              <a:t> </a:t>
            </a:r>
            <a:r>
              <a:rPr lang="en-US" dirty="0"/>
              <a:t>το Compass ως έναν ευέλικτο οδηγό και όχι ως ένα σταθερό έγγραφο.</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err="1"/>
              <a:t>Γι</a:t>
            </a:r>
            <a:r>
              <a:rPr lang="en-US" dirty="0"/>
              <a:t>α την πιλοτική </a:t>
            </a:r>
            <a:r>
              <a:rPr lang="el-GR" dirty="0" err="1" smtClean="0"/>
              <a:t>δοκιμ</a:t>
            </a:r>
            <a:r>
              <a:rPr lang="en-US" dirty="0" smtClean="0"/>
              <a:t>ή</a:t>
            </a:r>
            <a:r>
              <a:rPr lang="en-US" dirty="0"/>
              <a:t>, υπενθυμίστε τους να δοκιμάσουν πρώτα μία δραστηριότητα. </a:t>
            </a:r>
            <a:r>
              <a:rPr lang="en-US" dirty="0" err="1"/>
              <a:t>Το</a:t>
            </a:r>
            <a:r>
              <a:rPr lang="en-US" dirty="0"/>
              <a:t> πα</a:t>
            </a:r>
            <a:r>
              <a:rPr lang="en-US" dirty="0" err="1"/>
              <a:t>ιχνίδι</a:t>
            </a:r>
            <a:r>
              <a:rPr lang="en-US" dirty="0"/>
              <a:t> </a:t>
            </a:r>
            <a:r>
              <a:rPr lang="en-US" dirty="0" err="1"/>
              <a:t>ρόλων</a:t>
            </a:r>
            <a:r>
              <a:rPr lang="en-US" dirty="0"/>
              <a:t> β</a:t>
            </a:r>
            <a:r>
              <a:rPr lang="en-US" dirty="0" err="1"/>
              <a:t>οηθά</a:t>
            </a:r>
            <a:r>
              <a:rPr lang="en-US" dirty="0"/>
              <a:t> </a:t>
            </a:r>
            <a:r>
              <a:rPr lang="el-GR" dirty="0" smtClean="0"/>
              <a:t>τους/τις εκπαιδευτικούς</a:t>
            </a:r>
            <a:r>
              <a:rPr lang="en-US" dirty="0" smtClean="0"/>
              <a:t> </a:t>
            </a:r>
            <a:r>
              <a:rPr lang="en-US" dirty="0"/>
              <a:t>να δουν πώς μπορεί να αντιδράσουν οι </a:t>
            </a:r>
            <a:r>
              <a:rPr lang="el-GR" dirty="0" smtClean="0"/>
              <a:t>μαθητές/-</a:t>
            </a:r>
            <a:r>
              <a:rPr lang="el-GR" dirty="0" err="1" smtClean="0"/>
              <a:t>τριες</a:t>
            </a:r>
            <a:r>
              <a:rPr lang="en-US" dirty="0" smtClean="0"/>
              <a:t>, </a:t>
            </a:r>
            <a:r>
              <a:rPr lang="en-US" dirty="0" err="1"/>
              <a:t>τι</a:t>
            </a:r>
            <a:r>
              <a:rPr lang="en-US" dirty="0"/>
              <a:t> υποστήριξη θα χρειαστούν και πώς να προσαρμόσουν τη δραστηριότητα στο περιβάλλον τους. </a:t>
            </a:r>
            <a:r>
              <a:rPr lang="en-US" dirty="0" err="1"/>
              <a:t>Μετά</a:t>
            </a:r>
            <a:r>
              <a:rPr lang="en-US" dirty="0"/>
              <a:t> </a:t>
            </a:r>
            <a:r>
              <a:rPr lang="en-US" dirty="0" err="1"/>
              <a:t>την</a:t>
            </a:r>
            <a:r>
              <a:rPr lang="en-US" dirty="0"/>
              <a:t> π</a:t>
            </a:r>
            <a:r>
              <a:rPr lang="en-US" dirty="0" err="1"/>
              <a:t>ιλοτική</a:t>
            </a:r>
            <a:r>
              <a:rPr lang="en-US" dirty="0"/>
              <a:t> </a:t>
            </a:r>
            <a:r>
              <a:rPr lang="el-GR" dirty="0" err="1" smtClean="0"/>
              <a:t>δοκιμ</a:t>
            </a:r>
            <a:r>
              <a:rPr lang="en-US" dirty="0" smtClean="0"/>
              <a:t>ή</a:t>
            </a:r>
            <a:r>
              <a:rPr lang="en-US" dirty="0"/>
              <a:t>, οι ομάδες μοιράζονται τις παρατηρήσεις τους και βελτιώνουν τις ιδέες τους πριν τις εφαρμόσουν με </a:t>
            </a:r>
            <a:r>
              <a:rPr lang="el-GR" dirty="0" smtClean="0"/>
              <a:t>τους/τις μαθητές/-</a:t>
            </a:r>
            <a:r>
              <a:rPr lang="el-GR" dirty="0" err="1" smtClean="0"/>
              <a:t>τριες</a:t>
            </a:r>
            <a:r>
              <a:rPr lang="en-US" dirty="0" smtClean="0"/>
              <a:t>.</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559" name="Google Shape;559;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67</a:t>
            </a:fld>
            <a:endParaRPr sz="1200">
              <a:latin typeface="Calibri"/>
              <a:ea typeface="Calibri"/>
              <a:cs typeface="Calibri"/>
              <a:sym typeface="Calibri"/>
            </a:endParaRPr>
          </a:p>
        </p:txBody>
      </p:sp>
    </p:spTree>
    <p:extLst>
      <p:ext uri="{BB962C8B-B14F-4D97-AF65-F5344CB8AC3E}">
        <p14:creationId xmlns:p14="http://schemas.microsoft.com/office/powerpoint/2010/main" val="3994202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Εξηγήστε ότι α</a:t>
            </a:r>
            <a:r>
              <a:rPr lang="en-US" dirty="0" err="1"/>
              <a:t>υτό</a:t>
            </a:r>
            <a:r>
              <a:rPr lang="en-US" dirty="0"/>
              <a:t> </a:t>
            </a:r>
            <a:r>
              <a:rPr lang="en-US" dirty="0" err="1"/>
              <a:t>το</a:t>
            </a:r>
            <a:r>
              <a:rPr lang="en-US" dirty="0"/>
              <a:t> β</a:t>
            </a:r>
            <a:r>
              <a:rPr lang="en-US" dirty="0" err="1"/>
              <a:t>ήμ</a:t>
            </a:r>
            <a:r>
              <a:rPr lang="en-US" dirty="0"/>
              <a:t>α βοηθά </a:t>
            </a:r>
            <a:r>
              <a:rPr lang="el-GR" dirty="0" smtClean="0"/>
              <a:t>τους/τις εκπαιδευτικούς</a:t>
            </a:r>
            <a:r>
              <a:rPr lang="en-US" dirty="0" smtClean="0"/>
              <a:t> </a:t>
            </a:r>
            <a:r>
              <a:rPr lang="en-US" dirty="0"/>
              <a:t>να περάσουν από το στάδιο του σχεδιασμού στην πράξη. </a:t>
            </a:r>
            <a:r>
              <a:rPr lang="en-US" dirty="0" err="1"/>
              <a:t>Τονίστε</a:t>
            </a:r>
            <a:r>
              <a:rPr lang="en-US" dirty="0"/>
              <a:t> ότι η π</a:t>
            </a:r>
            <a:r>
              <a:rPr lang="en-US" dirty="0" err="1"/>
              <a:t>ιλοτική</a:t>
            </a:r>
            <a:r>
              <a:rPr lang="en-US" dirty="0"/>
              <a:t> </a:t>
            </a:r>
            <a:r>
              <a:rPr lang="el-GR" dirty="0" err="1" smtClean="0"/>
              <a:t>δοκιμ</a:t>
            </a:r>
            <a:r>
              <a:rPr lang="en-US" dirty="0" smtClean="0"/>
              <a:t>ή </a:t>
            </a:r>
            <a:r>
              <a:rPr lang="en-US" dirty="0"/>
              <a:t>είναι χαμηλού κινδύνου: επιτρέπει </a:t>
            </a:r>
            <a:r>
              <a:rPr lang="en-US" dirty="0" smtClean="0"/>
              <a:t>σ</a:t>
            </a:r>
            <a:r>
              <a:rPr lang="el-GR" dirty="0" smtClean="0"/>
              <a:t>τους/στις </a:t>
            </a:r>
            <a:r>
              <a:rPr lang="el-GR" dirty="0" smtClean="0"/>
              <a:t>εκπαιδευτικούς</a:t>
            </a:r>
            <a:r>
              <a:rPr lang="en-US" dirty="0" smtClean="0"/>
              <a:t> </a:t>
            </a:r>
            <a:r>
              <a:rPr lang="en-US" dirty="0"/>
              <a:t>να δοκιμάσουν μια δραστηριότητα πριν τη χρησιμοποιήσουν με </a:t>
            </a:r>
            <a:r>
              <a:rPr lang="el-GR" dirty="0" smtClean="0"/>
              <a:t>τους/τις μαθητές/-</a:t>
            </a:r>
            <a:r>
              <a:rPr lang="el-GR" dirty="0" err="1" smtClean="0"/>
              <a:t>τριές</a:t>
            </a:r>
            <a:r>
              <a:rPr lang="el-GR" dirty="0" smtClean="0"/>
              <a:t> τους</a:t>
            </a:r>
            <a:r>
              <a:rPr lang="en-US" dirty="0" smtClean="0"/>
              <a:t>. </a:t>
            </a:r>
            <a:r>
              <a:rPr lang="en-US" dirty="0"/>
              <a:t>Ενθα</a:t>
            </a:r>
            <a:r>
              <a:rPr lang="en-US" dirty="0" err="1"/>
              <a:t>ρρύνετέ</a:t>
            </a:r>
            <a:r>
              <a:rPr lang="en-US" dirty="0"/>
              <a:t> </a:t>
            </a:r>
            <a:r>
              <a:rPr lang="en-US" dirty="0" smtClean="0"/>
              <a:t>τους</a:t>
            </a:r>
            <a:r>
              <a:rPr lang="el-GR" dirty="0" smtClean="0"/>
              <a:t>/τες</a:t>
            </a:r>
            <a:r>
              <a:rPr lang="en-US" dirty="0" smtClean="0"/>
              <a:t> </a:t>
            </a:r>
            <a:r>
              <a:rPr lang="en-US" dirty="0"/>
              <a:t>να παρατηρήσουν μικρές λεπτομέρειες κατά τη διάρκεια του παιχνιδιού ρόλων, όπως το χρονοδιάγραμμα, η σαφήνεια των οδηγιών, οι αντιδράσεις των </a:t>
            </a:r>
            <a:r>
              <a:rPr lang="el-GR" dirty="0" smtClean="0"/>
              <a:t>μαθητών/-τριών</a:t>
            </a:r>
            <a:r>
              <a:rPr lang="en-US" dirty="0" smtClean="0"/>
              <a:t> </a:t>
            </a:r>
            <a:r>
              <a:rPr lang="en-US" dirty="0"/>
              <a:t>και </a:t>
            </a:r>
            <a:r>
              <a:rPr lang="en-US" dirty="0" err="1"/>
              <a:t>το</a:t>
            </a:r>
            <a:r>
              <a:rPr lang="en-US" dirty="0"/>
              <a:t> π</a:t>
            </a:r>
            <a:r>
              <a:rPr lang="en-US" dirty="0" err="1"/>
              <a:t>όσο</a:t>
            </a:r>
            <a:r>
              <a:rPr lang="en-US" dirty="0"/>
              <a:t> </a:t>
            </a:r>
            <a:r>
              <a:rPr lang="en-US" dirty="0" err="1"/>
              <a:t>ρε</a:t>
            </a:r>
            <a:r>
              <a:rPr lang="en-US" dirty="0"/>
              <a:t>αλιστική φαίνεται η δραστηριότητα.</a:t>
            </a:r>
            <a:endParaRPr dirty="0"/>
          </a:p>
          <a:p>
            <a:pPr marL="457200" marR="0" lvl="0" indent="-228600" algn="l" rtl="0">
              <a:lnSpc>
                <a:spcPct val="100000"/>
              </a:lnSpc>
              <a:spcBef>
                <a:spcPts val="0"/>
              </a:spcBef>
              <a:spcAft>
                <a:spcPts val="0"/>
              </a:spcAft>
              <a:buClr>
                <a:srgbClr val="000000"/>
              </a:buClr>
              <a:buSzPts val="1400"/>
              <a:buFont typeface="Arial"/>
              <a:buNone/>
            </a:pPr>
            <a:r>
              <a:rPr lang="el-GR" dirty="0" err="1" smtClean="0"/>
              <a:t>Υπογραμμ</a:t>
            </a:r>
            <a:r>
              <a:rPr lang="en-US" dirty="0" err="1" smtClean="0"/>
              <a:t>ίστε</a:t>
            </a:r>
            <a:r>
              <a:rPr lang="en-US" dirty="0" smtClean="0"/>
              <a:t> </a:t>
            </a:r>
            <a:r>
              <a:rPr lang="en-US" dirty="0"/>
              <a:t>ότι η </a:t>
            </a:r>
            <a:r>
              <a:rPr lang="en-US" dirty="0" err="1"/>
              <a:t>ομ</a:t>
            </a:r>
            <a:r>
              <a:rPr lang="en-US" dirty="0"/>
              <a:t>αδική συζήτηση ενισχύει τη διαδικασία. </a:t>
            </a:r>
            <a:r>
              <a:rPr lang="en-US" dirty="0" err="1"/>
              <a:t>Ότ</a:t>
            </a:r>
            <a:r>
              <a:rPr lang="en-US" dirty="0"/>
              <a:t>αν οι εκπαιδευτικοί συγκρίνουν τις εμπειρίες τους, βελτιώνουν τη δραστηριότητα και την καθιστούν πιο κατάλληλη για το περιβάλλον της τάξης τους. </a:t>
            </a:r>
            <a:r>
              <a:rPr lang="en-US" dirty="0" err="1"/>
              <a:t>Ενθ</a:t>
            </a:r>
            <a:r>
              <a:rPr lang="en-US" dirty="0"/>
              <a:t>αρρύνετε </a:t>
            </a:r>
            <a:r>
              <a:rPr lang="el-GR" dirty="0" smtClean="0"/>
              <a:t>τους/τις συμμετέχοντες/-</a:t>
            </a:r>
            <a:r>
              <a:rPr lang="el-GR" dirty="0" err="1" smtClean="0"/>
              <a:t>χουσες</a:t>
            </a:r>
            <a:r>
              <a:rPr lang="en-US" dirty="0" smtClean="0"/>
              <a:t> </a:t>
            </a:r>
            <a:r>
              <a:rPr lang="en-US" dirty="0"/>
              <a:t>να σκεφτούν τις διαφορές ηλικίας, την πρόσβαση σε ψηφιακά μέσα και τις τυπικές προκλήσεις που αντιμετωπίζουν οι </a:t>
            </a:r>
            <a:r>
              <a:rPr lang="el-GR" dirty="0" smtClean="0"/>
              <a:t>μαθητές/-</a:t>
            </a:r>
            <a:r>
              <a:rPr lang="el-GR" dirty="0" err="1" smtClean="0"/>
              <a:t>τριές</a:t>
            </a:r>
            <a:r>
              <a:rPr lang="en-US" dirty="0" smtClean="0"/>
              <a:t> </a:t>
            </a:r>
            <a:r>
              <a:rPr lang="en-US" dirty="0"/>
              <a:t>τους. Υπ</a:t>
            </a:r>
            <a:r>
              <a:rPr lang="en-US" dirty="0" err="1"/>
              <a:t>ενθυμίστε</a:t>
            </a:r>
            <a:r>
              <a:rPr lang="en-US" dirty="0"/>
              <a:t> τους ότι α</a:t>
            </a:r>
            <a:r>
              <a:rPr lang="en-US" dirty="0" err="1"/>
              <a:t>υτές</a:t>
            </a:r>
            <a:r>
              <a:rPr lang="en-US" dirty="0"/>
              <a:t> </a:t>
            </a:r>
            <a:r>
              <a:rPr lang="en-US" dirty="0" err="1"/>
              <a:t>οι</a:t>
            </a:r>
            <a:r>
              <a:rPr lang="en-US" dirty="0"/>
              <a:t> </a:t>
            </a:r>
            <a:r>
              <a:rPr lang="en-US" dirty="0" err="1"/>
              <a:t>δρ</a:t>
            </a:r>
            <a:r>
              <a:rPr lang="en-US" dirty="0"/>
              <a:t>αστηριότητες είναι ευέλικτες και μπορούν να προσαρμοστούν ώστε να ταιριάζουν στις ρουτίνες τους.</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566" name="Google Shape;566;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68</a:t>
            </a:fld>
            <a:endParaRPr sz="1200">
              <a:latin typeface="Calibri"/>
              <a:ea typeface="Calibri"/>
              <a:cs typeface="Calibri"/>
              <a:sym typeface="Calibri"/>
            </a:endParaRPr>
          </a:p>
        </p:txBody>
      </p:sp>
    </p:spTree>
    <p:extLst>
      <p:ext uri="{BB962C8B-B14F-4D97-AF65-F5344CB8AC3E}">
        <p14:creationId xmlns:p14="http://schemas.microsoft.com/office/powerpoint/2010/main" val="7175832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810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3468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8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05573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4" name="Google Shape;584;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2226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0116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82338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8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50156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8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2196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35147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79641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l-GR" dirty="0" smtClean="0"/>
              <a:t>Φτάσαμε λοιπόν </a:t>
            </a:r>
            <a:r>
              <a:rPr lang="en-US" dirty="0" err="1" smtClean="0"/>
              <a:t>στο</a:t>
            </a:r>
            <a:r>
              <a:rPr lang="en-US" dirty="0" smtClean="0"/>
              <a:t> </a:t>
            </a:r>
            <a:r>
              <a:rPr lang="en-US" dirty="0" err="1"/>
              <a:t>τέλος</a:t>
            </a:r>
            <a:r>
              <a:rPr lang="en-US" dirty="0"/>
              <a:t> </a:t>
            </a:r>
            <a:r>
              <a:rPr lang="el-GR" dirty="0" smtClean="0"/>
              <a:t>του Κεφαλαίου </a:t>
            </a:r>
            <a:r>
              <a:rPr lang="en-US" dirty="0" smtClean="0"/>
              <a:t>2.4 </a:t>
            </a:r>
            <a:r>
              <a:rPr lang="en-US" dirty="0"/>
              <a:t>και </a:t>
            </a:r>
            <a:r>
              <a:rPr lang="en-US" dirty="0" smtClean="0"/>
              <a:t>τ</a:t>
            </a:r>
            <a:r>
              <a:rPr lang="el-GR" dirty="0" smtClean="0"/>
              <a:t>ης</a:t>
            </a:r>
            <a:r>
              <a:rPr lang="en-US" dirty="0" smtClean="0"/>
              <a:t> </a:t>
            </a:r>
            <a:r>
              <a:rPr lang="el-GR" dirty="0" smtClean="0"/>
              <a:t>Ενότητας </a:t>
            </a:r>
            <a:r>
              <a:rPr lang="en-US" dirty="0" smtClean="0"/>
              <a:t>2</a:t>
            </a:r>
            <a:r>
              <a:rPr lang="en-US" dirty="0"/>
              <a:t>.</a:t>
            </a:r>
            <a:br>
              <a:rPr lang="en-US" dirty="0"/>
            </a:br>
            <a:r>
              <a:rPr lang="el-GR" dirty="0" smtClean="0"/>
              <a:t>Εξετάσατε πολλά θέματα</a:t>
            </a:r>
            <a:r>
              <a:rPr lang="en-US" dirty="0" smtClean="0"/>
              <a:t>, </a:t>
            </a:r>
            <a:r>
              <a:rPr lang="en-US" dirty="0"/>
              <a:t>από τα όρια των εκπαιδευτικών έως τις συνήθειες των </a:t>
            </a:r>
            <a:r>
              <a:rPr lang="el-GR" dirty="0" smtClean="0"/>
              <a:t>μαθητών/-τριών</a:t>
            </a:r>
            <a:r>
              <a:rPr lang="en-US" dirty="0" smtClean="0"/>
              <a:t>, </a:t>
            </a:r>
            <a:r>
              <a:rPr lang="en-US" dirty="0" err="1"/>
              <a:t>το</a:t>
            </a:r>
            <a:r>
              <a:rPr lang="en-US" dirty="0"/>
              <a:t> </a:t>
            </a:r>
            <a:r>
              <a:rPr lang="en-US" dirty="0" err="1"/>
              <a:t>κλίμ</a:t>
            </a:r>
            <a:r>
              <a:rPr lang="en-US" dirty="0"/>
              <a:t>α στην τάξη και τις στοχευμένες στρατηγικές που βασίζονται στο μοντέλο PERMA.</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Ο </a:t>
            </a:r>
            <a:r>
              <a:rPr lang="en-US" dirty="0" err="1"/>
              <a:t>στόχος</a:t>
            </a:r>
            <a:r>
              <a:rPr lang="en-US" dirty="0"/>
              <a:t> </a:t>
            </a:r>
            <a:r>
              <a:rPr lang="en-US" dirty="0" err="1"/>
              <a:t>ήτ</a:t>
            </a:r>
            <a:r>
              <a:rPr lang="en-US" dirty="0"/>
              <a:t>αν να σας βοηθήσουμε να νιώσετε σιγουριά στην αναγνώριση των αναγκών ψηφιακής ευημερίας και στην εφαρμογή πρακτικών εργαλείων στην τάξη σας.</a:t>
            </a:r>
            <a:br>
              <a:rPr lang="en-US" dirty="0"/>
            </a:br>
            <a:r>
              <a:rPr lang="el-GR" dirty="0" smtClean="0"/>
              <a:t>Στην επόμενη</a:t>
            </a:r>
            <a:r>
              <a:rPr lang="el-GR" baseline="0" dirty="0" smtClean="0"/>
              <a:t> ενότητα</a:t>
            </a:r>
            <a:r>
              <a:rPr lang="en-US" dirty="0" smtClean="0"/>
              <a:t>, </a:t>
            </a:r>
            <a:r>
              <a:rPr lang="en-US" dirty="0" err="1"/>
              <a:t>μετ</a:t>
            </a:r>
            <a:r>
              <a:rPr lang="en-US" dirty="0"/>
              <a:t>αβαίνουμε από </a:t>
            </a:r>
            <a:r>
              <a:rPr lang="en-US" i="1" dirty="0"/>
              <a:t>την </a:t>
            </a:r>
            <a:r>
              <a:rPr lang="el-GR" i="1" dirty="0" smtClean="0"/>
              <a:t>υλοποίηση</a:t>
            </a:r>
            <a:r>
              <a:rPr lang="en-US" i="1" dirty="0" smtClean="0"/>
              <a:t> </a:t>
            </a:r>
            <a:r>
              <a:rPr lang="en-US" dirty="0"/>
              <a:t>στη </a:t>
            </a:r>
            <a:r>
              <a:rPr lang="en-US" i="1" dirty="0"/>
              <a:t>βιωσιμότητα </a:t>
            </a:r>
            <a:r>
              <a:rPr lang="en-US" dirty="0"/>
              <a:t>— </a:t>
            </a:r>
            <a:r>
              <a:rPr lang="el-GR" dirty="0" smtClean="0"/>
              <a:t>δηλ. </a:t>
            </a:r>
            <a:r>
              <a:rPr lang="en-US" dirty="0" smtClean="0"/>
              <a:t>π</a:t>
            </a:r>
            <a:r>
              <a:rPr lang="en-US" dirty="0" err="1" smtClean="0"/>
              <a:t>ώς</a:t>
            </a:r>
            <a:r>
              <a:rPr lang="en-US" dirty="0" smtClean="0"/>
              <a:t> </a:t>
            </a:r>
            <a:r>
              <a:rPr lang="en-US" dirty="0"/>
              <a:t>να διατηρήσετε τις καλές πρακτικές ζωντανές και να παρακολουθείτε τη μακροπρόθεσμη επίδρασή τους </a:t>
            </a:r>
            <a:r>
              <a:rPr lang="en-US" dirty="0" smtClean="0"/>
              <a:t>σ</a:t>
            </a:r>
            <a:r>
              <a:rPr lang="el-GR" dirty="0" smtClean="0"/>
              <a:t>τους/στις μαθητές/-</a:t>
            </a:r>
            <a:r>
              <a:rPr lang="el-GR" dirty="0" err="1" smtClean="0"/>
              <a:t>τριές</a:t>
            </a:r>
            <a:r>
              <a:rPr lang="el-GR" dirty="0" smtClean="0"/>
              <a:t> σας</a:t>
            </a:r>
            <a:r>
              <a:rPr lang="en-US" dirty="0" smtClean="0"/>
              <a:t>.</a:t>
            </a:r>
            <a:endParaRPr dirty="0"/>
          </a:p>
          <a:p>
            <a:pPr marL="457200" marR="0" lvl="0" indent="-228600" algn="l" rtl="0">
              <a:lnSpc>
                <a:spcPct val="100000"/>
              </a:lnSpc>
              <a:spcBef>
                <a:spcPts val="0"/>
              </a:spcBef>
              <a:spcAft>
                <a:spcPts val="0"/>
              </a:spcAft>
              <a:buClr>
                <a:srgbClr val="000000"/>
              </a:buClr>
              <a:buSzPts val="1400"/>
              <a:buFont typeface="Arial"/>
              <a:buNone/>
            </a:pPr>
            <a:endParaRPr b="1" dirty="0"/>
          </a:p>
        </p:txBody>
      </p:sp>
      <p:sp>
        <p:nvSpPr>
          <p:cNvPr id="627" name="Google Shape;627;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200"/>
            </a:pPr>
            <a:fld id="{00000000-1234-1234-1234-123412341234}" type="slidenum">
              <a:rPr lang="en-US" sz="1200">
                <a:latin typeface="Calibri"/>
                <a:ea typeface="Calibri"/>
                <a:cs typeface="Calibri"/>
                <a:sym typeface="Calibri"/>
              </a:rPr>
              <a:pPr algn="r">
                <a:buSzPts val="1200"/>
              </a:pPr>
              <a:t>78</a:t>
            </a:fld>
            <a:endParaRPr sz="1200">
              <a:latin typeface="Calibri"/>
              <a:ea typeface="Calibri"/>
              <a:cs typeface="Calibri"/>
              <a:sym typeface="Calibri"/>
            </a:endParaRPr>
          </a:p>
        </p:txBody>
      </p:sp>
    </p:spTree>
    <p:extLst>
      <p:ext uri="{BB962C8B-B14F-4D97-AF65-F5344CB8AC3E}">
        <p14:creationId xmlns:p14="http://schemas.microsoft.com/office/powerpoint/2010/main" val="13233066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33" name="Google Shape;6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1111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426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902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a:p>
        </p:txBody>
      </p:sp>
      <p:sp>
        <p:nvSpPr>
          <p:cNvPr id="4" name="Θέση ημερομηνίας 3"/>
          <p:cNvSpPr>
            <a:spLocks noGrp="1"/>
          </p:cNvSpPr>
          <p:nvPr>
            <p:ph type="dt" sz="half" idx="10"/>
          </p:nvPr>
        </p:nvSpPr>
        <p:spPr/>
        <p:txBody>
          <a:bodyPr/>
          <a:lstStyle/>
          <a:p>
            <a:fld id="{27624E1C-F816-40EB-856C-4EE0950D9D12}" type="datetimeFigureOut">
              <a:rPr lang="en-US" smtClean="0"/>
              <a:t>12/19/2025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6FEBBC5-70F2-4E85-80FB-23974EF22C12}" type="slidenum">
              <a:rPr lang="en-US" smtClean="0"/>
              <a:t>‹#›</a:t>
            </a:fld>
            <a:endParaRPr lang="en-US"/>
          </a:p>
        </p:txBody>
      </p:sp>
    </p:spTree>
    <p:extLst>
      <p:ext uri="{BB962C8B-B14F-4D97-AF65-F5344CB8AC3E}">
        <p14:creationId xmlns:p14="http://schemas.microsoft.com/office/powerpoint/2010/main" val="156581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27624E1C-F816-40EB-856C-4EE0950D9D12}" type="datetimeFigureOut">
              <a:rPr lang="en-US" smtClean="0"/>
              <a:t>12/19/2025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6FEBBC5-70F2-4E85-80FB-23974EF22C12}" type="slidenum">
              <a:rPr lang="en-US" smtClean="0"/>
              <a:t>‹#›</a:t>
            </a:fld>
            <a:endParaRPr lang="en-US"/>
          </a:p>
        </p:txBody>
      </p:sp>
    </p:spTree>
    <p:extLst>
      <p:ext uri="{BB962C8B-B14F-4D97-AF65-F5344CB8AC3E}">
        <p14:creationId xmlns:p14="http://schemas.microsoft.com/office/powerpoint/2010/main" val="429362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27624E1C-F816-40EB-856C-4EE0950D9D12}" type="datetimeFigureOut">
              <a:rPr lang="en-US" smtClean="0"/>
              <a:t>12/19/2025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6FEBBC5-70F2-4E85-80FB-23974EF22C12}" type="slidenum">
              <a:rPr lang="en-US" smtClean="0"/>
              <a:t>‹#›</a:t>
            </a:fld>
            <a:endParaRPr lang="en-US"/>
          </a:p>
        </p:txBody>
      </p:sp>
    </p:spTree>
    <p:extLst>
      <p:ext uri="{BB962C8B-B14F-4D97-AF65-F5344CB8AC3E}">
        <p14:creationId xmlns:p14="http://schemas.microsoft.com/office/powerpoint/2010/main" val="1384731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6C6E70"/>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a:buClr>
                <a:srgbClr val="000000"/>
              </a:buClr>
              <a:buSzPts val="900"/>
              <a:buFont typeface="Arial"/>
              <a:buNone/>
            </a:pPr>
            <a:r>
              <a:rPr lang="en-US" sz="900" kern="0">
                <a:solidFill>
                  <a:srgbClr val="080301"/>
                </a:solidFil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kern="0">
              <a:solidFill>
                <a:srgbClr val="080301"/>
              </a:solidFill>
              <a:ea typeface="Arial"/>
              <a:cs typeface="Arial"/>
              <a:sym typeface="Arial"/>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Arial"/>
              <a:buNone/>
              <a:defRPr sz="2000" b="1">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dk1"/>
              </a:buClr>
              <a:buSzPts val="1600"/>
              <a:buNone/>
              <a:defRPr sz="1600" b="0" i="1">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6C6E70"/>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a:stretch/>
        </p:blipFill>
        <p:spPr>
          <a:xfrm>
            <a:off x="6944356" y="950055"/>
            <a:ext cx="4876800" cy="5130800"/>
          </a:xfrm>
          <a:prstGeom prst="rect">
            <a:avLst/>
          </a:prstGeom>
          <a:noFill/>
          <a:ln>
            <a:noFill/>
          </a:ln>
        </p:spPr>
      </p:pic>
    </p:spTree>
    <p:extLst>
      <p:ext uri="{BB962C8B-B14F-4D97-AF65-F5344CB8AC3E}">
        <p14:creationId xmlns:p14="http://schemas.microsoft.com/office/powerpoint/2010/main" val="31175657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4"/>
        <p:cNvGrpSpPr/>
        <p:nvPr/>
      </p:nvGrpSpPr>
      <p:grpSpPr>
        <a:xfrm>
          <a:off x="0" y="0"/>
          <a:ext cx="0" cy="0"/>
          <a:chOff x="0" y="0"/>
          <a:chExt cx="0" cy="0"/>
        </a:xfrm>
      </p:grpSpPr>
      <p:sp>
        <p:nvSpPr>
          <p:cNvPr id="25" name="Google Shape;25;p12"/>
          <p:cNvSpPr/>
          <p:nvPr/>
        </p:nvSpPr>
        <p:spPr>
          <a:xfrm>
            <a:off x="1" y="2184266"/>
            <a:ext cx="310895" cy="1331189"/>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6C6E70"/>
              </a:solidFill>
              <a:latin typeface="Calibri"/>
              <a:ea typeface="Calibri"/>
              <a:cs typeface="Calibri"/>
              <a:sym typeface="Calibri"/>
            </a:endParaRPr>
          </a:p>
        </p:txBody>
      </p:sp>
      <p:sp>
        <p:nvSpPr>
          <p:cNvPr id="26" name="Google Shape;26;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2000"/>
              <a:buFont typeface="Arial"/>
              <a:buNone/>
              <a:defRPr sz="2000"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dk1"/>
              </a:buClr>
              <a:buSzPts val="1600"/>
              <a:buNone/>
              <a:defRPr sz="1600" b="0" i="1">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2"/>
          <p:cNvSpPr/>
          <p:nvPr/>
        </p:nvSpPr>
        <p:spPr>
          <a:xfrm rot="-5400000" flipH="1">
            <a:off x="-507419" y="4140073"/>
            <a:ext cx="1331189" cy="316348"/>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6C6E70"/>
              </a:solidFill>
              <a:latin typeface="Calibri"/>
              <a:ea typeface="Calibri"/>
              <a:cs typeface="Calibri"/>
              <a:sym typeface="Calibri"/>
            </a:endParaRPr>
          </a:p>
        </p:txBody>
      </p:sp>
      <p:pic>
        <p:nvPicPr>
          <p:cNvPr id="29" name="Google Shape;29;p12"/>
          <p:cNvPicPr preferRelativeResize="0"/>
          <p:nvPr/>
        </p:nvPicPr>
        <p:blipFill rotWithShape="1">
          <a:blip r:embed="rId2">
            <a:alphaModFix/>
          </a:blip>
          <a:srcRect/>
          <a:stretch/>
        </p:blipFill>
        <p:spPr>
          <a:xfrm>
            <a:off x="310897" y="6212262"/>
            <a:ext cx="1886787" cy="401872"/>
          </a:xfrm>
          <a:prstGeom prst="rect">
            <a:avLst/>
          </a:prstGeom>
          <a:noFill/>
          <a:ln>
            <a:noFill/>
          </a:ln>
        </p:spPr>
      </p:pic>
      <p:sp>
        <p:nvSpPr>
          <p:cNvPr id="30" name="Google Shape;30;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a:buClr>
                <a:srgbClr val="000000"/>
              </a:buClr>
              <a:buSzPts val="900"/>
              <a:buFont typeface="Arial"/>
              <a:buNone/>
            </a:pPr>
            <a:r>
              <a:rPr lang="en-US" sz="900" kern="0">
                <a:solidFill>
                  <a:srgbClr val="080301"/>
                </a:solidFil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kern="0">
              <a:solidFill>
                <a:srgbClr val="080301"/>
              </a:solidFill>
              <a:ea typeface="Arial"/>
              <a:cs typeface="Arial"/>
              <a:sym typeface="Arial"/>
            </a:endParaRPr>
          </a:p>
        </p:txBody>
      </p:sp>
      <p:pic>
        <p:nvPicPr>
          <p:cNvPr id="31" name="Google Shape;31;p12"/>
          <p:cNvPicPr preferRelativeResize="0"/>
          <p:nvPr/>
        </p:nvPicPr>
        <p:blipFill rotWithShape="1">
          <a:blip r:embed="rId3">
            <a:alphaModFix/>
          </a:blip>
          <a:srcRect/>
          <a:stretch/>
        </p:blipFill>
        <p:spPr>
          <a:xfrm>
            <a:off x="155448" y="224584"/>
            <a:ext cx="3571024" cy="1422523"/>
          </a:xfrm>
          <a:prstGeom prst="rect">
            <a:avLst/>
          </a:prstGeom>
          <a:noFill/>
          <a:ln>
            <a:noFill/>
          </a:ln>
        </p:spPr>
      </p:pic>
      <p:pic>
        <p:nvPicPr>
          <p:cNvPr id="32" name="Google Shape;32;p12"/>
          <p:cNvPicPr preferRelativeResize="0"/>
          <p:nvPr/>
        </p:nvPicPr>
        <p:blipFill rotWithShape="1">
          <a:blip r:embed="rId4">
            <a:alphaModFix/>
          </a:blip>
          <a:srcRect/>
          <a:stretch/>
        </p:blipFill>
        <p:spPr>
          <a:xfrm>
            <a:off x="7159752" y="950055"/>
            <a:ext cx="4876800" cy="5130800"/>
          </a:xfrm>
          <a:prstGeom prst="rect">
            <a:avLst/>
          </a:prstGeom>
          <a:noFill/>
          <a:ln>
            <a:noFill/>
          </a:ln>
        </p:spPr>
      </p:pic>
    </p:spTree>
    <p:extLst>
      <p:ext uri="{BB962C8B-B14F-4D97-AF65-F5344CB8AC3E}">
        <p14:creationId xmlns:p14="http://schemas.microsoft.com/office/powerpoint/2010/main" val="35892503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3"/>
        <p:cNvGrpSpPr/>
        <p:nvPr/>
      </p:nvGrpSpPr>
      <p:grpSpPr>
        <a:xfrm>
          <a:off x="0" y="0"/>
          <a:ext cx="0" cy="0"/>
          <a:chOff x="0" y="0"/>
          <a:chExt cx="0" cy="0"/>
        </a:xfrm>
      </p:grpSpPr>
      <p:sp>
        <p:nvSpPr>
          <p:cNvPr id="34" name="Google Shape;34;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6C6E70"/>
              </a:solidFill>
              <a:latin typeface="Calibri"/>
              <a:ea typeface="Calibri"/>
              <a:cs typeface="Calibri"/>
              <a:sym typeface="Calibri"/>
            </a:endParaRPr>
          </a:p>
        </p:txBody>
      </p:sp>
      <p:sp>
        <p:nvSpPr>
          <p:cNvPr id="35" name="Google Shape;35;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000"/>
              <a:buFont typeface="Arial"/>
              <a:buNone/>
              <a:defRPr sz="2000" b="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p:nvPr/>
        </p:nvSpPr>
        <p:spPr>
          <a:xfrm flipH="1">
            <a:off x="2172708" y="2774849"/>
            <a:ext cx="7839428" cy="45719"/>
          </a:xfrm>
          <a:prstGeom prst="rect">
            <a:avLst/>
          </a:prstGeom>
          <a:solidFill>
            <a:schemeClr val="dk1"/>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6C6E70"/>
              </a:solidFill>
              <a:latin typeface="Calibri"/>
              <a:ea typeface="Calibri"/>
              <a:cs typeface="Calibri"/>
              <a:sym typeface="Calibri"/>
            </a:endParaRPr>
          </a:p>
        </p:txBody>
      </p:sp>
    </p:spTree>
    <p:extLst>
      <p:ext uri="{BB962C8B-B14F-4D97-AF65-F5344CB8AC3E}">
        <p14:creationId xmlns:p14="http://schemas.microsoft.com/office/powerpoint/2010/main" val="315203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
        <p:cNvGrpSpPr/>
        <p:nvPr/>
      </p:nvGrpSpPr>
      <p:grpSpPr>
        <a:xfrm>
          <a:off x="0" y="0"/>
          <a:ext cx="0" cy="0"/>
          <a:chOff x="0" y="0"/>
          <a:chExt cx="0" cy="0"/>
        </a:xfrm>
      </p:grpSpPr>
      <p:sp>
        <p:nvSpPr>
          <p:cNvPr id="38" name="Google Shape;38;p19"/>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Arial"/>
              <a:buNone/>
              <a:defRPr sz="2000" b="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p:nvPr/>
        </p:nvSpPr>
        <p:spPr>
          <a:xfrm flipH="1">
            <a:off x="2172707" y="2913643"/>
            <a:ext cx="7839428" cy="45719"/>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6C6E70"/>
              </a:solidFill>
              <a:latin typeface="Calibri"/>
              <a:ea typeface="Calibri"/>
              <a:cs typeface="Calibri"/>
              <a:sym typeface="Calibri"/>
            </a:endParaRPr>
          </a:p>
        </p:txBody>
      </p:sp>
      <p:pic>
        <p:nvPicPr>
          <p:cNvPr id="40" name="Google Shape;40;p19"/>
          <p:cNvPicPr preferRelativeResize="0"/>
          <p:nvPr/>
        </p:nvPicPr>
        <p:blipFill rotWithShape="1">
          <a:blip r:embed="rId2">
            <a:alphaModFix/>
          </a:blip>
          <a:srcRect/>
          <a:stretch/>
        </p:blipFill>
        <p:spPr>
          <a:xfrm>
            <a:off x="310897" y="6212262"/>
            <a:ext cx="1886787" cy="401872"/>
          </a:xfrm>
          <a:prstGeom prst="rect">
            <a:avLst/>
          </a:prstGeom>
          <a:noFill/>
          <a:ln>
            <a:noFill/>
          </a:ln>
        </p:spPr>
      </p:pic>
      <p:sp>
        <p:nvSpPr>
          <p:cNvPr id="41" name="Google Shape;41;p19"/>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a:buClr>
                <a:srgbClr val="000000"/>
              </a:buClr>
              <a:buSzPts val="900"/>
              <a:buFont typeface="Arial"/>
              <a:buNone/>
            </a:pPr>
            <a:r>
              <a:rPr lang="en-US" sz="900" kern="0">
                <a:solidFill>
                  <a:srgbClr val="080301"/>
                </a:solidFil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kern="0">
              <a:solidFill>
                <a:srgbClr val="080301"/>
              </a:solidFill>
              <a:ea typeface="Arial"/>
              <a:cs typeface="Arial"/>
              <a:sym typeface="Arial"/>
            </a:endParaRPr>
          </a:p>
        </p:txBody>
      </p:sp>
    </p:spTree>
    <p:extLst>
      <p:ext uri="{BB962C8B-B14F-4D97-AF65-F5344CB8AC3E}">
        <p14:creationId xmlns:p14="http://schemas.microsoft.com/office/powerpoint/2010/main" val="2629371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Slide">
  <p:cSld name="5_Title Slide">
    <p:spTree>
      <p:nvGrpSpPr>
        <p:cNvPr id="1" name="Shape 24"/>
        <p:cNvGrpSpPr/>
        <p:nvPr/>
      </p:nvGrpSpPr>
      <p:grpSpPr>
        <a:xfrm>
          <a:off x="0" y="0"/>
          <a:ext cx="0" cy="0"/>
          <a:chOff x="0" y="0"/>
          <a:chExt cx="0" cy="0"/>
        </a:xfrm>
      </p:grpSpPr>
      <p:sp>
        <p:nvSpPr>
          <p:cNvPr id="25" name="Google Shape;25;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6C6E70"/>
              </a:solidFill>
              <a:latin typeface="Calibri"/>
              <a:ea typeface="Calibri"/>
              <a:cs typeface="Calibri"/>
              <a:sym typeface="Calibri"/>
            </a:endParaRPr>
          </a:p>
        </p:txBody>
      </p:sp>
      <p:sp>
        <p:nvSpPr>
          <p:cNvPr id="26" name="Google Shape;26;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000"/>
              <a:buFont typeface="Arial"/>
              <a:buNone/>
              <a:defRPr sz="2000" b="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p:nvPr/>
        </p:nvSpPr>
        <p:spPr>
          <a:xfrm flipH="1">
            <a:off x="2172708" y="2774849"/>
            <a:ext cx="7839428" cy="45719"/>
          </a:xfrm>
          <a:prstGeom prst="rect">
            <a:avLst/>
          </a:prstGeom>
          <a:solidFill>
            <a:schemeClr val="dk1"/>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6C6E70"/>
              </a:solidFill>
              <a:latin typeface="Calibri"/>
              <a:ea typeface="Calibri"/>
              <a:cs typeface="Calibri"/>
              <a:sym typeface="Calibri"/>
            </a:endParaRPr>
          </a:p>
        </p:txBody>
      </p:sp>
    </p:spTree>
    <p:extLst>
      <p:ext uri="{BB962C8B-B14F-4D97-AF65-F5344CB8AC3E}">
        <p14:creationId xmlns:p14="http://schemas.microsoft.com/office/powerpoint/2010/main" val="1939924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Slide">
  <p:cSld name="5_Title Slide">
    <p:spTree>
      <p:nvGrpSpPr>
        <p:cNvPr id="1" name="Shape 28"/>
        <p:cNvGrpSpPr/>
        <p:nvPr/>
      </p:nvGrpSpPr>
      <p:grpSpPr>
        <a:xfrm>
          <a:off x="0" y="0"/>
          <a:ext cx="0" cy="0"/>
          <a:chOff x="0" y="0"/>
          <a:chExt cx="0" cy="0"/>
        </a:xfrm>
      </p:grpSpPr>
      <p:sp>
        <p:nvSpPr>
          <p:cNvPr id="29" name="Google Shape;29;p19"/>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Arial"/>
              <a:buNone/>
              <a:defRPr sz="2000" b="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p:nvPr/>
        </p:nvSpPr>
        <p:spPr>
          <a:xfrm flipH="1">
            <a:off x="2172707" y="2913643"/>
            <a:ext cx="7839428" cy="45719"/>
          </a:xfrm>
          <a:prstGeom prst="rect">
            <a:avLst/>
          </a:prstGeom>
          <a:solidFill>
            <a:schemeClr val="accent2"/>
          </a:solidFill>
          <a:ln>
            <a:noFill/>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6C6E70"/>
              </a:solidFill>
              <a:latin typeface="Calibri"/>
              <a:ea typeface="Calibri"/>
              <a:cs typeface="Calibri"/>
              <a:sym typeface="Calibri"/>
            </a:endParaRPr>
          </a:p>
        </p:txBody>
      </p:sp>
      <p:pic>
        <p:nvPicPr>
          <p:cNvPr id="31" name="Google Shape;31;p19"/>
          <p:cNvPicPr preferRelativeResize="0"/>
          <p:nvPr/>
        </p:nvPicPr>
        <p:blipFill rotWithShape="1">
          <a:blip r:embed="rId2">
            <a:alphaModFix/>
          </a:blip>
          <a:srcRect/>
          <a:stretch/>
        </p:blipFill>
        <p:spPr>
          <a:xfrm>
            <a:off x="310897" y="6212262"/>
            <a:ext cx="1886787" cy="401872"/>
          </a:xfrm>
          <a:prstGeom prst="rect">
            <a:avLst/>
          </a:prstGeom>
          <a:noFill/>
          <a:ln>
            <a:noFill/>
          </a:ln>
        </p:spPr>
      </p:pic>
      <p:sp>
        <p:nvSpPr>
          <p:cNvPr id="32" name="Google Shape;32;p19"/>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a:buClr>
                <a:srgbClr val="000000"/>
              </a:buClr>
              <a:buSzPts val="900"/>
              <a:buFont typeface="Arial"/>
              <a:buNone/>
            </a:pPr>
            <a:r>
              <a:rPr lang="en-US" sz="900" kern="0">
                <a:solidFill>
                  <a:srgbClr val="080301"/>
                </a:solidFil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kern="0">
              <a:solidFill>
                <a:srgbClr val="080301"/>
              </a:solidFill>
              <a:ea typeface="Arial"/>
              <a:cs typeface="Arial"/>
              <a:sym typeface="Arial"/>
            </a:endParaRPr>
          </a:p>
        </p:txBody>
      </p:sp>
    </p:spTree>
    <p:extLst>
      <p:ext uri="{BB962C8B-B14F-4D97-AF65-F5344CB8AC3E}">
        <p14:creationId xmlns:p14="http://schemas.microsoft.com/office/powerpoint/2010/main" val="3802204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6607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15"/>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1133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27624E1C-F816-40EB-856C-4EE0950D9D12}" type="datetimeFigureOut">
              <a:rPr lang="en-US" smtClean="0"/>
              <a:t>12/19/2025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6FEBBC5-70F2-4E85-80FB-23974EF22C12}" type="slidenum">
              <a:rPr lang="en-US" smtClean="0"/>
              <a:t>‹#›</a:t>
            </a:fld>
            <a:endParaRPr lang="en-US"/>
          </a:p>
        </p:txBody>
      </p:sp>
    </p:spTree>
    <p:extLst>
      <p:ext uri="{BB962C8B-B14F-4D97-AF65-F5344CB8AC3E}">
        <p14:creationId xmlns:p14="http://schemas.microsoft.com/office/powerpoint/2010/main" val="200064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6"/>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62664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27624E1C-F816-40EB-856C-4EE0950D9D12}" type="datetimeFigureOut">
              <a:rPr lang="en-US" smtClean="0"/>
              <a:t>12/19/2025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6FEBBC5-70F2-4E85-80FB-23974EF22C12}" type="slidenum">
              <a:rPr lang="en-US" smtClean="0"/>
              <a:t>‹#›</a:t>
            </a:fld>
            <a:endParaRPr lang="en-US"/>
          </a:p>
        </p:txBody>
      </p:sp>
    </p:spTree>
    <p:extLst>
      <p:ext uri="{BB962C8B-B14F-4D97-AF65-F5344CB8AC3E}">
        <p14:creationId xmlns:p14="http://schemas.microsoft.com/office/powerpoint/2010/main" val="336618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27624E1C-F816-40EB-856C-4EE0950D9D12}" type="datetimeFigureOut">
              <a:rPr lang="en-US" smtClean="0"/>
              <a:t>12/19/2025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6FEBBC5-70F2-4E85-80FB-23974EF22C12}" type="slidenum">
              <a:rPr lang="en-US" smtClean="0"/>
              <a:t>‹#›</a:t>
            </a:fld>
            <a:endParaRPr lang="en-US"/>
          </a:p>
        </p:txBody>
      </p:sp>
    </p:spTree>
    <p:extLst>
      <p:ext uri="{BB962C8B-B14F-4D97-AF65-F5344CB8AC3E}">
        <p14:creationId xmlns:p14="http://schemas.microsoft.com/office/powerpoint/2010/main" val="398921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27624E1C-F816-40EB-856C-4EE0950D9D12}" type="datetimeFigureOut">
              <a:rPr lang="en-US" smtClean="0"/>
              <a:t>12/19/2025</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F6FEBBC5-70F2-4E85-80FB-23974EF22C12}" type="slidenum">
              <a:rPr lang="en-US" smtClean="0"/>
              <a:t>‹#›</a:t>
            </a:fld>
            <a:endParaRPr lang="en-US"/>
          </a:p>
        </p:txBody>
      </p:sp>
    </p:spTree>
    <p:extLst>
      <p:ext uri="{BB962C8B-B14F-4D97-AF65-F5344CB8AC3E}">
        <p14:creationId xmlns:p14="http://schemas.microsoft.com/office/powerpoint/2010/main" val="358885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27624E1C-F816-40EB-856C-4EE0950D9D12}" type="datetimeFigureOut">
              <a:rPr lang="en-US" smtClean="0"/>
              <a:t>12/19/2025</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F6FEBBC5-70F2-4E85-80FB-23974EF22C12}" type="slidenum">
              <a:rPr lang="en-US" smtClean="0"/>
              <a:t>‹#›</a:t>
            </a:fld>
            <a:endParaRPr lang="en-US"/>
          </a:p>
        </p:txBody>
      </p:sp>
    </p:spTree>
    <p:extLst>
      <p:ext uri="{BB962C8B-B14F-4D97-AF65-F5344CB8AC3E}">
        <p14:creationId xmlns:p14="http://schemas.microsoft.com/office/powerpoint/2010/main" val="100164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7624E1C-F816-40EB-856C-4EE0950D9D12}" type="datetimeFigureOut">
              <a:rPr lang="en-US" smtClean="0"/>
              <a:t>12/19/2025</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F6FEBBC5-70F2-4E85-80FB-23974EF22C12}" type="slidenum">
              <a:rPr lang="en-US" smtClean="0"/>
              <a:t>‹#›</a:t>
            </a:fld>
            <a:endParaRPr lang="en-US"/>
          </a:p>
        </p:txBody>
      </p:sp>
    </p:spTree>
    <p:extLst>
      <p:ext uri="{BB962C8B-B14F-4D97-AF65-F5344CB8AC3E}">
        <p14:creationId xmlns:p14="http://schemas.microsoft.com/office/powerpoint/2010/main" val="333393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7624E1C-F816-40EB-856C-4EE0950D9D12}" type="datetimeFigureOut">
              <a:rPr lang="en-US" smtClean="0"/>
              <a:t>12/19/2025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6FEBBC5-70F2-4E85-80FB-23974EF22C12}" type="slidenum">
              <a:rPr lang="en-US" smtClean="0"/>
              <a:t>‹#›</a:t>
            </a:fld>
            <a:endParaRPr lang="en-US"/>
          </a:p>
        </p:txBody>
      </p:sp>
    </p:spTree>
    <p:extLst>
      <p:ext uri="{BB962C8B-B14F-4D97-AF65-F5344CB8AC3E}">
        <p14:creationId xmlns:p14="http://schemas.microsoft.com/office/powerpoint/2010/main" val="25745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27624E1C-F816-40EB-856C-4EE0950D9D12}" type="datetimeFigureOut">
              <a:rPr lang="en-US" smtClean="0"/>
              <a:t>12/19/2025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6FEBBC5-70F2-4E85-80FB-23974EF22C12}" type="slidenum">
              <a:rPr lang="en-US" smtClean="0"/>
              <a:t>‹#›</a:t>
            </a:fld>
            <a:endParaRPr lang="en-US"/>
          </a:p>
        </p:txBody>
      </p:sp>
    </p:spTree>
    <p:extLst>
      <p:ext uri="{BB962C8B-B14F-4D97-AF65-F5344CB8AC3E}">
        <p14:creationId xmlns:p14="http://schemas.microsoft.com/office/powerpoint/2010/main" val="2293379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24E1C-F816-40EB-856C-4EE0950D9D12}" type="datetimeFigureOut">
              <a:rPr lang="en-US" smtClean="0"/>
              <a:t>12/19/2025</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EBBC5-70F2-4E85-80FB-23974EF22C12}" type="slidenum">
              <a:rPr lang="en-US" smtClean="0"/>
              <a:t>‹#›</a:t>
            </a:fld>
            <a:endParaRPr lang="en-US"/>
          </a:p>
        </p:txBody>
      </p:sp>
    </p:spTree>
    <p:extLst>
      <p:ext uri="{BB962C8B-B14F-4D97-AF65-F5344CB8AC3E}">
        <p14:creationId xmlns:p14="http://schemas.microsoft.com/office/powerpoint/2010/main" val="129202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49019"/>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kern="0"/>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kern="0"/>
              <a:pPr/>
              <a:t>‹#›</a:t>
            </a:fld>
            <a:endParaRPr kern="0"/>
          </a:p>
        </p:txBody>
      </p:sp>
    </p:spTree>
    <p:extLst>
      <p:ext uri="{BB962C8B-B14F-4D97-AF65-F5344CB8AC3E}">
        <p14:creationId xmlns:p14="http://schemas.microsoft.com/office/powerpoint/2010/main" val="378879233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33"/>
        <p:cNvGrpSpPr/>
        <p:nvPr/>
      </p:nvGrpSpPr>
      <p:grpSpPr>
        <a:xfrm>
          <a:off x="0" y="0"/>
          <a:ext cx="0" cy="0"/>
          <a:chOff x="0" y="0"/>
          <a:chExt cx="0" cy="0"/>
        </a:xfrm>
      </p:grpSpPr>
      <p:sp>
        <p:nvSpPr>
          <p:cNvPr id="34" name="Google Shape;34;p13"/>
          <p:cNvSpPr/>
          <p:nvPr/>
        </p:nvSpPr>
        <p:spPr>
          <a:xfrm>
            <a:off x="0" y="0"/>
            <a:ext cx="12192000" cy="797521"/>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800"/>
              <a:buFont typeface="Arial"/>
              <a:buNone/>
            </a:pPr>
            <a:endParaRPr kern="0">
              <a:solidFill>
                <a:srgbClr val="6C6E70"/>
              </a:solidFill>
              <a:latin typeface="Open Sans"/>
              <a:ea typeface="Open Sans"/>
              <a:cs typeface="Open Sans"/>
              <a:sym typeface="Open Sans"/>
            </a:endParaRPr>
          </a:p>
        </p:txBody>
      </p:sp>
      <p:sp>
        <p:nvSpPr>
          <p:cNvPr id="35" name="Google Shape;35;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Arial"/>
              <a:buNone/>
              <a:defRPr sz="38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57767360"/>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hyperlink" Target="https://perma-digital.eu/" TargetMode="External"/><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Arial"/>
              <a:buNone/>
            </a:pPr>
            <a:r>
              <a:rPr lang="en-US"/>
              <a:t>Ενότητα 2</a:t>
            </a:r>
            <a:endParaRPr/>
          </a:p>
        </p:txBody>
      </p:sp>
      <p:sp>
        <p:nvSpPr>
          <p:cNvPr id="52" name="Google Shape;52;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00"/>
              <a:buNone/>
            </a:pPr>
            <a:r>
              <a:rPr lang="en-US" sz="2000" i="0" dirty="0" err="1"/>
              <a:t>Ενότητ</a:t>
            </a:r>
            <a:r>
              <a:rPr lang="en-US" sz="2000" i="0" dirty="0"/>
              <a:t>α 2 - Ψηφιακή </a:t>
            </a:r>
            <a:r>
              <a:rPr lang="el-GR" sz="2000" i="0" dirty="0" smtClean="0"/>
              <a:t>Ε</a:t>
            </a:r>
            <a:r>
              <a:rPr lang="en-US" sz="2000" i="0" dirty="0" err="1" smtClean="0"/>
              <a:t>υημερί</a:t>
            </a:r>
            <a:r>
              <a:rPr lang="en-US" sz="2000" i="0" dirty="0" smtClean="0"/>
              <a:t>α </a:t>
            </a:r>
            <a:r>
              <a:rPr lang="el-GR" sz="2000" i="0" dirty="0"/>
              <a:t>Ε</a:t>
            </a:r>
            <a:r>
              <a:rPr lang="en-US" sz="2000" i="0" dirty="0" smtClean="0"/>
              <a:t>κπα</a:t>
            </a:r>
            <a:r>
              <a:rPr lang="en-US" sz="2000" i="0" dirty="0" err="1" smtClean="0"/>
              <a:t>ιδευτικών</a:t>
            </a:r>
            <a:r>
              <a:rPr lang="en-US" sz="2000" i="0" dirty="0" smtClean="0"/>
              <a:t> </a:t>
            </a:r>
            <a:r>
              <a:rPr lang="en-US" sz="2000" i="0" dirty="0"/>
              <a:t>και </a:t>
            </a:r>
            <a:r>
              <a:rPr lang="el-GR" sz="2000" i="0" dirty="0" smtClean="0"/>
              <a:t>μαθητών/-τριών</a:t>
            </a:r>
            <a:r>
              <a:rPr lang="en-US" sz="2000" i="0" dirty="0" smtClean="0"/>
              <a:t> </a:t>
            </a:r>
            <a:r>
              <a:rPr lang="en-US" sz="2000" i="0" dirty="0" err="1"/>
              <a:t>στην</a:t>
            </a:r>
            <a:r>
              <a:rPr lang="en-US" sz="2000" i="0" dirty="0"/>
              <a:t> </a:t>
            </a:r>
            <a:r>
              <a:rPr lang="el-GR" sz="2000" i="0" dirty="0" smtClean="0"/>
              <a:t>Π</a:t>
            </a:r>
            <a:r>
              <a:rPr lang="en-US" sz="2000" i="0" dirty="0" err="1" smtClean="0"/>
              <a:t>ράξη</a:t>
            </a:r>
            <a:r>
              <a:rPr lang="en-US" sz="2000" i="0" dirty="0"/>
              <a:t>: Εφαρμογή του </a:t>
            </a:r>
            <a:r>
              <a:rPr lang="el-GR" sz="2000" i="0" dirty="0" smtClean="0"/>
              <a:t>Π</a:t>
            </a:r>
            <a:r>
              <a:rPr lang="en-US" sz="2000" i="0" dirty="0" smtClean="0"/>
              <a:t>λα</a:t>
            </a:r>
            <a:r>
              <a:rPr lang="en-US" sz="2000" i="0" dirty="0" err="1" smtClean="0"/>
              <a:t>ισίου</a:t>
            </a:r>
            <a:r>
              <a:rPr lang="en-US" sz="2000" i="0" dirty="0" smtClean="0"/>
              <a:t> </a:t>
            </a:r>
            <a:r>
              <a:rPr lang="en-US" sz="2000" i="0" dirty="0"/>
              <a:t>PERMA-Digital</a:t>
            </a:r>
            <a:endParaRPr sz="2000" b="1" dirty="0"/>
          </a:p>
          <a:p>
            <a:pPr marL="0" lvl="0" indent="0" algn="l" rtl="0">
              <a:lnSpc>
                <a:spcPct val="90000"/>
              </a:lnSpc>
              <a:spcBef>
                <a:spcPts val="0"/>
              </a:spcBef>
              <a:spcAft>
                <a:spcPts val="0"/>
              </a:spcAft>
              <a:buClr>
                <a:schemeClr val="dk1"/>
              </a:buClr>
              <a:buSzPts val="1600"/>
              <a:buNone/>
            </a:pPr>
            <a:endParaRPr dirty="0"/>
          </a:p>
        </p:txBody>
      </p:sp>
    </p:spTree>
    <p:extLst>
      <p:ext uri="{BB962C8B-B14F-4D97-AF65-F5344CB8AC3E}">
        <p14:creationId xmlns:p14="http://schemas.microsoft.com/office/powerpoint/2010/main" val="57860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Προσδιορισμός</a:t>
            </a:r>
            <a:r>
              <a:rPr lang="en-US" b="1" dirty="0"/>
              <a:t> </a:t>
            </a:r>
            <a:r>
              <a:rPr lang="en-US" b="1" dirty="0" err="1"/>
              <a:t>της</a:t>
            </a:r>
            <a:r>
              <a:rPr lang="en-US" b="1" dirty="0"/>
              <a:t> </a:t>
            </a:r>
            <a:r>
              <a:rPr lang="el-GR" b="1" dirty="0" smtClean="0"/>
              <a:t>Β</a:t>
            </a:r>
            <a:r>
              <a:rPr lang="en-US" b="1" dirty="0" smtClean="0"/>
              <a:t>α</a:t>
            </a:r>
            <a:r>
              <a:rPr lang="en-US" b="1" dirty="0" err="1" smtClean="0"/>
              <a:t>σικής</a:t>
            </a:r>
            <a:r>
              <a:rPr lang="en-US" b="1" dirty="0" smtClean="0"/>
              <a:t> </a:t>
            </a:r>
            <a:r>
              <a:rPr lang="el-GR" b="1" dirty="0"/>
              <a:t>Α</a:t>
            </a:r>
            <a:r>
              <a:rPr lang="en-US" b="1" dirty="0" err="1" smtClean="0"/>
              <a:t>ιτί</a:t>
            </a:r>
            <a:r>
              <a:rPr lang="en-US" b="1" dirty="0" smtClean="0"/>
              <a:t>ας</a:t>
            </a:r>
            <a:endParaRPr dirty="0"/>
          </a:p>
        </p:txBody>
      </p:sp>
      <p:sp>
        <p:nvSpPr>
          <p:cNvPr id="109" name="Google Shape;109;p5"/>
          <p:cNvSpPr txBox="1">
            <a:spLocks noGrp="1"/>
          </p:cNvSpPr>
          <p:nvPr>
            <p:ph type="body" idx="1"/>
          </p:nvPr>
        </p:nvSpPr>
        <p:spPr>
          <a:xfrm>
            <a:off x="97971" y="873580"/>
            <a:ext cx="4931229" cy="5902778"/>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lang="en-US" sz="2100" dirty="0" err="1"/>
              <a:t>Γι</a:t>
            </a:r>
            <a:r>
              <a:rPr lang="en-US" sz="2100" dirty="0"/>
              <a:t>α να κατανοήσετε </a:t>
            </a:r>
            <a:r>
              <a:rPr lang="en-US" sz="2100" i="1" dirty="0"/>
              <a:t>γιατί </a:t>
            </a:r>
            <a:r>
              <a:rPr lang="en-US" sz="2100" dirty="0"/>
              <a:t>ένας τομέας PERMA έλαβε χαμηλή βαθμολογία, πρέπει να αναλύσετε τι συνέβαλε σε αυτό το αποτέλεσμα. </a:t>
            </a:r>
            <a:r>
              <a:rPr lang="en-US" sz="2100" dirty="0" err="1"/>
              <a:t>Έν</a:t>
            </a:r>
            <a:r>
              <a:rPr lang="en-US" sz="2100" dirty="0"/>
              <a:t>α χρήσιμο εργαλείο </a:t>
            </a:r>
            <a:r>
              <a:rPr lang="en-US" sz="2100" dirty="0" smtClean="0"/>
              <a:t>γι</a:t>
            </a:r>
            <a:r>
              <a:rPr lang="el-GR" sz="2100" dirty="0" smtClean="0"/>
              <a:t>’</a:t>
            </a:r>
            <a:r>
              <a:rPr lang="en-US" sz="2100" dirty="0" smtClean="0"/>
              <a:t> α</a:t>
            </a:r>
            <a:r>
              <a:rPr lang="en-US" sz="2100" dirty="0" err="1" smtClean="0"/>
              <a:t>υτό</a:t>
            </a:r>
            <a:r>
              <a:rPr lang="el-GR" sz="2100" dirty="0" smtClean="0"/>
              <a:t> τον σκοπό</a:t>
            </a:r>
            <a:r>
              <a:rPr lang="en-US" sz="2100" dirty="0" smtClean="0"/>
              <a:t> </a:t>
            </a:r>
            <a:r>
              <a:rPr lang="en-US" sz="2100" dirty="0"/>
              <a:t>είναι το </a:t>
            </a:r>
            <a:r>
              <a:rPr lang="el-GR" sz="2100" b="1" dirty="0"/>
              <a:t>Δ</a:t>
            </a:r>
            <a:r>
              <a:rPr lang="en-US" sz="2100" b="1" dirty="0" err="1" smtClean="0"/>
              <a:t>ιάγρ</a:t>
            </a:r>
            <a:r>
              <a:rPr lang="en-US" sz="2100" b="1" dirty="0" smtClean="0"/>
              <a:t>αμμα </a:t>
            </a:r>
            <a:r>
              <a:rPr lang="en-US" sz="2100" b="1" dirty="0"/>
              <a:t>Fishbone (Ishikawa)</a:t>
            </a:r>
            <a:r>
              <a:rPr lang="en-US" sz="2100" dirty="0"/>
              <a:t>.</a:t>
            </a:r>
            <a:endParaRPr sz="2100" dirty="0"/>
          </a:p>
          <a:p>
            <a:pPr marL="263525" lvl="0" indent="-34925" algn="l" rtl="0">
              <a:lnSpc>
                <a:spcPct val="90000"/>
              </a:lnSpc>
              <a:spcBef>
                <a:spcPts val="1000"/>
              </a:spcBef>
              <a:spcAft>
                <a:spcPts val="0"/>
              </a:spcAft>
              <a:buSzPts val="1800"/>
              <a:buNone/>
            </a:pPr>
            <a:endParaRPr sz="2100" dirty="0"/>
          </a:p>
          <a:p>
            <a:pPr marL="457200" marR="0" lvl="0" indent="-228600" algn="l" rtl="0">
              <a:lnSpc>
                <a:spcPct val="90000"/>
              </a:lnSpc>
              <a:spcBef>
                <a:spcPts val="1000"/>
              </a:spcBef>
              <a:spcAft>
                <a:spcPts val="0"/>
              </a:spcAft>
              <a:buClr>
                <a:schemeClr val="dk1"/>
              </a:buClr>
              <a:buSzPts val="1800"/>
              <a:buFont typeface="Arial"/>
              <a:buNone/>
            </a:pPr>
            <a:r>
              <a:rPr lang="en-US" sz="2100" dirty="0"/>
              <a:t>Σας </a:t>
            </a:r>
            <a:r>
              <a:rPr lang="en-US" sz="2100" dirty="0" smtClean="0"/>
              <a:t>β</a:t>
            </a:r>
            <a:r>
              <a:rPr lang="en-US" sz="2100" dirty="0" err="1" smtClean="0"/>
              <a:t>οηθά</a:t>
            </a:r>
            <a:r>
              <a:rPr lang="en-US" sz="2100" dirty="0" smtClean="0"/>
              <a:t>:</a:t>
            </a:r>
            <a:r>
              <a:rPr lang="en-US" sz="2100" dirty="0"/>
              <a:t/>
            </a:r>
            <a:br>
              <a:rPr lang="en-US" sz="2100" dirty="0"/>
            </a:br>
            <a:r>
              <a:rPr lang="en-US" sz="2100" dirty="0"/>
              <a:t>• </a:t>
            </a:r>
            <a:r>
              <a:rPr lang="el-GR" sz="2100" dirty="0" smtClean="0"/>
              <a:t>Να π</a:t>
            </a:r>
            <a:r>
              <a:rPr lang="en-US" sz="2100" dirty="0" err="1" smtClean="0"/>
              <a:t>ροσδιορίσετε</a:t>
            </a:r>
            <a:r>
              <a:rPr lang="en-US" sz="2100" dirty="0" smtClean="0"/>
              <a:t> </a:t>
            </a:r>
            <a:r>
              <a:rPr lang="en-US" sz="2100" dirty="0" err="1"/>
              <a:t>όλους</a:t>
            </a:r>
            <a:r>
              <a:rPr lang="en-US" sz="2100" dirty="0"/>
              <a:t> τους π</a:t>
            </a:r>
            <a:r>
              <a:rPr lang="en-US" sz="2100" dirty="0" err="1"/>
              <a:t>ιθ</a:t>
            </a:r>
            <a:r>
              <a:rPr lang="en-US" sz="2100" dirty="0"/>
              <a:t>ανούς παράγοντες πίσω από ένα </a:t>
            </a:r>
            <a:r>
              <a:rPr lang="en-US" sz="2100" dirty="0" smtClean="0"/>
              <a:t>πρόβλημα</a:t>
            </a:r>
            <a:r>
              <a:rPr lang="el-GR" sz="2100" dirty="0" smtClean="0"/>
              <a:t>.</a:t>
            </a:r>
            <a:r>
              <a:rPr lang="en-US" sz="2100" dirty="0"/>
              <a:t/>
            </a:r>
            <a:br>
              <a:rPr lang="en-US" sz="2100" dirty="0"/>
            </a:br>
            <a:r>
              <a:rPr lang="en-US" sz="2100" dirty="0"/>
              <a:t>• </a:t>
            </a:r>
            <a:r>
              <a:rPr lang="el-GR" sz="2100" dirty="0" smtClean="0"/>
              <a:t>Να ο</a:t>
            </a:r>
            <a:r>
              <a:rPr lang="en-US" sz="2100" dirty="0" smtClean="0"/>
              <a:t>μα</a:t>
            </a:r>
            <a:r>
              <a:rPr lang="en-US" sz="2100" dirty="0" err="1" smtClean="0"/>
              <a:t>δο</a:t>
            </a:r>
            <a:r>
              <a:rPr lang="en-US" sz="2100" dirty="0" smtClean="0"/>
              <a:t>ποιήσετε </a:t>
            </a:r>
            <a:r>
              <a:rPr lang="en-US" sz="2100" dirty="0"/>
              <a:t>αυτούς τους παράγοντες σε </a:t>
            </a:r>
            <a:r>
              <a:rPr lang="en-US" sz="2100" dirty="0" smtClean="0"/>
              <a:t>κατηγορίες</a:t>
            </a:r>
            <a:r>
              <a:rPr lang="el-GR" sz="2100" dirty="0" smtClean="0"/>
              <a:t>.</a:t>
            </a:r>
            <a:r>
              <a:rPr lang="en-US" sz="2100" dirty="0"/>
              <a:t/>
            </a:r>
            <a:br>
              <a:rPr lang="en-US" sz="2100" dirty="0"/>
            </a:br>
            <a:r>
              <a:rPr lang="en-US" sz="2100" dirty="0"/>
              <a:t>• </a:t>
            </a:r>
            <a:r>
              <a:rPr lang="el-GR" sz="2100" dirty="0" smtClean="0"/>
              <a:t>Να κ</a:t>
            </a:r>
            <a:r>
              <a:rPr lang="en-US" sz="2100" dirty="0" smtClean="0"/>
              <a:t>ατα</a:t>
            </a:r>
            <a:r>
              <a:rPr lang="en-US" sz="2100" dirty="0" err="1" smtClean="0"/>
              <a:t>νοήσετε</a:t>
            </a:r>
            <a:r>
              <a:rPr lang="en-US" sz="2100" dirty="0" smtClean="0"/>
              <a:t> </a:t>
            </a:r>
            <a:r>
              <a:rPr lang="en-US" sz="2100" dirty="0"/>
              <a:t>πώς συνδέονται οι διάφορες </a:t>
            </a:r>
            <a:r>
              <a:rPr lang="en-US" sz="2100" dirty="0" smtClean="0"/>
              <a:t>αιτίες</a:t>
            </a:r>
            <a:r>
              <a:rPr lang="el-GR" sz="2100" dirty="0" smtClean="0"/>
              <a:t>.</a:t>
            </a:r>
            <a:r>
              <a:rPr lang="en-US" sz="2100" dirty="0"/>
              <a:t/>
            </a:r>
            <a:br>
              <a:rPr lang="en-US" sz="2100" dirty="0"/>
            </a:br>
            <a:r>
              <a:rPr lang="en-US" sz="2100" dirty="0"/>
              <a:t>• </a:t>
            </a:r>
            <a:r>
              <a:rPr lang="el-GR" sz="2100" dirty="0" smtClean="0"/>
              <a:t>Να π</a:t>
            </a:r>
            <a:r>
              <a:rPr lang="en-US" sz="2100" dirty="0" err="1" smtClean="0"/>
              <a:t>ροχωρήσετε</a:t>
            </a:r>
            <a:r>
              <a:rPr lang="en-US" sz="2100" dirty="0" smtClean="0"/>
              <a:t> </a:t>
            </a:r>
            <a:r>
              <a:rPr lang="en-US" sz="2100" dirty="0"/>
              <a:t>προς την εύρεση της σαφούς βα</a:t>
            </a:r>
            <a:r>
              <a:rPr lang="en-US" sz="2100" dirty="0" err="1"/>
              <a:t>σικής</a:t>
            </a:r>
            <a:r>
              <a:rPr lang="en-US" sz="2100" dirty="0"/>
              <a:t> </a:t>
            </a:r>
            <a:r>
              <a:rPr lang="en-US" sz="2100" dirty="0" smtClean="0"/>
              <a:t>α</a:t>
            </a:r>
            <a:r>
              <a:rPr lang="en-US" sz="2100" dirty="0" err="1" smtClean="0"/>
              <a:t>ιτί</a:t>
            </a:r>
            <a:r>
              <a:rPr lang="en-US" sz="2100" dirty="0" smtClean="0"/>
              <a:t>ας</a:t>
            </a:r>
            <a:r>
              <a:rPr lang="el-GR" sz="2100" dirty="0" smtClean="0"/>
              <a:t>.</a:t>
            </a:r>
            <a:endParaRPr sz="2100" dirty="0"/>
          </a:p>
          <a:p>
            <a:pPr marL="0" lvl="0" indent="0" algn="l" rtl="0">
              <a:lnSpc>
                <a:spcPct val="90000"/>
              </a:lnSpc>
              <a:spcBef>
                <a:spcPts val="0"/>
              </a:spcBef>
              <a:spcAft>
                <a:spcPts val="0"/>
              </a:spcAft>
              <a:buClr>
                <a:schemeClr val="dk1"/>
              </a:buClr>
              <a:buSzPts val="1800"/>
              <a:buNone/>
            </a:pPr>
            <a:endParaRPr sz="2200" dirty="0"/>
          </a:p>
        </p:txBody>
      </p:sp>
      <p:pic>
        <p:nvPicPr>
          <p:cNvPr id="110" name="Google Shape;110;p5"/>
          <p:cNvPicPr preferRelativeResize="0"/>
          <p:nvPr/>
        </p:nvPicPr>
        <p:blipFill rotWithShape="1">
          <a:blip r:embed="rId3">
            <a:alphaModFix/>
          </a:blip>
          <a:srcRect/>
          <a:stretch/>
        </p:blipFill>
        <p:spPr>
          <a:xfrm>
            <a:off x="5132069" y="989647"/>
            <a:ext cx="6910251" cy="5812777"/>
          </a:xfrm>
          <a:prstGeom prst="rect">
            <a:avLst/>
          </a:prstGeom>
          <a:noFill/>
          <a:ln>
            <a:noFill/>
          </a:ln>
        </p:spPr>
      </p:pic>
    </p:spTree>
    <p:extLst>
      <p:ext uri="{BB962C8B-B14F-4D97-AF65-F5344CB8AC3E}">
        <p14:creationId xmlns:p14="http://schemas.microsoft.com/office/powerpoint/2010/main" val="385698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4000" b="1" dirty="0"/>
              <a:t>Τι </a:t>
            </a:r>
            <a:r>
              <a:rPr lang="el-GR" sz="4000" b="1" dirty="0"/>
              <a:t>Δ</a:t>
            </a:r>
            <a:r>
              <a:rPr lang="en-US" sz="4000" b="1" dirty="0" err="1" smtClean="0"/>
              <a:t>είχνει</a:t>
            </a:r>
            <a:r>
              <a:rPr lang="en-US" sz="4000" b="1" dirty="0" smtClean="0"/>
              <a:t> </a:t>
            </a:r>
            <a:r>
              <a:rPr lang="en-US" sz="4000" b="1" dirty="0" err="1"/>
              <a:t>έν</a:t>
            </a:r>
            <a:r>
              <a:rPr lang="en-US" sz="4000" b="1" dirty="0"/>
              <a:t>α </a:t>
            </a:r>
            <a:r>
              <a:rPr lang="el-GR" sz="4000" b="1" dirty="0" smtClean="0"/>
              <a:t>Δ</a:t>
            </a:r>
            <a:r>
              <a:rPr lang="en-US" sz="4000" b="1" dirty="0" err="1" smtClean="0"/>
              <a:t>ιάγρ</a:t>
            </a:r>
            <a:r>
              <a:rPr lang="en-US" sz="4000" b="1" dirty="0" smtClean="0"/>
              <a:t>αμμα </a:t>
            </a:r>
            <a:r>
              <a:rPr lang="en-US" sz="4000" b="1" dirty="0"/>
              <a:t>Fishbone</a:t>
            </a:r>
            <a:endParaRPr dirty="0"/>
          </a:p>
        </p:txBody>
      </p:sp>
      <p:sp>
        <p:nvSpPr>
          <p:cNvPr id="116" name="Google Shape;116;p26"/>
          <p:cNvSpPr txBox="1">
            <a:spLocks noGrp="1"/>
          </p:cNvSpPr>
          <p:nvPr>
            <p:ph type="body" idx="1"/>
          </p:nvPr>
        </p:nvSpPr>
        <p:spPr>
          <a:xfrm>
            <a:off x="97971" y="873580"/>
            <a:ext cx="4931229" cy="5902778"/>
          </a:xfrm>
          <a:prstGeom prst="rect">
            <a:avLst/>
          </a:prstGeom>
          <a:noFill/>
          <a:ln>
            <a:noFill/>
          </a:ln>
        </p:spPr>
        <p:txBody>
          <a:bodyPr spcFirstLastPara="1" wrap="square" lIns="91425" tIns="45700" rIns="91425" bIns="45700" anchor="t" anchorCtr="0">
            <a:noAutofit/>
          </a:bodyPr>
          <a:lstStyle/>
          <a:p>
            <a:pPr marL="263525" lvl="0" indent="-34925" algn="l" rtl="0">
              <a:lnSpc>
                <a:spcPct val="90000"/>
              </a:lnSpc>
              <a:spcBef>
                <a:spcPts val="1000"/>
              </a:spcBef>
              <a:spcAft>
                <a:spcPts val="0"/>
              </a:spcAft>
              <a:buSzPts val="1800"/>
              <a:buNone/>
            </a:pPr>
            <a:r>
              <a:rPr lang="en-US" sz="2300" dirty="0"/>
              <a:t>Πα</a:t>
            </a:r>
            <a:r>
              <a:rPr lang="en-US" sz="2300" dirty="0" err="1"/>
              <a:t>ράδειγμ</a:t>
            </a:r>
            <a:r>
              <a:rPr lang="en-US" sz="2300" dirty="0"/>
              <a:t>α: </a:t>
            </a:r>
            <a:r>
              <a:rPr lang="en-US" sz="2300" b="1" dirty="0"/>
              <a:t>Τομέας </a:t>
            </a:r>
            <a:r>
              <a:rPr lang="el-GR" sz="2300" b="1" dirty="0" smtClean="0"/>
              <a:t>Δ</a:t>
            </a:r>
            <a:r>
              <a:rPr lang="en-US" sz="2300" b="1" dirty="0" err="1" smtClean="0"/>
              <a:t>έσμευσης</a:t>
            </a:r>
            <a:r>
              <a:rPr lang="en-US" sz="2300" dirty="0"/>
              <a:t/>
            </a:r>
            <a:br>
              <a:rPr lang="en-US" sz="2300" dirty="0"/>
            </a:br>
            <a:r>
              <a:rPr lang="en-US" sz="2300" b="1" dirty="0"/>
              <a:t>Χαμηλές βαθμολογίες σχετικές με:</a:t>
            </a:r>
            <a:r>
              <a:rPr lang="en-US" sz="2300" dirty="0"/>
              <a:t/>
            </a:r>
            <a:br>
              <a:rPr lang="en-US" sz="2300" dirty="0"/>
            </a:br>
            <a:r>
              <a:rPr lang="en-US" sz="2300" dirty="0"/>
              <a:t>• Διαχείριση χρόνου οθόνης</a:t>
            </a:r>
            <a:br>
              <a:rPr lang="en-US" sz="2300" dirty="0"/>
            </a:br>
            <a:r>
              <a:rPr lang="en-US" sz="2300" dirty="0"/>
              <a:t>• </a:t>
            </a:r>
            <a:r>
              <a:rPr lang="en-US" sz="2300" dirty="0" smtClean="0"/>
              <a:t>Δι</a:t>
            </a:r>
            <a:r>
              <a:rPr lang="el-GR" sz="2300" dirty="0" smtClean="0"/>
              <a:t>α</a:t>
            </a:r>
            <a:r>
              <a:rPr lang="en-US" sz="2300" dirty="0" err="1" smtClean="0"/>
              <a:t>λε</a:t>
            </a:r>
            <a:r>
              <a:rPr lang="el-GR" sz="2300" dirty="0" smtClean="0"/>
              <a:t>ί</a:t>
            </a:r>
            <a:r>
              <a:rPr lang="en-US" sz="2300" dirty="0" err="1" smtClean="0"/>
              <a:t>μμ</a:t>
            </a:r>
            <a:r>
              <a:rPr lang="en-US" sz="2300" dirty="0" smtClean="0"/>
              <a:t>α</a:t>
            </a:r>
            <a:r>
              <a:rPr lang="el-GR" sz="2300" dirty="0" smtClean="0"/>
              <a:t>τα</a:t>
            </a:r>
            <a:r>
              <a:rPr lang="en-US" sz="2300" dirty="0"/>
              <a:t/>
            </a:r>
            <a:br>
              <a:rPr lang="en-US" sz="2300" dirty="0"/>
            </a:br>
            <a:r>
              <a:rPr lang="en-US" sz="2300" dirty="0"/>
              <a:t>• </a:t>
            </a:r>
            <a:r>
              <a:rPr lang="en-US" sz="2300" dirty="0" smtClean="0"/>
              <a:t>Απ</a:t>
            </a:r>
            <a:r>
              <a:rPr lang="el-GR" sz="2300" dirty="0" smtClean="0"/>
              <a:t>ό</a:t>
            </a:r>
            <a:r>
              <a:rPr lang="en-US" sz="2300" dirty="0" smtClean="0"/>
              <a:t>σπ</a:t>
            </a:r>
            <a:r>
              <a:rPr lang="el-GR" sz="2300" dirty="0" err="1" smtClean="0"/>
              <a:t>αση</a:t>
            </a:r>
            <a:r>
              <a:rPr lang="en-US" sz="2300" dirty="0" smtClean="0"/>
              <a:t> </a:t>
            </a:r>
            <a:r>
              <a:rPr lang="en-US" sz="2300" dirty="0"/>
              <a:t>της προσοχής</a:t>
            </a:r>
            <a:endParaRPr sz="2300" dirty="0"/>
          </a:p>
          <a:p>
            <a:pPr marL="457200" marR="0" lvl="0" indent="-228600" algn="l" rtl="0">
              <a:lnSpc>
                <a:spcPct val="90000"/>
              </a:lnSpc>
              <a:spcBef>
                <a:spcPts val="1000"/>
              </a:spcBef>
              <a:spcAft>
                <a:spcPts val="0"/>
              </a:spcAft>
              <a:buClr>
                <a:schemeClr val="dk1"/>
              </a:buClr>
              <a:buSzPts val="1800"/>
              <a:buFont typeface="Arial"/>
              <a:buNone/>
            </a:pPr>
            <a:r>
              <a:rPr lang="en-US" sz="2300" b="1" dirty="0"/>
              <a:t>Πα</a:t>
            </a:r>
            <a:r>
              <a:rPr lang="en-US" sz="2300" b="1" dirty="0" err="1"/>
              <a:t>ράγοντες</a:t>
            </a:r>
            <a:r>
              <a:rPr lang="en-US" sz="2300" b="1" dirty="0"/>
              <a:t> π</a:t>
            </a:r>
            <a:r>
              <a:rPr lang="en-US" sz="2300" b="1" dirty="0" err="1"/>
              <a:t>ου</a:t>
            </a:r>
            <a:r>
              <a:rPr lang="en-US" sz="2300" b="1" dirty="0"/>
              <a:t> </a:t>
            </a:r>
            <a:r>
              <a:rPr lang="en-US" sz="2300" b="1" dirty="0" err="1"/>
              <a:t>εντο</a:t>
            </a:r>
            <a:r>
              <a:rPr lang="en-US" sz="2300" b="1" dirty="0"/>
              <a:t>πίστηκαν:</a:t>
            </a:r>
            <a:r>
              <a:rPr lang="en-US" sz="2300" dirty="0"/>
              <a:t/>
            </a:r>
            <a:br>
              <a:rPr lang="en-US" sz="2300" dirty="0"/>
            </a:br>
            <a:r>
              <a:rPr lang="en-US" sz="2300" dirty="0"/>
              <a:t>• Γνώσεις</a:t>
            </a:r>
            <a:br>
              <a:rPr lang="en-US" sz="2300" dirty="0"/>
            </a:br>
            <a:r>
              <a:rPr lang="en-US" sz="2300" dirty="0"/>
              <a:t>• Δεξιότητες</a:t>
            </a:r>
            <a:br>
              <a:rPr lang="en-US" sz="2300" dirty="0"/>
            </a:br>
            <a:r>
              <a:rPr lang="en-US" sz="2300" dirty="0"/>
              <a:t>• Κίνητρα</a:t>
            </a:r>
            <a:br>
              <a:rPr lang="en-US" sz="2300" dirty="0"/>
            </a:br>
            <a:r>
              <a:rPr lang="en-US" sz="2300" dirty="0"/>
              <a:t>• </a:t>
            </a:r>
            <a:r>
              <a:rPr lang="en-US" sz="2300" dirty="0" smtClean="0"/>
              <a:t>Εργαλεία/ </a:t>
            </a:r>
            <a:r>
              <a:rPr lang="en-US" sz="2300" dirty="0"/>
              <a:t>Πόροι</a:t>
            </a:r>
            <a:br>
              <a:rPr lang="en-US" sz="2300" dirty="0"/>
            </a:br>
            <a:r>
              <a:rPr lang="en-US" sz="2300" dirty="0"/>
              <a:t>• </a:t>
            </a:r>
            <a:r>
              <a:rPr lang="en-US" sz="2300" dirty="0" smtClean="0"/>
              <a:t>Περιβάλλον/ </a:t>
            </a:r>
            <a:r>
              <a:rPr lang="en-US" sz="2300" dirty="0"/>
              <a:t>Κουλτούρα</a:t>
            </a:r>
            <a:br>
              <a:rPr lang="en-US" sz="2300" dirty="0"/>
            </a:br>
            <a:r>
              <a:rPr lang="en-US" sz="2300" dirty="0"/>
              <a:t>• Υποστήριξη</a:t>
            </a:r>
            <a:endParaRPr sz="2300" dirty="0"/>
          </a:p>
          <a:p>
            <a:pPr marL="263525" lvl="0" indent="-34925" algn="l" rtl="0">
              <a:lnSpc>
                <a:spcPct val="90000"/>
              </a:lnSpc>
              <a:spcBef>
                <a:spcPts val="1000"/>
              </a:spcBef>
              <a:spcAft>
                <a:spcPts val="0"/>
              </a:spcAft>
              <a:buSzPts val="1800"/>
              <a:buNone/>
            </a:pPr>
            <a:r>
              <a:rPr lang="en-US" sz="2300" dirty="0" err="1"/>
              <a:t>Κάθε</a:t>
            </a:r>
            <a:r>
              <a:rPr lang="en-US" sz="2300" dirty="0"/>
              <a:t> πα</a:t>
            </a:r>
            <a:r>
              <a:rPr lang="en-US" sz="2300" dirty="0" err="1"/>
              <a:t>ράγοντ</a:t>
            </a:r>
            <a:r>
              <a:rPr lang="en-US" sz="2300" dirty="0"/>
              <a:t>ας περιλαμβάνει συγκεκριμένες αιτίες που επηρεάζουν </a:t>
            </a:r>
            <a:r>
              <a:rPr lang="en-US" sz="2300" dirty="0" smtClean="0"/>
              <a:t>τη </a:t>
            </a:r>
            <a:r>
              <a:rPr lang="el-GR" sz="2300" dirty="0" err="1" smtClean="0"/>
              <a:t>δέσμευ</a:t>
            </a:r>
            <a:r>
              <a:rPr lang="en-US" sz="2300" dirty="0" err="1" smtClean="0"/>
              <a:t>ση</a:t>
            </a:r>
            <a:r>
              <a:rPr lang="en-US" sz="2300" dirty="0"/>
              <a:t>.</a:t>
            </a:r>
            <a:endParaRPr sz="2300" dirty="0"/>
          </a:p>
          <a:p>
            <a:pPr marL="0" lvl="0" indent="0" algn="l" rtl="0">
              <a:lnSpc>
                <a:spcPct val="90000"/>
              </a:lnSpc>
              <a:spcBef>
                <a:spcPts val="0"/>
              </a:spcBef>
              <a:spcAft>
                <a:spcPts val="0"/>
              </a:spcAft>
              <a:buClr>
                <a:schemeClr val="dk1"/>
              </a:buClr>
              <a:buSzPts val="1800"/>
              <a:buNone/>
            </a:pPr>
            <a:endParaRPr sz="2400" dirty="0"/>
          </a:p>
        </p:txBody>
      </p:sp>
      <p:pic>
        <p:nvPicPr>
          <p:cNvPr id="117" name="Google Shape;117;p26"/>
          <p:cNvPicPr preferRelativeResize="0"/>
          <p:nvPr/>
        </p:nvPicPr>
        <p:blipFill rotWithShape="1">
          <a:blip r:embed="rId3">
            <a:alphaModFix/>
          </a:blip>
          <a:srcRect/>
          <a:stretch/>
        </p:blipFill>
        <p:spPr>
          <a:xfrm>
            <a:off x="5132069" y="989647"/>
            <a:ext cx="6910251" cy="5812777"/>
          </a:xfrm>
          <a:prstGeom prst="rect">
            <a:avLst/>
          </a:prstGeom>
          <a:noFill/>
          <a:ln>
            <a:noFill/>
          </a:ln>
        </p:spPr>
      </p:pic>
    </p:spTree>
    <p:extLst>
      <p:ext uri="{BB962C8B-B14F-4D97-AF65-F5344CB8AC3E}">
        <p14:creationId xmlns:p14="http://schemas.microsoft.com/office/powerpoint/2010/main" val="15036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Προσ</a:t>
            </a:r>
            <a:r>
              <a:rPr lang="en-US" sz="2800" b="1" dirty="0"/>
              <a:t>αρμογή του </a:t>
            </a:r>
            <a:r>
              <a:rPr lang="el-GR" sz="2800" b="1" dirty="0" smtClean="0"/>
              <a:t>Δ</a:t>
            </a:r>
            <a:r>
              <a:rPr lang="en-US" sz="2800" b="1" dirty="0" smtClean="0"/>
              <a:t>ια</a:t>
            </a:r>
            <a:r>
              <a:rPr lang="en-US" sz="2800" b="1" dirty="0" err="1" smtClean="0"/>
              <a:t>γράμμ</a:t>
            </a:r>
            <a:r>
              <a:rPr lang="en-US" sz="2800" b="1" dirty="0" smtClean="0"/>
              <a:t>ατος </a:t>
            </a:r>
            <a:r>
              <a:rPr lang="en-US" sz="2800" b="1" dirty="0"/>
              <a:t>Fishbone</a:t>
            </a:r>
            <a:endParaRPr dirty="0"/>
          </a:p>
        </p:txBody>
      </p:sp>
      <p:sp>
        <p:nvSpPr>
          <p:cNvPr id="123" name="Google Shape;123;p27"/>
          <p:cNvSpPr txBox="1">
            <a:spLocks noGrp="1"/>
          </p:cNvSpPr>
          <p:nvPr>
            <p:ph type="body" idx="2"/>
          </p:nvPr>
        </p:nvSpPr>
        <p:spPr>
          <a:xfrm>
            <a:off x="0" y="797521"/>
            <a:ext cx="11944350"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lang="en-US" sz="2200" b="1" dirty="0"/>
              <a:t>Κα</a:t>
            </a:r>
            <a:r>
              <a:rPr lang="en-US" sz="2200" b="1" dirty="0" err="1"/>
              <a:t>τά</a:t>
            </a:r>
            <a:r>
              <a:rPr lang="en-US" sz="2200" b="1" dirty="0"/>
              <a:t> </a:t>
            </a:r>
            <a:r>
              <a:rPr lang="en-US" sz="2200" b="1" dirty="0" err="1"/>
              <a:t>τη</a:t>
            </a:r>
            <a:r>
              <a:rPr lang="en-US" sz="2200" b="1" dirty="0"/>
              <a:t> </a:t>
            </a:r>
            <a:r>
              <a:rPr lang="en-US" sz="2200" b="1" dirty="0" err="1"/>
              <a:t>δημιουργί</a:t>
            </a:r>
            <a:r>
              <a:rPr lang="en-US" sz="2200" b="1" dirty="0"/>
              <a:t>α του διαγράμματος:</a:t>
            </a:r>
            <a:endParaRPr sz="2200" dirty="0"/>
          </a:p>
          <a:p>
            <a:pPr marL="571500" lvl="0" indent="-342900" algn="l" rtl="0">
              <a:lnSpc>
                <a:spcPct val="90000"/>
              </a:lnSpc>
              <a:spcBef>
                <a:spcPts val="1000"/>
              </a:spcBef>
              <a:spcAft>
                <a:spcPts val="0"/>
              </a:spcAft>
              <a:buSzPts val="1800"/>
              <a:buFont typeface="Arial"/>
              <a:buChar char="•"/>
            </a:pPr>
            <a:r>
              <a:rPr lang="en-US" sz="2200" dirty="0" err="1"/>
              <a:t>Δι</a:t>
            </a:r>
            <a:r>
              <a:rPr lang="en-US" sz="2200" dirty="0"/>
              <a:t>ατηρήστε μόνο ό,τι ισχύει για </a:t>
            </a:r>
            <a:r>
              <a:rPr lang="en-US" sz="2200" dirty="0" smtClean="0"/>
              <a:t>εσάς</a:t>
            </a:r>
            <a:r>
              <a:rPr lang="el-GR" sz="2200" dirty="0" smtClean="0"/>
              <a:t>.</a:t>
            </a:r>
            <a:endParaRPr sz="2200" dirty="0"/>
          </a:p>
          <a:p>
            <a:pPr marL="571500" lvl="0" indent="-342900" algn="l" rtl="0">
              <a:lnSpc>
                <a:spcPct val="90000"/>
              </a:lnSpc>
              <a:spcBef>
                <a:spcPts val="1000"/>
              </a:spcBef>
              <a:spcAft>
                <a:spcPts val="0"/>
              </a:spcAft>
              <a:buSzPts val="1800"/>
              <a:buFont typeface="Arial"/>
              <a:buChar char="•"/>
            </a:pPr>
            <a:r>
              <a:rPr lang="en-US" sz="2200" dirty="0" err="1"/>
              <a:t>Οι</a:t>
            </a:r>
            <a:r>
              <a:rPr lang="en-US" sz="2200" dirty="0"/>
              <a:t> πα</a:t>
            </a:r>
            <a:r>
              <a:rPr lang="en-US" sz="2200" dirty="0" err="1"/>
              <a:t>ράγοντες</a:t>
            </a:r>
            <a:r>
              <a:rPr lang="en-US" sz="2200" dirty="0"/>
              <a:t> </a:t>
            </a:r>
            <a:r>
              <a:rPr lang="el-GR" sz="2200" dirty="0" smtClean="0"/>
              <a:t>που </a:t>
            </a:r>
            <a:r>
              <a:rPr lang="en-US" sz="2200" dirty="0" smtClean="0"/>
              <a:t>σας </a:t>
            </a:r>
            <a:r>
              <a:rPr lang="el-GR" sz="2200" dirty="0" smtClean="0"/>
              <a:t>αφορούν </a:t>
            </a:r>
            <a:r>
              <a:rPr lang="en-US" sz="2200" dirty="0" err="1" smtClean="0"/>
              <a:t>ενδέχετ</a:t>
            </a:r>
            <a:r>
              <a:rPr lang="en-US" sz="2200" dirty="0" smtClean="0"/>
              <a:t>αι </a:t>
            </a:r>
            <a:r>
              <a:rPr lang="en-US" sz="2200" dirty="0"/>
              <a:t>να </a:t>
            </a:r>
            <a:r>
              <a:rPr lang="en-US" sz="2200" dirty="0" smtClean="0"/>
              <a:t>διαφέρουν</a:t>
            </a:r>
            <a:r>
              <a:rPr lang="el-GR" sz="2200" dirty="0" smtClean="0"/>
              <a:t>.</a:t>
            </a:r>
            <a:endParaRPr sz="2200" dirty="0"/>
          </a:p>
          <a:p>
            <a:pPr marL="571500" lvl="0" indent="-342900" algn="l" rtl="0">
              <a:lnSpc>
                <a:spcPct val="90000"/>
              </a:lnSpc>
              <a:spcBef>
                <a:spcPts val="1000"/>
              </a:spcBef>
              <a:spcAft>
                <a:spcPts val="0"/>
              </a:spcAft>
              <a:buSzPts val="1800"/>
              <a:buFont typeface="Arial"/>
              <a:buChar char="•"/>
            </a:pPr>
            <a:r>
              <a:rPr lang="en-US" sz="2200" dirty="0"/>
              <a:t>Μπ</a:t>
            </a:r>
            <a:r>
              <a:rPr lang="en-US" sz="2200" dirty="0" err="1"/>
              <a:t>ορείτε</a:t>
            </a:r>
            <a:r>
              <a:rPr lang="en-US" sz="2200" dirty="0"/>
              <a:t> να π</a:t>
            </a:r>
            <a:r>
              <a:rPr lang="en-US" sz="2200" dirty="0" err="1"/>
              <a:t>ροσθέσετε</a:t>
            </a:r>
            <a:r>
              <a:rPr lang="en-US" sz="2200" dirty="0"/>
              <a:t> ή να αφα</a:t>
            </a:r>
            <a:r>
              <a:rPr lang="en-US" sz="2200" dirty="0" err="1"/>
              <a:t>ιρέσετε</a:t>
            </a:r>
            <a:r>
              <a:rPr lang="en-US" sz="2200" dirty="0"/>
              <a:t> </a:t>
            </a:r>
            <a:r>
              <a:rPr lang="en-US" sz="2200" dirty="0" smtClean="0"/>
              <a:t>κα</a:t>
            </a:r>
            <a:r>
              <a:rPr lang="en-US" sz="2200" dirty="0" err="1" smtClean="0"/>
              <a:t>τηγορίες</a:t>
            </a:r>
            <a:r>
              <a:rPr lang="el-GR" sz="2200" dirty="0" smtClean="0"/>
              <a:t>.</a:t>
            </a:r>
            <a:endParaRPr sz="2200" dirty="0"/>
          </a:p>
          <a:p>
            <a:pPr marL="571500" lvl="0" indent="-342900" algn="l" rtl="0">
              <a:lnSpc>
                <a:spcPct val="90000"/>
              </a:lnSpc>
              <a:spcBef>
                <a:spcPts val="1000"/>
              </a:spcBef>
              <a:spcAft>
                <a:spcPts val="0"/>
              </a:spcAft>
              <a:buSzPts val="1800"/>
              <a:buFont typeface="Arial"/>
              <a:buChar char="•"/>
            </a:pPr>
            <a:r>
              <a:rPr lang="en-US" sz="2200" dirty="0" err="1"/>
              <a:t>Συμ</a:t>
            </a:r>
            <a:r>
              <a:rPr lang="en-US" sz="2200" dirty="0"/>
              <a:t>περιλάβετε μόνο αιτίες που επηρεάζουν τη χαμηλή βαθμολογία </a:t>
            </a:r>
            <a:r>
              <a:rPr lang="en-US" sz="2200" i="1" dirty="0" smtClean="0"/>
              <a:t>σας</a:t>
            </a:r>
            <a:r>
              <a:rPr lang="el-GR" sz="2200" i="1" dirty="0" smtClean="0"/>
              <a:t>.</a:t>
            </a:r>
            <a:endParaRPr sz="2200" dirty="0"/>
          </a:p>
          <a:p>
            <a:pPr marL="457200" marR="0" lvl="0" indent="-228600" algn="l" rtl="0">
              <a:lnSpc>
                <a:spcPct val="90000"/>
              </a:lnSpc>
              <a:spcBef>
                <a:spcPts val="1000"/>
              </a:spcBef>
              <a:spcAft>
                <a:spcPts val="0"/>
              </a:spcAft>
              <a:buClr>
                <a:schemeClr val="dk2"/>
              </a:buClr>
              <a:buSzPts val="1800"/>
              <a:buFont typeface="Arial"/>
              <a:buNone/>
            </a:pPr>
            <a:r>
              <a:rPr lang="en-US" sz="2200" b="1" dirty="0"/>
              <a:t>Πα</a:t>
            </a:r>
            <a:r>
              <a:rPr lang="en-US" sz="2200" b="1" dirty="0" err="1"/>
              <a:t>ράδειγμ</a:t>
            </a:r>
            <a:r>
              <a:rPr lang="en-US" sz="2200" b="1" dirty="0"/>
              <a:t>α</a:t>
            </a:r>
            <a:endParaRPr sz="2200" dirty="0"/>
          </a:p>
          <a:p>
            <a:pPr marL="571500" lvl="0" indent="-342900" algn="l" rtl="0">
              <a:lnSpc>
                <a:spcPct val="90000"/>
              </a:lnSpc>
              <a:spcBef>
                <a:spcPts val="1000"/>
              </a:spcBef>
              <a:spcAft>
                <a:spcPts val="0"/>
              </a:spcAft>
              <a:buSzPts val="1800"/>
              <a:buFont typeface="Arial"/>
              <a:buChar char="•"/>
            </a:pPr>
            <a:r>
              <a:rPr lang="el-GR" sz="2200" dirty="0" smtClean="0"/>
              <a:t>Α</a:t>
            </a:r>
            <a:r>
              <a:rPr lang="en-US" sz="2200" dirty="0" smtClean="0"/>
              <a:t>ν </a:t>
            </a:r>
            <a:r>
              <a:rPr lang="en-US" sz="2200" dirty="0" err="1"/>
              <a:t>γνωρίζετε</a:t>
            </a:r>
            <a:r>
              <a:rPr lang="en-US" sz="2200" dirty="0"/>
              <a:t> </a:t>
            </a:r>
            <a:r>
              <a:rPr lang="en-US" sz="2200" dirty="0" err="1"/>
              <a:t>ήδη</a:t>
            </a:r>
            <a:r>
              <a:rPr lang="en-US" sz="2200" dirty="0"/>
              <a:t> </a:t>
            </a:r>
            <a:r>
              <a:rPr lang="en-US" sz="2200" dirty="0" err="1"/>
              <a:t>εργ</a:t>
            </a:r>
            <a:r>
              <a:rPr lang="en-US" sz="2200" dirty="0"/>
              <a:t>αλεία και στρατηγικές για τη διαχείριση του χρόνου που περνάτε μπροστά στην οθόνη, </a:t>
            </a:r>
            <a:r>
              <a:rPr lang="en-US" sz="2200" dirty="0" smtClean="0"/>
              <a:t>αφαιρέστε</a:t>
            </a:r>
            <a:r>
              <a:rPr lang="el-GR" sz="2200" dirty="0"/>
              <a:t> </a:t>
            </a:r>
            <a:r>
              <a:rPr lang="en-US" sz="2200" dirty="0" err="1" smtClean="0"/>
              <a:t>τη</a:t>
            </a:r>
            <a:r>
              <a:rPr lang="en-US" sz="2200" b="1" dirty="0" smtClean="0"/>
              <a:t> </a:t>
            </a:r>
            <a:r>
              <a:rPr lang="en-US" sz="2200" b="1" dirty="0" err="1"/>
              <a:t>Γνώση</a:t>
            </a:r>
            <a:r>
              <a:rPr lang="en-US" sz="2200" b="1" dirty="0"/>
              <a:t> </a:t>
            </a:r>
            <a:r>
              <a:rPr lang="en-US" sz="2200" dirty="0" err="1"/>
              <a:t>ως</a:t>
            </a:r>
            <a:r>
              <a:rPr lang="en-US" sz="2200" dirty="0"/>
              <a:t> πα</a:t>
            </a:r>
            <a:r>
              <a:rPr lang="en-US" sz="2200" dirty="0" err="1"/>
              <a:t>ράγοντ</a:t>
            </a:r>
            <a:r>
              <a:rPr lang="en-US" sz="2200" dirty="0"/>
              <a:t>α.</a:t>
            </a:r>
            <a:endParaRPr sz="2200" dirty="0"/>
          </a:p>
          <a:p>
            <a:pPr marL="571500" lvl="0" indent="-342900" algn="l" rtl="0">
              <a:lnSpc>
                <a:spcPct val="90000"/>
              </a:lnSpc>
              <a:spcBef>
                <a:spcPts val="1000"/>
              </a:spcBef>
              <a:spcAft>
                <a:spcPts val="0"/>
              </a:spcAft>
              <a:buSzPts val="1800"/>
              <a:buFont typeface="Arial"/>
              <a:buChar char="•"/>
            </a:pPr>
            <a:r>
              <a:rPr lang="en-US" sz="2200" dirty="0"/>
              <a:t>Η π</a:t>
            </a:r>
            <a:r>
              <a:rPr lang="en-US" sz="2200" dirty="0" err="1"/>
              <a:t>ρόκληση</a:t>
            </a:r>
            <a:r>
              <a:rPr lang="en-US" sz="2200" dirty="0"/>
              <a:t> π</a:t>
            </a:r>
            <a:r>
              <a:rPr lang="en-US" sz="2200" dirty="0" err="1"/>
              <a:t>ου</a:t>
            </a:r>
            <a:r>
              <a:rPr lang="en-US" sz="2200" dirty="0"/>
              <a:t> α</a:t>
            </a:r>
            <a:r>
              <a:rPr lang="en-US" sz="2200" dirty="0" err="1"/>
              <a:t>ντιμετω</a:t>
            </a:r>
            <a:r>
              <a:rPr lang="en-US" sz="2200" dirty="0"/>
              <a:t>πίζετε μπορεί να σχετίζεται με </a:t>
            </a:r>
            <a:r>
              <a:rPr lang="el-GR" sz="2200" dirty="0" smtClean="0"/>
              <a:t>το</a:t>
            </a:r>
            <a:r>
              <a:rPr lang="en-US" sz="2200" b="1" dirty="0" smtClean="0"/>
              <a:t> </a:t>
            </a:r>
            <a:r>
              <a:rPr lang="en-US" sz="2200" b="1" dirty="0" err="1" smtClean="0"/>
              <a:t>Κίνη</a:t>
            </a:r>
            <a:r>
              <a:rPr lang="el-GR" sz="2200" b="1" dirty="0" err="1" smtClean="0"/>
              <a:t>τρο</a:t>
            </a:r>
            <a:r>
              <a:rPr lang="en-US" sz="2200" dirty="0" smtClean="0"/>
              <a:t>, </a:t>
            </a:r>
            <a:r>
              <a:rPr lang="en-US" sz="2200" dirty="0"/>
              <a:t>το</a:t>
            </a:r>
            <a:r>
              <a:rPr lang="en-US" sz="2200" b="1" dirty="0"/>
              <a:t> Περιβάλλον </a:t>
            </a:r>
            <a:r>
              <a:rPr lang="en-US" sz="2200" dirty="0"/>
              <a:t>ή την </a:t>
            </a:r>
            <a:r>
              <a:rPr lang="en-US" sz="2200" b="1" dirty="0"/>
              <a:t>Υποστήριξη</a:t>
            </a:r>
            <a:r>
              <a:rPr lang="en-US" sz="2200" dirty="0"/>
              <a:t>.</a:t>
            </a:r>
            <a:endParaRPr sz="2200" dirty="0"/>
          </a:p>
          <a:p>
            <a:pPr marL="457200" marR="0" lvl="0" indent="-228600" algn="l" rtl="0">
              <a:lnSpc>
                <a:spcPct val="90000"/>
              </a:lnSpc>
              <a:spcBef>
                <a:spcPts val="1000"/>
              </a:spcBef>
              <a:spcAft>
                <a:spcPts val="0"/>
              </a:spcAft>
              <a:buClr>
                <a:schemeClr val="dk2"/>
              </a:buClr>
              <a:buSzPts val="1800"/>
              <a:buFont typeface="Arial"/>
              <a:buNone/>
            </a:pPr>
            <a:r>
              <a:rPr lang="en-US" sz="2200" dirty="0"/>
              <a:t/>
            </a:r>
            <a:br>
              <a:rPr lang="en-US" sz="2200" dirty="0"/>
            </a:br>
            <a:r>
              <a:rPr lang="en-US" sz="2200" dirty="0" err="1"/>
              <a:t>Έν</a:t>
            </a:r>
            <a:r>
              <a:rPr lang="en-US" sz="2200" dirty="0"/>
              <a:t>α προσαρμοσμένο διάγραμμα δίνει μια σαφέστερη εικόνα του τι προκαλεί πραγματικά το πρόβλημα και πού πρέπει να εστιάσετε τις προσπάθειές σας για βελτίωση.</a:t>
            </a:r>
            <a:endParaRPr sz="2200" dirty="0"/>
          </a:p>
          <a:p>
            <a:pPr marL="0" lvl="0" indent="0" algn="l" rtl="0">
              <a:lnSpc>
                <a:spcPct val="90000"/>
              </a:lnSpc>
              <a:spcBef>
                <a:spcPts val="0"/>
              </a:spcBef>
              <a:spcAft>
                <a:spcPts val="0"/>
              </a:spcAft>
              <a:buClr>
                <a:schemeClr val="dk2"/>
              </a:buClr>
              <a:buSzPts val="1800"/>
              <a:buNone/>
            </a:pPr>
            <a:endParaRPr sz="2400" dirty="0"/>
          </a:p>
        </p:txBody>
      </p:sp>
    </p:spTree>
    <p:extLst>
      <p:ext uri="{BB962C8B-B14F-4D97-AF65-F5344CB8AC3E}">
        <p14:creationId xmlns:p14="http://schemas.microsoft.com/office/powerpoint/2010/main" val="1428162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Βήμ</a:t>
            </a:r>
            <a:r>
              <a:rPr lang="en-US" sz="2800" b="1" dirty="0"/>
              <a:t>ατα της </a:t>
            </a:r>
            <a:r>
              <a:rPr lang="el-GR" sz="2800" b="1" dirty="0" smtClean="0"/>
              <a:t>Α</a:t>
            </a:r>
            <a:r>
              <a:rPr lang="en-US" sz="2800" b="1" dirty="0" err="1" smtClean="0"/>
              <a:t>νάλυσης</a:t>
            </a:r>
            <a:r>
              <a:rPr lang="en-US" sz="2800" b="1" dirty="0" smtClean="0"/>
              <a:t> </a:t>
            </a:r>
            <a:r>
              <a:rPr lang="en-US" sz="2800" b="1" dirty="0" err="1"/>
              <a:t>των</a:t>
            </a:r>
            <a:r>
              <a:rPr lang="en-US" sz="2800" b="1" dirty="0"/>
              <a:t> </a:t>
            </a:r>
            <a:r>
              <a:rPr lang="el-GR" sz="2800" b="1" dirty="0" smtClean="0"/>
              <a:t>Β</a:t>
            </a:r>
            <a:r>
              <a:rPr lang="en-US" sz="2800" b="1" dirty="0" smtClean="0"/>
              <a:t>α</a:t>
            </a:r>
            <a:r>
              <a:rPr lang="en-US" sz="2800" b="1" dirty="0" err="1" smtClean="0"/>
              <a:t>σικών</a:t>
            </a:r>
            <a:r>
              <a:rPr lang="en-US" sz="2800" b="1" dirty="0" smtClean="0"/>
              <a:t> </a:t>
            </a:r>
            <a:r>
              <a:rPr lang="el-GR" sz="2800" b="1" dirty="0" smtClean="0"/>
              <a:t>Α</a:t>
            </a:r>
            <a:r>
              <a:rPr lang="en-US" sz="2800" b="1" dirty="0" err="1" smtClean="0"/>
              <a:t>ιτίων</a:t>
            </a:r>
            <a:endParaRPr dirty="0"/>
          </a:p>
        </p:txBody>
      </p:sp>
      <p:sp>
        <p:nvSpPr>
          <p:cNvPr id="129" name="Google Shape;129;p28"/>
          <p:cNvSpPr txBox="1">
            <a:spLocks noGrp="1"/>
          </p:cNvSpPr>
          <p:nvPr>
            <p:ph type="body" idx="2"/>
          </p:nvPr>
        </p:nvSpPr>
        <p:spPr>
          <a:xfrm>
            <a:off x="0" y="797521"/>
            <a:ext cx="11944350"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lang="en-US" sz="2400" b="1" dirty="0"/>
              <a:t>1. </a:t>
            </a:r>
            <a:r>
              <a:rPr lang="en-US" sz="2400" b="1" dirty="0" err="1"/>
              <a:t>Σχεδιάστε</a:t>
            </a:r>
            <a:r>
              <a:rPr lang="en-US" sz="2400" b="1" dirty="0"/>
              <a:t> </a:t>
            </a:r>
            <a:r>
              <a:rPr lang="en-US" sz="2400" b="1" dirty="0" err="1" smtClean="0"/>
              <a:t>το</a:t>
            </a:r>
            <a:r>
              <a:rPr lang="el-GR" sz="2400" b="1" dirty="0" smtClean="0"/>
              <a:t>ν</a:t>
            </a:r>
            <a:r>
              <a:rPr lang="en-US" sz="2400" b="1" dirty="0" smtClean="0"/>
              <a:t> </a:t>
            </a:r>
            <a:r>
              <a:rPr lang="en-US" sz="2400" b="1" dirty="0" err="1"/>
              <a:t>κύριο</a:t>
            </a:r>
            <a:r>
              <a:rPr lang="en-US" sz="2400" b="1" dirty="0"/>
              <a:t> </a:t>
            </a:r>
            <a:r>
              <a:rPr lang="en-US" sz="2400" b="1" dirty="0" err="1" smtClean="0"/>
              <a:t>σκελετό</a:t>
            </a:r>
            <a:r>
              <a:rPr lang="el-GR" sz="2400" b="1" dirty="0" smtClean="0"/>
              <a:t>.</a:t>
            </a:r>
            <a:r>
              <a:rPr lang="en-US" sz="2400" dirty="0"/>
              <a:t/>
            </a:r>
            <a:br>
              <a:rPr lang="en-US" sz="2400" dirty="0"/>
            </a:br>
            <a:r>
              <a:rPr lang="en-US" sz="2400" dirty="0"/>
              <a:t>• </a:t>
            </a:r>
            <a:r>
              <a:rPr lang="el-GR" sz="2400" dirty="0" smtClean="0"/>
              <a:t>Γράψτε </a:t>
            </a:r>
            <a:r>
              <a:rPr lang="en-US" sz="2400" dirty="0" err="1" smtClean="0"/>
              <a:t>τον</a:t>
            </a:r>
            <a:r>
              <a:rPr lang="en-US" sz="2400" dirty="0" smtClean="0"/>
              <a:t> </a:t>
            </a:r>
            <a:r>
              <a:rPr lang="en-US" sz="2400" dirty="0" err="1"/>
              <a:t>τομέ</a:t>
            </a:r>
            <a:r>
              <a:rPr lang="en-US" sz="2400" dirty="0"/>
              <a:t>α PERMA που έχετε ορίσει ως προτεραιότητα.</a:t>
            </a:r>
            <a:endParaRPr dirty="0"/>
          </a:p>
          <a:p>
            <a:pPr marL="457200" marR="0" lvl="0" indent="-228600" algn="l" rtl="0">
              <a:lnSpc>
                <a:spcPct val="90000"/>
              </a:lnSpc>
              <a:spcBef>
                <a:spcPts val="1000"/>
              </a:spcBef>
              <a:spcAft>
                <a:spcPts val="0"/>
              </a:spcAft>
              <a:buClr>
                <a:schemeClr val="dk2"/>
              </a:buClr>
              <a:buSzPts val="1800"/>
              <a:buFont typeface="Arial"/>
              <a:buNone/>
            </a:pPr>
            <a:r>
              <a:rPr lang="en-US" sz="2400" b="1" dirty="0"/>
              <a:t>2. </a:t>
            </a:r>
            <a:r>
              <a:rPr lang="en-US" sz="2400" b="1" dirty="0" err="1"/>
              <a:t>Προσθέστε</a:t>
            </a:r>
            <a:r>
              <a:rPr lang="en-US" sz="2400" b="1" dirty="0"/>
              <a:t> </a:t>
            </a:r>
            <a:r>
              <a:rPr lang="el-GR" sz="2400" b="1" dirty="0" smtClean="0"/>
              <a:t>διακλαδώσεις.</a:t>
            </a:r>
            <a:r>
              <a:rPr lang="en-US" sz="2400" dirty="0"/>
              <a:t/>
            </a:r>
            <a:br>
              <a:rPr lang="en-US" sz="2400" dirty="0"/>
            </a:br>
            <a:r>
              <a:rPr lang="en-US" sz="2400" dirty="0"/>
              <a:t>• </a:t>
            </a:r>
            <a:r>
              <a:rPr lang="en-US" sz="2400" dirty="0" err="1"/>
              <a:t>Προσθέστε</a:t>
            </a:r>
            <a:r>
              <a:rPr lang="en-US" sz="2400" dirty="0"/>
              <a:t> </a:t>
            </a:r>
            <a:r>
              <a:rPr lang="el-GR" sz="2400" dirty="0" smtClean="0"/>
              <a:t>μία διακλάδωση </a:t>
            </a:r>
            <a:r>
              <a:rPr lang="en-US" sz="2400" dirty="0" err="1" smtClean="0"/>
              <a:t>γι</a:t>
            </a:r>
            <a:r>
              <a:rPr lang="en-US" sz="2400" dirty="0" smtClean="0"/>
              <a:t>α </a:t>
            </a:r>
            <a:r>
              <a:rPr lang="en-US" sz="2400" dirty="0"/>
              <a:t>κάθε παράγοντα που συμβάλλει στο πρόβλημα (π.χ. </a:t>
            </a:r>
            <a:r>
              <a:rPr lang="en-US" sz="2400" dirty="0" err="1"/>
              <a:t>γνώσεις</a:t>
            </a:r>
            <a:r>
              <a:rPr lang="en-US" sz="2400" dirty="0"/>
              <a:t>, </a:t>
            </a:r>
            <a:r>
              <a:rPr lang="en-US" sz="2400" dirty="0" err="1"/>
              <a:t>δεξιότητες</a:t>
            </a:r>
            <a:r>
              <a:rPr lang="en-US" sz="2400" dirty="0"/>
              <a:t>, </a:t>
            </a:r>
            <a:r>
              <a:rPr lang="en-US" sz="2400" dirty="0" err="1"/>
              <a:t>κίνητρ</a:t>
            </a:r>
            <a:r>
              <a:rPr lang="en-US" sz="2400" dirty="0"/>
              <a:t>α, εργαλεία, περιβάλλον, υποστήριξη).</a:t>
            </a:r>
            <a:br>
              <a:rPr lang="en-US" sz="2400" dirty="0"/>
            </a:br>
            <a:r>
              <a:rPr lang="en-US" sz="2400" dirty="0"/>
              <a:t>• </a:t>
            </a:r>
            <a:r>
              <a:rPr lang="en-US" sz="2400" dirty="0" err="1"/>
              <a:t>Ονομάστε</a:t>
            </a:r>
            <a:r>
              <a:rPr lang="en-US" sz="2400" dirty="0"/>
              <a:t> </a:t>
            </a:r>
            <a:r>
              <a:rPr lang="en-US" sz="2400" dirty="0" err="1"/>
              <a:t>κάθε</a:t>
            </a:r>
            <a:r>
              <a:rPr lang="en-US" sz="2400" dirty="0"/>
              <a:t> </a:t>
            </a:r>
            <a:r>
              <a:rPr lang="el-GR" sz="2400" dirty="0" smtClean="0"/>
              <a:t>διακλάδωση</a:t>
            </a:r>
            <a:r>
              <a:rPr lang="en-US" sz="2400" dirty="0" smtClean="0"/>
              <a:t> </a:t>
            </a:r>
            <a:r>
              <a:rPr lang="en-US" sz="2400" dirty="0" err="1"/>
              <a:t>με</a:t>
            </a:r>
            <a:r>
              <a:rPr lang="en-US" sz="2400" dirty="0"/>
              <a:t> </a:t>
            </a:r>
            <a:r>
              <a:rPr lang="en-US" sz="2400" dirty="0" smtClean="0"/>
              <a:t>σαφ</a:t>
            </a:r>
            <a:r>
              <a:rPr lang="el-GR" sz="2400" dirty="0" smtClean="0"/>
              <a:t>ή τρόπο</a:t>
            </a:r>
            <a:r>
              <a:rPr lang="en-US" sz="2400" dirty="0" smtClean="0"/>
              <a:t>.</a:t>
            </a:r>
            <a:endParaRPr dirty="0"/>
          </a:p>
          <a:p>
            <a:pPr marL="457200" marR="0" lvl="0" indent="-228600" algn="l" rtl="0">
              <a:lnSpc>
                <a:spcPct val="90000"/>
              </a:lnSpc>
              <a:spcBef>
                <a:spcPts val="1000"/>
              </a:spcBef>
              <a:spcAft>
                <a:spcPts val="0"/>
              </a:spcAft>
              <a:buClr>
                <a:schemeClr val="dk2"/>
              </a:buClr>
              <a:buSzPts val="1800"/>
              <a:buFont typeface="Arial"/>
              <a:buNone/>
            </a:pPr>
            <a:r>
              <a:rPr lang="en-US" sz="2400" b="1" dirty="0"/>
              <a:t>3. </a:t>
            </a:r>
            <a:r>
              <a:rPr lang="en-US" sz="2400" b="1" dirty="0" err="1"/>
              <a:t>Προσθέστε</a:t>
            </a:r>
            <a:r>
              <a:rPr lang="en-US" sz="2400" b="1" dirty="0"/>
              <a:t> </a:t>
            </a:r>
            <a:r>
              <a:rPr lang="en-US" sz="2400" b="1" dirty="0" smtClean="0"/>
              <a:t>α</a:t>
            </a:r>
            <a:r>
              <a:rPr lang="en-US" sz="2400" b="1" dirty="0" err="1" smtClean="0"/>
              <a:t>ιτίες</a:t>
            </a:r>
            <a:r>
              <a:rPr lang="el-GR" sz="2400" b="1" dirty="0" smtClean="0"/>
              <a:t>.</a:t>
            </a:r>
            <a:r>
              <a:rPr lang="en-US" sz="2400" dirty="0"/>
              <a:t/>
            </a:r>
            <a:br>
              <a:rPr lang="en-US" sz="2400" dirty="0"/>
            </a:br>
            <a:r>
              <a:rPr lang="en-US" sz="2400" dirty="0"/>
              <a:t>• </a:t>
            </a:r>
            <a:r>
              <a:rPr lang="en-US" sz="2400" dirty="0" err="1"/>
              <a:t>Κάτω</a:t>
            </a:r>
            <a:r>
              <a:rPr lang="en-US" sz="2400" dirty="0"/>
              <a:t> από </a:t>
            </a:r>
            <a:r>
              <a:rPr lang="en-US" sz="2400" dirty="0" err="1"/>
              <a:t>κάθε</a:t>
            </a:r>
            <a:r>
              <a:rPr lang="en-US" sz="2400" dirty="0"/>
              <a:t> πα</a:t>
            </a:r>
            <a:r>
              <a:rPr lang="en-US" sz="2400" dirty="0" err="1"/>
              <a:t>ράγοντ</a:t>
            </a:r>
            <a:r>
              <a:rPr lang="en-US" sz="2400" dirty="0"/>
              <a:t>α, απαριθμήστε όλες τις συγκεκριμένες αιτίες.</a:t>
            </a:r>
            <a:br>
              <a:rPr lang="en-US" sz="2400" dirty="0"/>
            </a:br>
            <a:r>
              <a:rPr lang="en-US" sz="2400" dirty="0"/>
              <a:t>• </a:t>
            </a:r>
            <a:r>
              <a:rPr lang="en-US" sz="2400" dirty="0" err="1"/>
              <a:t>Συμ</a:t>
            </a:r>
            <a:r>
              <a:rPr lang="en-US" sz="2400" dirty="0"/>
              <a:t>περιλάβετε όσες είναι σχετικές.</a:t>
            </a:r>
            <a:endParaRPr dirty="0"/>
          </a:p>
          <a:p>
            <a:pPr marL="457200" marR="0" lvl="0" indent="-228600" algn="l" rtl="0">
              <a:lnSpc>
                <a:spcPct val="90000"/>
              </a:lnSpc>
              <a:spcBef>
                <a:spcPts val="1000"/>
              </a:spcBef>
              <a:spcAft>
                <a:spcPts val="0"/>
              </a:spcAft>
              <a:buClr>
                <a:schemeClr val="dk2"/>
              </a:buClr>
              <a:buSzPts val="1800"/>
              <a:buFont typeface="Arial"/>
              <a:buNone/>
            </a:pPr>
            <a:r>
              <a:rPr lang="en-US" sz="2400" b="1" dirty="0"/>
              <a:t>4. Προσδιορίστε </a:t>
            </a:r>
            <a:r>
              <a:rPr lang="en-US" sz="2400" b="1" dirty="0" err="1" smtClean="0"/>
              <a:t>τη</a:t>
            </a:r>
            <a:r>
              <a:rPr lang="en-US" sz="2400" b="1" dirty="0" smtClean="0"/>
              <a:t> </a:t>
            </a:r>
            <a:r>
              <a:rPr lang="en-US" sz="2400" b="1" dirty="0"/>
              <a:t>βα</a:t>
            </a:r>
            <a:r>
              <a:rPr lang="en-US" sz="2400" b="1" dirty="0" err="1"/>
              <a:t>σική</a:t>
            </a:r>
            <a:r>
              <a:rPr lang="en-US" sz="2400" b="1" dirty="0"/>
              <a:t> </a:t>
            </a:r>
            <a:r>
              <a:rPr lang="en-US" sz="2400" b="1" dirty="0" smtClean="0"/>
              <a:t>α</a:t>
            </a:r>
            <a:r>
              <a:rPr lang="en-US" sz="2400" b="1" dirty="0" err="1" smtClean="0"/>
              <a:t>ιτί</a:t>
            </a:r>
            <a:r>
              <a:rPr lang="en-US" sz="2400" b="1" dirty="0" smtClean="0"/>
              <a:t>α</a:t>
            </a:r>
            <a:r>
              <a:rPr lang="el-GR" sz="2400" b="1" dirty="0" smtClean="0"/>
              <a:t>.</a:t>
            </a:r>
            <a:r>
              <a:rPr lang="en-US" sz="2400" dirty="0"/>
              <a:t/>
            </a:r>
            <a:br>
              <a:rPr lang="en-US" sz="2400" dirty="0"/>
            </a:br>
            <a:r>
              <a:rPr lang="en-US" sz="2400" dirty="0"/>
              <a:t>• Αναζητήστε τον παράγοντα από τον οποίο εξαρτώνται οι περισσότερες άλλες αιτίες.</a:t>
            </a:r>
            <a:br>
              <a:rPr lang="en-US" sz="2400" dirty="0"/>
            </a:br>
            <a:r>
              <a:rPr lang="en-US" sz="2400" dirty="0"/>
              <a:t>• </a:t>
            </a:r>
            <a:r>
              <a:rPr lang="en-US" sz="2400" dirty="0" err="1"/>
              <a:t>Αυτός</a:t>
            </a:r>
            <a:r>
              <a:rPr lang="en-US" sz="2400" dirty="0"/>
              <a:t> ο πα</a:t>
            </a:r>
            <a:r>
              <a:rPr lang="en-US" sz="2400" dirty="0" err="1"/>
              <a:t>ράγοντ</a:t>
            </a:r>
            <a:r>
              <a:rPr lang="en-US" sz="2400" dirty="0"/>
              <a:t>ας </a:t>
            </a:r>
            <a:r>
              <a:rPr lang="el-GR" sz="2400" dirty="0" smtClean="0"/>
              <a:t>αποτελεί τ</a:t>
            </a:r>
            <a:r>
              <a:rPr lang="en-US" sz="2400" dirty="0" smtClean="0"/>
              <a:t>η </a:t>
            </a:r>
            <a:r>
              <a:rPr lang="en-US" sz="2400" dirty="0"/>
              <a:t>βασική αιτία.</a:t>
            </a:r>
            <a:endParaRPr dirty="0"/>
          </a:p>
          <a:p>
            <a:pPr marL="0" lvl="0" indent="0" algn="l" rtl="0">
              <a:lnSpc>
                <a:spcPct val="90000"/>
              </a:lnSpc>
              <a:spcBef>
                <a:spcPts val="0"/>
              </a:spcBef>
              <a:spcAft>
                <a:spcPts val="0"/>
              </a:spcAft>
              <a:buClr>
                <a:schemeClr val="dk2"/>
              </a:buClr>
              <a:buSzPts val="1800"/>
              <a:buNone/>
            </a:pPr>
            <a:endParaRPr sz="2400" dirty="0"/>
          </a:p>
        </p:txBody>
      </p:sp>
    </p:spTree>
    <p:extLst>
      <p:ext uri="{BB962C8B-B14F-4D97-AF65-F5344CB8AC3E}">
        <p14:creationId xmlns:p14="http://schemas.microsoft.com/office/powerpoint/2010/main" val="254928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800" b="1" dirty="0" smtClean="0"/>
              <a:t>Καθορισμός </a:t>
            </a:r>
            <a:r>
              <a:rPr lang="en-US" sz="2800" b="1" dirty="0" smtClean="0"/>
              <a:t>SMART</a:t>
            </a:r>
            <a:r>
              <a:rPr lang="el-GR" sz="2800" b="1" dirty="0" smtClean="0"/>
              <a:t> Στόχων</a:t>
            </a:r>
            <a:endParaRPr dirty="0"/>
          </a:p>
        </p:txBody>
      </p:sp>
      <p:sp>
        <p:nvSpPr>
          <p:cNvPr id="135" name="Google Shape;135;p29"/>
          <p:cNvSpPr txBox="1">
            <a:spLocks noGrp="1"/>
          </p:cNvSpPr>
          <p:nvPr>
            <p:ph type="body" idx="2"/>
          </p:nvPr>
        </p:nvSpPr>
        <p:spPr>
          <a:xfrm>
            <a:off x="205063" y="982872"/>
            <a:ext cx="4811780" cy="5289179"/>
          </a:xfrm>
          <a:prstGeom prst="rect">
            <a:avLst/>
          </a:prstGeom>
          <a:noFill/>
          <a:ln>
            <a:noFill/>
          </a:ln>
        </p:spPr>
        <p:txBody>
          <a:bodyPr spcFirstLastPara="1" wrap="square" lIns="91425" tIns="45700" rIns="91425" bIns="45700" anchor="t" anchorCtr="0">
            <a:noAutofit/>
          </a:bodyPr>
          <a:lstStyle/>
          <a:p>
            <a:pPr marL="271463" lvl="0" indent="0" algn="l" rtl="0">
              <a:lnSpc>
                <a:spcPct val="90000"/>
              </a:lnSpc>
              <a:spcBef>
                <a:spcPts val="1000"/>
              </a:spcBef>
              <a:spcAft>
                <a:spcPts val="0"/>
              </a:spcAft>
              <a:buSzPts val="1800"/>
              <a:buNone/>
            </a:pPr>
            <a:r>
              <a:rPr lang="en-US" sz="2400" b="1" dirty="0" err="1"/>
              <a:t>Γι</a:t>
            </a:r>
            <a:r>
              <a:rPr lang="en-US" sz="2400" b="1" dirty="0"/>
              <a:t>ατί SMART στόχοι;</a:t>
            </a:r>
            <a:r>
              <a:rPr lang="en-US" sz="2400" dirty="0"/>
              <a:t/>
            </a:r>
            <a:br>
              <a:rPr lang="en-US" sz="2400" dirty="0"/>
            </a:br>
            <a:r>
              <a:rPr lang="en-US" sz="2400" dirty="0"/>
              <a:t>Οι στόχοι SMART προσφέρουν σαφήνεια και κατεύθυνση, ώστε οι προσπάθειές σας για βελτίωση να έχουν ένα σαφή στόχο.</a:t>
            </a:r>
            <a:endParaRPr dirty="0"/>
          </a:p>
          <a:p>
            <a:pPr lvl="0"/>
            <a:r>
              <a:rPr lang="en-US" sz="2400" dirty="0"/>
              <a:t>SMART =</a:t>
            </a:r>
            <a:br>
              <a:rPr lang="en-US" sz="2400" dirty="0"/>
            </a:br>
            <a:r>
              <a:rPr lang="en-US" sz="2400" dirty="0"/>
              <a:t>• </a:t>
            </a:r>
            <a:r>
              <a:rPr lang="en-US" sz="2400" b="1" dirty="0" smtClean="0"/>
              <a:t>Specific </a:t>
            </a:r>
            <a:r>
              <a:rPr lang="en-US" sz="2400" dirty="0" smtClean="0"/>
              <a:t>(</a:t>
            </a:r>
            <a:r>
              <a:rPr lang="en-US" sz="2400" dirty="0" err="1" smtClean="0"/>
              <a:t>Συγκεκριμένοι</a:t>
            </a:r>
            <a:r>
              <a:rPr lang="en-US" sz="2400" dirty="0" smtClean="0"/>
              <a:t>)</a:t>
            </a:r>
            <a:r>
              <a:rPr lang="en-US" sz="2400" dirty="0"/>
              <a:t/>
            </a:r>
            <a:br>
              <a:rPr lang="en-US" sz="2400" dirty="0"/>
            </a:br>
            <a:r>
              <a:rPr lang="en-US" sz="2400" dirty="0"/>
              <a:t>• </a:t>
            </a:r>
            <a:r>
              <a:rPr lang="en-US" sz="2400" b="1" dirty="0" smtClean="0"/>
              <a:t>Measurable </a:t>
            </a:r>
            <a:r>
              <a:rPr lang="en-US" sz="2400" dirty="0" smtClean="0"/>
              <a:t>(</a:t>
            </a:r>
            <a:r>
              <a:rPr lang="en-US" sz="2400" dirty="0" err="1" smtClean="0"/>
              <a:t>Μετρήσιμοι</a:t>
            </a:r>
            <a:r>
              <a:rPr lang="en-US" sz="2400" dirty="0" smtClean="0"/>
              <a:t>)</a:t>
            </a:r>
            <a:r>
              <a:rPr lang="en-US" sz="2400" dirty="0"/>
              <a:t/>
            </a:r>
            <a:br>
              <a:rPr lang="en-US" sz="2400" dirty="0"/>
            </a:br>
            <a:r>
              <a:rPr lang="en-US" sz="2400" dirty="0"/>
              <a:t>• </a:t>
            </a:r>
            <a:r>
              <a:rPr lang="en-US" sz="2400" b="1" dirty="0" smtClean="0"/>
              <a:t>Achievable </a:t>
            </a:r>
            <a:r>
              <a:rPr lang="en-US" sz="2400" dirty="0" smtClean="0"/>
              <a:t>(</a:t>
            </a:r>
            <a:r>
              <a:rPr lang="en-US" sz="2400" dirty="0" err="1" smtClean="0"/>
              <a:t>Εφικτ</a:t>
            </a:r>
            <a:r>
              <a:rPr lang="el-GR" sz="2400" dirty="0" err="1" smtClean="0"/>
              <a:t>οί</a:t>
            </a:r>
            <a:r>
              <a:rPr lang="en-US" sz="2400" dirty="0" smtClean="0"/>
              <a:t>)</a:t>
            </a:r>
            <a:r>
              <a:rPr lang="en-US" sz="2400" dirty="0"/>
              <a:t/>
            </a:r>
            <a:br>
              <a:rPr lang="en-US" sz="2400" dirty="0"/>
            </a:br>
            <a:r>
              <a:rPr lang="en-US" sz="2400" dirty="0"/>
              <a:t>• </a:t>
            </a:r>
            <a:r>
              <a:rPr lang="en-US" sz="2400" b="1" dirty="0" smtClean="0"/>
              <a:t>Relevant </a:t>
            </a:r>
            <a:r>
              <a:rPr lang="en-US" sz="2400" dirty="0" smtClean="0"/>
              <a:t>(</a:t>
            </a:r>
            <a:r>
              <a:rPr lang="en-US" sz="2400" dirty="0" smtClean="0"/>
              <a:t>Σχετικοί)</a:t>
            </a:r>
            <a:r>
              <a:rPr lang="en-US" sz="2400" dirty="0"/>
              <a:t/>
            </a:r>
            <a:br>
              <a:rPr lang="en-US" sz="2400" dirty="0"/>
            </a:br>
            <a:r>
              <a:rPr lang="en-US" sz="2400" dirty="0"/>
              <a:t>• </a:t>
            </a:r>
            <a:r>
              <a:rPr lang="en-US" sz="2400" b="1" dirty="0" smtClean="0"/>
              <a:t>Time-bound </a:t>
            </a:r>
            <a:r>
              <a:rPr lang="en-US" sz="2400" dirty="0" smtClean="0"/>
              <a:t>(</a:t>
            </a:r>
            <a:r>
              <a:rPr lang="en-US" sz="2400" dirty="0" smtClean="0"/>
              <a:t>Χρονικά π</a:t>
            </a:r>
            <a:r>
              <a:rPr lang="en-US" sz="2400" dirty="0" err="1" smtClean="0"/>
              <a:t>ροσδιορισμένο</a:t>
            </a:r>
            <a:r>
              <a:rPr lang="el-GR" sz="2400" dirty="0" smtClean="0"/>
              <a:t>ι</a:t>
            </a:r>
            <a:r>
              <a:rPr lang="en-US" sz="2400" dirty="0" smtClean="0"/>
              <a:t>)</a:t>
            </a:r>
            <a:endParaRPr sz="2400" dirty="0"/>
          </a:p>
          <a:p>
            <a:pPr marL="0" lvl="0" indent="0" algn="l" rtl="0">
              <a:lnSpc>
                <a:spcPct val="90000"/>
              </a:lnSpc>
              <a:spcBef>
                <a:spcPts val="0"/>
              </a:spcBef>
              <a:spcAft>
                <a:spcPts val="0"/>
              </a:spcAft>
              <a:buClr>
                <a:schemeClr val="dk2"/>
              </a:buClr>
              <a:buSzPts val="1800"/>
              <a:buNone/>
            </a:pPr>
            <a:endParaRPr sz="2400" dirty="0"/>
          </a:p>
        </p:txBody>
      </p:sp>
      <p:pic>
        <p:nvPicPr>
          <p:cNvPr id="136" name="Google Shape;136;p29"/>
          <p:cNvPicPr preferRelativeResize="0"/>
          <p:nvPr/>
        </p:nvPicPr>
        <p:blipFill rotWithShape="1">
          <a:blip r:embed="rId3">
            <a:alphaModFix/>
          </a:blip>
          <a:srcRect/>
          <a:stretch/>
        </p:blipFill>
        <p:spPr>
          <a:xfrm>
            <a:off x="5016844" y="1133604"/>
            <a:ext cx="6970094" cy="4896493"/>
          </a:xfrm>
          <a:prstGeom prst="rect">
            <a:avLst/>
          </a:prstGeom>
          <a:noFill/>
          <a:ln>
            <a:noFill/>
          </a:ln>
        </p:spPr>
      </p:pic>
    </p:spTree>
    <p:extLst>
      <p:ext uri="{BB962C8B-B14F-4D97-AF65-F5344CB8AC3E}">
        <p14:creationId xmlns:p14="http://schemas.microsoft.com/office/powerpoint/2010/main" val="252363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a:t>Παρα</a:t>
            </a:r>
            <a:r>
              <a:rPr lang="en-US" sz="2800" b="1" dirty="0" err="1"/>
              <a:t>δείγμ</a:t>
            </a:r>
            <a:r>
              <a:rPr lang="en-US" sz="2800" b="1" dirty="0"/>
              <a:t>ατα SMART </a:t>
            </a:r>
            <a:r>
              <a:rPr lang="el-GR" sz="2800" b="1" dirty="0" smtClean="0"/>
              <a:t>Σ</a:t>
            </a:r>
            <a:r>
              <a:rPr lang="en-US" sz="2800" b="1" dirty="0" err="1" smtClean="0"/>
              <a:t>τόχων</a:t>
            </a:r>
            <a:r>
              <a:rPr lang="en-US" sz="2800" b="1" dirty="0" smtClean="0"/>
              <a:t> (</a:t>
            </a:r>
            <a:r>
              <a:rPr lang="el-GR" sz="2800" b="1" dirty="0" smtClean="0"/>
              <a:t>Τομείς</a:t>
            </a:r>
            <a:r>
              <a:rPr lang="en-US" sz="2800" b="1" dirty="0" smtClean="0"/>
              <a:t> </a:t>
            </a:r>
            <a:r>
              <a:rPr lang="en-US" sz="2800" b="1" dirty="0"/>
              <a:t>PERMA)</a:t>
            </a:r>
            <a:endParaRPr dirty="0"/>
          </a:p>
        </p:txBody>
      </p:sp>
      <p:sp>
        <p:nvSpPr>
          <p:cNvPr id="142" name="Google Shape;142;p30"/>
          <p:cNvSpPr txBox="1">
            <a:spLocks noGrp="1"/>
          </p:cNvSpPr>
          <p:nvPr>
            <p:ph type="body" idx="2"/>
          </p:nvPr>
        </p:nvSpPr>
        <p:spPr>
          <a:xfrm>
            <a:off x="205062" y="982872"/>
            <a:ext cx="11986937" cy="5308745"/>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1000"/>
              </a:spcBef>
              <a:spcAft>
                <a:spcPts val="0"/>
              </a:spcAft>
              <a:buSzPts val="1800"/>
              <a:buFont typeface="Arial"/>
              <a:buChar char="•"/>
            </a:pPr>
            <a:r>
              <a:rPr lang="en-US" sz="2000" b="1" dirty="0" err="1"/>
              <a:t>Θετικά</a:t>
            </a:r>
            <a:r>
              <a:rPr lang="en-US" sz="2000" b="1" dirty="0"/>
              <a:t> </a:t>
            </a:r>
            <a:r>
              <a:rPr lang="el-GR" sz="2000" b="1" dirty="0" err="1"/>
              <a:t>Σ</a:t>
            </a:r>
            <a:r>
              <a:rPr lang="en-US" sz="2000" b="1" dirty="0" err="1" smtClean="0"/>
              <a:t>υν</a:t>
            </a:r>
            <a:r>
              <a:rPr lang="en-US" sz="2000" b="1" dirty="0" smtClean="0"/>
              <a:t>αισθήματα</a:t>
            </a:r>
            <a:r>
              <a:rPr lang="en-US" sz="2000" dirty="0"/>
              <a:t/>
            </a:r>
            <a:br>
              <a:rPr lang="en-US" sz="2000" dirty="0"/>
            </a:br>
            <a:r>
              <a:rPr lang="en-US" sz="2000" dirty="0"/>
              <a:t>Μέχρι το τέλος του </a:t>
            </a:r>
            <a:r>
              <a:rPr lang="el-GR" sz="2000" dirty="0" err="1" smtClean="0"/>
              <a:t>τρι</a:t>
            </a:r>
            <a:r>
              <a:rPr lang="en-US" sz="2000" dirty="0" err="1" smtClean="0"/>
              <a:t>μήνου</a:t>
            </a:r>
            <a:r>
              <a:rPr lang="el-GR" sz="2000" dirty="0" smtClean="0"/>
              <a:t>/</a:t>
            </a:r>
            <a:r>
              <a:rPr lang="el-GR" sz="2000" dirty="0" err="1" smtClean="0"/>
              <a:t>τετραμήνου</a:t>
            </a:r>
            <a:r>
              <a:rPr lang="en-US" sz="2000" dirty="0" smtClean="0"/>
              <a:t>, </a:t>
            </a:r>
            <a:r>
              <a:rPr lang="en-US" sz="2000" dirty="0"/>
              <a:t>θα χρησιμοποιώ με αυτοπεποίθηση το Kahoot για να δημιουργώ ένα κουίζ την εβδομάδα, ώστε να κάνω τα μαθήματα πιο ενδιαφέροντα.</a:t>
            </a:r>
            <a:endParaRPr sz="2000" dirty="0"/>
          </a:p>
          <a:p>
            <a:pPr marL="571500" lvl="0" indent="-342900" algn="l" rtl="0">
              <a:lnSpc>
                <a:spcPct val="90000"/>
              </a:lnSpc>
              <a:spcBef>
                <a:spcPts val="1000"/>
              </a:spcBef>
              <a:spcAft>
                <a:spcPts val="0"/>
              </a:spcAft>
              <a:buSzPts val="1800"/>
              <a:buFont typeface="Arial"/>
              <a:buChar char="•"/>
            </a:pPr>
            <a:r>
              <a:rPr lang="el-GR" sz="2000" b="1" dirty="0" smtClean="0"/>
              <a:t>Δέσμευση</a:t>
            </a:r>
            <a:r>
              <a:rPr lang="en-US" sz="2000" dirty="0"/>
              <a:t/>
            </a:r>
            <a:br>
              <a:rPr lang="en-US" sz="2000" dirty="0"/>
            </a:br>
            <a:r>
              <a:rPr lang="el-GR" sz="2000" dirty="0" smtClean="0"/>
              <a:t>Σ</a:t>
            </a:r>
            <a:r>
              <a:rPr lang="en-US" sz="2000" dirty="0" smtClean="0"/>
              <a:t>ε </a:t>
            </a:r>
            <a:r>
              <a:rPr lang="en-US" sz="2000" dirty="0"/>
              <a:t>δύο μήνες, θα περιορίσω τον καθημερινό χρόνο που π</a:t>
            </a:r>
            <a:r>
              <a:rPr lang="en-US" sz="2000" dirty="0" err="1"/>
              <a:t>ερνάω</a:t>
            </a:r>
            <a:r>
              <a:rPr lang="en-US" sz="2000" dirty="0"/>
              <a:t> </a:t>
            </a:r>
            <a:r>
              <a:rPr lang="el-GR" sz="2000" dirty="0" smtClean="0"/>
              <a:t>στις </a:t>
            </a:r>
            <a:r>
              <a:rPr lang="en-US" sz="2000" dirty="0" err="1" smtClean="0"/>
              <a:t>οθόν</a:t>
            </a:r>
            <a:r>
              <a:rPr lang="el-GR" sz="2000" dirty="0" err="1" smtClean="0"/>
              <a:t>ες</a:t>
            </a:r>
            <a:r>
              <a:rPr lang="en-US" sz="2000" dirty="0" smtClean="0"/>
              <a:t> </a:t>
            </a:r>
            <a:r>
              <a:rPr lang="en-US" sz="2000" dirty="0"/>
              <a:t>σε λιγότερο από 6 ώρες και θα στοχεύσω σε μέσο όρο 4 ωρών, προκειμένου να μειώσω την κόπωση από την οθόνη.</a:t>
            </a:r>
            <a:endParaRPr sz="2000" dirty="0"/>
          </a:p>
          <a:p>
            <a:pPr marL="571500" lvl="0" indent="-342900" algn="l" rtl="0">
              <a:lnSpc>
                <a:spcPct val="90000"/>
              </a:lnSpc>
              <a:spcBef>
                <a:spcPts val="1000"/>
              </a:spcBef>
              <a:spcAft>
                <a:spcPts val="0"/>
              </a:spcAft>
              <a:buSzPts val="1800"/>
              <a:buFont typeface="Arial"/>
              <a:buChar char="•"/>
            </a:pPr>
            <a:r>
              <a:rPr lang="en-US" sz="2000" b="1" dirty="0" err="1"/>
              <a:t>Σχέσεις</a:t>
            </a:r>
            <a:r>
              <a:rPr lang="en-US" sz="2000" dirty="0"/>
              <a:t/>
            </a:r>
            <a:br>
              <a:rPr lang="en-US" sz="2000" dirty="0"/>
            </a:br>
            <a:r>
              <a:rPr lang="en-US" sz="2000" dirty="0" err="1"/>
              <a:t>Μέχρι</a:t>
            </a:r>
            <a:r>
              <a:rPr lang="en-US" sz="2000" dirty="0"/>
              <a:t> </a:t>
            </a:r>
            <a:r>
              <a:rPr lang="en-US" sz="2000" dirty="0" err="1"/>
              <a:t>το</a:t>
            </a:r>
            <a:r>
              <a:rPr lang="en-US" sz="2000" dirty="0"/>
              <a:t> </a:t>
            </a:r>
            <a:r>
              <a:rPr lang="en-US" sz="2000" dirty="0" err="1"/>
              <a:t>τέλος</a:t>
            </a:r>
            <a:r>
              <a:rPr lang="en-US" sz="2000" dirty="0"/>
              <a:t> </a:t>
            </a:r>
            <a:r>
              <a:rPr lang="en-US" sz="2000" dirty="0" err="1"/>
              <a:t>του</a:t>
            </a:r>
            <a:r>
              <a:rPr lang="en-US" sz="2000" dirty="0"/>
              <a:t> </a:t>
            </a:r>
            <a:r>
              <a:rPr lang="en-US" sz="2000" dirty="0" err="1"/>
              <a:t>έτους</a:t>
            </a:r>
            <a:r>
              <a:rPr lang="en-US" sz="2000" dirty="0"/>
              <a:t>, θα </a:t>
            </a:r>
            <a:r>
              <a:rPr lang="en-US" sz="2000" dirty="0" err="1"/>
              <a:t>δημοσιεύσω</a:t>
            </a:r>
            <a:r>
              <a:rPr lang="en-US" sz="2000" dirty="0"/>
              <a:t> </a:t>
            </a:r>
            <a:r>
              <a:rPr lang="en-US" sz="2000" dirty="0" err="1"/>
              <a:t>έν</a:t>
            </a:r>
            <a:r>
              <a:rPr lang="en-US" sz="2000" dirty="0"/>
              <a:t>α άρθρο στο blogspot του σχολείου μας σχετικά με την προσέγγισή μου </a:t>
            </a:r>
            <a:r>
              <a:rPr lang="el-GR" sz="2000" dirty="0" smtClean="0"/>
              <a:t>για </a:t>
            </a:r>
            <a:r>
              <a:rPr lang="en-US" sz="2000" dirty="0" err="1" smtClean="0"/>
              <a:t>τη</a:t>
            </a:r>
            <a:r>
              <a:rPr lang="el-GR" sz="2000" dirty="0" smtClean="0"/>
              <a:t>ν </a:t>
            </a:r>
            <a:r>
              <a:rPr lang="el-GR" sz="2000" dirty="0" err="1" smtClean="0"/>
              <a:t>παιχνιδοποίηση</a:t>
            </a:r>
            <a:r>
              <a:rPr lang="en-US" sz="2000" dirty="0" smtClean="0"/>
              <a:t> </a:t>
            </a:r>
            <a:r>
              <a:rPr lang="el-GR" sz="2000" dirty="0" smtClean="0"/>
              <a:t>(</a:t>
            </a:r>
            <a:r>
              <a:rPr lang="en-US" sz="2000" dirty="0" smtClean="0"/>
              <a:t>gamification</a:t>
            </a:r>
            <a:r>
              <a:rPr lang="el-GR" sz="2000" dirty="0"/>
              <a:t>)</a:t>
            </a:r>
            <a:r>
              <a:rPr lang="en-US" sz="2000" dirty="0" smtClean="0"/>
              <a:t> </a:t>
            </a:r>
            <a:r>
              <a:rPr lang="en-US" sz="2000" dirty="0"/>
              <a:t>συμπεριλαμβάνοντας ιδέες, προκλήσεις και επιτυχίες, και θα ευχαριστήσω </a:t>
            </a:r>
            <a:r>
              <a:rPr lang="en-US" sz="2000" dirty="0" smtClean="0"/>
              <a:t>τους</a:t>
            </a:r>
            <a:r>
              <a:rPr lang="el-GR" sz="2000" dirty="0" smtClean="0"/>
              <a:t>/τις</a:t>
            </a:r>
            <a:r>
              <a:rPr lang="en-US" sz="2000" dirty="0" smtClean="0"/>
              <a:t> </a:t>
            </a:r>
            <a:r>
              <a:rPr lang="en-US" sz="2000" dirty="0"/>
              <a:t>συναδέλφους που με </a:t>
            </a:r>
            <a:r>
              <a:rPr lang="en-US" sz="2000" dirty="0" smtClean="0"/>
              <a:t>στήριξαν</a:t>
            </a:r>
            <a:r>
              <a:rPr lang="en-US" sz="2000" dirty="0"/>
              <a:t>.</a:t>
            </a:r>
            <a:endParaRPr sz="2000" dirty="0"/>
          </a:p>
          <a:p>
            <a:pPr marL="571500" lvl="0" indent="-342900" algn="l" rtl="0">
              <a:lnSpc>
                <a:spcPct val="90000"/>
              </a:lnSpc>
              <a:spcBef>
                <a:spcPts val="1000"/>
              </a:spcBef>
              <a:spcAft>
                <a:spcPts val="0"/>
              </a:spcAft>
              <a:buSzPts val="1800"/>
              <a:buFont typeface="Arial"/>
              <a:buChar char="•"/>
            </a:pPr>
            <a:r>
              <a:rPr lang="el-GR" sz="2000" b="1" dirty="0" err="1" smtClean="0"/>
              <a:t>Νόημ</a:t>
            </a:r>
            <a:r>
              <a:rPr lang="en-US" sz="2000" b="1" dirty="0" smtClean="0"/>
              <a:t>α</a:t>
            </a:r>
            <a:r>
              <a:rPr lang="en-US" sz="2000" dirty="0"/>
              <a:t/>
            </a:r>
            <a:br>
              <a:rPr lang="en-US" sz="2000" dirty="0"/>
            </a:br>
            <a:r>
              <a:rPr lang="en-US" sz="2000" dirty="0"/>
              <a:t>Στην επόμενη συνάντηση των εκπαιδευτικών, θα διοργανώσω ένα εργαστήριο για </a:t>
            </a:r>
            <a:r>
              <a:rPr lang="el-GR" sz="2000" dirty="0" smtClean="0"/>
              <a:t>τη διδασκαλία των</a:t>
            </a:r>
            <a:r>
              <a:rPr lang="en-US" sz="2000" dirty="0" smtClean="0"/>
              <a:t> </a:t>
            </a:r>
            <a:r>
              <a:rPr lang="en-US" sz="2000" dirty="0"/>
              <a:t>μα</a:t>
            </a:r>
            <a:r>
              <a:rPr lang="en-US" sz="2000" dirty="0" err="1"/>
              <a:t>θημ</a:t>
            </a:r>
            <a:r>
              <a:rPr lang="en-US" sz="2000" dirty="0"/>
              <a:t>ατικών </a:t>
            </a:r>
            <a:r>
              <a:rPr lang="en-US" sz="2000" dirty="0" smtClean="0"/>
              <a:t>πρωτοβάθμιας </a:t>
            </a:r>
            <a:r>
              <a:rPr lang="en-US" sz="2000" dirty="0"/>
              <a:t>εκπαίδευσης σχετικά με τον τρόπο με τον οποίο τα ψηφιακά εργαλεία υποστηρίζουν </a:t>
            </a:r>
            <a:r>
              <a:rPr lang="en-US" sz="2000" dirty="0" smtClean="0"/>
              <a:t>τ</a:t>
            </a:r>
            <a:r>
              <a:rPr lang="el-GR" sz="2000" dirty="0" smtClean="0"/>
              <a:t>ο</a:t>
            </a:r>
            <a:r>
              <a:rPr lang="en-US" sz="2000" dirty="0" smtClean="0"/>
              <a:t> </a:t>
            </a:r>
            <a:r>
              <a:rPr lang="en-US" sz="2000" dirty="0" err="1" smtClean="0"/>
              <a:t>ομ</a:t>
            </a:r>
            <a:r>
              <a:rPr lang="en-US" sz="2000" dirty="0" smtClean="0"/>
              <a:t>αδικ</a:t>
            </a:r>
            <a:r>
              <a:rPr lang="el-GR" sz="2000" dirty="0" smtClean="0"/>
              <a:t>ό</a:t>
            </a:r>
            <a:r>
              <a:rPr lang="en-US" sz="2000" dirty="0" smtClean="0"/>
              <a:t> </a:t>
            </a:r>
            <a:r>
              <a:rPr lang="el-GR" sz="2000" dirty="0" err="1" smtClean="0"/>
              <a:t>πνεύμ</a:t>
            </a:r>
            <a:r>
              <a:rPr lang="en-US" sz="2000" dirty="0" smtClean="0"/>
              <a:t>α </a:t>
            </a:r>
            <a:r>
              <a:rPr lang="en-US" sz="2000" dirty="0"/>
              <a:t>μέσω ομαδικών εργασιών.</a:t>
            </a:r>
            <a:endParaRPr sz="2000" dirty="0"/>
          </a:p>
          <a:p>
            <a:pPr marL="571500" lvl="0" indent="-342900" algn="l" rtl="0">
              <a:lnSpc>
                <a:spcPct val="90000"/>
              </a:lnSpc>
              <a:spcBef>
                <a:spcPts val="1000"/>
              </a:spcBef>
              <a:spcAft>
                <a:spcPts val="0"/>
              </a:spcAft>
              <a:buSzPts val="1800"/>
              <a:buFont typeface="Arial"/>
              <a:buChar char="•"/>
            </a:pPr>
            <a:r>
              <a:rPr lang="en-US" sz="2000" b="1" dirty="0"/>
              <a:t>Επ</a:t>
            </a:r>
            <a:r>
              <a:rPr lang="en-US" sz="2000" b="1" dirty="0" err="1"/>
              <a:t>ίτευγμ</a:t>
            </a:r>
            <a:r>
              <a:rPr lang="en-US" sz="2000" b="1" dirty="0"/>
              <a:t>α</a:t>
            </a:r>
            <a:r>
              <a:rPr lang="en-US" sz="2000" dirty="0"/>
              <a:t/>
            </a:r>
            <a:br>
              <a:rPr lang="en-US" sz="2000" dirty="0"/>
            </a:br>
            <a:r>
              <a:rPr lang="en-US" sz="2000" dirty="0"/>
              <a:t>Μέχρι το τέλος του έτους, θα μάθω τρία νέα ψηφιακά εργαλεία που θα μειώσουν τον χρόνο προετοιμασίας των μαθημάτων μου κατά 25% και θα με βοηθήσουν να δημιουργήσω πιο ελκυστικό υλικό.</a:t>
            </a:r>
            <a:endParaRPr sz="2000" dirty="0"/>
          </a:p>
          <a:p>
            <a:pPr marL="0" lvl="0" indent="0" algn="l" rtl="0">
              <a:lnSpc>
                <a:spcPct val="90000"/>
              </a:lnSpc>
              <a:spcBef>
                <a:spcPts val="0"/>
              </a:spcBef>
              <a:spcAft>
                <a:spcPts val="0"/>
              </a:spcAft>
              <a:buClr>
                <a:schemeClr val="dk2"/>
              </a:buClr>
              <a:buSzPts val="1800"/>
              <a:buNone/>
            </a:pPr>
            <a:endParaRPr sz="2400" dirty="0"/>
          </a:p>
        </p:txBody>
      </p:sp>
    </p:spTree>
    <p:extLst>
      <p:ext uri="{BB962C8B-B14F-4D97-AF65-F5344CB8AC3E}">
        <p14:creationId xmlns:p14="http://schemas.microsoft.com/office/powerpoint/2010/main" val="398722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a:t>Από </a:t>
            </a:r>
            <a:r>
              <a:rPr lang="en-US" sz="2800" b="1" dirty="0" err="1"/>
              <a:t>τον</a:t>
            </a:r>
            <a:r>
              <a:rPr lang="en-US" sz="2800" b="1" dirty="0"/>
              <a:t> </a:t>
            </a:r>
            <a:r>
              <a:rPr lang="el-GR" sz="2800" b="1" dirty="0"/>
              <a:t>Σ</a:t>
            </a:r>
            <a:r>
              <a:rPr lang="en-US" sz="2800" b="1" dirty="0" err="1" smtClean="0"/>
              <a:t>τόχο</a:t>
            </a:r>
            <a:r>
              <a:rPr lang="en-US" sz="2800" b="1" dirty="0" smtClean="0"/>
              <a:t> </a:t>
            </a:r>
            <a:r>
              <a:rPr lang="en-US" sz="2800" b="1" dirty="0" err="1"/>
              <a:t>στη</a:t>
            </a:r>
            <a:r>
              <a:rPr lang="en-US" sz="2800" b="1" dirty="0"/>
              <a:t> </a:t>
            </a:r>
            <a:r>
              <a:rPr lang="el-GR" sz="2800" b="1" dirty="0" err="1"/>
              <a:t>Δ</a:t>
            </a:r>
            <a:r>
              <a:rPr lang="en-US" sz="2800" b="1" dirty="0" err="1" smtClean="0"/>
              <a:t>ράση</a:t>
            </a:r>
            <a:endParaRPr dirty="0"/>
          </a:p>
        </p:txBody>
      </p:sp>
      <p:sp>
        <p:nvSpPr>
          <p:cNvPr id="148" name="Google Shape;148;p31"/>
          <p:cNvSpPr txBox="1">
            <a:spLocks noGrp="1"/>
          </p:cNvSpPr>
          <p:nvPr>
            <p:ph type="body" idx="2"/>
          </p:nvPr>
        </p:nvSpPr>
        <p:spPr>
          <a:xfrm>
            <a:off x="205062" y="982873"/>
            <a:ext cx="11986937" cy="4725950"/>
          </a:xfrm>
          <a:prstGeom prst="rect">
            <a:avLst/>
          </a:prstGeom>
          <a:noFill/>
          <a:ln>
            <a:noFill/>
          </a:ln>
        </p:spPr>
        <p:txBody>
          <a:bodyPr spcFirstLastPara="1" wrap="square" lIns="91425" tIns="45700" rIns="91425" bIns="45700" anchor="t" anchorCtr="0">
            <a:noAutofit/>
          </a:bodyPr>
          <a:lstStyle/>
          <a:p>
            <a:pPr marL="185738" lvl="0" indent="-12700" algn="l" rtl="0">
              <a:lnSpc>
                <a:spcPct val="90000"/>
              </a:lnSpc>
              <a:spcBef>
                <a:spcPts val="1000"/>
              </a:spcBef>
              <a:spcAft>
                <a:spcPts val="0"/>
              </a:spcAft>
              <a:buSzPts val="1800"/>
              <a:buNone/>
            </a:pPr>
            <a:r>
              <a:rPr lang="en-US" sz="2400" dirty="0" err="1" smtClean="0"/>
              <a:t>Τώρ</a:t>
            </a:r>
            <a:r>
              <a:rPr lang="en-US" sz="2400" dirty="0" smtClean="0"/>
              <a:t>α</a:t>
            </a:r>
            <a:r>
              <a:rPr lang="el-GR" sz="2400" dirty="0" smtClean="0"/>
              <a:t>,</a:t>
            </a:r>
            <a:r>
              <a:rPr lang="en-US" sz="2400" dirty="0" smtClean="0"/>
              <a:t> </a:t>
            </a:r>
            <a:r>
              <a:rPr lang="en-US" sz="2400" dirty="0" err="1"/>
              <a:t>έχετε</a:t>
            </a:r>
            <a:r>
              <a:rPr lang="en-US" sz="2400" dirty="0"/>
              <a:t> έναν SMART στόχο.</a:t>
            </a:r>
            <a:endParaRPr dirty="0"/>
          </a:p>
          <a:p>
            <a:pPr marL="185738" lvl="0" indent="-12700" algn="l" rtl="0">
              <a:lnSpc>
                <a:spcPct val="90000"/>
              </a:lnSpc>
              <a:spcBef>
                <a:spcPts val="1000"/>
              </a:spcBef>
              <a:spcAft>
                <a:spcPts val="0"/>
              </a:spcAft>
              <a:buSzPts val="1800"/>
              <a:buNone/>
            </a:pPr>
            <a:r>
              <a:rPr lang="en-US" sz="2400" dirty="0" err="1"/>
              <a:t>Το</a:t>
            </a:r>
            <a:r>
              <a:rPr lang="en-US" sz="2400" dirty="0"/>
              <a:t> επ</a:t>
            </a:r>
            <a:r>
              <a:rPr lang="en-US" sz="2400" dirty="0" err="1"/>
              <a:t>όμενο</a:t>
            </a:r>
            <a:r>
              <a:rPr lang="en-US" sz="2400" dirty="0"/>
              <a:t> β</a:t>
            </a:r>
            <a:r>
              <a:rPr lang="en-US" sz="2400" dirty="0" err="1"/>
              <a:t>ήμ</a:t>
            </a:r>
            <a:r>
              <a:rPr lang="en-US" sz="2400" dirty="0"/>
              <a:t>α είναι να σχεδιάσετε ένα πρακτικό σχέδιο που θα σας οδηγήσει από την τρέχουσα πραγματικότητα στην επιθυμητή κατάσταση </a:t>
            </a:r>
            <a:r>
              <a:rPr lang="en-US" sz="2400" dirty="0" smtClean="0"/>
              <a:t>ευ</a:t>
            </a:r>
            <a:r>
              <a:rPr lang="el-GR" sz="2400" dirty="0" err="1" smtClean="0"/>
              <a:t>ημερ</a:t>
            </a:r>
            <a:r>
              <a:rPr lang="en-US" sz="2400" dirty="0" smtClean="0"/>
              <a:t>ίας</a:t>
            </a:r>
            <a:r>
              <a:rPr lang="en-US" sz="2400" dirty="0"/>
              <a:t>.</a:t>
            </a:r>
            <a:endParaRPr dirty="0"/>
          </a:p>
          <a:p>
            <a:pPr marL="185738" lvl="0" indent="-12700" algn="l" rtl="0">
              <a:lnSpc>
                <a:spcPct val="90000"/>
              </a:lnSpc>
              <a:spcBef>
                <a:spcPts val="1000"/>
              </a:spcBef>
              <a:spcAft>
                <a:spcPts val="0"/>
              </a:spcAft>
              <a:buSzPts val="1800"/>
              <a:buNone/>
            </a:pPr>
            <a:endParaRPr sz="2400" dirty="0"/>
          </a:p>
          <a:p>
            <a:pPr marL="185738" lvl="0" indent="-12700" algn="l" rtl="0">
              <a:lnSpc>
                <a:spcPct val="90000"/>
              </a:lnSpc>
              <a:spcBef>
                <a:spcPts val="1000"/>
              </a:spcBef>
              <a:spcAft>
                <a:spcPts val="0"/>
              </a:spcAft>
              <a:buSzPts val="1800"/>
              <a:buNone/>
            </a:pPr>
            <a:r>
              <a:rPr lang="en-US" sz="2400" b="1" dirty="0" err="1"/>
              <a:t>Το</a:t>
            </a:r>
            <a:r>
              <a:rPr lang="en-US" sz="2400" b="1" dirty="0"/>
              <a:t> </a:t>
            </a:r>
            <a:r>
              <a:rPr lang="en-US" sz="2400" b="1" dirty="0" err="1"/>
              <a:t>σχέδιο</a:t>
            </a:r>
            <a:r>
              <a:rPr lang="en-US" sz="2400" b="1" dirty="0"/>
              <a:t> </a:t>
            </a:r>
            <a:r>
              <a:rPr lang="en-US" sz="2400" b="1" dirty="0" err="1"/>
              <a:t>δράσης</a:t>
            </a:r>
            <a:r>
              <a:rPr lang="en-US" sz="2400" b="1" dirty="0"/>
              <a:t> </a:t>
            </a:r>
            <a:r>
              <a:rPr lang="en-US" sz="2400" b="1" dirty="0" smtClean="0"/>
              <a:t>θα </a:t>
            </a:r>
            <a:r>
              <a:rPr lang="en-US" sz="2400" b="1" dirty="0"/>
              <a:t>σας β</a:t>
            </a:r>
            <a:r>
              <a:rPr lang="en-US" sz="2400" b="1" dirty="0" err="1"/>
              <a:t>οηθήσει</a:t>
            </a:r>
            <a:r>
              <a:rPr lang="en-US" sz="2400" b="1" dirty="0"/>
              <a:t>:</a:t>
            </a:r>
            <a:r>
              <a:rPr lang="en-US" sz="2400" dirty="0"/>
              <a:t/>
            </a:r>
            <a:br>
              <a:rPr lang="en-US" sz="2400" dirty="0"/>
            </a:br>
            <a:r>
              <a:rPr lang="en-US" sz="2400" dirty="0"/>
              <a:t>• </a:t>
            </a:r>
            <a:r>
              <a:rPr lang="el-GR" sz="2400" dirty="0" smtClean="0"/>
              <a:t>Να σ</a:t>
            </a:r>
            <a:r>
              <a:rPr lang="en-US" sz="2400" dirty="0" err="1" smtClean="0"/>
              <a:t>υνδέσετε</a:t>
            </a:r>
            <a:r>
              <a:rPr lang="en-US" sz="2400" dirty="0" smtClean="0"/>
              <a:t> </a:t>
            </a:r>
            <a:r>
              <a:rPr lang="en-US" sz="2400" dirty="0" err="1"/>
              <a:t>τον</a:t>
            </a:r>
            <a:r>
              <a:rPr lang="en-US" sz="2400" dirty="0"/>
              <a:t> </a:t>
            </a:r>
            <a:r>
              <a:rPr lang="en-US" sz="2400" dirty="0" err="1"/>
              <a:t>στόχο</a:t>
            </a:r>
            <a:r>
              <a:rPr lang="en-US" sz="2400" dirty="0"/>
              <a:t> σας </a:t>
            </a:r>
            <a:r>
              <a:rPr lang="en-US" sz="2400" dirty="0" err="1"/>
              <a:t>με</a:t>
            </a:r>
            <a:r>
              <a:rPr lang="en-US" sz="2400" dirty="0"/>
              <a:t> πρα</a:t>
            </a:r>
            <a:r>
              <a:rPr lang="en-US" sz="2400" dirty="0" err="1"/>
              <a:t>γμ</a:t>
            </a:r>
            <a:r>
              <a:rPr lang="en-US" sz="2400" dirty="0"/>
              <a:t>ατικές </a:t>
            </a:r>
            <a:r>
              <a:rPr lang="en-US" sz="2400" dirty="0" smtClean="0"/>
              <a:t>ενέργειες</a:t>
            </a:r>
            <a:r>
              <a:rPr lang="el-GR" sz="2400" dirty="0" smtClean="0"/>
              <a:t>.</a:t>
            </a:r>
            <a:r>
              <a:rPr lang="en-US" sz="2400" dirty="0"/>
              <a:t/>
            </a:r>
            <a:br>
              <a:rPr lang="en-US" sz="2400" dirty="0"/>
            </a:br>
            <a:r>
              <a:rPr lang="en-US" sz="2400" dirty="0"/>
              <a:t>• Να οργανώσετε τα βήματά σας με την πάροδο του </a:t>
            </a:r>
            <a:r>
              <a:rPr lang="en-US" sz="2400" dirty="0" smtClean="0"/>
              <a:t>χρόνου</a:t>
            </a:r>
            <a:r>
              <a:rPr lang="el-GR" sz="2400" dirty="0" smtClean="0"/>
              <a:t>.</a:t>
            </a:r>
            <a:r>
              <a:rPr lang="en-US" sz="2400" dirty="0"/>
              <a:t/>
            </a:r>
            <a:br>
              <a:rPr lang="en-US" sz="2400" dirty="0"/>
            </a:br>
            <a:r>
              <a:rPr lang="en-US" sz="2400" dirty="0"/>
              <a:t>• </a:t>
            </a:r>
            <a:r>
              <a:rPr lang="el-GR" sz="2400" dirty="0" smtClean="0"/>
              <a:t>Να χ</a:t>
            </a:r>
            <a:r>
              <a:rPr lang="en-US" sz="2400" dirty="0" err="1" smtClean="0"/>
              <a:t>ρησιμο</a:t>
            </a:r>
            <a:r>
              <a:rPr lang="en-US" sz="2400" dirty="0" smtClean="0"/>
              <a:t>ποιήσετε </a:t>
            </a:r>
            <a:r>
              <a:rPr lang="en-US" sz="2400" dirty="0"/>
              <a:t>τα δυνατά σας σημεία για να υποστηρίξετε τους τομείς που χρειάζονται </a:t>
            </a:r>
            <a:r>
              <a:rPr lang="en-US" sz="2400" dirty="0" smtClean="0"/>
              <a:t>ενίσχυση</a:t>
            </a:r>
            <a:r>
              <a:rPr lang="el-GR" sz="2400" dirty="0" smtClean="0"/>
              <a:t>.</a:t>
            </a:r>
            <a:r>
              <a:rPr lang="en-US" sz="2400" dirty="0"/>
              <a:t/>
            </a:r>
            <a:br>
              <a:rPr lang="en-US" sz="2400" dirty="0"/>
            </a:br>
            <a:r>
              <a:rPr lang="en-US" sz="2400" dirty="0"/>
              <a:t>• Να παρα</a:t>
            </a:r>
            <a:r>
              <a:rPr lang="en-US" sz="2400" dirty="0" err="1"/>
              <a:t>μείνετε</a:t>
            </a:r>
            <a:r>
              <a:rPr lang="en-US" sz="2400" dirty="0"/>
              <a:t> </a:t>
            </a:r>
            <a:r>
              <a:rPr lang="en-US" sz="2400" dirty="0" err="1" smtClean="0"/>
              <a:t>συγκεντρωμένοι</a:t>
            </a:r>
            <a:r>
              <a:rPr lang="el-GR" sz="2400" dirty="0" smtClean="0"/>
              <a:t>/-</a:t>
            </a:r>
            <a:r>
              <a:rPr lang="el-GR" sz="2400" dirty="0" err="1" smtClean="0"/>
              <a:t>νες</a:t>
            </a:r>
            <a:r>
              <a:rPr lang="en-US" sz="2400" dirty="0" smtClean="0"/>
              <a:t>, </a:t>
            </a:r>
            <a:r>
              <a:rPr lang="en-US" sz="2400" dirty="0"/>
              <a:t>συνεπείς και </a:t>
            </a:r>
            <a:r>
              <a:rPr lang="en-US" sz="2400" dirty="0" smtClean="0"/>
              <a:t>υπεύθυνοι</a:t>
            </a:r>
            <a:r>
              <a:rPr lang="el-GR" sz="2400" dirty="0" smtClean="0"/>
              <a:t>/-</a:t>
            </a:r>
            <a:r>
              <a:rPr lang="el-GR" sz="2400" dirty="0" err="1" smtClean="0"/>
              <a:t>νες</a:t>
            </a:r>
            <a:r>
              <a:rPr lang="el-GR" sz="2400" dirty="0" smtClean="0"/>
              <a:t>.</a:t>
            </a:r>
            <a:endParaRPr dirty="0"/>
          </a:p>
          <a:p>
            <a:pPr marL="0" lvl="0" indent="0" algn="l" rtl="0">
              <a:lnSpc>
                <a:spcPct val="90000"/>
              </a:lnSpc>
              <a:spcBef>
                <a:spcPts val="0"/>
              </a:spcBef>
              <a:spcAft>
                <a:spcPts val="0"/>
              </a:spcAft>
              <a:buClr>
                <a:schemeClr val="dk2"/>
              </a:buClr>
              <a:buSzPts val="1800"/>
              <a:buNone/>
            </a:pPr>
            <a:endParaRPr sz="2400" dirty="0"/>
          </a:p>
        </p:txBody>
      </p:sp>
    </p:spTree>
    <p:extLst>
      <p:ext uri="{BB962C8B-B14F-4D97-AF65-F5344CB8AC3E}">
        <p14:creationId xmlns:p14="http://schemas.microsoft.com/office/powerpoint/2010/main" val="155406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a:t>Τι </a:t>
            </a:r>
            <a:r>
              <a:rPr lang="el-GR" sz="2800" b="1" dirty="0" err="1"/>
              <a:t>Ε</a:t>
            </a:r>
            <a:r>
              <a:rPr lang="en-US" sz="2800" b="1" dirty="0" err="1" smtClean="0"/>
              <a:t>ίν</a:t>
            </a:r>
            <a:r>
              <a:rPr lang="en-US" sz="2800" b="1" dirty="0" smtClean="0"/>
              <a:t>αι </a:t>
            </a:r>
            <a:r>
              <a:rPr lang="en-US" sz="2800" b="1" dirty="0"/>
              <a:t>ένα </a:t>
            </a:r>
            <a:r>
              <a:rPr lang="el-GR" sz="2800" b="1" dirty="0" smtClean="0"/>
              <a:t>Σ</a:t>
            </a:r>
            <a:r>
              <a:rPr lang="en-US" sz="2800" b="1" dirty="0" err="1" smtClean="0"/>
              <a:t>χέδιο</a:t>
            </a:r>
            <a:r>
              <a:rPr lang="en-US" sz="2800" b="1" dirty="0" smtClean="0"/>
              <a:t> </a:t>
            </a:r>
            <a:r>
              <a:rPr lang="el-GR" sz="2800" b="1" dirty="0" err="1"/>
              <a:t>Δ</a:t>
            </a:r>
            <a:r>
              <a:rPr lang="en-US" sz="2800" b="1" dirty="0" err="1" smtClean="0"/>
              <a:t>ράσης</a:t>
            </a:r>
            <a:r>
              <a:rPr lang="en-US" sz="2800" b="1" dirty="0"/>
              <a:t>;</a:t>
            </a:r>
            <a:endParaRPr dirty="0"/>
          </a:p>
        </p:txBody>
      </p:sp>
      <p:sp>
        <p:nvSpPr>
          <p:cNvPr id="154" name="Google Shape;154;p32"/>
          <p:cNvSpPr txBox="1">
            <a:spLocks noGrp="1"/>
          </p:cNvSpPr>
          <p:nvPr>
            <p:ph type="body" idx="2"/>
          </p:nvPr>
        </p:nvSpPr>
        <p:spPr>
          <a:xfrm>
            <a:off x="205062" y="982873"/>
            <a:ext cx="11986937" cy="47259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lang="en-US" sz="2400" dirty="0" err="1"/>
              <a:t>Έν</a:t>
            </a:r>
            <a:r>
              <a:rPr lang="en-US" sz="2400" dirty="0"/>
              <a:t>α σχέδιο δράσης σας βοηθά να μετατρέψετε τον SMART στόχο σας σε συγκεκριμένα βήματα.</a:t>
            </a:r>
            <a:br>
              <a:rPr lang="en-US" sz="2400" dirty="0"/>
            </a:br>
            <a:endParaRPr sz="2400" dirty="0"/>
          </a:p>
          <a:p>
            <a:pPr marL="457200" marR="0" lvl="0" indent="-228600" algn="l" rtl="0">
              <a:lnSpc>
                <a:spcPct val="90000"/>
              </a:lnSpc>
              <a:spcBef>
                <a:spcPts val="1000"/>
              </a:spcBef>
              <a:spcAft>
                <a:spcPts val="0"/>
              </a:spcAft>
              <a:buClr>
                <a:schemeClr val="dk2"/>
              </a:buClr>
              <a:buSzPts val="1800"/>
              <a:buFont typeface="Arial"/>
              <a:buNone/>
            </a:pPr>
            <a:r>
              <a:rPr lang="en-US" sz="2400" b="1" dirty="0" err="1"/>
              <a:t>Περιλ</a:t>
            </a:r>
            <a:r>
              <a:rPr lang="en-US" sz="2400" b="1" dirty="0"/>
              <a:t>αμβάνει:</a:t>
            </a:r>
            <a:endParaRPr dirty="0"/>
          </a:p>
          <a:p>
            <a:pPr marL="774700" lvl="0" indent="-342900" algn="l" rtl="0">
              <a:lnSpc>
                <a:spcPct val="90000"/>
              </a:lnSpc>
              <a:spcBef>
                <a:spcPts val="1000"/>
              </a:spcBef>
              <a:spcAft>
                <a:spcPts val="0"/>
              </a:spcAft>
              <a:buSzPts val="1800"/>
              <a:buFont typeface="Arial"/>
              <a:buChar char="•"/>
            </a:pPr>
            <a:r>
              <a:rPr lang="en-US" sz="2400" b="1" dirty="0" err="1"/>
              <a:t>Την</a:t>
            </a:r>
            <a:r>
              <a:rPr lang="en-US" sz="2400" b="1" dirty="0"/>
              <a:t> </a:t>
            </a:r>
            <a:r>
              <a:rPr lang="en-US" sz="2400" b="1" dirty="0" err="1"/>
              <a:t>τρέχουσ</a:t>
            </a:r>
            <a:r>
              <a:rPr lang="en-US" sz="2400" b="1" dirty="0"/>
              <a:t>α πραγματικότητά σας </a:t>
            </a:r>
            <a:r>
              <a:rPr lang="en-US" sz="2400" dirty="0"/>
              <a:t>(πού βρίσκεστε τώρα</a:t>
            </a:r>
            <a:r>
              <a:rPr lang="en-US" sz="2400" dirty="0" smtClean="0"/>
              <a:t>)</a:t>
            </a:r>
            <a:r>
              <a:rPr lang="el-GR" sz="2400" dirty="0" smtClean="0"/>
              <a:t>.</a:t>
            </a:r>
            <a:endParaRPr dirty="0"/>
          </a:p>
          <a:p>
            <a:pPr marL="774700" lvl="0" indent="-342900" algn="l" rtl="0">
              <a:lnSpc>
                <a:spcPct val="90000"/>
              </a:lnSpc>
              <a:spcBef>
                <a:spcPts val="1000"/>
              </a:spcBef>
              <a:spcAft>
                <a:spcPts val="0"/>
              </a:spcAft>
              <a:buSzPts val="1800"/>
              <a:buFont typeface="Arial"/>
              <a:buChar char="•"/>
            </a:pPr>
            <a:r>
              <a:rPr lang="en-US" sz="2400" b="1" dirty="0" err="1"/>
              <a:t>Τον</a:t>
            </a:r>
            <a:r>
              <a:rPr lang="en-US" sz="2400" b="1" dirty="0"/>
              <a:t> SMART </a:t>
            </a:r>
            <a:r>
              <a:rPr lang="en-US" sz="2400" b="1" dirty="0" err="1"/>
              <a:t>στόχο</a:t>
            </a:r>
            <a:r>
              <a:rPr lang="en-US" sz="2400" b="1" dirty="0"/>
              <a:t> σας </a:t>
            </a:r>
            <a:r>
              <a:rPr lang="en-US" sz="2400" dirty="0"/>
              <a:t>(π</a:t>
            </a:r>
            <a:r>
              <a:rPr lang="en-US" sz="2400" dirty="0" err="1"/>
              <a:t>ού</a:t>
            </a:r>
            <a:r>
              <a:rPr lang="en-US" sz="2400" dirty="0"/>
              <a:t> </a:t>
            </a:r>
            <a:r>
              <a:rPr lang="en-US" sz="2400" dirty="0" err="1"/>
              <a:t>θέλετε</a:t>
            </a:r>
            <a:r>
              <a:rPr lang="en-US" sz="2400" dirty="0"/>
              <a:t> να β</a:t>
            </a:r>
            <a:r>
              <a:rPr lang="en-US" sz="2400" dirty="0" err="1"/>
              <a:t>ρίσκεστε</a:t>
            </a:r>
            <a:r>
              <a:rPr lang="en-US" sz="2400" dirty="0" smtClean="0"/>
              <a:t>)</a:t>
            </a:r>
            <a:r>
              <a:rPr lang="el-GR" sz="2400" dirty="0" smtClean="0"/>
              <a:t>.</a:t>
            </a:r>
            <a:endParaRPr dirty="0"/>
          </a:p>
          <a:p>
            <a:pPr marL="774700" lvl="0" indent="-342900" algn="l" rtl="0">
              <a:lnSpc>
                <a:spcPct val="90000"/>
              </a:lnSpc>
              <a:spcBef>
                <a:spcPts val="1000"/>
              </a:spcBef>
              <a:spcAft>
                <a:spcPts val="0"/>
              </a:spcAft>
              <a:buSzPts val="1800"/>
              <a:buFont typeface="Arial"/>
              <a:buChar char="•"/>
            </a:pPr>
            <a:r>
              <a:rPr lang="en-US" sz="2400" b="1" dirty="0" err="1"/>
              <a:t>Ορόσημ</a:t>
            </a:r>
            <a:r>
              <a:rPr lang="en-US" sz="2400" b="1" dirty="0"/>
              <a:t>α </a:t>
            </a:r>
            <a:r>
              <a:rPr lang="el-GR" sz="2400" dirty="0" smtClean="0"/>
              <a:t>που είναι </a:t>
            </a:r>
            <a:r>
              <a:rPr lang="en-US" sz="2400" dirty="0" smtClean="0"/>
              <a:t>κατα</a:t>
            </a:r>
            <a:r>
              <a:rPr lang="en-US" sz="2400" dirty="0" err="1" smtClean="0"/>
              <a:t>νεμημέν</a:t>
            </a:r>
            <a:r>
              <a:rPr lang="en-US" sz="2400" dirty="0" smtClean="0"/>
              <a:t>α </a:t>
            </a:r>
            <a:r>
              <a:rPr lang="en-US" sz="2400" dirty="0"/>
              <a:t>στο </a:t>
            </a:r>
            <a:r>
              <a:rPr lang="en-US" sz="2400" dirty="0" smtClean="0"/>
              <a:t>χρονοδιάγραμμα</a:t>
            </a:r>
            <a:r>
              <a:rPr lang="el-GR" sz="2400" dirty="0" smtClean="0"/>
              <a:t>.</a:t>
            </a:r>
            <a:endParaRPr dirty="0"/>
          </a:p>
          <a:p>
            <a:pPr marL="774700" lvl="0" indent="-342900" algn="l" rtl="0">
              <a:lnSpc>
                <a:spcPct val="90000"/>
              </a:lnSpc>
              <a:spcBef>
                <a:spcPts val="1000"/>
              </a:spcBef>
              <a:spcAft>
                <a:spcPts val="0"/>
              </a:spcAft>
              <a:buSzPts val="1800"/>
              <a:buFont typeface="Arial"/>
              <a:buChar char="•"/>
            </a:pPr>
            <a:r>
              <a:rPr lang="en-US" sz="2400" b="1" dirty="0" err="1"/>
              <a:t>Ενέργειες</a:t>
            </a:r>
            <a:r>
              <a:rPr lang="en-US" sz="2400" b="1" dirty="0"/>
              <a:t> και </a:t>
            </a:r>
            <a:r>
              <a:rPr lang="en-US" sz="2400" b="1" dirty="0" err="1"/>
              <a:t>στρ</a:t>
            </a:r>
            <a:r>
              <a:rPr lang="en-US" sz="2400" b="1" dirty="0"/>
              <a:t>ατηγικές </a:t>
            </a:r>
            <a:r>
              <a:rPr lang="en-US" sz="2400" dirty="0"/>
              <a:t>που συνδέονται με </a:t>
            </a:r>
            <a:r>
              <a:rPr lang="en-US" sz="2400" dirty="0" smtClean="0"/>
              <a:t>τη </a:t>
            </a:r>
            <a:r>
              <a:rPr lang="en-US" sz="2400" dirty="0"/>
              <a:t>βασική </a:t>
            </a:r>
            <a:r>
              <a:rPr lang="en-US" sz="2400" dirty="0" smtClean="0"/>
              <a:t>αιτία</a:t>
            </a:r>
            <a:r>
              <a:rPr lang="el-GR" sz="2400" dirty="0" smtClean="0"/>
              <a:t>.</a:t>
            </a:r>
            <a:endParaRPr dirty="0"/>
          </a:p>
          <a:p>
            <a:pPr marL="774700" lvl="0" indent="-342900" algn="l" rtl="0">
              <a:lnSpc>
                <a:spcPct val="90000"/>
              </a:lnSpc>
              <a:spcBef>
                <a:spcPts val="1000"/>
              </a:spcBef>
              <a:spcAft>
                <a:spcPts val="0"/>
              </a:spcAft>
              <a:buSzPts val="1800"/>
              <a:buFont typeface="Arial"/>
              <a:buChar char="•"/>
            </a:pPr>
            <a:r>
              <a:rPr lang="en-US" sz="2400" b="1" dirty="0"/>
              <a:t>Επ</a:t>
            </a:r>
            <a:r>
              <a:rPr lang="en-US" sz="2400" b="1" dirty="0" err="1"/>
              <a:t>ιλογές</a:t>
            </a:r>
            <a:r>
              <a:rPr lang="en-US" sz="2400" b="1" dirty="0"/>
              <a:t> </a:t>
            </a:r>
            <a:r>
              <a:rPr lang="en-US" sz="2400" b="1" dirty="0" err="1"/>
              <a:t>σχεδίου</a:t>
            </a:r>
            <a:r>
              <a:rPr lang="en-US" sz="2400" b="1" dirty="0"/>
              <a:t> Β </a:t>
            </a:r>
            <a:r>
              <a:rPr lang="en-US" sz="2400" dirty="0" err="1"/>
              <a:t>γι</a:t>
            </a:r>
            <a:r>
              <a:rPr lang="en-US" sz="2400" dirty="0"/>
              <a:t>α τη διαχείριση πιθανών </a:t>
            </a:r>
            <a:r>
              <a:rPr lang="en-US" sz="2400" dirty="0" smtClean="0"/>
              <a:t>εμποδίων</a:t>
            </a:r>
            <a:r>
              <a:rPr lang="el-GR" sz="2400" dirty="0" smtClean="0"/>
              <a:t>.</a:t>
            </a:r>
            <a:endParaRPr dirty="0"/>
          </a:p>
          <a:p>
            <a:pPr marL="774700" lvl="0" indent="-342900" algn="l" rtl="0">
              <a:lnSpc>
                <a:spcPct val="90000"/>
              </a:lnSpc>
              <a:spcBef>
                <a:spcPts val="1000"/>
              </a:spcBef>
              <a:spcAft>
                <a:spcPts val="0"/>
              </a:spcAft>
              <a:buSzPts val="1800"/>
              <a:buFont typeface="Arial"/>
              <a:buChar char="•"/>
            </a:pPr>
            <a:r>
              <a:rPr lang="en-US" sz="2400" b="1" dirty="0" err="1"/>
              <a:t>Πλεονεκτήμ</a:t>
            </a:r>
            <a:r>
              <a:rPr lang="en-US" sz="2400" b="1" dirty="0"/>
              <a:t>ατα </a:t>
            </a:r>
            <a:r>
              <a:rPr lang="en-US" sz="2400" dirty="0"/>
              <a:t>που μπορείτε να χρησιμοποιήσετε για να </a:t>
            </a:r>
            <a:r>
              <a:rPr lang="el-GR" sz="2400" dirty="0" err="1" smtClean="0"/>
              <a:t>ενισχύσ</a:t>
            </a:r>
            <a:r>
              <a:rPr lang="en-US" sz="2400" dirty="0" err="1" smtClean="0"/>
              <a:t>ετε</a:t>
            </a:r>
            <a:r>
              <a:rPr lang="en-US" sz="2400" dirty="0" smtClean="0"/>
              <a:t> </a:t>
            </a:r>
            <a:r>
              <a:rPr lang="en-US" sz="2400" dirty="0"/>
              <a:t>την </a:t>
            </a:r>
            <a:r>
              <a:rPr lang="en-US" sz="2400" dirty="0" smtClean="0"/>
              <a:t>πρόοδο</a:t>
            </a:r>
            <a:r>
              <a:rPr lang="el-GR" sz="2400" dirty="0" smtClean="0"/>
              <a:t>.</a:t>
            </a:r>
            <a:endParaRPr dirty="0"/>
          </a:p>
          <a:p>
            <a:pPr marL="0" lvl="0" indent="0" algn="l" rtl="0">
              <a:lnSpc>
                <a:spcPct val="90000"/>
              </a:lnSpc>
              <a:spcBef>
                <a:spcPts val="0"/>
              </a:spcBef>
              <a:spcAft>
                <a:spcPts val="0"/>
              </a:spcAft>
              <a:buClr>
                <a:schemeClr val="dk2"/>
              </a:buClr>
              <a:buSzPts val="1800"/>
              <a:buNone/>
            </a:pPr>
            <a:endParaRPr sz="2400" dirty="0"/>
          </a:p>
        </p:txBody>
      </p:sp>
    </p:spTree>
    <p:extLst>
      <p:ext uri="{BB962C8B-B14F-4D97-AF65-F5344CB8AC3E}">
        <p14:creationId xmlns:p14="http://schemas.microsoft.com/office/powerpoint/2010/main" val="3959042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Σε</a:t>
            </a:r>
            <a:r>
              <a:rPr lang="en-US" sz="2800" b="1" dirty="0"/>
              <a:t> </a:t>
            </a:r>
            <a:r>
              <a:rPr lang="el-GR" sz="2800" b="1" dirty="0" err="1"/>
              <a:t>Τ</a:t>
            </a:r>
            <a:r>
              <a:rPr lang="en-US" sz="2800" b="1" dirty="0" smtClean="0"/>
              <a:t>ι </a:t>
            </a:r>
            <a:r>
              <a:rPr lang="el-GR" sz="2800" b="1" dirty="0" smtClean="0"/>
              <a:t>Β</a:t>
            </a:r>
            <a:r>
              <a:rPr lang="en-US" sz="2800" b="1" dirty="0" smtClean="0"/>
              <a:t>α</a:t>
            </a:r>
            <a:r>
              <a:rPr lang="en-US" sz="2800" b="1" dirty="0" err="1" smtClean="0"/>
              <a:t>σίζετ</a:t>
            </a:r>
            <a:r>
              <a:rPr lang="en-US" sz="2800" b="1" dirty="0" smtClean="0"/>
              <a:t>αι </a:t>
            </a:r>
            <a:r>
              <a:rPr lang="en-US" sz="2800" b="1" dirty="0"/>
              <a:t>το </a:t>
            </a:r>
            <a:r>
              <a:rPr lang="el-GR" sz="2800" b="1" dirty="0" smtClean="0"/>
              <a:t>Σ</a:t>
            </a:r>
            <a:r>
              <a:rPr lang="en-US" sz="2800" b="1" dirty="0" err="1" smtClean="0"/>
              <a:t>χέδιο</a:t>
            </a:r>
            <a:r>
              <a:rPr lang="en-US" sz="2800" b="1" dirty="0" smtClean="0"/>
              <a:t> </a:t>
            </a:r>
            <a:r>
              <a:rPr lang="el-GR" sz="2800" b="1" dirty="0" smtClean="0"/>
              <a:t>Δ</a:t>
            </a:r>
            <a:r>
              <a:rPr lang="en-US" sz="2800" b="1" dirty="0" err="1" smtClean="0"/>
              <a:t>ράσης</a:t>
            </a:r>
            <a:r>
              <a:rPr lang="en-US" sz="2800" b="1" dirty="0" smtClean="0"/>
              <a:t> </a:t>
            </a:r>
            <a:r>
              <a:rPr lang="el-GR" sz="2800" b="1" dirty="0"/>
              <a:t>Σ</a:t>
            </a:r>
            <a:r>
              <a:rPr lang="en-US" sz="2800" b="1" dirty="0" smtClean="0"/>
              <a:t>ας </a:t>
            </a:r>
            <a:endParaRPr dirty="0"/>
          </a:p>
        </p:txBody>
      </p:sp>
      <p:graphicFrame>
        <p:nvGraphicFramePr>
          <p:cNvPr id="160" name="Google Shape;160;p33"/>
          <p:cNvGraphicFramePr/>
          <p:nvPr>
            <p:extLst>
              <p:ext uri="{D42A27DB-BD31-4B8C-83A1-F6EECF244321}">
                <p14:modId xmlns:p14="http://schemas.microsoft.com/office/powerpoint/2010/main" val="938536685"/>
              </p:ext>
            </p:extLst>
          </p:nvPr>
        </p:nvGraphicFramePr>
        <p:xfrm>
          <a:off x="308918" y="1186248"/>
          <a:ext cx="11553550" cy="5520175"/>
        </p:xfrm>
        <a:graphic>
          <a:graphicData uri="http://schemas.openxmlformats.org/drawingml/2006/table">
            <a:tbl>
              <a:tblPr>
                <a:noFill/>
              </a:tblPr>
              <a:tblGrid>
                <a:gridCol w="5776775"/>
                <a:gridCol w="5776775"/>
              </a:tblGrid>
              <a:tr h="617825">
                <a:tc>
                  <a:txBody>
                    <a:bodyPr/>
                    <a:lstStyle/>
                    <a:p>
                      <a:pPr marL="0" marR="0" lvl="0" indent="0" algn="l" rtl="0">
                        <a:lnSpc>
                          <a:spcPct val="100000"/>
                        </a:lnSpc>
                        <a:spcBef>
                          <a:spcPts val="0"/>
                        </a:spcBef>
                        <a:spcAft>
                          <a:spcPts val="0"/>
                        </a:spcAft>
                        <a:buClr>
                          <a:srgbClr val="000000"/>
                        </a:buClr>
                        <a:buSzPts val="2000"/>
                        <a:buFont typeface="Arial"/>
                        <a:buNone/>
                      </a:pPr>
                      <a:r>
                        <a:rPr lang="el-GR" sz="2000" b="1" u="none" strike="noStrike" cap="none" dirty="0" smtClean="0"/>
                        <a:t>Στοιχείο</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Τι </a:t>
                      </a:r>
                      <a:r>
                        <a:rPr lang="en-US" sz="2000" b="1" u="none" strike="noStrike" cap="none" dirty="0" err="1"/>
                        <a:t>σημ</a:t>
                      </a:r>
                      <a:r>
                        <a:rPr lang="en-US" sz="2000" b="1" u="none" strike="noStrike" cap="none" dirty="0"/>
                        <a:t>αίνει</a:t>
                      </a:r>
                      <a:endParaRPr sz="2000" u="none" strike="noStrike" cap="none" dirty="0"/>
                    </a:p>
                  </a:txBody>
                  <a:tcPr marL="91450" marR="91450" marT="45725" marB="45725" anchor="ctr"/>
                </a:tc>
              </a:tr>
              <a:tr h="10503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Προτεραιότητα</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Ο τομέας PERMA με τη χαμηλότερη βαθμολογία που απαιτεί εστιασμένη βελτίωση.</a:t>
                      </a:r>
                      <a:endParaRPr/>
                    </a:p>
                  </a:txBody>
                  <a:tcPr marL="91450" marR="91450" marT="45725" marB="45725" anchor="ctr"/>
                </a:tc>
              </a:tr>
              <a:tr h="10503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Τρέχουσ</a:t>
                      </a:r>
                      <a:r>
                        <a:rPr lang="en-US" sz="2000" b="1" u="none" strike="noStrike" cap="none" dirty="0"/>
                        <a:t>α </a:t>
                      </a:r>
                      <a:r>
                        <a:rPr lang="el-GR" sz="2000" b="1" u="none" strike="noStrike" cap="none" dirty="0" smtClean="0"/>
                        <a:t>Π</a:t>
                      </a:r>
                      <a:r>
                        <a:rPr lang="en-US" sz="2000" b="1" u="none" strike="noStrike" cap="none" dirty="0" smtClean="0"/>
                        <a:t>ρα</a:t>
                      </a:r>
                      <a:r>
                        <a:rPr lang="en-US" sz="2000" b="1" u="none" strike="noStrike" cap="none" dirty="0" err="1" smtClean="0"/>
                        <a:t>γμ</a:t>
                      </a:r>
                      <a:r>
                        <a:rPr lang="en-US" sz="2000" b="1" u="none" strike="noStrike" cap="none" dirty="0" smtClean="0"/>
                        <a:t>ατικότητα</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Οι τρέχουσες συμπεριφορές, συνήθειες, προκλήσεις και η κατάσταση της ψηφιακής σας ευημερίας.</a:t>
                      </a:r>
                      <a:endParaRPr/>
                    </a:p>
                  </a:txBody>
                  <a:tcPr marL="91450" marR="91450" marT="45725" marB="45725" anchor="ctr"/>
                </a:tc>
              </a:tr>
              <a:tr h="10503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Βα</a:t>
                      </a:r>
                      <a:r>
                        <a:rPr lang="en-US" sz="2000" b="1" u="none" strike="noStrike" cap="none" dirty="0" err="1"/>
                        <a:t>σική</a:t>
                      </a:r>
                      <a:r>
                        <a:rPr lang="en-US" sz="2000" b="1" u="none" strike="noStrike" cap="none" dirty="0"/>
                        <a:t> </a:t>
                      </a:r>
                      <a:r>
                        <a:rPr lang="el-GR" sz="2000" b="1" u="none" strike="noStrike" cap="none" dirty="0" smtClean="0"/>
                        <a:t>Α</a:t>
                      </a:r>
                      <a:r>
                        <a:rPr lang="en-US" sz="2000" b="1" u="none" strike="noStrike" cap="none" dirty="0" err="1" smtClean="0"/>
                        <a:t>ιτί</a:t>
                      </a:r>
                      <a:r>
                        <a:rPr lang="en-US" sz="2000" b="1" u="none" strike="noStrike" cap="none" dirty="0" smtClean="0"/>
                        <a:t>α</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Ο πα</a:t>
                      </a:r>
                      <a:r>
                        <a:rPr lang="en-US" sz="2000" u="none" strike="noStrike" cap="none" dirty="0" err="1"/>
                        <a:t>ράγοντ</a:t>
                      </a:r>
                      <a:r>
                        <a:rPr lang="en-US" sz="2000" u="none" strike="noStrike" cap="none" dirty="0"/>
                        <a:t>ας που επηρεάζει τις περισσότερες άλλες αιτίες στην ανάλυση </a:t>
                      </a:r>
                      <a:r>
                        <a:rPr lang="en-US" sz="2000" u="none" strike="noStrike" cap="none" dirty="0" smtClean="0"/>
                        <a:t>Fishbone</a:t>
                      </a:r>
                      <a:r>
                        <a:rPr lang="en-US" sz="2000" u="none" strike="noStrike" cap="none" dirty="0"/>
                        <a:t>.</a:t>
                      </a:r>
                      <a:endParaRPr dirty="0"/>
                    </a:p>
                  </a:txBody>
                  <a:tcPr marL="91450" marR="91450" marT="45725" marB="45725" anchor="ctr"/>
                </a:tc>
              </a:tr>
              <a:tr h="6178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Στόχος SMART</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Ένας σαφής, συγκεκριμένος, μετρήσιμος στόχος που συνδέεται με τη βασική αιτία.</a:t>
                      </a:r>
                      <a:endParaRPr/>
                    </a:p>
                  </a:txBody>
                  <a:tcPr marL="91450" marR="91450" marT="45725" marB="45725" anchor="ctr"/>
                </a:tc>
              </a:tr>
              <a:tr h="10503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Δυν</a:t>
                      </a:r>
                      <a:r>
                        <a:rPr lang="en-US" sz="2000" b="1" u="none" strike="noStrike" cap="none" dirty="0"/>
                        <a:t>ατά </a:t>
                      </a:r>
                      <a:r>
                        <a:rPr lang="el-GR" sz="2000" b="1" u="none" strike="noStrike" cap="none" dirty="0" smtClean="0"/>
                        <a:t>Σ</a:t>
                      </a:r>
                      <a:r>
                        <a:rPr lang="en-US" sz="2000" b="1" u="none" strike="noStrike" cap="none" dirty="0" err="1" smtClean="0"/>
                        <a:t>ημεί</a:t>
                      </a:r>
                      <a:r>
                        <a:rPr lang="en-US" sz="2000" b="1" u="none" strike="noStrike" cap="none" dirty="0" smtClean="0"/>
                        <a:t>α</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err="1"/>
                        <a:t>Οι</a:t>
                      </a:r>
                      <a:r>
                        <a:rPr lang="en-US" sz="2000" u="none" strike="noStrike" cap="none" dirty="0"/>
                        <a:t> </a:t>
                      </a:r>
                      <a:r>
                        <a:rPr lang="en-US" sz="2000" u="none" strike="noStrike" cap="none" dirty="0" err="1"/>
                        <a:t>τομείς</a:t>
                      </a:r>
                      <a:r>
                        <a:rPr lang="en-US" sz="2000" u="none" strike="noStrike" cap="none" dirty="0"/>
                        <a:t> </a:t>
                      </a:r>
                      <a:r>
                        <a:rPr lang="en-US" sz="2000" u="none" strike="noStrike" cap="none" dirty="0" err="1"/>
                        <a:t>με</a:t>
                      </a:r>
                      <a:r>
                        <a:rPr lang="en-US" sz="2000" u="none" strike="noStrike" cap="none" dirty="0"/>
                        <a:t> </a:t>
                      </a:r>
                      <a:r>
                        <a:rPr lang="en-US" sz="2000" u="none" strike="noStrike" cap="none" dirty="0" err="1"/>
                        <a:t>την</a:t>
                      </a:r>
                      <a:r>
                        <a:rPr lang="en-US" sz="2000" u="none" strike="noStrike" cap="none" dirty="0"/>
                        <a:t> </a:t>
                      </a:r>
                      <a:r>
                        <a:rPr lang="en-US" sz="2000" u="none" strike="noStrike" cap="none" dirty="0" err="1"/>
                        <a:t>υψηλότερη</a:t>
                      </a:r>
                      <a:r>
                        <a:rPr lang="en-US" sz="2000" u="none" strike="noStrike" cap="none" dirty="0"/>
                        <a:t> βα</a:t>
                      </a:r>
                      <a:r>
                        <a:rPr lang="en-US" sz="2000" u="none" strike="noStrike" cap="none" dirty="0" err="1"/>
                        <a:t>θμολογί</a:t>
                      </a:r>
                      <a:r>
                        <a:rPr lang="en-US" sz="2000" u="none" strike="noStrike" cap="none" dirty="0"/>
                        <a:t>α που μπορούν να </a:t>
                      </a:r>
                      <a:r>
                        <a:rPr lang="el-GR" sz="2000" u="none" strike="noStrike" cap="none" dirty="0" err="1" smtClean="0"/>
                        <a:t>βοηθήσ</a:t>
                      </a:r>
                      <a:r>
                        <a:rPr lang="en-US" sz="2000" u="none" strike="noStrike" cap="none" dirty="0" err="1" smtClean="0"/>
                        <a:t>ουν</a:t>
                      </a:r>
                      <a:r>
                        <a:rPr lang="en-US" sz="2000" u="none" strike="noStrike" cap="none" dirty="0" smtClean="0"/>
                        <a:t> </a:t>
                      </a:r>
                      <a:r>
                        <a:rPr lang="el-GR" sz="2000" u="none" strike="noStrike" cap="none" dirty="0" smtClean="0"/>
                        <a:t>σ</a:t>
                      </a:r>
                      <a:r>
                        <a:rPr lang="en-US" sz="2000" u="none" strike="noStrike" cap="none" dirty="0" err="1" smtClean="0"/>
                        <a:t>τη</a:t>
                      </a:r>
                      <a:r>
                        <a:rPr lang="en-US" sz="2000" u="none" strike="noStrike" cap="none" dirty="0" smtClean="0"/>
                        <a:t> </a:t>
                      </a:r>
                      <a:r>
                        <a:rPr lang="en-US" sz="2000" u="none" strike="noStrike" cap="none" dirty="0"/>
                        <a:t>διαδικασία βελτίωσής σας.</a:t>
                      </a:r>
                      <a:endParaRPr dirty="0"/>
                    </a:p>
                  </a:txBody>
                  <a:tcPr marL="91450" marR="91450" marT="45725" marB="45725" anchor="ctr"/>
                </a:tc>
              </a:tr>
            </a:tbl>
          </a:graphicData>
        </a:graphic>
      </p:graphicFrame>
    </p:spTree>
    <p:extLst>
      <p:ext uri="{BB962C8B-B14F-4D97-AF65-F5344CB8AC3E}">
        <p14:creationId xmlns:p14="http://schemas.microsoft.com/office/powerpoint/2010/main" val="84614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Ορόσημ</a:t>
            </a:r>
            <a:r>
              <a:rPr lang="en-US" sz="2800" b="1" dirty="0"/>
              <a:t>α, </a:t>
            </a:r>
            <a:r>
              <a:rPr lang="el-GR" sz="2800" b="1" dirty="0" err="1" smtClean="0"/>
              <a:t>Ενέργειε</a:t>
            </a:r>
            <a:r>
              <a:rPr lang="en-US" sz="2800" b="1" dirty="0" smtClean="0"/>
              <a:t>ς </a:t>
            </a:r>
            <a:r>
              <a:rPr lang="en-US" sz="2800" b="1" dirty="0"/>
              <a:t>και </a:t>
            </a:r>
            <a:r>
              <a:rPr lang="el-GR" sz="2800" b="1" dirty="0" smtClean="0"/>
              <a:t>Σ</a:t>
            </a:r>
            <a:r>
              <a:rPr lang="en-US" sz="2800" b="1" dirty="0" err="1" smtClean="0"/>
              <a:t>χέδιο</a:t>
            </a:r>
            <a:r>
              <a:rPr lang="en-US" sz="2800" b="1" dirty="0" smtClean="0"/>
              <a:t> </a:t>
            </a:r>
            <a:r>
              <a:rPr lang="en-US" sz="2800" b="1" dirty="0"/>
              <a:t>Β </a:t>
            </a:r>
            <a:endParaRPr sz="2800" b="1" dirty="0"/>
          </a:p>
        </p:txBody>
      </p:sp>
      <p:graphicFrame>
        <p:nvGraphicFramePr>
          <p:cNvPr id="166" name="Google Shape;166;p34"/>
          <p:cNvGraphicFramePr/>
          <p:nvPr>
            <p:extLst>
              <p:ext uri="{D42A27DB-BD31-4B8C-83A1-F6EECF244321}">
                <p14:modId xmlns:p14="http://schemas.microsoft.com/office/powerpoint/2010/main" val="1257415826"/>
              </p:ext>
            </p:extLst>
          </p:nvPr>
        </p:nvGraphicFramePr>
        <p:xfrm>
          <a:off x="838200" y="1260388"/>
          <a:ext cx="10515600" cy="5341100"/>
        </p:xfrm>
        <a:graphic>
          <a:graphicData uri="http://schemas.openxmlformats.org/drawingml/2006/table">
            <a:tbl>
              <a:tblPr>
                <a:noFill/>
              </a:tblPr>
              <a:tblGrid>
                <a:gridCol w="5257800"/>
                <a:gridCol w="5257800"/>
              </a:tblGrid>
              <a:tr h="8467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Στοιχείο</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Περιγραφή</a:t>
                      </a:r>
                      <a:endParaRPr sz="2000" u="none" strike="noStrike" cap="none"/>
                    </a:p>
                  </a:txBody>
                  <a:tcPr marL="91450" marR="91450" marT="45725" marB="45725" anchor="ctr"/>
                </a:tc>
              </a:tr>
              <a:tr h="14394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Ορόσημα</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err="1"/>
                        <a:t>Σημεί</a:t>
                      </a:r>
                      <a:r>
                        <a:rPr lang="en-US" sz="2000" u="none" strike="noStrike" cap="none" dirty="0"/>
                        <a:t>α ελέγχου που έχουν προγραμματιστεί με βάση τον SMART στόχο σας. Σας β</a:t>
                      </a:r>
                      <a:r>
                        <a:rPr lang="en-US" sz="2000" u="none" strike="noStrike" cap="none" dirty="0" err="1"/>
                        <a:t>οηθούν</a:t>
                      </a:r>
                      <a:r>
                        <a:rPr lang="en-US" sz="2000" u="none" strike="noStrike" cap="none" dirty="0"/>
                        <a:t> να </a:t>
                      </a:r>
                      <a:r>
                        <a:rPr lang="en-US" sz="2000" u="none" strike="noStrike" cap="none" dirty="0" err="1"/>
                        <a:t>χωρίσετε</a:t>
                      </a:r>
                      <a:r>
                        <a:rPr lang="en-US" sz="2000" u="none" strike="noStrike" cap="none" dirty="0"/>
                        <a:t> </a:t>
                      </a:r>
                      <a:r>
                        <a:rPr lang="en-US" sz="2000" u="none" strike="noStrike" cap="none" dirty="0" smtClean="0"/>
                        <a:t>τ</a:t>
                      </a:r>
                      <a:r>
                        <a:rPr lang="el-GR" sz="2000" u="none" strike="noStrike" cap="none" dirty="0" smtClean="0"/>
                        <a:t>η</a:t>
                      </a:r>
                      <a:r>
                        <a:rPr lang="en-US" sz="2000" u="none" strike="noStrike" cap="none" dirty="0" smtClean="0"/>
                        <a:t> </a:t>
                      </a:r>
                      <a:r>
                        <a:rPr lang="el-GR" sz="2000" u="none" strike="noStrike" cap="none" dirty="0" smtClean="0"/>
                        <a:t>διαδικασία</a:t>
                      </a:r>
                      <a:r>
                        <a:rPr lang="en-US" sz="2000" u="none" strike="noStrike" cap="none" dirty="0" smtClean="0"/>
                        <a:t> </a:t>
                      </a:r>
                      <a:r>
                        <a:rPr lang="en-US" sz="2000" u="none" strike="noStrike" cap="none" dirty="0" err="1"/>
                        <a:t>σε</a:t>
                      </a:r>
                      <a:r>
                        <a:rPr lang="en-US" sz="2000" u="none" strike="noStrike" cap="none" dirty="0"/>
                        <a:t> </a:t>
                      </a:r>
                      <a:r>
                        <a:rPr lang="en-US" sz="2000" u="none" strike="noStrike" cap="none" dirty="0" err="1"/>
                        <a:t>δι</a:t>
                      </a:r>
                      <a:r>
                        <a:rPr lang="en-US" sz="2000" u="none" strike="noStrike" cap="none" dirty="0"/>
                        <a:t>αχειρίσιμα βήματα.</a:t>
                      </a:r>
                      <a:endParaRPr dirty="0"/>
                    </a:p>
                  </a:txBody>
                  <a:tcPr marL="91450" marR="91450" marT="45725" marB="45725" anchor="ctr"/>
                </a:tc>
              </a:tr>
              <a:tr h="1439450">
                <a:tc>
                  <a:txBody>
                    <a:bodyPr/>
                    <a:lstStyle/>
                    <a:p>
                      <a:pPr marL="0" marR="0" lvl="0" indent="0" algn="l" rtl="0">
                        <a:lnSpc>
                          <a:spcPct val="100000"/>
                        </a:lnSpc>
                        <a:spcBef>
                          <a:spcPts val="0"/>
                        </a:spcBef>
                        <a:spcAft>
                          <a:spcPts val="0"/>
                        </a:spcAft>
                        <a:buClr>
                          <a:srgbClr val="000000"/>
                        </a:buClr>
                        <a:buSzPts val="2000"/>
                        <a:buFont typeface="Arial"/>
                        <a:buNone/>
                      </a:pPr>
                      <a:r>
                        <a:rPr lang="el-GR" sz="2000" b="1" u="none" strike="noStrike" cap="none" dirty="0" err="1" smtClean="0"/>
                        <a:t>Ενέργειε</a:t>
                      </a:r>
                      <a:r>
                        <a:rPr lang="en-US" sz="2000" b="1" u="none" strike="noStrike" cap="none" dirty="0" smtClean="0"/>
                        <a:t>ς </a:t>
                      </a:r>
                      <a:r>
                        <a:rPr lang="en-US" sz="2000" b="1" u="none" strike="noStrike" cap="none" dirty="0"/>
                        <a:t>και </a:t>
                      </a:r>
                      <a:r>
                        <a:rPr lang="el-GR" sz="2000" b="1" u="none" strike="noStrike" cap="none" dirty="0" smtClean="0"/>
                        <a:t>Σ</a:t>
                      </a:r>
                      <a:r>
                        <a:rPr lang="en-US" sz="2000" b="1" u="none" strike="noStrike" cap="none" dirty="0" err="1" smtClean="0"/>
                        <a:t>τρ</a:t>
                      </a:r>
                      <a:r>
                        <a:rPr lang="en-US" sz="2000" b="1" u="none" strike="noStrike" cap="none" dirty="0" smtClean="0"/>
                        <a:t>ατηγικές</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err="1"/>
                        <a:t>Συγκεκριμέν</a:t>
                      </a:r>
                      <a:r>
                        <a:rPr lang="en-US" sz="2000" u="none" strike="noStrike" cap="none" dirty="0"/>
                        <a:t>α βήματα με βάση την πρωταρχική αιτία και τις δευτερεύουσες αιτίες. </a:t>
                      </a:r>
                      <a:r>
                        <a:rPr lang="en-US" sz="2000" u="none" strike="noStrike" cap="none" dirty="0" err="1"/>
                        <a:t>Πρέ</a:t>
                      </a:r>
                      <a:r>
                        <a:rPr lang="en-US" sz="2000" u="none" strike="noStrike" cap="none" dirty="0"/>
                        <a:t>πει να είναι ρεαλιστικά και μετρήσιμα.</a:t>
                      </a:r>
                      <a:endParaRPr dirty="0"/>
                    </a:p>
                  </a:txBody>
                  <a:tcPr marL="91450" marR="91450" marT="45725" marB="45725" anchor="ctr"/>
                </a:tc>
              </a:tr>
              <a:tr h="14394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Επ</a:t>
                      </a:r>
                      <a:r>
                        <a:rPr lang="en-US" sz="2000" b="1" u="none" strike="noStrike" cap="none" dirty="0" err="1"/>
                        <a:t>ιλογές</a:t>
                      </a:r>
                      <a:r>
                        <a:rPr lang="en-US" sz="2000" b="1" u="none" strike="noStrike" cap="none" dirty="0"/>
                        <a:t> </a:t>
                      </a:r>
                      <a:r>
                        <a:rPr lang="el-GR" sz="2000" b="1" u="none" strike="noStrike" cap="none" dirty="0" smtClean="0"/>
                        <a:t>Σ</a:t>
                      </a:r>
                      <a:r>
                        <a:rPr lang="en-US" sz="2000" b="1" u="none" strike="noStrike" cap="none" dirty="0" err="1" smtClean="0"/>
                        <a:t>χεδίου</a:t>
                      </a:r>
                      <a:r>
                        <a:rPr lang="en-US" sz="2000" b="1" u="none" strike="noStrike" cap="none" dirty="0" smtClean="0"/>
                        <a:t> </a:t>
                      </a:r>
                      <a:r>
                        <a:rPr lang="en-US" sz="2000" b="1" u="none" strike="noStrike" cap="none" dirty="0"/>
                        <a:t>Β</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err="1"/>
                        <a:t>Εν</a:t>
                      </a:r>
                      <a:r>
                        <a:rPr lang="en-US" sz="2000" u="none" strike="noStrike" cap="none" dirty="0"/>
                        <a:t>αλλακτικές στρατηγικές που μπορείτε να χρησιμοποιήσετε όταν εμφανίζονται εμπόδια. Σας </a:t>
                      </a:r>
                      <a:r>
                        <a:rPr lang="el-GR" sz="2000" u="none" strike="noStrike" cap="none" dirty="0" err="1" smtClean="0"/>
                        <a:t>δι</a:t>
                      </a:r>
                      <a:r>
                        <a:rPr lang="en-US" sz="2000" u="none" strike="noStrike" cap="none" dirty="0" smtClean="0"/>
                        <a:t>α</a:t>
                      </a:r>
                      <a:r>
                        <a:rPr lang="en-US" sz="2000" u="none" strike="noStrike" cap="none" dirty="0" err="1" smtClean="0"/>
                        <a:t>σφ</a:t>
                      </a:r>
                      <a:r>
                        <a:rPr lang="en-US" sz="2000" u="none" strike="noStrike" cap="none" dirty="0" smtClean="0"/>
                        <a:t>αλίζουν </a:t>
                      </a:r>
                      <a:r>
                        <a:rPr lang="en-US" sz="2000" u="none" strike="noStrike" cap="none" dirty="0"/>
                        <a:t>ότι </a:t>
                      </a:r>
                      <a:r>
                        <a:rPr lang="el-GR" sz="2000" u="none" strike="noStrike" cap="none" dirty="0" smtClean="0"/>
                        <a:t>δεν </a:t>
                      </a:r>
                      <a:r>
                        <a:rPr lang="en-US" sz="2000" u="none" strike="noStrike" cap="none" dirty="0" smtClean="0"/>
                        <a:t>θα </a:t>
                      </a:r>
                      <a:r>
                        <a:rPr lang="el-GR" sz="2000" u="none" strike="noStrike" cap="none" dirty="0" smtClean="0"/>
                        <a:t>βγείτε εκτός πορείας </a:t>
                      </a:r>
                      <a:r>
                        <a:rPr lang="en-US" sz="2000" u="none" strike="noStrike" cap="none" dirty="0" smtClean="0"/>
                        <a:t>α</a:t>
                      </a:r>
                      <a:r>
                        <a:rPr lang="en-US" sz="2000" u="none" strike="noStrike" cap="none" dirty="0" err="1" smtClean="0"/>
                        <a:t>κόμ</a:t>
                      </a:r>
                      <a:r>
                        <a:rPr lang="el-GR" sz="2000" u="none" strike="noStrike" cap="none" dirty="0" smtClean="0"/>
                        <a:t>η</a:t>
                      </a:r>
                      <a:r>
                        <a:rPr lang="en-US" sz="2000" u="none" strike="noStrike" cap="none" dirty="0" smtClean="0"/>
                        <a:t> </a:t>
                      </a:r>
                      <a:r>
                        <a:rPr lang="en-US" sz="2000" u="none" strike="noStrike" cap="none" dirty="0"/>
                        <a:t>και </a:t>
                      </a:r>
                      <a:r>
                        <a:rPr lang="en-US" sz="2000" u="none" strike="noStrike" cap="none" dirty="0" smtClean="0"/>
                        <a:t>αν </a:t>
                      </a:r>
                      <a:r>
                        <a:rPr lang="el-GR" sz="2000" u="none" strike="noStrike" cap="none" dirty="0" smtClean="0"/>
                        <a:t>εμφανιστούν</a:t>
                      </a:r>
                      <a:r>
                        <a:rPr lang="en-US" sz="2000" u="none" strike="noStrike" cap="none" dirty="0" smtClean="0"/>
                        <a:t> </a:t>
                      </a:r>
                      <a:r>
                        <a:rPr lang="en-US" sz="2000" u="none" strike="noStrike" cap="none" dirty="0"/>
                        <a:t>προκλήσεις.</a:t>
                      </a:r>
                      <a:endParaRPr dirty="0"/>
                    </a:p>
                  </a:txBody>
                  <a:tcPr marL="91450" marR="91450" marT="45725" marB="45725" anchor="ctr"/>
                </a:tc>
              </a:tr>
            </a:tbl>
          </a:graphicData>
        </a:graphic>
      </p:graphicFrame>
    </p:spTree>
    <p:extLst>
      <p:ext uri="{BB962C8B-B14F-4D97-AF65-F5344CB8AC3E}">
        <p14:creationId xmlns:p14="http://schemas.microsoft.com/office/powerpoint/2010/main" val="271236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b="1" dirty="0" err="1"/>
              <a:t>Στόχος</a:t>
            </a:r>
            <a:r>
              <a:rPr lang="en-US" b="1" dirty="0"/>
              <a:t> </a:t>
            </a:r>
            <a:r>
              <a:rPr lang="en-US" b="1" dirty="0" smtClean="0"/>
              <a:t>τ</a:t>
            </a:r>
            <a:r>
              <a:rPr lang="el-GR" b="1" dirty="0" smtClean="0"/>
              <a:t>ης</a:t>
            </a:r>
            <a:r>
              <a:rPr lang="en-US" b="1" dirty="0" smtClean="0"/>
              <a:t> </a:t>
            </a:r>
            <a:r>
              <a:rPr lang="el-GR" b="1" dirty="0" smtClean="0"/>
              <a:t>Ενότητα</a:t>
            </a:r>
            <a:r>
              <a:rPr lang="en-US" b="1" dirty="0" smtClean="0"/>
              <a:t>ς</a:t>
            </a:r>
            <a:endParaRPr dirty="0"/>
          </a:p>
        </p:txBody>
      </p:sp>
      <p:sp>
        <p:nvSpPr>
          <p:cNvPr id="58" name="Google Shape;58;p3"/>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400" dirty="0"/>
              <a:t>Θα </a:t>
            </a:r>
            <a:r>
              <a:rPr lang="en-US" sz="2400" dirty="0" err="1"/>
              <a:t>μάθετε</a:t>
            </a:r>
            <a:r>
              <a:rPr lang="en-US" sz="2400" dirty="0"/>
              <a:t> πρα</a:t>
            </a:r>
            <a:r>
              <a:rPr lang="en-US" sz="2400" dirty="0" err="1"/>
              <a:t>κτικούς</a:t>
            </a:r>
            <a:r>
              <a:rPr lang="en-US" sz="2400" dirty="0"/>
              <a:t> </a:t>
            </a:r>
            <a:r>
              <a:rPr lang="en-US" sz="2400" dirty="0" err="1"/>
              <a:t>τρό</a:t>
            </a:r>
            <a:r>
              <a:rPr lang="en-US" sz="2400" dirty="0"/>
              <a:t>πους για </a:t>
            </a:r>
            <a:r>
              <a:rPr lang="en-US"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r>
              <a:rPr lang="en-US" sz="2400" dirty="0"/>
              <a:t/>
            </a:r>
            <a:br>
              <a:rPr lang="en-US" sz="2400" dirty="0"/>
            </a:br>
            <a:r>
              <a:rPr lang="en-US" sz="2400" dirty="0"/>
              <a:t>• </a:t>
            </a:r>
            <a:r>
              <a:rPr lang="el-GR" sz="2400" dirty="0" smtClean="0"/>
              <a:t>Να αξιολογεί</a:t>
            </a:r>
            <a:r>
              <a:rPr lang="en-US" sz="2400" dirty="0" err="1" smtClean="0"/>
              <a:t>τε</a:t>
            </a:r>
            <a:r>
              <a:rPr lang="en-US" sz="2400" dirty="0" smtClean="0"/>
              <a:t> </a:t>
            </a:r>
            <a:r>
              <a:rPr lang="en-US" sz="2400" dirty="0" err="1" smtClean="0"/>
              <a:t>τη</a:t>
            </a:r>
            <a:r>
              <a:rPr lang="el-GR" sz="2400" dirty="0" smtClean="0"/>
              <a:t>ν</a:t>
            </a:r>
            <a:r>
              <a:rPr lang="en-US" sz="2400" dirty="0" smtClean="0"/>
              <a:t> </a:t>
            </a:r>
            <a:r>
              <a:rPr lang="el-GR" sz="2400" dirty="0" err="1" smtClean="0"/>
              <a:t>προσωπ</a:t>
            </a:r>
            <a:r>
              <a:rPr lang="en-US" sz="2400" dirty="0" err="1" smtClean="0"/>
              <a:t>ική</a:t>
            </a:r>
            <a:r>
              <a:rPr lang="en-US" sz="2400" dirty="0" smtClean="0"/>
              <a:t> </a:t>
            </a:r>
            <a:r>
              <a:rPr lang="en-US" sz="2400" dirty="0"/>
              <a:t>σας </a:t>
            </a:r>
            <a:r>
              <a:rPr lang="en-US" sz="2400" dirty="0" err="1"/>
              <a:t>ψηφι</a:t>
            </a:r>
            <a:r>
              <a:rPr lang="en-US" sz="2400" dirty="0"/>
              <a:t>ακή </a:t>
            </a:r>
            <a:r>
              <a:rPr lang="en-US" sz="2400" dirty="0" smtClean="0"/>
              <a:t>ευημερία</a:t>
            </a:r>
            <a:r>
              <a:rPr lang="el-GR" sz="2400" dirty="0" smtClean="0"/>
              <a:t>.</a:t>
            </a:r>
            <a:r>
              <a:rPr lang="en-US" sz="2400" dirty="0"/>
              <a:t/>
            </a:r>
            <a:br>
              <a:rPr lang="en-US" sz="2400" dirty="0"/>
            </a:br>
            <a:r>
              <a:rPr lang="en-US" sz="2400" dirty="0"/>
              <a:t>• </a:t>
            </a:r>
            <a:r>
              <a:rPr lang="el-GR" sz="2400" dirty="0" smtClean="0"/>
              <a:t>Να κατανοεί</a:t>
            </a:r>
            <a:r>
              <a:rPr lang="en-US" sz="2400" dirty="0" err="1" smtClean="0"/>
              <a:t>τε</a:t>
            </a:r>
            <a:r>
              <a:rPr lang="en-US" sz="2400" dirty="0" smtClean="0"/>
              <a:t> </a:t>
            </a:r>
            <a:r>
              <a:rPr lang="en-US" sz="2400" dirty="0"/>
              <a:t>την ψηφιακή ευημερία των </a:t>
            </a:r>
            <a:r>
              <a:rPr lang="el-GR" sz="2400" dirty="0" smtClean="0"/>
              <a:t>μαθητών/-</a:t>
            </a:r>
            <a:r>
              <a:rPr lang="el-GR" sz="2400" dirty="0" smtClean="0"/>
              <a:t>τριών.</a:t>
            </a:r>
            <a:r>
              <a:rPr lang="en-US" sz="2400" dirty="0"/>
              <a:t/>
            </a:r>
            <a:br>
              <a:rPr lang="en-US" sz="2400" dirty="0"/>
            </a:br>
            <a:r>
              <a:rPr lang="en-US" sz="2400" dirty="0"/>
              <a:t>• </a:t>
            </a:r>
            <a:r>
              <a:rPr lang="el-GR" sz="2400" dirty="0" smtClean="0"/>
              <a:t>Να χ</a:t>
            </a:r>
            <a:r>
              <a:rPr lang="en-US" sz="2400" dirty="0" err="1" smtClean="0"/>
              <a:t>ρησιμο</a:t>
            </a:r>
            <a:r>
              <a:rPr lang="en-US" sz="2400" dirty="0" smtClean="0"/>
              <a:t>ποι</a:t>
            </a:r>
            <a:r>
              <a:rPr lang="el-GR" sz="2400" dirty="0" err="1" smtClean="0"/>
              <a:t>εί</a:t>
            </a:r>
            <a:r>
              <a:rPr lang="en-US" sz="2400" dirty="0" err="1" smtClean="0"/>
              <a:t>τε</a:t>
            </a:r>
            <a:r>
              <a:rPr lang="en-US" sz="2400" dirty="0" smtClean="0"/>
              <a:t> </a:t>
            </a:r>
            <a:r>
              <a:rPr lang="en-US" sz="2400" dirty="0"/>
              <a:t>τον Δείκτη Ψηφιακής Ευημερίας PERMA </a:t>
            </a:r>
            <a:r>
              <a:rPr lang="en-US" sz="2400" dirty="0" smtClean="0"/>
              <a:t>(</a:t>
            </a:r>
            <a:r>
              <a:rPr lang="el-GR" sz="2400" dirty="0" smtClean="0"/>
              <a:t>Εκπαιδευτικοί</a:t>
            </a:r>
            <a:r>
              <a:rPr lang="en-US" sz="2400" dirty="0" smtClean="0"/>
              <a:t> </a:t>
            </a:r>
            <a:r>
              <a:rPr lang="en-US" sz="2400" dirty="0"/>
              <a:t>&amp; </a:t>
            </a:r>
            <a:r>
              <a:rPr lang="el-GR" sz="2400" dirty="0"/>
              <a:t>Μ</a:t>
            </a:r>
            <a:r>
              <a:rPr lang="el-GR" sz="2400" dirty="0" smtClean="0"/>
              <a:t>αθητές/-</a:t>
            </a:r>
            <a:r>
              <a:rPr lang="el-GR" sz="2400" dirty="0" err="1" smtClean="0"/>
              <a:t>τριες</a:t>
            </a:r>
            <a:r>
              <a:rPr lang="en-US" sz="2400" dirty="0" smtClean="0"/>
              <a:t>)</a:t>
            </a:r>
            <a:r>
              <a:rPr lang="el-GR" sz="2400" dirty="0" smtClean="0"/>
              <a:t>.</a:t>
            </a:r>
            <a:r>
              <a:rPr lang="en-US" sz="2400" dirty="0"/>
              <a:t/>
            </a:r>
            <a:br>
              <a:rPr lang="en-US" sz="2400" dirty="0"/>
            </a:br>
            <a:r>
              <a:rPr lang="en-US" sz="2400" dirty="0"/>
              <a:t>• </a:t>
            </a:r>
            <a:r>
              <a:rPr lang="el-GR" sz="2400" dirty="0" smtClean="0"/>
              <a:t>Να δημιουργείτε</a:t>
            </a:r>
            <a:r>
              <a:rPr lang="en-US" sz="2400" dirty="0" smtClean="0"/>
              <a:t> </a:t>
            </a:r>
            <a:r>
              <a:rPr lang="en-US" sz="2400" dirty="0"/>
              <a:t>εξατομικευμένα σχέδια </a:t>
            </a:r>
            <a:r>
              <a:rPr lang="en-US" sz="2400" dirty="0" smtClean="0"/>
              <a:t>δράσης</a:t>
            </a:r>
            <a:r>
              <a:rPr lang="el-GR" sz="2400" dirty="0" smtClean="0"/>
              <a:t>.</a:t>
            </a:r>
            <a:r>
              <a:rPr lang="en-US" sz="2400" dirty="0"/>
              <a:t/>
            </a:r>
            <a:br>
              <a:rPr lang="en-US" sz="2400" dirty="0"/>
            </a:br>
            <a:r>
              <a:rPr lang="en-US" sz="2400" dirty="0"/>
              <a:t>• </a:t>
            </a:r>
            <a:r>
              <a:rPr lang="el-GR" sz="2400" dirty="0" smtClean="0"/>
              <a:t>Να υ</a:t>
            </a:r>
            <a:r>
              <a:rPr lang="en-US" sz="2400" dirty="0" smtClean="0"/>
              <a:t>π</a:t>
            </a:r>
            <a:r>
              <a:rPr lang="en-US" sz="2400" dirty="0" err="1" smtClean="0"/>
              <a:t>οστηρί</a:t>
            </a:r>
            <a:r>
              <a:rPr lang="el-GR" sz="2400" dirty="0" smtClean="0"/>
              <a:t>ζ</a:t>
            </a:r>
            <a:r>
              <a:rPr lang="en-US" sz="2400" dirty="0" err="1" smtClean="0"/>
              <a:t>ετε</a:t>
            </a:r>
            <a:r>
              <a:rPr lang="en-US" sz="2400" dirty="0" smtClean="0"/>
              <a:t> </a:t>
            </a:r>
            <a:r>
              <a:rPr lang="en-US" sz="2400" dirty="0"/>
              <a:t>υγιέστερα ψηφιακά όρια στην </a:t>
            </a:r>
            <a:r>
              <a:rPr lang="en-US" sz="2400" dirty="0" smtClean="0"/>
              <a:t>τάξη</a:t>
            </a:r>
            <a:r>
              <a:rPr lang="el-GR" sz="2400" dirty="0" smtClean="0"/>
              <a:t>.</a:t>
            </a:r>
            <a:r>
              <a:rPr lang="en-US" sz="2400" dirty="0"/>
              <a:t/>
            </a:r>
            <a:br>
              <a:rPr lang="en-US" sz="2400" dirty="0"/>
            </a:br>
            <a:r>
              <a:rPr lang="en-US" sz="2400" dirty="0"/>
              <a:t>• </a:t>
            </a:r>
            <a:r>
              <a:rPr lang="el-GR" sz="2400" dirty="0" smtClean="0"/>
              <a:t>Να </a:t>
            </a:r>
            <a:r>
              <a:rPr lang="el-GR" sz="2400" dirty="0" err="1" smtClean="0"/>
              <a:t>εφαρμόζε</a:t>
            </a:r>
            <a:r>
              <a:rPr lang="en-US" sz="2400" dirty="0" err="1" smtClean="0"/>
              <a:t>τε</a:t>
            </a:r>
            <a:r>
              <a:rPr lang="en-US" sz="2400" dirty="0" smtClean="0"/>
              <a:t> </a:t>
            </a:r>
            <a:r>
              <a:rPr lang="en-US" sz="2400" dirty="0"/>
              <a:t>παρεμβάσεις βασισμένες στο PERMA καθ' όλη τη διάρκεια του σχολικού </a:t>
            </a:r>
            <a:r>
              <a:rPr lang="en-US" sz="2400" dirty="0" smtClean="0"/>
              <a:t>έτους</a:t>
            </a:r>
            <a:r>
              <a:rPr lang="el-GR" sz="2400" dirty="0" smtClean="0"/>
              <a:t>.</a:t>
            </a:r>
            <a:endParaRPr dirty="0"/>
          </a:p>
        </p:txBody>
      </p:sp>
    </p:spTree>
    <p:extLst>
      <p:ext uri="{BB962C8B-B14F-4D97-AF65-F5344CB8AC3E}">
        <p14:creationId xmlns:p14="http://schemas.microsoft.com/office/powerpoint/2010/main" val="1472043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a:t>Πα</a:t>
            </a:r>
            <a:r>
              <a:rPr lang="en-US" sz="2800" b="1" dirty="0" err="1"/>
              <a:t>ράδειγμ</a:t>
            </a:r>
            <a:r>
              <a:rPr lang="en-US" sz="2800" b="1" dirty="0"/>
              <a:t>α: </a:t>
            </a:r>
            <a:r>
              <a:rPr lang="el-GR" sz="2800" b="1" dirty="0" smtClean="0"/>
              <a:t>Βασικά Στοιχεία</a:t>
            </a:r>
            <a:r>
              <a:rPr lang="en-US" sz="2800" b="1" dirty="0" smtClean="0"/>
              <a:t> </a:t>
            </a:r>
            <a:r>
              <a:rPr lang="en-US" sz="2800" b="1" dirty="0"/>
              <a:t>του </a:t>
            </a:r>
            <a:r>
              <a:rPr lang="el-GR" sz="2800" b="1" dirty="0" smtClean="0"/>
              <a:t>Σ</a:t>
            </a:r>
            <a:r>
              <a:rPr lang="en-US" sz="2800" b="1" dirty="0" err="1" smtClean="0"/>
              <a:t>χεδίου</a:t>
            </a:r>
            <a:r>
              <a:rPr lang="en-US" sz="2800" b="1" dirty="0" smtClean="0"/>
              <a:t> </a:t>
            </a:r>
            <a:r>
              <a:rPr lang="el-GR" sz="2800" b="1" dirty="0" err="1"/>
              <a:t>Δ</a:t>
            </a:r>
            <a:r>
              <a:rPr lang="en-US" sz="2800" b="1" dirty="0" err="1" smtClean="0"/>
              <a:t>ράσης</a:t>
            </a:r>
            <a:r>
              <a:rPr lang="en-US" sz="2800" b="1" dirty="0" smtClean="0"/>
              <a:t> </a:t>
            </a:r>
            <a:endParaRPr dirty="0"/>
          </a:p>
        </p:txBody>
      </p:sp>
      <p:graphicFrame>
        <p:nvGraphicFramePr>
          <p:cNvPr id="172" name="Google Shape;172;p35"/>
          <p:cNvGraphicFramePr/>
          <p:nvPr>
            <p:extLst>
              <p:ext uri="{D42A27DB-BD31-4B8C-83A1-F6EECF244321}">
                <p14:modId xmlns:p14="http://schemas.microsoft.com/office/powerpoint/2010/main" val="2118691418"/>
              </p:ext>
            </p:extLst>
          </p:nvPr>
        </p:nvGraphicFramePr>
        <p:xfrm>
          <a:off x="506626" y="1025610"/>
          <a:ext cx="11355850" cy="5338075"/>
        </p:xfrm>
        <a:graphic>
          <a:graphicData uri="http://schemas.openxmlformats.org/drawingml/2006/table">
            <a:tbl>
              <a:tblPr>
                <a:noFill/>
              </a:tblPr>
              <a:tblGrid>
                <a:gridCol w="5677925"/>
                <a:gridCol w="5677925"/>
              </a:tblGrid>
              <a:tr h="7967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Στοιχείο</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Λε</a:t>
                      </a:r>
                      <a:r>
                        <a:rPr lang="en-US" sz="2000" b="1" u="none" strike="noStrike" cap="none" dirty="0"/>
                        <a:t>πτομέρειες (Μελέτη </a:t>
                      </a:r>
                      <a:r>
                        <a:rPr lang="el-GR" sz="2000" b="1" u="none" strike="noStrike" cap="none" dirty="0" smtClean="0"/>
                        <a:t>Π</a:t>
                      </a:r>
                      <a:r>
                        <a:rPr lang="en-US" sz="2000" b="1" u="none" strike="noStrike" cap="none" dirty="0" err="1" smtClean="0"/>
                        <a:t>ερί</a:t>
                      </a:r>
                      <a:r>
                        <a:rPr lang="en-US" sz="2000" b="1" u="none" strike="noStrike" cap="none" dirty="0" smtClean="0"/>
                        <a:t>πτωσης</a:t>
                      </a:r>
                      <a:r>
                        <a:rPr lang="en-US" sz="2000" b="1" u="none" strike="noStrike" cap="none" dirty="0"/>
                        <a:t>)</a:t>
                      </a:r>
                      <a:endParaRPr sz="2000" u="none" strike="noStrike" cap="none" dirty="0"/>
                    </a:p>
                  </a:txBody>
                  <a:tcPr marL="91450" marR="91450" marT="45725" marB="45725" anchor="ctr"/>
                </a:tc>
              </a:tr>
              <a:tr h="7967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Προτεραιότητες</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err="1"/>
                        <a:t>Δέσμευση</a:t>
                      </a:r>
                      <a:r>
                        <a:rPr lang="en-US" sz="2000" u="none" strike="noStrike" cap="none" dirty="0"/>
                        <a:t>, </a:t>
                      </a:r>
                      <a:r>
                        <a:rPr lang="el-GR" sz="2000" u="none" strike="noStrike" cap="none" dirty="0" smtClean="0"/>
                        <a:t>Σ</a:t>
                      </a:r>
                      <a:r>
                        <a:rPr lang="en-US" sz="2000" u="none" strike="noStrike" cap="none" dirty="0" err="1" smtClean="0"/>
                        <a:t>χέσεις</a:t>
                      </a:r>
                      <a:endParaRPr dirty="0"/>
                    </a:p>
                  </a:txBody>
                  <a:tcPr marL="91450" marR="91450" marT="45725" marB="45725" anchor="ctr"/>
                </a:tc>
              </a:tr>
              <a:tr h="7967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Ισχυροί</a:t>
                      </a:r>
                      <a:r>
                        <a:rPr lang="en-US" sz="2000" b="1" u="none" strike="noStrike" cap="none" dirty="0"/>
                        <a:t> </a:t>
                      </a:r>
                      <a:r>
                        <a:rPr lang="el-GR" sz="2000" b="1" u="none" strike="noStrike" cap="none" dirty="0" smtClean="0"/>
                        <a:t>Τ</a:t>
                      </a:r>
                      <a:r>
                        <a:rPr lang="en-US" sz="2000" b="1" u="none" strike="noStrike" cap="none" dirty="0" err="1" smtClean="0"/>
                        <a:t>ομείς</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err="1"/>
                        <a:t>Θετικά</a:t>
                      </a:r>
                      <a:r>
                        <a:rPr lang="en-US" sz="2000" u="none" strike="noStrike" cap="none" dirty="0"/>
                        <a:t> </a:t>
                      </a:r>
                      <a:r>
                        <a:rPr lang="el-GR" sz="2000" u="none" strike="noStrike" cap="none" dirty="0" smtClean="0"/>
                        <a:t>Σ</a:t>
                      </a:r>
                      <a:r>
                        <a:rPr lang="en-US" sz="2000" u="none" strike="noStrike" cap="none" dirty="0" err="1" smtClean="0"/>
                        <a:t>υν</a:t>
                      </a:r>
                      <a:r>
                        <a:rPr lang="en-US" sz="2000" u="none" strike="noStrike" cap="none" dirty="0" smtClean="0"/>
                        <a:t>αισθήματα</a:t>
                      </a:r>
                      <a:r>
                        <a:rPr lang="en-US" sz="2000" u="none" strike="noStrike" cap="none" dirty="0"/>
                        <a:t>, </a:t>
                      </a:r>
                      <a:r>
                        <a:rPr lang="el-GR" sz="2000" u="none" strike="noStrike" cap="none" dirty="0" smtClean="0"/>
                        <a:t>Υ</a:t>
                      </a:r>
                      <a:r>
                        <a:rPr lang="en-US" sz="2000" u="none" strike="noStrike" cap="none" dirty="0" smtClean="0"/>
                        <a:t>π</a:t>
                      </a:r>
                      <a:r>
                        <a:rPr lang="en-US" sz="2000" u="none" strike="noStrike" cap="none" dirty="0" err="1" smtClean="0"/>
                        <a:t>οδομές</a:t>
                      </a:r>
                      <a:r>
                        <a:rPr lang="en-US" sz="2000" u="none" strike="noStrike" cap="none" dirty="0"/>
                        <a:t>, </a:t>
                      </a:r>
                      <a:r>
                        <a:rPr lang="el-GR" sz="2000" u="none" strike="noStrike" cap="none" dirty="0" smtClean="0"/>
                        <a:t>Κουλτούρα</a:t>
                      </a:r>
                      <a:endParaRPr dirty="0"/>
                    </a:p>
                  </a:txBody>
                  <a:tcPr marL="91450" marR="91450" marT="45725" marB="45725" anchor="ctr"/>
                </a:tc>
              </a:tr>
              <a:tr h="7967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Τρέχουσ</a:t>
                      </a:r>
                      <a:r>
                        <a:rPr lang="en-US" sz="2000" b="1" u="none" strike="noStrike" cap="none" dirty="0"/>
                        <a:t>α </a:t>
                      </a:r>
                      <a:r>
                        <a:rPr lang="el-GR" sz="2000" b="1" u="none" strike="noStrike" cap="none" dirty="0" smtClean="0"/>
                        <a:t>Π</a:t>
                      </a:r>
                      <a:r>
                        <a:rPr lang="en-US" sz="2000" b="1" u="none" strike="noStrike" cap="none" dirty="0" smtClean="0"/>
                        <a:t>ρα</a:t>
                      </a:r>
                      <a:r>
                        <a:rPr lang="en-US" sz="2000" b="1" u="none" strike="noStrike" cap="none" dirty="0" err="1" smtClean="0"/>
                        <a:t>γμ</a:t>
                      </a:r>
                      <a:r>
                        <a:rPr lang="en-US" sz="2000" b="1" u="none" strike="noStrike" cap="none" dirty="0" smtClean="0"/>
                        <a:t>ατικότητα</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 </a:t>
                      </a:r>
                      <a:r>
                        <a:rPr lang="en-US" sz="2000" u="none" strike="noStrike" cap="none" dirty="0" err="1"/>
                        <a:t>Μέσος</a:t>
                      </a:r>
                      <a:r>
                        <a:rPr lang="en-US" sz="2000" u="none" strike="noStrike" cap="none" dirty="0"/>
                        <a:t> </a:t>
                      </a:r>
                      <a:r>
                        <a:rPr lang="en-US" sz="2000" u="none" strike="noStrike" cap="none" dirty="0" err="1"/>
                        <a:t>χρόνος</a:t>
                      </a:r>
                      <a:r>
                        <a:rPr lang="en-US" sz="2000" u="none" strike="noStrike" cap="none" dirty="0"/>
                        <a:t> </a:t>
                      </a:r>
                      <a:r>
                        <a:rPr lang="en-US" sz="2000" u="none" strike="noStrike" cap="none" dirty="0" err="1"/>
                        <a:t>χρήσης</a:t>
                      </a:r>
                      <a:r>
                        <a:rPr lang="en-US" sz="2000" u="none" strike="noStrike" cap="none" dirty="0"/>
                        <a:t> </a:t>
                      </a:r>
                      <a:r>
                        <a:rPr lang="en-US" sz="2000" u="none" strike="noStrike" cap="none" dirty="0" err="1"/>
                        <a:t>οθόνης</a:t>
                      </a:r>
                      <a:r>
                        <a:rPr lang="en-US" sz="2000" u="none" strike="noStrike" cap="none" dirty="0"/>
                        <a:t> 6 </a:t>
                      </a:r>
                      <a:r>
                        <a:rPr lang="en-US" sz="2000" u="none" strike="noStrike" cap="none" dirty="0" err="1"/>
                        <a:t>ώρες</a:t>
                      </a:r>
                      <a:r>
                        <a:rPr lang="en-US" sz="2000" u="none" strike="noStrike" cap="none" dirty="0"/>
                        <a:t>/</a:t>
                      </a:r>
                      <a:r>
                        <a:rPr lang="en-US" sz="2000" u="none" strike="noStrike" cap="none" dirty="0" err="1"/>
                        <a:t>ημέρ</a:t>
                      </a:r>
                      <a:r>
                        <a:rPr lang="en-US" sz="2000" u="none" strike="noStrike" cap="none" dirty="0"/>
                        <a:t>α • Μερικές φορές υπερβαίνει τις 8 </a:t>
                      </a:r>
                      <a:r>
                        <a:rPr lang="en-US" sz="2000" u="none" strike="noStrike" cap="none" dirty="0" smtClean="0"/>
                        <a:t>ώρες/ημέρα</a:t>
                      </a:r>
                      <a:r>
                        <a:rPr lang="el-GR" sz="2000" u="none" strike="noStrike" cap="none" dirty="0" smtClean="0"/>
                        <a:t>.</a:t>
                      </a:r>
                      <a:endParaRPr dirty="0"/>
                    </a:p>
                  </a:txBody>
                  <a:tcPr marL="91450" marR="91450" marT="45725" marB="45725" anchor="ctr"/>
                </a:tc>
              </a:tr>
              <a:tr h="13544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Στόχος SMART</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Σε δύο μήνες, ο χρόνος χρήσης οθόνης δεν θα υπερβαίνει τις 6 ώρες/ημέρα και θα είναι κατά μέσο όρο περίπου 4 ώρες/ημέρα, προκειμένου να μειωθεί η κόπωση από την οθόνη.</a:t>
                      </a:r>
                      <a:endParaRPr/>
                    </a:p>
                  </a:txBody>
                  <a:tcPr marL="91450" marR="91450" marT="45725" marB="45725" anchor="ctr"/>
                </a:tc>
              </a:tr>
              <a:tr h="7967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Βα</a:t>
                      </a:r>
                      <a:r>
                        <a:rPr lang="en-US" sz="2000" b="1" u="none" strike="noStrike" cap="none" dirty="0" err="1"/>
                        <a:t>σική</a:t>
                      </a:r>
                      <a:r>
                        <a:rPr lang="en-US" sz="2000" b="1" u="none" strike="noStrike" cap="none" dirty="0"/>
                        <a:t> </a:t>
                      </a:r>
                      <a:r>
                        <a:rPr lang="el-GR" sz="2000" b="1" u="none" strike="noStrike" cap="none" dirty="0" smtClean="0"/>
                        <a:t>Α</a:t>
                      </a:r>
                      <a:r>
                        <a:rPr lang="en-US" sz="2000" b="1" u="none" strike="noStrike" cap="none" dirty="0" err="1" smtClean="0"/>
                        <a:t>ιτί</a:t>
                      </a:r>
                      <a:r>
                        <a:rPr lang="en-US" sz="2000" b="1" u="none" strike="noStrike" cap="none" dirty="0" smtClean="0"/>
                        <a:t>α</a:t>
                      </a:r>
                      <a:endParaRPr sz="20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«Δυσκολεύομαι να ζητήσω καθοδήγηση ή βοήθεια».</a:t>
                      </a:r>
                      <a:endParaRPr/>
                    </a:p>
                  </a:txBody>
                  <a:tcPr marL="91450" marR="91450" marT="45725" marB="45725" anchor="ctr"/>
                </a:tc>
              </a:tr>
            </a:tbl>
          </a:graphicData>
        </a:graphic>
      </p:graphicFrame>
    </p:spTree>
    <p:extLst>
      <p:ext uri="{BB962C8B-B14F-4D97-AF65-F5344CB8AC3E}">
        <p14:creationId xmlns:p14="http://schemas.microsoft.com/office/powerpoint/2010/main" val="17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Γι</a:t>
            </a:r>
            <a:r>
              <a:rPr lang="en-US" sz="2800" b="1" dirty="0"/>
              <a:t>ατί </a:t>
            </a:r>
            <a:r>
              <a:rPr lang="el-GR" sz="2800" b="1" dirty="0" smtClean="0"/>
              <a:t>Ο</a:t>
            </a:r>
            <a:r>
              <a:rPr lang="en-US" sz="2800" b="1" dirty="0" err="1" smtClean="0"/>
              <a:t>ρισμένοι</a:t>
            </a:r>
            <a:r>
              <a:rPr lang="en-US" sz="2800" b="1" dirty="0" smtClean="0"/>
              <a:t> </a:t>
            </a:r>
            <a:r>
              <a:rPr lang="el-GR" sz="2800" b="1" dirty="0"/>
              <a:t>Π</a:t>
            </a:r>
            <a:r>
              <a:rPr lang="en-US" sz="2800" b="1" dirty="0" smtClean="0"/>
              <a:t>α</a:t>
            </a:r>
            <a:r>
              <a:rPr lang="en-US" sz="2800" b="1" dirty="0" err="1" smtClean="0"/>
              <a:t>ράγοντες</a:t>
            </a:r>
            <a:r>
              <a:rPr lang="en-US" sz="2800" b="1" dirty="0" smtClean="0"/>
              <a:t> </a:t>
            </a:r>
            <a:r>
              <a:rPr lang="el-GR" sz="2800" b="1" dirty="0" err="1"/>
              <a:t>Δ</a:t>
            </a:r>
            <a:r>
              <a:rPr lang="en-US" sz="2800" b="1" dirty="0" err="1" smtClean="0"/>
              <a:t>εν</a:t>
            </a:r>
            <a:r>
              <a:rPr lang="en-US" sz="2800" b="1" dirty="0" smtClean="0"/>
              <a:t> </a:t>
            </a:r>
            <a:r>
              <a:rPr lang="el-GR" sz="2800" b="1" dirty="0"/>
              <a:t>Π</a:t>
            </a:r>
            <a:r>
              <a:rPr lang="en-US" sz="2800" b="1" dirty="0" err="1" smtClean="0"/>
              <a:t>εριλ</a:t>
            </a:r>
            <a:r>
              <a:rPr lang="en-US" sz="2800" b="1" dirty="0" smtClean="0"/>
              <a:t>αμβάνονται</a:t>
            </a:r>
            <a:endParaRPr dirty="0"/>
          </a:p>
        </p:txBody>
      </p:sp>
      <p:sp>
        <p:nvSpPr>
          <p:cNvPr id="178" name="Google Shape;178;p36"/>
          <p:cNvSpPr txBox="1"/>
          <p:nvPr/>
        </p:nvSpPr>
        <p:spPr>
          <a:xfrm>
            <a:off x="222422" y="1112108"/>
            <a:ext cx="11615351" cy="5324494"/>
          </a:xfrm>
          <a:prstGeom prst="rect">
            <a:avLst/>
          </a:prstGeom>
          <a:noFill/>
          <a:ln>
            <a:noFill/>
          </a:ln>
        </p:spPr>
        <p:txBody>
          <a:bodyPr spcFirstLastPara="1" wrap="square" lIns="91425" tIns="45700" rIns="91425" bIns="45700" anchor="t" anchorCtr="0">
            <a:spAutoFit/>
          </a:bodyPr>
          <a:lstStyle/>
          <a:p>
            <a:pPr marL="342900" indent="-342900">
              <a:buClr>
                <a:srgbClr val="000000"/>
              </a:buClr>
              <a:buSzPts val="2000"/>
              <a:buFont typeface="Arial"/>
              <a:buChar char="•"/>
            </a:pPr>
            <a:r>
              <a:rPr lang="en-US" sz="2000" kern="0" dirty="0" err="1">
                <a:solidFill>
                  <a:srgbClr val="000000"/>
                </a:solidFill>
                <a:ea typeface="Arial"/>
                <a:cs typeface="Arial"/>
                <a:sym typeface="Arial"/>
              </a:rPr>
              <a:t>Σε</a:t>
            </a:r>
            <a:r>
              <a:rPr lang="en-US" sz="2000" kern="0" dirty="0">
                <a:solidFill>
                  <a:srgbClr val="000000"/>
                </a:solidFill>
                <a:ea typeface="Arial"/>
                <a:cs typeface="Arial"/>
                <a:sym typeface="Arial"/>
              </a:rPr>
              <a:t> α</a:t>
            </a:r>
            <a:r>
              <a:rPr lang="en-US" sz="2000" kern="0" dirty="0" err="1">
                <a:solidFill>
                  <a:srgbClr val="000000"/>
                </a:solidFill>
                <a:ea typeface="Arial"/>
                <a:cs typeface="Arial"/>
                <a:sym typeface="Arial"/>
              </a:rPr>
              <a:t>υτό</a:t>
            </a:r>
            <a:r>
              <a:rPr lang="en-US" sz="2000" kern="0" dirty="0">
                <a:solidFill>
                  <a:srgbClr val="000000"/>
                </a:solidFill>
                <a:ea typeface="Arial"/>
                <a:cs typeface="Arial"/>
                <a:sym typeface="Arial"/>
              </a:rPr>
              <a:t> </a:t>
            </a:r>
            <a:r>
              <a:rPr lang="en-US" sz="2000" kern="0" dirty="0" err="1">
                <a:solidFill>
                  <a:srgbClr val="000000"/>
                </a:solidFill>
                <a:ea typeface="Arial"/>
                <a:cs typeface="Arial"/>
                <a:sym typeface="Arial"/>
              </a:rPr>
              <a:t>το</a:t>
            </a:r>
            <a:r>
              <a:rPr lang="en-US" sz="2000" kern="0" dirty="0">
                <a:solidFill>
                  <a:srgbClr val="000000"/>
                </a:solidFill>
                <a:ea typeface="Arial"/>
                <a:cs typeface="Arial"/>
                <a:sym typeface="Arial"/>
              </a:rPr>
              <a:t> πα</a:t>
            </a:r>
            <a:r>
              <a:rPr lang="en-US" sz="2000" kern="0" dirty="0" err="1">
                <a:solidFill>
                  <a:srgbClr val="000000"/>
                </a:solidFill>
                <a:ea typeface="Arial"/>
                <a:cs typeface="Arial"/>
                <a:sym typeface="Arial"/>
              </a:rPr>
              <a:t>ράδειγμ</a:t>
            </a:r>
            <a:r>
              <a:rPr lang="en-US" sz="2000" kern="0" dirty="0">
                <a:solidFill>
                  <a:srgbClr val="000000"/>
                </a:solidFill>
                <a:ea typeface="Arial"/>
                <a:cs typeface="Arial"/>
                <a:sym typeface="Arial"/>
              </a:rPr>
              <a:t>α, ορισμένοι παράγοντες </a:t>
            </a:r>
            <a:r>
              <a:rPr lang="en-US" sz="2000" b="1" kern="0" dirty="0">
                <a:solidFill>
                  <a:srgbClr val="000000"/>
                </a:solidFill>
                <a:ea typeface="Arial"/>
                <a:cs typeface="Arial"/>
                <a:sym typeface="Arial"/>
              </a:rPr>
              <a:t>δεν </a:t>
            </a:r>
            <a:r>
              <a:rPr lang="en-US" sz="2000" kern="0" dirty="0">
                <a:solidFill>
                  <a:srgbClr val="000000"/>
                </a:solidFill>
                <a:ea typeface="Arial"/>
                <a:cs typeface="Arial"/>
                <a:sym typeface="Arial"/>
              </a:rPr>
              <a:t>εμφανίζονται στο </a:t>
            </a:r>
            <a:r>
              <a:rPr lang="el-GR" sz="2000" kern="0" dirty="0" smtClean="0">
                <a:solidFill>
                  <a:srgbClr val="000000"/>
                </a:solidFill>
                <a:ea typeface="Arial"/>
                <a:cs typeface="Arial"/>
                <a:sym typeface="Arial"/>
              </a:rPr>
              <a:t>Δ</a:t>
            </a:r>
            <a:r>
              <a:rPr lang="en-US" sz="2000" kern="0" dirty="0" err="1" smtClean="0">
                <a:solidFill>
                  <a:srgbClr val="000000"/>
                </a:solidFill>
                <a:ea typeface="Arial"/>
                <a:cs typeface="Arial"/>
                <a:sym typeface="Arial"/>
              </a:rPr>
              <a:t>ιάγρ</a:t>
            </a:r>
            <a:r>
              <a:rPr lang="en-US" sz="2000" kern="0" dirty="0" smtClean="0">
                <a:solidFill>
                  <a:srgbClr val="000000"/>
                </a:solidFill>
                <a:ea typeface="Arial"/>
                <a:cs typeface="Arial"/>
                <a:sym typeface="Arial"/>
              </a:rPr>
              <a:t>αμμα Fishbone</a:t>
            </a:r>
            <a:r>
              <a:rPr lang="el-GR" sz="2000" kern="0" dirty="0" smtClean="0">
                <a:solidFill>
                  <a:srgbClr val="000000"/>
                </a:solidFill>
                <a:ea typeface="Arial"/>
                <a:cs typeface="Arial"/>
                <a:sym typeface="Arial"/>
              </a:rPr>
              <a:t>,</a:t>
            </a:r>
            <a:r>
              <a:rPr lang="en-US" sz="2000" kern="0" dirty="0" smtClean="0">
                <a:solidFill>
                  <a:srgbClr val="000000"/>
                </a:solidFill>
                <a:ea typeface="Arial"/>
                <a:cs typeface="Arial"/>
                <a:sym typeface="Arial"/>
              </a:rPr>
              <a:t> </a:t>
            </a:r>
            <a:r>
              <a:rPr lang="el-GR" sz="2000" kern="0" dirty="0" smtClean="0">
                <a:solidFill>
                  <a:srgbClr val="000000"/>
                </a:solidFill>
                <a:ea typeface="Arial"/>
                <a:cs typeface="Arial"/>
                <a:sym typeface="Arial"/>
              </a:rPr>
              <a:t>διότι</a:t>
            </a:r>
            <a:r>
              <a:rPr lang="en-US" sz="2000" kern="0" dirty="0" smtClean="0">
                <a:solidFill>
                  <a:srgbClr val="000000"/>
                </a:solidFill>
                <a:ea typeface="Arial"/>
                <a:cs typeface="Arial"/>
                <a:sym typeface="Arial"/>
              </a:rPr>
              <a:t> </a:t>
            </a:r>
            <a:r>
              <a:rPr lang="en-US" sz="2000" b="1" kern="0" dirty="0" err="1">
                <a:solidFill>
                  <a:srgbClr val="000000"/>
                </a:solidFill>
                <a:ea typeface="Arial"/>
                <a:cs typeface="Arial"/>
                <a:sym typeface="Arial"/>
              </a:rPr>
              <a:t>δεν</a:t>
            </a:r>
            <a:r>
              <a:rPr lang="en-US" sz="2000" b="1" kern="0" dirty="0">
                <a:solidFill>
                  <a:srgbClr val="000000"/>
                </a:solidFill>
                <a:ea typeface="Arial"/>
                <a:cs typeface="Arial"/>
                <a:sym typeface="Arial"/>
              </a:rPr>
              <a:t> </a:t>
            </a:r>
            <a:r>
              <a:rPr lang="en-US" sz="2000" b="1" kern="0" dirty="0" err="1">
                <a:solidFill>
                  <a:srgbClr val="000000"/>
                </a:solidFill>
                <a:ea typeface="Arial"/>
                <a:cs typeface="Arial"/>
                <a:sym typeface="Arial"/>
              </a:rPr>
              <a:t>συμ</a:t>
            </a:r>
            <a:r>
              <a:rPr lang="en-US" sz="2000" b="1" kern="0" dirty="0">
                <a:solidFill>
                  <a:srgbClr val="000000"/>
                </a:solidFill>
                <a:ea typeface="Arial"/>
                <a:cs typeface="Arial"/>
                <a:sym typeface="Arial"/>
              </a:rPr>
              <a:t>βάλλουν </a:t>
            </a:r>
            <a:r>
              <a:rPr lang="en-US" sz="2000" kern="0" dirty="0">
                <a:solidFill>
                  <a:srgbClr val="000000"/>
                </a:solidFill>
                <a:ea typeface="Arial"/>
                <a:cs typeface="Arial"/>
                <a:sym typeface="Arial"/>
              </a:rPr>
              <a:t>στη χαμηλή βαθμολογία </a:t>
            </a:r>
            <a:r>
              <a:rPr lang="el-GR" sz="2000" kern="0" dirty="0" err="1" smtClean="0">
                <a:solidFill>
                  <a:srgbClr val="000000"/>
                </a:solidFill>
                <a:ea typeface="Arial"/>
                <a:cs typeface="Arial"/>
                <a:sym typeface="Arial"/>
              </a:rPr>
              <a:t>δέσμευ</a:t>
            </a:r>
            <a:r>
              <a:rPr lang="en-US" sz="2000" kern="0" dirty="0" err="1" smtClean="0">
                <a:solidFill>
                  <a:srgbClr val="000000"/>
                </a:solidFill>
                <a:ea typeface="Arial"/>
                <a:cs typeface="Arial"/>
                <a:sym typeface="Arial"/>
              </a:rPr>
              <a:t>σης</a:t>
            </a:r>
            <a:r>
              <a:rPr lang="en-US" sz="2000" kern="0" dirty="0">
                <a:solidFill>
                  <a:srgbClr val="000000"/>
                </a:solidFill>
                <a:ea typeface="Arial"/>
                <a:cs typeface="Arial"/>
                <a:sym typeface="Arial"/>
              </a:rPr>
              <a:t>.</a:t>
            </a:r>
            <a:endParaRPr sz="1400" kern="0" dirty="0">
              <a:solidFill>
                <a:srgbClr val="000000"/>
              </a:solidFill>
              <a:cs typeface="Arial"/>
              <a:sym typeface="Arial"/>
            </a:endParaRPr>
          </a:p>
          <a:p>
            <a:pPr marL="342900" indent="-342900">
              <a:buClr>
                <a:srgbClr val="000000"/>
              </a:buClr>
              <a:buSzPts val="2000"/>
              <a:buFont typeface="Arial"/>
              <a:buChar char="•"/>
            </a:pPr>
            <a:r>
              <a:rPr lang="en-US" sz="2000" b="1" kern="0" dirty="0" err="1">
                <a:solidFill>
                  <a:srgbClr val="000000"/>
                </a:solidFill>
                <a:ea typeface="Arial"/>
                <a:cs typeface="Arial"/>
                <a:sym typeface="Arial"/>
              </a:rPr>
              <a:t>Εργ</a:t>
            </a:r>
            <a:r>
              <a:rPr lang="en-US" sz="2000" b="1" kern="0" dirty="0">
                <a:solidFill>
                  <a:srgbClr val="000000"/>
                </a:solidFill>
                <a:ea typeface="Arial"/>
                <a:cs typeface="Arial"/>
                <a:sym typeface="Arial"/>
              </a:rPr>
              <a:t>αλεία / </a:t>
            </a:r>
            <a:r>
              <a:rPr lang="en-US" sz="2000" b="1" kern="0" dirty="0" smtClean="0">
                <a:solidFill>
                  <a:srgbClr val="000000"/>
                </a:solidFill>
                <a:ea typeface="Arial"/>
                <a:cs typeface="Arial"/>
                <a:sym typeface="Arial"/>
              </a:rPr>
              <a:t>Υποδομ</a:t>
            </a:r>
            <a:r>
              <a:rPr lang="el-GR" sz="2000" b="1" kern="0" dirty="0" err="1" smtClean="0">
                <a:solidFill>
                  <a:srgbClr val="000000"/>
                </a:solidFill>
                <a:ea typeface="Arial"/>
                <a:cs typeface="Arial"/>
                <a:sym typeface="Arial"/>
              </a:rPr>
              <a:t>ές</a:t>
            </a:r>
            <a:r>
              <a:rPr lang="en-US" sz="2000" kern="0" dirty="0">
                <a:solidFill>
                  <a:srgbClr val="000000"/>
                </a:solidFill>
                <a:ea typeface="Arial"/>
                <a:cs typeface="Arial"/>
                <a:sym typeface="Arial"/>
              </a:rPr>
              <a:t/>
            </a:r>
            <a:br>
              <a:rPr lang="en-US" sz="2000" kern="0" dirty="0">
                <a:solidFill>
                  <a:srgbClr val="000000"/>
                </a:solidFill>
                <a:ea typeface="Arial"/>
                <a:cs typeface="Arial"/>
                <a:sym typeface="Arial"/>
              </a:rPr>
            </a:br>
            <a:r>
              <a:rPr lang="en-US" sz="2000" kern="0" dirty="0">
                <a:solidFill>
                  <a:srgbClr val="000000"/>
                </a:solidFill>
                <a:ea typeface="Arial"/>
                <a:cs typeface="Arial"/>
                <a:sym typeface="Arial"/>
              </a:rPr>
              <a:t>Το σχολείο παρέχει όλα τα απαραίτητα ψηφιακά εργαλεία. Η π</a:t>
            </a:r>
            <a:r>
              <a:rPr lang="en-US" sz="2000" kern="0" dirty="0" err="1">
                <a:solidFill>
                  <a:srgbClr val="000000"/>
                </a:solidFill>
                <a:ea typeface="Arial"/>
                <a:cs typeface="Arial"/>
                <a:sym typeface="Arial"/>
              </a:rPr>
              <a:t>ρόσ</a:t>
            </a:r>
            <a:r>
              <a:rPr lang="en-US" sz="2000" kern="0" dirty="0">
                <a:solidFill>
                  <a:srgbClr val="000000"/>
                </a:solidFill>
                <a:ea typeface="Arial"/>
                <a:cs typeface="Arial"/>
                <a:sym typeface="Arial"/>
              </a:rPr>
              <a:t>βαση, η διαθεσιμότητα και η λειτουργικότητα δεν αποτελούν εμπόδια.</a:t>
            </a:r>
            <a:endParaRPr sz="1400" kern="0" dirty="0">
              <a:solidFill>
                <a:srgbClr val="000000"/>
              </a:solidFill>
              <a:cs typeface="Arial"/>
              <a:sym typeface="Arial"/>
            </a:endParaRPr>
          </a:p>
          <a:p>
            <a:pPr marL="342900" indent="-342900">
              <a:buClr>
                <a:srgbClr val="000000"/>
              </a:buClr>
              <a:buSzPts val="2000"/>
              <a:buFont typeface="Arial"/>
              <a:buChar char="•"/>
            </a:pPr>
            <a:r>
              <a:rPr lang="en-US" sz="2000" b="1" kern="0" dirty="0" err="1">
                <a:solidFill>
                  <a:srgbClr val="000000"/>
                </a:solidFill>
                <a:ea typeface="Arial"/>
                <a:cs typeface="Arial"/>
                <a:sym typeface="Arial"/>
              </a:rPr>
              <a:t>Περι</a:t>
            </a:r>
            <a:r>
              <a:rPr lang="en-US" sz="2000" b="1" kern="0" dirty="0">
                <a:solidFill>
                  <a:srgbClr val="000000"/>
                </a:solidFill>
                <a:ea typeface="Arial"/>
                <a:cs typeface="Arial"/>
                <a:sym typeface="Arial"/>
              </a:rPr>
              <a:t>βάλλον / Κουλτούρα</a:t>
            </a:r>
            <a:r>
              <a:rPr lang="en-US" sz="2000" kern="0" dirty="0">
                <a:solidFill>
                  <a:srgbClr val="000000"/>
                </a:solidFill>
                <a:ea typeface="Arial"/>
                <a:cs typeface="Arial"/>
                <a:sym typeface="Arial"/>
              </a:rPr>
              <a:t/>
            </a:r>
            <a:br>
              <a:rPr lang="en-US" sz="2000" kern="0" dirty="0">
                <a:solidFill>
                  <a:srgbClr val="000000"/>
                </a:solidFill>
                <a:ea typeface="Arial"/>
                <a:cs typeface="Arial"/>
                <a:sym typeface="Arial"/>
              </a:rPr>
            </a:br>
            <a:r>
              <a:rPr lang="en-US" sz="2000" kern="0" dirty="0">
                <a:solidFill>
                  <a:srgbClr val="000000"/>
                </a:solidFill>
                <a:ea typeface="Arial"/>
                <a:cs typeface="Arial"/>
                <a:sym typeface="Arial"/>
              </a:rPr>
              <a:t>Το σχολείο έχει μια θετική ψηφιακή κουλτούρα. </a:t>
            </a:r>
            <a:r>
              <a:rPr lang="en-US" sz="2000" kern="0" dirty="0" err="1">
                <a:solidFill>
                  <a:srgbClr val="000000"/>
                </a:solidFill>
                <a:ea typeface="Arial"/>
                <a:cs typeface="Arial"/>
                <a:sym typeface="Arial"/>
              </a:rPr>
              <a:t>Οι</a:t>
            </a:r>
            <a:r>
              <a:rPr lang="en-US" sz="2000" kern="0" dirty="0">
                <a:solidFill>
                  <a:srgbClr val="000000"/>
                </a:solidFill>
                <a:ea typeface="Arial"/>
                <a:cs typeface="Arial"/>
                <a:sym typeface="Arial"/>
              </a:rPr>
              <a:t> </a:t>
            </a:r>
            <a:r>
              <a:rPr lang="en-US" sz="2000" kern="0" dirty="0" err="1">
                <a:solidFill>
                  <a:srgbClr val="000000"/>
                </a:solidFill>
                <a:ea typeface="Arial"/>
                <a:cs typeface="Arial"/>
                <a:sym typeface="Arial"/>
              </a:rPr>
              <a:t>εκ</a:t>
            </a:r>
            <a:r>
              <a:rPr lang="en-US" sz="2000" kern="0" dirty="0">
                <a:solidFill>
                  <a:srgbClr val="000000"/>
                </a:solidFill>
                <a:ea typeface="Arial"/>
                <a:cs typeface="Arial"/>
                <a:sym typeface="Arial"/>
              </a:rPr>
              <a:t>παιδευτικοί ενθαρρύνονται να χρησιμοποιούν ψηφιακά εργαλεία και το περιβάλλον υποστηρίζει υγιείς ψηφιακές πρακτικές.</a:t>
            </a:r>
            <a:endParaRPr sz="1400" kern="0" dirty="0">
              <a:solidFill>
                <a:srgbClr val="000000"/>
              </a:solidFill>
              <a:cs typeface="Arial"/>
              <a:sym typeface="Arial"/>
            </a:endParaRPr>
          </a:p>
          <a:p>
            <a:pPr marL="342900" indent="-342900">
              <a:buClr>
                <a:srgbClr val="000000"/>
              </a:buClr>
              <a:buSzPts val="2000"/>
              <a:buFont typeface="Arial"/>
              <a:buChar char="•"/>
            </a:pPr>
            <a:r>
              <a:rPr lang="en-US" sz="2000" b="1" kern="0" dirty="0" err="1">
                <a:solidFill>
                  <a:srgbClr val="000000"/>
                </a:solidFill>
                <a:ea typeface="Arial"/>
                <a:cs typeface="Arial"/>
                <a:sym typeface="Arial"/>
              </a:rPr>
              <a:t>Θετικά</a:t>
            </a:r>
            <a:r>
              <a:rPr lang="en-US" sz="2000" b="1" kern="0" dirty="0">
                <a:solidFill>
                  <a:srgbClr val="000000"/>
                </a:solidFill>
                <a:ea typeface="Arial"/>
                <a:cs typeface="Arial"/>
                <a:sym typeface="Arial"/>
              </a:rPr>
              <a:t> </a:t>
            </a:r>
            <a:r>
              <a:rPr lang="el-GR" sz="2000" b="1" kern="0" dirty="0" err="1">
                <a:solidFill>
                  <a:srgbClr val="000000"/>
                </a:solidFill>
                <a:ea typeface="Arial"/>
                <a:cs typeface="Arial"/>
                <a:sym typeface="Arial"/>
              </a:rPr>
              <a:t>Σ</a:t>
            </a:r>
            <a:r>
              <a:rPr lang="en-US" sz="2000" b="1" kern="0" dirty="0" err="1" smtClean="0">
                <a:solidFill>
                  <a:srgbClr val="000000"/>
                </a:solidFill>
                <a:ea typeface="Arial"/>
                <a:cs typeface="Arial"/>
                <a:sym typeface="Arial"/>
              </a:rPr>
              <a:t>υν</a:t>
            </a:r>
            <a:r>
              <a:rPr lang="en-US" sz="2000" b="1" kern="0" dirty="0" smtClean="0">
                <a:solidFill>
                  <a:srgbClr val="000000"/>
                </a:solidFill>
                <a:ea typeface="Arial"/>
                <a:cs typeface="Arial"/>
                <a:sym typeface="Arial"/>
              </a:rPr>
              <a:t>αισθήματα</a:t>
            </a:r>
            <a:r>
              <a:rPr lang="en-US" sz="2000" kern="0" dirty="0">
                <a:solidFill>
                  <a:srgbClr val="000000"/>
                </a:solidFill>
                <a:ea typeface="Arial"/>
                <a:cs typeface="Arial"/>
                <a:sym typeface="Arial"/>
              </a:rPr>
              <a:t/>
            </a:r>
            <a:br>
              <a:rPr lang="en-US" sz="2000" kern="0" dirty="0">
                <a:solidFill>
                  <a:srgbClr val="000000"/>
                </a:solidFill>
                <a:ea typeface="Arial"/>
                <a:cs typeface="Arial"/>
                <a:sym typeface="Arial"/>
              </a:rPr>
            </a:br>
            <a:r>
              <a:rPr lang="en-US" sz="2000" kern="0" dirty="0" smtClean="0">
                <a:solidFill>
                  <a:srgbClr val="000000"/>
                </a:solidFill>
                <a:ea typeface="Arial"/>
                <a:cs typeface="Arial"/>
                <a:sym typeface="Arial"/>
              </a:rPr>
              <a:t>Ο</a:t>
            </a:r>
            <a:r>
              <a:rPr lang="el-GR" sz="2000" kern="0" dirty="0" smtClean="0">
                <a:solidFill>
                  <a:srgbClr val="000000"/>
                </a:solidFill>
                <a:ea typeface="Arial"/>
                <a:cs typeface="Arial"/>
                <a:sym typeface="Arial"/>
              </a:rPr>
              <a:t>/Η</a:t>
            </a:r>
            <a:r>
              <a:rPr lang="en-US" sz="2000" kern="0" dirty="0" smtClean="0">
                <a:solidFill>
                  <a:srgbClr val="000000"/>
                </a:solidFill>
                <a:ea typeface="Arial"/>
                <a:cs typeface="Arial"/>
                <a:sym typeface="Arial"/>
              </a:rPr>
              <a:t> </a:t>
            </a:r>
            <a:r>
              <a:rPr lang="en-US" sz="2000" kern="0" dirty="0">
                <a:solidFill>
                  <a:srgbClr val="000000"/>
                </a:solidFill>
                <a:ea typeface="Arial"/>
                <a:cs typeface="Arial"/>
                <a:sym typeface="Arial"/>
              </a:rPr>
              <a:t>εκπαιδευτικός έχει θετική άποψη για τα ψηφιακά εργαλεία που χρησιμοποιούνται στη διδασκαλία.</a:t>
            </a:r>
            <a:br>
              <a:rPr lang="en-US" sz="2000" kern="0" dirty="0">
                <a:solidFill>
                  <a:srgbClr val="000000"/>
                </a:solidFill>
                <a:ea typeface="Arial"/>
                <a:cs typeface="Arial"/>
                <a:sym typeface="Arial"/>
              </a:rPr>
            </a:br>
            <a:r>
              <a:rPr lang="en-US" sz="2000" kern="0" dirty="0" err="1">
                <a:solidFill>
                  <a:srgbClr val="000000"/>
                </a:solidFill>
                <a:ea typeface="Arial"/>
                <a:cs typeface="Arial"/>
                <a:sym typeface="Arial"/>
              </a:rPr>
              <a:t>Ωστόσο</a:t>
            </a:r>
            <a:r>
              <a:rPr lang="en-US" sz="2000" kern="0" dirty="0">
                <a:solidFill>
                  <a:srgbClr val="000000"/>
                </a:solidFill>
                <a:ea typeface="Arial"/>
                <a:cs typeface="Arial"/>
                <a:sym typeface="Arial"/>
              </a:rPr>
              <a:t>, α</a:t>
            </a:r>
            <a:r>
              <a:rPr lang="en-US" sz="2000" kern="0" dirty="0" err="1">
                <a:solidFill>
                  <a:srgbClr val="000000"/>
                </a:solidFill>
                <a:ea typeface="Arial"/>
                <a:cs typeface="Arial"/>
                <a:sym typeface="Arial"/>
              </a:rPr>
              <a:t>υτό</a:t>
            </a:r>
            <a:r>
              <a:rPr lang="en-US" sz="2000" kern="0" dirty="0">
                <a:solidFill>
                  <a:srgbClr val="000000"/>
                </a:solidFill>
                <a:ea typeface="Arial"/>
                <a:cs typeface="Arial"/>
                <a:sym typeface="Arial"/>
              </a:rPr>
              <a:t> </a:t>
            </a:r>
            <a:r>
              <a:rPr lang="en-US" sz="2000" kern="0" dirty="0" err="1">
                <a:solidFill>
                  <a:srgbClr val="000000"/>
                </a:solidFill>
                <a:ea typeface="Arial"/>
                <a:cs typeface="Arial"/>
                <a:sym typeface="Arial"/>
              </a:rPr>
              <a:t>το</a:t>
            </a:r>
            <a:r>
              <a:rPr lang="en-US" sz="2000" kern="0" dirty="0">
                <a:solidFill>
                  <a:srgbClr val="000000"/>
                </a:solidFill>
                <a:ea typeface="Arial"/>
                <a:cs typeface="Arial"/>
                <a:sym typeface="Arial"/>
              </a:rPr>
              <a:t> </a:t>
            </a:r>
            <a:r>
              <a:rPr lang="en-US" sz="2000" kern="0" dirty="0" err="1">
                <a:solidFill>
                  <a:srgbClr val="000000"/>
                </a:solidFill>
                <a:ea typeface="Arial"/>
                <a:cs typeface="Arial"/>
                <a:sym typeface="Arial"/>
              </a:rPr>
              <a:t>θετικό</a:t>
            </a:r>
            <a:r>
              <a:rPr lang="en-US" sz="2000" kern="0" dirty="0">
                <a:solidFill>
                  <a:srgbClr val="000000"/>
                </a:solidFill>
                <a:ea typeface="Arial"/>
                <a:cs typeface="Arial"/>
                <a:sym typeface="Arial"/>
              </a:rPr>
              <a:t> </a:t>
            </a:r>
            <a:r>
              <a:rPr lang="en-US" sz="2000" kern="0" dirty="0" err="1">
                <a:solidFill>
                  <a:srgbClr val="000000"/>
                </a:solidFill>
                <a:ea typeface="Arial"/>
                <a:cs typeface="Arial"/>
                <a:sym typeface="Arial"/>
              </a:rPr>
              <a:t>συν</a:t>
            </a:r>
            <a:r>
              <a:rPr lang="en-US" sz="2000" kern="0" dirty="0">
                <a:solidFill>
                  <a:srgbClr val="000000"/>
                </a:solidFill>
                <a:ea typeface="Arial"/>
                <a:cs typeface="Arial"/>
                <a:sym typeface="Arial"/>
              </a:rPr>
              <a:t>αίσθημα </a:t>
            </a:r>
            <a:r>
              <a:rPr lang="en-US" sz="2000" b="1" kern="0" dirty="0">
                <a:solidFill>
                  <a:srgbClr val="000000"/>
                </a:solidFill>
                <a:ea typeface="Arial"/>
                <a:cs typeface="Arial"/>
                <a:sym typeface="Arial"/>
              </a:rPr>
              <a:t>δεν </a:t>
            </a:r>
            <a:r>
              <a:rPr lang="en-US" sz="2000" kern="0" dirty="0">
                <a:solidFill>
                  <a:srgbClr val="000000"/>
                </a:solidFill>
                <a:ea typeface="Arial"/>
                <a:cs typeface="Arial"/>
                <a:sym typeface="Arial"/>
              </a:rPr>
              <a:t>επεκτείνεται σε εργαλεία </a:t>
            </a:r>
            <a:r>
              <a:rPr lang="el-GR" sz="2000" kern="0" dirty="0">
                <a:solidFill>
                  <a:srgbClr val="000000"/>
                </a:solidFill>
                <a:ea typeface="Arial"/>
                <a:cs typeface="Arial"/>
                <a:sym typeface="Arial"/>
              </a:rPr>
              <a:t>διαχείρισης του χρόνου χρήσης οθόνης, των διαλειμμάτων ή της συγκέντρωσης</a:t>
            </a:r>
            <a:r>
              <a:rPr lang="en-US" sz="2000" kern="0" dirty="0" smtClean="0">
                <a:solidFill>
                  <a:srgbClr val="000000"/>
                </a:solidFill>
                <a:ea typeface="Arial"/>
                <a:cs typeface="Arial"/>
                <a:sym typeface="Arial"/>
              </a:rPr>
              <a:t>.</a:t>
            </a:r>
            <a:r>
              <a:rPr lang="en-US" sz="2000" kern="0" dirty="0">
                <a:solidFill>
                  <a:srgbClr val="000000"/>
                </a:solidFill>
                <a:ea typeface="Arial"/>
                <a:cs typeface="Arial"/>
                <a:sym typeface="Arial"/>
              </a:rPr>
              <a:t/>
            </a:r>
            <a:br>
              <a:rPr lang="en-US" sz="2000" kern="0" dirty="0">
                <a:solidFill>
                  <a:srgbClr val="000000"/>
                </a:solidFill>
                <a:ea typeface="Arial"/>
                <a:cs typeface="Arial"/>
                <a:sym typeface="Arial"/>
              </a:rPr>
            </a:br>
            <a:r>
              <a:rPr lang="en-US" sz="2000" kern="0" dirty="0" err="1">
                <a:solidFill>
                  <a:srgbClr val="000000"/>
                </a:solidFill>
                <a:ea typeface="Arial"/>
                <a:cs typeface="Arial"/>
                <a:sym typeface="Arial"/>
              </a:rPr>
              <a:t>Γι</a:t>
            </a:r>
            <a:r>
              <a:rPr lang="en-US" sz="2000" kern="0" dirty="0">
                <a:solidFill>
                  <a:srgbClr val="000000"/>
                </a:solidFill>
                <a:ea typeface="Arial"/>
                <a:cs typeface="Arial"/>
                <a:sym typeface="Arial"/>
              </a:rPr>
              <a:t>α </a:t>
            </a:r>
            <a:r>
              <a:rPr lang="en-US" sz="2000" kern="0" dirty="0" smtClean="0">
                <a:solidFill>
                  <a:srgbClr val="000000"/>
                </a:solidFill>
                <a:ea typeface="Arial"/>
                <a:cs typeface="Arial"/>
                <a:sym typeface="Arial"/>
              </a:rPr>
              <a:t>τον λόγο</a:t>
            </a:r>
            <a:r>
              <a:rPr lang="el-GR" sz="2000" kern="0" dirty="0" smtClean="0">
                <a:solidFill>
                  <a:srgbClr val="000000"/>
                </a:solidFill>
                <a:ea typeface="Arial"/>
                <a:cs typeface="Arial"/>
                <a:sym typeface="Arial"/>
              </a:rPr>
              <a:t> αυτό</a:t>
            </a:r>
            <a:r>
              <a:rPr lang="en-US" sz="2000" kern="0" dirty="0" smtClean="0">
                <a:solidFill>
                  <a:srgbClr val="000000"/>
                </a:solidFill>
                <a:ea typeface="Arial"/>
                <a:cs typeface="Arial"/>
                <a:sym typeface="Arial"/>
              </a:rPr>
              <a:t>, </a:t>
            </a:r>
            <a:r>
              <a:rPr lang="el-GR" sz="2000" b="1" kern="0" dirty="0" smtClean="0">
                <a:solidFill>
                  <a:srgbClr val="000000"/>
                </a:solidFill>
                <a:ea typeface="Arial"/>
                <a:cs typeface="Arial"/>
                <a:sym typeface="Arial"/>
              </a:rPr>
              <a:t>τα</a:t>
            </a:r>
            <a:r>
              <a:rPr lang="en-US" sz="2000" b="1" kern="0" dirty="0" smtClean="0">
                <a:solidFill>
                  <a:srgbClr val="000000"/>
                </a:solidFill>
                <a:ea typeface="Arial"/>
                <a:cs typeface="Arial"/>
                <a:sym typeface="Arial"/>
              </a:rPr>
              <a:t> </a:t>
            </a:r>
            <a:r>
              <a:rPr lang="el-GR" sz="2000" b="1" kern="0" dirty="0" smtClean="0">
                <a:solidFill>
                  <a:srgbClr val="000000"/>
                </a:solidFill>
                <a:ea typeface="Arial"/>
                <a:cs typeface="Arial"/>
                <a:sym typeface="Arial"/>
              </a:rPr>
              <a:t>Κίνητρα</a:t>
            </a:r>
            <a:r>
              <a:rPr lang="en-US" sz="2000" b="1" kern="0" dirty="0" smtClean="0">
                <a:solidFill>
                  <a:srgbClr val="000000"/>
                </a:solidFill>
                <a:ea typeface="Arial"/>
                <a:cs typeface="Arial"/>
                <a:sym typeface="Arial"/>
              </a:rPr>
              <a:t> </a:t>
            </a:r>
            <a:r>
              <a:rPr lang="el-GR" sz="2000" kern="0" dirty="0" smtClean="0">
                <a:solidFill>
                  <a:srgbClr val="000000"/>
                </a:solidFill>
                <a:ea typeface="Arial"/>
                <a:cs typeface="Arial"/>
                <a:sym typeface="Arial"/>
              </a:rPr>
              <a:t>αποτελούν </a:t>
            </a:r>
            <a:r>
              <a:rPr lang="en-US" sz="2000" kern="0" dirty="0" err="1" smtClean="0">
                <a:solidFill>
                  <a:srgbClr val="000000"/>
                </a:solidFill>
                <a:ea typeface="Arial"/>
                <a:cs typeface="Arial"/>
                <a:sym typeface="Arial"/>
              </a:rPr>
              <a:t>έν</a:t>
            </a:r>
            <a:r>
              <a:rPr lang="en-US" sz="2000" kern="0" dirty="0" smtClean="0">
                <a:solidFill>
                  <a:srgbClr val="000000"/>
                </a:solidFill>
                <a:ea typeface="Arial"/>
                <a:cs typeface="Arial"/>
                <a:sym typeface="Arial"/>
              </a:rPr>
              <a:t>α</a:t>
            </a:r>
            <a:r>
              <a:rPr lang="el-GR" sz="2000" kern="0" dirty="0" smtClean="0">
                <a:solidFill>
                  <a:srgbClr val="000000"/>
                </a:solidFill>
                <a:ea typeface="Arial"/>
                <a:cs typeface="Arial"/>
                <a:sym typeface="Arial"/>
              </a:rPr>
              <a:t>ν</a:t>
            </a:r>
            <a:r>
              <a:rPr lang="en-US" sz="2000" kern="0" dirty="0" smtClean="0">
                <a:solidFill>
                  <a:srgbClr val="000000"/>
                </a:solidFill>
                <a:ea typeface="Arial"/>
                <a:cs typeface="Arial"/>
                <a:sym typeface="Arial"/>
              </a:rPr>
              <a:t> </a:t>
            </a:r>
            <a:r>
              <a:rPr lang="en-US" sz="2000" kern="0" dirty="0" err="1" smtClean="0">
                <a:solidFill>
                  <a:srgbClr val="000000"/>
                </a:solidFill>
                <a:ea typeface="Arial"/>
                <a:cs typeface="Arial"/>
                <a:sym typeface="Arial"/>
              </a:rPr>
              <a:t>σημ</a:t>
            </a:r>
            <a:r>
              <a:rPr lang="en-US" sz="2000" kern="0" dirty="0" smtClean="0">
                <a:solidFill>
                  <a:srgbClr val="000000"/>
                </a:solidFill>
                <a:ea typeface="Arial"/>
                <a:cs typeface="Arial"/>
                <a:sym typeface="Arial"/>
              </a:rPr>
              <a:t>αντικό παράγοντα.</a:t>
            </a:r>
            <a:endParaRPr sz="1400" kern="0" dirty="0">
              <a:solidFill>
                <a:srgbClr val="000000"/>
              </a:solidFill>
              <a:cs typeface="Arial"/>
              <a:sym typeface="Arial"/>
            </a:endParaRPr>
          </a:p>
          <a:p>
            <a:pPr marL="342900" indent="-342900">
              <a:buClr>
                <a:srgbClr val="000000"/>
              </a:buClr>
              <a:buSzPts val="2000"/>
              <a:buFont typeface="Arial"/>
              <a:buChar char="•"/>
            </a:pPr>
            <a:r>
              <a:rPr lang="en-US" sz="2000" b="1" kern="0" dirty="0">
                <a:solidFill>
                  <a:srgbClr val="000000"/>
                </a:solidFill>
                <a:ea typeface="Arial"/>
                <a:cs typeface="Arial"/>
                <a:sym typeface="Arial"/>
              </a:rPr>
              <a:t>Βα</a:t>
            </a:r>
            <a:r>
              <a:rPr lang="en-US" sz="2000" b="1" kern="0" dirty="0" err="1">
                <a:solidFill>
                  <a:srgbClr val="000000"/>
                </a:solidFill>
                <a:ea typeface="Arial"/>
                <a:cs typeface="Arial"/>
                <a:sym typeface="Arial"/>
              </a:rPr>
              <a:t>σική</a:t>
            </a:r>
            <a:r>
              <a:rPr lang="en-US" sz="2000" b="1" kern="0" dirty="0">
                <a:solidFill>
                  <a:srgbClr val="000000"/>
                </a:solidFill>
                <a:ea typeface="Arial"/>
                <a:cs typeface="Arial"/>
                <a:sym typeface="Arial"/>
              </a:rPr>
              <a:t> </a:t>
            </a:r>
            <a:r>
              <a:rPr lang="el-GR" sz="2000" b="1" kern="0" dirty="0" smtClean="0">
                <a:solidFill>
                  <a:srgbClr val="000000"/>
                </a:solidFill>
                <a:ea typeface="Arial"/>
                <a:cs typeface="Arial"/>
                <a:sym typeface="Arial"/>
              </a:rPr>
              <a:t>Α</a:t>
            </a:r>
            <a:r>
              <a:rPr lang="en-US" sz="2000" b="1" kern="0" dirty="0" err="1" smtClean="0">
                <a:solidFill>
                  <a:srgbClr val="000000"/>
                </a:solidFill>
                <a:ea typeface="Arial"/>
                <a:cs typeface="Arial"/>
                <a:sym typeface="Arial"/>
              </a:rPr>
              <a:t>ιτί</a:t>
            </a:r>
            <a:r>
              <a:rPr lang="en-US" sz="2000" b="1" kern="0" dirty="0" smtClean="0">
                <a:solidFill>
                  <a:srgbClr val="000000"/>
                </a:solidFill>
                <a:ea typeface="Arial"/>
                <a:cs typeface="Arial"/>
                <a:sym typeface="Arial"/>
              </a:rPr>
              <a:t>α</a:t>
            </a:r>
            <a:r>
              <a:rPr lang="en-US" sz="2000" kern="0" dirty="0">
                <a:solidFill>
                  <a:srgbClr val="000000"/>
                </a:solidFill>
                <a:ea typeface="Arial"/>
                <a:cs typeface="Arial"/>
                <a:sym typeface="Arial"/>
              </a:rPr>
              <a:t/>
            </a:r>
            <a:br>
              <a:rPr lang="en-US" sz="2000" kern="0" dirty="0">
                <a:solidFill>
                  <a:srgbClr val="000000"/>
                </a:solidFill>
                <a:ea typeface="Arial"/>
                <a:cs typeface="Arial"/>
                <a:sym typeface="Arial"/>
              </a:rPr>
            </a:br>
            <a:r>
              <a:rPr lang="en-US" sz="2000" kern="0" dirty="0">
                <a:solidFill>
                  <a:srgbClr val="000000"/>
                </a:solidFill>
                <a:ea typeface="Arial"/>
                <a:cs typeface="Arial"/>
                <a:sym typeface="Arial"/>
              </a:rPr>
              <a:t>«Δυσκολεύομαι να ζητήσω καθοδήγηση ή βοήθεια».</a:t>
            </a:r>
            <a:br>
              <a:rPr lang="en-US" sz="2000" kern="0" dirty="0">
                <a:solidFill>
                  <a:srgbClr val="000000"/>
                </a:solidFill>
                <a:ea typeface="Arial"/>
                <a:cs typeface="Arial"/>
                <a:sym typeface="Arial"/>
              </a:rPr>
            </a:br>
            <a:r>
              <a:rPr lang="en-US" sz="2000" kern="0" dirty="0" err="1">
                <a:solidFill>
                  <a:srgbClr val="000000"/>
                </a:solidFill>
                <a:ea typeface="Arial"/>
                <a:cs typeface="Arial"/>
                <a:sym typeface="Arial"/>
              </a:rPr>
              <a:t>Αυτός</a:t>
            </a:r>
            <a:r>
              <a:rPr lang="en-US" sz="2000" kern="0" dirty="0">
                <a:solidFill>
                  <a:srgbClr val="000000"/>
                </a:solidFill>
                <a:ea typeface="Arial"/>
                <a:cs typeface="Arial"/>
                <a:sym typeface="Arial"/>
              </a:rPr>
              <a:t> ο πα</a:t>
            </a:r>
            <a:r>
              <a:rPr lang="en-US" sz="2000" kern="0" dirty="0" err="1">
                <a:solidFill>
                  <a:srgbClr val="000000"/>
                </a:solidFill>
                <a:ea typeface="Arial"/>
                <a:cs typeface="Arial"/>
                <a:sym typeface="Arial"/>
              </a:rPr>
              <a:t>ράγοντ</a:t>
            </a:r>
            <a:r>
              <a:rPr lang="en-US" sz="2000" kern="0" dirty="0">
                <a:solidFill>
                  <a:srgbClr val="000000"/>
                </a:solidFill>
                <a:ea typeface="Arial"/>
                <a:cs typeface="Arial"/>
                <a:sym typeface="Arial"/>
              </a:rPr>
              <a:t>ας επηρεάζει αρκετούς άλλους, γι' αυτό και αναδεικνύεται ως βασική αιτία.</a:t>
            </a:r>
            <a:endParaRPr sz="1400" kern="0" dirty="0">
              <a:solidFill>
                <a:srgbClr val="000000"/>
              </a:solidFill>
              <a:cs typeface="Arial"/>
              <a:sym typeface="Arial"/>
            </a:endParaRPr>
          </a:p>
        </p:txBody>
      </p:sp>
    </p:spTree>
    <p:extLst>
      <p:ext uri="{BB962C8B-B14F-4D97-AF65-F5344CB8AC3E}">
        <p14:creationId xmlns:p14="http://schemas.microsoft.com/office/powerpoint/2010/main" val="399771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a:t>Από </a:t>
            </a:r>
            <a:r>
              <a:rPr lang="en-US" sz="2800" b="1" dirty="0" err="1"/>
              <a:t>το</a:t>
            </a:r>
            <a:r>
              <a:rPr lang="en-US" sz="2800" b="1" dirty="0"/>
              <a:t> </a:t>
            </a:r>
            <a:r>
              <a:rPr lang="el-GR" sz="2800" b="1" dirty="0" smtClean="0"/>
              <a:t>Π</a:t>
            </a:r>
            <a:r>
              <a:rPr lang="en-US" sz="2800" b="1" dirty="0" smtClean="0"/>
              <a:t>α</a:t>
            </a:r>
            <a:r>
              <a:rPr lang="en-US" sz="2800" b="1" dirty="0" err="1" smtClean="0"/>
              <a:t>ράδειγμ</a:t>
            </a:r>
            <a:r>
              <a:rPr lang="en-US" sz="2800" b="1" dirty="0" smtClean="0"/>
              <a:t>α </a:t>
            </a:r>
            <a:r>
              <a:rPr lang="en-US" sz="2800" b="1" dirty="0"/>
              <a:t>στο </a:t>
            </a:r>
            <a:r>
              <a:rPr lang="el-GR" sz="2800" b="1" dirty="0" smtClean="0"/>
              <a:t>Δ</a:t>
            </a:r>
            <a:r>
              <a:rPr lang="en-US" sz="2800" b="1" dirty="0" err="1" smtClean="0"/>
              <a:t>ικό</a:t>
            </a:r>
            <a:r>
              <a:rPr lang="en-US" sz="2800" b="1" dirty="0" smtClean="0"/>
              <a:t> </a:t>
            </a:r>
            <a:r>
              <a:rPr lang="el-GR" sz="2800" b="1" dirty="0"/>
              <a:t>Σ</a:t>
            </a:r>
            <a:r>
              <a:rPr lang="en-US" sz="2800" b="1" dirty="0" smtClean="0"/>
              <a:t>ας </a:t>
            </a:r>
            <a:r>
              <a:rPr lang="el-GR" sz="2800" b="1" dirty="0"/>
              <a:t>Σ</a:t>
            </a:r>
            <a:r>
              <a:rPr lang="en-US" sz="2800" b="1" dirty="0" err="1" smtClean="0"/>
              <a:t>χέδιο</a:t>
            </a:r>
            <a:endParaRPr dirty="0"/>
          </a:p>
        </p:txBody>
      </p:sp>
      <p:sp>
        <p:nvSpPr>
          <p:cNvPr id="184" name="Google Shape;184;p37"/>
          <p:cNvSpPr txBox="1"/>
          <p:nvPr/>
        </p:nvSpPr>
        <p:spPr>
          <a:xfrm>
            <a:off x="222422" y="1112108"/>
            <a:ext cx="11615351" cy="4154943"/>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l-GR" sz="2400" kern="0" dirty="0" smtClean="0">
                <a:solidFill>
                  <a:srgbClr val="000000"/>
                </a:solidFill>
                <a:ea typeface="Arial"/>
                <a:cs typeface="Arial"/>
                <a:sym typeface="Arial"/>
              </a:rPr>
              <a:t>Πλέον,</a:t>
            </a:r>
            <a:r>
              <a:rPr lang="en-US" sz="2400" kern="0" dirty="0" smtClean="0">
                <a:solidFill>
                  <a:srgbClr val="000000"/>
                </a:solidFill>
                <a:ea typeface="Arial"/>
                <a:cs typeface="Arial"/>
                <a:sym typeface="Arial"/>
              </a:rPr>
              <a:t> </a:t>
            </a:r>
            <a:r>
              <a:rPr lang="en-US" sz="2400" kern="0" dirty="0" err="1">
                <a:solidFill>
                  <a:srgbClr val="000000"/>
                </a:solidFill>
                <a:ea typeface="Arial"/>
                <a:cs typeface="Arial"/>
                <a:sym typeface="Arial"/>
              </a:rPr>
              <a:t>έχετε</a:t>
            </a:r>
            <a:r>
              <a:rPr lang="en-US" sz="2400" kern="0" dirty="0">
                <a:solidFill>
                  <a:srgbClr val="000000"/>
                </a:solidFill>
                <a:ea typeface="Arial"/>
                <a:cs typeface="Arial"/>
                <a:sym typeface="Arial"/>
              </a:rPr>
              <a:t> δει πώς δημιουργείται ένα σχέδιο δράσης χρησιμοποιώντας μια πραγματική περίπτωση.</a:t>
            </a:r>
            <a:br>
              <a:rPr lang="en-US" sz="2400" kern="0" dirty="0">
                <a:solidFill>
                  <a:srgbClr val="000000"/>
                </a:solidFill>
                <a:ea typeface="Arial"/>
                <a:cs typeface="Arial"/>
                <a:sym typeface="Arial"/>
              </a:rPr>
            </a:br>
            <a:r>
              <a:rPr lang="en-US" sz="2400" kern="0" dirty="0" err="1">
                <a:solidFill>
                  <a:srgbClr val="000000"/>
                </a:solidFill>
                <a:ea typeface="Arial"/>
                <a:cs typeface="Arial"/>
                <a:sym typeface="Arial"/>
              </a:rPr>
              <a:t>Το</a:t>
            </a:r>
            <a:r>
              <a:rPr lang="en-US" sz="2400" kern="0" dirty="0">
                <a:solidFill>
                  <a:srgbClr val="000000"/>
                </a:solidFill>
                <a:ea typeface="Arial"/>
                <a:cs typeface="Arial"/>
                <a:sym typeface="Arial"/>
              </a:rPr>
              <a:t> επ</a:t>
            </a:r>
            <a:r>
              <a:rPr lang="en-US" sz="2400" kern="0" dirty="0" err="1">
                <a:solidFill>
                  <a:srgbClr val="000000"/>
                </a:solidFill>
                <a:ea typeface="Arial"/>
                <a:cs typeface="Arial"/>
                <a:sym typeface="Arial"/>
              </a:rPr>
              <a:t>όμενο</a:t>
            </a:r>
            <a:r>
              <a:rPr lang="en-US" sz="2400" kern="0" dirty="0">
                <a:solidFill>
                  <a:srgbClr val="000000"/>
                </a:solidFill>
                <a:ea typeface="Arial"/>
                <a:cs typeface="Arial"/>
                <a:sym typeface="Arial"/>
              </a:rPr>
              <a:t> β</a:t>
            </a:r>
            <a:r>
              <a:rPr lang="en-US" sz="2400" kern="0" dirty="0" err="1">
                <a:solidFill>
                  <a:srgbClr val="000000"/>
                </a:solidFill>
                <a:ea typeface="Arial"/>
                <a:cs typeface="Arial"/>
                <a:sym typeface="Arial"/>
              </a:rPr>
              <a:t>ήμ</a:t>
            </a:r>
            <a:r>
              <a:rPr lang="en-US" sz="2400" kern="0" dirty="0">
                <a:solidFill>
                  <a:srgbClr val="000000"/>
                </a:solidFill>
                <a:ea typeface="Arial"/>
                <a:cs typeface="Arial"/>
                <a:sym typeface="Arial"/>
              </a:rPr>
              <a:t>α είναι να δημιουργήσετε </a:t>
            </a:r>
            <a:r>
              <a:rPr lang="en-US" sz="2400" b="1" kern="0" dirty="0">
                <a:solidFill>
                  <a:srgbClr val="000000"/>
                </a:solidFill>
                <a:ea typeface="Arial"/>
                <a:cs typeface="Arial"/>
                <a:sym typeface="Arial"/>
              </a:rPr>
              <a:t>το δικό σας εξατομικευμένο σχέδιο δράσης</a:t>
            </a:r>
            <a:r>
              <a:rPr lang="en-US" sz="2400" kern="0" dirty="0">
                <a:solidFill>
                  <a:srgbClr val="000000"/>
                </a:solidFill>
                <a:ea typeface="Arial"/>
                <a:cs typeface="Arial"/>
                <a:sym typeface="Arial"/>
              </a:rPr>
              <a:t>, με βάση:</a:t>
            </a:r>
            <a:endParaRPr sz="1400" kern="0" dirty="0">
              <a:solidFill>
                <a:srgbClr val="000000"/>
              </a:solidFill>
              <a:cs typeface="Arial"/>
              <a:sym typeface="Arial"/>
            </a:endParaRPr>
          </a:p>
          <a:p>
            <a:pPr>
              <a:buClr>
                <a:srgbClr val="000000"/>
              </a:buClr>
              <a:buFont typeface="Arial"/>
              <a:buNone/>
            </a:pPr>
            <a:endParaRPr sz="2400" kern="0" dirty="0">
              <a:solidFill>
                <a:srgbClr val="000000"/>
              </a:solidFill>
              <a:ea typeface="Arial"/>
              <a:cs typeface="Arial"/>
              <a:sym typeface="Arial"/>
            </a:endParaRPr>
          </a:p>
          <a:p>
            <a:pPr>
              <a:buClr>
                <a:srgbClr val="000000"/>
              </a:buClr>
              <a:buFont typeface="Arial"/>
              <a:buNone/>
            </a:pPr>
            <a:r>
              <a:rPr lang="en-US" sz="2400" kern="0" dirty="0">
                <a:solidFill>
                  <a:srgbClr val="000000"/>
                </a:solidFill>
                <a:ea typeface="Arial"/>
                <a:cs typeface="Arial"/>
                <a:sym typeface="Arial"/>
              </a:rPr>
              <a:t>• </a:t>
            </a:r>
            <a:r>
              <a:rPr lang="en-US" sz="2400" kern="0" dirty="0" err="1">
                <a:solidFill>
                  <a:srgbClr val="000000"/>
                </a:solidFill>
                <a:ea typeface="Arial"/>
                <a:cs typeface="Arial"/>
                <a:sym typeface="Arial"/>
              </a:rPr>
              <a:t>Τον</a:t>
            </a:r>
            <a:r>
              <a:rPr lang="en-US" sz="2400" kern="0" dirty="0">
                <a:solidFill>
                  <a:srgbClr val="000000"/>
                </a:solidFill>
                <a:ea typeface="Arial"/>
                <a:cs typeface="Arial"/>
                <a:sym typeface="Arial"/>
              </a:rPr>
              <a:t> </a:t>
            </a:r>
            <a:r>
              <a:rPr lang="en-US" sz="2400" kern="0" dirty="0" err="1">
                <a:solidFill>
                  <a:srgbClr val="000000"/>
                </a:solidFill>
                <a:ea typeface="Arial"/>
                <a:cs typeface="Arial"/>
                <a:sym typeface="Arial"/>
              </a:rPr>
              <a:t>τομέ</a:t>
            </a:r>
            <a:r>
              <a:rPr lang="en-US" sz="2400" kern="0" dirty="0">
                <a:solidFill>
                  <a:srgbClr val="000000"/>
                </a:solidFill>
                <a:ea typeface="Arial"/>
                <a:cs typeface="Arial"/>
                <a:sym typeface="Arial"/>
              </a:rPr>
              <a:t>α προτεραιότητας </a:t>
            </a:r>
            <a:r>
              <a:rPr lang="en-US" sz="2400" kern="0" dirty="0" smtClean="0">
                <a:solidFill>
                  <a:srgbClr val="000000"/>
                </a:solidFill>
                <a:ea typeface="Arial"/>
                <a:cs typeface="Arial"/>
                <a:sym typeface="Arial"/>
              </a:rPr>
              <a:t>σας</a:t>
            </a:r>
            <a:r>
              <a:rPr lang="el-GR" sz="2400" kern="0" dirty="0" smtClean="0">
                <a:solidFill>
                  <a:srgbClr val="000000"/>
                </a:solidFill>
                <a:ea typeface="Arial"/>
                <a:cs typeface="Arial"/>
                <a:sym typeface="Arial"/>
              </a:rPr>
              <a:t>.</a:t>
            </a:r>
            <a:r>
              <a:rPr lang="en-US" sz="2400" kern="0" dirty="0">
                <a:solidFill>
                  <a:srgbClr val="000000"/>
                </a:solidFill>
                <a:ea typeface="Arial"/>
                <a:cs typeface="Arial"/>
                <a:sym typeface="Arial"/>
              </a:rPr>
              <a:t/>
            </a:r>
            <a:br>
              <a:rPr lang="en-US" sz="2400" kern="0" dirty="0">
                <a:solidFill>
                  <a:srgbClr val="000000"/>
                </a:solidFill>
                <a:ea typeface="Arial"/>
                <a:cs typeface="Arial"/>
                <a:sym typeface="Arial"/>
              </a:rPr>
            </a:br>
            <a:r>
              <a:rPr lang="en-US" sz="2400" kern="0" dirty="0">
                <a:solidFill>
                  <a:srgbClr val="000000"/>
                </a:solidFill>
                <a:ea typeface="Arial"/>
                <a:cs typeface="Arial"/>
                <a:sym typeface="Arial"/>
              </a:rPr>
              <a:t>• Τα δυνατά σας </a:t>
            </a:r>
            <a:r>
              <a:rPr lang="en-US" sz="2400" kern="0" dirty="0" smtClean="0">
                <a:solidFill>
                  <a:srgbClr val="000000"/>
                </a:solidFill>
                <a:ea typeface="Arial"/>
                <a:cs typeface="Arial"/>
                <a:sym typeface="Arial"/>
              </a:rPr>
              <a:t>σημεία</a:t>
            </a:r>
            <a:r>
              <a:rPr lang="el-GR" sz="2400" kern="0" dirty="0" smtClean="0">
                <a:solidFill>
                  <a:srgbClr val="000000"/>
                </a:solidFill>
                <a:ea typeface="Arial"/>
                <a:cs typeface="Arial"/>
                <a:sym typeface="Arial"/>
              </a:rPr>
              <a:t>.</a:t>
            </a:r>
            <a:r>
              <a:rPr lang="en-US" sz="2400" kern="0" dirty="0">
                <a:solidFill>
                  <a:srgbClr val="000000"/>
                </a:solidFill>
                <a:ea typeface="Arial"/>
                <a:cs typeface="Arial"/>
                <a:sym typeface="Arial"/>
              </a:rPr>
              <a:t/>
            </a:r>
            <a:br>
              <a:rPr lang="en-US" sz="2400" kern="0" dirty="0">
                <a:solidFill>
                  <a:srgbClr val="000000"/>
                </a:solidFill>
                <a:ea typeface="Arial"/>
                <a:cs typeface="Arial"/>
                <a:sym typeface="Arial"/>
              </a:rPr>
            </a:br>
            <a:r>
              <a:rPr lang="en-US" sz="2400" kern="0" dirty="0">
                <a:solidFill>
                  <a:srgbClr val="000000"/>
                </a:solidFill>
                <a:ea typeface="Arial"/>
                <a:cs typeface="Arial"/>
                <a:sym typeface="Arial"/>
              </a:rPr>
              <a:t>• </a:t>
            </a:r>
            <a:r>
              <a:rPr lang="en-US" sz="2400" kern="0" dirty="0" err="1" smtClean="0">
                <a:solidFill>
                  <a:srgbClr val="000000"/>
                </a:solidFill>
                <a:ea typeface="Arial"/>
                <a:cs typeface="Arial"/>
                <a:sym typeface="Arial"/>
              </a:rPr>
              <a:t>Τη</a:t>
            </a:r>
            <a:r>
              <a:rPr lang="en-US" sz="2400" kern="0" dirty="0" smtClean="0">
                <a:solidFill>
                  <a:srgbClr val="000000"/>
                </a:solidFill>
                <a:ea typeface="Arial"/>
                <a:cs typeface="Arial"/>
                <a:sym typeface="Arial"/>
              </a:rPr>
              <a:t> </a:t>
            </a:r>
            <a:r>
              <a:rPr lang="en-US" sz="2400" kern="0" dirty="0">
                <a:solidFill>
                  <a:srgbClr val="000000"/>
                </a:solidFill>
                <a:ea typeface="Arial"/>
                <a:cs typeface="Arial"/>
                <a:sym typeface="Arial"/>
              </a:rPr>
              <a:t>βα</a:t>
            </a:r>
            <a:r>
              <a:rPr lang="en-US" sz="2400" kern="0" dirty="0" err="1">
                <a:solidFill>
                  <a:srgbClr val="000000"/>
                </a:solidFill>
                <a:ea typeface="Arial"/>
                <a:cs typeface="Arial"/>
                <a:sym typeface="Arial"/>
              </a:rPr>
              <a:t>σική</a:t>
            </a:r>
            <a:r>
              <a:rPr lang="en-US" sz="2400" kern="0" dirty="0">
                <a:solidFill>
                  <a:srgbClr val="000000"/>
                </a:solidFill>
                <a:ea typeface="Arial"/>
                <a:cs typeface="Arial"/>
                <a:sym typeface="Arial"/>
              </a:rPr>
              <a:t> </a:t>
            </a:r>
            <a:r>
              <a:rPr lang="en-US" sz="2400" kern="0" dirty="0" smtClean="0">
                <a:solidFill>
                  <a:srgbClr val="000000"/>
                </a:solidFill>
                <a:ea typeface="Arial"/>
                <a:cs typeface="Arial"/>
                <a:sym typeface="Arial"/>
              </a:rPr>
              <a:t>α</a:t>
            </a:r>
            <a:r>
              <a:rPr lang="en-US" sz="2400" kern="0" dirty="0" err="1" smtClean="0">
                <a:solidFill>
                  <a:srgbClr val="000000"/>
                </a:solidFill>
                <a:ea typeface="Arial"/>
                <a:cs typeface="Arial"/>
                <a:sym typeface="Arial"/>
              </a:rPr>
              <a:t>ιτί</a:t>
            </a:r>
            <a:r>
              <a:rPr lang="en-US" sz="2400" kern="0" dirty="0" smtClean="0">
                <a:solidFill>
                  <a:srgbClr val="000000"/>
                </a:solidFill>
                <a:ea typeface="Arial"/>
                <a:cs typeface="Arial"/>
                <a:sym typeface="Arial"/>
              </a:rPr>
              <a:t>α</a:t>
            </a:r>
            <a:r>
              <a:rPr lang="el-GR" sz="2400" kern="0" dirty="0" smtClean="0">
                <a:solidFill>
                  <a:srgbClr val="000000"/>
                </a:solidFill>
                <a:ea typeface="Arial"/>
                <a:cs typeface="Arial"/>
                <a:sym typeface="Arial"/>
              </a:rPr>
              <a:t>.</a:t>
            </a:r>
            <a:r>
              <a:rPr lang="en-US" sz="2400" kern="0" dirty="0">
                <a:solidFill>
                  <a:srgbClr val="000000"/>
                </a:solidFill>
                <a:ea typeface="Arial"/>
                <a:cs typeface="Arial"/>
                <a:sym typeface="Arial"/>
              </a:rPr>
              <a:t/>
            </a:r>
            <a:br>
              <a:rPr lang="en-US" sz="2400" kern="0" dirty="0">
                <a:solidFill>
                  <a:srgbClr val="000000"/>
                </a:solidFill>
                <a:ea typeface="Arial"/>
                <a:cs typeface="Arial"/>
                <a:sym typeface="Arial"/>
              </a:rPr>
            </a:br>
            <a:r>
              <a:rPr lang="en-US" sz="2400" kern="0" dirty="0">
                <a:solidFill>
                  <a:srgbClr val="000000"/>
                </a:solidFill>
                <a:ea typeface="Arial"/>
                <a:cs typeface="Arial"/>
                <a:sym typeface="Arial"/>
              </a:rPr>
              <a:t>• Τον SMART </a:t>
            </a:r>
            <a:r>
              <a:rPr lang="en-US" sz="2400" kern="0" dirty="0" err="1">
                <a:solidFill>
                  <a:srgbClr val="000000"/>
                </a:solidFill>
                <a:ea typeface="Arial"/>
                <a:cs typeface="Arial"/>
                <a:sym typeface="Arial"/>
              </a:rPr>
              <a:t>στόχο</a:t>
            </a:r>
            <a:r>
              <a:rPr lang="en-US" sz="2400" kern="0" dirty="0">
                <a:solidFill>
                  <a:srgbClr val="000000"/>
                </a:solidFill>
                <a:ea typeface="Arial"/>
                <a:cs typeface="Arial"/>
                <a:sym typeface="Arial"/>
              </a:rPr>
              <a:t> </a:t>
            </a:r>
            <a:r>
              <a:rPr lang="en-US" sz="2400" kern="0" dirty="0" smtClean="0">
                <a:solidFill>
                  <a:srgbClr val="000000"/>
                </a:solidFill>
                <a:ea typeface="Arial"/>
                <a:cs typeface="Arial"/>
                <a:sym typeface="Arial"/>
              </a:rPr>
              <a:t>σας</a:t>
            </a:r>
            <a:r>
              <a:rPr lang="el-GR" sz="2400" kern="0" dirty="0" smtClean="0">
                <a:solidFill>
                  <a:srgbClr val="000000"/>
                </a:solidFill>
                <a:ea typeface="Arial"/>
                <a:cs typeface="Arial"/>
                <a:sym typeface="Arial"/>
              </a:rPr>
              <a:t>.</a:t>
            </a:r>
            <a:endParaRPr sz="1400" kern="0" dirty="0">
              <a:solidFill>
                <a:srgbClr val="000000"/>
              </a:solidFill>
              <a:cs typeface="Arial"/>
              <a:sym typeface="Arial"/>
            </a:endParaRPr>
          </a:p>
          <a:p>
            <a:pPr>
              <a:buClr>
                <a:srgbClr val="000000"/>
              </a:buClr>
              <a:buFont typeface="Arial"/>
              <a:buNone/>
            </a:pPr>
            <a:endParaRPr sz="2400" kern="0" dirty="0">
              <a:solidFill>
                <a:srgbClr val="000000"/>
              </a:solidFill>
              <a:ea typeface="Arial"/>
              <a:cs typeface="Arial"/>
              <a:sym typeface="Arial"/>
            </a:endParaRPr>
          </a:p>
          <a:p>
            <a:pPr>
              <a:buClr>
                <a:srgbClr val="000000"/>
              </a:buClr>
              <a:buFont typeface="Arial"/>
              <a:buNone/>
            </a:pPr>
            <a:r>
              <a:rPr lang="en-US" sz="2400" kern="0" dirty="0" err="1">
                <a:solidFill>
                  <a:srgbClr val="000000"/>
                </a:solidFill>
                <a:ea typeface="Arial"/>
                <a:cs typeface="Arial"/>
                <a:sym typeface="Arial"/>
              </a:rPr>
              <a:t>Ας</a:t>
            </a:r>
            <a:r>
              <a:rPr lang="en-US" sz="2400" kern="0" dirty="0">
                <a:solidFill>
                  <a:srgbClr val="000000"/>
                </a:solidFill>
                <a:ea typeface="Arial"/>
                <a:cs typeface="Arial"/>
                <a:sym typeface="Arial"/>
              </a:rPr>
              <a:t> </a:t>
            </a:r>
            <a:r>
              <a:rPr lang="en-US" sz="2400" kern="0" dirty="0" err="1">
                <a:solidFill>
                  <a:srgbClr val="000000"/>
                </a:solidFill>
                <a:ea typeface="Arial"/>
                <a:cs typeface="Arial"/>
                <a:sym typeface="Arial"/>
              </a:rPr>
              <a:t>δούμε</a:t>
            </a:r>
            <a:r>
              <a:rPr lang="en-US" sz="2400" kern="0" dirty="0">
                <a:solidFill>
                  <a:srgbClr val="000000"/>
                </a:solidFill>
                <a:ea typeface="Arial"/>
                <a:cs typeface="Arial"/>
                <a:sym typeface="Arial"/>
              </a:rPr>
              <a:t> τα β</a:t>
            </a:r>
            <a:r>
              <a:rPr lang="en-US" sz="2400" kern="0" dirty="0" err="1">
                <a:solidFill>
                  <a:srgbClr val="000000"/>
                </a:solidFill>
                <a:ea typeface="Arial"/>
                <a:cs typeface="Arial"/>
                <a:sym typeface="Arial"/>
              </a:rPr>
              <a:t>ήμ</a:t>
            </a:r>
            <a:r>
              <a:rPr lang="en-US" sz="2400" kern="0" dirty="0">
                <a:solidFill>
                  <a:srgbClr val="000000"/>
                </a:solidFill>
                <a:ea typeface="Arial"/>
                <a:cs typeface="Arial"/>
                <a:sym typeface="Arial"/>
              </a:rPr>
              <a:t>ατα που θα ακολουθήσετε.</a:t>
            </a:r>
            <a:endParaRPr sz="1400" kern="0" dirty="0">
              <a:solidFill>
                <a:srgbClr val="000000"/>
              </a:solidFill>
              <a:cs typeface="Arial"/>
              <a:sym typeface="Arial"/>
            </a:endParaRPr>
          </a:p>
        </p:txBody>
      </p:sp>
    </p:spTree>
    <p:extLst>
      <p:ext uri="{BB962C8B-B14F-4D97-AF65-F5344CB8AC3E}">
        <p14:creationId xmlns:p14="http://schemas.microsoft.com/office/powerpoint/2010/main" val="1153012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8"/>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sz="2800" b="1" dirty="0" err="1"/>
              <a:t>Βήμ</a:t>
            </a:r>
            <a:r>
              <a:rPr lang="en-US" sz="2800" b="1" dirty="0"/>
              <a:t>ατα για τη </a:t>
            </a:r>
            <a:r>
              <a:rPr lang="el-GR" sz="2800" b="1" dirty="0" smtClean="0"/>
              <a:t>Δ</a:t>
            </a:r>
            <a:r>
              <a:rPr lang="en-US" sz="2800" b="1" dirty="0" err="1" smtClean="0"/>
              <a:t>ημιουργί</a:t>
            </a:r>
            <a:r>
              <a:rPr lang="en-US" sz="2800" b="1" dirty="0" smtClean="0"/>
              <a:t>α </a:t>
            </a:r>
            <a:r>
              <a:rPr lang="en-US" sz="2800" b="1" dirty="0"/>
              <a:t>του </a:t>
            </a:r>
            <a:r>
              <a:rPr lang="el-GR" sz="2800" b="1" dirty="0" smtClean="0"/>
              <a:t>Σ</a:t>
            </a:r>
            <a:r>
              <a:rPr lang="en-US" sz="2800" b="1" dirty="0" err="1" smtClean="0"/>
              <a:t>χεδίου</a:t>
            </a:r>
            <a:r>
              <a:rPr lang="en-US" sz="2800" b="1" dirty="0" smtClean="0"/>
              <a:t> </a:t>
            </a:r>
            <a:r>
              <a:rPr lang="el-GR" sz="2800" b="1" dirty="0"/>
              <a:t>Δ</a:t>
            </a:r>
            <a:r>
              <a:rPr lang="en-US" sz="2800" b="1" dirty="0" err="1" smtClean="0"/>
              <a:t>ράσης</a:t>
            </a:r>
            <a:r>
              <a:rPr lang="en-US" sz="2800" b="1" dirty="0" smtClean="0"/>
              <a:t> </a:t>
            </a:r>
            <a:r>
              <a:rPr lang="el-GR" sz="2800" b="1" dirty="0"/>
              <a:t>Σ</a:t>
            </a:r>
            <a:r>
              <a:rPr lang="en-US" sz="2800" b="1" dirty="0" smtClean="0"/>
              <a:t>ας</a:t>
            </a:r>
            <a:endParaRPr sz="2800" dirty="0"/>
          </a:p>
        </p:txBody>
      </p:sp>
      <p:grpSp>
        <p:nvGrpSpPr>
          <p:cNvPr id="190" name="Google Shape;190;p38"/>
          <p:cNvGrpSpPr/>
          <p:nvPr/>
        </p:nvGrpSpPr>
        <p:grpSpPr>
          <a:xfrm>
            <a:off x="628135" y="1253034"/>
            <a:ext cx="10935728" cy="4942081"/>
            <a:chOff x="0" y="54428"/>
            <a:chExt cx="10935728" cy="4942081"/>
          </a:xfrm>
        </p:grpSpPr>
        <p:sp>
          <p:nvSpPr>
            <p:cNvPr id="191" name="Google Shape;191;p38"/>
            <p:cNvSpPr/>
            <p:nvPr/>
          </p:nvSpPr>
          <p:spPr>
            <a:xfrm>
              <a:off x="0" y="54428"/>
              <a:ext cx="10935728" cy="730080"/>
            </a:xfrm>
            <a:prstGeom prst="roundRect">
              <a:avLst>
                <a:gd name="adj" fmla="val 16667"/>
              </a:avLst>
            </a:prstGeom>
            <a:solidFill>
              <a:srgbClr val="A987F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38"/>
            <p:cNvSpPr txBox="1"/>
            <p:nvPr/>
          </p:nvSpPr>
          <p:spPr>
            <a:xfrm>
              <a:off x="35640" y="90068"/>
              <a:ext cx="10864448" cy="658800"/>
            </a:xfrm>
            <a:prstGeom prst="rect">
              <a:avLst/>
            </a:prstGeom>
            <a:noFill/>
            <a:ln>
              <a:noFill/>
            </a:ln>
          </p:spPr>
          <p:txBody>
            <a:bodyPr spcFirstLastPara="1" wrap="square" lIns="91425" tIns="91425" rIns="91425" bIns="91425" anchor="ctr" anchorCtr="0">
              <a:noAutofit/>
            </a:bodyPr>
            <a:lstStyle/>
            <a:p>
              <a:pPr>
                <a:lnSpc>
                  <a:spcPct val="90000"/>
                </a:lnSpc>
                <a:buClr>
                  <a:srgbClr val="000000"/>
                </a:buClr>
                <a:buSzPts val="2400"/>
                <a:buFont typeface="Arial"/>
                <a:buNone/>
              </a:pPr>
              <a:r>
                <a:rPr lang="en-US" sz="2400" kern="0" dirty="0">
                  <a:solidFill>
                    <a:srgbClr val="080301"/>
                  </a:solidFill>
                  <a:ea typeface="Arial"/>
                  <a:cs typeface="Arial"/>
                  <a:sym typeface="Arial"/>
                </a:rPr>
                <a:t>Προσδιορίστε </a:t>
              </a:r>
              <a:r>
                <a:rPr lang="en-US" sz="2400" kern="0" dirty="0" err="1">
                  <a:solidFill>
                    <a:srgbClr val="080301"/>
                  </a:solidFill>
                  <a:ea typeface="Arial"/>
                  <a:cs typeface="Arial"/>
                  <a:sym typeface="Arial"/>
                </a:rPr>
                <a:t>τον</a:t>
              </a:r>
              <a:r>
                <a:rPr lang="en-US" sz="2400" kern="0" dirty="0">
                  <a:solidFill>
                    <a:srgbClr val="080301"/>
                  </a:solidFill>
                  <a:ea typeface="Arial"/>
                  <a:cs typeface="Arial"/>
                  <a:sym typeface="Arial"/>
                </a:rPr>
                <a:t> </a:t>
              </a:r>
              <a:r>
                <a:rPr lang="en-US" sz="2400" b="1" kern="0" dirty="0" err="1">
                  <a:solidFill>
                    <a:srgbClr val="080301"/>
                  </a:solidFill>
                  <a:ea typeface="Arial"/>
                  <a:cs typeface="Arial"/>
                  <a:sym typeface="Arial"/>
                </a:rPr>
                <a:t>τομέ</a:t>
              </a:r>
              <a:r>
                <a:rPr lang="en-US" sz="2400" b="1" kern="0" dirty="0">
                  <a:solidFill>
                    <a:srgbClr val="080301"/>
                  </a:solidFill>
                  <a:ea typeface="Arial"/>
                  <a:cs typeface="Arial"/>
                  <a:sym typeface="Arial"/>
                </a:rPr>
                <a:t>α προτεραιότητας </a:t>
              </a:r>
              <a:r>
                <a:rPr lang="en-US" sz="2400" kern="0" dirty="0">
                  <a:solidFill>
                    <a:srgbClr val="080301"/>
                  </a:solidFill>
                  <a:ea typeface="Arial"/>
                  <a:cs typeface="Arial"/>
                  <a:sym typeface="Arial"/>
                </a:rPr>
                <a:t>και </a:t>
              </a:r>
              <a:r>
                <a:rPr lang="en-US" sz="2400" b="1" kern="0" dirty="0">
                  <a:solidFill>
                    <a:srgbClr val="080301"/>
                  </a:solidFill>
                  <a:ea typeface="Arial"/>
                  <a:cs typeface="Arial"/>
                  <a:sym typeface="Arial"/>
                </a:rPr>
                <a:t>τους τομείς </a:t>
              </a:r>
              <a:r>
                <a:rPr lang="en-US" sz="2400" kern="0" dirty="0">
                  <a:solidFill>
                    <a:srgbClr val="080301"/>
                  </a:solidFill>
                  <a:ea typeface="Arial"/>
                  <a:cs typeface="Arial"/>
                  <a:sym typeface="Arial"/>
                </a:rPr>
                <a:t>στους οποίους είστε </a:t>
              </a:r>
              <a:r>
                <a:rPr lang="el-GR" sz="2400" b="1" kern="0" dirty="0" err="1" smtClean="0">
                  <a:solidFill>
                    <a:srgbClr val="080301"/>
                  </a:solidFill>
                  <a:ea typeface="Arial"/>
                  <a:cs typeface="Arial"/>
                  <a:sym typeface="Arial"/>
                </a:rPr>
                <a:t>δυνατ</a:t>
              </a:r>
              <a:r>
                <a:rPr lang="en-US" sz="2400" b="1" kern="0" dirty="0" err="1" smtClean="0">
                  <a:solidFill>
                    <a:srgbClr val="080301"/>
                  </a:solidFill>
                  <a:ea typeface="Arial"/>
                  <a:cs typeface="Arial"/>
                  <a:sym typeface="Arial"/>
                </a:rPr>
                <a:t>οί</a:t>
              </a:r>
              <a:r>
                <a:rPr lang="el-GR" sz="2400" b="1" kern="0" dirty="0" smtClean="0">
                  <a:solidFill>
                    <a:srgbClr val="080301"/>
                  </a:solidFill>
                  <a:ea typeface="Arial"/>
                  <a:cs typeface="Arial"/>
                  <a:sym typeface="Arial"/>
                </a:rPr>
                <a:t>/-</a:t>
              </a:r>
              <a:r>
                <a:rPr lang="el-GR" sz="2400" b="1" kern="0" dirty="0" err="1" smtClean="0">
                  <a:solidFill>
                    <a:srgbClr val="080301"/>
                  </a:solidFill>
                  <a:ea typeface="Arial"/>
                  <a:cs typeface="Arial"/>
                  <a:sym typeface="Arial"/>
                </a:rPr>
                <a:t>τές</a:t>
              </a:r>
              <a:r>
                <a:rPr lang="en-US" sz="2400" kern="0" dirty="0" smtClean="0">
                  <a:solidFill>
                    <a:srgbClr val="080301"/>
                  </a:solidFill>
                  <a:ea typeface="Arial"/>
                  <a:cs typeface="Arial"/>
                  <a:sym typeface="Arial"/>
                </a:rPr>
                <a:t>.</a:t>
              </a:r>
              <a:endParaRPr sz="1400" kern="0" dirty="0">
                <a:solidFill>
                  <a:srgbClr val="000000"/>
                </a:solidFill>
                <a:cs typeface="Arial"/>
                <a:sym typeface="Arial"/>
              </a:endParaRPr>
            </a:p>
          </p:txBody>
        </p:sp>
        <p:sp>
          <p:nvSpPr>
            <p:cNvPr id="193" name="Google Shape;193;p38"/>
            <p:cNvSpPr/>
            <p:nvPr/>
          </p:nvSpPr>
          <p:spPr>
            <a:xfrm>
              <a:off x="0" y="896828"/>
              <a:ext cx="10935728" cy="730080"/>
            </a:xfrm>
            <a:prstGeom prst="roundRect">
              <a:avLst>
                <a:gd name="adj" fmla="val 16667"/>
              </a:avLst>
            </a:prstGeom>
            <a:solidFill>
              <a:srgbClr val="FCD5F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38"/>
            <p:cNvSpPr txBox="1"/>
            <p:nvPr/>
          </p:nvSpPr>
          <p:spPr>
            <a:xfrm>
              <a:off x="35640" y="932468"/>
              <a:ext cx="10864448" cy="658800"/>
            </a:xfrm>
            <a:prstGeom prst="rect">
              <a:avLst/>
            </a:prstGeom>
            <a:noFill/>
            <a:ln>
              <a:noFill/>
            </a:ln>
          </p:spPr>
          <p:txBody>
            <a:bodyPr spcFirstLastPara="1" wrap="square" lIns="91425" tIns="91425" rIns="91425" bIns="91425" anchor="ctr" anchorCtr="0">
              <a:noAutofit/>
            </a:bodyPr>
            <a:lstStyle/>
            <a:p>
              <a:pPr>
                <a:lnSpc>
                  <a:spcPct val="90000"/>
                </a:lnSpc>
                <a:buClr>
                  <a:srgbClr val="000000"/>
                </a:buClr>
                <a:buSzPts val="2400"/>
                <a:buFont typeface="Arial"/>
                <a:buNone/>
              </a:pPr>
              <a:r>
                <a:rPr lang="en-US" sz="2400" kern="0" dirty="0" err="1">
                  <a:solidFill>
                    <a:srgbClr val="080301"/>
                  </a:solidFill>
                  <a:ea typeface="Arial"/>
                  <a:cs typeface="Arial"/>
                  <a:sym typeface="Arial"/>
                </a:rPr>
                <a:t>Ολοκληρώστε</a:t>
              </a:r>
              <a:r>
                <a:rPr lang="en-US" sz="2400" kern="0" dirty="0">
                  <a:solidFill>
                    <a:srgbClr val="080301"/>
                  </a:solidFill>
                  <a:ea typeface="Arial"/>
                  <a:cs typeface="Arial"/>
                  <a:sym typeface="Arial"/>
                </a:rPr>
                <a:t> </a:t>
              </a:r>
              <a:r>
                <a:rPr lang="en-US" sz="2400" kern="0" dirty="0" err="1">
                  <a:solidFill>
                    <a:srgbClr val="080301"/>
                  </a:solidFill>
                  <a:ea typeface="Arial"/>
                  <a:cs typeface="Arial"/>
                  <a:sym typeface="Arial"/>
                </a:rPr>
                <a:t>μι</a:t>
              </a:r>
              <a:r>
                <a:rPr lang="en-US" sz="2400" kern="0" dirty="0">
                  <a:solidFill>
                    <a:srgbClr val="080301"/>
                  </a:solidFill>
                  <a:ea typeface="Arial"/>
                  <a:cs typeface="Arial"/>
                  <a:sym typeface="Arial"/>
                </a:rPr>
                <a:t>α </a:t>
              </a:r>
              <a:r>
                <a:rPr lang="en-US" sz="2400" b="1" kern="0" dirty="0">
                  <a:solidFill>
                    <a:srgbClr val="080301"/>
                  </a:solidFill>
                  <a:ea typeface="Arial"/>
                  <a:cs typeface="Arial"/>
                  <a:sym typeface="Arial"/>
                </a:rPr>
                <a:t>ανάλυση των βασικών αιτίων </a:t>
              </a:r>
              <a:r>
                <a:rPr lang="en-US" sz="2400" kern="0" dirty="0">
                  <a:solidFill>
                    <a:srgbClr val="080301"/>
                  </a:solidFill>
                  <a:ea typeface="Arial"/>
                  <a:cs typeface="Arial"/>
                  <a:sym typeface="Arial"/>
                </a:rPr>
                <a:t>με το </a:t>
              </a:r>
              <a:r>
                <a:rPr lang="el-GR" sz="2400" kern="0" dirty="0" smtClean="0">
                  <a:solidFill>
                    <a:srgbClr val="080301"/>
                  </a:solidFill>
                  <a:ea typeface="Arial"/>
                  <a:cs typeface="Arial"/>
                  <a:sym typeface="Arial"/>
                </a:rPr>
                <a:t>Δ</a:t>
              </a:r>
              <a:r>
                <a:rPr lang="en-US" sz="2400" kern="0" dirty="0" err="1" smtClean="0">
                  <a:solidFill>
                    <a:srgbClr val="080301"/>
                  </a:solidFill>
                  <a:ea typeface="Arial"/>
                  <a:cs typeface="Arial"/>
                  <a:sym typeface="Arial"/>
                </a:rPr>
                <a:t>ιάγρ</a:t>
              </a:r>
              <a:r>
                <a:rPr lang="en-US" sz="2400" kern="0" dirty="0" smtClean="0">
                  <a:solidFill>
                    <a:srgbClr val="080301"/>
                  </a:solidFill>
                  <a:ea typeface="Arial"/>
                  <a:cs typeface="Arial"/>
                  <a:sym typeface="Arial"/>
                </a:rPr>
                <a:t>αμμα Fishbone</a:t>
              </a:r>
              <a:r>
                <a:rPr lang="en-US" sz="2400" kern="0" dirty="0">
                  <a:solidFill>
                    <a:srgbClr val="080301"/>
                  </a:solidFill>
                  <a:ea typeface="Arial"/>
                  <a:cs typeface="Arial"/>
                  <a:sym typeface="Arial"/>
                </a:rPr>
                <a:t>.</a:t>
              </a:r>
              <a:endParaRPr sz="1400" kern="0" dirty="0">
                <a:solidFill>
                  <a:srgbClr val="000000"/>
                </a:solidFill>
                <a:cs typeface="Arial"/>
                <a:sym typeface="Arial"/>
              </a:endParaRPr>
            </a:p>
          </p:txBody>
        </p:sp>
        <p:sp>
          <p:nvSpPr>
            <p:cNvPr id="195" name="Google Shape;195;p38"/>
            <p:cNvSpPr/>
            <p:nvPr/>
          </p:nvSpPr>
          <p:spPr>
            <a:xfrm>
              <a:off x="0" y="1739228"/>
              <a:ext cx="10935728" cy="730080"/>
            </a:xfrm>
            <a:prstGeom prst="roundRect">
              <a:avLst>
                <a:gd name="adj" fmla="val 16667"/>
              </a:avLst>
            </a:prstGeom>
            <a:solidFill>
              <a:srgbClr val="18CBDC"/>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96;p38"/>
            <p:cNvSpPr txBox="1"/>
            <p:nvPr/>
          </p:nvSpPr>
          <p:spPr>
            <a:xfrm>
              <a:off x="35640" y="1774868"/>
              <a:ext cx="10864448" cy="658800"/>
            </a:xfrm>
            <a:prstGeom prst="rect">
              <a:avLst/>
            </a:prstGeom>
            <a:noFill/>
            <a:ln>
              <a:noFill/>
            </a:ln>
          </p:spPr>
          <p:txBody>
            <a:bodyPr spcFirstLastPara="1" wrap="square" lIns="91425" tIns="91425" rIns="91425" bIns="91425" anchor="ctr" anchorCtr="0">
              <a:noAutofit/>
            </a:bodyPr>
            <a:lstStyle/>
            <a:p>
              <a:pPr>
                <a:lnSpc>
                  <a:spcPct val="90000"/>
                </a:lnSpc>
                <a:buClr>
                  <a:srgbClr val="000000"/>
                </a:buClr>
                <a:buSzPts val="2400"/>
                <a:buFont typeface="Arial"/>
                <a:buNone/>
              </a:pPr>
              <a:r>
                <a:rPr lang="en-US" sz="2400" kern="0">
                  <a:solidFill>
                    <a:srgbClr val="080301"/>
                  </a:solidFill>
                  <a:ea typeface="Arial"/>
                  <a:cs typeface="Arial"/>
                  <a:sym typeface="Arial"/>
                </a:rPr>
                <a:t>Ορίστε έναν </a:t>
              </a:r>
              <a:r>
                <a:rPr lang="en-US" sz="2400" b="1" kern="0">
                  <a:solidFill>
                    <a:srgbClr val="080301"/>
                  </a:solidFill>
                  <a:ea typeface="Arial"/>
                  <a:cs typeface="Arial"/>
                  <a:sym typeface="Arial"/>
                </a:rPr>
                <a:t>στόχο SMART </a:t>
              </a:r>
              <a:r>
                <a:rPr lang="en-US" sz="2400" kern="0">
                  <a:solidFill>
                    <a:srgbClr val="080301"/>
                  </a:solidFill>
                  <a:ea typeface="Arial"/>
                  <a:cs typeface="Arial"/>
                  <a:sym typeface="Arial"/>
                </a:rPr>
                <a:t>για τον τομέα προτεραιότητας.</a:t>
              </a:r>
              <a:endParaRPr sz="1400" kern="0">
                <a:solidFill>
                  <a:srgbClr val="000000"/>
                </a:solidFill>
                <a:cs typeface="Arial"/>
                <a:sym typeface="Arial"/>
              </a:endParaRPr>
            </a:p>
          </p:txBody>
        </p:sp>
        <p:sp>
          <p:nvSpPr>
            <p:cNvPr id="197" name="Google Shape;197;p38"/>
            <p:cNvSpPr/>
            <p:nvPr/>
          </p:nvSpPr>
          <p:spPr>
            <a:xfrm>
              <a:off x="0" y="2581629"/>
              <a:ext cx="10935728" cy="730080"/>
            </a:xfrm>
            <a:prstGeom prst="roundRect">
              <a:avLst>
                <a:gd name="adj" fmla="val 16667"/>
              </a:avLst>
            </a:prstGeom>
            <a:solidFill>
              <a:srgbClr val="A987F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98;p38"/>
            <p:cNvSpPr txBox="1"/>
            <p:nvPr/>
          </p:nvSpPr>
          <p:spPr>
            <a:xfrm>
              <a:off x="35640" y="2617269"/>
              <a:ext cx="10864448" cy="658800"/>
            </a:xfrm>
            <a:prstGeom prst="rect">
              <a:avLst/>
            </a:prstGeom>
            <a:noFill/>
            <a:ln>
              <a:noFill/>
            </a:ln>
          </p:spPr>
          <p:txBody>
            <a:bodyPr spcFirstLastPara="1" wrap="square" lIns="91425" tIns="91425" rIns="91425" bIns="91425" anchor="ctr" anchorCtr="0">
              <a:noAutofit/>
            </a:bodyPr>
            <a:lstStyle/>
            <a:p>
              <a:pPr>
                <a:lnSpc>
                  <a:spcPct val="90000"/>
                </a:lnSpc>
                <a:buClr>
                  <a:srgbClr val="000000"/>
                </a:buClr>
                <a:buSzPts val="2400"/>
                <a:buFont typeface="Arial"/>
                <a:buNone/>
              </a:pPr>
              <a:r>
                <a:rPr lang="en-US" sz="2400" kern="0" dirty="0" err="1">
                  <a:solidFill>
                    <a:srgbClr val="080301"/>
                  </a:solidFill>
                  <a:ea typeface="Arial"/>
                  <a:cs typeface="Arial"/>
                  <a:sym typeface="Arial"/>
                </a:rPr>
                <a:t>Σχεδιάστε</a:t>
              </a:r>
              <a:r>
                <a:rPr lang="en-US" sz="2400" kern="0" dirty="0">
                  <a:solidFill>
                    <a:srgbClr val="080301"/>
                  </a:solidFill>
                  <a:ea typeface="Arial"/>
                  <a:cs typeface="Arial"/>
                  <a:sym typeface="Arial"/>
                </a:rPr>
                <a:t> τα</a:t>
              </a:r>
              <a:r>
                <a:rPr lang="en-US" sz="2400" b="1" kern="0" dirty="0">
                  <a:solidFill>
                    <a:srgbClr val="080301"/>
                  </a:solidFill>
                  <a:ea typeface="Arial"/>
                  <a:cs typeface="Arial"/>
                  <a:sym typeface="Arial"/>
                </a:rPr>
                <a:t> </a:t>
              </a:r>
              <a:r>
                <a:rPr lang="en-US" sz="2400" b="1" kern="0" dirty="0" err="1">
                  <a:solidFill>
                    <a:srgbClr val="080301"/>
                  </a:solidFill>
                  <a:ea typeface="Arial"/>
                  <a:cs typeface="Arial"/>
                  <a:sym typeface="Arial"/>
                </a:rPr>
                <a:t>ορόσημ</a:t>
              </a:r>
              <a:r>
                <a:rPr lang="en-US" sz="2400" b="1" kern="0" dirty="0">
                  <a:solidFill>
                    <a:srgbClr val="080301"/>
                  </a:solidFill>
                  <a:ea typeface="Arial"/>
                  <a:cs typeface="Arial"/>
                  <a:sym typeface="Arial"/>
                </a:rPr>
                <a:t>α </a:t>
              </a:r>
              <a:r>
                <a:rPr lang="en-US" sz="2400" kern="0" dirty="0">
                  <a:solidFill>
                    <a:srgbClr val="080301"/>
                  </a:solidFill>
                  <a:ea typeface="Arial"/>
                  <a:cs typeface="Arial"/>
                  <a:sym typeface="Arial"/>
                </a:rPr>
                <a:t>ξεκινώντας από τον τελικό σας στόχο και προχωρώντας προς τα πίσω.</a:t>
              </a:r>
              <a:endParaRPr sz="1400" kern="0" dirty="0">
                <a:solidFill>
                  <a:srgbClr val="000000"/>
                </a:solidFill>
                <a:cs typeface="Arial"/>
                <a:sym typeface="Arial"/>
              </a:endParaRPr>
            </a:p>
          </p:txBody>
        </p:sp>
        <p:sp>
          <p:nvSpPr>
            <p:cNvPr id="199" name="Google Shape;199;p38"/>
            <p:cNvSpPr/>
            <p:nvPr/>
          </p:nvSpPr>
          <p:spPr>
            <a:xfrm>
              <a:off x="0" y="3424029"/>
              <a:ext cx="10935728" cy="730080"/>
            </a:xfrm>
            <a:prstGeom prst="roundRect">
              <a:avLst>
                <a:gd name="adj" fmla="val 16667"/>
              </a:avLst>
            </a:prstGeom>
            <a:solidFill>
              <a:srgbClr val="FCD5F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200;p38"/>
            <p:cNvSpPr txBox="1"/>
            <p:nvPr/>
          </p:nvSpPr>
          <p:spPr>
            <a:xfrm>
              <a:off x="35640" y="3459669"/>
              <a:ext cx="10864448" cy="658800"/>
            </a:xfrm>
            <a:prstGeom prst="rect">
              <a:avLst/>
            </a:prstGeom>
            <a:noFill/>
            <a:ln>
              <a:noFill/>
            </a:ln>
          </p:spPr>
          <p:txBody>
            <a:bodyPr spcFirstLastPara="1" wrap="square" lIns="91425" tIns="91425" rIns="91425" bIns="91425" anchor="ctr" anchorCtr="0">
              <a:noAutofit/>
            </a:bodyPr>
            <a:lstStyle/>
            <a:p>
              <a:pPr>
                <a:lnSpc>
                  <a:spcPct val="90000"/>
                </a:lnSpc>
                <a:buClr>
                  <a:srgbClr val="000000"/>
                </a:buClr>
                <a:buSzPts val="2400"/>
                <a:buFont typeface="Arial"/>
                <a:buNone/>
              </a:pPr>
              <a:r>
                <a:rPr lang="en-US" sz="2400" kern="0" dirty="0">
                  <a:solidFill>
                    <a:srgbClr val="080301"/>
                  </a:solidFill>
                  <a:ea typeface="Arial"/>
                  <a:cs typeface="Arial"/>
                  <a:sym typeface="Arial"/>
                </a:rPr>
                <a:t>Προσδιορίστε </a:t>
              </a:r>
              <a:r>
                <a:rPr lang="en-US" sz="2400" kern="0" dirty="0" err="1">
                  <a:solidFill>
                    <a:srgbClr val="080301"/>
                  </a:solidFill>
                  <a:ea typeface="Arial"/>
                  <a:cs typeface="Arial"/>
                  <a:sym typeface="Arial"/>
                </a:rPr>
                <a:t>τις</a:t>
              </a:r>
              <a:r>
                <a:rPr lang="en-US" sz="2400" b="1" kern="0" dirty="0">
                  <a:solidFill>
                    <a:srgbClr val="080301"/>
                  </a:solidFill>
                  <a:ea typeface="Arial"/>
                  <a:cs typeface="Arial"/>
                  <a:sym typeface="Arial"/>
                </a:rPr>
                <a:t> </a:t>
              </a:r>
              <a:r>
                <a:rPr lang="en-US" sz="2400" b="1" kern="0" dirty="0" err="1">
                  <a:solidFill>
                    <a:srgbClr val="080301"/>
                  </a:solidFill>
                  <a:ea typeface="Arial"/>
                  <a:cs typeface="Arial"/>
                  <a:sym typeface="Arial"/>
                </a:rPr>
                <a:t>ενέργειες</a:t>
              </a:r>
              <a:r>
                <a:rPr lang="en-US" sz="2400" b="1" kern="0" dirty="0">
                  <a:solidFill>
                    <a:srgbClr val="080301"/>
                  </a:solidFill>
                  <a:ea typeface="Arial"/>
                  <a:cs typeface="Arial"/>
                  <a:sym typeface="Arial"/>
                </a:rPr>
                <a:t> </a:t>
              </a:r>
              <a:r>
                <a:rPr lang="en-US" sz="2400" kern="0" dirty="0">
                  <a:solidFill>
                    <a:srgbClr val="080301"/>
                  </a:solidFill>
                  <a:ea typeface="Arial"/>
                  <a:cs typeface="Arial"/>
                  <a:sym typeface="Arial"/>
                </a:rPr>
                <a:t>π</a:t>
              </a:r>
              <a:r>
                <a:rPr lang="en-US" sz="2400" kern="0" dirty="0" err="1">
                  <a:solidFill>
                    <a:srgbClr val="080301"/>
                  </a:solidFill>
                  <a:ea typeface="Arial"/>
                  <a:cs typeface="Arial"/>
                  <a:sym typeface="Arial"/>
                </a:rPr>
                <a:t>ου</a:t>
              </a:r>
              <a:r>
                <a:rPr lang="en-US" sz="2400" kern="0" dirty="0">
                  <a:solidFill>
                    <a:srgbClr val="080301"/>
                  </a:solidFill>
                  <a:ea typeface="Arial"/>
                  <a:cs typeface="Arial"/>
                  <a:sym typeface="Arial"/>
                </a:rPr>
                <a:t> απα</a:t>
              </a:r>
              <a:r>
                <a:rPr lang="en-US" sz="2400" kern="0" dirty="0" err="1">
                  <a:solidFill>
                    <a:srgbClr val="080301"/>
                  </a:solidFill>
                  <a:ea typeface="Arial"/>
                  <a:cs typeface="Arial"/>
                  <a:sym typeface="Arial"/>
                </a:rPr>
                <a:t>ιτούντ</a:t>
              </a:r>
              <a:r>
                <a:rPr lang="en-US" sz="2400" kern="0" dirty="0">
                  <a:solidFill>
                    <a:srgbClr val="080301"/>
                  </a:solidFill>
                  <a:ea typeface="Arial"/>
                  <a:cs typeface="Arial"/>
                  <a:sym typeface="Arial"/>
                </a:rPr>
                <a:t>αι για την αντιμετώπιση της βασικής αιτίας και των δευτερευουσών αιτιών.</a:t>
              </a:r>
              <a:endParaRPr sz="1400" kern="0" dirty="0">
                <a:solidFill>
                  <a:srgbClr val="000000"/>
                </a:solidFill>
                <a:cs typeface="Arial"/>
                <a:sym typeface="Arial"/>
              </a:endParaRPr>
            </a:p>
          </p:txBody>
        </p:sp>
        <p:sp>
          <p:nvSpPr>
            <p:cNvPr id="201" name="Google Shape;201;p38"/>
            <p:cNvSpPr/>
            <p:nvPr/>
          </p:nvSpPr>
          <p:spPr>
            <a:xfrm>
              <a:off x="0" y="4266429"/>
              <a:ext cx="10935728" cy="730080"/>
            </a:xfrm>
            <a:prstGeom prst="roundRect">
              <a:avLst>
                <a:gd name="adj" fmla="val 16667"/>
              </a:avLst>
            </a:prstGeom>
            <a:solidFill>
              <a:srgbClr val="A987F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02;p38"/>
            <p:cNvSpPr txBox="1"/>
            <p:nvPr/>
          </p:nvSpPr>
          <p:spPr>
            <a:xfrm>
              <a:off x="35640" y="4302069"/>
              <a:ext cx="10864448" cy="658800"/>
            </a:xfrm>
            <a:prstGeom prst="rect">
              <a:avLst/>
            </a:prstGeom>
            <a:noFill/>
            <a:ln>
              <a:noFill/>
            </a:ln>
          </p:spPr>
          <p:txBody>
            <a:bodyPr spcFirstLastPara="1" wrap="square" lIns="91425" tIns="91425" rIns="91425" bIns="91425" anchor="ctr" anchorCtr="0">
              <a:noAutofit/>
            </a:bodyPr>
            <a:lstStyle/>
            <a:p>
              <a:pPr>
                <a:lnSpc>
                  <a:spcPct val="90000"/>
                </a:lnSpc>
                <a:buClr>
                  <a:srgbClr val="000000"/>
                </a:buClr>
                <a:buSzPts val="2400"/>
                <a:buFont typeface="Arial"/>
                <a:buNone/>
              </a:pPr>
              <a:r>
                <a:rPr lang="en-US" sz="2400" kern="0" dirty="0" err="1">
                  <a:solidFill>
                    <a:srgbClr val="080301"/>
                  </a:solidFill>
                  <a:ea typeface="Arial"/>
                  <a:cs typeface="Arial"/>
                  <a:sym typeface="Arial"/>
                </a:rPr>
                <a:t>Προσθέστε</a:t>
              </a:r>
              <a:r>
                <a:rPr lang="en-US" sz="2400" kern="0" dirty="0">
                  <a:solidFill>
                    <a:srgbClr val="080301"/>
                  </a:solidFill>
                  <a:ea typeface="Arial"/>
                  <a:cs typeface="Arial"/>
                  <a:sym typeface="Arial"/>
                </a:rPr>
                <a:t> </a:t>
              </a:r>
              <a:r>
                <a:rPr lang="en-US" sz="2400" kern="0" dirty="0" err="1">
                  <a:solidFill>
                    <a:srgbClr val="080301"/>
                  </a:solidFill>
                  <a:ea typeface="Arial"/>
                  <a:cs typeface="Arial"/>
                  <a:sym typeface="Arial"/>
                </a:rPr>
                <a:t>στρ</a:t>
              </a:r>
              <a:r>
                <a:rPr lang="en-US" sz="2400" kern="0" dirty="0">
                  <a:solidFill>
                    <a:srgbClr val="080301"/>
                  </a:solidFill>
                  <a:ea typeface="Arial"/>
                  <a:cs typeface="Arial"/>
                  <a:sym typeface="Arial"/>
                </a:rPr>
                <a:t>ατηγικές του</a:t>
              </a:r>
              <a:r>
                <a:rPr lang="en-US" sz="2400" b="1" kern="0" dirty="0">
                  <a:solidFill>
                    <a:srgbClr val="080301"/>
                  </a:solidFill>
                  <a:ea typeface="Arial"/>
                  <a:cs typeface="Arial"/>
                  <a:sym typeface="Arial"/>
                </a:rPr>
                <a:t> σχεδίου Β </a:t>
              </a:r>
              <a:r>
                <a:rPr lang="en-US" sz="2400" kern="0" dirty="0">
                  <a:solidFill>
                    <a:srgbClr val="080301"/>
                  </a:solidFill>
                  <a:ea typeface="Arial"/>
                  <a:cs typeface="Arial"/>
                  <a:sym typeface="Arial"/>
                </a:rPr>
                <a:t>για την αντιμετώπιση πιθανών εμποδίων.</a:t>
              </a:r>
              <a:endParaRPr sz="2800" kern="0" dirty="0">
                <a:solidFill>
                  <a:srgbClr val="080301"/>
                </a:solidFill>
                <a:ea typeface="Arial"/>
                <a:cs typeface="Arial"/>
                <a:sym typeface="Arial"/>
              </a:endParaRPr>
            </a:p>
          </p:txBody>
        </p:sp>
      </p:grpSp>
    </p:spTree>
    <p:extLst>
      <p:ext uri="{BB962C8B-B14F-4D97-AF65-F5344CB8AC3E}">
        <p14:creationId xmlns:p14="http://schemas.microsoft.com/office/powerpoint/2010/main" val="1879180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sz="2800" b="1" dirty="0" err="1"/>
              <a:t>Ερωτήσεις</a:t>
            </a:r>
            <a:r>
              <a:rPr lang="en-US" sz="2800" b="1" dirty="0"/>
              <a:t> </a:t>
            </a:r>
            <a:r>
              <a:rPr lang="el-GR" sz="2800" b="1" dirty="0" smtClean="0"/>
              <a:t>Α</a:t>
            </a:r>
            <a:r>
              <a:rPr lang="en-US" sz="2800" b="1" dirty="0" err="1" smtClean="0"/>
              <a:t>ξιολόγησης</a:t>
            </a:r>
            <a:r>
              <a:rPr lang="en-US" sz="2800" b="1" dirty="0" smtClean="0"/>
              <a:t> </a:t>
            </a:r>
            <a:endParaRPr sz="2800" b="1" dirty="0"/>
          </a:p>
        </p:txBody>
      </p:sp>
      <p:graphicFrame>
        <p:nvGraphicFramePr>
          <p:cNvPr id="208" name="Google Shape;208;p39"/>
          <p:cNvGraphicFramePr/>
          <p:nvPr>
            <p:extLst>
              <p:ext uri="{D42A27DB-BD31-4B8C-83A1-F6EECF244321}">
                <p14:modId xmlns:p14="http://schemas.microsoft.com/office/powerpoint/2010/main" val="2176651846"/>
              </p:ext>
            </p:extLst>
          </p:nvPr>
        </p:nvGraphicFramePr>
        <p:xfrm>
          <a:off x="358345" y="939114"/>
          <a:ext cx="11684000" cy="5915340"/>
        </p:xfrm>
        <a:graphic>
          <a:graphicData uri="http://schemas.openxmlformats.org/drawingml/2006/table">
            <a:tbl>
              <a:tblPr>
                <a:noFill/>
              </a:tblPr>
              <a:tblGrid>
                <a:gridCol w="5842000"/>
                <a:gridCol w="5842000"/>
              </a:tblGrid>
              <a:tr h="330625">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dirty="0" err="1"/>
                        <a:t>Ερώτηση</a:t>
                      </a:r>
                      <a:endParaRPr sz="1400" u="none" strike="noStrike" cap="none" dirty="0"/>
                    </a:p>
                  </a:txBody>
                  <a:tcPr marL="88200" marR="88200" marT="44100" marB="44100"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t>Επιλογές</a:t>
                      </a:r>
                      <a:endParaRPr sz="1400" u="none" strike="noStrike" cap="none"/>
                    </a:p>
                  </a:txBody>
                  <a:tcPr marL="88200" marR="88200" marT="44100" marB="44100" anchor="ctr"/>
                </a:tc>
              </a:tr>
              <a:tr h="798450">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dirty="0" err="1"/>
                        <a:t>Ε1</a:t>
                      </a:r>
                      <a:r>
                        <a:rPr lang="en-US" sz="1400" b="1" u="none" strike="noStrike" cap="none" dirty="0"/>
                        <a:t>. Τι </a:t>
                      </a:r>
                      <a:r>
                        <a:rPr lang="en-US" sz="1400" b="1" u="none" strike="noStrike" cap="none" dirty="0" err="1"/>
                        <a:t>σημ</a:t>
                      </a:r>
                      <a:r>
                        <a:rPr lang="en-US" sz="1400" b="1" u="none" strike="noStrike" cap="none" dirty="0"/>
                        <a:t>αίνει το ακρωνύμιο SMART στο πλαίσιο των στόχων SMART;</a:t>
                      </a:r>
                      <a:endParaRPr sz="1400" u="none" strike="noStrike" cap="none" dirty="0"/>
                    </a:p>
                  </a:txBody>
                  <a:tcPr marL="88200" marR="88200" marT="44100" marB="44100"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a:t>• </a:t>
                      </a:r>
                      <a:r>
                        <a:rPr lang="en-US" sz="1400" u="none" strike="noStrike" cap="none" dirty="0" smtClean="0"/>
                        <a:t>Πρότυπο</a:t>
                      </a:r>
                      <a:r>
                        <a:rPr lang="el-GR" sz="1400" u="none" strike="noStrike" cap="none" dirty="0" smtClean="0"/>
                        <a:t>ι</a:t>
                      </a:r>
                      <a:r>
                        <a:rPr lang="en-US" sz="1400" u="none" strike="noStrike" cap="none" dirty="0" smtClean="0"/>
                        <a:t>, </a:t>
                      </a:r>
                      <a:r>
                        <a:rPr lang="en-US" sz="1400" u="none" strike="noStrike" cap="none" dirty="0" err="1" smtClean="0"/>
                        <a:t>Μετρήσιμο</a:t>
                      </a:r>
                      <a:r>
                        <a:rPr lang="el-GR" sz="1400" u="none" strike="noStrike" cap="none" dirty="0" smtClean="0"/>
                        <a:t>ι</a:t>
                      </a:r>
                      <a:r>
                        <a:rPr lang="en-US" sz="1400" u="none" strike="noStrike" cap="none" dirty="0" smtClean="0"/>
                        <a:t>, </a:t>
                      </a:r>
                      <a:r>
                        <a:rPr lang="en-US" sz="1400" u="none" strike="noStrike" cap="none" dirty="0" err="1" smtClean="0"/>
                        <a:t>Ευθυγρ</a:t>
                      </a:r>
                      <a:r>
                        <a:rPr lang="en-US" sz="1400" u="none" strike="noStrike" cap="none" dirty="0" smtClean="0"/>
                        <a:t>αμμισμένο</a:t>
                      </a:r>
                      <a:r>
                        <a:rPr lang="el-GR" sz="1400" u="none" strike="noStrike" cap="none" dirty="0" smtClean="0"/>
                        <a:t>ι</a:t>
                      </a:r>
                      <a:r>
                        <a:rPr lang="en-US" sz="1400" u="none" strike="noStrike" cap="none" dirty="0" smtClean="0"/>
                        <a:t>, </a:t>
                      </a:r>
                      <a:r>
                        <a:rPr lang="en-US" sz="1400" u="none" strike="noStrike" cap="none" dirty="0" err="1" smtClean="0"/>
                        <a:t>Αυστηρ</a:t>
                      </a:r>
                      <a:r>
                        <a:rPr lang="el-GR" sz="1400" u="none" strike="noStrike" cap="none" dirty="0" err="1" smtClean="0"/>
                        <a:t>οί</a:t>
                      </a:r>
                      <a:r>
                        <a:rPr lang="en-US" sz="1400" u="none" strike="noStrike" cap="none" dirty="0" smtClean="0"/>
                        <a:t>, Απτ</a:t>
                      </a:r>
                      <a:r>
                        <a:rPr lang="el-GR" sz="1400" u="none" strike="noStrike" cap="none" dirty="0" err="1" smtClean="0"/>
                        <a:t>οί</a:t>
                      </a:r>
                      <a:r>
                        <a:rPr lang="en-US" sz="1400" u="none" strike="noStrike" cap="none" dirty="0" smtClean="0"/>
                        <a:t> </a:t>
                      </a:r>
                      <a:r>
                        <a:rPr lang="en-US" sz="1400" u="none" strike="noStrike" cap="none" dirty="0"/>
                        <a:t>• </a:t>
                      </a:r>
                      <a:r>
                        <a:rPr lang="en-US" sz="1400" u="none" strike="noStrike" cap="none" dirty="0" smtClean="0"/>
                        <a:t>Συγκεκριμένο</a:t>
                      </a:r>
                      <a:r>
                        <a:rPr lang="el-GR" sz="1400" u="none" strike="noStrike" cap="none" dirty="0" smtClean="0"/>
                        <a:t>ι</a:t>
                      </a:r>
                      <a:r>
                        <a:rPr lang="en-US" sz="1400" u="none" strike="noStrike" cap="none" dirty="0" smtClean="0"/>
                        <a:t>, </a:t>
                      </a:r>
                      <a:r>
                        <a:rPr lang="en-US" sz="1400" u="none" strike="noStrike" cap="none" dirty="0" err="1" smtClean="0"/>
                        <a:t>Μετρήσιμο</a:t>
                      </a:r>
                      <a:r>
                        <a:rPr lang="el-GR" sz="1400" u="none" strike="noStrike" cap="none" dirty="0" smtClean="0"/>
                        <a:t>ι</a:t>
                      </a:r>
                      <a:r>
                        <a:rPr lang="en-US" sz="1400" u="none" strike="noStrike" cap="none" dirty="0" smtClean="0"/>
                        <a:t>, </a:t>
                      </a:r>
                      <a:r>
                        <a:rPr lang="en-US" sz="1400" u="none" strike="noStrike" cap="none" dirty="0" err="1" smtClean="0"/>
                        <a:t>Ακρι</a:t>
                      </a:r>
                      <a:r>
                        <a:rPr lang="en-US" sz="1400" u="none" strike="noStrike" cap="none" dirty="0" smtClean="0"/>
                        <a:t>β</a:t>
                      </a:r>
                      <a:r>
                        <a:rPr lang="el-GR" sz="1400" u="none" strike="noStrike" cap="none" dirty="0" err="1" smtClean="0"/>
                        <a:t>εί</a:t>
                      </a:r>
                      <a:r>
                        <a:rPr lang="en-US" sz="1400" u="none" strike="noStrike" cap="none" dirty="0" smtClean="0"/>
                        <a:t>ς</a:t>
                      </a:r>
                      <a:r>
                        <a:rPr lang="en-US" sz="1400" u="none" strike="noStrike" cap="none" dirty="0"/>
                        <a:t>, </a:t>
                      </a:r>
                      <a:r>
                        <a:rPr lang="en-US" sz="1400" u="none" strike="noStrike" cap="none" dirty="0" err="1" smtClean="0"/>
                        <a:t>Αυστηρ</a:t>
                      </a:r>
                      <a:r>
                        <a:rPr lang="el-GR" sz="1400" u="none" strike="noStrike" cap="none" dirty="0" err="1" smtClean="0"/>
                        <a:t>οί</a:t>
                      </a:r>
                      <a:r>
                        <a:rPr lang="en-US" sz="1400" u="none" strike="noStrike" cap="none" dirty="0" smtClean="0"/>
                        <a:t>, </a:t>
                      </a:r>
                      <a:r>
                        <a:rPr lang="en-US" sz="1400" u="none" strike="noStrike" cap="none" dirty="0"/>
                        <a:t>Χρονικά </a:t>
                      </a:r>
                      <a:r>
                        <a:rPr lang="en-US" sz="1400" u="none" strike="noStrike" cap="none" dirty="0" smtClean="0"/>
                        <a:t>π</a:t>
                      </a:r>
                      <a:r>
                        <a:rPr lang="en-US" sz="1400" u="none" strike="noStrike" cap="none" dirty="0" err="1" smtClean="0"/>
                        <a:t>ροσδιορισμένο</a:t>
                      </a:r>
                      <a:r>
                        <a:rPr lang="el-GR" sz="1400" u="none" strike="noStrike" cap="none" dirty="0" smtClean="0"/>
                        <a:t>ι</a:t>
                      </a:r>
                      <a:r>
                        <a:rPr lang="en-US" sz="1400" u="none" strike="noStrike" cap="none" dirty="0" smtClean="0"/>
                        <a:t> </a:t>
                      </a:r>
                      <a:r>
                        <a:rPr lang="en-US" sz="1400" u="none" strike="noStrike" cap="none" dirty="0"/>
                        <a:t>• </a:t>
                      </a:r>
                      <a:r>
                        <a:rPr lang="en-US" sz="1400" u="none" strike="noStrike" cap="none" dirty="0" err="1" smtClean="0"/>
                        <a:t>Συγκεκριμένο</a:t>
                      </a:r>
                      <a:r>
                        <a:rPr lang="el-GR" sz="1400" u="none" strike="noStrike" cap="none" dirty="0" smtClean="0"/>
                        <a:t>ι</a:t>
                      </a:r>
                      <a:r>
                        <a:rPr lang="en-US" sz="1400" u="none" strike="noStrike" cap="none" dirty="0" smtClean="0"/>
                        <a:t>, </a:t>
                      </a:r>
                      <a:r>
                        <a:rPr lang="en-US" sz="1400" u="none" strike="noStrike" cap="none" dirty="0" err="1" smtClean="0"/>
                        <a:t>Μετρήσιμο</a:t>
                      </a:r>
                      <a:r>
                        <a:rPr lang="el-GR" sz="1400" u="none" strike="noStrike" cap="none" dirty="0" smtClean="0"/>
                        <a:t>ι</a:t>
                      </a:r>
                      <a:r>
                        <a:rPr lang="en-US" sz="1400" u="none" strike="noStrike" cap="none" dirty="0" smtClean="0"/>
                        <a:t>, </a:t>
                      </a:r>
                      <a:r>
                        <a:rPr lang="en-US" sz="1400" u="none" strike="noStrike" cap="none" dirty="0" err="1" smtClean="0"/>
                        <a:t>Εφικτ</a:t>
                      </a:r>
                      <a:r>
                        <a:rPr lang="el-GR" sz="1400" u="none" strike="noStrike" cap="none" dirty="0" err="1" smtClean="0"/>
                        <a:t>οί</a:t>
                      </a:r>
                      <a:r>
                        <a:rPr lang="en-US" sz="1400" u="none" strike="noStrike" cap="none" dirty="0" smtClean="0"/>
                        <a:t>, </a:t>
                      </a:r>
                      <a:r>
                        <a:rPr lang="en-US" sz="1400" u="none" strike="noStrike" cap="none" dirty="0" err="1" smtClean="0"/>
                        <a:t>Σχετικ</a:t>
                      </a:r>
                      <a:r>
                        <a:rPr lang="el-GR" sz="1400" u="none" strike="noStrike" cap="none" dirty="0" err="1" smtClean="0"/>
                        <a:t>οί</a:t>
                      </a:r>
                      <a:r>
                        <a:rPr lang="en-US" sz="1400" u="none" strike="noStrike" cap="none" dirty="0" smtClean="0"/>
                        <a:t>, </a:t>
                      </a:r>
                      <a:r>
                        <a:rPr lang="en-US" sz="1400" u="none" strike="noStrike" cap="none" dirty="0"/>
                        <a:t>Χρονικά </a:t>
                      </a:r>
                      <a:r>
                        <a:rPr lang="en-US" sz="1400" u="none" strike="noStrike" cap="none" dirty="0" smtClean="0"/>
                        <a:t>π</a:t>
                      </a:r>
                      <a:r>
                        <a:rPr lang="en-US" sz="1400" u="none" strike="noStrike" cap="none" dirty="0" err="1" smtClean="0"/>
                        <a:t>ροσδιορισμένο</a:t>
                      </a:r>
                      <a:r>
                        <a:rPr lang="el-GR" sz="1400" u="none" strike="noStrike" cap="none" dirty="0" smtClean="0"/>
                        <a:t>ι</a:t>
                      </a:r>
                      <a:endParaRPr sz="1400" dirty="0"/>
                    </a:p>
                  </a:txBody>
                  <a:tcPr marL="88200" marR="88200" marT="44100" marB="44100" anchor="ctr"/>
                </a:tc>
              </a:tr>
              <a:tr h="1734100">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dirty="0" err="1"/>
                        <a:t>Ε2</a:t>
                      </a:r>
                      <a:r>
                        <a:rPr lang="en-US" sz="1400" b="1" u="none" strike="noStrike" cap="none" dirty="0"/>
                        <a:t>. </a:t>
                      </a:r>
                      <a:r>
                        <a:rPr lang="en-US" sz="1400" b="1" u="none" strike="noStrike" cap="none" dirty="0" err="1"/>
                        <a:t>Ποιος</a:t>
                      </a:r>
                      <a:r>
                        <a:rPr lang="en-US" sz="1400" b="1" u="none" strike="noStrike" cap="none" dirty="0"/>
                        <a:t> από τους παρα</a:t>
                      </a:r>
                      <a:r>
                        <a:rPr lang="en-US" sz="1400" b="1" u="none" strike="noStrike" cap="none" dirty="0" err="1"/>
                        <a:t>κάτω</a:t>
                      </a:r>
                      <a:r>
                        <a:rPr lang="en-US" sz="1400" b="1" u="none" strike="noStrike" cap="none" dirty="0"/>
                        <a:t> </a:t>
                      </a:r>
                      <a:r>
                        <a:rPr lang="en-US" sz="1400" b="1" u="none" strike="noStrike" cap="none" dirty="0" err="1"/>
                        <a:t>είν</a:t>
                      </a:r>
                      <a:r>
                        <a:rPr lang="en-US" sz="1400" b="1" u="none" strike="noStrike" cap="none" dirty="0"/>
                        <a:t>αι ένας στόχος SMART για </a:t>
                      </a:r>
                      <a:r>
                        <a:rPr lang="en-US" sz="1400" b="1" u="none" strike="noStrike" cap="none" dirty="0" smtClean="0"/>
                        <a:t>τη</a:t>
                      </a:r>
                      <a:r>
                        <a:rPr lang="el-GR" sz="1400" b="1" u="none" strike="noStrike" cap="none" dirty="0" smtClean="0"/>
                        <a:t>ν</a:t>
                      </a:r>
                      <a:r>
                        <a:rPr lang="el-GR" sz="1400" b="1" u="none" strike="noStrike" cap="none" baseline="0" dirty="0" smtClean="0"/>
                        <a:t> </a:t>
                      </a:r>
                      <a:r>
                        <a:rPr lang="el-GR" sz="1400" b="1" u="none" strike="noStrike" cap="none" baseline="0" dirty="0" err="1" smtClean="0"/>
                        <a:t>παιχνιδοποίη</a:t>
                      </a:r>
                      <a:r>
                        <a:rPr lang="en-US" sz="1400" b="1" u="none" strike="noStrike" cap="none" dirty="0" err="1" smtClean="0"/>
                        <a:t>ση</a:t>
                      </a:r>
                      <a:r>
                        <a:rPr lang="en-US" sz="1400" b="1" u="none" strike="noStrike" cap="none" dirty="0"/>
                        <a:t>;</a:t>
                      </a:r>
                      <a:endParaRPr sz="1400" u="none" strike="noStrike" cap="none" dirty="0"/>
                    </a:p>
                  </a:txBody>
                  <a:tcPr marL="88200" marR="88200" marT="44100" marB="44100"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a:t>• Θα π</a:t>
                      </a:r>
                      <a:r>
                        <a:rPr lang="en-US" sz="1400" u="none" strike="noStrike" cap="none" dirty="0" err="1"/>
                        <a:t>ροσ</a:t>
                      </a:r>
                      <a:r>
                        <a:rPr lang="en-US" sz="1400" u="none" strike="noStrike" cap="none" dirty="0"/>
                        <a:t>παθήσω να κάνω τα μαθήματά μου πιο διασκεδαστικά χρησιμοποιώντας διαφορετικούς τύπους παιχνιδιών και προκλήσεων καθ' όλη τη διάρκεια του έτους.• Θα σχεδιάσω και θα εφαρμόσω ένα σύστημα ανταμοιβής με βάση τους πόντους στα μαθήματα φυσικών επιστημών μέσα στους επόμενους δύο μήνες, προκειμένου να αυξήσω τη συμμετοχή των </a:t>
                      </a:r>
                      <a:r>
                        <a:rPr lang="el-GR" sz="1400" u="none" strike="noStrike" cap="none" dirty="0" smtClean="0"/>
                        <a:t>μαθητών/-τριών</a:t>
                      </a:r>
                      <a:r>
                        <a:rPr lang="en-US" sz="1400" u="none" strike="noStrike" cap="none" dirty="0" smtClean="0"/>
                        <a:t> </a:t>
                      </a:r>
                      <a:r>
                        <a:rPr lang="en-US" sz="1400" u="none" strike="noStrike" cap="none" dirty="0"/>
                        <a:t>κα</a:t>
                      </a:r>
                      <a:r>
                        <a:rPr lang="en-US" sz="1400" u="none" strike="noStrike" cap="none" dirty="0" err="1"/>
                        <a:t>τά</a:t>
                      </a:r>
                      <a:r>
                        <a:rPr lang="en-US" sz="1400" u="none" strike="noStrike" cap="none" dirty="0"/>
                        <a:t> 20%.• Θα </a:t>
                      </a:r>
                      <a:r>
                        <a:rPr lang="en-US" sz="1400" u="none" strike="noStrike" cap="none" dirty="0" err="1"/>
                        <a:t>χρησιμο</a:t>
                      </a:r>
                      <a:r>
                        <a:rPr lang="en-US" sz="1400" u="none" strike="noStrike" cap="none" dirty="0"/>
                        <a:t>ποιώ διαδικτυακά κουίζ και δραστηριότητες όποτε έχω χρόνο, προκειμένου να κάνω τη μάθηση πιο ευχάριστη για </a:t>
                      </a:r>
                      <a:r>
                        <a:rPr lang="en-US" sz="1400" u="none" strike="noStrike" cap="none" dirty="0" smtClean="0"/>
                        <a:t>τους</a:t>
                      </a:r>
                      <a:r>
                        <a:rPr lang="el-GR" sz="1400" u="none" strike="noStrike" cap="none" dirty="0" smtClean="0"/>
                        <a:t>/τις</a:t>
                      </a:r>
                      <a:r>
                        <a:rPr lang="en-US" sz="1400" u="none" strike="noStrike" cap="none" dirty="0" smtClean="0"/>
                        <a:t> </a:t>
                      </a:r>
                      <a:r>
                        <a:rPr lang="el-GR" sz="1400" u="none" strike="noStrike" cap="none" dirty="0" smtClean="0"/>
                        <a:t>μαθητές/-</a:t>
                      </a:r>
                      <a:r>
                        <a:rPr lang="el-GR" sz="1400" u="none" strike="noStrike" cap="none" dirty="0" err="1" smtClean="0"/>
                        <a:t>τριές</a:t>
                      </a:r>
                      <a:r>
                        <a:rPr lang="en-US" sz="1400" u="none" strike="noStrike" cap="none" dirty="0" smtClean="0"/>
                        <a:t> </a:t>
                      </a:r>
                      <a:r>
                        <a:rPr lang="en-US" sz="1400" u="none" strike="noStrike" cap="none" dirty="0"/>
                        <a:t>μου.</a:t>
                      </a:r>
                      <a:endParaRPr sz="1400" dirty="0"/>
                    </a:p>
                  </a:txBody>
                  <a:tcPr marL="88200" marR="88200" marT="44100" marB="44100" anchor="ctr"/>
                </a:tc>
              </a:tr>
              <a:tr h="1500200">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dirty="0" err="1"/>
                        <a:t>Ε3</a:t>
                      </a:r>
                      <a:r>
                        <a:rPr lang="en-US" sz="1400" b="1" u="none" strike="noStrike" cap="none" dirty="0"/>
                        <a:t>. Ποια αρχή αντικατοπτρίζει καλύτερα τη διαδικασία ανάπτυξης του σχεδίου δράσης;</a:t>
                      </a:r>
                      <a:endParaRPr sz="1400" u="none" strike="noStrike" cap="none" dirty="0"/>
                    </a:p>
                  </a:txBody>
                  <a:tcPr marL="88200" marR="88200" marT="44100" marB="44100"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a:t>• </a:t>
                      </a:r>
                      <a:r>
                        <a:rPr lang="en-US" sz="1400" u="none" strike="noStrike" cap="none" dirty="0" err="1"/>
                        <a:t>Εστιάστε</a:t>
                      </a:r>
                      <a:r>
                        <a:rPr lang="en-US" sz="1400" u="none" strike="noStrike" cap="none" dirty="0"/>
                        <a:t> </a:t>
                      </a:r>
                      <a:r>
                        <a:rPr lang="el-GR" sz="1400" u="none" strike="noStrike" cap="none" dirty="0" smtClean="0"/>
                        <a:t>μόνο</a:t>
                      </a:r>
                      <a:r>
                        <a:rPr lang="en-US" sz="1400" u="none" strike="noStrike" cap="none" dirty="0" smtClean="0"/>
                        <a:t> </a:t>
                      </a:r>
                      <a:r>
                        <a:rPr lang="en-US" sz="1400" u="none" strike="noStrike" cap="none" dirty="0" err="1"/>
                        <a:t>στον</a:t>
                      </a:r>
                      <a:r>
                        <a:rPr lang="en-US" sz="1400" u="none" strike="noStrike" cap="none" dirty="0"/>
                        <a:t> π</a:t>
                      </a:r>
                      <a:r>
                        <a:rPr lang="en-US" sz="1400" u="none" strike="noStrike" cap="none" dirty="0" err="1"/>
                        <a:t>ιο</a:t>
                      </a:r>
                      <a:r>
                        <a:rPr lang="en-US" sz="1400" u="none" strike="noStrike" cap="none" dirty="0"/>
                        <a:t> α</a:t>
                      </a:r>
                      <a:r>
                        <a:rPr lang="en-US" sz="1400" u="none" strike="noStrike" cap="none" dirty="0" err="1"/>
                        <a:t>δύν</a:t>
                      </a:r>
                      <a:r>
                        <a:rPr lang="en-US" sz="1400" u="none" strike="noStrike" cap="none" dirty="0"/>
                        <a:t>αμο τομέα και κατευθύνετε όλους τους πόρους σε αυτόν.• Δώστε προτεραιότητα στον πιο αδύναμο τομέα, αλλά εξετάστε επίσης πώς τα πλεονεκτήματα των τομέων με τις υψηλότερες βαθμολογίες μπορούν να </a:t>
                      </a:r>
                      <a:r>
                        <a:rPr lang="el-GR" sz="1400" u="none" strike="noStrike" cap="none" dirty="0" smtClean="0"/>
                        <a:t>συμβάλουν</a:t>
                      </a:r>
                      <a:r>
                        <a:rPr lang="en-US" sz="1400" u="none" strike="noStrike" cap="none" dirty="0" smtClean="0"/>
                        <a:t> </a:t>
                      </a:r>
                      <a:r>
                        <a:rPr lang="el-GR" sz="1400" u="none" strike="noStrike" cap="none" dirty="0" smtClean="0"/>
                        <a:t>σ</a:t>
                      </a:r>
                      <a:r>
                        <a:rPr lang="en-US" sz="1400" u="none" strike="noStrike" cap="none" dirty="0" err="1" smtClean="0"/>
                        <a:t>τη</a:t>
                      </a:r>
                      <a:r>
                        <a:rPr lang="en-US" sz="1400" u="none" strike="noStrike" cap="none" dirty="0" smtClean="0"/>
                        <a:t> </a:t>
                      </a:r>
                      <a:r>
                        <a:rPr lang="en-US" sz="1400" u="none" strike="noStrike" cap="none" dirty="0"/>
                        <a:t>βελτίωση.• Δώστε προτεραιότητα στον ισχυρότερο τομέα, καθώς οι βελτιώσεις σε αυτόν οδηγούν σε καλύτερα αποτελέσματα σε όλους τους άλλους τομείς.</a:t>
                      </a:r>
                      <a:endParaRPr sz="1400" dirty="0"/>
                    </a:p>
                  </a:txBody>
                  <a:tcPr marL="88200" marR="88200" marT="44100" marB="44100" anchor="ctr"/>
                </a:tc>
              </a:tr>
              <a:tr h="1266275">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dirty="0" err="1"/>
                        <a:t>Ε4</a:t>
                      </a:r>
                      <a:r>
                        <a:rPr lang="en-US" sz="1400" b="1" u="none" strike="noStrike" cap="none" dirty="0"/>
                        <a:t>. Ποια προσέγγιση ταιριάζει καλύτερα με την επιλογή δράσεων για το σχέδιο δράσης;</a:t>
                      </a:r>
                      <a:endParaRPr sz="1400" u="none" strike="noStrike" cap="none" dirty="0"/>
                    </a:p>
                  </a:txBody>
                  <a:tcPr marL="88200" marR="88200" marT="44100" marB="44100" anchor="ctr"/>
                </a:tc>
                <a:tc>
                  <a:txBody>
                    <a:bodyPr/>
                    <a:lstStyle/>
                    <a:p>
                      <a:pPr marL="0" marR="0" lvl="0" indent="0" algn="l" rtl="0">
                        <a:lnSpc>
                          <a:spcPct val="100000"/>
                        </a:lnSpc>
                        <a:spcBef>
                          <a:spcPts val="0"/>
                        </a:spcBef>
                        <a:spcAft>
                          <a:spcPts val="0"/>
                        </a:spcAft>
                        <a:buClr>
                          <a:srgbClr val="000000"/>
                        </a:buClr>
                        <a:buSzPts val="1600"/>
                        <a:buFont typeface="Arial"/>
                        <a:buNone/>
                      </a:pPr>
                      <a:r>
                        <a:rPr lang="en-US" sz="1400" u="none" strike="noStrike" cap="none" dirty="0"/>
                        <a:t>• Προσδιορίστε </a:t>
                      </a:r>
                      <a:r>
                        <a:rPr lang="en-US" sz="1400" u="none" strike="noStrike" cap="none" dirty="0" err="1"/>
                        <a:t>τις</a:t>
                      </a:r>
                      <a:r>
                        <a:rPr lang="en-US" sz="1400" u="none" strike="noStrike" cap="none" dirty="0"/>
                        <a:t> </a:t>
                      </a:r>
                      <a:r>
                        <a:rPr lang="en-US" sz="1400" u="none" strike="noStrike" cap="none" dirty="0" err="1"/>
                        <a:t>δράσεις</a:t>
                      </a:r>
                      <a:r>
                        <a:rPr lang="en-US" sz="1400" u="none" strike="noStrike" cap="none" dirty="0"/>
                        <a:t> </a:t>
                      </a:r>
                      <a:r>
                        <a:rPr lang="en-US" sz="1400" u="none" strike="noStrike" cap="none" dirty="0" err="1"/>
                        <a:t>κυρίως</a:t>
                      </a:r>
                      <a:r>
                        <a:rPr lang="en-US" sz="1400" u="none" strike="noStrike" cap="none" dirty="0"/>
                        <a:t> </a:t>
                      </a:r>
                      <a:r>
                        <a:rPr lang="en-US" sz="1400" u="none" strike="noStrike" cap="none" dirty="0" err="1"/>
                        <a:t>με</a:t>
                      </a:r>
                      <a:r>
                        <a:rPr lang="en-US" sz="1400" u="none" strike="noStrike" cap="none" dirty="0"/>
                        <a:t> β</a:t>
                      </a:r>
                      <a:r>
                        <a:rPr lang="en-US" sz="1400" u="none" strike="noStrike" cap="none" dirty="0" err="1"/>
                        <a:t>άση</a:t>
                      </a:r>
                      <a:r>
                        <a:rPr lang="en-US" sz="1400" u="none" strike="noStrike" cap="none" dirty="0"/>
                        <a:t> </a:t>
                      </a:r>
                      <a:r>
                        <a:rPr lang="en-US" sz="1400" u="none" strike="noStrike" cap="none" dirty="0" err="1" smtClean="0"/>
                        <a:t>τη</a:t>
                      </a:r>
                      <a:r>
                        <a:rPr lang="en-US" sz="1400" u="none" strike="noStrike" cap="none" dirty="0" smtClean="0"/>
                        <a:t> </a:t>
                      </a:r>
                      <a:r>
                        <a:rPr lang="en-US" sz="1400" u="none" strike="noStrike" cap="none" dirty="0"/>
                        <a:t>βα</a:t>
                      </a:r>
                      <a:r>
                        <a:rPr lang="en-US" sz="1400" u="none" strike="noStrike" cap="none" dirty="0" err="1"/>
                        <a:t>σική</a:t>
                      </a:r>
                      <a:r>
                        <a:rPr lang="en-US" sz="1400" u="none" strike="noStrike" cap="none" dirty="0"/>
                        <a:t> α</a:t>
                      </a:r>
                      <a:r>
                        <a:rPr lang="en-US" sz="1400" u="none" strike="noStrike" cap="none" dirty="0" err="1"/>
                        <a:t>ιτί</a:t>
                      </a:r>
                      <a:r>
                        <a:rPr lang="en-US" sz="1400" u="none" strike="noStrike" cap="none" dirty="0"/>
                        <a:t>α της τρέχουσας </a:t>
                      </a:r>
                      <a:r>
                        <a:rPr lang="en-US" sz="1400" u="none" strike="noStrike" cap="none" dirty="0" smtClean="0"/>
                        <a:t>κατάστασης </a:t>
                      </a:r>
                      <a:r>
                        <a:rPr lang="en-US" sz="1400" u="none" strike="noStrike" cap="none" dirty="0"/>
                        <a:t>λαμβάνοντας </a:t>
                      </a:r>
                      <a:r>
                        <a:rPr lang="el-GR" sz="1400" u="none" strike="noStrike" cap="none" dirty="0" err="1" smtClean="0"/>
                        <a:t>συγχρόνω</a:t>
                      </a:r>
                      <a:r>
                        <a:rPr lang="en-US" sz="1400" u="none" strike="noStrike" cap="none" dirty="0" smtClean="0"/>
                        <a:t>ς </a:t>
                      </a:r>
                      <a:r>
                        <a:rPr lang="en-US" sz="1400" u="none" strike="noStrike" cap="none" dirty="0"/>
                        <a:t>υπόψη άλλες επιρροές.• Εστιάστε σε δράσεις που μπορούν να υλοποιηθούν γρήγορα για να δημιουργήσετε δυναμική.• Επιλέξτε δράσεις που </a:t>
                      </a:r>
                      <a:r>
                        <a:rPr lang="el-GR" sz="1400" u="none" strike="noStrike" cap="none" dirty="0" err="1" smtClean="0"/>
                        <a:t>στηρ</a:t>
                      </a:r>
                      <a:r>
                        <a:rPr lang="en-US" sz="1400" u="none" strike="noStrike" cap="none" dirty="0" err="1" smtClean="0"/>
                        <a:t>ίζοντ</a:t>
                      </a:r>
                      <a:r>
                        <a:rPr lang="en-US" sz="1400" u="none" strike="noStrike" cap="none" dirty="0" smtClean="0"/>
                        <a:t>αι </a:t>
                      </a:r>
                      <a:r>
                        <a:rPr lang="en-US" sz="1400" u="none" strike="noStrike" cap="none" dirty="0"/>
                        <a:t>στα δυνατά σημεία των τομέων με την υψηλότερη βαθμολογία.</a:t>
                      </a:r>
                      <a:endParaRPr sz="1400" dirty="0"/>
                    </a:p>
                  </a:txBody>
                  <a:tcPr marL="88200" marR="88200" marT="44100" marB="44100" anchor="ctr"/>
                </a:tc>
              </a:tr>
            </a:tbl>
          </a:graphicData>
        </a:graphic>
      </p:graphicFrame>
    </p:spTree>
    <p:extLst>
      <p:ext uri="{BB962C8B-B14F-4D97-AF65-F5344CB8AC3E}">
        <p14:creationId xmlns:p14="http://schemas.microsoft.com/office/powerpoint/2010/main" val="80437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0"/>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sz="2800" b="1"/>
              <a:t>Αξιολόγηση</a:t>
            </a:r>
            <a:endParaRPr sz="2800"/>
          </a:p>
        </p:txBody>
      </p:sp>
      <p:grpSp>
        <p:nvGrpSpPr>
          <p:cNvPr id="214" name="Google Shape;214;p40"/>
          <p:cNvGrpSpPr/>
          <p:nvPr/>
        </p:nvGrpSpPr>
        <p:grpSpPr>
          <a:xfrm>
            <a:off x="-5170637" y="111860"/>
            <a:ext cx="16709460" cy="6915513"/>
            <a:chOff x="-5763761" y="-889038"/>
            <a:chExt cx="16709460" cy="6915513"/>
          </a:xfrm>
        </p:grpSpPr>
        <p:sp>
          <p:nvSpPr>
            <p:cNvPr id="215" name="Google Shape;215;p40"/>
            <p:cNvSpPr/>
            <p:nvPr/>
          </p:nvSpPr>
          <p:spPr>
            <a:xfrm>
              <a:off x="-5763761" y="-889038"/>
              <a:ext cx="6915513" cy="6915513"/>
            </a:xfrm>
            <a:prstGeom prst="blockArc">
              <a:avLst>
                <a:gd name="adj1" fmla="val 18900000"/>
                <a:gd name="adj2" fmla="val 2700000"/>
                <a:gd name="adj3" fmla="val 312"/>
              </a:avLst>
            </a:prstGeom>
            <a:no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 name="Google Shape;216;p40"/>
            <p:cNvSpPr/>
            <p:nvPr/>
          </p:nvSpPr>
          <p:spPr>
            <a:xfrm>
              <a:off x="944389" y="733934"/>
              <a:ext cx="10001310" cy="1467662"/>
            </a:xfrm>
            <a:prstGeom prst="rect">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 name="Google Shape;217;p40"/>
            <p:cNvSpPr txBox="1"/>
            <p:nvPr/>
          </p:nvSpPr>
          <p:spPr>
            <a:xfrm>
              <a:off x="944389" y="733934"/>
              <a:ext cx="10001310" cy="1467662"/>
            </a:xfrm>
            <a:prstGeom prst="rect">
              <a:avLst/>
            </a:prstGeom>
            <a:noFill/>
            <a:ln>
              <a:noFill/>
            </a:ln>
          </p:spPr>
          <p:txBody>
            <a:bodyPr spcFirstLastPara="1" wrap="square" lIns="1164950" tIns="50800" rIns="50800" bIns="50800" anchor="ctr" anchorCtr="0">
              <a:noAutofit/>
            </a:bodyPr>
            <a:lstStyle/>
            <a:p>
              <a:pPr>
                <a:lnSpc>
                  <a:spcPct val="90000"/>
                </a:lnSpc>
                <a:buClr>
                  <a:srgbClr val="000000"/>
                </a:buClr>
                <a:buSzPts val="2000"/>
                <a:buFont typeface="Arial"/>
                <a:buNone/>
              </a:pPr>
              <a:r>
                <a:rPr lang="en-US" sz="2000" b="1" kern="0" dirty="0" err="1">
                  <a:solidFill>
                    <a:srgbClr val="080301"/>
                  </a:solidFill>
                  <a:ea typeface="Arial"/>
                  <a:cs typeface="Arial"/>
                  <a:sym typeface="Arial"/>
                </a:rPr>
                <a:t>Ε1</a:t>
              </a:r>
              <a:r>
                <a:rPr lang="en-US" sz="2000" b="1" kern="0" dirty="0">
                  <a:solidFill>
                    <a:srgbClr val="080301"/>
                  </a:solidFill>
                  <a:ea typeface="Arial"/>
                  <a:cs typeface="Arial"/>
                  <a:sym typeface="Arial"/>
                </a:rPr>
                <a:t>. Τι </a:t>
              </a:r>
              <a:r>
                <a:rPr lang="en-US" sz="2000" b="1" kern="0" dirty="0" err="1">
                  <a:solidFill>
                    <a:srgbClr val="080301"/>
                  </a:solidFill>
                  <a:ea typeface="Arial"/>
                  <a:cs typeface="Arial"/>
                  <a:sym typeface="Arial"/>
                </a:rPr>
                <a:t>σημ</a:t>
              </a:r>
              <a:r>
                <a:rPr lang="en-US" sz="2000" b="1" kern="0" dirty="0">
                  <a:solidFill>
                    <a:srgbClr val="080301"/>
                  </a:solidFill>
                  <a:ea typeface="Arial"/>
                  <a:cs typeface="Arial"/>
                  <a:sym typeface="Arial"/>
                </a:rPr>
                <a:t>αίνει </a:t>
              </a:r>
              <a:r>
                <a:rPr lang="el-GR" sz="2000" b="1" kern="0" dirty="0" smtClean="0">
                  <a:solidFill>
                    <a:srgbClr val="080301"/>
                  </a:solidFill>
                  <a:ea typeface="Arial"/>
                  <a:cs typeface="Arial"/>
                  <a:sym typeface="Arial"/>
                </a:rPr>
                <a:t>το ακρωνύμιο </a:t>
              </a:r>
              <a:r>
                <a:rPr lang="en-US" sz="2000" b="1" kern="0" dirty="0" smtClean="0">
                  <a:solidFill>
                    <a:srgbClr val="080301"/>
                  </a:solidFill>
                  <a:ea typeface="Arial"/>
                  <a:cs typeface="Arial"/>
                  <a:sym typeface="Arial"/>
                </a:rPr>
                <a:t>SMART</a:t>
              </a:r>
              <a:r>
                <a:rPr lang="en-US" sz="2000" b="1" kern="0" dirty="0">
                  <a:solidFill>
                    <a:srgbClr val="080301"/>
                  </a:solidFill>
                  <a:ea typeface="Arial"/>
                  <a:cs typeface="Arial"/>
                  <a:sym typeface="Arial"/>
                </a:rPr>
                <a:t>;</a:t>
              </a:r>
              <a:r>
                <a:rPr lang="en-US" sz="2000" kern="0" dirty="0">
                  <a:solidFill>
                    <a:srgbClr val="080301"/>
                  </a:solidFill>
                  <a:ea typeface="Arial"/>
                  <a:cs typeface="Arial"/>
                  <a:sym typeface="Arial"/>
                </a:rPr>
                <a:t/>
              </a:r>
              <a:br>
                <a:rPr lang="en-US" sz="2000" kern="0" dirty="0">
                  <a:solidFill>
                    <a:srgbClr val="080301"/>
                  </a:solidFill>
                  <a:ea typeface="Arial"/>
                  <a:cs typeface="Arial"/>
                  <a:sym typeface="Arial"/>
                </a:rPr>
              </a:br>
              <a:r>
                <a:rPr lang="en-US" sz="2000" kern="0" dirty="0">
                  <a:solidFill>
                    <a:srgbClr val="080301"/>
                  </a:solidFill>
                  <a:ea typeface="Arial"/>
                  <a:cs typeface="Arial"/>
                  <a:sym typeface="Arial"/>
                </a:rPr>
                <a:t>• </a:t>
              </a:r>
              <a:r>
                <a:rPr lang="el-GR" sz="2000" kern="0" dirty="0">
                  <a:solidFill>
                    <a:srgbClr val="080301"/>
                  </a:solidFill>
                  <a:ea typeface="Arial"/>
                  <a:cs typeface="Arial"/>
                  <a:sym typeface="Arial"/>
                </a:rPr>
                <a:t>Πρότυποι, Μετρήσιμοι, Ευθυγραμμισμένοι, Αυστηροί, Απτοί</a:t>
              </a:r>
              <a:r>
                <a:rPr lang="en-US" sz="2000" kern="0" dirty="0">
                  <a:solidFill>
                    <a:srgbClr val="080301"/>
                  </a:solidFill>
                  <a:ea typeface="Arial"/>
                  <a:cs typeface="Arial"/>
                  <a:sym typeface="Arial"/>
                </a:rPr>
                <a:t/>
              </a:r>
              <a:br>
                <a:rPr lang="en-US" sz="2000" kern="0" dirty="0">
                  <a:solidFill>
                    <a:srgbClr val="080301"/>
                  </a:solidFill>
                  <a:ea typeface="Arial"/>
                  <a:cs typeface="Arial"/>
                  <a:sym typeface="Arial"/>
                </a:rPr>
              </a:br>
              <a:r>
                <a:rPr lang="en-US" sz="2000" kern="0" dirty="0">
                  <a:solidFill>
                    <a:srgbClr val="080301"/>
                  </a:solidFill>
                  <a:ea typeface="Arial"/>
                  <a:cs typeface="Arial"/>
                  <a:sym typeface="Arial"/>
                </a:rPr>
                <a:t>• </a:t>
              </a:r>
              <a:r>
                <a:rPr lang="el-GR" sz="2000" kern="0" dirty="0">
                  <a:solidFill>
                    <a:srgbClr val="080301"/>
                  </a:solidFill>
                  <a:ea typeface="Arial"/>
                  <a:cs typeface="Arial"/>
                  <a:sym typeface="Arial"/>
                </a:rPr>
                <a:t>Συγκεκριμένοι, Μετρήσιμοι, Ακριβείς, Αυστηροί, Χρονικά προσδιορισμένοι</a:t>
              </a:r>
              <a:r>
                <a:rPr lang="en-US" sz="2000" kern="0" dirty="0">
                  <a:solidFill>
                    <a:srgbClr val="080301"/>
                  </a:solidFill>
                  <a:ea typeface="Arial"/>
                  <a:cs typeface="Arial"/>
                  <a:sym typeface="Arial"/>
                </a:rPr>
                <a:t/>
              </a:r>
              <a:br>
                <a:rPr lang="en-US" sz="2000" kern="0" dirty="0">
                  <a:solidFill>
                    <a:srgbClr val="080301"/>
                  </a:solidFill>
                  <a:ea typeface="Arial"/>
                  <a:cs typeface="Arial"/>
                  <a:sym typeface="Arial"/>
                </a:rPr>
              </a:br>
              <a:r>
                <a:rPr lang="en-US" sz="2000" kern="0" dirty="0">
                  <a:solidFill>
                    <a:srgbClr val="080301"/>
                  </a:solidFill>
                  <a:ea typeface="Arial"/>
                  <a:cs typeface="Arial"/>
                  <a:sym typeface="Arial"/>
                </a:rPr>
                <a:t>• </a:t>
              </a:r>
              <a:r>
                <a:rPr lang="en-US" sz="2000" b="1" kern="0" dirty="0" smtClean="0">
                  <a:solidFill>
                    <a:srgbClr val="080301"/>
                  </a:solidFill>
                  <a:ea typeface="Arial"/>
                  <a:cs typeface="Arial"/>
                  <a:sym typeface="Arial"/>
                </a:rPr>
                <a:t>Συγκεκριμένο</a:t>
              </a:r>
              <a:r>
                <a:rPr lang="el-GR" sz="2000" b="1" kern="0" dirty="0" smtClean="0">
                  <a:solidFill>
                    <a:srgbClr val="080301"/>
                  </a:solidFill>
                  <a:ea typeface="Arial"/>
                  <a:cs typeface="Arial"/>
                  <a:sym typeface="Arial"/>
                </a:rPr>
                <a:t>ι</a:t>
              </a:r>
              <a:r>
                <a:rPr lang="en-US" sz="2000" b="1" kern="0" dirty="0" smtClean="0">
                  <a:solidFill>
                    <a:srgbClr val="080301"/>
                  </a:solidFill>
                  <a:ea typeface="Arial"/>
                  <a:cs typeface="Arial"/>
                  <a:sym typeface="Arial"/>
                </a:rPr>
                <a:t>, </a:t>
              </a:r>
              <a:r>
                <a:rPr lang="en-US" sz="2000" b="1" kern="0" dirty="0" err="1" smtClean="0">
                  <a:solidFill>
                    <a:srgbClr val="080301"/>
                  </a:solidFill>
                  <a:ea typeface="Arial"/>
                  <a:cs typeface="Arial"/>
                  <a:sym typeface="Arial"/>
                </a:rPr>
                <a:t>Μετρήσιμο</a:t>
              </a:r>
              <a:r>
                <a:rPr lang="el-GR" sz="2000" b="1" kern="0" dirty="0" smtClean="0">
                  <a:solidFill>
                    <a:srgbClr val="080301"/>
                  </a:solidFill>
                  <a:ea typeface="Arial"/>
                  <a:cs typeface="Arial"/>
                  <a:sym typeface="Arial"/>
                </a:rPr>
                <a:t>ι</a:t>
              </a:r>
              <a:r>
                <a:rPr lang="en-US" sz="2000" b="1" kern="0" dirty="0" smtClean="0">
                  <a:solidFill>
                    <a:srgbClr val="080301"/>
                  </a:solidFill>
                  <a:ea typeface="Arial"/>
                  <a:cs typeface="Arial"/>
                  <a:sym typeface="Arial"/>
                </a:rPr>
                <a:t>, </a:t>
              </a:r>
              <a:r>
                <a:rPr lang="en-US" sz="2000" b="1" kern="0" dirty="0" err="1" smtClean="0">
                  <a:solidFill>
                    <a:srgbClr val="080301"/>
                  </a:solidFill>
                  <a:ea typeface="Arial"/>
                  <a:cs typeface="Arial"/>
                  <a:sym typeface="Arial"/>
                </a:rPr>
                <a:t>Εφικτ</a:t>
              </a:r>
              <a:r>
                <a:rPr lang="el-GR" sz="2000" b="1" kern="0" dirty="0" err="1" smtClean="0">
                  <a:solidFill>
                    <a:srgbClr val="080301"/>
                  </a:solidFill>
                  <a:ea typeface="Arial"/>
                  <a:cs typeface="Arial"/>
                  <a:sym typeface="Arial"/>
                </a:rPr>
                <a:t>οί</a:t>
              </a:r>
              <a:r>
                <a:rPr lang="en-US" sz="2000" b="1" kern="0" dirty="0" smtClean="0">
                  <a:solidFill>
                    <a:srgbClr val="080301"/>
                  </a:solidFill>
                  <a:ea typeface="Arial"/>
                  <a:cs typeface="Arial"/>
                  <a:sym typeface="Arial"/>
                </a:rPr>
                <a:t>, </a:t>
              </a:r>
              <a:r>
                <a:rPr lang="en-US" sz="2000" b="1" kern="0" dirty="0" err="1" smtClean="0">
                  <a:solidFill>
                    <a:srgbClr val="080301"/>
                  </a:solidFill>
                  <a:ea typeface="Arial"/>
                  <a:cs typeface="Arial"/>
                  <a:sym typeface="Arial"/>
                </a:rPr>
                <a:t>Σχετικ</a:t>
              </a:r>
              <a:r>
                <a:rPr lang="el-GR" sz="2000" b="1" kern="0" dirty="0" err="1" smtClean="0">
                  <a:solidFill>
                    <a:srgbClr val="080301"/>
                  </a:solidFill>
                  <a:ea typeface="Arial"/>
                  <a:cs typeface="Arial"/>
                  <a:sym typeface="Arial"/>
                </a:rPr>
                <a:t>οί</a:t>
              </a:r>
              <a:r>
                <a:rPr lang="en-US" sz="2000" b="1" kern="0" dirty="0" smtClean="0">
                  <a:solidFill>
                    <a:srgbClr val="080301"/>
                  </a:solidFill>
                  <a:ea typeface="Arial"/>
                  <a:cs typeface="Arial"/>
                  <a:sym typeface="Arial"/>
                </a:rPr>
                <a:t>, </a:t>
              </a:r>
              <a:r>
                <a:rPr lang="en-US" sz="2000" b="1" kern="0" dirty="0">
                  <a:solidFill>
                    <a:srgbClr val="080301"/>
                  </a:solidFill>
                  <a:ea typeface="Arial"/>
                  <a:cs typeface="Arial"/>
                  <a:sym typeface="Arial"/>
                </a:rPr>
                <a:t>Χρονικά </a:t>
              </a:r>
              <a:r>
                <a:rPr lang="en-US" sz="2000" b="1" kern="0" dirty="0" smtClean="0">
                  <a:solidFill>
                    <a:srgbClr val="080301"/>
                  </a:solidFill>
                  <a:ea typeface="Arial"/>
                  <a:cs typeface="Arial"/>
                  <a:sym typeface="Arial"/>
                </a:rPr>
                <a:t>π</a:t>
              </a:r>
              <a:r>
                <a:rPr lang="en-US" sz="2000" b="1" kern="0" dirty="0" err="1" smtClean="0">
                  <a:solidFill>
                    <a:srgbClr val="080301"/>
                  </a:solidFill>
                  <a:ea typeface="Arial"/>
                  <a:cs typeface="Arial"/>
                  <a:sym typeface="Arial"/>
                </a:rPr>
                <a:t>ροσδιορισμένο</a:t>
              </a:r>
              <a:r>
                <a:rPr lang="el-GR" sz="2000" b="1" kern="0" dirty="0" smtClean="0">
                  <a:solidFill>
                    <a:srgbClr val="080301"/>
                  </a:solidFill>
                  <a:ea typeface="Arial"/>
                  <a:cs typeface="Arial"/>
                  <a:sym typeface="Arial"/>
                </a:rPr>
                <a:t>ι</a:t>
              </a:r>
              <a:r>
                <a:rPr lang="en-US" sz="2000" kern="0" dirty="0" smtClean="0">
                  <a:solidFill>
                    <a:srgbClr val="080301"/>
                  </a:solidFill>
                  <a:ea typeface="Arial"/>
                  <a:cs typeface="Arial"/>
                  <a:sym typeface="Arial"/>
                </a:rPr>
                <a:t> </a:t>
              </a:r>
              <a:r>
                <a:rPr lang="en-US" sz="2000" kern="0" dirty="0">
                  <a:solidFill>
                    <a:srgbClr val="080301"/>
                  </a:solidFill>
                  <a:ea typeface="Arial"/>
                  <a:cs typeface="Arial"/>
                  <a:sym typeface="Arial"/>
                </a:rPr>
                <a:t>✔</a:t>
              </a:r>
              <a:endParaRPr sz="1400" kern="0" dirty="0">
                <a:solidFill>
                  <a:srgbClr val="000000"/>
                </a:solidFill>
                <a:cs typeface="Arial"/>
                <a:sym typeface="Arial"/>
              </a:endParaRPr>
            </a:p>
          </p:txBody>
        </p:sp>
        <p:sp>
          <p:nvSpPr>
            <p:cNvPr id="218" name="Google Shape;218;p40"/>
            <p:cNvSpPr/>
            <p:nvPr/>
          </p:nvSpPr>
          <p:spPr>
            <a:xfrm>
              <a:off x="27099" y="550476"/>
              <a:ext cx="1834578" cy="1834578"/>
            </a:xfrm>
            <a:prstGeom prst="ellipse">
              <a:avLst/>
            </a:prstGeom>
            <a:solidFill>
              <a:schemeClr val="lt1"/>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 name="Google Shape;219;p40"/>
            <p:cNvSpPr/>
            <p:nvPr/>
          </p:nvSpPr>
          <p:spPr>
            <a:xfrm>
              <a:off x="944389" y="2935839"/>
              <a:ext cx="10001310" cy="1467662"/>
            </a:xfrm>
            <a:prstGeom prst="rect">
              <a:avLst/>
            </a:prstGeom>
            <a:solidFill>
              <a:srgbClr val="FC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 name="Google Shape;220;p40"/>
            <p:cNvSpPr txBox="1"/>
            <p:nvPr/>
          </p:nvSpPr>
          <p:spPr>
            <a:xfrm>
              <a:off x="944389" y="2935839"/>
              <a:ext cx="10001310" cy="1467662"/>
            </a:xfrm>
            <a:prstGeom prst="rect">
              <a:avLst/>
            </a:prstGeom>
            <a:noFill/>
            <a:ln>
              <a:noFill/>
            </a:ln>
          </p:spPr>
          <p:txBody>
            <a:bodyPr spcFirstLastPara="1" wrap="square" lIns="1164950" tIns="50800" rIns="50800" bIns="50800" anchor="ctr" anchorCtr="0">
              <a:noAutofit/>
            </a:bodyPr>
            <a:lstStyle/>
            <a:p>
              <a:pPr>
                <a:lnSpc>
                  <a:spcPct val="90000"/>
                </a:lnSpc>
                <a:buClr>
                  <a:srgbClr val="000000"/>
                </a:buClr>
                <a:buSzPts val="2000"/>
                <a:buFont typeface="Arial"/>
                <a:buNone/>
              </a:pPr>
              <a:r>
                <a:rPr lang="en-US" sz="2000" b="1" kern="0" dirty="0" err="1">
                  <a:solidFill>
                    <a:srgbClr val="080301"/>
                  </a:solidFill>
                  <a:ea typeface="Arial"/>
                  <a:cs typeface="Arial"/>
                  <a:sym typeface="Arial"/>
                </a:rPr>
                <a:t>Αν</a:t>
              </a:r>
              <a:r>
                <a:rPr lang="en-US" sz="2000" b="1" kern="0" dirty="0">
                  <a:solidFill>
                    <a:srgbClr val="080301"/>
                  </a:solidFill>
                  <a:ea typeface="Arial"/>
                  <a:cs typeface="Arial"/>
                  <a:sym typeface="Arial"/>
                </a:rPr>
                <a:t>ατροφοδότηση:</a:t>
              </a:r>
              <a:r>
                <a:rPr lang="en-US" sz="2000" kern="0" dirty="0">
                  <a:solidFill>
                    <a:srgbClr val="080301"/>
                  </a:solidFill>
                  <a:ea typeface="Arial"/>
                  <a:cs typeface="Arial"/>
                  <a:sym typeface="Arial"/>
                </a:rPr>
                <a:t/>
              </a:r>
              <a:br>
                <a:rPr lang="en-US" sz="2000" kern="0" dirty="0">
                  <a:solidFill>
                    <a:srgbClr val="080301"/>
                  </a:solidFill>
                  <a:ea typeface="Arial"/>
                  <a:cs typeface="Arial"/>
                  <a:sym typeface="Arial"/>
                </a:rPr>
              </a:br>
              <a:r>
                <a:rPr lang="en-US" sz="2000" kern="0" dirty="0">
                  <a:solidFill>
                    <a:srgbClr val="080301"/>
                  </a:solidFill>
                  <a:ea typeface="Arial"/>
                  <a:cs typeface="Arial"/>
                  <a:sym typeface="Arial"/>
                </a:rPr>
                <a:t>Σωστό: SMART = </a:t>
              </a:r>
              <a:r>
                <a:rPr lang="en-US" sz="2000" kern="0" dirty="0" smtClean="0">
                  <a:solidFill>
                    <a:srgbClr val="080301"/>
                  </a:solidFill>
                  <a:ea typeface="Arial"/>
                  <a:cs typeface="Arial"/>
                  <a:sym typeface="Arial"/>
                </a:rPr>
                <a:t>Συγκεκριμένο</a:t>
              </a:r>
              <a:r>
                <a:rPr lang="el-GR" sz="2000" kern="0" dirty="0" smtClean="0">
                  <a:solidFill>
                    <a:srgbClr val="080301"/>
                  </a:solidFill>
                  <a:ea typeface="Arial"/>
                  <a:cs typeface="Arial"/>
                  <a:sym typeface="Arial"/>
                </a:rPr>
                <a:t>ι</a:t>
              </a:r>
              <a:r>
                <a:rPr lang="en-US" sz="2000" kern="0" dirty="0" smtClean="0">
                  <a:solidFill>
                    <a:srgbClr val="080301"/>
                  </a:solidFill>
                  <a:ea typeface="Arial"/>
                  <a:cs typeface="Arial"/>
                  <a:sym typeface="Arial"/>
                </a:rPr>
                <a:t>, </a:t>
              </a:r>
              <a:r>
                <a:rPr lang="en-US" sz="2000" kern="0" dirty="0" err="1" smtClean="0">
                  <a:solidFill>
                    <a:srgbClr val="080301"/>
                  </a:solidFill>
                  <a:ea typeface="Arial"/>
                  <a:cs typeface="Arial"/>
                  <a:sym typeface="Arial"/>
                </a:rPr>
                <a:t>Μετρήσιμο</a:t>
              </a:r>
              <a:r>
                <a:rPr lang="el-GR" sz="2000" kern="0" dirty="0" smtClean="0">
                  <a:solidFill>
                    <a:srgbClr val="080301"/>
                  </a:solidFill>
                  <a:ea typeface="Arial"/>
                  <a:cs typeface="Arial"/>
                  <a:sym typeface="Arial"/>
                </a:rPr>
                <a:t>ι</a:t>
              </a:r>
              <a:r>
                <a:rPr lang="en-US" sz="2000" kern="0" dirty="0" smtClean="0">
                  <a:solidFill>
                    <a:srgbClr val="080301"/>
                  </a:solidFill>
                  <a:ea typeface="Arial"/>
                  <a:cs typeface="Arial"/>
                  <a:sym typeface="Arial"/>
                </a:rPr>
                <a:t>, </a:t>
              </a:r>
              <a:r>
                <a:rPr lang="en-US" sz="2000" kern="0" dirty="0" err="1" smtClean="0">
                  <a:solidFill>
                    <a:srgbClr val="080301"/>
                  </a:solidFill>
                  <a:ea typeface="Arial"/>
                  <a:cs typeface="Arial"/>
                  <a:sym typeface="Arial"/>
                </a:rPr>
                <a:t>Εφικτ</a:t>
              </a:r>
              <a:r>
                <a:rPr lang="el-GR" sz="2000" kern="0" dirty="0" err="1" smtClean="0">
                  <a:solidFill>
                    <a:srgbClr val="080301"/>
                  </a:solidFill>
                  <a:ea typeface="Arial"/>
                  <a:cs typeface="Arial"/>
                  <a:sym typeface="Arial"/>
                </a:rPr>
                <a:t>οί</a:t>
              </a:r>
              <a:r>
                <a:rPr lang="en-US" sz="2000" kern="0" dirty="0" smtClean="0">
                  <a:solidFill>
                    <a:srgbClr val="080301"/>
                  </a:solidFill>
                  <a:ea typeface="Arial"/>
                  <a:cs typeface="Arial"/>
                  <a:sym typeface="Arial"/>
                </a:rPr>
                <a:t>, </a:t>
              </a:r>
              <a:r>
                <a:rPr lang="en-US" sz="2000" kern="0" dirty="0" err="1" smtClean="0">
                  <a:solidFill>
                    <a:srgbClr val="080301"/>
                  </a:solidFill>
                  <a:ea typeface="Arial"/>
                  <a:cs typeface="Arial"/>
                  <a:sym typeface="Arial"/>
                </a:rPr>
                <a:t>Σχετικ</a:t>
              </a:r>
              <a:r>
                <a:rPr lang="el-GR" sz="2000" kern="0" dirty="0" err="1" smtClean="0">
                  <a:solidFill>
                    <a:srgbClr val="080301"/>
                  </a:solidFill>
                  <a:ea typeface="Arial"/>
                  <a:cs typeface="Arial"/>
                  <a:sym typeface="Arial"/>
                </a:rPr>
                <a:t>οί</a:t>
              </a:r>
              <a:r>
                <a:rPr lang="en-US" sz="2000" kern="0" dirty="0" smtClean="0">
                  <a:solidFill>
                    <a:srgbClr val="080301"/>
                  </a:solidFill>
                  <a:ea typeface="Arial"/>
                  <a:cs typeface="Arial"/>
                  <a:sym typeface="Arial"/>
                </a:rPr>
                <a:t>, </a:t>
              </a:r>
              <a:r>
                <a:rPr lang="en-US" sz="2000" kern="0" dirty="0">
                  <a:solidFill>
                    <a:srgbClr val="080301"/>
                  </a:solidFill>
                  <a:ea typeface="Arial"/>
                  <a:cs typeface="Arial"/>
                  <a:sym typeface="Arial"/>
                </a:rPr>
                <a:t>Χρονικά </a:t>
              </a:r>
              <a:r>
                <a:rPr lang="en-US" sz="2000" kern="0" dirty="0" smtClean="0">
                  <a:solidFill>
                    <a:srgbClr val="080301"/>
                  </a:solidFill>
                  <a:ea typeface="Arial"/>
                  <a:cs typeface="Arial"/>
                  <a:sym typeface="Arial"/>
                </a:rPr>
                <a:t>π</a:t>
              </a:r>
              <a:r>
                <a:rPr lang="en-US" sz="2000" kern="0" dirty="0" err="1" smtClean="0">
                  <a:solidFill>
                    <a:srgbClr val="080301"/>
                  </a:solidFill>
                  <a:ea typeface="Arial"/>
                  <a:cs typeface="Arial"/>
                  <a:sym typeface="Arial"/>
                </a:rPr>
                <a:t>ροσδιορισμένο</a:t>
              </a:r>
              <a:r>
                <a:rPr lang="el-GR" sz="2000" kern="0" dirty="0" smtClean="0">
                  <a:solidFill>
                    <a:srgbClr val="080301"/>
                  </a:solidFill>
                  <a:ea typeface="Arial"/>
                  <a:cs typeface="Arial"/>
                  <a:sym typeface="Arial"/>
                </a:rPr>
                <a:t>ι</a:t>
              </a:r>
              <a:r>
                <a:rPr lang="en-US" sz="2000" kern="0" dirty="0" smtClean="0">
                  <a:solidFill>
                    <a:srgbClr val="080301"/>
                  </a:solidFill>
                  <a:ea typeface="Arial"/>
                  <a:cs typeface="Arial"/>
                  <a:sym typeface="Arial"/>
                </a:rPr>
                <a:t>.</a:t>
              </a:r>
              <a:r>
                <a:rPr lang="en-US" sz="2000" kern="0" dirty="0">
                  <a:solidFill>
                    <a:srgbClr val="080301"/>
                  </a:solidFill>
                  <a:ea typeface="Arial"/>
                  <a:cs typeface="Arial"/>
                  <a:sym typeface="Arial"/>
                </a:rPr>
                <a:t/>
              </a:r>
              <a:br>
                <a:rPr lang="en-US" sz="2000" kern="0" dirty="0">
                  <a:solidFill>
                    <a:srgbClr val="080301"/>
                  </a:solidFill>
                  <a:ea typeface="Arial"/>
                  <a:cs typeface="Arial"/>
                  <a:sym typeface="Arial"/>
                </a:rPr>
              </a:br>
              <a:r>
                <a:rPr lang="en-US" sz="2000" kern="0" dirty="0" smtClean="0">
                  <a:solidFill>
                    <a:srgbClr val="080301"/>
                  </a:solidFill>
                  <a:ea typeface="Arial"/>
                  <a:cs typeface="Arial"/>
                  <a:sym typeface="Arial"/>
                </a:rPr>
                <a:t>Λ</a:t>
              </a:r>
              <a:r>
                <a:rPr lang="el-GR" sz="2000" kern="0" dirty="0" err="1" smtClean="0">
                  <a:solidFill>
                    <a:srgbClr val="080301"/>
                  </a:solidFill>
                  <a:ea typeface="Arial"/>
                  <a:cs typeface="Arial"/>
                  <a:sym typeface="Arial"/>
                </a:rPr>
                <a:t>άθος</a:t>
              </a:r>
              <a:r>
                <a:rPr lang="en-US" sz="2000" kern="0" dirty="0" smtClean="0">
                  <a:solidFill>
                    <a:srgbClr val="080301"/>
                  </a:solidFill>
                  <a:ea typeface="Arial"/>
                  <a:cs typeface="Arial"/>
                  <a:sym typeface="Arial"/>
                </a:rPr>
                <a:t>: </a:t>
              </a:r>
              <a:r>
                <a:rPr lang="el-GR" sz="2000" kern="0" dirty="0" smtClean="0">
                  <a:solidFill>
                    <a:srgbClr val="080301"/>
                  </a:solidFill>
                  <a:ea typeface="Arial"/>
                  <a:cs typeface="Arial"/>
                  <a:sym typeface="Arial"/>
                </a:rPr>
                <a:t>Οι ά</a:t>
              </a:r>
              <a:r>
                <a:rPr lang="en-US" sz="2000" kern="0" dirty="0" err="1" smtClean="0">
                  <a:solidFill>
                    <a:srgbClr val="080301"/>
                  </a:solidFill>
                  <a:ea typeface="Arial"/>
                  <a:cs typeface="Arial"/>
                  <a:sym typeface="Arial"/>
                </a:rPr>
                <a:t>λλες</a:t>
              </a:r>
              <a:r>
                <a:rPr lang="en-US" sz="2000" kern="0" dirty="0" smtClean="0">
                  <a:solidFill>
                    <a:srgbClr val="080301"/>
                  </a:solidFill>
                  <a:ea typeface="Arial"/>
                  <a:cs typeface="Arial"/>
                  <a:sym typeface="Arial"/>
                </a:rPr>
                <a:t> </a:t>
              </a:r>
              <a:r>
                <a:rPr lang="en-US" sz="2000" kern="0" dirty="0">
                  <a:solidFill>
                    <a:srgbClr val="080301"/>
                  </a:solidFill>
                  <a:ea typeface="Arial"/>
                  <a:cs typeface="Arial"/>
                  <a:sym typeface="Arial"/>
                </a:rPr>
                <a:t>επιλογές περιλαμβάνουν στοιχεία που δεν </a:t>
              </a:r>
              <a:r>
                <a:rPr lang="el-GR" sz="2000" kern="0" dirty="0" smtClean="0">
                  <a:solidFill>
                    <a:srgbClr val="080301"/>
                  </a:solidFill>
                  <a:ea typeface="Arial"/>
                  <a:cs typeface="Arial"/>
                  <a:sym typeface="Arial"/>
                </a:rPr>
                <a:t>εντάσσονται </a:t>
              </a:r>
              <a:r>
                <a:rPr lang="el-GR" sz="2000" kern="0" dirty="0" smtClean="0">
                  <a:solidFill>
                    <a:srgbClr val="080301"/>
                  </a:solidFill>
                  <a:ea typeface="Arial"/>
                  <a:cs typeface="Arial"/>
                  <a:sym typeface="Arial"/>
                </a:rPr>
                <a:t>στο</a:t>
              </a:r>
              <a:r>
                <a:rPr lang="en-US" sz="2000" kern="0" dirty="0" smtClean="0">
                  <a:solidFill>
                    <a:srgbClr val="080301"/>
                  </a:solidFill>
                  <a:ea typeface="Arial"/>
                  <a:cs typeface="Arial"/>
                  <a:sym typeface="Arial"/>
                </a:rPr>
                <a:t> πλα</a:t>
              </a:r>
              <a:r>
                <a:rPr lang="el-GR" sz="2000" kern="0" dirty="0" smtClean="0">
                  <a:solidFill>
                    <a:srgbClr val="080301"/>
                  </a:solidFill>
                  <a:ea typeface="Arial"/>
                  <a:cs typeface="Arial"/>
                  <a:sym typeface="Arial"/>
                </a:rPr>
                <a:t>ίσιο</a:t>
              </a:r>
              <a:r>
                <a:rPr lang="en-US" sz="2000" kern="0" dirty="0" smtClean="0">
                  <a:solidFill>
                    <a:srgbClr val="080301"/>
                  </a:solidFill>
                  <a:ea typeface="Arial"/>
                  <a:cs typeface="Arial"/>
                  <a:sym typeface="Arial"/>
                </a:rPr>
                <a:t> </a:t>
              </a:r>
              <a:r>
                <a:rPr lang="en-US" sz="2000" kern="0" dirty="0">
                  <a:solidFill>
                    <a:srgbClr val="080301"/>
                  </a:solidFill>
                  <a:ea typeface="Arial"/>
                  <a:cs typeface="Arial"/>
                  <a:sym typeface="Arial"/>
                </a:rPr>
                <a:t>SMART.</a:t>
              </a:r>
              <a:endParaRPr sz="1400" kern="0" dirty="0">
                <a:solidFill>
                  <a:srgbClr val="000000"/>
                </a:solidFill>
                <a:cs typeface="Arial"/>
                <a:sym typeface="Arial"/>
              </a:endParaRPr>
            </a:p>
          </p:txBody>
        </p:sp>
        <p:sp>
          <p:nvSpPr>
            <p:cNvPr id="221" name="Google Shape;221;p40"/>
            <p:cNvSpPr/>
            <p:nvPr/>
          </p:nvSpPr>
          <p:spPr>
            <a:xfrm>
              <a:off x="27099" y="2752381"/>
              <a:ext cx="1834578" cy="1834578"/>
            </a:xfrm>
            <a:prstGeom prst="ellipse">
              <a:avLst/>
            </a:prstGeom>
            <a:solidFill>
              <a:schemeClr val="lt1"/>
            </a:solidFill>
            <a:ln w="25400" cap="flat" cmpd="sng">
              <a:solidFill>
                <a:srgbClr val="FCD5F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3179403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sz="2800" b="1"/>
              <a:t>Αξιολόγηση</a:t>
            </a:r>
            <a:endParaRPr sz="2800"/>
          </a:p>
        </p:txBody>
      </p:sp>
      <p:grpSp>
        <p:nvGrpSpPr>
          <p:cNvPr id="227" name="Google Shape;227;p41"/>
          <p:cNvGrpSpPr/>
          <p:nvPr/>
        </p:nvGrpSpPr>
        <p:grpSpPr>
          <a:xfrm>
            <a:off x="-5170637" y="111860"/>
            <a:ext cx="16709460" cy="6915513"/>
            <a:chOff x="-5763761" y="-889038"/>
            <a:chExt cx="16709460" cy="6915513"/>
          </a:xfrm>
        </p:grpSpPr>
        <p:sp>
          <p:nvSpPr>
            <p:cNvPr id="228" name="Google Shape;228;p41"/>
            <p:cNvSpPr/>
            <p:nvPr/>
          </p:nvSpPr>
          <p:spPr>
            <a:xfrm>
              <a:off x="-5763761" y="-889038"/>
              <a:ext cx="6915513" cy="6915513"/>
            </a:xfrm>
            <a:prstGeom prst="blockArc">
              <a:avLst>
                <a:gd name="adj1" fmla="val 18900000"/>
                <a:gd name="adj2" fmla="val 2700000"/>
                <a:gd name="adj3" fmla="val 312"/>
              </a:avLst>
            </a:prstGeom>
            <a:no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 name="Google Shape;229;p41"/>
            <p:cNvSpPr/>
            <p:nvPr/>
          </p:nvSpPr>
          <p:spPr>
            <a:xfrm>
              <a:off x="944389" y="733934"/>
              <a:ext cx="10001310" cy="1467662"/>
            </a:xfrm>
            <a:prstGeom prst="rect">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 name="Google Shape;230;p41"/>
            <p:cNvSpPr txBox="1"/>
            <p:nvPr/>
          </p:nvSpPr>
          <p:spPr>
            <a:xfrm>
              <a:off x="944389" y="733934"/>
              <a:ext cx="10001310" cy="1467662"/>
            </a:xfrm>
            <a:prstGeom prst="rect">
              <a:avLst/>
            </a:prstGeom>
            <a:noFill/>
            <a:ln>
              <a:noFill/>
            </a:ln>
          </p:spPr>
          <p:txBody>
            <a:bodyPr spcFirstLastPara="1" wrap="square" lIns="1164950" tIns="45700" rIns="45700" bIns="45700" anchor="ctr" anchorCtr="0">
              <a:noAutofit/>
            </a:bodyPr>
            <a:lstStyle/>
            <a:p>
              <a:pPr>
                <a:lnSpc>
                  <a:spcPct val="90000"/>
                </a:lnSpc>
                <a:buClr>
                  <a:srgbClr val="000000"/>
                </a:buClr>
                <a:buSzPts val="1800"/>
                <a:buFont typeface="Arial"/>
                <a:buNone/>
              </a:pPr>
              <a:r>
                <a:rPr lang="en-US" sz="1600" b="1" kern="0" dirty="0" err="1">
                  <a:solidFill>
                    <a:srgbClr val="080301"/>
                  </a:solidFill>
                  <a:ea typeface="Arial"/>
                  <a:cs typeface="Arial"/>
                  <a:sym typeface="Arial"/>
                </a:rPr>
                <a:t>Ε2</a:t>
              </a:r>
              <a:r>
                <a:rPr lang="en-US" sz="1600" b="1" kern="0" dirty="0">
                  <a:solidFill>
                    <a:srgbClr val="080301"/>
                  </a:solidFill>
                  <a:ea typeface="Arial"/>
                  <a:cs typeface="Arial"/>
                  <a:sym typeface="Arial"/>
                </a:rPr>
                <a:t>. </a:t>
              </a:r>
              <a:r>
                <a:rPr lang="en-US" sz="1600" b="1" kern="0" dirty="0" err="1" smtClean="0">
                  <a:solidFill>
                    <a:srgbClr val="080301"/>
                  </a:solidFill>
                  <a:ea typeface="Arial"/>
                  <a:cs typeface="Arial"/>
                  <a:sym typeface="Arial"/>
                </a:rPr>
                <a:t>Ποιος</a:t>
              </a:r>
              <a:r>
                <a:rPr lang="en-US" sz="1600" b="1" kern="0" dirty="0" smtClean="0">
                  <a:solidFill>
                    <a:srgbClr val="080301"/>
                  </a:solidFill>
                  <a:ea typeface="Arial"/>
                  <a:cs typeface="Arial"/>
                  <a:sym typeface="Arial"/>
                </a:rPr>
                <a:t> </a:t>
              </a:r>
              <a:r>
                <a:rPr lang="el-GR" sz="1600" b="1" kern="0" dirty="0" smtClean="0">
                  <a:solidFill>
                    <a:srgbClr val="080301"/>
                  </a:solidFill>
                  <a:ea typeface="Arial"/>
                  <a:cs typeface="Arial"/>
                  <a:sym typeface="Arial"/>
                </a:rPr>
                <a:t>από τους παρακάτω είναι ένας </a:t>
              </a:r>
              <a:r>
                <a:rPr lang="el-GR" sz="1600" b="1" kern="0" dirty="0" smtClean="0">
                  <a:solidFill>
                    <a:srgbClr val="080301"/>
                  </a:solidFill>
                  <a:ea typeface="Arial"/>
                  <a:cs typeface="Arial"/>
                  <a:sym typeface="Arial"/>
                </a:rPr>
                <a:t>στόχος </a:t>
              </a:r>
              <a:r>
                <a:rPr lang="el-GR" sz="1600" b="1" kern="0" dirty="0">
                  <a:solidFill>
                    <a:srgbClr val="080301"/>
                  </a:solidFill>
                  <a:ea typeface="Arial"/>
                  <a:cs typeface="Arial"/>
                  <a:sym typeface="Arial"/>
                </a:rPr>
                <a:t>SMART για την </a:t>
              </a:r>
              <a:r>
                <a:rPr lang="el-GR" sz="1600" b="1" kern="0" dirty="0" err="1" smtClean="0">
                  <a:solidFill>
                    <a:srgbClr val="080301"/>
                  </a:solidFill>
                  <a:ea typeface="Arial"/>
                  <a:cs typeface="Arial"/>
                  <a:sym typeface="Arial"/>
                </a:rPr>
                <a:t>παιχνιδοποίηση</a:t>
              </a:r>
              <a:r>
                <a:rPr lang="en-US" sz="1600" b="1" kern="0" dirty="0" smtClean="0">
                  <a:solidFill>
                    <a:srgbClr val="080301"/>
                  </a:solidFill>
                  <a:ea typeface="Arial"/>
                  <a:cs typeface="Arial"/>
                  <a:sym typeface="Arial"/>
                </a:rPr>
                <a:t>;</a:t>
              </a:r>
              <a:r>
                <a:rPr lang="en-US" sz="1600" kern="0" dirty="0">
                  <a:solidFill>
                    <a:srgbClr val="080301"/>
                  </a:solidFill>
                  <a:ea typeface="Arial"/>
                  <a:cs typeface="Arial"/>
                  <a:sym typeface="Arial"/>
                </a:rPr>
                <a:t/>
              </a:r>
              <a:br>
                <a:rPr lang="en-US" sz="1600" kern="0" dirty="0">
                  <a:solidFill>
                    <a:srgbClr val="080301"/>
                  </a:solidFill>
                  <a:ea typeface="Arial"/>
                  <a:cs typeface="Arial"/>
                  <a:sym typeface="Arial"/>
                </a:rPr>
              </a:br>
              <a:r>
                <a:rPr lang="en-US" sz="1600" kern="0" dirty="0">
                  <a:solidFill>
                    <a:srgbClr val="080301"/>
                  </a:solidFill>
                  <a:ea typeface="Arial"/>
                  <a:cs typeface="Arial"/>
                  <a:sym typeface="Arial"/>
                </a:rPr>
                <a:t>• «Θα προσπαθήσω να κάνω τα μαθήματά μου πιο διασκεδαστικά χρησιμοποιώντας </a:t>
              </a:r>
              <a:r>
                <a:rPr lang="en-US" sz="1600" kern="0" dirty="0" smtClean="0">
                  <a:solidFill>
                    <a:srgbClr val="080301"/>
                  </a:solidFill>
                  <a:ea typeface="Arial"/>
                  <a:cs typeface="Arial"/>
                  <a:sym typeface="Arial"/>
                </a:rPr>
                <a:t>παιχνίδια»</a:t>
              </a:r>
              <a:r>
                <a:rPr lang="el-GR" sz="1600" kern="0" dirty="0" smtClean="0">
                  <a:solidFill>
                    <a:srgbClr val="080301"/>
                  </a:solidFill>
                  <a:ea typeface="Arial"/>
                  <a:cs typeface="Arial"/>
                  <a:sym typeface="Arial"/>
                </a:rPr>
                <a:t>.</a:t>
              </a:r>
              <a:r>
                <a:rPr lang="en-US" sz="1600" kern="0" dirty="0">
                  <a:solidFill>
                    <a:srgbClr val="080301"/>
                  </a:solidFill>
                  <a:ea typeface="Arial"/>
                  <a:cs typeface="Arial"/>
                  <a:sym typeface="Arial"/>
                </a:rPr>
                <a:t/>
              </a:r>
              <a:br>
                <a:rPr lang="en-US" sz="1600" kern="0" dirty="0">
                  <a:solidFill>
                    <a:srgbClr val="080301"/>
                  </a:solidFill>
                  <a:ea typeface="Arial"/>
                  <a:cs typeface="Arial"/>
                  <a:sym typeface="Arial"/>
                </a:rPr>
              </a:br>
              <a:r>
                <a:rPr lang="en-US" sz="1600" kern="0" dirty="0">
                  <a:solidFill>
                    <a:srgbClr val="080301"/>
                  </a:solidFill>
                  <a:ea typeface="Arial"/>
                  <a:cs typeface="Arial"/>
                  <a:sym typeface="Arial"/>
                </a:rPr>
                <a:t>• </a:t>
              </a:r>
              <a:r>
                <a:rPr lang="en-US" sz="1600" b="1" kern="0" dirty="0">
                  <a:solidFill>
                    <a:srgbClr val="080301"/>
                  </a:solidFill>
                  <a:ea typeface="Arial"/>
                  <a:cs typeface="Arial"/>
                  <a:sym typeface="Arial"/>
                </a:rPr>
                <a:t>«Θα σχεδιάσω και θα εφαρμόσω ένα σύστημα ανταμοιβής με βάση τους πόντους στα μαθήματα φυσικών επιστημών μέσα </a:t>
              </a:r>
              <a:r>
                <a:rPr lang="en-US" sz="1600" b="1" kern="0" dirty="0" smtClean="0">
                  <a:solidFill>
                    <a:srgbClr val="080301"/>
                  </a:solidFill>
                  <a:ea typeface="Arial"/>
                  <a:cs typeface="Arial"/>
                  <a:sym typeface="Arial"/>
                </a:rPr>
                <a:t>σ</a:t>
              </a:r>
              <a:r>
                <a:rPr lang="el-GR" sz="1600" b="1" kern="0" dirty="0" smtClean="0">
                  <a:solidFill>
                    <a:srgbClr val="080301"/>
                  </a:solidFill>
                  <a:ea typeface="Arial"/>
                  <a:cs typeface="Arial"/>
                  <a:sym typeface="Arial"/>
                </a:rPr>
                <a:t>τους επόμενους</a:t>
              </a:r>
              <a:r>
                <a:rPr lang="en-US" sz="1600" b="1" kern="0" dirty="0" smtClean="0">
                  <a:solidFill>
                    <a:srgbClr val="080301"/>
                  </a:solidFill>
                  <a:ea typeface="Arial"/>
                  <a:cs typeface="Arial"/>
                  <a:sym typeface="Arial"/>
                </a:rPr>
                <a:t> </a:t>
              </a:r>
              <a:r>
                <a:rPr lang="en-US" sz="1600" b="1" kern="0" dirty="0">
                  <a:solidFill>
                    <a:srgbClr val="080301"/>
                  </a:solidFill>
                  <a:ea typeface="Arial"/>
                  <a:cs typeface="Arial"/>
                  <a:sym typeface="Arial"/>
                </a:rPr>
                <a:t>δύο μήνες, με στόχο να αυξήσω τη συμμετοχή των </a:t>
              </a:r>
              <a:r>
                <a:rPr lang="el-GR" sz="1600" b="1" kern="0" dirty="0" smtClean="0">
                  <a:solidFill>
                    <a:srgbClr val="080301"/>
                  </a:solidFill>
                  <a:ea typeface="Arial"/>
                  <a:cs typeface="Arial"/>
                  <a:sym typeface="Arial"/>
                </a:rPr>
                <a:t>μαθητών/-τριών</a:t>
              </a:r>
              <a:r>
                <a:rPr lang="en-US" sz="1600" b="1" kern="0" dirty="0" smtClean="0">
                  <a:solidFill>
                    <a:srgbClr val="080301"/>
                  </a:solidFill>
                  <a:ea typeface="Arial"/>
                  <a:cs typeface="Arial"/>
                  <a:sym typeface="Arial"/>
                </a:rPr>
                <a:t> </a:t>
              </a:r>
              <a:r>
                <a:rPr lang="en-US" sz="1600" b="1" kern="0" dirty="0">
                  <a:solidFill>
                    <a:srgbClr val="080301"/>
                  </a:solidFill>
                  <a:ea typeface="Arial"/>
                  <a:cs typeface="Arial"/>
                  <a:sym typeface="Arial"/>
                </a:rPr>
                <a:t>κα</a:t>
              </a:r>
              <a:r>
                <a:rPr lang="en-US" sz="1600" b="1" kern="0" dirty="0" err="1">
                  <a:solidFill>
                    <a:srgbClr val="080301"/>
                  </a:solidFill>
                  <a:ea typeface="Arial"/>
                  <a:cs typeface="Arial"/>
                  <a:sym typeface="Arial"/>
                </a:rPr>
                <a:t>τά</a:t>
              </a:r>
              <a:r>
                <a:rPr lang="en-US" sz="1600" b="1" kern="0" dirty="0">
                  <a:solidFill>
                    <a:srgbClr val="080301"/>
                  </a:solidFill>
                  <a:ea typeface="Arial"/>
                  <a:cs typeface="Arial"/>
                  <a:sym typeface="Arial"/>
                </a:rPr>
                <a:t> 20%».</a:t>
              </a:r>
              <a:r>
                <a:rPr lang="en-US" sz="1600" kern="0" dirty="0">
                  <a:solidFill>
                    <a:srgbClr val="080301"/>
                  </a:solidFill>
                  <a:ea typeface="Arial"/>
                  <a:cs typeface="Arial"/>
                  <a:sym typeface="Arial"/>
                </a:rPr>
                <a:t> ✔</a:t>
              </a:r>
              <a:br>
                <a:rPr lang="en-US" sz="1600" kern="0" dirty="0">
                  <a:solidFill>
                    <a:srgbClr val="080301"/>
                  </a:solidFill>
                  <a:ea typeface="Arial"/>
                  <a:cs typeface="Arial"/>
                  <a:sym typeface="Arial"/>
                </a:rPr>
              </a:br>
              <a:r>
                <a:rPr lang="en-US" sz="1600" kern="0" dirty="0">
                  <a:solidFill>
                    <a:srgbClr val="080301"/>
                  </a:solidFill>
                  <a:ea typeface="Arial"/>
                  <a:cs typeface="Arial"/>
                  <a:sym typeface="Arial"/>
                </a:rPr>
                <a:t>• «Θα </a:t>
              </a:r>
              <a:r>
                <a:rPr lang="en-US" sz="1600" kern="0" dirty="0" err="1">
                  <a:solidFill>
                    <a:srgbClr val="080301"/>
                  </a:solidFill>
                  <a:ea typeface="Arial"/>
                  <a:cs typeface="Arial"/>
                  <a:sym typeface="Arial"/>
                </a:rPr>
                <a:t>χρησιμο</a:t>
              </a:r>
              <a:r>
                <a:rPr lang="en-US" sz="1600" kern="0" dirty="0">
                  <a:solidFill>
                    <a:srgbClr val="080301"/>
                  </a:solidFill>
                  <a:ea typeface="Arial"/>
                  <a:cs typeface="Arial"/>
                  <a:sym typeface="Arial"/>
                </a:rPr>
                <a:t>ποιώ διαδικτυακά κουίζ όποτε έχω </a:t>
              </a:r>
              <a:r>
                <a:rPr lang="en-US" sz="1600" kern="0" dirty="0" smtClean="0">
                  <a:solidFill>
                    <a:srgbClr val="080301"/>
                  </a:solidFill>
                  <a:ea typeface="Arial"/>
                  <a:cs typeface="Arial"/>
                  <a:sym typeface="Arial"/>
                </a:rPr>
                <a:t>χρόνο»</a:t>
              </a:r>
              <a:r>
                <a:rPr lang="el-GR" sz="1600" kern="0" dirty="0" smtClean="0">
                  <a:solidFill>
                    <a:srgbClr val="080301"/>
                  </a:solidFill>
                  <a:ea typeface="Arial"/>
                  <a:cs typeface="Arial"/>
                  <a:sym typeface="Arial"/>
                </a:rPr>
                <a:t>.</a:t>
              </a:r>
              <a:endParaRPr sz="1600" kern="0" dirty="0">
                <a:solidFill>
                  <a:srgbClr val="000000"/>
                </a:solidFill>
                <a:cs typeface="Arial"/>
                <a:sym typeface="Arial"/>
              </a:endParaRPr>
            </a:p>
          </p:txBody>
        </p:sp>
        <p:sp>
          <p:nvSpPr>
            <p:cNvPr id="231" name="Google Shape;231;p41"/>
            <p:cNvSpPr/>
            <p:nvPr/>
          </p:nvSpPr>
          <p:spPr>
            <a:xfrm>
              <a:off x="27099" y="550476"/>
              <a:ext cx="1834578" cy="1834578"/>
            </a:xfrm>
            <a:prstGeom prst="ellipse">
              <a:avLst/>
            </a:prstGeom>
            <a:solidFill>
              <a:schemeClr val="lt1"/>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 name="Google Shape;232;p41"/>
            <p:cNvSpPr/>
            <p:nvPr/>
          </p:nvSpPr>
          <p:spPr>
            <a:xfrm>
              <a:off x="944389" y="2935839"/>
              <a:ext cx="10001310" cy="1467662"/>
            </a:xfrm>
            <a:prstGeom prst="rect">
              <a:avLst/>
            </a:prstGeom>
            <a:solidFill>
              <a:srgbClr val="FC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 name="Google Shape;233;p41"/>
            <p:cNvSpPr txBox="1"/>
            <p:nvPr/>
          </p:nvSpPr>
          <p:spPr>
            <a:xfrm>
              <a:off x="944389" y="2935839"/>
              <a:ext cx="10001310" cy="1467662"/>
            </a:xfrm>
            <a:prstGeom prst="rect">
              <a:avLst/>
            </a:prstGeom>
            <a:noFill/>
            <a:ln>
              <a:noFill/>
            </a:ln>
          </p:spPr>
          <p:txBody>
            <a:bodyPr spcFirstLastPara="1" wrap="square" lIns="1164950" tIns="45700" rIns="45700" bIns="45700" anchor="ctr" anchorCtr="0">
              <a:noAutofit/>
            </a:bodyPr>
            <a:lstStyle/>
            <a:p>
              <a:pPr>
                <a:lnSpc>
                  <a:spcPct val="90000"/>
                </a:lnSpc>
                <a:buClr>
                  <a:srgbClr val="000000"/>
                </a:buClr>
                <a:buSzPts val="1800"/>
                <a:buFont typeface="Arial"/>
                <a:buNone/>
              </a:pPr>
              <a:r>
                <a:rPr lang="el-GR" b="1" kern="0" dirty="0" smtClean="0">
                  <a:solidFill>
                    <a:srgbClr val="080301"/>
                  </a:solidFill>
                  <a:ea typeface="Arial"/>
                  <a:cs typeface="Arial"/>
                  <a:sym typeface="Arial"/>
                </a:rPr>
                <a:t>Ανατροφοδ</a:t>
              </a:r>
              <a:r>
                <a:rPr lang="el-GR" b="1" kern="0" dirty="0" smtClean="0">
                  <a:solidFill>
                    <a:srgbClr val="080301"/>
                  </a:solidFill>
                  <a:ea typeface="Arial"/>
                  <a:cs typeface="Arial"/>
                  <a:sym typeface="Arial"/>
                </a:rPr>
                <a:t>ότηση</a:t>
              </a:r>
              <a:r>
                <a:rPr lang="en-US" b="1" kern="0" dirty="0" smtClean="0">
                  <a:solidFill>
                    <a:srgbClr val="080301"/>
                  </a:solidFill>
                  <a:ea typeface="Arial"/>
                  <a:cs typeface="Arial"/>
                  <a:sym typeface="Arial"/>
                </a:rPr>
                <a:t>:</a:t>
              </a:r>
              <a:r>
                <a:rPr lang="en-US" kern="0" dirty="0">
                  <a:solidFill>
                    <a:srgbClr val="080301"/>
                  </a:solidFill>
                  <a:ea typeface="Arial"/>
                  <a:cs typeface="Arial"/>
                  <a:sym typeface="Arial"/>
                </a:rPr>
                <a:t/>
              </a:r>
              <a:br>
                <a:rPr lang="en-US" kern="0" dirty="0">
                  <a:solidFill>
                    <a:srgbClr val="080301"/>
                  </a:solidFill>
                  <a:ea typeface="Arial"/>
                  <a:cs typeface="Arial"/>
                  <a:sym typeface="Arial"/>
                </a:rPr>
              </a:br>
              <a:r>
                <a:rPr lang="en-US" kern="0" dirty="0">
                  <a:solidFill>
                    <a:srgbClr val="080301"/>
                  </a:solidFill>
                  <a:ea typeface="Arial"/>
                  <a:cs typeface="Arial"/>
                  <a:sym typeface="Arial"/>
                </a:rPr>
                <a:t>Σωστό: </a:t>
              </a:r>
              <a:r>
                <a:rPr lang="el-GR" kern="0" dirty="0">
                  <a:solidFill>
                    <a:srgbClr val="080301"/>
                  </a:solidFill>
                  <a:ea typeface="Arial"/>
                  <a:cs typeface="Arial"/>
                  <a:sym typeface="Arial"/>
                </a:rPr>
                <a:t>«Θα σχεδιάσω και θα εφαρμόσω ένα σύστημα ανταμοιβής με βάση τους πόντους στα μαθήματα φυσικών επιστημών μέσα </a:t>
              </a:r>
              <a:r>
                <a:rPr lang="el-GR" kern="0" dirty="0" smtClean="0">
                  <a:solidFill>
                    <a:srgbClr val="080301"/>
                  </a:solidFill>
                  <a:ea typeface="Arial"/>
                  <a:cs typeface="Arial"/>
                  <a:sym typeface="Arial"/>
                </a:rPr>
                <a:t>στους επόμενους </a:t>
              </a:r>
              <a:r>
                <a:rPr lang="el-GR" kern="0" dirty="0">
                  <a:solidFill>
                    <a:srgbClr val="080301"/>
                  </a:solidFill>
                  <a:ea typeface="Arial"/>
                  <a:cs typeface="Arial"/>
                  <a:sym typeface="Arial"/>
                </a:rPr>
                <a:t>δύο μήνες, με στόχο να αυξήσω τη συμμετοχή των μαθητών/-τριών κατά 20</a:t>
              </a:r>
              <a:r>
                <a:rPr lang="el-GR" kern="0" dirty="0" smtClean="0">
                  <a:solidFill>
                    <a:srgbClr val="080301"/>
                  </a:solidFill>
                  <a:ea typeface="Arial"/>
                  <a:cs typeface="Arial"/>
                  <a:sym typeface="Arial"/>
                </a:rPr>
                <a:t>%»</a:t>
              </a:r>
              <a:r>
                <a:rPr lang="en-US" kern="0" dirty="0" smtClean="0">
                  <a:solidFill>
                    <a:srgbClr val="080301"/>
                  </a:solidFill>
                  <a:ea typeface="Arial"/>
                  <a:cs typeface="Arial"/>
                  <a:sym typeface="Arial"/>
                </a:rPr>
                <a:t>.</a:t>
              </a:r>
              <a:endParaRPr sz="1400" kern="0" dirty="0">
                <a:solidFill>
                  <a:srgbClr val="000000"/>
                </a:solidFill>
                <a:cs typeface="Arial"/>
                <a:sym typeface="Arial"/>
              </a:endParaRPr>
            </a:p>
          </p:txBody>
        </p:sp>
        <p:sp>
          <p:nvSpPr>
            <p:cNvPr id="234" name="Google Shape;234;p41"/>
            <p:cNvSpPr/>
            <p:nvPr/>
          </p:nvSpPr>
          <p:spPr>
            <a:xfrm>
              <a:off x="27099" y="2752381"/>
              <a:ext cx="1834578" cy="1834578"/>
            </a:xfrm>
            <a:prstGeom prst="ellipse">
              <a:avLst/>
            </a:prstGeom>
            <a:solidFill>
              <a:schemeClr val="lt1"/>
            </a:solidFill>
            <a:ln w="25400" cap="flat" cmpd="sng">
              <a:solidFill>
                <a:srgbClr val="FCD5F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231226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sz="2800" b="1"/>
              <a:t>Αξιολόγηση</a:t>
            </a:r>
            <a:endParaRPr sz="2800"/>
          </a:p>
        </p:txBody>
      </p:sp>
      <p:grpSp>
        <p:nvGrpSpPr>
          <p:cNvPr id="240" name="Google Shape;240;p42"/>
          <p:cNvGrpSpPr/>
          <p:nvPr/>
        </p:nvGrpSpPr>
        <p:grpSpPr>
          <a:xfrm>
            <a:off x="-5170637" y="111860"/>
            <a:ext cx="16734163" cy="6915513"/>
            <a:chOff x="-5763761" y="-889038"/>
            <a:chExt cx="16734163" cy="6915513"/>
          </a:xfrm>
        </p:grpSpPr>
        <p:sp>
          <p:nvSpPr>
            <p:cNvPr id="241" name="Google Shape;241;p42"/>
            <p:cNvSpPr/>
            <p:nvPr/>
          </p:nvSpPr>
          <p:spPr>
            <a:xfrm>
              <a:off x="-5763761" y="-889038"/>
              <a:ext cx="6915513" cy="6915513"/>
            </a:xfrm>
            <a:prstGeom prst="blockArc">
              <a:avLst>
                <a:gd name="adj1" fmla="val 18900000"/>
                <a:gd name="adj2" fmla="val 2700000"/>
                <a:gd name="adj3" fmla="val 312"/>
              </a:avLst>
            </a:prstGeom>
            <a:no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2" name="Google Shape;242;p42"/>
            <p:cNvSpPr/>
            <p:nvPr/>
          </p:nvSpPr>
          <p:spPr>
            <a:xfrm>
              <a:off x="969092" y="771007"/>
              <a:ext cx="10001310" cy="1467662"/>
            </a:xfrm>
            <a:prstGeom prst="rect">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3" name="Google Shape;243;p42"/>
            <p:cNvSpPr txBox="1"/>
            <p:nvPr/>
          </p:nvSpPr>
          <p:spPr>
            <a:xfrm>
              <a:off x="969092" y="771007"/>
              <a:ext cx="10001310" cy="1467662"/>
            </a:xfrm>
            <a:prstGeom prst="rect">
              <a:avLst/>
            </a:prstGeom>
            <a:noFill/>
            <a:ln>
              <a:noFill/>
            </a:ln>
          </p:spPr>
          <p:txBody>
            <a:bodyPr spcFirstLastPara="1" wrap="square" lIns="1164950" tIns="50800" rIns="50800" bIns="50800" anchor="ctr" anchorCtr="0">
              <a:noAutofit/>
            </a:bodyPr>
            <a:lstStyle/>
            <a:p>
              <a:pPr>
                <a:lnSpc>
                  <a:spcPct val="90000"/>
                </a:lnSpc>
                <a:buClr>
                  <a:srgbClr val="000000"/>
                </a:buClr>
                <a:buSzPts val="2000"/>
                <a:buFont typeface="Arial"/>
                <a:buNone/>
              </a:pPr>
              <a:r>
                <a:rPr lang="en-US" b="1" kern="0" dirty="0" err="1">
                  <a:solidFill>
                    <a:srgbClr val="080301"/>
                  </a:solidFill>
                  <a:ea typeface="Arial"/>
                  <a:cs typeface="Arial"/>
                  <a:sym typeface="Arial"/>
                </a:rPr>
                <a:t>Ε3</a:t>
              </a:r>
              <a:r>
                <a:rPr lang="en-US" b="1" kern="0" dirty="0">
                  <a:solidFill>
                    <a:srgbClr val="080301"/>
                  </a:solidFill>
                  <a:ea typeface="Arial"/>
                  <a:cs typeface="Arial"/>
                  <a:sym typeface="Arial"/>
                </a:rPr>
                <a:t>. </a:t>
              </a:r>
              <a:r>
                <a:rPr lang="el-GR" b="1" kern="0" dirty="0">
                  <a:solidFill>
                    <a:srgbClr val="080301"/>
                  </a:solidFill>
                  <a:ea typeface="Arial"/>
                  <a:cs typeface="Arial"/>
                  <a:sym typeface="Arial"/>
                </a:rPr>
                <a:t>Ποια αρχή αντικατοπτρίζει καλύτερα τη διαδικασία ανάπτυξης του σχεδίου </a:t>
              </a:r>
              <a:r>
                <a:rPr lang="el-GR" b="1" kern="0" dirty="0" smtClean="0">
                  <a:solidFill>
                    <a:srgbClr val="080301"/>
                  </a:solidFill>
                  <a:ea typeface="Arial"/>
                  <a:cs typeface="Arial"/>
                  <a:sym typeface="Arial"/>
                </a:rPr>
                <a:t>δράσης</a:t>
              </a:r>
              <a:r>
                <a:rPr lang="en-US" b="1" kern="0" dirty="0" smtClean="0">
                  <a:solidFill>
                    <a:srgbClr val="080301"/>
                  </a:solidFill>
                  <a:ea typeface="Arial"/>
                  <a:cs typeface="Arial"/>
                  <a:sym typeface="Arial"/>
                </a:rPr>
                <a:t>;</a:t>
              </a:r>
              <a:r>
                <a:rPr lang="en-US" kern="0" dirty="0">
                  <a:solidFill>
                    <a:srgbClr val="080301"/>
                  </a:solidFill>
                  <a:ea typeface="Arial"/>
                  <a:cs typeface="Arial"/>
                  <a:sym typeface="Arial"/>
                </a:rPr>
                <a:t/>
              </a:r>
              <a:br>
                <a:rPr lang="en-US" kern="0" dirty="0">
                  <a:solidFill>
                    <a:srgbClr val="080301"/>
                  </a:solidFill>
                  <a:ea typeface="Arial"/>
                  <a:cs typeface="Arial"/>
                  <a:sym typeface="Arial"/>
                </a:rPr>
              </a:br>
              <a:r>
                <a:rPr lang="en-US" kern="0" dirty="0">
                  <a:solidFill>
                    <a:srgbClr val="080301"/>
                  </a:solidFill>
                  <a:ea typeface="Arial"/>
                  <a:cs typeface="Arial"/>
                  <a:sym typeface="Arial"/>
                </a:rPr>
                <a:t>• Εστιάστε μόνο στον πιο αδύναμο τομέα.</a:t>
              </a:r>
              <a:br>
                <a:rPr lang="en-US" kern="0" dirty="0">
                  <a:solidFill>
                    <a:srgbClr val="080301"/>
                  </a:solidFill>
                  <a:ea typeface="Arial"/>
                  <a:cs typeface="Arial"/>
                  <a:sym typeface="Arial"/>
                </a:rPr>
              </a:br>
              <a:r>
                <a:rPr lang="en-US" kern="0" dirty="0">
                  <a:solidFill>
                    <a:srgbClr val="080301"/>
                  </a:solidFill>
                  <a:ea typeface="Arial"/>
                  <a:cs typeface="Arial"/>
                  <a:sym typeface="Arial"/>
                </a:rPr>
                <a:t>• </a:t>
              </a:r>
              <a:r>
                <a:rPr lang="en-US" b="1" kern="0" dirty="0" err="1">
                  <a:solidFill>
                    <a:srgbClr val="080301"/>
                  </a:solidFill>
                  <a:ea typeface="Arial"/>
                  <a:cs typeface="Arial"/>
                  <a:sym typeface="Arial"/>
                </a:rPr>
                <a:t>Δώστε</a:t>
              </a:r>
              <a:r>
                <a:rPr lang="en-US" b="1" kern="0" dirty="0">
                  <a:solidFill>
                    <a:srgbClr val="080301"/>
                  </a:solidFill>
                  <a:ea typeface="Arial"/>
                  <a:cs typeface="Arial"/>
                  <a:sym typeface="Arial"/>
                </a:rPr>
                <a:t> π</a:t>
              </a:r>
              <a:r>
                <a:rPr lang="en-US" b="1" kern="0" dirty="0" err="1">
                  <a:solidFill>
                    <a:srgbClr val="080301"/>
                  </a:solidFill>
                  <a:ea typeface="Arial"/>
                  <a:cs typeface="Arial"/>
                  <a:sym typeface="Arial"/>
                </a:rPr>
                <a:t>ροτερ</a:t>
              </a:r>
              <a:r>
                <a:rPr lang="en-US" b="1" kern="0" dirty="0">
                  <a:solidFill>
                    <a:srgbClr val="080301"/>
                  </a:solidFill>
                  <a:ea typeface="Arial"/>
                  <a:cs typeface="Arial"/>
                  <a:sym typeface="Arial"/>
                </a:rPr>
                <a:t>αιότητα στον πιο αδύναμο τομέα, αλλά </a:t>
              </a:r>
              <a:r>
                <a:rPr lang="el-GR" b="1" kern="0" dirty="0" err="1" smtClean="0">
                  <a:solidFill>
                    <a:srgbClr val="080301"/>
                  </a:solidFill>
                  <a:ea typeface="Arial"/>
                  <a:cs typeface="Arial"/>
                  <a:sym typeface="Arial"/>
                </a:rPr>
                <a:t>αξιο</a:t>
              </a:r>
              <a:r>
                <a:rPr lang="en-US" b="1" kern="0" dirty="0" smtClean="0">
                  <a:solidFill>
                    <a:srgbClr val="080301"/>
                  </a:solidFill>
                  <a:ea typeface="Arial"/>
                  <a:cs typeface="Arial"/>
                  <a:sym typeface="Arial"/>
                </a:rPr>
                <a:t>π</a:t>
              </a:r>
              <a:r>
                <a:rPr lang="en-US" b="1" kern="0" dirty="0" err="1" smtClean="0">
                  <a:solidFill>
                    <a:srgbClr val="080301"/>
                  </a:solidFill>
                  <a:ea typeface="Arial"/>
                  <a:cs typeface="Arial"/>
                  <a:sym typeface="Arial"/>
                </a:rPr>
                <a:t>οιήστε</a:t>
              </a:r>
              <a:r>
                <a:rPr lang="en-US" b="1" kern="0" dirty="0" smtClean="0">
                  <a:solidFill>
                    <a:srgbClr val="080301"/>
                  </a:solidFill>
                  <a:ea typeface="Arial"/>
                  <a:cs typeface="Arial"/>
                  <a:sym typeface="Arial"/>
                </a:rPr>
                <a:t> </a:t>
              </a:r>
              <a:r>
                <a:rPr lang="en-US" b="1" kern="0" dirty="0">
                  <a:solidFill>
                    <a:srgbClr val="080301"/>
                  </a:solidFill>
                  <a:ea typeface="Arial"/>
                  <a:cs typeface="Arial"/>
                  <a:sym typeface="Arial"/>
                </a:rPr>
                <a:t>και τα δυνατά σας σημεία για να </a:t>
              </a:r>
              <a:r>
                <a:rPr lang="el-GR" b="1" kern="0" dirty="0" err="1" smtClean="0">
                  <a:solidFill>
                    <a:srgbClr val="080301"/>
                  </a:solidFill>
                  <a:ea typeface="Arial"/>
                  <a:cs typeface="Arial"/>
                  <a:sym typeface="Arial"/>
                </a:rPr>
                <a:t>ενισχύσ</a:t>
              </a:r>
              <a:r>
                <a:rPr lang="en-US" b="1" kern="0" dirty="0" err="1" smtClean="0">
                  <a:solidFill>
                    <a:srgbClr val="080301"/>
                  </a:solidFill>
                  <a:ea typeface="Arial"/>
                  <a:cs typeface="Arial"/>
                  <a:sym typeface="Arial"/>
                </a:rPr>
                <a:t>ετε</a:t>
              </a:r>
              <a:r>
                <a:rPr lang="en-US" b="1" kern="0" dirty="0" smtClean="0">
                  <a:solidFill>
                    <a:srgbClr val="080301"/>
                  </a:solidFill>
                  <a:ea typeface="Arial"/>
                  <a:cs typeface="Arial"/>
                  <a:sym typeface="Arial"/>
                </a:rPr>
                <a:t> </a:t>
              </a:r>
              <a:r>
                <a:rPr lang="en-US" b="1" kern="0" dirty="0">
                  <a:solidFill>
                    <a:srgbClr val="080301"/>
                  </a:solidFill>
                  <a:ea typeface="Arial"/>
                  <a:cs typeface="Arial"/>
                  <a:sym typeface="Arial"/>
                </a:rPr>
                <a:t>τη βελτίωση.</a:t>
              </a:r>
              <a:r>
                <a:rPr lang="en-US" kern="0" dirty="0">
                  <a:solidFill>
                    <a:srgbClr val="080301"/>
                  </a:solidFill>
                  <a:ea typeface="Arial"/>
                  <a:cs typeface="Arial"/>
                  <a:sym typeface="Arial"/>
                </a:rPr>
                <a:t> ✔</a:t>
              </a:r>
              <a:br>
                <a:rPr lang="en-US" kern="0" dirty="0">
                  <a:solidFill>
                    <a:srgbClr val="080301"/>
                  </a:solidFill>
                  <a:ea typeface="Arial"/>
                  <a:cs typeface="Arial"/>
                  <a:sym typeface="Arial"/>
                </a:rPr>
              </a:br>
              <a:r>
                <a:rPr lang="en-US" kern="0" dirty="0">
                  <a:solidFill>
                    <a:srgbClr val="080301"/>
                  </a:solidFill>
                  <a:ea typeface="Arial"/>
                  <a:cs typeface="Arial"/>
                  <a:sym typeface="Arial"/>
                </a:rPr>
                <a:t>• </a:t>
              </a:r>
              <a:r>
                <a:rPr lang="en-US" kern="0" dirty="0" err="1">
                  <a:solidFill>
                    <a:srgbClr val="080301"/>
                  </a:solidFill>
                  <a:ea typeface="Arial"/>
                  <a:cs typeface="Arial"/>
                  <a:sym typeface="Arial"/>
                </a:rPr>
                <a:t>Δώστε</a:t>
              </a:r>
              <a:r>
                <a:rPr lang="en-US" kern="0" dirty="0">
                  <a:solidFill>
                    <a:srgbClr val="080301"/>
                  </a:solidFill>
                  <a:ea typeface="Arial"/>
                  <a:cs typeface="Arial"/>
                  <a:sym typeface="Arial"/>
                </a:rPr>
                <a:t> π</a:t>
              </a:r>
              <a:r>
                <a:rPr lang="en-US" kern="0" dirty="0" err="1">
                  <a:solidFill>
                    <a:srgbClr val="080301"/>
                  </a:solidFill>
                  <a:ea typeface="Arial"/>
                  <a:cs typeface="Arial"/>
                  <a:sym typeface="Arial"/>
                </a:rPr>
                <a:t>ροτερ</a:t>
              </a:r>
              <a:r>
                <a:rPr lang="en-US" kern="0" dirty="0">
                  <a:solidFill>
                    <a:srgbClr val="080301"/>
                  </a:solidFill>
                  <a:ea typeface="Arial"/>
                  <a:cs typeface="Arial"/>
                  <a:sym typeface="Arial"/>
                </a:rPr>
                <a:t>αιότητα στον ισχυρότερο τομέα πρώτα.</a:t>
              </a:r>
              <a:endParaRPr kern="0" dirty="0">
                <a:solidFill>
                  <a:srgbClr val="000000"/>
                </a:solidFill>
                <a:cs typeface="Arial"/>
                <a:sym typeface="Arial"/>
              </a:endParaRPr>
            </a:p>
          </p:txBody>
        </p:sp>
        <p:sp>
          <p:nvSpPr>
            <p:cNvPr id="244" name="Google Shape;244;p42"/>
            <p:cNvSpPr/>
            <p:nvPr/>
          </p:nvSpPr>
          <p:spPr>
            <a:xfrm>
              <a:off x="27099" y="550476"/>
              <a:ext cx="1834578" cy="1834578"/>
            </a:xfrm>
            <a:prstGeom prst="ellipse">
              <a:avLst/>
            </a:prstGeom>
            <a:solidFill>
              <a:schemeClr val="lt1"/>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5" name="Google Shape;245;p42"/>
            <p:cNvSpPr/>
            <p:nvPr/>
          </p:nvSpPr>
          <p:spPr>
            <a:xfrm>
              <a:off x="969092" y="2972912"/>
              <a:ext cx="10001310" cy="1467662"/>
            </a:xfrm>
            <a:prstGeom prst="rect">
              <a:avLst/>
            </a:prstGeom>
            <a:solidFill>
              <a:srgbClr val="FC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6" name="Google Shape;246;p42"/>
            <p:cNvSpPr txBox="1"/>
            <p:nvPr/>
          </p:nvSpPr>
          <p:spPr>
            <a:xfrm>
              <a:off x="969092" y="2972912"/>
              <a:ext cx="10001310" cy="1467662"/>
            </a:xfrm>
            <a:prstGeom prst="rect">
              <a:avLst/>
            </a:prstGeom>
            <a:noFill/>
            <a:ln>
              <a:noFill/>
            </a:ln>
          </p:spPr>
          <p:txBody>
            <a:bodyPr spcFirstLastPara="1" wrap="square" lIns="1164950" tIns="50800" rIns="50800" bIns="50800" anchor="ctr" anchorCtr="0">
              <a:noAutofit/>
            </a:bodyPr>
            <a:lstStyle/>
            <a:p>
              <a:pPr>
                <a:lnSpc>
                  <a:spcPct val="90000"/>
                </a:lnSpc>
                <a:buClr>
                  <a:srgbClr val="000000"/>
                </a:buClr>
                <a:buSzPts val="2000"/>
                <a:buFont typeface="Arial"/>
                <a:buNone/>
              </a:pPr>
              <a:r>
                <a:rPr lang="el-GR" sz="2000" b="1" kern="0" dirty="0" smtClean="0">
                  <a:solidFill>
                    <a:srgbClr val="080301"/>
                  </a:solidFill>
                  <a:ea typeface="Arial"/>
                  <a:cs typeface="Arial"/>
                  <a:sym typeface="Arial"/>
                </a:rPr>
                <a:t>Ανατροφοδότηση</a:t>
              </a:r>
              <a:r>
                <a:rPr lang="en-US" sz="2000" b="1" kern="0" dirty="0" smtClean="0">
                  <a:solidFill>
                    <a:srgbClr val="080301"/>
                  </a:solidFill>
                  <a:ea typeface="Arial"/>
                  <a:cs typeface="Arial"/>
                  <a:sym typeface="Arial"/>
                </a:rPr>
                <a:t>:</a:t>
              </a:r>
              <a:r>
                <a:rPr lang="en-US" sz="2000" kern="0" dirty="0">
                  <a:solidFill>
                    <a:srgbClr val="080301"/>
                  </a:solidFill>
                  <a:ea typeface="Arial"/>
                  <a:cs typeface="Arial"/>
                  <a:sym typeface="Arial"/>
                </a:rPr>
                <a:t/>
              </a:r>
              <a:br>
                <a:rPr lang="en-US" sz="2000" kern="0" dirty="0">
                  <a:solidFill>
                    <a:srgbClr val="080301"/>
                  </a:solidFill>
                  <a:ea typeface="Arial"/>
                  <a:cs typeface="Arial"/>
                  <a:sym typeface="Arial"/>
                </a:rPr>
              </a:br>
              <a:r>
                <a:rPr lang="en-US" sz="2000" kern="0" dirty="0" err="1">
                  <a:solidFill>
                    <a:srgbClr val="080301"/>
                  </a:solidFill>
                  <a:ea typeface="Arial"/>
                  <a:cs typeface="Arial"/>
                  <a:sym typeface="Arial"/>
                </a:rPr>
                <a:t>Σωστό</a:t>
              </a:r>
              <a:r>
                <a:rPr lang="en-US" sz="2000" kern="0" dirty="0">
                  <a:solidFill>
                    <a:srgbClr val="080301"/>
                  </a:solidFill>
                  <a:ea typeface="Arial"/>
                  <a:cs typeface="Arial"/>
                  <a:sym typeface="Arial"/>
                </a:rPr>
                <a:t>: </a:t>
              </a:r>
              <a:r>
                <a:rPr lang="en-US" sz="2000" kern="0" dirty="0" err="1">
                  <a:solidFill>
                    <a:srgbClr val="080301"/>
                  </a:solidFill>
                  <a:ea typeface="Arial"/>
                  <a:cs typeface="Arial"/>
                  <a:sym typeface="Arial"/>
                </a:rPr>
                <a:t>Το</a:t>
              </a:r>
              <a:r>
                <a:rPr lang="en-US" sz="2000" kern="0" dirty="0">
                  <a:solidFill>
                    <a:srgbClr val="080301"/>
                  </a:solidFill>
                  <a:ea typeface="Arial"/>
                  <a:cs typeface="Arial"/>
                  <a:sym typeface="Arial"/>
                </a:rPr>
                <a:t> </a:t>
              </a:r>
              <a:r>
                <a:rPr lang="en-US" sz="2000" kern="0" dirty="0" err="1">
                  <a:solidFill>
                    <a:srgbClr val="080301"/>
                  </a:solidFill>
                  <a:ea typeface="Arial"/>
                  <a:cs typeface="Arial"/>
                  <a:sym typeface="Arial"/>
                </a:rPr>
                <a:t>σχέδιο</a:t>
              </a:r>
              <a:r>
                <a:rPr lang="en-US" sz="2000" kern="0" dirty="0">
                  <a:solidFill>
                    <a:srgbClr val="080301"/>
                  </a:solidFill>
                  <a:ea typeface="Arial"/>
                  <a:cs typeface="Arial"/>
                  <a:sym typeface="Arial"/>
                </a:rPr>
                <a:t> </a:t>
              </a:r>
              <a:r>
                <a:rPr lang="en-US" sz="2000" kern="0" dirty="0" err="1">
                  <a:solidFill>
                    <a:srgbClr val="080301"/>
                  </a:solidFill>
                  <a:ea typeface="Arial"/>
                  <a:cs typeface="Arial"/>
                  <a:sym typeface="Arial"/>
                </a:rPr>
                <a:t>δράσης</a:t>
              </a:r>
              <a:r>
                <a:rPr lang="en-US" sz="2000" kern="0" dirty="0">
                  <a:solidFill>
                    <a:srgbClr val="080301"/>
                  </a:solidFill>
                  <a:ea typeface="Arial"/>
                  <a:cs typeface="Arial"/>
                  <a:sym typeface="Arial"/>
                </a:rPr>
                <a:t> </a:t>
              </a:r>
              <a:r>
                <a:rPr lang="en-US" sz="2000" kern="0" dirty="0" err="1">
                  <a:solidFill>
                    <a:srgbClr val="080301"/>
                  </a:solidFill>
                  <a:ea typeface="Arial"/>
                  <a:cs typeface="Arial"/>
                  <a:sym typeface="Arial"/>
                </a:rPr>
                <a:t>χρησιμο</a:t>
              </a:r>
              <a:r>
                <a:rPr lang="en-US" sz="2000" kern="0" dirty="0">
                  <a:solidFill>
                    <a:srgbClr val="080301"/>
                  </a:solidFill>
                  <a:ea typeface="Arial"/>
                  <a:cs typeface="Arial"/>
                  <a:sym typeface="Arial"/>
                </a:rPr>
                <a:t>ποιεί την ανάλυση των βασικών αιτίων και τα δυνατά σημεία.</a:t>
              </a:r>
              <a:endParaRPr sz="1400" kern="0" dirty="0">
                <a:solidFill>
                  <a:srgbClr val="000000"/>
                </a:solidFill>
                <a:cs typeface="Arial"/>
                <a:sym typeface="Arial"/>
              </a:endParaRPr>
            </a:p>
          </p:txBody>
        </p:sp>
        <p:sp>
          <p:nvSpPr>
            <p:cNvPr id="247" name="Google Shape;247;p42"/>
            <p:cNvSpPr/>
            <p:nvPr/>
          </p:nvSpPr>
          <p:spPr>
            <a:xfrm>
              <a:off x="27099" y="2752381"/>
              <a:ext cx="1834578" cy="1834578"/>
            </a:xfrm>
            <a:prstGeom prst="ellipse">
              <a:avLst/>
            </a:prstGeom>
            <a:solidFill>
              <a:schemeClr val="lt1"/>
            </a:solidFill>
            <a:ln w="25400" cap="flat" cmpd="sng">
              <a:solidFill>
                <a:srgbClr val="FCD5F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65363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SzPts val="3800"/>
              <a:buNone/>
            </a:pPr>
            <a:r>
              <a:rPr lang="en-US" sz="2800" b="1"/>
              <a:t>Αξιολόγηση</a:t>
            </a:r>
            <a:endParaRPr sz="2800"/>
          </a:p>
        </p:txBody>
      </p:sp>
      <p:grpSp>
        <p:nvGrpSpPr>
          <p:cNvPr id="253" name="Google Shape;253;p43"/>
          <p:cNvGrpSpPr/>
          <p:nvPr/>
        </p:nvGrpSpPr>
        <p:grpSpPr>
          <a:xfrm>
            <a:off x="-5170637" y="111860"/>
            <a:ext cx="16734163" cy="6915513"/>
            <a:chOff x="-5763761" y="-889038"/>
            <a:chExt cx="16734163" cy="6915513"/>
          </a:xfrm>
        </p:grpSpPr>
        <p:sp>
          <p:nvSpPr>
            <p:cNvPr id="254" name="Google Shape;254;p43"/>
            <p:cNvSpPr/>
            <p:nvPr/>
          </p:nvSpPr>
          <p:spPr>
            <a:xfrm>
              <a:off x="-5763761" y="-889038"/>
              <a:ext cx="6915513" cy="6915513"/>
            </a:xfrm>
            <a:prstGeom prst="blockArc">
              <a:avLst>
                <a:gd name="adj1" fmla="val 18900000"/>
                <a:gd name="adj2" fmla="val 2700000"/>
                <a:gd name="adj3" fmla="val 312"/>
              </a:avLst>
            </a:prstGeom>
            <a:no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5" name="Google Shape;255;p43"/>
            <p:cNvSpPr/>
            <p:nvPr/>
          </p:nvSpPr>
          <p:spPr>
            <a:xfrm>
              <a:off x="969092" y="771007"/>
              <a:ext cx="10001310" cy="1467662"/>
            </a:xfrm>
            <a:prstGeom prst="rect">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6" name="Google Shape;256;p43"/>
            <p:cNvSpPr txBox="1"/>
            <p:nvPr/>
          </p:nvSpPr>
          <p:spPr>
            <a:xfrm>
              <a:off x="969092" y="771007"/>
              <a:ext cx="10001310" cy="1467662"/>
            </a:xfrm>
            <a:prstGeom prst="rect">
              <a:avLst/>
            </a:prstGeom>
            <a:noFill/>
            <a:ln>
              <a:noFill/>
            </a:ln>
          </p:spPr>
          <p:txBody>
            <a:bodyPr spcFirstLastPara="1" wrap="square" lIns="1164950" tIns="50800" rIns="50800" bIns="50800" anchor="ctr" anchorCtr="0">
              <a:noAutofit/>
            </a:bodyPr>
            <a:lstStyle/>
            <a:p>
              <a:pPr>
                <a:lnSpc>
                  <a:spcPct val="90000"/>
                </a:lnSpc>
                <a:buClr>
                  <a:srgbClr val="000000"/>
                </a:buClr>
                <a:buSzPts val="2000"/>
                <a:buFont typeface="Arial"/>
                <a:buNone/>
              </a:pPr>
              <a:r>
                <a:rPr lang="en-US" b="1" kern="0" dirty="0" err="1">
                  <a:solidFill>
                    <a:srgbClr val="080301"/>
                  </a:solidFill>
                  <a:ea typeface="Arial"/>
                  <a:cs typeface="Arial"/>
                  <a:sym typeface="Arial"/>
                </a:rPr>
                <a:t>Ε4</a:t>
              </a:r>
              <a:r>
                <a:rPr lang="en-US" b="1" kern="0" dirty="0">
                  <a:solidFill>
                    <a:srgbClr val="080301"/>
                  </a:solidFill>
                  <a:ea typeface="Arial"/>
                  <a:cs typeface="Arial"/>
                  <a:sym typeface="Arial"/>
                </a:rPr>
                <a:t>. </a:t>
              </a:r>
              <a:r>
                <a:rPr lang="el-GR" b="1" kern="0" dirty="0">
                  <a:solidFill>
                    <a:srgbClr val="080301"/>
                  </a:solidFill>
                  <a:ea typeface="Arial"/>
                  <a:cs typeface="Arial"/>
                  <a:sym typeface="Arial"/>
                </a:rPr>
                <a:t>Ποια προσέγγιση ταιριάζει καλύτερα με </a:t>
              </a:r>
              <a:r>
                <a:rPr lang="el-GR" b="1" kern="0" dirty="0" smtClean="0">
                  <a:solidFill>
                    <a:srgbClr val="080301"/>
                  </a:solidFill>
                  <a:ea typeface="Arial"/>
                  <a:cs typeface="Arial"/>
                  <a:sym typeface="Arial"/>
                </a:rPr>
                <a:t>τη διαδικασία;</a:t>
              </a:r>
              <a:r>
                <a:rPr lang="en-US" kern="0" dirty="0">
                  <a:solidFill>
                    <a:srgbClr val="080301"/>
                  </a:solidFill>
                  <a:ea typeface="Arial"/>
                  <a:cs typeface="Arial"/>
                  <a:sym typeface="Arial"/>
                </a:rPr>
                <a:t/>
              </a:r>
              <a:br>
                <a:rPr lang="en-US" kern="0" dirty="0">
                  <a:solidFill>
                    <a:srgbClr val="080301"/>
                  </a:solidFill>
                  <a:ea typeface="Arial"/>
                  <a:cs typeface="Arial"/>
                  <a:sym typeface="Arial"/>
                </a:rPr>
              </a:br>
              <a:r>
                <a:rPr lang="en-US" kern="0" dirty="0">
                  <a:solidFill>
                    <a:srgbClr val="080301"/>
                  </a:solidFill>
                  <a:ea typeface="Arial"/>
                  <a:cs typeface="Arial"/>
                  <a:sym typeface="Arial"/>
                </a:rPr>
                <a:t>• </a:t>
              </a:r>
              <a:r>
                <a:rPr lang="en-US" b="1" kern="0" dirty="0">
                  <a:solidFill>
                    <a:srgbClr val="080301"/>
                  </a:solidFill>
                  <a:ea typeface="Arial"/>
                  <a:cs typeface="Arial"/>
                  <a:sym typeface="Arial"/>
                </a:rPr>
                <a:t>Βασίστε τις ενέργειες κυρίως στην π</a:t>
              </a:r>
              <a:r>
                <a:rPr lang="en-US" b="1" kern="0" dirty="0" err="1">
                  <a:solidFill>
                    <a:srgbClr val="080301"/>
                  </a:solidFill>
                  <a:ea typeface="Arial"/>
                  <a:cs typeface="Arial"/>
                  <a:sym typeface="Arial"/>
                </a:rPr>
                <a:t>ρωτ</a:t>
              </a:r>
              <a:r>
                <a:rPr lang="en-US" b="1" kern="0" dirty="0">
                  <a:solidFill>
                    <a:srgbClr val="080301"/>
                  </a:solidFill>
                  <a:ea typeface="Arial"/>
                  <a:cs typeface="Arial"/>
                  <a:sym typeface="Arial"/>
                </a:rPr>
                <a:t>αρχική </a:t>
              </a:r>
              <a:r>
                <a:rPr lang="en-US" b="1" kern="0" dirty="0" smtClean="0">
                  <a:solidFill>
                    <a:srgbClr val="080301"/>
                  </a:solidFill>
                  <a:ea typeface="Arial"/>
                  <a:cs typeface="Arial"/>
                  <a:sym typeface="Arial"/>
                </a:rPr>
                <a:t>αιτία </a:t>
              </a:r>
              <a:r>
                <a:rPr lang="en-US" b="1" kern="0" dirty="0">
                  <a:solidFill>
                    <a:srgbClr val="080301"/>
                  </a:solidFill>
                  <a:ea typeface="Arial"/>
                  <a:cs typeface="Arial"/>
                  <a:sym typeface="Arial"/>
                </a:rPr>
                <a:t>λαμβάνοντας υπόψη και άλλες επιρροές.</a:t>
              </a:r>
              <a:r>
                <a:rPr lang="en-US" kern="0" dirty="0">
                  <a:solidFill>
                    <a:srgbClr val="080301"/>
                  </a:solidFill>
                  <a:ea typeface="Arial"/>
                  <a:cs typeface="Arial"/>
                  <a:sym typeface="Arial"/>
                </a:rPr>
                <a:t> ✔</a:t>
              </a:r>
              <a:br>
                <a:rPr lang="en-US" kern="0" dirty="0">
                  <a:solidFill>
                    <a:srgbClr val="080301"/>
                  </a:solidFill>
                  <a:ea typeface="Arial"/>
                  <a:cs typeface="Arial"/>
                  <a:sym typeface="Arial"/>
                </a:rPr>
              </a:br>
              <a:r>
                <a:rPr lang="en-US" kern="0" dirty="0">
                  <a:solidFill>
                    <a:srgbClr val="080301"/>
                  </a:solidFill>
                  <a:ea typeface="Arial"/>
                  <a:cs typeface="Arial"/>
                  <a:sym typeface="Arial"/>
                </a:rPr>
                <a:t>• </a:t>
              </a:r>
              <a:r>
                <a:rPr lang="en-US" kern="0" dirty="0" err="1">
                  <a:solidFill>
                    <a:srgbClr val="080301"/>
                  </a:solidFill>
                  <a:ea typeface="Arial"/>
                  <a:cs typeface="Arial"/>
                  <a:sym typeface="Arial"/>
                </a:rPr>
                <a:t>Εστιάστε</a:t>
              </a:r>
              <a:r>
                <a:rPr lang="en-US" kern="0" dirty="0">
                  <a:solidFill>
                    <a:srgbClr val="080301"/>
                  </a:solidFill>
                  <a:ea typeface="Arial"/>
                  <a:cs typeface="Arial"/>
                  <a:sym typeface="Arial"/>
                </a:rPr>
                <a:t> </a:t>
              </a:r>
              <a:r>
                <a:rPr lang="en-US" kern="0" dirty="0" err="1">
                  <a:solidFill>
                    <a:srgbClr val="080301"/>
                  </a:solidFill>
                  <a:ea typeface="Arial"/>
                  <a:cs typeface="Arial"/>
                  <a:sym typeface="Arial"/>
                </a:rPr>
                <a:t>μόνο</a:t>
              </a:r>
              <a:r>
                <a:rPr lang="en-US" kern="0" dirty="0">
                  <a:solidFill>
                    <a:srgbClr val="080301"/>
                  </a:solidFill>
                  <a:ea typeface="Arial"/>
                  <a:cs typeface="Arial"/>
                  <a:sym typeface="Arial"/>
                </a:rPr>
                <a:t> </a:t>
              </a:r>
              <a:r>
                <a:rPr lang="en-US" kern="0" dirty="0" err="1">
                  <a:solidFill>
                    <a:srgbClr val="080301"/>
                  </a:solidFill>
                  <a:ea typeface="Arial"/>
                  <a:cs typeface="Arial"/>
                  <a:sym typeface="Arial"/>
                </a:rPr>
                <a:t>σε</a:t>
              </a:r>
              <a:r>
                <a:rPr lang="en-US" kern="0" dirty="0">
                  <a:solidFill>
                    <a:srgbClr val="080301"/>
                  </a:solidFill>
                  <a:ea typeface="Arial"/>
                  <a:cs typeface="Arial"/>
                  <a:sym typeface="Arial"/>
                </a:rPr>
                <a:t> </a:t>
              </a:r>
              <a:r>
                <a:rPr lang="en-US" kern="0" dirty="0" err="1">
                  <a:solidFill>
                    <a:srgbClr val="080301"/>
                  </a:solidFill>
                  <a:ea typeface="Arial"/>
                  <a:cs typeface="Arial"/>
                  <a:sym typeface="Arial"/>
                </a:rPr>
                <a:t>γρήγορ</a:t>
              </a:r>
              <a:r>
                <a:rPr lang="en-US" kern="0" dirty="0">
                  <a:solidFill>
                    <a:srgbClr val="080301"/>
                  </a:solidFill>
                  <a:ea typeface="Arial"/>
                  <a:cs typeface="Arial"/>
                  <a:sym typeface="Arial"/>
                </a:rPr>
                <a:t>α αποτελέσματα.</a:t>
              </a:r>
              <a:br>
                <a:rPr lang="en-US" kern="0" dirty="0">
                  <a:solidFill>
                    <a:srgbClr val="080301"/>
                  </a:solidFill>
                  <a:ea typeface="Arial"/>
                  <a:cs typeface="Arial"/>
                  <a:sym typeface="Arial"/>
                </a:rPr>
              </a:br>
              <a:r>
                <a:rPr lang="en-US" kern="0" dirty="0">
                  <a:solidFill>
                    <a:srgbClr val="080301"/>
                  </a:solidFill>
                  <a:ea typeface="Arial"/>
                  <a:cs typeface="Arial"/>
                  <a:sym typeface="Arial"/>
                </a:rPr>
                <a:t>• </a:t>
              </a:r>
              <a:r>
                <a:rPr lang="el-GR" kern="0" dirty="0">
                  <a:solidFill>
                    <a:srgbClr val="080301"/>
                  </a:solidFill>
                  <a:ea typeface="Arial"/>
                  <a:cs typeface="Arial"/>
                  <a:sym typeface="Arial"/>
                </a:rPr>
                <a:t>Αναπτύξτε ενέργειες μόνο σε ισχυρούς τομείς</a:t>
              </a:r>
              <a:r>
                <a:rPr lang="en-US" kern="0" dirty="0" smtClean="0">
                  <a:solidFill>
                    <a:srgbClr val="080301"/>
                  </a:solidFill>
                  <a:ea typeface="Arial"/>
                  <a:cs typeface="Arial"/>
                  <a:sym typeface="Arial"/>
                </a:rPr>
                <a:t>.</a:t>
              </a:r>
              <a:endParaRPr kern="0" dirty="0">
                <a:solidFill>
                  <a:srgbClr val="000000"/>
                </a:solidFill>
                <a:cs typeface="Arial"/>
                <a:sym typeface="Arial"/>
              </a:endParaRPr>
            </a:p>
          </p:txBody>
        </p:sp>
        <p:sp>
          <p:nvSpPr>
            <p:cNvPr id="257" name="Google Shape;257;p43"/>
            <p:cNvSpPr/>
            <p:nvPr/>
          </p:nvSpPr>
          <p:spPr>
            <a:xfrm>
              <a:off x="27099" y="550476"/>
              <a:ext cx="1834578" cy="1834578"/>
            </a:xfrm>
            <a:prstGeom prst="ellipse">
              <a:avLst/>
            </a:prstGeom>
            <a:solidFill>
              <a:schemeClr val="lt1"/>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8" name="Google Shape;258;p43"/>
            <p:cNvSpPr/>
            <p:nvPr/>
          </p:nvSpPr>
          <p:spPr>
            <a:xfrm>
              <a:off x="944389" y="2935839"/>
              <a:ext cx="10001310" cy="1467662"/>
            </a:xfrm>
            <a:prstGeom prst="rect">
              <a:avLst/>
            </a:prstGeom>
            <a:solidFill>
              <a:srgbClr val="FC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9" name="Google Shape;259;p43"/>
            <p:cNvSpPr txBox="1"/>
            <p:nvPr/>
          </p:nvSpPr>
          <p:spPr>
            <a:xfrm>
              <a:off x="944389" y="2935839"/>
              <a:ext cx="10001310" cy="1467662"/>
            </a:xfrm>
            <a:prstGeom prst="rect">
              <a:avLst/>
            </a:prstGeom>
            <a:noFill/>
            <a:ln>
              <a:noFill/>
            </a:ln>
          </p:spPr>
          <p:txBody>
            <a:bodyPr spcFirstLastPara="1" wrap="square" lIns="1164950" tIns="50800" rIns="50800" bIns="50800" anchor="ctr" anchorCtr="0">
              <a:noAutofit/>
            </a:bodyPr>
            <a:lstStyle/>
            <a:p>
              <a:pPr>
                <a:lnSpc>
                  <a:spcPct val="90000"/>
                </a:lnSpc>
                <a:buClr>
                  <a:srgbClr val="000000"/>
                </a:buClr>
                <a:buSzPts val="2000"/>
                <a:buFont typeface="Arial"/>
                <a:buNone/>
              </a:pPr>
              <a:r>
                <a:rPr lang="el-GR" sz="2000" b="1" kern="0" dirty="0" smtClean="0">
                  <a:solidFill>
                    <a:srgbClr val="080301"/>
                  </a:solidFill>
                  <a:ea typeface="Arial"/>
                  <a:cs typeface="Arial"/>
                  <a:sym typeface="Arial"/>
                </a:rPr>
                <a:t>Ανατροφοδότηση</a:t>
              </a:r>
              <a:r>
                <a:rPr lang="en-US" sz="2000" b="1" kern="0" dirty="0" smtClean="0">
                  <a:solidFill>
                    <a:srgbClr val="080301"/>
                  </a:solidFill>
                  <a:ea typeface="Arial"/>
                  <a:cs typeface="Arial"/>
                  <a:sym typeface="Arial"/>
                </a:rPr>
                <a:t>:</a:t>
              </a:r>
              <a:r>
                <a:rPr lang="en-US" sz="2000" kern="0" dirty="0">
                  <a:solidFill>
                    <a:srgbClr val="080301"/>
                  </a:solidFill>
                  <a:ea typeface="Arial"/>
                  <a:cs typeface="Arial"/>
                  <a:sym typeface="Arial"/>
                </a:rPr>
                <a:t/>
              </a:r>
              <a:br>
                <a:rPr lang="en-US" sz="2000" kern="0" dirty="0">
                  <a:solidFill>
                    <a:srgbClr val="080301"/>
                  </a:solidFill>
                  <a:ea typeface="Arial"/>
                  <a:cs typeface="Arial"/>
                  <a:sym typeface="Arial"/>
                </a:rPr>
              </a:br>
              <a:r>
                <a:rPr lang="en-US" sz="2000" kern="0" dirty="0" err="1">
                  <a:solidFill>
                    <a:srgbClr val="080301"/>
                  </a:solidFill>
                  <a:ea typeface="Arial"/>
                  <a:cs typeface="Arial"/>
                  <a:sym typeface="Arial"/>
                </a:rPr>
                <a:t>Σωστό</a:t>
              </a:r>
              <a:r>
                <a:rPr lang="en-US" sz="2000" kern="0" dirty="0">
                  <a:solidFill>
                    <a:srgbClr val="080301"/>
                  </a:solidFill>
                  <a:ea typeface="Arial"/>
                  <a:cs typeface="Arial"/>
                  <a:sym typeface="Arial"/>
                </a:rPr>
                <a:t>: Η βα</a:t>
              </a:r>
              <a:r>
                <a:rPr lang="en-US" sz="2000" kern="0" dirty="0" err="1">
                  <a:solidFill>
                    <a:srgbClr val="080301"/>
                  </a:solidFill>
                  <a:ea typeface="Arial"/>
                  <a:cs typeface="Arial"/>
                  <a:sym typeface="Arial"/>
                </a:rPr>
                <a:t>σική</a:t>
              </a:r>
              <a:r>
                <a:rPr lang="en-US" sz="2000" kern="0" dirty="0">
                  <a:solidFill>
                    <a:srgbClr val="080301"/>
                  </a:solidFill>
                  <a:ea typeface="Arial"/>
                  <a:cs typeface="Arial"/>
                  <a:sym typeface="Arial"/>
                </a:rPr>
                <a:t> α</a:t>
              </a:r>
              <a:r>
                <a:rPr lang="en-US" sz="2000" kern="0" dirty="0" err="1">
                  <a:solidFill>
                    <a:srgbClr val="080301"/>
                  </a:solidFill>
                  <a:ea typeface="Arial"/>
                  <a:cs typeface="Arial"/>
                  <a:sym typeface="Arial"/>
                </a:rPr>
                <a:t>ιτί</a:t>
              </a:r>
              <a:r>
                <a:rPr lang="en-US" sz="2000" kern="0" dirty="0">
                  <a:solidFill>
                    <a:srgbClr val="080301"/>
                  </a:solidFill>
                  <a:ea typeface="Arial"/>
                  <a:cs typeface="Arial"/>
                  <a:sym typeface="Arial"/>
                </a:rPr>
                <a:t>α οδηγεί σε ουσιαστική αλλαγή.</a:t>
              </a:r>
              <a:endParaRPr sz="1400" kern="0" dirty="0">
                <a:solidFill>
                  <a:srgbClr val="000000"/>
                </a:solidFill>
                <a:cs typeface="Arial"/>
                <a:sym typeface="Arial"/>
              </a:endParaRPr>
            </a:p>
          </p:txBody>
        </p:sp>
        <p:sp>
          <p:nvSpPr>
            <p:cNvPr id="260" name="Google Shape;260;p43"/>
            <p:cNvSpPr/>
            <p:nvPr/>
          </p:nvSpPr>
          <p:spPr>
            <a:xfrm>
              <a:off x="27099" y="2752381"/>
              <a:ext cx="1834578" cy="1834578"/>
            </a:xfrm>
            <a:prstGeom prst="ellipse">
              <a:avLst/>
            </a:prstGeom>
            <a:solidFill>
              <a:schemeClr val="lt1"/>
            </a:solidFill>
            <a:ln w="25400" cap="flat" cmpd="sng">
              <a:solidFill>
                <a:srgbClr val="FCD5F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994307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Προχωρώντ</a:t>
            </a:r>
            <a:r>
              <a:rPr lang="en-US" sz="2800" b="1" dirty="0"/>
              <a:t>ας </a:t>
            </a:r>
            <a:r>
              <a:rPr lang="el-GR" sz="2800" b="1" dirty="0" smtClean="0"/>
              <a:t>Μ</a:t>
            </a:r>
            <a:r>
              <a:rPr lang="en-US" sz="2800" b="1" dirty="0" smtClean="0"/>
              <a:t>π</a:t>
            </a:r>
            <a:r>
              <a:rPr lang="en-US" sz="2800" b="1" dirty="0" err="1" smtClean="0"/>
              <a:t>ροστά</a:t>
            </a:r>
            <a:endParaRPr dirty="0"/>
          </a:p>
        </p:txBody>
      </p:sp>
      <p:sp>
        <p:nvSpPr>
          <p:cNvPr id="266" name="Google Shape;266;p44"/>
          <p:cNvSpPr txBox="1"/>
          <p:nvPr/>
        </p:nvSpPr>
        <p:spPr>
          <a:xfrm>
            <a:off x="210322" y="1112109"/>
            <a:ext cx="8970748" cy="4893607"/>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l-GR" sz="2400" kern="0" dirty="0" smtClean="0">
                <a:solidFill>
                  <a:srgbClr val="000000"/>
                </a:solidFill>
                <a:ea typeface="Arial"/>
                <a:cs typeface="Arial"/>
                <a:sym typeface="Arial"/>
              </a:rPr>
              <a:t>Πλέον</a:t>
            </a:r>
            <a:r>
              <a:rPr lang="en-US" sz="2400" kern="0" dirty="0" smtClean="0">
                <a:solidFill>
                  <a:srgbClr val="000000"/>
                </a:solidFill>
                <a:ea typeface="Arial"/>
                <a:cs typeface="Arial"/>
                <a:sym typeface="Arial"/>
              </a:rPr>
              <a:t>, </a:t>
            </a:r>
            <a:r>
              <a:rPr lang="en-US" sz="2400" kern="0" dirty="0">
                <a:solidFill>
                  <a:srgbClr val="000000"/>
                </a:solidFill>
                <a:ea typeface="Arial"/>
                <a:cs typeface="Arial"/>
                <a:sym typeface="Arial"/>
              </a:rPr>
              <a:t>διαθέτετε τα εργαλεία για να αναλύσετε την ψηφιακή σας ευημερία, να προσδιορίσετε τις προτεραιότητές σας και να καταρτίσετε ένα εξατομικευμένο σχέδιο δράσης.</a:t>
            </a:r>
            <a:endParaRPr sz="1400" kern="0" dirty="0">
              <a:solidFill>
                <a:srgbClr val="000000"/>
              </a:solidFill>
              <a:cs typeface="Arial"/>
              <a:sym typeface="Arial"/>
            </a:endParaRPr>
          </a:p>
          <a:p>
            <a:pPr>
              <a:buClr>
                <a:srgbClr val="000000"/>
              </a:buClr>
              <a:buSzPts val="2400"/>
              <a:buFont typeface="Arial"/>
              <a:buNone/>
            </a:pPr>
            <a:r>
              <a:rPr lang="en-US" sz="2400" kern="0" dirty="0">
                <a:solidFill>
                  <a:srgbClr val="000000"/>
                </a:solidFill>
                <a:ea typeface="Arial"/>
                <a:cs typeface="Arial"/>
                <a:sym typeface="Arial"/>
              </a:rPr>
              <a:t/>
            </a:r>
            <a:br>
              <a:rPr lang="en-US" sz="2400" kern="0" dirty="0">
                <a:solidFill>
                  <a:srgbClr val="000000"/>
                </a:solidFill>
                <a:ea typeface="Arial"/>
                <a:cs typeface="Arial"/>
                <a:sym typeface="Arial"/>
              </a:rPr>
            </a:br>
            <a:r>
              <a:rPr lang="en-US" sz="2400" kern="0" dirty="0" err="1">
                <a:solidFill>
                  <a:srgbClr val="000000"/>
                </a:solidFill>
                <a:ea typeface="Arial"/>
                <a:cs typeface="Arial"/>
                <a:sym typeface="Arial"/>
              </a:rPr>
              <a:t>Το</a:t>
            </a:r>
            <a:r>
              <a:rPr lang="en-US" sz="2400" kern="0" dirty="0">
                <a:solidFill>
                  <a:srgbClr val="000000"/>
                </a:solidFill>
                <a:ea typeface="Arial"/>
                <a:cs typeface="Arial"/>
                <a:sym typeface="Arial"/>
              </a:rPr>
              <a:t> επ</a:t>
            </a:r>
            <a:r>
              <a:rPr lang="en-US" sz="2400" kern="0" dirty="0" err="1">
                <a:solidFill>
                  <a:srgbClr val="000000"/>
                </a:solidFill>
                <a:ea typeface="Arial"/>
                <a:cs typeface="Arial"/>
                <a:sym typeface="Arial"/>
              </a:rPr>
              <a:t>όμενο</a:t>
            </a:r>
            <a:r>
              <a:rPr lang="en-US" sz="2400" kern="0" dirty="0">
                <a:solidFill>
                  <a:srgbClr val="000000"/>
                </a:solidFill>
                <a:ea typeface="Arial"/>
                <a:cs typeface="Arial"/>
                <a:sym typeface="Arial"/>
              </a:rPr>
              <a:t> β</a:t>
            </a:r>
            <a:r>
              <a:rPr lang="en-US" sz="2400" kern="0" dirty="0" err="1">
                <a:solidFill>
                  <a:srgbClr val="000000"/>
                </a:solidFill>
                <a:ea typeface="Arial"/>
                <a:cs typeface="Arial"/>
                <a:sym typeface="Arial"/>
              </a:rPr>
              <a:t>ήμ</a:t>
            </a:r>
            <a:r>
              <a:rPr lang="en-US" sz="2400" kern="0" dirty="0">
                <a:solidFill>
                  <a:srgbClr val="000000"/>
                </a:solidFill>
                <a:ea typeface="Arial"/>
                <a:cs typeface="Arial"/>
                <a:sym typeface="Arial"/>
              </a:rPr>
              <a:t>α είναι να διασφαλίσετε ότι το σχέδιό σας θα παραμείνει σχετικό και αποτελεσματικό με την πάροδο του χρόνου.</a:t>
            </a:r>
            <a:endParaRPr sz="1400" kern="0" dirty="0">
              <a:solidFill>
                <a:srgbClr val="000000"/>
              </a:solidFill>
              <a:cs typeface="Arial"/>
              <a:sym typeface="Arial"/>
            </a:endParaRPr>
          </a:p>
          <a:p>
            <a:pPr>
              <a:buClr>
                <a:srgbClr val="000000"/>
              </a:buClr>
              <a:buSzPts val="2400"/>
              <a:buFont typeface="Arial"/>
              <a:buNone/>
            </a:pPr>
            <a:endParaRPr sz="2400" kern="0" dirty="0">
              <a:solidFill>
                <a:srgbClr val="000000"/>
              </a:solidFill>
              <a:ea typeface="Arial"/>
              <a:cs typeface="Arial"/>
              <a:sym typeface="Arial"/>
            </a:endParaRPr>
          </a:p>
          <a:p>
            <a:pPr>
              <a:buClr>
                <a:srgbClr val="000000"/>
              </a:buClr>
              <a:buSzPts val="2400"/>
              <a:buFont typeface="Arial"/>
              <a:buNone/>
            </a:pPr>
            <a:r>
              <a:rPr lang="en-US" sz="2400" b="1" kern="0" dirty="0" err="1" smtClean="0">
                <a:solidFill>
                  <a:srgbClr val="000000"/>
                </a:solidFill>
                <a:ea typeface="Arial"/>
                <a:cs typeface="Arial"/>
                <a:sym typeface="Arial"/>
              </a:rPr>
              <a:t>Στ</a:t>
            </a:r>
            <a:r>
              <a:rPr lang="el-GR" sz="2400" b="1" kern="0" dirty="0" smtClean="0">
                <a:solidFill>
                  <a:srgbClr val="000000"/>
                </a:solidFill>
                <a:ea typeface="Arial"/>
                <a:cs typeface="Arial"/>
                <a:sym typeface="Arial"/>
              </a:rPr>
              <a:t>ο</a:t>
            </a:r>
            <a:r>
              <a:rPr lang="en-US" sz="2400" b="1" kern="0" dirty="0" smtClean="0">
                <a:solidFill>
                  <a:srgbClr val="000000"/>
                </a:solidFill>
                <a:ea typeface="Arial"/>
                <a:cs typeface="Arial"/>
                <a:sym typeface="Arial"/>
              </a:rPr>
              <a:t> </a:t>
            </a:r>
            <a:r>
              <a:rPr lang="el-GR" sz="2400" b="1" kern="0" dirty="0" smtClean="0">
                <a:solidFill>
                  <a:srgbClr val="000000"/>
                </a:solidFill>
                <a:ea typeface="Arial"/>
                <a:cs typeface="Arial"/>
                <a:sym typeface="Arial"/>
              </a:rPr>
              <a:t>Κεφάλαιο</a:t>
            </a:r>
            <a:r>
              <a:rPr lang="en-US" sz="2400" b="1" kern="0" dirty="0" smtClean="0">
                <a:solidFill>
                  <a:srgbClr val="000000"/>
                </a:solidFill>
                <a:ea typeface="Arial"/>
                <a:cs typeface="Arial"/>
                <a:sym typeface="Arial"/>
              </a:rPr>
              <a:t> </a:t>
            </a:r>
            <a:r>
              <a:rPr lang="en-US" sz="2400" b="1" kern="0" dirty="0">
                <a:solidFill>
                  <a:srgbClr val="000000"/>
                </a:solidFill>
                <a:ea typeface="Arial"/>
                <a:cs typeface="Arial"/>
                <a:sym typeface="Arial"/>
              </a:rPr>
              <a:t>2.2, εστιάζουμε στη συνεχή βελτίωση </a:t>
            </a:r>
            <a:r>
              <a:rPr lang="en-US" sz="2400" b="1" kern="0" dirty="0" err="1">
                <a:solidFill>
                  <a:srgbClr val="000000"/>
                </a:solidFill>
                <a:ea typeface="Arial"/>
                <a:cs typeface="Arial"/>
                <a:sym typeface="Arial"/>
              </a:rPr>
              <a:t>μέσω</a:t>
            </a:r>
            <a:r>
              <a:rPr lang="en-US" sz="2400" b="1" kern="0" dirty="0">
                <a:solidFill>
                  <a:srgbClr val="000000"/>
                </a:solidFill>
                <a:ea typeface="Arial"/>
                <a:cs typeface="Arial"/>
                <a:sym typeface="Arial"/>
              </a:rPr>
              <a:t> </a:t>
            </a:r>
            <a:r>
              <a:rPr lang="en-US" sz="2400" b="1" kern="0" dirty="0" smtClean="0">
                <a:solidFill>
                  <a:srgbClr val="000000"/>
                </a:solidFill>
                <a:ea typeface="Arial"/>
                <a:cs typeface="Arial"/>
                <a:sym typeface="Arial"/>
              </a:rPr>
              <a:t>τ</a:t>
            </a:r>
            <a:r>
              <a:rPr lang="el-GR" sz="2400" b="1" kern="0" dirty="0" smtClean="0">
                <a:solidFill>
                  <a:srgbClr val="000000"/>
                </a:solidFill>
                <a:ea typeface="Arial"/>
                <a:cs typeface="Arial"/>
                <a:sym typeface="Arial"/>
              </a:rPr>
              <a:t>ου</a:t>
            </a:r>
            <a:r>
              <a:rPr lang="en-US" sz="2400" b="1" kern="0" dirty="0" smtClean="0">
                <a:solidFill>
                  <a:srgbClr val="000000"/>
                </a:solidFill>
                <a:ea typeface="Arial"/>
                <a:cs typeface="Arial"/>
                <a:sym typeface="Arial"/>
              </a:rPr>
              <a:t> α</a:t>
            </a:r>
            <a:r>
              <a:rPr lang="en-US" sz="2400" b="1" kern="0" dirty="0" err="1" smtClean="0">
                <a:solidFill>
                  <a:srgbClr val="000000"/>
                </a:solidFill>
                <a:ea typeface="Arial"/>
                <a:cs typeface="Arial"/>
                <a:sym typeface="Arial"/>
              </a:rPr>
              <a:t>υτο</a:t>
            </a:r>
            <a:r>
              <a:rPr lang="en-US" sz="2400" b="1" kern="0" dirty="0" smtClean="0">
                <a:solidFill>
                  <a:srgbClr val="000000"/>
                </a:solidFill>
                <a:ea typeface="Arial"/>
                <a:cs typeface="Arial"/>
                <a:sym typeface="Arial"/>
              </a:rPr>
              <a:t>ανασ</a:t>
            </a:r>
            <a:r>
              <a:rPr lang="el-GR" sz="2400" b="1" kern="0" dirty="0" err="1" smtClean="0">
                <a:solidFill>
                  <a:srgbClr val="000000"/>
                </a:solidFill>
                <a:ea typeface="Arial"/>
                <a:cs typeface="Arial"/>
                <a:sym typeface="Arial"/>
              </a:rPr>
              <a:t>τοχασμού</a:t>
            </a:r>
            <a:r>
              <a:rPr lang="en-US" sz="2400" b="1" kern="0" dirty="0" smtClean="0">
                <a:solidFill>
                  <a:srgbClr val="000000"/>
                </a:solidFill>
                <a:ea typeface="Arial"/>
                <a:cs typeface="Arial"/>
                <a:sym typeface="Arial"/>
              </a:rPr>
              <a:t> </a:t>
            </a:r>
            <a:r>
              <a:rPr lang="en-US" sz="2400" kern="0" dirty="0">
                <a:solidFill>
                  <a:srgbClr val="000000"/>
                </a:solidFill>
                <a:ea typeface="Arial"/>
                <a:cs typeface="Arial"/>
                <a:sym typeface="Arial"/>
              </a:rPr>
              <a:t>— πώς να παρακολουθείτε την πρόοδό σας, να βελτιώνετε τις ενέργειές σας και να υποστηρίζετε την ψηφιακή σας ευημερία καθ' όλη τη διάρκεια του σχολικού έτους.</a:t>
            </a:r>
            <a:endParaRPr sz="1400" kern="0" dirty="0">
              <a:solidFill>
                <a:srgbClr val="000000"/>
              </a:solidFill>
              <a:cs typeface="Arial"/>
              <a:sym typeface="Arial"/>
            </a:endParaRPr>
          </a:p>
        </p:txBody>
      </p:sp>
    </p:spTree>
    <p:extLst>
      <p:ext uri="{BB962C8B-B14F-4D97-AF65-F5344CB8AC3E}">
        <p14:creationId xmlns:p14="http://schemas.microsoft.com/office/powerpoint/2010/main" val="315106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dirty="0"/>
              <a:t>Μα</a:t>
            </a:r>
            <a:r>
              <a:rPr lang="en-US" dirty="0" err="1"/>
              <a:t>θησι</a:t>
            </a:r>
            <a:r>
              <a:rPr lang="en-US" dirty="0"/>
              <a:t>ακοί </a:t>
            </a:r>
            <a:r>
              <a:rPr lang="el-GR" dirty="0" smtClean="0"/>
              <a:t>Σ</a:t>
            </a:r>
            <a:r>
              <a:rPr lang="en-US" dirty="0" err="1" smtClean="0"/>
              <a:t>τόχοι</a:t>
            </a:r>
            <a:r>
              <a:rPr lang="en-US" dirty="0" smtClean="0"/>
              <a:t> </a:t>
            </a:r>
            <a:endParaRPr dirty="0"/>
          </a:p>
        </p:txBody>
      </p:sp>
      <p:sp>
        <p:nvSpPr>
          <p:cNvPr id="64" name="Google Shape;64;p4"/>
          <p:cNvSpPr txBox="1">
            <a:spLocks noGrp="1"/>
          </p:cNvSpPr>
          <p:nvPr>
            <p:ph type="body" idx="2"/>
          </p:nvPr>
        </p:nvSpPr>
        <p:spPr>
          <a:xfrm>
            <a:off x="0" y="797521"/>
            <a:ext cx="11944350"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lang="el-GR" sz="2300" b="1" dirty="0" smtClean="0"/>
              <a:t>Κεφάλαιο</a:t>
            </a:r>
            <a:r>
              <a:rPr lang="en-US" sz="2300" b="1" dirty="0" smtClean="0"/>
              <a:t> </a:t>
            </a:r>
            <a:r>
              <a:rPr lang="en-US" sz="2300" b="1" dirty="0"/>
              <a:t>2.1</a:t>
            </a:r>
            <a:r>
              <a:rPr lang="en-US" sz="2300" dirty="0"/>
              <a:t/>
            </a:r>
            <a:br>
              <a:rPr lang="en-US" sz="2300" dirty="0"/>
            </a:br>
            <a:r>
              <a:rPr lang="el-GR" sz="2300" dirty="0" smtClean="0"/>
              <a:t>Μετά το τέλος του κεφαλαίου, θα είστε σε θέση</a:t>
            </a:r>
            <a:r>
              <a:rPr lang="en-US" sz="2300" dirty="0" smtClean="0"/>
              <a:t>:</a:t>
            </a:r>
            <a:r>
              <a:rPr lang="en-US" sz="2300" dirty="0"/>
              <a:t/>
            </a:r>
            <a:br>
              <a:rPr lang="en-US" sz="2300" dirty="0"/>
            </a:br>
            <a:r>
              <a:rPr lang="en-US" sz="2300" dirty="0"/>
              <a:t>• </a:t>
            </a:r>
            <a:r>
              <a:rPr lang="el-GR" sz="2300" dirty="0" smtClean="0"/>
              <a:t>Να χρησιμοποιεί</a:t>
            </a:r>
            <a:r>
              <a:rPr lang="en-US" sz="2300" dirty="0" err="1" smtClean="0"/>
              <a:t>τε</a:t>
            </a:r>
            <a:r>
              <a:rPr lang="en-US" sz="2300" dirty="0" smtClean="0"/>
              <a:t> </a:t>
            </a:r>
            <a:r>
              <a:rPr lang="en-US" sz="2300" dirty="0" err="1"/>
              <a:t>τον</a:t>
            </a:r>
            <a:r>
              <a:rPr lang="en-US" sz="2300" dirty="0"/>
              <a:t> </a:t>
            </a:r>
            <a:r>
              <a:rPr lang="el-GR" sz="2300" dirty="0" smtClean="0"/>
              <a:t>Δ</a:t>
            </a:r>
            <a:r>
              <a:rPr lang="en-US" sz="2300" dirty="0" err="1" smtClean="0"/>
              <a:t>είκτη</a:t>
            </a:r>
            <a:r>
              <a:rPr lang="en-US" sz="2300" dirty="0" smtClean="0"/>
              <a:t> </a:t>
            </a:r>
            <a:r>
              <a:rPr lang="en-US" sz="2300" dirty="0"/>
              <a:t>PERMA-Digital για να </a:t>
            </a:r>
            <a:r>
              <a:rPr lang="en-US" sz="2300" dirty="0" smtClean="0"/>
              <a:t>αξιολογ</a:t>
            </a:r>
            <a:r>
              <a:rPr lang="el-GR" sz="2300" dirty="0" err="1" smtClean="0"/>
              <a:t>εί</a:t>
            </a:r>
            <a:r>
              <a:rPr lang="en-US" sz="2300" dirty="0" err="1" smtClean="0"/>
              <a:t>τε</a:t>
            </a:r>
            <a:r>
              <a:rPr lang="en-US" sz="2300" dirty="0" smtClean="0"/>
              <a:t> </a:t>
            </a:r>
            <a:r>
              <a:rPr lang="en-US" sz="2300" dirty="0"/>
              <a:t>την ψηφιακή σας ευημερία.</a:t>
            </a:r>
            <a:br>
              <a:rPr lang="en-US" sz="2300" dirty="0"/>
            </a:br>
            <a:r>
              <a:rPr lang="en-US" sz="2300" dirty="0"/>
              <a:t>• </a:t>
            </a:r>
            <a:r>
              <a:rPr lang="el-GR" sz="2300" dirty="0" smtClean="0"/>
              <a:t>Να </a:t>
            </a:r>
            <a:r>
              <a:rPr lang="el-GR" sz="2300" dirty="0" err="1" smtClean="0"/>
              <a:t>προσδιορίζ</a:t>
            </a:r>
            <a:r>
              <a:rPr lang="en-US" sz="2300" dirty="0" err="1" smtClean="0"/>
              <a:t>ετε</a:t>
            </a:r>
            <a:r>
              <a:rPr lang="en-US" sz="2300" dirty="0" smtClean="0"/>
              <a:t> </a:t>
            </a:r>
            <a:r>
              <a:rPr lang="en-US" sz="2300" dirty="0"/>
              <a:t>και </a:t>
            </a:r>
            <a:r>
              <a:rPr lang="en-US" sz="2300" dirty="0" smtClean="0"/>
              <a:t>ανα</a:t>
            </a:r>
            <a:r>
              <a:rPr lang="en-US" sz="2300" dirty="0" err="1" smtClean="0"/>
              <a:t>στοχ</a:t>
            </a:r>
            <a:r>
              <a:rPr lang="el-GR" sz="2300" dirty="0" err="1" smtClean="0"/>
              <a:t>άζεσ</a:t>
            </a:r>
            <a:r>
              <a:rPr lang="en-US" sz="2300" dirty="0" err="1" smtClean="0"/>
              <a:t>τε</a:t>
            </a:r>
            <a:r>
              <a:rPr lang="en-US" sz="2300" dirty="0" smtClean="0"/>
              <a:t> </a:t>
            </a:r>
            <a:r>
              <a:rPr lang="en-US" sz="2300" dirty="0"/>
              <a:t>τις προσωπικές και επαγγελματικές σας ανάγκες χρησιμοποιώντας το Πλαίσιο Ψηφιακής Ευημερίας PERMA και τον Δείκτη </a:t>
            </a:r>
            <a:r>
              <a:rPr lang="el-GR" sz="2300" dirty="0" smtClean="0"/>
              <a:t>για </a:t>
            </a:r>
            <a:r>
              <a:rPr lang="en-US" sz="2300" dirty="0" err="1" smtClean="0"/>
              <a:t>Εκ</a:t>
            </a:r>
            <a:r>
              <a:rPr lang="en-US" sz="2300" dirty="0" smtClean="0"/>
              <a:t>παιδευτικ</a:t>
            </a:r>
            <a:r>
              <a:rPr lang="el-GR" sz="2300" dirty="0" err="1" smtClean="0"/>
              <a:t>ούς</a:t>
            </a:r>
            <a:r>
              <a:rPr lang="en-US" sz="2300" dirty="0" smtClean="0"/>
              <a:t>.</a:t>
            </a:r>
            <a:r>
              <a:rPr lang="en-US" sz="2300" dirty="0"/>
              <a:t/>
            </a:r>
            <a:br>
              <a:rPr lang="en-US" sz="2300" dirty="0"/>
            </a:br>
            <a:r>
              <a:rPr lang="en-US" sz="2300" dirty="0"/>
              <a:t>• </a:t>
            </a:r>
            <a:r>
              <a:rPr lang="el-GR" sz="2300" dirty="0" smtClean="0"/>
              <a:t>Να σ</a:t>
            </a:r>
            <a:r>
              <a:rPr lang="en-US" sz="2300" dirty="0" err="1" smtClean="0"/>
              <a:t>υντά</a:t>
            </a:r>
            <a:r>
              <a:rPr lang="el-GR" sz="2300" dirty="0" err="1" smtClean="0"/>
              <a:t>σσ</a:t>
            </a:r>
            <a:r>
              <a:rPr lang="en-US" sz="2300" dirty="0" err="1" smtClean="0"/>
              <a:t>ετε</a:t>
            </a:r>
            <a:r>
              <a:rPr lang="en-US" sz="2300" dirty="0" smtClean="0"/>
              <a:t> </a:t>
            </a:r>
            <a:r>
              <a:rPr lang="en-US" sz="2300" dirty="0" err="1"/>
              <a:t>έν</a:t>
            </a:r>
            <a:r>
              <a:rPr lang="en-US" sz="2300" dirty="0"/>
              <a:t>α εξατομικευμένο σχέδιο δράσης για την ψηφιακή ευημερία των εκπαιδευτικών για ένα σχολικό </a:t>
            </a:r>
            <a:r>
              <a:rPr lang="en-US" sz="2300" dirty="0" smtClean="0"/>
              <a:t>τρίμηνο</a:t>
            </a:r>
            <a:r>
              <a:rPr lang="el-GR" sz="2300" dirty="0" smtClean="0"/>
              <a:t>/τετράμηνο</a:t>
            </a:r>
            <a:r>
              <a:rPr lang="en-US" sz="2300" dirty="0" smtClean="0"/>
              <a:t>.</a:t>
            </a:r>
            <a:endParaRPr sz="2300" dirty="0"/>
          </a:p>
          <a:p>
            <a:pPr marL="457200" marR="0" lvl="0" indent="-228600" algn="l" rtl="0">
              <a:lnSpc>
                <a:spcPct val="90000"/>
              </a:lnSpc>
              <a:spcBef>
                <a:spcPts val="1000"/>
              </a:spcBef>
              <a:spcAft>
                <a:spcPts val="0"/>
              </a:spcAft>
              <a:buClr>
                <a:schemeClr val="dk2"/>
              </a:buClr>
              <a:buSzPts val="1800"/>
              <a:buFont typeface="Arial"/>
              <a:buNone/>
            </a:pPr>
            <a:r>
              <a:rPr lang="el-GR" sz="2300" b="1" dirty="0" smtClean="0"/>
              <a:t>Κεφάλαιο</a:t>
            </a:r>
            <a:r>
              <a:rPr lang="en-US" sz="2300" b="1" dirty="0" smtClean="0"/>
              <a:t> </a:t>
            </a:r>
            <a:r>
              <a:rPr lang="en-US" sz="2300" b="1" dirty="0"/>
              <a:t>2.2</a:t>
            </a:r>
            <a:r>
              <a:rPr lang="en-US" sz="2300" dirty="0"/>
              <a:t/>
            </a:r>
            <a:br>
              <a:rPr lang="en-US" sz="2300" dirty="0"/>
            </a:br>
            <a:r>
              <a:rPr lang="el-GR" sz="2300" dirty="0" smtClean="0"/>
              <a:t>Μετά το τέλος του κεφαλαίου, θα είστε σε θέση</a:t>
            </a:r>
            <a:r>
              <a:rPr lang="en-US" sz="2300" dirty="0" smtClean="0"/>
              <a:t>:</a:t>
            </a:r>
            <a:r>
              <a:rPr lang="en-US" sz="2300" dirty="0"/>
              <a:t/>
            </a:r>
            <a:br>
              <a:rPr lang="en-US" sz="2300" dirty="0"/>
            </a:br>
            <a:r>
              <a:rPr lang="en-US" sz="2300" dirty="0"/>
              <a:t>• </a:t>
            </a:r>
            <a:r>
              <a:rPr lang="el-GR" sz="2300" dirty="0" smtClean="0"/>
              <a:t>Να </a:t>
            </a:r>
            <a:r>
              <a:rPr lang="el-GR" sz="2300" dirty="0" err="1" smtClean="0"/>
              <a:t>αναλύε</a:t>
            </a:r>
            <a:r>
              <a:rPr lang="en-US" sz="2300" dirty="0" err="1" smtClean="0"/>
              <a:t>τε</a:t>
            </a:r>
            <a:r>
              <a:rPr lang="en-US" sz="2300" dirty="0" smtClean="0"/>
              <a:t> </a:t>
            </a:r>
            <a:r>
              <a:rPr lang="en-US" sz="2300" dirty="0"/>
              <a:t>την πρόοδό σας χρησιμοποιώντας ένα ημερολόγιο </a:t>
            </a:r>
            <a:r>
              <a:rPr lang="en-US" sz="2300" dirty="0" smtClean="0"/>
              <a:t>αυτοανασ</a:t>
            </a:r>
            <a:r>
              <a:rPr lang="el-GR" sz="2300" dirty="0" err="1" smtClean="0"/>
              <a:t>τοχασμού</a:t>
            </a:r>
            <a:r>
              <a:rPr lang="en-US" sz="2300" dirty="0" smtClean="0"/>
              <a:t> </a:t>
            </a:r>
            <a:r>
              <a:rPr lang="en-US" sz="2300" dirty="0"/>
              <a:t>για συνεχή αυτοαξιολόγηση.</a:t>
            </a:r>
            <a:br>
              <a:rPr lang="en-US" sz="2300" dirty="0"/>
            </a:br>
            <a:r>
              <a:rPr lang="en-US" sz="2300" dirty="0"/>
              <a:t>• </a:t>
            </a:r>
            <a:r>
              <a:rPr lang="el-GR" sz="2300" dirty="0" smtClean="0"/>
              <a:t>Να αξιολογεί</a:t>
            </a:r>
            <a:r>
              <a:rPr lang="en-US" sz="2300" dirty="0" err="1" smtClean="0"/>
              <a:t>τε</a:t>
            </a:r>
            <a:r>
              <a:rPr lang="en-US" sz="2300" dirty="0" smtClean="0"/>
              <a:t> </a:t>
            </a:r>
            <a:r>
              <a:rPr lang="en-US" sz="2300" dirty="0"/>
              <a:t>και να </a:t>
            </a:r>
            <a:r>
              <a:rPr lang="en-US" sz="2300" dirty="0" smtClean="0"/>
              <a:t>β</a:t>
            </a:r>
            <a:r>
              <a:rPr lang="en-US" sz="2300" dirty="0" err="1" smtClean="0"/>
              <a:t>ελτιώ</a:t>
            </a:r>
            <a:r>
              <a:rPr lang="el-GR" sz="2300" dirty="0" smtClean="0"/>
              <a:t>ν</a:t>
            </a:r>
            <a:r>
              <a:rPr lang="en-US" sz="2300" dirty="0" err="1" smtClean="0"/>
              <a:t>ετε</a:t>
            </a:r>
            <a:r>
              <a:rPr lang="en-US" sz="2300" dirty="0" smtClean="0"/>
              <a:t> </a:t>
            </a:r>
            <a:r>
              <a:rPr lang="en-US" sz="2300" dirty="0" err="1"/>
              <a:t>το</a:t>
            </a:r>
            <a:r>
              <a:rPr lang="en-US" sz="2300" dirty="0"/>
              <a:t> </a:t>
            </a:r>
            <a:r>
              <a:rPr lang="en-US" sz="2300" dirty="0" err="1"/>
              <a:t>σχέδιο</a:t>
            </a:r>
            <a:r>
              <a:rPr lang="en-US" sz="2300" dirty="0"/>
              <a:t> </a:t>
            </a:r>
            <a:r>
              <a:rPr lang="en-US" sz="2300" dirty="0" err="1"/>
              <a:t>δράσης</a:t>
            </a:r>
            <a:r>
              <a:rPr lang="en-US" sz="2300" dirty="0"/>
              <a:t> σας </a:t>
            </a:r>
            <a:r>
              <a:rPr lang="en-US" sz="2300" dirty="0" err="1"/>
              <a:t>με</a:t>
            </a:r>
            <a:r>
              <a:rPr lang="en-US" sz="2300" dirty="0"/>
              <a:t> β</a:t>
            </a:r>
            <a:r>
              <a:rPr lang="en-US" sz="2300" dirty="0" err="1"/>
              <a:t>άση</a:t>
            </a:r>
            <a:r>
              <a:rPr lang="en-US" sz="2300" dirty="0"/>
              <a:t> </a:t>
            </a:r>
            <a:r>
              <a:rPr lang="en-US" sz="2300" dirty="0" err="1"/>
              <a:t>την</a:t>
            </a:r>
            <a:r>
              <a:rPr lang="en-US" sz="2300" dirty="0"/>
              <a:t> ανα</a:t>
            </a:r>
            <a:r>
              <a:rPr lang="en-US" sz="2300" dirty="0" err="1"/>
              <a:t>στοχ</a:t>
            </a:r>
            <a:r>
              <a:rPr lang="en-US" sz="2300" dirty="0"/>
              <a:t>αστική σκέψη και τα αποτελέσματα </a:t>
            </a:r>
            <a:r>
              <a:rPr lang="en-US" sz="2300" dirty="0" smtClean="0"/>
              <a:t>ευ</a:t>
            </a:r>
            <a:r>
              <a:rPr lang="el-GR" sz="2300" dirty="0" err="1" smtClean="0"/>
              <a:t>ημερ</a:t>
            </a:r>
            <a:r>
              <a:rPr lang="en-US" sz="2300" dirty="0" smtClean="0"/>
              <a:t>ίας</a:t>
            </a:r>
            <a:r>
              <a:rPr lang="en-US" sz="2300" dirty="0"/>
              <a:t>.</a:t>
            </a:r>
            <a:endParaRPr sz="2300" dirty="0"/>
          </a:p>
          <a:p>
            <a:pPr marL="0" lvl="0" indent="0" algn="l" rtl="0">
              <a:lnSpc>
                <a:spcPct val="90000"/>
              </a:lnSpc>
              <a:spcBef>
                <a:spcPts val="0"/>
              </a:spcBef>
              <a:spcAft>
                <a:spcPts val="0"/>
              </a:spcAft>
              <a:buClr>
                <a:schemeClr val="dk2"/>
              </a:buClr>
              <a:buSzPts val="1800"/>
              <a:buNone/>
            </a:pPr>
            <a:endParaRPr dirty="0"/>
          </a:p>
        </p:txBody>
      </p:sp>
    </p:spTree>
    <p:extLst>
      <p:ext uri="{BB962C8B-B14F-4D97-AF65-F5344CB8AC3E}">
        <p14:creationId xmlns:p14="http://schemas.microsoft.com/office/powerpoint/2010/main" val="3152704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7"/>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l-GR" sz="2400" b="1" dirty="0" smtClean="0"/>
              <a:t>Κεφάλαιο</a:t>
            </a:r>
            <a:r>
              <a:rPr lang="en-US" sz="2400" b="1" dirty="0" smtClean="0"/>
              <a:t> </a:t>
            </a:r>
            <a:r>
              <a:rPr lang="en-US" sz="2400" b="1" dirty="0"/>
              <a:t>2.2. </a:t>
            </a:r>
            <a:r>
              <a:rPr lang="en-US" sz="2400" b="1" dirty="0" err="1"/>
              <a:t>Συνεχής</a:t>
            </a:r>
            <a:r>
              <a:rPr lang="en-US" sz="2400" b="1" dirty="0"/>
              <a:t> </a:t>
            </a:r>
            <a:r>
              <a:rPr lang="el-GR" sz="2400" b="1" dirty="0" smtClean="0"/>
              <a:t>Β</a:t>
            </a:r>
            <a:r>
              <a:rPr lang="en-US" sz="2400" b="1" dirty="0" err="1" smtClean="0"/>
              <a:t>ελτίωση</a:t>
            </a:r>
            <a:r>
              <a:rPr lang="en-US" sz="2400" b="1" dirty="0" smtClean="0"/>
              <a:t> </a:t>
            </a:r>
            <a:r>
              <a:rPr lang="el-GR" sz="2400" b="1" dirty="0"/>
              <a:t>Μ</a:t>
            </a:r>
            <a:r>
              <a:rPr lang="en-US" sz="2400" b="1" dirty="0" err="1" smtClean="0"/>
              <a:t>έσω</a:t>
            </a:r>
            <a:r>
              <a:rPr lang="en-US" sz="2400" b="1" dirty="0" smtClean="0"/>
              <a:t> τ</a:t>
            </a:r>
            <a:r>
              <a:rPr lang="el-GR" sz="2400" b="1" dirty="0" smtClean="0"/>
              <a:t>ου</a:t>
            </a:r>
            <a:r>
              <a:rPr lang="en-US" sz="2400" b="1" dirty="0" smtClean="0"/>
              <a:t> </a:t>
            </a:r>
            <a:r>
              <a:rPr lang="el-GR" sz="2400" b="1" dirty="0"/>
              <a:t>Α</a:t>
            </a:r>
            <a:r>
              <a:rPr lang="en-US" sz="2400" b="1" dirty="0" err="1" smtClean="0"/>
              <a:t>υτο</a:t>
            </a:r>
            <a:r>
              <a:rPr lang="en-US" sz="2400" b="1" dirty="0" smtClean="0"/>
              <a:t>ανασ</a:t>
            </a:r>
            <a:r>
              <a:rPr lang="el-GR" sz="2400" b="1" dirty="0" err="1" smtClean="0"/>
              <a:t>τοχασμού</a:t>
            </a:r>
            <a:r>
              <a:rPr lang="en-US" sz="2400" b="1" dirty="0" smtClean="0"/>
              <a:t> </a:t>
            </a:r>
            <a:r>
              <a:rPr lang="en-US" sz="2400" b="1" dirty="0"/>
              <a:t>για την </a:t>
            </a:r>
            <a:r>
              <a:rPr lang="el-GR" sz="2400" b="1" dirty="0" smtClean="0"/>
              <a:t>Ψ</a:t>
            </a:r>
            <a:r>
              <a:rPr lang="en-US" sz="2400" b="1" dirty="0" err="1" smtClean="0"/>
              <a:t>ηφι</a:t>
            </a:r>
            <a:r>
              <a:rPr lang="en-US" sz="2400" b="1" dirty="0" smtClean="0"/>
              <a:t>ακή </a:t>
            </a:r>
            <a:r>
              <a:rPr lang="el-GR" sz="2400" b="1" dirty="0"/>
              <a:t>Ε</a:t>
            </a:r>
            <a:r>
              <a:rPr lang="en-US" sz="2400" b="1" dirty="0" err="1" smtClean="0"/>
              <a:t>υημερί</a:t>
            </a:r>
            <a:r>
              <a:rPr lang="en-US" sz="2400" b="1" dirty="0" smtClean="0"/>
              <a:t>α </a:t>
            </a:r>
            <a:r>
              <a:rPr lang="en-US" sz="2400" b="1" dirty="0"/>
              <a:t>των </a:t>
            </a:r>
            <a:r>
              <a:rPr lang="el-GR" sz="2400" b="1" dirty="0" smtClean="0"/>
              <a:t>Ε</a:t>
            </a:r>
            <a:r>
              <a:rPr lang="en-US" sz="2400" b="1" dirty="0" smtClean="0"/>
              <a:t>κπα</a:t>
            </a:r>
            <a:r>
              <a:rPr lang="en-US" sz="2400" b="1" dirty="0" err="1" smtClean="0"/>
              <a:t>ιδευτικών</a:t>
            </a:r>
            <a:r>
              <a:rPr lang="en-US" sz="2400" b="1" dirty="0"/>
              <a:t/>
            </a:r>
            <a:br>
              <a:rPr lang="en-US" sz="2400" b="1" dirty="0"/>
            </a:br>
            <a:endParaRPr sz="2400" b="1" dirty="0"/>
          </a:p>
        </p:txBody>
      </p:sp>
    </p:spTree>
    <p:extLst>
      <p:ext uri="{BB962C8B-B14F-4D97-AF65-F5344CB8AC3E}">
        <p14:creationId xmlns:p14="http://schemas.microsoft.com/office/powerpoint/2010/main" val="3730684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a:t>Εισαγωγή</a:t>
            </a:r>
            <a:endParaRPr/>
          </a:p>
        </p:txBody>
      </p:sp>
      <p:sp>
        <p:nvSpPr>
          <p:cNvPr id="277" name="Google Shape;277;p45"/>
          <p:cNvSpPr txBox="1">
            <a:spLocks noGrp="1"/>
          </p:cNvSpPr>
          <p:nvPr>
            <p:ph type="body" idx="1"/>
          </p:nvPr>
        </p:nvSpPr>
        <p:spPr>
          <a:xfrm>
            <a:off x="97971" y="881743"/>
            <a:ext cx="11944350" cy="5870121"/>
          </a:xfrm>
          <a:prstGeom prst="rect">
            <a:avLst/>
          </a:prstGeom>
          <a:noFill/>
          <a:ln w="571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1800"/>
              <a:buNone/>
            </a:pPr>
            <a:r>
              <a:rPr lang="en-US" sz="3200" dirty="0">
                <a:solidFill>
                  <a:schemeClr val="accent1"/>
                </a:solidFill>
                <a:latin typeface="Arial"/>
                <a:ea typeface="Arial"/>
                <a:cs typeface="Arial"/>
                <a:sym typeface="Arial"/>
              </a:rPr>
              <a:t/>
            </a:r>
            <a:br>
              <a:rPr lang="en-US" sz="3200" dirty="0">
                <a:solidFill>
                  <a:schemeClr val="accent1"/>
                </a:solidFill>
                <a:latin typeface="Arial"/>
                <a:ea typeface="Arial"/>
                <a:cs typeface="Arial"/>
                <a:sym typeface="Arial"/>
              </a:rPr>
            </a:br>
            <a:endParaRPr sz="3200" dirty="0"/>
          </a:p>
          <a:p>
            <a:pPr marL="457200" lvl="0" indent="-228600" algn="ctr" rtl="0">
              <a:lnSpc>
                <a:spcPct val="90000"/>
              </a:lnSpc>
              <a:spcBef>
                <a:spcPts val="1000"/>
              </a:spcBef>
              <a:spcAft>
                <a:spcPts val="0"/>
              </a:spcAft>
              <a:buSzPts val="1800"/>
              <a:buNone/>
            </a:pPr>
            <a:r>
              <a:rPr lang="en-US" sz="3200" dirty="0" err="1">
                <a:solidFill>
                  <a:schemeClr val="accent1"/>
                </a:solidFill>
                <a:latin typeface="Arial"/>
                <a:ea typeface="Arial"/>
                <a:cs typeface="Arial"/>
                <a:sym typeface="Arial"/>
              </a:rPr>
              <a:t>Σε</a:t>
            </a:r>
            <a:r>
              <a:rPr lang="en-US" sz="3200" dirty="0">
                <a:solidFill>
                  <a:schemeClr val="accent1"/>
                </a:solidFill>
                <a:latin typeface="Arial"/>
                <a:ea typeface="Arial"/>
                <a:cs typeface="Arial"/>
                <a:sym typeface="Arial"/>
              </a:rPr>
              <a:t> </a:t>
            </a:r>
            <a:r>
              <a:rPr lang="en-US" sz="3200" dirty="0" smtClean="0">
                <a:solidFill>
                  <a:schemeClr val="accent1"/>
                </a:solidFill>
                <a:latin typeface="Arial"/>
                <a:ea typeface="Arial"/>
                <a:cs typeface="Arial"/>
                <a:sym typeface="Arial"/>
              </a:rPr>
              <a:t>α</a:t>
            </a:r>
            <a:r>
              <a:rPr lang="en-US" sz="3200" dirty="0" err="1" smtClean="0">
                <a:solidFill>
                  <a:schemeClr val="accent1"/>
                </a:solidFill>
                <a:latin typeface="Arial"/>
                <a:ea typeface="Arial"/>
                <a:cs typeface="Arial"/>
                <a:sym typeface="Arial"/>
              </a:rPr>
              <a:t>υτ</a:t>
            </a:r>
            <a:r>
              <a:rPr lang="el-GR" sz="3200" dirty="0" smtClean="0">
                <a:solidFill>
                  <a:schemeClr val="accent1"/>
                </a:solidFill>
                <a:latin typeface="Arial"/>
                <a:ea typeface="Arial"/>
                <a:cs typeface="Arial"/>
                <a:sym typeface="Arial"/>
              </a:rPr>
              <a:t>ό</a:t>
            </a:r>
            <a:r>
              <a:rPr lang="en-US" sz="3200" dirty="0" smtClean="0">
                <a:solidFill>
                  <a:schemeClr val="accent1"/>
                </a:solidFill>
                <a:latin typeface="Arial"/>
                <a:ea typeface="Arial"/>
                <a:cs typeface="Arial"/>
                <a:sym typeface="Arial"/>
              </a:rPr>
              <a:t> </a:t>
            </a:r>
            <a:r>
              <a:rPr lang="el-GR" sz="3200" dirty="0" smtClean="0">
                <a:solidFill>
                  <a:schemeClr val="accent1"/>
                </a:solidFill>
                <a:latin typeface="Arial"/>
                <a:ea typeface="Arial"/>
                <a:cs typeface="Arial"/>
                <a:sym typeface="Arial"/>
              </a:rPr>
              <a:t>το κεφάλαιο</a:t>
            </a:r>
            <a:r>
              <a:rPr lang="en-US" sz="3200" dirty="0" smtClean="0">
                <a:solidFill>
                  <a:schemeClr val="accent1"/>
                </a:solidFill>
                <a:latin typeface="Arial"/>
                <a:ea typeface="Arial"/>
                <a:cs typeface="Arial"/>
                <a:sym typeface="Arial"/>
              </a:rPr>
              <a:t>, </a:t>
            </a:r>
            <a:r>
              <a:rPr lang="en-US" sz="3200" dirty="0">
                <a:solidFill>
                  <a:schemeClr val="accent1"/>
                </a:solidFill>
                <a:latin typeface="Arial"/>
                <a:ea typeface="Arial"/>
                <a:cs typeface="Arial"/>
                <a:sym typeface="Arial"/>
              </a:rPr>
              <a:t>θα μάθετε πώς να </a:t>
            </a:r>
            <a:r>
              <a:rPr lang="en-US" sz="3200" dirty="0" err="1">
                <a:solidFill>
                  <a:schemeClr val="accent1"/>
                </a:solidFill>
                <a:latin typeface="Arial"/>
                <a:ea typeface="Arial"/>
                <a:cs typeface="Arial"/>
                <a:sym typeface="Arial"/>
              </a:rPr>
              <a:t>χρησιμο</a:t>
            </a:r>
            <a:r>
              <a:rPr lang="en-US" sz="3200" dirty="0">
                <a:solidFill>
                  <a:schemeClr val="accent1"/>
                </a:solidFill>
                <a:latin typeface="Arial"/>
                <a:ea typeface="Arial"/>
                <a:cs typeface="Arial"/>
                <a:sym typeface="Arial"/>
              </a:rPr>
              <a:t>ποιείτε </a:t>
            </a:r>
            <a:r>
              <a:rPr lang="el-GR" sz="3200" dirty="0" smtClean="0">
                <a:solidFill>
                  <a:schemeClr val="accent1"/>
                </a:solidFill>
                <a:latin typeface="Arial"/>
                <a:ea typeface="Arial"/>
                <a:cs typeface="Arial"/>
                <a:sym typeface="Arial"/>
              </a:rPr>
              <a:t>τον </a:t>
            </a:r>
            <a:r>
              <a:rPr lang="el-GR" sz="3200" dirty="0" err="1" smtClean="0">
                <a:solidFill>
                  <a:schemeClr val="accent1"/>
                </a:solidFill>
                <a:latin typeface="Arial"/>
                <a:ea typeface="Arial"/>
                <a:cs typeface="Arial"/>
                <a:sym typeface="Arial"/>
              </a:rPr>
              <a:t>αυτοαναστοχασμό</a:t>
            </a:r>
            <a:r>
              <a:rPr lang="en-US" sz="3200" dirty="0" smtClean="0">
                <a:solidFill>
                  <a:schemeClr val="accent1"/>
                </a:solidFill>
                <a:latin typeface="Arial"/>
                <a:ea typeface="Arial"/>
                <a:cs typeface="Arial"/>
                <a:sym typeface="Arial"/>
              </a:rPr>
              <a:t> </a:t>
            </a:r>
            <a:r>
              <a:rPr lang="en-US" sz="3200" dirty="0">
                <a:solidFill>
                  <a:schemeClr val="accent1"/>
                </a:solidFill>
                <a:latin typeface="Arial"/>
                <a:ea typeface="Arial"/>
                <a:cs typeface="Arial"/>
                <a:sym typeface="Arial"/>
              </a:rPr>
              <a:t>για να παρακολουθείτε την ψηφιακή σας ευημερία.</a:t>
            </a:r>
            <a:endParaRPr dirty="0"/>
          </a:p>
          <a:p>
            <a:pPr marL="457200" lvl="0" indent="-228600" algn="ctr" rtl="0">
              <a:lnSpc>
                <a:spcPct val="90000"/>
              </a:lnSpc>
              <a:spcBef>
                <a:spcPts val="1000"/>
              </a:spcBef>
              <a:spcAft>
                <a:spcPts val="0"/>
              </a:spcAft>
              <a:buSzPts val="1800"/>
              <a:buNone/>
            </a:pPr>
            <a:r>
              <a:rPr lang="en-US" sz="3200" dirty="0">
                <a:solidFill>
                  <a:schemeClr val="accent1"/>
                </a:solidFill>
                <a:latin typeface="Arial"/>
                <a:ea typeface="Arial"/>
                <a:cs typeface="Arial"/>
                <a:sym typeface="Arial"/>
              </a:rPr>
              <a:t/>
            </a:r>
            <a:br>
              <a:rPr lang="en-US" sz="3200" dirty="0">
                <a:solidFill>
                  <a:schemeClr val="accent1"/>
                </a:solidFill>
                <a:latin typeface="Arial"/>
                <a:ea typeface="Arial"/>
                <a:cs typeface="Arial"/>
                <a:sym typeface="Arial"/>
              </a:rPr>
            </a:br>
            <a:r>
              <a:rPr lang="en-US" sz="3200" dirty="0">
                <a:solidFill>
                  <a:schemeClr val="accent1"/>
                </a:solidFill>
                <a:latin typeface="Arial"/>
                <a:ea typeface="Arial"/>
                <a:cs typeface="Arial"/>
                <a:sym typeface="Arial"/>
              </a:rPr>
              <a:t>Θα </a:t>
            </a:r>
            <a:r>
              <a:rPr lang="en-US" sz="3200" dirty="0" err="1">
                <a:solidFill>
                  <a:schemeClr val="accent1"/>
                </a:solidFill>
                <a:latin typeface="Arial"/>
                <a:ea typeface="Arial"/>
                <a:cs typeface="Arial"/>
                <a:sym typeface="Arial"/>
              </a:rPr>
              <a:t>εργ</a:t>
            </a:r>
            <a:r>
              <a:rPr lang="en-US" sz="3200" dirty="0">
                <a:solidFill>
                  <a:schemeClr val="accent1"/>
                </a:solidFill>
                <a:latin typeface="Arial"/>
                <a:ea typeface="Arial"/>
                <a:cs typeface="Arial"/>
                <a:sym typeface="Arial"/>
              </a:rPr>
              <a:t>αστείτε με ένα ημερολόγιο αναστοχασμού για να αξιολογήσετε την πρόοδό σας, να προσαρμόσετε το σχέδιο δράσης σας και να υποστηρίξετε την προσωπική και επαγγελματική σας ανάπτυξη καθ' όλη τη διάρκεια του σχολικού έτους.</a:t>
            </a:r>
            <a:endParaRPr sz="3200" dirty="0"/>
          </a:p>
        </p:txBody>
      </p:sp>
    </p:spTree>
    <p:extLst>
      <p:ext uri="{BB962C8B-B14F-4D97-AF65-F5344CB8AC3E}">
        <p14:creationId xmlns:p14="http://schemas.microsoft.com/office/powerpoint/2010/main" val="4193227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Συζήτηση</a:t>
            </a:r>
            <a:r>
              <a:rPr lang="en-US" b="1" dirty="0"/>
              <a:t> </a:t>
            </a:r>
            <a:r>
              <a:rPr lang="en-US" b="1" dirty="0" err="1"/>
              <a:t>γι</a:t>
            </a:r>
            <a:r>
              <a:rPr lang="en-US" b="1" dirty="0"/>
              <a:t>α </a:t>
            </a:r>
            <a:r>
              <a:rPr lang="el-GR" b="1" dirty="0" smtClean="0"/>
              <a:t>«Σ</a:t>
            </a:r>
            <a:r>
              <a:rPr lang="en-US" b="1" dirty="0" smtClean="0"/>
              <a:t>π</a:t>
            </a:r>
            <a:r>
              <a:rPr lang="en-US" b="1" dirty="0" err="1" smtClean="0"/>
              <a:t>άσιμο</a:t>
            </a:r>
            <a:r>
              <a:rPr lang="en-US" b="1" dirty="0" smtClean="0"/>
              <a:t> </a:t>
            </a:r>
            <a:r>
              <a:rPr lang="en-US" b="1" dirty="0" err="1"/>
              <a:t>του</a:t>
            </a:r>
            <a:r>
              <a:rPr lang="en-US" b="1" dirty="0"/>
              <a:t> </a:t>
            </a:r>
            <a:r>
              <a:rPr lang="el-GR" b="1" dirty="0"/>
              <a:t>Π</a:t>
            </a:r>
            <a:r>
              <a:rPr lang="en-US" b="1" dirty="0" err="1" smtClean="0"/>
              <a:t>άγου</a:t>
            </a:r>
            <a:r>
              <a:rPr lang="el-GR" b="1" dirty="0" smtClean="0"/>
              <a:t>»</a:t>
            </a:r>
            <a:endParaRPr dirty="0"/>
          </a:p>
        </p:txBody>
      </p:sp>
      <p:sp>
        <p:nvSpPr>
          <p:cNvPr id="283" name="Google Shape;283;p46"/>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400" b="1" dirty="0" err="1"/>
              <a:t>Ας</a:t>
            </a:r>
            <a:r>
              <a:rPr lang="en-US" sz="2400" b="1" dirty="0"/>
              <a:t> </a:t>
            </a:r>
            <a:r>
              <a:rPr lang="en-US" sz="2400" b="1" dirty="0" err="1"/>
              <a:t>ξεκινήσουμε</a:t>
            </a:r>
            <a:r>
              <a:rPr lang="en-US" sz="2400" b="1" dirty="0"/>
              <a:t> </a:t>
            </a:r>
            <a:r>
              <a:rPr lang="en-US" sz="2400" b="1" dirty="0" err="1"/>
              <a:t>με</a:t>
            </a:r>
            <a:r>
              <a:rPr lang="en-US" sz="2400" b="1" dirty="0"/>
              <a:t> </a:t>
            </a:r>
            <a:r>
              <a:rPr lang="el-GR" sz="2400" b="1" dirty="0" smtClean="0"/>
              <a:t>έναν</a:t>
            </a:r>
            <a:r>
              <a:rPr lang="en-US" sz="2400" b="1" dirty="0" smtClean="0"/>
              <a:t> </a:t>
            </a:r>
            <a:r>
              <a:rPr lang="en-US" sz="2400" b="1" dirty="0" err="1" smtClean="0"/>
              <a:t>σύντομ</a:t>
            </a:r>
            <a:r>
              <a:rPr lang="el-GR" sz="2400" b="1" dirty="0" smtClean="0"/>
              <a:t>ο</a:t>
            </a:r>
            <a:r>
              <a:rPr lang="en-US" sz="2400" b="1" dirty="0" smtClean="0"/>
              <a:t> </a:t>
            </a:r>
            <a:r>
              <a:rPr lang="el-GR" sz="2400" b="1" dirty="0" err="1" smtClean="0"/>
              <a:t>αναστοχασμό</a:t>
            </a:r>
            <a:r>
              <a:rPr lang="en-US" sz="2400" b="1" dirty="0" smtClean="0"/>
              <a:t>:</a:t>
            </a:r>
            <a:endParaRPr dirty="0"/>
          </a:p>
          <a:p>
            <a:pPr marL="457200" marR="0" lvl="0" indent="-228600" algn="l" rtl="0">
              <a:lnSpc>
                <a:spcPct val="90000"/>
              </a:lnSpc>
              <a:spcBef>
                <a:spcPts val="1000"/>
              </a:spcBef>
              <a:spcAft>
                <a:spcPts val="0"/>
              </a:spcAft>
              <a:buClr>
                <a:schemeClr val="dk1"/>
              </a:buClr>
              <a:buSzPts val="1800"/>
              <a:buFont typeface="Arial"/>
              <a:buNone/>
            </a:pPr>
            <a:r>
              <a:rPr lang="en-US" sz="2400" dirty="0"/>
              <a:t/>
            </a:r>
            <a:br>
              <a:rPr lang="en-US" sz="2400" dirty="0"/>
            </a:br>
            <a:r>
              <a:rPr lang="en-US" sz="2400" dirty="0"/>
              <a:t>• Τι </a:t>
            </a:r>
            <a:r>
              <a:rPr lang="en-US" sz="2400" dirty="0" err="1"/>
              <a:t>σημ</a:t>
            </a:r>
            <a:r>
              <a:rPr lang="en-US" sz="2400" dirty="0"/>
              <a:t>αίνει για εσάς η αναστοχαστική πρακτική στην καθημερινή σας εργασία;</a:t>
            </a:r>
            <a:br>
              <a:rPr lang="en-US" sz="2400" dirty="0"/>
            </a:br>
            <a:r>
              <a:rPr lang="en-US" sz="2400" dirty="0"/>
              <a:t>• Πότε συνήθως αναστοχάζεστε τη διδασκαλία σας;</a:t>
            </a:r>
            <a:br>
              <a:rPr lang="en-US" sz="2400" dirty="0"/>
            </a:br>
            <a:r>
              <a:rPr lang="en-US" sz="2400" dirty="0"/>
              <a:t>• Τι σας βοηθά να αναστοχάζεστε και τι σας δυσκολεύει;</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1593918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Γι</a:t>
            </a:r>
            <a:r>
              <a:rPr lang="en-US" b="1" dirty="0"/>
              <a:t>ατί να </a:t>
            </a:r>
            <a:r>
              <a:rPr lang="el-GR" b="1" dirty="0" smtClean="0"/>
              <a:t>Α</a:t>
            </a:r>
            <a:r>
              <a:rPr lang="en-US" b="1" dirty="0" smtClean="0"/>
              <a:t>να</a:t>
            </a:r>
            <a:r>
              <a:rPr lang="en-US" b="1" dirty="0" err="1" smtClean="0"/>
              <a:t>στοχάζεστε</a:t>
            </a:r>
            <a:r>
              <a:rPr lang="en-US" b="1" dirty="0"/>
              <a:t>;</a:t>
            </a:r>
            <a:endParaRPr b="1" dirty="0"/>
          </a:p>
        </p:txBody>
      </p:sp>
      <p:grpSp>
        <p:nvGrpSpPr>
          <p:cNvPr id="290" name="Google Shape;290;p47"/>
          <p:cNvGrpSpPr/>
          <p:nvPr/>
        </p:nvGrpSpPr>
        <p:grpSpPr>
          <a:xfrm>
            <a:off x="815546" y="1284024"/>
            <a:ext cx="10713308" cy="5041959"/>
            <a:chOff x="0" y="-99933"/>
            <a:chExt cx="10713308" cy="5041959"/>
          </a:xfrm>
        </p:grpSpPr>
        <p:cxnSp>
          <p:nvCxnSpPr>
            <p:cNvPr id="291" name="Google Shape;291;p47"/>
            <p:cNvCxnSpPr/>
            <p:nvPr/>
          </p:nvCxnSpPr>
          <p:spPr>
            <a:xfrm>
              <a:off x="0" y="675"/>
              <a:ext cx="10713308" cy="0"/>
            </a:xfrm>
            <a:prstGeom prst="straightConnector1">
              <a:avLst/>
            </a:prstGeom>
            <a:solidFill>
              <a:srgbClr val="18CBDC"/>
            </a:solidFill>
            <a:ln w="25400" cap="flat" cmpd="sng">
              <a:solidFill>
                <a:srgbClr val="18CBDC"/>
              </a:solidFill>
              <a:prstDash val="solid"/>
              <a:round/>
              <a:headEnd type="none" w="sm" len="sm"/>
              <a:tailEnd type="none" w="sm" len="sm"/>
            </a:ln>
          </p:spPr>
        </p:cxnSp>
        <p:sp>
          <p:nvSpPr>
            <p:cNvPr id="292" name="Google Shape;292;p47"/>
            <p:cNvSpPr/>
            <p:nvPr/>
          </p:nvSpPr>
          <p:spPr>
            <a:xfrm>
              <a:off x="0" y="675"/>
              <a:ext cx="10713308" cy="87231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 name="Google Shape;293;p47"/>
            <p:cNvSpPr txBox="1"/>
            <p:nvPr/>
          </p:nvSpPr>
          <p:spPr>
            <a:xfrm>
              <a:off x="0" y="-99933"/>
              <a:ext cx="10713308" cy="987700"/>
            </a:xfrm>
            <a:prstGeom prst="rect">
              <a:avLst/>
            </a:prstGeom>
            <a:noFill/>
            <a:ln>
              <a:noFill/>
            </a:ln>
          </p:spPr>
          <p:txBody>
            <a:bodyPr spcFirstLastPara="1" wrap="square" lIns="91425" tIns="91425" rIns="91425" bIns="91425" anchor="t" anchorCtr="0">
              <a:noAutofit/>
            </a:bodyPr>
            <a:lstStyle/>
            <a:p>
              <a:pPr>
                <a:lnSpc>
                  <a:spcPct val="90000"/>
                </a:lnSpc>
                <a:buClr>
                  <a:srgbClr val="000000"/>
                </a:buClr>
                <a:buSzPts val="2400"/>
                <a:buFont typeface="Arial"/>
                <a:buNone/>
              </a:pPr>
              <a:r>
                <a:rPr lang="el-GR" sz="2100" b="1" kern="0" dirty="0" smtClean="0">
                  <a:solidFill>
                    <a:srgbClr val="000000"/>
                  </a:solidFill>
                  <a:ea typeface="Arial"/>
                  <a:cs typeface="Arial"/>
                  <a:sym typeface="Arial"/>
                </a:rPr>
                <a:t>Για να ε</a:t>
              </a:r>
              <a:r>
                <a:rPr lang="en-US" sz="2100" b="1" kern="0" dirty="0" smtClean="0">
                  <a:solidFill>
                    <a:srgbClr val="000000"/>
                  </a:solidFill>
                  <a:ea typeface="Arial"/>
                  <a:cs typeface="Arial"/>
                  <a:sym typeface="Arial"/>
                </a:rPr>
                <a:t>παναπ</a:t>
              </a:r>
              <a:r>
                <a:rPr lang="en-US" sz="2100" b="1" kern="0" dirty="0" err="1" smtClean="0">
                  <a:solidFill>
                    <a:srgbClr val="000000"/>
                  </a:solidFill>
                  <a:ea typeface="Arial"/>
                  <a:cs typeface="Arial"/>
                  <a:sym typeface="Arial"/>
                </a:rPr>
                <a:t>ροσδιορί</a:t>
              </a:r>
              <a:r>
                <a:rPr lang="el-GR" sz="2100" b="1" kern="0" dirty="0" err="1" smtClean="0">
                  <a:solidFill>
                    <a:srgbClr val="000000"/>
                  </a:solidFill>
                  <a:ea typeface="Arial"/>
                  <a:cs typeface="Arial"/>
                  <a:sym typeface="Arial"/>
                </a:rPr>
                <a:t>ζε</a:t>
              </a:r>
              <a:r>
                <a:rPr lang="en-US" sz="2100" b="1" kern="0" dirty="0" err="1" smtClean="0">
                  <a:solidFill>
                    <a:srgbClr val="000000"/>
                  </a:solidFill>
                  <a:ea typeface="Arial"/>
                  <a:cs typeface="Arial"/>
                  <a:sym typeface="Arial"/>
                </a:rPr>
                <a:t>τε</a:t>
              </a:r>
              <a:r>
                <a:rPr lang="en-US" sz="2100" b="1" kern="0" dirty="0" smtClean="0">
                  <a:solidFill>
                    <a:srgbClr val="000000"/>
                  </a:solidFill>
                  <a:ea typeface="Arial"/>
                  <a:cs typeface="Arial"/>
                  <a:sym typeface="Arial"/>
                </a:rPr>
                <a:t> </a:t>
              </a:r>
              <a:r>
                <a:rPr lang="en-US" sz="2100" b="1" kern="0" dirty="0" err="1">
                  <a:solidFill>
                    <a:srgbClr val="000000"/>
                  </a:solidFill>
                  <a:ea typeface="Arial"/>
                  <a:cs typeface="Arial"/>
                  <a:sym typeface="Arial"/>
                </a:rPr>
                <a:t>την</a:t>
              </a:r>
              <a:r>
                <a:rPr lang="en-US" sz="2100" b="1" kern="0" dirty="0">
                  <a:solidFill>
                    <a:srgbClr val="000000"/>
                  </a:solidFill>
                  <a:ea typeface="Arial"/>
                  <a:cs typeface="Arial"/>
                  <a:sym typeface="Arial"/>
                </a:rPr>
                <a:t> επα</a:t>
              </a:r>
              <a:r>
                <a:rPr lang="en-US" sz="2100" b="1" kern="0" dirty="0" err="1">
                  <a:solidFill>
                    <a:srgbClr val="000000"/>
                  </a:solidFill>
                  <a:ea typeface="Arial"/>
                  <a:cs typeface="Arial"/>
                  <a:sym typeface="Arial"/>
                </a:rPr>
                <a:t>γγελμ</a:t>
              </a:r>
              <a:r>
                <a:rPr lang="en-US" sz="2100" b="1" kern="0" dirty="0">
                  <a:solidFill>
                    <a:srgbClr val="000000"/>
                  </a:solidFill>
                  <a:ea typeface="Arial"/>
                  <a:cs typeface="Arial"/>
                  <a:sym typeface="Arial"/>
                </a:rPr>
                <a:t>ατική σας ταυτότητα</a:t>
              </a:r>
              <a:r>
                <a:rPr lang="en-US" sz="2100" kern="0" dirty="0">
                  <a:solidFill>
                    <a:srgbClr val="000000"/>
                  </a:solidFill>
                  <a:ea typeface="Arial"/>
                  <a:cs typeface="Arial"/>
                  <a:sym typeface="Arial"/>
                </a:rPr>
                <a:t>: Η αναστοχαστική σκέψη σας βοηθά να αποσαφηνίσετε τις ικανότητες, τις πεποιθήσεις και τις στάσεις σας (Naseem et al., 2023</a:t>
              </a:r>
              <a:r>
                <a:rPr lang="en-US" sz="2100" kern="0" dirty="0" smtClean="0">
                  <a:solidFill>
                    <a:srgbClr val="000000"/>
                  </a:solidFill>
                  <a:ea typeface="Arial"/>
                  <a:cs typeface="Arial"/>
                  <a:sym typeface="Arial"/>
                </a:rPr>
                <a:t>)</a:t>
              </a:r>
              <a:r>
                <a:rPr lang="el-GR" sz="2100" kern="0" dirty="0" smtClean="0">
                  <a:solidFill>
                    <a:srgbClr val="000000"/>
                  </a:solidFill>
                  <a:ea typeface="Arial"/>
                  <a:cs typeface="Arial"/>
                  <a:sym typeface="Arial"/>
                </a:rPr>
                <a:t>.</a:t>
              </a:r>
              <a:endParaRPr sz="2100" kern="0" dirty="0">
                <a:solidFill>
                  <a:srgbClr val="000000"/>
                </a:solidFill>
                <a:cs typeface="Arial"/>
                <a:sym typeface="Arial"/>
              </a:endParaRPr>
            </a:p>
          </p:txBody>
        </p:sp>
        <p:cxnSp>
          <p:nvCxnSpPr>
            <p:cNvPr id="294" name="Google Shape;294;p47"/>
            <p:cNvCxnSpPr/>
            <p:nvPr/>
          </p:nvCxnSpPr>
          <p:spPr>
            <a:xfrm>
              <a:off x="0" y="872985"/>
              <a:ext cx="10713308" cy="0"/>
            </a:xfrm>
            <a:prstGeom prst="straightConnector1">
              <a:avLst/>
            </a:prstGeom>
            <a:solidFill>
              <a:srgbClr val="18CBDC"/>
            </a:solidFill>
            <a:ln w="25400" cap="flat" cmpd="sng">
              <a:solidFill>
                <a:srgbClr val="18CBDC"/>
              </a:solidFill>
              <a:prstDash val="solid"/>
              <a:round/>
              <a:headEnd type="none" w="sm" len="sm"/>
              <a:tailEnd type="none" w="sm" len="sm"/>
            </a:ln>
          </p:spPr>
        </p:cxnSp>
        <p:sp>
          <p:nvSpPr>
            <p:cNvPr id="295" name="Google Shape;295;p47"/>
            <p:cNvSpPr/>
            <p:nvPr/>
          </p:nvSpPr>
          <p:spPr>
            <a:xfrm>
              <a:off x="0" y="872985"/>
              <a:ext cx="10713308" cy="101726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 name="Google Shape;296;p47"/>
            <p:cNvSpPr txBox="1"/>
            <p:nvPr/>
          </p:nvSpPr>
          <p:spPr>
            <a:xfrm>
              <a:off x="0" y="887767"/>
              <a:ext cx="10713308" cy="872310"/>
            </a:xfrm>
            <a:prstGeom prst="rect">
              <a:avLst/>
            </a:prstGeom>
            <a:noFill/>
            <a:ln>
              <a:noFill/>
            </a:ln>
          </p:spPr>
          <p:txBody>
            <a:bodyPr spcFirstLastPara="1" wrap="square" lIns="91425" tIns="91425" rIns="91425" bIns="91425" anchor="t" anchorCtr="0">
              <a:noAutofit/>
            </a:bodyPr>
            <a:lstStyle/>
            <a:p>
              <a:pPr>
                <a:lnSpc>
                  <a:spcPct val="90000"/>
                </a:lnSpc>
                <a:buClr>
                  <a:srgbClr val="000000"/>
                </a:buClr>
                <a:buSzPts val="2400"/>
                <a:buFont typeface="Arial"/>
                <a:buNone/>
              </a:pPr>
              <a:r>
                <a:rPr lang="el-GR" sz="2100" b="1" kern="0" dirty="0" smtClean="0">
                  <a:solidFill>
                    <a:srgbClr val="000000"/>
                  </a:solidFill>
                  <a:ea typeface="Arial"/>
                  <a:cs typeface="Arial"/>
                  <a:sym typeface="Arial"/>
                </a:rPr>
                <a:t>Για να </a:t>
              </a:r>
              <a:r>
                <a:rPr lang="el-GR" sz="2100" b="1" kern="0" dirty="0" err="1" smtClean="0">
                  <a:solidFill>
                    <a:srgbClr val="000000"/>
                  </a:solidFill>
                  <a:ea typeface="Arial"/>
                  <a:cs typeface="Arial"/>
                  <a:sym typeface="Arial"/>
                </a:rPr>
                <a:t>βελτιώνε</a:t>
              </a:r>
              <a:r>
                <a:rPr lang="en-US" sz="2100" b="1" kern="0" dirty="0" err="1" smtClean="0">
                  <a:solidFill>
                    <a:srgbClr val="000000"/>
                  </a:solidFill>
                  <a:ea typeface="Arial"/>
                  <a:cs typeface="Arial"/>
                  <a:sym typeface="Arial"/>
                </a:rPr>
                <a:t>τε</a:t>
              </a:r>
              <a:r>
                <a:rPr lang="en-US" sz="2100" b="1" kern="0" dirty="0" smtClean="0">
                  <a:solidFill>
                    <a:srgbClr val="000000"/>
                  </a:solidFill>
                  <a:ea typeface="Arial"/>
                  <a:cs typeface="Arial"/>
                  <a:sym typeface="Arial"/>
                </a:rPr>
                <a:t> </a:t>
              </a:r>
              <a:r>
                <a:rPr lang="en-US" sz="2100" b="1" kern="0" dirty="0" err="1">
                  <a:solidFill>
                    <a:srgbClr val="000000"/>
                  </a:solidFill>
                  <a:ea typeface="Arial"/>
                  <a:cs typeface="Arial"/>
                  <a:sym typeface="Arial"/>
                </a:rPr>
                <a:t>τη</a:t>
              </a:r>
              <a:r>
                <a:rPr lang="en-US" sz="2100" b="1" kern="0" dirty="0">
                  <a:solidFill>
                    <a:srgbClr val="000000"/>
                  </a:solidFill>
                  <a:ea typeface="Arial"/>
                  <a:cs typeface="Arial"/>
                  <a:sym typeface="Arial"/>
                </a:rPr>
                <a:t> </a:t>
              </a:r>
              <a:r>
                <a:rPr lang="en-US" sz="2100" b="1" kern="0" dirty="0" err="1">
                  <a:solidFill>
                    <a:srgbClr val="000000"/>
                  </a:solidFill>
                  <a:ea typeface="Arial"/>
                  <a:cs typeface="Arial"/>
                  <a:sym typeface="Arial"/>
                </a:rPr>
                <a:t>διδ</a:t>
              </a:r>
              <a:r>
                <a:rPr lang="en-US" sz="2100" b="1" kern="0" dirty="0">
                  <a:solidFill>
                    <a:srgbClr val="000000"/>
                  </a:solidFill>
                  <a:ea typeface="Arial"/>
                  <a:cs typeface="Arial"/>
                  <a:sym typeface="Arial"/>
                </a:rPr>
                <a:t>ασκαλία σας σε πραγματικό χρόνο</a:t>
              </a:r>
              <a:r>
                <a:rPr lang="en-US" sz="2100" kern="0" dirty="0">
                  <a:solidFill>
                    <a:srgbClr val="000000"/>
                  </a:solidFill>
                  <a:ea typeface="Arial"/>
                  <a:cs typeface="Arial"/>
                  <a:sym typeface="Arial"/>
                </a:rPr>
                <a:t>: Η αναστοχαστική δράση σας επιτρέπει να προσαρμόζεστε με βάση τις αντιδράσεις των </a:t>
              </a:r>
              <a:r>
                <a:rPr lang="el-GR" sz="2100" kern="0" dirty="0" smtClean="0">
                  <a:solidFill>
                    <a:srgbClr val="000000"/>
                  </a:solidFill>
                  <a:ea typeface="Arial"/>
                  <a:cs typeface="Arial"/>
                  <a:sym typeface="Arial"/>
                </a:rPr>
                <a:t>μαθητών/-τριών</a:t>
              </a:r>
              <a:r>
                <a:rPr lang="en-US" sz="2100" kern="0" dirty="0" smtClean="0">
                  <a:solidFill>
                    <a:srgbClr val="000000"/>
                  </a:solidFill>
                  <a:ea typeface="Arial"/>
                  <a:cs typeface="Arial"/>
                  <a:sym typeface="Arial"/>
                </a:rPr>
                <a:t> </a:t>
              </a:r>
              <a:r>
                <a:rPr lang="en-US" sz="2100" kern="0" dirty="0">
                  <a:solidFill>
                    <a:srgbClr val="000000"/>
                  </a:solidFill>
                  <a:ea typeface="Arial"/>
                  <a:cs typeface="Arial"/>
                  <a:sym typeface="Arial"/>
                </a:rPr>
                <a:t>και </a:t>
              </a:r>
              <a:r>
                <a:rPr lang="en-US" sz="2100" kern="0" dirty="0" err="1">
                  <a:solidFill>
                    <a:srgbClr val="000000"/>
                  </a:solidFill>
                  <a:ea typeface="Arial"/>
                  <a:cs typeface="Arial"/>
                  <a:sym typeface="Arial"/>
                </a:rPr>
                <a:t>την</a:t>
              </a:r>
              <a:r>
                <a:rPr lang="en-US" sz="2100" kern="0" dirty="0">
                  <a:solidFill>
                    <a:srgbClr val="000000"/>
                  </a:solidFill>
                  <a:ea typeface="Arial"/>
                  <a:cs typeface="Arial"/>
                  <a:sym typeface="Arial"/>
                </a:rPr>
                <a:t> π</a:t>
              </a:r>
              <a:r>
                <a:rPr lang="en-US" sz="2100" kern="0" dirty="0" err="1">
                  <a:solidFill>
                    <a:srgbClr val="000000"/>
                  </a:solidFill>
                  <a:ea typeface="Arial"/>
                  <a:cs typeface="Arial"/>
                  <a:sym typeface="Arial"/>
                </a:rPr>
                <a:t>ρόοδο</a:t>
              </a:r>
              <a:r>
                <a:rPr lang="en-US" sz="2100" kern="0" dirty="0">
                  <a:solidFill>
                    <a:srgbClr val="000000"/>
                  </a:solidFill>
                  <a:ea typeface="Arial"/>
                  <a:cs typeface="Arial"/>
                  <a:sym typeface="Arial"/>
                </a:rPr>
                <a:t> </a:t>
              </a:r>
              <a:r>
                <a:rPr lang="en-US" sz="2100" kern="0" dirty="0" err="1">
                  <a:solidFill>
                    <a:srgbClr val="000000"/>
                  </a:solidFill>
                  <a:ea typeface="Arial"/>
                  <a:cs typeface="Arial"/>
                  <a:sym typeface="Arial"/>
                </a:rPr>
                <a:t>της</a:t>
              </a:r>
              <a:r>
                <a:rPr lang="en-US" sz="2100" kern="0" dirty="0">
                  <a:solidFill>
                    <a:srgbClr val="000000"/>
                  </a:solidFill>
                  <a:ea typeface="Arial"/>
                  <a:cs typeface="Arial"/>
                  <a:sym typeface="Arial"/>
                </a:rPr>
                <a:t> </a:t>
              </a:r>
              <a:r>
                <a:rPr lang="en-US" sz="2100" kern="0" dirty="0" err="1">
                  <a:solidFill>
                    <a:srgbClr val="000000"/>
                  </a:solidFill>
                  <a:ea typeface="Arial"/>
                  <a:cs typeface="Arial"/>
                  <a:sym typeface="Arial"/>
                </a:rPr>
                <a:t>μάθησης</a:t>
              </a:r>
              <a:r>
                <a:rPr lang="en-US" sz="2100" kern="0" dirty="0">
                  <a:solidFill>
                    <a:srgbClr val="000000"/>
                  </a:solidFill>
                  <a:ea typeface="Arial"/>
                  <a:cs typeface="Arial"/>
                  <a:sym typeface="Arial"/>
                </a:rPr>
                <a:t> (</a:t>
              </a:r>
              <a:r>
                <a:rPr lang="en-US" sz="2100" kern="0" dirty="0" err="1">
                  <a:solidFill>
                    <a:srgbClr val="000000"/>
                  </a:solidFill>
                  <a:ea typeface="Arial"/>
                  <a:cs typeface="Arial"/>
                  <a:sym typeface="Arial"/>
                </a:rPr>
                <a:t>Purnama</a:t>
              </a:r>
              <a:r>
                <a:rPr lang="en-US" sz="2100" kern="0" dirty="0">
                  <a:solidFill>
                    <a:srgbClr val="000000"/>
                  </a:solidFill>
                  <a:ea typeface="Arial"/>
                  <a:cs typeface="Arial"/>
                  <a:sym typeface="Arial"/>
                </a:rPr>
                <a:t> et al., 2025</a:t>
              </a:r>
              <a:r>
                <a:rPr lang="en-US" sz="2100" kern="0" dirty="0" smtClean="0">
                  <a:solidFill>
                    <a:srgbClr val="000000"/>
                  </a:solidFill>
                  <a:ea typeface="Arial"/>
                  <a:cs typeface="Arial"/>
                  <a:sym typeface="Arial"/>
                </a:rPr>
                <a:t>)</a:t>
              </a:r>
              <a:r>
                <a:rPr lang="el-GR" sz="2100" kern="0" dirty="0" smtClean="0">
                  <a:solidFill>
                    <a:srgbClr val="000000"/>
                  </a:solidFill>
                  <a:ea typeface="Arial"/>
                  <a:cs typeface="Arial"/>
                  <a:sym typeface="Arial"/>
                </a:rPr>
                <a:t>.</a:t>
              </a:r>
              <a:endParaRPr sz="2100" kern="0" dirty="0">
                <a:solidFill>
                  <a:srgbClr val="000000"/>
                </a:solidFill>
                <a:cs typeface="Arial"/>
                <a:sym typeface="Arial"/>
              </a:endParaRPr>
            </a:p>
          </p:txBody>
        </p:sp>
        <p:cxnSp>
          <p:nvCxnSpPr>
            <p:cNvPr id="297" name="Google Shape;297;p47"/>
            <p:cNvCxnSpPr/>
            <p:nvPr/>
          </p:nvCxnSpPr>
          <p:spPr>
            <a:xfrm>
              <a:off x="0" y="1890246"/>
              <a:ext cx="10713308" cy="0"/>
            </a:xfrm>
            <a:prstGeom prst="straightConnector1">
              <a:avLst/>
            </a:prstGeom>
            <a:solidFill>
              <a:srgbClr val="18CBDC"/>
            </a:solidFill>
            <a:ln w="25400" cap="flat" cmpd="sng">
              <a:solidFill>
                <a:srgbClr val="18CBDC"/>
              </a:solidFill>
              <a:prstDash val="solid"/>
              <a:round/>
              <a:headEnd type="none" w="sm" len="sm"/>
              <a:tailEnd type="none" w="sm" len="sm"/>
            </a:ln>
          </p:spPr>
        </p:cxnSp>
        <p:sp>
          <p:nvSpPr>
            <p:cNvPr id="298" name="Google Shape;298;p47"/>
            <p:cNvSpPr/>
            <p:nvPr/>
          </p:nvSpPr>
          <p:spPr>
            <a:xfrm>
              <a:off x="0" y="1890246"/>
              <a:ext cx="10713308" cy="101726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 name="Google Shape;299;p47"/>
            <p:cNvSpPr txBox="1"/>
            <p:nvPr/>
          </p:nvSpPr>
          <p:spPr>
            <a:xfrm>
              <a:off x="0" y="1890246"/>
              <a:ext cx="10713308" cy="1017260"/>
            </a:xfrm>
            <a:prstGeom prst="rect">
              <a:avLst/>
            </a:prstGeom>
            <a:noFill/>
            <a:ln>
              <a:noFill/>
            </a:ln>
          </p:spPr>
          <p:txBody>
            <a:bodyPr spcFirstLastPara="1" wrap="square" lIns="91425" tIns="91425" rIns="91425" bIns="91425" anchor="t" anchorCtr="0">
              <a:noAutofit/>
            </a:bodyPr>
            <a:lstStyle/>
            <a:p>
              <a:pPr>
                <a:lnSpc>
                  <a:spcPct val="90000"/>
                </a:lnSpc>
                <a:buClr>
                  <a:srgbClr val="000000"/>
                </a:buClr>
                <a:buSzPts val="2400"/>
                <a:buFont typeface="Arial"/>
                <a:buNone/>
              </a:pPr>
              <a:r>
                <a:rPr lang="el-GR" sz="2100" b="1" kern="0" dirty="0" smtClean="0">
                  <a:solidFill>
                    <a:srgbClr val="000000"/>
                  </a:solidFill>
                  <a:ea typeface="Arial"/>
                  <a:cs typeface="Arial"/>
                  <a:sym typeface="Arial"/>
                </a:rPr>
                <a:t>Για ν</a:t>
              </a:r>
              <a:r>
                <a:rPr lang="en-US" sz="2100" b="1" kern="0" dirty="0" smtClean="0">
                  <a:solidFill>
                    <a:srgbClr val="000000"/>
                  </a:solidFill>
                  <a:ea typeface="Arial"/>
                  <a:cs typeface="Arial"/>
                  <a:sym typeface="Arial"/>
                </a:rPr>
                <a:t>α κα</a:t>
              </a:r>
              <a:r>
                <a:rPr lang="en-US" sz="2100" b="1" kern="0" dirty="0" err="1" smtClean="0">
                  <a:solidFill>
                    <a:srgbClr val="000000"/>
                  </a:solidFill>
                  <a:ea typeface="Arial"/>
                  <a:cs typeface="Arial"/>
                  <a:sym typeface="Arial"/>
                </a:rPr>
                <a:t>ινοτομ</a:t>
              </a:r>
              <a:r>
                <a:rPr lang="el-GR" sz="2100" b="1" kern="0" dirty="0" err="1" smtClean="0">
                  <a:solidFill>
                    <a:srgbClr val="000000"/>
                  </a:solidFill>
                  <a:ea typeface="Arial"/>
                  <a:cs typeface="Arial"/>
                  <a:sym typeface="Arial"/>
                </a:rPr>
                <a:t>εί</a:t>
              </a:r>
              <a:r>
                <a:rPr lang="en-US" sz="2100" b="1" kern="0" dirty="0" err="1" smtClean="0">
                  <a:solidFill>
                    <a:srgbClr val="000000"/>
                  </a:solidFill>
                  <a:ea typeface="Arial"/>
                  <a:cs typeface="Arial"/>
                  <a:sym typeface="Arial"/>
                </a:rPr>
                <a:t>τε</a:t>
              </a:r>
              <a:r>
                <a:rPr lang="en-US" sz="2100" b="1" kern="0" dirty="0" smtClean="0">
                  <a:solidFill>
                    <a:srgbClr val="000000"/>
                  </a:solidFill>
                  <a:ea typeface="Arial"/>
                  <a:cs typeface="Arial"/>
                  <a:sym typeface="Arial"/>
                </a:rPr>
                <a:t> </a:t>
              </a:r>
              <a:r>
                <a:rPr lang="en-US" sz="2100" b="1" kern="0" dirty="0">
                  <a:solidFill>
                    <a:srgbClr val="000000"/>
                  </a:solidFill>
                  <a:ea typeface="Arial"/>
                  <a:cs typeface="Arial"/>
                  <a:sym typeface="Arial"/>
                </a:rPr>
                <a:t>και να </a:t>
              </a:r>
              <a:r>
                <a:rPr lang="en-US" sz="2100" b="1" kern="0" dirty="0" smtClean="0">
                  <a:solidFill>
                    <a:srgbClr val="000000"/>
                  </a:solidFill>
                  <a:ea typeface="Arial"/>
                  <a:cs typeface="Arial"/>
                  <a:sym typeface="Arial"/>
                </a:rPr>
                <a:t>π</a:t>
              </a:r>
              <a:r>
                <a:rPr lang="en-US" sz="2100" b="1" kern="0" dirty="0" err="1" smtClean="0">
                  <a:solidFill>
                    <a:srgbClr val="000000"/>
                  </a:solidFill>
                  <a:ea typeface="Arial"/>
                  <a:cs typeface="Arial"/>
                  <a:sym typeface="Arial"/>
                </a:rPr>
                <a:t>ροσ</a:t>
              </a:r>
              <a:r>
                <a:rPr lang="en-US" sz="2100" b="1" kern="0" dirty="0" smtClean="0">
                  <a:solidFill>
                    <a:srgbClr val="000000"/>
                  </a:solidFill>
                  <a:ea typeface="Arial"/>
                  <a:cs typeface="Arial"/>
                  <a:sym typeface="Arial"/>
                </a:rPr>
                <a:t>αρμ</a:t>
              </a:r>
              <a:r>
                <a:rPr lang="el-GR" sz="2100" b="1" kern="0" dirty="0" err="1" smtClean="0">
                  <a:solidFill>
                    <a:srgbClr val="000000"/>
                  </a:solidFill>
                  <a:ea typeface="Arial"/>
                  <a:cs typeface="Arial"/>
                  <a:sym typeface="Arial"/>
                </a:rPr>
                <a:t>όζεσ</a:t>
              </a:r>
              <a:r>
                <a:rPr lang="en-US" sz="2100" b="1" kern="0" dirty="0" err="1" smtClean="0">
                  <a:solidFill>
                    <a:srgbClr val="000000"/>
                  </a:solidFill>
                  <a:ea typeface="Arial"/>
                  <a:cs typeface="Arial"/>
                  <a:sym typeface="Arial"/>
                </a:rPr>
                <a:t>τε</a:t>
              </a:r>
              <a:r>
                <a:rPr lang="en-US" sz="2100" kern="0" dirty="0">
                  <a:solidFill>
                    <a:srgbClr val="000000"/>
                  </a:solidFill>
                  <a:ea typeface="Arial"/>
                  <a:cs typeface="Arial"/>
                  <a:sym typeface="Arial"/>
                </a:rPr>
                <a:t>: </a:t>
              </a:r>
              <a:r>
                <a:rPr lang="en-US" sz="2100" kern="0" dirty="0" err="1">
                  <a:solidFill>
                    <a:srgbClr val="000000"/>
                  </a:solidFill>
                  <a:ea typeface="Arial"/>
                  <a:cs typeface="Arial"/>
                  <a:sym typeface="Arial"/>
                </a:rPr>
                <a:t>Οι</a:t>
              </a:r>
              <a:r>
                <a:rPr lang="en-US" sz="2100" kern="0" dirty="0">
                  <a:solidFill>
                    <a:srgbClr val="000000"/>
                  </a:solidFill>
                  <a:ea typeface="Arial"/>
                  <a:cs typeface="Arial"/>
                  <a:sym typeface="Arial"/>
                </a:rPr>
                <a:t> </a:t>
              </a:r>
              <a:r>
                <a:rPr lang="en-US" sz="2100" kern="0" dirty="0" err="1" smtClean="0">
                  <a:solidFill>
                    <a:srgbClr val="000000"/>
                  </a:solidFill>
                  <a:ea typeface="Arial"/>
                  <a:cs typeface="Arial"/>
                  <a:sym typeface="Arial"/>
                </a:rPr>
                <a:t>εκ</a:t>
              </a:r>
              <a:r>
                <a:rPr lang="en-US" sz="2100" kern="0" dirty="0" smtClean="0">
                  <a:solidFill>
                    <a:srgbClr val="000000"/>
                  </a:solidFill>
                  <a:ea typeface="Arial"/>
                  <a:cs typeface="Arial"/>
                  <a:sym typeface="Arial"/>
                </a:rPr>
                <a:t>παιδευτικοί </a:t>
              </a:r>
              <a:r>
                <a:rPr lang="el-GR" sz="2100" kern="0" dirty="0" smtClean="0">
                  <a:solidFill>
                    <a:srgbClr val="000000"/>
                  </a:solidFill>
                  <a:ea typeface="Arial"/>
                  <a:cs typeface="Arial"/>
                  <a:sym typeface="Arial"/>
                </a:rPr>
                <a:t>που </a:t>
              </a:r>
              <a:r>
                <a:rPr lang="el-GR" sz="2100" kern="0" dirty="0" err="1" smtClean="0">
                  <a:solidFill>
                    <a:srgbClr val="000000"/>
                  </a:solidFill>
                  <a:ea typeface="Arial"/>
                  <a:cs typeface="Arial"/>
                  <a:sym typeface="Arial"/>
                </a:rPr>
                <a:t>αναστοχάζονται</a:t>
              </a:r>
              <a:r>
                <a:rPr lang="el-GR" sz="2100" kern="0" dirty="0" smtClean="0">
                  <a:solidFill>
                    <a:srgbClr val="000000"/>
                  </a:solidFill>
                  <a:ea typeface="Arial"/>
                  <a:cs typeface="Arial"/>
                  <a:sym typeface="Arial"/>
                </a:rPr>
                <a:t> </a:t>
              </a:r>
              <a:r>
                <a:rPr lang="en-US" sz="2100" kern="0" dirty="0" smtClean="0">
                  <a:solidFill>
                    <a:srgbClr val="000000"/>
                  </a:solidFill>
                  <a:ea typeface="Arial"/>
                  <a:cs typeface="Arial"/>
                  <a:sym typeface="Arial"/>
                </a:rPr>
                <a:t>είναι </a:t>
              </a:r>
              <a:r>
                <a:rPr lang="en-US" sz="2100" kern="0" dirty="0">
                  <a:solidFill>
                    <a:srgbClr val="000000"/>
                  </a:solidFill>
                  <a:ea typeface="Arial"/>
                  <a:cs typeface="Arial"/>
                  <a:sym typeface="Arial"/>
                </a:rPr>
                <a:t>πιο </a:t>
              </a:r>
              <a:r>
                <a:rPr lang="en-US" sz="2100" kern="0" dirty="0" smtClean="0">
                  <a:solidFill>
                    <a:srgbClr val="000000"/>
                  </a:solidFill>
                  <a:ea typeface="Arial"/>
                  <a:cs typeface="Arial"/>
                  <a:sym typeface="Arial"/>
                </a:rPr>
                <a:t>δημιουργικοί</a:t>
              </a:r>
              <a:r>
                <a:rPr lang="el-GR" sz="2100" kern="0" dirty="0" smtClean="0">
                  <a:solidFill>
                    <a:srgbClr val="000000"/>
                  </a:solidFill>
                  <a:ea typeface="Arial"/>
                  <a:cs typeface="Arial"/>
                  <a:sym typeface="Arial"/>
                </a:rPr>
                <a:t>/-</a:t>
              </a:r>
              <a:r>
                <a:rPr lang="el-GR" sz="2100" kern="0" dirty="0" err="1" smtClean="0">
                  <a:solidFill>
                    <a:srgbClr val="000000"/>
                  </a:solidFill>
                  <a:ea typeface="Arial"/>
                  <a:cs typeface="Arial"/>
                  <a:sym typeface="Arial"/>
                </a:rPr>
                <a:t>κές</a:t>
              </a:r>
              <a:r>
                <a:rPr lang="en-US" sz="2100" kern="0" dirty="0" smtClean="0">
                  <a:solidFill>
                    <a:srgbClr val="000000"/>
                  </a:solidFill>
                  <a:ea typeface="Arial"/>
                  <a:cs typeface="Arial"/>
                  <a:sym typeface="Arial"/>
                </a:rPr>
                <a:t> </a:t>
              </a:r>
              <a:r>
                <a:rPr lang="en-US" sz="2100" kern="0" dirty="0">
                  <a:solidFill>
                    <a:srgbClr val="000000"/>
                  </a:solidFill>
                  <a:ea typeface="Arial"/>
                  <a:cs typeface="Arial"/>
                  <a:sym typeface="Arial"/>
                </a:rPr>
                <a:t>και ανταποκρίνονται καλύτερα στις προκλήσεις της τάξης (Jaeger, </a:t>
              </a:r>
              <a:r>
                <a:rPr lang="en-US" sz="2100" kern="0" dirty="0" smtClean="0">
                  <a:solidFill>
                    <a:srgbClr val="000000"/>
                  </a:solidFill>
                  <a:ea typeface="Arial"/>
                  <a:cs typeface="Arial"/>
                  <a:sym typeface="Arial"/>
                </a:rPr>
                <a:t>2013</a:t>
              </a:r>
              <a:r>
                <a:rPr lang="en-US" sz="2100" kern="0" dirty="0" smtClean="0">
                  <a:solidFill>
                    <a:srgbClr val="000000"/>
                  </a:solidFill>
                  <a:latin typeface="Arial" panose="020B0604020202020204" pitchFamily="34" charset="0"/>
                  <a:ea typeface="Arial"/>
                  <a:cs typeface="Arial" panose="020B0604020202020204" pitchFamily="34" charset="0"/>
                  <a:sym typeface="Arial"/>
                </a:rPr>
                <a:t>·</a:t>
              </a:r>
              <a:r>
                <a:rPr lang="en-US" sz="2100" kern="0" dirty="0" smtClean="0">
                  <a:solidFill>
                    <a:srgbClr val="000000"/>
                  </a:solidFill>
                  <a:ea typeface="Arial"/>
                  <a:cs typeface="Arial"/>
                  <a:sym typeface="Arial"/>
                </a:rPr>
                <a:t> </a:t>
              </a:r>
              <a:r>
                <a:rPr lang="en-US" sz="2100" kern="0" dirty="0">
                  <a:solidFill>
                    <a:srgbClr val="000000"/>
                  </a:solidFill>
                  <a:ea typeface="Arial"/>
                  <a:cs typeface="Arial"/>
                  <a:sym typeface="Arial"/>
                </a:rPr>
                <a:t>Purnama et al., 2025)</a:t>
              </a:r>
              <a:endParaRPr sz="2100" kern="0" dirty="0">
                <a:solidFill>
                  <a:srgbClr val="000000"/>
                </a:solidFill>
                <a:cs typeface="Arial"/>
                <a:sym typeface="Arial"/>
              </a:endParaRPr>
            </a:p>
          </p:txBody>
        </p:sp>
        <p:cxnSp>
          <p:nvCxnSpPr>
            <p:cNvPr id="300" name="Google Shape;300;p47"/>
            <p:cNvCxnSpPr/>
            <p:nvPr/>
          </p:nvCxnSpPr>
          <p:spPr>
            <a:xfrm>
              <a:off x="0" y="2907506"/>
              <a:ext cx="10713308" cy="0"/>
            </a:xfrm>
            <a:prstGeom prst="straightConnector1">
              <a:avLst/>
            </a:prstGeom>
            <a:solidFill>
              <a:srgbClr val="18CBDC"/>
            </a:solidFill>
            <a:ln w="25400" cap="flat" cmpd="sng">
              <a:solidFill>
                <a:srgbClr val="18CBDC"/>
              </a:solidFill>
              <a:prstDash val="solid"/>
              <a:round/>
              <a:headEnd type="none" w="sm" len="sm"/>
              <a:tailEnd type="none" w="sm" len="sm"/>
            </a:ln>
          </p:spPr>
        </p:cxnSp>
        <p:sp>
          <p:nvSpPr>
            <p:cNvPr id="301" name="Google Shape;301;p47"/>
            <p:cNvSpPr/>
            <p:nvPr/>
          </p:nvSpPr>
          <p:spPr>
            <a:xfrm>
              <a:off x="0" y="2907506"/>
              <a:ext cx="10713308" cy="101726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Google Shape;302;p47"/>
            <p:cNvSpPr txBox="1"/>
            <p:nvPr/>
          </p:nvSpPr>
          <p:spPr>
            <a:xfrm>
              <a:off x="0" y="2907506"/>
              <a:ext cx="10713308" cy="1017260"/>
            </a:xfrm>
            <a:prstGeom prst="rect">
              <a:avLst/>
            </a:prstGeom>
            <a:noFill/>
            <a:ln>
              <a:noFill/>
            </a:ln>
          </p:spPr>
          <p:txBody>
            <a:bodyPr spcFirstLastPara="1" wrap="square" lIns="91425" tIns="91425" rIns="91425" bIns="91425" anchor="t" anchorCtr="0">
              <a:noAutofit/>
            </a:bodyPr>
            <a:lstStyle/>
            <a:p>
              <a:pPr>
                <a:lnSpc>
                  <a:spcPct val="90000"/>
                </a:lnSpc>
                <a:buClr>
                  <a:srgbClr val="000000"/>
                </a:buClr>
                <a:buSzPts val="2400"/>
                <a:buFont typeface="Arial"/>
                <a:buNone/>
              </a:pPr>
              <a:r>
                <a:rPr lang="el-GR" sz="2100" b="1" kern="0" dirty="0" smtClean="0">
                  <a:solidFill>
                    <a:srgbClr val="000000"/>
                  </a:solidFill>
                  <a:ea typeface="Arial"/>
                  <a:cs typeface="Arial"/>
                  <a:sym typeface="Arial"/>
                </a:rPr>
                <a:t>Για να </a:t>
              </a:r>
              <a:r>
                <a:rPr lang="el-GR" sz="2100" b="1" kern="0" dirty="0" err="1" smtClean="0">
                  <a:solidFill>
                    <a:srgbClr val="000000"/>
                  </a:solidFill>
                  <a:ea typeface="Arial"/>
                  <a:cs typeface="Arial"/>
                  <a:sym typeface="Arial"/>
                </a:rPr>
                <a:t>αναπτύσσε</a:t>
              </a:r>
              <a:r>
                <a:rPr lang="en-US" sz="2100" b="1" kern="0" dirty="0" err="1" smtClean="0">
                  <a:solidFill>
                    <a:srgbClr val="000000"/>
                  </a:solidFill>
                  <a:ea typeface="Arial"/>
                  <a:cs typeface="Arial"/>
                  <a:sym typeface="Arial"/>
                </a:rPr>
                <a:t>τε</a:t>
              </a:r>
              <a:r>
                <a:rPr lang="en-US" sz="2100" b="1" kern="0" dirty="0" smtClean="0">
                  <a:solidFill>
                    <a:srgbClr val="000000"/>
                  </a:solidFill>
                  <a:ea typeface="Arial"/>
                  <a:cs typeface="Arial"/>
                  <a:sym typeface="Arial"/>
                </a:rPr>
                <a:t> </a:t>
              </a:r>
              <a:r>
                <a:rPr lang="en-US" sz="2100" b="1" kern="0" dirty="0" err="1">
                  <a:solidFill>
                    <a:srgbClr val="000000"/>
                  </a:solidFill>
                  <a:ea typeface="Arial"/>
                  <a:cs typeface="Arial"/>
                  <a:sym typeface="Arial"/>
                </a:rPr>
                <a:t>ισχυρότερες</a:t>
              </a:r>
              <a:r>
                <a:rPr lang="en-US" sz="2100" b="1" kern="0" dirty="0">
                  <a:solidFill>
                    <a:srgbClr val="000000"/>
                  </a:solidFill>
                  <a:ea typeface="Arial"/>
                  <a:cs typeface="Arial"/>
                  <a:sym typeface="Arial"/>
                </a:rPr>
                <a:t> </a:t>
              </a:r>
              <a:r>
                <a:rPr lang="en-US" sz="2100" b="1" kern="0" dirty="0" err="1">
                  <a:solidFill>
                    <a:srgbClr val="000000"/>
                  </a:solidFill>
                  <a:ea typeface="Arial"/>
                  <a:cs typeface="Arial"/>
                  <a:sym typeface="Arial"/>
                </a:rPr>
                <a:t>σχέσεις</a:t>
              </a:r>
              <a:r>
                <a:rPr lang="en-US" sz="2100" kern="0" dirty="0">
                  <a:solidFill>
                    <a:srgbClr val="000000"/>
                  </a:solidFill>
                  <a:ea typeface="Arial"/>
                  <a:cs typeface="Arial"/>
                  <a:sym typeface="Arial"/>
                </a:rPr>
                <a:t>: </a:t>
              </a:r>
              <a:r>
                <a:rPr lang="en-US" sz="2100" kern="0" dirty="0" err="1">
                  <a:solidFill>
                    <a:srgbClr val="000000"/>
                  </a:solidFill>
                  <a:ea typeface="Arial"/>
                  <a:cs typeface="Arial"/>
                  <a:sym typeface="Arial"/>
                </a:rPr>
                <a:t>Οι</a:t>
              </a:r>
              <a:r>
                <a:rPr lang="en-US" sz="2100" kern="0" dirty="0">
                  <a:solidFill>
                    <a:srgbClr val="000000"/>
                  </a:solidFill>
                  <a:ea typeface="Arial"/>
                  <a:cs typeface="Arial"/>
                  <a:sym typeface="Arial"/>
                </a:rPr>
                <a:t> </a:t>
              </a:r>
              <a:r>
                <a:rPr lang="en-US" sz="2100" kern="0" dirty="0" err="1">
                  <a:solidFill>
                    <a:srgbClr val="000000"/>
                  </a:solidFill>
                  <a:ea typeface="Arial"/>
                  <a:cs typeface="Arial"/>
                  <a:sym typeface="Arial"/>
                </a:rPr>
                <a:t>εκ</a:t>
              </a:r>
              <a:r>
                <a:rPr lang="en-US" sz="2100" kern="0" dirty="0">
                  <a:solidFill>
                    <a:srgbClr val="000000"/>
                  </a:solidFill>
                  <a:ea typeface="Arial"/>
                  <a:cs typeface="Arial"/>
                  <a:sym typeface="Arial"/>
                </a:rPr>
                <a:t>παιδευτικοί που αναστοχάζονται τακτικά τείνουν να είναι πιο </a:t>
              </a:r>
              <a:r>
                <a:rPr lang="en-US" sz="2100" kern="0" dirty="0" smtClean="0">
                  <a:solidFill>
                    <a:srgbClr val="000000"/>
                  </a:solidFill>
                  <a:ea typeface="Arial"/>
                  <a:cs typeface="Arial"/>
                  <a:sym typeface="Arial"/>
                </a:rPr>
                <a:t>ευαίσθητοι</a:t>
              </a:r>
              <a:r>
                <a:rPr lang="el-GR" sz="2100" kern="0" dirty="0" smtClean="0">
                  <a:solidFill>
                    <a:srgbClr val="000000"/>
                  </a:solidFill>
                  <a:ea typeface="Arial"/>
                  <a:cs typeface="Arial"/>
                  <a:sym typeface="Arial"/>
                </a:rPr>
                <a:t>/-τες</a:t>
              </a:r>
              <a:r>
                <a:rPr lang="en-US" sz="2100" kern="0" dirty="0" smtClean="0">
                  <a:solidFill>
                    <a:srgbClr val="000000"/>
                  </a:solidFill>
                  <a:ea typeface="Arial"/>
                  <a:cs typeface="Arial"/>
                  <a:sym typeface="Arial"/>
                </a:rPr>
                <a:t> </a:t>
              </a:r>
              <a:r>
                <a:rPr lang="en-US" sz="2100" kern="0" dirty="0">
                  <a:solidFill>
                    <a:srgbClr val="000000"/>
                  </a:solidFill>
                  <a:ea typeface="Arial"/>
                  <a:cs typeface="Arial"/>
                  <a:sym typeface="Arial"/>
                </a:rPr>
                <a:t>στις ανάγκες των </a:t>
              </a:r>
              <a:r>
                <a:rPr lang="el-GR" sz="2100" kern="0" dirty="0" smtClean="0">
                  <a:solidFill>
                    <a:srgbClr val="000000"/>
                  </a:solidFill>
                  <a:ea typeface="Arial"/>
                  <a:cs typeface="Arial"/>
                  <a:sym typeface="Arial"/>
                </a:rPr>
                <a:t>μαθητών/-τριών</a:t>
              </a:r>
              <a:r>
                <a:rPr lang="en-US" sz="2100" kern="0" dirty="0" smtClean="0">
                  <a:solidFill>
                    <a:srgbClr val="000000"/>
                  </a:solidFill>
                  <a:ea typeface="Arial"/>
                  <a:cs typeface="Arial"/>
                  <a:sym typeface="Arial"/>
                </a:rPr>
                <a:t> </a:t>
              </a:r>
              <a:r>
                <a:rPr lang="en-US" sz="2100" kern="0" dirty="0">
                  <a:solidFill>
                    <a:srgbClr val="000000"/>
                  </a:solidFill>
                  <a:ea typeface="Arial"/>
                  <a:cs typeface="Arial"/>
                  <a:sym typeface="Arial"/>
                </a:rPr>
                <a:t>και να κα</a:t>
              </a:r>
              <a:r>
                <a:rPr lang="en-US" sz="2100" kern="0" dirty="0" err="1">
                  <a:solidFill>
                    <a:srgbClr val="000000"/>
                  </a:solidFill>
                  <a:ea typeface="Arial"/>
                  <a:cs typeface="Arial"/>
                  <a:sym typeface="Arial"/>
                </a:rPr>
                <a:t>λλιεργούν</a:t>
              </a:r>
              <a:r>
                <a:rPr lang="en-US" sz="2100" kern="0" dirty="0">
                  <a:solidFill>
                    <a:srgbClr val="000000"/>
                  </a:solidFill>
                  <a:ea typeface="Arial"/>
                  <a:cs typeface="Arial"/>
                  <a:sym typeface="Arial"/>
                </a:rPr>
                <a:t> βα</a:t>
              </a:r>
              <a:r>
                <a:rPr lang="en-US" sz="2100" kern="0" dirty="0" err="1">
                  <a:solidFill>
                    <a:srgbClr val="000000"/>
                  </a:solidFill>
                  <a:ea typeface="Arial"/>
                  <a:cs typeface="Arial"/>
                  <a:sym typeface="Arial"/>
                </a:rPr>
                <a:t>θύτερες</a:t>
              </a:r>
              <a:r>
                <a:rPr lang="en-US" sz="2100" kern="0" dirty="0">
                  <a:solidFill>
                    <a:srgbClr val="000000"/>
                  </a:solidFill>
                  <a:ea typeface="Arial"/>
                  <a:cs typeface="Arial"/>
                  <a:sym typeface="Arial"/>
                </a:rPr>
                <a:t> </a:t>
              </a:r>
              <a:r>
                <a:rPr lang="en-US" sz="2100" kern="0" dirty="0" err="1">
                  <a:solidFill>
                    <a:srgbClr val="000000"/>
                  </a:solidFill>
                  <a:ea typeface="Arial"/>
                  <a:cs typeface="Arial"/>
                  <a:sym typeface="Arial"/>
                </a:rPr>
                <a:t>σχέσεις</a:t>
              </a:r>
              <a:r>
                <a:rPr lang="en-US" sz="2100" kern="0" dirty="0">
                  <a:solidFill>
                    <a:srgbClr val="000000"/>
                  </a:solidFill>
                  <a:ea typeface="Arial"/>
                  <a:cs typeface="Arial"/>
                  <a:sym typeface="Arial"/>
                </a:rPr>
                <a:t> (Jaeger, 2013).</a:t>
              </a:r>
              <a:endParaRPr sz="2100" kern="0" dirty="0">
                <a:solidFill>
                  <a:srgbClr val="000000"/>
                </a:solidFill>
                <a:cs typeface="Arial"/>
                <a:sym typeface="Arial"/>
              </a:endParaRPr>
            </a:p>
          </p:txBody>
        </p:sp>
        <p:cxnSp>
          <p:nvCxnSpPr>
            <p:cNvPr id="303" name="Google Shape;303;p47"/>
            <p:cNvCxnSpPr/>
            <p:nvPr/>
          </p:nvCxnSpPr>
          <p:spPr>
            <a:xfrm>
              <a:off x="0" y="3924766"/>
              <a:ext cx="10713308" cy="0"/>
            </a:xfrm>
            <a:prstGeom prst="straightConnector1">
              <a:avLst/>
            </a:prstGeom>
            <a:solidFill>
              <a:srgbClr val="18CBDC"/>
            </a:solidFill>
            <a:ln w="25400" cap="flat" cmpd="sng">
              <a:solidFill>
                <a:srgbClr val="18CBDC"/>
              </a:solidFill>
              <a:prstDash val="solid"/>
              <a:round/>
              <a:headEnd type="none" w="sm" len="sm"/>
              <a:tailEnd type="none" w="sm" len="sm"/>
            </a:ln>
          </p:spPr>
        </p:cxnSp>
        <p:sp>
          <p:nvSpPr>
            <p:cNvPr id="304" name="Google Shape;304;p47"/>
            <p:cNvSpPr/>
            <p:nvPr/>
          </p:nvSpPr>
          <p:spPr>
            <a:xfrm>
              <a:off x="0" y="3924766"/>
              <a:ext cx="10713308" cy="101726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5" name="Google Shape;305;p47"/>
            <p:cNvSpPr txBox="1"/>
            <p:nvPr/>
          </p:nvSpPr>
          <p:spPr>
            <a:xfrm>
              <a:off x="0" y="3924766"/>
              <a:ext cx="10713308" cy="1017260"/>
            </a:xfrm>
            <a:prstGeom prst="rect">
              <a:avLst/>
            </a:prstGeom>
            <a:noFill/>
            <a:ln>
              <a:noFill/>
            </a:ln>
          </p:spPr>
          <p:txBody>
            <a:bodyPr spcFirstLastPara="1" wrap="square" lIns="91425" tIns="91425" rIns="91425" bIns="91425" anchor="t" anchorCtr="0">
              <a:noAutofit/>
            </a:bodyPr>
            <a:lstStyle/>
            <a:p>
              <a:pPr>
                <a:lnSpc>
                  <a:spcPct val="90000"/>
                </a:lnSpc>
                <a:buClr>
                  <a:srgbClr val="000000"/>
                </a:buClr>
                <a:buSzPts val="2400"/>
                <a:buFont typeface="Arial"/>
                <a:buNone/>
              </a:pPr>
              <a:r>
                <a:rPr lang="el-GR" sz="2100" b="1" kern="0" dirty="0" smtClean="0">
                  <a:solidFill>
                    <a:srgbClr val="000000"/>
                  </a:solidFill>
                  <a:ea typeface="Arial"/>
                  <a:cs typeface="Arial"/>
                  <a:sym typeface="Arial"/>
                </a:rPr>
                <a:t>Για να δ</a:t>
              </a:r>
              <a:r>
                <a:rPr lang="en-US" sz="2100" b="1" kern="0" dirty="0" err="1" smtClean="0">
                  <a:solidFill>
                    <a:srgbClr val="000000"/>
                  </a:solidFill>
                  <a:ea typeface="Arial"/>
                  <a:cs typeface="Arial"/>
                  <a:sym typeface="Arial"/>
                </a:rPr>
                <a:t>ημιουργήσ</a:t>
              </a:r>
              <a:r>
                <a:rPr lang="el-GR" sz="2100" b="1" kern="0" dirty="0" smtClean="0">
                  <a:solidFill>
                    <a:srgbClr val="000000"/>
                  </a:solidFill>
                  <a:ea typeface="Arial"/>
                  <a:cs typeface="Arial"/>
                  <a:sym typeface="Arial"/>
                </a:rPr>
                <a:t>ε</a:t>
              </a:r>
              <a:r>
                <a:rPr lang="en-US" sz="2100" b="1" kern="0" dirty="0" err="1" smtClean="0">
                  <a:solidFill>
                    <a:srgbClr val="000000"/>
                  </a:solidFill>
                  <a:ea typeface="Arial"/>
                  <a:cs typeface="Arial"/>
                  <a:sym typeface="Arial"/>
                </a:rPr>
                <a:t>τε</a:t>
              </a:r>
              <a:r>
                <a:rPr lang="en-US" sz="2100" b="1" kern="0" dirty="0" smtClean="0">
                  <a:solidFill>
                    <a:srgbClr val="000000"/>
                  </a:solidFill>
                  <a:ea typeface="Arial"/>
                  <a:cs typeface="Arial"/>
                  <a:sym typeface="Arial"/>
                </a:rPr>
                <a:t> </a:t>
              </a:r>
              <a:r>
                <a:rPr lang="en-US" sz="2100" b="1" kern="0" dirty="0" err="1">
                  <a:solidFill>
                    <a:srgbClr val="000000"/>
                  </a:solidFill>
                  <a:ea typeface="Arial"/>
                  <a:cs typeface="Arial"/>
                  <a:sym typeface="Arial"/>
                </a:rPr>
                <a:t>μι</a:t>
              </a:r>
              <a:r>
                <a:rPr lang="en-US" sz="2100" b="1" kern="0" dirty="0">
                  <a:solidFill>
                    <a:srgbClr val="000000"/>
                  </a:solidFill>
                  <a:ea typeface="Arial"/>
                  <a:cs typeface="Arial"/>
                  <a:sym typeface="Arial"/>
                </a:rPr>
                <a:t>α </a:t>
              </a:r>
              <a:r>
                <a:rPr lang="en-US" sz="2100" b="1" kern="0" dirty="0" smtClean="0">
                  <a:solidFill>
                    <a:srgbClr val="000000"/>
                  </a:solidFill>
                  <a:ea typeface="Arial"/>
                  <a:cs typeface="Arial"/>
                  <a:sym typeface="Arial"/>
                </a:rPr>
                <a:t>κοινότητα</a:t>
              </a:r>
              <a:r>
                <a:rPr lang="el-GR" sz="2100" b="1" kern="0" dirty="0" smtClean="0">
                  <a:solidFill>
                    <a:srgbClr val="000000"/>
                  </a:solidFill>
                  <a:ea typeface="Arial"/>
                  <a:cs typeface="Arial"/>
                  <a:sym typeface="Arial"/>
                </a:rPr>
                <a:t> μάθησης</a:t>
              </a:r>
              <a:r>
                <a:rPr lang="en-US" sz="2100" kern="0" dirty="0" smtClean="0">
                  <a:solidFill>
                    <a:srgbClr val="000000"/>
                  </a:solidFill>
                  <a:ea typeface="Arial"/>
                  <a:cs typeface="Arial"/>
                  <a:sym typeface="Arial"/>
                </a:rPr>
                <a:t>: </a:t>
              </a:r>
              <a:r>
                <a:rPr lang="en-US" sz="2100" kern="0" dirty="0">
                  <a:solidFill>
                    <a:srgbClr val="000000"/>
                  </a:solidFill>
                  <a:ea typeface="Arial"/>
                  <a:cs typeface="Arial"/>
                  <a:sym typeface="Arial"/>
                </a:rPr>
                <a:t>Η ανταλλαγή προβληματισμών με </a:t>
              </a:r>
              <a:r>
                <a:rPr lang="en-US" sz="2100" kern="0" dirty="0" smtClean="0">
                  <a:solidFill>
                    <a:srgbClr val="000000"/>
                  </a:solidFill>
                  <a:ea typeface="Arial"/>
                  <a:cs typeface="Arial"/>
                  <a:sym typeface="Arial"/>
                </a:rPr>
                <a:t>συναδέλφους </a:t>
              </a:r>
              <a:r>
                <a:rPr lang="en-US" sz="2100" kern="0" dirty="0">
                  <a:solidFill>
                    <a:srgbClr val="000000"/>
                  </a:solidFill>
                  <a:ea typeface="Arial"/>
                  <a:cs typeface="Arial"/>
                  <a:sym typeface="Arial"/>
                </a:rPr>
                <a:t>ενισχύει τη συνεργασία και την υποστήριξη (Purnama et al., 2025).</a:t>
              </a:r>
              <a:endParaRPr sz="2100" kern="0" dirty="0">
                <a:solidFill>
                  <a:srgbClr val="000000"/>
                </a:solidFill>
                <a:cs typeface="Arial"/>
                <a:sym typeface="Arial"/>
              </a:endParaRPr>
            </a:p>
          </p:txBody>
        </p:sp>
      </p:grpSp>
    </p:spTree>
    <p:extLst>
      <p:ext uri="{BB962C8B-B14F-4D97-AF65-F5344CB8AC3E}">
        <p14:creationId xmlns:p14="http://schemas.microsoft.com/office/powerpoint/2010/main" val="172921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b="1" dirty="0" err="1" smtClean="0"/>
              <a:t>Αναστοχασμό</a:t>
            </a:r>
            <a:r>
              <a:rPr lang="en-US" b="1" dirty="0" smtClean="0"/>
              <a:t>ς </a:t>
            </a:r>
            <a:r>
              <a:rPr lang="en-US" b="1" dirty="0" err="1"/>
              <a:t>γι</a:t>
            </a:r>
            <a:r>
              <a:rPr lang="en-US" b="1" dirty="0"/>
              <a:t>α την </a:t>
            </a:r>
            <a:r>
              <a:rPr lang="el-GR" b="1" dirty="0" smtClean="0"/>
              <a:t>Ψ</a:t>
            </a:r>
            <a:r>
              <a:rPr lang="en-US" b="1" dirty="0" err="1" smtClean="0"/>
              <a:t>ηφι</a:t>
            </a:r>
            <a:r>
              <a:rPr lang="en-US" b="1" dirty="0" smtClean="0"/>
              <a:t>ακή </a:t>
            </a:r>
            <a:r>
              <a:rPr lang="el-GR" b="1" dirty="0"/>
              <a:t>Ε</a:t>
            </a:r>
            <a:r>
              <a:rPr lang="en-US" b="1" dirty="0" err="1" smtClean="0"/>
              <a:t>υημερί</a:t>
            </a:r>
            <a:r>
              <a:rPr lang="en-US" b="1" dirty="0" smtClean="0"/>
              <a:t>α</a:t>
            </a:r>
            <a:endParaRPr b="1" dirty="0"/>
          </a:p>
        </p:txBody>
      </p:sp>
      <p:sp>
        <p:nvSpPr>
          <p:cNvPr id="312" name="Google Shape;312;p48"/>
          <p:cNvSpPr txBox="1">
            <a:spLocks noGrp="1"/>
          </p:cNvSpPr>
          <p:nvPr>
            <p:ph type="body" idx="2"/>
          </p:nvPr>
        </p:nvSpPr>
        <p:spPr>
          <a:xfrm>
            <a:off x="123825" y="980772"/>
            <a:ext cx="11944350" cy="5692983"/>
          </a:xfrm>
          <a:prstGeom prst="rect">
            <a:avLst/>
          </a:prstGeom>
          <a:noFill/>
          <a:ln>
            <a:noFill/>
          </a:ln>
        </p:spPr>
        <p:txBody>
          <a:bodyPr spcFirstLastPara="1" wrap="square" lIns="91425" tIns="45700" rIns="91425" bIns="45700" anchor="t" anchorCtr="0">
            <a:noAutofit/>
          </a:bodyPr>
          <a:lstStyle/>
          <a:p>
            <a:pPr marL="271463" lvl="0" indent="-42863" algn="l" rtl="0">
              <a:lnSpc>
                <a:spcPct val="90000"/>
              </a:lnSpc>
              <a:spcBef>
                <a:spcPts val="1200"/>
              </a:spcBef>
              <a:spcAft>
                <a:spcPts val="0"/>
              </a:spcAft>
              <a:buSzPts val="1800"/>
              <a:buNone/>
            </a:pPr>
            <a:r>
              <a:rPr lang="en-US" b="1" i="0" u="none" strike="noStrike" dirty="0">
                <a:solidFill>
                  <a:srgbClr val="000000"/>
                </a:solidFill>
                <a:sym typeface="Arial"/>
              </a:rPr>
              <a:t>Τα </a:t>
            </a:r>
            <a:r>
              <a:rPr lang="en-US" b="1" i="0" u="none" strike="noStrike" dirty="0" err="1">
                <a:solidFill>
                  <a:srgbClr val="000000"/>
                </a:solidFill>
                <a:sym typeface="Arial"/>
              </a:rPr>
              <a:t>ψηφι</a:t>
            </a:r>
            <a:r>
              <a:rPr lang="en-US" b="1" i="0" u="none" strike="noStrike" dirty="0">
                <a:solidFill>
                  <a:srgbClr val="000000"/>
                </a:solidFill>
                <a:sym typeface="Arial"/>
              </a:rPr>
              <a:t>ακά εργαλεία είναι απαραίτητα, αλλά η υπερβολική χρήση τους μπορεί να έχει αρνητικές </a:t>
            </a:r>
            <a:r>
              <a:rPr lang="el-GR" b="1" i="0" u="none" strike="noStrike" dirty="0" err="1" smtClean="0">
                <a:solidFill>
                  <a:srgbClr val="000000"/>
                </a:solidFill>
                <a:sym typeface="Arial"/>
              </a:rPr>
              <a:t>συνέπειε</a:t>
            </a:r>
            <a:r>
              <a:rPr lang="en-US" b="1" i="0" u="none" strike="noStrike" dirty="0" smtClean="0">
                <a:solidFill>
                  <a:srgbClr val="000000"/>
                </a:solidFill>
                <a:sym typeface="Arial"/>
              </a:rPr>
              <a:t>ς</a:t>
            </a:r>
            <a:r>
              <a:rPr lang="en-US" b="1" i="0" u="none" strike="noStrike" dirty="0">
                <a:solidFill>
                  <a:srgbClr val="000000"/>
                </a:solidFill>
                <a:sym typeface="Arial"/>
              </a:rPr>
              <a:t>. Η ανα</a:t>
            </a:r>
            <a:r>
              <a:rPr lang="en-US" b="1" i="0" u="none" strike="noStrike" dirty="0" err="1">
                <a:solidFill>
                  <a:srgbClr val="000000"/>
                </a:solidFill>
                <a:sym typeface="Arial"/>
              </a:rPr>
              <a:t>στοχ</a:t>
            </a:r>
            <a:r>
              <a:rPr lang="en-US" b="1" i="0" u="none" strike="noStrike" dirty="0">
                <a:solidFill>
                  <a:srgbClr val="000000"/>
                </a:solidFill>
                <a:sym typeface="Arial"/>
              </a:rPr>
              <a:t>αστική σκέψη σχετικά με τη χρήση της τεχνολογίας σας βοηθά:</a:t>
            </a:r>
            <a:endParaRPr b="1" dirty="0">
              <a:sym typeface="Arial"/>
            </a:endParaRPr>
          </a:p>
          <a:p>
            <a:pPr marL="457200" lvl="0" indent="-228600" algn="l" rtl="0">
              <a:lnSpc>
                <a:spcPct val="90000"/>
              </a:lnSpc>
              <a:spcBef>
                <a:spcPts val="2400"/>
              </a:spcBef>
              <a:spcAft>
                <a:spcPts val="0"/>
              </a:spcAft>
              <a:buSzPts val="1800"/>
              <a:buFont typeface="Arial"/>
              <a:buChar char="•"/>
            </a:pPr>
            <a:r>
              <a:rPr lang="el-GR" b="0" i="0" u="none" strike="noStrike" dirty="0" smtClean="0">
                <a:solidFill>
                  <a:srgbClr val="000000"/>
                </a:solidFill>
                <a:sym typeface="Arial"/>
              </a:rPr>
              <a:t>Να α</a:t>
            </a:r>
            <a:r>
              <a:rPr lang="en-US" b="0" i="0" u="none" strike="noStrike" dirty="0" smtClean="0">
                <a:solidFill>
                  <a:srgbClr val="000000"/>
                </a:solidFill>
                <a:sym typeface="Arial"/>
              </a:rPr>
              <a:t>να</a:t>
            </a:r>
            <a:r>
              <a:rPr lang="en-US" b="0" i="0" u="none" strike="noStrike" dirty="0" err="1" smtClean="0">
                <a:solidFill>
                  <a:srgbClr val="000000"/>
                </a:solidFill>
                <a:sym typeface="Arial"/>
              </a:rPr>
              <a:t>γνωρίσετε</a:t>
            </a:r>
            <a:r>
              <a:rPr lang="en-US" b="0" i="0" u="none" strike="noStrike" dirty="0" smtClean="0">
                <a:solidFill>
                  <a:srgbClr val="000000"/>
                </a:solidFill>
                <a:sym typeface="Arial"/>
              </a:rPr>
              <a:t> </a:t>
            </a:r>
            <a:r>
              <a:rPr lang="el-GR" b="0" i="0" u="none" strike="noStrike" dirty="0" smtClean="0">
                <a:solidFill>
                  <a:srgbClr val="000000"/>
                </a:solidFill>
                <a:sym typeface="Arial"/>
              </a:rPr>
              <a:t>ανθυγιεινά μοτίβα </a:t>
            </a:r>
            <a:r>
              <a:rPr lang="en-US" b="0" i="0" u="none" strike="noStrike" dirty="0" smtClean="0">
                <a:solidFill>
                  <a:srgbClr val="000000"/>
                </a:solidFill>
                <a:sym typeface="Arial"/>
              </a:rPr>
              <a:t>(π.χ</a:t>
            </a:r>
            <a:r>
              <a:rPr lang="en-US" b="0" i="0" u="none" strike="noStrike" dirty="0">
                <a:solidFill>
                  <a:srgbClr val="000000"/>
                </a:solidFill>
                <a:sym typeface="Arial"/>
              </a:rPr>
              <a:t>. υπ</a:t>
            </a:r>
            <a:r>
              <a:rPr lang="en-US" b="0" i="0" u="none" strike="noStrike" dirty="0" err="1">
                <a:solidFill>
                  <a:srgbClr val="000000"/>
                </a:solidFill>
                <a:sym typeface="Arial"/>
              </a:rPr>
              <a:t>ερ</a:t>
            </a:r>
            <a:r>
              <a:rPr lang="en-US" b="0" i="0" u="none" strike="noStrike" dirty="0">
                <a:solidFill>
                  <a:srgbClr val="000000"/>
                </a:solidFill>
                <a:sym typeface="Arial"/>
              </a:rPr>
              <a:t>βολικός χρόνος </a:t>
            </a:r>
            <a:r>
              <a:rPr lang="en-US" b="0" i="0" u="none" strike="noStrike" dirty="0" smtClean="0">
                <a:solidFill>
                  <a:srgbClr val="000000"/>
                </a:solidFill>
                <a:sym typeface="Arial"/>
              </a:rPr>
              <a:t>σ</a:t>
            </a:r>
            <a:r>
              <a:rPr lang="el-GR" b="0" i="0" u="none" strike="noStrike" dirty="0" smtClean="0">
                <a:solidFill>
                  <a:srgbClr val="000000"/>
                </a:solidFill>
                <a:sym typeface="Arial"/>
              </a:rPr>
              <a:t>ε</a:t>
            </a:r>
            <a:r>
              <a:rPr lang="en-US" b="0" i="0" u="none" strike="noStrike" dirty="0" smtClean="0">
                <a:solidFill>
                  <a:srgbClr val="000000"/>
                </a:solidFill>
                <a:sym typeface="Arial"/>
              </a:rPr>
              <a:t> </a:t>
            </a:r>
            <a:r>
              <a:rPr lang="en-US" b="0" i="0" u="none" strike="noStrike" dirty="0" err="1" smtClean="0">
                <a:solidFill>
                  <a:srgbClr val="000000"/>
                </a:solidFill>
                <a:sym typeface="Arial"/>
              </a:rPr>
              <a:t>οθόν</a:t>
            </a:r>
            <a:r>
              <a:rPr lang="el-GR" b="0" i="0" u="none" strike="noStrike" dirty="0" err="1" smtClean="0">
                <a:solidFill>
                  <a:srgbClr val="000000"/>
                </a:solidFill>
                <a:sym typeface="Arial"/>
              </a:rPr>
              <a:t>ες</a:t>
            </a:r>
            <a:r>
              <a:rPr lang="en-US" b="0" i="0" u="none" strike="noStrike" dirty="0" smtClean="0">
                <a:solidFill>
                  <a:srgbClr val="000000"/>
                </a:solidFill>
                <a:sym typeface="Arial"/>
              </a:rPr>
              <a:t>, </a:t>
            </a:r>
            <a:r>
              <a:rPr lang="en-US" b="0" i="0" u="none" strike="noStrike" dirty="0">
                <a:solidFill>
                  <a:srgbClr val="000000"/>
                </a:solidFill>
                <a:sym typeface="Arial"/>
              </a:rPr>
              <a:t>συνεχείς ειδοποιήσεις</a:t>
            </a:r>
            <a:r>
              <a:rPr lang="en-US" b="0" i="0" u="none" strike="noStrike" dirty="0" smtClean="0">
                <a:solidFill>
                  <a:srgbClr val="000000"/>
                </a:solidFill>
                <a:sym typeface="Arial"/>
              </a:rPr>
              <a:t>)</a:t>
            </a:r>
            <a:r>
              <a:rPr lang="el-GR" b="0" i="0" u="none" strike="noStrike" dirty="0" smtClean="0">
                <a:solidFill>
                  <a:srgbClr val="000000"/>
                </a:solidFill>
                <a:sym typeface="Arial"/>
              </a:rPr>
              <a:t>.</a:t>
            </a:r>
            <a:endParaRPr dirty="0"/>
          </a:p>
          <a:p>
            <a:pPr marL="457200" lvl="0" indent="-228600" algn="l" rtl="0">
              <a:lnSpc>
                <a:spcPct val="90000"/>
              </a:lnSpc>
              <a:spcBef>
                <a:spcPts val="1000"/>
              </a:spcBef>
              <a:spcAft>
                <a:spcPts val="0"/>
              </a:spcAft>
              <a:buSzPts val="1800"/>
              <a:buFont typeface="Arial"/>
              <a:buChar char="•"/>
            </a:pPr>
            <a:r>
              <a:rPr lang="el-GR" b="0" i="0" u="none" strike="noStrike" dirty="0" smtClean="0">
                <a:solidFill>
                  <a:srgbClr val="000000"/>
                </a:solidFill>
                <a:sym typeface="Arial"/>
              </a:rPr>
              <a:t>Να ε</a:t>
            </a:r>
            <a:r>
              <a:rPr lang="en-US" b="0" i="0" u="none" strike="noStrike" dirty="0" smtClean="0">
                <a:solidFill>
                  <a:srgbClr val="000000"/>
                </a:solidFill>
                <a:sym typeface="Arial"/>
              </a:rPr>
              <a:t>πανα</a:t>
            </a:r>
            <a:r>
              <a:rPr lang="en-US" b="0" i="0" u="none" strike="noStrike" dirty="0" err="1" smtClean="0">
                <a:solidFill>
                  <a:srgbClr val="000000"/>
                </a:solidFill>
                <a:sym typeface="Arial"/>
              </a:rPr>
              <a:t>συνδεθείτε</a:t>
            </a:r>
            <a:r>
              <a:rPr lang="en-US" b="0" i="0" u="none" strike="noStrike" dirty="0" smtClean="0">
                <a:solidFill>
                  <a:srgbClr val="000000"/>
                </a:solidFill>
                <a:sym typeface="Arial"/>
              </a:rPr>
              <a:t> </a:t>
            </a:r>
            <a:r>
              <a:rPr lang="en-US" b="0" i="0" u="none" strike="noStrike" dirty="0" err="1">
                <a:solidFill>
                  <a:srgbClr val="000000"/>
                </a:solidFill>
                <a:sym typeface="Arial"/>
              </a:rPr>
              <a:t>με</a:t>
            </a:r>
            <a:r>
              <a:rPr lang="en-US" b="0" i="0" u="none" strike="noStrike" dirty="0">
                <a:solidFill>
                  <a:srgbClr val="000000"/>
                </a:solidFill>
                <a:sym typeface="Arial"/>
              </a:rPr>
              <a:t> </a:t>
            </a:r>
            <a:r>
              <a:rPr lang="en-US" b="0" i="0" u="none" strike="noStrike" dirty="0" err="1">
                <a:solidFill>
                  <a:srgbClr val="000000"/>
                </a:solidFill>
                <a:sym typeface="Arial"/>
              </a:rPr>
              <a:t>τον</a:t>
            </a:r>
            <a:r>
              <a:rPr lang="en-US" b="0" i="0" u="none" strike="noStrike" dirty="0">
                <a:solidFill>
                  <a:srgbClr val="000000"/>
                </a:solidFill>
                <a:sym typeface="Arial"/>
              </a:rPr>
              <a:t> </a:t>
            </a:r>
            <a:r>
              <a:rPr lang="en-US" b="0" i="0" u="none" strike="noStrike" dirty="0" err="1">
                <a:solidFill>
                  <a:srgbClr val="000000"/>
                </a:solidFill>
                <a:sym typeface="Arial"/>
              </a:rPr>
              <a:t>σκο</a:t>
            </a:r>
            <a:r>
              <a:rPr lang="en-US" b="0" i="0" u="none" strike="noStrike" dirty="0">
                <a:solidFill>
                  <a:srgbClr val="000000"/>
                </a:solidFill>
                <a:sym typeface="Arial"/>
              </a:rPr>
              <a:t>πό της διδασκαλίας </a:t>
            </a:r>
            <a:r>
              <a:rPr lang="en-US" b="0" i="0" u="none" strike="noStrike" dirty="0" smtClean="0">
                <a:solidFill>
                  <a:srgbClr val="000000"/>
                </a:solidFill>
                <a:sym typeface="Arial"/>
              </a:rPr>
              <a:t>σας</a:t>
            </a:r>
            <a:r>
              <a:rPr lang="el-GR" b="0" i="0" u="none" strike="noStrike" dirty="0" smtClean="0">
                <a:solidFill>
                  <a:srgbClr val="000000"/>
                </a:solidFill>
                <a:sym typeface="Arial"/>
              </a:rPr>
              <a:t>.</a:t>
            </a:r>
            <a:endParaRPr dirty="0"/>
          </a:p>
          <a:p>
            <a:pPr marL="457200" lvl="0" indent="-228600" algn="l" rtl="0">
              <a:lnSpc>
                <a:spcPct val="90000"/>
              </a:lnSpc>
              <a:spcBef>
                <a:spcPts val="1000"/>
              </a:spcBef>
              <a:spcAft>
                <a:spcPts val="0"/>
              </a:spcAft>
              <a:buSzPts val="1800"/>
              <a:buFont typeface="Arial"/>
              <a:buChar char="•"/>
            </a:pPr>
            <a:r>
              <a:rPr lang="el-GR" b="0" i="0" u="none" strike="noStrike" dirty="0" smtClean="0">
                <a:solidFill>
                  <a:srgbClr val="000000"/>
                </a:solidFill>
                <a:sym typeface="Arial"/>
              </a:rPr>
              <a:t>Να λ</a:t>
            </a:r>
            <a:r>
              <a:rPr lang="en-US" b="0" i="0" u="none" strike="noStrike" dirty="0" smtClean="0">
                <a:solidFill>
                  <a:srgbClr val="000000"/>
                </a:solidFill>
                <a:sym typeface="Arial"/>
              </a:rPr>
              <a:t>άβ</a:t>
            </a:r>
            <a:r>
              <a:rPr lang="en-US" b="0" i="0" u="none" strike="noStrike" dirty="0" err="1" smtClean="0">
                <a:solidFill>
                  <a:srgbClr val="000000"/>
                </a:solidFill>
                <a:sym typeface="Arial"/>
              </a:rPr>
              <a:t>ετε</a:t>
            </a:r>
            <a:r>
              <a:rPr lang="en-US" b="0" i="0" u="none" strike="noStrike" dirty="0" smtClean="0">
                <a:solidFill>
                  <a:srgbClr val="000000"/>
                </a:solidFill>
                <a:sym typeface="Arial"/>
              </a:rPr>
              <a:t> </a:t>
            </a:r>
            <a:r>
              <a:rPr lang="en-US" b="0" i="0" u="none" strike="noStrike" dirty="0">
                <a:solidFill>
                  <a:srgbClr val="000000"/>
                </a:solidFill>
                <a:sym typeface="Arial"/>
              </a:rPr>
              <a:t>συνειδητές αποφάσεις σχετικά με το πώς και πότε θα χρησιμοποιείτε την </a:t>
            </a:r>
            <a:r>
              <a:rPr lang="en-US" b="0" i="0" u="none" strike="noStrike" dirty="0" smtClean="0">
                <a:solidFill>
                  <a:srgbClr val="000000"/>
                </a:solidFill>
                <a:sym typeface="Arial"/>
              </a:rPr>
              <a:t>τεχνολογία</a:t>
            </a:r>
            <a:r>
              <a:rPr lang="el-GR" b="0" i="0" u="none" strike="noStrike" dirty="0" smtClean="0">
                <a:solidFill>
                  <a:srgbClr val="000000"/>
                </a:solidFill>
                <a:sym typeface="Arial"/>
              </a:rPr>
              <a:t>.</a:t>
            </a:r>
            <a:endParaRPr dirty="0"/>
          </a:p>
          <a:p>
            <a:pPr marL="457200" lvl="0" indent="-228600" algn="l" rtl="0">
              <a:lnSpc>
                <a:spcPct val="90000"/>
              </a:lnSpc>
              <a:spcBef>
                <a:spcPts val="2400"/>
              </a:spcBef>
              <a:spcAft>
                <a:spcPts val="0"/>
              </a:spcAft>
              <a:buSzPts val="1800"/>
              <a:buNone/>
            </a:pPr>
            <a:r>
              <a:rPr lang="en-US" b="1" i="0" u="none" strike="noStrike" dirty="0" err="1">
                <a:solidFill>
                  <a:schemeClr val="dk2"/>
                </a:solidFill>
                <a:sym typeface="Arial"/>
              </a:rPr>
              <a:t>Δρ</a:t>
            </a:r>
            <a:r>
              <a:rPr lang="en-US" b="1" i="0" u="none" strike="noStrike" dirty="0">
                <a:solidFill>
                  <a:schemeClr val="dk2"/>
                </a:solidFill>
                <a:sym typeface="Arial"/>
              </a:rPr>
              <a:t>αστηριότητα: Πώς να εφαρμόσετε την αναστοχαστική σκέψη στην πράξη</a:t>
            </a:r>
            <a:endParaRPr b="1" dirty="0">
              <a:solidFill>
                <a:schemeClr val="dk2"/>
              </a:solidFill>
              <a:sym typeface="Arial"/>
            </a:endParaRPr>
          </a:p>
          <a:p>
            <a:pPr marL="457200" lvl="0" indent="-228600" algn="l" rtl="0">
              <a:lnSpc>
                <a:spcPct val="90000"/>
              </a:lnSpc>
              <a:spcBef>
                <a:spcPts val="2200"/>
              </a:spcBef>
              <a:spcAft>
                <a:spcPts val="0"/>
              </a:spcAft>
              <a:buSzPts val="1800"/>
              <a:buFont typeface="Arial"/>
              <a:buChar char="•"/>
            </a:pPr>
            <a:r>
              <a:rPr lang="en-US" b="0" i="0" u="none" strike="noStrike" dirty="0">
                <a:solidFill>
                  <a:srgbClr val="000000"/>
                </a:solidFill>
                <a:sym typeface="Arial"/>
              </a:rPr>
              <a:t>Μπ</a:t>
            </a:r>
            <a:r>
              <a:rPr lang="en-US" b="0" i="0" u="none" strike="noStrike" dirty="0" err="1">
                <a:solidFill>
                  <a:srgbClr val="000000"/>
                </a:solidFill>
                <a:sym typeface="Arial"/>
              </a:rPr>
              <a:t>ορείτε</a:t>
            </a:r>
            <a:r>
              <a:rPr lang="en-US" b="0" i="0" u="none" strike="noStrike" dirty="0">
                <a:solidFill>
                  <a:srgbClr val="000000"/>
                </a:solidFill>
                <a:sym typeface="Arial"/>
              </a:rPr>
              <a:t> να </a:t>
            </a:r>
            <a:r>
              <a:rPr lang="en-US" b="0" i="0" u="none" strike="noStrike" dirty="0" err="1">
                <a:solidFill>
                  <a:srgbClr val="000000"/>
                </a:solidFill>
                <a:sym typeface="Arial"/>
              </a:rPr>
              <a:t>σκεφτείτε</a:t>
            </a:r>
            <a:r>
              <a:rPr lang="en-US" b="0" i="0" u="none" strike="noStrike" dirty="0">
                <a:solidFill>
                  <a:srgbClr val="000000"/>
                </a:solidFill>
                <a:sym typeface="Arial"/>
              </a:rPr>
              <a:t> </a:t>
            </a:r>
            <a:r>
              <a:rPr lang="en-US" b="0" i="0" u="none" strike="noStrike" dirty="0" err="1">
                <a:solidFill>
                  <a:srgbClr val="000000"/>
                </a:solidFill>
                <a:sym typeface="Arial"/>
              </a:rPr>
              <a:t>μι</a:t>
            </a:r>
            <a:r>
              <a:rPr lang="en-US" b="0" i="0" u="none" strike="noStrike" dirty="0">
                <a:solidFill>
                  <a:srgbClr val="000000"/>
                </a:solidFill>
                <a:sym typeface="Arial"/>
              </a:rPr>
              <a:t>α πρόσφατη στιγμή που η αναστοχαστική σκέψη σας βοήθησε να βελτιωθείτε ή να προσαρμοστείτε;</a:t>
            </a:r>
            <a:endParaRPr dirty="0"/>
          </a:p>
          <a:p>
            <a:pPr lvl="0">
              <a:buFont typeface="Arial"/>
              <a:buChar char="•"/>
            </a:pPr>
            <a:r>
              <a:rPr lang="el-GR" dirty="0">
                <a:solidFill>
                  <a:srgbClr val="000000"/>
                </a:solidFill>
              </a:rPr>
              <a:t>Τι είναι αυτό που δυσκολεύει τον </a:t>
            </a:r>
            <a:r>
              <a:rPr lang="el-GR" dirty="0" err="1">
                <a:solidFill>
                  <a:srgbClr val="000000"/>
                </a:solidFill>
              </a:rPr>
              <a:t>αναστοχασμό</a:t>
            </a:r>
            <a:r>
              <a:rPr lang="el-GR" dirty="0">
                <a:solidFill>
                  <a:srgbClr val="000000"/>
                </a:solidFill>
              </a:rPr>
              <a:t> στο τρέχον πρόγραμμά </a:t>
            </a:r>
            <a:r>
              <a:rPr lang="el-GR" dirty="0" smtClean="0">
                <a:solidFill>
                  <a:srgbClr val="000000"/>
                </a:solidFill>
              </a:rPr>
              <a:t>σας</a:t>
            </a:r>
            <a:r>
              <a:rPr lang="en-US" b="0" i="0" u="none" strike="noStrike" dirty="0" smtClean="0">
                <a:solidFill>
                  <a:srgbClr val="000000"/>
                </a:solidFill>
                <a:sym typeface="Arial"/>
              </a:rPr>
              <a:t>;</a:t>
            </a:r>
            <a:endParaRPr dirty="0"/>
          </a:p>
          <a:p>
            <a:pPr marL="457200" lvl="0" indent="-228600" algn="l" rtl="0">
              <a:lnSpc>
                <a:spcPct val="90000"/>
              </a:lnSpc>
              <a:spcBef>
                <a:spcPts val="1000"/>
              </a:spcBef>
              <a:spcAft>
                <a:spcPts val="0"/>
              </a:spcAft>
              <a:buSzPts val="1800"/>
              <a:buFont typeface="Arial"/>
              <a:buChar char="•"/>
            </a:pPr>
            <a:r>
              <a:rPr lang="en-US" b="0" i="0" u="none" strike="noStrike" dirty="0" err="1">
                <a:solidFill>
                  <a:srgbClr val="000000"/>
                </a:solidFill>
                <a:sym typeface="Arial"/>
              </a:rPr>
              <a:t>Είν</a:t>
            </a:r>
            <a:r>
              <a:rPr lang="en-US" b="0" i="0" u="none" strike="noStrike" dirty="0">
                <a:solidFill>
                  <a:srgbClr val="000000"/>
                </a:solidFill>
                <a:sym typeface="Arial"/>
              </a:rPr>
              <a:t>αι ο χρόνος, η νοοτροπία, η έλλειψη εργαλείων ή κάτι άλλο;</a:t>
            </a:r>
            <a:endParaRPr dirty="0"/>
          </a:p>
          <a:p>
            <a:pPr marL="457200" lvl="0" indent="-228600" algn="l" rtl="0">
              <a:lnSpc>
                <a:spcPct val="90000"/>
              </a:lnSpc>
              <a:spcBef>
                <a:spcPts val="2200"/>
              </a:spcBef>
              <a:spcAft>
                <a:spcPts val="0"/>
              </a:spcAft>
              <a:buSzPts val="1800"/>
              <a:buNone/>
            </a:pPr>
            <a:r>
              <a:rPr lang="en-US" b="0" i="0" u="none" strike="noStrike" dirty="0" err="1">
                <a:solidFill>
                  <a:srgbClr val="000000"/>
                </a:solidFill>
                <a:sym typeface="Arial"/>
              </a:rPr>
              <a:t>Μοιρ</a:t>
            </a:r>
            <a:r>
              <a:rPr lang="en-US" b="0" i="0" u="none" strike="noStrike" dirty="0">
                <a:solidFill>
                  <a:srgbClr val="000000"/>
                </a:solidFill>
                <a:sym typeface="Arial"/>
              </a:rPr>
              <a:t>αστείτε ιδέες για το πώς </a:t>
            </a:r>
            <a:r>
              <a:rPr lang="el-GR" b="0" i="0" u="none" strike="noStrike" dirty="0" smtClean="0">
                <a:solidFill>
                  <a:srgbClr val="000000"/>
                </a:solidFill>
                <a:sym typeface="Arial"/>
              </a:rPr>
              <a:t>μπορείτε </a:t>
            </a:r>
            <a:r>
              <a:rPr lang="en-US" b="0" i="0" u="none" strike="noStrike" dirty="0" smtClean="0">
                <a:solidFill>
                  <a:srgbClr val="000000"/>
                </a:solidFill>
                <a:sym typeface="Arial"/>
              </a:rPr>
              <a:t>να </a:t>
            </a:r>
            <a:r>
              <a:rPr lang="en-US" b="0" i="0" u="none" strike="noStrike" dirty="0">
                <a:solidFill>
                  <a:srgbClr val="000000"/>
                </a:solidFill>
                <a:sym typeface="Arial"/>
              </a:rPr>
              <a:t>κάνετε τον αναστοχασμό πρακτικό και εφικτό σε πολυάσχολα προγράμματα.</a:t>
            </a:r>
            <a:endParaRPr b="0" dirty="0">
              <a:sym typeface="Arial"/>
            </a:endParaRPr>
          </a:p>
          <a:p>
            <a:pPr marL="457200" lvl="0" indent="-228600" algn="l" rtl="0">
              <a:lnSpc>
                <a:spcPct val="90000"/>
              </a:lnSpc>
              <a:spcBef>
                <a:spcPts val="2400"/>
              </a:spcBef>
              <a:spcAft>
                <a:spcPts val="0"/>
              </a:spcAft>
              <a:buSzPts val="1800"/>
              <a:buNone/>
            </a:pPr>
            <a:r>
              <a:rPr lang="en-US" b="0" i="0" u="none" strike="noStrike" dirty="0" err="1">
                <a:solidFill>
                  <a:srgbClr val="000000"/>
                </a:solidFill>
                <a:sym typeface="Arial"/>
              </a:rPr>
              <a:t>Ενθ</a:t>
            </a:r>
            <a:r>
              <a:rPr lang="en-US" b="0" i="0" u="none" strike="noStrike" dirty="0">
                <a:solidFill>
                  <a:srgbClr val="000000"/>
                </a:solidFill>
                <a:sym typeface="Arial"/>
              </a:rPr>
              <a:t>αρρύνετε την ανταλλαγή πρακτικών συμβουλών και στρατηγικών που έχουν αποδειχθεί αποτελεσματικές (π.χ. </a:t>
            </a:r>
            <a:r>
              <a:rPr lang="en-US" b="0" i="0" u="none" strike="noStrike" dirty="0" err="1">
                <a:solidFill>
                  <a:srgbClr val="000000"/>
                </a:solidFill>
                <a:sym typeface="Arial"/>
              </a:rPr>
              <a:t>εφ</a:t>
            </a:r>
            <a:r>
              <a:rPr lang="en-US" b="0" i="0" u="none" strike="noStrike" dirty="0">
                <a:solidFill>
                  <a:srgbClr val="000000"/>
                </a:solidFill>
                <a:sym typeface="Arial"/>
              </a:rPr>
              <a:t>αρμογές, τήρηση ημερολογίου, </a:t>
            </a:r>
            <a:r>
              <a:rPr lang="el-GR" b="0" i="0" u="none" strike="noStrike" dirty="0" err="1" smtClean="0">
                <a:solidFill>
                  <a:srgbClr val="000000"/>
                </a:solidFill>
                <a:sym typeface="Arial"/>
              </a:rPr>
              <a:t>προτροπέ</a:t>
            </a:r>
            <a:r>
              <a:rPr lang="en-US" b="0" i="0" u="none" strike="noStrike" dirty="0" smtClean="0">
                <a:solidFill>
                  <a:srgbClr val="000000"/>
                </a:solidFill>
                <a:sym typeface="Arial"/>
              </a:rPr>
              <a:t>ς</a:t>
            </a:r>
            <a:r>
              <a:rPr lang="en-US" b="0" i="0" u="none" strike="noStrike" dirty="0">
                <a:solidFill>
                  <a:srgbClr val="000000"/>
                </a:solidFill>
                <a:sym typeface="Arial"/>
              </a:rPr>
              <a:t>).</a:t>
            </a:r>
            <a:endParaRPr b="0" dirty="0">
              <a:sym typeface="Arial"/>
            </a:endParaRPr>
          </a:p>
          <a:p>
            <a:pPr marL="457200" lvl="0" indent="-228600" algn="l" rtl="0">
              <a:lnSpc>
                <a:spcPct val="90000"/>
              </a:lnSpc>
              <a:spcBef>
                <a:spcPts val="2200"/>
              </a:spcBef>
              <a:spcAft>
                <a:spcPts val="0"/>
              </a:spcAft>
              <a:buSzPts val="1800"/>
              <a:buNone/>
            </a:pPr>
            <a:r>
              <a:rPr lang="en-US" dirty="0"/>
              <a:t/>
            </a:r>
            <a:br>
              <a:rPr lang="en-US" dirty="0"/>
            </a:br>
            <a:endParaRPr dirty="0"/>
          </a:p>
        </p:txBody>
      </p:sp>
    </p:spTree>
    <p:extLst>
      <p:ext uri="{BB962C8B-B14F-4D97-AF65-F5344CB8AC3E}">
        <p14:creationId xmlns:p14="http://schemas.microsoft.com/office/powerpoint/2010/main" val="3007891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b="1" dirty="0" smtClean="0"/>
              <a:t>Υπέρβαση </a:t>
            </a:r>
            <a:r>
              <a:rPr lang="en-US" b="1" dirty="0" err="1" smtClean="0"/>
              <a:t>τη</a:t>
            </a:r>
            <a:r>
              <a:rPr lang="el-GR" b="1" dirty="0" smtClean="0"/>
              <a:t>ς</a:t>
            </a:r>
            <a:r>
              <a:rPr lang="en-US" b="1" dirty="0" smtClean="0"/>
              <a:t> </a:t>
            </a:r>
            <a:r>
              <a:rPr lang="el-GR" b="1" dirty="0" smtClean="0"/>
              <a:t>Ε</a:t>
            </a:r>
            <a:r>
              <a:rPr lang="en-US" b="1" dirty="0" smtClean="0"/>
              <a:t>π</a:t>
            </a:r>
            <a:r>
              <a:rPr lang="en-US" b="1" dirty="0" err="1" smtClean="0"/>
              <a:t>ιφ</a:t>
            </a:r>
            <a:r>
              <a:rPr lang="en-US" b="1" dirty="0" smtClean="0"/>
              <a:t>ανειακή</a:t>
            </a:r>
            <a:r>
              <a:rPr lang="el-GR" b="1" dirty="0" smtClean="0"/>
              <a:t>ς</a:t>
            </a:r>
            <a:r>
              <a:rPr lang="en-US" b="1" dirty="0" smtClean="0"/>
              <a:t> </a:t>
            </a:r>
            <a:r>
              <a:rPr lang="el-GR" b="1" dirty="0"/>
              <a:t>Σ</a:t>
            </a:r>
            <a:r>
              <a:rPr lang="en-US" b="1" dirty="0" err="1" smtClean="0"/>
              <a:t>κέψη</a:t>
            </a:r>
            <a:r>
              <a:rPr lang="el-GR" b="1" dirty="0" smtClean="0"/>
              <a:t>ς</a:t>
            </a:r>
            <a:endParaRPr b="1" dirty="0"/>
          </a:p>
        </p:txBody>
      </p:sp>
      <p:sp>
        <p:nvSpPr>
          <p:cNvPr id="319" name="Google Shape;319;p49"/>
          <p:cNvSpPr txBox="1">
            <a:spLocks noGrp="1"/>
          </p:cNvSpPr>
          <p:nvPr>
            <p:ph type="body" idx="1"/>
          </p:nvPr>
        </p:nvSpPr>
        <p:spPr>
          <a:xfrm>
            <a:off x="97971" y="881743"/>
            <a:ext cx="5998029" cy="5870121"/>
          </a:xfrm>
          <a:prstGeom prst="rect">
            <a:avLst/>
          </a:prstGeom>
          <a:noFill/>
          <a:ln>
            <a:noFill/>
          </a:ln>
        </p:spPr>
        <p:txBody>
          <a:bodyPr spcFirstLastPara="1" wrap="square" lIns="91425" tIns="45700" rIns="91425" bIns="45700" anchor="t" anchorCtr="0">
            <a:noAutofit/>
          </a:bodyPr>
          <a:lstStyle/>
          <a:p>
            <a:pPr marL="514350" lvl="0" indent="-285750">
              <a:buFont typeface="Arial"/>
              <a:buChar char="•"/>
            </a:pPr>
            <a:r>
              <a:rPr lang="en-US" sz="2100" dirty="0" err="1"/>
              <a:t>Αυτό</a:t>
            </a:r>
            <a:r>
              <a:rPr lang="en-US" sz="2100" dirty="0"/>
              <a:t> </a:t>
            </a:r>
            <a:r>
              <a:rPr lang="en-US" sz="2100" dirty="0" err="1"/>
              <a:t>το</a:t>
            </a:r>
            <a:r>
              <a:rPr lang="en-US" sz="2100" dirty="0"/>
              <a:t> </a:t>
            </a:r>
            <a:r>
              <a:rPr lang="en-US" sz="2100" dirty="0" err="1"/>
              <a:t>κεφάλ</a:t>
            </a:r>
            <a:r>
              <a:rPr lang="en-US" sz="2100" dirty="0"/>
              <a:t>αιο σας προκαλεί να </a:t>
            </a:r>
            <a:r>
              <a:rPr lang="el-GR" sz="2100" dirty="0" err="1" smtClean="0"/>
              <a:t>προσ</a:t>
            </a:r>
            <a:r>
              <a:rPr lang="en-US" sz="2100" dirty="0" smtClean="0"/>
              <a:t>π</a:t>
            </a:r>
            <a:r>
              <a:rPr lang="en-US" sz="2100" dirty="0" err="1" smtClean="0"/>
              <a:t>εράσετε</a:t>
            </a:r>
            <a:r>
              <a:rPr lang="en-US" sz="2100" dirty="0" smtClean="0"/>
              <a:t> </a:t>
            </a:r>
            <a:r>
              <a:rPr lang="en-US" sz="2100" dirty="0"/>
              <a:t>τις γρήγορες παρατηρήσεις και να </a:t>
            </a:r>
            <a:r>
              <a:rPr lang="el-GR" sz="2100" dirty="0"/>
              <a:t>συμμετάσχετε</a:t>
            </a:r>
            <a:r>
              <a:rPr lang="en-US" sz="2100" dirty="0" smtClean="0"/>
              <a:t> </a:t>
            </a:r>
            <a:r>
              <a:rPr lang="en-US" sz="2100" dirty="0" err="1"/>
              <a:t>σε</a:t>
            </a:r>
            <a:r>
              <a:rPr lang="en-US" sz="2100" dirty="0"/>
              <a:t> </a:t>
            </a:r>
            <a:r>
              <a:rPr lang="el-GR" sz="2100" dirty="0" err="1"/>
              <a:t>αναστοχασμό</a:t>
            </a:r>
            <a:r>
              <a:rPr lang="el-GR" sz="2100" dirty="0"/>
              <a:t> υψηλότερου επιπέδου</a:t>
            </a:r>
            <a:r>
              <a:rPr lang="en-US" sz="2100" dirty="0" smtClean="0"/>
              <a:t> </a:t>
            </a:r>
            <a:r>
              <a:rPr lang="en-US" sz="2100" dirty="0"/>
              <a:t>— να </a:t>
            </a:r>
            <a:r>
              <a:rPr lang="en-US" sz="2100" dirty="0" err="1"/>
              <a:t>σκεφτείτε</a:t>
            </a:r>
            <a:r>
              <a:rPr lang="en-US" sz="2100" dirty="0"/>
              <a:t> </a:t>
            </a:r>
            <a:r>
              <a:rPr lang="el-GR" sz="2100" dirty="0" smtClean="0"/>
              <a:t>σε βάθος</a:t>
            </a:r>
            <a:r>
              <a:rPr lang="en-US" sz="2100" dirty="0" smtClean="0"/>
              <a:t> </a:t>
            </a:r>
            <a:r>
              <a:rPr lang="en-US" sz="2100" dirty="0" err="1" smtClean="0"/>
              <a:t>την</a:t>
            </a:r>
            <a:r>
              <a:rPr lang="en-US" sz="2100" dirty="0" smtClean="0"/>
              <a:t> </a:t>
            </a:r>
            <a:r>
              <a:rPr lang="en-US" sz="2100" dirty="0"/>
              <a:t>πρακτική σας, τους </a:t>
            </a:r>
            <a:r>
              <a:rPr lang="el-GR" sz="2100" dirty="0" smtClean="0"/>
              <a:t>μαθητές/-</a:t>
            </a:r>
            <a:r>
              <a:rPr lang="el-GR" sz="2100" dirty="0" err="1" smtClean="0"/>
              <a:t>τριές</a:t>
            </a:r>
            <a:r>
              <a:rPr lang="en-US" sz="2100" dirty="0" smtClean="0"/>
              <a:t> </a:t>
            </a:r>
            <a:r>
              <a:rPr lang="en-US" sz="2100" dirty="0"/>
              <a:t>σας και </a:t>
            </a:r>
            <a:r>
              <a:rPr lang="en-US" sz="2100" dirty="0" err="1"/>
              <a:t>το</a:t>
            </a:r>
            <a:r>
              <a:rPr lang="en-US" sz="2100" dirty="0"/>
              <a:t> </a:t>
            </a:r>
            <a:r>
              <a:rPr lang="en-US" sz="2100" dirty="0" err="1"/>
              <a:t>ψηφι</a:t>
            </a:r>
            <a:r>
              <a:rPr lang="en-US" sz="2100" dirty="0"/>
              <a:t>ακό σας περιβάλλον.</a:t>
            </a:r>
            <a:endParaRPr sz="2100" dirty="0"/>
          </a:p>
          <a:p>
            <a:pPr marL="457200" marR="0" lvl="0" indent="-228600" algn="l" rtl="0">
              <a:lnSpc>
                <a:spcPct val="90000"/>
              </a:lnSpc>
              <a:spcBef>
                <a:spcPts val="1000"/>
              </a:spcBef>
              <a:spcAft>
                <a:spcPts val="0"/>
              </a:spcAft>
              <a:buClr>
                <a:schemeClr val="dk1"/>
              </a:buClr>
              <a:buSzPts val="1800"/>
              <a:buFont typeface="Arial"/>
              <a:buNone/>
            </a:pPr>
            <a:r>
              <a:rPr lang="en-US" sz="2100" b="1" dirty="0"/>
              <a:t>Ο </a:t>
            </a:r>
            <a:r>
              <a:rPr lang="el-GR" sz="2100" b="1" dirty="0" err="1"/>
              <a:t>Κ</a:t>
            </a:r>
            <a:r>
              <a:rPr lang="en-US" sz="2100" b="1" dirty="0" err="1" smtClean="0"/>
              <a:t>ύκλος</a:t>
            </a:r>
            <a:r>
              <a:rPr lang="en-US" sz="2100" b="1" dirty="0" smtClean="0"/>
              <a:t> </a:t>
            </a:r>
            <a:r>
              <a:rPr lang="en-US" sz="2100" b="1" dirty="0" err="1"/>
              <a:t>του</a:t>
            </a:r>
            <a:r>
              <a:rPr lang="en-US" sz="2100" b="1" dirty="0"/>
              <a:t> Gibbs </a:t>
            </a:r>
            <a:r>
              <a:rPr lang="en-US" sz="2100" b="1" dirty="0" err="1"/>
              <a:t>στη</a:t>
            </a:r>
            <a:r>
              <a:rPr lang="en-US" sz="2100" b="1" dirty="0"/>
              <a:t> </a:t>
            </a:r>
            <a:r>
              <a:rPr lang="el-GR" sz="2100" b="1" dirty="0" err="1"/>
              <a:t>Δ</a:t>
            </a:r>
            <a:r>
              <a:rPr lang="en-US" sz="2100" b="1" dirty="0" smtClean="0"/>
              <a:t>ια</a:t>
            </a:r>
            <a:r>
              <a:rPr lang="en-US" sz="2100" b="1" dirty="0" err="1" smtClean="0"/>
              <a:t>δικ</a:t>
            </a:r>
            <a:r>
              <a:rPr lang="en-US" sz="2100" b="1" dirty="0" smtClean="0"/>
              <a:t>ασία </a:t>
            </a:r>
            <a:r>
              <a:rPr lang="el-GR" sz="2100" b="1" dirty="0"/>
              <a:t>Α</a:t>
            </a:r>
            <a:r>
              <a:rPr lang="en-US" sz="2100" b="1" dirty="0" smtClean="0"/>
              <a:t>να</a:t>
            </a:r>
            <a:r>
              <a:rPr lang="en-US" sz="2100" b="1" dirty="0" err="1" smtClean="0"/>
              <a:t>στοχ</a:t>
            </a:r>
            <a:r>
              <a:rPr lang="en-US" sz="2100" b="1" dirty="0" smtClean="0"/>
              <a:t>ασμού</a:t>
            </a:r>
            <a:endParaRPr sz="2100" dirty="0"/>
          </a:p>
          <a:p>
            <a:pPr marL="514350" lvl="0" indent="-285750" algn="l" rtl="0">
              <a:lnSpc>
                <a:spcPct val="90000"/>
              </a:lnSpc>
              <a:spcBef>
                <a:spcPts val="1000"/>
              </a:spcBef>
              <a:spcAft>
                <a:spcPts val="0"/>
              </a:spcAft>
              <a:buSzPts val="1800"/>
              <a:buFont typeface="Arial"/>
              <a:buChar char="•"/>
            </a:pPr>
            <a:r>
              <a:rPr lang="en-US" sz="2100" dirty="0"/>
              <a:t>Ο </a:t>
            </a:r>
            <a:r>
              <a:rPr lang="el-GR" sz="2100" dirty="0" smtClean="0"/>
              <a:t>Κ</a:t>
            </a:r>
            <a:r>
              <a:rPr lang="en-US" sz="2100" dirty="0" err="1" smtClean="0"/>
              <a:t>ύκλος</a:t>
            </a:r>
            <a:r>
              <a:rPr lang="en-US" sz="2100" dirty="0" smtClean="0"/>
              <a:t> </a:t>
            </a:r>
            <a:r>
              <a:rPr lang="el-GR" sz="2100" dirty="0"/>
              <a:t>Α</a:t>
            </a:r>
            <a:r>
              <a:rPr lang="en-US" sz="2100" dirty="0" smtClean="0"/>
              <a:t>να</a:t>
            </a:r>
            <a:r>
              <a:rPr lang="en-US" sz="2100" dirty="0" err="1" smtClean="0"/>
              <a:t>στοχ</a:t>
            </a:r>
            <a:r>
              <a:rPr lang="en-US" sz="2100" dirty="0" smtClean="0"/>
              <a:t>ασμού </a:t>
            </a:r>
            <a:r>
              <a:rPr lang="en-US" sz="2100" dirty="0"/>
              <a:t>του Gibbs (Gibbs, 1988) είναι μια δομημένη προσέγγιση για να αναστοχαστείτε τις εμπειρίες σας και να προχωρήσετε σε πρακτικά συμπεράσματα. Ο </a:t>
            </a:r>
            <a:r>
              <a:rPr lang="en-US" sz="2100" dirty="0" err="1"/>
              <a:t>κύκλος</a:t>
            </a:r>
            <a:r>
              <a:rPr lang="en-US" sz="2100" dirty="0"/>
              <a:t> </a:t>
            </a:r>
            <a:r>
              <a:rPr lang="en-US" sz="2100" dirty="0" err="1"/>
              <a:t>ενθ</a:t>
            </a:r>
            <a:r>
              <a:rPr lang="en-US" sz="2100" dirty="0"/>
              <a:t>αρρύνει μια βαθιά και συστηματική προσέγγιση στον </a:t>
            </a:r>
            <a:r>
              <a:rPr lang="en-US" sz="2100" dirty="0" smtClean="0"/>
              <a:t>αναστοχασμό </a:t>
            </a:r>
            <a:r>
              <a:rPr lang="en-US" sz="2100" dirty="0"/>
              <a:t>καθοδηγώντας σας σε </a:t>
            </a:r>
            <a:r>
              <a:rPr lang="en-US" sz="2100" dirty="0" smtClean="0"/>
              <a:t>έξι</a:t>
            </a:r>
            <a:r>
              <a:rPr lang="el-GR" sz="2100" dirty="0" smtClean="0"/>
              <a:t> (6)</a:t>
            </a:r>
            <a:r>
              <a:rPr lang="en-US" sz="2100" dirty="0" smtClean="0"/>
              <a:t> </a:t>
            </a:r>
            <a:r>
              <a:rPr lang="en-US" sz="2100" dirty="0"/>
              <a:t>στάδια: περιγραφή, συναισθήματα, αξιολόγηση, ανάλυση, συμπέρασμα και σχέδιο δράσης. </a:t>
            </a:r>
            <a:endParaRPr sz="2100" dirty="0"/>
          </a:p>
          <a:p>
            <a:pPr marL="457200" marR="0" lvl="0" indent="-228600" algn="l" rtl="0">
              <a:lnSpc>
                <a:spcPct val="90000"/>
              </a:lnSpc>
              <a:spcBef>
                <a:spcPts val="1000"/>
              </a:spcBef>
              <a:spcAft>
                <a:spcPts val="0"/>
              </a:spcAft>
              <a:buClr>
                <a:schemeClr val="dk1"/>
              </a:buClr>
              <a:buSzPts val="1800"/>
              <a:buFont typeface="Arial"/>
              <a:buNone/>
            </a:pPr>
            <a:endParaRPr dirty="0"/>
          </a:p>
        </p:txBody>
      </p:sp>
      <p:pic>
        <p:nvPicPr>
          <p:cNvPr id="320" name="Google Shape;320;p49"/>
          <p:cNvPicPr preferRelativeResize="0"/>
          <p:nvPr/>
        </p:nvPicPr>
        <p:blipFill rotWithShape="1">
          <a:blip r:embed="rId3">
            <a:alphaModFix/>
          </a:blip>
          <a:srcRect/>
          <a:stretch/>
        </p:blipFill>
        <p:spPr>
          <a:xfrm>
            <a:off x="6096000" y="906237"/>
            <a:ext cx="5865341" cy="5870121"/>
          </a:xfrm>
          <a:prstGeom prst="rect">
            <a:avLst/>
          </a:prstGeom>
          <a:noFill/>
          <a:ln>
            <a:noFill/>
          </a:ln>
        </p:spPr>
      </p:pic>
    </p:spTree>
    <p:extLst>
      <p:ext uri="{BB962C8B-B14F-4D97-AF65-F5344CB8AC3E}">
        <p14:creationId xmlns:p14="http://schemas.microsoft.com/office/powerpoint/2010/main" val="350885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Σκο</a:t>
            </a:r>
            <a:r>
              <a:rPr lang="en-US" b="1" dirty="0"/>
              <a:t>πός των </a:t>
            </a:r>
            <a:r>
              <a:rPr lang="el-GR" b="1" dirty="0" smtClean="0"/>
              <a:t>Ε</a:t>
            </a:r>
            <a:r>
              <a:rPr lang="en-US" b="1" dirty="0" smtClean="0"/>
              <a:t>π</a:t>
            </a:r>
            <a:r>
              <a:rPr lang="en-US" b="1" dirty="0" err="1" smtClean="0"/>
              <a:t>ερχόμενων</a:t>
            </a:r>
            <a:r>
              <a:rPr lang="en-US" b="1" dirty="0" smtClean="0"/>
              <a:t> </a:t>
            </a:r>
            <a:r>
              <a:rPr lang="el-GR" b="1" dirty="0" smtClean="0"/>
              <a:t>Π</a:t>
            </a:r>
            <a:r>
              <a:rPr lang="en-US" b="1" dirty="0" err="1" smtClean="0"/>
              <a:t>ερι</a:t>
            </a:r>
            <a:r>
              <a:rPr lang="en-US" b="1" dirty="0" smtClean="0"/>
              <a:t>πτώσεων</a:t>
            </a:r>
            <a:endParaRPr dirty="0"/>
          </a:p>
        </p:txBody>
      </p:sp>
      <p:sp>
        <p:nvSpPr>
          <p:cNvPr id="326" name="Google Shape;326;p50"/>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185738" lvl="0" indent="0" algn="l" rtl="0">
              <a:lnSpc>
                <a:spcPct val="90000"/>
              </a:lnSpc>
              <a:spcBef>
                <a:spcPts val="1000"/>
              </a:spcBef>
              <a:spcAft>
                <a:spcPts val="0"/>
              </a:spcAft>
              <a:buSzPts val="1800"/>
              <a:buNone/>
            </a:pPr>
            <a:endParaRPr sz="2400" dirty="0"/>
          </a:p>
          <a:p>
            <a:pPr marL="185738" lvl="0" indent="0" algn="l" rtl="0">
              <a:lnSpc>
                <a:spcPct val="90000"/>
              </a:lnSpc>
              <a:spcBef>
                <a:spcPts val="1000"/>
              </a:spcBef>
              <a:spcAft>
                <a:spcPts val="0"/>
              </a:spcAft>
              <a:buSzPts val="1800"/>
              <a:buNone/>
            </a:pPr>
            <a:r>
              <a:rPr lang="el-GR" sz="2400" dirty="0" smtClean="0"/>
              <a:t>Στις επόμενες διαφάνειες, </a:t>
            </a:r>
            <a:r>
              <a:rPr lang="en-US" sz="2400" dirty="0" smtClean="0"/>
              <a:t>πα</a:t>
            </a:r>
            <a:r>
              <a:rPr lang="en-US" sz="2400" dirty="0" err="1" smtClean="0"/>
              <a:t>ρουσιάζ</a:t>
            </a:r>
            <a:r>
              <a:rPr lang="el-GR" sz="2400" dirty="0" err="1" smtClean="0"/>
              <a:t>εται</a:t>
            </a:r>
            <a:r>
              <a:rPr lang="en-US" sz="2400" dirty="0" smtClean="0"/>
              <a:t> </a:t>
            </a:r>
            <a:r>
              <a:rPr lang="en-US" sz="2400" dirty="0"/>
              <a:t>μια σειρά παραδειγμάτων που </a:t>
            </a:r>
            <a:r>
              <a:rPr lang="el-GR" sz="2400" dirty="0" err="1" smtClean="0"/>
              <a:t>δείχν</a:t>
            </a:r>
            <a:r>
              <a:rPr lang="en-US" sz="2400" dirty="0" err="1" smtClean="0"/>
              <a:t>ουν</a:t>
            </a:r>
            <a:r>
              <a:rPr lang="en-US" sz="2400" dirty="0" smtClean="0"/>
              <a:t> </a:t>
            </a:r>
            <a:r>
              <a:rPr lang="en-US" sz="2400" dirty="0"/>
              <a:t>τον τρόπο με τον οποίο εφαρμόζεται στην πράξη ο </a:t>
            </a:r>
            <a:r>
              <a:rPr lang="el-GR" sz="2400" dirty="0" smtClean="0"/>
              <a:t>Κ</a:t>
            </a:r>
            <a:r>
              <a:rPr lang="en-US" sz="2400" dirty="0" err="1" smtClean="0"/>
              <a:t>ύκλος</a:t>
            </a:r>
            <a:r>
              <a:rPr lang="en-US" sz="2400" dirty="0" smtClean="0"/>
              <a:t> </a:t>
            </a:r>
            <a:r>
              <a:rPr lang="el-GR" sz="2400" dirty="0"/>
              <a:t>Α</a:t>
            </a:r>
            <a:r>
              <a:rPr lang="en-US" sz="2400" dirty="0" smtClean="0"/>
              <a:t>να</a:t>
            </a:r>
            <a:r>
              <a:rPr lang="en-US" sz="2400" dirty="0" err="1" smtClean="0"/>
              <a:t>στοχ</a:t>
            </a:r>
            <a:r>
              <a:rPr lang="en-US" sz="2400" dirty="0" smtClean="0"/>
              <a:t>ασμού </a:t>
            </a:r>
            <a:r>
              <a:rPr lang="en-US" sz="2400" dirty="0"/>
              <a:t>του Gibbs.</a:t>
            </a:r>
            <a:endParaRPr dirty="0"/>
          </a:p>
          <a:p>
            <a:pPr marL="185738" lvl="0" indent="0" algn="l" rtl="0">
              <a:lnSpc>
                <a:spcPct val="90000"/>
              </a:lnSpc>
              <a:spcBef>
                <a:spcPts val="1000"/>
              </a:spcBef>
              <a:spcAft>
                <a:spcPts val="0"/>
              </a:spcAft>
              <a:buSzPts val="1800"/>
              <a:buNone/>
            </a:pPr>
            <a:r>
              <a:rPr lang="en-US" sz="2400" dirty="0"/>
              <a:t/>
            </a:r>
            <a:br>
              <a:rPr lang="en-US" sz="2400" dirty="0"/>
            </a:br>
            <a:r>
              <a:rPr lang="en-US" sz="2400" dirty="0" err="1"/>
              <a:t>Κάθε</a:t>
            </a:r>
            <a:r>
              <a:rPr lang="en-US" sz="2400" dirty="0"/>
              <a:t> π</a:t>
            </a:r>
            <a:r>
              <a:rPr lang="en-US" sz="2400" dirty="0" err="1"/>
              <a:t>ερί</a:t>
            </a:r>
            <a:r>
              <a:rPr lang="en-US" sz="2400" dirty="0"/>
              <a:t>πτωση απεικονίζει μια διαφορετική πτυχή της ψηφιακής ευημερίας των εκπαιδευτικών και δείχνει πώς η δομημένη αναστοχαστική διαδικασία μπορεί να οδηγήσει σε σαφέστερη κατανόηση και αποτελεσματικότερες ενέργειες.</a:t>
            </a:r>
            <a:br>
              <a:rPr lang="en-US" sz="2400" dirty="0"/>
            </a:br>
            <a:r>
              <a:rPr lang="en-US" sz="2400" dirty="0" err="1"/>
              <a:t>Αυτές</a:t>
            </a:r>
            <a:r>
              <a:rPr lang="en-US" sz="2400" dirty="0"/>
              <a:t> </a:t>
            </a:r>
            <a:r>
              <a:rPr lang="en-US" sz="2400" dirty="0" err="1"/>
              <a:t>οι</a:t>
            </a:r>
            <a:r>
              <a:rPr lang="en-US" sz="2400" dirty="0"/>
              <a:t> π</a:t>
            </a:r>
            <a:r>
              <a:rPr lang="en-US" sz="2400" dirty="0" err="1"/>
              <a:t>ερι</a:t>
            </a:r>
            <a:r>
              <a:rPr lang="en-US" sz="2400" dirty="0"/>
              <a:t>πτώσεις θα σας βοηθήσουν να αναπτύξετε τη δική σας αναστοχαστική πρακτική </a:t>
            </a:r>
            <a:r>
              <a:rPr lang="el-GR" sz="2400" dirty="0" smtClean="0"/>
              <a:t>στη συνέχεια αυτού του κεφαλαίου</a:t>
            </a:r>
            <a:r>
              <a:rPr lang="en-US"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1095076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Περί</a:t>
            </a:r>
            <a:r>
              <a:rPr lang="en-US" b="1" dirty="0"/>
              <a:t>πτωση: Θετικά </a:t>
            </a:r>
            <a:r>
              <a:rPr lang="el-GR" b="1" dirty="0" smtClean="0"/>
              <a:t>Σ</a:t>
            </a:r>
            <a:r>
              <a:rPr lang="en-US" b="1" dirty="0" err="1" smtClean="0"/>
              <a:t>υν</a:t>
            </a:r>
            <a:r>
              <a:rPr lang="en-US" b="1" dirty="0" smtClean="0"/>
              <a:t>αισθήματα </a:t>
            </a:r>
            <a:endParaRPr b="1" dirty="0"/>
          </a:p>
        </p:txBody>
      </p:sp>
      <p:graphicFrame>
        <p:nvGraphicFramePr>
          <p:cNvPr id="332" name="Google Shape;332;p51"/>
          <p:cNvGraphicFramePr/>
          <p:nvPr>
            <p:extLst>
              <p:ext uri="{D42A27DB-BD31-4B8C-83A1-F6EECF244321}">
                <p14:modId xmlns:p14="http://schemas.microsoft.com/office/powerpoint/2010/main" val="1774247629"/>
              </p:ext>
            </p:extLst>
          </p:nvPr>
        </p:nvGraphicFramePr>
        <p:xfrm>
          <a:off x="345989" y="976184"/>
          <a:ext cx="11696350" cy="5906985"/>
        </p:xfrm>
        <a:graphic>
          <a:graphicData uri="http://schemas.openxmlformats.org/drawingml/2006/table">
            <a:tbl>
              <a:tblPr>
                <a:noFill/>
              </a:tblPr>
              <a:tblGrid>
                <a:gridCol w="5848175"/>
                <a:gridCol w="5848175"/>
              </a:tblGrid>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Στάδιο</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Περιεχόμενο</a:t>
                      </a:r>
                      <a:endParaRPr sz="1800" u="none" strike="noStrike" cap="none"/>
                    </a:p>
                  </a:txBody>
                  <a:tcPr marL="91450" marR="91450" marT="45725" marB="45725" anchor="ctr"/>
                </a:tc>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Περιγρ</a:t>
                      </a:r>
                      <a:r>
                        <a:rPr lang="en-US" sz="1800" b="1" u="none" strike="noStrike" cap="none" dirty="0"/>
                        <a:t>αφή</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Οι</a:t>
                      </a:r>
                      <a:r>
                        <a:rPr lang="en-US" sz="1800" u="none" strike="noStrike" cap="none" dirty="0"/>
                        <a:t> π</a:t>
                      </a:r>
                      <a:r>
                        <a:rPr lang="en-US" sz="1800" u="none" strike="noStrike" cap="none" dirty="0" err="1"/>
                        <a:t>ολλές</a:t>
                      </a:r>
                      <a:r>
                        <a:rPr lang="en-US" sz="1800" u="none" strike="noStrike" cap="none" dirty="0"/>
                        <a:t> </a:t>
                      </a:r>
                      <a:r>
                        <a:rPr lang="en-US" sz="1800" u="none" strike="noStrike" cap="none" dirty="0" err="1"/>
                        <a:t>ώρες</a:t>
                      </a:r>
                      <a:r>
                        <a:rPr lang="en-US" sz="1800" u="none" strike="noStrike" cap="none" dirty="0"/>
                        <a:t> π</a:t>
                      </a:r>
                      <a:r>
                        <a:rPr lang="en-US" sz="1800" u="none" strike="noStrike" cap="none" dirty="0" err="1"/>
                        <a:t>ου</a:t>
                      </a:r>
                      <a:r>
                        <a:rPr lang="en-US" sz="1800" u="none" strike="noStrike" cap="none" dirty="0"/>
                        <a:t> </a:t>
                      </a:r>
                      <a:r>
                        <a:rPr lang="en-US" sz="1800" u="none" strike="noStrike" cap="none" dirty="0" smtClean="0"/>
                        <a:t>π</a:t>
                      </a:r>
                      <a:r>
                        <a:rPr lang="en-US" sz="1800" u="none" strike="noStrike" cap="none" dirty="0" err="1" smtClean="0"/>
                        <a:t>ερνά</a:t>
                      </a:r>
                      <a:r>
                        <a:rPr lang="el-GR" sz="1800" u="none" strike="noStrike" cap="none" dirty="0" smtClean="0"/>
                        <a:t>τε</a:t>
                      </a:r>
                      <a:r>
                        <a:rPr lang="en-US" sz="1800" u="none" strike="noStrike" cap="none" dirty="0" smtClean="0"/>
                        <a:t> </a:t>
                      </a:r>
                      <a:r>
                        <a:rPr lang="en-US" sz="1800" u="none" strike="noStrike" cap="none" dirty="0"/>
                        <a:t>μπ</a:t>
                      </a:r>
                      <a:r>
                        <a:rPr lang="en-US" sz="1800" u="none" strike="noStrike" cap="none" dirty="0" err="1"/>
                        <a:t>ροστά</a:t>
                      </a:r>
                      <a:r>
                        <a:rPr lang="en-US" sz="1800" u="none" strike="noStrike" cap="none" dirty="0"/>
                        <a:t> </a:t>
                      </a:r>
                      <a:r>
                        <a:rPr lang="el-GR" sz="1800" u="none" strike="noStrike" cap="none" dirty="0" smtClean="0"/>
                        <a:t>σε</a:t>
                      </a:r>
                      <a:r>
                        <a:rPr lang="en-US" sz="1800" u="none" strike="noStrike" cap="none" dirty="0" smtClean="0"/>
                        <a:t> </a:t>
                      </a:r>
                      <a:r>
                        <a:rPr lang="en-US" sz="1800" u="none" strike="noStrike" cap="none" dirty="0" err="1" smtClean="0"/>
                        <a:t>οθόν</a:t>
                      </a:r>
                      <a:r>
                        <a:rPr lang="el-GR" sz="1800" u="none" strike="noStrike" cap="none" dirty="0" err="1" smtClean="0"/>
                        <a:t>ες</a:t>
                      </a:r>
                      <a:r>
                        <a:rPr lang="en-US" sz="1800" u="none" strike="noStrike" cap="none" dirty="0" smtClean="0"/>
                        <a:t> σ</a:t>
                      </a:r>
                      <a:r>
                        <a:rPr lang="el-GR" sz="1800" u="none" strike="noStrike" cap="none" dirty="0" smtClean="0"/>
                        <a:t>ας</a:t>
                      </a:r>
                      <a:r>
                        <a:rPr lang="en-US" sz="1800" u="none" strike="noStrike" cap="none" dirty="0" smtClean="0"/>
                        <a:t> </a:t>
                      </a:r>
                      <a:r>
                        <a:rPr lang="en-US" sz="1800" u="none" strike="noStrike" cap="none" dirty="0" err="1"/>
                        <a:t>εξ</a:t>
                      </a:r>
                      <a:r>
                        <a:rPr lang="en-US" sz="1800" u="none" strike="noStrike" cap="none" dirty="0"/>
                        <a:t>αντλούν </a:t>
                      </a:r>
                      <a:r>
                        <a:rPr lang="en-US" sz="1800" u="none" strike="noStrike" cap="none" dirty="0" smtClean="0"/>
                        <a:t>σωματικά</a:t>
                      </a:r>
                      <a:r>
                        <a:rPr lang="el-GR" sz="1800" u="none" strike="noStrike" cap="none" dirty="0" smtClean="0"/>
                        <a:t> και ψυχικά</a:t>
                      </a:r>
                      <a:r>
                        <a:rPr lang="en-US" sz="1800" u="none" strike="noStrike" cap="none" dirty="0" smtClean="0"/>
                        <a:t>.</a:t>
                      </a:r>
                      <a:endParaRPr sz="1800" dirty="0"/>
                    </a:p>
                  </a:txBody>
                  <a:tcPr marL="91450" marR="91450" marT="45725" marB="45725" anchor="ctr"/>
                </a:tc>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Συν</a:t>
                      </a:r>
                      <a:r>
                        <a:rPr lang="en-US" sz="1800" b="1" u="none" strike="noStrike" cap="none" dirty="0"/>
                        <a:t>αισθήματα</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Αισθάνεστε </a:t>
                      </a:r>
                      <a:r>
                        <a:rPr lang="el-GR" sz="1800" u="none" strike="noStrike" cap="none" dirty="0" smtClean="0"/>
                        <a:t>εξάντληση</a:t>
                      </a:r>
                      <a:r>
                        <a:rPr lang="en-US" sz="1800" u="none" strike="noStrike" cap="none" dirty="0" smtClean="0"/>
                        <a:t>, </a:t>
                      </a:r>
                      <a:r>
                        <a:rPr lang="en-US" sz="1800" u="none" strike="noStrike" cap="none" dirty="0" err="1" smtClean="0"/>
                        <a:t>ευερ</a:t>
                      </a:r>
                      <a:r>
                        <a:rPr lang="el-GR" sz="1800" u="none" strike="noStrike" cap="none" dirty="0" err="1" smtClean="0"/>
                        <a:t>εθιστότητα</a:t>
                      </a:r>
                      <a:r>
                        <a:rPr lang="en-US" sz="1800" u="none" strike="noStrike" cap="none" dirty="0" smtClean="0"/>
                        <a:t> </a:t>
                      </a:r>
                      <a:r>
                        <a:rPr lang="en-US" sz="1800" u="none" strike="noStrike" cap="none" dirty="0"/>
                        <a:t>και </a:t>
                      </a:r>
                      <a:r>
                        <a:rPr lang="el-GR" sz="1800" u="none" strike="noStrike" cap="none" dirty="0" smtClean="0"/>
                        <a:t>έλλειψη κινήτρου</a:t>
                      </a:r>
                      <a:r>
                        <a:rPr lang="en-US" sz="1800" u="none" strike="noStrike" cap="none" dirty="0" smtClean="0"/>
                        <a:t>.</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Αξιολόγηση</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Τα </a:t>
                      </a:r>
                      <a:r>
                        <a:rPr lang="en-US" sz="1800" u="none" strike="noStrike" cap="none" dirty="0" err="1"/>
                        <a:t>ψηφι</a:t>
                      </a:r>
                      <a:r>
                        <a:rPr lang="en-US" sz="1800" u="none" strike="noStrike" cap="none" dirty="0"/>
                        <a:t>ακά εργαλεία σας βοηθούν να παραμείνετε </a:t>
                      </a:r>
                      <a:r>
                        <a:rPr lang="en-US" sz="1800" u="none" strike="noStrike" cap="none" dirty="0" smtClean="0"/>
                        <a:t>οργανωμένοι</a:t>
                      </a:r>
                      <a:r>
                        <a:rPr lang="el-GR" sz="1800" u="none" strike="noStrike" cap="none" dirty="0" smtClean="0"/>
                        <a:t>/-</a:t>
                      </a:r>
                      <a:r>
                        <a:rPr lang="el-GR" sz="1800" u="none" strike="noStrike" cap="none" dirty="0" err="1" smtClean="0"/>
                        <a:t>νες</a:t>
                      </a:r>
                      <a:r>
                        <a:rPr lang="en-US" sz="1800" u="none" strike="noStrike" cap="none" dirty="0" smtClean="0"/>
                        <a:t>, </a:t>
                      </a:r>
                      <a:r>
                        <a:rPr lang="en-US" sz="1800" u="none" strike="noStrike" cap="none" dirty="0"/>
                        <a:t>αλλά η συνεχής χρήση της οθόνης σας στερεί ενέργεια.</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Ανάλυση</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Σπ</a:t>
                      </a:r>
                      <a:r>
                        <a:rPr lang="en-US" sz="1800" u="none" strike="noStrike" cap="none" dirty="0" err="1"/>
                        <a:t>άνι</a:t>
                      </a:r>
                      <a:r>
                        <a:rPr lang="en-US" sz="1800" u="none" strike="noStrike" cap="none" dirty="0"/>
                        <a:t>α κάνετε </a:t>
                      </a:r>
                      <a:r>
                        <a:rPr lang="en-US" sz="1800" u="none" strike="noStrike" cap="none" dirty="0" smtClean="0"/>
                        <a:t>διαλείμματα</a:t>
                      </a:r>
                      <a:r>
                        <a:rPr lang="el-GR" sz="1800" u="none" strike="noStrike" cap="none" dirty="0" smtClean="0"/>
                        <a:t>,</a:t>
                      </a:r>
                      <a:r>
                        <a:rPr lang="el-GR" sz="1800" u="none" strike="noStrike" cap="none" baseline="0" dirty="0" smtClean="0"/>
                        <a:t> ενώ</a:t>
                      </a:r>
                      <a:r>
                        <a:rPr lang="en-US" sz="1800" u="none" strike="noStrike" cap="none" dirty="0" smtClean="0"/>
                        <a:t> </a:t>
                      </a:r>
                      <a:r>
                        <a:rPr lang="en-US" sz="1800" u="none" strike="noStrike" cap="none" dirty="0"/>
                        <a:t>συχνά εργάζεστε μέχρι αργά. </a:t>
                      </a:r>
                      <a:r>
                        <a:rPr lang="en-US" sz="1800" u="none" strike="noStrike" cap="none" dirty="0" err="1"/>
                        <a:t>Έρευνες</a:t>
                      </a:r>
                      <a:r>
                        <a:rPr lang="en-US" sz="1800" u="none" strike="noStrike" cap="none" dirty="0"/>
                        <a:t> </a:t>
                      </a:r>
                      <a:r>
                        <a:rPr lang="en-US" sz="1800" u="none" strike="noStrike" cap="none" dirty="0" err="1"/>
                        <a:t>δείχνουν</a:t>
                      </a:r>
                      <a:r>
                        <a:rPr lang="en-US" sz="1800" u="none" strike="noStrike" cap="none" dirty="0"/>
                        <a:t> ότι τα </a:t>
                      </a:r>
                      <a:r>
                        <a:rPr lang="en-US" sz="1800" u="none" strike="noStrike" cap="none" dirty="0" err="1"/>
                        <a:t>δι</a:t>
                      </a:r>
                      <a:r>
                        <a:rPr lang="en-US" sz="1800" u="none" strike="noStrike" cap="none" dirty="0"/>
                        <a:t>αλείμματα βελτιώνουν </a:t>
                      </a:r>
                      <a:r>
                        <a:rPr lang="en-US" sz="1800" u="none" strike="noStrike" cap="none" dirty="0" smtClean="0"/>
                        <a:t>τη </a:t>
                      </a:r>
                      <a:r>
                        <a:rPr lang="en-US" sz="1800" u="none" strike="noStrike" cap="none" dirty="0"/>
                        <a:t>συναισθηματική </a:t>
                      </a:r>
                      <a:r>
                        <a:rPr lang="en-US" sz="1800" u="none" strike="noStrike" cap="none" dirty="0" smtClean="0"/>
                        <a:t>ευ</a:t>
                      </a:r>
                      <a:r>
                        <a:rPr lang="el-GR" sz="1800" u="none" strike="noStrike" cap="none" dirty="0" err="1" smtClean="0"/>
                        <a:t>ημερ</a:t>
                      </a:r>
                      <a:r>
                        <a:rPr lang="en-US" sz="1800" u="none" strike="noStrike" cap="none" dirty="0" smtClean="0"/>
                        <a:t>ία</a:t>
                      </a:r>
                      <a:r>
                        <a:rPr lang="en-US" sz="1800" u="none" strike="noStrike" cap="none" dirty="0"/>
                        <a:t>.</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Συμπέρασμα</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Χρειάζεστε</a:t>
                      </a:r>
                      <a:r>
                        <a:rPr lang="en-US" sz="1800" u="none" strike="noStrike" cap="none" dirty="0"/>
                        <a:t> σα</a:t>
                      </a:r>
                      <a:r>
                        <a:rPr lang="en-US" sz="1800" u="none" strike="noStrike" cap="none" dirty="0" err="1"/>
                        <a:t>φέστερ</a:t>
                      </a:r>
                      <a:r>
                        <a:rPr lang="en-US" sz="1800" u="none" strike="noStrike" cap="none" dirty="0"/>
                        <a:t>α όρια και σύντομα διαλείμματα κατά τη διάρκεια της </a:t>
                      </a:r>
                      <a:r>
                        <a:rPr lang="en-US" sz="1800" u="none" strike="noStrike" cap="none" dirty="0" smtClean="0"/>
                        <a:t>ψηφιακής</a:t>
                      </a:r>
                      <a:r>
                        <a:rPr lang="el-GR" sz="1800" u="none" strike="noStrike" cap="none" dirty="0" smtClean="0"/>
                        <a:t> σας</a:t>
                      </a:r>
                      <a:r>
                        <a:rPr lang="en-US" sz="1800" u="none" strike="noStrike" cap="none" dirty="0" smtClean="0"/>
                        <a:t> </a:t>
                      </a:r>
                      <a:r>
                        <a:rPr lang="en-US" sz="1800" u="none" strike="noStrike" cap="none" dirty="0"/>
                        <a:t>εργασίας.</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Σχέδιο</a:t>
                      </a:r>
                      <a:r>
                        <a:rPr lang="en-US" sz="1800" b="1" u="none" strike="noStrike" cap="none" dirty="0"/>
                        <a:t> </a:t>
                      </a:r>
                      <a:r>
                        <a:rPr lang="el-GR" sz="1800" b="1" u="none" strike="noStrike" cap="none" dirty="0" smtClean="0"/>
                        <a:t>Δ</a:t>
                      </a:r>
                      <a:r>
                        <a:rPr lang="en-US" sz="1800" b="1" u="none" strike="noStrike" cap="none" dirty="0" err="1" smtClean="0"/>
                        <a:t>ράσης</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Χρησιμο</a:t>
                      </a:r>
                      <a:r>
                        <a:rPr lang="en-US" sz="1800" u="none" strike="noStrike" cap="none" dirty="0"/>
                        <a:t>ποιήστε ένα χρονόμετρο για </a:t>
                      </a:r>
                      <a:r>
                        <a:rPr lang="en-US" sz="1800" u="none" strike="noStrike" cap="none" dirty="0" smtClean="0"/>
                        <a:t>διαλείμματα</a:t>
                      </a:r>
                      <a:r>
                        <a:rPr lang="el-GR" sz="1800" u="none" strike="noStrike" cap="none" dirty="0" smtClean="0"/>
                        <a:t> διάρκειας</a:t>
                      </a:r>
                      <a:r>
                        <a:rPr lang="en-US" sz="1800" u="none" strike="noStrike" cap="none" dirty="0" smtClean="0"/>
                        <a:t> </a:t>
                      </a:r>
                      <a:r>
                        <a:rPr lang="en-US" sz="1800" u="none" strike="noStrike" cap="none" dirty="0"/>
                        <a:t>5 λεπτών κάθε 45 λεπτά. </a:t>
                      </a:r>
                      <a:r>
                        <a:rPr lang="en-US" sz="1800" u="none" strike="noStrike" cap="none" dirty="0" err="1"/>
                        <a:t>Ορίστε</a:t>
                      </a:r>
                      <a:r>
                        <a:rPr lang="en-US" sz="1800" u="none" strike="noStrike" cap="none" dirty="0"/>
                        <a:t> </a:t>
                      </a:r>
                      <a:r>
                        <a:rPr lang="en-US" sz="1800" u="none" strike="noStrike" cap="none" dirty="0" err="1"/>
                        <a:t>μι</a:t>
                      </a:r>
                      <a:r>
                        <a:rPr lang="en-US" sz="1800" u="none" strike="noStrike" cap="none" dirty="0"/>
                        <a:t>α καθημερινή ώρα «ψηφιακής αποτοξίνωσης». Παρα</a:t>
                      </a:r>
                      <a:r>
                        <a:rPr lang="en-US" sz="1800" u="none" strike="noStrike" cap="none" dirty="0" err="1"/>
                        <a:t>κολουθήστε</a:t>
                      </a:r>
                      <a:r>
                        <a:rPr lang="en-US" sz="1800" u="none" strike="noStrike" cap="none" dirty="0"/>
                        <a:t> </a:t>
                      </a:r>
                      <a:r>
                        <a:rPr lang="en-US" sz="1800" u="none" strike="noStrike" cap="none" dirty="0" err="1"/>
                        <a:t>την</a:t>
                      </a:r>
                      <a:r>
                        <a:rPr lang="en-US" sz="1800" u="none" strike="noStrike" cap="none" dirty="0"/>
                        <a:t> </a:t>
                      </a:r>
                      <a:r>
                        <a:rPr lang="en-US" sz="1800" u="none" strike="noStrike" cap="none" dirty="0" err="1"/>
                        <a:t>ενέργειά</a:t>
                      </a:r>
                      <a:r>
                        <a:rPr lang="en-US" sz="1800" u="none" strike="noStrike" cap="none" dirty="0"/>
                        <a:t> σας </a:t>
                      </a:r>
                      <a:r>
                        <a:rPr lang="en-US" sz="1800" u="none" strike="noStrike" cap="none" dirty="0" err="1"/>
                        <a:t>κάθε</a:t>
                      </a:r>
                      <a:r>
                        <a:rPr lang="en-US" sz="1800" u="none" strike="noStrike" cap="none" dirty="0"/>
                        <a:t> εβ</a:t>
                      </a:r>
                      <a:r>
                        <a:rPr lang="en-US" sz="1800" u="none" strike="noStrike" cap="none" dirty="0" err="1"/>
                        <a:t>δομάδ</a:t>
                      </a:r>
                      <a:r>
                        <a:rPr lang="en-US" sz="1800" u="none" strike="noStrike" cap="none" dirty="0"/>
                        <a:t>α.</a:t>
                      </a:r>
                      <a:endParaRPr sz="1800" dirty="0"/>
                    </a:p>
                  </a:txBody>
                  <a:tcPr marL="91450" marR="91450" marT="45725" marB="45725" anchor="ctr"/>
                </a:tc>
              </a:tr>
            </a:tbl>
          </a:graphicData>
        </a:graphic>
      </p:graphicFrame>
    </p:spTree>
    <p:extLst>
      <p:ext uri="{BB962C8B-B14F-4D97-AF65-F5344CB8AC3E}">
        <p14:creationId xmlns:p14="http://schemas.microsoft.com/office/powerpoint/2010/main" val="2100130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Περί</a:t>
            </a:r>
            <a:r>
              <a:rPr lang="en-US" b="1" dirty="0"/>
              <a:t>πτωση: </a:t>
            </a:r>
            <a:r>
              <a:rPr lang="el-GR" b="1" dirty="0" smtClean="0"/>
              <a:t>Δέσμευση</a:t>
            </a:r>
            <a:r>
              <a:rPr lang="en-US" b="1" dirty="0" smtClean="0"/>
              <a:t> </a:t>
            </a:r>
            <a:r>
              <a:rPr lang="en-US" b="1" dirty="0"/>
              <a:t>(Βελτίωση </a:t>
            </a:r>
            <a:r>
              <a:rPr lang="en-US" b="1" dirty="0" err="1"/>
              <a:t>της</a:t>
            </a:r>
            <a:r>
              <a:rPr lang="en-US" b="1" dirty="0"/>
              <a:t> </a:t>
            </a:r>
            <a:r>
              <a:rPr lang="el-GR" b="1" dirty="0" smtClean="0"/>
              <a:t>Ε</a:t>
            </a:r>
            <a:r>
              <a:rPr lang="en-US" b="1" dirty="0" err="1" smtClean="0"/>
              <a:t>στί</a:t>
            </a:r>
            <a:r>
              <a:rPr lang="en-US" b="1" dirty="0" smtClean="0"/>
              <a:t>ασης</a:t>
            </a:r>
            <a:r>
              <a:rPr lang="en-US" b="1" dirty="0"/>
              <a:t>)</a:t>
            </a:r>
            <a:endParaRPr dirty="0"/>
          </a:p>
        </p:txBody>
      </p:sp>
      <p:graphicFrame>
        <p:nvGraphicFramePr>
          <p:cNvPr id="338" name="Google Shape;338;p52"/>
          <p:cNvGraphicFramePr/>
          <p:nvPr>
            <p:extLst>
              <p:ext uri="{D42A27DB-BD31-4B8C-83A1-F6EECF244321}">
                <p14:modId xmlns:p14="http://schemas.microsoft.com/office/powerpoint/2010/main" val="3771504311"/>
              </p:ext>
            </p:extLst>
          </p:nvPr>
        </p:nvGraphicFramePr>
        <p:xfrm>
          <a:off x="345989" y="976184"/>
          <a:ext cx="11696350" cy="5828540"/>
        </p:xfrm>
        <a:graphic>
          <a:graphicData uri="http://schemas.openxmlformats.org/drawingml/2006/table">
            <a:tbl>
              <a:tblPr>
                <a:noFill/>
              </a:tblPr>
              <a:tblGrid>
                <a:gridCol w="5848175"/>
                <a:gridCol w="5848175"/>
              </a:tblGrid>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700" b="1" u="none" strike="noStrike" cap="none" dirty="0" err="1"/>
                        <a:t>Στάδιο</a:t>
                      </a:r>
                      <a:endParaRPr sz="17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700" b="1" u="none" strike="noStrike" cap="none" dirty="0" err="1"/>
                        <a:t>Περιεχόμενο</a:t>
                      </a:r>
                      <a:endParaRPr sz="1700" u="none" strike="noStrike" cap="none" dirty="0"/>
                    </a:p>
                  </a:txBody>
                  <a:tcPr marL="91450" marR="91450" marT="45725" marB="45725" anchor="ctr"/>
                </a:tc>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700" b="1" u="none" strike="noStrike" cap="none" dirty="0" err="1"/>
                        <a:t>Περιγρ</a:t>
                      </a:r>
                      <a:r>
                        <a:rPr lang="en-US" sz="1700" b="1" u="none" strike="noStrike" cap="none" dirty="0"/>
                        <a:t>αφή</a:t>
                      </a:r>
                      <a:endParaRPr sz="17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700" u="none" strike="noStrike" cap="none" dirty="0" err="1"/>
                        <a:t>Οι</a:t>
                      </a:r>
                      <a:r>
                        <a:rPr lang="en-US" sz="1700" u="none" strike="noStrike" cap="none" dirty="0"/>
                        <a:t> </a:t>
                      </a:r>
                      <a:r>
                        <a:rPr lang="en-US" sz="1700" u="none" strike="noStrike" cap="none" dirty="0" err="1"/>
                        <a:t>ειδο</a:t>
                      </a:r>
                      <a:r>
                        <a:rPr lang="en-US" sz="1700" u="none" strike="noStrike" cap="none" dirty="0"/>
                        <a:t>ποιήσεις και οι </a:t>
                      </a:r>
                      <a:r>
                        <a:rPr lang="en-US" sz="1700" u="none" strike="noStrike" cap="none" dirty="0" smtClean="0"/>
                        <a:t>ψηφιακ</a:t>
                      </a:r>
                      <a:r>
                        <a:rPr lang="el-GR" sz="1700" u="none" strike="noStrike" cap="none" dirty="0" err="1" smtClean="0"/>
                        <a:t>οί</a:t>
                      </a:r>
                      <a:r>
                        <a:rPr lang="en-US" sz="1700" u="none" strike="noStrike" cap="none" dirty="0" smtClean="0"/>
                        <a:t> </a:t>
                      </a:r>
                      <a:r>
                        <a:rPr lang="en-US" sz="1700" u="none" strike="noStrike" cap="none" dirty="0"/>
                        <a:t>περισπασμοί διακόπτουν </a:t>
                      </a:r>
                      <a:r>
                        <a:rPr lang="en-US" sz="1700" u="none" strike="noStrike" cap="none" dirty="0" smtClean="0"/>
                        <a:t>τη </a:t>
                      </a:r>
                      <a:r>
                        <a:rPr lang="en-US" sz="1700" u="none" strike="noStrike" cap="none" dirty="0"/>
                        <a:t>συγκέντρωσή σας κατά τον προγραμματισμό των μαθημάτων.</a:t>
                      </a:r>
                      <a:endParaRPr sz="1700" dirty="0"/>
                    </a:p>
                  </a:txBody>
                  <a:tcPr marL="91450" marR="91450" marT="45725" marB="45725" anchor="ctr"/>
                </a:tc>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700" b="1" u="none" strike="noStrike" cap="none"/>
                        <a:t>Συναισθήματα</a:t>
                      </a:r>
                      <a:endParaRPr sz="17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1700" u="none" strike="noStrike" cap="none" dirty="0" smtClean="0"/>
                        <a:t>Αισθάνεστε απογοήτευση και σύγχυση</a:t>
                      </a:r>
                      <a:r>
                        <a:rPr lang="en-US" sz="1700" u="none" strike="noStrike" cap="none" dirty="0" smtClean="0"/>
                        <a:t>.</a:t>
                      </a:r>
                      <a:endParaRPr sz="17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700" b="1" u="none" strike="noStrike" cap="none"/>
                        <a:t>Αξιολόγηση</a:t>
                      </a:r>
                      <a:endParaRPr sz="17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1700" u="none" strike="noStrike" cap="none" dirty="0" smtClean="0"/>
                        <a:t>Η παραγωγικότητα και η αίσθηση επιτυχίας μειώνονται</a:t>
                      </a:r>
                      <a:r>
                        <a:rPr lang="en-US" sz="1700" u="none" strike="noStrike" cap="none" dirty="0" smtClean="0"/>
                        <a:t>.</a:t>
                      </a:r>
                      <a:endParaRPr sz="17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700" b="1" u="none" strike="noStrike" cap="none"/>
                        <a:t>Ανάλυση</a:t>
                      </a:r>
                      <a:endParaRPr sz="17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1700" u="none" strike="noStrike" cap="none" dirty="0" smtClean="0"/>
                        <a:t>Η ενασχόληση με πολλές εργασίες ταυτόχρονα (</a:t>
                      </a:r>
                      <a:r>
                        <a:rPr lang="en-US" sz="1700" u="none" strike="noStrike" cap="none" dirty="0" smtClean="0"/>
                        <a:t>multitasking</a:t>
                      </a:r>
                      <a:r>
                        <a:rPr lang="el-GR" sz="1700" u="none" strike="noStrike" cap="none" dirty="0" smtClean="0"/>
                        <a:t>) και οι διακοπές κάνουν κακό στη δέσμευση</a:t>
                      </a:r>
                      <a:r>
                        <a:rPr lang="en-US" sz="1700" u="none" strike="noStrike" cap="none" dirty="0" smtClean="0"/>
                        <a:t>. </a:t>
                      </a:r>
                      <a:r>
                        <a:rPr lang="en-US" sz="1700" u="none" strike="noStrike" cap="none" dirty="0"/>
                        <a:t>Η </a:t>
                      </a:r>
                      <a:r>
                        <a:rPr lang="el-GR" sz="1700" u="none" strike="noStrike" cap="none" dirty="0" smtClean="0"/>
                        <a:t>εστιασμένη εργασία βελτιώνει την απόδοση</a:t>
                      </a:r>
                      <a:r>
                        <a:rPr lang="en-US" sz="1700" u="none" strike="noStrike" cap="none" dirty="0" smtClean="0"/>
                        <a:t>.</a:t>
                      </a:r>
                      <a:endParaRPr sz="17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700" b="1" u="none" strike="noStrike" cap="none"/>
                        <a:t>Συμπέρασμα</a:t>
                      </a:r>
                      <a:endParaRPr sz="17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700" u="none" strike="noStrike" cap="none" dirty="0" err="1"/>
                        <a:t>Χρειάζεστε</a:t>
                      </a:r>
                      <a:r>
                        <a:rPr lang="en-US" sz="1700" u="none" strike="noStrike" cap="none" dirty="0"/>
                        <a:t> </a:t>
                      </a:r>
                      <a:r>
                        <a:rPr lang="en-US" sz="1700" u="none" strike="noStrike" cap="none" dirty="0" err="1"/>
                        <a:t>έν</a:t>
                      </a:r>
                      <a:r>
                        <a:rPr lang="en-US" sz="1700" u="none" strike="noStrike" cap="none" dirty="0"/>
                        <a:t>α περιβάλλον χωρίς περισπασμούς και προγραμματισμένα διαστήματα συγκέντρωσης.</a:t>
                      </a:r>
                      <a:endParaRPr sz="17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700" b="1" u="none" strike="noStrike" cap="none" dirty="0" err="1"/>
                        <a:t>Σχέδιο</a:t>
                      </a:r>
                      <a:r>
                        <a:rPr lang="en-US" sz="1700" b="1" u="none" strike="noStrike" cap="none" dirty="0"/>
                        <a:t> </a:t>
                      </a:r>
                      <a:r>
                        <a:rPr lang="el-GR" sz="1700" b="1" u="none" strike="noStrike" cap="none" dirty="0" smtClean="0"/>
                        <a:t>Δ</a:t>
                      </a:r>
                      <a:r>
                        <a:rPr lang="en-US" sz="1700" b="1" u="none" strike="noStrike" cap="none" dirty="0" err="1" smtClean="0"/>
                        <a:t>ράσης</a:t>
                      </a:r>
                      <a:endParaRPr sz="17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700" u="none" strike="noStrike" cap="none" dirty="0" err="1"/>
                        <a:t>Ενεργο</a:t>
                      </a:r>
                      <a:r>
                        <a:rPr lang="en-US" sz="1700" u="none" strike="noStrike" cap="none" dirty="0"/>
                        <a:t>ποιήστε τη λειτουργία συγκέντρωσης. </a:t>
                      </a:r>
                      <a:r>
                        <a:rPr lang="en-US" sz="1700" u="none" strike="noStrike" cap="none" dirty="0" err="1"/>
                        <a:t>Προγρ</a:t>
                      </a:r>
                      <a:r>
                        <a:rPr lang="en-US" sz="1700" u="none" strike="noStrike" cap="none" dirty="0"/>
                        <a:t>αμματίστε χρόνο για </a:t>
                      </a:r>
                      <a:r>
                        <a:rPr lang="en-US" sz="1700" u="none" strike="noStrike" cap="none" dirty="0" smtClean="0"/>
                        <a:t>σχεδιασμό </a:t>
                      </a:r>
                      <a:r>
                        <a:rPr lang="el-GR" sz="1700" u="none" strike="noStrike" cap="none" dirty="0" smtClean="0"/>
                        <a:t>χωρίς διακοπές</a:t>
                      </a:r>
                      <a:r>
                        <a:rPr lang="en-US" sz="1700" u="none" strike="noStrike" cap="none" dirty="0" smtClean="0"/>
                        <a:t>. </a:t>
                      </a:r>
                      <a:r>
                        <a:rPr lang="el-GR" sz="1700" u="none" strike="noStrike" cap="none" dirty="0" err="1" smtClean="0"/>
                        <a:t>Αναστοχαστείτε</a:t>
                      </a:r>
                      <a:r>
                        <a:rPr lang="el-GR" sz="1700" u="none" strike="noStrike" cap="none" dirty="0" smtClean="0"/>
                        <a:t> κάθε μήνα σχετικά με τη δέσμευσή</a:t>
                      </a:r>
                      <a:r>
                        <a:rPr lang="en-US" sz="1700" u="none" strike="noStrike" cap="none" dirty="0" smtClean="0"/>
                        <a:t> </a:t>
                      </a:r>
                      <a:r>
                        <a:rPr lang="en-US" sz="1700" u="none" strike="noStrike" cap="none" dirty="0"/>
                        <a:t>σας.</a:t>
                      </a:r>
                      <a:endParaRPr sz="1700" dirty="0"/>
                    </a:p>
                  </a:txBody>
                  <a:tcPr marL="91450" marR="91450" marT="45725" marB="45725" anchor="ctr"/>
                </a:tc>
              </a:tr>
            </a:tbl>
          </a:graphicData>
        </a:graphic>
      </p:graphicFrame>
    </p:spTree>
    <p:extLst>
      <p:ext uri="{BB962C8B-B14F-4D97-AF65-F5344CB8AC3E}">
        <p14:creationId xmlns:p14="http://schemas.microsoft.com/office/powerpoint/2010/main" val="1354743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700" b="1" dirty="0" err="1"/>
              <a:t>Περί</a:t>
            </a:r>
            <a:r>
              <a:rPr lang="en-US" sz="3700" b="1" dirty="0"/>
              <a:t>πτωση: Επίτευγμα (Γιορτάζοντας </a:t>
            </a:r>
            <a:r>
              <a:rPr lang="el-GR" sz="3700" b="1" dirty="0" smtClean="0"/>
              <a:t>Μ</a:t>
            </a:r>
            <a:r>
              <a:rPr lang="en-US" sz="3700" b="1" dirty="0" err="1" smtClean="0"/>
              <a:t>ικρές</a:t>
            </a:r>
            <a:r>
              <a:rPr lang="en-US" sz="3700" b="1" dirty="0" smtClean="0"/>
              <a:t> </a:t>
            </a:r>
            <a:r>
              <a:rPr lang="el-GR" sz="3700" b="1" dirty="0"/>
              <a:t>Ν</a:t>
            </a:r>
            <a:r>
              <a:rPr lang="en-US" sz="3700" b="1" dirty="0" err="1" smtClean="0"/>
              <a:t>ίκες</a:t>
            </a:r>
            <a:r>
              <a:rPr lang="en-US" sz="3700" b="1" dirty="0"/>
              <a:t>)</a:t>
            </a:r>
            <a:endParaRPr sz="3700" dirty="0"/>
          </a:p>
        </p:txBody>
      </p:sp>
      <p:graphicFrame>
        <p:nvGraphicFramePr>
          <p:cNvPr id="344" name="Google Shape;344;p53"/>
          <p:cNvGraphicFramePr/>
          <p:nvPr>
            <p:extLst>
              <p:ext uri="{D42A27DB-BD31-4B8C-83A1-F6EECF244321}">
                <p14:modId xmlns:p14="http://schemas.microsoft.com/office/powerpoint/2010/main" val="3763630428"/>
              </p:ext>
            </p:extLst>
          </p:nvPr>
        </p:nvGraphicFramePr>
        <p:xfrm>
          <a:off x="345989" y="976184"/>
          <a:ext cx="11696350" cy="5676405"/>
        </p:xfrm>
        <a:graphic>
          <a:graphicData uri="http://schemas.openxmlformats.org/drawingml/2006/table">
            <a:tbl>
              <a:tblPr>
                <a:noFill/>
              </a:tblPr>
              <a:tblGrid>
                <a:gridCol w="5848175"/>
                <a:gridCol w="5848175"/>
              </a:tblGrid>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Στάδιο</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Περιεχόμενο</a:t>
                      </a:r>
                      <a:endParaRPr sz="1800" u="none" strike="noStrike" cap="none" dirty="0"/>
                    </a:p>
                  </a:txBody>
                  <a:tcPr marL="91450" marR="91450" marT="45725" marB="45725" anchor="ctr"/>
                </a:tc>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Περιγρ</a:t>
                      </a:r>
                      <a:r>
                        <a:rPr lang="en-US" sz="1800" b="1" u="none" strike="noStrike" cap="none" dirty="0"/>
                        <a:t>αφή</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1800" u="none" strike="noStrike" cap="none" dirty="0" smtClean="0"/>
                        <a:t>Ένας απλουστευμένος ψηφιακός πίνακας ελέγχου βελτιώνει τη ροή του μαθήματος</a:t>
                      </a:r>
                      <a:r>
                        <a:rPr lang="en-US" sz="1800" u="none" strike="noStrike" cap="none" dirty="0" smtClean="0"/>
                        <a:t>.</a:t>
                      </a:r>
                      <a:endParaRPr sz="1800" dirty="0"/>
                    </a:p>
                  </a:txBody>
                  <a:tcPr marL="91450" marR="91450" marT="45725" marB="45725" anchor="ctr"/>
                </a:tc>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Συν</a:t>
                      </a:r>
                      <a:r>
                        <a:rPr lang="en-US" sz="1800" b="1" u="none" strike="noStrike" cap="none" dirty="0"/>
                        <a:t>αισθήματα</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1800" u="none" strike="noStrike" cap="none" dirty="0" smtClean="0"/>
                        <a:t>Αισθάνεστε υπερηφάνεια και μεγαλύτερη αυτοπεποίθηση χρησιμοποιώντας ψηφιακά εργαλεία</a:t>
                      </a:r>
                      <a:r>
                        <a:rPr lang="en-US" sz="1800" u="none" strike="noStrike" cap="none" dirty="0" smtClean="0"/>
                        <a:t>.</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Αξιολόγηση</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Η </a:t>
                      </a:r>
                      <a:r>
                        <a:rPr lang="en-US" sz="1800" u="none" strike="noStrike" cap="none" dirty="0" err="1"/>
                        <a:t>συγκέντρωση</a:t>
                      </a:r>
                      <a:r>
                        <a:rPr lang="en-US" sz="1800" u="none" strike="noStrike" cap="none" dirty="0"/>
                        <a:t> και η </a:t>
                      </a:r>
                      <a:r>
                        <a:rPr lang="en-US" sz="1800" u="none" strike="noStrike" cap="none" dirty="0" err="1"/>
                        <a:t>συμμετοχή</a:t>
                      </a:r>
                      <a:r>
                        <a:rPr lang="en-US" sz="1800" u="none" strike="noStrike" cap="none" dirty="0"/>
                        <a:t> </a:t>
                      </a:r>
                      <a:r>
                        <a:rPr lang="en-US" sz="1800" u="none" strike="noStrike" cap="none" dirty="0" err="1"/>
                        <a:t>των</a:t>
                      </a:r>
                      <a:r>
                        <a:rPr lang="en-US" sz="1800" u="none" strike="noStrike" cap="none" dirty="0"/>
                        <a:t> </a:t>
                      </a:r>
                      <a:r>
                        <a:rPr lang="el-GR" sz="1800" u="none" strike="noStrike" cap="none" dirty="0" smtClean="0"/>
                        <a:t>μαθητών/-τριών</a:t>
                      </a:r>
                      <a:r>
                        <a:rPr lang="en-US" sz="1800" u="none" strike="noStrike" cap="none" dirty="0" smtClean="0"/>
                        <a:t> </a:t>
                      </a:r>
                      <a:r>
                        <a:rPr lang="en-US" sz="1800" u="none" strike="noStrike" cap="none" dirty="0"/>
                        <a:t>β</a:t>
                      </a:r>
                      <a:r>
                        <a:rPr lang="en-US" sz="1800" u="none" strike="noStrike" cap="none" dirty="0" err="1"/>
                        <a:t>ελτιώθηκ</a:t>
                      </a:r>
                      <a:r>
                        <a:rPr lang="en-US" sz="1800" u="none" strike="noStrike" cap="none" dirty="0"/>
                        <a:t>αν, αν και η εγκατάσταση χρειάστηκε χρόνο.</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Ανάλυση</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Μικρές</a:t>
                      </a:r>
                      <a:r>
                        <a:rPr lang="en-US" sz="1800" u="none" strike="noStrike" cap="none" dirty="0"/>
                        <a:t>, </a:t>
                      </a:r>
                      <a:r>
                        <a:rPr lang="en-US" sz="1800" u="none" strike="noStrike" cap="none" dirty="0" err="1"/>
                        <a:t>σκό</a:t>
                      </a:r>
                      <a:r>
                        <a:rPr lang="en-US" sz="1800" u="none" strike="noStrike" cap="none" dirty="0"/>
                        <a:t>πιμες αλλαγές οδηγούν σε πραγματική πρόοδο.</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Συμπέρασμα</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Πρέ</a:t>
                      </a:r>
                      <a:r>
                        <a:rPr lang="en-US" sz="1800" u="none" strike="noStrike" cap="none" dirty="0"/>
                        <a:t>πει να παρατηρείτε και να γιορτάζετε τις μικρές επιτυχίες πιο συχνά.</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smtClean="0"/>
                        <a:t>Σχέδιο</a:t>
                      </a:r>
                      <a:r>
                        <a:rPr lang="el-GR" sz="1800" b="1" u="none" strike="noStrike" cap="none" dirty="0" smtClean="0"/>
                        <a:t> Δράσης</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Κατα</a:t>
                      </a:r>
                      <a:r>
                        <a:rPr lang="en-US" sz="1800" u="none" strike="noStrike" cap="none" dirty="0" err="1"/>
                        <a:t>γράψτε</a:t>
                      </a:r>
                      <a:r>
                        <a:rPr lang="en-US" sz="1800" u="none" strike="noStrike" cap="none" dirty="0"/>
                        <a:t> </a:t>
                      </a:r>
                      <a:r>
                        <a:rPr lang="en-US" sz="1800" u="none" strike="noStrike" cap="none" dirty="0" err="1"/>
                        <a:t>τις</a:t>
                      </a:r>
                      <a:r>
                        <a:rPr lang="en-US" sz="1800" u="none" strike="noStrike" cap="none" dirty="0"/>
                        <a:t> </a:t>
                      </a:r>
                      <a:r>
                        <a:rPr lang="en-US" sz="1800" u="none" strike="noStrike" cap="none" dirty="0" err="1"/>
                        <a:t>μικρές</a:t>
                      </a:r>
                      <a:r>
                        <a:rPr lang="en-US" sz="1800" u="none" strike="noStrike" cap="none" dirty="0"/>
                        <a:t> επ</a:t>
                      </a:r>
                      <a:r>
                        <a:rPr lang="en-US" sz="1800" u="none" strike="noStrike" cap="none" dirty="0" err="1"/>
                        <a:t>ιτυχίες</a:t>
                      </a:r>
                      <a:r>
                        <a:rPr lang="en-US" sz="1800" u="none" strike="noStrike" cap="none" dirty="0"/>
                        <a:t> </a:t>
                      </a:r>
                      <a:r>
                        <a:rPr lang="en-US" sz="1800" u="none" strike="noStrike" cap="none" dirty="0" err="1"/>
                        <a:t>στο</a:t>
                      </a:r>
                      <a:r>
                        <a:rPr lang="en-US" sz="1800" u="none" strike="noStrike" cap="none" dirty="0"/>
                        <a:t> </a:t>
                      </a:r>
                      <a:r>
                        <a:rPr lang="en-US" sz="1800" u="none" strike="noStrike" cap="none" dirty="0" err="1"/>
                        <a:t>ημερολόγιο</a:t>
                      </a:r>
                      <a:r>
                        <a:rPr lang="en-US" sz="1800" u="none" strike="noStrike" cap="none" dirty="0"/>
                        <a:t>. </a:t>
                      </a:r>
                      <a:r>
                        <a:rPr lang="en-US" sz="1800" u="none" strike="noStrike" cap="none" dirty="0" err="1"/>
                        <a:t>Μοιρ</a:t>
                      </a:r>
                      <a:r>
                        <a:rPr lang="en-US" sz="1800" u="none" strike="noStrike" cap="none" dirty="0"/>
                        <a:t>αστείτε μια συμβουλή για την ψηφιακή ευημερία κάθε </a:t>
                      </a:r>
                      <a:r>
                        <a:rPr lang="en-US" sz="1800" u="none" strike="noStrike" cap="none" dirty="0" smtClean="0"/>
                        <a:t>τρίμηνο</a:t>
                      </a:r>
                      <a:r>
                        <a:rPr lang="el-GR" sz="1800" u="none" strike="noStrike" cap="none" dirty="0" smtClean="0"/>
                        <a:t>/τετράμηνο</a:t>
                      </a:r>
                      <a:r>
                        <a:rPr lang="en-US" sz="1800" u="none" strike="noStrike" cap="none" dirty="0" smtClean="0"/>
                        <a:t> </a:t>
                      </a:r>
                      <a:r>
                        <a:rPr lang="en-US" sz="1800" u="none" strike="noStrike" cap="none" dirty="0"/>
                        <a:t>με την ομάδα σας.</a:t>
                      </a:r>
                      <a:endParaRPr sz="1800" dirty="0"/>
                    </a:p>
                  </a:txBody>
                  <a:tcPr marL="91450" marR="91450" marT="45725" marB="45725" anchor="ctr"/>
                </a:tc>
              </a:tr>
            </a:tbl>
          </a:graphicData>
        </a:graphic>
      </p:graphicFrame>
    </p:spTree>
    <p:extLst>
      <p:ext uri="{BB962C8B-B14F-4D97-AF65-F5344CB8AC3E}">
        <p14:creationId xmlns:p14="http://schemas.microsoft.com/office/powerpoint/2010/main" val="331419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dirty="0"/>
              <a:t>Μα</a:t>
            </a:r>
            <a:r>
              <a:rPr lang="en-US" dirty="0" err="1"/>
              <a:t>θησι</a:t>
            </a:r>
            <a:r>
              <a:rPr lang="en-US" dirty="0"/>
              <a:t>ακοί </a:t>
            </a:r>
            <a:r>
              <a:rPr lang="el-GR" dirty="0" smtClean="0"/>
              <a:t>Σ</a:t>
            </a:r>
            <a:r>
              <a:rPr lang="en-US" dirty="0" err="1" smtClean="0"/>
              <a:t>τόχοι</a:t>
            </a:r>
            <a:r>
              <a:rPr lang="en-US" dirty="0" smtClean="0"/>
              <a:t> </a:t>
            </a:r>
            <a:endParaRPr dirty="0"/>
          </a:p>
        </p:txBody>
      </p:sp>
      <p:sp>
        <p:nvSpPr>
          <p:cNvPr id="70" name="Google Shape;70;p20"/>
          <p:cNvSpPr txBox="1">
            <a:spLocks noGrp="1"/>
          </p:cNvSpPr>
          <p:nvPr>
            <p:ph type="body" idx="2"/>
          </p:nvPr>
        </p:nvSpPr>
        <p:spPr>
          <a:xfrm>
            <a:off x="0" y="797521"/>
            <a:ext cx="11944350" cy="5881575"/>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lang="el-GR" sz="2200" b="1" dirty="0" smtClean="0"/>
              <a:t>Κεφάλαιο</a:t>
            </a:r>
            <a:r>
              <a:rPr lang="en-US" sz="2200" b="1" dirty="0" smtClean="0"/>
              <a:t> </a:t>
            </a:r>
            <a:r>
              <a:rPr lang="en-US" sz="2200" b="1" dirty="0"/>
              <a:t>2.3</a:t>
            </a:r>
            <a:r>
              <a:rPr lang="en-US" sz="2200" dirty="0"/>
              <a:t/>
            </a:r>
            <a:br>
              <a:rPr lang="en-US" sz="2200" dirty="0"/>
            </a:br>
            <a:r>
              <a:rPr lang="el-GR" sz="2200" dirty="0" smtClean="0"/>
              <a:t>Μετά το τέλος του κεφαλαίου, θα είστε σε θέση</a:t>
            </a:r>
            <a:r>
              <a:rPr lang="en-US" sz="2200" dirty="0" smtClean="0"/>
              <a:t>:</a:t>
            </a:r>
            <a:r>
              <a:rPr lang="en-US" sz="2200" dirty="0"/>
              <a:t/>
            </a:r>
            <a:br>
              <a:rPr lang="en-US" sz="2200" dirty="0"/>
            </a:br>
            <a:r>
              <a:rPr lang="en-US" sz="2200" dirty="0"/>
              <a:t>• </a:t>
            </a:r>
            <a:r>
              <a:rPr lang="el-GR" sz="2200" dirty="0" smtClean="0"/>
              <a:t>Να κατανοεί</a:t>
            </a:r>
            <a:r>
              <a:rPr lang="en-US" sz="2200" dirty="0" err="1" smtClean="0"/>
              <a:t>τε</a:t>
            </a:r>
            <a:r>
              <a:rPr lang="en-US" sz="2200" dirty="0" smtClean="0"/>
              <a:t> </a:t>
            </a:r>
            <a:r>
              <a:rPr lang="en-US" sz="2200" dirty="0"/>
              <a:t>τις ανάγκες των </a:t>
            </a:r>
            <a:r>
              <a:rPr lang="el-GR" sz="2200" dirty="0" smtClean="0"/>
              <a:t>μαθητών/-τριών</a:t>
            </a:r>
            <a:r>
              <a:rPr lang="en-US" sz="2200" dirty="0" smtClean="0"/>
              <a:t> </a:t>
            </a:r>
            <a:r>
              <a:rPr lang="en-US" sz="2200" dirty="0" err="1"/>
              <a:t>χρησιμο</a:t>
            </a:r>
            <a:r>
              <a:rPr lang="en-US" sz="2200" dirty="0"/>
              <a:t>ποιώντας και ερμηνεύοντας τον Δείκτη Ψηφιακής Ευημερίας PERMA για </a:t>
            </a:r>
            <a:r>
              <a:rPr lang="el-GR" sz="2200" dirty="0"/>
              <a:t>Μ</a:t>
            </a:r>
            <a:r>
              <a:rPr lang="el-GR" sz="2200" dirty="0" smtClean="0"/>
              <a:t>αθητές</a:t>
            </a:r>
            <a:r>
              <a:rPr lang="el-GR" sz="2200" dirty="0" smtClean="0"/>
              <a:t>/-</a:t>
            </a:r>
            <a:r>
              <a:rPr lang="el-GR" sz="2200" dirty="0" err="1" smtClean="0"/>
              <a:t>τριες</a:t>
            </a:r>
            <a:r>
              <a:rPr lang="en-US" sz="2200" dirty="0" smtClean="0"/>
              <a:t>.</a:t>
            </a:r>
            <a:r>
              <a:rPr lang="en-US" sz="2200" dirty="0"/>
              <a:t/>
            </a:r>
            <a:br>
              <a:rPr lang="en-US" sz="2200" dirty="0"/>
            </a:br>
            <a:r>
              <a:rPr lang="en-US" sz="2200" dirty="0"/>
              <a:t>• </a:t>
            </a:r>
            <a:r>
              <a:rPr lang="el-GR" sz="2200" dirty="0" smtClean="0"/>
              <a:t>Να π</a:t>
            </a:r>
            <a:r>
              <a:rPr lang="en-US" sz="2200" dirty="0" err="1" smtClean="0"/>
              <a:t>ροσ</a:t>
            </a:r>
            <a:r>
              <a:rPr lang="en-US" sz="2200" dirty="0" smtClean="0"/>
              <a:t>αρμόζετε </a:t>
            </a:r>
            <a:r>
              <a:rPr lang="en-US" sz="2200" dirty="0"/>
              <a:t>στρατηγικές αξιολόγησης για να αξιολογείτε αποτελεσματικά την ψηφιακή ευημερία των </a:t>
            </a:r>
            <a:r>
              <a:rPr lang="el-GR" sz="2200" dirty="0" smtClean="0"/>
              <a:t>μαθητών/-τριών</a:t>
            </a:r>
            <a:r>
              <a:rPr lang="en-US" sz="2200" dirty="0" smtClean="0"/>
              <a:t>.</a:t>
            </a:r>
            <a:r>
              <a:rPr lang="en-US" sz="2200" dirty="0"/>
              <a:t/>
            </a:r>
            <a:br>
              <a:rPr lang="en-US" sz="2200" dirty="0"/>
            </a:br>
            <a:r>
              <a:rPr lang="en-US" sz="2200" dirty="0"/>
              <a:t>• </a:t>
            </a:r>
            <a:r>
              <a:rPr lang="el-GR" sz="2200" dirty="0" smtClean="0"/>
              <a:t>Να δ</a:t>
            </a:r>
            <a:r>
              <a:rPr lang="en-US" sz="2200" dirty="0" err="1" smtClean="0"/>
              <a:t>ιευκολύνετε</a:t>
            </a:r>
            <a:r>
              <a:rPr lang="en-US" sz="2200" dirty="0" smtClean="0"/>
              <a:t> </a:t>
            </a:r>
            <a:r>
              <a:rPr lang="en-US" sz="2200" dirty="0"/>
              <a:t>α</a:t>
            </a:r>
            <a:r>
              <a:rPr lang="en-US" sz="2200" dirty="0" err="1"/>
              <a:t>νοιχτές</a:t>
            </a:r>
            <a:r>
              <a:rPr lang="en-US" sz="2200" dirty="0"/>
              <a:t>, α</a:t>
            </a:r>
            <a:r>
              <a:rPr lang="en-US" sz="2200" dirty="0" err="1"/>
              <a:t>σφ</a:t>
            </a:r>
            <a:r>
              <a:rPr lang="en-US" sz="2200" dirty="0"/>
              <a:t>αλείς συζητήσεις που προωθούν τον αναστοχασμό και τις υγιείς ψηφιακές συνήθειες.</a:t>
            </a:r>
            <a:endParaRPr sz="2200" dirty="0"/>
          </a:p>
          <a:p>
            <a:pPr marL="457200" marR="0" lvl="0" indent="-228600" algn="l" rtl="0">
              <a:lnSpc>
                <a:spcPct val="90000"/>
              </a:lnSpc>
              <a:spcBef>
                <a:spcPts val="1000"/>
              </a:spcBef>
              <a:spcAft>
                <a:spcPts val="0"/>
              </a:spcAft>
              <a:buClr>
                <a:schemeClr val="dk2"/>
              </a:buClr>
              <a:buSzPts val="1800"/>
              <a:buFont typeface="Arial"/>
              <a:buNone/>
            </a:pPr>
            <a:r>
              <a:rPr lang="el-GR" sz="2200" b="1" dirty="0" smtClean="0"/>
              <a:t>Κεφάλαιο</a:t>
            </a:r>
            <a:r>
              <a:rPr lang="en-US" sz="2200" b="1" dirty="0" smtClean="0"/>
              <a:t> </a:t>
            </a:r>
            <a:r>
              <a:rPr lang="en-US" sz="2200" b="1" dirty="0"/>
              <a:t>2.4</a:t>
            </a:r>
            <a:r>
              <a:rPr lang="en-US" sz="2200" dirty="0"/>
              <a:t/>
            </a:r>
            <a:br>
              <a:rPr lang="en-US" sz="2200" dirty="0"/>
            </a:br>
            <a:r>
              <a:rPr lang="el-GR" sz="2200" dirty="0" smtClean="0"/>
              <a:t>Μετά το τέλος του κεφαλαίου, θα είστε σε θέση</a:t>
            </a:r>
            <a:r>
              <a:rPr lang="en-US" sz="2200" dirty="0" smtClean="0"/>
              <a:t>:</a:t>
            </a:r>
            <a:r>
              <a:rPr lang="en-US" sz="2200" dirty="0"/>
              <a:t/>
            </a:r>
            <a:br>
              <a:rPr lang="en-US" sz="2200" dirty="0"/>
            </a:br>
            <a:r>
              <a:rPr lang="en-US" sz="2200" dirty="0"/>
              <a:t>• </a:t>
            </a:r>
            <a:r>
              <a:rPr lang="el-GR" sz="2200" dirty="0" smtClean="0"/>
              <a:t>Να κατανοεί</a:t>
            </a:r>
            <a:r>
              <a:rPr lang="en-US" sz="2200" dirty="0" err="1" smtClean="0"/>
              <a:t>τε</a:t>
            </a:r>
            <a:r>
              <a:rPr lang="en-US" sz="2200" dirty="0" smtClean="0"/>
              <a:t> </a:t>
            </a:r>
            <a:r>
              <a:rPr lang="en-US" sz="2200" dirty="0"/>
              <a:t>πώς τα ψηφιακά όρια επηρεάζουν την ψηφιακή ευημερία των </a:t>
            </a:r>
            <a:r>
              <a:rPr lang="el-GR" sz="2200" dirty="0" smtClean="0"/>
              <a:t>μαθητών/-τριών</a:t>
            </a:r>
            <a:r>
              <a:rPr lang="en-US" sz="2200" dirty="0" smtClean="0"/>
              <a:t> </a:t>
            </a:r>
            <a:r>
              <a:rPr lang="en-US" sz="2200" dirty="0"/>
              <a:t>και </a:t>
            </a:r>
            <a:r>
              <a:rPr lang="en-US" sz="2200" dirty="0" err="1"/>
              <a:t>των</a:t>
            </a:r>
            <a:r>
              <a:rPr lang="en-US" sz="2200" dirty="0"/>
              <a:t> </a:t>
            </a:r>
            <a:r>
              <a:rPr lang="en-US" sz="2200" dirty="0" err="1"/>
              <a:t>εκ</a:t>
            </a:r>
            <a:r>
              <a:rPr lang="en-US" sz="2200" dirty="0"/>
              <a:t>παιδευτικών.</a:t>
            </a:r>
            <a:br>
              <a:rPr lang="en-US" sz="2200" dirty="0"/>
            </a:br>
            <a:r>
              <a:rPr lang="en-US" sz="2200" dirty="0"/>
              <a:t>• </a:t>
            </a:r>
            <a:r>
              <a:rPr lang="el-GR" sz="2200" dirty="0" smtClean="0"/>
              <a:t>Να α</a:t>
            </a:r>
            <a:r>
              <a:rPr lang="en-US" sz="2200" dirty="0" smtClean="0"/>
              <a:t>ναπ</a:t>
            </a:r>
            <a:r>
              <a:rPr lang="en-US" sz="2200" dirty="0" err="1" smtClean="0"/>
              <a:t>τύξετε</a:t>
            </a:r>
            <a:r>
              <a:rPr lang="en-US" sz="2200" dirty="0" smtClean="0"/>
              <a:t> </a:t>
            </a:r>
            <a:r>
              <a:rPr lang="en-US" sz="2200" dirty="0"/>
              <a:t>υγιέστερα ψηφιακά όρια για τον εαυτό σας και </a:t>
            </a:r>
            <a:r>
              <a:rPr lang="en-US" sz="2200" dirty="0" smtClean="0"/>
              <a:t>τους</a:t>
            </a:r>
            <a:r>
              <a:rPr lang="el-GR" sz="2200" dirty="0" smtClean="0"/>
              <a:t>/τις</a:t>
            </a:r>
            <a:r>
              <a:rPr lang="en-US" sz="2200" dirty="0" smtClean="0"/>
              <a:t> </a:t>
            </a:r>
            <a:r>
              <a:rPr lang="el-GR" sz="2200" dirty="0" smtClean="0"/>
              <a:t>μαθητές/-</a:t>
            </a:r>
            <a:r>
              <a:rPr lang="el-GR" sz="2200" dirty="0" err="1" smtClean="0"/>
              <a:t>τριές</a:t>
            </a:r>
            <a:r>
              <a:rPr lang="en-US" sz="2200" dirty="0" smtClean="0"/>
              <a:t> </a:t>
            </a:r>
            <a:r>
              <a:rPr lang="en-US" sz="2200" dirty="0"/>
              <a:t>σας.</a:t>
            </a:r>
            <a:br>
              <a:rPr lang="en-US" sz="2200" dirty="0"/>
            </a:br>
            <a:r>
              <a:rPr lang="en-US" sz="2200" dirty="0"/>
              <a:t>• </a:t>
            </a:r>
            <a:r>
              <a:rPr lang="el-GR" sz="2200" dirty="0" smtClean="0"/>
              <a:t>Να χ</a:t>
            </a:r>
            <a:r>
              <a:rPr lang="en-US" sz="2200" dirty="0" err="1" smtClean="0"/>
              <a:t>ρησιμο</a:t>
            </a:r>
            <a:r>
              <a:rPr lang="en-US" sz="2200" dirty="0" smtClean="0"/>
              <a:t>ποι</a:t>
            </a:r>
            <a:r>
              <a:rPr lang="el-GR" sz="2200" dirty="0" err="1" smtClean="0"/>
              <a:t>εί</a:t>
            </a:r>
            <a:r>
              <a:rPr lang="en-US" sz="2200" dirty="0" err="1" smtClean="0"/>
              <a:t>τε</a:t>
            </a:r>
            <a:r>
              <a:rPr lang="en-US" sz="2200" dirty="0" smtClean="0"/>
              <a:t> τ</a:t>
            </a:r>
            <a:r>
              <a:rPr lang="el-GR" sz="2200" dirty="0" smtClean="0"/>
              <a:t>ην</a:t>
            </a:r>
            <a:r>
              <a:rPr lang="en-US" sz="2200" dirty="0" smtClean="0"/>
              <a:t> </a:t>
            </a:r>
            <a:r>
              <a:rPr lang="el-GR" sz="2200" dirty="0" smtClean="0"/>
              <a:t>Οδηγός για την Ψηφιακή Ευημερία της Τάξης</a:t>
            </a:r>
            <a:r>
              <a:rPr lang="en-US" sz="2200" dirty="0" smtClean="0"/>
              <a:t> </a:t>
            </a:r>
            <a:r>
              <a:rPr lang="en-US" sz="2200" dirty="0"/>
              <a:t>για να </a:t>
            </a:r>
            <a:r>
              <a:rPr lang="en-US" sz="2200" dirty="0" smtClean="0"/>
              <a:t>συνδημιουργ</a:t>
            </a:r>
            <a:r>
              <a:rPr lang="el-GR" sz="2200" dirty="0" err="1" smtClean="0"/>
              <a:t>εί</a:t>
            </a:r>
            <a:r>
              <a:rPr lang="en-US" sz="2200" dirty="0" err="1" smtClean="0"/>
              <a:t>τε</a:t>
            </a:r>
            <a:r>
              <a:rPr lang="en-US" sz="2200" dirty="0" smtClean="0"/>
              <a:t> </a:t>
            </a:r>
            <a:r>
              <a:rPr lang="en-US" sz="2200" dirty="0"/>
              <a:t>κατευθυντήριες </a:t>
            </a:r>
            <a:r>
              <a:rPr lang="el-GR" sz="2200" dirty="0" err="1" smtClean="0"/>
              <a:t>οδηγίε</a:t>
            </a:r>
            <a:r>
              <a:rPr lang="en-US" sz="2200" dirty="0" smtClean="0"/>
              <a:t>ς</a:t>
            </a:r>
            <a:r>
              <a:rPr lang="en-US" sz="2200" dirty="0"/>
              <a:t>.</a:t>
            </a:r>
            <a:br>
              <a:rPr lang="en-US" sz="2200" dirty="0"/>
            </a:br>
            <a:r>
              <a:rPr lang="en-US" sz="2200" dirty="0"/>
              <a:t>• </a:t>
            </a:r>
            <a:r>
              <a:rPr lang="el-GR" sz="2200" dirty="0" smtClean="0"/>
              <a:t>Να δημιουργεί</a:t>
            </a:r>
            <a:r>
              <a:rPr lang="en-US" sz="2200" dirty="0" err="1" smtClean="0"/>
              <a:t>τε</a:t>
            </a:r>
            <a:r>
              <a:rPr lang="en-US" sz="2200" dirty="0" smtClean="0"/>
              <a:t> </a:t>
            </a:r>
            <a:r>
              <a:rPr lang="en-US" sz="2200" dirty="0" err="1"/>
              <a:t>συγκεκριμένες</a:t>
            </a:r>
            <a:r>
              <a:rPr lang="en-US" sz="2200" dirty="0"/>
              <a:t> </a:t>
            </a:r>
            <a:r>
              <a:rPr lang="en-US" sz="2200" dirty="0" err="1"/>
              <a:t>δράσεις</a:t>
            </a:r>
            <a:r>
              <a:rPr lang="en-US" sz="2200" dirty="0"/>
              <a:t> </a:t>
            </a:r>
            <a:r>
              <a:rPr lang="en-US" sz="2200" dirty="0" err="1"/>
              <a:t>γι</a:t>
            </a:r>
            <a:r>
              <a:rPr lang="en-US" sz="2200" dirty="0"/>
              <a:t>α την </a:t>
            </a:r>
            <a:r>
              <a:rPr lang="el-GR" sz="2200" dirty="0" err="1" smtClean="0"/>
              <a:t>ενίσχυσ</a:t>
            </a:r>
            <a:r>
              <a:rPr lang="en-US" sz="2200" dirty="0" smtClean="0"/>
              <a:t>η </a:t>
            </a:r>
            <a:r>
              <a:rPr lang="en-US" sz="2200" dirty="0"/>
              <a:t>της ψηφιακής ευημερίας και των ορίων.</a:t>
            </a:r>
            <a:br>
              <a:rPr lang="en-US" sz="2200" dirty="0"/>
            </a:br>
            <a:r>
              <a:rPr lang="en-US" sz="2200" dirty="0"/>
              <a:t>• </a:t>
            </a:r>
            <a:r>
              <a:rPr lang="el-GR" sz="2200" dirty="0" smtClean="0"/>
              <a:t>Να </a:t>
            </a:r>
            <a:r>
              <a:rPr lang="el-GR" sz="2200" dirty="0" err="1" smtClean="0"/>
              <a:t>εφαρμόζ</a:t>
            </a:r>
            <a:r>
              <a:rPr lang="en-US" sz="2200" dirty="0" err="1" smtClean="0"/>
              <a:t>ετε</a:t>
            </a:r>
            <a:r>
              <a:rPr lang="en-US" sz="2200" dirty="0" smtClean="0"/>
              <a:t> </a:t>
            </a:r>
            <a:r>
              <a:rPr lang="en-US" sz="2200" dirty="0"/>
              <a:t>τεκμηριωμένες παρεμβάσεις και δραστηριότητες για </a:t>
            </a:r>
            <a:r>
              <a:rPr lang="en-US" sz="2200" dirty="0" smtClean="0"/>
              <a:t>τους</a:t>
            </a:r>
            <a:r>
              <a:rPr lang="el-GR" sz="2200" dirty="0" smtClean="0"/>
              <a:t>/τις</a:t>
            </a:r>
            <a:r>
              <a:rPr lang="en-US" sz="2200" dirty="0" smtClean="0"/>
              <a:t> </a:t>
            </a:r>
            <a:r>
              <a:rPr lang="el-GR" sz="2200" dirty="0" smtClean="0"/>
              <a:t>μαθητές/-</a:t>
            </a:r>
            <a:r>
              <a:rPr lang="el-GR" sz="2200" dirty="0" err="1" smtClean="0"/>
              <a:t>τριες</a:t>
            </a:r>
            <a:r>
              <a:rPr lang="en-US" sz="2200" dirty="0" smtClean="0"/>
              <a:t>.</a:t>
            </a:r>
            <a:endParaRPr sz="2200" dirty="0"/>
          </a:p>
          <a:p>
            <a:pPr marL="0" lvl="0" indent="0" algn="l" rtl="0">
              <a:lnSpc>
                <a:spcPct val="90000"/>
              </a:lnSpc>
              <a:spcBef>
                <a:spcPts val="0"/>
              </a:spcBef>
              <a:spcAft>
                <a:spcPts val="0"/>
              </a:spcAft>
              <a:buClr>
                <a:schemeClr val="dk2"/>
              </a:buClr>
              <a:buSzPts val="1800"/>
              <a:buNone/>
            </a:pPr>
            <a:endParaRPr sz="2400" dirty="0"/>
          </a:p>
        </p:txBody>
      </p:sp>
    </p:spTree>
    <p:extLst>
      <p:ext uri="{BB962C8B-B14F-4D97-AF65-F5344CB8AC3E}">
        <p14:creationId xmlns:p14="http://schemas.microsoft.com/office/powerpoint/2010/main" val="3220402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000" b="1" dirty="0" err="1"/>
              <a:t>Περί</a:t>
            </a:r>
            <a:r>
              <a:rPr lang="en-US" sz="3000" b="1" dirty="0"/>
              <a:t>πτωση: Εξωτερικοί </a:t>
            </a:r>
            <a:r>
              <a:rPr lang="el-GR" sz="3000" b="1" dirty="0" smtClean="0"/>
              <a:t>Π</a:t>
            </a:r>
            <a:r>
              <a:rPr lang="en-US" sz="3000" b="1" dirty="0" smtClean="0"/>
              <a:t>α</a:t>
            </a:r>
            <a:r>
              <a:rPr lang="en-US" sz="3000" b="1" dirty="0" err="1" smtClean="0"/>
              <a:t>ράγοντες</a:t>
            </a:r>
            <a:r>
              <a:rPr lang="en-US" sz="3000" b="1" dirty="0" smtClean="0"/>
              <a:t> (</a:t>
            </a:r>
            <a:r>
              <a:rPr lang="el-GR" sz="3000" b="1" dirty="0"/>
              <a:t>Π</a:t>
            </a:r>
            <a:r>
              <a:rPr lang="en-US" sz="3000" b="1" dirty="0" err="1" smtClean="0"/>
              <a:t>εριορισμοί</a:t>
            </a:r>
            <a:r>
              <a:rPr lang="en-US" sz="3000" b="1" dirty="0" smtClean="0"/>
              <a:t> </a:t>
            </a:r>
            <a:r>
              <a:rPr lang="el-GR" sz="3000" b="1" dirty="0"/>
              <a:t>Υ</a:t>
            </a:r>
            <a:r>
              <a:rPr lang="en-US" sz="3000" b="1" dirty="0" smtClean="0"/>
              <a:t>π</a:t>
            </a:r>
            <a:r>
              <a:rPr lang="en-US" sz="3000" b="1" dirty="0" err="1" smtClean="0"/>
              <a:t>οδομών</a:t>
            </a:r>
            <a:r>
              <a:rPr lang="en-US" sz="3000" b="1" dirty="0"/>
              <a:t>)</a:t>
            </a:r>
            <a:endParaRPr sz="3000" b="1" dirty="0"/>
          </a:p>
        </p:txBody>
      </p:sp>
      <p:graphicFrame>
        <p:nvGraphicFramePr>
          <p:cNvPr id="350" name="Google Shape;350;p54"/>
          <p:cNvGraphicFramePr/>
          <p:nvPr>
            <p:extLst>
              <p:ext uri="{D42A27DB-BD31-4B8C-83A1-F6EECF244321}">
                <p14:modId xmlns:p14="http://schemas.microsoft.com/office/powerpoint/2010/main" val="1787372357"/>
              </p:ext>
            </p:extLst>
          </p:nvPr>
        </p:nvGraphicFramePr>
        <p:xfrm>
          <a:off x="345989" y="976184"/>
          <a:ext cx="11696350" cy="5830520"/>
        </p:xfrm>
        <a:graphic>
          <a:graphicData uri="http://schemas.openxmlformats.org/drawingml/2006/table">
            <a:tbl>
              <a:tblPr>
                <a:noFill/>
              </a:tblPr>
              <a:tblGrid>
                <a:gridCol w="5848175"/>
                <a:gridCol w="5848175"/>
              </a:tblGrid>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Στάδιο</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Περιεχόμενο</a:t>
                      </a:r>
                      <a:endParaRPr sz="1800" u="none" strike="noStrike" cap="none"/>
                    </a:p>
                  </a:txBody>
                  <a:tcPr marL="91450" marR="91450" marT="45725" marB="45725" anchor="ctr"/>
                </a:tc>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Περιγρ</a:t>
                      </a:r>
                      <a:r>
                        <a:rPr lang="en-US" sz="1800" b="1" u="none" strike="noStrike" cap="none" dirty="0"/>
                        <a:t>αφή</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a:t>Μια ψηφιακή δραστηριότητα απέτυχε λόγω αδύναμου Wi-Fi και άνισης πρόσβασης στις συσκευές.</a:t>
                      </a:r>
                      <a:endParaRPr sz="1800"/>
                    </a:p>
                  </a:txBody>
                  <a:tcPr marL="91450" marR="91450" marT="45725" marB="45725" anchor="ctr"/>
                </a:tc>
              </a:tr>
              <a:tr h="5636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Συν</a:t>
                      </a:r>
                      <a:r>
                        <a:rPr lang="en-US" sz="1800" b="1" u="none" strike="noStrike" cap="none" dirty="0"/>
                        <a:t>αισθήματα</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smtClean="0"/>
                        <a:t>Αισθ</a:t>
                      </a:r>
                      <a:r>
                        <a:rPr lang="el-GR" sz="1800" u="none" strike="noStrike" cap="none" dirty="0" err="1" smtClean="0"/>
                        <a:t>άνεστε</a:t>
                      </a:r>
                      <a:r>
                        <a:rPr lang="el-GR" sz="1800" u="none" strike="noStrike" cap="none" dirty="0" smtClean="0"/>
                        <a:t> απογοήτευση και ανικανότητα.</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Αξιολόγηση</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Η </a:t>
                      </a:r>
                      <a:r>
                        <a:rPr lang="en-US" sz="1800" u="none" strike="noStrike" cap="none" dirty="0" err="1"/>
                        <a:t>δρ</a:t>
                      </a:r>
                      <a:r>
                        <a:rPr lang="en-US" sz="1800" u="none" strike="noStrike" cap="none" dirty="0"/>
                        <a:t>αστηριότητα ήταν </a:t>
                      </a:r>
                      <a:r>
                        <a:rPr lang="el-GR" sz="1800" u="none" strike="noStrike" cap="none" dirty="0" err="1" smtClean="0"/>
                        <a:t>καλ</a:t>
                      </a:r>
                      <a:r>
                        <a:rPr lang="en-US" sz="1800" u="none" strike="noStrike" cap="none" dirty="0" smtClean="0"/>
                        <a:t>ή</a:t>
                      </a:r>
                      <a:r>
                        <a:rPr lang="en-US" sz="1800" u="none" strike="noStrike" cap="none" dirty="0"/>
                        <a:t>, αλλά τα προβλήματα υποδομής και ισότητας στάθηκαν εμπόδιο.</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Ανάλυση</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Η </a:t>
                      </a:r>
                      <a:r>
                        <a:rPr lang="en-US" sz="1800" u="none" strike="noStrike" cap="none" dirty="0" err="1"/>
                        <a:t>ψηφι</a:t>
                      </a:r>
                      <a:r>
                        <a:rPr lang="en-US" sz="1800" u="none" strike="noStrike" cap="none" dirty="0"/>
                        <a:t>ακή ευημερία διαμορφώνεται από την πρόσβαση, την πολιτική και την υποστήριξη, όχι μόνο από τις συνήθειες.</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Συμπέρασμα</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Χρειάζεστε</a:t>
                      </a:r>
                      <a:r>
                        <a:rPr lang="en-US" sz="1800" u="none" strike="noStrike" cap="none" dirty="0"/>
                        <a:t> </a:t>
                      </a:r>
                      <a:r>
                        <a:rPr lang="en-US" sz="1800" u="none" strike="noStrike" cap="none" dirty="0" err="1"/>
                        <a:t>σχεδι</a:t>
                      </a:r>
                      <a:r>
                        <a:rPr lang="en-US" sz="1800" u="none" strike="noStrike" cap="none" dirty="0"/>
                        <a:t>ασμό που να λαμβάνει υπόψη το πλαίσιο και επιλογές δημιουργίας αντιγράφων ασφαλείας.</a:t>
                      </a:r>
                      <a:endParaRPr sz="1800" dirty="0"/>
                    </a:p>
                  </a:txBody>
                  <a:tcPr marL="91450" marR="91450" marT="45725" marB="45725" anchor="ctr"/>
                </a:tc>
              </a:tr>
              <a:tr h="9581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Σχέδιο</a:t>
                      </a:r>
                      <a:r>
                        <a:rPr lang="en-US" sz="1800" b="1" u="none" strike="noStrike" cap="none" dirty="0"/>
                        <a:t> </a:t>
                      </a:r>
                      <a:r>
                        <a:rPr lang="el-GR" sz="1800" b="1" u="none" strike="noStrike" cap="none" dirty="0" smtClean="0"/>
                        <a:t>Δ</a:t>
                      </a:r>
                      <a:r>
                        <a:rPr lang="en-US" sz="1800" b="1" u="none" strike="noStrike" cap="none" dirty="0" err="1" smtClean="0"/>
                        <a:t>ράσης</a:t>
                      </a:r>
                      <a:endParaRPr sz="18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Προετοιμάστε</a:t>
                      </a:r>
                      <a:r>
                        <a:rPr lang="en-US" sz="1800" u="none" strike="noStrike" cap="none" dirty="0"/>
                        <a:t> </a:t>
                      </a:r>
                      <a:r>
                        <a:rPr lang="en-US" sz="1800" u="none" strike="noStrike" cap="none" dirty="0" err="1"/>
                        <a:t>εν</a:t>
                      </a:r>
                      <a:r>
                        <a:rPr lang="en-US" sz="1800" u="none" strike="noStrike" cap="none" dirty="0"/>
                        <a:t>αλλακτικές λύσεις χαμηλής τεχνολογίας. </a:t>
                      </a:r>
                      <a:r>
                        <a:rPr lang="en-US" sz="1800" u="none" strike="noStrike" cap="none" dirty="0" err="1"/>
                        <a:t>Εξετάστε</a:t>
                      </a:r>
                      <a:r>
                        <a:rPr lang="en-US" sz="1800" u="none" strike="noStrike" cap="none" dirty="0"/>
                        <a:t> τα επίπ</a:t>
                      </a:r>
                      <a:r>
                        <a:rPr lang="en-US" sz="1800" u="none" strike="noStrike" cap="none" dirty="0" err="1"/>
                        <a:t>εδ</a:t>
                      </a:r>
                      <a:r>
                        <a:rPr lang="en-US" sz="1800" u="none" strike="noStrike" cap="none" dirty="0"/>
                        <a:t>α πρόσβασης. Υπ</a:t>
                      </a:r>
                      <a:r>
                        <a:rPr lang="en-US" sz="1800" u="none" strike="noStrike" cap="none" dirty="0" err="1"/>
                        <a:t>οστηρίξτε</a:t>
                      </a:r>
                      <a:r>
                        <a:rPr lang="en-US" sz="1800" u="none" strike="noStrike" cap="none" dirty="0"/>
                        <a:t> </a:t>
                      </a:r>
                      <a:r>
                        <a:rPr lang="en-US" sz="1800" u="none" strike="noStrike" cap="none" dirty="0" err="1"/>
                        <a:t>τη</a:t>
                      </a:r>
                      <a:r>
                        <a:rPr lang="en-US" sz="1800" u="none" strike="noStrike" cap="none" dirty="0"/>
                        <a:t> β</a:t>
                      </a:r>
                      <a:r>
                        <a:rPr lang="en-US" sz="1800" u="none" strike="noStrike" cap="none" dirty="0" err="1"/>
                        <a:t>ελτίωση</a:t>
                      </a:r>
                      <a:r>
                        <a:rPr lang="en-US" sz="1800" u="none" strike="noStrike" cap="none" dirty="0"/>
                        <a:t> </a:t>
                      </a:r>
                      <a:r>
                        <a:rPr lang="en-US" sz="1800" u="none" strike="noStrike" cap="none" dirty="0" err="1"/>
                        <a:t>της</a:t>
                      </a:r>
                      <a:r>
                        <a:rPr lang="en-US" sz="1800" u="none" strike="noStrike" cap="none" dirty="0"/>
                        <a:t> υπ</a:t>
                      </a:r>
                      <a:r>
                        <a:rPr lang="en-US" sz="1800" u="none" strike="noStrike" cap="none" dirty="0" err="1"/>
                        <a:t>οδομής</a:t>
                      </a:r>
                      <a:r>
                        <a:rPr lang="en-US" sz="1800" u="none" strike="noStrike" cap="none" dirty="0"/>
                        <a:t>. Παρα</a:t>
                      </a:r>
                      <a:r>
                        <a:rPr lang="en-US" sz="1800" u="none" strike="noStrike" cap="none" dirty="0" err="1"/>
                        <a:t>κολουθήστε</a:t>
                      </a:r>
                      <a:r>
                        <a:rPr lang="en-US" sz="1800" u="none" strike="noStrike" cap="none" dirty="0"/>
                        <a:t> τα </a:t>
                      </a:r>
                      <a:r>
                        <a:rPr lang="en-US" sz="1800" u="none" strike="noStrike" cap="none" dirty="0" err="1"/>
                        <a:t>εμ</a:t>
                      </a:r>
                      <a:r>
                        <a:rPr lang="en-US" sz="1800" u="none" strike="noStrike" cap="none" dirty="0"/>
                        <a:t>πόδια στο αρχείο καταγραφής.</a:t>
                      </a:r>
                      <a:endParaRPr sz="1800" dirty="0"/>
                    </a:p>
                  </a:txBody>
                  <a:tcPr marL="91450" marR="91450" marT="45725" marB="45725" anchor="ctr"/>
                </a:tc>
              </a:tr>
            </a:tbl>
          </a:graphicData>
        </a:graphic>
      </p:graphicFrame>
    </p:spTree>
    <p:extLst>
      <p:ext uri="{BB962C8B-B14F-4D97-AF65-F5344CB8AC3E}">
        <p14:creationId xmlns:p14="http://schemas.microsoft.com/office/powerpoint/2010/main" val="686386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a:t>Δραστηριότητα</a:t>
            </a:r>
            <a:endParaRPr b="1"/>
          </a:p>
        </p:txBody>
      </p:sp>
      <p:sp>
        <p:nvSpPr>
          <p:cNvPr id="357" name="Google Shape;357;p5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71463" lvl="0" indent="0" algn="l" rtl="0">
              <a:lnSpc>
                <a:spcPct val="90000"/>
              </a:lnSpc>
              <a:spcBef>
                <a:spcPts val="1000"/>
              </a:spcBef>
              <a:spcAft>
                <a:spcPts val="0"/>
              </a:spcAft>
              <a:buSzPts val="1800"/>
              <a:buNone/>
            </a:pPr>
            <a:r>
              <a:rPr lang="en-US" dirty="0" err="1"/>
              <a:t>Γράψτε</a:t>
            </a:r>
            <a:r>
              <a:rPr lang="en-US" dirty="0"/>
              <a:t> </a:t>
            </a:r>
            <a:r>
              <a:rPr lang="en-US" dirty="0" err="1"/>
              <a:t>τη</a:t>
            </a:r>
            <a:r>
              <a:rPr lang="en-US" dirty="0"/>
              <a:t> </a:t>
            </a:r>
            <a:r>
              <a:rPr lang="en-US" dirty="0" err="1"/>
              <a:t>δική</a:t>
            </a:r>
            <a:r>
              <a:rPr lang="en-US" dirty="0"/>
              <a:t> σας π</a:t>
            </a:r>
            <a:r>
              <a:rPr lang="en-US" dirty="0" err="1"/>
              <a:t>ερί</a:t>
            </a:r>
            <a:r>
              <a:rPr lang="en-US" dirty="0"/>
              <a:t>πτωση αναστοχασμού σύμφωνα με έναν στόχο του </a:t>
            </a:r>
            <a:r>
              <a:rPr lang="el-GR" b="1" dirty="0"/>
              <a:t>Ε</a:t>
            </a:r>
            <a:r>
              <a:rPr lang="en-US" b="1" dirty="0" smtClean="0"/>
              <a:t>ξα</a:t>
            </a:r>
            <a:r>
              <a:rPr lang="en-US" b="1" dirty="0" err="1" smtClean="0"/>
              <a:t>τομικευμένου</a:t>
            </a:r>
            <a:r>
              <a:rPr lang="en-US" b="1" dirty="0" smtClean="0"/>
              <a:t> </a:t>
            </a:r>
            <a:r>
              <a:rPr lang="el-GR" b="1" dirty="0"/>
              <a:t>Σ</a:t>
            </a:r>
            <a:r>
              <a:rPr lang="en-US" b="1" dirty="0" err="1" smtClean="0"/>
              <a:t>χεδίου</a:t>
            </a:r>
            <a:r>
              <a:rPr lang="en-US" b="1" dirty="0" smtClean="0"/>
              <a:t> </a:t>
            </a:r>
            <a:r>
              <a:rPr lang="el-GR" b="1" dirty="0"/>
              <a:t>Δ</a:t>
            </a:r>
            <a:r>
              <a:rPr lang="en-US" b="1" dirty="0" err="1" smtClean="0"/>
              <a:t>ράσης</a:t>
            </a:r>
            <a:r>
              <a:rPr lang="en-US" b="1" dirty="0" smtClean="0"/>
              <a:t> </a:t>
            </a:r>
            <a:r>
              <a:rPr lang="en-US" b="1" dirty="0"/>
              <a:t>που δημιουργήσατε </a:t>
            </a:r>
            <a:r>
              <a:rPr lang="en-US" b="1" dirty="0" smtClean="0"/>
              <a:t>στ</a:t>
            </a:r>
            <a:r>
              <a:rPr lang="el-GR" b="1" dirty="0" smtClean="0"/>
              <a:t>ο</a:t>
            </a:r>
            <a:r>
              <a:rPr lang="en-US" b="1" dirty="0" smtClean="0"/>
              <a:t> </a:t>
            </a:r>
            <a:r>
              <a:rPr lang="el-GR" b="1" dirty="0" smtClean="0"/>
              <a:t>Κεφάλαιο</a:t>
            </a:r>
            <a:r>
              <a:rPr lang="en-US" b="1" dirty="0" smtClean="0"/>
              <a:t> </a:t>
            </a:r>
            <a:r>
              <a:rPr lang="en-US" b="1" dirty="0"/>
              <a:t>2.1</a:t>
            </a:r>
            <a:endParaRPr dirty="0"/>
          </a:p>
          <a:p>
            <a:pPr marL="271463" lvl="0" indent="0" algn="l" rtl="0">
              <a:lnSpc>
                <a:spcPct val="90000"/>
              </a:lnSpc>
              <a:spcBef>
                <a:spcPts val="1000"/>
              </a:spcBef>
              <a:spcAft>
                <a:spcPts val="0"/>
              </a:spcAft>
              <a:buSzPts val="1800"/>
              <a:buNone/>
            </a:pPr>
            <a:r>
              <a:rPr lang="en-US" dirty="0" err="1"/>
              <a:t>Αυτό</a:t>
            </a:r>
            <a:r>
              <a:rPr lang="en-US" dirty="0"/>
              <a:t> </a:t>
            </a:r>
            <a:r>
              <a:rPr lang="en-US" dirty="0" err="1"/>
              <a:t>το</a:t>
            </a:r>
            <a:r>
              <a:rPr lang="en-US" dirty="0"/>
              <a:t> </a:t>
            </a:r>
            <a:r>
              <a:rPr lang="en-US" dirty="0" err="1"/>
              <a:t>ημερολόγιο</a:t>
            </a:r>
            <a:r>
              <a:rPr lang="en-US" dirty="0"/>
              <a:t> </a:t>
            </a:r>
            <a:r>
              <a:rPr lang="el-GR" dirty="0" err="1" smtClean="0"/>
              <a:t>αυτοαναστοχασμού</a:t>
            </a:r>
            <a:r>
              <a:rPr lang="en-US" dirty="0" smtClean="0"/>
              <a:t> </a:t>
            </a:r>
            <a:r>
              <a:rPr lang="en-US" dirty="0"/>
              <a:t>είναι ένα πρακτικό εργαλείο για την </a:t>
            </a:r>
            <a:r>
              <a:rPr lang="en-US" b="1" dirty="0"/>
              <a:t>παρακολούθηση της πορείας σας προς την ψηφιακή ευημερία </a:t>
            </a:r>
            <a:r>
              <a:rPr lang="en-US" dirty="0"/>
              <a:t>με την πάροδο του χρόνου, </a:t>
            </a:r>
            <a:r>
              <a:rPr lang="el-GR" dirty="0" smtClean="0"/>
              <a:t>το οποίο </a:t>
            </a:r>
            <a:r>
              <a:rPr lang="en-US" dirty="0" err="1" smtClean="0"/>
              <a:t>συμ</a:t>
            </a:r>
            <a:r>
              <a:rPr lang="en-US" dirty="0" smtClean="0"/>
              <a:t>πληρώνον</a:t>
            </a:r>
            <a:r>
              <a:rPr lang="el-GR" dirty="0" smtClean="0"/>
              <a:t>ει</a:t>
            </a:r>
            <a:r>
              <a:rPr lang="en-US" dirty="0" smtClean="0"/>
              <a:t> </a:t>
            </a:r>
            <a:r>
              <a:rPr lang="en-US" b="1" dirty="0" err="1"/>
              <a:t>το</a:t>
            </a:r>
            <a:r>
              <a:rPr lang="en-US" b="1" dirty="0"/>
              <a:t> </a:t>
            </a:r>
            <a:r>
              <a:rPr lang="el-GR" b="1" dirty="0" smtClean="0"/>
              <a:t>Ε</a:t>
            </a:r>
            <a:r>
              <a:rPr lang="en-US" b="1" dirty="0" smtClean="0"/>
              <a:t>ξα</a:t>
            </a:r>
            <a:r>
              <a:rPr lang="en-US" b="1" dirty="0" err="1" smtClean="0"/>
              <a:t>τομικευμένο</a:t>
            </a:r>
            <a:r>
              <a:rPr lang="en-US" b="1" dirty="0" smtClean="0"/>
              <a:t> </a:t>
            </a:r>
            <a:r>
              <a:rPr lang="el-GR" b="1" dirty="0"/>
              <a:t>Σ</a:t>
            </a:r>
            <a:r>
              <a:rPr lang="en-US" b="1" dirty="0" err="1" smtClean="0"/>
              <a:t>χέδιο</a:t>
            </a:r>
            <a:r>
              <a:rPr lang="en-US" b="1" dirty="0" smtClean="0"/>
              <a:t> </a:t>
            </a:r>
            <a:r>
              <a:rPr lang="el-GR" b="1" dirty="0"/>
              <a:t>Δ</a:t>
            </a:r>
            <a:r>
              <a:rPr lang="en-US" b="1" dirty="0" err="1" smtClean="0"/>
              <a:t>ράσης</a:t>
            </a:r>
            <a:r>
              <a:rPr lang="en-US" dirty="0"/>
              <a:t>. Υπ</a:t>
            </a:r>
            <a:r>
              <a:rPr lang="en-US" dirty="0" err="1"/>
              <a:t>οστηρίζει</a:t>
            </a:r>
            <a:r>
              <a:rPr lang="en-US" dirty="0"/>
              <a:t> </a:t>
            </a:r>
            <a:r>
              <a:rPr lang="en-US" dirty="0" err="1"/>
              <a:t>την</a:t>
            </a:r>
            <a:r>
              <a:rPr lang="en-US" dirty="0"/>
              <a:t> π</a:t>
            </a:r>
            <a:r>
              <a:rPr lang="en-US" dirty="0" err="1"/>
              <a:t>ροσω</a:t>
            </a:r>
            <a:r>
              <a:rPr lang="en-US" dirty="0"/>
              <a:t>πική ευθύνη και την ανασκόπηση για την ενημέρωση των στόχων του σχεδίου δράσης σας, ώστε να συνεχίσετε να προοδεύετε. </a:t>
            </a:r>
            <a:r>
              <a:rPr lang="en-US" dirty="0" err="1"/>
              <a:t>Χρησιμο</a:t>
            </a:r>
            <a:r>
              <a:rPr lang="en-US" dirty="0"/>
              <a:t>ποιήστε ένα ημερολόγιο </a:t>
            </a:r>
            <a:r>
              <a:rPr lang="el-GR" dirty="0" err="1" smtClean="0"/>
              <a:t>αυτοαναστοχασμού</a:t>
            </a:r>
            <a:r>
              <a:rPr lang="en-US" dirty="0" smtClean="0"/>
              <a:t> </a:t>
            </a:r>
            <a:r>
              <a:rPr lang="en-US" dirty="0"/>
              <a:t>για να καταγράφετε τακτικά τις εμπειρίες και τις σκέψεις σας.</a:t>
            </a:r>
            <a:endParaRPr dirty="0"/>
          </a:p>
          <a:p>
            <a:pPr marL="271463" lvl="0" indent="0" algn="l" rtl="0">
              <a:lnSpc>
                <a:spcPct val="90000"/>
              </a:lnSpc>
              <a:spcBef>
                <a:spcPts val="1000"/>
              </a:spcBef>
              <a:spcAft>
                <a:spcPts val="0"/>
              </a:spcAft>
              <a:buSzPts val="1800"/>
              <a:buNone/>
            </a:pPr>
            <a:r>
              <a:rPr lang="en-US" b="1" dirty="0" err="1"/>
              <a:t>Οδηγίες</a:t>
            </a:r>
            <a:endParaRPr dirty="0"/>
          </a:p>
          <a:p>
            <a:pPr marL="614363" lvl="0" indent="-342899" algn="l" rtl="0">
              <a:lnSpc>
                <a:spcPct val="90000"/>
              </a:lnSpc>
              <a:spcBef>
                <a:spcPts val="1000"/>
              </a:spcBef>
              <a:spcAft>
                <a:spcPts val="0"/>
              </a:spcAft>
              <a:buSzPts val="1800"/>
              <a:buFont typeface="Arial"/>
              <a:buChar char="•"/>
            </a:pPr>
            <a:r>
              <a:rPr lang="en-US" dirty="0" err="1"/>
              <a:t>Χρησιμο</a:t>
            </a:r>
            <a:r>
              <a:rPr lang="en-US" dirty="0"/>
              <a:t>ποιήστε το ημερολόγιο </a:t>
            </a:r>
            <a:r>
              <a:rPr lang="el-GR" dirty="0" err="1" smtClean="0"/>
              <a:t>αυτοαναστοχασμού</a:t>
            </a:r>
            <a:r>
              <a:rPr lang="en-US" dirty="0" smtClean="0"/>
              <a:t> </a:t>
            </a:r>
            <a:r>
              <a:rPr lang="en-US" b="1" dirty="0"/>
              <a:t>κάθε μήνα ή κάθε </a:t>
            </a:r>
            <a:r>
              <a:rPr lang="en-US" b="1" dirty="0" smtClean="0"/>
              <a:t>τρίμηνο</a:t>
            </a:r>
            <a:r>
              <a:rPr lang="el-GR" b="1" dirty="0" smtClean="0"/>
              <a:t>/τετράμηνο</a:t>
            </a:r>
            <a:r>
              <a:rPr lang="en-US" b="1" dirty="0" smtClean="0"/>
              <a:t> </a:t>
            </a:r>
            <a:r>
              <a:rPr lang="en-US" dirty="0"/>
              <a:t>για να </a:t>
            </a:r>
            <a:r>
              <a:rPr lang="en-US" dirty="0" smtClean="0"/>
              <a:t>αναστοχαστείτε</a:t>
            </a:r>
            <a:r>
              <a:rPr lang="el-GR" dirty="0" smtClean="0"/>
              <a:t> σχετικά με</a:t>
            </a:r>
            <a:r>
              <a:rPr lang="en-US" dirty="0" smtClean="0"/>
              <a:t> </a:t>
            </a:r>
            <a:r>
              <a:rPr lang="en-US" dirty="0"/>
              <a:t>την πρόοδό σας.</a:t>
            </a:r>
            <a:endParaRPr dirty="0"/>
          </a:p>
          <a:p>
            <a:pPr marL="614363" lvl="0" indent="-342899" algn="l" rtl="0">
              <a:lnSpc>
                <a:spcPct val="90000"/>
              </a:lnSpc>
              <a:spcBef>
                <a:spcPts val="1000"/>
              </a:spcBef>
              <a:spcAft>
                <a:spcPts val="0"/>
              </a:spcAft>
              <a:buSzPts val="1800"/>
              <a:buFont typeface="Arial"/>
              <a:buChar char="•"/>
            </a:pPr>
            <a:r>
              <a:rPr lang="en-US" dirty="0"/>
              <a:t>Προσδιορίστε </a:t>
            </a:r>
            <a:r>
              <a:rPr lang="en-US" dirty="0" err="1"/>
              <a:t>τι</a:t>
            </a:r>
            <a:r>
              <a:rPr lang="en-US" dirty="0"/>
              <a:t> </a:t>
            </a:r>
            <a:r>
              <a:rPr lang="en-US" dirty="0" err="1"/>
              <a:t>λειτούργησε</a:t>
            </a:r>
            <a:r>
              <a:rPr lang="en-US" dirty="0"/>
              <a:t> κα</a:t>
            </a:r>
            <a:r>
              <a:rPr lang="en-US" dirty="0" err="1"/>
              <a:t>λά</a:t>
            </a:r>
            <a:r>
              <a:rPr lang="en-US" dirty="0"/>
              <a:t> και </a:t>
            </a:r>
            <a:r>
              <a:rPr lang="en-US" dirty="0" err="1"/>
              <a:t>σημειώστε</a:t>
            </a:r>
            <a:r>
              <a:rPr lang="en-US" dirty="0"/>
              <a:t> </a:t>
            </a:r>
            <a:r>
              <a:rPr lang="en-US" dirty="0" err="1"/>
              <a:t>τυχόν</a:t>
            </a:r>
            <a:r>
              <a:rPr lang="en-US" dirty="0"/>
              <a:t> π</a:t>
            </a:r>
            <a:r>
              <a:rPr lang="en-US" dirty="0" err="1"/>
              <a:t>ροκλήσεις</a:t>
            </a:r>
            <a:r>
              <a:rPr lang="en-US" dirty="0"/>
              <a:t> π</a:t>
            </a:r>
            <a:r>
              <a:rPr lang="en-US" dirty="0" err="1"/>
              <a:t>ου</a:t>
            </a:r>
            <a:r>
              <a:rPr lang="en-US" dirty="0"/>
              <a:t> α</a:t>
            </a:r>
            <a:r>
              <a:rPr lang="en-US" dirty="0" err="1"/>
              <a:t>ντιμετω</a:t>
            </a:r>
            <a:r>
              <a:rPr lang="en-US" dirty="0"/>
              <a:t>πίσατε και τις ενέργειες που πρέπει να κάνετε για να παραμείνετε στον σωστό δρόμο.</a:t>
            </a:r>
            <a:endParaRPr dirty="0"/>
          </a:p>
          <a:p>
            <a:pPr marL="614363" lvl="0" indent="-342899" algn="l" rtl="0">
              <a:lnSpc>
                <a:spcPct val="90000"/>
              </a:lnSpc>
              <a:spcBef>
                <a:spcPts val="1000"/>
              </a:spcBef>
              <a:spcAft>
                <a:spcPts val="0"/>
              </a:spcAft>
              <a:buSzPts val="1800"/>
              <a:buFont typeface="Arial"/>
              <a:buChar char="•"/>
            </a:pPr>
            <a:r>
              <a:rPr lang="en-US" dirty="0" err="1"/>
              <a:t>Προτείνετε</a:t>
            </a:r>
            <a:r>
              <a:rPr lang="en-US" dirty="0"/>
              <a:t> </a:t>
            </a:r>
            <a:r>
              <a:rPr lang="en-US" b="1" dirty="0"/>
              <a:t>π</a:t>
            </a:r>
            <a:r>
              <a:rPr lang="en-US" b="1" dirty="0" err="1"/>
              <a:t>ροσ</a:t>
            </a:r>
            <a:r>
              <a:rPr lang="en-US" b="1" dirty="0"/>
              <a:t>αρμογές </a:t>
            </a:r>
            <a:r>
              <a:rPr lang="en-US" dirty="0"/>
              <a:t>με βάση τις αναστοχαστικές σας σκέψεις στο </a:t>
            </a:r>
            <a:r>
              <a:rPr lang="en-US" b="1" dirty="0"/>
              <a:t>Εξατομικευμένο Σχέδιο Δράσης </a:t>
            </a:r>
            <a:r>
              <a:rPr lang="en-US" b="1" dirty="0" smtClean="0"/>
              <a:t>τ</a:t>
            </a:r>
            <a:r>
              <a:rPr lang="el-GR" b="1" dirty="0" smtClean="0"/>
              <a:t>ου</a:t>
            </a:r>
            <a:r>
              <a:rPr lang="en-US" b="1" dirty="0" smtClean="0"/>
              <a:t> </a:t>
            </a:r>
            <a:r>
              <a:rPr lang="el-GR" b="1" dirty="0" smtClean="0"/>
              <a:t>Κεφαλαίου</a:t>
            </a:r>
            <a:r>
              <a:rPr lang="en-US" b="1" dirty="0" smtClean="0"/>
              <a:t> </a:t>
            </a:r>
            <a:r>
              <a:rPr lang="en-US" b="1" dirty="0"/>
              <a:t>2.1</a:t>
            </a:r>
            <a:r>
              <a:rPr lang="en-US" dirty="0"/>
              <a:t>.</a:t>
            </a:r>
            <a:endParaRPr dirty="0"/>
          </a:p>
          <a:p>
            <a:pPr marL="614363" lvl="0" indent="-342899" algn="l" rtl="0">
              <a:lnSpc>
                <a:spcPct val="90000"/>
              </a:lnSpc>
              <a:spcBef>
                <a:spcPts val="1000"/>
              </a:spcBef>
              <a:spcAft>
                <a:spcPts val="0"/>
              </a:spcAft>
              <a:buSzPts val="1800"/>
              <a:buFont typeface="Arial"/>
              <a:buChar char="•"/>
            </a:pPr>
            <a:r>
              <a:rPr lang="en-US" dirty="0" err="1"/>
              <a:t>Μοιρ</a:t>
            </a:r>
            <a:r>
              <a:rPr lang="en-US" dirty="0"/>
              <a:t>αστείτε τις ιδέες σας με συναδέλφους ή μέντορες για να προωθήσετε τη συνεργατική μάθηση και την ανταλλαγή καλών πρακτικών.</a:t>
            </a:r>
            <a:endParaRPr dirty="0"/>
          </a:p>
          <a:p>
            <a:pPr marL="614363" lvl="0" indent="-342899" algn="l" rtl="0">
              <a:lnSpc>
                <a:spcPct val="90000"/>
              </a:lnSpc>
              <a:spcBef>
                <a:spcPts val="1000"/>
              </a:spcBef>
              <a:spcAft>
                <a:spcPts val="0"/>
              </a:spcAft>
              <a:buSzPts val="1800"/>
              <a:buFont typeface="Arial"/>
              <a:buChar char="•"/>
            </a:pPr>
            <a:r>
              <a:rPr lang="en-US" dirty="0" err="1"/>
              <a:t>Αυτό</a:t>
            </a:r>
            <a:r>
              <a:rPr lang="en-US" dirty="0"/>
              <a:t> </a:t>
            </a:r>
            <a:r>
              <a:rPr lang="en-US" dirty="0" err="1"/>
              <a:t>το</a:t>
            </a:r>
            <a:r>
              <a:rPr lang="en-US" dirty="0"/>
              <a:t> </a:t>
            </a:r>
            <a:r>
              <a:rPr lang="en-US" dirty="0" err="1"/>
              <a:t>εργ</a:t>
            </a:r>
            <a:r>
              <a:rPr lang="en-US" dirty="0"/>
              <a:t>αλείο σας βοηθά να διασφαλίσετε ότι οι στρατηγικές σας για την ψηφιακή ευημερία παραμένουν ευέλικτες, σχετικές και αποτελεσματικές καθ' όλη τη διάρκεια του </a:t>
            </a:r>
            <a:r>
              <a:rPr lang="el-GR" dirty="0" err="1" smtClean="0"/>
              <a:t>σχολι</a:t>
            </a:r>
            <a:r>
              <a:rPr lang="en-US" dirty="0" err="1" smtClean="0"/>
              <a:t>κού</a:t>
            </a:r>
            <a:r>
              <a:rPr lang="en-US" dirty="0" smtClean="0"/>
              <a:t> </a:t>
            </a:r>
            <a:r>
              <a:rPr lang="en-US" dirty="0"/>
              <a:t>έτους.</a:t>
            </a:r>
            <a:br>
              <a:rPr lang="en-US" dirty="0"/>
            </a:br>
            <a:endParaRPr dirty="0"/>
          </a:p>
        </p:txBody>
      </p:sp>
    </p:spTree>
    <p:extLst>
      <p:ext uri="{BB962C8B-B14F-4D97-AF65-F5344CB8AC3E}">
        <p14:creationId xmlns:p14="http://schemas.microsoft.com/office/powerpoint/2010/main" val="676872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n-US" sz="2400" b="1" dirty="0" err="1"/>
              <a:t>Ενότητ</a:t>
            </a:r>
            <a:r>
              <a:rPr lang="en-US" sz="2400" b="1" dirty="0"/>
              <a:t>α 2.3 Κατανόηση της </a:t>
            </a:r>
            <a:r>
              <a:rPr lang="el-GR" sz="2400" b="1" dirty="0" smtClean="0"/>
              <a:t>Ψ</a:t>
            </a:r>
            <a:r>
              <a:rPr lang="en-US" sz="2400" b="1" dirty="0" err="1" smtClean="0"/>
              <a:t>ηφι</a:t>
            </a:r>
            <a:r>
              <a:rPr lang="en-US" sz="2400" b="1" dirty="0" smtClean="0"/>
              <a:t>ακής </a:t>
            </a:r>
            <a:r>
              <a:rPr lang="el-GR" sz="2400" b="1" dirty="0"/>
              <a:t>Ε</a:t>
            </a:r>
            <a:r>
              <a:rPr lang="en-US" sz="2400" b="1" dirty="0" err="1" smtClean="0"/>
              <a:t>υημερί</a:t>
            </a:r>
            <a:r>
              <a:rPr lang="en-US" sz="2400" b="1" dirty="0" smtClean="0"/>
              <a:t>ας </a:t>
            </a:r>
            <a:r>
              <a:rPr lang="en-US" sz="2400" b="1" dirty="0"/>
              <a:t>των </a:t>
            </a:r>
            <a:r>
              <a:rPr lang="el-GR" sz="2400" b="1" dirty="0"/>
              <a:t>Μ</a:t>
            </a:r>
            <a:r>
              <a:rPr lang="el-GR" sz="2400" b="1" dirty="0" smtClean="0"/>
              <a:t>αθητών</a:t>
            </a:r>
            <a:r>
              <a:rPr lang="el-GR" sz="2400" b="1" dirty="0" smtClean="0"/>
              <a:t>/-τριών</a:t>
            </a:r>
            <a:r>
              <a:rPr lang="en-US" sz="2400" b="1" dirty="0"/>
              <a:t/>
            </a:r>
            <a:br>
              <a:rPr lang="en-US" sz="2400" b="1" dirty="0"/>
            </a:br>
            <a:endParaRPr sz="2400" b="1" dirty="0"/>
          </a:p>
        </p:txBody>
      </p:sp>
    </p:spTree>
    <p:extLst>
      <p:ext uri="{BB962C8B-B14F-4D97-AF65-F5344CB8AC3E}">
        <p14:creationId xmlns:p14="http://schemas.microsoft.com/office/powerpoint/2010/main" val="191588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a:t>Εισαγωγή </a:t>
            </a:r>
            <a:endParaRPr b="1"/>
          </a:p>
        </p:txBody>
      </p:sp>
      <p:sp>
        <p:nvSpPr>
          <p:cNvPr id="368" name="Google Shape;368;p57"/>
          <p:cNvSpPr txBox="1">
            <a:spLocks noGrp="1"/>
          </p:cNvSpPr>
          <p:nvPr>
            <p:ph type="body" idx="1"/>
          </p:nvPr>
        </p:nvSpPr>
        <p:spPr>
          <a:xfrm>
            <a:off x="97971" y="881743"/>
            <a:ext cx="11332029" cy="5870121"/>
          </a:xfrm>
          <a:prstGeom prst="rect">
            <a:avLst/>
          </a:prstGeom>
          <a:noFill/>
          <a:ln>
            <a:noFill/>
          </a:ln>
        </p:spPr>
        <p:txBody>
          <a:bodyPr spcFirstLastPara="1" wrap="square" lIns="91425" tIns="45700" rIns="91425" bIns="45700" anchor="t" anchorCtr="0">
            <a:noAutofit/>
          </a:bodyPr>
          <a:lstStyle/>
          <a:p>
            <a:pPr marL="271463" lvl="0" indent="-12700" algn="l" rtl="0">
              <a:lnSpc>
                <a:spcPct val="90000"/>
              </a:lnSpc>
              <a:spcBef>
                <a:spcPts val="1000"/>
              </a:spcBef>
              <a:spcAft>
                <a:spcPts val="0"/>
              </a:spcAft>
              <a:buSzPts val="1800"/>
              <a:buNone/>
            </a:pPr>
            <a:endParaRPr sz="2400" dirty="0"/>
          </a:p>
          <a:p>
            <a:pPr marL="271463" lvl="0" indent="-12700" algn="l" rtl="0">
              <a:lnSpc>
                <a:spcPct val="90000"/>
              </a:lnSpc>
              <a:spcBef>
                <a:spcPts val="1000"/>
              </a:spcBef>
              <a:spcAft>
                <a:spcPts val="0"/>
              </a:spcAft>
              <a:buSzPts val="1800"/>
              <a:buNone/>
            </a:pPr>
            <a:r>
              <a:rPr lang="en-US" sz="2400" dirty="0" err="1"/>
              <a:t>Σε</a:t>
            </a:r>
            <a:r>
              <a:rPr lang="en-US" sz="2400" dirty="0"/>
              <a:t> </a:t>
            </a:r>
            <a:r>
              <a:rPr lang="en-US" sz="2400" dirty="0" smtClean="0"/>
              <a:t>α</a:t>
            </a:r>
            <a:r>
              <a:rPr lang="en-US" sz="2400" dirty="0" err="1" smtClean="0"/>
              <a:t>υτ</a:t>
            </a:r>
            <a:r>
              <a:rPr lang="el-GR" sz="2400" dirty="0" smtClean="0"/>
              <a:t>ό</a:t>
            </a:r>
            <a:r>
              <a:rPr lang="en-US" sz="2400" dirty="0" smtClean="0"/>
              <a:t> τ</a:t>
            </a:r>
            <a:r>
              <a:rPr lang="el-GR" sz="2400" dirty="0" smtClean="0"/>
              <a:t>ο</a:t>
            </a:r>
            <a:r>
              <a:rPr lang="en-US" sz="2400" dirty="0" smtClean="0"/>
              <a:t> </a:t>
            </a:r>
            <a:r>
              <a:rPr lang="el-GR" sz="2400" dirty="0" smtClean="0"/>
              <a:t>κεφάλαιο</a:t>
            </a:r>
            <a:r>
              <a:rPr lang="en-US" sz="2400" dirty="0" smtClean="0"/>
              <a:t>, </a:t>
            </a:r>
            <a:r>
              <a:rPr lang="en-US" sz="2400" dirty="0"/>
              <a:t>θα </a:t>
            </a:r>
            <a:r>
              <a:rPr lang="el-GR" sz="2400" dirty="0" err="1" smtClean="0"/>
              <a:t>εξετά</a:t>
            </a:r>
            <a:r>
              <a:rPr lang="en-US" sz="2400" dirty="0" err="1" smtClean="0"/>
              <a:t>σετε</a:t>
            </a:r>
            <a:r>
              <a:rPr lang="en-US" sz="2400" dirty="0" smtClean="0"/>
              <a:t> </a:t>
            </a:r>
            <a:r>
              <a:rPr lang="en-US" sz="2400" dirty="0"/>
              <a:t>πώς τα ψηφιακά περιβάλλοντα επηρεάζουν την ευημερία των </a:t>
            </a:r>
            <a:r>
              <a:rPr lang="el-GR" sz="2400" dirty="0" smtClean="0"/>
              <a:t>μαθητών/-τριών</a:t>
            </a:r>
            <a:r>
              <a:rPr lang="en-US" sz="2400" dirty="0" smtClean="0"/>
              <a:t>.</a:t>
            </a:r>
            <a:r>
              <a:rPr lang="en-US" sz="2400" dirty="0"/>
              <a:t/>
            </a:r>
            <a:br>
              <a:rPr lang="en-US" sz="2400" dirty="0"/>
            </a:br>
            <a:r>
              <a:rPr lang="en-US" sz="2400" dirty="0"/>
              <a:t>Θα </a:t>
            </a:r>
            <a:r>
              <a:rPr lang="en-US" sz="2400" dirty="0" err="1"/>
              <a:t>εργ</a:t>
            </a:r>
            <a:r>
              <a:rPr lang="en-US" sz="2400" dirty="0"/>
              <a:t>αστείτε με τον Δείκτη Ψηφιακής Ευημερίας PERMA για </a:t>
            </a:r>
            <a:r>
              <a:rPr lang="el-GR" sz="2400" dirty="0"/>
              <a:t>Μ</a:t>
            </a:r>
            <a:r>
              <a:rPr lang="el-GR" sz="2400" dirty="0" smtClean="0"/>
              <a:t>αθητές</a:t>
            </a:r>
            <a:r>
              <a:rPr lang="el-GR" sz="2400" dirty="0" smtClean="0"/>
              <a:t>/-</a:t>
            </a:r>
            <a:r>
              <a:rPr lang="el-GR" sz="2400" dirty="0" err="1" smtClean="0"/>
              <a:t>τριες</a:t>
            </a:r>
            <a:r>
              <a:rPr lang="en-US" sz="2400" dirty="0" smtClean="0"/>
              <a:t>, </a:t>
            </a:r>
            <a:r>
              <a:rPr lang="en-US" sz="2400" dirty="0"/>
              <a:t>προκειμένου να προσδιορίσετε τις βασικές ανάγκες και να προσαρμόσετε τις στρατηγικές αξιολόγησης για διαφορετικές ηλικιακές ομάδες.</a:t>
            </a:r>
            <a:endParaRPr dirty="0"/>
          </a:p>
          <a:p>
            <a:pPr marL="457200" marR="0" lvl="0" indent="-228600" algn="l" rtl="0">
              <a:lnSpc>
                <a:spcPct val="90000"/>
              </a:lnSpc>
              <a:spcBef>
                <a:spcPts val="1000"/>
              </a:spcBef>
              <a:spcAft>
                <a:spcPts val="0"/>
              </a:spcAft>
              <a:buClr>
                <a:schemeClr val="dk1"/>
              </a:buClr>
              <a:buSzPts val="1800"/>
              <a:buFont typeface="Arial"/>
              <a:buNone/>
            </a:pPr>
            <a:endParaRPr sz="2400" b="1" dirty="0"/>
          </a:p>
          <a:p>
            <a:pPr marL="457200" marR="0" lvl="0" indent="-228600" algn="l" rtl="0">
              <a:lnSpc>
                <a:spcPct val="90000"/>
              </a:lnSpc>
              <a:spcBef>
                <a:spcPts val="1000"/>
              </a:spcBef>
              <a:spcAft>
                <a:spcPts val="0"/>
              </a:spcAft>
              <a:buClr>
                <a:schemeClr val="dk1"/>
              </a:buClr>
              <a:buSzPts val="1800"/>
              <a:buFont typeface="Arial"/>
              <a:buNone/>
            </a:pPr>
            <a:r>
              <a:rPr lang="el-GR" sz="2400" b="1" dirty="0" smtClean="0"/>
              <a:t>Συγκεκριμένα, θ</a:t>
            </a:r>
            <a:r>
              <a:rPr lang="en-US" sz="2400" b="1" dirty="0" smtClean="0"/>
              <a:t>α </a:t>
            </a:r>
            <a:r>
              <a:rPr lang="el-GR" sz="2400" b="1" dirty="0" smtClean="0"/>
              <a:t>σας </a:t>
            </a:r>
            <a:r>
              <a:rPr lang="en-US" sz="2400" b="1" dirty="0" smtClean="0"/>
              <a:t>πα</a:t>
            </a:r>
            <a:r>
              <a:rPr lang="en-US" sz="2400" b="1" dirty="0" err="1" smtClean="0"/>
              <a:t>ρουσιάσουμε</a:t>
            </a:r>
            <a:r>
              <a:rPr lang="en-US" sz="2400" b="1" dirty="0"/>
              <a:t>:</a:t>
            </a:r>
            <a:r>
              <a:rPr lang="en-US" sz="2400" dirty="0"/>
              <a:t/>
            </a:r>
            <a:br>
              <a:rPr lang="en-US" sz="2400" dirty="0"/>
            </a:br>
            <a:r>
              <a:rPr lang="en-US" sz="2400" dirty="0"/>
              <a:t>• </a:t>
            </a:r>
            <a:r>
              <a:rPr lang="en-US" sz="2400" dirty="0" err="1"/>
              <a:t>Πώς</a:t>
            </a:r>
            <a:r>
              <a:rPr lang="en-US" sz="2400" dirty="0"/>
              <a:t> να </a:t>
            </a:r>
            <a:r>
              <a:rPr lang="en-US" sz="2400" dirty="0" err="1"/>
              <a:t>χρησιμο</a:t>
            </a:r>
            <a:r>
              <a:rPr lang="en-US" sz="2400" dirty="0"/>
              <a:t>ποιείτε τον δείκτη </a:t>
            </a:r>
            <a:r>
              <a:rPr lang="el-GR" sz="2400" dirty="0" smtClean="0"/>
              <a:t>για μαθητές/-</a:t>
            </a:r>
            <a:r>
              <a:rPr lang="el-GR" sz="2400" dirty="0" err="1" smtClean="0"/>
              <a:t>τριες</a:t>
            </a:r>
            <a:r>
              <a:rPr lang="el-GR" sz="2400" dirty="0" smtClean="0"/>
              <a:t>.</a:t>
            </a:r>
            <a:r>
              <a:rPr lang="en-US" sz="2400" dirty="0"/>
              <a:t/>
            </a:r>
            <a:br>
              <a:rPr lang="en-US" sz="2400" dirty="0"/>
            </a:br>
            <a:r>
              <a:rPr lang="en-US" sz="2400" dirty="0"/>
              <a:t>• Ένα εργαλείο παρατήρησης </a:t>
            </a:r>
            <a:r>
              <a:rPr lang="en-US" sz="2400" dirty="0" smtClean="0"/>
              <a:t>τη</a:t>
            </a:r>
            <a:r>
              <a:rPr lang="el-GR" sz="2400" dirty="0" smtClean="0"/>
              <a:t>ς</a:t>
            </a:r>
            <a:r>
              <a:rPr lang="en-US" sz="2400" dirty="0" smtClean="0"/>
              <a:t> </a:t>
            </a:r>
            <a:r>
              <a:rPr lang="en-US" sz="2400" dirty="0" err="1" smtClean="0"/>
              <a:t>τάξη</a:t>
            </a:r>
            <a:r>
              <a:rPr lang="el-GR" sz="2400" dirty="0" smtClean="0"/>
              <a:t>ς</a:t>
            </a:r>
            <a:r>
              <a:rPr lang="en-US" sz="2400" dirty="0" smtClean="0"/>
              <a:t> </a:t>
            </a:r>
            <a:r>
              <a:rPr lang="en-US" sz="2400" dirty="0"/>
              <a:t>για την κατανόηση των ψηφιακών συμπεριφορών των </a:t>
            </a:r>
            <a:r>
              <a:rPr lang="el-GR" sz="2400" dirty="0" smtClean="0"/>
              <a:t>μαθητών/-</a:t>
            </a:r>
            <a:r>
              <a:rPr lang="el-GR" sz="2400" dirty="0" smtClean="0"/>
              <a:t>τριών.</a:t>
            </a:r>
            <a:r>
              <a:rPr lang="en-US" sz="2400" dirty="0"/>
              <a:t/>
            </a:r>
            <a:br>
              <a:rPr lang="en-US" sz="2400" dirty="0"/>
            </a:br>
            <a:r>
              <a:rPr lang="en-US" sz="2400" dirty="0"/>
              <a:t>• Κα</a:t>
            </a:r>
            <a:r>
              <a:rPr lang="en-US" sz="2400" dirty="0" err="1"/>
              <a:t>τευθυντήριες</a:t>
            </a:r>
            <a:r>
              <a:rPr lang="en-US" sz="2400" dirty="0"/>
              <a:t> </a:t>
            </a:r>
            <a:r>
              <a:rPr lang="en-US" sz="2400" dirty="0" err="1"/>
              <a:t>ερωτήσεις</a:t>
            </a:r>
            <a:r>
              <a:rPr lang="en-US" sz="2400" dirty="0"/>
              <a:t> π</a:t>
            </a:r>
            <a:r>
              <a:rPr lang="en-US" sz="2400" dirty="0" err="1"/>
              <a:t>ου</a:t>
            </a:r>
            <a:r>
              <a:rPr lang="en-US" sz="2400" dirty="0"/>
              <a:t> υπ</a:t>
            </a:r>
            <a:r>
              <a:rPr lang="en-US" sz="2400" dirty="0" err="1"/>
              <a:t>οστηρίζουν</a:t>
            </a:r>
            <a:r>
              <a:rPr lang="en-US" sz="2400" dirty="0"/>
              <a:t> </a:t>
            </a:r>
            <a:r>
              <a:rPr lang="en-US" sz="2400" dirty="0" err="1"/>
              <a:t>τη</a:t>
            </a:r>
            <a:r>
              <a:rPr lang="en-US" sz="2400" dirty="0"/>
              <a:t> </a:t>
            </a:r>
            <a:r>
              <a:rPr lang="en-US" sz="2400" dirty="0" err="1"/>
              <a:t>συζήτηση</a:t>
            </a:r>
            <a:r>
              <a:rPr lang="en-US" sz="2400" dirty="0"/>
              <a:t> </a:t>
            </a:r>
            <a:r>
              <a:rPr lang="en-US" sz="2400" dirty="0" err="1"/>
              <a:t>σχετικά</a:t>
            </a:r>
            <a:r>
              <a:rPr lang="en-US" sz="2400" dirty="0"/>
              <a:t> </a:t>
            </a:r>
            <a:r>
              <a:rPr lang="en-US" sz="2400" dirty="0" err="1"/>
              <a:t>με</a:t>
            </a:r>
            <a:r>
              <a:rPr lang="en-US" sz="2400" dirty="0"/>
              <a:t> </a:t>
            </a:r>
            <a:r>
              <a:rPr lang="en-US" sz="2400" dirty="0" err="1"/>
              <a:t>τις</a:t>
            </a:r>
            <a:r>
              <a:rPr lang="en-US" sz="2400" dirty="0"/>
              <a:t> </a:t>
            </a:r>
            <a:r>
              <a:rPr lang="en-US" sz="2400" dirty="0" err="1"/>
              <a:t>ψηφι</a:t>
            </a:r>
            <a:r>
              <a:rPr lang="en-US" sz="2400" dirty="0"/>
              <a:t>ακές συνήθειες και την ευημερία των </a:t>
            </a:r>
            <a:r>
              <a:rPr lang="el-GR" sz="2400" dirty="0" smtClean="0"/>
              <a:t>μαθητών/-</a:t>
            </a:r>
            <a:r>
              <a:rPr lang="el-GR" sz="2400" dirty="0" smtClean="0"/>
              <a:t>τριών.</a:t>
            </a:r>
            <a:endParaRPr dirty="0"/>
          </a:p>
          <a:p>
            <a:pPr marL="457200" marR="0" lvl="0" indent="-228600" algn="l" rtl="0">
              <a:lnSpc>
                <a:spcPct val="90000"/>
              </a:lnSpc>
              <a:spcBef>
                <a:spcPts val="1000"/>
              </a:spcBef>
              <a:spcAft>
                <a:spcPts val="0"/>
              </a:spcAft>
              <a:buClr>
                <a:schemeClr val="dk1"/>
              </a:buClr>
              <a:buSzPts val="1800"/>
              <a:buFont typeface="Arial"/>
              <a:buNone/>
            </a:pPr>
            <a:r>
              <a:rPr lang="en-US" dirty="0"/>
              <a:t/>
            </a:r>
            <a:br>
              <a:rPr lang="en-US" dirty="0"/>
            </a:br>
            <a:endParaRPr dirty="0"/>
          </a:p>
        </p:txBody>
      </p:sp>
    </p:spTree>
    <p:extLst>
      <p:ext uri="{BB962C8B-B14F-4D97-AF65-F5344CB8AC3E}">
        <p14:creationId xmlns:p14="http://schemas.microsoft.com/office/powerpoint/2010/main" val="34243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Χρήση</a:t>
            </a:r>
            <a:r>
              <a:rPr lang="en-US" sz="2800" b="1" dirty="0"/>
              <a:t> </a:t>
            </a:r>
            <a:r>
              <a:rPr lang="en-US" sz="2800" b="1" dirty="0" err="1"/>
              <a:t>του</a:t>
            </a:r>
            <a:r>
              <a:rPr lang="en-US" sz="2800" b="1" dirty="0"/>
              <a:t> </a:t>
            </a:r>
            <a:r>
              <a:rPr lang="en-US" sz="2800" b="1" dirty="0" err="1"/>
              <a:t>Δείκτη</a:t>
            </a:r>
            <a:r>
              <a:rPr lang="en-US" sz="2800" b="1" dirty="0"/>
              <a:t> </a:t>
            </a:r>
            <a:r>
              <a:rPr lang="en-US" sz="2800" b="1" dirty="0" err="1"/>
              <a:t>Ψηφι</a:t>
            </a:r>
            <a:r>
              <a:rPr lang="en-US" sz="2800" b="1" dirty="0"/>
              <a:t>ακής Ευημερίας PERMA για </a:t>
            </a:r>
            <a:r>
              <a:rPr lang="el-GR" sz="2800" b="1" dirty="0"/>
              <a:t>Μ</a:t>
            </a:r>
            <a:r>
              <a:rPr lang="el-GR" sz="2800" b="1" dirty="0" smtClean="0"/>
              <a:t>αθητές</a:t>
            </a:r>
            <a:r>
              <a:rPr lang="el-GR" sz="2800" b="1" dirty="0" smtClean="0"/>
              <a:t>/-</a:t>
            </a:r>
            <a:r>
              <a:rPr lang="el-GR" sz="2800" b="1" dirty="0" err="1" smtClean="0"/>
              <a:t>τριες</a:t>
            </a:r>
            <a:endParaRPr sz="2800" b="1" dirty="0"/>
          </a:p>
        </p:txBody>
      </p:sp>
      <p:sp>
        <p:nvSpPr>
          <p:cNvPr id="375" name="Google Shape;375;p5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71463" lvl="0" indent="-12700" algn="l" rtl="0">
              <a:lnSpc>
                <a:spcPct val="90000"/>
              </a:lnSpc>
              <a:spcBef>
                <a:spcPts val="1000"/>
              </a:spcBef>
              <a:spcAft>
                <a:spcPts val="0"/>
              </a:spcAft>
              <a:buSzPts val="1800"/>
              <a:buNone/>
            </a:pPr>
            <a:r>
              <a:rPr lang="en-US" sz="1900" dirty="0"/>
              <a:t>Ο </a:t>
            </a:r>
            <a:r>
              <a:rPr lang="el-GR" sz="1900" dirty="0" err="1"/>
              <a:t>Δ</a:t>
            </a:r>
            <a:r>
              <a:rPr lang="en-US" sz="1900" dirty="0" err="1" smtClean="0"/>
              <a:t>είκτης</a:t>
            </a:r>
            <a:r>
              <a:rPr lang="en-US" sz="1900" dirty="0" smtClean="0"/>
              <a:t> </a:t>
            </a:r>
            <a:r>
              <a:rPr lang="el-GR" sz="1900" dirty="0" err="1"/>
              <a:t>Ψ</a:t>
            </a:r>
            <a:r>
              <a:rPr lang="en-US" sz="1900" dirty="0" err="1" smtClean="0"/>
              <a:t>ηφι</a:t>
            </a:r>
            <a:r>
              <a:rPr lang="en-US" sz="1900" dirty="0" smtClean="0"/>
              <a:t>ακής </a:t>
            </a:r>
            <a:r>
              <a:rPr lang="el-GR" sz="1900" dirty="0"/>
              <a:t>Ε</a:t>
            </a:r>
            <a:r>
              <a:rPr lang="en-US" sz="1900" dirty="0" err="1" smtClean="0"/>
              <a:t>υημερί</a:t>
            </a:r>
            <a:r>
              <a:rPr lang="en-US" sz="1900" dirty="0" smtClean="0"/>
              <a:t>ας </a:t>
            </a:r>
            <a:r>
              <a:rPr lang="en-US" sz="1900" dirty="0"/>
              <a:t>PERMA για </a:t>
            </a:r>
            <a:r>
              <a:rPr lang="el-GR" sz="1900" dirty="0"/>
              <a:t>Μ</a:t>
            </a:r>
            <a:r>
              <a:rPr lang="el-GR" sz="1900" dirty="0" smtClean="0"/>
              <a:t>αθητές</a:t>
            </a:r>
            <a:r>
              <a:rPr lang="el-GR" sz="1900" dirty="0" smtClean="0"/>
              <a:t>/-</a:t>
            </a:r>
            <a:r>
              <a:rPr lang="el-GR" sz="1900" dirty="0" err="1" smtClean="0"/>
              <a:t>τριες</a:t>
            </a:r>
            <a:r>
              <a:rPr lang="en-US" sz="1900" dirty="0" smtClean="0"/>
              <a:t> </a:t>
            </a:r>
            <a:r>
              <a:rPr lang="en-US" sz="1900" dirty="0"/>
              <a:t>β</a:t>
            </a:r>
            <a:r>
              <a:rPr lang="en-US" sz="1900" dirty="0" err="1"/>
              <a:t>οηθά</a:t>
            </a:r>
            <a:r>
              <a:rPr lang="en-US" sz="1900" dirty="0"/>
              <a:t> </a:t>
            </a:r>
            <a:r>
              <a:rPr lang="en-US" sz="1900" dirty="0" err="1"/>
              <a:t>στον</a:t>
            </a:r>
            <a:r>
              <a:rPr lang="en-US" sz="1900" dirty="0"/>
              <a:t> </a:t>
            </a:r>
            <a:r>
              <a:rPr lang="en-US" sz="1900" dirty="0" err="1"/>
              <a:t>εντο</a:t>
            </a:r>
            <a:r>
              <a:rPr lang="en-US" sz="1900" dirty="0"/>
              <a:t>πισμό των δυνατών σημείων και των τομέων που χρήζουν βελτίωσης σε όλες τις διαστάσεις του PERMA. Μπ</a:t>
            </a:r>
            <a:r>
              <a:rPr lang="en-US" sz="1900" dirty="0" err="1"/>
              <a:t>ορεί</a:t>
            </a:r>
            <a:r>
              <a:rPr lang="en-US" sz="1900" dirty="0"/>
              <a:t> να </a:t>
            </a:r>
            <a:r>
              <a:rPr lang="en-US" sz="1900" dirty="0" err="1"/>
              <a:t>χρησιμο</a:t>
            </a:r>
            <a:r>
              <a:rPr lang="en-US" sz="1900" dirty="0"/>
              <a:t>ποιηθεί στην αρχή, στη μέση και στο τέλος ενός </a:t>
            </a:r>
            <a:r>
              <a:rPr lang="el-GR" sz="1900" dirty="0" err="1" smtClean="0"/>
              <a:t>τρι</a:t>
            </a:r>
            <a:r>
              <a:rPr lang="en-US" sz="1900" dirty="0" err="1" smtClean="0"/>
              <a:t>μήνου</a:t>
            </a:r>
            <a:r>
              <a:rPr lang="el-GR" sz="1900" dirty="0" smtClean="0"/>
              <a:t>/</a:t>
            </a:r>
            <a:r>
              <a:rPr lang="el-GR" sz="1900" dirty="0" err="1" smtClean="0"/>
              <a:t>τετραμήνου</a:t>
            </a:r>
            <a:r>
              <a:rPr lang="en-US" sz="1900" dirty="0" smtClean="0"/>
              <a:t> </a:t>
            </a:r>
            <a:r>
              <a:rPr lang="en-US" sz="1900" dirty="0"/>
              <a:t>για την παρακολούθηση της προόδου.</a:t>
            </a:r>
            <a:endParaRPr sz="1900" dirty="0"/>
          </a:p>
          <a:p>
            <a:pPr marL="271463" lvl="0" indent="-12700" algn="l" rtl="0">
              <a:lnSpc>
                <a:spcPct val="90000"/>
              </a:lnSpc>
              <a:spcBef>
                <a:spcPts val="1000"/>
              </a:spcBef>
              <a:spcAft>
                <a:spcPts val="0"/>
              </a:spcAft>
              <a:buSzPts val="1800"/>
              <a:buNone/>
            </a:pPr>
            <a:r>
              <a:rPr lang="en-US" sz="1900" b="1" dirty="0" err="1"/>
              <a:t>Πώς</a:t>
            </a:r>
            <a:r>
              <a:rPr lang="en-US" sz="1900" b="1" dirty="0"/>
              <a:t> να </a:t>
            </a:r>
            <a:r>
              <a:rPr lang="en-US" sz="1900" b="1" dirty="0" err="1"/>
              <a:t>χρησιμο</a:t>
            </a:r>
            <a:r>
              <a:rPr lang="en-US" sz="1900" b="1" dirty="0"/>
              <a:t>ποιήσετε τον </a:t>
            </a:r>
            <a:r>
              <a:rPr lang="el-GR" sz="1900" b="1" dirty="0" smtClean="0"/>
              <a:t>Δ</a:t>
            </a:r>
            <a:r>
              <a:rPr lang="en-US" sz="1900" b="1" dirty="0" err="1" smtClean="0"/>
              <a:t>είκτη</a:t>
            </a:r>
            <a:r>
              <a:rPr lang="en-US" sz="1900" b="1" dirty="0"/>
              <a:t>:</a:t>
            </a:r>
            <a:r>
              <a:rPr lang="en-US" sz="1900" dirty="0"/>
              <a:t/>
            </a:r>
            <a:br>
              <a:rPr lang="en-US" sz="1900" dirty="0"/>
            </a:br>
            <a:r>
              <a:rPr lang="en-US" sz="1900" dirty="0"/>
              <a:t>• Χρησιμοποιήστε τον ως εργαλείο συζήτησης, όχι για </a:t>
            </a:r>
            <a:r>
              <a:rPr lang="en-US" sz="1900" dirty="0" smtClean="0"/>
              <a:t>βαθμολόγηση</a:t>
            </a:r>
            <a:r>
              <a:rPr lang="el-GR" sz="1900" dirty="0" smtClean="0"/>
              <a:t>.</a:t>
            </a:r>
            <a:r>
              <a:rPr lang="en-US" sz="1900" dirty="0"/>
              <a:t/>
            </a:r>
            <a:br>
              <a:rPr lang="en-US" sz="1900" dirty="0"/>
            </a:br>
            <a:r>
              <a:rPr lang="en-US" sz="1900" dirty="0"/>
              <a:t>• </a:t>
            </a:r>
            <a:r>
              <a:rPr lang="en-US" sz="1900" dirty="0" err="1"/>
              <a:t>Ενθ</a:t>
            </a:r>
            <a:r>
              <a:rPr lang="en-US" sz="1900" dirty="0"/>
              <a:t>αρρύνετε </a:t>
            </a:r>
            <a:r>
              <a:rPr lang="en-US" sz="1900" dirty="0" smtClean="0"/>
              <a:t>τους</a:t>
            </a:r>
            <a:r>
              <a:rPr lang="el-GR" sz="1900" dirty="0" smtClean="0"/>
              <a:t>/τις</a:t>
            </a:r>
            <a:r>
              <a:rPr lang="en-US" sz="1900" dirty="0" smtClean="0"/>
              <a:t> </a:t>
            </a:r>
            <a:r>
              <a:rPr lang="el-GR" sz="1900" dirty="0" smtClean="0"/>
              <a:t>μαθητές/-</a:t>
            </a:r>
            <a:r>
              <a:rPr lang="el-GR" sz="1900" dirty="0" err="1" smtClean="0"/>
              <a:t>τριες</a:t>
            </a:r>
            <a:r>
              <a:rPr lang="en-US" sz="1900" dirty="0" smtClean="0"/>
              <a:t> </a:t>
            </a:r>
            <a:r>
              <a:rPr lang="en-US" sz="1900" dirty="0"/>
              <a:t>να </a:t>
            </a:r>
            <a:r>
              <a:rPr lang="en-US" sz="1900" dirty="0" smtClean="0"/>
              <a:t>ανα</a:t>
            </a:r>
            <a:r>
              <a:rPr lang="el-GR" sz="1900" dirty="0" err="1" smtClean="0"/>
              <a:t>στοχα</a:t>
            </a:r>
            <a:r>
              <a:rPr lang="en-US" sz="1900" dirty="0" err="1" smtClean="0"/>
              <a:t>στούν</a:t>
            </a:r>
            <a:r>
              <a:rPr lang="en-US" sz="1900" dirty="0" smtClean="0"/>
              <a:t> </a:t>
            </a:r>
            <a:r>
              <a:rPr lang="el-GR" sz="1900" dirty="0" smtClean="0"/>
              <a:t>σχετικά με </a:t>
            </a:r>
            <a:r>
              <a:rPr lang="en-US" sz="1900" dirty="0" err="1" smtClean="0"/>
              <a:t>τις</a:t>
            </a:r>
            <a:r>
              <a:rPr lang="en-US" sz="1900" dirty="0" smtClean="0"/>
              <a:t> </a:t>
            </a:r>
            <a:r>
              <a:rPr lang="en-US" sz="1900" dirty="0"/>
              <a:t>βα</a:t>
            </a:r>
            <a:r>
              <a:rPr lang="en-US" sz="1900" dirty="0" err="1"/>
              <a:t>θμολογίες</a:t>
            </a:r>
            <a:r>
              <a:rPr lang="en-US" sz="1900" dirty="0"/>
              <a:t> τους και να </a:t>
            </a:r>
            <a:r>
              <a:rPr lang="en-US" sz="1900" dirty="0" err="1"/>
              <a:t>θέσουν</a:t>
            </a:r>
            <a:r>
              <a:rPr lang="en-US" sz="1900" dirty="0"/>
              <a:t> π</a:t>
            </a:r>
            <a:r>
              <a:rPr lang="en-US" sz="1900" dirty="0" err="1"/>
              <a:t>ροσω</a:t>
            </a:r>
            <a:r>
              <a:rPr lang="en-US" sz="1900" dirty="0"/>
              <a:t>πικούς </a:t>
            </a:r>
            <a:r>
              <a:rPr lang="en-US" sz="1900" dirty="0" smtClean="0"/>
              <a:t>στόχους</a:t>
            </a:r>
            <a:r>
              <a:rPr lang="el-GR" sz="1900" dirty="0" smtClean="0"/>
              <a:t>.</a:t>
            </a:r>
            <a:r>
              <a:rPr lang="en-US" sz="1900" dirty="0"/>
              <a:t/>
            </a:r>
            <a:br>
              <a:rPr lang="en-US" sz="1900" dirty="0"/>
            </a:br>
            <a:r>
              <a:rPr lang="en-US" sz="1900" dirty="0"/>
              <a:t>• Συνδυάστε τα αποτελέσματα με παρατηρήσεις και συζητήσεις για μια πληρέστερη </a:t>
            </a:r>
            <a:r>
              <a:rPr lang="en-US" sz="1900" dirty="0" smtClean="0"/>
              <a:t>εικόνα</a:t>
            </a:r>
            <a:r>
              <a:rPr lang="el-GR" sz="1900" dirty="0" smtClean="0"/>
              <a:t>.</a:t>
            </a:r>
            <a:endParaRPr sz="1900" dirty="0"/>
          </a:p>
          <a:p>
            <a:pPr marL="457200" marR="0" lvl="0" indent="-228600" algn="l" rtl="0">
              <a:lnSpc>
                <a:spcPct val="90000"/>
              </a:lnSpc>
              <a:spcBef>
                <a:spcPts val="1000"/>
              </a:spcBef>
              <a:spcAft>
                <a:spcPts val="0"/>
              </a:spcAft>
              <a:buClr>
                <a:schemeClr val="dk1"/>
              </a:buClr>
              <a:buSzPts val="1800"/>
              <a:buFont typeface="Arial"/>
              <a:buNone/>
            </a:pPr>
            <a:endParaRPr sz="1900" dirty="0"/>
          </a:p>
          <a:p>
            <a:pPr marL="457200" marR="0" lvl="0" indent="-228600" algn="l" rtl="0">
              <a:lnSpc>
                <a:spcPct val="90000"/>
              </a:lnSpc>
              <a:spcBef>
                <a:spcPts val="1000"/>
              </a:spcBef>
              <a:spcAft>
                <a:spcPts val="0"/>
              </a:spcAft>
              <a:buClr>
                <a:schemeClr val="dk1"/>
              </a:buClr>
              <a:buSzPts val="1800"/>
              <a:buFont typeface="Arial"/>
              <a:buNone/>
            </a:pPr>
            <a:endParaRPr sz="1900" dirty="0"/>
          </a:p>
        </p:txBody>
      </p:sp>
      <p:graphicFrame>
        <p:nvGraphicFramePr>
          <p:cNvPr id="376" name="Google Shape;376;p58"/>
          <p:cNvGraphicFramePr/>
          <p:nvPr>
            <p:extLst>
              <p:ext uri="{D42A27DB-BD31-4B8C-83A1-F6EECF244321}">
                <p14:modId xmlns:p14="http://schemas.microsoft.com/office/powerpoint/2010/main" val="1909762768"/>
              </p:ext>
            </p:extLst>
          </p:nvPr>
        </p:nvGraphicFramePr>
        <p:xfrm>
          <a:off x="531342" y="3627708"/>
          <a:ext cx="11058300" cy="3286265"/>
        </p:xfrm>
        <a:graphic>
          <a:graphicData uri="http://schemas.openxmlformats.org/drawingml/2006/table">
            <a:tbl>
              <a:tblPr>
                <a:noFill/>
              </a:tblPr>
              <a:tblGrid>
                <a:gridCol w="3686100"/>
                <a:gridCol w="3686100"/>
                <a:gridCol w="3686100"/>
              </a:tblGrid>
              <a:tr h="43820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Εύρος</a:t>
                      </a:r>
                      <a:r>
                        <a:rPr lang="en-US" sz="1800" b="1" u="none" strike="noStrike" cap="none" dirty="0"/>
                        <a:t> </a:t>
                      </a:r>
                      <a:r>
                        <a:rPr lang="el-GR" sz="1800" b="1" u="none" strike="noStrike" cap="none" dirty="0" smtClean="0"/>
                        <a:t>Β</a:t>
                      </a:r>
                      <a:r>
                        <a:rPr lang="en-US" sz="1800" b="1" u="none" strike="noStrike" cap="none" dirty="0" smtClean="0"/>
                        <a:t>α</a:t>
                      </a:r>
                      <a:r>
                        <a:rPr lang="en-US" sz="1800" b="1" u="none" strike="noStrike" cap="none" dirty="0" err="1" smtClean="0"/>
                        <a:t>θμολογί</a:t>
                      </a:r>
                      <a:r>
                        <a:rPr lang="en-US" sz="1800" b="1" u="none" strike="noStrike" cap="none" dirty="0" smtClean="0"/>
                        <a:t>ας</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Σημ</a:t>
                      </a:r>
                      <a:r>
                        <a:rPr lang="en-US" sz="1800" b="1" u="none" strike="noStrike" cap="none" dirty="0"/>
                        <a:t>ασία</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a:t>Τι </a:t>
                      </a:r>
                      <a:r>
                        <a:rPr lang="el-GR" sz="1800" b="1" u="none" strike="noStrike" cap="none" dirty="0" smtClean="0"/>
                        <a:t>Ν</a:t>
                      </a:r>
                      <a:r>
                        <a:rPr lang="en-US" sz="1800" b="1" u="none" strike="noStrike" cap="none" dirty="0" smtClean="0"/>
                        <a:t>α </a:t>
                      </a:r>
                      <a:r>
                        <a:rPr lang="el-GR" sz="1800" b="1" u="none" strike="noStrike" cap="none" dirty="0" smtClean="0"/>
                        <a:t>Κ</a:t>
                      </a:r>
                      <a:r>
                        <a:rPr lang="en-US" sz="1800" b="1" u="none" strike="noStrike" cap="none" dirty="0" err="1" smtClean="0"/>
                        <a:t>άνετε</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8938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a:t>4–5 (</a:t>
                      </a:r>
                      <a:r>
                        <a:rPr lang="en-US" sz="1800" b="1" u="none" strike="noStrike" cap="none" dirty="0" err="1" smtClean="0"/>
                        <a:t>Υψηλ</a:t>
                      </a:r>
                      <a:r>
                        <a:rPr lang="el-GR" sz="1800" b="1" u="none" strike="noStrike" cap="none" dirty="0" smtClean="0"/>
                        <a:t>ή</a:t>
                      </a:r>
                      <a:r>
                        <a:rPr lang="en-US" sz="1800" b="1" u="none" strike="noStrike" cap="none" dirty="0" smtClean="0"/>
                        <a:t>)</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Ισχυρές</a:t>
                      </a:r>
                      <a:r>
                        <a:rPr lang="en-US" sz="1800" u="none" strike="noStrike" cap="none" dirty="0"/>
                        <a:t> πρα</a:t>
                      </a:r>
                      <a:r>
                        <a:rPr lang="en-US" sz="1800" u="none" strike="noStrike" cap="none" dirty="0" err="1"/>
                        <a:t>κτικές</a:t>
                      </a:r>
                      <a:r>
                        <a:rPr lang="en-US" sz="1800" u="none" strike="noStrike" cap="none" dirty="0"/>
                        <a:t> </a:t>
                      </a:r>
                      <a:r>
                        <a:rPr lang="en-US" sz="1800" u="none" strike="noStrike" cap="none" dirty="0" err="1"/>
                        <a:t>ψηφι</a:t>
                      </a:r>
                      <a:r>
                        <a:rPr lang="en-US" sz="1800" u="none" strike="noStrike" cap="none" dirty="0"/>
                        <a:t>ακής </a:t>
                      </a:r>
                      <a:r>
                        <a:rPr lang="en-US" sz="1800" u="none" strike="noStrike" cap="none" dirty="0" smtClean="0"/>
                        <a:t>ευημερίας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Ενθ</a:t>
                      </a:r>
                      <a:r>
                        <a:rPr lang="en-US" sz="1800" u="none" strike="noStrike" cap="none" dirty="0"/>
                        <a:t>αρρύνετε τη συνέχιση. </a:t>
                      </a:r>
                      <a:r>
                        <a:rPr lang="el-GR" sz="1800" u="none" strike="noStrike" cap="none" dirty="0" err="1" smtClean="0"/>
                        <a:t>Ζητή</a:t>
                      </a:r>
                      <a:r>
                        <a:rPr lang="en-US" sz="1800" u="none" strike="noStrike" cap="none" dirty="0" err="1" smtClean="0"/>
                        <a:t>στε</a:t>
                      </a:r>
                      <a:r>
                        <a:rPr lang="en-US" sz="1800" u="none" strike="noStrike" cap="none" dirty="0" smtClean="0"/>
                        <a:t> </a:t>
                      </a:r>
                      <a:r>
                        <a:rPr lang="el-GR" sz="1800" u="none" strike="noStrike" cap="none" dirty="0" smtClean="0"/>
                        <a:t>από </a:t>
                      </a:r>
                      <a:r>
                        <a:rPr lang="en-US" sz="1800" u="none" strike="noStrike" cap="none" dirty="0" smtClean="0"/>
                        <a:t>τους</a:t>
                      </a:r>
                      <a:r>
                        <a:rPr lang="el-GR" sz="1800" u="none" strike="noStrike" cap="none" dirty="0" smtClean="0"/>
                        <a:t>/τις</a:t>
                      </a:r>
                      <a:r>
                        <a:rPr lang="en-US" sz="1800" u="none" strike="noStrike" cap="none" dirty="0" smtClean="0"/>
                        <a:t> </a:t>
                      </a:r>
                      <a:r>
                        <a:rPr lang="el-GR" sz="1800" u="none" strike="noStrike" cap="none" dirty="0" smtClean="0"/>
                        <a:t>μαθητές/-</a:t>
                      </a:r>
                      <a:r>
                        <a:rPr lang="el-GR" sz="1800" u="none" strike="noStrike" cap="none" dirty="0" err="1" smtClean="0"/>
                        <a:t>τριες</a:t>
                      </a:r>
                      <a:r>
                        <a:rPr lang="en-US" sz="1800" u="none" strike="noStrike" cap="none" dirty="0" smtClean="0"/>
                        <a:t> </a:t>
                      </a:r>
                      <a:r>
                        <a:rPr lang="en-US" sz="1800" u="none" strike="noStrike" cap="none" dirty="0"/>
                        <a:t>να </a:t>
                      </a:r>
                      <a:r>
                        <a:rPr lang="en-US" sz="1800" u="none" strike="noStrike" cap="none" dirty="0" err="1"/>
                        <a:t>μοιρ</a:t>
                      </a:r>
                      <a:r>
                        <a:rPr lang="en-US" sz="1800" u="none" strike="noStrike" cap="none" dirty="0"/>
                        <a:t>αστούν χρήσιμες συνήθειες.</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7449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a:t>3 (</a:t>
                      </a:r>
                      <a:r>
                        <a:rPr lang="en-US" sz="1800" b="1" u="none" strike="noStrike" cap="none" dirty="0" err="1"/>
                        <a:t>Μέτρι</a:t>
                      </a:r>
                      <a:r>
                        <a:rPr lang="en-US" sz="1800" b="1" u="none" strike="noStrike" cap="none" dirty="0"/>
                        <a:t>α)</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Ορισμένοι</a:t>
                      </a:r>
                      <a:r>
                        <a:rPr lang="en-US" sz="1800" u="none" strike="noStrike" cap="none" dirty="0"/>
                        <a:t> </a:t>
                      </a:r>
                      <a:r>
                        <a:rPr lang="en-US" sz="1800" u="none" strike="noStrike" cap="none" dirty="0" err="1"/>
                        <a:t>τομείς</a:t>
                      </a:r>
                      <a:r>
                        <a:rPr lang="en-US" sz="1800" u="none" strike="noStrike" cap="none" dirty="0"/>
                        <a:t> </a:t>
                      </a:r>
                      <a:r>
                        <a:rPr lang="en-US" sz="1800" u="none" strike="noStrike" cap="none" dirty="0" err="1"/>
                        <a:t>χρειάζοντ</a:t>
                      </a:r>
                      <a:r>
                        <a:rPr lang="en-US" sz="1800" u="none" strike="noStrike" cap="none" dirty="0"/>
                        <a:t>αι </a:t>
                      </a:r>
                      <a:r>
                        <a:rPr lang="en-US" sz="1800" u="none" strike="noStrike" cap="none" dirty="0" smtClean="0"/>
                        <a:t>προσοχή</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Προσφέρετε</a:t>
                      </a:r>
                      <a:r>
                        <a:rPr lang="en-US" sz="1800" u="none" strike="noStrike" cap="none" dirty="0"/>
                        <a:t> </a:t>
                      </a:r>
                      <a:r>
                        <a:rPr lang="en-US" sz="1800" u="none" strike="noStrike" cap="none" dirty="0" err="1"/>
                        <a:t>στοχευμένη</a:t>
                      </a:r>
                      <a:r>
                        <a:rPr lang="en-US" sz="1800" u="none" strike="noStrike" cap="none" dirty="0"/>
                        <a:t> υπ</a:t>
                      </a:r>
                      <a:r>
                        <a:rPr lang="en-US" sz="1800" u="none" strike="noStrike" cap="none" dirty="0" err="1"/>
                        <a:t>οστήριξη</a:t>
                      </a:r>
                      <a:r>
                        <a:rPr lang="en-US" sz="1800" u="none" strike="noStrike" cap="none" dirty="0"/>
                        <a:t> ή </a:t>
                      </a:r>
                      <a:r>
                        <a:rPr lang="en-US" sz="1800" u="none" strike="noStrike" cap="none" dirty="0" err="1"/>
                        <a:t>μικρές</a:t>
                      </a:r>
                      <a:r>
                        <a:rPr lang="en-US" sz="1800" u="none" strike="noStrike" cap="none" dirty="0"/>
                        <a:t> πα</a:t>
                      </a:r>
                      <a:r>
                        <a:rPr lang="en-US" sz="1800" u="none" strike="noStrike" cap="none" dirty="0" err="1"/>
                        <a:t>ρεμ</a:t>
                      </a:r>
                      <a:r>
                        <a:rPr lang="en-US" sz="1800" u="none" strike="noStrike" cap="none" dirty="0"/>
                        <a:t>βάσεις</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8938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a:t>1–2 (</a:t>
                      </a:r>
                      <a:r>
                        <a:rPr lang="en-US" sz="1800" b="1" u="none" strike="noStrike" cap="none" dirty="0" smtClean="0"/>
                        <a:t>Χα</a:t>
                      </a:r>
                      <a:r>
                        <a:rPr lang="en-US" sz="1800" b="1" u="none" strike="noStrike" cap="none" dirty="0" err="1" smtClean="0"/>
                        <a:t>μηλ</a:t>
                      </a:r>
                      <a:r>
                        <a:rPr lang="el-GR" sz="1800" b="1" u="none" strike="noStrike" cap="none" dirty="0" smtClean="0"/>
                        <a:t>ή</a:t>
                      </a:r>
                      <a:r>
                        <a:rPr lang="en-US" sz="1800" b="1" u="none" strike="noStrike" cap="none" dirty="0" smtClean="0"/>
                        <a:t>)</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Εξ</a:t>
                      </a:r>
                      <a:r>
                        <a:rPr lang="en-US" sz="1800" u="none" strike="noStrike" cap="none" dirty="0"/>
                        <a:t>αλείψτε τους κινδύνους ή τα κενά στην ψηφιακή </a:t>
                      </a:r>
                      <a:r>
                        <a:rPr lang="en-US" sz="1800" u="none" strike="noStrike" cap="none" dirty="0" smtClean="0"/>
                        <a:t>ευημερία</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l-GR" sz="1800" u="none" strike="noStrike" cap="none" dirty="0" smtClean="0"/>
                        <a:t>Δώστε π</a:t>
                      </a:r>
                      <a:r>
                        <a:rPr lang="en-US" sz="1800" u="none" strike="noStrike" cap="none" dirty="0" err="1" smtClean="0"/>
                        <a:t>ροτερ</a:t>
                      </a:r>
                      <a:r>
                        <a:rPr lang="en-US" sz="1800" u="none" strike="noStrike" cap="none" dirty="0" smtClean="0"/>
                        <a:t>αιότητα </a:t>
                      </a:r>
                      <a:r>
                        <a:rPr lang="en-US" sz="1800" u="none" strike="noStrike" cap="none" dirty="0"/>
                        <a:t>στον σχεδιασμό, την καθοδήγηση και την πρόσθετη </a:t>
                      </a:r>
                      <a:r>
                        <a:rPr lang="en-US" sz="1800" u="none" strike="noStrike" cap="none" dirty="0" smtClean="0"/>
                        <a:t>υποστήριξη</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2389412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Χρήση</a:t>
            </a:r>
            <a:r>
              <a:rPr lang="en-US" b="1" dirty="0"/>
              <a:t> </a:t>
            </a:r>
            <a:r>
              <a:rPr lang="en-US" b="1" dirty="0" err="1"/>
              <a:t>του</a:t>
            </a:r>
            <a:r>
              <a:rPr lang="en-US" b="1" dirty="0"/>
              <a:t> </a:t>
            </a:r>
            <a:r>
              <a:rPr lang="en-US" b="1" dirty="0" err="1"/>
              <a:t>Δείκτη</a:t>
            </a:r>
            <a:r>
              <a:rPr lang="en-US" b="1" dirty="0"/>
              <a:t> </a:t>
            </a:r>
            <a:r>
              <a:rPr lang="en-US" b="1" dirty="0" err="1"/>
              <a:t>γι</a:t>
            </a:r>
            <a:r>
              <a:rPr lang="en-US" b="1" dirty="0"/>
              <a:t>α την </a:t>
            </a:r>
            <a:r>
              <a:rPr lang="el-GR" b="1" dirty="0" smtClean="0"/>
              <a:t>Έ</a:t>
            </a:r>
            <a:r>
              <a:rPr lang="en-US" b="1" dirty="0" smtClean="0"/>
              <a:t>να</a:t>
            </a:r>
            <a:r>
              <a:rPr lang="en-US" b="1" dirty="0" err="1" smtClean="0"/>
              <a:t>ρξη</a:t>
            </a:r>
            <a:r>
              <a:rPr lang="en-US" b="1" dirty="0" smtClean="0"/>
              <a:t> </a:t>
            </a:r>
            <a:r>
              <a:rPr lang="el-GR" b="1" dirty="0" err="1"/>
              <a:t>Σ</a:t>
            </a:r>
            <a:r>
              <a:rPr lang="en-US" b="1" dirty="0" err="1" smtClean="0"/>
              <a:t>υζητήσεων</a:t>
            </a:r>
            <a:endParaRPr b="1" dirty="0"/>
          </a:p>
        </p:txBody>
      </p:sp>
      <p:sp>
        <p:nvSpPr>
          <p:cNvPr id="383" name="Google Shape;383;p59"/>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71463" lvl="0" indent="-12700" algn="l" rtl="0">
              <a:lnSpc>
                <a:spcPct val="90000"/>
              </a:lnSpc>
              <a:spcBef>
                <a:spcPts val="1000"/>
              </a:spcBef>
              <a:spcAft>
                <a:spcPts val="0"/>
              </a:spcAft>
              <a:buSzPts val="1800"/>
              <a:buNone/>
            </a:pPr>
            <a:r>
              <a:rPr lang="en-US" sz="2400" dirty="0" err="1"/>
              <a:t>Χρησιμο</a:t>
            </a:r>
            <a:r>
              <a:rPr lang="en-US" sz="2400" dirty="0"/>
              <a:t>ποιήστε τα στοιχεία του Δείκτη για να ξεκινήσετε διάλογο σχετικά με τον τρόπο με τον οποίο οι </a:t>
            </a:r>
            <a:r>
              <a:rPr lang="el-GR" sz="2400" dirty="0" smtClean="0"/>
              <a:t>μαθητές/-</a:t>
            </a:r>
            <a:r>
              <a:rPr lang="el-GR" sz="2400" dirty="0" err="1" smtClean="0"/>
              <a:t>τριες</a:t>
            </a:r>
            <a:r>
              <a:rPr lang="en-US" sz="2400" dirty="0" smtClean="0"/>
              <a:t> </a:t>
            </a:r>
            <a:r>
              <a:rPr lang="en-US" sz="2400" dirty="0"/>
              <a:t>α</a:t>
            </a:r>
            <a:r>
              <a:rPr lang="en-US" sz="2400" dirty="0" err="1"/>
              <a:t>ντιλ</a:t>
            </a:r>
            <a:r>
              <a:rPr lang="en-US" sz="2400" dirty="0"/>
              <a:t>αμβάνονται την ψηφιακή τους ευημερία.</a:t>
            </a:r>
            <a:br>
              <a:rPr lang="en-US" sz="2400" dirty="0"/>
            </a:br>
            <a:endParaRPr sz="2400" dirty="0"/>
          </a:p>
          <a:p>
            <a:pPr marL="601663" lvl="0" indent="-342899" algn="l" rtl="0">
              <a:lnSpc>
                <a:spcPct val="90000"/>
              </a:lnSpc>
              <a:spcBef>
                <a:spcPts val="1000"/>
              </a:spcBef>
              <a:spcAft>
                <a:spcPts val="0"/>
              </a:spcAft>
              <a:buSzPts val="1800"/>
              <a:buFont typeface="Arial"/>
              <a:buChar char="•"/>
            </a:pPr>
            <a:r>
              <a:rPr lang="en-US" sz="2400" dirty="0" err="1"/>
              <a:t>Δημιουργήστε</a:t>
            </a:r>
            <a:r>
              <a:rPr lang="en-US" sz="2400" dirty="0"/>
              <a:t> </a:t>
            </a:r>
            <a:r>
              <a:rPr lang="en-US" sz="2400" dirty="0" err="1"/>
              <a:t>έν</a:t>
            </a:r>
            <a:r>
              <a:rPr lang="en-US" sz="2400" dirty="0"/>
              <a:t>αν ασφαλή χώρο χωρίς κριτική για </a:t>
            </a:r>
            <a:r>
              <a:rPr lang="el-GR" sz="2400" dirty="0" err="1" smtClean="0"/>
              <a:t>αναστοχα</a:t>
            </a:r>
            <a:r>
              <a:rPr lang="en-US" sz="2400" dirty="0" err="1" smtClean="0"/>
              <a:t>σμό</a:t>
            </a:r>
            <a:r>
              <a:rPr lang="en-US" sz="2400" dirty="0" smtClean="0"/>
              <a:t> </a:t>
            </a:r>
            <a:r>
              <a:rPr lang="en-US" sz="2400" dirty="0"/>
              <a:t>και ανταλλαγή απόψεων.</a:t>
            </a:r>
            <a:endParaRPr dirty="0"/>
          </a:p>
          <a:p>
            <a:pPr marL="601663" lvl="0" indent="-342899" algn="l" rtl="0">
              <a:lnSpc>
                <a:spcPct val="90000"/>
              </a:lnSpc>
              <a:spcBef>
                <a:spcPts val="1000"/>
              </a:spcBef>
              <a:spcAft>
                <a:spcPts val="0"/>
              </a:spcAft>
              <a:buSzPts val="1800"/>
              <a:buFont typeface="Arial"/>
              <a:buChar char="•"/>
            </a:pPr>
            <a:r>
              <a:rPr lang="en-US" sz="2400" dirty="0"/>
              <a:t>Μπ</a:t>
            </a:r>
            <a:r>
              <a:rPr lang="en-US" sz="2400" dirty="0" err="1"/>
              <a:t>ορείτε</a:t>
            </a:r>
            <a:r>
              <a:rPr lang="en-US" sz="2400" dirty="0"/>
              <a:t> να </a:t>
            </a:r>
            <a:r>
              <a:rPr lang="en-US" sz="2400" dirty="0" err="1"/>
              <a:t>χρησιμο</a:t>
            </a:r>
            <a:r>
              <a:rPr lang="en-US" sz="2400" dirty="0"/>
              <a:t>ποιήσετε </a:t>
            </a:r>
            <a:r>
              <a:rPr lang="en-US" sz="2400" dirty="0" smtClean="0"/>
              <a:t>εργαλεία</a:t>
            </a:r>
            <a:r>
              <a:rPr lang="el-GR" sz="2400" dirty="0" smtClean="0"/>
              <a:t>,</a:t>
            </a:r>
            <a:r>
              <a:rPr lang="en-US" sz="2400" dirty="0" smtClean="0"/>
              <a:t> </a:t>
            </a:r>
            <a:r>
              <a:rPr lang="en-US" sz="2400" dirty="0"/>
              <a:t>όπως το Miro ή </a:t>
            </a:r>
            <a:r>
              <a:rPr lang="en-US" sz="2400" dirty="0" err="1"/>
              <a:t>το</a:t>
            </a:r>
            <a:r>
              <a:rPr lang="en-US" sz="2400" dirty="0"/>
              <a:t> </a:t>
            </a:r>
            <a:r>
              <a:rPr lang="en-US" sz="2400" dirty="0" err="1" smtClean="0"/>
              <a:t>Padlet</a:t>
            </a:r>
            <a:r>
              <a:rPr lang="el-GR" sz="2400" dirty="0" smtClean="0"/>
              <a:t>,</a:t>
            </a:r>
            <a:r>
              <a:rPr lang="en-US" sz="2400" dirty="0" smtClean="0"/>
              <a:t> </a:t>
            </a:r>
            <a:r>
              <a:rPr lang="en-US" sz="2400" dirty="0"/>
              <a:t>για ομαδικές ή ανώνυμες συνεισφορές.</a:t>
            </a:r>
            <a:endParaRPr dirty="0"/>
          </a:p>
          <a:p>
            <a:pPr marL="601663" lvl="0" indent="-342899" algn="l" rtl="0">
              <a:lnSpc>
                <a:spcPct val="90000"/>
              </a:lnSpc>
              <a:spcBef>
                <a:spcPts val="1000"/>
              </a:spcBef>
              <a:spcAft>
                <a:spcPts val="0"/>
              </a:spcAft>
              <a:buSzPts val="1800"/>
              <a:buFont typeface="Arial"/>
              <a:buChar char="•"/>
            </a:pPr>
            <a:r>
              <a:rPr lang="en-US" sz="2400" dirty="0"/>
              <a:t>Μπ</a:t>
            </a:r>
            <a:r>
              <a:rPr lang="en-US" sz="2400" dirty="0" err="1"/>
              <a:t>ορείτε</a:t>
            </a:r>
            <a:r>
              <a:rPr lang="en-US" sz="2400" dirty="0"/>
              <a:t> επ</a:t>
            </a:r>
            <a:r>
              <a:rPr lang="en-US" sz="2400" dirty="0" err="1"/>
              <a:t>ίσης</a:t>
            </a:r>
            <a:r>
              <a:rPr lang="en-US" sz="2400" dirty="0"/>
              <a:t> να </a:t>
            </a:r>
            <a:r>
              <a:rPr lang="en-US" sz="2400" dirty="0" err="1"/>
              <a:t>χρησιμο</a:t>
            </a:r>
            <a:r>
              <a:rPr lang="en-US" sz="2400" dirty="0"/>
              <a:t>ποιήσετε απλές προτροπές που συνδέονται με τους τομείς </a:t>
            </a:r>
            <a:r>
              <a:rPr lang="el-GR" sz="2400" dirty="0" smtClean="0"/>
              <a:t>Ψ</a:t>
            </a:r>
            <a:r>
              <a:rPr lang="en-US" sz="2400" dirty="0" err="1" smtClean="0"/>
              <a:t>ηφι</a:t>
            </a:r>
            <a:r>
              <a:rPr lang="en-US" sz="2400" dirty="0" smtClean="0"/>
              <a:t>ακής </a:t>
            </a:r>
            <a:r>
              <a:rPr lang="el-GR" sz="2400" dirty="0"/>
              <a:t>Ε</a:t>
            </a:r>
            <a:r>
              <a:rPr lang="en-US" sz="2400" dirty="0" err="1" smtClean="0"/>
              <a:t>υημερί</a:t>
            </a:r>
            <a:r>
              <a:rPr lang="en-US" sz="2400" dirty="0" smtClean="0"/>
              <a:t>ας </a:t>
            </a:r>
            <a:r>
              <a:rPr lang="en-US" sz="2400" dirty="0"/>
              <a:t>PERMA για να καθοδηγήσετε τη συζήτηση.</a:t>
            </a:r>
            <a:endParaRPr dirty="0"/>
          </a:p>
          <a:p>
            <a:pPr marL="271463" lvl="0" indent="-12700" algn="l" rtl="0">
              <a:lnSpc>
                <a:spcPct val="90000"/>
              </a:lnSpc>
              <a:spcBef>
                <a:spcPts val="1000"/>
              </a:spcBef>
              <a:spcAft>
                <a:spcPts val="0"/>
              </a:spcAft>
              <a:buSzPts val="1800"/>
              <a:buNone/>
            </a:pPr>
            <a:r>
              <a:rPr lang="en-US" sz="2400" b="1" dirty="0"/>
              <a:t/>
            </a:r>
            <a:br>
              <a:rPr lang="en-US" sz="2400" b="1" dirty="0"/>
            </a:br>
            <a:r>
              <a:rPr lang="el-GR" sz="2400" b="1" dirty="0" smtClean="0"/>
              <a:t>Κ</a:t>
            </a:r>
            <a:r>
              <a:rPr lang="en-US" sz="2400" b="1" dirty="0" err="1" smtClean="0"/>
              <a:t>ύριος</a:t>
            </a:r>
            <a:r>
              <a:rPr lang="en-US" sz="2400" b="1" dirty="0" smtClean="0"/>
              <a:t> </a:t>
            </a:r>
            <a:r>
              <a:rPr lang="en-US" sz="2400" b="1" dirty="0" err="1"/>
              <a:t>στόχος</a:t>
            </a:r>
            <a:r>
              <a:rPr lang="en-US" sz="2400" b="1" dirty="0"/>
              <a:t> είναι να β</a:t>
            </a:r>
            <a:r>
              <a:rPr lang="en-US" sz="2400" b="1" dirty="0" err="1"/>
              <a:t>οηθήσετε</a:t>
            </a:r>
            <a:r>
              <a:rPr lang="en-US" sz="2400" b="1" dirty="0"/>
              <a:t> </a:t>
            </a:r>
            <a:r>
              <a:rPr lang="en-US" sz="2400" b="1" dirty="0" smtClean="0"/>
              <a:t>τους</a:t>
            </a:r>
            <a:r>
              <a:rPr lang="el-GR" sz="2400" b="1" dirty="0" smtClean="0"/>
              <a:t>/τις</a:t>
            </a:r>
            <a:r>
              <a:rPr lang="en-US" sz="2400" b="1" dirty="0" smtClean="0"/>
              <a:t> </a:t>
            </a:r>
            <a:r>
              <a:rPr lang="el-GR" sz="2400" b="1" dirty="0" smtClean="0"/>
              <a:t>μαθητές/-</a:t>
            </a:r>
            <a:r>
              <a:rPr lang="el-GR" sz="2400" b="1" dirty="0" err="1" smtClean="0"/>
              <a:t>τριες</a:t>
            </a:r>
            <a:r>
              <a:rPr lang="en-US" sz="2400" b="1" dirty="0" smtClean="0"/>
              <a:t> </a:t>
            </a:r>
            <a:r>
              <a:rPr lang="en-US" sz="2400" b="1" dirty="0"/>
              <a:t>να </a:t>
            </a:r>
            <a:r>
              <a:rPr lang="en-US" sz="2400" b="1" dirty="0" err="1"/>
              <a:t>συνειδητο</a:t>
            </a:r>
            <a:r>
              <a:rPr lang="en-US" sz="2400" b="1" dirty="0"/>
              <a:t>ποιήσουν τις ψηφιακές τους συνήθειες και τον τρόπο με τον οποίο αυτές οι συνήθειες επηρεάζουν την ευημερία τους.</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956561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000" b="1" dirty="0" err="1"/>
              <a:t>Δρ</a:t>
            </a:r>
            <a:r>
              <a:rPr lang="en-US" sz="3000" b="1" dirty="0"/>
              <a:t>αστηριότητα </a:t>
            </a:r>
            <a:r>
              <a:rPr lang="el-GR" sz="3000" b="1" dirty="0" smtClean="0"/>
              <a:t>Α</a:t>
            </a:r>
            <a:r>
              <a:rPr lang="en-US" sz="3000" b="1" dirty="0" smtClean="0"/>
              <a:t>να</a:t>
            </a:r>
            <a:r>
              <a:rPr lang="en-US" sz="3000" b="1" dirty="0" err="1" smtClean="0"/>
              <a:t>στοχ</a:t>
            </a:r>
            <a:r>
              <a:rPr lang="en-US" sz="3000" b="1" dirty="0" smtClean="0"/>
              <a:t>ασμού</a:t>
            </a:r>
            <a:r>
              <a:rPr lang="en-US" sz="3000" b="1" dirty="0"/>
              <a:t>: Εντοπίζοντας την </a:t>
            </a:r>
            <a:r>
              <a:rPr lang="el-GR" sz="3000" b="1" dirty="0" smtClean="0"/>
              <a:t>Ψ</a:t>
            </a:r>
            <a:r>
              <a:rPr lang="en-US" sz="3000" b="1" dirty="0" err="1" smtClean="0"/>
              <a:t>ηφι</a:t>
            </a:r>
            <a:r>
              <a:rPr lang="en-US" sz="3000" b="1" dirty="0" smtClean="0"/>
              <a:t>ακή </a:t>
            </a:r>
            <a:r>
              <a:rPr lang="el-GR" sz="3000" b="1" dirty="0"/>
              <a:t>Ε</a:t>
            </a:r>
            <a:r>
              <a:rPr lang="en-US" sz="3000" b="1" dirty="0" err="1" smtClean="0"/>
              <a:t>υημερί</a:t>
            </a:r>
            <a:r>
              <a:rPr lang="en-US" sz="3000" b="1" dirty="0" smtClean="0"/>
              <a:t>α </a:t>
            </a:r>
            <a:r>
              <a:rPr lang="en-US" sz="3000" b="1" dirty="0"/>
              <a:t>στην </a:t>
            </a:r>
            <a:r>
              <a:rPr lang="el-GR" sz="3000" b="1" dirty="0" smtClean="0"/>
              <a:t>Π</a:t>
            </a:r>
            <a:r>
              <a:rPr lang="en-US" sz="3000" b="1" dirty="0" err="1" smtClean="0"/>
              <a:t>ράξη</a:t>
            </a:r>
            <a:endParaRPr sz="3000" dirty="0"/>
          </a:p>
        </p:txBody>
      </p:sp>
      <p:sp>
        <p:nvSpPr>
          <p:cNvPr id="390" name="Google Shape;390;p60"/>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400" b="1" dirty="0"/>
              <a:t>Επ</a:t>
            </a:r>
            <a:r>
              <a:rPr lang="en-US" sz="2400" b="1" dirty="0" err="1"/>
              <a:t>ιλέξτε</a:t>
            </a:r>
            <a:r>
              <a:rPr lang="en-US" sz="2400" b="1" dirty="0"/>
              <a:t> </a:t>
            </a:r>
            <a:r>
              <a:rPr lang="en-US" sz="2400" b="1" dirty="0" err="1"/>
              <a:t>μί</a:t>
            </a:r>
            <a:r>
              <a:rPr lang="en-US" sz="2400" b="1" dirty="0"/>
              <a:t>α ή περισσότερες ερωτήσεις για να αναστοχαστείτε:</a:t>
            </a:r>
            <a:endParaRPr dirty="0"/>
          </a:p>
          <a:p>
            <a:pPr marL="457200" lvl="0" indent="-12700" algn="l" rtl="0">
              <a:lnSpc>
                <a:spcPct val="90000"/>
              </a:lnSpc>
              <a:spcBef>
                <a:spcPts val="1000"/>
              </a:spcBef>
              <a:spcAft>
                <a:spcPts val="0"/>
              </a:spcAft>
              <a:buSzPts val="1800"/>
              <a:buNone/>
            </a:pPr>
            <a:r>
              <a:rPr lang="en-US" sz="2400" dirty="0"/>
              <a:t>• Ποια μοτίβα παρατηρώ </a:t>
            </a:r>
            <a:r>
              <a:rPr lang="en-US" sz="2400" dirty="0" smtClean="0"/>
              <a:t>στη</a:t>
            </a:r>
            <a:r>
              <a:rPr lang="el-GR" sz="2400" dirty="0" smtClean="0"/>
              <a:t>ν</a:t>
            </a:r>
            <a:r>
              <a:rPr lang="en-US" sz="2400" dirty="0" smtClean="0"/>
              <a:t> </a:t>
            </a:r>
            <a:r>
              <a:rPr lang="en-US" sz="2400" dirty="0"/>
              <a:t>ψηφιακή συμπεριφορά των </a:t>
            </a:r>
            <a:r>
              <a:rPr lang="el-GR" sz="2400" dirty="0" smtClean="0"/>
              <a:t>μαθητών/-τριών</a:t>
            </a:r>
            <a:r>
              <a:rPr lang="en-US" sz="2400" dirty="0" smtClean="0"/>
              <a:t> </a:t>
            </a:r>
            <a:r>
              <a:rPr lang="en-US" sz="2400" dirty="0" err="1"/>
              <a:t>μου</a:t>
            </a:r>
            <a:r>
              <a:rPr lang="en-US" sz="2400" dirty="0"/>
              <a:t>;</a:t>
            </a:r>
            <a:br>
              <a:rPr lang="en-US" sz="2400" dirty="0"/>
            </a:br>
            <a:r>
              <a:rPr lang="en-US" sz="2400" dirty="0"/>
              <a:t>• </a:t>
            </a:r>
            <a:r>
              <a:rPr lang="en-US" sz="2400" dirty="0" err="1" smtClean="0"/>
              <a:t>Ποιοι</a:t>
            </a:r>
            <a:r>
              <a:rPr lang="el-GR" sz="2400" dirty="0" smtClean="0"/>
              <a:t>/Ποιες</a:t>
            </a:r>
            <a:r>
              <a:rPr lang="en-US" sz="2400" dirty="0" smtClean="0"/>
              <a:t> </a:t>
            </a:r>
            <a:r>
              <a:rPr lang="el-GR" sz="2400" dirty="0" smtClean="0"/>
              <a:t>μαθητές/-</a:t>
            </a:r>
            <a:r>
              <a:rPr lang="el-GR" sz="2400" dirty="0" err="1" smtClean="0"/>
              <a:t>τριες</a:t>
            </a:r>
            <a:r>
              <a:rPr lang="en-US" sz="2400" dirty="0" smtClean="0"/>
              <a:t> </a:t>
            </a:r>
            <a:r>
              <a:rPr lang="en-US" sz="2400" dirty="0"/>
              <a:t>φα</a:t>
            </a:r>
            <a:r>
              <a:rPr lang="en-US" sz="2400" dirty="0" err="1"/>
              <a:t>ίνετ</a:t>
            </a:r>
            <a:r>
              <a:rPr lang="en-US" sz="2400" dirty="0"/>
              <a:t>αι να επηρεάζονται περισσότερο από τα ψηφιακά εργαλεία;</a:t>
            </a:r>
            <a:br>
              <a:rPr lang="en-US" sz="2400" dirty="0"/>
            </a:br>
            <a:r>
              <a:rPr lang="en-US" sz="2400" dirty="0"/>
              <a:t>• Πώς επηρεάζουν οι διδακτικές μου στρατηγικές την ψηφιακή τους ευημερία;</a:t>
            </a:r>
            <a:br>
              <a:rPr lang="en-US" sz="2400" dirty="0"/>
            </a:br>
            <a:r>
              <a:rPr lang="en-US" sz="2400" dirty="0"/>
              <a:t>• Ποιες ρουτίνες στην τάξη βοηθούν </a:t>
            </a:r>
            <a:r>
              <a:rPr lang="en-US" sz="2400" dirty="0" smtClean="0"/>
              <a:t>τους</a:t>
            </a:r>
            <a:r>
              <a:rPr lang="el-GR" sz="2400" dirty="0" smtClean="0"/>
              <a:t>/τις</a:t>
            </a:r>
            <a:r>
              <a:rPr lang="en-US" sz="2400" dirty="0" smtClean="0"/>
              <a:t> </a:t>
            </a:r>
            <a:r>
              <a:rPr lang="el-GR" sz="2400" dirty="0" smtClean="0"/>
              <a:t>μαθητές/-</a:t>
            </a:r>
            <a:r>
              <a:rPr lang="el-GR" sz="2400" dirty="0" err="1" smtClean="0"/>
              <a:t>τριες</a:t>
            </a:r>
            <a:r>
              <a:rPr lang="en-US" sz="2400" dirty="0" smtClean="0"/>
              <a:t> </a:t>
            </a:r>
            <a:r>
              <a:rPr lang="en-US" sz="2400" dirty="0"/>
              <a:t>να διαχειρίζονται τη χρήση της τεχνολογίας;</a:t>
            </a:r>
            <a:br>
              <a:rPr lang="en-US" sz="2400" dirty="0"/>
            </a:br>
            <a:r>
              <a:rPr lang="en-US" sz="2400" dirty="0"/>
              <a:t>• Πώς μπορώ να προβάλλω υγιείς ψηφιακές συνήθειες;</a:t>
            </a:r>
            <a:endParaRPr dirty="0"/>
          </a:p>
          <a:p>
            <a:pPr marL="457200" marR="0" lvl="0" indent="-228600" algn="l" rtl="0">
              <a:lnSpc>
                <a:spcPct val="90000"/>
              </a:lnSpc>
              <a:spcBef>
                <a:spcPts val="1000"/>
              </a:spcBef>
              <a:spcAft>
                <a:spcPts val="0"/>
              </a:spcAft>
              <a:buClr>
                <a:schemeClr val="dk1"/>
              </a:buClr>
              <a:buSzPts val="1800"/>
              <a:buFont typeface="Arial"/>
              <a:buNone/>
            </a:pPr>
            <a:r>
              <a:rPr lang="en-US" sz="2400" b="1" dirty="0"/>
              <a:t>Επ</a:t>
            </a:r>
            <a:r>
              <a:rPr lang="en-US" sz="2400" b="1" dirty="0" err="1"/>
              <a:t>όμενο</a:t>
            </a:r>
            <a:r>
              <a:rPr lang="en-US" sz="2400" b="1" dirty="0"/>
              <a:t> β</a:t>
            </a:r>
            <a:r>
              <a:rPr lang="en-US" sz="2400" b="1" dirty="0" err="1"/>
              <a:t>ήμ</a:t>
            </a:r>
            <a:r>
              <a:rPr lang="en-US" sz="2400" b="1" dirty="0"/>
              <a:t>α:</a:t>
            </a:r>
            <a:endParaRPr dirty="0"/>
          </a:p>
          <a:p>
            <a:pPr marL="571500" lvl="0" indent="-342900" algn="l" rtl="0">
              <a:lnSpc>
                <a:spcPct val="90000"/>
              </a:lnSpc>
              <a:spcBef>
                <a:spcPts val="1000"/>
              </a:spcBef>
              <a:spcAft>
                <a:spcPts val="0"/>
              </a:spcAft>
              <a:buSzPts val="1800"/>
              <a:buFont typeface="Arial"/>
              <a:buChar char="•"/>
            </a:pPr>
            <a:r>
              <a:rPr lang="en-US" sz="2400" dirty="0"/>
              <a:t>Προσδιορίστε </a:t>
            </a:r>
            <a:r>
              <a:rPr lang="en-US" sz="2400" dirty="0" err="1"/>
              <a:t>μι</a:t>
            </a:r>
            <a:r>
              <a:rPr lang="en-US" sz="2400" dirty="0"/>
              <a:t>α μικρή αλλαγή που μπορείτε να κάνετε για να υποστηρίξετε την ψηφιακή ευημερία των </a:t>
            </a:r>
            <a:r>
              <a:rPr lang="el-GR" sz="2400" dirty="0" smtClean="0"/>
              <a:t>μαθητών/-τριών</a:t>
            </a:r>
            <a:r>
              <a:rPr lang="en-US" sz="2400" dirty="0" smtClean="0"/>
              <a:t>.</a:t>
            </a:r>
            <a:endParaRPr dirty="0"/>
          </a:p>
          <a:p>
            <a:pPr marL="571500" lvl="0" indent="-342900" algn="l" rtl="0">
              <a:lnSpc>
                <a:spcPct val="90000"/>
              </a:lnSpc>
              <a:spcBef>
                <a:spcPts val="1000"/>
              </a:spcBef>
              <a:spcAft>
                <a:spcPts val="0"/>
              </a:spcAft>
              <a:buSzPts val="1800"/>
              <a:buFont typeface="Arial"/>
              <a:buChar char="•"/>
            </a:pPr>
            <a:r>
              <a:rPr lang="en-US" sz="2400" dirty="0" err="1"/>
              <a:t>Σημειώστε</a:t>
            </a:r>
            <a:r>
              <a:rPr lang="en-US" sz="2400" dirty="0"/>
              <a:t> </a:t>
            </a:r>
            <a:r>
              <a:rPr lang="en-US" sz="2400" dirty="0" err="1"/>
              <a:t>την</a:t>
            </a:r>
            <a:r>
              <a:rPr lang="en-US" sz="2400" dirty="0"/>
              <a:t> και </a:t>
            </a:r>
            <a:r>
              <a:rPr lang="en-US" sz="2400" dirty="0" err="1"/>
              <a:t>κρ</a:t>
            </a:r>
            <a:r>
              <a:rPr lang="en-US" sz="2400" dirty="0"/>
              <a:t>ατήστε την για τη δραστηριότητα </a:t>
            </a:r>
            <a:r>
              <a:rPr lang="el-GR" sz="2400" dirty="0" smtClean="0"/>
              <a:t>«Οδηγός της Τάξης» (</a:t>
            </a:r>
            <a:r>
              <a:rPr lang="en-US" sz="2400" dirty="0" smtClean="0"/>
              <a:t>Classroom Compass</a:t>
            </a:r>
            <a:r>
              <a:rPr lang="el-GR" sz="2400" dirty="0" smtClean="0"/>
              <a:t>)</a:t>
            </a:r>
            <a:r>
              <a:rPr lang="en-US"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678704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000" b="1" dirty="0" err="1"/>
              <a:t>Τεχνικές</a:t>
            </a:r>
            <a:r>
              <a:rPr lang="en-US" sz="3000" b="1" dirty="0"/>
              <a:t> </a:t>
            </a:r>
            <a:r>
              <a:rPr lang="el-GR" sz="3000" b="1" dirty="0" smtClean="0"/>
              <a:t>Α</a:t>
            </a:r>
            <a:r>
              <a:rPr lang="en-US" sz="3000" b="1" dirty="0" err="1" smtClean="0"/>
              <a:t>ξιολόγησης</a:t>
            </a:r>
            <a:r>
              <a:rPr lang="en-US" sz="3000" b="1" dirty="0" smtClean="0"/>
              <a:t> </a:t>
            </a:r>
            <a:r>
              <a:rPr lang="en-US" sz="3000" b="1" dirty="0" err="1"/>
              <a:t>της</a:t>
            </a:r>
            <a:r>
              <a:rPr lang="en-US" sz="3000" b="1" dirty="0"/>
              <a:t> </a:t>
            </a:r>
            <a:r>
              <a:rPr lang="el-GR" sz="3000" b="1" dirty="0" err="1"/>
              <a:t>Ψ</a:t>
            </a:r>
            <a:r>
              <a:rPr lang="en-US" sz="3000" b="1" dirty="0" err="1" smtClean="0"/>
              <a:t>ηφι</a:t>
            </a:r>
            <a:r>
              <a:rPr lang="en-US" sz="3000" b="1" dirty="0" smtClean="0"/>
              <a:t>ακής </a:t>
            </a:r>
            <a:r>
              <a:rPr lang="el-GR" sz="3000" b="1" dirty="0"/>
              <a:t>Ε</a:t>
            </a:r>
            <a:r>
              <a:rPr lang="en-US" sz="3000" b="1" dirty="0" err="1" smtClean="0"/>
              <a:t>υημερί</a:t>
            </a:r>
            <a:r>
              <a:rPr lang="en-US" sz="3000" b="1" dirty="0" smtClean="0"/>
              <a:t>ας </a:t>
            </a:r>
            <a:r>
              <a:rPr lang="en-US" sz="3000" b="1" dirty="0"/>
              <a:t>των </a:t>
            </a:r>
            <a:r>
              <a:rPr lang="el-GR" sz="3000" b="1" dirty="0"/>
              <a:t>Μ</a:t>
            </a:r>
            <a:r>
              <a:rPr lang="el-GR" sz="3000" b="1" dirty="0" smtClean="0"/>
              <a:t>αθητών</a:t>
            </a:r>
            <a:r>
              <a:rPr lang="el-GR" sz="3000" b="1" dirty="0" smtClean="0"/>
              <a:t>/-τριών</a:t>
            </a:r>
            <a:endParaRPr sz="3000" dirty="0"/>
          </a:p>
        </p:txBody>
      </p:sp>
      <p:grpSp>
        <p:nvGrpSpPr>
          <p:cNvPr id="396" name="Google Shape;396;p61"/>
          <p:cNvGrpSpPr/>
          <p:nvPr/>
        </p:nvGrpSpPr>
        <p:grpSpPr>
          <a:xfrm>
            <a:off x="262726" y="1066925"/>
            <a:ext cx="11614838" cy="5457240"/>
            <a:chOff x="0" y="79197"/>
            <a:chExt cx="11614838" cy="5457240"/>
          </a:xfrm>
        </p:grpSpPr>
        <p:sp>
          <p:nvSpPr>
            <p:cNvPr id="397" name="Google Shape;397;p61"/>
            <p:cNvSpPr/>
            <p:nvPr/>
          </p:nvSpPr>
          <p:spPr>
            <a:xfrm>
              <a:off x="0" y="536757"/>
              <a:ext cx="11614838" cy="781200"/>
            </a:xfrm>
            <a:prstGeom prst="rect">
              <a:avLst/>
            </a:prstGeom>
            <a:solidFill>
              <a:schemeClr val="lt1">
                <a:alpha val="89803"/>
              </a:schemeClr>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8" name="Google Shape;398;p61"/>
            <p:cNvSpPr/>
            <p:nvPr/>
          </p:nvSpPr>
          <p:spPr>
            <a:xfrm>
              <a:off x="580741" y="79197"/>
              <a:ext cx="8130386" cy="1026688"/>
            </a:xfrm>
            <a:prstGeom prst="roundRect">
              <a:avLst>
                <a:gd name="adj" fmla="val 16667"/>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9" name="Google Shape;399;p61"/>
            <p:cNvSpPr txBox="1"/>
            <p:nvPr/>
          </p:nvSpPr>
          <p:spPr>
            <a:xfrm>
              <a:off x="625413" y="123869"/>
              <a:ext cx="8041042" cy="870448"/>
            </a:xfrm>
            <a:prstGeom prst="rect">
              <a:avLst/>
            </a:prstGeom>
            <a:noFill/>
            <a:ln>
              <a:noFill/>
            </a:ln>
          </p:spPr>
          <p:txBody>
            <a:bodyPr spcFirstLastPara="1" wrap="square" lIns="307300" tIns="0" rIns="307300" bIns="0" anchor="ctr" anchorCtr="0">
              <a:noAutofit/>
            </a:bodyPr>
            <a:lstStyle/>
            <a:p>
              <a:pPr>
                <a:lnSpc>
                  <a:spcPct val="90000"/>
                </a:lnSpc>
                <a:buClr>
                  <a:srgbClr val="000000"/>
                </a:buClr>
                <a:buSzPts val="2000"/>
                <a:buFont typeface="Arial"/>
                <a:buNone/>
              </a:pPr>
              <a:r>
                <a:rPr lang="en-US" sz="1600" b="1" kern="0" dirty="0">
                  <a:solidFill>
                    <a:srgbClr val="080301"/>
                  </a:solidFill>
                  <a:ea typeface="Arial"/>
                  <a:cs typeface="Arial"/>
                  <a:sym typeface="Arial"/>
                </a:rPr>
                <a:t>Παρα</a:t>
              </a:r>
              <a:r>
                <a:rPr lang="en-US" sz="1600" b="1" kern="0" dirty="0" err="1">
                  <a:solidFill>
                    <a:srgbClr val="080301"/>
                  </a:solidFill>
                  <a:ea typeface="Arial"/>
                  <a:cs typeface="Arial"/>
                  <a:sym typeface="Arial"/>
                </a:rPr>
                <a:t>τήρηση</a:t>
              </a:r>
              <a:r>
                <a:rPr lang="en-US" sz="1600" kern="0" dirty="0">
                  <a:solidFill>
                    <a:srgbClr val="080301"/>
                  </a:solidFill>
                  <a:ea typeface="Arial"/>
                  <a:cs typeface="Arial"/>
                  <a:sym typeface="Arial"/>
                </a:rPr>
                <a:t/>
              </a:r>
              <a:br>
                <a:rPr lang="en-US" sz="1600" kern="0" dirty="0">
                  <a:solidFill>
                    <a:srgbClr val="080301"/>
                  </a:solidFill>
                  <a:ea typeface="Arial"/>
                  <a:cs typeface="Arial"/>
                  <a:sym typeface="Arial"/>
                </a:rPr>
              </a:br>
              <a:r>
                <a:rPr lang="en-US" sz="1600" kern="0" dirty="0">
                  <a:solidFill>
                    <a:srgbClr val="080301"/>
                  </a:solidFill>
                  <a:ea typeface="Arial"/>
                  <a:cs typeface="Arial"/>
                  <a:sym typeface="Arial"/>
                </a:rPr>
                <a:t>• </a:t>
              </a:r>
              <a:r>
                <a:rPr lang="en-US" sz="1600" kern="0" dirty="0" err="1">
                  <a:solidFill>
                    <a:srgbClr val="080301"/>
                  </a:solidFill>
                  <a:ea typeface="Arial"/>
                  <a:cs typeface="Arial"/>
                  <a:sym typeface="Arial"/>
                </a:rPr>
                <a:t>Χρησιμο</a:t>
              </a:r>
              <a:r>
                <a:rPr lang="en-US" sz="1600" kern="0" dirty="0">
                  <a:solidFill>
                    <a:srgbClr val="080301"/>
                  </a:solidFill>
                  <a:ea typeface="Arial"/>
                  <a:cs typeface="Arial"/>
                  <a:sym typeface="Arial"/>
                </a:rPr>
                <a:t>ποιήστε την για να αξιολογήσετε τη συμπεριφορά σε πραγματικό χρόνο.</a:t>
              </a:r>
              <a:br>
                <a:rPr lang="en-US" sz="1600" kern="0" dirty="0">
                  <a:solidFill>
                    <a:srgbClr val="080301"/>
                  </a:solidFill>
                  <a:ea typeface="Arial"/>
                  <a:cs typeface="Arial"/>
                  <a:sym typeface="Arial"/>
                </a:rPr>
              </a:br>
              <a:r>
                <a:rPr lang="en-US" sz="1600" kern="0" dirty="0">
                  <a:solidFill>
                    <a:srgbClr val="080301"/>
                  </a:solidFill>
                  <a:ea typeface="Arial"/>
                  <a:cs typeface="Arial"/>
                  <a:sym typeface="Arial"/>
                </a:rPr>
                <a:t>• Ανα</a:t>
              </a:r>
              <a:r>
                <a:rPr lang="en-US" sz="1600" kern="0" dirty="0" err="1">
                  <a:solidFill>
                    <a:srgbClr val="080301"/>
                  </a:solidFill>
                  <a:ea typeface="Arial"/>
                  <a:cs typeface="Arial"/>
                  <a:sym typeface="Arial"/>
                </a:rPr>
                <a:t>ζητήστε</a:t>
              </a:r>
              <a:r>
                <a:rPr lang="en-US" sz="1600" kern="0" dirty="0">
                  <a:solidFill>
                    <a:srgbClr val="080301"/>
                  </a:solidFill>
                  <a:ea typeface="Arial"/>
                  <a:cs typeface="Arial"/>
                  <a:sym typeface="Arial"/>
                </a:rPr>
                <a:t> </a:t>
              </a:r>
              <a:r>
                <a:rPr lang="en-US" sz="1600" kern="0" dirty="0" err="1">
                  <a:solidFill>
                    <a:srgbClr val="080301"/>
                  </a:solidFill>
                  <a:ea typeface="Arial"/>
                  <a:cs typeface="Arial"/>
                  <a:sym typeface="Arial"/>
                </a:rPr>
                <a:t>σημάδι</a:t>
              </a:r>
              <a:r>
                <a:rPr lang="en-US" sz="1600" kern="0" dirty="0">
                  <a:solidFill>
                    <a:srgbClr val="080301"/>
                  </a:solidFill>
                  <a:ea typeface="Arial"/>
                  <a:cs typeface="Arial"/>
                  <a:sym typeface="Arial"/>
                </a:rPr>
                <a:t>α απόσπασης της προσοχής, κόπωσης, </a:t>
              </a:r>
              <a:r>
                <a:rPr lang="en-US" sz="1600" kern="0" dirty="0" smtClean="0">
                  <a:solidFill>
                    <a:srgbClr val="080301"/>
                  </a:solidFill>
                  <a:ea typeface="Arial"/>
                  <a:cs typeface="Arial"/>
                  <a:sym typeface="Arial"/>
                </a:rPr>
                <a:t>απογοήτευσης.</a:t>
              </a:r>
              <a:r>
                <a:rPr lang="el-GR" sz="1600" kern="0" dirty="0" smtClean="0">
                  <a:solidFill>
                    <a:srgbClr val="080301"/>
                  </a:solidFill>
                  <a:ea typeface="Arial"/>
                  <a:cs typeface="Arial"/>
                  <a:sym typeface="Arial"/>
                </a:rPr>
                <a:t> </a:t>
              </a:r>
              <a:r>
                <a:rPr lang="en-US" sz="1600" kern="0" dirty="0" err="1" smtClean="0">
                  <a:solidFill>
                    <a:srgbClr val="080301"/>
                  </a:solidFill>
                  <a:ea typeface="Arial"/>
                  <a:cs typeface="Arial"/>
                  <a:sym typeface="Arial"/>
                </a:rPr>
                <a:t>Χρησιμο</a:t>
              </a:r>
              <a:r>
                <a:rPr lang="en-US" sz="1600" kern="0" dirty="0" smtClean="0">
                  <a:solidFill>
                    <a:srgbClr val="080301"/>
                  </a:solidFill>
                  <a:ea typeface="Arial"/>
                  <a:cs typeface="Arial"/>
                  <a:sym typeface="Arial"/>
                </a:rPr>
                <a:t>ποιήστε </a:t>
              </a:r>
              <a:r>
                <a:rPr lang="en-US" sz="1600" kern="0" dirty="0">
                  <a:solidFill>
                    <a:srgbClr val="080301"/>
                  </a:solidFill>
                  <a:ea typeface="Arial"/>
                  <a:cs typeface="Arial"/>
                  <a:sym typeface="Arial"/>
                </a:rPr>
                <a:t>μια λίστα ελέγχου.</a:t>
              </a:r>
              <a:endParaRPr sz="1600" kern="0" dirty="0">
                <a:solidFill>
                  <a:srgbClr val="080301"/>
                </a:solidFill>
                <a:ea typeface="Arial"/>
                <a:cs typeface="Arial"/>
                <a:sym typeface="Arial"/>
              </a:endParaRPr>
            </a:p>
          </p:txBody>
        </p:sp>
        <p:sp>
          <p:nvSpPr>
            <p:cNvPr id="400" name="Google Shape;400;p61"/>
            <p:cNvSpPr/>
            <p:nvPr/>
          </p:nvSpPr>
          <p:spPr>
            <a:xfrm>
              <a:off x="0" y="1942917"/>
              <a:ext cx="11614838" cy="781200"/>
            </a:xfrm>
            <a:prstGeom prst="rect">
              <a:avLst/>
            </a:prstGeom>
            <a:solidFill>
              <a:schemeClr val="lt1">
                <a:alpha val="89803"/>
              </a:schemeClr>
            </a:solidFill>
            <a:ln w="25400" cap="flat" cmpd="sng">
              <a:solidFill>
                <a:srgbClr val="FCD5F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1" name="Google Shape;401;p61"/>
            <p:cNvSpPr/>
            <p:nvPr/>
          </p:nvSpPr>
          <p:spPr>
            <a:xfrm>
              <a:off x="580741" y="1317957"/>
              <a:ext cx="8130386" cy="1249920"/>
            </a:xfrm>
            <a:prstGeom prst="roundRect">
              <a:avLst>
                <a:gd name="adj" fmla="val 16667"/>
              </a:avLst>
            </a:prstGeom>
            <a:solidFill>
              <a:srgbClr val="FCD5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2" name="Google Shape;402;p61"/>
            <p:cNvSpPr txBox="1"/>
            <p:nvPr/>
          </p:nvSpPr>
          <p:spPr>
            <a:xfrm>
              <a:off x="625413" y="1619277"/>
              <a:ext cx="8041042" cy="736528"/>
            </a:xfrm>
            <a:prstGeom prst="rect">
              <a:avLst/>
            </a:prstGeom>
            <a:noFill/>
            <a:ln>
              <a:noFill/>
            </a:ln>
          </p:spPr>
          <p:txBody>
            <a:bodyPr spcFirstLastPara="1" wrap="square" lIns="307300" tIns="0" rIns="307300" bIns="0" anchor="ctr" anchorCtr="0">
              <a:noAutofit/>
            </a:bodyPr>
            <a:lstStyle/>
            <a:p>
              <a:pPr>
                <a:lnSpc>
                  <a:spcPct val="90000"/>
                </a:lnSpc>
                <a:buClr>
                  <a:srgbClr val="000000"/>
                </a:buClr>
                <a:buSzPts val="2000"/>
                <a:buFont typeface="Arial"/>
                <a:buNone/>
              </a:pPr>
              <a:r>
                <a:rPr lang="en-US" sz="1600" b="1" kern="0" dirty="0" err="1">
                  <a:solidFill>
                    <a:srgbClr val="080301"/>
                  </a:solidFill>
                  <a:ea typeface="Arial"/>
                  <a:cs typeface="Arial"/>
                  <a:sym typeface="Arial"/>
                </a:rPr>
                <a:t>Αυτο</a:t>
              </a:r>
              <a:r>
                <a:rPr lang="en-US" sz="1600" b="1" kern="0" dirty="0">
                  <a:solidFill>
                    <a:srgbClr val="080301"/>
                  </a:solidFill>
                  <a:ea typeface="Arial"/>
                  <a:cs typeface="Arial"/>
                  <a:sym typeface="Arial"/>
                </a:rPr>
                <a:t>αξιολόγηση</a:t>
              </a:r>
              <a:r>
                <a:rPr lang="en-US" sz="1600" kern="0" dirty="0">
                  <a:solidFill>
                    <a:srgbClr val="080301"/>
                  </a:solidFill>
                  <a:ea typeface="Arial"/>
                  <a:cs typeface="Arial"/>
                  <a:sym typeface="Arial"/>
                </a:rPr>
                <a:t/>
              </a:r>
              <a:br>
                <a:rPr lang="en-US" sz="1600" kern="0" dirty="0">
                  <a:solidFill>
                    <a:srgbClr val="080301"/>
                  </a:solidFill>
                  <a:ea typeface="Arial"/>
                  <a:cs typeface="Arial"/>
                  <a:sym typeface="Arial"/>
                </a:rPr>
              </a:br>
              <a:r>
                <a:rPr lang="en-US" sz="1600" kern="0" dirty="0">
                  <a:solidFill>
                    <a:srgbClr val="080301"/>
                  </a:solidFill>
                  <a:ea typeface="Arial"/>
                  <a:cs typeface="Arial"/>
                  <a:sym typeface="Arial"/>
                </a:rPr>
                <a:t>• Χρησιμοποιήστε την για να βοηθήσετε </a:t>
              </a:r>
              <a:r>
                <a:rPr lang="en-US" sz="1600" kern="0" dirty="0" smtClean="0">
                  <a:solidFill>
                    <a:srgbClr val="080301"/>
                  </a:solidFill>
                  <a:ea typeface="Arial"/>
                  <a:cs typeface="Arial"/>
                  <a:sym typeface="Arial"/>
                </a:rPr>
                <a:t>τους</a:t>
              </a:r>
              <a:r>
                <a:rPr lang="el-GR" sz="1600" kern="0" dirty="0" smtClean="0">
                  <a:solidFill>
                    <a:srgbClr val="080301"/>
                  </a:solidFill>
                  <a:ea typeface="Arial"/>
                  <a:cs typeface="Arial"/>
                  <a:sym typeface="Arial"/>
                </a:rPr>
                <a:t>/τις</a:t>
              </a:r>
              <a:r>
                <a:rPr lang="en-US" sz="1600" kern="0" dirty="0" smtClean="0">
                  <a:solidFill>
                    <a:srgbClr val="080301"/>
                  </a:solidFill>
                  <a:ea typeface="Arial"/>
                  <a:cs typeface="Arial"/>
                  <a:sym typeface="Arial"/>
                </a:rPr>
                <a:t> </a:t>
              </a:r>
              <a:r>
                <a:rPr lang="el-GR" sz="1600" kern="0" dirty="0" smtClean="0">
                  <a:solidFill>
                    <a:srgbClr val="080301"/>
                  </a:solidFill>
                  <a:ea typeface="Arial"/>
                  <a:cs typeface="Arial"/>
                  <a:sym typeface="Arial"/>
                </a:rPr>
                <a:t>μαθητές/-</a:t>
              </a:r>
              <a:r>
                <a:rPr lang="el-GR" sz="1600" kern="0" dirty="0" err="1" smtClean="0">
                  <a:solidFill>
                    <a:srgbClr val="080301"/>
                  </a:solidFill>
                  <a:ea typeface="Arial"/>
                  <a:cs typeface="Arial"/>
                  <a:sym typeface="Arial"/>
                </a:rPr>
                <a:t>τριες</a:t>
              </a:r>
              <a:r>
                <a:rPr lang="en-US" sz="1600" kern="0" dirty="0" smtClean="0">
                  <a:solidFill>
                    <a:srgbClr val="080301"/>
                  </a:solidFill>
                  <a:ea typeface="Arial"/>
                  <a:cs typeface="Arial"/>
                  <a:sym typeface="Arial"/>
                </a:rPr>
                <a:t> </a:t>
              </a:r>
              <a:r>
                <a:rPr lang="en-US" sz="1600" kern="0" dirty="0">
                  <a:solidFill>
                    <a:srgbClr val="080301"/>
                  </a:solidFill>
                  <a:ea typeface="Arial"/>
                  <a:cs typeface="Arial"/>
                  <a:sym typeface="Arial"/>
                </a:rPr>
                <a:t>να ανα</a:t>
              </a:r>
              <a:r>
                <a:rPr lang="en-US" sz="1600" kern="0" dirty="0" err="1">
                  <a:solidFill>
                    <a:srgbClr val="080301"/>
                  </a:solidFill>
                  <a:ea typeface="Arial"/>
                  <a:cs typeface="Arial"/>
                  <a:sym typeface="Arial"/>
                </a:rPr>
                <a:t>στοχ</a:t>
              </a:r>
              <a:r>
                <a:rPr lang="en-US" sz="1600" kern="0" dirty="0">
                  <a:solidFill>
                    <a:srgbClr val="080301"/>
                  </a:solidFill>
                  <a:ea typeface="Arial"/>
                  <a:cs typeface="Arial"/>
                  <a:sym typeface="Arial"/>
                </a:rPr>
                <a:t>αστούν.</a:t>
              </a:r>
              <a:br>
                <a:rPr lang="en-US" sz="1600" kern="0" dirty="0">
                  <a:solidFill>
                    <a:srgbClr val="080301"/>
                  </a:solidFill>
                  <a:ea typeface="Arial"/>
                  <a:cs typeface="Arial"/>
                  <a:sym typeface="Arial"/>
                </a:rPr>
              </a:br>
              <a:r>
                <a:rPr lang="en-US" sz="1600" kern="0" dirty="0">
                  <a:solidFill>
                    <a:srgbClr val="080301"/>
                  </a:solidFill>
                  <a:ea typeface="Arial"/>
                  <a:cs typeface="Arial"/>
                  <a:sym typeface="Arial"/>
                </a:rPr>
                <a:t>• </a:t>
              </a:r>
              <a:r>
                <a:rPr lang="en-US" sz="1600" kern="0" dirty="0" err="1">
                  <a:solidFill>
                    <a:srgbClr val="080301"/>
                  </a:solidFill>
                  <a:ea typeface="Arial"/>
                  <a:cs typeface="Arial"/>
                  <a:sym typeface="Arial"/>
                </a:rPr>
                <a:t>Δοκιμάστε</a:t>
              </a:r>
              <a:r>
                <a:rPr lang="en-US" sz="1600" kern="0" dirty="0">
                  <a:solidFill>
                    <a:srgbClr val="080301"/>
                  </a:solidFill>
                  <a:ea typeface="Arial"/>
                  <a:cs typeface="Arial"/>
                  <a:sym typeface="Arial"/>
                </a:rPr>
                <a:t> </a:t>
              </a:r>
              <a:r>
                <a:rPr lang="en-US" sz="1600" kern="0" dirty="0" err="1">
                  <a:solidFill>
                    <a:srgbClr val="080301"/>
                  </a:solidFill>
                  <a:ea typeface="Arial"/>
                  <a:cs typeface="Arial"/>
                  <a:sym typeface="Arial"/>
                </a:rPr>
                <a:t>ερωτημ</a:t>
              </a:r>
              <a:r>
                <a:rPr lang="en-US" sz="1600" kern="0" dirty="0">
                  <a:solidFill>
                    <a:srgbClr val="080301"/>
                  </a:solidFill>
                  <a:ea typeface="Arial"/>
                  <a:cs typeface="Arial"/>
                  <a:sym typeface="Arial"/>
                </a:rPr>
                <a:t>ατολόγια, ημερολόγια ή </a:t>
              </a:r>
              <a:r>
                <a:rPr lang="en-US" sz="1600" kern="0" dirty="0" smtClean="0">
                  <a:solidFill>
                    <a:srgbClr val="080301"/>
                  </a:solidFill>
                  <a:ea typeface="Arial"/>
                  <a:cs typeface="Arial"/>
                  <a:sym typeface="Arial"/>
                </a:rPr>
                <a:t>ε</a:t>
              </a:r>
              <a:r>
                <a:rPr lang="el-GR" sz="1600" kern="0" dirty="0" err="1" smtClean="0">
                  <a:solidFill>
                    <a:srgbClr val="080301"/>
                  </a:solidFill>
                  <a:ea typeface="Arial"/>
                  <a:cs typeface="Arial"/>
                  <a:sym typeface="Arial"/>
                </a:rPr>
                <a:t>ισιτήρ</a:t>
              </a:r>
              <a:r>
                <a:rPr lang="en-US" sz="1600" kern="0" dirty="0" smtClean="0">
                  <a:solidFill>
                    <a:srgbClr val="080301"/>
                  </a:solidFill>
                  <a:ea typeface="Arial"/>
                  <a:cs typeface="Arial"/>
                  <a:sym typeface="Arial"/>
                </a:rPr>
                <a:t>ια εξόδου</a:t>
              </a:r>
              <a:r>
                <a:rPr lang="el-GR" sz="1600" kern="0" dirty="0" smtClean="0">
                  <a:solidFill>
                    <a:srgbClr val="080301"/>
                  </a:solidFill>
                  <a:ea typeface="Arial"/>
                  <a:cs typeface="Arial"/>
                  <a:sym typeface="Arial"/>
                </a:rPr>
                <a:t> από το μάθημα (</a:t>
              </a:r>
              <a:r>
                <a:rPr lang="en-US" sz="1600" kern="0" dirty="0" smtClean="0">
                  <a:solidFill>
                    <a:srgbClr val="080301"/>
                  </a:solidFill>
                  <a:ea typeface="Arial"/>
                  <a:cs typeface="Arial"/>
                  <a:sym typeface="Arial"/>
                </a:rPr>
                <a:t>exit tickets</a:t>
              </a:r>
              <a:r>
                <a:rPr lang="el-GR" sz="1600" kern="0" dirty="0" smtClean="0">
                  <a:solidFill>
                    <a:srgbClr val="080301"/>
                  </a:solidFill>
                  <a:ea typeface="Arial"/>
                  <a:cs typeface="Arial"/>
                  <a:sym typeface="Arial"/>
                </a:rPr>
                <a:t>)</a:t>
              </a:r>
              <a:r>
                <a:rPr lang="en-US" sz="1600" kern="0" dirty="0" smtClean="0">
                  <a:solidFill>
                    <a:srgbClr val="080301"/>
                  </a:solidFill>
                  <a:ea typeface="Arial"/>
                  <a:cs typeface="Arial"/>
                  <a:sym typeface="Arial"/>
                </a:rPr>
                <a:t>.</a:t>
              </a:r>
              <a:endParaRPr sz="1600" kern="0" dirty="0">
                <a:solidFill>
                  <a:srgbClr val="000000"/>
                </a:solidFill>
                <a:cs typeface="Arial"/>
                <a:sym typeface="Arial"/>
              </a:endParaRPr>
            </a:p>
          </p:txBody>
        </p:sp>
        <p:sp>
          <p:nvSpPr>
            <p:cNvPr id="403" name="Google Shape;403;p61"/>
            <p:cNvSpPr/>
            <p:nvPr/>
          </p:nvSpPr>
          <p:spPr>
            <a:xfrm>
              <a:off x="0" y="3349077"/>
              <a:ext cx="11614838" cy="781200"/>
            </a:xfrm>
            <a:prstGeom prst="rect">
              <a:avLst/>
            </a:prstGeom>
            <a:solidFill>
              <a:schemeClr val="lt1">
                <a:alpha val="89803"/>
              </a:schemeClr>
            </a:solidFill>
            <a:ln w="25400" cap="flat" cmpd="sng">
              <a:solidFill>
                <a:srgbClr val="18CB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4" name="Google Shape;404;p61"/>
            <p:cNvSpPr/>
            <p:nvPr/>
          </p:nvSpPr>
          <p:spPr>
            <a:xfrm>
              <a:off x="580741" y="2891517"/>
              <a:ext cx="8130386" cy="979358"/>
            </a:xfrm>
            <a:prstGeom prst="roundRect">
              <a:avLst>
                <a:gd name="adj" fmla="val 16667"/>
              </a:avLst>
            </a:prstGeom>
            <a:solidFill>
              <a:srgbClr val="18CBD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5" name="Google Shape;405;p61"/>
            <p:cNvSpPr txBox="1"/>
            <p:nvPr/>
          </p:nvSpPr>
          <p:spPr>
            <a:xfrm>
              <a:off x="625413" y="3059560"/>
              <a:ext cx="8041042" cy="702674"/>
            </a:xfrm>
            <a:prstGeom prst="rect">
              <a:avLst/>
            </a:prstGeom>
            <a:noFill/>
            <a:ln>
              <a:noFill/>
            </a:ln>
          </p:spPr>
          <p:txBody>
            <a:bodyPr spcFirstLastPara="1" wrap="square" lIns="307300" tIns="0" rIns="307300" bIns="0" anchor="ctr" anchorCtr="0">
              <a:noAutofit/>
            </a:bodyPr>
            <a:lstStyle/>
            <a:p>
              <a:pPr>
                <a:lnSpc>
                  <a:spcPct val="90000"/>
                </a:lnSpc>
                <a:buClr>
                  <a:srgbClr val="000000"/>
                </a:buClr>
                <a:buSzPts val="2000"/>
                <a:buFont typeface="Arial"/>
                <a:buNone/>
              </a:pPr>
              <a:r>
                <a:rPr lang="en-US" sz="1600" b="1" kern="0" dirty="0">
                  <a:solidFill>
                    <a:srgbClr val="080301"/>
                  </a:solidFill>
                  <a:ea typeface="Arial"/>
                  <a:cs typeface="Arial"/>
                  <a:sym typeface="Arial"/>
                </a:rPr>
                <a:t>Ανατροφοδότηση από </a:t>
              </a:r>
              <a:r>
                <a:rPr lang="el-GR" sz="1600" b="1" kern="0" dirty="0" smtClean="0">
                  <a:solidFill>
                    <a:srgbClr val="080301"/>
                  </a:solidFill>
                  <a:ea typeface="Arial"/>
                  <a:cs typeface="Arial"/>
                  <a:sym typeface="Arial"/>
                </a:rPr>
                <a:t>Σ</a:t>
              </a:r>
              <a:r>
                <a:rPr lang="en-US" sz="1600" b="1" kern="0" dirty="0" err="1" smtClean="0">
                  <a:solidFill>
                    <a:srgbClr val="080301"/>
                  </a:solidFill>
                  <a:ea typeface="Arial"/>
                  <a:cs typeface="Arial"/>
                  <a:sym typeface="Arial"/>
                </a:rPr>
                <a:t>υμ</a:t>
              </a:r>
              <a:r>
                <a:rPr lang="el-GR" sz="1600" b="1" kern="0" dirty="0" smtClean="0">
                  <a:solidFill>
                    <a:srgbClr val="080301"/>
                  </a:solidFill>
                  <a:ea typeface="Arial"/>
                  <a:cs typeface="Arial"/>
                  <a:sym typeface="Arial"/>
                </a:rPr>
                <a:t>μαθητές/-</a:t>
              </a:r>
              <a:r>
                <a:rPr lang="el-GR" sz="1600" b="1" kern="0" dirty="0" err="1" smtClean="0">
                  <a:solidFill>
                    <a:srgbClr val="080301"/>
                  </a:solidFill>
                  <a:ea typeface="Arial"/>
                  <a:cs typeface="Arial"/>
                  <a:sym typeface="Arial"/>
                </a:rPr>
                <a:t>τριες</a:t>
              </a:r>
              <a:r>
                <a:rPr lang="en-US" sz="1600" kern="0" dirty="0">
                  <a:solidFill>
                    <a:srgbClr val="080301"/>
                  </a:solidFill>
                  <a:ea typeface="Arial"/>
                  <a:cs typeface="Arial"/>
                  <a:sym typeface="Arial"/>
                </a:rPr>
                <a:t/>
              </a:r>
              <a:br>
                <a:rPr lang="en-US" sz="1600" kern="0" dirty="0">
                  <a:solidFill>
                    <a:srgbClr val="080301"/>
                  </a:solidFill>
                  <a:ea typeface="Arial"/>
                  <a:cs typeface="Arial"/>
                  <a:sym typeface="Arial"/>
                </a:rPr>
              </a:br>
              <a:r>
                <a:rPr lang="en-US" sz="1600" kern="0" dirty="0">
                  <a:solidFill>
                    <a:srgbClr val="080301"/>
                  </a:solidFill>
                  <a:ea typeface="Arial"/>
                  <a:cs typeface="Arial"/>
                  <a:sym typeface="Arial"/>
                </a:rPr>
                <a:t>• </a:t>
              </a:r>
              <a:r>
                <a:rPr lang="en-US" sz="1600" kern="0" dirty="0" err="1">
                  <a:solidFill>
                    <a:srgbClr val="080301"/>
                  </a:solidFill>
                  <a:ea typeface="Arial"/>
                  <a:cs typeface="Arial"/>
                  <a:sym typeface="Arial"/>
                </a:rPr>
                <a:t>Χρησιμο</a:t>
              </a:r>
              <a:r>
                <a:rPr lang="en-US" sz="1600" kern="0" dirty="0">
                  <a:solidFill>
                    <a:srgbClr val="080301"/>
                  </a:solidFill>
                  <a:ea typeface="Arial"/>
                  <a:cs typeface="Arial"/>
                  <a:sym typeface="Arial"/>
                </a:rPr>
                <a:t>ποιήστε την κατά τη διάρκεια της ομαδικής εργασίας.</a:t>
              </a:r>
              <a:br>
                <a:rPr lang="en-US" sz="1600" kern="0" dirty="0">
                  <a:solidFill>
                    <a:srgbClr val="080301"/>
                  </a:solidFill>
                  <a:ea typeface="Arial"/>
                  <a:cs typeface="Arial"/>
                  <a:sym typeface="Arial"/>
                </a:rPr>
              </a:br>
              <a:r>
                <a:rPr lang="en-US" sz="1600" kern="0" dirty="0">
                  <a:solidFill>
                    <a:srgbClr val="080301"/>
                  </a:solidFill>
                  <a:ea typeface="Arial"/>
                  <a:cs typeface="Arial"/>
                  <a:sym typeface="Arial"/>
                </a:rPr>
                <a:t>• </a:t>
              </a:r>
              <a:r>
                <a:rPr lang="en-US" sz="1600" kern="0" dirty="0" err="1">
                  <a:solidFill>
                    <a:srgbClr val="080301"/>
                  </a:solidFill>
                  <a:ea typeface="Arial"/>
                  <a:cs typeface="Arial"/>
                  <a:sym typeface="Arial"/>
                </a:rPr>
                <a:t>Δώστε</a:t>
              </a:r>
              <a:r>
                <a:rPr lang="en-US" sz="1600" kern="0" dirty="0">
                  <a:solidFill>
                    <a:srgbClr val="080301"/>
                  </a:solidFill>
                  <a:ea typeface="Arial"/>
                  <a:cs typeface="Arial"/>
                  <a:sym typeface="Arial"/>
                </a:rPr>
                <a:t> </a:t>
              </a:r>
              <a:r>
                <a:rPr lang="el-GR" sz="1600" kern="0" dirty="0" smtClean="0">
                  <a:solidFill>
                    <a:srgbClr val="080301"/>
                  </a:solidFill>
                  <a:ea typeface="Arial"/>
                  <a:cs typeface="Arial"/>
                  <a:sym typeface="Arial"/>
                </a:rPr>
                <a:t>σ</a:t>
              </a:r>
              <a:r>
                <a:rPr lang="en-US" sz="1600" kern="0" dirty="0" smtClean="0">
                  <a:solidFill>
                    <a:srgbClr val="080301"/>
                  </a:solidFill>
                  <a:ea typeface="Arial"/>
                  <a:cs typeface="Arial"/>
                  <a:sym typeface="Arial"/>
                </a:rPr>
                <a:t>τους</a:t>
              </a:r>
              <a:r>
                <a:rPr lang="el-GR" sz="1600" kern="0" dirty="0" smtClean="0">
                  <a:solidFill>
                    <a:srgbClr val="080301"/>
                  </a:solidFill>
                  <a:ea typeface="Arial"/>
                  <a:cs typeface="Arial"/>
                  <a:sym typeface="Arial"/>
                </a:rPr>
                <a:t>/στις</a:t>
              </a:r>
              <a:r>
                <a:rPr lang="en-US" sz="1600" kern="0" dirty="0" smtClean="0">
                  <a:solidFill>
                    <a:srgbClr val="080301"/>
                  </a:solidFill>
                  <a:ea typeface="Arial"/>
                  <a:cs typeface="Arial"/>
                  <a:sym typeface="Arial"/>
                </a:rPr>
                <a:t> </a:t>
              </a:r>
              <a:r>
                <a:rPr lang="el-GR" sz="1600" kern="0" dirty="0" smtClean="0">
                  <a:solidFill>
                    <a:srgbClr val="080301"/>
                  </a:solidFill>
                  <a:ea typeface="Arial"/>
                  <a:cs typeface="Arial"/>
                  <a:sym typeface="Arial"/>
                </a:rPr>
                <a:t>μαθητές/-</a:t>
              </a:r>
              <a:r>
                <a:rPr lang="el-GR" sz="1600" kern="0" dirty="0" err="1" smtClean="0">
                  <a:solidFill>
                    <a:srgbClr val="080301"/>
                  </a:solidFill>
                  <a:ea typeface="Arial"/>
                  <a:cs typeface="Arial"/>
                  <a:sym typeface="Arial"/>
                </a:rPr>
                <a:t>τριες</a:t>
              </a:r>
              <a:r>
                <a:rPr lang="en-US" sz="1600" kern="0" dirty="0" smtClean="0">
                  <a:solidFill>
                    <a:srgbClr val="080301"/>
                  </a:solidFill>
                  <a:ea typeface="Arial"/>
                  <a:cs typeface="Arial"/>
                  <a:sym typeface="Arial"/>
                </a:rPr>
                <a:t> </a:t>
              </a:r>
              <a:r>
                <a:rPr lang="en-US" sz="1600" kern="0" dirty="0">
                  <a:solidFill>
                    <a:srgbClr val="080301"/>
                  </a:solidFill>
                  <a:ea typeface="Arial"/>
                  <a:cs typeface="Arial"/>
                  <a:sym typeface="Arial"/>
                </a:rPr>
                <a:t>π</a:t>
              </a:r>
              <a:r>
                <a:rPr lang="en-US" sz="1600" kern="0" dirty="0" err="1">
                  <a:solidFill>
                    <a:srgbClr val="080301"/>
                  </a:solidFill>
                  <a:ea typeface="Arial"/>
                  <a:cs typeface="Arial"/>
                  <a:sym typeface="Arial"/>
                </a:rPr>
                <a:t>ροτάσεις</a:t>
              </a:r>
              <a:r>
                <a:rPr lang="en-US" sz="1600" kern="0" dirty="0">
                  <a:solidFill>
                    <a:srgbClr val="080301"/>
                  </a:solidFill>
                  <a:ea typeface="Arial"/>
                  <a:cs typeface="Arial"/>
                  <a:sym typeface="Arial"/>
                </a:rPr>
                <a:t> </a:t>
              </a:r>
              <a:r>
                <a:rPr lang="en-US" sz="1600" kern="0" dirty="0" err="1">
                  <a:solidFill>
                    <a:srgbClr val="080301"/>
                  </a:solidFill>
                  <a:ea typeface="Arial"/>
                  <a:cs typeface="Arial"/>
                  <a:sym typeface="Arial"/>
                </a:rPr>
                <a:t>γι</a:t>
              </a:r>
              <a:r>
                <a:rPr lang="en-US" sz="1600" kern="0" dirty="0">
                  <a:solidFill>
                    <a:srgbClr val="080301"/>
                  </a:solidFill>
                  <a:ea typeface="Arial"/>
                  <a:cs typeface="Arial"/>
                  <a:sym typeface="Arial"/>
                </a:rPr>
                <a:t>α να ξεκινήσουν τις εποικοδομητικές κριτικές τους.</a:t>
              </a:r>
              <a:endParaRPr sz="1600" kern="0" dirty="0">
                <a:solidFill>
                  <a:srgbClr val="080301"/>
                </a:solidFill>
                <a:ea typeface="Arial"/>
                <a:cs typeface="Arial"/>
                <a:sym typeface="Arial"/>
              </a:endParaRPr>
            </a:p>
          </p:txBody>
        </p:sp>
        <p:sp>
          <p:nvSpPr>
            <p:cNvPr id="406" name="Google Shape;406;p61"/>
            <p:cNvSpPr/>
            <p:nvPr/>
          </p:nvSpPr>
          <p:spPr>
            <a:xfrm>
              <a:off x="0" y="4755237"/>
              <a:ext cx="11614838" cy="781200"/>
            </a:xfrm>
            <a:prstGeom prst="rect">
              <a:avLst/>
            </a:prstGeom>
            <a:solidFill>
              <a:schemeClr val="lt1">
                <a:alpha val="89803"/>
              </a:schemeClr>
            </a:solidFill>
            <a:ln w="25400" cap="flat" cmpd="sng">
              <a:solidFill>
                <a:srgbClr val="A987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7" name="Google Shape;407;p61"/>
            <p:cNvSpPr/>
            <p:nvPr/>
          </p:nvSpPr>
          <p:spPr>
            <a:xfrm>
              <a:off x="580741" y="4297678"/>
              <a:ext cx="8130386" cy="992564"/>
            </a:xfrm>
            <a:prstGeom prst="roundRect">
              <a:avLst>
                <a:gd name="adj" fmla="val 16667"/>
              </a:avLst>
            </a:prstGeom>
            <a:solidFill>
              <a:srgbClr val="A987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8" name="Google Shape;408;p61"/>
            <p:cNvSpPr txBox="1"/>
            <p:nvPr/>
          </p:nvSpPr>
          <p:spPr>
            <a:xfrm>
              <a:off x="625413" y="4342350"/>
              <a:ext cx="8041042" cy="756823"/>
            </a:xfrm>
            <a:prstGeom prst="rect">
              <a:avLst/>
            </a:prstGeom>
            <a:noFill/>
            <a:ln>
              <a:noFill/>
            </a:ln>
          </p:spPr>
          <p:txBody>
            <a:bodyPr spcFirstLastPara="1" wrap="square" lIns="307300" tIns="0" rIns="307300" bIns="0" anchor="ctr" anchorCtr="0">
              <a:noAutofit/>
            </a:bodyPr>
            <a:lstStyle/>
            <a:p>
              <a:pPr>
                <a:lnSpc>
                  <a:spcPct val="90000"/>
                </a:lnSpc>
                <a:buClr>
                  <a:srgbClr val="000000"/>
                </a:buClr>
                <a:buSzPts val="2000"/>
                <a:buFont typeface="Arial"/>
                <a:buNone/>
              </a:pPr>
              <a:r>
                <a:rPr lang="en-US" sz="1600" b="1" kern="0" dirty="0" err="1" smtClean="0">
                  <a:solidFill>
                    <a:srgbClr val="080301"/>
                  </a:solidFill>
                  <a:ea typeface="Arial"/>
                  <a:cs typeface="Arial"/>
                  <a:sym typeface="Arial"/>
                </a:rPr>
                <a:t>Ψηφι</a:t>
              </a:r>
              <a:r>
                <a:rPr lang="en-US" sz="1600" b="1" kern="0" dirty="0" smtClean="0">
                  <a:solidFill>
                    <a:srgbClr val="080301"/>
                  </a:solidFill>
                  <a:ea typeface="Arial"/>
                  <a:cs typeface="Arial"/>
                  <a:sym typeface="Arial"/>
                </a:rPr>
                <a:t>ακ</a:t>
              </a:r>
              <a:r>
                <a:rPr lang="el-GR" sz="1600" b="1" kern="0" dirty="0" err="1" smtClean="0">
                  <a:solidFill>
                    <a:srgbClr val="080301"/>
                  </a:solidFill>
                  <a:ea typeface="Arial"/>
                  <a:cs typeface="Arial"/>
                  <a:sym typeface="Arial"/>
                </a:rPr>
                <a:t>οί</a:t>
              </a:r>
              <a:r>
                <a:rPr lang="en-US" sz="1600" b="1" kern="0" dirty="0" smtClean="0">
                  <a:solidFill>
                    <a:srgbClr val="080301"/>
                  </a:solidFill>
                  <a:ea typeface="Arial"/>
                  <a:cs typeface="Arial"/>
                  <a:sym typeface="Arial"/>
                </a:rPr>
                <a:t> </a:t>
              </a:r>
              <a:r>
                <a:rPr lang="el-GR" sz="1600" b="1" kern="0" dirty="0" smtClean="0">
                  <a:solidFill>
                    <a:srgbClr val="080301"/>
                  </a:solidFill>
                  <a:ea typeface="Arial"/>
                  <a:cs typeface="Arial"/>
                  <a:sym typeface="Arial"/>
                </a:rPr>
                <a:t>Έλεγχοι</a:t>
              </a:r>
              <a:r>
                <a:rPr lang="en-US" sz="1600" kern="0" dirty="0">
                  <a:solidFill>
                    <a:srgbClr val="080301"/>
                  </a:solidFill>
                  <a:ea typeface="Arial"/>
                  <a:cs typeface="Arial"/>
                  <a:sym typeface="Arial"/>
                </a:rPr>
                <a:t/>
              </a:r>
              <a:br>
                <a:rPr lang="en-US" sz="1600" kern="0" dirty="0">
                  <a:solidFill>
                    <a:srgbClr val="080301"/>
                  </a:solidFill>
                  <a:ea typeface="Arial"/>
                  <a:cs typeface="Arial"/>
                  <a:sym typeface="Arial"/>
                </a:rPr>
              </a:br>
              <a:r>
                <a:rPr lang="en-US" sz="1600" kern="0" dirty="0">
                  <a:solidFill>
                    <a:srgbClr val="080301"/>
                  </a:solidFill>
                  <a:ea typeface="Arial"/>
                  <a:cs typeface="Arial"/>
                  <a:sym typeface="Arial"/>
                </a:rPr>
                <a:t>• </a:t>
              </a:r>
              <a:r>
                <a:rPr lang="en-US" sz="1600" kern="0" dirty="0" err="1">
                  <a:solidFill>
                    <a:srgbClr val="080301"/>
                  </a:solidFill>
                  <a:ea typeface="Arial"/>
                  <a:cs typeface="Arial"/>
                  <a:sym typeface="Arial"/>
                </a:rPr>
                <a:t>Χρησιμο</a:t>
              </a:r>
              <a:r>
                <a:rPr lang="en-US" sz="1600" kern="0" dirty="0">
                  <a:solidFill>
                    <a:srgbClr val="080301"/>
                  </a:solidFill>
                  <a:ea typeface="Arial"/>
                  <a:cs typeface="Arial"/>
                  <a:sym typeface="Arial"/>
                </a:rPr>
                <a:t>ποιήστε </a:t>
              </a:r>
              <a:r>
                <a:rPr lang="en-US" sz="1600" kern="0" dirty="0" smtClean="0">
                  <a:solidFill>
                    <a:srgbClr val="080301"/>
                  </a:solidFill>
                  <a:ea typeface="Arial"/>
                  <a:cs typeface="Arial"/>
                  <a:sym typeface="Arial"/>
                </a:rPr>
                <a:t>τ</a:t>
              </a:r>
              <a:r>
                <a:rPr lang="el-GR" sz="1600" kern="0" dirty="0" err="1" smtClean="0">
                  <a:solidFill>
                    <a:srgbClr val="080301"/>
                  </a:solidFill>
                  <a:ea typeface="Arial"/>
                  <a:cs typeface="Arial"/>
                  <a:sym typeface="Arial"/>
                </a:rPr>
                <a:t>ες</a:t>
              </a:r>
              <a:r>
                <a:rPr lang="en-US" sz="1600" kern="0" dirty="0" smtClean="0">
                  <a:solidFill>
                    <a:srgbClr val="080301"/>
                  </a:solidFill>
                  <a:ea typeface="Arial"/>
                  <a:cs typeface="Arial"/>
                  <a:sym typeface="Arial"/>
                </a:rPr>
                <a:t> </a:t>
              </a:r>
              <a:r>
                <a:rPr lang="en-US" sz="1600" kern="0" dirty="0" err="1">
                  <a:solidFill>
                    <a:srgbClr val="080301"/>
                  </a:solidFill>
                  <a:ea typeface="Arial"/>
                  <a:cs typeface="Arial"/>
                  <a:sym typeface="Arial"/>
                </a:rPr>
                <a:t>γι</a:t>
              </a:r>
              <a:r>
                <a:rPr lang="en-US" sz="1600" kern="0" dirty="0">
                  <a:solidFill>
                    <a:srgbClr val="080301"/>
                  </a:solidFill>
                  <a:ea typeface="Arial"/>
                  <a:cs typeface="Arial"/>
                  <a:sym typeface="Arial"/>
                </a:rPr>
                <a:t>α </a:t>
              </a:r>
              <a:r>
                <a:rPr lang="en-US" sz="1600" kern="0" dirty="0" smtClean="0">
                  <a:solidFill>
                    <a:srgbClr val="080301"/>
                  </a:solidFill>
                  <a:ea typeface="Arial"/>
                  <a:cs typeface="Arial"/>
                  <a:sym typeface="Arial"/>
                </a:rPr>
                <a:t>γρήγορ</a:t>
              </a:r>
              <a:r>
                <a:rPr lang="el-GR" sz="1600" kern="0" dirty="0" smtClean="0">
                  <a:solidFill>
                    <a:srgbClr val="080301"/>
                  </a:solidFill>
                  <a:ea typeface="Arial"/>
                  <a:cs typeface="Arial"/>
                  <a:sym typeface="Arial"/>
                </a:rPr>
                <a:t>η</a:t>
              </a:r>
              <a:r>
                <a:rPr lang="en-US" sz="1600" kern="0" dirty="0" smtClean="0">
                  <a:solidFill>
                    <a:srgbClr val="080301"/>
                  </a:solidFill>
                  <a:ea typeface="Arial"/>
                  <a:cs typeface="Arial"/>
                  <a:sym typeface="Arial"/>
                </a:rPr>
                <a:t> </a:t>
              </a:r>
              <a:r>
                <a:rPr lang="el-GR" sz="1600" kern="0" dirty="0" smtClean="0">
                  <a:solidFill>
                    <a:srgbClr val="080301"/>
                  </a:solidFill>
                  <a:ea typeface="Arial"/>
                  <a:cs typeface="Arial"/>
                  <a:sym typeface="Arial"/>
                </a:rPr>
                <a:t>ενημέρωση</a:t>
              </a:r>
              <a:r>
                <a:rPr lang="en-US" sz="1600" kern="0" dirty="0" smtClean="0">
                  <a:solidFill>
                    <a:srgbClr val="080301"/>
                  </a:solidFill>
                  <a:ea typeface="Arial"/>
                  <a:cs typeface="Arial"/>
                  <a:sym typeface="Arial"/>
                </a:rPr>
                <a:t>.</a:t>
              </a:r>
              <a:r>
                <a:rPr lang="en-US" sz="1600" kern="0" dirty="0">
                  <a:solidFill>
                    <a:srgbClr val="080301"/>
                  </a:solidFill>
                  <a:ea typeface="Arial"/>
                  <a:cs typeface="Arial"/>
                  <a:sym typeface="Arial"/>
                </a:rPr>
                <a:t/>
              </a:r>
              <a:br>
                <a:rPr lang="en-US" sz="1600" kern="0" dirty="0">
                  <a:solidFill>
                    <a:srgbClr val="080301"/>
                  </a:solidFill>
                  <a:ea typeface="Arial"/>
                  <a:cs typeface="Arial"/>
                  <a:sym typeface="Arial"/>
                </a:rPr>
              </a:br>
              <a:r>
                <a:rPr lang="en-US" sz="1600" kern="0" dirty="0">
                  <a:solidFill>
                    <a:srgbClr val="080301"/>
                  </a:solidFill>
                  <a:ea typeface="Arial"/>
                  <a:cs typeface="Arial"/>
                  <a:sym typeface="Arial"/>
                </a:rPr>
                <a:t>• </a:t>
              </a:r>
              <a:r>
                <a:rPr lang="en-US" sz="1600" kern="0" dirty="0" err="1">
                  <a:solidFill>
                    <a:srgbClr val="080301"/>
                  </a:solidFill>
                  <a:ea typeface="Arial"/>
                  <a:cs typeface="Arial"/>
                  <a:sym typeface="Arial"/>
                </a:rPr>
                <a:t>Κάντε</a:t>
              </a:r>
              <a:r>
                <a:rPr lang="en-US" sz="1600" kern="0" dirty="0">
                  <a:solidFill>
                    <a:srgbClr val="080301"/>
                  </a:solidFill>
                  <a:ea typeface="Arial"/>
                  <a:cs typeface="Arial"/>
                  <a:sym typeface="Arial"/>
                </a:rPr>
                <a:t> απ</a:t>
              </a:r>
              <a:r>
                <a:rPr lang="en-US" sz="1600" kern="0" dirty="0" err="1">
                  <a:solidFill>
                    <a:srgbClr val="080301"/>
                  </a:solidFill>
                  <a:ea typeface="Arial"/>
                  <a:cs typeface="Arial"/>
                  <a:sym typeface="Arial"/>
                </a:rPr>
                <a:t>λές</a:t>
              </a:r>
              <a:r>
                <a:rPr lang="en-US" sz="1600" kern="0" dirty="0">
                  <a:solidFill>
                    <a:srgbClr val="080301"/>
                  </a:solidFill>
                  <a:ea typeface="Arial"/>
                  <a:cs typeface="Arial"/>
                  <a:sym typeface="Arial"/>
                </a:rPr>
                <a:t> </a:t>
              </a:r>
              <a:r>
                <a:rPr lang="en-US" sz="1600" kern="0" dirty="0" err="1">
                  <a:solidFill>
                    <a:srgbClr val="080301"/>
                  </a:solidFill>
                  <a:ea typeface="Arial"/>
                  <a:cs typeface="Arial"/>
                  <a:sym typeface="Arial"/>
                </a:rPr>
                <a:t>ερωτήσεις</a:t>
              </a:r>
              <a:r>
                <a:rPr lang="en-US" sz="1600" kern="0" dirty="0">
                  <a:solidFill>
                    <a:srgbClr val="080301"/>
                  </a:solidFill>
                  <a:ea typeface="Arial"/>
                  <a:cs typeface="Arial"/>
                  <a:sym typeface="Arial"/>
                </a:rPr>
                <a:t> </a:t>
              </a:r>
              <a:r>
                <a:rPr lang="en-US" sz="1600" kern="0" dirty="0" err="1">
                  <a:solidFill>
                    <a:srgbClr val="080301"/>
                  </a:solidFill>
                  <a:ea typeface="Arial"/>
                  <a:cs typeface="Arial"/>
                  <a:sym typeface="Arial"/>
                </a:rPr>
                <a:t>χρησιμο</a:t>
              </a:r>
              <a:r>
                <a:rPr lang="en-US" sz="1600" kern="0" dirty="0">
                  <a:solidFill>
                    <a:srgbClr val="080301"/>
                  </a:solidFill>
                  <a:ea typeface="Arial"/>
                  <a:cs typeface="Arial"/>
                  <a:sym typeface="Arial"/>
                </a:rPr>
                <a:t>ποιώντας emoji, φανάρια ή δημοσκοπήσεις.</a:t>
              </a:r>
              <a:endParaRPr sz="1600" kern="0" dirty="0">
                <a:solidFill>
                  <a:srgbClr val="000000"/>
                </a:solidFill>
                <a:cs typeface="Arial"/>
                <a:sym typeface="Arial"/>
              </a:endParaRPr>
            </a:p>
          </p:txBody>
        </p:sp>
      </p:grpSp>
    </p:spTree>
    <p:extLst>
      <p:ext uri="{BB962C8B-B14F-4D97-AF65-F5344CB8AC3E}">
        <p14:creationId xmlns:p14="http://schemas.microsoft.com/office/powerpoint/2010/main" val="4160322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a:t>Τα</a:t>
            </a:r>
            <a:r>
              <a:rPr lang="en-US" b="1" dirty="0" err="1"/>
              <a:t>ίρι</a:t>
            </a:r>
            <a:r>
              <a:rPr lang="en-US" b="1" dirty="0"/>
              <a:t>ασμα </a:t>
            </a:r>
            <a:r>
              <a:rPr lang="el-GR" b="1" dirty="0" smtClean="0"/>
              <a:t>Σ</a:t>
            </a:r>
            <a:r>
              <a:rPr lang="en-US" b="1" dirty="0" err="1" smtClean="0"/>
              <a:t>τόχων</a:t>
            </a:r>
            <a:r>
              <a:rPr lang="en-US" b="1" dirty="0" smtClean="0"/>
              <a:t> </a:t>
            </a:r>
            <a:r>
              <a:rPr lang="en-US" b="1" dirty="0" err="1"/>
              <a:t>με</a:t>
            </a:r>
            <a:r>
              <a:rPr lang="en-US" b="1" dirty="0"/>
              <a:t> </a:t>
            </a:r>
            <a:r>
              <a:rPr lang="el-GR" b="1" dirty="0" smtClean="0"/>
              <a:t>Μ</a:t>
            </a:r>
            <a:r>
              <a:rPr lang="en-US" b="1" dirty="0" err="1" smtClean="0"/>
              <a:t>εθόδους</a:t>
            </a:r>
            <a:r>
              <a:rPr lang="en-US" b="1" dirty="0" smtClean="0"/>
              <a:t> </a:t>
            </a:r>
            <a:r>
              <a:rPr lang="el-GR" b="1" dirty="0"/>
              <a:t>Α</a:t>
            </a:r>
            <a:r>
              <a:rPr lang="en-US" b="1" dirty="0" err="1" smtClean="0"/>
              <a:t>ξιολόγησης</a:t>
            </a:r>
            <a:endParaRPr b="1" dirty="0"/>
          </a:p>
        </p:txBody>
      </p:sp>
      <p:graphicFrame>
        <p:nvGraphicFramePr>
          <p:cNvPr id="415" name="Google Shape;415;p62"/>
          <p:cNvGraphicFramePr/>
          <p:nvPr>
            <p:extLst>
              <p:ext uri="{D42A27DB-BD31-4B8C-83A1-F6EECF244321}">
                <p14:modId xmlns:p14="http://schemas.microsoft.com/office/powerpoint/2010/main" val="3514821986"/>
              </p:ext>
            </p:extLst>
          </p:nvPr>
        </p:nvGraphicFramePr>
        <p:xfrm>
          <a:off x="271849" y="1161534"/>
          <a:ext cx="11770450" cy="5461650"/>
        </p:xfrm>
        <a:graphic>
          <a:graphicData uri="http://schemas.openxmlformats.org/drawingml/2006/table">
            <a:tbl>
              <a:tblPr>
                <a:noFill/>
              </a:tblPr>
              <a:tblGrid>
                <a:gridCol w="5885225"/>
                <a:gridCol w="5885225"/>
              </a:tblGrid>
              <a:tr h="910275">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err="1"/>
                        <a:t>Στόχος</a:t>
                      </a:r>
                      <a:endParaRPr sz="2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a:t>Κα</a:t>
                      </a:r>
                      <a:r>
                        <a:rPr lang="en-US" sz="2400" b="1" u="none" strike="noStrike" cap="none" dirty="0" err="1"/>
                        <a:t>λύτερες</a:t>
                      </a:r>
                      <a:r>
                        <a:rPr lang="en-US" sz="2400" b="1" u="none" strike="noStrike" cap="none" dirty="0"/>
                        <a:t> </a:t>
                      </a:r>
                      <a:r>
                        <a:rPr lang="el-GR" sz="2400" b="1" u="none" strike="noStrike" cap="none" dirty="0" smtClean="0"/>
                        <a:t>Μ</a:t>
                      </a:r>
                      <a:r>
                        <a:rPr lang="en-US" sz="2400" b="1" u="none" strike="noStrike" cap="none" dirty="0" err="1" smtClean="0"/>
                        <a:t>έθοδοι</a:t>
                      </a:r>
                      <a:endParaRPr sz="2400" u="none" strike="noStrike" cap="none" dirty="0"/>
                    </a:p>
                  </a:txBody>
                  <a:tcPr marL="91450" marR="91450" marT="45725" marB="45725" anchor="ctr"/>
                </a:tc>
              </a:tr>
              <a:tr h="9102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t>Προσδιορισμός</a:t>
                      </a:r>
                      <a:r>
                        <a:rPr lang="en-US" sz="2400" u="none" strike="noStrike" cap="none" dirty="0"/>
                        <a:t> </a:t>
                      </a:r>
                      <a:r>
                        <a:rPr lang="en-US" sz="2400" u="none" strike="noStrike" cap="none" dirty="0" err="1"/>
                        <a:t>των</a:t>
                      </a:r>
                      <a:r>
                        <a:rPr lang="en-US" sz="2400" u="none" strike="noStrike" cap="none" dirty="0"/>
                        <a:t> </a:t>
                      </a:r>
                      <a:r>
                        <a:rPr lang="el-GR" sz="2400" u="none" strike="noStrike" cap="none" dirty="0" err="1" smtClean="0"/>
                        <a:t>μοτίβ</a:t>
                      </a:r>
                      <a:r>
                        <a:rPr lang="en-US" sz="2400" u="none" strike="noStrike" cap="none" dirty="0" err="1" smtClean="0"/>
                        <a:t>ων</a:t>
                      </a:r>
                      <a:r>
                        <a:rPr lang="en-US" sz="2400" u="none" strike="noStrike" cap="none" dirty="0" smtClean="0"/>
                        <a:t> </a:t>
                      </a:r>
                      <a:r>
                        <a:rPr lang="en-US" sz="2400" u="none" strike="noStrike" cap="none" dirty="0"/>
                        <a:t>σε επίπεδο τάξης</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Παρα</a:t>
                      </a:r>
                      <a:r>
                        <a:rPr lang="en-US" sz="2400" u="none" strike="noStrike" cap="none" dirty="0" err="1"/>
                        <a:t>τήρηση</a:t>
                      </a:r>
                      <a:r>
                        <a:rPr lang="en-US" sz="2400" u="none" strike="noStrike" cap="none" dirty="0"/>
                        <a:t>, </a:t>
                      </a:r>
                      <a:r>
                        <a:rPr lang="el-GR" sz="2400" u="none" strike="noStrike" cap="none" dirty="0" smtClean="0"/>
                        <a:t>Ψ</a:t>
                      </a:r>
                      <a:r>
                        <a:rPr lang="en-US" sz="2400" u="none" strike="noStrike" cap="none" dirty="0" err="1" smtClean="0"/>
                        <a:t>ηφι</a:t>
                      </a:r>
                      <a:r>
                        <a:rPr lang="en-US" sz="2400" u="none" strike="noStrike" cap="none" dirty="0" smtClean="0"/>
                        <a:t>ακ</a:t>
                      </a:r>
                      <a:r>
                        <a:rPr lang="el-GR" sz="2400" u="none" strike="noStrike" cap="none" dirty="0" err="1" smtClean="0"/>
                        <a:t>οί</a:t>
                      </a:r>
                      <a:r>
                        <a:rPr lang="en-US" sz="2400" u="none" strike="noStrike" cap="none" dirty="0" smtClean="0"/>
                        <a:t> </a:t>
                      </a:r>
                      <a:r>
                        <a:rPr lang="el-GR" sz="2400" u="none" strike="noStrike" cap="none" dirty="0" smtClean="0"/>
                        <a:t>Έλεγχοι</a:t>
                      </a:r>
                      <a:endParaRPr dirty="0"/>
                    </a:p>
                  </a:txBody>
                  <a:tcPr marL="91450" marR="91450" marT="45725" marB="45725" anchor="ctr"/>
                </a:tc>
              </a:tr>
              <a:tr h="9102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t>Προώθηση</a:t>
                      </a:r>
                      <a:r>
                        <a:rPr lang="en-US" sz="2400" u="none" strike="noStrike" cap="none" dirty="0"/>
                        <a:t> </a:t>
                      </a:r>
                      <a:r>
                        <a:rPr lang="en-US" sz="2400" u="none" strike="noStrike" cap="none" dirty="0" err="1"/>
                        <a:t>της</a:t>
                      </a:r>
                      <a:r>
                        <a:rPr lang="en-US" sz="2400" u="none" strike="noStrike" cap="none" dirty="0"/>
                        <a:t> α</a:t>
                      </a:r>
                      <a:r>
                        <a:rPr lang="en-US" sz="2400" u="none" strike="noStrike" cap="none" dirty="0" err="1"/>
                        <a:t>υτογνωσί</a:t>
                      </a:r>
                      <a:r>
                        <a:rPr lang="en-US" sz="2400" u="none" strike="noStrike" cap="none" dirty="0"/>
                        <a:t>ας των </a:t>
                      </a:r>
                      <a:r>
                        <a:rPr lang="el-GR" sz="2400" u="none" strike="noStrike" cap="none" dirty="0" smtClean="0"/>
                        <a:t>μαθητών/-τριών</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t>Αυτο</a:t>
                      </a:r>
                      <a:r>
                        <a:rPr lang="en-US" sz="2400" u="none" strike="noStrike" cap="none" dirty="0"/>
                        <a:t>αξιολόγηση, </a:t>
                      </a:r>
                      <a:r>
                        <a:rPr lang="el-GR" sz="2400" u="none" strike="noStrike" cap="none" dirty="0" smtClean="0"/>
                        <a:t>Έ</a:t>
                      </a:r>
                      <a:r>
                        <a:rPr lang="en-US" sz="2400" u="none" strike="noStrike" cap="none" dirty="0" err="1" smtClean="0"/>
                        <a:t>λεγχοι</a:t>
                      </a:r>
                      <a:endParaRPr dirty="0"/>
                    </a:p>
                  </a:txBody>
                  <a:tcPr marL="91450" marR="91450" marT="45725" marB="45725" anchor="ctr"/>
                </a:tc>
              </a:tr>
              <a:tr h="9102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Υποστήριξη της συνεργασίας</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Ανατροφοδότηση από </a:t>
                      </a:r>
                      <a:r>
                        <a:rPr lang="el-GR" sz="2400" u="none" strike="noStrike" cap="none" dirty="0" smtClean="0"/>
                        <a:t>Σ</a:t>
                      </a:r>
                      <a:r>
                        <a:rPr lang="en-US" sz="2400" u="none" strike="noStrike" cap="none" dirty="0" err="1" smtClean="0"/>
                        <a:t>υμ</a:t>
                      </a:r>
                      <a:r>
                        <a:rPr lang="el-GR" sz="2400" u="none" strike="noStrike" cap="none" dirty="0" smtClean="0"/>
                        <a:t>μαθητές/-</a:t>
                      </a:r>
                      <a:r>
                        <a:rPr lang="el-GR" sz="2400" u="none" strike="noStrike" cap="none" dirty="0" err="1" smtClean="0"/>
                        <a:t>τριες</a:t>
                      </a:r>
                      <a:endParaRPr dirty="0"/>
                    </a:p>
                  </a:txBody>
                  <a:tcPr marL="91450" marR="91450" marT="45725" marB="45725" anchor="ctr"/>
                </a:tc>
              </a:tr>
              <a:tr h="9102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Παρακολούθηση της ατομικής προόδου</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err="1"/>
                        <a:t>Συζητήσεις</a:t>
                      </a:r>
                      <a:r>
                        <a:rPr lang="en-US" sz="2400" u="none" strike="noStrike" cap="none" dirty="0"/>
                        <a:t>, </a:t>
                      </a:r>
                      <a:r>
                        <a:rPr lang="el-GR" sz="2400" u="none" strike="noStrike" cap="none" dirty="0" smtClean="0"/>
                        <a:t>Α</a:t>
                      </a:r>
                      <a:r>
                        <a:rPr lang="en-US" sz="2400" u="none" strike="noStrike" cap="none" dirty="0" err="1" smtClean="0"/>
                        <a:t>υτο</a:t>
                      </a:r>
                      <a:r>
                        <a:rPr lang="en-US" sz="2400" u="none" strike="noStrike" cap="none" dirty="0" smtClean="0"/>
                        <a:t>αξιολόγηση</a:t>
                      </a:r>
                      <a:endParaRPr dirty="0"/>
                    </a:p>
                  </a:txBody>
                  <a:tcPr marL="91450" marR="91450" marT="45725" marB="45725" anchor="ctr"/>
                </a:tc>
              </a:tr>
              <a:tr h="9102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Προώθηση μιας κουλτούρας αναστοχασμού στην τάξη</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Συνδυασμός όλων των μεθόδων με την πάροδο του χρόνου</a:t>
                      </a:r>
                      <a:endParaRPr/>
                    </a:p>
                  </a:txBody>
                  <a:tcPr marL="91450" marR="91450" marT="45725" marB="45725" anchor="ctr"/>
                </a:tc>
              </a:tr>
            </a:tbl>
          </a:graphicData>
        </a:graphic>
      </p:graphicFrame>
    </p:spTree>
    <p:extLst>
      <p:ext uri="{BB962C8B-B14F-4D97-AF65-F5344CB8AC3E}">
        <p14:creationId xmlns:p14="http://schemas.microsoft.com/office/powerpoint/2010/main" val="4269867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a:t>Από </a:t>
            </a:r>
            <a:r>
              <a:rPr lang="en-US" b="1" dirty="0" err="1"/>
              <a:t>την</a:t>
            </a:r>
            <a:r>
              <a:rPr lang="en-US" b="1" dirty="0"/>
              <a:t> </a:t>
            </a:r>
            <a:r>
              <a:rPr lang="el-GR" b="1" dirty="0" smtClean="0"/>
              <a:t>Α</a:t>
            </a:r>
            <a:r>
              <a:rPr lang="en-US" b="1" dirty="0" err="1" smtClean="0"/>
              <a:t>ξιολόγηση</a:t>
            </a:r>
            <a:r>
              <a:rPr lang="en-US" b="1" dirty="0" smtClean="0"/>
              <a:t> </a:t>
            </a:r>
            <a:r>
              <a:rPr lang="en-US" b="1" dirty="0" err="1"/>
              <a:t>στον</a:t>
            </a:r>
            <a:r>
              <a:rPr lang="en-US" b="1" dirty="0"/>
              <a:t> </a:t>
            </a:r>
            <a:r>
              <a:rPr lang="el-GR" b="1" dirty="0" smtClean="0"/>
              <a:t>Δ</a:t>
            </a:r>
            <a:r>
              <a:rPr lang="en-US" b="1" dirty="0" err="1" smtClean="0"/>
              <a:t>ιάλογο</a:t>
            </a:r>
            <a:endParaRPr dirty="0"/>
          </a:p>
        </p:txBody>
      </p:sp>
      <p:sp>
        <p:nvSpPr>
          <p:cNvPr id="421" name="Google Shape;421;p63"/>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endParaRPr sz="2400" dirty="0"/>
          </a:p>
          <a:p>
            <a:pPr marL="457200" marR="0" lvl="0" indent="-228600" algn="l" rtl="0">
              <a:lnSpc>
                <a:spcPct val="90000"/>
              </a:lnSpc>
              <a:spcBef>
                <a:spcPts val="1000"/>
              </a:spcBef>
              <a:spcAft>
                <a:spcPts val="0"/>
              </a:spcAft>
              <a:buClr>
                <a:schemeClr val="dk1"/>
              </a:buClr>
              <a:buSzPts val="1800"/>
              <a:buFont typeface="Arial"/>
              <a:buNone/>
            </a:pPr>
            <a:r>
              <a:rPr lang="en-US" sz="2400" dirty="0" err="1"/>
              <a:t>Γι</a:t>
            </a:r>
            <a:r>
              <a:rPr lang="en-US" sz="2400" dirty="0"/>
              <a:t>α να κατανοήσετε καλύτερα την ψηφιακή ευημερία των </a:t>
            </a:r>
            <a:r>
              <a:rPr lang="el-GR" sz="2400" dirty="0" smtClean="0"/>
              <a:t>μαθητών/-τριών</a:t>
            </a:r>
            <a:r>
              <a:rPr lang="en-US" sz="2400" dirty="0" smtClean="0"/>
              <a:t>, </a:t>
            </a:r>
            <a:r>
              <a:rPr lang="en-US" sz="2400" dirty="0"/>
              <a:t>π</a:t>
            </a:r>
            <a:r>
              <a:rPr lang="en-US" sz="2400" dirty="0" err="1"/>
              <a:t>ρέ</a:t>
            </a:r>
            <a:r>
              <a:rPr lang="en-US" sz="2400" dirty="0"/>
              <a:t>πει </a:t>
            </a:r>
            <a:r>
              <a:rPr lang="el-GR" sz="2400" dirty="0" smtClean="0"/>
              <a:t>μεταξύ άλλων</a:t>
            </a:r>
            <a:r>
              <a:rPr lang="en-US"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r>
              <a:rPr lang="en-US" sz="2400" dirty="0"/>
              <a:t/>
            </a:r>
            <a:br>
              <a:rPr lang="en-US" sz="2400" dirty="0"/>
            </a:br>
            <a:r>
              <a:rPr lang="en-US" sz="2400" dirty="0"/>
              <a:t>• </a:t>
            </a:r>
            <a:r>
              <a:rPr lang="el-GR" sz="2400" dirty="0" smtClean="0"/>
              <a:t>Να δ</a:t>
            </a:r>
            <a:r>
              <a:rPr lang="en-US" sz="2400" dirty="0" err="1" smtClean="0"/>
              <a:t>ημιουργήσετε</a:t>
            </a:r>
            <a:r>
              <a:rPr lang="en-US" sz="2400" dirty="0" smtClean="0"/>
              <a:t> </a:t>
            </a:r>
            <a:r>
              <a:rPr lang="en-US" sz="2400" dirty="0" err="1"/>
              <a:t>χώρο</a:t>
            </a:r>
            <a:r>
              <a:rPr lang="en-US" sz="2400" dirty="0"/>
              <a:t> </a:t>
            </a:r>
            <a:r>
              <a:rPr lang="en-US" sz="2400" dirty="0" err="1"/>
              <a:t>γι</a:t>
            </a:r>
            <a:r>
              <a:rPr lang="en-US" sz="2400" dirty="0"/>
              <a:t>α ανοιχτή </a:t>
            </a:r>
            <a:r>
              <a:rPr lang="en-US" sz="2400" dirty="0" smtClean="0"/>
              <a:t>συζήτηση</a:t>
            </a:r>
            <a:r>
              <a:rPr lang="el-GR" sz="2400" dirty="0" smtClean="0"/>
              <a:t>.</a:t>
            </a:r>
            <a:r>
              <a:rPr lang="en-US" sz="2400" dirty="0"/>
              <a:t/>
            </a:r>
            <a:br>
              <a:rPr lang="en-US" sz="2400" dirty="0"/>
            </a:br>
            <a:r>
              <a:rPr lang="en-US" sz="2400" dirty="0"/>
              <a:t>• </a:t>
            </a:r>
            <a:r>
              <a:rPr lang="el-GR" sz="2400" dirty="0" smtClean="0"/>
              <a:t>Να χ</a:t>
            </a:r>
            <a:r>
              <a:rPr lang="en-US" sz="2400" dirty="0" err="1" smtClean="0"/>
              <a:t>ρησιμο</a:t>
            </a:r>
            <a:r>
              <a:rPr lang="en-US" sz="2400" dirty="0" smtClean="0"/>
              <a:t>ποιήσετε </a:t>
            </a:r>
            <a:r>
              <a:rPr lang="en-US" sz="2400" dirty="0"/>
              <a:t>απλές ερωτήσεις που βοηθούν </a:t>
            </a:r>
            <a:r>
              <a:rPr lang="en-US" sz="2400" dirty="0" smtClean="0"/>
              <a:t>τους</a:t>
            </a:r>
            <a:r>
              <a:rPr lang="el-GR" sz="2400" dirty="0" smtClean="0"/>
              <a:t>/τις</a:t>
            </a:r>
            <a:r>
              <a:rPr lang="en-US" sz="2400" dirty="0" smtClean="0"/>
              <a:t> </a:t>
            </a:r>
            <a:r>
              <a:rPr lang="el-GR" sz="2400" dirty="0" smtClean="0"/>
              <a:t>μαθητές/-</a:t>
            </a:r>
            <a:r>
              <a:rPr lang="el-GR" sz="2400" dirty="0" err="1" smtClean="0"/>
              <a:t>τριες</a:t>
            </a:r>
            <a:r>
              <a:rPr lang="en-US" sz="2400" dirty="0" smtClean="0"/>
              <a:t> </a:t>
            </a:r>
            <a:r>
              <a:rPr lang="en-US" sz="2400" dirty="0"/>
              <a:t>να εκφράσουν τις </a:t>
            </a:r>
            <a:r>
              <a:rPr lang="en-US" sz="2400" dirty="0" err="1"/>
              <a:t>εμ</a:t>
            </a:r>
            <a:r>
              <a:rPr lang="en-US" sz="2400" dirty="0"/>
              <a:t>πειρίες </a:t>
            </a:r>
            <a:r>
              <a:rPr lang="en-US" sz="2400" dirty="0" smtClean="0"/>
              <a:t>τους</a:t>
            </a:r>
            <a:r>
              <a:rPr lang="el-GR" sz="2400" dirty="0" smtClean="0"/>
              <a:t>.</a:t>
            </a:r>
            <a:r>
              <a:rPr lang="en-US" sz="2400" dirty="0"/>
              <a:t/>
            </a:r>
            <a:br>
              <a:rPr lang="en-US" sz="2400" dirty="0"/>
            </a:br>
            <a:r>
              <a:rPr lang="en-US" sz="2400" dirty="0"/>
              <a:t>• </a:t>
            </a:r>
            <a:r>
              <a:rPr lang="el-GR" sz="2400" dirty="0" smtClean="0"/>
              <a:t>Να δ</a:t>
            </a:r>
            <a:r>
              <a:rPr lang="en-US" sz="2400" dirty="0" err="1" smtClean="0"/>
              <a:t>ημιουργήσετε</a:t>
            </a:r>
            <a:r>
              <a:rPr lang="en-US" sz="2400" dirty="0" smtClean="0"/>
              <a:t> </a:t>
            </a:r>
            <a:r>
              <a:rPr lang="en-US" sz="2400" dirty="0"/>
              <a:t>ένα περιβάλλον στην τάξη </a:t>
            </a:r>
            <a:r>
              <a:rPr lang="el-GR" sz="2400" dirty="0" smtClean="0"/>
              <a:t>στο οποίο</a:t>
            </a:r>
            <a:r>
              <a:rPr lang="en-US" sz="2400" dirty="0" smtClean="0"/>
              <a:t> </a:t>
            </a:r>
            <a:r>
              <a:rPr lang="en-US" sz="2400" dirty="0"/>
              <a:t>θα αισθάνονται ασφαλείς να μοιραστούν τις εμπειρίες </a:t>
            </a:r>
            <a:r>
              <a:rPr lang="en-US" sz="2400" dirty="0" smtClean="0"/>
              <a:t>τους</a:t>
            </a:r>
            <a:r>
              <a:rPr lang="el-GR"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endParaRPr sz="2400" dirty="0"/>
          </a:p>
          <a:p>
            <a:pPr marL="457200" marR="0" lvl="0" indent="-228600" algn="l" rtl="0">
              <a:lnSpc>
                <a:spcPct val="90000"/>
              </a:lnSpc>
              <a:spcBef>
                <a:spcPts val="1000"/>
              </a:spcBef>
              <a:spcAft>
                <a:spcPts val="0"/>
              </a:spcAft>
              <a:buClr>
                <a:schemeClr val="dk1"/>
              </a:buClr>
              <a:buSzPts val="1800"/>
              <a:buFont typeface="Arial"/>
              <a:buNone/>
            </a:pPr>
            <a:r>
              <a:rPr lang="en-US" sz="2400" dirty="0" err="1"/>
              <a:t>Οι</a:t>
            </a:r>
            <a:r>
              <a:rPr lang="en-US" sz="2400" dirty="0"/>
              <a:t> επ</a:t>
            </a:r>
            <a:r>
              <a:rPr lang="en-US" sz="2400" dirty="0" err="1"/>
              <a:t>όμενες</a:t>
            </a:r>
            <a:r>
              <a:rPr lang="en-US" sz="2400" dirty="0"/>
              <a:t> </a:t>
            </a:r>
            <a:r>
              <a:rPr lang="en-US" sz="2400" dirty="0" err="1"/>
              <a:t>δι</a:t>
            </a:r>
            <a:r>
              <a:rPr lang="en-US" sz="2400" dirty="0"/>
              <a:t>αφάνειες εστιάζουν σε θέματα που μπορούν να ξεκινήσουν μια συζήτηση και στην ψυχολογική ασφάλεια.</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393553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1"/>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l-GR" sz="2400" b="1" dirty="0" smtClean="0"/>
              <a:t>Κεφάλαιο</a:t>
            </a:r>
            <a:r>
              <a:rPr lang="en-US" sz="2400" b="1" dirty="0" smtClean="0"/>
              <a:t> </a:t>
            </a:r>
            <a:r>
              <a:rPr lang="en-US" sz="2400" b="1" dirty="0"/>
              <a:t>2.1 Κατανόηση </a:t>
            </a:r>
            <a:r>
              <a:rPr lang="en-US" sz="2400" b="1" dirty="0" err="1"/>
              <a:t>της</a:t>
            </a:r>
            <a:r>
              <a:rPr lang="en-US" sz="2400" b="1" dirty="0"/>
              <a:t> </a:t>
            </a:r>
            <a:r>
              <a:rPr lang="el-GR" sz="2400" b="1" dirty="0" smtClean="0"/>
              <a:t>Ψ</a:t>
            </a:r>
            <a:r>
              <a:rPr lang="en-US" sz="2400" b="1" dirty="0" err="1" smtClean="0"/>
              <a:t>ηφι</a:t>
            </a:r>
            <a:r>
              <a:rPr lang="en-US" sz="2400" b="1" dirty="0" smtClean="0"/>
              <a:t>ακής </a:t>
            </a:r>
            <a:r>
              <a:rPr lang="el-GR" sz="2400" b="1" dirty="0"/>
              <a:t>Ε</a:t>
            </a:r>
            <a:r>
              <a:rPr lang="en-US" sz="2400" b="1" dirty="0" err="1" smtClean="0"/>
              <a:t>υημερί</a:t>
            </a:r>
            <a:r>
              <a:rPr lang="en-US" sz="2400" b="1" dirty="0" smtClean="0"/>
              <a:t>ας </a:t>
            </a:r>
            <a:r>
              <a:rPr lang="en-US" sz="2400" b="1" dirty="0"/>
              <a:t>των </a:t>
            </a:r>
            <a:r>
              <a:rPr lang="el-GR" sz="2400" b="1" dirty="0" smtClean="0"/>
              <a:t>Ε</a:t>
            </a:r>
            <a:r>
              <a:rPr lang="en-US" sz="2400" b="1" dirty="0" smtClean="0"/>
              <a:t>κπα</a:t>
            </a:r>
            <a:r>
              <a:rPr lang="en-US" sz="2400" b="1" dirty="0" err="1" smtClean="0"/>
              <a:t>ιδευτικών</a:t>
            </a:r>
            <a:r>
              <a:rPr lang="en-US" sz="2400" b="1" dirty="0" smtClean="0"/>
              <a:t> </a:t>
            </a:r>
            <a:r>
              <a:rPr lang="en-US" sz="2400" b="1" dirty="0"/>
              <a:t/>
            </a:r>
            <a:br>
              <a:rPr lang="en-US" sz="2400" b="1" dirty="0"/>
            </a:br>
            <a:endParaRPr sz="2400" b="1" dirty="0"/>
          </a:p>
        </p:txBody>
      </p:sp>
    </p:spTree>
    <p:extLst>
      <p:ext uri="{BB962C8B-B14F-4D97-AF65-F5344CB8AC3E}">
        <p14:creationId xmlns:p14="http://schemas.microsoft.com/office/powerpoint/2010/main" val="2757693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Θέμ</a:t>
            </a:r>
            <a:r>
              <a:rPr lang="en-US" b="1" dirty="0"/>
              <a:t>ατα </a:t>
            </a:r>
            <a:r>
              <a:rPr lang="el-GR" b="1" dirty="0" smtClean="0"/>
              <a:t>Σ</a:t>
            </a:r>
            <a:r>
              <a:rPr lang="en-US" b="1" dirty="0" err="1" smtClean="0"/>
              <a:t>υζήτησης</a:t>
            </a:r>
            <a:r>
              <a:rPr lang="en-US" b="1" dirty="0" smtClean="0"/>
              <a:t> </a:t>
            </a:r>
            <a:r>
              <a:rPr lang="en-US" b="1" dirty="0" err="1"/>
              <a:t>γι</a:t>
            </a:r>
            <a:r>
              <a:rPr lang="en-US" b="1" dirty="0"/>
              <a:t>α την </a:t>
            </a:r>
            <a:r>
              <a:rPr lang="el-GR" b="1" dirty="0" smtClean="0"/>
              <a:t>Ψ</a:t>
            </a:r>
            <a:r>
              <a:rPr lang="en-US" b="1" dirty="0" err="1" smtClean="0"/>
              <a:t>ηφι</a:t>
            </a:r>
            <a:r>
              <a:rPr lang="en-US" b="1" dirty="0" smtClean="0"/>
              <a:t>ακή </a:t>
            </a:r>
            <a:r>
              <a:rPr lang="el-GR" b="1" dirty="0"/>
              <a:t>Ε</a:t>
            </a:r>
            <a:r>
              <a:rPr lang="en-US" b="1" dirty="0" err="1" smtClean="0"/>
              <a:t>υημερί</a:t>
            </a:r>
            <a:r>
              <a:rPr lang="en-US" b="1" dirty="0" smtClean="0"/>
              <a:t>α</a:t>
            </a:r>
            <a:endParaRPr dirty="0"/>
          </a:p>
        </p:txBody>
      </p:sp>
      <p:sp>
        <p:nvSpPr>
          <p:cNvPr id="427" name="Google Shape;427;p64"/>
          <p:cNvSpPr txBox="1">
            <a:spLocks noGrp="1"/>
          </p:cNvSpPr>
          <p:nvPr>
            <p:ph type="body" idx="1"/>
          </p:nvPr>
        </p:nvSpPr>
        <p:spPr>
          <a:xfrm>
            <a:off x="97970" y="881743"/>
            <a:ext cx="11554451"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endParaRPr sz="2800" b="1" dirty="0"/>
          </a:p>
          <a:p>
            <a:pPr marL="457200" marR="0" lvl="0" indent="-228600" algn="l" rtl="0">
              <a:lnSpc>
                <a:spcPct val="90000"/>
              </a:lnSpc>
              <a:spcBef>
                <a:spcPts val="1000"/>
              </a:spcBef>
              <a:spcAft>
                <a:spcPts val="0"/>
              </a:spcAft>
              <a:buClr>
                <a:schemeClr val="dk1"/>
              </a:buClr>
              <a:buSzPts val="1800"/>
              <a:buFont typeface="Arial"/>
              <a:buNone/>
            </a:pPr>
            <a:r>
              <a:rPr lang="en-US" sz="2800" b="1" dirty="0" err="1"/>
              <a:t>Χρησιμο</a:t>
            </a:r>
            <a:r>
              <a:rPr lang="en-US" sz="2800" b="1" dirty="0"/>
              <a:t>ποιήστε αυτές τις προτροπές για να </a:t>
            </a:r>
            <a:r>
              <a:rPr lang="el-GR" sz="2800" b="1" dirty="0" err="1" smtClean="0"/>
              <a:t>ενθαρρύν</a:t>
            </a:r>
            <a:r>
              <a:rPr lang="en-US" sz="2800" b="1" dirty="0" err="1" smtClean="0"/>
              <a:t>ετε</a:t>
            </a:r>
            <a:r>
              <a:rPr lang="en-US" sz="2800" b="1" dirty="0" smtClean="0"/>
              <a:t> </a:t>
            </a:r>
            <a:r>
              <a:rPr lang="en-US" sz="2800" b="1" dirty="0"/>
              <a:t>ανοιχτές και ασφαλείς συζητήσεις:</a:t>
            </a:r>
            <a:endParaRPr dirty="0"/>
          </a:p>
          <a:p>
            <a:pPr marL="457200" marR="0" lvl="0" indent="-228600" algn="l" rtl="0">
              <a:lnSpc>
                <a:spcPct val="90000"/>
              </a:lnSpc>
              <a:spcBef>
                <a:spcPts val="1000"/>
              </a:spcBef>
              <a:spcAft>
                <a:spcPts val="0"/>
              </a:spcAft>
              <a:buClr>
                <a:schemeClr val="dk1"/>
              </a:buClr>
              <a:buSzPts val="1800"/>
              <a:buFont typeface="Arial"/>
              <a:buNone/>
            </a:pPr>
            <a:endParaRPr sz="2800" dirty="0"/>
          </a:p>
          <a:p>
            <a:pPr lvl="0" indent="-12700"/>
            <a:r>
              <a:rPr lang="en-US" sz="2400" dirty="0"/>
              <a:t>• Τι σας β</a:t>
            </a:r>
            <a:r>
              <a:rPr lang="en-US" sz="2400" dirty="0" err="1"/>
              <a:t>οηθά</a:t>
            </a:r>
            <a:r>
              <a:rPr lang="en-US" sz="2400" dirty="0"/>
              <a:t> να α</a:t>
            </a:r>
            <a:r>
              <a:rPr lang="en-US" sz="2400" dirty="0" err="1"/>
              <a:t>ισθάνεστε</a:t>
            </a:r>
            <a:r>
              <a:rPr lang="en-US" sz="2400" dirty="0"/>
              <a:t> κα</a:t>
            </a:r>
            <a:r>
              <a:rPr lang="en-US" sz="2400" dirty="0" err="1"/>
              <a:t>λά</a:t>
            </a:r>
            <a:r>
              <a:rPr lang="en-US" sz="2400" dirty="0"/>
              <a:t> </a:t>
            </a:r>
            <a:r>
              <a:rPr lang="en-US" sz="2400" dirty="0" err="1"/>
              <a:t>στο</a:t>
            </a:r>
            <a:r>
              <a:rPr lang="en-US" sz="2400" dirty="0"/>
              <a:t> </a:t>
            </a:r>
            <a:r>
              <a:rPr lang="en-US" sz="2400" dirty="0" err="1"/>
              <a:t>δι</a:t>
            </a:r>
            <a:r>
              <a:rPr lang="en-US" sz="2400" dirty="0"/>
              <a:t>αδίκτυο;</a:t>
            </a:r>
            <a:br>
              <a:rPr lang="en-US" sz="2400" dirty="0"/>
            </a:br>
            <a:r>
              <a:rPr lang="en-US" sz="2400" dirty="0"/>
              <a:t>• Τι κάνει την ψηφιακή μάθηση ευκολότερη ή δυσκολότερη για εσάς;</a:t>
            </a:r>
            <a:br>
              <a:rPr lang="en-US" sz="2400" dirty="0"/>
            </a:br>
            <a:r>
              <a:rPr lang="en-US" sz="2400" dirty="0"/>
              <a:t>• Πότε η τεχνολογία σας βοηθά να </a:t>
            </a:r>
            <a:r>
              <a:rPr lang="el-GR" sz="2400" dirty="0" err="1" smtClean="0"/>
              <a:t>έρχεσ</a:t>
            </a:r>
            <a:r>
              <a:rPr lang="en-US" sz="2400" dirty="0" err="1" smtClean="0"/>
              <a:t>τε</a:t>
            </a:r>
            <a:r>
              <a:rPr lang="el-GR" sz="2400" dirty="0" smtClean="0"/>
              <a:t> σε επαφή με άλλα άτομα</a:t>
            </a:r>
            <a:r>
              <a:rPr lang="en-US" sz="2400" dirty="0" smtClean="0"/>
              <a:t>; </a:t>
            </a:r>
            <a:r>
              <a:rPr lang="en-US" sz="2400" dirty="0"/>
              <a:t>Πότε σας εμποδίζει;</a:t>
            </a:r>
            <a:br>
              <a:rPr lang="en-US" sz="2400" dirty="0"/>
            </a:br>
            <a:r>
              <a:rPr lang="en-US" sz="2400" dirty="0"/>
              <a:t>• Ποιες ψηφιακές συνήθειες σας προκαλούν άγχος ή κόπωση;</a:t>
            </a:r>
            <a:br>
              <a:rPr lang="en-US" sz="2400" dirty="0"/>
            </a:br>
            <a:r>
              <a:rPr lang="en-US" sz="2400" dirty="0"/>
              <a:t>• Ποιες ψηφιακές συνήθειες σας κάνουν να νιώθετε </a:t>
            </a:r>
            <a:r>
              <a:rPr lang="el-GR" sz="2400" dirty="0" smtClean="0"/>
              <a:t>υ</a:t>
            </a:r>
            <a:r>
              <a:rPr lang="el-GR" sz="2400" dirty="0" smtClean="0"/>
              <a:t>περηφάνεια </a:t>
            </a:r>
            <a:r>
              <a:rPr lang="el-GR" sz="2400" dirty="0"/>
              <a:t>ή </a:t>
            </a:r>
            <a:r>
              <a:rPr lang="el-GR" sz="2400" dirty="0" smtClean="0"/>
              <a:t>αυτοπεποίθηση</a:t>
            </a:r>
            <a:r>
              <a:rPr lang="en-US"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2782550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Δημιουργί</a:t>
            </a:r>
            <a:r>
              <a:rPr lang="en-US" b="1" dirty="0"/>
              <a:t>α </a:t>
            </a:r>
            <a:r>
              <a:rPr lang="el-GR" b="1" dirty="0" smtClean="0"/>
              <a:t>Ψ</a:t>
            </a:r>
            <a:r>
              <a:rPr lang="en-US" b="1" dirty="0" err="1" smtClean="0"/>
              <a:t>υχολογικής</a:t>
            </a:r>
            <a:r>
              <a:rPr lang="en-US" b="1" dirty="0" smtClean="0"/>
              <a:t> </a:t>
            </a:r>
            <a:r>
              <a:rPr lang="el-GR" b="1" dirty="0"/>
              <a:t>Α</a:t>
            </a:r>
            <a:r>
              <a:rPr lang="en-US" b="1" dirty="0" err="1" smtClean="0"/>
              <a:t>σφάλει</a:t>
            </a:r>
            <a:r>
              <a:rPr lang="en-US" b="1" dirty="0" smtClean="0"/>
              <a:t>ας</a:t>
            </a:r>
            <a:endParaRPr dirty="0"/>
          </a:p>
        </p:txBody>
      </p:sp>
      <p:sp>
        <p:nvSpPr>
          <p:cNvPr id="433" name="Google Shape;433;p6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lvl="0" indent="-12700" algn="l" rtl="0">
              <a:lnSpc>
                <a:spcPct val="90000"/>
              </a:lnSpc>
              <a:spcBef>
                <a:spcPts val="1000"/>
              </a:spcBef>
              <a:spcAft>
                <a:spcPts val="0"/>
              </a:spcAft>
              <a:buSzPts val="1800"/>
              <a:buNone/>
            </a:pPr>
            <a:endParaRPr sz="2400" dirty="0"/>
          </a:p>
          <a:p>
            <a:pPr lvl="0" indent="-12700"/>
            <a:r>
              <a:rPr lang="en-US" sz="2400" b="1" dirty="0" err="1"/>
              <a:t>Μι</a:t>
            </a:r>
            <a:r>
              <a:rPr lang="en-US" sz="2400" b="1" dirty="0"/>
              <a:t>α ασφαλής τάξη ενθαρρύνει τις ειλικρινείς συζητήσεις σχετικά με την ψηφιακή ευημερία.</a:t>
            </a:r>
            <a:br>
              <a:rPr lang="en-US" sz="2400" b="1" dirty="0"/>
            </a:br>
            <a:r>
              <a:rPr lang="el-GR" sz="2400" b="1" dirty="0" smtClean="0"/>
              <a:t>Ενισχύστε </a:t>
            </a:r>
            <a:r>
              <a:rPr lang="el-GR" sz="2400" b="1" dirty="0"/>
              <a:t>αυτό το κλίμα με τους εξής τρόπους</a:t>
            </a:r>
            <a:r>
              <a:rPr lang="en-US" sz="2400" b="1" dirty="0" smtClean="0"/>
              <a:t>:</a:t>
            </a:r>
            <a:endParaRPr dirty="0"/>
          </a:p>
          <a:p>
            <a:pPr marL="457200" lvl="0" indent="-12700" algn="l" rtl="0">
              <a:lnSpc>
                <a:spcPct val="90000"/>
              </a:lnSpc>
              <a:spcBef>
                <a:spcPts val="1000"/>
              </a:spcBef>
              <a:spcAft>
                <a:spcPts val="0"/>
              </a:spcAft>
              <a:buSzPts val="1800"/>
              <a:buNone/>
            </a:pPr>
            <a:endParaRPr sz="2400" dirty="0"/>
          </a:p>
          <a:p>
            <a:pPr marL="457200" lvl="0" indent="-12700" algn="l" rtl="0">
              <a:lnSpc>
                <a:spcPct val="90000"/>
              </a:lnSpc>
              <a:spcBef>
                <a:spcPts val="1000"/>
              </a:spcBef>
              <a:spcAft>
                <a:spcPts val="0"/>
              </a:spcAft>
              <a:buSzPts val="1800"/>
              <a:buNone/>
            </a:pPr>
            <a:r>
              <a:rPr lang="en-US" sz="2400" dirty="0"/>
              <a:t>• </a:t>
            </a:r>
            <a:r>
              <a:rPr lang="en-US" sz="2400" dirty="0" err="1"/>
              <a:t>Θέτοντ</a:t>
            </a:r>
            <a:r>
              <a:rPr lang="en-US" sz="2400" dirty="0"/>
              <a:t>ας σαφείς προσδοκίες </a:t>
            </a:r>
            <a:r>
              <a:rPr lang="en-US" sz="2400" dirty="0" smtClean="0"/>
              <a:t>για</a:t>
            </a:r>
            <a:r>
              <a:rPr lang="el-GR" sz="2400" dirty="0" smtClean="0"/>
              <a:t> τον</a:t>
            </a:r>
            <a:r>
              <a:rPr lang="en-US" sz="2400" dirty="0" smtClean="0"/>
              <a:t> </a:t>
            </a:r>
            <a:r>
              <a:rPr lang="en-US" sz="2400" dirty="0" err="1" smtClean="0"/>
              <a:t>σε</a:t>
            </a:r>
            <a:r>
              <a:rPr lang="en-US" sz="2400" dirty="0" smtClean="0"/>
              <a:t>βασμό</a:t>
            </a:r>
            <a:r>
              <a:rPr lang="el-GR" sz="2400" dirty="0" smtClean="0"/>
              <a:t>.</a:t>
            </a:r>
            <a:r>
              <a:rPr lang="en-US" sz="2400" dirty="0"/>
              <a:t/>
            </a:r>
            <a:br>
              <a:rPr lang="en-US" sz="2400" dirty="0"/>
            </a:br>
            <a:r>
              <a:rPr lang="en-US" sz="2400" dirty="0"/>
              <a:t>• </a:t>
            </a:r>
            <a:r>
              <a:rPr lang="en-US" sz="2400" dirty="0" err="1"/>
              <a:t>Ακούγοντ</a:t>
            </a:r>
            <a:r>
              <a:rPr lang="en-US" sz="2400" dirty="0"/>
              <a:t>ας </a:t>
            </a:r>
            <a:r>
              <a:rPr lang="en-US" sz="2400" dirty="0" smtClean="0"/>
              <a:t>ενεργ</a:t>
            </a:r>
            <a:r>
              <a:rPr lang="el-GR" sz="2400" dirty="0" err="1" smtClean="0"/>
              <a:t>ητικ</a:t>
            </a:r>
            <a:r>
              <a:rPr lang="en-US" sz="2400" dirty="0" smtClean="0"/>
              <a:t>ά </a:t>
            </a:r>
            <a:r>
              <a:rPr lang="en-US" sz="2400" dirty="0"/>
              <a:t>χωρίς να </a:t>
            </a:r>
            <a:r>
              <a:rPr lang="en-US" sz="2400" dirty="0" err="1" smtClean="0"/>
              <a:t>κρίνετε</a:t>
            </a:r>
            <a:r>
              <a:rPr lang="el-GR" sz="2400" dirty="0" smtClean="0"/>
              <a:t>.</a:t>
            </a:r>
            <a:r>
              <a:rPr lang="en-US" sz="2400" dirty="0"/>
              <a:t/>
            </a:r>
            <a:br>
              <a:rPr lang="en-US" sz="2400" dirty="0"/>
            </a:br>
            <a:r>
              <a:rPr lang="en-US" sz="2400" dirty="0"/>
              <a:t>• Δείχνοντας ανοιχτότητα ως </a:t>
            </a:r>
            <a:r>
              <a:rPr lang="en-US" sz="2400" dirty="0" smtClean="0"/>
              <a:t>εκπαιδευτικός</a:t>
            </a:r>
            <a:r>
              <a:rPr lang="el-GR" sz="2400" dirty="0" smtClean="0"/>
              <a:t>.</a:t>
            </a:r>
            <a:r>
              <a:rPr lang="en-US" sz="2400" dirty="0"/>
              <a:t/>
            </a:r>
            <a:br>
              <a:rPr lang="en-US" sz="2400" dirty="0"/>
            </a:br>
            <a:r>
              <a:rPr lang="en-US" sz="2400" dirty="0"/>
              <a:t>• Χρησιμοποιώντας δομημένες στρατηγικές διαλόγου (π.χ. </a:t>
            </a:r>
            <a:r>
              <a:rPr lang="el-GR" sz="2400" dirty="0" smtClean="0"/>
              <a:t>σκέφτομαι</a:t>
            </a:r>
            <a:r>
              <a:rPr lang="en-US" sz="2400" dirty="0" smtClean="0"/>
              <a:t>-</a:t>
            </a:r>
            <a:r>
              <a:rPr lang="el-GR" sz="2400" dirty="0" smtClean="0"/>
              <a:t>συνεργάζομαι</a:t>
            </a:r>
            <a:r>
              <a:rPr lang="en-US" sz="2400" dirty="0" smtClean="0"/>
              <a:t>-</a:t>
            </a:r>
            <a:r>
              <a:rPr lang="en-US" sz="2400" dirty="0" err="1" smtClean="0"/>
              <a:t>μοιρά</a:t>
            </a:r>
            <a:r>
              <a:rPr lang="el-GR" sz="2400" dirty="0" err="1" smtClean="0"/>
              <a:t>ζομαι</a:t>
            </a:r>
            <a:r>
              <a:rPr lang="el-GR" sz="2400" dirty="0" smtClean="0"/>
              <a:t>/ </a:t>
            </a:r>
            <a:r>
              <a:rPr lang="en-US" sz="2400" dirty="0" smtClean="0"/>
              <a:t>think-pair-share, </a:t>
            </a:r>
            <a:r>
              <a:rPr lang="en-US" sz="2400" dirty="0" err="1"/>
              <a:t>κύκλοι</a:t>
            </a:r>
            <a:r>
              <a:rPr lang="en-US" sz="2400" dirty="0"/>
              <a:t> απ</a:t>
            </a:r>
            <a:r>
              <a:rPr lang="en-US" sz="2400" dirty="0" err="1"/>
              <a:t>οκ</a:t>
            </a:r>
            <a:r>
              <a:rPr lang="en-US" sz="2400" dirty="0"/>
              <a:t>ατάστασης</a:t>
            </a:r>
            <a:r>
              <a:rPr lang="en-US" sz="2400" dirty="0" smtClean="0"/>
              <a:t>)</a:t>
            </a:r>
            <a:r>
              <a:rPr lang="el-GR"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2949922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200" b="1" dirty="0" err="1"/>
              <a:t>Δρ</a:t>
            </a:r>
            <a:r>
              <a:rPr lang="en-US" sz="3200" b="1" dirty="0"/>
              <a:t>αστηριότητα: Σχεδιασμός </a:t>
            </a:r>
            <a:r>
              <a:rPr lang="el-GR" sz="3200" b="1" dirty="0" smtClean="0"/>
              <a:t>Ψ</a:t>
            </a:r>
            <a:r>
              <a:rPr lang="en-US" sz="3200" b="1" dirty="0" err="1" smtClean="0"/>
              <a:t>ηφι</a:t>
            </a:r>
            <a:r>
              <a:rPr lang="en-US" sz="3200" b="1" dirty="0" smtClean="0"/>
              <a:t>ακής </a:t>
            </a:r>
            <a:r>
              <a:rPr lang="el-GR" sz="3200" b="1" dirty="0" smtClean="0"/>
              <a:t>Δ</a:t>
            </a:r>
            <a:r>
              <a:rPr lang="en-US" sz="3200" b="1" dirty="0" smtClean="0"/>
              <a:t>ρα</a:t>
            </a:r>
            <a:r>
              <a:rPr lang="en-US" sz="3200" b="1" dirty="0" err="1" smtClean="0"/>
              <a:t>στηριότητ</a:t>
            </a:r>
            <a:r>
              <a:rPr lang="en-US" sz="3200" b="1" dirty="0" smtClean="0"/>
              <a:t>ας </a:t>
            </a:r>
            <a:r>
              <a:rPr lang="el-GR" sz="3200" b="1" dirty="0"/>
              <a:t>Α</a:t>
            </a:r>
            <a:r>
              <a:rPr lang="en-US" sz="3200" b="1" dirty="0" err="1" smtClean="0"/>
              <a:t>ξιολόγησης</a:t>
            </a:r>
            <a:endParaRPr sz="3200" dirty="0"/>
          </a:p>
        </p:txBody>
      </p:sp>
      <p:sp>
        <p:nvSpPr>
          <p:cNvPr id="439" name="Google Shape;439;p66"/>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endParaRPr sz="2400" dirty="0"/>
          </a:p>
          <a:p>
            <a:pPr marL="271463" lvl="0" indent="-12700" algn="l" rtl="0">
              <a:lnSpc>
                <a:spcPct val="90000"/>
              </a:lnSpc>
              <a:spcBef>
                <a:spcPts val="1000"/>
              </a:spcBef>
              <a:spcAft>
                <a:spcPts val="0"/>
              </a:spcAft>
              <a:buSzPts val="1800"/>
              <a:buNone/>
            </a:pPr>
            <a:r>
              <a:rPr lang="en-US" sz="2400" dirty="0" err="1"/>
              <a:t>Σε</a:t>
            </a:r>
            <a:r>
              <a:rPr lang="en-US" sz="2400" dirty="0"/>
              <a:t> α</a:t>
            </a:r>
            <a:r>
              <a:rPr lang="en-US" sz="2400" dirty="0" err="1"/>
              <a:t>υτή</a:t>
            </a:r>
            <a:r>
              <a:rPr lang="en-US" sz="2400" dirty="0"/>
              <a:t> </a:t>
            </a:r>
            <a:r>
              <a:rPr lang="en-US" sz="2400" dirty="0" err="1"/>
              <a:t>τη</a:t>
            </a:r>
            <a:r>
              <a:rPr lang="en-US" sz="2400" dirty="0"/>
              <a:t> </a:t>
            </a:r>
            <a:r>
              <a:rPr lang="en-US" sz="2400" dirty="0" err="1"/>
              <a:t>δρ</a:t>
            </a:r>
            <a:r>
              <a:rPr lang="en-US" sz="2400" dirty="0"/>
              <a:t>αστηριότητα, θα σχεδιάσετε μια απλή ψηφιακή αξιολόγηση για την τάξη σας. </a:t>
            </a:r>
            <a:r>
              <a:rPr lang="en-US" sz="2400" dirty="0" err="1"/>
              <a:t>Χρησιμο</a:t>
            </a:r>
            <a:r>
              <a:rPr lang="en-US" sz="2400" dirty="0"/>
              <a:t>ποιήστε τα παραδείγματα από τις προηγούμενες διαφάνειες για να καθοδηγήσετε τις επιλογές σας.</a:t>
            </a:r>
            <a:endParaRPr dirty="0"/>
          </a:p>
          <a:p>
            <a:pPr marL="271463" lvl="0" indent="-12700" algn="l" rtl="0">
              <a:lnSpc>
                <a:spcPct val="90000"/>
              </a:lnSpc>
              <a:spcBef>
                <a:spcPts val="1000"/>
              </a:spcBef>
              <a:spcAft>
                <a:spcPts val="0"/>
              </a:spcAft>
              <a:buSzPts val="1800"/>
              <a:buNone/>
            </a:pPr>
            <a:r>
              <a:rPr lang="en-US" sz="2400" dirty="0"/>
              <a:t/>
            </a:r>
            <a:br>
              <a:rPr lang="en-US" sz="2400" dirty="0"/>
            </a:br>
            <a:r>
              <a:rPr lang="en-US" sz="2400" b="1" dirty="0"/>
              <a:t>Σκεφτείτε:</a:t>
            </a:r>
            <a:endParaRPr dirty="0"/>
          </a:p>
          <a:p>
            <a:pPr marL="271463" lvl="0" indent="-12700" algn="l" rtl="0">
              <a:lnSpc>
                <a:spcPct val="90000"/>
              </a:lnSpc>
              <a:spcBef>
                <a:spcPts val="1000"/>
              </a:spcBef>
              <a:spcAft>
                <a:spcPts val="0"/>
              </a:spcAft>
              <a:buSzPts val="1800"/>
              <a:buNone/>
            </a:pPr>
            <a:r>
              <a:rPr lang="en-US" sz="2400" dirty="0"/>
              <a:t/>
            </a:r>
            <a:br>
              <a:rPr lang="en-US" sz="2400" dirty="0"/>
            </a:br>
            <a:r>
              <a:rPr lang="en-US" sz="2400" dirty="0"/>
              <a:t>• Τι </a:t>
            </a:r>
            <a:r>
              <a:rPr lang="en-US" sz="2400" dirty="0" err="1"/>
              <a:t>θέλετε</a:t>
            </a:r>
            <a:r>
              <a:rPr lang="en-US" sz="2400" dirty="0"/>
              <a:t> να κατα</a:t>
            </a:r>
            <a:r>
              <a:rPr lang="en-US" sz="2400" dirty="0" err="1"/>
              <a:t>νοήσετε</a:t>
            </a:r>
            <a:r>
              <a:rPr lang="en-US" sz="2400" dirty="0"/>
              <a:t> </a:t>
            </a:r>
            <a:r>
              <a:rPr lang="en-US" sz="2400" dirty="0" err="1"/>
              <a:t>σχετικά</a:t>
            </a:r>
            <a:r>
              <a:rPr lang="en-US" sz="2400" dirty="0"/>
              <a:t> </a:t>
            </a:r>
            <a:r>
              <a:rPr lang="en-US" sz="2400" dirty="0" err="1"/>
              <a:t>με</a:t>
            </a:r>
            <a:r>
              <a:rPr lang="en-US" sz="2400" dirty="0"/>
              <a:t> </a:t>
            </a:r>
            <a:r>
              <a:rPr lang="en-US" sz="2400" dirty="0" err="1"/>
              <a:t>την</a:t>
            </a:r>
            <a:r>
              <a:rPr lang="en-US" sz="2400" dirty="0"/>
              <a:t> </a:t>
            </a:r>
            <a:r>
              <a:rPr lang="en-US" sz="2400" dirty="0" err="1"/>
              <a:t>ψηφι</a:t>
            </a:r>
            <a:r>
              <a:rPr lang="en-US" sz="2400" dirty="0"/>
              <a:t>ακή ευημερία των </a:t>
            </a:r>
            <a:r>
              <a:rPr lang="el-GR" sz="2400" dirty="0" smtClean="0"/>
              <a:t>μαθητών/-τριών</a:t>
            </a:r>
            <a:r>
              <a:rPr lang="en-US" sz="2400" dirty="0" smtClean="0"/>
              <a:t> </a:t>
            </a:r>
            <a:r>
              <a:rPr lang="en-US" sz="2400" dirty="0" smtClean="0"/>
              <a:t>σας</a:t>
            </a:r>
            <a:r>
              <a:rPr lang="el-GR" sz="2400" dirty="0" smtClean="0"/>
              <a:t>;</a:t>
            </a:r>
            <a:r>
              <a:rPr lang="en-US" sz="2400" dirty="0"/>
              <a:t/>
            </a:r>
            <a:br>
              <a:rPr lang="en-US" sz="2400" dirty="0"/>
            </a:br>
            <a:r>
              <a:rPr lang="en-US" sz="2400" dirty="0"/>
              <a:t>• Ποια μέθοδος ταιριάζει καλύτερα (παρατήρηση, έλεγχος, αυτοαξιολόγηση, ανατροφοδότηση από </a:t>
            </a:r>
            <a:r>
              <a:rPr lang="en-US" sz="2400" dirty="0" smtClean="0"/>
              <a:t>συμ</a:t>
            </a:r>
            <a:r>
              <a:rPr lang="el-GR" sz="2400" dirty="0" smtClean="0"/>
              <a:t>μαθητές/-</a:t>
            </a:r>
            <a:r>
              <a:rPr lang="el-GR" sz="2400" dirty="0" err="1" smtClean="0"/>
              <a:t>τριες</a:t>
            </a:r>
            <a:r>
              <a:rPr lang="en-US" sz="2400" dirty="0" smtClean="0"/>
              <a:t>)</a:t>
            </a:r>
            <a:r>
              <a:rPr lang="el-GR" sz="2400" dirty="0" smtClean="0"/>
              <a:t>;</a:t>
            </a:r>
            <a:r>
              <a:rPr lang="en-US" sz="2400" dirty="0"/>
              <a:t/>
            </a:r>
            <a:br>
              <a:rPr lang="en-US" sz="2400" dirty="0"/>
            </a:br>
            <a:r>
              <a:rPr lang="en-US" sz="2400" dirty="0"/>
              <a:t>• Πώς θα χρησιμοποιήσετε τα αποτελέσματα για να </a:t>
            </a:r>
            <a:r>
              <a:rPr lang="el-GR" sz="2400" dirty="0" err="1" smtClean="0"/>
              <a:t>ενισχύσ</a:t>
            </a:r>
            <a:r>
              <a:rPr lang="en-US" sz="2400" dirty="0" err="1" smtClean="0"/>
              <a:t>ετε</a:t>
            </a:r>
            <a:r>
              <a:rPr lang="en-US" sz="2400" dirty="0" smtClean="0"/>
              <a:t> </a:t>
            </a:r>
            <a:r>
              <a:rPr lang="en-US" sz="2400" dirty="0"/>
              <a:t>τις ρουτίνες της </a:t>
            </a:r>
            <a:r>
              <a:rPr lang="en-US" sz="2400" dirty="0" smtClean="0"/>
              <a:t>τάξης</a:t>
            </a:r>
            <a:r>
              <a:rPr lang="el-GR"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516975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Θέμ</a:t>
            </a:r>
            <a:r>
              <a:rPr lang="en-US" b="1" dirty="0"/>
              <a:t>ατα </a:t>
            </a:r>
            <a:r>
              <a:rPr lang="el-GR" b="1" dirty="0" smtClean="0"/>
              <a:t>Σ</a:t>
            </a:r>
            <a:r>
              <a:rPr lang="en-US" b="1" dirty="0" err="1" smtClean="0"/>
              <a:t>υζήτησης</a:t>
            </a:r>
            <a:r>
              <a:rPr lang="en-US" b="1" dirty="0" smtClean="0"/>
              <a:t> </a:t>
            </a:r>
            <a:r>
              <a:rPr lang="el-GR" b="1" dirty="0"/>
              <a:t>α</a:t>
            </a:r>
            <a:r>
              <a:rPr lang="en-US" b="1" dirty="0" err="1" smtClean="0"/>
              <a:t>νά</a:t>
            </a:r>
            <a:r>
              <a:rPr lang="en-US" b="1" dirty="0" smtClean="0"/>
              <a:t> </a:t>
            </a:r>
            <a:r>
              <a:rPr lang="el-GR" b="1" dirty="0" smtClean="0"/>
              <a:t>Τ</a:t>
            </a:r>
            <a:r>
              <a:rPr lang="en-US" b="1" dirty="0" err="1" smtClean="0"/>
              <a:t>ομέ</a:t>
            </a:r>
            <a:r>
              <a:rPr lang="en-US" b="1" dirty="0" smtClean="0"/>
              <a:t>α </a:t>
            </a:r>
            <a:r>
              <a:rPr lang="en-US" b="1" dirty="0"/>
              <a:t>PERMA</a:t>
            </a:r>
            <a:endParaRPr b="1" dirty="0"/>
          </a:p>
        </p:txBody>
      </p:sp>
      <p:graphicFrame>
        <p:nvGraphicFramePr>
          <p:cNvPr id="445" name="Google Shape;445;p67"/>
          <p:cNvGraphicFramePr/>
          <p:nvPr>
            <p:extLst>
              <p:ext uri="{D42A27DB-BD31-4B8C-83A1-F6EECF244321}">
                <p14:modId xmlns:p14="http://schemas.microsoft.com/office/powerpoint/2010/main" val="985865817"/>
              </p:ext>
            </p:extLst>
          </p:nvPr>
        </p:nvGraphicFramePr>
        <p:xfrm>
          <a:off x="455140" y="1458096"/>
          <a:ext cx="11281700" cy="5415140"/>
        </p:xfrm>
        <a:graphic>
          <a:graphicData uri="http://schemas.openxmlformats.org/drawingml/2006/table">
            <a:tbl>
              <a:tblPr>
                <a:noFill/>
              </a:tblPr>
              <a:tblGrid>
                <a:gridCol w="5640850"/>
                <a:gridCol w="5640850"/>
              </a:tblGrid>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300" b="1" u="none" strike="noStrike" cap="none" dirty="0" err="1"/>
                        <a:t>Προτρο</a:t>
                      </a:r>
                      <a:r>
                        <a:rPr lang="en-US" sz="2300" b="1" u="none" strike="noStrike" cap="none" dirty="0"/>
                        <a:t>πή</a:t>
                      </a:r>
                      <a:endParaRPr sz="23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300" b="1" u="none" strike="noStrike" cap="none"/>
                        <a:t>Σκοπός</a:t>
                      </a:r>
                      <a:endParaRPr sz="2300"/>
                    </a:p>
                  </a:txBody>
                  <a:tcPr marL="91450" marR="91450" marT="45725" marB="45725" anchor="ctr"/>
                </a:tc>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300" u="none" strike="noStrike" cap="none" dirty="0"/>
                        <a:t>«Τι σας </a:t>
                      </a:r>
                      <a:r>
                        <a:rPr lang="en-US" sz="2300" u="none" strike="noStrike" cap="none" dirty="0" err="1"/>
                        <a:t>έκ</a:t>
                      </a:r>
                      <a:r>
                        <a:rPr lang="en-US" sz="2300" u="none" strike="noStrike" cap="none" dirty="0"/>
                        <a:t>ανε να νιώσετε καλά ή άσχημα στο διαδίκτυο σήμερα;»</a:t>
                      </a:r>
                      <a:endParaRPr sz="23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300" u="none" strike="noStrike" cap="none" dirty="0" err="1"/>
                        <a:t>Ανά</a:t>
                      </a:r>
                      <a:r>
                        <a:rPr lang="en-US" sz="2300" u="none" strike="noStrike" cap="none" dirty="0"/>
                        <a:t>πτυξη συναισθηματικής ευαισθητοποίησης</a:t>
                      </a:r>
                      <a:endParaRPr sz="2300" dirty="0"/>
                    </a:p>
                  </a:txBody>
                  <a:tcPr marL="91450" marR="91450" marT="45725" marB="45725" anchor="ctr"/>
                </a:tc>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300" u="none" strike="noStrike" cap="none" dirty="0"/>
                        <a:t>«</a:t>
                      </a:r>
                      <a:r>
                        <a:rPr lang="en-US" sz="2300" u="none" strike="noStrike" cap="none" dirty="0" err="1"/>
                        <a:t>Ποιες</a:t>
                      </a:r>
                      <a:r>
                        <a:rPr lang="en-US" sz="2300" u="none" strike="noStrike" cap="none" dirty="0"/>
                        <a:t> α</a:t>
                      </a:r>
                      <a:r>
                        <a:rPr lang="en-US" sz="2300" u="none" strike="noStrike" cap="none" dirty="0" err="1"/>
                        <a:t>ρνητικές</a:t>
                      </a:r>
                      <a:r>
                        <a:rPr lang="en-US" sz="2300" u="none" strike="noStrike" cap="none" dirty="0"/>
                        <a:t> </a:t>
                      </a:r>
                      <a:r>
                        <a:rPr lang="el-GR" sz="2300" u="none" strike="noStrike" cap="none" dirty="0" err="1" smtClean="0"/>
                        <a:t>συνέπειε</a:t>
                      </a:r>
                      <a:r>
                        <a:rPr lang="en-US" sz="2300" u="none" strike="noStrike" cap="none" dirty="0" smtClean="0"/>
                        <a:t>ς </a:t>
                      </a:r>
                      <a:r>
                        <a:rPr lang="en-US" sz="2300" u="none" strike="noStrike" cap="none" dirty="0"/>
                        <a:t>μπ</a:t>
                      </a:r>
                      <a:r>
                        <a:rPr lang="en-US" sz="2300" u="none" strike="noStrike" cap="none" dirty="0" err="1"/>
                        <a:t>ορεί</a:t>
                      </a:r>
                      <a:r>
                        <a:rPr lang="en-US" sz="2300" u="none" strike="noStrike" cap="none" dirty="0"/>
                        <a:t> να </a:t>
                      </a:r>
                      <a:r>
                        <a:rPr lang="en-US" sz="2300" u="none" strike="noStrike" cap="none" dirty="0" err="1"/>
                        <a:t>έχει</a:t>
                      </a:r>
                      <a:r>
                        <a:rPr lang="en-US" sz="2300" u="none" strike="noStrike" cap="none" dirty="0"/>
                        <a:t> η υπ</a:t>
                      </a:r>
                      <a:r>
                        <a:rPr lang="en-US" sz="2300" u="none" strike="noStrike" cap="none" dirty="0" err="1"/>
                        <a:t>ερ</a:t>
                      </a:r>
                      <a:r>
                        <a:rPr lang="en-US" sz="2300" u="none" strike="noStrike" cap="none" dirty="0"/>
                        <a:t>βολική χρήση της οθόνης;»</a:t>
                      </a:r>
                      <a:endParaRPr sz="23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300" u="none" strike="noStrike" cap="none" dirty="0" err="1"/>
                        <a:t>Συζήτηση</a:t>
                      </a:r>
                      <a:r>
                        <a:rPr lang="en-US" sz="2300" u="none" strike="noStrike" cap="none" dirty="0"/>
                        <a:t> </a:t>
                      </a:r>
                      <a:r>
                        <a:rPr lang="en-US" sz="2300" u="none" strike="noStrike" cap="none" dirty="0" err="1"/>
                        <a:t>γι</a:t>
                      </a:r>
                      <a:r>
                        <a:rPr lang="en-US" sz="2300" u="none" strike="noStrike" cap="none" dirty="0"/>
                        <a:t>α τον συναισθηματικό αντίκτυπο</a:t>
                      </a:r>
                      <a:endParaRPr sz="2300" dirty="0"/>
                    </a:p>
                  </a:txBody>
                  <a:tcPr marL="91450" marR="91450" marT="45725" marB="45725" anchor="ctr"/>
                </a:tc>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300" u="none" strike="noStrike" cap="none" dirty="0"/>
                        <a:t>«Τι </a:t>
                      </a:r>
                      <a:r>
                        <a:rPr lang="en-US" sz="2300" u="none" strike="noStrike" cap="none" dirty="0" smtClean="0"/>
                        <a:t>σ</a:t>
                      </a:r>
                      <a:r>
                        <a:rPr lang="el-GR" sz="2300" u="none" strike="noStrike" cap="none" dirty="0" smtClean="0"/>
                        <a:t>ας</a:t>
                      </a:r>
                      <a:r>
                        <a:rPr lang="en-US" sz="2300" u="none" strike="noStrike" cap="none" dirty="0" smtClean="0"/>
                        <a:t> </a:t>
                      </a:r>
                      <a:r>
                        <a:rPr lang="en-US" sz="2300" u="none" strike="noStrike" cap="none" dirty="0"/>
                        <a:t>β</a:t>
                      </a:r>
                      <a:r>
                        <a:rPr lang="en-US" sz="2300" u="none" strike="noStrike" cap="none" dirty="0" err="1"/>
                        <a:t>οήθησε</a:t>
                      </a:r>
                      <a:r>
                        <a:rPr lang="en-US" sz="2300" u="none" strike="noStrike" cap="none" dirty="0"/>
                        <a:t> να </a:t>
                      </a:r>
                      <a:r>
                        <a:rPr lang="el-GR" sz="2300" u="none" strike="noStrike" cap="none" dirty="0" smtClean="0"/>
                        <a:t>διατηρήσετε τη συγκέντρωσή</a:t>
                      </a:r>
                      <a:r>
                        <a:rPr lang="el-GR" sz="2300" u="none" strike="noStrike" cap="none" baseline="0" dirty="0" smtClean="0"/>
                        <a:t> σας </a:t>
                      </a:r>
                      <a:r>
                        <a:rPr lang="en-US" sz="2300" u="none" strike="noStrike" cap="none" dirty="0" err="1" smtClean="0"/>
                        <a:t>σήμερ</a:t>
                      </a:r>
                      <a:r>
                        <a:rPr lang="en-US" sz="2300" u="none" strike="noStrike" cap="none" dirty="0" smtClean="0"/>
                        <a:t>α</a:t>
                      </a:r>
                      <a:r>
                        <a:rPr lang="en-US" sz="2300" u="none" strike="noStrike" cap="none" dirty="0"/>
                        <a:t>;»</a:t>
                      </a:r>
                      <a:endParaRPr sz="23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300" u="none" strike="noStrike" cap="none" dirty="0" err="1" smtClean="0"/>
                        <a:t>Προσδιορ</a:t>
                      </a:r>
                      <a:r>
                        <a:rPr lang="el-GR" sz="2300" u="none" strike="noStrike" cap="none" dirty="0" err="1" smtClean="0"/>
                        <a:t>ισμός</a:t>
                      </a:r>
                      <a:r>
                        <a:rPr lang="en-US" sz="2300" u="none" strike="noStrike" cap="none" dirty="0" smtClean="0"/>
                        <a:t> </a:t>
                      </a:r>
                      <a:r>
                        <a:rPr lang="el-GR" sz="2300" u="none" strike="noStrike" cap="none" dirty="0" smtClean="0"/>
                        <a:t>βοηθητικών</a:t>
                      </a:r>
                      <a:r>
                        <a:rPr lang="en-US" sz="2300" u="none" strike="noStrike" cap="none" dirty="0" smtClean="0"/>
                        <a:t> </a:t>
                      </a:r>
                      <a:r>
                        <a:rPr lang="el-GR" sz="2300" u="none" strike="noStrike" cap="none" dirty="0" smtClean="0"/>
                        <a:t>συνηθειών</a:t>
                      </a:r>
                      <a:endParaRPr sz="2300" dirty="0"/>
                    </a:p>
                  </a:txBody>
                  <a:tcPr marL="91450" marR="91450" marT="45725" marB="45725" anchor="ctr"/>
                </a:tc>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300" u="none" strike="noStrike" cap="none" dirty="0"/>
                        <a:t>«Τι σας </a:t>
                      </a:r>
                      <a:r>
                        <a:rPr lang="el-GR" sz="2300" u="none" strike="noStrike" cap="none" dirty="0" smtClean="0"/>
                        <a:t>απέσπασε</a:t>
                      </a:r>
                      <a:r>
                        <a:rPr lang="en-US" sz="2300" u="none" strike="noStrike" cap="none" dirty="0" smtClean="0"/>
                        <a:t> </a:t>
                      </a:r>
                      <a:r>
                        <a:rPr lang="en-US" sz="2300" u="none" strike="noStrike" cap="none" dirty="0"/>
                        <a:t>την προσοχή σήμερα;»</a:t>
                      </a:r>
                      <a:endParaRPr sz="23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300" u="none" strike="noStrike" cap="none" dirty="0" err="1" smtClean="0"/>
                        <a:t>Εξ</a:t>
                      </a:r>
                      <a:r>
                        <a:rPr lang="el-GR" sz="2300" u="none" strike="noStrike" cap="none" dirty="0" err="1" smtClean="0"/>
                        <a:t>έταση</a:t>
                      </a:r>
                      <a:r>
                        <a:rPr lang="en-US" sz="2300" u="none" strike="noStrike" cap="none" dirty="0" smtClean="0"/>
                        <a:t> </a:t>
                      </a:r>
                      <a:r>
                        <a:rPr lang="el-GR" sz="2300" u="none" strike="noStrike" cap="none" dirty="0" smtClean="0"/>
                        <a:t>εμποδίων</a:t>
                      </a:r>
                      <a:endParaRPr sz="2300" dirty="0"/>
                    </a:p>
                  </a:txBody>
                  <a:tcPr marL="91450" marR="91450" marT="45725" marB="45725" anchor="ctr"/>
                </a:tc>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300" u="none" strike="noStrike" cap="none" dirty="0"/>
                        <a:t>«</a:t>
                      </a:r>
                      <a:r>
                        <a:rPr lang="en-US" sz="2300" u="none" strike="noStrike" cap="none" dirty="0" err="1"/>
                        <a:t>Πόσο</a:t>
                      </a:r>
                      <a:r>
                        <a:rPr lang="en-US" sz="2300" u="none" strike="noStrike" cap="none" dirty="0"/>
                        <a:t> κα</a:t>
                      </a:r>
                      <a:r>
                        <a:rPr lang="en-US" sz="2300" u="none" strike="noStrike" cap="none" dirty="0" err="1"/>
                        <a:t>ιρό</a:t>
                      </a:r>
                      <a:r>
                        <a:rPr lang="en-US" sz="2300" u="none" strike="noStrike" cap="none" dirty="0"/>
                        <a:t> α</a:t>
                      </a:r>
                      <a:r>
                        <a:rPr lang="en-US" sz="2300" u="none" strike="noStrike" cap="none" dirty="0" err="1"/>
                        <a:t>ισθ</a:t>
                      </a:r>
                      <a:r>
                        <a:rPr lang="en-US" sz="2300" u="none" strike="noStrike" cap="none" dirty="0"/>
                        <a:t>ανόσασταν </a:t>
                      </a:r>
                      <a:r>
                        <a:rPr lang="en-US" sz="2300" u="none" strike="noStrike" cap="none" dirty="0" smtClean="0"/>
                        <a:t>συγκεντρωμένοι</a:t>
                      </a:r>
                      <a:r>
                        <a:rPr lang="el-GR" sz="2300" u="none" strike="noStrike" cap="none" dirty="0" smtClean="0"/>
                        <a:t>/-</a:t>
                      </a:r>
                      <a:r>
                        <a:rPr lang="el-GR" sz="2300" u="none" strike="noStrike" cap="none" dirty="0" err="1" smtClean="0"/>
                        <a:t>νες</a:t>
                      </a:r>
                      <a:r>
                        <a:rPr lang="en-US" sz="2300" u="none" strike="noStrike" cap="none" dirty="0" smtClean="0"/>
                        <a:t> </a:t>
                      </a:r>
                      <a:r>
                        <a:rPr lang="en-US" sz="2300" u="none" strike="noStrike" cap="none" dirty="0"/>
                        <a:t>ή </a:t>
                      </a:r>
                      <a:r>
                        <a:rPr lang="en-US" sz="2300" u="none" strike="noStrike" cap="none" dirty="0" smtClean="0"/>
                        <a:t>α</a:t>
                      </a:r>
                      <a:r>
                        <a:rPr lang="el-GR" sz="2300" u="none" strike="noStrike" cap="none" dirty="0" err="1" smtClean="0"/>
                        <a:t>φηρη</a:t>
                      </a:r>
                      <a:r>
                        <a:rPr lang="en-US" sz="2300" u="none" strike="noStrike" cap="none" dirty="0" err="1" smtClean="0"/>
                        <a:t>μένοι</a:t>
                      </a:r>
                      <a:r>
                        <a:rPr lang="el-GR" sz="2300" u="none" strike="noStrike" cap="none" dirty="0" smtClean="0"/>
                        <a:t>/-</a:t>
                      </a:r>
                      <a:r>
                        <a:rPr lang="el-GR" sz="2300" u="none" strike="noStrike" cap="none" dirty="0" err="1" smtClean="0"/>
                        <a:t>νες</a:t>
                      </a:r>
                      <a:r>
                        <a:rPr lang="en-US" sz="2300" u="none" strike="noStrike" cap="none" dirty="0" smtClean="0"/>
                        <a:t>;»</a:t>
                      </a:r>
                      <a:endParaRPr sz="23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l-GR" sz="2300" u="none" strike="noStrike" cap="none" dirty="0" smtClean="0"/>
                        <a:t>Ενίσχυση</a:t>
                      </a:r>
                      <a:r>
                        <a:rPr lang="en-US" sz="2300" u="none" strike="noStrike" cap="none" dirty="0" smtClean="0"/>
                        <a:t> </a:t>
                      </a:r>
                      <a:r>
                        <a:rPr lang="en-US" sz="2300" u="none" strike="noStrike" cap="none" dirty="0" err="1" smtClean="0"/>
                        <a:t>τη</a:t>
                      </a:r>
                      <a:r>
                        <a:rPr lang="el-GR" sz="2300" u="none" strike="noStrike" cap="none" dirty="0" smtClean="0"/>
                        <a:t>ς</a:t>
                      </a:r>
                      <a:r>
                        <a:rPr lang="en-US" sz="2300" u="none" strike="noStrike" cap="none" dirty="0" smtClean="0"/>
                        <a:t> α</a:t>
                      </a:r>
                      <a:r>
                        <a:rPr lang="en-US" sz="2300" u="none" strike="noStrike" cap="none" dirty="0" err="1" smtClean="0"/>
                        <a:t>υτο</a:t>
                      </a:r>
                      <a:r>
                        <a:rPr lang="en-US" sz="2300" u="none" strike="noStrike" cap="none" dirty="0" smtClean="0"/>
                        <a:t>παρακολούθηση</a:t>
                      </a:r>
                      <a:r>
                        <a:rPr lang="el-GR" sz="2300" u="none" strike="noStrike" cap="none" dirty="0" smtClean="0"/>
                        <a:t>ς</a:t>
                      </a:r>
                      <a:endParaRPr sz="2300" dirty="0"/>
                    </a:p>
                  </a:txBody>
                  <a:tcPr marL="91450" marR="91450" marT="45725" marB="45725" anchor="ctr"/>
                </a:tc>
              </a:tr>
              <a:tr h="660200">
                <a:tc>
                  <a:txBody>
                    <a:bodyPr/>
                    <a:lstStyle/>
                    <a:p>
                      <a:pPr marL="0" marR="0" lvl="0" indent="0" algn="l" rtl="0">
                        <a:lnSpc>
                          <a:spcPct val="100000"/>
                        </a:lnSpc>
                        <a:spcBef>
                          <a:spcPts val="0"/>
                        </a:spcBef>
                        <a:spcAft>
                          <a:spcPts val="0"/>
                        </a:spcAft>
                        <a:buClr>
                          <a:srgbClr val="000000"/>
                        </a:buClr>
                        <a:buSzPts val="2400"/>
                        <a:buFont typeface="Arial"/>
                        <a:buNone/>
                      </a:pPr>
                      <a:r>
                        <a:rPr lang="en-US" sz="2300" u="none" strike="noStrike" cap="none" dirty="0"/>
                        <a:t>«</a:t>
                      </a:r>
                      <a:r>
                        <a:rPr lang="en-US" sz="2300" u="none" strike="noStrike" cap="none" dirty="0" err="1"/>
                        <a:t>Γι</a:t>
                      </a:r>
                      <a:r>
                        <a:rPr lang="en-US" sz="2300" u="none" strike="noStrike" cap="none" dirty="0"/>
                        <a:t>α </a:t>
                      </a:r>
                      <a:r>
                        <a:rPr lang="el-GR" sz="2300" u="none" strike="noStrike" cap="none" dirty="0" smtClean="0"/>
                        <a:t>ποια πράγματα </a:t>
                      </a:r>
                      <a:r>
                        <a:rPr lang="en-US" sz="2300" u="none" strike="noStrike" cap="none" dirty="0" err="1" smtClean="0"/>
                        <a:t>είσ</a:t>
                      </a:r>
                      <a:r>
                        <a:rPr lang="el-GR" sz="2300" u="none" strike="noStrike" cap="none" dirty="0" smtClean="0"/>
                        <a:t>τε </a:t>
                      </a:r>
                      <a:r>
                        <a:rPr lang="en-US" sz="2300" u="none" strike="noStrike" cap="none" dirty="0" smtClean="0"/>
                        <a:t>ευγνώμ</a:t>
                      </a:r>
                      <a:r>
                        <a:rPr lang="el-GR" sz="2300" u="none" strike="noStrike" cap="none" dirty="0" err="1" smtClean="0"/>
                        <a:t>ονες</a:t>
                      </a:r>
                      <a:r>
                        <a:rPr lang="en-US" sz="2300" u="none" strike="noStrike" cap="none" dirty="0" smtClean="0"/>
                        <a:t> </a:t>
                      </a:r>
                      <a:r>
                        <a:rPr lang="en-US" sz="2300" u="none" strike="noStrike" cap="none" dirty="0"/>
                        <a:t>σήμερα;»</a:t>
                      </a:r>
                      <a:endParaRPr sz="2300"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300" u="none" strike="noStrike" cap="none" dirty="0" err="1" smtClean="0"/>
                        <a:t>Προώθησ</a:t>
                      </a:r>
                      <a:r>
                        <a:rPr lang="el-GR" sz="2300" u="none" strike="noStrike" cap="none" dirty="0" smtClean="0"/>
                        <a:t>η</a:t>
                      </a:r>
                      <a:r>
                        <a:rPr lang="en-US" sz="2300" u="none" strike="noStrike" cap="none" dirty="0" smtClean="0"/>
                        <a:t> τ</a:t>
                      </a:r>
                      <a:r>
                        <a:rPr lang="el-GR" sz="2300" u="none" strike="noStrike" cap="none" dirty="0" smtClean="0"/>
                        <a:t>ου</a:t>
                      </a:r>
                      <a:r>
                        <a:rPr lang="en-US" sz="2300" u="none" strike="noStrike" cap="none" dirty="0" smtClean="0"/>
                        <a:t> </a:t>
                      </a:r>
                      <a:r>
                        <a:rPr lang="en-US" sz="2300" u="none" strike="noStrike" cap="none" dirty="0" err="1" smtClean="0"/>
                        <a:t>θετικ</a:t>
                      </a:r>
                      <a:r>
                        <a:rPr lang="el-GR" sz="2300" u="none" strike="noStrike" cap="none" dirty="0" err="1" smtClean="0"/>
                        <a:t>ού</a:t>
                      </a:r>
                      <a:r>
                        <a:rPr lang="en-US" sz="2300" u="none" strike="noStrike" cap="none" dirty="0" smtClean="0"/>
                        <a:t> ανα</a:t>
                      </a:r>
                      <a:r>
                        <a:rPr lang="en-US" sz="2300" u="none" strike="noStrike" cap="none" dirty="0" err="1" smtClean="0"/>
                        <a:t>στοχ</a:t>
                      </a:r>
                      <a:r>
                        <a:rPr lang="en-US" sz="2300" u="none" strike="noStrike" cap="none" dirty="0" smtClean="0"/>
                        <a:t>ασμ</a:t>
                      </a:r>
                      <a:r>
                        <a:rPr lang="el-GR" sz="2300" u="none" strike="noStrike" cap="none" dirty="0" err="1" smtClean="0"/>
                        <a:t>ού</a:t>
                      </a:r>
                      <a:endParaRPr sz="2300" dirty="0"/>
                    </a:p>
                  </a:txBody>
                  <a:tcPr marL="91450" marR="91450" marT="45725" marB="45725" anchor="ctr"/>
                </a:tc>
              </a:tr>
            </a:tbl>
          </a:graphicData>
        </a:graphic>
      </p:graphicFrame>
      <p:sp>
        <p:nvSpPr>
          <p:cNvPr id="446" name="Google Shape;446;p67"/>
          <p:cNvSpPr txBox="1"/>
          <p:nvPr/>
        </p:nvSpPr>
        <p:spPr>
          <a:xfrm>
            <a:off x="455140" y="973920"/>
            <a:ext cx="6178378" cy="461665"/>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n-US" sz="2400" b="1" kern="0" dirty="0" err="1">
                <a:solidFill>
                  <a:srgbClr val="000000"/>
                </a:solidFill>
                <a:ea typeface="Arial"/>
                <a:cs typeface="Arial"/>
                <a:sym typeface="Arial"/>
              </a:rPr>
              <a:t>Θετικά</a:t>
            </a:r>
            <a:r>
              <a:rPr lang="en-US" sz="2400" b="1" kern="0" dirty="0">
                <a:solidFill>
                  <a:srgbClr val="000000"/>
                </a:solidFill>
                <a:ea typeface="Arial"/>
                <a:cs typeface="Arial"/>
                <a:sym typeface="Arial"/>
              </a:rPr>
              <a:t> </a:t>
            </a:r>
            <a:r>
              <a:rPr lang="el-GR" sz="2400" b="1" kern="0" dirty="0">
                <a:solidFill>
                  <a:srgbClr val="000000"/>
                </a:solidFill>
                <a:ea typeface="Arial"/>
                <a:cs typeface="Arial"/>
                <a:sym typeface="Arial"/>
              </a:rPr>
              <a:t>Σ</a:t>
            </a:r>
            <a:r>
              <a:rPr lang="en-US" sz="2400" b="1" kern="0" dirty="0" err="1" smtClean="0">
                <a:solidFill>
                  <a:srgbClr val="000000"/>
                </a:solidFill>
                <a:ea typeface="Arial"/>
                <a:cs typeface="Arial"/>
                <a:sym typeface="Arial"/>
              </a:rPr>
              <a:t>υν</a:t>
            </a:r>
            <a:r>
              <a:rPr lang="en-US" sz="2400" b="1" kern="0" dirty="0" smtClean="0">
                <a:solidFill>
                  <a:srgbClr val="000000"/>
                </a:solidFill>
                <a:ea typeface="Arial"/>
                <a:cs typeface="Arial"/>
                <a:sym typeface="Arial"/>
              </a:rPr>
              <a:t>αισθήματα</a:t>
            </a:r>
            <a:endParaRPr sz="1400" kern="0" dirty="0">
              <a:solidFill>
                <a:srgbClr val="000000"/>
              </a:solidFill>
              <a:cs typeface="Arial"/>
              <a:sym typeface="Arial"/>
            </a:endParaRPr>
          </a:p>
        </p:txBody>
      </p:sp>
    </p:spTree>
    <p:extLst>
      <p:ext uri="{BB962C8B-B14F-4D97-AF65-F5344CB8AC3E}">
        <p14:creationId xmlns:p14="http://schemas.microsoft.com/office/powerpoint/2010/main" val="2640761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Θέμ</a:t>
            </a:r>
            <a:r>
              <a:rPr lang="en-US" b="1" dirty="0"/>
              <a:t>ατα </a:t>
            </a:r>
            <a:r>
              <a:rPr lang="el-GR" b="1" dirty="0"/>
              <a:t>Σ</a:t>
            </a:r>
            <a:r>
              <a:rPr lang="en-US" b="1" dirty="0" err="1" smtClean="0"/>
              <a:t>υζήτησης</a:t>
            </a:r>
            <a:r>
              <a:rPr lang="en-US" b="1" dirty="0" smtClean="0"/>
              <a:t> </a:t>
            </a:r>
            <a:r>
              <a:rPr lang="en-US" b="1" dirty="0"/>
              <a:t>ανά </a:t>
            </a:r>
            <a:r>
              <a:rPr lang="el-GR" b="1" dirty="0" smtClean="0"/>
              <a:t>Τ</a:t>
            </a:r>
            <a:r>
              <a:rPr lang="en-US" b="1" dirty="0" err="1" smtClean="0"/>
              <a:t>ομέ</a:t>
            </a:r>
            <a:r>
              <a:rPr lang="en-US" b="1" dirty="0" smtClean="0"/>
              <a:t>α </a:t>
            </a:r>
            <a:r>
              <a:rPr lang="en-US" b="1" dirty="0"/>
              <a:t>PERMA</a:t>
            </a:r>
            <a:endParaRPr b="1" dirty="0"/>
          </a:p>
        </p:txBody>
      </p:sp>
      <p:graphicFrame>
        <p:nvGraphicFramePr>
          <p:cNvPr id="452" name="Google Shape;452;p68"/>
          <p:cNvGraphicFramePr/>
          <p:nvPr>
            <p:extLst>
              <p:ext uri="{D42A27DB-BD31-4B8C-83A1-F6EECF244321}">
                <p14:modId xmlns:p14="http://schemas.microsoft.com/office/powerpoint/2010/main" val="3318406670"/>
              </p:ext>
            </p:extLst>
          </p:nvPr>
        </p:nvGraphicFramePr>
        <p:xfrm>
          <a:off x="455140" y="1458096"/>
          <a:ext cx="11432050" cy="5453420"/>
        </p:xfrm>
        <a:graphic>
          <a:graphicData uri="http://schemas.openxmlformats.org/drawingml/2006/table">
            <a:tbl>
              <a:tblPr>
                <a:noFill/>
              </a:tblPr>
              <a:tblGrid>
                <a:gridCol w="5716025"/>
                <a:gridCol w="5716025"/>
              </a:tblGrid>
              <a:tr h="607050">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err="1"/>
                        <a:t>Προτρο</a:t>
                      </a:r>
                      <a:r>
                        <a:rPr lang="en-US" sz="2400" b="1" u="none" strike="noStrike" cap="none" dirty="0"/>
                        <a:t>πή</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t>Σκοπός</a:t>
                      </a:r>
                      <a:endParaRPr/>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«Τι σας β</a:t>
                      </a:r>
                      <a:r>
                        <a:rPr lang="en-US" sz="2400" u="none" strike="noStrike" cap="none" dirty="0" err="1"/>
                        <a:t>οηθά</a:t>
                      </a:r>
                      <a:r>
                        <a:rPr lang="en-US" sz="2400" u="none" strike="noStrike" cap="none" dirty="0"/>
                        <a:t> να </a:t>
                      </a:r>
                      <a:r>
                        <a:rPr lang="el-GR" sz="2400" u="none" strike="noStrike" cap="none" dirty="0" smtClean="0"/>
                        <a:t>διατηρήσετε τη συγκέντρωσή σας</a:t>
                      </a:r>
                      <a:r>
                        <a:rPr lang="en-US" sz="2400" u="none" strike="noStrike" cap="none" dirty="0" smtClean="0"/>
                        <a:t> </a:t>
                      </a:r>
                      <a:r>
                        <a:rPr lang="en-US" sz="2400" u="none" strike="noStrike" cap="none" dirty="0" err="1"/>
                        <a:t>ότ</a:t>
                      </a:r>
                      <a:r>
                        <a:rPr lang="en-US" sz="2400" u="none" strike="noStrike" cap="none" dirty="0"/>
                        <a:t>αν χρησιμοποιείτε την τεχνολογία;»</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l-GR" sz="2400" u="none" strike="noStrike" cap="none" dirty="0" smtClean="0"/>
                        <a:t>Προσδιορισμός στρατηγικών συγκέντρωσης</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«Παρα</a:t>
                      </a:r>
                      <a:r>
                        <a:rPr lang="en-US" sz="2400" u="none" strike="noStrike" cap="none" dirty="0" err="1"/>
                        <a:t>τηρείτε</a:t>
                      </a:r>
                      <a:r>
                        <a:rPr lang="en-US" sz="2400" u="none" strike="noStrike" cap="none" dirty="0"/>
                        <a:t> π</a:t>
                      </a:r>
                      <a:r>
                        <a:rPr lang="en-US" sz="2400" u="none" strike="noStrike" cap="none" dirty="0" err="1"/>
                        <a:t>ότε</a:t>
                      </a:r>
                      <a:r>
                        <a:rPr lang="en-US" sz="2400" u="none" strike="noStrike" cap="none" dirty="0"/>
                        <a:t> α</a:t>
                      </a:r>
                      <a:r>
                        <a:rPr lang="en-US" sz="2400" u="none" strike="noStrike" cap="none" dirty="0" err="1"/>
                        <a:t>ρχίζετε</a:t>
                      </a:r>
                      <a:r>
                        <a:rPr lang="en-US" sz="2400" u="none" strike="noStrike" cap="none" dirty="0"/>
                        <a:t> να </a:t>
                      </a:r>
                      <a:r>
                        <a:rPr lang="en-US" sz="2400" u="none" strike="noStrike" cap="none" dirty="0" err="1"/>
                        <a:t>κάνετε</a:t>
                      </a:r>
                      <a:r>
                        <a:rPr lang="en-US" sz="2400" u="none" strike="noStrike" cap="none" dirty="0"/>
                        <a:t> </a:t>
                      </a:r>
                      <a:r>
                        <a:rPr lang="en-US" sz="2400" u="none" strike="noStrike" cap="none" dirty="0" smtClean="0"/>
                        <a:t>scrolling </a:t>
                      </a:r>
                      <a:r>
                        <a:rPr lang="en-US" sz="2400" u="none" strike="noStrike" cap="none" dirty="0" err="1"/>
                        <a:t>χωρίς</a:t>
                      </a:r>
                      <a:r>
                        <a:rPr lang="en-US" sz="2400" u="none" strike="noStrike" cap="none" dirty="0"/>
                        <a:t> να </a:t>
                      </a:r>
                      <a:r>
                        <a:rPr lang="en-US" sz="2400" u="none" strike="noStrike" cap="none" dirty="0" err="1"/>
                        <a:t>το</a:t>
                      </a:r>
                      <a:r>
                        <a:rPr lang="en-US" sz="2400" u="none" strike="noStrike" cap="none" dirty="0"/>
                        <a:t> </a:t>
                      </a:r>
                      <a:r>
                        <a:rPr lang="en-US" sz="2400" u="none" strike="noStrike" cap="none" dirty="0" err="1"/>
                        <a:t>σκέφτεστε</a:t>
                      </a:r>
                      <a:r>
                        <a:rPr lang="en-US" sz="2400" u="none" strike="noStrike" cap="none" dirty="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smtClean="0"/>
                        <a:t>Αν</a:t>
                      </a:r>
                      <a:r>
                        <a:rPr lang="el-GR" sz="2400" u="none" strike="noStrike" cap="none" dirty="0" err="1" smtClean="0"/>
                        <a:t>άπτυξη</a:t>
                      </a:r>
                      <a:r>
                        <a:rPr lang="en-US" sz="2400" u="none" strike="noStrike" cap="none" dirty="0" smtClean="0"/>
                        <a:t> </a:t>
                      </a:r>
                      <a:r>
                        <a:rPr lang="en-US" sz="2400" u="none" strike="noStrike" cap="none" dirty="0" err="1" smtClean="0"/>
                        <a:t>ευ</a:t>
                      </a:r>
                      <a:r>
                        <a:rPr lang="en-US" sz="2400" u="none" strike="noStrike" cap="none" dirty="0" smtClean="0"/>
                        <a:t>αισθητοποίηση</a:t>
                      </a:r>
                      <a:r>
                        <a:rPr lang="el-GR" sz="2400" u="none" strike="noStrike" cap="none" dirty="0" smtClean="0"/>
                        <a:t>ς</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en-US" sz="2400" u="none" strike="noStrike" cap="none" dirty="0" err="1"/>
                        <a:t>Πώς</a:t>
                      </a:r>
                      <a:r>
                        <a:rPr lang="en-US" sz="2400" u="none" strike="noStrike" cap="none" dirty="0"/>
                        <a:t> </a:t>
                      </a:r>
                      <a:r>
                        <a:rPr lang="en-US" sz="2400" u="none" strike="noStrike" cap="none" dirty="0" err="1"/>
                        <a:t>νιώθετε</a:t>
                      </a:r>
                      <a:r>
                        <a:rPr lang="en-US" sz="2400" u="none" strike="noStrike" cap="none" dirty="0"/>
                        <a:t> </a:t>
                      </a:r>
                      <a:r>
                        <a:rPr lang="en-US" sz="2400" u="none" strike="noStrike" cap="none" dirty="0" err="1"/>
                        <a:t>μετά</a:t>
                      </a:r>
                      <a:r>
                        <a:rPr lang="en-US" sz="2400" u="none" strike="noStrike" cap="none" dirty="0"/>
                        <a:t> από </a:t>
                      </a:r>
                      <a:r>
                        <a:rPr lang="el-GR" sz="2400" u="none" strike="noStrike" cap="none" dirty="0" smtClean="0"/>
                        <a:t>ταυτόχρονες </a:t>
                      </a:r>
                      <a:r>
                        <a:rPr lang="en-US" sz="2400" u="none" strike="noStrike" cap="none" dirty="0" smtClean="0"/>
                        <a:t>π</a:t>
                      </a:r>
                      <a:r>
                        <a:rPr lang="en-US" sz="2400" u="none" strike="noStrike" cap="none" dirty="0" err="1" smtClean="0"/>
                        <a:t>ολλ</a:t>
                      </a:r>
                      <a:r>
                        <a:rPr lang="en-US" sz="2400" u="none" strike="noStrike" cap="none" dirty="0" smtClean="0"/>
                        <a:t>απλές </a:t>
                      </a:r>
                      <a:r>
                        <a:rPr lang="en-US" sz="2400" u="none" strike="noStrike" cap="none" dirty="0"/>
                        <a:t>εργασίες στο διαδίκτυο;»</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smtClean="0"/>
                        <a:t>Καταν</a:t>
                      </a:r>
                      <a:r>
                        <a:rPr lang="el-GR" sz="2400" u="none" strike="noStrike" cap="none" dirty="0" err="1" smtClean="0"/>
                        <a:t>όηση</a:t>
                      </a:r>
                      <a:r>
                        <a:rPr lang="en-US" sz="2400" u="none" strike="noStrike" cap="none" dirty="0" smtClean="0"/>
                        <a:t> α</a:t>
                      </a:r>
                      <a:r>
                        <a:rPr lang="en-US" sz="2400" u="none" strike="noStrike" cap="none" dirty="0" err="1" smtClean="0"/>
                        <a:t>ντ</a:t>
                      </a:r>
                      <a:r>
                        <a:rPr lang="el-GR" sz="2400" u="none" strike="noStrike" cap="none" dirty="0" smtClean="0"/>
                        <a:t>ι</a:t>
                      </a:r>
                      <a:r>
                        <a:rPr lang="en-US" sz="2400" u="none" strike="noStrike" cap="none" dirty="0" err="1" smtClean="0"/>
                        <a:t>κτ</a:t>
                      </a:r>
                      <a:r>
                        <a:rPr lang="el-GR" sz="2400" u="none" strike="noStrike" cap="none" dirty="0" smtClean="0"/>
                        <a:t>ύ</a:t>
                      </a:r>
                      <a:r>
                        <a:rPr lang="en-US" sz="2400" u="none" strike="noStrike" cap="none" dirty="0" smtClean="0"/>
                        <a:t>πο</a:t>
                      </a:r>
                      <a:r>
                        <a:rPr lang="el-GR" sz="2400" u="none" strike="noStrike" cap="none" dirty="0" smtClean="0"/>
                        <a:t>υ</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t>
                      </a:r>
                      <a:r>
                        <a:rPr lang="en-US" sz="2400" u="none" strike="noStrike" cap="none" dirty="0" err="1"/>
                        <a:t>Πώς</a:t>
                      </a:r>
                      <a:r>
                        <a:rPr lang="en-US" sz="2400" u="none" strike="noStrike" cap="none" dirty="0"/>
                        <a:t> </a:t>
                      </a:r>
                      <a:r>
                        <a:rPr lang="en-US" sz="2400" u="none" strike="noStrike" cap="none" dirty="0" err="1"/>
                        <a:t>νιώθετε</a:t>
                      </a:r>
                      <a:r>
                        <a:rPr lang="en-US" sz="2400" u="none" strike="noStrike" cap="none" dirty="0"/>
                        <a:t> </a:t>
                      </a:r>
                      <a:r>
                        <a:rPr lang="en-US" sz="2400" u="none" strike="noStrike" cap="none" dirty="0" err="1"/>
                        <a:t>ότ</a:t>
                      </a:r>
                      <a:r>
                        <a:rPr lang="en-US" sz="2400" u="none" strike="noStrike" cap="none" dirty="0"/>
                        <a:t>αν κάνετε ένα διάλειμμα από </a:t>
                      </a:r>
                      <a:r>
                        <a:rPr lang="en-US" sz="2400" u="none" strike="noStrike" cap="none" dirty="0" smtClean="0"/>
                        <a:t>τ</a:t>
                      </a:r>
                      <a:r>
                        <a:rPr lang="el-GR" sz="2400" u="none" strike="noStrike" cap="none" dirty="0" err="1" smtClean="0"/>
                        <a:t>ις</a:t>
                      </a:r>
                      <a:r>
                        <a:rPr lang="en-US" sz="2400" u="none" strike="noStrike" cap="none" dirty="0" smtClean="0"/>
                        <a:t> </a:t>
                      </a:r>
                      <a:r>
                        <a:rPr lang="en-US" sz="2400" u="none" strike="noStrike" cap="none" dirty="0" err="1" smtClean="0"/>
                        <a:t>οθόν</a:t>
                      </a:r>
                      <a:r>
                        <a:rPr lang="el-GR" sz="2400" u="none" strike="noStrike" cap="none" dirty="0" err="1" smtClean="0"/>
                        <a:t>ες</a:t>
                      </a:r>
                      <a:r>
                        <a:rPr lang="en-US" sz="2400" u="none" strike="noStrike" cap="none" dirty="0" smtClean="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l-GR" sz="2400" u="none" strike="noStrike" cap="none" dirty="0" smtClean="0"/>
                        <a:t>Ενίσχυση υγιεινών συνηθειών</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«Ποιος είναι ο αγαπημένος σας τρόπος για να επαναφέρετε την συγκέντρωσή σας;»</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l-GR" sz="2400" u="none" strike="noStrike" cap="none" dirty="0" smtClean="0"/>
                        <a:t>Κοινή χρήση πρακτικών εργαλείων</a:t>
                      </a:r>
                      <a:endParaRPr dirty="0"/>
                    </a:p>
                  </a:txBody>
                  <a:tcPr marL="91450" marR="91450" marT="45725" marB="45725" anchor="ctr"/>
                </a:tc>
              </a:tr>
            </a:tbl>
          </a:graphicData>
        </a:graphic>
      </p:graphicFrame>
      <p:sp>
        <p:nvSpPr>
          <p:cNvPr id="453" name="Google Shape;453;p68"/>
          <p:cNvSpPr txBox="1"/>
          <p:nvPr/>
        </p:nvSpPr>
        <p:spPr>
          <a:xfrm>
            <a:off x="455140" y="973920"/>
            <a:ext cx="6178378" cy="461665"/>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l-GR" sz="2400" b="1" kern="0" dirty="0" smtClean="0">
                <a:solidFill>
                  <a:srgbClr val="000000"/>
                </a:solidFill>
                <a:ea typeface="Arial"/>
                <a:cs typeface="Arial"/>
                <a:sym typeface="Arial"/>
              </a:rPr>
              <a:t>Δέσμευση</a:t>
            </a:r>
            <a:endParaRPr sz="1400" kern="0" dirty="0">
              <a:solidFill>
                <a:srgbClr val="000000"/>
              </a:solidFill>
              <a:cs typeface="Arial"/>
              <a:sym typeface="Arial"/>
            </a:endParaRPr>
          </a:p>
        </p:txBody>
      </p:sp>
    </p:spTree>
    <p:extLst>
      <p:ext uri="{BB962C8B-B14F-4D97-AF65-F5344CB8AC3E}">
        <p14:creationId xmlns:p14="http://schemas.microsoft.com/office/powerpoint/2010/main" val="1385407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Θέμ</a:t>
            </a:r>
            <a:r>
              <a:rPr lang="en-US" b="1" dirty="0"/>
              <a:t>ατα </a:t>
            </a:r>
            <a:r>
              <a:rPr lang="el-GR" b="1" dirty="0" smtClean="0"/>
              <a:t>Σ</a:t>
            </a:r>
            <a:r>
              <a:rPr lang="en-US" b="1" dirty="0" err="1" smtClean="0"/>
              <a:t>υζήτησης</a:t>
            </a:r>
            <a:r>
              <a:rPr lang="en-US" b="1" dirty="0" smtClean="0"/>
              <a:t> </a:t>
            </a:r>
            <a:r>
              <a:rPr lang="en-US" b="1" dirty="0"/>
              <a:t>α</a:t>
            </a:r>
            <a:r>
              <a:rPr lang="en-US" b="1" dirty="0" err="1"/>
              <a:t>νά</a:t>
            </a:r>
            <a:r>
              <a:rPr lang="en-US" b="1" dirty="0"/>
              <a:t> </a:t>
            </a:r>
            <a:r>
              <a:rPr lang="el-GR" b="1" dirty="0" smtClean="0"/>
              <a:t>Τ</a:t>
            </a:r>
            <a:r>
              <a:rPr lang="en-US" b="1" dirty="0" err="1" smtClean="0"/>
              <a:t>ομέ</a:t>
            </a:r>
            <a:r>
              <a:rPr lang="en-US" b="1" dirty="0" smtClean="0"/>
              <a:t>α </a:t>
            </a:r>
            <a:r>
              <a:rPr lang="en-US" b="1" dirty="0"/>
              <a:t>PERMA</a:t>
            </a:r>
            <a:endParaRPr b="1" dirty="0"/>
          </a:p>
        </p:txBody>
      </p:sp>
      <p:graphicFrame>
        <p:nvGraphicFramePr>
          <p:cNvPr id="459" name="Google Shape;459;p69"/>
          <p:cNvGraphicFramePr/>
          <p:nvPr>
            <p:extLst>
              <p:ext uri="{D42A27DB-BD31-4B8C-83A1-F6EECF244321}">
                <p14:modId xmlns:p14="http://schemas.microsoft.com/office/powerpoint/2010/main" val="879514128"/>
              </p:ext>
            </p:extLst>
          </p:nvPr>
        </p:nvGraphicFramePr>
        <p:xfrm>
          <a:off x="455140" y="1458096"/>
          <a:ext cx="11432050" cy="5308600"/>
        </p:xfrm>
        <a:graphic>
          <a:graphicData uri="http://schemas.openxmlformats.org/drawingml/2006/table">
            <a:tbl>
              <a:tblPr>
                <a:noFill/>
              </a:tblPr>
              <a:tblGrid>
                <a:gridCol w="5716025"/>
                <a:gridCol w="5716025"/>
              </a:tblGrid>
              <a:tr h="6070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Προτρο</a:t>
                      </a:r>
                      <a:r>
                        <a:rPr lang="en-US" sz="2000" b="1" u="none" strike="noStrike" cap="none" dirty="0"/>
                        <a:t>πή</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Σκο</a:t>
                      </a:r>
                      <a:r>
                        <a:rPr lang="en-US" sz="2000" b="1" u="none" strike="noStrike" cap="none" dirty="0"/>
                        <a:t>πός</a:t>
                      </a:r>
                      <a:endParaRPr dirty="0"/>
                    </a:p>
                  </a:txBody>
                  <a:tcPr marL="91450" marR="91450" marT="45725" marB="45725" anchor="ctr"/>
                </a:tc>
              </a:tr>
              <a:tr h="6070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«Πώς δείχνετε σεβασμό ή ευγένεια στο διαδίκτυο;»</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Υποστήριξη θετικής συμπεριφοράς</a:t>
                      </a:r>
                      <a:endParaRPr/>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«Έχετε υπ</a:t>
                      </a:r>
                      <a:r>
                        <a:rPr lang="en-US" sz="2000" u="none" strike="noStrike" cap="none" dirty="0" err="1"/>
                        <a:t>οστεί</a:t>
                      </a:r>
                      <a:r>
                        <a:rPr lang="en-US" sz="2000" u="none" strike="noStrike" cap="none" dirty="0"/>
                        <a:t> διαδικτυακή παρενόχληση; Τι θα κάνατε;»</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err="1"/>
                        <a:t>Προώθηση</a:t>
                      </a:r>
                      <a:r>
                        <a:rPr lang="en-US" sz="2000" u="none" strike="noStrike" cap="none" dirty="0"/>
                        <a:t> </a:t>
                      </a:r>
                      <a:r>
                        <a:rPr lang="en-US" sz="2000" u="none" strike="noStrike" cap="none" dirty="0" err="1"/>
                        <a:t>ενεργειών</a:t>
                      </a:r>
                      <a:r>
                        <a:rPr lang="en-US" sz="2000" u="none" strike="noStrike" cap="none" dirty="0"/>
                        <a:t> </a:t>
                      </a:r>
                      <a:r>
                        <a:rPr lang="en-US" sz="2000" u="none" strike="noStrike" cap="none" dirty="0" smtClean="0"/>
                        <a:t>α</a:t>
                      </a:r>
                      <a:r>
                        <a:rPr lang="en-US" sz="2000" u="none" strike="noStrike" cap="none" dirty="0" err="1" smtClean="0"/>
                        <a:t>σφάλει</a:t>
                      </a:r>
                      <a:r>
                        <a:rPr lang="en-US" sz="2000" u="none" strike="noStrike" cap="none" dirty="0" smtClean="0"/>
                        <a:t>α</a:t>
                      </a:r>
                      <a:r>
                        <a:rPr lang="el-GR" sz="2000" u="none" strike="noStrike" cap="none" dirty="0" smtClean="0"/>
                        <a:t>ς</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en-US" sz="2000" u="none" strike="noStrike" cap="none" dirty="0" err="1" smtClean="0"/>
                        <a:t>Έχε</a:t>
                      </a:r>
                      <a:r>
                        <a:rPr lang="el-GR" sz="2000" u="none" strike="noStrike" cap="none" dirty="0" smtClean="0"/>
                        <a:t>τε</a:t>
                      </a:r>
                      <a:r>
                        <a:rPr lang="en-US" sz="2000" u="none" strike="noStrike" cap="none" dirty="0" smtClean="0"/>
                        <a:t> </a:t>
                      </a:r>
                      <a:r>
                        <a:rPr lang="en-US" sz="2000" u="none" strike="noStrike" cap="none" dirty="0"/>
                        <a:t>πα</a:t>
                      </a:r>
                      <a:r>
                        <a:rPr lang="en-US" sz="2000" u="none" strike="noStrike" cap="none" dirty="0" err="1"/>
                        <a:t>ρερμηνεύσει</a:t>
                      </a:r>
                      <a:r>
                        <a:rPr lang="en-US" sz="2000" u="none" strike="noStrike" cap="none" dirty="0"/>
                        <a:t> </a:t>
                      </a:r>
                      <a:r>
                        <a:rPr lang="en-US" sz="2000" u="none" strike="noStrike" cap="none" dirty="0" err="1" smtClean="0"/>
                        <a:t>το</a:t>
                      </a:r>
                      <a:r>
                        <a:rPr lang="en-US" sz="2000" u="none" strike="noStrike" cap="none" dirty="0" smtClean="0"/>
                        <a:t> </a:t>
                      </a:r>
                      <a:r>
                        <a:rPr lang="el-GR" sz="2000" u="none" strike="noStrike" cap="none" dirty="0" smtClean="0"/>
                        <a:t>ύφος</a:t>
                      </a:r>
                      <a:r>
                        <a:rPr lang="en-US" sz="2000" u="none" strike="noStrike" cap="none" dirty="0" smtClean="0"/>
                        <a:t> </a:t>
                      </a:r>
                      <a:r>
                        <a:rPr lang="el-GR" sz="2000" u="none" strike="noStrike" cap="none" dirty="0" smtClean="0"/>
                        <a:t>ενός ατόμου</a:t>
                      </a:r>
                      <a:r>
                        <a:rPr lang="en-US" sz="2000" u="none" strike="noStrike" cap="none" dirty="0" smtClean="0"/>
                        <a:t> </a:t>
                      </a:r>
                      <a:r>
                        <a:rPr lang="en-US" sz="2000" u="none" strike="noStrike" cap="none" dirty="0"/>
                        <a:t>στο διαδίκτυο;»</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u="none" strike="noStrike" cap="none" dirty="0" smtClean="0"/>
                        <a:t>Ανάπτυξη δεξιοτήτων επικοινωνίας</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en-US" sz="2000" u="none" strike="noStrike" cap="none" dirty="0" err="1"/>
                        <a:t>Ποιο</a:t>
                      </a:r>
                      <a:r>
                        <a:rPr lang="en-US" sz="2000" u="none" strike="noStrike" cap="none" dirty="0"/>
                        <a:t> είναι </a:t>
                      </a:r>
                      <a:r>
                        <a:rPr lang="en-US" sz="2000" u="none" strike="noStrike" cap="none" dirty="0" err="1"/>
                        <a:t>το</a:t>
                      </a:r>
                      <a:r>
                        <a:rPr lang="en-US" sz="2000" u="none" strike="noStrike" cap="none" dirty="0"/>
                        <a:t> π</a:t>
                      </a:r>
                      <a:r>
                        <a:rPr lang="en-US" sz="2000" u="none" strike="noStrike" cap="none" dirty="0" err="1"/>
                        <a:t>ιο</a:t>
                      </a:r>
                      <a:r>
                        <a:rPr lang="en-US" sz="2000" u="none" strike="noStrike" cap="none" dirty="0"/>
                        <a:t> </a:t>
                      </a:r>
                      <a:r>
                        <a:rPr lang="en-US" sz="2000" u="none" strike="noStrike" cap="none" dirty="0" err="1"/>
                        <a:t>ευγενικό</a:t>
                      </a:r>
                      <a:r>
                        <a:rPr lang="en-US" sz="2000" u="none" strike="noStrike" cap="none" dirty="0"/>
                        <a:t> </a:t>
                      </a:r>
                      <a:r>
                        <a:rPr lang="en-US" sz="2000" u="none" strike="noStrike" cap="none" dirty="0" err="1"/>
                        <a:t>μήνυμ</a:t>
                      </a:r>
                      <a:r>
                        <a:rPr lang="en-US" sz="2000" u="none" strike="noStrike" cap="none" dirty="0"/>
                        <a:t>α που έχετε λάβει;»</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u="none" strike="noStrike" cap="none" dirty="0" smtClean="0"/>
                        <a:t>Επισήμανση θετικών αλληλεπιδράσεων</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«Έχετε </a:t>
                      </a:r>
                      <a:r>
                        <a:rPr lang="el-GR" sz="2000" u="none" strike="noStrike" cap="none" dirty="0" err="1" smtClean="0"/>
                        <a:t>παρατηρήσ</a:t>
                      </a:r>
                      <a:r>
                        <a:rPr lang="en-US" sz="2000" u="none" strike="noStrike" cap="none" dirty="0" err="1" smtClean="0"/>
                        <a:t>ει</a:t>
                      </a:r>
                      <a:r>
                        <a:rPr lang="en-US" sz="2000" u="none" strike="noStrike" cap="none" dirty="0" smtClean="0"/>
                        <a:t> </a:t>
                      </a:r>
                      <a:r>
                        <a:rPr lang="en-US" sz="2000" u="none" strike="noStrike" cap="none" dirty="0" err="1"/>
                        <a:t>άδικη</a:t>
                      </a:r>
                      <a:r>
                        <a:rPr lang="en-US" sz="2000" u="none" strike="noStrike" cap="none" dirty="0"/>
                        <a:t> </a:t>
                      </a:r>
                      <a:r>
                        <a:rPr lang="en-US" sz="2000" u="none" strike="noStrike" cap="none" dirty="0" err="1"/>
                        <a:t>συμ</a:t>
                      </a:r>
                      <a:r>
                        <a:rPr lang="en-US" sz="2000" u="none" strike="noStrike" cap="none" dirty="0"/>
                        <a:t>περιφορά στο διαδίκτυο;»</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u="none" strike="noStrike" cap="none" dirty="0" smtClean="0"/>
                        <a:t>Ενθάρρυνση υπεύθυνης δράσης</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«Ποια είναι η διαφορά μεταξύ αστείου και προσβολής;»</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u="none" strike="noStrike" cap="none" dirty="0" smtClean="0"/>
                        <a:t>Διευκρίνιση ορίων</a:t>
                      </a:r>
                      <a:endParaRPr dirty="0"/>
                    </a:p>
                  </a:txBody>
                  <a:tcPr marL="91450" marR="91450" marT="45725" marB="45725" anchor="ctr"/>
                </a:tc>
              </a:tr>
            </a:tbl>
          </a:graphicData>
        </a:graphic>
      </p:graphicFrame>
      <p:sp>
        <p:nvSpPr>
          <p:cNvPr id="460" name="Google Shape;460;p69"/>
          <p:cNvSpPr txBox="1"/>
          <p:nvPr/>
        </p:nvSpPr>
        <p:spPr>
          <a:xfrm>
            <a:off x="455140" y="973920"/>
            <a:ext cx="6178378" cy="461665"/>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n-US" sz="2400" b="1" kern="0">
                <a:solidFill>
                  <a:srgbClr val="000000"/>
                </a:solidFill>
                <a:ea typeface="Arial"/>
                <a:cs typeface="Arial"/>
                <a:sym typeface="Arial"/>
              </a:rPr>
              <a:t>Σχέσεις</a:t>
            </a:r>
            <a:endParaRPr sz="1400" kern="0">
              <a:solidFill>
                <a:srgbClr val="000000"/>
              </a:solidFill>
              <a:cs typeface="Arial"/>
              <a:sym typeface="Arial"/>
            </a:endParaRPr>
          </a:p>
        </p:txBody>
      </p:sp>
    </p:spTree>
    <p:extLst>
      <p:ext uri="{BB962C8B-B14F-4D97-AF65-F5344CB8AC3E}">
        <p14:creationId xmlns:p14="http://schemas.microsoft.com/office/powerpoint/2010/main" val="2931751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Θέμ</a:t>
            </a:r>
            <a:r>
              <a:rPr lang="en-US" b="1" dirty="0"/>
              <a:t>ατα </a:t>
            </a:r>
            <a:r>
              <a:rPr lang="el-GR" b="1" dirty="0" smtClean="0"/>
              <a:t>Σ</a:t>
            </a:r>
            <a:r>
              <a:rPr lang="en-US" b="1" dirty="0" err="1" smtClean="0"/>
              <a:t>υζήτησης</a:t>
            </a:r>
            <a:r>
              <a:rPr lang="en-US" b="1" dirty="0" smtClean="0"/>
              <a:t> </a:t>
            </a:r>
            <a:r>
              <a:rPr lang="en-US" b="1" dirty="0"/>
              <a:t>α</a:t>
            </a:r>
            <a:r>
              <a:rPr lang="en-US" b="1" dirty="0" err="1"/>
              <a:t>νά</a:t>
            </a:r>
            <a:r>
              <a:rPr lang="en-US" b="1" dirty="0"/>
              <a:t> </a:t>
            </a:r>
            <a:r>
              <a:rPr lang="el-GR" b="1" dirty="0" smtClean="0"/>
              <a:t>Τ</a:t>
            </a:r>
            <a:r>
              <a:rPr lang="en-US" b="1" dirty="0" err="1" smtClean="0"/>
              <a:t>ομέ</a:t>
            </a:r>
            <a:r>
              <a:rPr lang="en-US" b="1" dirty="0" smtClean="0"/>
              <a:t>α </a:t>
            </a:r>
            <a:r>
              <a:rPr lang="en-US" b="1" dirty="0"/>
              <a:t>PERMA</a:t>
            </a:r>
            <a:endParaRPr b="1" dirty="0"/>
          </a:p>
        </p:txBody>
      </p:sp>
      <p:graphicFrame>
        <p:nvGraphicFramePr>
          <p:cNvPr id="466" name="Google Shape;466;p70"/>
          <p:cNvGraphicFramePr/>
          <p:nvPr>
            <p:extLst>
              <p:ext uri="{D42A27DB-BD31-4B8C-83A1-F6EECF244321}">
                <p14:modId xmlns:p14="http://schemas.microsoft.com/office/powerpoint/2010/main" val="3579208553"/>
              </p:ext>
            </p:extLst>
          </p:nvPr>
        </p:nvGraphicFramePr>
        <p:xfrm>
          <a:off x="455140" y="1458096"/>
          <a:ext cx="11432050" cy="5308600"/>
        </p:xfrm>
        <a:graphic>
          <a:graphicData uri="http://schemas.openxmlformats.org/drawingml/2006/table">
            <a:tbl>
              <a:tblPr>
                <a:noFill/>
              </a:tblPr>
              <a:tblGrid>
                <a:gridCol w="5716025"/>
                <a:gridCol w="5716025"/>
              </a:tblGrid>
              <a:tr h="6070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Προτρο</a:t>
                      </a:r>
                      <a:r>
                        <a:rPr lang="en-US" sz="2000" b="1" u="none" strike="noStrike" cap="none" dirty="0"/>
                        <a:t>πή</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Σκοπός</a:t>
                      </a:r>
                      <a:endParaRPr/>
                    </a:p>
                  </a:txBody>
                  <a:tcPr marL="91450" marR="91450" marT="45725" marB="45725" anchor="ctr"/>
                </a:tc>
              </a:tr>
              <a:tr h="6070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en-US" sz="2000" u="none" strike="noStrike" cap="none" dirty="0" err="1"/>
                        <a:t>Πώς</a:t>
                      </a:r>
                      <a:r>
                        <a:rPr lang="en-US" sz="2000" u="none" strike="noStrike" cap="none" dirty="0"/>
                        <a:t> </a:t>
                      </a:r>
                      <a:r>
                        <a:rPr lang="en-US" sz="2000" u="none" strike="noStrike" cap="none" dirty="0" err="1"/>
                        <a:t>θέλετε</a:t>
                      </a:r>
                      <a:r>
                        <a:rPr lang="en-US" sz="2000" u="none" strike="noStrike" cap="none" dirty="0"/>
                        <a:t> να σας β</a:t>
                      </a:r>
                      <a:r>
                        <a:rPr lang="en-US" sz="2000" u="none" strike="noStrike" cap="none" dirty="0" err="1"/>
                        <a:t>λέ</a:t>
                      </a:r>
                      <a:r>
                        <a:rPr lang="en-US" sz="2000" u="none" strike="noStrike" cap="none" dirty="0"/>
                        <a:t>πουν </a:t>
                      </a:r>
                      <a:r>
                        <a:rPr lang="en-US" sz="2000" u="none" strike="noStrike" cap="none" dirty="0" smtClean="0"/>
                        <a:t>άλλ</a:t>
                      </a:r>
                      <a:r>
                        <a:rPr lang="el-GR" sz="2000" u="none" strike="noStrike" cap="none" dirty="0" smtClean="0"/>
                        <a:t>α άτομα</a:t>
                      </a:r>
                      <a:r>
                        <a:rPr lang="en-US" sz="2000" u="none" strike="noStrike" cap="none" dirty="0" smtClean="0"/>
                        <a:t> </a:t>
                      </a:r>
                      <a:r>
                        <a:rPr lang="en-US" sz="2000" u="none" strike="noStrike" cap="none" dirty="0"/>
                        <a:t>στο διαδίκτυο;»</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u="none" strike="noStrike" cap="none" dirty="0" smtClean="0"/>
                        <a:t>Εξερεύνηση της ψηφιακής ταυτότητας</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en-US" sz="2000" u="none" strike="noStrike" cap="none" dirty="0" err="1"/>
                        <a:t>Ποιες</a:t>
                      </a:r>
                      <a:r>
                        <a:rPr lang="en-US" sz="2000" u="none" strike="noStrike" cap="none" dirty="0"/>
                        <a:t> π</a:t>
                      </a:r>
                      <a:r>
                        <a:rPr lang="en-US" sz="2000" u="none" strike="noStrike" cap="none" dirty="0" err="1"/>
                        <a:t>ληροφορίες</a:t>
                      </a:r>
                      <a:r>
                        <a:rPr lang="en-US" sz="2000" u="none" strike="noStrike" cap="none" dirty="0"/>
                        <a:t> είναι α</a:t>
                      </a:r>
                      <a:r>
                        <a:rPr lang="en-US" sz="2000" u="none" strike="noStrike" cap="none" dirty="0" err="1"/>
                        <a:t>σφ</a:t>
                      </a:r>
                      <a:r>
                        <a:rPr lang="en-US" sz="2000" u="none" strike="noStrike" cap="none" dirty="0"/>
                        <a:t>αλές να </a:t>
                      </a:r>
                      <a:r>
                        <a:rPr lang="el-GR" sz="2000" u="none" strike="noStrike" cap="none" dirty="0" smtClean="0"/>
                        <a:t>κοινοποιείτε</a:t>
                      </a:r>
                      <a:r>
                        <a:rPr lang="en-US" sz="2000" u="none" strike="noStrike" cap="none" dirty="0" smtClean="0"/>
                        <a:t> </a:t>
                      </a:r>
                      <a:r>
                        <a:rPr lang="en-US" sz="2000" u="none" strike="noStrike" cap="none" dirty="0"/>
                        <a:t>στο διαδίκτυο;»</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u="none" strike="noStrike" cap="none" dirty="0" smtClean="0"/>
                        <a:t>Ενίσχυση των ψηφιακών ορίων</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«Ποιες πλατφόρμες είναι πιο σημαντικές για εσάς και γιατί;»</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smtClean="0"/>
                        <a:t>Καταν</a:t>
                      </a:r>
                      <a:r>
                        <a:rPr lang="el-GR" sz="2000" u="none" strike="noStrike" cap="none" dirty="0" err="1" smtClean="0"/>
                        <a:t>όηση</a:t>
                      </a:r>
                      <a:r>
                        <a:rPr lang="en-US" sz="2000" u="none" strike="noStrike" cap="none" dirty="0" smtClean="0"/>
                        <a:t> τ</a:t>
                      </a:r>
                      <a:r>
                        <a:rPr lang="el-GR" sz="2000" u="none" strike="noStrike" cap="none" dirty="0" smtClean="0"/>
                        <a:t>ων</a:t>
                      </a:r>
                      <a:r>
                        <a:rPr lang="en-US" sz="2000" u="none" strike="noStrike" cap="none" dirty="0" smtClean="0"/>
                        <a:t> </a:t>
                      </a:r>
                      <a:r>
                        <a:rPr lang="el-GR" sz="2000" u="none" strike="noStrike" cap="none" dirty="0" smtClean="0"/>
                        <a:t>αξιών</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en-US" sz="2000" u="none" strike="noStrike" cap="none" dirty="0" err="1"/>
                        <a:t>Σε</a:t>
                      </a:r>
                      <a:r>
                        <a:rPr lang="en-US" sz="2000" u="none" strike="noStrike" cap="none" dirty="0"/>
                        <a:t> </a:t>
                      </a:r>
                      <a:r>
                        <a:rPr lang="en-US" sz="2000" u="none" strike="noStrike" cap="none" dirty="0" err="1"/>
                        <a:t>τι</a:t>
                      </a:r>
                      <a:r>
                        <a:rPr lang="en-US" sz="2000" u="none" strike="noStrike" cap="none" dirty="0"/>
                        <a:t> </a:t>
                      </a:r>
                      <a:r>
                        <a:rPr lang="en-US" sz="2000" u="none" strike="noStrike" cap="none" dirty="0" err="1"/>
                        <a:t>είστε</a:t>
                      </a:r>
                      <a:r>
                        <a:rPr lang="en-US" sz="2000" u="none" strike="noStrike" cap="none" dirty="0"/>
                        <a:t> </a:t>
                      </a:r>
                      <a:r>
                        <a:rPr lang="en-US" sz="2000" u="none" strike="noStrike" cap="none" dirty="0" smtClean="0"/>
                        <a:t>κα</a:t>
                      </a:r>
                      <a:r>
                        <a:rPr lang="en-US" sz="2000" u="none" strike="noStrike" cap="none" dirty="0" err="1" smtClean="0"/>
                        <a:t>λοί</a:t>
                      </a:r>
                      <a:r>
                        <a:rPr lang="el-GR" sz="2000" u="none" strike="noStrike" cap="none" dirty="0" smtClean="0"/>
                        <a:t>/-</a:t>
                      </a:r>
                      <a:r>
                        <a:rPr lang="el-GR" sz="2000" u="none" strike="noStrike" cap="none" dirty="0" err="1" smtClean="0"/>
                        <a:t>λές</a:t>
                      </a:r>
                      <a:r>
                        <a:rPr lang="en-US" sz="2000" u="none" strike="noStrike" cap="none" dirty="0" smtClean="0"/>
                        <a:t>; </a:t>
                      </a:r>
                      <a:r>
                        <a:rPr lang="en-US" sz="2000" u="none" strike="noStrike" cap="none" dirty="0" err="1"/>
                        <a:t>Πώς</a:t>
                      </a:r>
                      <a:r>
                        <a:rPr lang="en-US" sz="2000" u="none" strike="noStrike" cap="none" dirty="0"/>
                        <a:t> μπ</a:t>
                      </a:r>
                      <a:r>
                        <a:rPr lang="en-US" sz="2000" u="none" strike="noStrike" cap="none" dirty="0" err="1"/>
                        <a:t>ορεί</a:t>
                      </a:r>
                      <a:r>
                        <a:rPr lang="en-US" sz="2000" u="none" strike="noStrike" cap="none" dirty="0"/>
                        <a:t> α</a:t>
                      </a:r>
                      <a:r>
                        <a:rPr lang="en-US" sz="2000" u="none" strike="noStrike" cap="none" dirty="0" err="1"/>
                        <a:t>υτό</a:t>
                      </a:r>
                      <a:r>
                        <a:rPr lang="en-US" sz="2000" u="none" strike="noStrike" cap="none" dirty="0"/>
                        <a:t> να β</a:t>
                      </a:r>
                      <a:r>
                        <a:rPr lang="en-US" sz="2000" u="none" strike="noStrike" cap="none" dirty="0" err="1"/>
                        <a:t>οηθήσει</a:t>
                      </a:r>
                      <a:r>
                        <a:rPr lang="en-US" sz="2000" u="none" strike="noStrike" cap="none" dirty="0"/>
                        <a:t> </a:t>
                      </a:r>
                      <a:r>
                        <a:rPr lang="en-US" sz="2000" u="none" strike="noStrike" cap="none" dirty="0" err="1" smtClean="0"/>
                        <a:t>άλλ</a:t>
                      </a:r>
                      <a:r>
                        <a:rPr lang="el-GR" sz="2000" u="none" strike="noStrike" cap="none" dirty="0" smtClean="0"/>
                        <a:t>α</a:t>
                      </a:r>
                      <a:r>
                        <a:rPr lang="el-GR" sz="2000" u="none" strike="noStrike" cap="none" baseline="0" dirty="0" smtClean="0"/>
                        <a:t> άτομα</a:t>
                      </a:r>
                      <a:r>
                        <a:rPr lang="en-US" sz="2000" u="none" strike="noStrike" cap="none" dirty="0" smtClean="0"/>
                        <a:t>;»</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smtClean="0"/>
                        <a:t>Ενθ</a:t>
                      </a:r>
                      <a:r>
                        <a:rPr lang="el-GR" sz="2000" u="none" strike="noStrike" cap="none" dirty="0" smtClean="0"/>
                        <a:t>ά</a:t>
                      </a:r>
                      <a:r>
                        <a:rPr lang="en-US" sz="2000" u="none" strike="noStrike" cap="none" dirty="0" err="1" smtClean="0"/>
                        <a:t>ρρ</a:t>
                      </a:r>
                      <a:r>
                        <a:rPr lang="el-GR" sz="2000" u="none" strike="noStrike" cap="none" dirty="0" err="1" smtClean="0"/>
                        <a:t>υνση</a:t>
                      </a:r>
                      <a:r>
                        <a:rPr lang="en-US" sz="2000" u="none" strike="noStrike" cap="none" dirty="0" smtClean="0"/>
                        <a:t> </a:t>
                      </a:r>
                      <a:r>
                        <a:rPr lang="el-GR" sz="2000" u="none" strike="noStrike" cap="none" dirty="0" err="1" smtClean="0"/>
                        <a:t>φιλο</a:t>
                      </a:r>
                      <a:r>
                        <a:rPr lang="en-US" sz="2000" u="none" strike="noStrike" cap="none" dirty="0" err="1" smtClean="0"/>
                        <a:t>κοινωνική</a:t>
                      </a:r>
                      <a:r>
                        <a:rPr lang="el-GR" sz="2000" u="none" strike="noStrike" cap="none" dirty="0" smtClean="0"/>
                        <a:t>ς</a:t>
                      </a:r>
                      <a:r>
                        <a:rPr lang="en-US" sz="2000" u="none" strike="noStrike" cap="none" dirty="0" smtClean="0"/>
                        <a:t> </a:t>
                      </a:r>
                      <a:r>
                        <a:rPr lang="el-GR" sz="2000" u="none" strike="noStrike" cap="none" dirty="0" smtClean="0"/>
                        <a:t>συμπεριφοράς</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«Τι </a:t>
                      </a:r>
                      <a:r>
                        <a:rPr lang="en-US" sz="2000" u="none" strike="noStrike" cap="none" dirty="0" err="1"/>
                        <a:t>έχετε</a:t>
                      </a:r>
                      <a:r>
                        <a:rPr lang="en-US" sz="2000" u="none" strike="noStrike" cap="none" dirty="0"/>
                        <a:t> </a:t>
                      </a:r>
                      <a:r>
                        <a:rPr lang="en-US" sz="2000" u="none" strike="noStrike" cap="none" dirty="0" err="1"/>
                        <a:t>μάθει</a:t>
                      </a:r>
                      <a:r>
                        <a:rPr lang="en-US" sz="2000" u="none" strike="noStrike" cap="none" dirty="0"/>
                        <a:t> </a:t>
                      </a:r>
                      <a:r>
                        <a:rPr lang="en-US" sz="2000" u="none" strike="noStrike" cap="none" dirty="0" err="1"/>
                        <a:t>στο</a:t>
                      </a:r>
                      <a:r>
                        <a:rPr lang="en-US" sz="2000" u="none" strike="noStrike" cap="none" dirty="0"/>
                        <a:t> διαδίκτυο που σας άλλαξε;»</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u="none" strike="noStrike" cap="none" dirty="0" smtClean="0"/>
                        <a:t>Σύνδεση της μάθησης με τον σκοπό</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en-US" sz="2000" u="none" strike="noStrike" cap="none" dirty="0" err="1"/>
                        <a:t>Ποιο</a:t>
                      </a:r>
                      <a:r>
                        <a:rPr lang="en-US" sz="2000" u="none" strike="noStrike" cap="none" dirty="0"/>
                        <a:t> </a:t>
                      </a:r>
                      <a:r>
                        <a:rPr lang="en-US" sz="2000" u="none" strike="noStrike" cap="none" dirty="0" err="1"/>
                        <a:t>ψηφι</a:t>
                      </a:r>
                      <a:r>
                        <a:rPr lang="en-US" sz="2000" u="none" strike="noStrike" cap="none" dirty="0"/>
                        <a:t>ακό έργο αντικατοπτρίζει το </a:t>
                      </a:r>
                      <a:r>
                        <a:rPr lang="en-US" sz="2000" u="none" strike="noStrike" cap="none" dirty="0" smtClean="0"/>
                        <a:t>ποιος</a:t>
                      </a:r>
                      <a:r>
                        <a:rPr lang="el-GR" sz="2000" u="none" strike="noStrike" cap="none" dirty="0" smtClean="0"/>
                        <a:t>/ποια</a:t>
                      </a:r>
                      <a:r>
                        <a:rPr lang="en-US" sz="2000" u="none" strike="noStrike" cap="none" dirty="0" smtClean="0"/>
                        <a:t> </a:t>
                      </a:r>
                      <a:r>
                        <a:rPr lang="en-US" sz="2000" u="none" strike="noStrike" cap="none" dirty="0" err="1"/>
                        <a:t>είσ</a:t>
                      </a:r>
                      <a:r>
                        <a:rPr lang="en-US" sz="2000" u="none" strike="noStrike" cap="none" dirty="0"/>
                        <a:t>αι;»</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err="1" smtClean="0"/>
                        <a:t>Πρ</a:t>
                      </a:r>
                      <a:r>
                        <a:rPr lang="el-GR" sz="2000" u="none" strike="noStrike" cap="none" dirty="0" err="1" smtClean="0"/>
                        <a:t>οώθηση</a:t>
                      </a:r>
                      <a:r>
                        <a:rPr lang="en-US" sz="2000" u="none" strike="noStrike" cap="none" dirty="0" smtClean="0"/>
                        <a:t> </a:t>
                      </a:r>
                      <a:r>
                        <a:rPr lang="en-US" sz="2000" u="none" strike="noStrike" cap="none" dirty="0" err="1" smtClean="0"/>
                        <a:t>τη</a:t>
                      </a:r>
                      <a:r>
                        <a:rPr lang="el-GR" sz="2000" u="none" strike="noStrike" cap="none" dirty="0" smtClean="0"/>
                        <a:t>ς</a:t>
                      </a:r>
                      <a:r>
                        <a:rPr lang="en-US" sz="2000" u="none" strike="noStrike" cap="none" dirty="0" smtClean="0"/>
                        <a:t> </a:t>
                      </a:r>
                      <a:r>
                        <a:rPr lang="el-GR" sz="2000" u="none" strike="noStrike" cap="none" dirty="0" err="1" smtClean="0"/>
                        <a:t>ουσιαστ</a:t>
                      </a:r>
                      <a:r>
                        <a:rPr lang="en-US" sz="2000" u="none" strike="noStrike" cap="none" dirty="0" err="1" smtClean="0"/>
                        <a:t>ική</a:t>
                      </a:r>
                      <a:r>
                        <a:rPr lang="el-GR" sz="2000" u="none" strike="noStrike" cap="none" dirty="0" smtClean="0"/>
                        <a:t>ς</a:t>
                      </a:r>
                      <a:r>
                        <a:rPr lang="en-US" sz="2000" u="none" strike="noStrike" cap="none" dirty="0" smtClean="0"/>
                        <a:t> </a:t>
                      </a:r>
                      <a:r>
                        <a:rPr lang="en-US" sz="2000" u="none" strike="noStrike" cap="none" dirty="0" err="1" smtClean="0"/>
                        <a:t>δημιουργί</a:t>
                      </a:r>
                      <a:r>
                        <a:rPr lang="en-US" sz="2000" u="none" strike="noStrike" cap="none" dirty="0" smtClean="0"/>
                        <a:t>α</a:t>
                      </a:r>
                      <a:r>
                        <a:rPr lang="el-GR" sz="2000" u="none" strike="noStrike" cap="none" dirty="0" smtClean="0"/>
                        <a:t>ς</a:t>
                      </a:r>
                      <a:endParaRPr dirty="0"/>
                    </a:p>
                  </a:txBody>
                  <a:tcPr marL="91450" marR="91450" marT="45725" marB="45725" anchor="ctr"/>
                </a:tc>
              </a:tr>
            </a:tbl>
          </a:graphicData>
        </a:graphic>
      </p:graphicFrame>
      <p:sp>
        <p:nvSpPr>
          <p:cNvPr id="467" name="Google Shape;467;p70"/>
          <p:cNvSpPr txBox="1"/>
          <p:nvPr/>
        </p:nvSpPr>
        <p:spPr>
          <a:xfrm>
            <a:off x="455140" y="973920"/>
            <a:ext cx="6178378" cy="461665"/>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l-GR" sz="2400" b="1" kern="0" dirty="0" err="1" smtClean="0">
                <a:solidFill>
                  <a:srgbClr val="000000"/>
                </a:solidFill>
                <a:ea typeface="Arial"/>
                <a:cs typeface="Arial"/>
                <a:sym typeface="Arial"/>
              </a:rPr>
              <a:t>Νόημ</a:t>
            </a:r>
            <a:r>
              <a:rPr lang="en-US" sz="2400" b="1" kern="0" dirty="0" smtClean="0">
                <a:solidFill>
                  <a:srgbClr val="000000"/>
                </a:solidFill>
                <a:ea typeface="Arial"/>
                <a:cs typeface="Arial"/>
                <a:sym typeface="Arial"/>
              </a:rPr>
              <a:t>α</a:t>
            </a:r>
            <a:endParaRPr sz="2400" b="1" kern="0" dirty="0">
              <a:solidFill>
                <a:srgbClr val="000000"/>
              </a:solidFill>
              <a:ea typeface="Arial"/>
              <a:cs typeface="Arial"/>
              <a:sym typeface="Arial"/>
            </a:endParaRPr>
          </a:p>
        </p:txBody>
      </p:sp>
    </p:spTree>
    <p:extLst>
      <p:ext uri="{BB962C8B-B14F-4D97-AF65-F5344CB8AC3E}">
        <p14:creationId xmlns:p14="http://schemas.microsoft.com/office/powerpoint/2010/main" val="3963197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Θέμ</a:t>
            </a:r>
            <a:r>
              <a:rPr lang="en-US" b="1" dirty="0"/>
              <a:t>ατα </a:t>
            </a:r>
            <a:r>
              <a:rPr lang="el-GR" b="1" dirty="0" smtClean="0"/>
              <a:t>Σ</a:t>
            </a:r>
            <a:r>
              <a:rPr lang="en-US" b="1" dirty="0" err="1" smtClean="0"/>
              <a:t>υζήτησης</a:t>
            </a:r>
            <a:r>
              <a:rPr lang="en-US" b="1" dirty="0" smtClean="0"/>
              <a:t> </a:t>
            </a:r>
            <a:r>
              <a:rPr lang="en-US" b="1" dirty="0"/>
              <a:t>α</a:t>
            </a:r>
            <a:r>
              <a:rPr lang="en-US" b="1" dirty="0" err="1"/>
              <a:t>νά</a:t>
            </a:r>
            <a:r>
              <a:rPr lang="en-US" b="1" dirty="0"/>
              <a:t> </a:t>
            </a:r>
            <a:r>
              <a:rPr lang="el-GR" b="1" dirty="0" smtClean="0"/>
              <a:t>Τ</a:t>
            </a:r>
            <a:r>
              <a:rPr lang="en-US" b="1" dirty="0" err="1" smtClean="0"/>
              <a:t>ομέ</a:t>
            </a:r>
            <a:r>
              <a:rPr lang="en-US" b="1" dirty="0" smtClean="0"/>
              <a:t>α </a:t>
            </a:r>
            <a:r>
              <a:rPr lang="en-US" b="1" dirty="0"/>
              <a:t>PERMA</a:t>
            </a:r>
            <a:endParaRPr b="1" dirty="0"/>
          </a:p>
        </p:txBody>
      </p:sp>
      <p:graphicFrame>
        <p:nvGraphicFramePr>
          <p:cNvPr id="473" name="Google Shape;473;p71"/>
          <p:cNvGraphicFramePr/>
          <p:nvPr>
            <p:extLst>
              <p:ext uri="{D42A27DB-BD31-4B8C-83A1-F6EECF244321}">
                <p14:modId xmlns:p14="http://schemas.microsoft.com/office/powerpoint/2010/main" val="1916325658"/>
              </p:ext>
            </p:extLst>
          </p:nvPr>
        </p:nvGraphicFramePr>
        <p:xfrm>
          <a:off x="455140" y="1458096"/>
          <a:ext cx="11432050" cy="5214600"/>
        </p:xfrm>
        <a:graphic>
          <a:graphicData uri="http://schemas.openxmlformats.org/drawingml/2006/table">
            <a:tbl>
              <a:tblPr>
                <a:noFill/>
              </a:tblPr>
              <a:tblGrid>
                <a:gridCol w="5716025"/>
                <a:gridCol w="5716025"/>
              </a:tblGrid>
              <a:tr h="6070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err="1"/>
                        <a:t>Προτρο</a:t>
                      </a:r>
                      <a:r>
                        <a:rPr lang="en-US" sz="2000" b="1" u="none" strike="noStrike" cap="none" dirty="0"/>
                        <a:t>πή</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t>Σκοπός</a:t>
                      </a:r>
                      <a:endParaRPr/>
                    </a:p>
                  </a:txBody>
                  <a:tcPr marL="91450" marR="91450" marT="45725" marB="45725" anchor="ctr"/>
                </a:tc>
              </a:tr>
              <a:tr h="60705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«Τι </a:t>
                      </a:r>
                      <a:r>
                        <a:rPr lang="en-US" sz="2000" u="none" strike="noStrike" cap="none" dirty="0" err="1"/>
                        <a:t>μάθ</a:t>
                      </a:r>
                      <a:r>
                        <a:rPr lang="en-US" sz="2000" u="none" strike="noStrike" cap="none" dirty="0"/>
                        <a:t>ατε από αυτή την ψηφιακή πρόκληση;»</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Ανάπτυξη ανθεκτικότητας</a:t>
                      </a:r>
                      <a:endParaRPr/>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«Τι μπ</a:t>
                      </a:r>
                      <a:r>
                        <a:rPr lang="en-US" sz="2000" u="none" strike="noStrike" cap="none" dirty="0" err="1"/>
                        <a:t>ορείτε</a:t>
                      </a:r>
                      <a:r>
                        <a:rPr lang="en-US" sz="2000" u="none" strike="noStrike" cap="none" dirty="0"/>
                        <a:t> να </a:t>
                      </a:r>
                      <a:r>
                        <a:rPr lang="en-US" sz="2000" u="none" strike="noStrike" cap="none" dirty="0" err="1"/>
                        <a:t>δοκιμάσετε</a:t>
                      </a:r>
                      <a:r>
                        <a:rPr lang="en-US" sz="2000" u="none" strike="noStrike" cap="none" dirty="0"/>
                        <a:t> </a:t>
                      </a:r>
                      <a:r>
                        <a:rPr lang="en-US" sz="2000" u="none" strike="noStrike" cap="none" dirty="0" err="1"/>
                        <a:t>στη</a:t>
                      </a:r>
                      <a:r>
                        <a:rPr lang="en-US" sz="2000" u="none" strike="noStrike" cap="none" dirty="0"/>
                        <a:t> </a:t>
                      </a:r>
                      <a:r>
                        <a:rPr lang="en-US" sz="2000" u="none" strike="noStrike" cap="none" dirty="0" err="1"/>
                        <a:t>συνέχει</a:t>
                      </a:r>
                      <a:r>
                        <a:rPr lang="en-US" sz="2000" u="none" strike="noStrike" cap="none" dirty="0"/>
                        <a:t>α;»</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Υποστήριξη επίλυσης προβλημάτων</a:t>
                      </a:r>
                      <a:endParaRPr/>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smtClean="0"/>
                        <a:t>«</a:t>
                      </a:r>
                      <a:r>
                        <a:rPr lang="el-GR" sz="2000" u="none" strike="noStrike" cap="none" dirty="0" smtClean="0"/>
                        <a:t>Από</a:t>
                      </a:r>
                      <a:r>
                        <a:rPr lang="en-US" sz="2000" u="none" strike="noStrike" cap="none" dirty="0" smtClean="0"/>
                        <a:t> π</a:t>
                      </a:r>
                      <a:r>
                        <a:rPr lang="en-US" sz="2000" u="none" strike="noStrike" cap="none" dirty="0" err="1" smtClean="0"/>
                        <a:t>οιο</a:t>
                      </a:r>
                      <a:r>
                        <a:rPr lang="el-GR" sz="2000" u="none" strike="noStrike" cap="none" baseline="0" dirty="0" smtClean="0"/>
                        <a:t> άτομο</a:t>
                      </a:r>
                      <a:r>
                        <a:rPr lang="en-US" sz="2000" u="none" strike="noStrike" cap="none" dirty="0" smtClean="0"/>
                        <a:t> μπ</a:t>
                      </a:r>
                      <a:r>
                        <a:rPr lang="en-US" sz="2000" u="none" strike="noStrike" cap="none" dirty="0" err="1" smtClean="0"/>
                        <a:t>ορεί</a:t>
                      </a:r>
                      <a:r>
                        <a:rPr lang="el-GR" sz="2000" u="none" strike="noStrike" cap="none" dirty="0" smtClean="0"/>
                        <a:t>τε</a:t>
                      </a:r>
                      <a:r>
                        <a:rPr lang="en-US" sz="2000" u="none" strike="noStrike" cap="none" dirty="0" smtClean="0"/>
                        <a:t> </a:t>
                      </a:r>
                      <a:r>
                        <a:rPr lang="en-US" sz="2000" u="none" strike="noStrike" cap="none" dirty="0"/>
                        <a:t>να </a:t>
                      </a:r>
                      <a:r>
                        <a:rPr lang="en-US" sz="2000" u="none" strike="noStrike" cap="none" dirty="0" err="1" smtClean="0"/>
                        <a:t>ζητήσε</a:t>
                      </a:r>
                      <a:r>
                        <a:rPr lang="el-GR" sz="2000" u="none" strike="noStrike" cap="none" dirty="0" smtClean="0"/>
                        <a:t>τε</a:t>
                      </a:r>
                      <a:r>
                        <a:rPr lang="en-US" sz="2000" u="none" strike="noStrike" cap="none" dirty="0" smtClean="0"/>
                        <a:t> </a:t>
                      </a:r>
                      <a:r>
                        <a:rPr lang="en-US" sz="2000" u="none" strike="noStrike" cap="none" dirty="0"/>
                        <a:t>β</a:t>
                      </a:r>
                      <a:r>
                        <a:rPr lang="en-US" sz="2000" u="none" strike="noStrike" cap="none" dirty="0" err="1"/>
                        <a:t>οήθει</a:t>
                      </a:r>
                      <a:r>
                        <a:rPr lang="en-US" sz="2000" u="none" strike="noStrike" cap="none" dirty="0"/>
                        <a:t>α;»</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Ενθάρρυνση της αναζήτησης βοήθειας</a:t>
                      </a:r>
                      <a:endParaRPr/>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«Ποια ψηφιακή δεξιότητα ήταν πιο δύσκολο να μάθετε;»</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u="none" strike="noStrike" cap="none" dirty="0" err="1" smtClean="0"/>
                        <a:t>Αναστοχασμός</a:t>
                      </a:r>
                      <a:r>
                        <a:rPr lang="el-GR" sz="2000" u="none" strike="noStrike" cap="none" dirty="0" smtClean="0"/>
                        <a:t> σχετικά με την προσπάθεια</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«Ποια ψηφιακή δεξιότητα θέλετε να αποκτήσετε;»</a:t>
                      </a:r>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u="none" strike="noStrike" cap="none" dirty="0" smtClean="0"/>
                        <a:t>Καθορισμός στόχων </a:t>
                      </a:r>
                      <a:r>
                        <a:rPr lang="en-US" sz="2000" u="none" strike="noStrike" cap="none" dirty="0" smtClean="0"/>
                        <a:t>α</a:t>
                      </a:r>
                      <a:r>
                        <a:rPr lang="en-US" sz="2000" u="none" strike="noStrike" cap="none" dirty="0" err="1" smtClean="0"/>
                        <a:t>νά</a:t>
                      </a:r>
                      <a:r>
                        <a:rPr lang="en-US" sz="2000" u="none" strike="noStrike" cap="none" dirty="0" smtClean="0"/>
                        <a:t>πτυξης</a:t>
                      </a:r>
                      <a:endParaRPr dirty="0"/>
                    </a:p>
                  </a:txBody>
                  <a:tcPr marL="91450" marR="91450" marT="45725" marB="45725" anchor="ctr"/>
                </a:tc>
              </a:tr>
              <a:tr h="800100">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a:t>
                      </a:r>
                      <a:r>
                        <a:rPr lang="en-US" sz="2000" u="none" strike="noStrike" cap="none" dirty="0" err="1"/>
                        <a:t>Γι</a:t>
                      </a:r>
                      <a:r>
                        <a:rPr lang="en-US" sz="2000" u="none" strike="noStrike" cap="none" dirty="0"/>
                        <a:t>α ποια ψηφιακή εργασία είστε </a:t>
                      </a:r>
                      <a:r>
                        <a:rPr lang="en-US" sz="2000" u="none" strike="noStrike" cap="none" dirty="0" smtClean="0"/>
                        <a:t>περήφανοι</a:t>
                      </a:r>
                      <a:r>
                        <a:rPr lang="el-GR" sz="2000" u="none" strike="noStrike" cap="none" dirty="0" smtClean="0"/>
                        <a:t>/-</a:t>
                      </a:r>
                      <a:r>
                        <a:rPr lang="el-GR" sz="2000" u="none" strike="noStrike" cap="none" dirty="0" err="1" smtClean="0"/>
                        <a:t>νες</a:t>
                      </a:r>
                      <a:r>
                        <a:rPr lang="en-US" sz="2000" u="none" strike="noStrike" cap="none" dirty="0" smtClean="0"/>
                        <a:t> </a:t>
                      </a:r>
                      <a:r>
                        <a:rPr lang="en-US" sz="2000" u="none" strike="noStrike" cap="none" dirty="0"/>
                        <a:t>α</a:t>
                      </a:r>
                      <a:r>
                        <a:rPr lang="en-US" sz="2000" u="none" strike="noStrike" cap="none" dirty="0" err="1"/>
                        <a:t>υτή</a:t>
                      </a:r>
                      <a:r>
                        <a:rPr lang="en-US" sz="2000" u="none" strike="noStrike" cap="none" dirty="0"/>
                        <a:t> </a:t>
                      </a:r>
                      <a:r>
                        <a:rPr lang="en-US" sz="2000" u="none" strike="noStrike" cap="none" dirty="0" err="1"/>
                        <a:t>την</a:t>
                      </a:r>
                      <a:r>
                        <a:rPr lang="en-US" sz="2000" u="none" strike="noStrike" cap="none" dirty="0"/>
                        <a:t> εβ</a:t>
                      </a:r>
                      <a:r>
                        <a:rPr lang="en-US" sz="2000" u="none" strike="noStrike" cap="none" dirty="0" err="1"/>
                        <a:t>δομάδ</a:t>
                      </a:r>
                      <a:r>
                        <a:rPr lang="en-US" sz="2000" u="none" strike="noStrike" cap="none" dirty="0"/>
                        <a:t>α;»</a:t>
                      </a:r>
                      <a:endParaRPr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l-GR" sz="2000" u="none" strike="noStrike" cap="none" dirty="0" smtClean="0"/>
                        <a:t>Εορτασμός της προόδου</a:t>
                      </a:r>
                      <a:endParaRPr dirty="0"/>
                    </a:p>
                  </a:txBody>
                  <a:tcPr marL="91450" marR="91450" marT="45725" marB="45725" anchor="ctr"/>
                </a:tc>
              </a:tr>
            </a:tbl>
          </a:graphicData>
        </a:graphic>
      </p:graphicFrame>
      <p:sp>
        <p:nvSpPr>
          <p:cNvPr id="474" name="Google Shape;474;p71"/>
          <p:cNvSpPr txBox="1"/>
          <p:nvPr/>
        </p:nvSpPr>
        <p:spPr>
          <a:xfrm>
            <a:off x="455140" y="973920"/>
            <a:ext cx="6178378" cy="461665"/>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n-US" sz="2400" b="1" kern="0">
                <a:solidFill>
                  <a:srgbClr val="000000"/>
                </a:solidFill>
                <a:ea typeface="Arial"/>
                <a:cs typeface="Arial"/>
                <a:sym typeface="Arial"/>
              </a:rPr>
              <a:t>Επίτευγμα</a:t>
            </a:r>
            <a:endParaRPr sz="2400" b="1" kern="0">
              <a:solidFill>
                <a:srgbClr val="000000"/>
              </a:solidFill>
              <a:ea typeface="Arial"/>
              <a:cs typeface="Arial"/>
              <a:sym typeface="Arial"/>
            </a:endParaRPr>
          </a:p>
        </p:txBody>
      </p:sp>
    </p:spTree>
    <p:extLst>
      <p:ext uri="{BB962C8B-B14F-4D97-AF65-F5344CB8AC3E}">
        <p14:creationId xmlns:p14="http://schemas.microsoft.com/office/powerpoint/2010/main" val="3950179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000" b="1" dirty="0" err="1"/>
              <a:t>Γι</a:t>
            </a:r>
            <a:r>
              <a:rPr lang="en-US" sz="3000" b="1" dirty="0"/>
              <a:t>ατί να </a:t>
            </a:r>
            <a:r>
              <a:rPr lang="el-GR" sz="3000" b="1" dirty="0" smtClean="0"/>
              <a:t>Χ</a:t>
            </a:r>
            <a:r>
              <a:rPr lang="en-US" sz="3000" b="1" dirty="0" err="1" smtClean="0"/>
              <a:t>ρησιμο</a:t>
            </a:r>
            <a:r>
              <a:rPr lang="en-US" sz="3000" b="1" dirty="0" smtClean="0"/>
              <a:t>ποιήσετε </a:t>
            </a:r>
            <a:r>
              <a:rPr lang="en-US" sz="3000" b="1" dirty="0"/>
              <a:t>ένα </a:t>
            </a:r>
            <a:r>
              <a:rPr lang="el-GR" sz="3000" b="1" dirty="0" smtClean="0"/>
              <a:t>Ε</a:t>
            </a:r>
            <a:r>
              <a:rPr lang="en-US" sz="3000" b="1" dirty="0" err="1" smtClean="0"/>
              <a:t>ργ</a:t>
            </a:r>
            <a:r>
              <a:rPr lang="en-US" sz="3000" b="1" dirty="0" smtClean="0"/>
              <a:t>αλείο </a:t>
            </a:r>
            <a:r>
              <a:rPr lang="el-GR" sz="3000" b="1" dirty="0"/>
              <a:t>Π</a:t>
            </a:r>
            <a:r>
              <a:rPr lang="en-US" sz="3000" b="1" dirty="0" smtClean="0"/>
              <a:t>αρα</a:t>
            </a:r>
            <a:r>
              <a:rPr lang="en-US" sz="3000" b="1" dirty="0" err="1" smtClean="0"/>
              <a:t>τήρησης</a:t>
            </a:r>
            <a:r>
              <a:rPr lang="en-US" sz="3000" b="1" dirty="0" smtClean="0"/>
              <a:t> </a:t>
            </a:r>
            <a:r>
              <a:rPr lang="en-US" sz="3000" b="1" dirty="0" err="1"/>
              <a:t>στην</a:t>
            </a:r>
            <a:r>
              <a:rPr lang="en-US" sz="3000" b="1" dirty="0"/>
              <a:t> </a:t>
            </a:r>
            <a:r>
              <a:rPr lang="el-GR" sz="3000" b="1" dirty="0" smtClean="0"/>
              <a:t>Τ</a:t>
            </a:r>
            <a:r>
              <a:rPr lang="en-US" sz="3000" b="1" dirty="0" err="1" smtClean="0"/>
              <a:t>άξη</a:t>
            </a:r>
            <a:r>
              <a:rPr lang="en-US" sz="3000" b="1" dirty="0"/>
              <a:t>;</a:t>
            </a:r>
            <a:endParaRPr sz="3000" dirty="0"/>
          </a:p>
        </p:txBody>
      </p:sp>
      <p:sp>
        <p:nvSpPr>
          <p:cNvPr id="481" name="Google Shape;481;p7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185738" lvl="0" indent="-12700" algn="l" rtl="0">
              <a:lnSpc>
                <a:spcPct val="90000"/>
              </a:lnSpc>
              <a:spcBef>
                <a:spcPts val="1000"/>
              </a:spcBef>
              <a:spcAft>
                <a:spcPts val="0"/>
              </a:spcAft>
              <a:buSzPts val="1800"/>
              <a:buNone/>
            </a:pPr>
            <a:r>
              <a:rPr lang="en-US" sz="2200" dirty="0" err="1"/>
              <a:t>Γι</a:t>
            </a:r>
            <a:r>
              <a:rPr lang="en-US" sz="2200" dirty="0"/>
              <a:t>α να κατανοήσετε την ψηφιακή ευημερία των </a:t>
            </a:r>
            <a:r>
              <a:rPr lang="el-GR" sz="2200" dirty="0" smtClean="0"/>
              <a:t>μαθητών/-τριών</a:t>
            </a:r>
            <a:r>
              <a:rPr lang="en-US" sz="2200" dirty="0" smtClean="0"/>
              <a:t> </a:t>
            </a:r>
            <a:r>
              <a:rPr lang="en-US" sz="2200" dirty="0" err="1"/>
              <a:t>δεν</a:t>
            </a:r>
            <a:r>
              <a:rPr lang="en-US" sz="2200" dirty="0"/>
              <a:t> α</a:t>
            </a:r>
            <a:r>
              <a:rPr lang="en-US" sz="2200" dirty="0" err="1"/>
              <a:t>ρκούν</a:t>
            </a:r>
            <a:r>
              <a:rPr lang="en-US" sz="2200" dirty="0"/>
              <a:t> </a:t>
            </a:r>
            <a:r>
              <a:rPr lang="en-US" sz="2200" dirty="0" err="1"/>
              <a:t>οι</a:t>
            </a:r>
            <a:r>
              <a:rPr lang="en-US" sz="2200" dirty="0"/>
              <a:t> βα</a:t>
            </a:r>
            <a:r>
              <a:rPr lang="en-US" sz="2200" dirty="0" err="1"/>
              <a:t>θμολογίες</a:t>
            </a:r>
            <a:r>
              <a:rPr lang="en-US" sz="2200" dirty="0"/>
              <a:t> ή </a:t>
            </a:r>
            <a:r>
              <a:rPr lang="en-US" sz="2200" dirty="0" err="1"/>
              <a:t>οι</a:t>
            </a:r>
            <a:r>
              <a:rPr lang="en-US" sz="2200" dirty="0"/>
              <a:t> </a:t>
            </a:r>
            <a:r>
              <a:rPr lang="en-US" sz="2200" dirty="0" err="1"/>
              <a:t>έρευνες</a:t>
            </a:r>
            <a:r>
              <a:rPr lang="en-US" sz="2200" dirty="0"/>
              <a:t>.</a:t>
            </a:r>
            <a:br>
              <a:rPr lang="en-US" sz="2200" dirty="0"/>
            </a:br>
            <a:r>
              <a:rPr lang="en-US" sz="2200" dirty="0" err="1"/>
              <a:t>Αυτό</a:t>
            </a:r>
            <a:r>
              <a:rPr lang="en-US" sz="2200" dirty="0"/>
              <a:t> </a:t>
            </a:r>
            <a:r>
              <a:rPr lang="en-US" sz="2200" dirty="0" err="1"/>
              <a:t>το</a:t>
            </a:r>
            <a:r>
              <a:rPr lang="en-US" sz="2200" dirty="0"/>
              <a:t> </a:t>
            </a:r>
            <a:r>
              <a:rPr lang="en-US" sz="2200" dirty="0" err="1"/>
              <a:t>εργ</a:t>
            </a:r>
            <a:r>
              <a:rPr lang="en-US" sz="2200" dirty="0"/>
              <a:t>αλείο σας βοηθά </a:t>
            </a:r>
            <a:r>
              <a:rPr lang="en-US" sz="2200" b="1" dirty="0"/>
              <a:t>να </a:t>
            </a:r>
            <a:r>
              <a:rPr lang="el-GR" sz="2200" b="1" dirty="0" err="1" smtClean="0"/>
              <a:t>κατανοήσε</a:t>
            </a:r>
            <a:r>
              <a:rPr lang="en-US" sz="2200" b="1" dirty="0" err="1" smtClean="0"/>
              <a:t>τε</a:t>
            </a:r>
            <a:r>
              <a:rPr lang="en-US" sz="2200" b="1" dirty="0" smtClean="0"/>
              <a:t> </a:t>
            </a:r>
            <a:r>
              <a:rPr lang="en-US" sz="2200" b="1" dirty="0"/>
              <a:t>πώς το PERMA εκδηλώνεται στην πραγματική συμπεριφορά στην τάξη </a:t>
            </a:r>
            <a:r>
              <a:rPr lang="en-US" sz="2200" dirty="0"/>
              <a:t>και σας δίνει μια πληρέστερη εικόνα των ψηφιακών συνηθειών των </a:t>
            </a:r>
            <a:r>
              <a:rPr lang="el-GR" sz="2200" dirty="0" smtClean="0"/>
              <a:t>μαθητών/-τριών</a:t>
            </a:r>
            <a:r>
              <a:rPr lang="en-US" sz="2200" dirty="0" smtClean="0"/>
              <a:t>.</a:t>
            </a:r>
            <a:endParaRPr sz="2200" dirty="0"/>
          </a:p>
          <a:p>
            <a:pPr marL="185738" lvl="0" indent="-12700" algn="l" rtl="0">
              <a:lnSpc>
                <a:spcPct val="90000"/>
              </a:lnSpc>
              <a:spcBef>
                <a:spcPts val="1000"/>
              </a:spcBef>
              <a:spcAft>
                <a:spcPts val="0"/>
              </a:spcAft>
              <a:buSzPts val="1800"/>
              <a:buNone/>
            </a:pPr>
            <a:endParaRPr sz="2200" dirty="0"/>
          </a:p>
          <a:p>
            <a:pPr marL="185738" lvl="0" indent="-12700" algn="l" rtl="0">
              <a:lnSpc>
                <a:spcPct val="90000"/>
              </a:lnSpc>
              <a:spcBef>
                <a:spcPts val="1000"/>
              </a:spcBef>
              <a:spcAft>
                <a:spcPts val="0"/>
              </a:spcAft>
              <a:buSzPts val="1800"/>
              <a:buNone/>
            </a:pPr>
            <a:r>
              <a:rPr lang="en-US" sz="2200" b="1" dirty="0" err="1"/>
              <a:t>Χρησιμο</a:t>
            </a:r>
            <a:r>
              <a:rPr lang="en-US" sz="2200" b="1" dirty="0"/>
              <a:t>ποιήστε το </a:t>
            </a:r>
            <a:r>
              <a:rPr lang="en-US" sz="2200" b="1" dirty="0" smtClean="0"/>
              <a:t>για:</a:t>
            </a:r>
            <a:endParaRPr sz="2200" dirty="0"/>
          </a:p>
          <a:p>
            <a:pPr marL="185738" lvl="0" indent="-12700" algn="l" rtl="0">
              <a:lnSpc>
                <a:spcPct val="90000"/>
              </a:lnSpc>
              <a:spcBef>
                <a:spcPts val="1000"/>
              </a:spcBef>
              <a:spcAft>
                <a:spcPts val="0"/>
              </a:spcAft>
              <a:buSzPts val="1800"/>
              <a:buNone/>
            </a:pPr>
            <a:r>
              <a:rPr lang="en-US" sz="2200" dirty="0"/>
              <a:t>• </a:t>
            </a:r>
            <a:r>
              <a:rPr lang="el-GR" sz="2200" dirty="0" smtClean="0"/>
              <a:t>Να παρατηρεί</a:t>
            </a:r>
            <a:r>
              <a:rPr lang="en-US" sz="2200" dirty="0" err="1" smtClean="0"/>
              <a:t>τε</a:t>
            </a:r>
            <a:r>
              <a:rPr lang="en-US" sz="2200" dirty="0" smtClean="0"/>
              <a:t> </a:t>
            </a:r>
            <a:r>
              <a:rPr lang="en-US" sz="2200" dirty="0" err="1"/>
              <a:t>συν</a:t>
            </a:r>
            <a:r>
              <a:rPr lang="en-US" sz="2200" dirty="0"/>
              <a:t>αισθηματικά και συμπεριφορικά σημάδια κατά τη διάρκεια ψηφιακών </a:t>
            </a:r>
            <a:r>
              <a:rPr lang="en-US" sz="2200" dirty="0" smtClean="0"/>
              <a:t>εργασιών</a:t>
            </a:r>
            <a:r>
              <a:rPr lang="el-GR" sz="2200" dirty="0" smtClean="0"/>
              <a:t>.</a:t>
            </a:r>
            <a:r>
              <a:rPr lang="en-US" sz="2200" dirty="0"/>
              <a:t/>
            </a:r>
            <a:br>
              <a:rPr lang="en-US" sz="2200" dirty="0"/>
            </a:br>
            <a:r>
              <a:rPr lang="en-US" sz="2200" dirty="0"/>
              <a:t>• </a:t>
            </a:r>
            <a:r>
              <a:rPr lang="el-GR" sz="2200" dirty="0" smtClean="0"/>
              <a:t>Να π</a:t>
            </a:r>
            <a:r>
              <a:rPr lang="en-US" sz="2200" dirty="0" err="1" smtClean="0"/>
              <a:t>ροσδιορί</a:t>
            </a:r>
            <a:r>
              <a:rPr lang="el-GR" sz="2200" dirty="0" smtClean="0"/>
              <a:t>ζ</a:t>
            </a:r>
            <a:r>
              <a:rPr lang="en-US" sz="2200" dirty="0" err="1" smtClean="0"/>
              <a:t>ετε</a:t>
            </a:r>
            <a:r>
              <a:rPr lang="en-US" sz="2200" dirty="0" smtClean="0"/>
              <a:t> </a:t>
            </a:r>
            <a:r>
              <a:rPr lang="en-US" sz="2200" dirty="0"/>
              <a:t>μοτίβα που συνδέονται με τους </a:t>
            </a:r>
            <a:r>
              <a:rPr lang="en-US" sz="2200" dirty="0" smtClean="0"/>
              <a:t>πέντε</a:t>
            </a:r>
            <a:r>
              <a:rPr lang="el-GR" sz="2200" dirty="0" smtClean="0"/>
              <a:t> (5)</a:t>
            </a:r>
            <a:r>
              <a:rPr lang="en-US" sz="2200" dirty="0" smtClean="0"/>
              <a:t> </a:t>
            </a:r>
            <a:r>
              <a:rPr lang="en-US" sz="2200" dirty="0"/>
              <a:t>τομείς του </a:t>
            </a:r>
            <a:r>
              <a:rPr lang="en-US" sz="2200" dirty="0" smtClean="0"/>
              <a:t>PERMA</a:t>
            </a:r>
            <a:r>
              <a:rPr lang="el-GR" sz="2200" dirty="0" smtClean="0"/>
              <a:t>.</a:t>
            </a:r>
            <a:r>
              <a:rPr lang="en-US" sz="2200" dirty="0"/>
              <a:t/>
            </a:r>
            <a:br>
              <a:rPr lang="en-US" sz="2200" dirty="0"/>
            </a:br>
            <a:r>
              <a:rPr lang="en-US" sz="2200" dirty="0"/>
              <a:t>• </a:t>
            </a:r>
            <a:r>
              <a:rPr lang="el-GR" sz="2200" dirty="0" smtClean="0"/>
              <a:t>Να ε</a:t>
            </a:r>
            <a:r>
              <a:rPr lang="en-US" sz="2200" dirty="0" err="1" smtClean="0"/>
              <a:t>ντο</a:t>
            </a:r>
            <a:r>
              <a:rPr lang="en-US" sz="2200" dirty="0" smtClean="0"/>
              <a:t>πίζετε </a:t>
            </a:r>
            <a:r>
              <a:rPr lang="en-US" sz="2200" dirty="0"/>
              <a:t>τα πρώιμα σημάδια ψηφιακής κόπωσης, απόσπασης της προσοχής ή </a:t>
            </a:r>
            <a:r>
              <a:rPr lang="en-US" sz="2200" dirty="0" smtClean="0"/>
              <a:t>άγχους</a:t>
            </a:r>
            <a:r>
              <a:rPr lang="el-GR" sz="2200" dirty="0" smtClean="0"/>
              <a:t>.</a:t>
            </a:r>
            <a:r>
              <a:rPr lang="en-US" sz="2200" dirty="0"/>
              <a:t/>
            </a:r>
            <a:br>
              <a:rPr lang="en-US" sz="2200" dirty="0"/>
            </a:br>
            <a:r>
              <a:rPr lang="en-US" sz="2200" dirty="0"/>
              <a:t>• </a:t>
            </a:r>
            <a:r>
              <a:rPr lang="el-GR" sz="2200" dirty="0" smtClean="0"/>
              <a:t>Να α</a:t>
            </a:r>
            <a:r>
              <a:rPr lang="en-US" sz="2200" dirty="0" smtClean="0"/>
              <a:t>να</a:t>
            </a:r>
            <a:r>
              <a:rPr lang="en-US" sz="2200" dirty="0" err="1" smtClean="0"/>
              <a:t>γνωρί</a:t>
            </a:r>
            <a:r>
              <a:rPr lang="el-GR" sz="2200" dirty="0" smtClean="0"/>
              <a:t>ζ</a:t>
            </a:r>
            <a:r>
              <a:rPr lang="en-US" sz="2200" dirty="0" err="1" smtClean="0"/>
              <a:t>ετε</a:t>
            </a:r>
            <a:r>
              <a:rPr lang="en-US" sz="2200" dirty="0" smtClean="0"/>
              <a:t> </a:t>
            </a:r>
            <a:r>
              <a:rPr lang="en-US" sz="2200" dirty="0"/>
              <a:t>θετικές στιγμές συγκέντρωσης, σύνδεσης και επίτευξης</a:t>
            </a:r>
            <a:br>
              <a:rPr lang="en-US" sz="2200" dirty="0"/>
            </a:br>
            <a:r>
              <a:rPr lang="en-US" sz="2200" dirty="0"/>
              <a:t>• </a:t>
            </a:r>
            <a:r>
              <a:rPr lang="el-GR" sz="2200" dirty="0" smtClean="0"/>
              <a:t>Να α</a:t>
            </a:r>
            <a:r>
              <a:rPr lang="en-US" sz="2200" dirty="0" smtClean="0"/>
              <a:t>ναπ</a:t>
            </a:r>
            <a:r>
              <a:rPr lang="en-US" sz="2200" dirty="0" err="1" smtClean="0"/>
              <a:t>τύξετε</a:t>
            </a:r>
            <a:r>
              <a:rPr lang="en-US" sz="2200" dirty="0" smtClean="0"/>
              <a:t> </a:t>
            </a:r>
            <a:r>
              <a:rPr lang="en-US" sz="2200" dirty="0"/>
              <a:t>μια πιο ακριβή κατανόηση των ψηφιακών αναγκών των </a:t>
            </a:r>
            <a:r>
              <a:rPr lang="el-GR" sz="2200" dirty="0" smtClean="0"/>
              <a:t>μαθητών/-</a:t>
            </a:r>
            <a:r>
              <a:rPr lang="el-GR" sz="2200" dirty="0" smtClean="0"/>
              <a:t>τριών.</a:t>
            </a:r>
            <a:endParaRPr sz="2200" dirty="0"/>
          </a:p>
          <a:p>
            <a:pPr marL="185738" lvl="0" indent="-12700" algn="l" rtl="0">
              <a:lnSpc>
                <a:spcPct val="90000"/>
              </a:lnSpc>
              <a:spcBef>
                <a:spcPts val="1000"/>
              </a:spcBef>
              <a:spcAft>
                <a:spcPts val="0"/>
              </a:spcAft>
              <a:buSzPts val="1800"/>
              <a:buNone/>
            </a:pPr>
            <a:endParaRPr sz="2200" dirty="0"/>
          </a:p>
          <a:p>
            <a:pPr marL="185738" lvl="0" indent="-12700" algn="l" rtl="0">
              <a:lnSpc>
                <a:spcPct val="90000"/>
              </a:lnSpc>
              <a:spcBef>
                <a:spcPts val="1000"/>
              </a:spcBef>
              <a:spcAft>
                <a:spcPts val="0"/>
              </a:spcAft>
              <a:buSzPts val="1800"/>
              <a:buNone/>
            </a:pPr>
            <a:r>
              <a:rPr lang="en-US" sz="2200" dirty="0" err="1"/>
              <a:t>Αυτό</a:t>
            </a:r>
            <a:r>
              <a:rPr lang="en-US" sz="2200" dirty="0"/>
              <a:t> σας π</a:t>
            </a:r>
            <a:r>
              <a:rPr lang="en-US" sz="2200" dirty="0" err="1"/>
              <a:t>ροετοιμάζει</a:t>
            </a:r>
            <a:r>
              <a:rPr lang="en-US" sz="2200" dirty="0"/>
              <a:t> να υπ</a:t>
            </a:r>
            <a:r>
              <a:rPr lang="en-US" sz="2200" dirty="0" err="1"/>
              <a:t>οστηρίξετε</a:t>
            </a:r>
            <a:r>
              <a:rPr lang="en-US" sz="2200" dirty="0"/>
              <a:t> κα</a:t>
            </a:r>
            <a:r>
              <a:rPr lang="en-US" sz="2200" dirty="0" err="1"/>
              <a:t>λύτερ</a:t>
            </a:r>
            <a:r>
              <a:rPr lang="en-US" sz="2200" dirty="0"/>
              <a:t>α </a:t>
            </a:r>
            <a:r>
              <a:rPr lang="el-GR" sz="2200" dirty="0" smtClean="0"/>
              <a:t>τους/τις μαθητές/-</a:t>
            </a:r>
            <a:r>
              <a:rPr lang="el-GR" sz="2200" dirty="0" err="1" smtClean="0"/>
              <a:t>τριες</a:t>
            </a:r>
            <a:r>
              <a:rPr lang="en-US" sz="2200" dirty="0" smtClean="0"/>
              <a:t> </a:t>
            </a:r>
            <a:r>
              <a:rPr lang="en-US" sz="2200" dirty="0"/>
              <a:t>και να συνδημιουργήσετε ένα υγιές ψηφιακό περιβάλλον στην τάξη.</a:t>
            </a:r>
            <a:endParaRPr sz="2200"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789068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200" b="1" dirty="0" err="1"/>
              <a:t>Εργ</a:t>
            </a:r>
            <a:r>
              <a:rPr lang="en-US" sz="3200" b="1" dirty="0"/>
              <a:t>αλείο </a:t>
            </a:r>
            <a:r>
              <a:rPr lang="el-GR" sz="3200" b="1" dirty="0" smtClean="0"/>
              <a:t>Π</a:t>
            </a:r>
            <a:r>
              <a:rPr lang="en-US" sz="3200" b="1" dirty="0" smtClean="0"/>
              <a:t>αρα</a:t>
            </a:r>
            <a:r>
              <a:rPr lang="en-US" sz="3200" b="1" dirty="0" err="1" smtClean="0"/>
              <a:t>τήρησης</a:t>
            </a:r>
            <a:r>
              <a:rPr lang="en-US" sz="3200" b="1" dirty="0" smtClean="0"/>
              <a:t> </a:t>
            </a:r>
            <a:r>
              <a:rPr lang="el-GR" sz="3200" b="1" dirty="0" smtClean="0"/>
              <a:t>της</a:t>
            </a:r>
            <a:r>
              <a:rPr lang="en-US" sz="3200" b="1" dirty="0" smtClean="0"/>
              <a:t> </a:t>
            </a:r>
            <a:r>
              <a:rPr lang="el-GR" sz="3200" b="1" dirty="0" smtClean="0"/>
              <a:t>Τ</a:t>
            </a:r>
            <a:r>
              <a:rPr lang="en-US" sz="3200" b="1" dirty="0" err="1" smtClean="0"/>
              <a:t>άξη</a:t>
            </a:r>
            <a:r>
              <a:rPr lang="el-GR" sz="3200" b="1" dirty="0" smtClean="0"/>
              <a:t>ς</a:t>
            </a:r>
            <a:r>
              <a:rPr lang="en-US" sz="3200" b="1" dirty="0" smtClean="0"/>
              <a:t> (</a:t>
            </a:r>
            <a:r>
              <a:rPr lang="el-GR" sz="3200" b="1" dirty="0" smtClean="0"/>
              <a:t>Σ</a:t>
            </a:r>
            <a:r>
              <a:rPr lang="en-US" sz="3200" b="1" dirty="0" err="1" smtClean="0"/>
              <a:t>υμ</a:t>
            </a:r>
            <a:r>
              <a:rPr lang="en-US" sz="3200" b="1" dirty="0" smtClean="0"/>
              <a:t>βατό </a:t>
            </a:r>
            <a:r>
              <a:rPr lang="en-US" sz="3200" b="1" dirty="0"/>
              <a:t>με το </a:t>
            </a:r>
            <a:r>
              <a:rPr lang="el-GR" sz="3200" b="1" dirty="0" smtClean="0"/>
              <a:t>Μ</a:t>
            </a:r>
            <a:r>
              <a:rPr lang="en-US" sz="3200" b="1" dirty="0" err="1" smtClean="0"/>
              <a:t>οντέλο</a:t>
            </a:r>
            <a:r>
              <a:rPr lang="en-US" sz="3200" b="1" dirty="0" smtClean="0"/>
              <a:t> </a:t>
            </a:r>
            <a:r>
              <a:rPr lang="en-US" sz="3200" b="1" dirty="0"/>
              <a:t>PERMA)</a:t>
            </a:r>
            <a:endParaRPr sz="3200" b="1" dirty="0"/>
          </a:p>
        </p:txBody>
      </p:sp>
      <p:graphicFrame>
        <p:nvGraphicFramePr>
          <p:cNvPr id="488" name="Google Shape;488;p73"/>
          <p:cNvGraphicFramePr/>
          <p:nvPr>
            <p:extLst>
              <p:ext uri="{D42A27DB-BD31-4B8C-83A1-F6EECF244321}">
                <p14:modId xmlns:p14="http://schemas.microsoft.com/office/powerpoint/2010/main" val="3419369543"/>
              </p:ext>
            </p:extLst>
          </p:nvPr>
        </p:nvGraphicFramePr>
        <p:xfrm>
          <a:off x="399535" y="1660659"/>
          <a:ext cx="11392950" cy="5255160"/>
        </p:xfrm>
        <a:graphic>
          <a:graphicData uri="http://schemas.openxmlformats.org/drawingml/2006/table">
            <a:tbl>
              <a:tblPr>
                <a:noFill/>
              </a:tblPr>
              <a:tblGrid>
                <a:gridCol w="3797650"/>
                <a:gridCol w="3797650"/>
                <a:gridCol w="3797650"/>
              </a:tblGrid>
              <a:tr h="456750">
                <a:tc>
                  <a:txBody>
                    <a:bodyPr/>
                    <a:lstStyle/>
                    <a:p>
                      <a:pPr marL="0" marR="0" lvl="0" indent="0" algn="l" rtl="0">
                        <a:lnSpc>
                          <a:spcPct val="100000"/>
                        </a:lnSpc>
                        <a:spcBef>
                          <a:spcPts val="0"/>
                        </a:spcBef>
                        <a:spcAft>
                          <a:spcPts val="0"/>
                        </a:spcAft>
                        <a:buClr>
                          <a:srgbClr val="000000"/>
                        </a:buClr>
                        <a:buSzPts val="2000"/>
                        <a:buFont typeface="Arial"/>
                        <a:buNone/>
                      </a:pPr>
                      <a:r>
                        <a:rPr lang="el-GR" sz="1600" b="1" u="none" strike="noStrike" cap="none" dirty="0" smtClean="0"/>
                        <a:t>Τομέας</a:t>
                      </a:r>
                      <a:r>
                        <a:rPr lang="en-US" sz="1600" b="1" u="none" strike="noStrike" cap="none" dirty="0" smtClean="0"/>
                        <a:t> </a:t>
                      </a:r>
                      <a:r>
                        <a:rPr lang="en-US" sz="1600" b="1" u="none" strike="noStrike" cap="none" dirty="0" err="1"/>
                        <a:t>PERMA</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dirty="0"/>
                        <a:t>Τι </a:t>
                      </a:r>
                      <a:r>
                        <a:rPr lang="el-GR" sz="1600" b="1" u="none" strike="noStrike" cap="none" dirty="0" smtClean="0"/>
                        <a:t>Ν</a:t>
                      </a:r>
                      <a:r>
                        <a:rPr lang="en-US" sz="1600" b="1" u="none" strike="noStrike" cap="none" dirty="0" smtClean="0"/>
                        <a:t>α </a:t>
                      </a:r>
                      <a:r>
                        <a:rPr lang="el-GR" sz="1600" b="1" u="none" strike="noStrike" cap="none" dirty="0" smtClean="0"/>
                        <a:t>Α</a:t>
                      </a:r>
                      <a:r>
                        <a:rPr lang="en-US" sz="1600" b="1" u="none" strike="noStrike" cap="none" dirty="0" smtClean="0"/>
                        <a:t>να</a:t>
                      </a:r>
                      <a:r>
                        <a:rPr lang="en-US" sz="1600" b="1" u="none" strike="noStrike" cap="none" dirty="0" err="1" smtClean="0"/>
                        <a:t>ζητήσετε</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dirty="0"/>
                        <a:t>Παρα</a:t>
                      </a:r>
                      <a:r>
                        <a:rPr lang="en-US" sz="1600" b="1" u="none" strike="noStrike" cap="none" dirty="0" err="1"/>
                        <a:t>δείγμ</a:t>
                      </a:r>
                      <a:r>
                        <a:rPr lang="en-US" sz="1600" b="1" u="none" strike="noStrike" cap="none" dirty="0"/>
                        <a:t>ατα </a:t>
                      </a:r>
                      <a:r>
                        <a:rPr lang="el-GR" sz="1600" b="1" u="none" strike="noStrike" cap="none" dirty="0" smtClean="0"/>
                        <a:t>Σ</a:t>
                      </a:r>
                      <a:r>
                        <a:rPr lang="en-US" sz="1600" b="1" u="none" strike="noStrike" cap="none" dirty="0" err="1" smtClean="0"/>
                        <a:t>την</a:t>
                      </a:r>
                      <a:r>
                        <a:rPr lang="en-US" sz="1600" b="1" u="none" strike="noStrike" cap="none" dirty="0" smtClean="0"/>
                        <a:t> </a:t>
                      </a:r>
                      <a:r>
                        <a:rPr lang="el-GR" sz="1600" b="1" u="none" strike="noStrike" cap="none" dirty="0" smtClean="0"/>
                        <a:t>Π</a:t>
                      </a:r>
                      <a:r>
                        <a:rPr lang="en-US" sz="1600" b="1" u="none" strike="noStrike" cap="none" dirty="0" err="1" smtClean="0"/>
                        <a:t>ράξη</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776500">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dirty="0" err="1"/>
                        <a:t>Θετικά</a:t>
                      </a:r>
                      <a:r>
                        <a:rPr lang="en-US" sz="1600" b="1" u="none" strike="noStrike" cap="none" dirty="0"/>
                        <a:t> </a:t>
                      </a:r>
                      <a:r>
                        <a:rPr lang="el-GR" sz="1600" b="1" u="none" strike="noStrike" cap="none" dirty="0" smtClean="0"/>
                        <a:t>Σ</a:t>
                      </a:r>
                      <a:r>
                        <a:rPr lang="en-US" sz="1600" b="1" u="none" strike="noStrike" cap="none" dirty="0" err="1" smtClean="0"/>
                        <a:t>υν</a:t>
                      </a:r>
                      <a:r>
                        <a:rPr lang="en-US" sz="1600" b="1" u="none" strike="noStrike" cap="none" dirty="0" smtClean="0"/>
                        <a:t>αισθήματα</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Σημάδι</a:t>
                      </a:r>
                      <a:r>
                        <a:rPr lang="en-US" sz="1600" u="none" strike="noStrike" cap="none" dirty="0"/>
                        <a:t>α άνεσης, απόλαυσης ή απογοήτευσης με τις ψηφιακές εργασίες</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t>Χαμόγελο, ενθουσιασμός, σημάδια άγχους, ευερεθιστότητα</a:t>
                      </a:r>
                      <a:endParaRPr sz="16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776500">
                <a:tc>
                  <a:txBody>
                    <a:bodyPr/>
                    <a:lstStyle/>
                    <a:p>
                      <a:pPr marL="0" marR="0" lvl="0" indent="0" algn="l" rtl="0">
                        <a:lnSpc>
                          <a:spcPct val="100000"/>
                        </a:lnSpc>
                        <a:spcBef>
                          <a:spcPts val="0"/>
                        </a:spcBef>
                        <a:spcAft>
                          <a:spcPts val="0"/>
                        </a:spcAft>
                        <a:buClr>
                          <a:srgbClr val="000000"/>
                        </a:buClr>
                        <a:buSzPts val="2000"/>
                        <a:buFont typeface="Arial"/>
                        <a:buNone/>
                      </a:pPr>
                      <a:r>
                        <a:rPr lang="el-GR" sz="1600" b="1" u="none" strike="noStrike" cap="none" dirty="0" smtClean="0"/>
                        <a:t>Δέσμευση</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Συγκέντρωση</a:t>
                      </a:r>
                      <a:r>
                        <a:rPr lang="en-US" sz="1600" u="none" strike="noStrike" cap="none" dirty="0"/>
                        <a:t>, απ</a:t>
                      </a:r>
                      <a:r>
                        <a:rPr lang="en-US" sz="1600" u="none" strike="noStrike" cap="none" dirty="0" err="1"/>
                        <a:t>ορρόφηση</a:t>
                      </a:r>
                      <a:r>
                        <a:rPr lang="en-US" sz="1600" u="none" strike="noStrike" cap="none" dirty="0"/>
                        <a:t>, </a:t>
                      </a:r>
                      <a:r>
                        <a:rPr lang="en-US" sz="1600" u="none" strike="noStrike" cap="none" dirty="0" err="1"/>
                        <a:t>μοτί</a:t>
                      </a:r>
                      <a:r>
                        <a:rPr lang="en-US" sz="1600" u="none" strike="noStrike" cap="none" dirty="0"/>
                        <a:t>βα απόσπασης της προσοχής</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t>Βαθιά συγκέντρωση, διάσπαση της προσοχής, συνεχής εναλλαγή</a:t>
                      </a:r>
                      <a:endParaRPr sz="16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776500">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a:t>Σχέσεις</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Ποιότητ</a:t>
                      </a:r>
                      <a:r>
                        <a:rPr lang="en-US" sz="1600" u="none" strike="noStrike" cap="none" dirty="0"/>
                        <a:t>α αλληλεπίδρασης στο διαδίκτυο και στην τάξη</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a:t>Υποστηρικτική ομαδική εργασία, αποκλεισμός, αγενή μηνύματα</a:t>
                      </a:r>
                      <a:endParaRPr sz="160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776500">
                <a:tc>
                  <a:txBody>
                    <a:bodyPr/>
                    <a:lstStyle/>
                    <a:p>
                      <a:pPr marL="0" marR="0" lvl="0" indent="0" algn="l" rtl="0">
                        <a:lnSpc>
                          <a:spcPct val="100000"/>
                        </a:lnSpc>
                        <a:spcBef>
                          <a:spcPts val="0"/>
                        </a:spcBef>
                        <a:spcAft>
                          <a:spcPts val="0"/>
                        </a:spcAft>
                        <a:buClr>
                          <a:srgbClr val="000000"/>
                        </a:buClr>
                        <a:buSzPts val="2000"/>
                        <a:buFont typeface="Arial"/>
                        <a:buNone/>
                      </a:pPr>
                      <a:r>
                        <a:rPr lang="el-GR" sz="1600" b="1" u="none" strike="noStrike" cap="none" dirty="0" err="1" smtClean="0"/>
                        <a:t>Νόημ</a:t>
                      </a:r>
                      <a:r>
                        <a:rPr lang="en-US" sz="1600" b="1" u="none" strike="noStrike" cap="none" dirty="0" smtClean="0"/>
                        <a:t>α</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Σκο</a:t>
                      </a:r>
                      <a:r>
                        <a:rPr lang="en-US" sz="1600" u="none" strike="noStrike" cap="none" dirty="0"/>
                        <a:t>πός χρήσης των ψηφιακών εργαλείων</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Σύνδεση</a:t>
                      </a:r>
                      <a:r>
                        <a:rPr lang="en-US" sz="1600" u="none" strike="noStrike" cap="none" dirty="0"/>
                        <a:t> </a:t>
                      </a:r>
                      <a:r>
                        <a:rPr lang="en-US" sz="1600" u="none" strike="noStrike" cap="none" dirty="0" err="1"/>
                        <a:t>της</a:t>
                      </a:r>
                      <a:r>
                        <a:rPr lang="en-US" sz="1600" u="none" strike="noStrike" cap="none" dirty="0"/>
                        <a:t> </a:t>
                      </a:r>
                      <a:r>
                        <a:rPr lang="en-US" sz="1600" u="none" strike="noStrike" cap="none" dirty="0" err="1"/>
                        <a:t>χρήσης</a:t>
                      </a:r>
                      <a:r>
                        <a:rPr lang="en-US" sz="1600" u="none" strike="noStrike" cap="none" dirty="0"/>
                        <a:t> </a:t>
                      </a:r>
                      <a:r>
                        <a:rPr lang="en-US" sz="1600" u="none" strike="noStrike" cap="none" dirty="0" err="1"/>
                        <a:t>της</a:t>
                      </a:r>
                      <a:r>
                        <a:rPr lang="en-US" sz="1600" u="none" strike="noStrike" cap="none" dirty="0"/>
                        <a:t> </a:t>
                      </a:r>
                      <a:r>
                        <a:rPr lang="en-US" sz="1600" u="none" strike="noStrike" cap="none" dirty="0" err="1"/>
                        <a:t>τεχνολογί</a:t>
                      </a:r>
                      <a:r>
                        <a:rPr lang="en-US" sz="1600" u="none" strike="noStrike" cap="none" dirty="0"/>
                        <a:t>ας με τους μαθησιακούς στόχους ή τις αξίες των </a:t>
                      </a:r>
                      <a:r>
                        <a:rPr lang="el-GR" sz="1600" u="none" strike="noStrike" cap="none" dirty="0" smtClean="0"/>
                        <a:t>μαθητών/-τριών</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776500">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dirty="0" smtClean="0"/>
                        <a:t>Επ</a:t>
                      </a:r>
                      <a:r>
                        <a:rPr lang="en-US" sz="1600" b="1" u="none" strike="noStrike" cap="none" dirty="0" err="1" smtClean="0"/>
                        <a:t>ίτευ</a:t>
                      </a:r>
                      <a:r>
                        <a:rPr lang="el-GR" sz="1600" b="1" u="none" strike="noStrike" cap="none" dirty="0" err="1" smtClean="0"/>
                        <a:t>γμα</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Πρόοδος</a:t>
                      </a:r>
                      <a:r>
                        <a:rPr lang="en-US" sz="1600" u="none" strike="noStrike" cap="none" dirty="0"/>
                        <a:t>, α</a:t>
                      </a:r>
                      <a:r>
                        <a:rPr lang="en-US" sz="1600" u="none" strike="noStrike" cap="none" dirty="0" err="1"/>
                        <a:t>υτο</a:t>
                      </a:r>
                      <a:r>
                        <a:rPr lang="en-US" sz="1600" u="none" strike="noStrike" cap="none" dirty="0"/>
                        <a:t>πεποίθηση ή δυσκολία στην εκτέλεση των εργασιών</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a:t>Υπ</a:t>
                      </a:r>
                      <a:r>
                        <a:rPr lang="en-US" sz="1600" u="none" strike="noStrike" cap="none" dirty="0" err="1"/>
                        <a:t>ερηφάνει</a:t>
                      </a:r>
                      <a:r>
                        <a:rPr lang="en-US" sz="1600" u="none" strike="noStrike" cap="none" dirty="0"/>
                        <a:t>α για την ολοκλήρωση της εργασίας, γρήγορη εγκατάλειψη, αναζήτηση βοήθειας</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776500">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dirty="0" err="1"/>
                        <a:t>Εξωτερικοί</a:t>
                      </a:r>
                      <a:r>
                        <a:rPr lang="en-US" sz="1600" b="1" u="none" strike="noStrike" cap="none" dirty="0"/>
                        <a:t> </a:t>
                      </a:r>
                      <a:r>
                        <a:rPr lang="el-GR" sz="1600" b="1" u="none" strike="noStrike" cap="none" dirty="0" smtClean="0"/>
                        <a:t>Π</a:t>
                      </a:r>
                      <a:r>
                        <a:rPr lang="en-US" sz="1600" b="1" u="none" strike="noStrike" cap="none" dirty="0" smtClean="0"/>
                        <a:t>α</a:t>
                      </a:r>
                      <a:r>
                        <a:rPr lang="en-US" sz="1600" b="1" u="none" strike="noStrike" cap="none" dirty="0" err="1" smtClean="0"/>
                        <a:t>ράγοντες</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Περι</a:t>
                      </a:r>
                      <a:r>
                        <a:rPr lang="en-US" sz="1600" u="none" strike="noStrike" cap="none" dirty="0"/>
                        <a:t>βαλλοντικοί περιορισμοί ή περιορισμοί που σχετίζονται με τους πόρους</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Προ</a:t>
                      </a:r>
                      <a:r>
                        <a:rPr lang="en-US" sz="1600" u="none" strike="noStrike" cap="none" dirty="0"/>
                        <a:t>βλήματα Wi-Fi, πρόσβαση σε συσκευές, διαρρύθμιση της τάξης</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
        <p:nvSpPr>
          <p:cNvPr id="489" name="Google Shape;489;p73"/>
          <p:cNvSpPr txBox="1"/>
          <p:nvPr/>
        </p:nvSpPr>
        <p:spPr>
          <a:xfrm>
            <a:off x="399535" y="967480"/>
            <a:ext cx="11392928" cy="646290"/>
          </a:xfrm>
          <a:prstGeom prst="rect">
            <a:avLst/>
          </a:prstGeom>
          <a:noFill/>
          <a:ln>
            <a:noFill/>
          </a:ln>
        </p:spPr>
        <p:txBody>
          <a:bodyPr spcFirstLastPara="1" wrap="square" lIns="91425" tIns="45700" rIns="91425" bIns="45700" anchor="t" anchorCtr="0">
            <a:spAutoFit/>
          </a:bodyPr>
          <a:lstStyle/>
          <a:p>
            <a:pPr>
              <a:buClr>
                <a:srgbClr val="000000"/>
              </a:buClr>
              <a:buSzPts val="2000"/>
              <a:buFont typeface="Arial"/>
              <a:buNone/>
            </a:pPr>
            <a:r>
              <a:rPr lang="en-US" kern="0" dirty="0" err="1">
                <a:solidFill>
                  <a:srgbClr val="000000"/>
                </a:solidFill>
                <a:ea typeface="Arial"/>
                <a:cs typeface="Arial"/>
                <a:sym typeface="Arial"/>
              </a:rPr>
              <a:t>Χρησιμο</a:t>
            </a:r>
            <a:r>
              <a:rPr lang="en-US" kern="0" dirty="0">
                <a:solidFill>
                  <a:srgbClr val="000000"/>
                </a:solidFill>
                <a:ea typeface="Arial"/>
                <a:cs typeface="Arial"/>
                <a:sym typeface="Arial"/>
              </a:rPr>
              <a:t>ποιήστε αυτό το εργαλείο για να παρατηρήσετε πώς οι </a:t>
            </a:r>
            <a:r>
              <a:rPr lang="el-GR" kern="0" dirty="0" smtClean="0">
                <a:solidFill>
                  <a:srgbClr val="000000"/>
                </a:solidFill>
                <a:ea typeface="Arial"/>
                <a:cs typeface="Arial"/>
                <a:sym typeface="Arial"/>
              </a:rPr>
              <a:t>μαθητές/-</a:t>
            </a:r>
            <a:r>
              <a:rPr lang="el-GR" kern="0" dirty="0" err="1" smtClean="0">
                <a:solidFill>
                  <a:srgbClr val="000000"/>
                </a:solidFill>
                <a:ea typeface="Arial"/>
                <a:cs typeface="Arial"/>
                <a:sym typeface="Arial"/>
              </a:rPr>
              <a:t>τριες</a:t>
            </a:r>
            <a:r>
              <a:rPr lang="en-US" kern="0" dirty="0" smtClean="0">
                <a:solidFill>
                  <a:srgbClr val="000000"/>
                </a:solidFill>
                <a:ea typeface="Arial"/>
                <a:cs typeface="Arial"/>
                <a:sym typeface="Arial"/>
              </a:rPr>
              <a:t> </a:t>
            </a:r>
            <a:r>
              <a:rPr lang="en-US" kern="0" dirty="0" err="1">
                <a:solidFill>
                  <a:srgbClr val="000000"/>
                </a:solidFill>
                <a:ea typeface="Arial"/>
                <a:cs typeface="Arial"/>
                <a:sym typeface="Arial"/>
              </a:rPr>
              <a:t>εκδηλώνουν</a:t>
            </a:r>
            <a:r>
              <a:rPr lang="en-US" kern="0" dirty="0">
                <a:solidFill>
                  <a:srgbClr val="000000"/>
                </a:solidFill>
                <a:ea typeface="Arial"/>
                <a:cs typeface="Arial"/>
                <a:sym typeface="Arial"/>
              </a:rPr>
              <a:t> </a:t>
            </a:r>
            <a:r>
              <a:rPr lang="en-US" kern="0" dirty="0" err="1">
                <a:solidFill>
                  <a:srgbClr val="000000"/>
                </a:solidFill>
                <a:ea typeface="Arial"/>
                <a:cs typeface="Arial"/>
                <a:sym typeface="Arial"/>
              </a:rPr>
              <a:t>ψηφι</a:t>
            </a:r>
            <a:r>
              <a:rPr lang="en-US" kern="0" dirty="0">
                <a:solidFill>
                  <a:srgbClr val="000000"/>
                </a:solidFill>
                <a:ea typeface="Arial"/>
                <a:cs typeface="Arial"/>
                <a:sym typeface="Arial"/>
              </a:rPr>
              <a:t>ακή ευημερία σε πραγματικές καταστάσεις στην τάξη.</a:t>
            </a:r>
            <a:endParaRPr kern="0" dirty="0">
              <a:solidFill>
                <a:srgbClr val="000000"/>
              </a:solidFill>
              <a:cs typeface="Arial"/>
              <a:sym typeface="Arial"/>
            </a:endParaRPr>
          </a:p>
        </p:txBody>
      </p:sp>
    </p:spTree>
    <p:extLst>
      <p:ext uri="{BB962C8B-B14F-4D97-AF65-F5344CB8AC3E}">
        <p14:creationId xmlns:p14="http://schemas.microsoft.com/office/powerpoint/2010/main" val="325599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a:t>Εισαγωγή </a:t>
            </a:r>
            <a:endParaRPr b="1"/>
          </a:p>
        </p:txBody>
      </p:sp>
      <p:sp>
        <p:nvSpPr>
          <p:cNvPr id="81" name="Google Shape;81;p2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85725" lvl="0" indent="0" algn="l" rtl="0">
              <a:lnSpc>
                <a:spcPct val="90000"/>
              </a:lnSpc>
              <a:spcBef>
                <a:spcPts val="1000"/>
              </a:spcBef>
              <a:spcAft>
                <a:spcPts val="0"/>
              </a:spcAft>
              <a:buSzPts val="1800"/>
              <a:buNone/>
            </a:pPr>
            <a:endParaRPr sz="2400" dirty="0"/>
          </a:p>
          <a:p>
            <a:pPr marL="85725" lvl="0" indent="0" algn="l" rtl="0">
              <a:lnSpc>
                <a:spcPct val="90000"/>
              </a:lnSpc>
              <a:spcBef>
                <a:spcPts val="1000"/>
              </a:spcBef>
              <a:spcAft>
                <a:spcPts val="0"/>
              </a:spcAft>
              <a:buSzPts val="1800"/>
              <a:buNone/>
            </a:pPr>
            <a:r>
              <a:rPr lang="en-US" sz="2300" b="1" dirty="0"/>
              <a:t>Ο </a:t>
            </a:r>
            <a:r>
              <a:rPr lang="en-US" sz="2300" b="1" dirty="0" err="1"/>
              <a:t>Δείκτης</a:t>
            </a:r>
            <a:r>
              <a:rPr lang="en-US" sz="2300" b="1" dirty="0"/>
              <a:t> </a:t>
            </a:r>
            <a:r>
              <a:rPr lang="en-US" sz="2300" b="1" dirty="0" err="1"/>
              <a:t>Ψηφι</a:t>
            </a:r>
            <a:r>
              <a:rPr lang="en-US" sz="2300" b="1" dirty="0"/>
              <a:t>ακής Ευημερίας PERMA </a:t>
            </a:r>
            <a:r>
              <a:rPr lang="en-US" sz="2300" dirty="0"/>
              <a:t>είναι ένα εργαλείο που βασίζεται στο Πλαίσιο Ψηφιακής Ευημερίας PERMA, το οποίο σας επιτρέπει να αξιολογήσετε την κατάσταση της ψηφιακής σας ευημερίας σε όλους τους τομείς του πλαισίου. </a:t>
            </a:r>
            <a:r>
              <a:rPr lang="en-US" sz="2300" dirty="0" err="1"/>
              <a:t>Σε</a:t>
            </a:r>
            <a:r>
              <a:rPr lang="en-US" sz="2300" dirty="0"/>
              <a:t> </a:t>
            </a:r>
            <a:r>
              <a:rPr lang="en-US" sz="2300" dirty="0" smtClean="0"/>
              <a:t>α</a:t>
            </a:r>
            <a:r>
              <a:rPr lang="en-US" sz="2300" dirty="0" err="1" smtClean="0"/>
              <a:t>υτ</a:t>
            </a:r>
            <a:r>
              <a:rPr lang="el-GR" sz="2300" dirty="0" smtClean="0"/>
              <a:t>ό</a:t>
            </a:r>
            <a:r>
              <a:rPr lang="en-US" sz="2300" dirty="0" smtClean="0"/>
              <a:t> </a:t>
            </a:r>
            <a:r>
              <a:rPr lang="el-GR" sz="2300" dirty="0" smtClean="0"/>
              <a:t>το κεφάλαιο:</a:t>
            </a:r>
            <a:r>
              <a:rPr lang="en-US" sz="2300" dirty="0"/>
              <a:t> </a:t>
            </a:r>
            <a:endParaRPr sz="2300" dirty="0"/>
          </a:p>
          <a:p>
            <a:pPr marL="428625" lvl="0" indent="-342900" algn="l" rtl="0">
              <a:lnSpc>
                <a:spcPct val="90000"/>
              </a:lnSpc>
              <a:spcBef>
                <a:spcPts val="1000"/>
              </a:spcBef>
              <a:spcAft>
                <a:spcPts val="0"/>
              </a:spcAft>
              <a:buSzPts val="1800"/>
              <a:buFont typeface="Arial"/>
              <a:buChar char="•"/>
            </a:pPr>
            <a:r>
              <a:rPr lang="el-GR" sz="2300" dirty="0" smtClean="0"/>
              <a:t>Θα μ</a:t>
            </a:r>
            <a:r>
              <a:rPr lang="en-US" sz="2300" dirty="0" err="1" smtClean="0"/>
              <a:t>άθετε</a:t>
            </a:r>
            <a:r>
              <a:rPr lang="en-US" sz="2300" dirty="0" smtClean="0"/>
              <a:t> </a:t>
            </a:r>
            <a:r>
              <a:rPr lang="en-US" sz="2300" dirty="0"/>
              <a:t>π</a:t>
            </a:r>
            <a:r>
              <a:rPr lang="en-US" sz="2300" dirty="0" err="1"/>
              <a:t>ώς</a:t>
            </a:r>
            <a:r>
              <a:rPr lang="en-US" sz="2300" dirty="0"/>
              <a:t> να </a:t>
            </a:r>
            <a:r>
              <a:rPr lang="en-US" sz="2300" dirty="0" err="1"/>
              <a:t>χρησιμο</a:t>
            </a:r>
            <a:r>
              <a:rPr lang="en-US" sz="2300" dirty="0"/>
              <a:t>ποιείτε τον δείκτη για να </a:t>
            </a:r>
            <a:r>
              <a:rPr lang="en-US" sz="2300" dirty="0" smtClean="0"/>
              <a:t>αξιολογ</a:t>
            </a:r>
            <a:r>
              <a:rPr lang="el-GR" sz="2300" dirty="0" err="1" smtClean="0"/>
              <a:t>εί</a:t>
            </a:r>
            <a:r>
              <a:rPr lang="en-US" sz="2300" dirty="0" err="1" smtClean="0"/>
              <a:t>τε</a:t>
            </a:r>
            <a:r>
              <a:rPr lang="en-US" sz="2300" dirty="0" smtClean="0"/>
              <a:t> </a:t>
            </a:r>
            <a:r>
              <a:rPr lang="en-US" sz="2300" dirty="0"/>
              <a:t>την τρέχουσα κατάσταση της ψηφιακής </a:t>
            </a:r>
            <a:r>
              <a:rPr lang="el-GR" sz="2300" dirty="0" smtClean="0"/>
              <a:t>σας </a:t>
            </a:r>
            <a:r>
              <a:rPr lang="en-US" sz="2300" dirty="0" err="1" smtClean="0"/>
              <a:t>ευημερί</a:t>
            </a:r>
            <a:r>
              <a:rPr lang="en-US" sz="2300" dirty="0" smtClean="0"/>
              <a:t>ας</a:t>
            </a:r>
            <a:r>
              <a:rPr lang="el-GR" sz="2300" dirty="0" smtClean="0"/>
              <a:t>.</a:t>
            </a:r>
          </a:p>
          <a:p>
            <a:pPr marL="428625" lvl="0" indent="-342900" algn="l" rtl="0">
              <a:lnSpc>
                <a:spcPct val="90000"/>
              </a:lnSpc>
              <a:spcBef>
                <a:spcPts val="1000"/>
              </a:spcBef>
              <a:spcAft>
                <a:spcPts val="0"/>
              </a:spcAft>
              <a:buSzPts val="1800"/>
              <a:buFont typeface="Arial"/>
              <a:buChar char="•"/>
            </a:pPr>
            <a:r>
              <a:rPr lang="el-GR" sz="2300" dirty="0" smtClean="0"/>
              <a:t>Θα π</a:t>
            </a:r>
            <a:r>
              <a:rPr lang="en-US" sz="2300" dirty="0" err="1" smtClean="0"/>
              <a:t>ροσδιορίσετε</a:t>
            </a:r>
            <a:r>
              <a:rPr lang="en-US" sz="2300" dirty="0" smtClean="0"/>
              <a:t> </a:t>
            </a:r>
            <a:r>
              <a:rPr lang="en-US" sz="2300" dirty="0" err="1"/>
              <a:t>τον</a:t>
            </a:r>
            <a:r>
              <a:rPr lang="en-US" sz="2300" dirty="0"/>
              <a:t> </a:t>
            </a:r>
            <a:r>
              <a:rPr lang="en-US" sz="2300" dirty="0" err="1"/>
              <a:t>τομέ</a:t>
            </a:r>
            <a:r>
              <a:rPr lang="en-US" sz="2300" dirty="0"/>
              <a:t>α του πλαισίου στον οποίο πρέπει να δώσετε </a:t>
            </a:r>
            <a:r>
              <a:rPr lang="en-US" sz="2300" dirty="0" smtClean="0"/>
              <a:t>προτεραιότητα</a:t>
            </a:r>
            <a:r>
              <a:rPr lang="el-GR" sz="2300" dirty="0" smtClean="0"/>
              <a:t>.</a:t>
            </a:r>
            <a:endParaRPr sz="2300" dirty="0"/>
          </a:p>
          <a:p>
            <a:pPr marL="428625" lvl="0" indent="-342900" algn="l" rtl="0">
              <a:lnSpc>
                <a:spcPct val="90000"/>
              </a:lnSpc>
              <a:spcBef>
                <a:spcPts val="1000"/>
              </a:spcBef>
              <a:spcAft>
                <a:spcPts val="0"/>
              </a:spcAft>
              <a:buSzPts val="1800"/>
              <a:buFont typeface="Arial"/>
              <a:buChar char="•"/>
            </a:pPr>
            <a:r>
              <a:rPr lang="el-GR" sz="2300" dirty="0" smtClean="0"/>
              <a:t>Θα </a:t>
            </a:r>
            <a:r>
              <a:rPr lang="en-US" sz="2300" dirty="0" smtClean="0"/>
              <a:t>ανα</a:t>
            </a:r>
            <a:r>
              <a:rPr lang="en-US" sz="2300" dirty="0" err="1" smtClean="0"/>
              <a:t>λύσετε</a:t>
            </a:r>
            <a:r>
              <a:rPr lang="en-US" sz="2300" dirty="0" smtClean="0"/>
              <a:t> </a:t>
            </a:r>
            <a:r>
              <a:rPr lang="en-US" sz="2300" dirty="0" err="1" smtClean="0"/>
              <a:t>τη</a:t>
            </a:r>
            <a:r>
              <a:rPr lang="en-US" sz="2300" dirty="0" smtClean="0"/>
              <a:t> </a:t>
            </a:r>
            <a:r>
              <a:rPr lang="en-US" sz="2300" dirty="0"/>
              <a:t>βα</a:t>
            </a:r>
            <a:r>
              <a:rPr lang="en-US" sz="2300" dirty="0" err="1"/>
              <a:t>σική</a:t>
            </a:r>
            <a:r>
              <a:rPr lang="en-US" sz="2300" dirty="0"/>
              <a:t> α</a:t>
            </a:r>
            <a:r>
              <a:rPr lang="en-US" sz="2300" dirty="0" err="1"/>
              <a:t>ιτί</a:t>
            </a:r>
            <a:r>
              <a:rPr lang="en-US" sz="2300" dirty="0"/>
              <a:t>α της τρέχουσας κατάστασής σας στον τομέα που έχετε δώσει </a:t>
            </a:r>
            <a:r>
              <a:rPr lang="en-US" sz="2300" dirty="0" smtClean="0"/>
              <a:t>προτεραιότητα</a:t>
            </a:r>
            <a:r>
              <a:rPr lang="el-GR" sz="2300" dirty="0" smtClean="0"/>
              <a:t>.</a:t>
            </a:r>
            <a:endParaRPr sz="2300" dirty="0"/>
          </a:p>
          <a:p>
            <a:pPr marL="428625" lvl="0" indent="-342900" algn="l" rtl="0">
              <a:lnSpc>
                <a:spcPct val="90000"/>
              </a:lnSpc>
              <a:spcBef>
                <a:spcPts val="1000"/>
              </a:spcBef>
              <a:spcAft>
                <a:spcPts val="0"/>
              </a:spcAft>
              <a:buSzPts val="1800"/>
              <a:buFont typeface="Arial"/>
              <a:buChar char="•"/>
            </a:pPr>
            <a:r>
              <a:rPr lang="en-US" sz="2300" dirty="0" smtClean="0"/>
              <a:t>Θ</a:t>
            </a:r>
            <a:r>
              <a:rPr lang="el-GR" sz="2300" dirty="0" smtClean="0"/>
              <a:t>α θ</a:t>
            </a:r>
            <a:r>
              <a:rPr lang="en-US" sz="2300" dirty="0" err="1" smtClean="0"/>
              <a:t>έσετε</a:t>
            </a:r>
            <a:r>
              <a:rPr lang="en-US" sz="2300" dirty="0" smtClean="0"/>
              <a:t> </a:t>
            </a:r>
            <a:r>
              <a:rPr lang="en-US" sz="2300" dirty="0" err="1"/>
              <a:t>στόχους</a:t>
            </a:r>
            <a:r>
              <a:rPr lang="en-US" sz="2300" dirty="0"/>
              <a:t> π</a:t>
            </a:r>
            <a:r>
              <a:rPr lang="en-US" sz="2300" dirty="0" err="1"/>
              <a:t>ου</a:t>
            </a:r>
            <a:r>
              <a:rPr lang="en-US" sz="2300" dirty="0"/>
              <a:t> </a:t>
            </a:r>
            <a:r>
              <a:rPr lang="en-US" sz="2300" dirty="0" smtClean="0"/>
              <a:t>α</a:t>
            </a:r>
            <a:r>
              <a:rPr lang="en-US" sz="2300" dirty="0" err="1" smtClean="0"/>
              <a:t>ντ</a:t>
            </a:r>
            <a:r>
              <a:rPr lang="el-GR" sz="2300" dirty="0" err="1" smtClean="0"/>
              <a:t>ικατοπτρίζου</a:t>
            </a:r>
            <a:r>
              <a:rPr lang="en-US" sz="2300" dirty="0" smtClean="0"/>
              <a:t>ν </a:t>
            </a:r>
            <a:r>
              <a:rPr lang="en-US" sz="2300" dirty="0"/>
              <a:t>την επιθυμητή κατάσταση ψηφιακής ευημερίας </a:t>
            </a:r>
            <a:endParaRPr sz="2300" dirty="0"/>
          </a:p>
          <a:p>
            <a:pPr marL="428625" lvl="0" indent="-342900" algn="l" rtl="0">
              <a:lnSpc>
                <a:spcPct val="90000"/>
              </a:lnSpc>
              <a:spcBef>
                <a:spcPts val="1000"/>
              </a:spcBef>
              <a:spcAft>
                <a:spcPts val="0"/>
              </a:spcAft>
              <a:buSzPts val="1800"/>
              <a:buFont typeface="Arial"/>
              <a:buChar char="•"/>
            </a:pPr>
            <a:r>
              <a:rPr lang="el-GR" sz="2300" dirty="0" smtClean="0"/>
              <a:t>Θα δ</a:t>
            </a:r>
            <a:r>
              <a:rPr lang="en-US" sz="2300" dirty="0" err="1" smtClean="0"/>
              <a:t>ημιουργήσετε</a:t>
            </a:r>
            <a:r>
              <a:rPr lang="en-US" sz="2300" dirty="0" smtClean="0"/>
              <a:t> </a:t>
            </a:r>
            <a:r>
              <a:rPr lang="en-US" sz="2300" dirty="0" err="1"/>
              <a:t>έν</a:t>
            </a:r>
            <a:r>
              <a:rPr lang="en-US" sz="2300" dirty="0"/>
              <a:t>α σχέδιο δράσης για την επίτευξη των στόχων σας με </a:t>
            </a:r>
            <a:r>
              <a:rPr lang="el-GR" sz="2300" dirty="0" smtClean="0"/>
              <a:t>γνώμονα</a:t>
            </a:r>
            <a:r>
              <a:rPr lang="en-US" sz="2300" dirty="0" smtClean="0"/>
              <a:t> </a:t>
            </a:r>
            <a:r>
              <a:rPr lang="en-US" sz="2300" dirty="0" err="1" smtClean="0"/>
              <a:t>τη</a:t>
            </a:r>
            <a:r>
              <a:rPr lang="en-US" sz="2300" dirty="0" smtClean="0"/>
              <a:t> </a:t>
            </a:r>
            <a:r>
              <a:rPr lang="en-US" sz="2300" dirty="0"/>
              <a:t>βασική </a:t>
            </a:r>
            <a:r>
              <a:rPr lang="en-US" sz="2300" dirty="0" smtClean="0"/>
              <a:t>αιτία </a:t>
            </a:r>
            <a:r>
              <a:rPr lang="en-US" sz="2300" dirty="0"/>
              <a:t>λαμβάνοντας υπόψη τα πιθανά εμπόδια και συμπεριλαμβάνοντας εφεδρικές στρατηγικές. </a:t>
            </a:r>
            <a:endParaRPr sz="2300"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1582536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4"/>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l-GR" sz="2400" b="1" dirty="0" smtClean="0"/>
              <a:t>Κεφάλαιο</a:t>
            </a:r>
            <a:r>
              <a:rPr lang="en-US" sz="2400" b="1" dirty="0" smtClean="0"/>
              <a:t> </a:t>
            </a:r>
            <a:r>
              <a:rPr lang="en-US" sz="2400" b="1" dirty="0"/>
              <a:t>2.4 Βελτίωση της </a:t>
            </a:r>
            <a:r>
              <a:rPr lang="el-GR" sz="2400" b="1" dirty="0" smtClean="0"/>
              <a:t>Ψ</a:t>
            </a:r>
            <a:r>
              <a:rPr lang="en-US" sz="2400" b="1" dirty="0" err="1" smtClean="0"/>
              <a:t>ηφι</a:t>
            </a:r>
            <a:r>
              <a:rPr lang="en-US" sz="2400" b="1" dirty="0" smtClean="0"/>
              <a:t>ακής </a:t>
            </a:r>
            <a:r>
              <a:rPr lang="el-GR" sz="2400" b="1" dirty="0"/>
              <a:t>Ε</a:t>
            </a:r>
            <a:r>
              <a:rPr lang="en-US" sz="2400" b="1" dirty="0" err="1" smtClean="0"/>
              <a:t>υημερί</a:t>
            </a:r>
            <a:r>
              <a:rPr lang="en-US" sz="2400" b="1" dirty="0" smtClean="0"/>
              <a:t>ας </a:t>
            </a:r>
            <a:r>
              <a:rPr lang="en-US" sz="2400" b="1" dirty="0"/>
              <a:t>των </a:t>
            </a:r>
            <a:r>
              <a:rPr lang="el-GR" sz="2400" b="1" dirty="0"/>
              <a:t>Μ</a:t>
            </a:r>
            <a:r>
              <a:rPr lang="el-GR" sz="2400" b="1" dirty="0" smtClean="0"/>
              <a:t>αθητών</a:t>
            </a:r>
            <a:r>
              <a:rPr lang="el-GR" sz="2400" b="1" dirty="0" smtClean="0"/>
              <a:t>/-τριών</a:t>
            </a:r>
            <a:r>
              <a:rPr lang="en-US" sz="2400" b="1" dirty="0"/>
              <a:t> </a:t>
            </a:r>
            <a:br>
              <a:rPr lang="en-US" sz="2400" b="1" dirty="0"/>
            </a:br>
            <a:endParaRPr sz="2400" b="1" dirty="0"/>
          </a:p>
        </p:txBody>
      </p:sp>
    </p:spTree>
    <p:extLst>
      <p:ext uri="{BB962C8B-B14F-4D97-AF65-F5344CB8AC3E}">
        <p14:creationId xmlns:p14="http://schemas.microsoft.com/office/powerpoint/2010/main" val="42716300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600" b="1"/>
              <a:t>Εισαγωγή</a:t>
            </a:r>
            <a:endParaRPr sz="3600" b="1"/>
          </a:p>
        </p:txBody>
      </p:sp>
      <p:sp>
        <p:nvSpPr>
          <p:cNvPr id="500" name="Google Shape;500;p7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300" b="1" dirty="0" err="1"/>
              <a:t>Σε</a:t>
            </a:r>
            <a:r>
              <a:rPr lang="en-US" sz="2300" b="1" dirty="0"/>
              <a:t> </a:t>
            </a:r>
            <a:r>
              <a:rPr lang="en-US" sz="2300" b="1" dirty="0" smtClean="0"/>
              <a:t>α</a:t>
            </a:r>
            <a:r>
              <a:rPr lang="en-US" sz="2300" b="1" dirty="0" err="1" smtClean="0"/>
              <a:t>υτ</a:t>
            </a:r>
            <a:r>
              <a:rPr lang="el-GR" sz="2300" b="1" dirty="0"/>
              <a:t>ό</a:t>
            </a:r>
            <a:r>
              <a:rPr lang="en-US" sz="2300" b="1" dirty="0" smtClean="0"/>
              <a:t> τ</a:t>
            </a:r>
            <a:r>
              <a:rPr lang="el-GR" sz="2300" b="1" dirty="0" smtClean="0"/>
              <a:t>ο</a:t>
            </a:r>
            <a:r>
              <a:rPr lang="en-US" sz="2300" b="1" dirty="0" smtClean="0"/>
              <a:t> </a:t>
            </a:r>
            <a:r>
              <a:rPr lang="el-GR" sz="2300" b="1" dirty="0" smtClean="0"/>
              <a:t>κεφάλαιο</a:t>
            </a:r>
            <a:r>
              <a:rPr lang="en-US" sz="2300" b="1" dirty="0" smtClean="0"/>
              <a:t>:</a:t>
            </a:r>
            <a:endParaRPr sz="2300" dirty="0"/>
          </a:p>
          <a:p>
            <a:pPr marL="601663" lvl="0" indent="-342899" algn="l" rtl="0">
              <a:lnSpc>
                <a:spcPct val="90000"/>
              </a:lnSpc>
              <a:spcBef>
                <a:spcPts val="1000"/>
              </a:spcBef>
              <a:spcAft>
                <a:spcPts val="0"/>
              </a:spcAft>
              <a:buSzPts val="1800"/>
              <a:buFont typeface="Arial"/>
              <a:buChar char="•"/>
            </a:pPr>
            <a:r>
              <a:rPr lang="el-GR" sz="2300" dirty="0" smtClean="0"/>
              <a:t>Θα α</a:t>
            </a:r>
            <a:r>
              <a:rPr lang="en-US" sz="2300" dirty="0" smtClean="0"/>
              <a:t>να</a:t>
            </a:r>
            <a:r>
              <a:rPr lang="en-US" sz="2300" dirty="0" err="1" smtClean="0"/>
              <a:t>λύσουμε</a:t>
            </a:r>
            <a:r>
              <a:rPr lang="en-US" sz="2300" dirty="0" smtClean="0"/>
              <a:t> </a:t>
            </a:r>
            <a:r>
              <a:rPr lang="en-US" sz="2300" dirty="0"/>
              <a:t>τα βασικά ζητήματα ψηφιακής ευημερίας που προσδιορίστηκαν στην προηγούμενη </a:t>
            </a:r>
            <a:r>
              <a:rPr lang="en-US" sz="2300" dirty="0" smtClean="0"/>
              <a:t>ενότητα</a:t>
            </a:r>
            <a:r>
              <a:rPr lang="el-GR" sz="2300" dirty="0" smtClean="0"/>
              <a:t>.</a:t>
            </a:r>
            <a:endParaRPr sz="2300" dirty="0"/>
          </a:p>
          <a:p>
            <a:pPr marL="601663" lvl="0" indent="-342899" algn="l" rtl="0">
              <a:lnSpc>
                <a:spcPct val="90000"/>
              </a:lnSpc>
              <a:spcBef>
                <a:spcPts val="1000"/>
              </a:spcBef>
              <a:spcAft>
                <a:spcPts val="0"/>
              </a:spcAft>
              <a:buSzPts val="1800"/>
              <a:buFont typeface="Arial"/>
              <a:buChar char="•"/>
            </a:pPr>
            <a:r>
              <a:rPr lang="el-GR" sz="2300" dirty="0" smtClean="0"/>
              <a:t>Θα ε</a:t>
            </a:r>
            <a:r>
              <a:rPr lang="en-US" sz="2300" dirty="0" err="1" smtClean="0"/>
              <a:t>ξερευνήσουμε</a:t>
            </a:r>
            <a:r>
              <a:rPr lang="en-US" sz="2300" dirty="0" smtClean="0"/>
              <a:t> </a:t>
            </a:r>
            <a:r>
              <a:rPr lang="en-US" sz="2300" dirty="0" err="1"/>
              <a:t>δρ</a:t>
            </a:r>
            <a:r>
              <a:rPr lang="en-US" sz="2300" dirty="0"/>
              <a:t>αστηριότητες και εργαλεία που βοηθούν </a:t>
            </a:r>
            <a:r>
              <a:rPr lang="el-GR" sz="2300" dirty="0" smtClean="0"/>
              <a:t>τους/τις εκπαιδευτικούς</a:t>
            </a:r>
            <a:r>
              <a:rPr lang="en-US" sz="2300" dirty="0" smtClean="0"/>
              <a:t> </a:t>
            </a:r>
            <a:r>
              <a:rPr lang="en-US" sz="2300" dirty="0"/>
              <a:t>να δημιουργήσουν πιο υγιή </a:t>
            </a:r>
            <a:r>
              <a:rPr lang="en-US" sz="2300" dirty="0" err="1"/>
              <a:t>ψηφι</a:t>
            </a:r>
            <a:r>
              <a:rPr lang="en-US" sz="2300" dirty="0"/>
              <a:t>ακά </a:t>
            </a:r>
            <a:r>
              <a:rPr lang="en-US" sz="2300" dirty="0" smtClean="0"/>
              <a:t>όρια</a:t>
            </a:r>
            <a:r>
              <a:rPr lang="el-GR" sz="2300" dirty="0" smtClean="0"/>
              <a:t>.</a:t>
            </a:r>
            <a:endParaRPr sz="2300" dirty="0"/>
          </a:p>
          <a:p>
            <a:pPr marL="601663" lvl="0" indent="-342899" algn="l" rtl="0">
              <a:lnSpc>
                <a:spcPct val="90000"/>
              </a:lnSpc>
              <a:spcBef>
                <a:spcPts val="1000"/>
              </a:spcBef>
              <a:spcAft>
                <a:spcPts val="0"/>
              </a:spcAft>
              <a:buSzPts val="1800"/>
              <a:buFont typeface="Arial"/>
              <a:buChar char="•"/>
            </a:pPr>
            <a:r>
              <a:rPr lang="el-GR" sz="2300" dirty="0" smtClean="0"/>
              <a:t>Θα κ</a:t>
            </a:r>
            <a:r>
              <a:rPr lang="en-US" sz="2300" dirty="0" smtClean="0"/>
              <a:t>ατα</a:t>
            </a:r>
            <a:r>
              <a:rPr lang="en-US" sz="2300" dirty="0" err="1" smtClean="0"/>
              <a:t>νοήσουμε</a:t>
            </a:r>
            <a:r>
              <a:rPr lang="en-US" sz="2300" dirty="0" smtClean="0"/>
              <a:t> </a:t>
            </a:r>
            <a:r>
              <a:rPr lang="en-US" sz="2300" dirty="0" err="1"/>
              <a:t>γι</a:t>
            </a:r>
            <a:r>
              <a:rPr lang="en-US" sz="2300" dirty="0"/>
              <a:t>ατί τα ψηφιακά όρια είναι σημαντικά τόσο για </a:t>
            </a:r>
            <a:r>
              <a:rPr lang="el-GR" sz="2300" dirty="0" smtClean="0"/>
              <a:t>τους/τις εκπαιδευτικούς</a:t>
            </a:r>
            <a:r>
              <a:rPr lang="en-US" sz="2300" dirty="0" smtClean="0"/>
              <a:t> </a:t>
            </a:r>
            <a:r>
              <a:rPr lang="en-US" sz="2300" dirty="0"/>
              <a:t>όσο και </a:t>
            </a:r>
            <a:r>
              <a:rPr lang="en-US" sz="2300" dirty="0" err="1"/>
              <a:t>γι</a:t>
            </a:r>
            <a:r>
              <a:rPr lang="en-US" sz="2300" dirty="0"/>
              <a:t>α </a:t>
            </a:r>
            <a:r>
              <a:rPr lang="en-US" sz="2300" dirty="0" smtClean="0"/>
              <a:t>τους</a:t>
            </a:r>
            <a:r>
              <a:rPr lang="el-GR" sz="2300" dirty="0" smtClean="0"/>
              <a:t>/τις</a:t>
            </a:r>
            <a:r>
              <a:rPr lang="en-US" sz="2300" dirty="0" smtClean="0"/>
              <a:t> </a:t>
            </a:r>
            <a:r>
              <a:rPr lang="el-GR" sz="2300" dirty="0" smtClean="0"/>
              <a:t>μαθητές/-</a:t>
            </a:r>
            <a:r>
              <a:rPr lang="el-GR" sz="2300" dirty="0" err="1" smtClean="0"/>
              <a:t>τριες</a:t>
            </a:r>
            <a:r>
              <a:rPr lang="el-GR" sz="2300" dirty="0" smtClean="0"/>
              <a:t>.</a:t>
            </a:r>
            <a:endParaRPr sz="2300" dirty="0"/>
          </a:p>
          <a:p>
            <a:pPr marL="601663" lvl="0" indent="-342899" algn="l" rtl="0">
              <a:lnSpc>
                <a:spcPct val="90000"/>
              </a:lnSpc>
              <a:spcBef>
                <a:spcPts val="1000"/>
              </a:spcBef>
              <a:spcAft>
                <a:spcPts val="0"/>
              </a:spcAft>
              <a:buSzPts val="1800"/>
              <a:buFont typeface="Arial"/>
              <a:buChar char="•"/>
            </a:pPr>
            <a:r>
              <a:rPr lang="el-GR" sz="2300" dirty="0" smtClean="0"/>
              <a:t>Θα μ</a:t>
            </a:r>
            <a:r>
              <a:rPr lang="en-US" sz="2300" dirty="0" err="1" smtClean="0"/>
              <a:t>άθουμε</a:t>
            </a:r>
            <a:r>
              <a:rPr lang="en-US" sz="2300" dirty="0" smtClean="0"/>
              <a:t> </a:t>
            </a:r>
            <a:r>
              <a:rPr lang="en-US" sz="2300" dirty="0"/>
              <a:t>πρα</a:t>
            </a:r>
            <a:r>
              <a:rPr lang="en-US" sz="2300" dirty="0" err="1"/>
              <a:t>κτικές</a:t>
            </a:r>
            <a:r>
              <a:rPr lang="en-US" sz="2300" dirty="0"/>
              <a:t> </a:t>
            </a:r>
            <a:r>
              <a:rPr lang="en-US" sz="2300" dirty="0" err="1"/>
              <a:t>στρ</a:t>
            </a:r>
            <a:r>
              <a:rPr lang="en-US" sz="2300" dirty="0"/>
              <a:t>ατηγικές για </a:t>
            </a:r>
            <a:r>
              <a:rPr lang="el-GR" sz="2300" dirty="0" smtClean="0"/>
              <a:t>τον καθορισμό </a:t>
            </a:r>
            <a:r>
              <a:rPr lang="en-US" sz="2300" dirty="0" err="1" smtClean="0"/>
              <a:t>ορίων</a:t>
            </a:r>
            <a:r>
              <a:rPr lang="en-US" sz="2300" dirty="0" smtClean="0"/>
              <a:t> </a:t>
            </a:r>
            <a:r>
              <a:rPr lang="en-US" sz="2300" dirty="0"/>
              <a:t>στην καθημερινή ζωή της </a:t>
            </a:r>
            <a:r>
              <a:rPr lang="en-US" sz="2300" dirty="0" smtClean="0"/>
              <a:t>τάξης</a:t>
            </a:r>
            <a:r>
              <a:rPr lang="el-GR" sz="2300" dirty="0" smtClean="0"/>
              <a:t>.</a:t>
            </a:r>
            <a:endParaRPr sz="2300" dirty="0"/>
          </a:p>
          <a:p>
            <a:pPr marL="601663" lvl="0" indent="-342899">
              <a:buFont typeface="Arial"/>
              <a:buChar char="•"/>
            </a:pPr>
            <a:r>
              <a:rPr lang="el-GR" sz="2300" dirty="0" smtClean="0"/>
              <a:t>Θα π</a:t>
            </a:r>
            <a:r>
              <a:rPr lang="en-US" sz="2300" dirty="0" smtClean="0"/>
              <a:t>α</a:t>
            </a:r>
            <a:r>
              <a:rPr lang="en-US" sz="2300" dirty="0" err="1" smtClean="0"/>
              <a:t>ρουσιάσουμε</a:t>
            </a:r>
            <a:r>
              <a:rPr lang="en-US" sz="2300" dirty="0" smtClean="0"/>
              <a:t> </a:t>
            </a:r>
            <a:r>
              <a:rPr lang="en-US" sz="2300" dirty="0" err="1"/>
              <a:t>το</a:t>
            </a:r>
            <a:r>
              <a:rPr lang="en-US" sz="2300" dirty="0"/>
              <a:t> </a:t>
            </a:r>
            <a:r>
              <a:rPr lang="en-US" sz="2300" dirty="0" err="1" smtClean="0"/>
              <a:t>συνεργ</a:t>
            </a:r>
            <a:r>
              <a:rPr lang="en-US" sz="2300" dirty="0"/>
              <a:t>ατικό </a:t>
            </a:r>
            <a:r>
              <a:rPr lang="en-US" sz="2300" dirty="0" smtClean="0"/>
              <a:t>εργαλείο</a:t>
            </a:r>
            <a:r>
              <a:rPr lang="el-GR" sz="2300" dirty="0" smtClean="0"/>
              <a:t> </a:t>
            </a:r>
            <a:r>
              <a:rPr lang="en-US" sz="2300" dirty="0" smtClean="0"/>
              <a:t>“Digital </a:t>
            </a:r>
            <a:r>
              <a:rPr lang="en-US" sz="2300" dirty="0"/>
              <a:t>Well-being Classroom </a:t>
            </a:r>
            <a:r>
              <a:rPr lang="en-US" sz="2300" dirty="0" smtClean="0"/>
              <a:t>Compass”. </a:t>
            </a:r>
            <a:endParaRPr sz="2300" dirty="0"/>
          </a:p>
          <a:p>
            <a:pPr marL="601663" lvl="0" indent="-342899" algn="l" rtl="0">
              <a:lnSpc>
                <a:spcPct val="90000"/>
              </a:lnSpc>
              <a:spcBef>
                <a:spcPts val="1000"/>
              </a:spcBef>
              <a:spcAft>
                <a:spcPts val="0"/>
              </a:spcAft>
              <a:buSzPts val="1800"/>
              <a:buFont typeface="Arial"/>
              <a:buChar char="•"/>
            </a:pPr>
            <a:r>
              <a:rPr lang="el-GR" sz="2300" dirty="0" smtClean="0"/>
              <a:t>Θα χ</a:t>
            </a:r>
            <a:r>
              <a:rPr lang="en-US" sz="2300" dirty="0" err="1" smtClean="0"/>
              <a:t>ρησιμο</a:t>
            </a:r>
            <a:r>
              <a:rPr lang="en-US" sz="2300" dirty="0" smtClean="0"/>
              <a:t>ποιήσ</a:t>
            </a:r>
            <a:r>
              <a:rPr lang="el-GR" sz="2300" dirty="0" err="1" smtClean="0"/>
              <a:t>ουμ</a:t>
            </a:r>
            <a:r>
              <a:rPr lang="en-US" sz="2300" dirty="0" smtClean="0"/>
              <a:t>ε </a:t>
            </a:r>
            <a:r>
              <a:rPr lang="en-US" sz="2300" dirty="0"/>
              <a:t>το Compass για να </a:t>
            </a:r>
            <a:r>
              <a:rPr lang="en-US" sz="2300" dirty="0" smtClean="0"/>
              <a:t>καθοδηγήσ</a:t>
            </a:r>
            <a:r>
              <a:rPr lang="el-GR" sz="2300" dirty="0" err="1" smtClean="0"/>
              <a:t>ουμ</a:t>
            </a:r>
            <a:r>
              <a:rPr lang="en-US" sz="2300" dirty="0" smtClean="0"/>
              <a:t>ε </a:t>
            </a:r>
            <a:r>
              <a:rPr lang="en-US" sz="2300" dirty="0"/>
              <a:t>συζητήσεις σχετικά με τις ψηφιακές συνήθειες και να </a:t>
            </a:r>
            <a:r>
              <a:rPr lang="en-US" sz="2300" dirty="0" smtClean="0"/>
              <a:t>δημιουργήσ</a:t>
            </a:r>
            <a:r>
              <a:rPr lang="el-GR" sz="2300" dirty="0" err="1" smtClean="0"/>
              <a:t>ουμε</a:t>
            </a:r>
            <a:r>
              <a:rPr lang="en-US" sz="2300" dirty="0" smtClean="0"/>
              <a:t> </a:t>
            </a:r>
            <a:r>
              <a:rPr lang="en-US" sz="2300" dirty="0"/>
              <a:t>ένα υποστηρικτικό </a:t>
            </a:r>
            <a:r>
              <a:rPr lang="en-US" sz="2300" dirty="0" smtClean="0"/>
              <a:t>κλίμα</a:t>
            </a:r>
            <a:r>
              <a:rPr lang="el-GR" sz="2300" dirty="0" smtClean="0"/>
              <a:t>.</a:t>
            </a:r>
            <a:endParaRPr sz="2300" dirty="0"/>
          </a:p>
          <a:p>
            <a:pPr marL="601663" lvl="0" indent="-342899" algn="l" rtl="0">
              <a:lnSpc>
                <a:spcPct val="90000"/>
              </a:lnSpc>
              <a:spcBef>
                <a:spcPts val="1000"/>
              </a:spcBef>
              <a:spcAft>
                <a:spcPts val="0"/>
              </a:spcAft>
              <a:buSzPts val="1800"/>
              <a:buFont typeface="Arial"/>
              <a:buChar char="•"/>
            </a:pPr>
            <a:r>
              <a:rPr lang="el-GR" sz="2300" dirty="0" smtClean="0"/>
              <a:t>Θα ε</a:t>
            </a:r>
            <a:r>
              <a:rPr lang="en-US" sz="2300" dirty="0" err="1" smtClean="0"/>
              <a:t>νσωμ</a:t>
            </a:r>
            <a:r>
              <a:rPr lang="en-US" sz="2300" dirty="0" smtClean="0"/>
              <a:t>ατώσ</a:t>
            </a:r>
            <a:r>
              <a:rPr lang="el-GR" sz="2300" dirty="0" err="1" smtClean="0"/>
              <a:t>ουμ</a:t>
            </a:r>
            <a:r>
              <a:rPr lang="en-US" sz="2300" dirty="0" smtClean="0"/>
              <a:t>ε </a:t>
            </a:r>
            <a:r>
              <a:rPr lang="en-US" sz="2300" dirty="0"/>
              <a:t>παρεμβάσεις βασισμένες στο μοντέλο PERMA για να βοηθήσετε </a:t>
            </a:r>
            <a:r>
              <a:rPr lang="en-US" sz="2300" dirty="0" smtClean="0"/>
              <a:t>τους</a:t>
            </a:r>
            <a:r>
              <a:rPr lang="el-GR" sz="2300" dirty="0" smtClean="0"/>
              <a:t>/τις</a:t>
            </a:r>
            <a:r>
              <a:rPr lang="en-US" sz="2300" dirty="0" smtClean="0"/>
              <a:t> </a:t>
            </a:r>
            <a:r>
              <a:rPr lang="el-GR" sz="2300" dirty="0" smtClean="0"/>
              <a:t>μαθητές/-</a:t>
            </a:r>
            <a:r>
              <a:rPr lang="el-GR" sz="2300" dirty="0" err="1" smtClean="0"/>
              <a:t>τριες</a:t>
            </a:r>
            <a:r>
              <a:rPr lang="en-US" sz="2300" dirty="0" smtClean="0"/>
              <a:t> </a:t>
            </a:r>
            <a:r>
              <a:rPr lang="en-US" sz="2300" dirty="0"/>
              <a:t>να αναπ</a:t>
            </a:r>
            <a:r>
              <a:rPr lang="en-US" sz="2300" dirty="0" err="1"/>
              <a:t>τύξουν</a:t>
            </a:r>
            <a:r>
              <a:rPr lang="en-US" sz="2300" dirty="0"/>
              <a:t> β</a:t>
            </a:r>
            <a:r>
              <a:rPr lang="en-US" sz="2300" dirty="0" err="1"/>
              <a:t>ιώσιμες</a:t>
            </a:r>
            <a:r>
              <a:rPr lang="en-US" sz="2300" dirty="0"/>
              <a:t>, </a:t>
            </a:r>
            <a:r>
              <a:rPr lang="en-US" sz="2300" dirty="0" err="1"/>
              <a:t>υγιείς</a:t>
            </a:r>
            <a:r>
              <a:rPr lang="en-US" sz="2300" dirty="0"/>
              <a:t> </a:t>
            </a:r>
            <a:r>
              <a:rPr lang="en-US" sz="2300" dirty="0" err="1"/>
              <a:t>ψηφι</a:t>
            </a:r>
            <a:r>
              <a:rPr lang="en-US" sz="2300" dirty="0"/>
              <a:t>ακές </a:t>
            </a:r>
            <a:r>
              <a:rPr lang="en-US" sz="2300" dirty="0" smtClean="0"/>
              <a:t>συμπεριφορές</a:t>
            </a:r>
            <a:r>
              <a:rPr lang="el-GR" sz="2300" dirty="0" smtClean="0"/>
              <a:t>.</a:t>
            </a:r>
            <a:endParaRPr sz="2300"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23725671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a:t>Τι </a:t>
            </a:r>
            <a:r>
              <a:rPr lang="el-GR" b="1" dirty="0" smtClean="0"/>
              <a:t>Ε</a:t>
            </a:r>
            <a:r>
              <a:rPr lang="en-US" b="1" dirty="0" err="1" smtClean="0"/>
              <a:t>ίν</a:t>
            </a:r>
            <a:r>
              <a:rPr lang="en-US" b="1" dirty="0" smtClean="0"/>
              <a:t>αι </a:t>
            </a:r>
            <a:r>
              <a:rPr lang="en-US" b="1" dirty="0"/>
              <a:t>τα </a:t>
            </a:r>
            <a:r>
              <a:rPr lang="el-GR" b="1" dirty="0" err="1"/>
              <a:t>Ψ</a:t>
            </a:r>
            <a:r>
              <a:rPr lang="en-US" b="1" dirty="0" err="1" smtClean="0"/>
              <a:t>ηφι</a:t>
            </a:r>
            <a:r>
              <a:rPr lang="en-US" b="1" dirty="0" smtClean="0"/>
              <a:t>ακά </a:t>
            </a:r>
            <a:r>
              <a:rPr lang="el-GR" b="1" dirty="0"/>
              <a:t>Ό</a:t>
            </a:r>
            <a:r>
              <a:rPr lang="en-US" b="1" dirty="0" err="1" smtClean="0"/>
              <a:t>ρι</a:t>
            </a:r>
            <a:r>
              <a:rPr lang="en-US" b="1" dirty="0" smtClean="0"/>
              <a:t>α</a:t>
            </a:r>
            <a:r>
              <a:rPr lang="en-US" b="1" dirty="0"/>
              <a:t>;</a:t>
            </a:r>
            <a:endParaRPr dirty="0"/>
          </a:p>
        </p:txBody>
      </p:sp>
      <p:grpSp>
        <p:nvGrpSpPr>
          <p:cNvPr id="507" name="Google Shape;507;p76"/>
          <p:cNvGrpSpPr/>
          <p:nvPr/>
        </p:nvGrpSpPr>
        <p:grpSpPr>
          <a:xfrm>
            <a:off x="902043" y="1396892"/>
            <a:ext cx="10639167" cy="4740861"/>
            <a:chOff x="0" y="578"/>
            <a:chExt cx="10639167" cy="4740861"/>
          </a:xfrm>
        </p:grpSpPr>
        <p:cxnSp>
          <p:nvCxnSpPr>
            <p:cNvPr id="508" name="Google Shape;508;p76"/>
            <p:cNvCxnSpPr/>
            <p:nvPr/>
          </p:nvCxnSpPr>
          <p:spPr>
            <a:xfrm>
              <a:off x="0" y="578"/>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09" name="Google Shape;509;p76"/>
            <p:cNvSpPr/>
            <p:nvPr/>
          </p:nvSpPr>
          <p:spPr>
            <a:xfrm>
              <a:off x="0" y="578"/>
              <a:ext cx="10639167" cy="677265"/>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0" name="Google Shape;510;p76"/>
            <p:cNvSpPr txBox="1"/>
            <p:nvPr/>
          </p:nvSpPr>
          <p:spPr>
            <a:xfrm>
              <a:off x="0" y="578"/>
              <a:ext cx="10639167" cy="677265"/>
            </a:xfrm>
            <a:prstGeom prst="rect">
              <a:avLst/>
            </a:prstGeom>
            <a:noFill/>
            <a:ln>
              <a:noFill/>
            </a:ln>
          </p:spPr>
          <p:txBody>
            <a:bodyPr spcFirstLastPara="1" wrap="square" lIns="76200" tIns="76200" rIns="76200" bIns="76200" anchor="t" anchorCtr="0">
              <a:noAutofit/>
            </a:bodyPr>
            <a:lstStyle/>
            <a:p>
              <a:pPr>
                <a:lnSpc>
                  <a:spcPct val="90000"/>
                </a:lnSpc>
                <a:buClr>
                  <a:srgbClr val="000000"/>
                </a:buClr>
                <a:buSzPts val="2000"/>
                <a:buFont typeface="Arial"/>
                <a:buNone/>
              </a:pPr>
              <a:r>
                <a:rPr lang="en-US" kern="0" dirty="0" err="1">
                  <a:solidFill>
                    <a:srgbClr val="000000"/>
                  </a:solidFill>
                  <a:ea typeface="Arial"/>
                  <a:cs typeface="Arial"/>
                  <a:sym typeface="Arial"/>
                </a:rPr>
                <a:t>Προσω</a:t>
              </a:r>
              <a:r>
                <a:rPr lang="en-US" kern="0" dirty="0">
                  <a:solidFill>
                    <a:srgbClr val="000000"/>
                  </a:solidFill>
                  <a:ea typeface="Arial"/>
                  <a:cs typeface="Arial"/>
                  <a:sym typeface="Arial"/>
                </a:rPr>
                <a:t>πικά και επαγγελματικά όρια που καθοδηγούν τον τρόπο, </a:t>
              </a:r>
              <a:r>
                <a:rPr lang="en-US" kern="0" dirty="0" smtClean="0">
                  <a:solidFill>
                    <a:srgbClr val="000000"/>
                  </a:solidFill>
                  <a:ea typeface="Arial"/>
                  <a:cs typeface="Arial"/>
                  <a:sym typeface="Arial"/>
                </a:rPr>
                <a:t>το</a:t>
              </a:r>
              <a:r>
                <a:rPr lang="el-GR" kern="0" dirty="0" smtClean="0">
                  <a:solidFill>
                    <a:srgbClr val="000000"/>
                  </a:solidFill>
                  <a:ea typeface="Arial"/>
                  <a:cs typeface="Arial"/>
                  <a:sym typeface="Arial"/>
                </a:rPr>
                <a:t>ν</a:t>
              </a:r>
              <a:r>
                <a:rPr lang="en-US" kern="0" dirty="0" smtClean="0">
                  <a:solidFill>
                    <a:srgbClr val="000000"/>
                  </a:solidFill>
                  <a:ea typeface="Arial"/>
                  <a:cs typeface="Arial"/>
                  <a:sym typeface="Arial"/>
                </a:rPr>
                <a:t> </a:t>
              </a:r>
              <a:r>
                <a:rPr lang="en-US" kern="0" dirty="0">
                  <a:solidFill>
                    <a:srgbClr val="000000"/>
                  </a:solidFill>
                  <a:ea typeface="Arial"/>
                  <a:cs typeface="Arial"/>
                  <a:sym typeface="Arial"/>
                </a:rPr>
                <a:t>χρόνο και τον λόγο για τον οποίο χρησιμοποιούμε την </a:t>
              </a:r>
              <a:r>
                <a:rPr lang="en-US" kern="0" dirty="0" smtClean="0">
                  <a:solidFill>
                    <a:srgbClr val="000000"/>
                  </a:solidFill>
                  <a:ea typeface="Arial"/>
                  <a:cs typeface="Arial"/>
                  <a:sym typeface="Arial"/>
                </a:rPr>
                <a:t>τεχνολογία</a:t>
              </a:r>
              <a:r>
                <a:rPr lang="el-GR" kern="0" dirty="0" smtClean="0">
                  <a:solidFill>
                    <a:srgbClr val="000000"/>
                  </a:solidFill>
                  <a:ea typeface="Arial"/>
                  <a:cs typeface="Arial"/>
                  <a:sym typeface="Arial"/>
                </a:rPr>
                <a:t>.</a:t>
              </a:r>
              <a:endParaRPr kern="0" dirty="0">
                <a:solidFill>
                  <a:srgbClr val="000000"/>
                </a:solidFill>
                <a:ea typeface="Arial"/>
                <a:cs typeface="Arial"/>
                <a:sym typeface="Arial"/>
              </a:endParaRPr>
            </a:p>
          </p:txBody>
        </p:sp>
        <p:cxnSp>
          <p:nvCxnSpPr>
            <p:cNvPr id="511" name="Google Shape;511;p76"/>
            <p:cNvCxnSpPr/>
            <p:nvPr/>
          </p:nvCxnSpPr>
          <p:spPr>
            <a:xfrm>
              <a:off x="0" y="677844"/>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12" name="Google Shape;512;p76"/>
            <p:cNvSpPr/>
            <p:nvPr/>
          </p:nvSpPr>
          <p:spPr>
            <a:xfrm>
              <a:off x="0" y="677844"/>
              <a:ext cx="10639167" cy="677265"/>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3" name="Google Shape;513;p76"/>
            <p:cNvSpPr txBox="1"/>
            <p:nvPr/>
          </p:nvSpPr>
          <p:spPr>
            <a:xfrm>
              <a:off x="0" y="677844"/>
              <a:ext cx="10639167" cy="677265"/>
            </a:xfrm>
            <a:prstGeom prst="rect">
              <a:avLst/>
            </a:prstGeom>
            <a:noFill/>
            <a:ln>
              <a:noFill/>
            </a:ln>
          </p:spPr>
          <p:txBody>
            <a:bodyPr spcFirstLastPara="1" wrap="square" lIns="76200" tIns="76200" rIns="76200" bIns="76200" anchor="t" anchorCtr="0">
              <a:noAutofit/>
            </a:bodyPr>
            <a:lstStyle/>
            <a:p>
              <a:pPr>
                <a:lnSpc>
                  <a:spcPct val="90000"/>
                </a:lnSpc>
                <a:buClr>
                  <a:srgbClr val="000000"/>
                </a:buClr>
                <a:buSzPts val="2000"/>
                <a:buFont typeface="Arial"/>
                <a:buNone/>
              </a:pPr>
              <a:r>
                <a:rPr lang="en-US" kern="0" dirty="0" err="1">
                  <a:solidFill>
                    <a:srgbClr val="000000"/>
                  </a:solidFill>
                  <a:ea typeface="Arial"/>
                  <a:cs typeface="Arial"/>
                  <a:sym typeface="Arial"/>
                </a:rPr>
                <a:t>Βοηθούν</a:t>
              </a:r>
              <a:r>
                <a:rPr lang="en-US" kern="0" dirty="0">
                  <a:solidFill>
                    <a:srgbClr val="000000"/>
                  </a:solidFill>
                  <a:ea typeface="Arial"/>
                  <a:cs typeface="Arial"/>
                  <a:sym typeface="Arial"/>
                </a:rPr>
                <a:t> </a:t>
              </a:r>
              <a:r>
                <a:rPr lang="en-US" kern="0" dirty="0" err="1">
                  <a:solidFill>
                    <a:srgbClr val="000000"/>
                  </a:solidFill>
                  <a:ea typeface="Arial"/>
                  <a:cs typeface="Arial"/>
                  <a:sym typeface="Arial"/>
                </a:rPr>
                <a:t>στη</a:t>
              </a:r>
              <a:r>
                <a:rPr lang="en-US" kern="0" dirty="0">
                  <a:solidFill>
                    <a:srgbClr val="000000"/>
                  </a:solidFill>
                  <a:ea typeface="Arial"/>
                  <a:cs typeface="Arial"/>
                  <a:sym typeface="Arial"/>
                </a:rPr>
                <a:t> </a:t>
              </a:r>
              <a:r>
                <a:rPr lang="en-US" kern="0" dirty="0" err="1">
                  <a:solidFill>
                    <a:srgbClr val="000000"/>
                  </a:solidFill>
                  <a:ea typeface="Arial"/>
                  <a:cs typeface="Arial"/>
                  <a:sym typeface="Arial"/>
                </a:rPr>
                <a:t>ρύθμιση</a:t>
              </a:r>
              <a:r>
                <a:rPr lang="en-US" kern="0" dirty="0">
                  <a:solidFill>
                    <a:srgbClr val="000000"/>
                  </a:solidFill>
                  <a:ea typeface="Arial"/>
                  <a:cs typeface="Arial"/>
                  <a:sym typeface="Arial"/>
                </a:rPr>
                <a:t> </a:t>
              </a:r>
              <a:r>
                <a:rPr lang="en-US" kern="0" dirty="0" err="1">
                  <a:solidFill>
                    <a:srgbClr val="000000"/>
                  </a:solidFill>
                  <a:ea typeface="Arial"/>
                  <a:cs typeface="Arial"/>
                  <a:sym typeface="Arial"/>
                </a:rPr>
                <a:t>της</a:t>
              </a:r>
              <a:r>
                <a:rPr lang="en-US" kern="0" dirty="0">
                  <a:solidFill>
                    <a:srgbClr val="000000"/>
                  </a:solidFill>
                  <a:ea typeface="Arial"/>
                  <a:cs typeface="Arial"/>
                  <a:sym typeface="Arial"/>
                </a:rPr>
                <a:t> επ</a:t>
              </a:r>
              <a:r>
                <a:rPr lang="en-US" kern="0" dirty="0" err="1">
                  <a:solidFill>
                    <a:srgbClr val="000000"/>
                  </a:solidFill>
                  <a:ea typeface="Arial"/>
                  <a:cs typeface="Arial"/>
                  <a:sym typeface="Arial"/>
                </a:rPr>
                <a:t>ικοινωνί</a:t>
              </a:r>
              <a:r>
                <a:rPr lang="en-US" kern="0" dirty="0">
                  <a:solidFill>
                    <a:srgbClr val="000000"/>
                  </a:solidFill>
                  <a:ea typeface="Arial"/>
                  <a:cs typeface="Arial"/>
                  <a:sym typeface="Arial"/>
                </a:rPr>
                <a:t>ας, της χρήσης συσκευών και των διαδικτυακών </a:t>
              </a:r>
              <a:r>
                <a:rPr lang="en-US" kern="0" dirty="0" smtClean="0">
                  <a:solidFill>
                    <a:srgbClr val="000000"/>
                  </a:solidFill>
                  <a:ea typeface="Arial"/>
                  <a:cs typeface="Arial"/>
                  <a:sym typeface="Arial"/>
                </a:rPr>
                <a:t>αλληλεπιδράσεων</a:t>
              </a:r>
              <a:r>
                <a:rPr lang="el-GR" kern="0" dirty="0" smtClean="0">
                  <a:solidFill>
                    <a:srgbClr val="000000"/>
                  </a:solidFill>
                  <a:ea typeface="Arial"/>
                  <a:cs typeface="Arial"/>
                  <a:sym typeface="Arial"/>
                </a:rPr>
                <a:t>.</a:t>
              </a:r>
              <a:endParaRPr kern="0" dirty="0">
                <a:solidFill>
                  <a:srgbClr val="000000"/>
                </a:solidFill>
                <a:ea typeface="Arial"/>
                <a:cs typeface="Arial"/>
                <a:sym typeface="Arial"/>
              </a:endParaRPr>
            </a:p>
          </p:txBody>
        </p:sp>
        <p:cxnSp>
          <p:nvCxnSpPr>
            <p:cNvPr id="514" name="Google Shape;514;p76"/>
            <p:cNvCxnSpPr/>
            <p:nvPr/>
          </p:nvCxnSpPr>
          <p:spPr>
            <a:xfrm>
              <a:off x="0" y="1355110"/>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15" name="Google Shape;515;p76"/>
            <p:cNvSpPr/>
            <p:nvPr/>
          </p:nvSpPr>
          <p:spPr>
            <a:xfrm>
              <a:off x="0" y="1355110"/>
              <a:ext cx="10639167" cy="677265"/>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6" name="Google Shape;516;p76"/>
            <p:cNvSpPr txBox="1"/>
            <p:nvPr/>
          </p:nvSpPr>
          <p:spPr>
            <a:xfrm>
              <a:off x="0" y="1355110"/>
              <a:ext cx="10639167" cy="677265"/>
            </a:xfrm>
            <a:prstGeom prst="rect">
              <a:avLst/>
            </a:prstGeom>
            <a:noFill/>
            <a:ln>
              <a:noFill/>
            </a:ln>
          </p:spPr>
          <p:txBody>
            <a:bodyPr spcFirstLastPara="1" wrap="square" lIns="76200" tIns="76200" rIns="76200" bIns="76200" anchor="t" anchorCtr="0">
              <a:noAutofit/>
            </a:bodyPr>
            <a:lstStyle/>
            <a:p>
              <a:pPr>
                <a:lnSpc>
                  <a:spcPct val="90000"/>
                </a:lnSpc>
                <a:buClr>
                  <a:srgbClr val="000000"/>
                </a:buClr>
                <a:buSzPts val="2000"/>
                <a:buFont typeface="Arial"/>
                <a:buNone/>
              </a:pPr>
              <a:r>
                <a:rPr lang="en-US" kern="0" dirty="0">
                  <a:solidFill>
                    <a:srgbClr val="000000"/>
                  </a:solidFill>
                  <a:ea typeface="Arial"/>
                  <a:cs typeface="Arial"/>
                  <a:sym typeface="Arial"/>
                </a:rPr>
                <a:t>Επ</a:t>
              </a:r>
              <a:r>
                <a:rPr lang="en-US" kern="0" dirty="0" err="1">
                  <a:solidFill>
                    <a:srgbClr val="000000"/>
                  </a:solidFill>
                  <a:ea typeface="Arial"/>
                  <a:cs typeface="Arial"/>
                  <a:sym typeface="Arial"/>
                </a:rPr>
                <a:t>εκτείνουν</a:t>
              </a:r>
              <a:r>
                <a:rPr lang="en-US" kern="0" dirty="0">
                  <a:solidFill>
                    <a:srgbClr val="000000"/>
                  </a:solidFill>
                  <a:ea typeface="Arial"/>
                  <a:cs typeface="Arial"/>
                  <a:sym typeface="Arial"/>
                </a:rPr>
                <a:t> τα </a:t>
              </a:r>
              <a:r>
                <a:rPr lang="en-US" kern="0" dirty="0" err="1">
                  <a:solidFill>
                    <a:srgbClr val="000000"/>
                  </a:solidFill>
                  <a:ea typeface="Arial"/>
                  <a:cs typeface="Arial"/>
                  <a:sym typeface="Arial"/>
                </a:rPr>
                <a:t>συν</a:t>
              </a:r>
              <a:r>
                <a:rPr lang="en-US" kern="0" dirty="0">
                  <a:solidFill>
                    <a:srgbClr val="000000"/>
                  </a:solidFill>
                  <a:ea typeface="Arial"/>
                  <a:cs typeface="Arial"/>
                  <a:sym typeface="Arial"/>
                </a:rPr>
                <a:t>αισθηματικά και ψυχολογικά όρια στον ψηφιακό </a:t>
              </a:r>
              <a:r>
                <a:rPr lang="en-US" kern="0" dirty="0" smtClean="0">
                  <a:solidFill>
                    <a:srgbClr val="000000"/>
                  </a:solidFill>
                  <a:ea typeface="Arial"/>
                  <a:cs typeface="Arial"/>
                  <a:sym typeface="Arial"/>
                </a:rPr>
                <a:t>χώρο</a:t>
              </a:r>
              <a:r>
                <a:rPr lang="el-GR" kern="0" dirty="0" smtClean="0">
                  <a:solidFill>
                    <a:srgbClr val="000000"/>
                  </a:solidFill>
                  <a:ea typeface="Arial"/>
                  <a:cs typeface="Arial"/>
                  <a:sym typeface="Arial"/>
                </a:rPr>
                <a:t>.</a:t>
              </a:r>
              <a:endParaRPr kern="0" dirty="0">
                <a:solidFill>
                  <a:srgbClr val="000000"/>
                </a:solidFill>
                <a:ea typeface="Arial"/>
                <a:cs typeface="Arial"/>
                <a:sym typeface="Arial"/>
              </a:endParaRPr>
            </a:p>
          </p:txBody>
        </p:sp>
        <p:cxnSp>
          <p:nvCxnSpPr>
            <p:cNvPr id="517" name="Google Shape;517;p76"/>
            <p:cNvCxnSpPr/>
            <p:nvPr/>
          </p:nvCxnSpPr>
          <p:spPr>
            <a:xfrm>
              <a:off x="0" y="2032376"/>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18" name="Google Shape;518;p76"/>
            <p:cNvSpPr/>
            <p:nvPr/>
          </p:nvSpPr>
          <p:spPr>
            <a:xfrm>
              <a:off x="0" y="2032376"/>
              <a:ext cx="10639167" cy="677265"/>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9" name="Google Shape;519;p76"/>
            <p:cNvSpPr txBox="1"/>
            <p:nvPr/>
          </p:nvSpPr>
          <p:spPr>
            <a:xfrm>
              <a:off x="0" y="2032376"/>
              <a:ext cx="10639167" cy="677265"/>
            </a:xfrm>
            <a:prstGeom prst="rect">
              <a:avLst/>
            </a:prstGeom>
            <a:noFill/>
            <a:ln>
              <a:noFill/>
            </a:ln>
          </p:spPr>
          <p:txBody>
            <a:bodyPr spcFirstLastPara="1" wrap="square" lIns="76200" tIns="76200" rIns="76200" bIns="76200" anchor="t" anchorCtr="0">
              <a:noAutofit/>
            </a:bodyPr>
            <a:lstStyle/>
            <a:p>
              <a:pPr>
                <a:lnSpc>
                  <a:spcPct val="90000"/>
                </a:lnSpc>
                <a:buClr>
                  <a:srgbClr val="000000"/>
                </a:buClr>
                <a:buSzPts val="2000"/>
                <a:buFont typeface="Arial"/>
                <a:buNone/>
              </a:pPr>
              <a:r>
                <a:rPr lang="en-US" kern="0" dirty="0" err="1">
                  <a:solidFill>
                    <a:srgbClr val="000000"/>
                  </a:solidFill>
                  <a:ea typeface="Arial"/>
                  <a:cs typeface="Arial"/>
                  <a:sym typeface="Arial"/>
                </a:rPr>
                <a:t>Δι</a:t>
              </a:r>
              <a:r>
                <a:rPr lang="en-US" kern="0" dirty="0">
                  <a:solidFill>
                    <a:srgbClr val="000000"/>
                  </a:solidFill>
                  <a:ea typeface="Arial"/>
                  <a:cs typeface="Arial"/>
                  <a:sym typeface="Arial"/>
                </a:rPr>
                <a:t>αμορφώνουν τη διαθεσιμότητα, την αποδεκτή ψηφιακή συμπεριφορά και τη διαχείριση της </a:t>
              </a:r>
              <a:r>
                <a:rPr lang="en-US" kern="0" dirty="0" smtClean="0">
                  <a:solidFill>
                    <a:srgbClr val="000000"/>
                  </a:solidFill>
                  <a:ea typeface="Arial"/>
                  <a:cs typeface="Arial"/>
                  <a:sym typeface="Arial"/>
                </a:rPr>
                <a:t>προσοχής</a:t>
              </a:r>
              <a:r>
                <a:rPr lang="el-GR" kern="0" dirty="0" smtClean="0">
                  <a:solidFill>
                    <a:srgbClr val="000000"/>
                  </a:solidFill>
                  <a:ea typeface="Arial"/>
                  <a:cs typeface="Arial"/>
                  <a:sym typeface="Arial"/>
                </a:rPr>
                <a:t>.</a:t>
              </a:r>
              <a:r>
                <a:rPr lang="en-US" kern="0" dirty="0" smtClean="0">
                  <a:solidFill>
                    <a:srgbClr val="000000"/>
                  </a:solidFill>
                  <a:ea typeface="Arial"/>
                  <a:cs typeface="Arial"/>
                  <a:sym typeface="Arial"/>
                </a:rPr>
                <a:t> μας</a:t>
              </a:r>
              <a:r>
                <a:rPr lang="el-GR" kern="0" dirty="0" smtClean="0">
                  <a:solidFill>
                    <a:srgbClr val="000000"/>
                  </a:solidFill>
                  <a:ea typeface="Arial"/>
                  <a:cs typeface="Arial"/>
                  <a:sym typeface="Arial"/>
                </a:rPr>
                <a:t>.</a:t>
              </a:r>
              <a:endParaRPr kern="0" dirty="0">
                <a:solidFill>
                  <a:srgbClr val="000000"/>
                </a:solidFill>
                <a:ea typeface="Arial"/>
                <a:cs typeface="Arial"/>
                <a:sym typeface="Arial"/>
              </a:endParaRPr>
            </a:p>
          </p:txBody>
        </p:sp>
        <p:cxnSp>
          <p:nvCxnSpPr>
            <p:cNvPr id="520" name="Google Shape;520;p76"/>
            <p:cNvCxnSpPr/>
            <p:nvPr/>
          </p:nvCxnSpPr>
          <p:spPr>
            <a:xfrm>
              <a:off x="0" y="2709642"/>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21" name="Google Shape;521;p76"/>
            <p:cNvSpPr/>
            <p:nvPr/>
          </p:nvSpPr>
          <p:spPr>
            <a:xfrm>
              <a:off x="0" y="2709642"/>
              <a:ext cx="10639167" cy="677265"/>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2" name="Google Shape;522;p76"/>
            <p:cNvSpPr txBox="1"/>
            <p:nvPr/>
          </p:nvSpPr>
          <p:spPr>
            <a:xfrm>
              <a:off x="0" y="2709642"/>
              <a:ext cx="10639167" cy="677265"/>
            </a:xfrm>
            <a:prstGeom prst="rect">
              <a:avLst/>
            </a:prstGeom>
            <a:noFill/>
            <a:ln>
              <a:noFill/>
            </a:ln>
          </p:spPr>
          <p:txBody>
            <a:bodyPr spcFirstLastPara="1" wrap="square" lIns="76200" tIns="76200" rIns="76200" bIns="76200" anchor="t" anchorCtr="0">
              <a:noAutofit/>
            </a:bodyPr>
            <a:lstStyle/>
            <a:p>
              <a:pPr>
                <a:lnSpc>
                  <a:spcPct val="90000"/>
                </a:lnSpc>
                <a:buClr>
                  <a:srgbClr val="000000"/>
                </a:buClr>
                <a:buSzPts val="2000"/>
                <a:buFont typeface="Arial"/>
                <a:buNone/>
              </a:pPr>
              <a:r>
                <a:rPr lang="en-US" kern="0" dirty="0" err="1">
                  <a:solidFill>
                    <a:srgbClr val="000000"/>
                  </a:solidFill>
                  <a:ea typeface="Arial"/>
                  <a:cs typeface="Arial"/>
                  <a:sym typeface="Arial"/>
                </a:rPr>
                <a:t>Γι</a:t>
              </a:r>
              <a:r>
                <a:rPr lang="en-US" kern="0" dirty="0">
                  <a:solidFill>
                    <a:srgbClr val="000000"/>
                  </a:solidFill>
                  <a:ea typeface="Arial"/>
                  <a:cs typeface="Arial"/>
                  <a:sym typeface="Arial"/>
                </a:rPr>
                <a:t>α </a:t>
              </a:r>
              <a:r>
                <a:rPr lang="el-GR" kern="0" dirty="0" smtClean="0">
                  <a:solidFill>
                    <a:srgbClr val="000000"/>
                  </a:solidFill>
                  <a:ea typeface="Arial"/>
                  <a:cs typeface="Arial"/>
                  <a:sym typeface="Arial"/>
                </a:rPr>
                <a:t>τους/τις εκπαιδευτικούς</a:t>
              </a:r>
              <a:r>
                <a:rPr lang="en-US" kern="0" dirty="0" smtClean="0">
                  <a:solidFill>
                    <a:srgbClr val="000000"/>
                  </a:solidFill>
                  <a:ea typeface="Arial"/>
                  <a:cs typeface="Arial"/>
                  <a:sym typeface="Arial"/>
                </a:rPr>
                <a:t>: </a:t>
              </a:r>
              <a:r>
                <a:rPr lang="en-US" kern="0" dirty="0">
                  <a:solidFill>
                    <a:srgbClr val="000000"/>
                  </a:solidFill>
                  <a:ea typeface="Arial"/>
                  <a:cs typeface="Arial"/>
                  <a:sym typeface="Arial"/>
                </a:rPr>
                <a:t>π</a:t>
              </a:r>
              <a:r>
                <a:rPr lang="en-US" kern="0" dirty="0" err="1">
                  <a:solidFill>
                    <a:srgbClr val="000000"/>
                  </a:solidFill>
                  <a:ea typeface="Arial"/>
                  <a:cs typeface="Arial"/>
                  <a:sym typeface="Arial"/>
                </a:rPr>
                <a:t>εριλ</a:t>
              </a:r>
              <a:r>
                <a:rPr lang="en-US" kern="0" dirty="0">
                  <a:solidFill>
                    <a:srgbClr val="000000"/>
                  </a:solidFill>
                  <a:ea typeface="Arial"/>
                  <a:cs typeface="Arial"/>
                  <a:sym typeface="Arial"/>
                </a:rPr>
                <a:t>αμβάνουν τη διαχείριση των μηνυμάτων εκτός ωραρίου, του ψηφιακού φόρτου εργασίας και της επικάλυψης επαγγελματικών και προσωπικών </a:t>
              </a:r>
              <a:r>
                <a:rPr lang="en-US" kern="0" dirty="0" smtClean="0">
                  <a:solidFill>
                    <a:srgbClr val="000000"/>
                  </a:solidFill>
                  <a:ea typeface="Arial"/>
                  <a:cs typeface="Arial"/>
                  <a:sym typeface="Arial"/>
                </a:rPr>
                <a:t>θεμάτων</a:t>
              </a:r>
              <a:r>
                <a:rPr lang="el-GR" kern="0" dirty="0" smtClean="0">
                  <a:solidFill>
                    <a:srgbClr val="000000"/>
                  </a:solidFill>
                  <a:ea typeface="Arial"/>
                  <a:cs typeface="Arial"/>
                  <a:sym typeface="Arial"/>
                </a:rPr>
                <a:t>.</a:t>
              </a:r>
              <a:endParaRPr kern="0" dirty="0">
                <a:solidFill>
                  <a:srgbClr val="000000"/>
                </a:solidFill>
                <a:ea typeface="Arial"/>
                <a:cs typeface="Arial"/>
                <a:sym typeface="Arial"/>
              </a:endParaRPr>
            </a:p>
          </p:txBody>
        </p:sp>
        <p:cxnSp>
          <p:nvCxnSpPr>
            <p:cNvPr id="523" name="Google Shape;523;p76"/>
            <p:cNvCxnSpPr/>
            <p:nvPr/>
          </p:nvCxnSpPr>
          <p:spPr>
            <a:xfrm>
              <a:off x="0" y="3386908"/>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24" name="Google Shape;524;p76"/>
            <p:cNvSpPr/>
            <p:nvPr/>
          </p:nvSpPr>
          <p:spPr>
            <a:xfrm>
              <a:off x="0" y="3386908"/>
              <a:ext cx="10639167" cy="677265"/>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5" name="Google Shape;525;p76"/>
            <p:cNvSpPr txBox="1"/>
            <p:nvPr/>
          </p:nvSpPr>
          <p:spPr>
            <a:xfrm>
              <a:off x="0" y="3386908"/>
              <a:ext cx="10639167" cy="677265"/>
            </a:xfrm>
            <a:prstGeom prst="rect">
              <a:avLst/>
            </a:prstGeom>
            <a:noFill/>
            <a:ln>
              <a:noFill/>
            </a:ln>
          </p:spPr>
          <p:txBody>
            <a:bodyPr spcFirstLastPara="1" wrap="square" lIns="76200" tIns="76200" rIns="76200" bIns="76200" anchor="t" anchorCtr="0">
              <a:noAutofit/>
            </a:bodyPr>
            <a:lstStyle/>
            <a:p>
              <a:pPr>
                <a:lnSpc>
                  <a:spcPct val="90000"/>
                </a:lnSpc>
                <a:buClr>
                  <a:srgbClr val="000000"/>
                </a:buClr>
                <a:buSzPts val="2000"/>
                <a:buFont typeface="Arial"/>
                <a:buNone/>
              </a:pPr>
              <a:r>
                <a:rPr lang="en-US" kern="0" dirty="0" err="1">
                  <a:solidFill>
                    <a:srgbClr val="000000"/>
                  </a:solidFill>
                  <a:ea typeface="Arial"/>
                  <a:cs typeface="Arial"/>
                  <a:sym typeface="Arial"/>
                </a:rPr>
                <a:t>Στόχος</a:t>
              </a:r>
              <a:r>
                <a:rPr lang="en-US" kern="0" dirty="0">
                  <a:solidFill>
                    <a:srgbClr val="000000"/>
                  </a:solidFill>
                  <a:ea typeface="Arial"/>
                  <a:cs typeface="Arial"/>
                  <a:sym typeface="Arial"/>
                </a:rPr>
                <a:t> είναι η </a:t>
              </a:r>
              <a:r>
                <a:rPr lang="en-US" kern="0" dirty="0" err="1">
                  <a:solidFill>
                    <a:srgbClr val="000000"/>
                  </a:solidFill>
                  <a:ea typeface="Arial"/>
                  <a:cs typeface="Arial"/>
                  <a:sym typeface="Arial"/>
                </a:rPr>
                <a:t>σκό</a:t>
              </a:r>
              <a:r>
                <a:rPr lang="en-US" kern="0" dirty="0">
                  <a:solidFill>
                    <a:srgbClr val="000000"/>
                  </a:solidFill>
                  <a:ea typeface="Arial"/>
                  <a:cs typeface="Arial"/>
                  <a:sym typeface="Arial"/>
                </a:rPr>
                <a:t>πιμη χρήση της τεχνολογίας, όχι η αποφυγή </a:t>
              </a:r>
              <a:r>
                <a:rPr lang="en-US" kern="0" dirty="0" smtClean="0">
                  <a:solidFill>
                    <a:srgbClr val="000000"/>
                  </a:solidFill>
                  <a:ea typeface="Arial"/>
                  <a:cs typeface="Arial"/>
                  <a:sym typeface="Arial"/>
                </a:rPr>
                <a:t>της</a:t>
              </a:r>
              <a:r>
                <a:rPr lang="el-GR" kern="0" dirty="0" smtClean="0">
                  <a:solidFill>
                    <a:srgbClr val="000000"/>
                  </a:solidFill>
                  <a:ea typeface="Arial"/>
                  <a:cs typeface="Arial"/>
                  <a:sym typeface="Arial"/>
                </a:rPr>
                <a:t>.</a:t>
              </a:r>
              <a:endParaRPr kern="0" dirty="0">
                <a:solidFill>
                  <a:srgbClr val="000000"/>
                </a:solidFill>
                <a:ea typeface="Arial"/>
                <a:cs typeface="Arial"/>
                <a:sym typeface="Arial"/>
              </a:endParaRPr>
            </a:p>
          </p:txBody>
        </p:sp>
        <p:cxnSp>
          <p:nvCxnSpPr>
            <p:cNvPr id="526" name="Google Shape;526;p76"/>
            <p:cNvCxnSpPr/>
            <p:nvPr/>
          </p:nvCxnSpPr>
          <p:spPr>
            <a:xfrm>
              <a:off x="0" y="4064174"/>
              <a:ext cx="10639167" cy="0"/>
            </a:xfrm>
            <a:prstGeom prst="straightConnector1">
              <a:avLst/>
            </a:prstGeom>
            <a:solidFill>
              <a:schemeClr val="lt1"/>
            </a:solidFill>
            <a:ln w="25400" cap="flat" cmpd="sng">
              <a:solidFill>
                <a:srgbClr val="9977E5"/>
              </a:solidFill>
              <a:prstDash val="solid"/>
              <a:round/>
              <a:headEnd type="none" w="sm" len="sm"/>
              <a:tailEnd type="none" w="sm" len="sm"/>
            </a:ln>
          </p:spPr>
        </p:cxnSp>
        <p:sp>
          <p:nvSpPr>
            <p:cNvPr id="527" name="Google Shape;527;p76"/>
            <p:cNvSpPr/>
            <p:nvPr/>
          </p:nvSpPr>
          <p:spPr>
            <a:xfrm>
              <a:off x="0" y="4064174"/>
              <a:ext cx="10639167" cy="677265"/>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8" name="Google Shape;528;p76"/>
            <p:cNvSpPr txBox="1"/>
            <p:nvPr/>
          </p:nvSpPr>
          <p:spPr>
            <a:xfrm>
              <a:off x="0" y="4064174"/>
              <a:ext cx="10639167" cy="677265"/>
            </a:xfrm>
            <a:prstGeom prst="rect">
              <a:avLst/>
            </a:prstGeom>
            <a:noFill/>
            <a:ln>
              <a:noFill/>
            </a:ln>
          </p:spPr>
          <p:txBody>
            <a:bodyPr spcFirstLastPara="1" wrap="square" lIns="76200" tIns="76200" rIns="76200" bIns="76200" anchor="t" anchorCtr="0">
              <a:noAutofit/>
            </a:bodyPr>
            <a:lstStyle/>
            <a:p>
              <a:pPr>
                <a:lnSpc>
                  <a:spcPct val="90000"/>
                </a:lnSpc>
                <a:buClr>
                  <a:srgbClr val="000000"/>
                </a:buClr>
                <a:buSzPts val="2000"/>
                <a:buFont typeface="Arial"/>
                <a:buNone/>
              </a:pPr>
              <a:r>
                <a:rPr lang="el-GR" kern="0" dirty="0">
                  <a:solidFill>
                    <a:srgbClr val="000000"/>
                  </a:solidFill>
                  <a:ea typeface="Arial"/>
                  <a:cs typeface="Arial"/>
                  <a:sym typeface="Arial"/>
                </a:rPr>
                <a:t>Υποστηρίζουν την υγιή συμμετοχή χωρίς να βλάπτουν τη συγκέντρωση, το απόρρητο ή την ψυχική </a:t>
              </a:r>
              <a:r>
                <a:rPr lang="el-GR" kern="0" dirty="0" smtClean="0">
                  <a:solidFill>
                    <a:srgbClr val="000000"/>
                  </a:solidFill>
                  <a:ea typeface="Arial"/>
                  <a:cs typeface="Arial"/>
                  <a:sym typeface="Arial"/>
                </a:rPr>
                <a:t>υγεία.</a:t>
              </a:r>
              <a:endParaRPr kern="0" dirty="0">
                <a:solidFill>
                  <a:srgbClr val="000000"/>
                </a:solidFill>
                <a:ea typeface="Arial"/>
                <a:cs typeface="Arial"/>
                <a:sym typeface="Arial"/>
              </a:endParaRPr>
            </a:p>
          </p:txBody>
        </p:sp>
      </p:grpSp>
    </p:spTree>
    <p:extLst>
      <p:ext uri="{BB962C8B-B14F-4D97-AF65-F5344CB8AC3E}">
        <p14:creationId xmlns:p14="http://schemas.microsoft.com/office/powerpoint/2010/main" val="1222649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Γι</a:t>
            </a:r>
            <a:r>
              <a:rPr lang="en-US" b="1" dirty="0"/>
              <a:t>ατί </a:t>
            </a:r>
            <a:r>
              <a:rPr lang="el-GR" b="1" dirty="0" smtClean="0"/>
              <a:t>Χ</a:t>
            </a:r>
            <a:r>
              <a:rPr lang="en-US" b="1" dirty="0" err="1" smtClean="0"/>
              <a:t>ρει</a:t>
            </a:r>
            <a:r>
              <a:rPr lang="en-US" b="1" dirty="0" smtClean="0"/>
              <a:t>αζόμαστε </a:t>
            </a:r>
            <a:r>
              <a:rPr lang="el-GR" b="1" dirty="0"/>
              <a:t>Ψ</a:t>
            </a:r>
            <a:r>
              <a:rPr lang="en-US" b="1" dirty="0" err="1" smtClean="0"/>
              <a:t>ηφι</a:t>
            </a:r>
            <a:r>
              <a:rPr lang="en-US" b="1" dirty="0" smtClean="0"/>
              <a:t>ακά </a:t>
            </a:r>
            <a:r>
              <a:rPr lang="el-GR" b="1" dirty="0"/>
              <a:t>Ό</a:t>
            </a:r>
            <a:r>
              <a:rPr lang="en-US" b="1" dirty="0" err="1" smtClean="0"/>
              <a:t>ρι</a:t>
            </a:r>
            <a:r>
              <a:rPr lang="en-US" b="1" dirty="0" smtClean="0"/>
              <a:t>α</a:t>
            </a:r>
            <a:r>
              <a:rPr lang="en-US" b="1" dirty="0"/>
              <a:t>;</a:t>
            </a:r>
            <a:endParaRPr dirty="0"/>
          </a:p>
        </p:txBody>
      </p:sp>
      <p:sp>
        <p:nvSpPr>
          <p:cNvPr id="535" name="Google Shape;535;p7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44500" lvl="0" indent="0" algn="l" rtl="0">
              <a:lnSpc>
                <a:spcPct val="90000"/>
              </a:lnSpc>
              <a:spcBef>
                <a:spcPts val="1000"/>
              </a:spcBef>
              <a:spcAft>
                <a:spcPts val="0"/>
              </a:spcAft>
              <a:buSzPts val="1800"/>
              <a:buNone/>
            </a:pPr>
            <a:endParaRPr sz="2400" dirty="0"/>
          </a:p>
          <a:p>
            <a:pPr marL="787400" lvl="0" indent="-342900" algn="l" rtl="0">
              <a:lnSpc>
                <a:spcPct val="90000"/>
              </a:lnSpc>
              <a:spcBef>
                <a:spcPts val="1000"/>
              </a:spcBef>
              <a:spcAft>
                <a:spcPts val="0"/>
              </a:spcAft>
              <a:buSzPts val="1800"/>
              <a:buFont typeface="Arial"/>
              <a:buChar char="•"/>
            </a:pPr>
            <a:r>
              <a:rPr lang="en-US" sz="2400" dirty="0" err="1"/>
              <a:t>Μειώστε</a:t>
            </a:r>
            <a:r>
              <a:rPr lang="en-US" sz="2400" dirty="0"/>
              <a:t> </a:t>
            </a:r>
            <a:r>
              <a:rPr lang="en-US" sz="2400" dirty="0" err="1"/>
              <a:t>την</a:t>
            </a:r>
            <a:r>
              <a:rPr lang="en-US" sz="2400" dirty="0"/>
              <a:t> </a:t>
            </a:r>
            <a:r>
              <a:rPr lang="en-US" sz="2400" dirty="0" err="1"/>
              <a:t>ψηφι</a:t>
            </a:r>
            <a:r>
              <a:rPr lang="en-US" sz="2400" dirty="0"/>
              <a:t>ακή υπερφόρτωση και αποτρέψτε την </a:t>
            </a:r>
            <a:r>
              <a:rPr lang="el-GR" sz="2400" dirty="0" smtClean="0"/>
              <a:t>επαγγελματική </a:t>
            </a:r>
            <a:r>
              <a:rPr lang="el-GR" sz="2400" dirty="0" err="1" smtClean="0"/>
              <a:t>εξουθένω</a:t>
            </a:r>
            <a:r>
              <a:rPr lang="en-US" sz="2400" dirty="0" err="1" smtClean="0"/>
              <a:t>ση</a:t>
            </a:r>
            <a:r>
              <a:rPr lang="el-GR" sz="2400" dirty="0" smtClean="0"/>
              <a:t> (</a:t>
            </a:r>
            <a:r>
              <a:rPr lang="en-US" sz="2400" dirty="0" smtClean="0"/>
              <a:t>burnout</a:t>
            </a:r>
            <a:r>
              <a:rPr lang="el-GR" sz="2400" dirty="0" smtClean="0"/>
              <a:t>).</a:t>
            </a:r>
            <a:endParaRPr dirty="0"/>
          </a:p>
          <a:p>
            <a:pPr marL="787400" lvl="0" indent="-342900" algn="l" rtl="0">
              <a:lnSpc>
                <a:spcPct val="90000"/>
              </a:lnSpc>
              <a:spcBef>
                <a:spcPts val="1000"/>
              </a:spcBef>
              <a:spcAft>
                <a:spcPts val="0"/>
              </a:spcAft>
              <a:buSzPts val="1800"/>
              <a:buFont typeface="Arial"/>
              <a:buChar char="•"/>
            </a:pPr>
            <a:r>
              <a:rPr lang="en-US" sz="2400" dirty="0" err="1"/>
              <a:t>Προστ</a:t>
            </a:r>
            <a:r>
              <a:rPr lang="en-US" sz="2400" dirty="0"/>
              <a:t>ατέψτε την ψυχική υγεία και μειώστε το άγχος που συνδέεται με τη συνεχή </a:t>
            </a:r>
            <a:r>
              <a:rPr lang="en-US" sz="2400" dirty="0" smtClean="0"/>
              <a:t>συνδεσιμότητα</a:t>
            </a:r>
            <a:r>
              <a:rPr lang="el-GR" sz="2400" dirty="0" smtClean="0"/>
              <a:t>.</a:t>
            </a:r>
            <a:endParaRPr dirty="0"/>
          </a:p>
          <a:p>
            <a:pPr marL="787400" lvl="0" indent="-342900">
              <a:buFont typeface="Arial"/>
              <a:buChar char="•"/>
            </a:pPr>
            <a:r>
              <a:rPr lang="en-US" sz="2400" dirty="0" err="1"/>
              <a:t>Βελτιώστε</a:t>
            </a:r>
            <a:r>
              <a:rPr lang="en-US" sz="2400" dirty="0"/>
              <a:t> </a:t>
            </a:r>
            <a:r>
              <a:rPr lang="en-US" sz="2400" dirty="0" err="1" smtClean="0"/>
              <a:t>τη</a:t>
            </a:r>
            <a:r>
              <a:rPr lang="en-US" sz="2400" dirty="0" smtClean="0"/>
              <a:t> </a:t>
            </a:r>
            <a:r>
              <a:rPr lang="en-US" sz="2400" dirty="0" err="1"/>
              <a:t>συγκέντρωση</a:t>
            </a:r>
            <a:r>
              <a:rPr lang="en-US" sz="2400" dirty="0"/>
              <a:t> </a:t>
            </a:r>
            <a:r>
              <a:rPr lang="el-GR" sz="2400" dirty="0"/>
              <a:t>μέσω της διαχείρισης των ειδοποιήσεων και των πολλαπλών </a:t>
            </a:r>
            <a:r>
              <a:rPr lang="el-GR" sz="2400" dirty="0" smtClean="0"/>
              <a:t>ταυτόχρονων εργασιών</a:t>
            </a:r>
            <a:r>
              <a:rPr lang="el-GR" sz="2400" dirty="0"/>
              <a:t>.</a:t>
            </a:r>
            <a:endParaRPr dirty="0"/>
          </a:p>
          <a:p>
            <a:pPr marL="787400" lvl="0" indent="-342900" algn="l" rtl="0">
              <a:lnSpc>
                <a:spcPct val="90000"/>
              </a:lnSpc>
              <a:spcBef>
                <a:spcPts val="1000"/>
              </a:spcBef>
              <a:spcAft>
                <a:spcPts val="0"/>
              </a:spcAft>
              <a:buSzPts val="1800"/>
              <a:buFont typeface="Arial"/>
              <a:buChar char="•"/>
            </a:pPr>
            <a:r>
              <a:rPr lang="en-US" sz="2400" dirty="0"/>
              <a:t>Ενισχύστε </a:t>
            </a:r>
            <a:r>
              <a:rPr lang="en-US" sz="2400" dirty="0" err="1"/>
              <a:t>τις</a:t>
            </a:r>
            <a:r>
              <a:rPr lang="en-US" sz="2400" dirty="0"/>
              <a:t> </a:t>
            </a:r>
            <a:r>
              <a:rPr lang="en-US" sz="2400" dirty="0" err="1"/>
              <a:t>σχέσεις</a:t>
            </a:r>
            <a:r>
              <a:rPr lang="en-US" sz="2400" dirty="0"/>
              <a:t> </a:t>
            </a:r>
            <a:r>
              <a:rPr lang="en-US" sz="2400" dirty="0" err="1"/>
              <a:t>στον</a:t>
            </a:r>
            <a:r>
              <a:rPr lang="en-US" sz="2400" dirty="0"/>
              <a:t> πρα</a:t>
            </a:r>
            <a:r>
              <a:rPr lang="en-US" sz="2400" dirty="0" err="1"/>
              <a:t>γμ</a:t>
            </a:r>
            <a:r>
              <a:rPr lang="en-US" sz="2400" dirty="0"/>
              <a:t>ατικό κόσμο μέσω της παρούσας, </a:t>
            </a:r>
            <a:r>
              <a:rPr lang="el-GR" sz="2400" dirty="0" err="1" smtClean="0"/>
              <a:t>προσεκτικ</a:t>
            </a:r>
            <a:r>
              <a:rPr lang="en-US" sz="2400" dirty="0" err="1" smtClean="0"/>
              <a:t>ής</a:t>
            </a:r>
            <a:r>
              <a:rPr lang="en-US" sz="2400" dirty="0" smtClean="0"/>
              <a:t> αλληλεπίδρασης</a:t>
            </a:r>
            <a:r>
              <a:rPr lang="el-GR" sz="2400" dirty="0" smtClean="0"/>
              <a:t>.</a:t>
            </a:r>
            <a:endParaRPr dirty="0"/>
          </a:p>
          <a:p>
            <a:pPr marL="787400" lvl="0" indent="-342900" algn="l" rtl="0">
              <a:lnSpc>
                <a:spcPct val="90000"/>
              </a:lnSpc>
              <a:spcBef>
                <a:spcPts val="1000"/>
              </a:spcBef>
              <a:spcAft>
                <a:spcPts val="0"/>
              </a:spcAft>
              <a:buSzPts val="1800"/>
              <a:buFont typeface="Arial"/>
              <a:buChar char="•"/>
            </a:pPr>
            <a:r>
              <a:rPr lang="en-US" sz="2400" dirty="0"/>
              <a:t>Υπ</a:t>
            </a:r>
            <a:r>
              <a:rPr lang="en-US" sz="2400" dirty="0" err="1"/>
              <a:t>οστηρίξτε</a:t>
            </a:r>
            <a:r>
              <a:rPr lang="en-US" sz="2400" dirty="0"/>
              <a:t> </a:t>
            </a:r>
            <a:r>
              <a:rPr lang="en-US" sz="2400" dirty="0" err="1"/>
              <a:t>τη</a:t>
            </a:r>
            <a:r>
              <a:rPr lang="en-US" sz="2400" dirty="0"/>
              <a:t> β</a:t>
            </a:r>
            <a:r>
              <a:rPr lang="en-US" sz="2400" dirty="0" err="1"/>
              <a:t>ιώσιμη</a:t>
            </a:r>
            <a:r>
              <a:rPr lang="en-US" sz="2400" dirty="0"/>
              <a:t> </a:t>
            </a:r>
            <a:r>
              <a:rPr lang="en-US" sz="2400" dirty="0" err="1"/>
              <a:t>ισορρο</a:t>
            </a:r>
            <a:r>
              <a:rPr lang="en-US" sz="2400" dirty="0"/>
              <a:t>πία μεταξύ επαγγελματικής και προσωπικής ζωής για </a:t>
            </a:r>
            <a:r>
              <a:rPr lang="el-GR" sz="2400" dirty="0" smtClean="0"/>
              <a:t>τους/τις </a:t>
            </a:r>
            <a:r>
              <a:rPr lang="el-GR" sz="2400" dirty="0" smtClean="0"/>
              <a:t>εκπαιδευτικούς.</a:t>
            </a:r>
            <a:endParaRPr dirty="0"/>
          </a:p>
          <a:p>
            <a:pPr marL="787400" lvl="0" indent="-342900" algn="l" rtl="0">
              <a:lnSpc>
                <a:spcPct val="90000"/>
              </a:lnSpc>
              <a:spcBef>
                <a:spcPts val="1000"/>
              </a:spcBef>
              <a:spcAft>
                <a:spcPts val="0"/>
              </a:spcAft>
              <a:buSzPts val="1800"/>
              <a:buFont typeface="Arial"/>
              <a:buChar char="•"/>
            </a:pPr>
            <a:r>
              <a:rPr lang="en-US" sz="2400" dirty="0" err="1"/>
              <a:t>Δημιουργήστε</a:t>
            </a:r>
            <a:r>
              <a:rPr lang="en-US" sz="2400" dirty="0"/>
              <a:t> π</a:t>
            </a:r>
            <a:r>
              <a:rPr lang="en-US" sz="2400" dirty="0" err="1"/>
              <a:t>ρότυ</a:t>
            </a:r>
            <a:r>
              <a:rPr lang="en-US" sz="2400" dirty="0"/>
              <a:t>πα υγιεινών ψηφιακών συνηθειών για </a:t>
            </a:r>
            <a:r>
              <a:rPr lang="el-GR" sz="2400" dirty="0" smtClean="0"/>
              <a:t>τους/τις μαθητές/-</a:t>
            </a:r>
            <a:r>
              <a:rPr lang="el-GR" sz="2400" dirty="0" err="1" smtClean="0"/>
              <a:t>τριες</a:t>
            </a:r>
            <a:r>
              <a:rPr lang="el-GR"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3554247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Στρ</a:t>
            </a:r>
            <a:r>
              <a:rPr lang="en-US" sz="2800" b="1" dirty="0"/>
              <a:t>ατηγικές για την </a:t>
            </a:r>
            <a:r>
              <a:rPr lang="el-GR" sz="2800" b="1" dirty="0"/>
              <a:t>Υ</a:t>
            </a:r>
            <a:r>
              <a:rPr lang="en-US" sz="2800" b="1" dirty="0" smtClean="0"/>
              <a:t>π</a:t>
            </a:r>
            <a:r>
              <a:rPr lang="en-US" sz="2800" b="1" dirty="0" err="1" smtClean="0"/>
              <a:t>οστήριξη</a:t>
            </a:r>
            <a:r>
              <a:rPr lang="en-US" sz="2800" b="1" dirty="0" smtClean="0"/>
              <a:t> </a:t>
            </a:r>
            <a:r>
              <a:rPr lang="en-US" sz="2800" b="1" dirty="0"/>
              <a:t>των </a:t>
            </a:r>
            <a:r>
              <a:rPr lang="el-GR" sz="2800" b="1" dirty="0"/>
              <a:t>Ψ</a:t>
            </a:r>
            <a:r>
              <a:rPr lang="en-US" sz="2800" b="1" dirty="0" err="1" smtClean="0"/>
              <a:t>ηφι</a:t>
            </a:r>
            <a:r>
              <a:rPr lang="en-US" sz="2800" b="1" dirty="0" smtClean="0"/>
              <a:t>ακών </a:t>
            </a:r>
            <a:r>
              <a:rPr lang="el-GR" sz="2800" b="1" dirty="0"/>
              <a:t>Ο</a:t>
            </a:r>
            <a:r>
              <a:rPr lang="en-US" sz="2800" b="1" dirty="0" err="1" smtClean="0"/>
              <a:t>ρίων</a:t>
            </a:r>
            <a:r>
              <a:rPr lang="en-US" sz="2800" b="1" dirty="0" smtClean="0"/>
              <a:t> </a:t>
            </a:r>
            <a:r>
              <a:rPr lang="en-US" sz="2800" b="1" dirty="0" err="1"/>
              <a:t>των</a:t>
            </a:r>
            <a:r>
              <a:rPr lang="en-US" sz="2800" b="1" dirty="0"/>
              <a:t> </a:t>
            </a:r>
            <a:r>
              <a:rPr lang="el-GR" sz="2800" b="1" dirty="0"/>
              <a:t>Μ</a:t>
            </a:r>
            <a:r>
              <a:rPr lang="el-GR" sz="2800" b="1" dirty="0" smtClean="0"/>
              <a:t>αθητών</a:t>
            </a:r>
            <a:r>
              <a:rPr lang="el-GR" sz="2800" b="1" dirty="0" smtClean="0"/>
              <a:t>/-τριών</a:t>
            </a:r>
            <a:endParaRPr dirty="0"/>
          </a:p>
        </p:txBody>
      </p:sp>
      <p:sp>
        <p:nvSpPr>
          <p:cNvPr id="541" name="Google Shape;541;p7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571500" lvl="0" indent="-228600" algn="l" rtl="0">
              <a:lnSpc>
                <a:spcPct val="90000"/>
              </a:lnSpc>
              <a:spcBef>
                <a:spcPts val="1000"/>
              </a:spcBef>
              <a:spcAft>
                <a:spcPts val="0"/>
              </a:spcAft>
              <a:buSzPts val="1800"/>
              <a:buFont typeface="Arial"/>
              <a:buNone/>
            </a:pPr>
            <a:endParaRPr sz="2400" dirty="0"/>
          </a:p>
          <a:p>
            <a:pPr marL="571500" lvl="0" indent="-342900" algn="l" rtl="0">
              <a:lnSpc>
                <a:spcPct val="90000"/>
              </a:lnSpc>
              <a:spcBef>
                <a:spcPts val="1000"/>
              </a:spcBef>
              <a:spcAft>
                <a:spcPts val="0"/>
              </a:spcAft>
              <a:buSzPts val="1800"/>
              <a:buFont typeface="Arial"/>
              <a:buChar char="•"/>
            </a:pPr>
            <a:r>
              <a:rPr lang="en-US" sz="2400" dirty="0" err="1"/>
              <a:t>Οι</a:t>
            </a:r>
            <a:r>
              <a:rPr lang="en-US" sz="2400" dirty="0"/>
              <a:t> </a:t>
            </a:r>
            <a:r>
              <a:rPr lang="en-US" sz="2400" dirty="0" err="1"/>
              <a:t>εκ</a:t>
            </a:r>
            <a:r>
              <a:rPr lang="en-US" sz="2400" dirty="0"/>
              <a:t>παιδευτικοί λειτουργούν ως ψηφιακά </a:t>
            </a:r>
            <a:r>
              <a:rPr lang="en-US" sz="2400" dirty="0" smtClean="0"/>
              <a:t>πρότυπα</a:t>
            </a:r>
            <a:r>
              <a:rPr lang="el-GR" sz="2400" dirty="0" smtClean="0"/>
              <a:t>.</a:t>
            </a:r>
            <a:endParaRPr dirty="0"/>
          </a:p>
          <a:p>
            <a:pPr marL="571500" lvl="0" indent="-342900" algn="l" rtl="0">
              <a:lnSpc>
                <a:spcPct val="90000"/>
              </a:lnSpc>
              <a:spcBef>
                <a:spcPts val="1000"/>
              </a:spcBef>
              <a:spcAft>
                <a:spcPts val="0"/>
              </a:spcAft>
              <a:buSzPts val="1800"/>
              <a:buFont typeface="Arial"/>
              <a:buChar char="•"/>
            </a:pPr>
            <a:r>
              <a:rPr lang="en-US" sz="2400" dirty="0" err="1"/>
              <a:t>Οι</a:t>
            </a:r>
            <a:r>
              <a:rPr lang="en-US" sz="2400" dirty="0"/>
              <a:t> </a:t>
            </a:r>
            <a:r>
              <a:rPr lang="el-GR" sz="2400" dirty="0" smtClean="0"/>
              <a:t>μαθητές/-</a:t>
            </a:r>
            <a:r>
              <a:rPr lang="el-GR" sz="2400" dirty="0" err="1" smtClean="0"/>
              <a:t>τριες</a:t>
            </a:r>
            <a:r>
              <a:rPr lang="en-US" sz="2400" dirty="0" smtClean="0"/>
              <a:t> </a:t>
            </a:r>
            <a:r>
              <a:rPr lang="en-US" sz="2400" dirty="0" err="1"/>
              <a:t>μιμούντ</a:t>
            </a:r>
            <a:r>
              <a:rPr lang="en-US" sz="2400" dirty="0"/>
              <a:t>αι τις διαδικτυακές συνήθειες των </a:t>
            </a:r>
            <a:r>
              <a:rPr lang="en-US" sz="2400" dirty="0" smtClean="0"/>
              <a:t>ενηλίκων</a:t>
            </a:r>
            <a:r>
              <a:rPr lang="el-GR" sz="2400" dirty="0" smtClean="0"/>
              <a:t>.</a:t>
            </a:r>
            <a:endParaRPr dirty="0"/>
          </a:p>
          <a:p>
            <a:pPr marL="571500" lvl="0" indent="-342900" algn="l" rtl="0">
              <a:lnSpc>
                <a:spcPct val="90000"/>
              </a:lnSpc>
              <a:spcBef>
                <a:spcPts val="1000"/>
              </a:spcBef>
              <a:spcAft>
                <a:spcPts val="0"/>
              </a:spcAft>
              <a:buSzPts val="1800"/>
              <a:buFont typeface="Arial"/>
              <a:buChar char="•"/>
            </a:pPr>
            <a:r>
              <a:rPr lang="en-US" sz="2400" dirty="0"/>
              <a:t>Η π</a:t>
            </a:r>
            <a:r>
              <a:rPr lang="en-US" sz="2400" dirty="0" err="1"/>
              <a:t>ροσεκτική</a:t>
            </a:r>
            <a:r>
              <a:rPr lang="en-US" sz="2400" dirty="0"/>
              <a:t> </a:t>
            </a:r>
            <a:r>
              <a:rPr lang="en-US" sz="2400" dirty="0" err="1"/>
              <a:t>χρήση</a:t>
            </a:r>
            <a:r>
              <a:rPr lang="en-US" sz="2400" dirty="0"/>
              <a:t> </a:t>
            </a:r>
            <a:r>
              <a:rPr lang="en-US" sz="2400" dirty="0" err="1"/>
              <a:t>της</a:t>
            </a:r>
            <a:r>
              <a:rPr lang="en-US" sz="2400" dirty="0"/>
              <a:t> </a:t>
            </a:r>
            <a:r>
              <a:rPr lang="en-US" sz="2400" dirty="0" err="1"/>
              <a:t>τεχνολογί</a:t>
            </a:r>
            <a:r>
              <a:rPr lang="en-US" sz="2400" dirty="0"/>
              <a:t>ας από </a:t>
            </a:r>
            <a:r>
              <a:rPr lang="el-GR" sz="2400" dirty="0" smtClean="0"/>
              <a:t>τους/τις εκπαιδευτικούς</a:t>
            </a:r>
            <a:r>
              <a:rPr lang="en-US" sz="2400" dirty="0" smtClean="0"/>
              <a:t> </a:t>
            </a:r>
            <a:r>
              <a:rPr lang="en-US" sz="2400" dirty="0"/>
              <a:t>θέτει σα</a:t>
            </a:r>
            <a:r>
              <a:rPr lang="en-US" sz="2400" dirty="0" err="1"/>
              <a:t>φείς</a:t>
            </a:r>
            <a:r>
              <a:rPr lang="en-US" sz="2400" dirty="0"/>
              <a:t> </a:t>
            </a:r>
            <a:r>
              <a:rPr lang="en-US" sz="2400" dirty="0" smtClean="0"/>
              <a:t>π</a:t>
            </a:r>
            <a:r>
              <a:rPr lang="en-US" sz="2400" dirty="0" err="1" smtClean="0"/>
              <a:t>ροσδοκίες</a:t>
            </a:r>
            <a:r>
              <a:rPr lang="el-GR" sz="2400" dirty="0" smtClean="0"/>
              <a:t>.</a:t>
            </a:r>
            <a:endParaRPr dirty="0"/>
          </a:p>
          <a:p>
            <a:pPr marL="571500" lvl="0" indent="-342900" algn="l" rtl="0">
              <a:lnSpc>
                <a:spcPct val="90000"/>
              </a:lnSpc>
              <a:spcBef>
                <a:spcPts val="1000"/>
              </a:spcBef>
              <a:spcAft>
                <a:spcPts val="0"/>
              </a:spcAft>
              <a:buSzPts val="1800"/>
              <a:buFont typeface="Arial"/>
              <a:buChar char="•"/>
            </a:pPr>
            <a:r>
              <a:rPr lang="en-US" sz="2400" dirty="0"/>
              <a:t>Τα </a:t>
            </a:r>
            <a:r>
              <a:rPr lang="en-US" sz="2400" dirty="0" err="1"/>
              <a:t>υγιή</a:t>
            </a:r>
            <a:r>
              <a:rPr lang="en-US" sz="2400" dirty="0"/>
              <a:t> </a:t>
            </a:r>
            <a:r>
              <a:rPr lang="en-US" sz="2400" dirty="0" err="1"/>
              <a:t>όρι</a:t>
            </a:r>
            <a:r>
              <a:rPr lang="en-US" sz="2400" dirty="0"/>
              <a:t>α μειώνουν το άγχος που συνδέεται με τους ψηφιακούς κινδύνους (O’Reilly et al., 2018</a:t>
            </a:r>
            <a:r>
              <a:rPr lang="en-US" sz="2400" dirty="0" smtClean="0"/>
              <a:t>)</a:t>
            </a:r>
            <a:r>
              <a:rPr lang="el-GR" sz="2400" dirty="0" smtClean="0"/>
              <a:t>.</a:t>
            </a:r>
            <a:endParaRPr dirty="0"/>
          </a:p>
          <a:p>
            <a:pPr marL="571500" lvl="0" indent="-342900" algn="l" rtl="0">
              <a:lnSpc>
                <a:spcPct val="90000"/>
              </a:lnSpc>
              <a:spcBef>
                <a:spcPts val="1000"/>
              </a:spcBef>
              <a:spcAft>
                <a:spcPts val="0"/>
              </a:spcAft>
              <a:buSzPts val="1800"/>
              <a:buFont typeface="Arial"/>
              <a:buChar char="•"/>
            </a:pPr>
            <a:r>
              <a:rPr lang="en-US" sz="2400" dirty="0" err="1"/>
              <a:t>Οι</a:t>
            </a:r>
            <a:r>
              <a:rPr lang="en-US" sz="2400" dirty="0"/>
              <a:t> </a:t>
            </a:r>
            <a:r>
              <a:rPr lang="en-US" sz="2400" dirty="0" err="1"/>
              <a:t>ισορρο</a:t>
            </a:r>
            <a:r>
              <a:rPr lang="en-US" sz="2400" dirty="0"/>
              <a:t>πημένες πρακτικές βοηθούν </a:t>
            </a:r>
            <a:r>
              <a:rPr lang="el-GR" sz="2400" dirty="0" smtClean="0"/>
              <a:t>τους/τις μαθητές/-</a:t>
            </a:r>
            <a:r>
              <a:rPr lang="el-GR" sz="2400" dirty="0" err="1" smtClean="0"/>
              <a:t>τριες</a:t>
            </a:r>
            <a:r>
              <a:rPr lang="en-US" sz="2400" dirty="0" smtClean="0"/>
              <a:t> </a:t>
            </a:r>
            <a:r>
              <a:rPr lang="en-US" sz="2400" dirty="0"/>
              <a:t>να διαχειρίζονται την προσοχή, τα συναισθήματα και τη συμπεριφορά τους στο </a:t>
            </a:r>
            <a:r>
              <a:rPr lang="en-US" sz="2400" dirty="0" smtClean="0"/>
              <a:t>διαδίκτυο</a:t>
            </a:r>
            <a:r>
              <a:rPr lang="el-GR" sz="2400" dirty="0" smtClean="0"/>
              <a:t>.</a:t>
            </a:r>
            <a:endParaRPr sz="2400" dirty="0"/>
          </a:p>
        </p:txBody>
      </p:sp>
    </p:spTree>
    <p:extLst>
      <p:ext uri="{BB962C8B-B14F-4D97-AF65-F5344CB8AC3E}">
        <p14:creationId xmlns:p14="http://schemas.microsoft.com/office/powerpoint/2010/main" val="2218904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Δρ</a:t>
            </a:r>
            <a:r>
              <a:rPr lang="en-US" sz="2800" b="1" dirty="0"/>
              <a:t>αστηριότητα 1: </a:t>
            </a:r>
            <a:r>
              <a:rPr lang="el-GR" sz="2800" b="1" dirty="0" err="1" smtClean="0"/>
              <a:t>Αναστοχασμός</a:t>
            </a:r>
            <a:r>
              <a:rPr lang="en-US" sz="2800" b="1" dirty="0" smtClean="0"/>
              <a:t> </a:t>
            </a:r>
            <a:r>
              <a:rPr lang="en-US" sz="2800" b="1" dirty="0" err="1"/>
              <a:t>γι</a:t>
            </a:r>
            <a:r>
              <a:rPr lang="en-US" sz="2800" b="1" dirty="0"/>
              <a:t>α </a:t>
            </a:r>
            <a:r>
              <a:rPr lang="en-US" sz="2800" b="1" dirty="0" smtClean="0"/>
              <a:t>τη</a:t>
            </a:r>
            <a:r>
              <a:rPr lang="el-GR" sz="2800" b="1" dirty="0" smtClean="0"/>
              <a:t>ν</a:t>
            </a:r>
            <a:r>
              <a:rPr lang="en-US" sz="2800" b="1" dirty="0" smtClean="0"/>
              <a:t> </a:t>
            </a:r>
            <a:r>
              <a:rPr lang="el-GR" sz="2800" b="1" dirty="0" err="1" smtClean="0"/>
              <a:t>Προσωπ</a:t>
            </a:r>
            <a:r>
              <a:rPr lang="en-US" sz="2800" b="1" dirty="0" err="1" smtClean="0"/>
              <a:t>ική</a:t>
            </a:r>
            <a:r>
              <a:rPr lang="en-US" sz="2800" b="1" dirty="0" smtClean="0"/>
              <a:t> σ</a:t>
            </a:r>
            <a:r>
              <a:rPr lang="el-GR" sz="2800" b="1" dirty="0" smtClean="0"/>
              <a:t>ας</a:t>
            </a:r>
            <a:r>
              <a:rPr lang="en-US" sz="2800" b="1" dirty="0" smtClean="0"/>
              <a:t> </a:t>
            </a:r>
            <a:r>
              <a:rPr lang="el-GR" sz="2800" b="1" dirty="0"/>
              <a:t>Ψ</a:t>
            </a:r>
            <a:r>
              <a:rPr lang="en-US" sz="2800" b="1" dirty="0" err="1" smtClean="0"/>
              <a:t>ηφι</a:t>
            </a:r>
            <a:r>
              <a:rPr lang="en-US" sz="2800" b="1" dirty="0" smtClean="0"/>
              <a:t>ακή </a:t>
            </a:r>
            <a:r>
              <a:rPr lang="el-GR" sz="2800" b="1" dirty="0"/>
              <a:t>Ε</a:t>
            </a:r>
            <a:r>
              <a:rPr lang="en-US" sz="2800" b="1" dirty="0" err="1" smtClean="0"/>
              <a:t>υημερί</a:t>
            </a:r>
            <a:r>
              <a:rPr lang="en-US" sz="2800" b="1" dirty="0" smtClean="0"/>
              <a:t>α</a:t>
            </a:r>
            <a:endParaRPr sz="2800" dirty="0"/>
          </a:p>
        </p:txBody>
      </p:sp>
      <p:sp>
        <p:nvSpPr>
          <p:cNvPr id="548" name="Google Shape;548;p79"/>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400" b="1" dirty="0" err="1"/>
              <a:t>Βήμ</a:t>
            </a:r>
            <a:r>
              <a:rPr lang="en-US" sz="2400" b="1" dirty="0"/>
              <a:t>α </a:t>
            </a:r>
            <a:r>
              <a:rPr lang="en-US" sz="2400" b="1" dirty="0" smtClean="0"/>
              <a:t>1</a:t>
            </a:r>
            <a:r>
              <a:rPr lang="el-GR" sz="2400" b="1" dirty="0" smtClean="0"/>
              <a:t>ο</a:t>
            </a:r>
            <a:r>
              <a:rPr lang="en-US" sz="2400" b="1" dirty="0" smtClean="0"/>
              <a:t> </a:t>
            </a:r>
            <a:r>
              <a:rPr lang="en-US" sz="2400" b="1" dirty="0"/>
              <a:t>— </a:t>
            </a:r>
            <a:r>
              <a:rPr lang="en-US" sz="2400" b="1" dirty="0" err="1" smtClean="0"/>
              <a:t>Ατομικ</a:t>
            </a:r>
            <a:r>
              <a:rPr lang="el-GR" sz="2400" b="1" dirty="0" err="1" smtClean="0"/>
              <a:t>ός</a:t>
            </a:r>
            <a:r>
              <a:rPr lang="en-US" sz="2400" b="1" dirty="0" smtClean="0"/>
              <a:t> </a:t>
            </a:r>
            <a:r>
              <a:rPr lang="el-GR" sz="2400" b="1" dirty="0"/>
              <a:t>Α</a:t>
            </a:r>
            <a:r>
              <a:rPr lang="en-US" sz="2400" b="1" dirty="0" smtClean="0"/>
              <a:t>να</a:t>
            </a:r>
            <a:r>
              <a:rPr lang="en-US" sz="2400" b="1" dirty="0" err="1" smtClean="0"/>
              <a:t>στοχ</a:t>
            </a:r>
            <a:r>
              <a:rPr lang="en-US" sz="2400" b="1" dirty="0" smtClean="0"/>
              <a:t>ασμός </a:t>
            </a:r>
            <a:r>
              <a:rPr lang="en-US" sz="2400" b="1" dirty="0"/>
              <a:t>(5 λεπτά)</a:t>
            </a:r>
            <a:r>
              <a:rPr lang="en-US" sz="2400" dirty="0"/>
              <a:t/>
            </a:r>
            <a:br>
              <a:rPr lang="en-US" sz="2400" dirty="0"/>
            </a:br>
            <a:r>
              <a:rPr lang="en-US" sz="2400" dirty="0"/>
              <a:t>• Πότε αισθάνομαι πιο </a:t>
            </a:r>
            <a:r>
              <a:rPr lang="en-US" sz="2400" dirty="0" smtClean="0"/>
              <a:t>εξαντλημένος</a:t>
            </a:r>
            <a:r>
              <a:rPr lang="el-GR" sz="2400" dirty="0" smtClean="0"/>
              <a:t>/-</a:t>
            </a:r>
            <a:r>
              <a:rPr lang="el-GR" sz="2400" dirty="0" err="1" smtClean="0"/>
              <a:t>νη</a:t>
            </a:r>
            <a:r>
              <a:rPr lang="en-US" sz="2400" dirty="0" smtClean="0"/>
              <a:t> </a:t>
            </a:r>
            <a:r>
              <a:rPr lang="en-US" sz="2400" dirty="0"/>
              <a:t>ψηφιακά;</a:t>
            </a:r>
            <a:br>
              <a:rPr lang="en-US" sz="2400" dirty="0"/>
            </a:br>
            <a:r>
              <a:rPr lang="en-US" sz="2400" dirty="0"/>
              <a:t>• Ποια ψηφιακή επικοινωνία με αγχώνει περισσότερο;</a:t>
            </a:r>
            <a:br>
              <a:rPr lang="en-US" sz="2400" dirty="0"/>
            </a:br>
            <a:r>
              <a:rPr lang="en-US" sz="2400" dirty="0"/>
              <a:t>• Πώς διαχωρίζω τον προσωπικό από τον επαγγελματικό ψηφιακό χώρο;</a:t>
            </a:r>
            <a:br>
              <a:rPr lang="en-US" sz="2400" dirty="0"/>
            </a:br>
            <a:r>
              <a:rPr lang="en-US" sz="2400" dirty="0"/>
              <a:t>• Ποια συνήθεια θα μπορούσα να αλλάξω για να νιώθω πιο </a:t>
            </a:r>
            <a:r>
              <a:rPr lang="en-US" sz="2400" dirty="0" smtClean="0"/>
              <a:t>ισορροπημένος</a:t>
            </a:r>
            <a:r>
              <a:rPr lang="el-GR" sz="2400" dirty="0" smtClean="0"/>
              <a:t>/-</a:t>
            </a:r>
            <a:r>
              <a:rPr lang="el-GR" sz="2400" dirty="0" err="1" smtClean="0"/>
              <a:t>νη</a:t>
            </a:r>
            <a:r>
              <a:rPr lang="en-US"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r>
              <a:rPr lang="en-US" sz="2400" b="1" dirty="0" err="1"/>
              <a:t>Βήμ</a:t>
            </a:r>
            <a:r>
              <a:rPr lang="en-US" sz="2400" b="1" dirty="0"/>
              <a:t>α </a:t>
            </a:r>
            <a:r>
              <a:rPr lang="en-US" sz="2400" b="1" dirty="0" smtClean="0"/>
              <a:t>2</a:t>
            </a:r>
            <a:r>
              <a:rPr lang="el-GR" sz="2400" b="1" dirty="0" smtClean="0"/>
              <a:t>ο</a:t>
            </a:r>
            <a:r>
              <a:rPr lang="en-US" sz="2400" b="1" dirty="0" smtClean="0"/>
              <a:t> </a:t>
            </a:r>
            <a:r>
              <a:rPr lang="en-US" sz="2400" b="1" dirty="0"/>
              <a:t>— </a:t>
            </a:r>
            <a:r>
              <a:rPr lang="en-US" sz="2400" b="1" dirty="0" err="1" smtClean="0"/>
              <a:t>Ομ</a:t>
            </a:r>
            <a:r>
              <a:rPr lang="en-US" sz="2400" b="1" dirty="0" smtClean="0"/>
              <a:t>αδικ</a:t>
            </a:r>
            <a:r>
              <a:rPr lang="el-GR" sz="2400" b="1" dirty="0" err="1" smtClean="0"/>
              <a:t>ός</a:t>
            </a:r>
            <a:r>
              <a:rPr lang="en-US" sz="2400" b="1" dirty="0" smtClean="0"/>
              <a:t> </a:t>
            </a:r>
            <a:r>
              <a:rPr lang="el-GR" sz="2400" b="1" dirty="0"/>
              <a:t>Α</a:t>
            </a:r>
            <a:r>
              <a:rPr lang="en-US" sz="2400" b="1" dirty="0" smtClean="0"/>
              <a:t>να</a:t>
            </a:r>
            <a:r>
              <a:rPr lang="en-US" sz="2400" b="1" dirty="0" err="1" smtClean="0"/>
              <a:t>στοχ</a:t>
            </a:r>
            <a:r>
              <a:rPr lang="en-US" sz="2400" b="1" dirty="0" smtClean="0"/>
              <a:t>ασμός </a:t>
            </a:r>
            <a:r>
              <a:rPr lang="en-US" sz="2400" b="1" dirty="0"/>
              <a:t>(5 λεπτά)</a:t>
            </a:r>
            <a:r>
              <a:rPr lang="en-US" sz="2400" dirty="0"/>
              <a:t/>
            </a:r>
            <a:br>
              <a:rPr lang="en-US" sz="2400" dirty="0"/>
            </a:br>
            <a:r>
              <a:rPr lang="en-US" sz="2400" dirty="0"/>
              <a:t>• Πώς διαμορφώνει η σχολική κουλτούρα τα ψηφιακά όρια;</a:t>
            </a:r>
            <a:br>
              <a:rPr lang="en-US" sz="2400" dirty="0"/>
            </a:br>
            <a:r>
              <a:rPr lang="en-US" sz="2400" dirty="0"/>
              <a:t>• Ποιες είναι οι σιωπηρές προσδοκίες για την ψηφιακή διαθεσιμότητα;</a:t>
            </a:r>
            <a:br>
              <a:rPr lang="en-US" sz="2400" dirty="0"/>
            </a:br>
            <a:r>
              <a:rPr lang="en-US" sz="2400" dirty="0"/>
              <a:t>• Πού είναι πιο δύσκολο να διατηρηθούν τα ψηφιακά όρια;</a:t>
            </a:r>
            <a:br>
              <a:rPr lang="en-US" sz="2400" dirty="0"/>
            </a:br>
            <a:r>
              <a:rPr lang="en-US" sz="2400" dirty="0"/>
              <a:t>• Πώς μπορούμε να υποστηρίξουμε </a:t>
            </a:r>
            <a:r>
              <a:rPr lang="en-US" sz="2400" dirty="0" smtClean="0"/>
              <a:t>ο</a:t>
            </a:r>
            <a:r>
              <a:rPr lang="el-GR" sz="2400" dirty="0" smtClean="0"/>
              <a:t>/η</a:t>
            </a:r>
            <a:r>
              <a:rPr lang="en-US" sz="2400" dirty="0" smtClean="0"/>
              <a:t> </a:t>
            </a:r>
            <a:r>
              <a:rPr lang="en-US" sz="2400" dirty="0" err="1" smtClean="0"/>
              <a:t>έν</a:t>
            </a:r>
            <a:r>
              <a:rPr lang="en-US" sz="2400" dirty="0" smtClean="0"/>
              <a:t>ας</a:t>
            </a:r>
            <a:r>
              <a:rPr lang="el-GR" sz="2400" dirty="0" smtClean="0"/>
              <a:t>/μία</a:t>
            </a:r>
            <a:r>
              <a:rPr lang="en-US" sz="2400" dirty="0" smtClean="0"/>
              <a:t> </a:t>
            </a:r>
            <a:r>
              <a:rPr lang="en-US" sz="2400" dirty="0" err="1" smtClean="0"/>
              <a:t>τον</a:t>
            </a:r>
            <a:r>
              <a:rPr lang="el-GR" sz="2400" dirty="0" smtClean="0"/>
              <a:t>/την</a:t>
            </a:r>
            <a:r>
              <a:rPr lang="en-US" sz="2400" dirty="0" smtClean="0"/>
              <a:t> </a:t>
            </a:r>
            <a:r>
              <a:rPr lang="en-US" sz="2400" dirty="0" err="1" smtClean="0"/>
              <a:t>άλλον</a:t>
            </a:r>
            <a:r>
              <a:rPr lang="el-GR" sz="2400" dirty="0" smtClean="0"/>
              <a:t>/-</a:t>
            </a:r>
            <a:r>
              <a:rPr lang="el-GR" sz="2400" dirty="0" err="1" smtClean="0"/>
              <a:t>λη</a:t>
            </a:r>
            <a:r>
              <a:rPr lang="en-US" sz="2400" dirty="0" smtClean="0"/>
              <a:t> </a:t>
            </a:r>
            <a:r>
              <a:rPr lang="en-US" sz="2400" dirty="0"/>
              <a:t>ως ομάδα;</a:t>
            </a:r>
            <a:br>
              <a:rPr lang="en-US" sz="2400" dirty="0"/>
            </a:br>
            <a:r>
              <a:rPr lang="en-US" sz="2400" dirty="0"/>
              <a:t>• Ποια όρια πρέπει να θέσουμε ως πρότυπο για </a:t>
            </a:r>
            <a:r>
              <a:rPr lang="el-GR" sz="2400" dirty="0" smtClean="0"/>
              <a:t>τους/τις μαθητές/-</a:t>
            </a:r>
            <a:r>
              <a:rPr lang="el-GR" sz="2400" dirty="0" err="1" smtClean="0"/>
              <a:t>τριες</a:t>
            </a:r>
            <a:r>
              <a:rPr lang="en-US"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r>
              <a:rPr lang="en-US" sz="2400" b="1" dirty="0" err="1"/>
              <a:t>Βήμ</a:t>
            </a:r>
            <a:r>
              <a:rPr lang="en-US" sz="2400" b="1" dirty="0"/>
              <a:t>α </a:t>
            </a:r>
            <a:r>
              <a:rPr lang="en-US" sz="2400" b="1" dirty="0" smtClean="0"/>
              <a:t>3</a:t>
            </a:r>
            <a:r>
              <a:rPr lang="el-GR" sz="2400" b="1" dirty="0" smtClean="0"/>
              <a:t>ο</a:t>
            </a:r>
            <a:r>
              <a:rPr lang="en-US" sz="2400" b="1" dirty="0" smtClean="0"/>
              <a:t> </a:t>
            </a:r>
            <a:r>
              <a:rPr lang="en-US" sz="2400" b="1" dirty="0"/>
              <a:t>— Συμπεράσματα της </a:t>
            </a:r>
            <a:r>
              <a:rPr lang="el-GR" sz="2400" b="1" dirty="0" smtClean="0"/>
              <a:t>Ο</a:t>
            </a:r>
            <a:r>
              <a:rPr lang="en-US" sz="2400" b="1" dirty="0" err="1" smtClean="0"/>
              <a:t>μάδ</a:t>
            </a:r>
            <a:r>
              <a:rPr lang="en-US" sz="2400" b="1" dirty="0" smtClean="0"/>
              <a:t>ας</a:t>
            </a:r>
            <a:r>
              <a:rPr lang="en-US" sz="2400" dirty="0"/>
              <a:t/>
            </a:r>
            <a:br>
              <a:rPr lang="en-US" sz="2400" dirty="0"/>
            </a:br>
            <a:r>
              <a:rPr lang="en-US" sz="2400" dirty="0"/>
              <a:t>• Προσδιορίστε 2-3 συστάσεις για τη διοίκηση του </a:t>
            </a:r>
            <a:r>
              <a:rPr lang="en-US" sz="2400" dirty="0" smtClean="0"/>
              <a:t>σχολείου</a:t>
            </a:r>
            <a:r>
              <a:rPr lang="el-GR" sz="2400" dirty="0" smtClean="0"/>
              <a:t>.</a:t>
            </a:r>
            <a:r>
              <a:rPr lang="en-US" sz="2400" dirty="0"/>
              <a:t/>
            </a:r>
            <a:br>
              <a:rPr lang="en-US" sz="2400" dirty="0"/>
            </a:br>
            <a:r>
              <a:rPr lang="en-US" sz="2400" dirty="0"/>
              <a:t>• Εστιάστε στην ευημερία του προσωπικού και στις πρακτικές που υποστηρίζουν τα </a:t>
            </a:r>
            <a:r>
              <a:rPr lang="en-US" sz="2400" dirty="0" smtClean="0"/>
              <a:t>όρια</a:t>
            </a:r>
            <a:r>
              <a:rPr lang="el-GR" sz="24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1680528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8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000" b="1" dirty="0" err="1" smtClean="0"/>
              <a:t>Δρ</a:t>
            </a:r>
            <a:r>
              <a:rPr lang="en-US" sz="3000" b="1" dirty="0" smtClean="0"/>
              <a:t>αστηριότητα 2: Ανάπτυξη </a:t>
            </a:r>
            <a:r>
              <a:rPr lang="el-GR" sz="3000" b="1" dirty="0" smtClean="0"/>
              <a:t>Ψ</a:t>
            </a:r>
            <a:r>
              <a:rPr lang="en-US" sz="3000" b="1" dirty="0" err="1" smtClean="0"/>
              <a:t>ηφι</a:t>
            </a:r>
            <a:r>
              <a:rPr lang="en-US" sz="3000" b="1" dirty="0" smtClean="0"/>
              <a:t>ακών </a:t>
            </a:r>
            <a:r>
              <a:rPr lang="el-GR" sz="3000" b="1" dirty="0" smtClean="0"/>
              <a:t>Ο</a:t>
            </a:r>
            <a:r>
              <a:rPr lang="en-US" sz="3000" b="1" dirty="0" err="1" smtClean="0"/>
              <a:t>ρίων</a:t>
            </a:r>
            <a:r>
              <a:rPr lang="en-US" sz="3000" b="1" dirty="0" smtClean="0"/>
              <a:t> </a:t>
            </a:r>
            <a:r>
              <a:rPr lang="el-GR" sz="3000" b="1" dirty="0" smtClean="0"/>
              <a:t>γ</a:t>
            </a:r>
            <a:r>
              <a:rPr lang="en-US" sz="3000" b="1" dirty="0" smtClean="0"/>
              <a:t>ια </a:t>
            </a:r>
            <a:r>
              <a:rPr lang="el-GR" sz="3000" b="1" dirty="0" smtClean="0"/>
              <a:t>τους/τις Μαθητές/-</a:t>
            </a:r>
            <a:r>
              <a:rPr lang="el-GR" sz="3000" b="1" dirty="0" err="1" smtClean="0"/>
              <a:t>τριες</a:t>
            </a:r>
            <a:endParaRPr sz="3000" dirty="0"/>
          </a:p>
        </p:txBody>
      </p:sp>
      <p:sp>
        <p:nvSpPr>
          <p:cNvPr id="555" name="Google Shape;555;p80"/>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b="1" dirty="0" err="1"/>
              <a:t>Σκο</a:t>
            </a:r>
            <a:r>
              <a:rPr lang="en-US" b="1" dirty="0"/>
              <a:t>πός</a:t>
            </a:r>
            <a:r>
              <a:rPr lang="en-US" dirty="0"/>
              <a:t/>
            </a:r>
            <a:br>
              <a:rPr lang="en-US" dirty="0"/>
            </a:br>
            <a:r>
              <a:rPr lang="en-US" dirty="0"/>
              <a:t>• Μετατόπιση της εστίασης από τις συνήθειες των εκπαιδευτικών στα ψηφιακά όρια των </a:t>
            </a:r>
            <a:r>
              <a:rPr lang="el-GR" dirty="0" smtClean="0"/>
              <a:t>μαθητών/-</a:t>
            </a:r>
            <a:r>
              <a:rPr lang="el-GR" dirty="0" smtClean="0"/>
              <a:t>τριών.</a:t>
            </a:r>
            <a:r>
              <a:rPr lang="en-US" dirty="0"/>
              <a:t/>
            </a:r>
            <a:br>
              <a:rPr lang="en-US" dirty="0"/>
            </a:br>
            <a:r>
              <a:rPr lang="en-US" dirty="0"/>
              <a:t>• Υπ</a:t>
            </a:r>
            <a:r>
              <a:rPr lang="en-US" dirty="0" err="1"/>
              <a:t>οστήριξη</a:t>
            </a:r>
            <a:r>
              <a:rPr lang="en-US" dirty="0"/>
              <a:t> </a:t>
            </a:r>
            <a:r>
              <a:rPr lang="en-US" dirty="0" err="1"/>
              <a:t>των</a:t>
            </a:r>
            <a:r>
              <a:rPr lang="en-US" dirty="0"/>
              <a:t> </a:t>
            </a:r>
            <a:r>
              <a:rPr lang="el-GR" dirty="0" smtClean="0"/>
              <a:t>μαθητών/-τριών</a:t>
            </a:r>
            <a:r>
              <a:rPr lang="en-US" dirty="0" smtClean="0"/>
              <a:t> </a:t>
            </a:r>
            <a:r>
              <a:rPr lang="en-US" dirty="0" err="1"/>
              <a:t>στην</a:t>
            </a:r>
            <a:r>
              <a:rPr lang="en-US" dirty="0"/>
              <a:t> α</a:t>
            </a:r>
            <a:r>
              <a:rPr lang="en-US" dirty="0" err="1"/>
              <a:t>νά</a:t>
            </a:r>
            <a:r>
              <a:rPr lang="en-US" dirty="0"/>
              <a:t>πτυξη υγιούς, συνειδητής και υπεύθυνης χρήσης της </a:t>
            </a:r>
            <a:r>
              <a:rPr lang="en-US" dirty="0" smtClean="0"/>
              <a:t>τεχνολογίας</a:t>
            </a:r>
            <a:r>
              <a:rPr lang="el-GR" dirty="0" smtClean="0"/>
              <a:t>.</a:t>
            </a:r>
            <a:r>
              <a:rPr lang="en-US" dirty="0"/>
              <a:t/>
            </a:r>
            <a:br>
              <a:rPr lang="en-US" dirty="0"/>
            </a:br>
            <a:r>
              <a:rPr lang="en-US" dirty="0"/>
              <a:t>• Συν-δημιουργία απλών, εύχρηστων οδηγιών για την </a:t>
            </a:r>
            <a:r>
              <a:rPr lang="en-US" dirty="0" smtClean="0"/>
              <a:t>τάξη</a:t>
            </a:r>
            <a:r>
              <a:rPr lang="el-GR" dirty="0" smtClean="0"/>
              <a:t>.</a:t>
            </a:r>
            <a:endParaRPr dirty="0"/>
          </a:p>
          <a:p>
            <a:pPr marL="457200" marR="0" lvl="0" indent="-228600" algn="l" rtl="0">
              <a:lnSpc>
                <a:spcPct val="90000"/>
              </a:lnSpc>
              <a:spcBef>
                <a:spcPts val="1000"/>
              </a:spcBef>
              <a:spcAft>
                <a:spcPts val="0"/>
              </a:spcAft>
              <a:buClr>
                <a:schemeClr val="dk1"/>
              </a:buClr>
              <a:buSzPts val="1800"/>
              <a:buFont typeface="Arial"/>
              <a:buNone/>
            </a:pPr>
            <a:r>
              <a:rPr lang="en-US" b="1" dirty="0" err="1"/>
              <a:t>Πώς</a:t>
            </a:r>
            <a:r>
              <a:rPr lang="en-US" b="1" dirty="0"/>
              <a:t> </a:t>
            </a:r>
            <a:r>
              <a:rPr lang="el-GR" b="1" dirty="0" err="1"/>
              <a:t>Λ</a:t>
            </a:r>
            <a:r>
              <a:rPr lang="en-US" b="1" dirty="0" err="1" smtClean="0"/>
              <a:t>ειτουργεί</a:t>
            </a:r>
            <a:r>
              <a:rPr lang="en-US" b="1" dirty="0" smtClean="0"/>
              <a:t> </a:t>
            </a:r>
            <a:r>
              <a:rPr lang="en-US" b="1" dirty="0"/>
              <a:t>η </a:t>
            </a:r>
            <a:r>
              <a:rPr lang="el-GR" b="1" dirty="0" err="1"/>
              <a:t>Δ</a:t>
            </a:r>
            <a:r>
              <a:rPr lang="en-US" b="1" dirty="0" smtClean="0"/>
              <a:t>ρα</a:t>
            </a:r>
            <a:r>
              <a:rPr lang="en-US" b="1" dirty="0" err="1" smtClean="0"/>
              <a:t>στηριότητ</a:t>
            </a:r>
            <a:r>
              <a:rPr lang="en-US" b="1" dirty="0" smtClean="0"/>
              <a:t>α</a:t>
            </a:r>
            <a:r>
              <a:rPr lang="en-US" dirty="0"/>
              <a:t/>
            </a:r>
            <a:br>
              <a:rPr lang="en-US" dirty="0"/>
            </a:br>
            <a:r>
              <a:rPr lang="en-US" dirty="0"/>
              <a:t>• Σχηματίστε μικρές ομάδες (3-5 </a:t>
            </a:r>
            <a:r>
              <a:rPr lang="en-US" dirty="0" smtClean="0"/>
              <a:t>συμμετέχοντες</a:t>
            </a:r>
            <a:r>
              <a:rPr lang="el-GR" dirty="0" smtClean="0"/>
              <a:t>/-</a:t>
            </a:r>
            <a:r>
              <a:rPr lang="el-GR" dirty="0" err="1" smtClean="0"/>
              <a:t>χουσες</a:t>
            </a:r>
            <a:r>
              <a:rPr lang="el-GR" dirty="0" smtClean="0"/>
              <a:t>/ομάδα</a:t>
            </a:r>
            <a:r>
              <a:rPr lang="en-US" dirty="0" smtClean="0"/>
              <a:t>)</a:t>
            </a:r>
            <a:r>
              <a:rPr lang="el-GR" dirty="0" smtClean="0"/>
              <a:t>.</a:t>
            </a:r>
            <a:r>
              <a:rPr lang="en-US" dirty="0"/>
              <a:t/>
            </a:r>
            <a:br>
              <a:rPr lang="en-US" dirty="0"/>
            </a:br>
            <a:r>
              <a:rPr lang="en-US" dirty="0"/>
              <a:t>• Συζητήστε τις προκλήσεις που αντιμετωπίζουν οι </a:t>
            </a:r>
            <a:r>
              <a:rPr lang="el-GR" dirty="0" smtClean="0"/>
              <a:t>μαθητές/-</a:t>
            </a:r>
            <a:r>
              <a:rPr lang="el-GR" dirty="0" err="1" smtClean="0"/>
              <a:t>τριες</a:t>
            </a:r>
            <a:r>
              <a:rPr lang="en-US" dirty="0" smtClean="0"/>
              <a:t> </a:t>
            </a:r>
            <a:r>
              <a:rPr lang="en-US" dirty="0"/>
              <a:t>στο διαδίκτυο και </a:t>
            </a:r>
            <a:r>
              <a:rPr lang="en-US" dirty="0" err="1"/>
              <a:t>στην</a:t>
            </a:r>
            <a:r>
              <a:rPr lang="en-US" dirty="0"/>
              <a:t> </a:t>
            </a:r>
            <a:r>
              <a:rPr lang="en-US" dirty="0" err="1" smtClean="0"/>
              <a:t>τάξη</a:t>
            </a:r>
            <a:r>
              <a:rPr lang="el-GR" dirty="0" smtClean="0"/>
              <a:t>.</a:t>
            </a:r>
            <a:r>
              <a:rPr lang="en-US" dirty="0"/>
              <a:t/>
            </a:r>
            <a:br>
              <a:rPr lang="en-US" dirty="0"/>
            </a:br>
            <a:r>
              <a:rPr lang="en-US" dirty="0"/>
              <a:t>• Προσδιορίστε πρακτικές στρατηγικές για πιο υγιείς ψηφιακές </a:t>
            </a:r>
            <a:r>
              <a:rPr lang="en-US" dirty="0" smtClean="0"/>
              <a:t>συνήθειες</a:t>
            </a:r>
            <a:r>
              <a:rPr lang="el-GR" dirty="0" smtClean="0"/>
              <a:t>.</a:t>
            </a:r>
            <a:r>
              <a:rPr lang="en-US" dirty="0"/>
              <a:t/>
            </a:r>
            <a:br>
              <a:rPr lang="en-US" dirty="0"/>
            </a:br>
            <a:r>
              <a:rPr lang="en-US" dirty="0"/>
              <a:t>• Δημιουργήστε 3–5 οδηγίες για τα ψηφιακά όρια στην </a:t>
            </a:r>
            <a:r>
              <a:rPr lang="en-US" dirty="0" smtClean="0"/>
              <a:t>τάξη</a:t>
            </a:r>
            <a:r>
              <a:rPr lang="el-GR" dirty="0" smtClean="0"/>
              <a:t>.</a:t>
            </a:r>
            <a:r>
              <a:rPr lang="en-US" dirty="0"/>
              <a:t/>
            </a:r>
            <a:br>
              <a:rPr lang="en-US" dirty="0"/>
            </a:br>
            <a:r>
              <a:rPr lang="en-US" dirty="0"/>
              <a:t>• Παρουσιάστε τις ιδέες </a:t>
            </a:r>
            <a:r>
              <a:rPr lang="en-US" dirty="0" err="1"/>
              <a:t>στην</a:t>
            </a:r>
            <a:r>
              <a:rPr lang="en-US" dirty="0"/>
              <a:t> </a:t>
            </a:r>
            <a:r>
              <a:rPr lang="en-US" dirty="0" err="1" smtClean="0"/>
              <a:t>ομάδ</a:t>
            </a:r>
            <a:r>
              <a:rPr lang="en-US" dirty="0" smtClean="0"/>
              <a:t>α</a:t>
            </a:r>
            <a:r>
              <a:rPr lang="el-GR" dirty="0" smtClean="0"/>
              <a:t>.</a:t>
            </a:r>
            <a:endParaRPr dirty="0"/>
          </a:p>
          <a:p>
            <a:pPr marL="457200" marR="0" lvl="0" indent="-228600" algn="l" rtl="0">
              <a:lnSpc>
                <a:spcPct val="90000"/>
              </a:lnSpc>
              <a:spcBef>
                <a:spcPts val="1000"/>
              </a:spcBef>
              <a:spcAft>
                <a:spcPts val="0"/>
              </a:spcAft>
              <a:buClr>
                <a:schemeClr val="dk1"/>
              </a:buClr>
              <a:buSzPts val="1800"/>
              <a:buFont typeface="Arial"/>
              <a:buNone/>
            </a:pPr>
            <a:r>
              <a:rPr lang="en-US" b="1" dirty="0"/>
              <a:t>Κα</a:t>
            </a:r>
            <a:r>
              <a:rPr lang="en-US" b="1" dirty="0" err="1"/>
              <a:t>τευθυντήριες</a:t>
            </a:r>
            <a:r>
              <a:rPr lang="en-US" b="1" dirty="0"/>
              <a:t> </a:t>
            </a:r>
            <a:r>
              <a:rPr lang="el-GR" b="1" dirty="0" err="1"/>
              <a:t>Ε</a:t>
            </a:r>
            <a:r>
              <a:rPr lang="en-US" b="1" dirty="0" err="1" smtClean="0"/>
              <a:t>ρωτήσεις</a:t>
            </a:r>
            <a:r>
              <a:rPr lang="en-US" dirty="0"/>
              <a:t/>
            </a:r>
            <a:br>
              <a:rPr lang="en-US" dirty="0"/>
            </a:br>
            <a:r>
              <a:rPr lang="en-US" dirty="0"/>
              <a:t>• </a:t>
            </a:r>
            <a:r>
              <a:rPr lang="en-US" dirty="0" err="1"/>
              <a:t>Πότε</a:t>
            </a:r>
            <a:r>
              <a:rPr lang="en-US" dirty="0"/>
              <a:t> η </a:t>
            </a:r>
            <a:r>
              <a:rPr lang="en-US" dirty="0" err="1"/>
              <a:t>τεχνολογί</a:t>
            </a:r>
            <a:r>
              <a:rPr lang="en-US" dirty="0"/>
              <a:t>α επηρεάζει τη διάθεση, τον ύπνο ή τη συγκέντρωση των </a:t>
            </a:r>
            <a:r>
              <a:rPr lang="el-GR" dirty="0" smtClean="0"/>
              <a:t>μαθητών/-τριών</a:t>
            </a:r>
            <a:r>
              <a:rPr lang="en-US" dirty="0" smtClean="0"/>
              <a:t>;</a:t>
            </a:r>
            <a:r>
              <a:rPr lang="en-US" dirty="0"/>
              <a:t/>
            </a:r>
            <a:br>
              <a:rPr lang="en-US" dirty="0"/>
            </a:br>
            <a:r>
              <a:rPr lang="en-US" dirty="0"/>
              <a:t>• </a:t>
            </a:r>
            <a:r>
              <a:rPr lang="en-US" dirty="0" err="1"/>
              <a:t>Ποιες</a:t>
            </a:r>
            <a:r>
              <a:rPr lang="en-US" dirty="0"/>
              <a:t> </a:t>
            </a:r>
            <a:r>
              <a:rPr lang="en-US" dirty="0" err="1"/>
              <a:t>ρουτίνες</a:t>
            </a:r>
            <a:r>
              <a:rPr lang="en-US" dirty="0"/>
              <a:t> β</a:t>
            </a:r>
            <a:r>
              <a:rPr lang="en-US" dirty="0" err="1"/>
              <a:t>οηθούν</a:t>
            </a:r>
            <a:r>
              <a:rPr lang="en-US" dirty="0"/>
              <a:t> </a:t>
            </a:r>
            <a:r>
              <a:rPr lang="el-GR" dirty="0" smtClean="0"/>
              <a:t>τους/τις μαθητές/-</a:t>
            </a:r>
            <a:r>
              <a:rPr lang="el-GR" dirty="0" err="1" smtClean="0"/>
              <a:t>τριες</a:t>
            </a:r>
            <a:r>
              <a:rPr lang="en-US" dirty="0" smtClean="0"/>
              <a:t> </a:t>
            </a:r>
            <a:r>
              <a:rPr lang="en-US" dirty="0"/>
              <a:t>να διαχειρίζονται καλύτερα τις συσκευές τους;</a:t>
            </a:r>
            <a:br>
              <a:rPr lang="en-US" dirty="0"/>
            </a:br>
            <a:r>
              <a:rPr lang="en-US" dirty="0"/>
              <a:t>• Πώς μπορούν οι οικογένειες να υποστηρίξουν τις ψηφιακές συνήθειες στο σπίτι;</a:t>
            </a:r>
            <a:br>
              <a:rPr lang="en-US" dirty="0"/>
            </a:br>
            <a:r>
              <a:rPr lang="en-US" dirty="0"/>
              <a:t>• Ποιοι σχολικοί κανόνες ή προσδοκίες επηρεάζουν τα όρια;</a:t>
            </a:r>
            <a:br>
              <a:rPr lang="en-US" dirty="0"/>
            </a:br>
            <a:r>
              <a:rPr lang="en-US" dirty="0"/>
              <a:t>• Πώς μπορούμε να αποτελέσουμε πρότυπο ισορροπημένης </a:t>
            </a:r>
            <a:r>
              <a:rPr lang="en-US" dirty="0" smtClean="0"/>
              <a:t>χρήσης</a:t>
            </a:r>
            <a:r>
              <a:rPr lang="el-GR" dirty="0" smtClean="0"/>
              <a:t> της τεχνολογίας</a:t>
            </a:r>
            <a:r>
              <a:rPr lang="en-US" dirty="0" smtClean="0"/>
              <a:t>;</a:t>
            </a:r>
            <a:endParaRPr dirty="0"/>
          </a:p>
          <a:p>
            <a:pPr lvl="0"/>
            <a:r>
              <a:rPr lang="en-US" b="1" dirty="0"/>
              <a:t>Παρα</a:t>
            </a:r>
            <a:r>
              <a:rPr lang="en-US" b="1" dirty="0" err="1"/>
              <a:t>δείγμ</a:t>
            </a:r>
            <a:r>
              <a:rPr lang="en-US" b="1" dirty="0"/>
              <a:t>ατα </a:t>
            </a:r>
            <a:r>
              <a:rPr lang="el-GR" b="1" dirty="0" smtClean="0"/>
              <a:t>Α</a:t>
            </a:r>
            <a:r>
              <a:rPr lang="en-US" b="1" dirty="0" smtClean="0"/>
              <a:t>π</a:t>
            </a:r>
            <a:r>
              <a:rPr lang="en-US" b="1" dirty="0" err="1" smtClean="0"/>
              <a:t>οτελεσμάτων</a:t>
            </a:r>
            <a:r>
              <a:rPr lang="en-US" dirty="0"/>
              <a:t/>
            </a:r>
            <a:br>
              <a:rPr lang="en-US" dirty="0"/>
            </a:br>
            <a:r>
              <a:rPr lang="en-US" dirty="0"/>
              <a:t>• «Απαγορεύεται η χρήση συσκευών κατά τα πρώτα 10 λεπτά του </a:t>
            </a:r>
            <a:r>
              <a:rPr lang="en-US" dirty="0" smtClean="0"/>
              <a:t>μαθήματος</a:t>
            </a:r>
            <a:r>
              <a:rPr lang="el-GR" dirty="0" smtClean="0"/>
              <a:t>.</a:t>
            </a:r>
            <a:r>
              <a:rPr lang="en-US" dirty="0" smtClean="0"/>
              <a:t>»</a:t>
            </a:r>
            <a:r>
              <a:rPr lang="en-US" dirty="0"/>
              <a:t/>
            </a:r>
            <a:br>
              <a:rPr lang="en-US" dirty="0"/>
            </a:br>
            <a:r>
              <a:rPr lang="en-US" dirty="0"/>
              <a:t>• </a:t>
            </a:r>
            <a:r>
              <a:rPr lang="en-US" dirty="0" smtClean="0"/>
              <a:t>«</a:t>
            </a:r>
            <a:r>
              <a:rPr lang="el-GR" dirty="0"/>
              <a:t>Οι ειδοποιήσεις </a:t>
            </a:r>
            <a:r>
              <a:rPr lang="el-GR" dirty="0" smtClean="0"/>
              <a:t>πρέπει να </a:t>
            </a:r>
            <a:r>
              <a:rPr lang="el-GR" dirty="0"/>
              <a:t>είναι απενεργοποιημένες κατά τη διάρκεια των μαθημάτων.</a:t>
            </a:r>
            <a:r>
              <a:rPr lang="en-US" dirty="0" smtClean="0"/>
              <a:t>»</a:t>
            </a:r>
            <a:r>
              <a:rPr lang="en-US" dirty="0"/>
              <a:t/>
            </a:r>
            <a:br>
              <a:rPr lang="en-US" dirty="0"/>
            </a:br>
            <a:r>
              <a:rPr lang="en-US" dirty="0"/>
              <a:t>• «Συζητήστε πριν απαντήσετε σε μηνύματα στο </a:t>
            </a:r>
            <a:r>
              <a:rPr lang="en-US" dirty="0" smtClean="0"/>
              <a:t>διαδίκτυο</a:t>
            </a:r>
            <a:r>
              <a:rPr lang="el-GR" dirty="0" smtClean="0"/>
              <a:t>.</a:t>
            </a:r>
            <a:r>
              <a:rPr lang="en-US" dirty="0" smtClean="0"/>
              <a:t>»</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28715520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8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Οδηγός</a:t>
            </a:r>
            <a:r>
              <a:rPr lang="en-US" b="1" dirty="0"/>
              <a:t> </a:t>
            </a:r>
            <a:r>
              <a:rPr lang="en-US" b="1" dirty="0" err="1"/>
              <a:t>γι</a:t>
            </a:r>
            <a:r>
              <a:rPr lang="en-US" b="1" dirty="0"/>
              <a:t>α την </a:t>
            </a:r>
            <a:r>
              <a:rPr lang="el-GR" b="1" dirty="0" smtClean="0"/>
              <a:t>Ψ</a:t>
            </a:r>
            <a:r>
              <a:rPr lang="en-US" b="1" dirty="0" err="1" smtClean="0"/>
              <a:t>ηφι</a:t>
            </a:r>
            <a:r>
              <a:rPr lang="en-US" b="1" dirty="0" smtClean="0"/>
              <a:t>ακή </a:t>
            </a:r>
            <a:r>
              <a:rPr lang="el-GR" b="1" dirty="0"/>
              <a:t>Ε</a:t>
            </a:r>
            <a:r>
              <a:rPr lang="en-US" b="1" dirty="0" err="1" smtClean="0"/>
              <a:t>υημερί</a:t>
            </a:r>
            <a:r>
              <a:rPr lang="en-US" b="1" dirty="0" smtClean="0"/>
              <a:t>α τη</a:t>
            </a:r>
            <a:r>
              <a:rPr lang="el-GR" b="1" dirty="0" smtClean="0"/>
              <a:t>ς</a:t>
            </a:r>
            <a:r>
              <a:rPr lang="en-US" b="1" dirty="0" smtClean="0"/>
              <a:t> </a:t>
            </a:r>
            <a:r>
              <a:rPr lang="el-GR" b="1" dirty="0" smtClean="0"/>
              <a:t>Τ</a:t>
            </a:r>
            <a:r>
              <a:rPr lang="en-US" b="1" dirty="0" err="1" smtClean="0"/>
              <a:t>άξη</a:t>
            </a:r>
            <a:r>
              <a:rPr lang="el-GR" b="1" dirty="0" smtClean="0"/>
              <a:t>ς</a:t>
            </a:r>
            <a:endParaRPr b="1" dirty="0"/>
          </a:p>
        </p:txBody>
      </p:sp>
      <p:sp>
        <p:nvSpPr>
          <p:cNvPr id="562" name="Google Shape;562;p81"/>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000" b="1" dirty="0"/>
              <a:t>Τι </a:t>
            </a:r>
            <a:r>
              <a:rPr lang="en-US" sz="2000" b="1" dirty="0" smtClean="0"/>
              <a:t>είναι</a:t>
            </a:r>
            <a:r>
              <a:rPr lang="en-US" sz="2000" dirty="0"/>
              <a:t/>
            </a:r>
            <a:br>
              <a:rPr lang="en-US" sz="2000" dirty="0"/>
            </a:br>
            <a:r>
              <a:rPr lang="en-US" sz="2000" dirty="0"/>
              <a:t>• Ένα </a:t>
            </a:r>
            <a:r>
              <a:rPr lang="en-US" sz="2000" dirty="0" err="1"/>
              <a:t>εργ</a:t>
            </a:r>
            <a:r>
              <a:rPr lang="en-US" sz="2000" dirty="0"/>
              <a:t>αλείο </a:t>
            </a:r>
            <a:r>
              <a:rPr lang="en-US" sz="2000" dirty="0" smtClean="0"/>
              <a:t>συν</a:t>
            </a:r>
            <a:r>
              <a:rPr lang="el-GR" sz="2000" dirty="0" smtClean="0"/>
              <a:t>εργατικού </a:t>
            </a:r>
            <a:r>
              <a:rPr lang="en-US" sz="2000" dirty="0" err="1" smtClean="0"/>
              <a:t>σχεδι</a:t>
            </a:r>
            <a:r>
              <a:rPr lang="en-US" sz="2000" dirty="0" smtClean="0"/>
              <a:t>ασμού </a:t>
            </a:r>
            <a:r>
              <a:rPr lang="en-US" sz="2000" dirty="0"/>
              <a:t>για τη δημιουργία μιας τάξης που υποστηρίζει την ψηφιακή </a:t>
            </a:r>
            <a:r>
              <a:rPr lang="en-US" sz="2000" dirty="0" smtClean="0"/>
              <a:t>ευημερία</a:t>
            </a:r>
            <a:r>
              <a:rPr lang="el-GR" sz="2000" dirty="0" smtClean="0"/>
              <a:t>.</a:t>
            </a:r>
            <a:r>
              <a:rPr lang="en-US" sz="2000" dirty="0"/>
              <a:t/>
            </a:r>
            <a:br>
              <a:rPr lang="en-US" sz="2000" dirty="0"/>
            </a:br>
            <a:r>
              <a:rPr lang="en-US" sz="2000" dirty="0"/>
              <a:t>• Βασίζεται στο </a:t>
            </a:r>
            <a:r>
              <a:rPr lang="el-GR" sz="2000" dirty="0" smtClean="0"/>
              <a:t>Π</a:t>
            </a:r>
            <a:r>
              <a:rPr lang="en-US" sz="2000" dirty="0" smtClean="0"/>
              <a:t>λα</a:t>
            </a:r>
            <a:r>
              <a:rPr lang="en-US" sz="2000" dirty="0" err="1" smtClean="0"/>
              <a:t>ίσιο</a:t>
            </a:r>
            <a:r>
              <a:rPr lang="en-US" sz="2000" dirty="0" smtClean="0"/>
              <a:t> </a:t>
            </a:r>
            <a:r>
              <a:rPr lang="el-GR" sz="2000" dirty="0"/>
              <a:t>Ψ</a:t>
            </a:r>
            <a:r>
              <a:rPr lang="en-US" sz="2000" dirty="0" err="1" smtClean="0"/>
              <a:t>ηφι</a:t>
            </a:r>
            <a:r>
              <a:rPr lang="en-US" sz="2000" dirty="0" smtClean="0"/>
              <a:t>ακής </a:t>
            </a:r>
            <a:r>
              <a:rPr lang="el-GR" sz="2000" dirty="0"/>
              <a:t>Ε</a:t>
            </a:r>
            <a:r>
              <a:rPr lang="en-US" sz="2000" dirty="0" err="1" smtClean="0"/>
              <a:t>υημερί</a:t>
            </a:r>
            <a:r>
              <a:rPr lang="en-US" sz="2000" dirty="0" smtClean="0"/>
              <a:t>ας PERMA</a:t>
            </a:r>
            <a:r>
              <a:rPr lang="el-GR" sz="2000" dirty="0" smtClean="0"/>
              <a:t>.</a:t>
            </a:r>
            <a:r>
              <a:rPr lang="en-US" sz="2000" dirty="0"/>
              <a:t/>
            </a:r>
            <a:br>
              <a:rPr lang="en-US" sz="2000" dirty="0"/>
            </a:br>
            <a:r>
              <a:rPr lang="en-US" sz="2000" dirty="0"/>
              <a:t>• Μετατρέπει τα αποτελέσματα του Δείκτη </a:t>
            </a:r>
            <a:r>
              <a:rPr lang="el-GR" sz="2000" dirty="0" smtClean="0"/>
              <a:t>για τους/τις </a:t>
            </a:r>
            <a:r>
              <a:rPr lang="el-GR" sz="2000" dirty="0" smtClean="0"/>
              <a:t>Μ</a:t>
            </a:r>
            <a:r>
              <a:rPr lang="el-GR" sz="2000" dirty="0" smtClean="0"/>
              <a:t>αθητές/-</a:t>
            </a:r>
            <a:r>
              <a:rPr lang="el-GR" sz="2000" dirty="0" err="1" smtClean="0"/>
              <a:t>τριες</a:t>
            </a:r>
            <a:r>
              <a:rPr lang="en-US" sz="2000" dirty="0" smtClean="0"/>
              <a:t> </a:t>
            </a:r>
            <a:r>
              <a:rPr lang="en-US" sz="2000" dirty="0" err="1"/>
              <a:t>σε</a:t>
            </a:r>
            <a:r>
              <a:rPr lang="en-US" sz="2000" dirty="0"/>
              <a:t> </a:t>
            </a:r>
            <a:r>
              <a:rPr lang="en-US" sz="2000" dirty="0" err="1"/>
              <a:t>συγκεκριμένες</a:t>
            </a:r>
            <a:r>
              <a:rPr lang="en-US" sz="2000" dirty="0"/>
              <a:t> </a:t>
            </a:r>
            <a:r>
              <a:rPr lang="en-US" sz="2000" dirty="0" err="1"/>
              <a:t>συνήθειες</a:t>
            </a:r>
            <a:r>
              <a:rPr lang="en-US" sz="2000" dirty="0"/>
              <a:t>, </a:t>
            </a:r>
            <a:r>
              <a:rPr lang="en-US" sz="2000" dirty="0" err="1"/>
              <a:t>ρουτίνες</a:t>
            </a:r>
            <a:r>
              <a:rPr lang="en-US" sz="2000" dirty="0"/>
              <a:t> και </a:t>
            </a:r>
            <a:r>
              <a:rPr lang="en-US" sz="2000" dirty="0" err="1" smtClean="0"/>
              <a:t>ενέργειες</a:t>
            </a:r>
            <a:r>
              <a:rPr lang="el-GR" sz="20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r>
              <a:rPr lang="en-US" sz="2000" b="1" dirty="0" err="1"/>
              <a:t>Πώς</a:t>
            </a:r>
            <a:r>
              <a:rPr lang="en-US" sz="2000" b="1" dirty="0"/>
              <a:t> να </a:t>
            </a:r>
            <a:r>
              <a:rPr lang="en-US" sz="2000" b="1" dirty="0" err="1"/>
              <a:t>το</a:t>
            </a:r>
            <a:r>
              <a:rPr lang="en-US" sz="2000" b="1" dirty="0"/>
              <a:t> </a:t>
            </a:r>
            <a:r>
              <a:rPr lang="en-US" sz="2000" b="1" dirty="0" err="1" smtClean="0"/>
              <a:t>χρησιμο</a:t>
            </a:r>
            <a:r>
              <a:rPr lang="en-US" sz="2000" b="1" dirty="0" smtClean="0"/>
              <a:t>ποιήσετε</a:t>
            </a:r>
            <a:r>
              <a:rPr lang="el-GR" sz="2000" b="1" dirty="0" smtClean="0"/>
              <a:t>:</a:t>
            </a:r>
            <a:r>
              <a:rPr lang="en-US" sz="2000" dirty="0"/>
              <a:t/>
            </a:r>
            <a:br>
              <a:rPr lang="en-US" sz="2000" dirty="0"/>
            </a:br>
            <a:r>
              <a:rPr lang="en-US" sz="2000" dirty="0"/>
              <a:t>• Προσθέστε τις βαθμολογίες PERMA στη στήλη «</a:t>
            </a:r>
            <a:r>
              <a:rPr lang="en-US" sz="2000" dirty="0" err="1" smtClean="0"/>
              <a:t>Μέσ</a:t>
            </a:r>
            <a:r>
              <a:rPr lang="el-GR" sz="2000" dirty="0" err="1" smtClean="0"/>
              <a:t>ος</a:t>
            </a:r>
            <a:r>
              <a:rPr lang="el-GR" sz="2000" dirty="0" smtClean="0"/>
              <a:t> Όρος</a:t>
            </a:r>
            <a:r>
              <a:rPr lang="en-US" sz="2000" dirty="0" smtClean="0"/>
              <a:t> </a:t>
            </a:r>
            <a:r>
              <a:rPr lang="el-GR" sz="2000" dirty="0" smtClean="0"/>
              <a:t>Β</a:t>
            </a:r>
            <a:r>
              <a:rPr lang="en-US" sz="2000" dirty="0" smtClean="0"/>
              <a:t>α</a:t>
            </a:r>
            <a:r>
              <a:rPr lang="en-US" sz="2000" dirty="0" err="1" smtClean="0"/>
              <a:t>θμολογί</a:t>
            </a:r>
            <a:r>
              <a:rPr lang="en-US" sz="2000" dirty="0" smtClean="0"/>
              <a:t>α</a:t>
            </a:r>
            <a:r>
              <a:rPr lang="el-GR" sz="2000" dirty="0" smtClean="0"/>
              <a:t>ς</a:t>
            </a:r>
            <a:r>
              <a:rPr lang="en-US" sz="2000" dirty="0" smtClean="0"/>
              <a:t>»</a:t>
            </a:r>
            <a:r>
              <a:rPr lang="el-GR" sz="2000" dirty="0" smtClean="0"/>
              <a:t>.</a:t>
            </a:r>
            <a:r>
              <a:rPr lang="en-US" sz="2000" dirty="0"/>
              <a:t/>
            </a:r>
            <a:br>
              <a:rPr lang="en-US" sz="2000" dirty="0"/>
            </a:br>
            <a:r>
              <a:rPr lang="en-US" sz="2000" dirty="0"/>
              <a:t>• </a:t>
            </a:r>
            <a:r>
              <a:rPr lang="en-US" sz="2000" dirty="0" smtClean="0"/>
              <a:t>Ανα</a:t>
            </a:r>
            <a:r>
              <a:rPr lang="el-GR" sz="2000" dirty="0" err="1" smtClean="0"/>
              <a:t>στοχα</a:t>
            </a:r>
            <a:r>
              <a:rPr lang="en-US" sz="2000" dirty="0" err="1" smtClean="0"/>
              <a:t>στείτε</a:t>
            </a:r>
            <a:r>
              <a:rPr lang="en-US" sz="2000" dirty="0" smtClean="0"/>
              <a:t> </a:t>
            </a:r>
            <a:r>
              <a:rPr lang="en-US" sz="2000" dirty="0"/>
              <a:t>και προσδιορίστε τους τομείς που </a:t>
            </a:r>
            <a:r>
              <a:rPr lang="en-US" sz="2000" dirty="0" err="1"/>
              <a:t>χρειάζοντ</a:t>
            </a:r>
            <a:r>
              <a:rPr lang="en-US" sz="2000" dirty="0"/>
              <a:t>αι </a:t>
            </a:r>
            <a:r>
              <a:rPr lang="el-GR" sz="2000" dirty="0" err="1" smtClean="0"/>
              <a:t>ενίσχυσ</a:t>
            </a:r>
            <a:r>
              <a:rPr lang="en-US" sz="2000" dirty="0" smtClean="0"/>
              <a:t>η</a:t>
            </a:r>
            <a:r>
              <a:rPr lang="el-GR" sz="2000" dirty="0" smtClean="0"/>
              <a:t>.</a:t>
            </a:r>
            <a:r>
              <a:rPr lang="en-US" sz="2000" dirty="0"/>
              <a:t/>
            </a:r>
            <a:br>
              <a:rPr lang="en-US" sz="2000" dirty="0"/>
            </a:br>
            <a:r>
              <a:rPr lang="en-US" sz="2000" dirty="0"/>
              <a:t>• Θέστε SMART στόχους με </a:t>
            </a:r>
            <a:r>
              <a:rPr lang="el-GR" sz="2000" dirty="0" smtClean="0"/>
              <a:t>τους/τις μαθητές/-</a:t>
            </a:r>
            <a:r>
              <a:rPr lang="el-GR" sz="2000" dirty="0" err="1" smtClean="0"/>
              <a:t>τριές</a:t>
            </a:r>
            <a:r>
              <a:rPr lang="en-US" sz="2000" dirty="0" smtClean="0"/>
              <a:t> σας</a:t>
            </a:r>
            <a:r>
              <a:rPr lang="el-GR" sz="2000" dirty="0" smtClean="0"/>
              <a:t>.</a:t>
            </a:r>
            <a:r>
              <a:rPr lang="en-US" sz="2000" dirty="0"/>
              <a:t/>
            </a:r>
            <a:br>
              <a:rPr lang="en-US" sz="2000" dirty="0"/>
            </a:br>
            <a:r>
              <a:rPr lang="en-US" sz="2000" dirty="0"/>
              <a:t>• Επιλέξτε στρατηγικές που ταιριάζουν στην τάξη </a:t>
            </a:r>
            <a:r>
              <a:rPr lang="en-US" sz="2000" dirty="0" smtClean="0"/>
              <a:t>σας</a:t>
            </a:r>
            <a:r>
              <a:rPr lang="el-GR" sz="2000" dirty="0" smtClean="0"/>
              <a:t>.</a:t>
            </a:r>
            <a:r>
              <a:rPr lang="en-US" sz="2000" dirty="0"/>
              <a:t/>
            </a:r>
            <a:br>
              <a:rPr lang="en-US" sz="2000" dirty="0"/>
            </a:br>
            <a:r>
              <a:rPr lang="en-US" sz="2000" dirty="0"/>
              <a:t>• Συμφωνήστε ένα χρονοδιάγραμμα και δείκτες </a:t>
            </a:r>
            <a:r>
              <a:rPr lang="en-US" sz="2000" dirty="0" smtClean="0"/>
              <a:t>προόδου</a:t>
            </a:r>
            <a:r>
              <a:rPr lang="el-GR" sz="2000" dirty="0" smtClean="0"/>
              <a:t>.</a:t>
            </a:r>
            <a:r>
              <a:rPr lang="en-US" sz="2000" dirty="0"/>
              <a:t/>
            </a:r>
            <a:br>
              <a:rPr lang="en-US" sz="2000" dirty="0"/>
            </a:br>
            <a:r>
              <a:rPr lang="en-US" sz="2000" dirty="0"/>
              <a:t>• Αντιμετωπίστε το ως ένα ζωντανό έγγραφο και ενημερώστε το κατά τη διάρκεια του </a:t>
            </a:r>
            <a:r>
              <a:rPr lang="el-GR" sz="2000" dirty="0" err="1" smtClean="0"/>
              <a:t>τρι</a:t>
            </a:r>
            <a:r>
              <a:rPr lang="en-US" sz="2000" dirty="0" err="1" smtClean="0"/>
              <a:t>μήνου</a:t>
            </a:r>
            <a:r>
              <a:rPr lang="el-GR" sz="2000" dirty="0" smtClean="0"/>
              <a:t>/</a:t>
            </a:r>
            <a:r>
              <a:rPr lang="el-GR" sz="2000" dirty="0" err="1" smtClean="0"/>
              <a:t>τετραμήνου</a:t>
            </a:r>
            <a:r>
              <a:rPr lang="el-GR" sz="20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r>
              <a:rPr lang="el-GR" sz="2000" b="1" dirty="0" err="1" smtClean="0"/>
              <a:t>Πιλο</a:t>
            </a:r>
            <a:r>
              <a:rPr lang="en-US" sz="2000" b="1" dirty="0" err="1" smtClean="0"/>
              <a:t>τικές</a:t>
            </a:r>
            <a:r>
              <a:rPr lang="en-US" sz="2000" b="1" dirty="0" smtClean="0"/>
              <a:t> </a:t>
            </a:r>
            <a:r>
              <a:rPr lang="el-GR" sz="2000" b="1" dirty="0" smtClean="0"/>
              <a:t>Δ</a:t>
            </a:r>
            <a:r>
              <a:rPr lang="en-US" sz="2000" b="1" dirty="0" smtClean="0"/>
              <a:t>ρα</a:t>
            </a:r>
            <a:r>
              <a:rPr lang="en-US" sz="2000" b="1" dirty="0" err="1" smtClean="0"/>
              <a:t>στηριότητες</a:t>
            </a:r>
            <a:r>
              <a:rPr lang="en-US" sz="2000" dirty="0"/>
              <a:t/>
            </a:r>
            <a:br>
              <a:rPr lang="en-US" sz="2000" dirty="0"/>
            </a:br>
            <a:r>
              <a:rPr lang="en-US" sz="2000" dirty="0"/>
              <a:t>• Επιλέξτε μία δραστηριότητα από τη </a:t>
            </a:r>
            <a:r>
              <a:rPr lang="en-US" sz="2000" dirty="0" smtClean="0"/>
              <a:t>συλλογή</a:t>
            </a:r>
            <a:r>
              <a:rPr lang="el-GR" sz="2000" dirty="0" smtClean="0"/>
              <a:t>.</a:t>
            </a:r>
            <a:r>
              <a:rPr lang="en-US" sz="2000" dirty="0"/>
              <a:t/>
            </a:r>
            <a:br>
              <a:rPr lang="en-US" sz="2000" dirty="0"/>
            </a:br>
            <a:r>
              <a:rPr lang="en-US" sz="2000" dirty="0"/>
              <a:t>• Αναπαραστήστε την σε </a:t>
            </a:r>
            <a:r>
              <a:rPr lang="en-US" sz="2000" dirty="0" err="1"/>
              <a:t>μικρές</a:t>
            </a:r>
            <a:r>
              <a:rPr lang="en-US" sz="2000" dirty="0"/>
              <a:t> </a:t>
            </a:r>
            <a:r>
              <a:rPr lang="en-US" sz="2000" dirty="0" err="1" smtClean="0"/>
              <a:t>ομάδες</a:t>
            </a:r>
            <a:r>
              <a:rPr lang="el-GR" sz="2000" dirty="0" smtClean="0"/>
              <a:t>.</a:t>
            </a:r>
            <a:r>
              <a:rPr lang="en-US" sz="2000" dirty="0"/>
              <a:t/>
            </a:r>
            <a:br>
              <a:rPr lang="en-US" sz="2000" dirty="0"/>
            </a:br>
            <a:r>
              <a:rPr lang="en-US" sz="2000" dirty="0"/>
              <a:t>• Σημειώστε τι λειτουργεί, τι δεν λειτουργεί και τι </a:t>
            </a:r>
            <a:r>
              <a:rPr lang="en-US" sz="2000" dirty="0" err="1"/>
              <a:t>χρειάζετ</a:t>
            </a:r>
            <a:r>
              <a:rPr lang="en-US" sz="2000" dirty="0"/>
              <a:t>αι </a:t>
            </a:r>
            <a:r>
              <a:rPr lang="en-US" sz="2000" dirty="0" smtClean="0"/>
              <a:t>προσαρμογή</a:t>
            </a:r>
            <a:r>
              <a:rPr lang="el-GR" sz="2000" dirty="0" smtClean="0"/>
              <a:t>.</a:t>
            </a:r>
            <a:r>
              <a:rPr lang="en-US" sz="2000" dirty="0"/>
              <a:t/>
            </a:r>
            <a:br>
              <a:rPr lang="en-US" sz="2000" dirty="0"/>
            </a:br>
            <a:r>
              <a:rPr lang="en-US" sz="2000" dirty="0"/>
              <a:t>• Συζητήστε τις προσαρμογές και λάβετε υπόψη την ηλικία των </a:t>
            </a:r>
            <a:r>
              <a:rPr lang="el-GR" sz="2000" dirty="0" smtClean="0"/>
              <a:t>μαθητών/-τριών</a:t>
            </a:r>
            <a:r>
              <a:rPr lang="en-US" sz="2000" dirty="0" smtClean="0"/>
              <a:t>, </a:t>
            </a:r>
            <a:r>
              <a:rPr lang="en-US" sz="2000" dirty="0" err="1"/>
              <a:t>τις</a:t>
            </a:r>
            <a:r>
              <a:rPr lang="en-US" sz="2000" dirty="0"/>
              <a:t> α</a:t>
            </a:r>
            <a:r>
              <a:rPr lang="en-US" sz="2000" dirty="0" err="1"/>
              <a:t>νάγκες</a:t>
            </a:r>
            <a:r>
              <a:rPr lang="en-US" sz="2000" dirty="0"/>
              <a:t> τους και </a:t>
            </a:r>
            <a:r>
              <a:rPr lang="en-US" sz="2000" dirty="0" err="1"/>
              <a:t>το</a:t>
            </a:r>
            <a:r>
              <a:rPr lang="en-US" sz="2000" dirty="0"/>
              <a:t> </a:t>
            </a:r>
            <a:r>
              <a:rPr lang="en-US" sz="2000" dirty="0" err="1"/>
              <a:t>σχολικό</a:t>
            </a:r>
            <a:r>
              <a:rPr lang="en-US" sz="2000" dirty="0"/>
              <a:t> </a:t>
            </a:r>
            <a:r>
              <a:rPr lang="en-US" sz="2000" dirty="0" smtClean="0"/>
              <a:t>π</a:t>
            </a:r>
            <a:r>
              <a:rPr lang="en-US" sz="2000" dirty="0" err="1" smtClean="0"/>
              <a:t>ερι</a:t>
            </a:r>
            <a:r>
              <a:rPr lang="en-US" sz="2000" dirty="0" smtClean="0"/>
              <a:t>βάλλον</a:t>
            </a:r>
            <a:r>
              <a:rPr lang="el-GR" sz="2000" dirty="0" smtClean="0"/>
              <a:t>.</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42633035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400" b="1" dirty="0" err="1"/>
              <a:t>Συλλογή</a:t>
            </a:r>
            <a:r>
              <a:rPr lang="en-US" sz="3400" b="1" dirty="0"/>
              <a:t> </a:t>
            </a:r>
            <a:r>
              <a:rPr lang="el-GR" sz="3400" b="1" dirty="0" err="1"/>
              <a:t>Δ</a:t>
            </a:r>
            <a:r>
              <a:rPr lang="en-US" sz="3400" b="1" dirty="0" smtClean="0"/>
              <a:t>ρα</a:t>
            </a:r>
            <a:r>
              <a:rPr lang="en-US" sz="3400" b="1" dirty="0" err="1" smtClean="0"/>
              <a:t>στηριοτήτων</a:t>
            </a:r>
            <a:r>
              <a:rPr lang="en-US" sz="3400" b="1" dirty="0" smtClean="0"/>
              <a:t> </a:t>
            </a:r>
            <a:r>
              <a:rPr lang="en-US" sz="3400" b="1" dirty="0"/>
              <a:t>και </a:t>
            </a:r>
            <a:r>
              <a:rPr lang="el-GR" sz="3400" b="1" dirty="0" smtClean="0"/>
              <a:t>Π</a:t>
            </a:r>
            <a:r>
              <a:rPr lang="en-US" sz="3400" b="1" dirty="0" err="1" smtClean="0"/>
              <a:t>ιλοτική</a:t>
            </a:r>
            <a:r>
              <a:rPr lang="en-US" sz="3400" b="1" dirty="0" smtClean="0"/>
              <a:t> </a:t>
            </a:r>
            <a:r>
              <a:rPr lang="el-GR" sz="3400" b="1" dirty="0" err="1" smtClean="0"/>
              <a:t>Δοκιμ</a:t>
            </a:r>
            <a:r>
              <a:rPr lang="en-US" sz="3400" b="1" dirty="0" smtClean="0"/>
              <a:t>ή</a:t>
            </a:r>
            <a:endParaRPr sz="3400" dirty="0"/>
          </a:p>
        </p:txBody>
      </p:sp>
      <p:sp>
        <p:nvSpPr>
          <p:cNvPr id="569" name="Google Shape;569;p8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dirty="0" err="1"/>
              <a:t>Τώρ</a:t>
            </a:r>
            <a:r>
              <a:rPr lang="en-US" dirty="0"/>
              <a:t>α που γνωρίζετε πώς να χρησιμοποιείτε </a:t>
            </a:r>
            <a:r>
              <a:rPr lang="en-US" dirty="0" smtClean="0"/>
              <a:t>το</a:t>
            </a:r>
            <a:r>
              <a:rPr lang="el-GR" dirty="0" smtClean="0"/>
              <a:t>ν</a:t>
            </a:r>
            <a:r>
              <a:rPr lang="en-US" dirty="0" smtClean="0"/>
              <a:t> </a:t>
            </a:r>
            <a:r>
              <a:rPr lang="el-GR" dirty="0" smtClean="0"/>
              <a:t>Οδηγό Τάξης</a:t>
            </a:r>
            <a:r>
              <a:rPr lang="en-US" dirty="0" smtClean="0"/>
              <a:t>, </a:t>
            </a:r>
            <a:r>
              <a:rPr lang="en-US" dirty="0"/>
              <a:t>το επόμενο βήμα είναι να δοκιμάσετε πρακτικές δραστηριότητες που υποστηρίζουν κάθε τομέα του PERMA.</a:t>
            </a:r>
            <a:br>
              <a:rPr lang="en-US" dirty="0"/>
            </a:br>
            <a:r>
              <a:rPr lang="en-US" dirty="0"/>
              <a:t>• </a:t>
            </a:r>
            <a:r>
              <a:rPr lang="en-US" dirty="0" err="1"/>
              <a:t>Αυτές</a:t>
            </a:r>
            <a:r>
              <a:rPr lang="en-US" dirty="0"/>
              <a:t> </a:t>
            </a:r>
            <a:r>
              <a:rPr lang="en-US" dirty="0" err="1"/>
              <a:t>οι</a:t>
            </a:r>
            <a:r>
              <a:rPr lang="en-US" dirty="0"/>
              <a:t> </a:t>
            </a:r>
            <a:r>
              <a:rPr lang="en-US" dirty="0" err="1"/>
              <a:t>δρ</a:t>
            </a:r>
            <a:r>
              <a:rPr lang="en-US" dirty="0"/>
              <a:t>αστηριότητες σας βοηθούν να μετατρέψετε τους στόχους σε καθημερινές συνήθειες στην τάξη σας.</a:t>
            </a:r>
            <a:endParaRPr dirty="0"/>
          </a:p>
          <a:p>
            <a:pPr marL="0" lvl="0" indent="0" algn="l" rtl="0">
              <a:lnSpc>
                <a:spcPct val="90000"/>
              </a:lnSpc>
              <a:spcBef>
                <a:spcPts val="1000"/>
              </a:spcBef>
              <a:spcAft>
                <a:spcPts val="0"/>
              </a:spcAft>
              <a:buSzPts val="1800"/>
              <a:buNone/>
            </a:pPr>
            <a:r>
              <a:rPr lang="en-US" b="1" dirty="0" err="1"/>
              <a:t>Συλλογή</a:t>
            </a:r>
            <a:r>
              <a:rPr lang="en-US" b="1" dirty="0"/>
              <a:t> </a:t>
            </a:r>
            <a:r>
              <a:rPr lang="el-GR" b="1" dirty="0" err="1"/>
              <a:t>Δ</a:t>
            </a:r>
            <a:r>
              <a:rPr lang="en-US" b="1" dirty="0" smtClean="0"/>
              <a:t>ρα</a:t>
            </a:r>
            <a:r>
              <a:rPr lang="en-US" b="1" dirty="0" err="1" smtClean="0"/>
              <a:t>στηριοτήτων</a:t>
            </a:r>
            <a:r>
              <a:rPr lang="en-US" dirty="0"/>
              <a:t/>
            </a:r>
            <a:br>
              <a:rPr lang="en-US" dirty="0"/>
            </a:br>
            <a:r>
              <a:rPr lang="en-US" dirty="0"/>
              <a:t>• Περιλαμβάνει δραστηριότητες για κοινές προκλήσεις ψηφιακής </a:t>
            </a:r>
            <a:r>
              <a:rPr lang="en-US" dirty="0" smtClean="0"/>
              <a:t>ευημερίας</a:t>
            </a:r>
            <a:r>
              <a:rPr lang="el-GR" dirty="0" smtClean="0"/>
              <a:t>.</a:t>
            </a:r>
            <a:r>
              <a:rPr lang="en-US" dirty="0"/>
              <a:t/>
            </a:r>
            <a:br>
              <a:rPr lang="en-US" dirty="0"/>
            </a:br>
            <a:r>
              <a:rPr lang="en-US" dirty="0"/>
              <a:t>• </a:t>
            </a:r>
            <a:r>
              <a:rPr lang="el-GR" dirty="0" smtClean="0"/>
              <a:t>Είναι </a:t>
            </a:r>
            <a:r>
              <a:rPr lang="el-GR" dirty="0" smtClean="0"/>
              <a:t>οργανω</a:t>
            </a:r>
            <a:r>
              <a:rPr lang="el-GR" dirty="0" smtClean="0"/>
              <a:t>μένη</a:t>
            </a:r>
            <a:r>
              <a:rPr lang="en-US" dirty="0" smtClean="0"/>
              <a:t> </a:t>
            </a:r>
            <a:r>
              <a:rPr lang="en-US" dirty="0"/>
              <a:t>ανά τομέα </a:t>
            </a:r>
            <a:r>
              <a:rPr lang="en-US" dirty="0" smtClean="0"/>
              <a:t>PERMA</a:t>
            </a:r>
            <a:r>
              <a:rPr lang="el-GR" dirty="0" smtClean="0"/>
              <a:t>.</a:t>
            </a:r>
            <a:r>
              <a:rPr lang="en-US" dirty="0"/>
              <a:t/>
            </a:r>
            <a:br>
              <a:rPr lang="en-US" dirty="0"/>
            </a:br>
            <a:r>
              <a:rPr lang="en-US" dirty="0"/>
              <a:t>• Αναπτύσσει την αυτογνωσία και την υπευθυνότητα των </a:t>
            </a:r>
            <a:r>
              <a:rPr lang="el-GR" dirty="0" smtClean="0"/>
              <a:t>μαθητών/-</a:t>
            </a:r>
            <a:r>
              <a:rPr lang="el-GR" dirty="0" smtClean="0"/>
              <a:t>τριών.</a:t>
            </a:r>
            <a:endParaRPr dirty="0"/>
          </a:p>
          <a:p>
            <a:pPr marL="0" lvl="0" indent="0" algn="l" rtl="0">
              <a:lnSpc>
                <a:spcPct val="90000"/>
              </a:lnSpc>
              <a:spcBef>
                <a:spcPts val="1000"/>
              </a:spcBef>
              <a:spcAft>
                <a:spcPts val="0"/>
              </a:spcAft>
              <a:buSzPts val="1800"/>
              <a:buNone/>
            </a:pPr>
            <a:r>
              <a:rPr lang="el-GR" b="1" dirty="0" err="1" smtClean="0"/>
              <a:t>Πιλο</a:t>
            </a:r>
            <a:r>
              <a:rPr lang="en-US" b="1" dirty="0" err="1" smtClean="0"/>
              <a:t>τική</a:t>
            </a:r>
            <a:r>
              <a:rPr lang="en-US" b="1" dirty="0" smtClean="0"/>
              <a:t> </a:t>
            </a:r>
            <a:r>
              <a:rPr lang="el-GR" b="1" dirty="0" err="1" smtClean="0"/>
              <a:t>Δοκιμ</a:t>
            </a:r>
            <a:r>
              <a:rPr lang="en-US" b="1" dirty="0" smtClean="0"/>
              <a:t>ή </a:t>
            </a:r>
            <a:r>
              <a:rPr lang="en-US" b="1" dirty="0" err="1"/>
              <a:t>των</a:t>
            </a:r>
            <a:r>
              <a:rPr lang="en-US" b="1" dirty="0"/>
              <a:t> </a:t>
            </a:r>
            <a:r>
              <a:rPr lang="el-GR" b="1" dirty="0" smtClean="0"/>
              <a:t>Δ</a:t>
            </a:r>
            <a:r>
              <a:rPr lang="en-US" b="1" dirty="0" smtClean="0"/>
              <a:t>ρα</a:t>
            </a:r>
            <a:r>
              <a:rPr lang="en-US" b="1" dirty="0" err="1" smtClean="0"/>
              <a:t>στηριοτήτων</a:t>
            </a:r>
            <a:r>
              <a:rPr lang="en-US" dirty="0"/>
              <a:t/>
            </a:r>
            <a:br>
              <a:rPr lang="en-US" dirty="0"/>
            </a:br>
            <a:r>
              <a:rPr lang="en-US" dirty="0"/>
              <a:t>• Επιλέξτε μία δραστηριότητα από το </a:t>
            </a:r>
            <a:r>
              <a:rPr lang="en-US" dirty="0" smtClean="0"/>
              <a:t>μάθημα</a:t>
            </a:r>
            <a:r>
              <a:rPr lang="el-GR" dirty="0" smtClean="0"/>
              <a:t>.</a:t>
            </a:r>
            <a:r>
              <a:rPr lang="en-US" dirty="0"/>
              <a:t/>
            </a:r>
            <a:br>
              <a:rPr lang="en-US" dirty="0"/>
            </a:br>
            <a:r>
              <a:rPr lang="en-US" dirty="0"/>
              <a:t>• Αναπαραστήστε την σε μια μικρή </a:t>
            </a:r>
            <a:r>
              <a:rPr lang="en-US" dirty="0" smtClean="0"/>
              <a:t>ομάδα</a:t>
            </a:r>
            <a:r>
              <a:rPr lang="el-GR" dirty="0" smtClean="0"/>
              <a:t>.</a:t>
            </a:r>
            <a:r>
              <a:rPr lang="en-US" dirty="0"/>
              <a:t/>
            </a:r>
            <a:br>
              <a:rPr lang="en-US" dirty="0"/>
            </a:br>
            <a:r>
              <a:rPr lang="en-US" dirty="0"/>
              <a:t>• Ένα άτομο αναλαμβάνει τον </a:t>
            </a:r>
            <a:r>
              <a:rPr lang="en-US" dirty="0" err="1"/>
              <a:t>ρόλο</a:t>
            </a:r>
            <a:r>
              <a:rPr lang="en-US" dirty="0"/>
              <a:t> </a:t>
            </a:r>
            <a:r>
              <a:rPr lang="en-US" dirty="0" err="1" smtClean="0"/>
              <a:t>το</a:t>
            </a:r>
            <a:r>
              <a:rPr lang="el-GR" dirty="0" smtClean="0"/>
              <a:t>υ/της εκπαιδευτικού</a:t>
            </a:r>
            <a:r>
              <a:rPr lang="en-US" dirty="0" smtClean="0"/>
              <a:t>, </a:t>
            </a:r>
            <a:r>
              <a:rPr lang="en-US" dirty="0"/>
              <a:t>ενώ τα άλλα αναλαμβάνουν τον ρόλο των </a:t>
            </a:r>
            <a:r>
              <a:rPr lang="el-GR" dirty="0" smtClean="0"/>
              <a:t>μαθητών/-</a:t>
            </a:r>
            <a:r>
              <a:rPr lang="el-GR" dirty="0" smtClean="0"/>
              <a:t>τριών.</a:t>
            </a:r>
            <a:endParaRPr dirty="0"/>
          </a:p>
          <a:p>
            <a:pPr marL="0" lvl="0" indent="0" algn="l" rtl="0">
              <a:lnSpc>
                <a:spcPct val="90000"/>
              </a:lnSpc>
              <a:spcBef>
                <a:spcPts val="1000"/>
              </a:spcBef>
              <a:spcAft>
                <a:spcPts val="0"/>
              </a:spcAft>
              <a:buSzPts val="1800"/>
              <a:buNone/>
            </a:pPr>
            <a:r>
              <a:rPr lang="en-US" b="1" dirty="0"/>
              <a:t>Τι να </a:t>
            </a:r>
            <a:r>
              <a:rPr lang="el-GR" b="1" dirty="0" smtClean="0"/>
              <a:t>Π</a:t>
            </a:r>
            <a:r>
              <a:rPr lang="en-US" b="1" dirty="0" smtClean="0"/>
              <a:t>αρα</a:t>
            </a:r>
            <a:r>
              <a:rPr lang="en-US" b="1" dirty="0" err="1" smtClean="0"/>
              <a:t>τηρήσετε</a:t>
            </a:r>
            <a:r>
              <a:rPr lang="en-US" dirty="0"/>
              <a:t/>
            </a:r>
            <a:br>
              <a:rPr lang="en-US" dirty="0"/>
            </a:br>
            <a:r>
              <a:rPr lang="en-US" dirty="0"/>
              <a:t>• Τι </a:t>
            </a:r>
            <a:r>
              <a:rPr lang="en-US" dirty="0" err="1"/>
              <a:t>λειτουργεί</a:t>
            </a:r>
            <a:r>
              <a:rPr lang="en-US" dirty="0"/>
              <a:t> </a:t>
            </a:r>
            <a:r>
              <a:rPr lang="en-US" dirty="0" smtClean="0"/>
              <a:t>κα</a:t>
            </a:r>
            <a:r>
              <a:rPr lang="en-US" dirty="0" err="1" smtClean="0"/>
              <a:t>λά</a:t>
            </a:r>
            <a:r>
              <a:rPr lang="el-GR" dirty="0" smtClean="0"/>
              <a:t>.</a:t>
            </a:r>
            <a:r>
              <a:rPr lang="en-US" dirty="0"/>
              <a:t/>
            </a:r>
            <a:br>
              <a:rPr lang="en-US" dirty="0"/>
            </a:br>
            <a:r>
              <a:rPr lang="en-US" dirty="0"/>
              <a:t>• </a:t>
            </a:r>
            <a:r>
              <a:rPr lang="en-US" dirty="0" err="1"/>
              <a:t>Ποιες</a:t>
            </a:r>
            <a:r>
              <a:rPr lang="en-US" dirty="0"/>
              <a:t> π</a:t>
            </a:r>
            <a:r>
              <a:rPr lang="en-US" dirty="0" err="1"/>
              <a:t>ροκλήσεις</a:t>
            </a:r>
            <a:r>
              <a:rPr lang="en-US" dirty="0"/>
              <a:t> </a:t>
            </a:r>
            <a:r>
              <a:rPr lang="en-US" dirty="0" smtClean="0"/>
              <a:t>π</a:t>
            </a:r>
            <a:r>
              <a:rPr lang="en-US" dirty="0" err="1" smtClean="0"/>
              <a:t>ροκύ</a:t>
            </a:r>
            <a:r>
              <a:rPr lang="en-US" dirty="0" smtClean="0"/>
              <a:t>πτουν</a:t>
            </a:r>
            <a:r>
              <a:rPr lang="el-GR" dirty="0" smtClean="0"/>
              <a:t>.</a:t>
            </a:r>
            <a:r>
              <a:rPr lang="en-US" dirty="0"/>
              <a:t/>
            </a:r>
            <a:br>
              <a:rPr lang="en-US" dirty="0"/>
            </a:br>
            <a:r>
              <a:rPr lang="en-US" dirty="0"/>
              <a:t>• Τι πρέπει να προσαρμοστεί για την τάξη </a:t>
            </a:r>
            <a:r>
              <a:rPr lang="en-US" dirty="0" smtClean="0"/>
              <a:t>σας</a:t>
            </a:r>
            <a:r>
              <a:rPr lang="el-GR" dirty="0" smtClean="0"/>
              <a:t>.</a:t>
            </a:r>
            <a:r>
              <a:rPr lang="en-US" dirty="0"/>
              <a:t/>
            </a:r>
            <a:br>
              <a:rPr lang="en-US" dirty="0"/>
            </a:br>
            <a:r>
              <a:rPr lang="en-US" dirty="0"/>
              <a:t>• Ποιες αλλαγές βελτιώνουν τη σαφήνεια ή </a:t>
            </a:r>
            <a:r>
              <a:rPr lang="en-US" dirty="0" smtClean="0"/>
              <a:t>τη </a:t>
            </a:r>
            <a:r>
              <a:rPr lang="el-GR" dirty="0" smtClean="0"/>
              <a:t>δέσμευση.</a:t>
            </a:r>
            <a:endParaRPr dirty="0"/>
          </a:p>
          <a:p>
            <a:pPr marL="0" lvl="0" indent="0" algn="l" rtl="0">
              <a:lnSpc>
                <a:spcPct val="90000"/>
              </a:lnSpc>
              <a:spcBef>
                <a:spcPts val="1000"/>
              </a:spcBef>
              <a:spcAft>
                <a:spcPts val="0"/>
              </a:spcAft>
              <a:buSzPts val="1800"/>
              <a:buNone/>
            </a:pPr>
            <a:r>
              <a:rPr lang="en-US" b="1" dirty="0"/>
              <a:t>Επ</a:t>
            </a:r>
            <a:r>
              <a:rPr lang="en-US" b="1" dirty="0" err="1"/>
              <a:t>όμενο</a:t>
            </a:r>
            <a:r>
              <a:rPr lang="en-US" b="1" dirty="0"/>
              <a:t> </a:t>
            </a:r>
            <a:r>
              <a:rPr lang="el-GR" b="1" dirty="0" smtClean="0"/>
              <a:t>Β</a:t>
            </a:r>
            <a:r>
              <a:rPr lang="en-US" b="1" dirty="0" err="1" smtClean="0"/>
              <a:t>ήμ</a:t>
            </a:r>
            <a:r>
              <a:rPr lang="en-US" b="1" dirty="0" smtClean="0"/>
              <a:t>α</a:t>
            </a:r>
            <a:r>
              <a:rPr lang="en-US" dirty="0"/>
              <a:t/>
            </a:r>
            <a:br>
              <a:rPr lang="en-US" dirty="0"/>
            </a:br>
            <a:r>
              <a:rPr lang="en-US" dirty="0"/>
              <a:t>• Συζητήστε τις παρατηρήσεις σας ως </a:t>
            </a:r>
            <a:r>
              <a:rPr lang="en-US" dirty="0" smtClean="0"/>
              <a:t>ομάδα</a:t>
            </a:r>
            <a:r>
              <a:rPr lang="el-GR" dirty="0" smtClean="0"/>
              <a:t>.</a:t>
            </a:r>
            <a:r>
              <a:rPr lang="en-US" dirty="0"/>
              <a:t/>
            </a:r>
            <a:br>
              <a:rPr lang="en-US" dirty="0"/>
            </a:br>
            <a:r>
              <a:rPr lang="en-US" dirty="0"/>
              <a:t>• Προσαρμόστε τη δραστηριότητα στην ηλικία, τις ανάγκες και τις ψηφιακές συνήθειες των </a:t>
            </a:r>
            <a:r>
              <a:rPr lang="el-GR" dirty="0" smtClean="0"/>
              <a:t>μαθητών/-τριών</a:t>
            </a:r>
            <a:r>
              <a:rPr lang="en-US" dirty="0" smtClean="0"/>
              <a:t> </a:t>
            </a:r>
            <a:r>
              <a:rPr lang="en-US" dirty="0" smtClean="0"/>
              <a:t>σας</a:t>
            </a:r>
            <a:r>
              <a:rPr lang="el-GR" dirty="0" smtClean="0"/>
              <a:t>.</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1505694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200" b="1" dirty="0" smtClean="0"/>
              <a:t>Υλοποίηση</a:t>
            </a:r>
            <a:r>
              <a:rPr lang="en-US" sz="3200" b="1" dirty="0" smtClean="0"/>
              <a:t> </a:t>
            </a:r>
            <a:r>
              <a:rPr lang="el-GR" sz="3200" b="1" dirty="0" smtClean="0"/>
              <a:t>Δ</a:t>
            </a:r>
            <a:r>
              <a:rPr lang="en-US" sz="3200" b="1" dirty="0" smtClean="0"/>
              <a:t>ρα</a:t>
            </a:r>
            <a:r>
              <a:rPr lang="en-US" sz="3200" b="1" dirty="0" err="1" smtClean="0"/>
              <a:t>στηριοτήτων</a:t>
            </a:r>
            <a:r>
              <a:rPr lang="en-US" sz="3200" b="1" dirty="0" smtClean="0"/>
              <a:t> </a:t>
            </a:r>
            <a:r>
              <a:rPr lang="el-GR" sz="3200" b="1" dirty="0" smtClean="0"/>
              <a:t>με Βάση</a:t>
            </a:r>
            <a:r>
              <a:rPr lang="en-US" sz="3200" b="1" dirty="0" smtClean="0"/>
              <a:t> </a:t>
            </a:r>
            <a:r>
              <a:rPr lang="en-US" sz="3200" b="1" dirty="0" err="1" smtClean="0"/>
              <a:t>το</a:t>
            </a:r>
            <a:r>
              <a:rPr lang="en-US" sz="3200" b="1" dirty="0" smtClean="0"/>
              <a:t> </a:t>
            </a:r>
            <a:r>
              <a:rPr lang="el-GR" sz="3200" b="1" dirty="0"/>
              <a:t>Μ</a:t>
            </a:r>
            <a:r>
              <a:rPr lang="en-US" sz="3200" b="1" dirty="0" err="1" smtClean="0"/>
              <a:t>οντέλο</a:t>
            </a:r>
            <a:r>
              <a:rPr lang="en-US" sz="3200" b="1" dirty="0" smtClean="0"/>
              <a:t> </a:t>
            </a:r>
            <a:r>
              <a:rPr lang="en-US" sz="3200" b="1" dirty="0"/>
              <a:t>PERMA</a:t>
            </a:r>
            <a:endParaRPr sz="3200" b="1" dirty="0"/>
          </a:p>
        </p:txBody>
      </p:sp>
      <p:sp>
        <p:nvSpPr>
          <p:cNvPr id="575" name="Google Shape;575;p83"/>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lvl="0"/>
            <a:r>
              <a:rPr lang="en-US" sz="2300" b="1" dirty="0"/>
              <a:t>Πριν π</a:t>
            </a:r>
            <a:r>
              <a:rPr lang="en-US" sz="2300" b="1" dirty="0" err="1"/>
              <a:t>ροχωρήσουμε</a:t>
            </a:r>
            <a:r>
              <a:rPr lang="en-US" sz="2300" b="1" dirty="0"/>
              <a:t> </a:t>
            </a:r>
            <a:r>
              <a:rPr lang="en-US" sz="2300" b="1" dirty="0" err="1"/>
              <a:t>στις</a:t>
            </a:r>
            <a:r>
              <a:rPr lang="en-US" sz="2300" b="1" dirty="0"/>
              <a:t> </a:t>
            </a:r>
            <a:r>
              <a:rPr lang="en-US" sz="2300" b="1" dirty="0" err="1"/>
              <a:t>δρ</a:t>
            </a:r>
            <a:r>
              <a:rPr lang="en-US" sz="2300" b="1" dirty="0"/>
              <a:t>αστηριότητες...</a:t>
            </a:r>
            <a:r>
              <a:rPr lang="en-US" sz="2300" dirty="0"/>
              <a:t/>
            </a:r>
            <a:br>
              <a:rPr lang="en-US" sz="2300" dirty="0"/>
            </a:br>
            <a:r>
              <a:rPr lang="en-US" sz="2300" dirty="0"/>
              <a:t>• Έχετε π</a:t>
            </a:r>
            <a:r>
              <a:rPr lang="en-US" sz="2300" dirty="0" err="1"/>
              <a:t>λέον</a:t>
            </a:r>
            <a:r>
              <a:rPr lang="en-US" sz="2300" dirty="0"/>
              <a:t> τα απ</a:t>
            </a:r>
            <a:r>
              <a:rPr lang="en-US" sz="2300" dirty="0" err="1"/>
              <a:t>οτελέσμ</a:t>
            </a:r>
            <a:r>
              <a:rPr lang="en-US" sz="2300" dirty="0"/>
              <a:t>ατα του Δείκτη Ψηφιακής Ευημερίας των </a:t>
            </a:r>
            <a:r>
              <a:rPr lang="el-GR" sz="2300" dirty="0"/>
              <a:t>Μ</a:t>
            </a:r>
            <a:r>
              <a:rPr lang="el-GR" sz="2300" dirty="0" smtClean="0"/>
              <a:t>αθητών</a:t>
            </a:r>
            <a:r>
              <a:rPr lang="el-GR" sz="2300" dirty="0" smtClean="0"/>
              <a:t>/-</a:t>
            </a:r>
            <a:r>
              <a:rPr lang="el-GR" sz="2300" dirty="0" smtClean="0"/>
              <a:t>τριών.</a:t>
            </a:r>
            <a:r>
              <a:rPr lang="en-US" sz="2300" dirty="0"/>
              <a:t/>
            </a:r>
            <a:br>
              <a:rPr lang="en-US" sz="2300" dirty="0"/>
            </a:br>
            <a:r>
              <a:rPr lang="en-US" sz="2300" dirty="0"/>
              <a:t>• Έχετε </a:t>
            </a:r>
            <a:r>
              <a:rPr lang="el-GR" sz="2300" dirty="0" err="1"/>
              <a:t>αναστοχαστεί</a:t>
            </a:r>
            <a:r>
              <a:rPr lang="el-GR" sz="2300" dirty="0"/>
              <a:t> σχετικά </a:t>
            </a:r>
            <a:r>
              <a:rPr lang="el-GR" sz="2300" dirty="0" smtClean="0"/>
              <a:t>με</a:t>
            </a:r>
            <a:r>
              <a:rPr lang="en-US" sz="2300" dirty="0" smtClean="0"/>
              <a:t> </a:t>
            </a:r>
            <a:r>
              <a:rPr lang="en-US" sz="2300" dirty="0" err="1"/>
              <a:t>τις</a:t>
            </a:r>
            <a:r>
              <a:rPr lang="en-US" sz="2300" dirty="0"/>
              <a:t> βα</a:t>
            </a:r>
            <a:r>
              <a:rPr lang="en-US" sz="2300" dirty="0" err="1"/>
              <a:t>σικές</a:t>
            </a:r>
            <a:r>
              <a:rPr lang="en-US" sz="2300" dirty="0"/>
              <a:t> α</a:t>
            </a:r>
            <a:r>
              <a:rPr lang="en-US" sz="2300" dirty="0" err="1"/>
              <a:t>νάγκες</a:t>
            </a:r>
            <a:r>
              <a:rPr lang="en-US" sz="2300" dirty="0"/>
              <a:t> </a:t>
            </a:r>
            <a:r>
              <a:rPr lang="el-GR" sz="2300" dirty="0" smtClean="0"/>
              <a:t>που υπάρχουν </a:t>
            </a:r>
            <a:r>
              <a:rPr lang="en-US" sz="2300" dirty="0" err="1" smtClean="0"/>
              <a:t>στην</a:t>
            </a:r>
            <a:r>
              <a:rPr lang="en-US" sz="2300" dirty="0" smtClean="0"/>
              <a:t> </a:t>
            </a:r>
            <a:r>
              <a:rPr lang="en-US" sz="2300" dirty="0" err="1"/>
              <a:t>τάξη</a:t>
            </a:r>
            <a:r>
              <a:rPr lang="en-US" sz="2300" dirty="0"/>
              <a:t> </a:t>
            </a:r>
            <a:r>
              <a:rPr lang="en-US" sz="2300" dirty="0" smtClean="0"/>
              <a:t>σας</a:t>
            </a:r>
            <a:r>
              <a:rPr lang="el-GR" sz="2300" dirty="0" smtClean="0"/>
              <a:t>.</a:t>
            </a:r>
            <a:r>
              <a:rPr lang="en-US" sz="2300" dirty="0"/>
              <a:t/>
            </a:r>
            <a:br>
              <a:rPr lang="en-US" sz="2300" dirty="0"/>
            </a:br>
            <a:r>
              <a:rPr lang="en-US" sz="2300" dirty="0"/>
              <a:t>• Έχετε </a:t>
            </a:r>
            <a:r>
              <a:rPr lang="en-US" sz="2300" dirty="0" err="1"/>
              <a:t>εντο</a:t>
            </a:r>
            <a:r>
              <a:rPr lang="en-US" sz="2300" dirty="0"/>
              <a:t>πίσει τους τομείς που απαιτούν </a:t>
            </a:r>
            <a:r>
              <a:rPr lang="en-US" sz="2300" dirty="0" smtClean="0"/>
              <a:t>προσοχή</a:t>
            </a:r>
            <a:r>
              <a:rPr lang="el-GR" sz="2300" dirty="0" smtClean="0"/>
              <a:t>.</a:t>
            </a:r>
            <a:endParaRPr sz="2300" dirty="0"/>
          </a:p>
          <a:p>
            <a:pPr marL="457200" marR="0" lvl="0" indent="-228600" algn="l" rtl="0">
              <a:lnSpc>
                <a:spcPct val="90000"/>
              </a:lnSpc>
              <a:spcBef>
                <a:spcPts val="1000"/>
              </a:spcBef>
              <a:spcAft>
                <a:spcPts val="0"/>
              </a:spcAft>
              <a:buClr>
                <a:schemeClr val="dk1"/>
              </a:buClr>
              <a:buSzPts val="1800"/>
              <a:buFont typeface="Arial"/>
              <a:buNone/>
            </a:pPr>
            <a:r>
              <a:rPr lang="el-GR" sz="2300" b="1" dirty="0" smtClean="0"/>
              <a:t>Το</a:t>
            </a:r>
            <a:r>
              <a:rPr lang="en-US" sz="2300" b="1" dirty="0" smtClean="0"/>
              <a:t> επ</a:t>
            </a:r>
            <a:r>
              <a:rPr lang="en-US" sz="2300" b="1" dirty="0" err="1" smtClean="0"/>
              <a:t>όμεν</a:t>
            </a:r>
            <a:r>
              <a:rPr lang="el-GR" sz="2300" b="1" dirty="0" smtClean="0"/>
              <a:t>ο</a:t>
            </a:r>
            <a:r>
              <a:rPr lang="en-US" sz="2300" b="1" dirty="0" smtClean="0"/>
              <a:t> </a:t>
            </a:r>
            <a:r>
              <a:rPr lang="el-GR" sz="2300" b="1" dirty="0" err="1" smtClean="0"/>
              <a:t>υποκεφάλαιο</a:t>
            </a:r>
            <a:r>
              <a:rPr lang="en-US" sz="2300" b="1" dirty="0" smtClean="0"/>
              <a:t> </a:t>
            </a:r>
            <a:r>
              <a:rPr lang="en-US" sz="2300" b="1" dirty="0"/>
              <a:t>σας δείχνει πώς να μετατρέψετε αυτές τις γνώσεις σε </a:t>
            </a:r>
            <a:r>
              <a:rPr lang="en-US" sz="2300" b="1" dirty="0" smtClean="0"/>
              <a:t>δράση</a:t>
            </a:r>
            <a:r>
              <a:rPr lang="el-GR" sz="2300" b="1" dirty="0" smtClean="0"/>
              <a:t>.</a:t>
            </a:r>
            <a:r>
              <a:rPr lang="en-US" sz="2300" dirty="0"/>
              <a:t/>
            </a:r>
            <a:br>
              <a:rPr lang="en-US" sz="2300" dirty="0"/>
            </a:br>
            <a:r>
              <a:rPr lang="en-US" sz="2300" dirty="0"/>
              <a:t>• Θα εργαστείτε με στοχευμένες δραστηριότητες που συνδέονται με κάθε </a:t>
            </a:r>
            <a:r>
              <a:rPr lang="en-US" sz="2300" dirty="0" smtClean="0"/>
              <a:t>τομέα</a:t>
            </a:r>
            <a:r>
              <a:rPr lang="el-GR" sz="2300" dirty="0" smtClean="0"/>
              <a:t> του Μοντέλου</a:t>
            </a:r>
            <a:r>
              <a:rPr lang="en-US" sz="2300" dirty="0" smtClean="0"/>
              <a:t> PERMA</a:t>
            </a:r>
            <a:r>
              <a:rPr lang="el-GR" sz="2300" dirty="0" smtClean="0"/>
              <a:t>.</a:t>
            </a:r>
            <a:r>
              <a:rPr lang="en-US" sz="2300" dirty="0"/>
              <a:t/>
            </a:r>
            <a:br>
              <a:rPr lang="en-US" sz="2300" dirty="0"/>
            </a:br>
            <a:r>
              <a:rPr lang="en-US" sz="2300" dirty="0"/>
              <a:t>• Θα επιλέξετε αυτές που ταιριάζουν στις ανάγκες των </a:t>
            </a:r>
            <a:r>
              <a:rPr lang="el-GR" sz="2300" dirty="0" smtClean="0"/>
              <a:t>μαθητών/-τριών</a:t>
            </a:r>
            <a:r>
              <a:rPr lang="en-US" sz="2300" dirty="0" smtClean="0"/>
              <a:t> </a:t>
            </a:r>
            <a:r>
              <a:rPr lang="en-US" sz="2300" dirty="0" smtClean="0"/>
              <a:t>σας</a:t>
            </a:r>
            <a:r>
              <a:rPr lang="el-GR" sz="2300" dirty="0" smtClean="0"/>
              <a:t>.</a:t>
            </a:r>
            <a:r>
              <a:rPr lang="en-US" sz="2300" dirty="0"/>
              <a:t/>
            </a:r>
            <a:br>
              <a:rPr lang="en-US" sz="2300" dirty="0"/>
            </a:br>
            <a:r>
              <a:rPr lang="en-US" sz="2300" dirty="0"/>
              <a:t>• Θα </a:t>
            </a:r>
            <a:r>
              <a:rPr lang="en-US" sz="2300" dirty="0" err="1"/>
              <a:t>μάθετε</a:t>
            </a:r>
            <a:r>
              <a:rPr lang="en-US" sz="2300" dirty="0"/>
              <a:t> π</a:t>
            </a:r>
            <a:r>
              <a:rPr lang="en-US" sz="2300" dirty="0" err="1"/>
              <a:t>ώς</a:t>
            </a:r>
            <a:r>
              <a:rPr lang="en-US" sz="2300" dirty="0"/>
              <a:t> να </a:t>
            </a:r>
            <a:r>
              <a:rPr lang="en-US" sz="2300" dirty="0" err="1"/>
              <a:t>τις</a:t>
            </a:r>
            <a:r>
              <a:rPr lang="en-US" sz="2300" dirty="0"/>
              <a:t> </a:t>
            </a:r>
            <a:r>
              <a:rPr lang="en-US" sz="2300" dirty="0" err="1"/>
              <a:t>δοκιμάζετε</a:t>
            </a:r>
            <a:r>
              <a:rPr lang="en-US" sz="2300" dirty="0"/>
              <a:t>, να </a:t>
            </a:r>
            <a:r>
              <a:rPr lang="en-US" sz="2300" dirty="0" err="1"/>
              <a:t>τις</a:t>
            </a:r>
            <a:r>
              <a:rPr lang="en-US" sz="2300" dirty="0"/>
              <a:t> π</a:t>
            </a:r>
            <a:r>
              <a:rPr lang="en-US" sz="2300" dirty="0" err="1"/>
              <a:t>ροσ</a:t>
            </a:r>
            <a:r>
              <a:rPr lang="en-US" sz="2300" dirty="0"/>
              <a:t>αρμόζετε και να τις βελτιώνετε για πραγματική χρήση στην </a:t>
            </a:r>
            <a:r>
              <a:rPr lang="en-US" sz="2300" dirty="0" smtClean="0"/>
              <a:t>τάξη</a:t>
            </a:r>
            <a:r>
              <a:rPr lang="el-GR" sz="2300" dirty="0" smtClean="0"/>
              <a:t>.</a:t>
            </a:r>
            <a:endParaRPr sz="2300" dirty="0"/>
          </a:p>
          <a:p>
            <a:pPr marL="457200" marR="0" lvl="0" indent="-228600" algn="l" rtl="0">
              <a:lnSpc>
                <a:spcPct val="90000"/>
              </a:lnSpc>
              <a:spcBef>
                <a:spcPts val="1000"/>
              </a:spcBef>
              <a:spcAft>
                <a:spcPts val="0"/>
              </a:spcAft>
              <a:buClr>
                <a:schemeClr val="dk1"/>
              </a:buClr>
              <a:buSzPts val="1800"/>
              <a:buFont typeface="Arial"/>
              <a:buNone/>
            </a:pPr>
            <a:r>
              <a:rPr lang="en-US" sz="2300" b="1" dirty="0" err="1"/>
              <a:t>Στόχος</a:t>
            </a:r>
            <a:r>
              <a:rPr lang="en-US" sz="2300" b="1" dirty="0"/>
              <a:t> </a:t>
            </a:r>
            <a:r>
              <a:rPr lang="en-US" sz="2300" dirty="0"/>
              <a:t/>
            </a:r>
            <a:br>
              <a:rPr lang="en-US" sz="2300" dirty="0"/>
            </a:br>
            <a:r>
              <a:rPr lang="en-US" sz="2300" dirty="0"/>
              <a:t>• Υπ</a:t>
            </a:r>
            <a:r>
              <a:rPr lang="en-US" sz="2300" dirty="0" err="1"/>
              <a:t>οστήριξη</a:t>
            </a:r>
            <a:r>
              <a:rPr lang="en-US" sz="2300" dirty="0"/>
              <a:t> </a:t>
            </a:r>
            <a:r>
              <a:rPr lang="en-US" sz="2300" dirty="0" err="1"/>
              <a:t>των</a:t>
            </a:r>
            <a:r>
              <a:rPr lang="en-US" sz="2300" dirty="0"/>
              <a:t> </a:t>
            </a:r>
            <a:r>
              <a:rPr lang="el-GR" sz="2300" dirty="0" smtClean="0"/>
              <a:t>μαθητών/-τριών</a:t>
            </a:r>
            <a:r>
              <a:rPr lang="en-US" sz="2300" dirty="0" smtClean="0"/>
              <a:t> </a:t>
            </a:r>
            <a:r>
              <a:rPr lang="en-US" sz="2300" dirty="0" err="1"/>
              <a:t>μέσω</a:t>
            </a:r>
            <a:r>
              <a:rPr lang="en-US" sz="2300" dirty="0"/>
              <a:t> πρα</a:t>
            </a:r>
            <a:r>
              <a:rPr lang="en-US" sz="2300" dirty="0" err="1"/>
              <a:t>κτικών</a:t>
            </a:r>
            <a:r>
              <a:rPr lang="en-US" sz="2300" dirty="0"/>
              <a:t>, </a:t>
            </a:r>
            <a:r>
              <a:rPr lang="en-US" sz="2300" dirty="0" err="1"/>
              <a:t>έτοιμων</a:t>
            </a:r>
            <a:r>
              <a:rPr lang="en-US" sz="2300" dirty="0"/>
              <a:t> π</a:t>
            </a:r>
            <a:r>
              <a:rPr lang="en-US" sz="2300" dirty="0" err="1"/>
              <a:t>ρος</a:t>
            </a:r>
            <a:r>
              <a:rPr lang="en-US" sz="2300" dirty="0"/>
              <a:t> </a:t>
            </a:r>
            <a:r>
              <a:rPr lang="en-US" sz="2300" dirty="0" err="1"/>
              <a:t>χρήση</a:t>
            </a:r>
            <a:r>
              <a:rPr lang="en-US" sz="2300" dirty="0"/>
              <a:t> </a:t>
            </a:r>
            <a:r>
              <a:rPr lang="en-US" sz="2300" dirty="0" err="1" smtClean="0"/>
              <a:t>στρ</a:t>
            </a:r>
            <a:r>
              <a:rPr lang="en-US" sz="2300" dirty="0" smtClean="0"/>
              <a:t>ατηγικών</a:t>
            </a:r>
            <a:r>
              <a:rPr lang="el-GR" sz="2300" dirty="0" smtClean="0"/>
              <a:t>.</a:t>
            </a:r>
            <a:r>
              <a:rPr lang="en-US" sz="2300" dirty="0"/>
              <a:t/>
            </a:r>
            <a:br>
              <a:rPr lang="en-US" sz="2300" dirty="0"/>
            </a:br>
            <a:r>
              <a:rPr lang="en-US" sz="2300" dirty="0"/>
              <a:t>• Ενίσχυση των ψηφιακών συνηθειών με δομημένες, τεκμηριωμένες </a:t>
            </a:r>
            <a:r>
              <a:rPr lang="en-US" sz="2300" dirty="0" smtClean="0"/>
              <a:t>ασκήσεις</a:t>
            </a:r>
            <a:r>
              <a:rPr lang="el-GR" sz="2300" dirty="0" smtClean="0"/>
              <a:t>.</a:t>
            </a:r>
            <a:r>
              <a:rPr lang="en-US" sz="2300" dirty="0"/>
              <a:t/>
            </a:r>
            <a:br>
              <a:rPr lang="en-US" sz="2300" dirty="0"/>
            </a:br>
            <a:r>
              <a:rPr lang="en-US" sz="2300" dirty="0"/>
              <a:t>• Δημιουργία συνέπειας μεταξύ των μαθημάτων και των </a:t>
            </a:r>
            <a:r>
              <a:rPr lang="en-US" sz="2300" dirty="0" smtClean="0"/>
              <a:t>ρουτινών</a:t>
            </a:r>
            <a:r>
              <a:rPr lang="el-GR" sz="2300" dirty="0" smtClean="0"/>
              <a:t>.</a:t>
            </a:r>
            <a:endParaRPr sz="2300"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1987905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200" b="1" dirty="0"/>
              <a:t>Τι είναι ο </a:t>
            </a:r>
            <a:r>
              <a:rPr lang="el-GR" sz="3200" b="1" dirty="0" smtClean="0"/>
              <a:t>Δ</a:t>
            </a:r>
            <a:r>
              <a:rPr lang="en-US" sz="3200" b="1" dirty="0" err="1" smtClean="0"/>
              <a:t>είκτης</a:t>
            </a:r>
            <a:r>
              <a:rPr lang="en-US" sz="3200" b="1" dirty="0" smtClean="0"/>
              <a:t> </a:t>
            </a:r>
            <a:r>
              <a:rPr lang="el-GR" sz="3200" b="1" dirty="0" smtClean="0"/>
              <a:t>Ψ</a:t>
            </a:r>
            <a:r>
              <a:rPr lang="en-US" sz="3200" b="1" dirty="0" err="1" smtClean="0"/>
              <a:t>ηφι</a:t>
            </a:r>
            <a:r>
              <a:rPr lang="en-US" sz="3200" b="1" dirty="0" smtClean="0"/>
              <a:t>ακής </a:t>
            </a:r>
            <a:r>
              <a:rPr lang="el-GR" sz="3200" b="1" dirty="0"/>
              <a:t>Ε</a:t>
            </a:r>
            <a:r>
              <a:rPr lang="en-US" sz="3200" b="1" dirty="0" err="1" smtClean="0"/>
              <a:t>υημερί</a:t>
            </a:r>
            <a:r>
              <a:rPr lang="en-US" sz="3200" b="1" dirty="0" smtClean="0"/>
              <a:t>ας </a:t>
            </a:r>
            <a:r>
              <a:rPr lang="en-US" sz="3200" b="1" dirty="0"/>
              <a:t>PERMA;</a:t>
            </a:r>
            <a:endParaRPr dirty="0"/>
          </a:p>
        </p:txBody>
      </p:sp>
      <p:sp>
        <p:nvSpPr>
          <p:cNvPr id="87" name="Google Shape;87;p23"/>
          <p:cNvSpPr txBox="1">
            <a:spLocks noGrp="1"/>
          </p:cNvSpPr>
          <p:nvPr>
            <p:ph type="body" idx="2"/>
          </p:nvPr>
        </p:nvSpPr>
        <p:spPr>
          <a:xfrm>
            <a:off x="0" y="797521"/>
            <a:ext cx="11944350" cy="5289179"/>
          </a:xfrm>
          <a:prstGeom prst="rect">
            <a:avLst/>
          </a:prstGeom>
          <a:noFill/>
          <a:ln>
            <a:noFill/>
          </a:ln>
        </p:spPr>
        <p:txBody>
          <a:bodyPr spcFirstLastPara="1" wrap="square" lIns="91425" tIns="45700" rIns="91425" bIns="45700" anchor="t" anchorCtr="0">
            <a:noAutofit/>
          </a:bodyPr>
          <a:lstStyle/>
          <a:p>
            <a:pPr marL="514350" lvl="0" indent="-285750" algn="l" rtl="0">
              <a:lnSpc>
                <a:spcPct val="90000"/>
              </a:lnSpc>
              <a:spcBef>
                <a:spcPts val="1000"/>
              </a:spcBef>
              <a:spcAft>
                <a:spcPts val="0"/>
              </a:spcAft>
              <a:buSzPts val="1800"/>
              <a:buFont typeface="Arial"/>
              <a:buChar char="•"/>
            </a:pPr>
            <a:r>
              <a:rPr lang="en-US" dirty="0"/>
              <a:t>Ο </a:t>
            </a:r>
            <a:r>
              <a:rPr lang="el-GR" dirty="0" err="1"/>
              <a:t>Δ</a:t>
            </a:r>
            <a:r>
              <a:rPr lang="en-US" dirty="0" err="1" smtClean="0"/>
              <a:t>είκτης</a:t>
            </a:r>
            <a:r>
              <a:rPr lang="en-US" dirty="0" smtClean="0"/>
              <a:t> </a:t>
            </a:r>
            <a:r>
              <a:rPr lang="el-GR" dirty="0" err="1"/>
              <a:t>Ψ</a:t>
            </a:r>
            <a:r>
              <a:rPr lang="en-US" dirty="0" err="1" smtClean="0"/>
              <a:t>ηφι</a:t>
            </a:r>
            <a:r>
              <a:rPr lang="en-US" dirty="0" smtClean="0"/>
              <a:t>ακής </a:t>
            </a:r>
            <a:r>
              <a:rPr lang="el-GR" dirty="0" smtClean="0"/>
              <a:t>Ε</a:t>
            </a:r>
            <a:r>
              <a:rPr lang="en-US" dirty="0" err="1" smtClean="0"/>
              <a:t>υημερί</a:t>
            </a:r>
            <a:r>
              <a:rPr lang="en-US" dirty="0" smtClean="0"/>
              <a:t>ας </a:t>
            </a:r>
            <a:r>
              <a:rPr lang="en-US" dirty="0"/>
              <a:t>PERMA για εκπαιδευτικούς είναι ένα δομημένο εργαλείο που βοηθά </a:t>
            </a:r>
            <a:r>
              <a:rPr lang="el-GR" dirty="0" smtClean="0"/>
              <a:t>τους/τις εκπαιδευτικούς</a:t>
            </a:r>
            <a:r>
              <a:rPr lang="en-US" dirty="0" smtClean="0"/>
              <a:t> </a:t>
            </a:r>
            <a:r>
              <a:rPr lang="en-US" dirty="0"/>
              <a:t>να εντοπίζουν τα δυνατά τους σημεία και τους τομείς που χρειάζονται βελτίωση σε όλους τους τομείς του </a:t>
            </a:r>
            <a:r>
              <a:rPr lang="el-GR" dirty="0" smtClean="0"/>
              <a:t>Π</a:t>
            </a:r>
            <a:r>
              <a:rPr lang="en-US" dirty="0" smtClean="0"/>
              <a:t>λα</a:t>
            </a:r>
            <a:r>
              <a:rPr lang="en-US" dirty="0" err="1" smtClean="0"/>
              <a:t>ισίου</a:t>
            </a:r>
            <a:r>
              <a:rPr lang="en-US" dirty="0" smtClean="0"/>
              <a:t> </a:t>
            </a:r>
            <a:r>
              <a:rPr lang="en-US" dirty="0"/>
              <a:t>PERMA. </a:t>
            </a:r>
            <a:r>
              <a:rPr lang="en-US" dirty="0" err="1"/>
              <a:t>Μέσω</a:t>
            </a:r>
            <a:r>
              <a:rPr lang="en-US" dirty="0"/>
              <a:t> </a:t>
            </a:r>
            <a:r>
              <a:rPr lang="en-US" dirty="0" err="1"/>
              <a:t>του</a:t>
            </a:r>
            <a:r>
              <a:rPr lang="en-US" dirty="0"/>
              <a:t> </a:t>
            </a:r>
            <a:r>
              <a:rPr lang="el-GR" dirty="0" err="1"/>
              <a:t>Δ</a:t>
            </a:r>
            <a:r>
              <a:rPr lang="en-US" dirty="0" err="1" smtClean="0"/>
              <a:t>είκτη</a:t>
            </a:r>
            <a:r>
              <a:rPr lang="en-US" dirty="0"/>
              <a:t>, μπ</a:t>
            </a:r>
            <a:r>
              <a:rPr lang="en-US" dirty="0" err="1"/>
              <a:t>ορείτε</a:t>
            </a:r>
            <a:r>
              <a:rPr lang="en-US" dirty="0"/>
              <a:t> να βα</a:t>
            </a:r>
            <a:r>
              <a:rPr lang="en-US" dirty="0" err="1"/>
              <a:t>θμολογήσετε</a:t>
            </a:r>
            <a:r>
              <a:rPr lang="en-US" dirty="0"/>
              <a:t> </a:t>
            </a:r>
            <a:r>
              <a:rPr lang="en-US" dirty="0" err="1"/>
              <a:t>δηλώσεις</a:t>
            </a:r>
            <a:r>
              <a:rPr lang="en-US" dirty="0"/>
              <a:t> </a:t>
            </a:r>
            <a:r>
              <a:rPr lang="en-US" dirty="0" err="1"/>
              <a:t>σχετικά</a:t>
            </a:r>
            <a:r>
              <a:rPr lang="en-US" dirty="0"/>
              <a:t> </a:t>
            </a:r>
            <a:r>
              <a:rPr lang="en-US" dirty="0" err="1"/>
              <a:t>με</a:t>
            </a:r>
            <a:r>
              <a:rPr lang="en-US" dirty="0"/>
              <a:t> </a:t>
            </a:r>
            <a:r>
              <a:rPr lang="en-US" dirty="0" err="1"/>
              <a:t>την</a:t>
            </a:r>
            <a:r>
              <a:rPr lang="en-US" dirty="0"/>
              <a:t> </a:t>
            </a:r>
            <a:r>
              <a:rPr lang="en-US" dirty="0" err="1"/>
              <a:t>ψηφι</a:t>
            </a:r>
            <a:r>
              <a:rPr lang="en-US" dirty="0"/>
              <a:t>ακή σας ευημερία, κατηγοριοποιημένες </a:t>
            </a:r>
            <a:r>
              <a:rPr lang="el-GR" dirty="0" smtClean="0"/>
              <a:t>με βάση </a:t>
            </a:r>
            <a:r>
              <a:rPr lang="en-US" dirty="0" smtClean="0"/>
              <a:t>τους </a:t>
            </a:r>
            <a:r>
              <a:rPr lang="en-US" dirty="0"/>
              <a:t>τομείς του πλαισίου PERMA. </a:t>
            </a:r>
            <a:r>
              <a:rPr lang="en-US" dirty="0" smtClean="0"/>
              <a:t>Μπ</a:t>
            </a:r>
            <a:r>
              <a:rPr lang="en-US" dirty="0" err="1" smtClean="0"/>
              <a:t>ορεί</a:t>
            </a:r>
            <a:r>
              <a:rPr lang="el-GR" dirty="0" smtClean="0"/>
              <a:t>τε</a:t>
            </a:r>
            <a:r>
              <a:rPr lang="en-US" dirty="0" smtClean="0"/>
              <a:t> </a:t>
            </a:r>
            <a:r>
              <a:rPr lang="en-US" dirty="0"/>
              <a:t>να </a:t>
            </a:r>
            <a:r>
              <a:rPr lang="el-GR" dirty="0" smtClean="0"/>
              <a:t>τον </a:t>
            </a:r>
            <a:r>
              <a:rPr lang="en-US" dirty="0" err="1" smtClean="0"/>
              <a:t>χρησιμο</a:t>
            </a:r>
            <a:r>
              <a:rPr lang="en-US" dirty="0" smtClean="0"/>
              <a:t>ποι</a:t>
            </a:r>
            <a:r>
              <a:rPr lang="el-GR" dirty="0" err="1" smtClean="0"/>
              <a:t>ήσετε</a:t>
            </a:r>
            <a:r>
              <a:rPr lang="en-US" dirty="0" smtClean="0"/>
              <a:t> </a:t>
            </a:r>
            <a:r>
              <a:rPr lang="en-US" dirty="0"/>
              <a:t>στην αρχή, στη μέση και στο τέλος </a:t>
            </a:r>
            <a:r>
              <a:rPr lang="en-US" dirty="0" err="1"/>
              <a:t>ενός</a:t>
            </a:r>
            <a:r>
              <a:rPr lang="en-US" dirty="0"/>
              <a:t> </a:t>
            </a:r>
            <a:r>
              <a:rPr lang="el-GR" dirty="0" err="1" smtClean="0"/>
              <a:t>τρι</a:t>
            </a:r>
            <a:r>
              <a:rPr lang="en-US" dirty="0" err="1" smtClean="0"/>
              <a:t>μήνου</a:t>
            </a:r>
            <a:r>
              <a:rPr lang="el-GR" dirty="0" smtClean="0"/>
              <a:t>/</a:t>
            </a:r>
            <a:r>
              <a:rPr lang="el-GR" dirty="0" err="1" smtClean="0"/>
              <a:t>τετραμήνου</a:t>
            </a:r>
            <a:r>
              <a:rPr lang="en-US" dirty="0" smtClean="0"/>
              <a:t> </a:t>
            </a:r>
            <a:r>
              <a:rPr lang="en-US" dirty="0"/>
              <a:t>για να παρακολουθήσετε την πρόοδο στη βελτίωση της ψηφιακής σας ευημερίας. Ο </a:t>
            </a:r>
            <a:r>
              <a:rPr lang="el-GR" dirty="0" err="1"/>
              <a:t>Δ</a:t>
            </a:r>
            <a:r>
              <a:rPr lang="en-US" dirty="0" err="1" smtClean="0"/>
              <a:t>είκτης</a:t>
            </a:r>
            <a:r>
              <a:rPr lang="en-US" dirty="0" smtClean="0"/>
              <a:t> </a:t>
            </a:r>
            <a:r>
              <a:rPr lang="en-US" dirty="0"/>
              <a:t>πα</a:t>
            </a:r>
            <a:r>
              <a:rPr lang="en-US" dirty="0" err="1"/>
              <a:t>ρουσιάζετ</a:t>
            </a:r>
            <a:r>
              <a:rPr lang="en-US" dirty="0"/>
              <a:t>αι παρακάτω. </a:t>
            </a:r>
            <a:endParaRPr dirty="0"/>
          </a:p>
          <a:p>
            <a:pPr marL="514350" lvl="0" indent="-285750" algn="l" rtl="0">
              <a:lnSpc>
                <a:spcPct val="90000"/>
              </a:lnSpc>
              <a:spcBef>
                <a:spcPts val="1000"/>
              </a:spcBef>
              <a:spcAft>
                <a:spcPts val="0"/>
              </a:spcAft>
              <a:buSzPts val="1800"/>
              <a:buFont typeface="Arial"/>
              <a:buChar char="•"/>
            </a:pPr>
            <a:r>
              <a:rPr lang="en-US" dirty="0"/>
              <a:t>Μπ</a:t>
            </a:r>
            <a:r>
              <a:rPr lang="en-US" dirty="0" err="1"/>
              <a:t>ορείτε</a:t>
            </a:r>
            <a:r>
              <a:rPr lang="en-US" dirty="0"/>
              <a:t> να βα</a:t>
            </a:r>
            <a:r>
              <a:rPr lang="en-US" dirty="0" err="1"/>
              <a:t>θμολογήσετε</a:t>
            </a:r>
            <a:r>
              <a:rPr lang="en-US" dirty="0"/>
              <a:t> </a:t>
            </a:r>
            <a:r>
              <a:rPr lang="en-US" dirty="0" err="1"/>
              <a:t>κάθε</a:t>
            </a:r>
            <a:r>
              <a:rPr lang="en-US" dirty="0"/>
              <a:t> </a:t>
            </a:r>
            <a:r>
              <a:rPr lang="en-US" dirty="0" err="1"/>
              <a:t>δήλωση</a:t>
            </a:r>
            <a:r>
              <a:rPr lang="en-US" dirty="0"/>
              <a:t> </a:t>
            </a:r>
            <a:r>
              <a:rPr lang="en-US" dirty="0" err="1"/>
              <a:t>του</a:t>
            </a:r>
            <a:r>
              <a:rPr lang="en-US" dirty="0"/>
              <a:t> </a:t>
            </a:r>
            <a:r>
              <a:rPr lang="en-US" dirty="0" err="1"/>
              <a:t>δείκτη</a:t>
            </a:r>
            <a:r>
              <a:rPr lang="en-US" dirty="0"/>
              <a:t> </a:t>
            </a:r>
            <a:r>
              <a:rPr lang="en-US" dirty="0" err="1"/>
              <a:t>με</a:t>
            </a:r>
            <a:r>
              <a:rPr lang="en-US" dirty="0"/>
              <a:t> βα</a:t>
            </a:r>
            <a:r>
              <a:rPr lang="en-US" dirty="0" err="1"/>
              <a:t>θμολογί</a:t>
            </a:r>
            <a:r>
              <a:rPr lang="en-US" dirty="0"/>
              <a:t>α από 1 έως 5, όπως περιγράφεται παρακάτω. </a:t>
            </a:r>
            <a:endParaRPr dirty="0"/>
          </a:p>
          <a:p>
            <a:pPr marL="457200" marR="0" lvl="0" indent="-228600" algn="l" rtl="0">
              <a:lnSpc>
                <a:spcPct val="90000"/>
              </a:lnSpc>
              <a:spcBef>
                <a:spcPts val="1000"/>
              </a:spcBef>
              <a:spcAft>
                <a:spcPts val="0"/>
              </a:spcAft>
              <a:buClr>
                <a:schemeClr val="dk2"/>
              </a:buClr>
              <a:buSzPts val="1800"/>
              <a:buFont typeface="Arial"/>
              <a:buNone/>
            </a:pPr>
            <a:r>
              <a:rPr lang="en-US" sz="2400" dirty="0"/>
              <a:t/>
            </a:r>
            <a:br>
              <a:rPr lang="en-US" sz="2400" dirty="0"/>
            </a:br>
            <a:endParaRPr sz="2400" dirty="0"/>
          </a:p>
        </p:txBody>
      </p:sp>
      <p:graphicFrame>
        <p:nvGraphicFramePr>
          <p:cNvPr id="88" name="Google Shape;88;p23"/>
          <p:cNvGraphicFramePr/>
          <p:nvPr>
            <p:extLst>
              <p:ext uri="{D42A27DB-BD31-4B8C-83A1-F6EECF244321}">
                <p14:modId xmlns:p14="http://schemas.microsoft.com/office/powerpoint/2010/main" val="1844032527"/>
              </p:ext>
            </p:extLst>
          </p:nvPr>
        </p:nvGraphicFramePr>
        <p:xfrm>
          <a:off x="761600" y="3347255"/>
          <a:ext cx="10421150" cy="3003160"/>
        </p:xfrm>
        <a:graphic>
          <a:graphicData uri="http://schemas.openxmlformats.org/drawingml/2006/table">
            <a:tbl>
              <a:tblPr>
                <a:noFill/>
              </a:tblPr>
              <a:tblGrid>
                <a:gridCol w="2917925"/>
                <a:gridCol w="7503225"/>
              </a:tblGrid>
              <a:tr h="877307">
                <a:tc>
                  <a:txBody>
                    <a:bodyPr/>
                    <a:lstStyle/>
                    <a:p>
                      <a:pPr marL="0" marR="0" lvl="0" indent="0" algn="l" rtl="0">
                        <a:lnSpc>
                          <a:spcPct val="100000"/>
                        </a:lnSpc>
                        <a:spcBef>
                          <a:spcPts val="0"/>
                        </a:spcBef>
                        <a:spcAft>
                          <a:spcPts val="0"/>
                        </a:spcAft>
                        <a:buClr>
                          <a:srgbClr val="000000"/>
                        </a:buClr>
                        <a:buSzPts val="2000"/>
                        <a:buFont typeface="Arial"/>
                        <a:buNone/>
                      </a:pPr>
                      <a:r>
                        <a:rPr lang="en-US" sz="1800" b="1" i="0" u="none" strike="noStrike" cap="none" dirty="0">
                          <a:solidFill>
                            <a:srgbClr val="080301"/>
                          </a:solidFill>
                          <a:latin typeface="Calibri"/>
                          <a:ea typeface="Calibri"/>
                          <a:cs typeface="Calibri"/>
                          <a:sym typeface="Calibri"/>
                        </a:rPr>
                        <a:t>1 – </a:t>
                      </a:r>
                      <a:r>
                        <a:rPr lang="en-US" sz="1800" b="1" i="0" u="none" strike="noStrike" cap="none" dirty="0" err="1">
                          <a:solidFill>
                            <a:srgbClr val="080301"/>
                          </a:solidFill>
                          <a:latin typeface="Calibri"/>
                          <a:ea typeface="Calibri"/>
                          <a:cs typeface="Calibri"/>
                          <a:sym typeface="Calibri"/>
                        </a:rPr>
                        <a:t>Δι</a:t>
                      </a:r>
                      <a:r>
                        <a:rPr lang="en-US" sz="1800" b="1" i="0" u="none" strike="noStrike" cap="none" dirty="0">
                          <a:solidFill>
                            <a:srgbClr val="080301"/>
                          </a:solidFill>
                          <a:latin typeface="Calibri"/>
                          <a:ea typeface="Calibri"/>
                          <a:cs typeface="Calibri"/>
                          <a:sym typeface="Calibri"/>
                        </a:rPr>
                        <a:t>αφωνώ </a:t>
                      </a:r>
                      <a:r>
                        <a:rPr lang="el-GR" sz="1800" b="1" i="0" u="none" strike="noStrike" cap="none" dirty="0" smtClean="0">
                          <a:solidFill>
                            <a:srgbClr val="080301"/>
                          </a:solidFill>
                          <a:latin typeface="Calibri"/>
                          <a:ea typeface="Calibri"/>
                          <a:cs typeface="Calibri"/>
                          <a:sym typeface="Calibri"/>
                        </a:rPr>
                        <a:t>Α</a:t>
                      </a:r>
                      <a:r>
                        <a:rPr lang="en-US" sz="1800" b="1" i="0" u="none" strike="noStrike" cap="none" dirty="0" smtClean="0">
                          <a:solidFill>
                            <a:srgbClr val="080301"/>
                          </a:solidFill>
                          <a:latin typeface="Calibri"/>
                          <a:ea typeface="Calibri"/>
                          <a:cs typeface="Calibri"/>
                          <a:sym typeface="Calibri"/>
                        </a:rPr>
                        <a:t>π</a:t>
                      </a:r>
                      <a:r>
                        <a:rPr lang="en-US" sz="1800" b="1" i="0" u="none" strike="noStrike" cap="none" dirty="0" err="1" smtClean="0">
                          <a:solidFill>
                            <a:srgbClr val="080301"/>
                          </a:solidFill>
                          <a:latin typeface="Calibri"/>
                          <a:ea typeface="Calibri"/>
                          <a:cs typeface="Calibri"/>
                          <a:sym typeface="Calibri"/>
                        </a:rPr>
                        <a:t>όλυτ</a:t>
                      </a:r>
                      <a:r>
                        <a:rPr lang="en-US" sz="1800" b="1" i="0" u="none" strike="noStrike" cap="none" dirty="0" smtClean="0">
                          <a:solidFill>
                            <a:srgbClr val="080301"/>
                          </a:solidFill>
                          <a:latin typeface="Calibri"/>
                          <a:ea typeface="Calibri"/>
                          <a:cs typeface="Calibri"/>
                          <a:sym typeface="Calibri"/>
                        </a:rPr>
                        <a:t>α</a:t>
                      </a:r>
                      <a:r>
                        <a:rPr lang="en-US" sz="1800" b="1" i="0" u="none" strike="noStrike" cap="none" dirty="0">
                          <a:solidFill>
                            <a:srgbClr val="080301"/>
                          </a:solidFill>
                          <a:latin typeface="Calibri"/>
                          <a:ea typeface="Calibri"/>
                          <a:cs typeface="Calibri"/>
                          <a:sym typeface="Calibri"/>
                        </a:rPr>
                        <a:t/>
                      </a:r>
                      <a:br>
                        <a:rPr lang="en-US" sz="1800" b="1" i="0" u="none" strike="noStrike" cap="none" dirty="0">
                          <a:solidFill>
                            <a:srgbClr val="080301"/>
                          </a:solidFill>
                          <a:latin typeface="Calibri"/>
                          <a:ea typeface="Calibri"/>
                          <a:cs typeface="Calibri"/>
                          <a:sym typeface="Calibri"/>
                        </a:rPr>
                      </a:br>
                      <a:r>
                        <a:rPr lang="en-US" sz="1800" b="1" i="0" u="none" strike="noStrike" cap="none" dirty="0">
                          <a:solidFill>
                            <a:srgbClr val="080301"/>
                          </a:solidFill>
                          <a:latin typeface="Calibri"/>
                          <a:ea typeface="Calibri"/>
                          <a:cs typeface="Calibri"/>
                          <a:sym typeface="Calibri"/>
                        </a:rPr>
                        <a:t>2 – Διαφωνώ</a:t>
                      </a:r>
                      <a:endParaRPr sz="1800"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i="0" u="none" strike="noStrike" cap="none" dirty="0">
                          <a:solidFill>
                            <a:srgbClr val="080301"/>
                          </a:solidFill>
                          <a:latin typeface="Calibri"/>
                          <a:ea typeface="Calibri"/>
                          <a:cs typeface="Calibri"/>
                          <a:sym typeface="Calibri"/>
                        </a:rPr>
                        <a:t>Χα</a:t>
                      </a:r>
                      <a:r>
                        <a:rPr lang="en-US" sz="1800" b="1" i="0" u="none" strike="noStrike" cap="none" dirty="0" err="1">
                          <a:solidFill>
                            <a:srgbClr val="080301"/>
                          </a:solidFill>
                          <a:latin typeface="Calibri"/>
                          <a:ea typeface="Calibri"/>
                          <a:cs typeface="Calibri"/>
                          <a:sym typeface="Calibri"/>
                        </a:rPr>
                        <a:t>μηλές</a:t>
                      </a:r>
                      <a:r>
                        <a:rPr lang="en-US" sz="1800" b="1" i="0" u="none" strike="noStrike" cap="none" dirty="0">
                          <a:solidFill>
                            <a:srgbClr val="080301"/>
                          </a:solidFill>
                          <a:latin typeface="Calibri"/>
                          <a:ea typeface="Calibri"/>
                          <a:cs typeface="Calibri"/>
                          <a:sym typeface="Calibri"/>
                        </a:rPr>
                        <a:t> </a:t>
                      </a:r>
                      <a:r>
                        <a:rPr lang="el-GR" sz="1800" b="1" i="0" u="none" strike="noStrike" cap="none" dirty="0" smtClean="0">
                          <a:solidFill>
                            <a:srgbClr val="080301"/>
                          </a:solidFill>
                          <a:latin typeface="Calibri"/>
                          <a:ea typeface="Calibri"/>
                          <a:cs typeface="Calibri"/>
                          <a:sym typeface="Calibri"/>
                        </a:rPr>
                        <a:t>Β</a:t>
                      </a:r>
                      <a:r>
                        <a:rPr lang="en-US" sz="1800" b="1" i="0" u="none" strike="noStrike" cap="none" dirty="0" smtClean="0">
                          <a:solidFill>
                            <a:srgbClr val="080301"/>
                          </a:solidFill>
                          <a:latin typeface="Calibri"/>
                          <a:ea typeface="Calibri"/>
                          <a:cs typeface="Calibri"/>
                          <a:sym typeface="Calibri"/>
                        </a:rPr>
                        <a:t>α</a:t>
                      </a:r>
                      <a:r>
                        <a:rPr lang="en-US" sz="1800" b="1" i="0" u="none" strike="noStrike" cap="none" dirty="0" err="1" smtClean="0">
                          <a:solidFill>
                            <a:srgbClr val="080301"/>
                          </a:solidFill>
                          <a:latin typeface="Calibri"/>
                          <a:ea typeface="Calibri"/>
                          <a:cs typeface="Calibri"/>
                          <a:sym typeface="Calibri"/>
                        </a:rPr>
                        <a:t>θμολογίες</a:t>
                      </a:r>
                      <a:r>
                        <a:rPr lang="en-US" sz="1800" b="1" i="0" u="none" strike="noStrike" cap="none" dirty="0" smtClean="0">
                          <a:solidFill>
                            <a:srgbClr val="080301"/>
                          </a:solidFill>
                          <a:latin typeface="Calibri"/>
                          <a:ea typeface="Calibri"/>
                          <a:cs typeface="Calibri"/>
                          <a:sym typeface="Calibri"/>
                        </a:rPr>
                        <a:t> </a:t>
                      </a:r>
                      <a:r>
                        <a:rPr lang="en-US" sz="1800" b="1" i="0" u="none" strike="noStrike" cap="none" dirty="0">
                          <a:solidFill>
                            <a:srgbClr val="080301"/>
                          </a:solidFill>
                          <a:latin typeface="Calibri"/>
                          <a:ea typeface="Calibri"/>
                          <a:cs typeface="Calibri"/>
                          <a:sym typeface="Calibri"/>
                        </a:rPr>
                        <a:t>(1–2): </a:t>
                      </a:r>
                      <a:r>
                        <a:rPr lang="en-US" sz="1800" b="0" i="0" u="none" strike="noStrike" cap="none" dirty="0">
                          <a:solidFill>
                            <a:srgbClr val="080301"/>
                          </a:solidFill>
                          <a:latin typeface="Calibri"/>
                          <a:ea typeface="Calibri"/>
                          <a:cs typeface="Calibri"/>
                          <a:sym typeface="Calibri"/>
                        </a:rPr>
                        <a:t>Υπ</a:t>
                      </a:r>
                      <a:r>
                        <a:rPr lang="en-US" sz="1800" b="0" i="0" u="none" strike="noStrike" cap="none" dirty="0" err="1">
                          <a:solidFill>
                            <a:srgbClr val="080301"/>
                          </a:solidFill>
                          <a:latin typeface="Calibri"/>
                          <a:ea typeface="Calibri"/>
                          <a:cs typeface="Calibri"/>
                          <a:sym typeface="Calibri"/>
                        </a:rPr>
                        <a:t>οδηλώνουν</a:t>
                      </a:r>
                      <a:r>
                        <a:rPr lang="en-US" sz="1800" b="0" i="0" u="none" strike="noStrike" cap="none" dirty="0">
                          <a:solidFill>
                            <a:srgbClr val="080301"/>
                          </a:solidFill>
                          <a:latin typeface="Calibri"/>
                          <a:ea typeface="Calibri"/>
                          <a:cs typeface="Calibri"/>
                          <a:sym typeface="Calibri"/>
                        </a:rPr>
                        <a:t> π</a:t>
                      </a:r>
                      <a:r>
                        <a:rPr lang="en-US" sz="1800" b="0" i="0" u="none" strike="noStrike" cap="none" dirty="0" err="1">
                          <a:solidFill>
                            <a:srgbClr val="080301"/>
                          </a:solidFill>
                          <a:latin typeface="Calibri"/>
                          <a:ea typeface="Calibri"/>
                          <a:cs typeface="Calibri"/>
                          <a:sym typeface="Calibri"/>
                        </a:rPr>
                        <a:t>ιθ</a:t>
                      </a:r>
                      <a:r>
                        <a:rPr lang="en-US" sz="1800" b="0" i="0" u="none" strike="noStrike" cap="none" dirty="0">
                          <a:solidFill>
                            <a:srgbClr val="080301"/>
                          </a:solidFill>
                          <a:latin typeface="Calibri"/>
                          <a:ea typeface="Calibri"/>
                          <a:cs typeface="Calibri"/>
                          <a:sym typeface="Calibri"/>
                        </a:rPr>
                        <a:t>ανούς κινδύνους ή κενά. </a:t>
                      </a:r>
                      <a:r>
                        <a:rPr lang="en-US" sz="1800" b="0" i="0" u="none" strike="noStrike" cap="none" dirty="0" err="1">
                          <a:solidFill>
                            <a:srgbClr val="080301"/>
                          </a:solidFill>
                          <a:latin typeface="Calibri"/>
                          <a:ea typeface="Calibri"/>
                          <a:cs typeface="Calibri"/>
                          <a:sym typeface="Calibri"/>
                        </a:rPr>
                        <a:t>Δώστε</a:t>
                      </a:r>
                      <a:r>
                        <a:rPr lang="en-US" sz="1800" b="0" i="0" u="none" strike="noStrike" cap="none" dirty="0">
                          <a:solidFill>
                            <a:srgbClr val="080301"/>
                          </a:solidFill>
                          <a:latin typeface="Calibri"/>
                          <a:ea typeface="Calibri"/>
                          <a:cs typeface="Calibri"/>
                          <a:sym typeface="Calibri"/>
                        </a:rPr>
                        <a:t> π</a:t>
                      </a:r>
                      <a:r>
                        <a:rPr lang="en-US" sz="1800" b="0" i="0" u="none" strike="noStrike" cap="none" dirty="0" err="1">
                          <a:solidFill>
                            <a:srgbClr val="080301"/>
                          </a:solidFill>
                          <a:latin typeface="Calibri"/>
                          <a:ea typeface="Calibri"/>
                          <a:cs typeface="Calibri"/>
                          <a:sym typeface="Calibri"/>
                        </a:rPr>
                        <a:t>ροτερ</a:t>
                      </a:r>
                      <a:r>
                        <a:rPr lang="en-US" sz="1800" b="0" i="0" u="none" strike="noStrike" cap="none" dirty="0">
                          <a:solidFill>
                            <a:srgbClr val="080301"/>
                          </a:solidFill>
                          <a:latin typeface="Calibri"/>
                          <a:ea typeface="Calibri"/>
                          <a:cs typeface="Calibri"/>
                          <a:sym typeface="Calibri"/>
                        </a:rPr>
                        <a:t>αιότητα σε αυτούς τους τομείς για στρατηγικό σχεδιασμό και υποστήριξη.</a:t>
                      </a:r>
                      <a:endParaRPr sz="1800"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018350">
                <a:tc>
                  <a:txBody>
                    <a:bodyPr/>
                    <a:lstStyle/>
                    <a:p>
                      <a:pPr marL="0" marR="0" lvl="0" indent="0" algn="l" rtl="0">
                        <a:lnSpc>
                          <a:spcPct val="100000"/>
                        </a:lnSpc>
                        <a:spcBef>
                          <a:spcPts val="0"/>
                        </a:spcBef>
                        <a:spcAft>
                          <a:spcPts val="0"/>
                        </a:spcAft>
                        <a:buClr>
                          <a:srgbClr val="000000"/>
                        </a:buClr>
                        <a:buSzPts val="2000"/>
                        <a:buFont typeface="Arial"/>
                        <a:buNone/>
                      </a:pPr>
                      <a:r>
                        <a:rPr lang="en-US" sz="1800" b="1" i="0" u="none" strike="noStrike" cap="none" dirty="0">
                          <a:solidFill>
                            <a:srgbClr val="080301"/>
                          </a:solidFill>
                          <a:latin typeface="Calibri"/>
                          <a:ea typeface="Calibri"/>
                          <a:cs typeface="Calibri"/>
                          <a:sym typeface="Calibri"/>
                        </a:rPr>
                        <a:t>3 – </a:t>
                      </a:r>
                      <a:r>
                        <a:rPr lang="el-GR" sz="1800" b="1" i="0" u="none" strike="noStrike" cap="none" dirty="0" smtClean="0">
                          <a:solidFill>
                            <a:srgbClr val="080301"/>
                          </a:solidFill>
                          <a:latin typeface="Calibri"/>
                          <a:ea typeface="Calibri"/>
                          <a:cs typeface="Calibri"/>
                          <a:sym typeface="Calibri"/>
                        </a:rPr>
                        <a:t>Ούτε Διαφωνώ Ούτε Συμφωνώ</a:t>
                      </a:r>
                      <a:endParaRPr sz="1800"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i="0" u="none" strike="noStrike" cap="none" dirty="0" err="1">
                          <a:solidFill>
                            <a:srgbClr val="080301"/>
                          </a:solidFill>
                          <a:latin typeface="Calibri"/>
                          <a:ea typeface="Calibri"/>
                          <a:cs typeface="Calibri"/>
                          <a:sym typeface="Calibri"/>
                        </a:rPr>
                        <a:t>Μέτριες</a:t>
                      </a:r>
                      <a:r>
                        <a:rPr lang="en-US" sz="1800" b="1" i="0" u="none" strike="noStrike" cap="none" dirty="0">
                          <a:solidFill>
                            <a:srgbClr val="080301"/>
                          </a:solidFill>
                          <a:latin typeface="Calibri"/>
                          <a:ea typeface="Calibri"/>
                          <a:cs typeface="Calibri"/>
                          <a:sym typeface="Calibri"/>
                        </a:rPr>
                        <a:t> </a:t>
                      </a:r>
                      <a:r>
                        <a:rPr lang="el-GR" sz="1800" b="1" i="0" u="none" strike="noStrike" cap="none" dirty="0" smtClean="0">
                          <a:solidFill>
                            <a:srgbClr val="080301"/>
                          </a:solidFill>
                          <a:latin typeface="Calibri"/>
                          <a:ea typeface="Calibri"/>
                          <a:cs typeface="Calibri"/>
                          <a:sym typeface="Calibri"/>
                        </a:rPr>
                        <a:t>Β</a:t>
                      </a:r>
                      <a:r>
                        <a:rPr lang="en-US" sz="1800" b="1" i="0" u="none" strike="noStrike" cap="none" dirty="0" smtClean="0">
                          <a:solidFill>
                            <a:srgbClr val="080301"/>
                          </a:solidFill>
                          <a:latin typeface="Calibri"/>
                          <a:ea typeface="Calibri"/>
                          <a:cs typeface="Calibri"/>
                          <a:sym typeface="Calibri"/>
                        </a:rPr>
                        <a:t>α</a:t>
                      </a:r>
                      <a:r>
                        <a:rPr lang="en-US" sz="1800" b="1" i="0" u="none" strike="noStrike" cap="none" dirty="0" err="1" smtClean="0">
                          <a:solidFill>
                            <a:srgbClr val="080301"/>
                          </a:solidFill>
                          <a:latin typeface="Calibri"/>
                          <a:ea typeface="Calibri"/>
                          <a:cs typeface="Calibri"/>
                          <a:sym typeface="Calibri"/>
                        </a:rPr>
                        <a:t>θμολογίες</a:t>
                      </a:r>
                      <a:r>
                        <a:rPr lang="en-US" sz="1800" b="1" i="0" u="none" strike="noStrike" cap="none" dirty="0" smtClean="0">
                          <a:solidFill>
                            <a:srgbClr val="080301"/>
                          </a:solidFill>
                          <a:latin typeface="Calibri"/>
                          <a:ea typeface="Calibri"/>
                          <a:cs typeface="Calibri"/>
                          <a:sym typeface="Calibri"/>
                        </a:rPr>
                        <a:t> </a:t>
                      </a:r>
                      <a:r>
                        <a:rPr lang="en-US" sz="1800" b="1" i="0" u="none" strike="noStrike" cap="none" dirty="0">
                          <a:solidFill>
                            <a:srgbClr val="080301"/>
                          </a:solidFill>
                          <a:latin typeface="Calibri"/>
                          <a:ea typeface="Calibri"/>
                          <a:cs typeface="Calibri"/>
                          <a:sym typeface="Calibri"/>
                        </a:rPr>
                        <a:t>(3): </a:t>
                      </a:r>
                      <a:r>
                        <a:rPr lang="en-US" sz="1800" b="0" i="0" u="none" strike="noStrike" cap="none" dirty="0" smtClean="0">
                          <a:solidFill>
                            <a:srgbClr val="080301"/>
                          </a:solidFill>
                          <a:latin typeface="Calibri"/>
                          <a:ea typeface="Calibri"/>
                          <a:cs typeface="Calibri"/>
                          <a:sym typeface="Calibri"/>
                        </a:rPr>
                        <a:t>Υπ</a:t>
                      </a:r>
                      <a:r>
                        <a:rPr lang="en-US" sz="1800" b="0" i="0" u="none" strike="noStrike" cap="none" dirty="0" err="1" smtClean="0">
                          <a:solidFill>
                            <a:srgbClr val="080301"/>
                          </a:solidFill>
                          <a:latin typeface="Calibri"/>
                          <a:ea typeface="Calibri"/>
                          <a:cs typeface="Calibri"/>
                          <a:sym typeface="Calibri"/>
                        </a:rPr>
                        <a:t>οδηλών</a:t>
                      </a:r>
                      <a:r>
                        <a:rPr lang="el-GR" sz="1800" b="0" i="0" u="none" strike="noStrike" cap="none" dirty="0" err="1" smtClean="0">
                          <a:solidFill>
                            <a:srgbClr val="080301"/>
                          </a:solidFill>
                          <a:latin typeface="Calibri"/>
                          <a:ea typeface="Calibri"/>
                          <a:cs typeface="Calibri"/>
                          <a:sym typeface="Calibri"/>
                        </a:rPr>
                        <a:t>ουν</a:t>
                      </a:r>
                      <a:r>
                        <a:rPr lang="en-US" sz="1800" b="0" i="0" u="none" strike="noStrike" cap="none" dirty="0" smtClean="0">
                          <a:solidFill>
                            <a:srgbClr val="080301"/>
                          </a:solidFill>
                          <a:latin typeface="Calibri"/>
                          <a:ea typeface="Calibri"/>
                          <a:cs typeface="Calibri"/>
                          <a:sym typeface="Calibri"/>
                        </a:rPr>
                        <a:t> </a:t>
                      </a:r>
                      <a:r>
                        <a:rPr lang="en-US" sz="1800" b="0" i="0" u="none" strike="noStrike" cap="none" dirty="0">
                          <a:solidFill>
                            <a:srgbClr val="080301"/>
                          </a:solidFill>
                          <a:latin typeface="Calibri"/>
                          <a:ea typeface="Calibri"/>
                          <a:cs typeface="Calibri"/>
                          <a:sym typeface="Calibri"/>
                        </a:rPr>
                        <a:t>π</a:t>
                      </a:r>
                      <a:r>
                        <a:rPr lang="en-US" sz="1800" b="0" i="0" u="none" strike="noStrike" cap="none" dirty="0" err="1">
                          <a:solidFill>
                            <a:srgbClr val="080301"/>
                          </a:solidFill>
                          <a:latin typeface="Calibri"/>
                          <a:ea typeface="Calibri"/>
                          <a:cs typeface="Calibri"/>
                          <a:sym typeface="Calibri"/>
                        </a:rPr>
                        <a:t>εριθώρι</a:t>
                      </a:r>
                      <a:r>
                        <a:rPr lang="en-US" sz="1800" b="0" i="0" u="none" strike="noStrike" cap="none" dirty="0">
                          <a:solidFill>
                            <a:srgbClr val="080301"/>
                          </a:solidFill>
                          <a:latin typeface="Calibri"/>
                          <a:ea typeface="Calibri"/>
                          <a:cs typeface="Calibri"/>
                          <a:sym typeface="Calibri"/>
                        </a:rPr>
                        <a:t>α βελτίωσης. </a:t>
                      </a:r>
                      <a:r>
                        <a:rPr lang="en-US" sz="1800" b="0" i="0" u="none" strike="noStrike" cap="none" dirty="0" smtClean="0">
                          <a:solidFill>
                            <a:srgbClr val="080301"/>
                          </a:solidFill>
                          <a:latin typeface="Calibri"/>
                          <a:ea typeface="Calibri"/>
                          <a:cs typeface="Calibri"/>
                          <a:sym typeface="Calibri"/>
                        </a:rPr>
                        <a:t>Μπ</a:t>
                      </a:r>
                      <a:r>
                        <a:rPr lang="en-US" sz="1800" b="0" i="0" u="none" strike="noStrike" cap="none" dirty="0" err="1" smtClean="0">
                          <a:solidFill>
                            <a:srgbClr val="080301"/>
                          </a:solidFill>
                          <a:latin typeface="Calibri"/>
                          <a:ea typeface="Calibri"/>
                          <a:cs typeface="Calibri"/>
                          <a:sym typeface="Calibri"/>
                        </a:rPr>
                        <a:t>ορεί</a:t>
                      </a:r>
                      <a:r>
                        <a:rPr lang="el-GR" sz="1800" b="0" i="0" u="none" strike="noStrike" cap="none" dirty="0" smtClean="0">
                          <a:solidFill>
                            <a:srgbClr val="080301"/>
                          </a:solidFill>
                          <a:latin typeface="Calibri"/>
                          <a:ea typeface="Calibri"/>
                          <a:cs typeface="Calibri"/>
                          <a:sym typeface="Calibri"/>
                        </a:rPr>
                        <a:t>τε</a:t>
                      </a:r>
                      <a:r>
                        <a:rPr lang="en-US" sz="1800" b="0" i="0" u="none" strike="noStrike" cap="none" dirty="0" smtClean="0">
                          <a:solidFill>
                            <a:srgbClr val="080301"/>
                          </a:solidFill>
                          <a:latin typeface="Calibri"/>
                          <a:ea typeface="Calibri"/>
                          <a:cs typeface="Calibri"/>
                          <a:sym typeface="Calibri"/>
                        </a:rPr>
                        <a:t> </a:t>
                      </a:r>
                      <a:r>
                        <a:rPr lang="en-US" sz="1800" b="0" i="0" u="none" strike="noStrike" cap="none" dirty="0">
                          <a:solidFill>
                            <a:srgbClr val="080301"/>
                          </a:solidFill>
                          <a:latin typeface="Calibri"/>
                          <a:ea typeface="Calibri"/>
                          <a:cs typeface="Calibri"/>
                          <a:sym typeface="Calibri"/>
                        </a:rPr>
                        <a:t>να </a:t>
                      </a:r>
                      <a:r>
                        <a:rPr lang="en-US" sz="1800" b="0" i="0" u="none" strike="noStrike" cap="none" dirty="0" err="1" smtClean="0">
                          <a:solidFill>
                            <a:srgbClr val="080301"/>
                          </a:solidFill>
                          <a:latin typeface="Calibri"/>
                          <a:ea typeface="Calibri"/>
                          <a:cs typeface="Calibri"/>
                          <a:sym typeface="Calibri"/>
                        </a:rPr>
                        <a:t>ωφεληθεί</a:t>
                      </a:r>
                      <a:r>
                        <a:rPr lang="el-GR" sz="1800" b="0" i="0" u="none" strike="noStrike" cap="none" smtClean="0">
                          <a:solidFill>
                            <a:srgbClr val="080301"/>
                          </a:solidFill>
                          <a:latin typeface="Calibri"/>
                          <a:ea typeface="Calibri"/>
                          <a:cs typeface="Calibri"/>
                          <a:sym typeface="Calibri"/>
                        </a:rPr>
                        <a:t>τε</a:t>
                      </a:r>
                      <a:r>
                        <a:rPr lang="en-US" sz="1800" b="0" i="0" u="none" strike="noStrike" cap="none" smtClean="0">
                          <a:solidFill>
                            <a:srgbClr val="080301"/>
                          </a:solidFill>
                          <a:latin typeface="Calibri"/>
                          <a:ea typeface="Calibri"/>
                          <a:cs typeface="Calibri"/>
                          <a:sym typeface="Calibri"/>
                        </a:rPr>
                        <a:t> </a:t>
                      </a:r>
                      <a:r>
                        <a:rPr lang="en-US" sz="1800" b="0" i="0" u="none" strike="noStrike" cap="none" dirty="0">
                          <a:solidFill>
                            <a:srgbClr val="080301"/>
                          </a:solidFill>
                          <a:latin typeface="Calibri"/>
                          <a:ea typeface="Calibri"/>
                          <a:cs typeface="Calibri"/>
                          <a:sym typeface="Calibri"/>
                        </a:rPr>
                        <a:t>από </a:t>
                      </a:r>
                      <a:r>
                        <a:rPr lang="en-US" sz="1800" b="0" i="0" u="none" strike="noStrike" cap="none" dirty="0" err="1">
                          <a:solidFill>
                            <a:srgbClr val="080301"/>
                          </a:solidFill>
                          <a:latin typeface="Calibri"/>
                          <a:ea typeface="Calibri"/>
                          <a:cs typeface="Calibri"/>
                          <a:sym typeface="Calibri"/>
                        </a:rPr>
                        <a:t>στοχευμένες</a:t>
                      </a:r>
                      <a:r>
                        <a:rPr lang="en-US" sz="1800" b="0" i="0" u="none" strike="noStrike" cap="none" dirty="0">
                          <a:solidFill>
                            <a:srgbClr val="080301"/>
                          </a:solidFill>
                          <a:latin typeface="Calibri"/>
                          <a:ea typeface="Calibri"/>
                          <a:cs typeface="Calibri"/>
                          <a:sym typeface="Calibri"/>
                        </a:rPr>
                        <a:t> πα</a:t>
                      </a:r>
                      <a:r>
                        <a:rPr lang="en-US" sz="1800" b="0" i="0" u="none" strike="noStrike" cap="none" dirty="0" err="1">
                          <a:solidFill>
                            <a:srgbClr val="080301"/>
                          </a:solidFill>
                          <a:latin typeface="Calibri"/>
                          <a:ea typeface="Calibri"/>
                          <a:cs typeface="Calibri"/>
                          <a:sym typeface="Calibri"/>
                        </a:rPr>
                        <a:t>ρεμ</a:t>
                      </a:r>
                      <a:r>
                        <a:rPr lang="en-US" sz="1800" b="0" i="0" u="none" strike="noStrike" cap="none" dirty="0">
                          <a:solidFill>
                            <a:srgbClr val="080301"/>
                          </a:solidFill>
                          <a:latin typeface="Calibri"/>
                          <a:ea typeface="Calibri"/>
                          <a:cs typeface="Calibri"/>
                          <a:sym typeface="Calibri"/>
                        </a:rPr>
                        <a:t>βάσεις ή εκπαίδευση.</a:t>
                      </a:r>
                      <a:endParaRPr sz="1800"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018350">
                <a:tc>
                  <a:txBody>
                    <a:bodyPr/>
                    <a:lstStyle/>
                    <a:p>
                      <a:pPr marL="0" marR="0" lvl="0" indent="0" algn="l" rtl="0">
                        <a:lnSpc>
                          <a:spcPct val="100000"/>
                        </a:lnSpc>
                        <a:spcBef>
                          <a:spcPts val="0"/>
                        </a:spcBef>
                        <a:spcAft>
                          <a:spcPts val="0"/>
                        </a:spcAft>
                        <a:buClr>
                          <a:srgbClr val="000000"/>
                        </a:buClr>
                        <a:buSzPts val="2000"/>
                        <a:buFont typeface="Arial"/>
                        <a:buNone/>
                      </a:pPr>
                      <a:r>
                        <a:rPr lang="en-US" sz="1800" b="1" i="0" u="none" strike="noStrike" cap="none" dirty="0">
                          <a:solidFill>
                            <a:srgbClr val="080301"/>
                          </a:solidFill>
                          <a:latin typeface="Calibri"/>
                          <a:ea typeface="Calibri"/>
                          <a:cs typeface="Calibri"/>
                          <a:sym typeface="Calibri"/>
                        </a:rPr>
                        <a:t>4 – </a:t>
                      </a:r>
                      <a:r>
                        <a:rPr lang="en-US" sz="1800" b="1" i="0" u="none" strike="noStrike" cap="none" dirty="0" err="1">
                          <a:solidFill>
                            <a:srgbClr val="080301"/>
                          </a:solidFill>
                          <a:latin typeface="Calibri"/>
                          <a:ea typeface="Calibri"/>
                          <a:cs typeface="Calibri"/>
                          <a:sym typeface="Calibri"/>
                        </a:rPr>
                        <a:t>Συμφωνώ</a:t>
                      </a:r>
                      <a:r>
                        <a:rPr lang="en-US" sz="1800" b="1" i="0" u="none" strike="noStrike" cap="none" dirty="0">
                          <a:solidFill>
                            <a:srgbClr val="080301"/>
                          </a:solidFill>
                          <a:latin typeface="Calibri"/>
                          <a:ea typeface="Calibri"/>
                          <a:cs typeface="Calibri"/>
                          <a:sym typeface="Calibri"/>
                        </a:rPr>
                        <a:t/>
                      </a:r>
                      <a:br>
                        <a:rPr lang="en-US" sz="1800" b="1" i="0" u="none" strike="noStrike" cap="none" dirty="0">
                          <a:solidFill>
                            <a:srgbClr val="080301"/>
                          </a:solidFill>
                          <a:latin typeface="Calibri"/>
                          <a:ea typeface="Calibri"/>
                          <a:cs typeface="Calibri"/>
                          <a:sym typeface="Calibri"/>
                        </a:rPr>
                      </a:br>
                      <a:r>
                        <a:rPr lang="en-US" sz="1800" b="1" i="0" u="none" strike="noStrike" cap="none" dirty="0">
                          <a:solidFill>
                            <a:srgbClr val="080301"/>
                          </a:solidFill>
                          <a:latin typeface="Calibri"/>
                          <a:ea typeface="Calibri"/>
                          <a:cs typeface="Calibri"/>
                          <a:sym typeface="Calibri"/>
                        </a:rPr>
                        <a:t>5 – </a:t>
                      </a:r>
                      <a:r>
                        <a:rPr lang="en-US" sz="1800" b="1" i="0" u="none" strike="noStrike" cap="none" dirty="0" err="1">
                          <a:solidFill>
                            <a:srgbClr val="080301"/>
                          </a:solidFill>
                          <a:latin typeface="Calibri"/>
                          <a:ea typeface="Calibri"/>
                          <a:cs typeface="Calibri"/>
                          <a:sym typeface="Calibri"/>
                        </a:rPr>
                        <a:t>Συμφωνώ</a:t>
                      </a:r>
                      <a:r>
                        <a:rPr lang="en-US" sz="1800" b="1" i="0" u="none" strike="noStrike" cap="none" dirty="0">
                          <a:solidFill>
                            <a:srgbClr val="080301"/>
                          </a:solidFill>
                          <a:latin typeface="Calibri"/>
                          <a:ea typeface="Calibri"/>
                          <a:cs typeface="Calibri"/>
                          <a:sym typeface="Calibri"/>
                        </a:rPr>
                        <a:t> </a:t>
                      </a:r>
                      <a:r>
                        <a:rPr lang="el-GR" sz="1800" b="1" i="0" u="none" strike="noStrike" cap="none" dirty="0" smtClean="0">
                          <a:solidFill>
                            <a:srgbClr val="080301"/>
                          </a:solidFill>
                          <a:latin typeface="Calibri"/>
                          <a:ea typeface="Calibri"/>
                          <a:cs typeface="Calibri"/>
                          <a:sym typeface="Calibri"/>
                        </a:rPr>
                        <a:t>Α</a:t>
                      </a:r>
                      <a:r>
                        <a:rPr lang="en-US" sz="1800" b="1" i="0" u="none" strike="noStrike" cap="none" dirty="0" smtClean="0">
                          <a:solidFill>
                            <a:srgbClr val="080301"/>
                          </a:solidFill>
                          <a:latin typeface="Calibri"/>
                          <a:ea typeface="Calibri"/>
                          <a:cs typeface="Calibri"/>
                          <a:sym typeface="Calibri"/>
                        </a:rPr>
                        <a:t>π</a:t>
                      </a:r>
                      <a:r>
                        <a:rPr lang="en-US" sz="1800" b="1" i="0" u="none" strike="noStrike" cap="none" dirty="0" err="1" smtClean="0">
                          <a:solidFill>
                            <a:srgbClr val="080301"/>
                          </a:solidFill>
                          <a:latin typeface="Calibri"/>
                          <a:ea typeface="Calibri"/>
                          <a:cs typeface="Calibri"/>
                          <a:sym typeface="Calibri"/>
                        </a:rPr>
                        <a:t>όλυτ</a:t>
                      </a:r>
                      <a:r>
                        <a:rPr lang="en-US" sz="1800" b="1" i="0" u="none" strike="noStrike" cap="none" dirty="0" smtClean="0">
                          <a:solidFill>
                            <a:srgbClr val="080301"/>
                          </a:solidFill>
                          <a:latin typeface="Calibri"/>
                          <a:ea typeface="Calibri"/>
                          <a:cs typeface="Calibri"/>
                          <a:sym typeface="Calibri"/>
                        </a:rPr>
                        <a:t>α</a:t>
                      </a:r>
                      <a:endParaRPr sz="1800"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i="0" u="none" strike="noStrike" cap="none" dirty="0" err="1">
                          <a:solidFill>
                            <a:srgbClr val="080301"/>
                          </a:solidFill>
                          <a:latin typeface="Calibri"/>
                          <a:ea typeface="Calibri"/>
                          <a:cs typeface="Calibri"/>
                          <a:sym typeface="Calibri"/>
                        </a:rPr>
                        <a:t>Υψηλές</a:t>
                      </a:r>
                      <a:r>
                        <a:rPr lang="en-US" sz="1800" b="1" i="0" u="none" strike="noStrike" cap="none" dirty="0">
                          <a:solidFill>
                            <a:srgbClr val="080301"/>
                          </a:solidFill>
                          <a:latin typeface="Calibri"/>
                          <a:ea typeface="Calibri"/>
                          <a:cs typeface="Calibri"/>
                          <a:sym typeface="Calibri"/>
                        </a:rPr>
                        <a:t> </a:t>
                      </a:r>
                      <a:r>
                        <a:rPr lang="el-GR" sz="1800" b="1" i="0" u="none" strike="noStrike" cap="none" dirty="0" smtClean="0">
                          <a:solidFill>
                            <a:srgbClr val="080301"/>
                          </a:solidFill>
                          <a:latin typeface="Calibri"/>
                          <a:ea typeface="Calibri"/>
                          <a:cs typeface="Calibri"/>
                          <a:sym typeface="Calibri"/>
                        </a:rPr>
                        <a:t>Β</a:t>
                      </a:r>
                      <a:r>
                        <a:rPr lang="en-US" sz="1800" b="1" i="0" u="none" strike="noStrike" cap="none" dirty="0" smtClean="0">
                          <a:solidFill>
                            <a:srgbClr val="080301"/>
                          </a:solidFill>
                          <a:latin typeface="Calibri"/>
                          <a:ea typeface="Calibri"/>
                          <a:cs typeface="Calibri"/>
                          <a:sym typeface="Calibri"/>
                        </a:rPr>
                        <a:t>α</a:t>
                      </a:r>
                      <a:r>
                        <a:rPr lang="en-US" sz="1800" b="1" i="0" u="none" strike="noStrike" cap="none" dirty="0" err="1" smtClean="0">
                          <a:solidFill>
                            <a:srgbClr val="080301"/>
                          </a:solidFill>
                          <a:latin typeface="Calibri"/>
                          <a:ea typeface="Calibri"/>
                          <a:cs typeface="Calibri"/>
                          <a:sym typeface="Calibri"/>
                        </a:rPr>
                        <a:t>θμολογίες</a:t>
                      </a:r>
                      <a:r>
                        <a:rPr lang="en-US" sz="1800" b="1" i="0" u="none" strike="noStrike" cap="none" dirty="0" smtClean="0">
                          <a:solidFill>
                            <a:srgbClr val="080301"/>
                          </a:solidFill>
                          <a:latin typeface="Calibri"/>
                          <a:ea typeface="Calibri"/>
                          <a:cs typeface="Calibri"/>
                          <a:sym typeface="Calibri"/>
                        </a:rPr>
                        <a:t> </a:t>
                      </a:r>
                      <a:r>
                        <a:rPr lang="en-US" sz="1800" b="1" i="0" u="none" strike="noStrike" cap="none" dirty="0">
                          <a:solidFill>
                            <a:srgbClr val="080301"/>
                          </a:solidFill>
                          <a:latin typeface="Calibri"/>
                          <a:ea typeface="Calibri"/>
                          <a:cs typeface="Calibri"/>
                          <a:sym typeface="Calibri"/>
                        </a:rPr>
                        <a:t>(4–5): </a:t>
                      </a:r>
                      <a:r>
                        <a:rPr lang="en-US" sz="1800" b="0" i="0" u="none" strike="noStrike" cap="none" dirty="0">
                          <a:solidFill>
                            <a:srgbClr val="080301"/>
                          </a:solidFill>
                          <a:latin typeface="Calibri"/>
                          <a:ea typeface="Calibri"/>
                          <a:cs typeface="Calibri"/>
                          <a:sym typeface="Calibri"/>
                        </a:rPr>
                        <a:t>Υπ</a:t>
                      </a:r>
                      <a:r>
                        <a:rPr lang="en-US" sz="1800" b="0" i="0" u="none" strike="noStrike" cap="none" dirty="0" err="1">
                          <a:solidFill>
                            <a:srgbClr val="080301"/>
                          </a:solidFill>
                          <a:latin typeface="Calibri"/>
                          <a:ea typeface="Calibri"/>
                          <a:cs typeface="Calibri"/>
                          <a:sym typeface="Calibri"/>
                        </a:rPr>
                        <a:t>οδηλώνουν</a:t>
                      </a:r>
                      <a:r>
                        <a:rPr lang="en-US" sz="1800" b="0" i="0" u="none" strike="noStrike" cap="none" dirty="0">
                          <a:solidFill>
                            <a:srgbClr val="080301"/>
                          </a:solidFill>
                          <a:latin typeface="Calibri"/>
                          <a:ea typeface="Calibri"/>
                          <a:cs typeface="Calibri"/>
                          <a:sym typeface="Calibri"/>
                        </a:rPr>
                        <a:t> </a:t>
                      </a:r>
                      <a:r>
                        <a:rPr lang="en-US" sz="1800" b="0" i="0" u="none" strike="noStrike" cap="none" dirty="0" err="1">
                          <a:solidFill>
                            <a:srgbClr val="080301"/>
                          </a:solidFill>
                          <a:latin typeface="Calibri"/>
                          <a:ea typeface="Calibri"/>
                          <a:cs typeface="Calibri"/>
                          <a:sym typeface="Calibri"/>
                        </a:rPr>
                        <a:t>ισχυρή</a:t>
                      </a:r>
                      <a:r>
                        <a:rPr lang="en-US" sz="1800" b="0" i="0" u="none" strike="noStrike" cap="none" dirty="0">
                          <a:solidFill>
                            <a:srgbClr val="080301"/>
                          </a:solidFill>
                          <a:latin typeface="Calibri"/>
                          <a:ea typeface="Calibri"/>
                          <a:cs typeface="Calibri"/>
                          <a:sym typeface="Calibri"/>
                        </a:rPr>
                        <a:t> </a:t>
                      </a:r>
                      <a:r>
                        <a:rPr lang="en-US" sz="1800" b="0" i="0" u="none" strike="noStrike" cap="none" dirty="0" err="1">
                          <a:solidFill>
                            <a:srgbClr val="080301"/>
                          </a:solidFill>
                          <a:latin typeface="Calibri"/>
                          <a:ea typeface="Calibri"/>
                          <a:cs typeface="Calibri"/>
                          <a:sym typeface="Calibri"/>
                        </a:rPr>
                        <a:t>ευθυγράμμιση</a:t>
                      </a:r>
                      <a:r>
                        <a:rPr lang="en-US" sz="1800" b="0" i="0" u="none" strike="noStrike" cap="none" dirty="0">
                          <a:solidFill>
                            <a:srgbClr val="080301"/>
                          </a:solidFill>
                          <a:latin typeface="Calibri"/>
                          <a:ea typeface="Calibri"/>
                          <a:cs typeface="Calibri"/>
                          <a:sym typeface="Calibri"/>
                        </a:rPr>
                        <a:t> </a:t>
                      </a:r>
                      <a:r>
                        <a:rPr lang="en-US" sz="1800" b="0" i="0" u="none" strike="noStrike" cap="none" dirty="0" err="1">
                          <a:solidFill>
                            <a:srgbClr val="080301"/>
                          </a:solidFill>
                          <a:latin typeface="Calibri"/>
                          <a:ea typeface="Calibri"/>
                          <a:cs typeface="Calibri"/>
                          <a:sym typeface="Calibri"/>
                        </a:rPr>
                        <a:t>με</a:t>
                      </a:r>
                      <a:r>
                        <a:rPr lang="en-US" sz="1800" b="0" i="0" u="none" strike="noStrike" cap="none" dirty="0">
                          <a:solidFill>
                            <a:srgbClr val="080301"/>
                          </a:solidFill>
                          <a:latin typeface="Calibri"/>
                          <a:ea typeface="Calibri"/>
                          <a:cs typeface="Calibri"/>
                          <a:sym typeface="Calibri"/>
                        </a:rPr>
                        <a:t> </a:t>
                      </a:r>
                      <a:r>
                        <a:rPr lang="en-US" sz="1800" b="0" i="0" u="none" strike="noStrike" cap="none" dirty="0" err="1">
                          <a:solidFill>
                            <a:srgbClr val="080301"/>
                          </a:solidFill>
                          <a:latin typeface="Calibri"/>
                          <a:ea typeface="Calibri"/>
                          <a:cs typeface="Calibri"/>
                          <a:sym typeface="Calibri"/>
                        </a:rPr>
                        <a:t>τις</a:t>
                      </a:r>
                      <a:r>
                        <a:rPr lang="en-US" sz="1800" b="0" i="0" u="none" strike="noStrike" cap="none" dirty="0">
                          <a:solidFill>
                            <a:srgbClr val="080301"/>
                          </a:solidFill>
                          <a:latin typeface="Calibri"/>
                          <a:ea typeface="Calibri"/>
                          <a:cs typeface="Calibri"/>
                          <a:sym typeface="Calibri"/>
                        </a:rPr>
                        <a:t> πρα</a:t>
                      </a:r>
                      <a:r>
                        <a:rPr lang="en-US" sz="1800" b="0" i="0" u="none" strike="noStrike" cap="none" dirty="0" err="1">
                          <a:solidFill>
                            <a:srgbClr val="080301"/>
                          </a:solidFill>
                          <a:latin typeface="Calibri"/>
                          <a:ea typeface="Calibri"/>
                          <a:cs typeface="Calibri"/>
                          <a:sym typeface="Calibri"/>
                        </a:rPr>
                        <a:t>κτικές</a:t>
                      </a:r>
                      <a:r>
                        <a:rPr lang="en-US" sz="1800" b="0" i="0" u="none" strike="noStrike" cap="none" dirty="0">
                          <a:solidFill>
                            <a:srgbClr val="080301"/>
                          </a:solidFill>
                          <a:latin typeface="Calibri"/>
                          <a:ea typeface="Calibri"/>
                          <a:cs typeface="Calibri"/>
                          <a:sym typeface="Calibri"/>
                        </a:rPr>
                        <a:t> </a:t>
                      </a:r>
                      <a:r>
                        <a:rPr lang="en-US" sz="1800" b="0" i="0" u="none" strike="noStrike" cap="none" dirty="0" err="1">
                          <a:solidFill>
                            <a:srgbClr val="080301"/>
                          </a:solidFill>
                          <a:latin typeface="Calibri"/>
                          <a:ea typeface="Calibri"/>
                          <a:cs typeface="Calibri"/>
                          <a:sym typeface="Calibri"/>
                        </a:rPr>
                        <a:t>ψηφι</a:t>
                      </a:r>
                      <a:r>
                        <a:rPr lang="en-US" sz="1800" b="0" i="0" u="none" strike="noStrike" cap="none" dirty="0">
                          <a:solidFill>
                            <a:srgbClr val="080301"/>
                          </a:solidFill>
                          <a:latin typeface="Calibri"/>
                          <a:ea typeface="Calibri"/>
                          <a:cs typeface="Calibri"/>
                          <a:sym typeface="Calibri"/>
                        </a:rPr>
                        <a:t>ακής ευημερίας. </a:t>
                      </a:r>
                      <a:r>
                        <a:rPr lang="en-US" sz="1800" b="0" i="0" u="none" strike="noStrike" cap="none" dirty="0" err="1">
                          <a:solidFill>
                            <a:srgbClr val="080301"/>
                          </a:solidFill>
                          <a:latin typeface="Calibri"/>
                          <a:ea typeface="Calibri"/>
                          <a:cs typeface="Calibri"/>
                          <a:sym typeface="Calibri"/>
                        </a:rPr>
                        <a:t>Εξετάστε</a:t>
                      </a:r>
                      <a:r>
                        <a:rPr lang="en-US" sz="1800" b="0" i="0" u="none" strike="noStrike" cap="none" dirty="0">
                          <a:solidFill>
                            <a:srgbClr val="080301"/>
                          </a:solidFill>
                          <a:latin typeface="Calibri"/>
                          <a:ea typeface="Calibri"/>
                          <a:cs typeface="Calibri"/>
                          <a:sym typeface="Calibri"/>
                        </a:rPr>
                        <a:t> </a:t>
                      </a:r>
                      <a:r>
                        <a:rPr lang="en-US" sz="1800" b="0" i="0" u="none" strike="noStrike" cap="none" dirty="0" err="1">
                          <a:solidFill>
                            <a:srgbClr val="080301"/>
                          </a:solidFill>
                          <a:latin typeface="Calibri"/>
                          <a:ea typeface="Calibri"/>
                          <a:cs typeface="Calibri"/>
                          <a:sym typeface="Calibri"/>
                        </a:rPr>
                        <a:t>το</a:t>
                      </a:r>
                      <a:r>
                        <a:rPr lang="en-US" sz="1800" b="0" i="0" u="none" strike="noStrike" cap="none" dirty="0">
                          <a:solidFill>
                            <a:srgbClr val="080301"/>
                          </a:solidFill>
                          <a:latin typeface="Calibri"/>
                          <a:ea typeface="Calibri"/>
                          <a:cs typeface="Calibri"/>
                          <a:sym typeface="Calibri"/>
                        </a:rPr>
                        <a:t> </a:t>
                      </a:r>
                      <a:r>
                        <a:rPr lang="en-US" sz="1800" b="0" i="0" u="none" strike="noStrike" cap="none" dirty="0" err="1">
                          <a:solidFill>
                            <a:srgbClr val="080301"/>
                          </a:solidFill>
                          <a:latin typeface="Calibri"/>
                          <a:ea typeface="Calibri"/>
                          <a:cs typeface="Calibri"/>
                          <a:sym typeface="Calibri"/>
                        </a:rPr>
                        <a:t>ενδεχόμενο</a:t>
                      </a:r>
                      <a:r>
                        <a:rPr lang="en-US" sz="1800" b="0" i="0" u="none" strike="noStrike" cap="none" dirty="0">
                          <a:solidFill>
                            <a:srgbClr val="080301"/>
                          </a:solidFill>
                          <a:latin typeface="Calibri"/>
                          <a:ea typeface="Calibri"/>
                          <a:cs typeface="Calibri"/>
                          <a:sym typeface="Calibri"/>
                        </a:rPr>
                        <a:t> να </a:t>
                      </a:r>
                      <a:r>
                        <a:rPr lang="en-US" sz="1800" b="0" i="0" u="none" strike="noStrike" cap="none" dirty="0" err="1">
                          <a:solidFill>
                            <a:srgbClr val="080301"/>
                          </a:solidFill>
                          <a:latin typeface="Calibri"/>
                          <a:ea typeface="Calibri"/>
                          <a:cs typeface="Calibri"/>
                          <a:sym typeface="Calibri"/>
                        </a:rPr>
                        <a:t>μοιρ</a:t>
                      </a:r>
                      <a:r>
                        <a:rPr lang="en-US" sz="1800" b="0" i="0" u="none" strike="noStrike" cap="none" dirty="0">
                          <a:solidFill>
                            <a:srgbClr val="080301"/>
                          </a:solidFill>
                          <a:latin typeface="Calibri"/>
                          <a:ea typeface="Calibri"/>
                          <a:cs typeface="Calibri"/>
                          <a:sym typeface="Calibri"/>
                        </a:rPr>
                        <a:t>αστείτε τις βέλτιστες πρακτικές.</a:t>
                      </a:r>
                      <a:endParaRPr sz="1800" u="none" strike="noStrike" cap="none" dirty="0"/>
                    </a:p>
                  </a:txBody>
                  <a:tcPr marL="71750" marR="71750" marT="71750" marB="717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89" name="Google Shape;89;p23"/>
          <p:cNvSpPr/>
          <p:nvPr/>
        </p:nvSpPr>
        <p:spPr>
          <a:xfrm>
            <a:off x="-6833134" y="2964638"/>
            <a:ext cx="33347686" cy="646331"/>
          </a:xfrm>
          <a:prstGeom prst="rect">
            <a:avLst/>
          </a:prstGeom>
          <a:noFill/>
          <a:ln>
            <a:noFill/>
          </a:ln>
        </p:spPr>
        <p:txBody>
          <a:bodyPr spcFirstLastPara="1" wrap="square" lIns="91425" tIns="45700" rIns="91425" bIns="45700" anchor="ctr" anchorCtr="0">
            <a:spAutoFit/>
          </a:bodyPr>
          <a:lstStyle/>
          <a:p>
            <a:pPr>
              <a:buClr>
                <a:srgbClr val="080301"/>
              </a:buClr>
              <a:buSzPts val="1800"/>
              <a:buFont typeface="Arial"/>
              <a:buNone/>
            </a:pPr>
            <a:r>
              <a:rPr lang="en-US" kern="0">
                <a:solidFill>
                  <a:srgbClr val="080301"/>
                </a:solidFill>
                <a:ea typeface="Arial"/>
                <a:cs typeface="Arial"/>
                <a:sym typeface="Arial"/>
              </a:rPr>
              <a:t/>
            </a:r>
            <a:br>
              <a:rPr lang="en-US" kern="0">
                <a:solidFill>
                  <a:srgbClr val="080301"/>
                </a:solidFill>
                <a:ea typeface="Arial"/>
                <a:cs typeface="Arial"/>
                <a:sym typeface="Arial"/>
              </a:rPr>
            </a:br>
            <a:endParaRPr kern="0">
              <a:solidFill>
                <a:srgbClr val="080301"/>
              </a:solidFill>
              <a:ea typeface="Arial"/>
              <a:cs typeface="Arial"/>
              <a:sym typeface="Arial"/>
            </a:endParaRPr>
          </a:p>
        </p:txBody>
      </p:sp>
    </p:spTree>
    <p:extLst>
      <p:ext uri="{BB962C8B-B14F-4D97-AF65-F5344CB8AC3E}">
        <p14:creationId xmlns:p14="http://schemas.microsoft.com/office/powerpoint/2010/main" val="35305778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b="1" dirty="0" err="1"/>
              <a:t>Πώς</a:t>
            </a:r>
            <a:r>
              <a:rPr lang="en-US" b="1" dirty="0"/>
              <a:t> </a:t>
            </a:r>
            <a:r>
              <a:rPr lang="el-GR" b="1" dirty="0"/>
              <a:t>Λ</a:t>
            </a:r>
            <a:r>
              <a:rPr lang="en-US" b="1" dirty="0" err="1" smtClean="0"/>
              <a:t>ειτουργεί</a:t>
            </a:r>
            <a:r>
              <a:rPr lang="en-US" b="1" dirty="0" smtClean="0"/>
              <a:t> α</a:t>
            </a:r>
            <a:r>
              <a:rPr lang="en-US" b="1" dirty="0" err="1" smtClean="0"/>
              <a:t>υτ</a:t>
            </a:r>
            <a:r>
              <a:rPr lang="el-GR" b="1" dirty="0" smtClean="0"/>
              <a:t>ό</a:t>
            </a:r>
            <a:r>
              <a:rPr lang="en-US" b="1" dirty="0" smtClean="0"/>
              <a:t> </a:t>
            </a:r>
            <a:r>
              <a:rPr lang="el-GR" b="1" dirty="0" smtClean="0"/>
              <a:t>το </a:t>
            </a:r>
            <a:r>
              <a:rPr lang="el-GR" b="1" dirty="0" err="1" smtClean="0"/>
              <a:t>Υποκεφάλαιο</a:t>
            </a:r>
            <a:endParaRPr dirty="0"/>
          </a:p>
        </p:txBody>
      </p:sp>
      <p:sp>
        <p:nvSpPr>
          <p:cNvPr id="581" name="Google Shape;581;p8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r>
              <a:rPr lang="en-US" sz="2400" b="1" dirty="0" err="1"/>
              <a:t>Στις</a:t>
            </a:r>
            <a:r>
              <a:rPr lang="en-US" sz="2400" b="1" dirty="0"/>
              <a:t> επ</a:t>
            </a:r>
            <a:r>
              <a:rPr lang="en-US" sz="2400" b="1" dirty="0" err="1"/>
              <a:t>όμενες</a:t>
            </a:r>
            <a:r>
              <a:rPr lang="en-US" sz="2400" b="1" dirty="0"/>
              <a:t> </a:t>
            </a:r>
            <a:r>
              <a:rPr lang="en-US" sz="2400" b="1" dirty="0" smtClean="0"/>
              <a:t>δια</a:t>
            </a:r>
            <a:r>
              <a:rPr lang="en-US" sz="2400" b="1" dirty="0" err="1" smtClean="0"/>
              <a:t>φάνειες</a:t>
            </a:r>
            <a:r>
              <a:rPr lang="en-US" sz="2400" b="1" dirty="0" smtClean="0"/>
              <a:t>:</a:t>
            </a:r>
            <a:r>
              <a:rPr lang="en-US" sz="2400" dirty="0"/>
              <a:t/>
            </a:r>
            <a:br>
              <a:rPr lang="en-US" sz="2400" dirty="0"/>
            </a:br>
            <a:r>
              <a:rPr lang="en-US" sz="2400" dirty="0"/>
              <a:t>• </a:t>
            </a:r>
            <a:r>
              <a:rPr lang="el-GR" sz="2400" dirty="0" smtClean="0"/>
              <a:t>Θα ε</a:t>
            </a:r>
            <a:r>
              <a:rPr lang="en-US" sz="2400" dirty="0" err="1" smtClean="0"/>
              <a:t>ξετάσετε</a:t>
            </a:r>
            <a:r>
              <a:rPr lang="en-US" sz="2400" dirty="0" smtClean="0"/>
              <a:t> </a:t>
            </a:r>
            <a:r>
              <a:rPr lang="en-US" sz="2400" dirty="0"/>
              <a:t>τις δραστηριότητες που ομαδοποιούνται σε κάθε τομέα </a:t>
            </a:r>
            <a:r>
              <a:rPr lang="en-US" sz="2400" dirty="0" smtClean="0"/>
              <a:t>PERMA</a:t>
            </a:r>
            <a:r>
              <a:rPr lang="el-GR" sz="2400" dirty="0" smtClean="0"/>
              <a:t>.</a:t>
            </a:r>
            <a:r>
              <a:rPr lang="en-US" sz="2400" dirty="0"/>
              <a:t/>
            </a:r>
            <a:br>
              <a:rPr lang="en-US" sz="2400" dirty="0"/>
            </a:br>
            <a:r>
              <a:rPr lang="en-US" sz="2400" dirty="0"/>
              <a:t>• </a:t>
            </a:r>
            <a:r>
              <a:rPr lang="el-GR" sz="2400" dirty="0" smtClean="0"/>
              <a:t>Θα δ</a:t>
            </a:r>
            <a:r>
              <a:rPr lang="en-US" sz="2400" dirty="0" err="1" smtClean="0"/>
              <a:t>είτε</a:t>
            </a:r>
            <a:r>
              <a:rPr lang="en-US" sz="2400" dirty="0" smtClean="0"/>
              <a:t> </a:t>
            </a:r>
            <a:r>
              <a:rPr lang="en-US" sz="2400" dirty="0"/>
              <a:t>επιλογές για </a:t>
            </a:r>
            <a:r>
              <a:rPr lang="el-GR" sz="2400" dirty="0" smtClean="0"/>
              <a:t>μαθητές/-</a:t>
            </a:r>
            <a:r>
              <a:rPr lang="el-GR" sz="2400" dirty="0" err="1" smtClean="0"/>
              <a:t>τριες</a:t>
            </a:r>
            <a:r>
              <a:rPr lang="en-US" sz="2400" dirty="0" smtClean="0"/>
              <a:t> </a:t>
            </a:r>
            <a:r>
              <a:rPr lang="en-US" sz="2400" dirty="0"/>
              <a:t>π</a:t>
            </a:r>
            <a:r>
              <a:rPr lang="en-US" sz="2400" dirty="0" err="1"/>
              <a:t>ρωτο</a:t>
            </a:r>
            <a:r>
              <a:rPr lang="en-US" sz="2400" dirty="0"/>
              <a:t>βάθμιας και κατώτερης δευτεροβάθμιας </a:t>
            </a:r>
            <a:r>
              <a:rPr lang="en-US" sz="2400" dirty="0" smtClean="0"/>
              <a:t>εκπαίδευσης</a:t>
            </a:r>
            <a:r>
              <a:rPr lang="el-GR" sz="2400" dirty="0" smtClean="0"/>
              <a:t>.</a:t>
            </a:r>
            <a:r>
              <a:rPr lang="en-US" sz="2400" dirty="0"/>
              <a:t/>
            </a:r>
            <a:br>
              <a:rPr lang="en-US" sz="2400" dirty="0"/>
            </a:br>
            <a:r>
              <a:rPr lang="en-US" sz="2400" dirty="0"/>
              <a:t>• </a:t>
            </a:r>
            <a:r>
              <a:rPr lang="el-GR" sz="2400" dirty="0" smtClean="0"/>
              <a:t>Θα π</a:t>
            </a:r>
            <a:r>
              <a:rPr lang="en-US" sz="2400" dirty="0" err="1" smtClean="0"/>
              <a:t>ροσδιορίσετε</a:t>
            </a:r>
            <a:r>
              <a:rPr lang="en-US" sz="2400" dirty="0" smtClean="0"/>
              <a:t> </a:t>
            </a:r>
            <a:r>
              <a:rPr lang="en-US" sz="2400" dirty="0"/>
              <a:t>ποιες δραστηριότητες ταιριάζουν στις προτεραιότητες της τάξης </a:t>
            </a:r>
            <a:r>
              <a:rPr lang="en-US" sz="2400" dirty="0" smtClean="0"/>
              <a:t>σας</a:t>
            </a:r>
            <a:r>
              <a:rPr lang="el-GR" sz="2400" dirty="0" smtClean="0"/>
              <a:t>.</a:t>
            </a:r>
            <a:r>
              <a:rPr lang="en-US" sz="2400" dirty="0"/>
              <a:t/>
            </a:r>
            <a:br>
              <a:rPr lang="en-US" sz="2400" dirty="0"/>
            </a:br>
            <a:r>
              <a:rPr lang="en-US" sz="2400" dirty="0"/>
              <a:t>• </a:t>
            </a:r>
            <a:r>
              <a:rPr lang="el-GR" sz="2400" dirty="0" smtClean="0"/>
              <a:t>Θα μ</a:t>
            </a:r>
            <a:r>
              <a:rPr lang="en-US" sz="2400" dirty="0" err="1" smtClean="0"/>
              <a:t>άθετε</a:t>
            </a:r>
            <a:r>
              <a:rPr lang="en-US" sz="2400" dirty="0" smtClean="0"/>
              <a:t> </a:t>
            </a:r>
            <a:r>
              <a:rPr lang="en-US" sz="2400" dirty="0"/>
              <a:t>πώς να δοκιμάζετε (πιλοτικά) μια δραστηριότητα με ασφάλεια πριν τη χρησιμοποιήσετε με </a:t>
            </a:r>
            <a:r>
              <a:rPr lang="el-GR" sz="2400" dirty="0" smtClean="0"/>
              <a:t>τους/τις μαθητές/-</a:t>
            </a:r>
            <a:r>
              <a:rPr lang="el-GR" sz="2400" dirty="0" err="1" smtClean="0"/>
              <a:t>τριές</a:t>
            </a:r>
            <a:r>
              <a:rPr lang="el-GR" sz="2400" dirty="0" smtClean="0"/>
              <a:t> σας.</a:t>
            </a:r>
            <a:endParaRPr dirty="0"/>
          </a:p>
          <a:p>
            <a:pPr marL="457200" marR="0" lvl="0" indent="-228600" algn="l" rtl="0">
              <a:lnSpc>
                <a:spcPct val="90000"/>
              </a:lnSpc>
              <a:spcBef>
                <a:spcPts val="1000"/>
              </a:spcBef>
              <a:spcAft>
                <a:spcPts val="0"/>
              </a:spcAft>
              <a:buClr>
                <a:schemeClr val="dk1"/>
              </a:buClr>
              <a:buSzPts val="1800"/>
              <a:buFont typeface="Arial"/>
              <a:buNone/>
            </a:pPr>
            <a:r>
              <a:rPr lang="en-US" sz="2400" b="1" dirty="0"/>
              <a:t>Η </a:t>
            </a:r>
            <a:r>
              <a:rPr lang="en-US" sz="2400" b="1" dirty="0" err="1"/>
              <a:t>εργ</a:t>
            </a:r>
            <a:r>
              <a:rPr lang="en-US" sz="2400" b="1" dirty="0"/>
              <a:t>ασία σας σε αυτό το </a:t>
            </a:r>
            <a:r>
              <a:rPr lang="el-GR" sz="2400" b="1" dirty="0" err="1" smtClean="0"/>
              <a:t>υποκεφάλαιο</a:t>
            </a:r>
            <a:r>
              <a:rPr lang="el-GR" sz="2400" b="1" dirty="0" smtClean="0"/>
              <a:t> έχει ως εξής</a:t>
            </a:r>
            <a:r>
              <a:rPr lang="en-US" sz="2400" b="1" dirty="0" smtClean="0"/>
              <a:t>:</a:t>
            </a:r>
            <a:r>
              <a:rPr lang="en-US" sz="2400" dirty="0"/>
              <a:t/>
            </a:r>
            <a:br>
              <a:rPr lang="en-US" sz="2400" dirty="0"/>
            </a:br>
            <a:r>
              <a:rPr lang="en-US" sz="2400" dirty="0"/>
              <a:t>• Ξεκινήστε με έναν μόνο </a:t>
            </a:r>
            <a:r>
              <a:rPr lang="en-US" sz="2400" dirty="0" smtClean="0"/>
              <a:t>τομέα</a:t>
            </a:r>
            <a:r>
              <a:rPr lang="el-GR" sz="2400" dirty="0" smtClean="0"/>
              <a:t>.</a:t>
            </a:r>
            <a:r>
              <a:rPr lang="en-US" sz="2400" dirty="0"/>
              <a:t/>
            </a:r>
            <a:br>
              <a:rPr lang="en-US" sz="2400" dirty="0"/>
            </a:br>
            <a:r>
              <a:rPr lang="en-US" sz="2400" dirty="0"/>
              <a:t>• Επιλέξτε 1-2 δραστηριότητες για να </a:t>
            </a:r>
            <a:r>
              <a:rPr lang="en-US" sz="2400" dirty="0" smtClean="0"/>
              <a:t>δοκιμάσετε</a:t>
            </a:r>
            <a:r>
              <a:rPr lang="el-GR" sz="2400" dirty="0" smtClean="0"/>
              <a:t>.</a:t>
            </a:r>
            <a:r>
              <a:rPr lang="en-US" sz="2400" dirty="0"/>
              <a:t/>
            </a:r>
            <a:br>
              <a:rPr lang="en-US" sz="2400" dirty="0"/>
            </a:br>
            <a:r>
              <a:rPr lang="en-US" sz="2400" dirty="0"/>
              <a:t>• Σημειώστε τι λειτουργεί, τι δεν λειτουργεί και τι πρέπει να </a:t>
            </a:r>
            <a:r>
              <a:rPr lang="en-US" sz="2400" dirty="0" smtClean="0"/>
              <a:t>προσαρμόσετε</a:t>
            </a:r>
            <a:r>
              <a:rPr lang="el-GR" sz="2400" dirty="0" smtClean="0"/>
              <a:t>.</a:t>
            </a:r>
            <a:r>
              <a:rPr lang="en-US" sz="2400" dirty="0"/>
              <a:t/>
            </a:r>
            <a:br>
              <a:rPr lang="en-US" sz="2400" dirty="0"/>
            </a:br>
            <a:r>
              <a:rPr lang="en-US" sz="2400" dirty="0"/>
              <a:t>• Σκεφτείτε συγκεκριμένα επόμενα βήματα για </a:t>
            </a:r>
            <a:r>
              <a:rPr lang="en-US" sz="2400" dirty="0" smtClean="0"/>
              <a:t>το</a:t>
            </a:r>
            <a:r>
              <a:rPr lang="el-GR" sz="2400" dirty="0" smtClean="0"/>
              <a:t>ν</a:t>
            </a:r>
            <a:r>
              <a:rPr lang="en-US" sz="2400" dirty="0" smtClean="0"/>
              <a:t> </a:t>
            </a:r>
            <a:r>
              <a:rPr lang="el-GR" sz="2400" dirty="0" smtClean="0"/>
              <a:t>Οδηγό της Τάξης.</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13794967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8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000" b="1" dirty="0" err="1"/>
              <a:t>ΘΕΤΙΚΑ</a:t>
            </a:r>
            <a:r>
              <a:rPr lang="en-US" sz="3000" b="1" dirty="0"/>
              <a:t> </a:t>
            </a:r>
            <a:r>
              <a:rPr lang="en-US" sz="3000" b="1" dirty="0" err="1"/>
              <a:t>ΣΥΝΑΙΣΘΗΜΑΤΑ</a:t>
            </a:r>
            <a:r>
              <a:rPr lang="en-US" sz="3000" b="1" dirty="0"/>
              <a:t> — </a:t>
            </a:r>
            <a:r>
              <a:rPr lang="en-US" sz="3000" b="1" dirty="0" err="1"/>
              <a:t>Πίν</a:t>
            </a:r>
            <a:r>
              <a:rPr lang="en-US" sz="3000" b="1" dirty="0"/>
              <a:t>ακας </a:t>
            </a:r>
            <a:r>
              <a:rPr lang="el-GR" sz="3000" b="1" dirty="0" smtClean="0"/>
              <a:t>Ε</a:t>
            </a:r>
            <a:r>
              <a:rPr lang="en-US" sz="3000" b="1" dirty="0" smtClean="0"/>
              <a:t>π</a:t>
            </a:r>
            <a:r>
              <a:rPr lang="en-US" sz="3000" b="1" dirty="0" err="1" smtClean="0"/>
              <a:t>ισκό</a:t>
            </a:r>
            <a:r>
              <a:rPr lang="en-US" sz="3000" b="1" dirty="0" smtClean="0"/>
              <a:t>πησης </a:t>
            </a:r>
            <a:r>
              <a:rPr lang="el-GR" sz="3000" b="1" dirty="0"/>
              <a:t>Δ</a:t>
            </a:r>
            <a:r>
              <a:rPr lang="en-US" sz="3000" b="1" dirty="0" smtClean="0"/>
              <a:t>ρα</a:t>
            </a:r>
            <a:r>
              <a:rPr lang="en-US" sz="3000" b="1" dirty="0" err="1" smtClean="0"/>
              <a:t>στηριοτήτων</a:t>
            </a:r>
            <a:endParaRPr sz="3000" dirty="0"/>
          </a:p>
        </p:txBody>
      </p:sp>
      <p:graphicFrame>
        <p:nvGraphicFramePr>
          <p:cNvPr id="587" name="Google Shape;587;p85"/>
          <p:cNvGraphicFramePr/>
          <p:nvPr>
            <p:extLst>
              <p:ext uri="{D42A27DB-BD31-4B8C-83A1-F6EECF244321}">
                <p14:modId xmlns:p14="http://schemas.microsoft.com/office/powerpoint/2010/main" val="381473903"/>
              </p:ext>
            </p:extLst>
          </p:nvPr>
        </p:nvGraphicFramePr>
        <p:xfrm>
          <a:off x="411892" y="976184"/>
          <a:ext cx="11368200" cy="5542160"/>
        </p:xfrm>
        <a:graphic>
          <a:graphicData uri="http://schemas.openxmlformats.org/drawingml/2006/table">
            <a:tbl>
              <a:tblPr>
                <a:noFill/>
              </a:tblPr>
              <a:tblGrid>
                <a:gridCol w="2842050"/>
                <a:gridCol w="2842050"/>
                <a:gridCol w="2842050"/>
                <a:gridCol w="2842050"/>
              </a:tblGrid>
              <a:tr h="545300">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dirty="0" err="1"/>
                        <a:t>Δρ</a:t>
                      </a:r>
                      <a:r>
                        <a:rPr lang="en-US" sz="1600" b="1" u="none" strike="noStrike" cap="none" dirty="0"/>
                        <a:t>αστηριότητα</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a:t>Σκοπός</a:t>
                      </a:r>
                      <a:endParaRPr sz="16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l-GR" sz="1600" b="1" u="none" strike="noStrike" cap="none" dirty="0" smtClean="0"/>
                        <a:t>Μαθητές</a:t>
                      </a:r>
                      <a:r>
                        <a:rPr lang="el-GR" sz="1600" b="1" u="none" strike="noStrike" cap="none" dirty="0" smtClean="0"/>
                        <a:t>/-</a:t>
                      </a:r>
                      <a:r>
                        <a:rPr lang="el-GR" sz="1600" b="1" u="none" strike="noStrike" cap="none" dirty="0" err="1" smtClean="0"/>
                        <a:t>τριες</a:t>
                      </a:r>
                      <a:r>
                        <a:rPr lang="en-US" sz="1600" b="1" u="none" strike="noStrike" cap="none" dirty="0" smtClean="0"/>
                        <a:t> </a:t>
                      </a:r>
                      <a:r>
                        <a:rPr lang="el-GR" sz="1600" b="1" u="none" strike="noStrike" cap="none" dirty="0" smtClean="0"/>
                        <a:t>Δημοτικού</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l-GR" sz="1600" b="1" u="none" strike="noStrike" cap="none" dirty="0" smtClean="0"/>
                        <a:t>Μαθητές</a:t>
                      </a:r>
                      <a:r>
                        <a:rPr lang="el-GR" sz="1600" b="1" u="none" strike="noStrike" cap="none" dirty="0" smtClean="0"/>
                        <a:t>/-</a:t>
                      </a:r>
                      <a:r>
                        <a:rPr lang="el-GR" sz="1600" b="1" u="none" strike="noStrike" cap="none" dirty="0" err="1" smtClean="0"/>
                        <a:t>τριες</a:t>
                      </a:r>
                      <a:r>
                        <a:rPr lang="en-US" sz="1600" b="1" u="none" strike="noStrike" cap="none" dirty="0" smtClean="0"/>
                        <a:t> </a:t>
                      </a:r>
                      <a:r>
                        <a:rPr lang="en-US" sz="1600" b="1" u="none" strike="noStrike" cap="none" dirty="0" err="1"/>
                        <a:t>Γυμν</a:t>
                      </a:r>
                      <a:r>
                        <a:rPr lang="en-US" sz="1600" b="1" u="none" strike="noStrike" cap="none" dirty="0"/>
                        <a:t>ασίου</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308750">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dirty="0" err="1"/>
                        <a:t>Έλεγχος</a:t>
                      </a:r>
                      <a:r>
                        <a:rPr lang="en-US" sz="1600" b="1" u="none" strike="noStrike" cap="none" dirty="0"/>
                        <a:t> </a:t>
                      </a:r>
                      <a:r>
                        <a:rPr lang="el-GR" sz="1600" b="1" u="none" strike="noStrike" cap="none" dirty="0" smtClean="0"/>
                        <a:t>Σ</a:t>
                      </a:r>
                      <a:r>
                        <a:rPr lang="en-US" sz="1600" b="1" u="none" strike="noStrike" cap="none" dirty="0" err="1" smtClean="0"/>
                        <a:t>υν</a:t>
                      </a:r>
                      <a:r>
                        <a:rPr lang="en-US" sz="1600" b="1" u="none" strike="noStrike" cap="none" dirty="0" smtClean="0"/>
                        <a:t>αισθημάτων </a:t>
                      </a:r>
                      <a:r>
                        <a:rPr lang="en-US" sz="1600" b="1" u="none" strike="noStrike" cap="none" dirty="0"/>
                        <a:t>με </a:t>
                      </a:r>
                      <a:r>
                        <a:rPr lang="el-GR" sz="1600" b="1" u="none" strike="noStrike" cap="none" dirty="0" smtClean="0"/>
                        <a:t>Χ</a:t>
                      </a:r>
                      <a:r>
                        <a:rPr lang="en-US" sz="1600" b="1" u="none" strike="noStrike" cap="none" dirty="0" err="1" smtClean="0"/>
                        <a:t>άρτες</a:t>
                      </a:r>
                      <a:r>
                        <a:rPr lang="en-US" sz="1600" b="1" u="none" strike="noStrike" cap="none" dirty="0" smtClean="0"/>
                        <a:t> </a:t>
                      </a:r>
                      <a:r>
                        <a:rPr lang="en-US" sz="1600" b="1" u="none" strike="noStrike" cap="none" dirty="0"/>
                        <a:t>E</a:t>
                      </a:r>
                      <a:r>
                        <a:rPr lang="en-US" sz="1600" b="1" u="none" strike="noStrike" cap="none" dirty="0" smtClean="0"/>
                        <a:t>moji</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Βοηθήστε</a:t>
                      </a:r>
                      <a:r>
                        <a:rPr lang="en-US" sz="1600" u="none" strike="noStrike" cap="none" dirty="0"/>
                        <a:t> </a:t>
                      </a:r>
                      <a:r>
                        <a:rPr lang="el-GR" sz="1600" u="none" strike="noStrike" cap="none" dirty="0" smtClean="0"/>
                        <a:t>τους/τις μαθητές/-</a:t>
                      </a:r>
                      <a:r>
                        <a:rPr lang="el-GR" sz="1600" u="none" strike="noStrike" cap="none" dirty="0" err="1" smtClean="0"/>
                        <a:t>τριες</a:t>
                      </a:r>
                      <a:r>
                        <a:rPr lang="en-US" sz="1600" u="none" strike="noStrike" cap="none" dirty="0" smtClean="0"/>
                        <a:t> </a:t>
                      </a:r>
                      <a:r>
                        <a:rPr lang="en-US" sz="1600" u="none" strike="noStrike" cap="none" dirty="0"/>
                        <a:t>να ανα</a:t>
                      </a:r>
                      <a:r>
                        <a:rPr lang="en-US" sz="1600" u="none" strike="noStrike" cap="none" dirty="0" err="1"/>
                        <a:t>γνωρίσουν</a:t>
                      </a:r>
                      <a:r>
                        <a:rPr lang="en-US" sz="1600" u="none" strike="noStrike" cap="none" dirty="0"/>
                        <a:t> και να </a:t>
                      </a:r>
                      <a:r>
                        <a:rPr lang="en-US" sz="1600" u="none" strike="noStrike" cap="none" dirty="0" err="1"/>
                        <a:t>εκφράσουν</a:t>
                      </a:r>
                      <a:r>
                        <a:rPr lang="en-US" sz="1600" u="none" strike="noStrike" cap="none" dirty="0"/>
                        <a:t> τα </a:t>
                      </a:r>
                      <a:r>
                        <a:rPr lang="en-US" sz="1600" u="none" strike="noStrike" cap="none" dirty="0" err="1"/>
                        <a:t>συν</a:t>
                      </a:r>
                      <a:r>
                        <a:rPr lang="en-US" sz="1600" u="none" strike="noStrike" cap="none" dirty="0"/>
                        <a:t>αισθήματά τους κατά τη διάρκεια ψηφιακών </a:t>
                      </a:r>
                      <a:r>
                        <a:rPr lang="en-US" sz="1600" u="none" strike="noStrike" cap="none" dirty="0" smtClean="0"/>
                        <a:t>εργασιών.</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Χάρτης</a:t>
                      </a:r>
                      <a:r>
                        <a:rPr lang="en-US" sz="1600" u="none" strike="noStrike" cap="none" dirty="0"/>
                        <a:t> ή </a:t>
                      </a:r>
                      <a:r>
                        <a:rPr lang="en-US" sz="1600" u="none" strike="noStrike" cap="none" dirty="0" err="1"/>
                        <a:t>θερμόμετρο</a:t>
                      </a:r>
                      <a:r>
                        <a:rPr lang="en-US" sz="1600" u="none" strike="noStrike" cap="none" dirty="0"/>
                        <a:t> Emoji: </a:t>
                      </a:r>
                      <a:r>
                        <a:rPr lang="en-US" sz="1600" u="none" strike="noStrike" cap="none" dirty="0" err="1"/>
                        <a:t>το</a:t>
                      </a:r>
                      <a:r>
                        <a:rPr lang="en-US" sz="1600" u="none" strike="noStrike" cap="none" dirty="0"/>
                        <a:t>ποθετήστε αυτοκόλλητα πριν/κατά τη διάρκεια/μετά τις </a:t>
                      </a:r>
                      <a:r>
                        <a:rPr lang="en-US" sz="1600" u="none" strike="noStrike" cap="none" dirty="0" smtClean="0"/>
                        <a:t>εργασίες</a:t>
                      </a:r>
                      <a:r>
                        <a:rPr lang="el-GR" sz="1600" u="none" strike="noStrike" cap="none" dirty="0" smtClean="0"/>
                        <a:t>.</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Ψηφι</a:t>
                      </a:r>
                      <a:r>
                        <a:rPr lang="en-US" sz="1600" u="none" strike="noStrike" cap="none" dirty="0"/>
                        <a:t>ακό εργαλείο παρακολούθησης της διάθεσης: αναστοχασμός σχετικά με τα ερεθίσματα και τις </a:t>
                      </a:r>
                      <a:r>
                        <a:rPr lang="en-US" sz="1600" u="none" strike="noStrike" cap="none" dirty="0" smtClean="0"/>
                        <a:t>στρατηγικές</a:t>
                      </a:r>
                      <a:r>
                        <a:rPr lang="el-GR" sz="1600" u="none" strike="noStrike" cap="none" dirty="0" smtClean="0"/>
                        <a:t>.</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308750">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dirty="0" err="1"/>
                        <a:t>Σχεδι</a:t>
                      </a:r>
                      <a:r>
                        <a:rPr lang="en-US" sz="1600" b="1" u="none" strike="noStrike" cap="none" dirty="0"/>
                        <a:t>ασμός </a:t>
                      </a:r>
                      <a:r>
                        <a:rPr lang="el-GR" sz="1600" b="1" u="none" strike="noStrike" cap="none" dirty="0" smtClean="0"/>
                        <a:t>Σ</a:t>
                      </a:r>
                      <a:r>
                        <a:rPr lang="en-US" sz="1600" b="1" u="none" strike="noStrike" cap="none" dirty="0" err="1" smtClean="0"/>
                        <a:t>κο</a:t>
                      </a:r>
                      <a:r>
                        <a:rPr lang="en-US" sz="1600" b="1" u="none" strike="noStrike" cap="none" dirty="0" smtClean="0"/>
                        <a:t>πού</a:t>
                      </a:r>
                      <a:r>
                        <a:rPr lang="en-US" sz="1600" b="1" u="none" strike="noStrike" cap="none" dirty="0"/>
                        <a:t>: «Γιατί χρησιμοποιώ αυτό το εργαλείο;»</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a:t>Συνδέστε </a:t>
                      </a:r>
                      <a:r>
                        <a:rPr lang="en-US" sz="1600" u="none" strike="noStrike" cap="none" dirty="0" err="1" smtClean="0"/>
                        <a:t>τη</a:t>
                      </a:r>
                      <a:r>
                        <a:rPr lang="el-GR" sz="1600" u="none" strike="noStrike" cap="none" dirty="0" smtClean="0"/>
                        <a:t>ν</a:t>
                      </a:r>
                      <a:r>
                        <a:rPr lang="en-US" sz="1600" u="none" strike="noStrike" cap="none" dirty="0" smtClean="0"/>
                        <a:t> </a:t>
                      </a:r>
                      <a:r>
                        <a:rPr lang="en-US" sz="1600" u="none" strike="noStrike" cap="none" dirty="0" err="1"/>
                        <a:t>ψηφι</a:t>
                      </a:r>
                      <a:r>
                        <a:rPr lang="en-US" sz="1600" u="none" strike="noStrike" cap="none" dirty="0"/>
                        <a:t>ακή χρήση με σημαντικούς μαθησιακούς </a:t>
                      </a:r>
                      <a:r>
                        <a:rPr lang="en-US" sz="1600" u="none" strike="noStrike" cap="none" dirty="0" smtClean="0"/>
                        <a:t>στόχους.</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Ρωτήστε</a:t>
                      </a:r>
                      <a:r>
                        <a:rPr lang="en-US" sz="1600" u="none" strike="noStrike" cap="none" dirty="0"/>
                        <a:t> «</a:t>
                      </a:r>
                      <a:r>
                        <a:rPr lang="en-US" sz="1600" u="none" strike="noStrike" cap="none" dirty="0" err="1"/>
                        <a:t>Γι</a:t>
                      </a:r>
                      <a:r>
                        <a:rPr lang="en-US" sz="1600" u="none" strike="noStrike" cap="none" dirty="0"/>
                        <a:t>ατί χρησιμοποιούμε αυτό το εργαλείο;» και επανεξετάστε το μετά την </a:t>
                      </a:r>
                      <a:r>
                        <a:rPr lang="en-US" sz="1600" u="none" strike="noStrike" cap="none" dirty="0" smtClean="0"/>
                        <a:t>εργασία</a:t>
                      </a:r>
                      <a:r>
                        <a:rPr lang="el-GR" sz="1600" u="none" strike="noStrike" cap="none" dirty="0" smtClean="0"/>
                        <a:t>.</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Σύντομες</a:t>
                      </a:r>
                      <a:r>
                        <a:rPr lang="en-US" sz="1600" u="none" strike="noStrike" cap="none" dirty="0"/>
                        <a:t> </a:t>
                      </a:r>
                      <a:r>
                        <a:rPr lang="en-US" sz="1600" u="none" strike="noStrike" cap="none" dirty="0" err="1"/>
                        <a:t>γρ</a:t>
                      </a:r>
                      <a:r>
                        <a:rPr lang="en-US" sz="1600" u="none" strike="noStrike" cap="none" dirty="0"/>
                        <a:t>απτές σκέψεις: συγκρίνετε ποια εργαλεία βοηθούν και ποια αποσπούν την </a:t>
                      </a:r>
                      <a:r>
                        <a:rPr lang="en-US" sz="1600" u="none" strike="noStrike" cap="none" dirty="0" smtClean="0"/>
                        <a:t>προσοχή</a:t>
                      </a:r>
                      <a:r>
                        <a:rPr lang="el-GR" sz="1600" u="none" strike="noStrike" cap="none" dirty="0" smtClean="0"/>
                        <a:t>.</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7025">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dirty="0"/>
                        <a:t>Πα</a:t>
                      </a:r>
                      <a:r>
                        <a:rPr lang="en-US" sz="1600" b="1" u="none" strike="noStrike" cap="none" dirty="0" err="1"/>
                        <a:t>ιχνιδο</a:t>
                      </a:r>
                      <a:r>
                        <a:rPr lang="en-US" sz="1600" b="1" u="none" strike="noStrike" cap="none" dirty="0"/>
                        <a:t>ποιημένη </a:t>
                      </a:r>
                      <a:r>
                        <a:rPr lang="el-GR" sz="1600" b="1" u="none" strike="noStrike" cap="none" dirty="0" smtClean="0"/>
                        <a:t>Π</a:t>
                      </a:r>
                      <a:r>
                        <a:rPr lang="en-US" sz="1600" b="1" u="none" strike="noStrike" cap="none" dirty="0" err="1" smtClean="0"/>
                        <a:t>ρόκληση</a:t>
                      </a:r>
                      <a:r>
                        <a:rPr lang="en-US" sz="1600" b="1" u="none" strike="noStrike" cap="none" dirty="0" smtClean="0"/>
                        <a:t> </a:t>
                      </a:r>
                      <a:r>
                        <a:rPr lang="el-GR" sz="1600" b="1" u="none" strike="noStrike" cap="none" dirty="0" smtClean="0"/>
                        <a:t>Σ</a:t>
                      </a:r>
                      <a:r>
                        <a:rPr lang="en-US" sz="1600" b="1" u="none" strike="noStrike" cap="none" dirty="0" err="1" smtClean="0"/>
                        <a:t>υγκέντρωσης</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Κάντε</a:t>
                      </a:r>
                      <a:r>
                        <a:rPr lang="en-US" sz="1600" u="none" strike="noStrike" cap="none" dirty="0"/>
                        <a:t> </a:t>
                      </a:r>
                      <a:r>
                        <a:rPr lang="en-US" sz="1600" u="none" strike="noStrike" cap="none" dirty="0" err="1" smtClean="0"/>
                        <a:t>τη</a:t>
                      </a:r>
                      <a:r>
                        <a:rPr lang="en-US" sz="1600" u="none" strike="noStrike" cap="none" dirty="0" smtClean="0"/>
                        <a:t> </a:t>
                      </a:r>
                      <a:r>
                        <a:rPr lang="el-GR" sz="1600" u="none" strike="noStrike" cap="none" dirty="0" err="1" smtClean="0"/>
                        <a:t>συγκέντρω</a:t>
                      </a:r>
                      <a:r>
                        <a:rPr lang="en-US" sz="1600" u="none" strike="noStrike" cap="none" dirty="0" err="1" smtClean="0"/>
                        <a:t>ση</a:t>
                      </a:r>
                      <a:r>
                        <a:rPr lang="en-US" sz="1600" u="none" strike="noStrike" cap="none" dirty="0" smtClean="0"/>
                        <a:t> </a:t>
                      </a:r>
                      <a:r>
                        <a:rPr lang="en-US" sz="1600" u="none" strike="noStrike" cap="none" dirty="0"/>
                        <a:t>και την προσπάθεια ευχάριστες. Αναπ</a:t>
                      </a:r>
                      <a:r>
                        <a:rPr lang="en-US" sz="1600" u="none" strike="noStrike" cap="none" dirty="0" err="1"/>
                        <a:t>τύξτε</a:t>
                      </a:r>
                      <a:r>
                        <a:rPr lang="en-US" sz="1600" u="none" strike="noStrike" cap="none" dirty="0"/>
                        <a:t> </a:t>
                      </a:r>
                      <a:r>
                        <a:rPr lang="en-US" sz="1600" u="none" strike="noStrike" cap="none" dirty="0" err="1"/>
                        <a:t>την</a:t>
                      </a:r>
                      <a:r>
                        <a:rPr lang="en-US" sz="1600" u="none" strike="noStrike" cap="none" dirty="0"/>
                        <a:t> </a:t>
                      </a:r>
                      <a:r>
                        <a:rPr lang="en-US" sz="1600" u="none" strike="noStrike" cap="none" dirty="0" smtClean="0"/>
                        <a:t>επ</a:t>
                      </a:r>
                      <a:r>
                        <a:rPr lang="en-US" sz="1600" u="none" strike="noStrike" cap="none" dirty="0" err="1" smtClean="0"/>
                        <a:t>ιμονή</a:t>
                      </a:r>
                      <a:r>
                        <a:rPr lang="el-GR" sz="1600" u="none" strike="noStrike" cap="none" dirty="0" smtClean="0"/>
                        <a:t>.</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Διάγρ</a:t>
                      </a:r>
                      <a:r>
                        <a:rPr lang="en-US" sz="1600" u="none" strike="noStrike" cap="none" dirty="0"/>
                        <a:t>αμμα «Focus Star» (Αστέρι </a:t>
                      </a:r>
                      <a:r>
                        <a:rPr lang="el-GR" sz="1600" u="none" strike="noStrike" cap="none" dirty="0" smtClean="0"/>
                        <a:t>Σ</a:t>
                      </a:r>
                      <a:r>
                        <a:rPr lang="en-US" sz="1600" u="none" strike="noStrike" cap="none" dirty="0" err="1" smtClean="0"/>
                        <a:t>υγκέντρωσης</a:t>
                      </a:r>
                      <a:r>
                        <a:rPr lang="en-US" sz="1600" u="none" strike="noStrike" cap="none" dirty="0" smtClean="0"/>
                        <a:t>)</a:t>
                      </a:r>
                      <a:r>
                        <a:rPr lang="el-GR" sz="1600" u="none" strike="noStrike" cap="none" dirty="0" smtClean="0"/>
                        <a:t>:</a:t>
                      </a:r>
                      <a:r>
                        <a:rPr lang="en-US" sz="1600" u="none" strike="noStrike" cap="none" dirty="0" smtClean="0"/>
                        <a:t> </a:t>
                      </a:r>
                      <a:r>
                        <a:rPr lang="en-US" sz="1600" u="none" strike="noStrike" cap="none" dirty="0"/>
                        <a:t>γιορτάστε την προσπάθεια κάθε </a:t>
                      </a:r>
                      <a:r>
                        <a:rPr lang="en-US" sz="1600" u="none" strike="noStrike" cap="none" dirty="0" smtClean="0"/>
                        <a:t>εβδομάδα</a:t>
                      </a:r>
                      <a:r>
                        <a:rPr lang="el-GR" sz="1600" u="none" strike="noStrike" cap="none" dirty="0" smtClean="0"/>
                        <a:t>.</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a:t>Κα</a:t>
                      </a:r>
                      <a:r>
                        <a:rPr lang="en-US" sz="1600" u="none" strike="noStrike" cap="none" dirty="0" err="1"/>
                        <a:t>τάτ</a:t>
                      </a:r>
                      <a:r>
                        <a:rPr lang="en-US" sz="1600" u="none" strike="noStrike" cap="none" dirty="0"/>
                        <a:t>αξη της τάξης. Υπ</a:t>
                      </a:r>
                      <a:r>
                        <a:rPr lang="en-US" sz="1600" u="none" strike="noStrike" cap="none" dirty="0" err="1"/>
                        <a:t>οψηφιότητες</a:t>
                      </a:r>
                      <a:r>
                        <a:rPr lang="en-US" sz="1600" u="none" strike="noStrike" cap="none" dirty="0"/>
                        <a:t> από </a:t>
                      </a:r>
                      <a:r>
                        <a:rPr lang="en-US" sz="1600" u="none" strike="noStrike" cap="none" dirty="0" err="1" smtClean="0"/>
                        <a:t>συμ</a:t>
                      </a:r>
                      <a:r>
                        <a:rPr lang="el-GR" sz="1600" u="none" strike="noStrike" cap="none" dirty="0" smtClean="0"/>
                        <a:t>μαθητές/-</a:t>
                      </a:r>
                      <a:r>
                        <a:rPr lang="el-GR" sz="1600" u="none" strike="noStrike" cap="none" dirty="0" err="1" smtClean="0"/>
                        <a:t>τριες</a:t>
                      </a:r>
                      <a:r>
                        <a:rPr lang="en-US" sz="1600" u="none" strike="noStrike" cap="none" dirty="0" smtClean="0"/>
                        <a:t> </a:t>
                      </a:r>
                      <a:r>
                        <a:rPr lang="en-US" sz="1600" u="none" strike="noStrike" cap="none" dirty="0" err="1"/>
                        <a:t>γι</a:t>
                      </a:r>
                      <a:r>
                        <a:rPr lang="en-US" sz="1600" u="none" strike="noStrike" cap="none" dirty="0"/>
                        <a:t>α </a:t>
                      </a:r>
                      <a:r>
                        <a:rPr lang="en-US" sz="1600" u="none" strike="noStrike" cap="none" dirty="0" smtClean="0"/>
                        <a:t>εργασία</a:t>
                      </a:r>
                      <a:r>
                        <a:rPr lang="el-GR" sz="1600" u="none" strike="noStrike" cap="none" dirty="0" smtClean="0"/>
                        <a:t> με συγκέντρωση</a:t>
                      </a:r>
                      <a:r>
                        <a:rPr lang="en-US" sz="1600" u="none" strike="noStrike" cap="none" dirty="0" smtClean="0"/>
                        <a:t>.</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7025">
                <a:tc>
                  <a:txBody>
                    <a:bodyPr/>
                    <a:lstStyle/>
                    <a:p>
                      <a:pPr marL="0" marR="0" lvl="0" indent="0" algn="l" rtl="0">
                        <a:lnSpc>
                          <a:spcPct val="100000"/>
                        </a:lnSpc>
                        <a:spcBef>
                          <a:spcPts val="0"/>
                        </a:spcBef>
                        <a:spcAft>
                          <a:spcPts val="0"/>
                        </a:spcAft>
                        <a:buClr>
                          <a:srgbClr val="000000"/>
                        </a:buClr>
                        <a:buSzPts val="2000"/>
                        <a:buFont typeface="Arial"/>
                        <a:buNone/>
                      </a:pPr>
                      <a:r>
                        <a:rPr lang="en-US" sz="1600" b="1" u="none" strike="noStrike" cap="none" dirty="0" err="1"/>
                        <a:t>Βρόχος</a:t>
                      </a:r>
                      <a:r>
                        <a:rPr lang="en-US" sz="1600" b="1" u="none" strike="noStrike" cap="none" dirty="0"/>
                        <a:t> </a:t>
                      </a:r>
                      <a:r>
                        <a:rPr lang="el-GR" sz="1600" b="1" u="none" strike="noStrike" cap="none" dirty="0" smtClean="0"/>
                        <a:t>Α</a:t>
                      </a:r>
                      <a:r>
                        <a:rPr lang="en-US" sz="1600" b="1" u="none" strike="noStrike" cap="none" dirty="0" smtClean="0"/>
                        <a:t>να</a:t>
                      </a:r>
                      <a:r>
                        <a:rPr lang="en-US" sz="1600" b="1" u="none" strike="noStrike" cap="none" dirty="0" err="1" smtClean="0"/>
                        <a:t>στοχ</a:t>
                      </a:r>
                      <a:r>
                        <a:rPr lang="en-US" sz="1600" b="1" u="none" strike="noStrike" cap="none" dirty="0" smtClean="0"/>
                        <a:t>αστικής </a:t>
                      </a:r>
                      <a:r>
                        <a:rPr lang="el-GR" sz="1600" b="1" u="none" strike="noStrike" cap="none" dirty="0" smtClean="0"/>
                        <a:t>Α</a:t>
                      </a:r>
                      <a:r>
                        <a:rPr lang="en-US" sz="1600" b="1" u="none" strike="noStrike" cap="none" dirty="0" smtClean="0"/>
                        <a:t>να</a:t>
                      </a:r>
                      <a:r>
                        <a:rPr lang="en-US" sz="1600" b="1" u="none" strike="noStrike" cap="none" dirty="0" err="1" smtClean="0"/>
                        <a:t>τροφοδότησης</a:t>
                      </a:r>
                      <a:endParaRPr sz="16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Αξιολογήστε</a:t>
                      </a:r>
                      <a:r>
                        <a:rPr lang="en-US" sz="1600" u="none" strike="noStrike" cap="none" dirty="0"/>
                        <a:t> </a:t>
                      </a:r>
                      <a:r>
                        <a:rPr lang="en-US" sz="1600" u="none" strike="noStrike" cap="none" dirty="0" err="1"/>
                        <a:t>την</a:t>
                      </a:r>
                      <a:r>
                        <a:rPr lang="en-US" sz="1600" u="none" strike="noStrike" cap="none" dirty="0"/>
                        <a:t> </a:t>
                      </a:r>
                      <a:r>
                        <a:rPr lang="en-US" sz="1600" u="none" strike="noStrike" cap="none" dirty="0" err="1"/>
                        <a:t>συν</a:t>
                      </a:r>
                      <a:r>
                        <a:rPr lang="en-US" sz="1600" u="none" strike="noStrike" cap="none" dirty="0"/>
                        <a:t>αισθηματική εμπειρία και βελτιώστε τις ψηφιακές </a:t>
                      </a:r>
                      <a:r>
                        <a:rPr lang="en-US" sz="1600" u="none" strike="noStrike" cap="none" dirty="0" smtClean="0"/>
                        <a:t>εργασίες</a:t>
                      </a:r>
                      <a:r>
                        <a:rPr lang="el-GR" sz="1600" u="none" strike="noStrike" cap="none" dirty="0" smtClean="0"/>
                        <a:t>.</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Γρήγορη</a:t>
                      </a:r>
                      <a:r>
                        <a:rPr lang="en-US" sz="1600" u="none" strike="noStrike" cap="none" dirty="0"/>
                        <a:t> </a:t>
                      </a:r>
                      <a:r>
                        <a:rPr lang="en-US" sz="1600" u="none" strike="noStrike" cap="none" dirty="0" err="1"/>
                        <a:t>έρευν</a:t>
                      </a:r>
                      <a:r>
                        <a:rPr lang="en-US" sz="1600" u="none" strike="noStrike" cap="none" dirty="0"/>
                        <a:t>α με emoji μετά τις </a:t>
                      </a:r>
                      <a:r>
                        <a:rPr lang="en-US" sz="1600" u="none" strike="noStrike" cap="none" dirty="0" smtClean="0"/>
                        <a:t>εργασίες</a:t>
                      </a:r>
                      <a:r>
                        <a:rPr lang="el-GR" sz="1600" u="none" strike="noStrike" cap="none" dirty="0" smtClean="0"/>
                        <a:t>.</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600" u="none" strike="noStrike" cap="none" dirty="0" err="1"/>
                        <a:t>Σύντομο</a:t>
                      </a:r>
                      <a:r>
                        <a:rPr lang="en-US" sz="1600" u="none" strike="noStrike" cap="none" dirty="0"/>
                        <a:t> </a:t>
                      </a:r>
                      <a:r>
                        <a:rPr lang="en-US" sz="1600" u="none" strike="noStrike" cap="none" dirty="0" err="1"/>
                        <a:t>έντυ</a:t>
                      </a:r>
                      <a:r>
                        <a:rPr lang="en-US" sz="1600" u="none" strike="noStrike" cap="none" dirty="0"/>
                        <a:t>πο σχετικά με την </a:t>
                      </a:r>
                      <a:r>
                        <a:rPr lang="el-GR" sz="1600" u="none" strike="noStrike" cap="none" dirty="0" err="1" smtClean="0"/>
                        <a:t>ευχαρίστη</a:t>
                      </a:r>
                      <a:r>
                        <a:rPr lang="en-US" sz="1600" u="none" strike="noStrike" cap="none" dirty="0" err="1" smtClean="0"/>
                        <a:t>ση</a:t>
                      </a:r>
                      <a:r>
                        <a:rPr lang="en-US" sz="1600" u="none" strike="noStrike" cap="none" dirty="0"/>
                        <a:t>, τις προκλήσεις και τις </a:t>
                      </a:r>
                      <a:r>
                        <a:rPr lang="en-US" sz="1600" u="none" strike="noStrike" cap="none" dirty="0" smtClean="0"/>
                        <a:t>βελτιώσεις</a:t>
                      </a:r>
                      <a:r>
                        <a:rPr lang="el-GR" sz="1600" u="none" strike="noStrike" cap="none" dirty="0" smtClean="0"/>
                        <a:t>.</a:t>
                      </a:r>
                      <a:endParaRPr sz="16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23655071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200" b="1" dirty="0" err="1"/>
              <a:t>ΣΧΕΣΕΙΣ</a:t>
            </a:r>
            <a:r>
              <a:rPr lang="en-US" sz="3200" b="1" dirty="0"/>
              <a:t> — </a:t>
            </a:r>
            <a:r>
              <a:rPr lang="en-US" sz="3200" b="1" dirty="0" err="1"/>
              <a:t>Πίν</a:t>
            </a:r>
            <a:r>
              <a:rPr lang="en-US" sz="3200" b="1" dirty="0"/>
              <a:t>ακας </a:t>
            </a:r>
            <a:r>
              <a:rPr lang="el-GR" sz="3200" b="1" dirty="0" smtClean="0"/>
              <a:t>Ε</a:t>
            </a:r>
            <a:r>
              <a:rPr lang="en-US" sz="3200" b="1" dirty="0" smtClean="0"/>
              <a:t>π</a:t>
            </a:r>
            <a:r>
              <a:rPr lang="en-US" sz="3200" b="1" dirty="0" err="1" smtClean="0"/>
              <a:t>ισκό</a:t>
            </a:r>
            <a:r>
              <a:rPr lang="en-US" sz="3200" b="1" dirty="0" smtClean="0"/>
              <a:t>πησης </a:t>
            </a:r>
            <a:r>
              <a:rPr lang="el-GR" sz="3200" b="1" dirty="0" smtClean="0"/>
              <a:t>Δ</a:t>
            </a:r>
            <a:r>
              <a:rPr lang="en-US" sz="3200" b="1" dirty="0" smtClean="0"/>
              <a:t>ρα</a:t>
            </a:r>
            <a:r>
              <a:rPr lang="en-US" sz="3200" b="1" dirty="0" err="1" smtClean="0"/>
              <a:t>στηριοτήτων</a:t>
            </a:r>
            <a:endParaRPr sz="3200" dirty="0"/>
          </a:p>
        </p:txBody>
      </p:sp>
      <p:graphicFrame>
        <p:nvGraphicFramePr>
          <p:cNvPr id="593" name="Google Shape;593;p86"/>
          <p:cNvGraphicFramePr/>
          <p:nvPr>
            <p:extLst>
              <p:ext uri="{D42A27DB-BD31-4B8C-83A1-F6EECF244321}">
                <p14:modId xmlns:p14="http://schemas.microsoft.com/office/powerpoint/2010/main" val="2735812545"/>
              </p:ext>
            </p:extLst>
          </p:nvPr>
        </p:nvGraphicFramePr>
        <p:xfrm>
          <a:off x="411892" y="976184"/>
          <a:ext cx="11368200" cy="5527645"/>
        </p:xfrm>
        <a:graphic>
          <a:graphicData uri="http://schemas.openxmlformats.org/drawingml/2006/table">
            <a:tbl>
              <a:tblPr>
                <a:noFill/>
              </a:tblPr>
              <a:tblGrid>
                <a:gridCol w="2842050"/>
                <a:gridCol w="2842050"/>
                <a:gridCol w="2842050"/>
                <a:gridCol w="2842050"/>
              </a:tblGrid>
              <a:tr h="54530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Δρ</a:t>
                      </a:r>
                      <a:r>
                        <a:rPr lang="en-US" sz="1800" b="1" u="none" strike="noStrike" cap="none" dirty="0"/>
                        <a:t>αστηριότητα</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Σκοπός</a:t>
                      </a: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l-GR" sz="1800" b="1" u="none" strike="noStrike" cap="none" dirty="0" smtClean="0"/>
                        <a:t>Μαθητές</a:t>
                      </a:r>
                      <a:r>
                        <a:rPr lang="el-GR" sz="1800" b="1" u="none" strike="noStrike" cap="none" dirty="0" smtClean="0"/>
                        <a:t>/-</a:t>
                      </a:r>
                      <a:r>
                        <a:rPr lang="el-GR" sz="1800" b="1" u="none" strike="noStrike" cap="none" dirty="0" err="1" smtClean="0"/>
                        <a:t>τριες</a:t>
                      </a:r>
                      <a:r>
                        <a:rPr lang="en-US" sz="1800" b="1" u="none" strike="noStrike" cap="none" dirty="0" smtClean="0"/>
                        <a:t> </a:t>
                      </a:r>
                      <a:r>
                        <a:rPr lang="el-GR" sz="1800" b="1" u="none" strike="noStrike" cap="none" dirty="0" smtClean="0"/>
                        <a:t>Δημοτικού</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l-GR" sz="1800" b="1" u="none" strike="noStrike" cap="none" dirty="0" smtClean="0"/>
                        <a:t>Μαθητές</a:t>
                      </a:r>
                      <a:r>
                        <a:rPr lang="el-GR" sz="1800" b="1" u="none" strike="noStrike" cap="none" dirty="0" smtClean="0"/>
                        <a:t>/-</a:t>
                      </a:r>
                      <a:r>
                        <a:rPr lang="el-GR" sz="1800" b="1" u="none" strike="noStrike" cap="none" dirty="0" err="1" smtClean="0"/>
                        <a:t>τριες</a:t>
                      </a:r>
                      <a:r>
                        <a:rPr lang="en-US" sz="1800" b="1" u="none" strike="noStrike" cap="none" dirty="0" smtClean="0"/>
                        <a:t> </a:t>
                      </a:r>
                      <a:r>
                        <a:rPr lang="en-US" sz="1800" b="1" u="none" strike="noStrike" cap="none" dirty="0" err="1"/>
                        <a:t>Γυμν</a:t>
                      </a:r>
                      <a:r>
                        <a:rPr lang="en-US" sz="1800" b="1" u="none" strike="noStrike" cap="none" dirty="0"/>
                        <a:t>ασίου</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3087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Ψηφι</a:t>
                      </a:r>
                      <a:r>
                        <a:rPr lang="en-US" sz="1800" b="1" u="none" strike="noStrike" cap="none" dirty="0"/>
                        <a:t>ακός Κώδικας Ευγένειας</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smtClean="0"/>
                        <a:t>Δημιουργ</a:t>
                      </a:r>
                      <a:r>
                        <a:rPr lang="el-GR" sz="1800" u="none" strike="noStrike" cap="none" dirty="0" err="1" smtClean="0"/>
                        <a:t>ήστε</a:t>
                      </a:r>
                      <a:r>
                        <a:rPr lang="en-US" sz="1800" u="none" strike="noStrike" cap="none" dirty="0" smtClean="0"/>
                        <a:t> κα</a:t>
                      </a:r>
                      <a:r>
                        <a:rPr lang="en-US" sz="1800" u="none" strike="noStrike" cap="none" dirty="0" err="1" smtClean="0"/>
                        <a:t>νόν</a:t>
                      </a:r>
                      <a:r>
                        <a:rPr lang="el-GR" sz="1800" u="none" strike="noStrike" cap="none" dirty="0" err="1" smtClean="0"/>
                        <a:t>ες</a:t>
                      </a:r>
                      <a:r>
                        <a:rPr lang="en-US" sz="1800" u="none" strike="noStrike" cap="none" dirty="0" smtClean="0"/>
                        <a:t> </a:t>
                      </a:r>
                      <a:r>
                        <a:rPr lang="en-US" sz="1800" u="none" strike="noStrike" cap="none" dirty="0"/>
                        <a:t>για </a:t>
                      </a:r>
                      <a:r>
                        <a:rPr lang="el-GR" sz="1800" u="none" strike="noStrike" cap="none" dirty="0" smtClean="0"/>
                        <a:t>επίδειξη </a:t>
                      </a:r>
                      <a:r>
                        <a:rPr lang="en-US" sz="1800" u="none" strike="noStrike" cap="none" dirty="0" err="1" smtClean="0"/>
                        <a:t>σε</a:t>
                      </a:r>
                      <a:r>
                        <a:rPr lang="en-US" sz="1800" u="none" strike="noStrike" cap="none" dirty="0" smtClean="0"/>
                        <a:t>βασμ</a:t>
                      </a:r>
                      <a:r>
                        <a:rPr lang="el-GR" sz="1800" u="none" strike="noStrike" cap="none" dirty="0" err="1" smtClean="0"/>
                        <a:t>ού</a:t>
                      </a:r>
                      <a:r>
                        <a:rPr lang="en-US" sz="1800" u="none" strike="noStrike" cap="none" dirty="0" smtClean="0"/>
                        <a:t> </a:t>
                      </a:r>
                      <a:r>
                        <a:rPr lang="en-US" sz="1800" u="none" strike="noStrike" cap="none" dirty="0"/>
                        <a:t>στο </a:t>
                      </a:r>
                      <a:r>
                        <a:rPr lang="en-US" sz="1800" u="none" strike="noStrike" cap="none" dirty="0" smtClean="0"/>
                        <a:t>διαδίκτυο</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Συζήτηση</a:t>
                      </a:r>
                      <a:r>
                        <a:rPr lang="en-US" sz="1800" u="none" strike="noStrike" cap="none" dirty="0"/>
                        <a:t> </a:t>
                      </a:r>
                      <a:r>
                        <a:rPr lang="en-US" sz="1800" u="none" strike="noStrike" cap="none" dirty="0" err="1"/>
                        <a:t>γι</a:t>
                      </a:r>
                      <a:r>
                        <a:rPr lang="en-US" sz="1800" u="none" strike="noStrike" cap="none" dirty="0"/>
                        <a:t>α την ευγένεια στο διαδίκτυο, δημιουργία αφίσας για την </a:t>
                      </a:r>
                      <a:r>
                        <a:rPr lang="en-US" sz="1800" u="none" strike="noStrike" cap="none" dirty="0" smtClean="0"/>
                        <a:t>τάξη</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Ομ</a:t>
                      </a:r>
                      <a:r>
                        <a:rPr lang="en-US" sz="1800" u="none" strike="noStrike" cap="none" dirty="0"/>
                        <a:t>αδικές συζητήσεις, δημιουργία Χάρτη Ψηφιακής </a:t>
                      </a:r>
                      <a:r>
                        <a:rPr lang="en-US" sz="1800" u="none" strike="noStrike" cap="none" dirty="0" smtClean="0"/>
                        <a:t>Ιθαγένειας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3087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smtClean="0"/>
                        <a:t>Συνεργάτες</a:t>
                      </a:r>
                      <a:r>
                        <a:rPr lang="el-GR" sz="1800" b="1" u="none" strike="noStrike" cap="none" dirty="0" smtClean="0"/>
                        <a:t>/-</a:t>
                      </a:r>
                      <a:r>
                        <a:rPr lang="el-GR" sz="1800" b="1" u="none" strike="noStrike" cap="none" dirty="0" err="1" smtClean="0"/>
                        <a:t>τιδες</a:t>
                      </a:r>
                      <a:r>
                        <a:rPr lang="en-US" sz="1800" b="1" u="none" strike="noStrike" cap="none" dirty="0" smtClean="0"/>
                        <a:t> </a:t>
                      </a:r>
                      <a:r>
                        <a:rPr lang="el-GR" sz="1800" b="1" u="none" strike="noStrike" cap="none" dirty="0" smtClean="0"/>
                        <a:t>Σ</a:t>
                      </a:r>
                      <a:r>
                        <a:rPr lang="en-US" sz="1800" b="1" u="none" strike="noStrike" cap="none" dirty="0" err="1" smtClean="0"/>
                        <a:t>υν</a:t>
                      </a:r>
                      <a:r>
                        <a:rPr lang="el-GR" sz="1800" b="1" u="none" strike="noStrike" cap="none" dirty="0" smtClean="0"/>
                        <a:t>-</a:t>
                      </a:r>
                      <a:r>
                        <a:rPr lang="en-US" sz="1800" b="1" u="none" strike="noStrike" cap="none" dirty="0" err="1" smtClean="0"/>
                        <a:t>ρύθμισης</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smtClean="0"/>
                        <a:t>Υπ</a:t>
                      </a:r>
                      <a:r>
                        <a:rPr lang="en-US" sz="1800" u="none" strike="noStrike" cap="none" dirty="0" err="1" smtClean="0"/>
                        <a:t>οστ</a:t>
                      </a:r>
                      <a:r>
                        <a:rPr lang="el-GR" sz="1800" u="none" strike="noStrike" cap="none" dirty="0" err="1" smtClean="0"/>
                        <a:t>ηρίξτε</a:t>
                      </a:r>
                      <a:r>
                        <a:rPr lang="en-US" sz="1800" u="none" strike="noStrike" cap="none" dirty="0" smtClean="0"/>
                        <a:t> </a:t>
                      </a:r>
                      <a:r>
                        <a:rPr lang="el-GR" sz="1800" u="none" strike="noStrike" cap="none" dirty="0" smtClean="0"/>
                        <a:t>συμμαθητές/-</a:t>
                      </a:r>
                      <a:r>
                        <a:rPr lang="el-GR" sz="1800" u="none" strike="noStrike" cap="none" dirty="0" err="1" smtClean="0"/>
                        <a:t>τριες</a:t>
                      </a:r>
                      <a:r>
                        <a:rPr lang="en-US" sz="1800" u="none" strike="noStrike" cap="none" dirty="0" smtClean="0"/>
                        <a:t> </a:t>
                      </a:r>
                      <a:r>
                        <a:rPr lang="en-US" sz="1800" u="none" strike="noStrike" cap="none" dirty="0" err="1"/>
                        <a:t>στη</a:t>
                      </a:r>
                      <a:r>
                        <a:rPr lang="en-US" sz="1800" u="none" strike="noStrike" cap="none" dirty="0"/>
                        <a:t> </a:t>
                      </a:r>
                      <a:r>
                        <a:rPr lang="en-US" sz="1800" u="none" strike="noStrike" cap="none" dirty="0" err="1"/>
                        <a:t>ρύθμιση</a:t>
                      </a:r>
                      <a:r>
                        <a:rPr lang="en-US" sz="1800" u="none" strike="noStrike" cap="none" dirty="0"/>
                        <a:t> </a:t>
                      </a:r>
                      <a:r>
                        <a:rPr lang="en-US" sz="1800" u="none" strike="noStrike" cap="none" dirty="0" err="1"/>
                        <a:t>των</a:t>
                      </a:r>
                      <a:r>
                        <a:rPr lang="en-US" sz="1800" u="none" strike="noStrike" cap="none" dirty="0"/>
                        <a:t> </a:t>
                      </a:r>
                      <a:r>
                        <a:rPr lang="en-US" sz="1800" u="none" strike="noStrike" cap="none" dirty="0" err="1"/>
                        <a:t>συν</a:t>
                      </a:r>
                      <a:r>
                        <a:rPr lang="en-US" sz="1800" u="none" strike="noStrike" cap="none" dirty="0"/>
                        <a:t>αισθημάτων και της </a:t>
                      </a:r>
                      <a:r>
                        <a:rPr lang="en-US" sz="1800" u="none" strike="noStrike" cap="none" dirty="0" smtClean="0"/>
                        <a:t>συγκέντρωσης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l-GR" sz="1800" u="none" strike="noStrike" cap="none" dirty="0" smtClean="0"/>
                        <a:t>Συνδυασμένες</a:t>
                      </a:r>
                      <a:r>
                        <a:rPr lang="en-US" sz="1800" u="none" strike="noStrike" cap="none" dirty="0" smtClean="0"/>
                        <a:t> </a:t>
                      </a:r>
                      <a:r>
                        <a:rPr lang="en-US" sz="1800" u="none" strike="noStrike" cap="none" dirty="0"/>
                        <a:t>επαληθεύσεις με κάρτες </a:t>
                      </a:r>
                      <a:r>
                        <a:rPr lang="en-US" sz="1800" u="none" strike="noStrike" cap="none" dirty="0" smtClean="0"/>
                        <a:t>emoji</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Ψηφι</a:t>
                      </a:r>
                      <a:r>
                        <a:rPr lang="en-US" sz="1800" u="none" strike="noStrike" cap="none" dirty="0"/>
                        <a:t>ακοί </a:t>
                      </a:r>
                      <a:r>
                        <a:rPr lang="el-GR" sz="1800" u="none" strike="noStrike" cap="none" dirty="0" smtClean="0"/>
                        <a:t>Φ</a:t>
                      </a:r>
                      <a:r>
                        <a:rPr lang="en-US" sz="1800" u="none" strike="noStrike" cap="none" dirty="0" err="1" smtClean="0"/>
                        <a:t>ίλοι</a:t>
                      </a:r>
                      <a:r>
                        <a:rPr lang="el-GR" sz="1800" u="none" strike="noStrike" cap="none" dirty="0" smtClean="0"/>
                        <a:t>/-λες</a:t>
                      </a:r>
                      <a:r>
                        <a:rPr lang="en-US" sz="1800" u="none" strike="noStrike" cap="none" dirty="0" smtClean="0"/>
                        <a:t> </a:t>
                      </a:r>
                      <a:r>
                        <a:rPr lang="el-GR" sz="1800" u="none" strike="noStrike" cap="none" dirty="0" smtClean="0"/>
                        <a:t>Υ</a:t>
                      </a:r>
                      <a:r>
                        <a:rPr lang="en-US" sz="1800" u="none" strike="noStrike" cap="none" dirty="0" smtClean="0"/>
                        <a:t>π</a:t>
                      </a:r>
                      <a:r>
                        <a:rPr lang="en-US" sz="1800" u="none" strike="noStrike" cap="none" dirty="0" err="1" smtClean="0"/>
                        <a:t>ευθυνότητ</a:t>
                      </a:r>
                      <a:r>
                        <a:rPr lang="en-US" sz="1800" u="none" strike="noStrike" cap="none" dirty="0" smtClean="0"/>
                        <a:t>ας </a:t>
                      </a:r>
                      <a:r>
                        <a:rPr lang="en-US" sz="1800" u="none" strike="noStrike" cap="none" dirty="0"/>
                        <a:t>με </a:t>
                      </a:r>
                      <a:r>
                        <a:rPr lang="en-US" sz="1800" u="none" strike="noStrike" cap="none" dirty="0" smtClean="0"/>
                        <a:t>αναστοχασμό</a:t>
                      </a:r>
                      <a:r>
                        <a:rPr lang="el-GR" sz="1800" u="none" strike="noStrike" cap="none" dirty="0" smtClean="0"/>
                        <a:t> πριν και μετά.</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70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Σενάρι</a:t>
                      </a:r>
                      <a:r>
                        <a:rPr lang="en-US" sz="1800" b="1" u="none" strike="noStrike" cap="none" dirty="0"/>
                        <a:t>α </a:t>
                      </a:r>
                      <a:r>
                        <a:rPr lang="el-GR" sz="1800" b="1" u="none" strike="noStrike" cap="none" dirty="0" smtClean="0"/>
                        <a:t>Α</a:t>
                      </a:r>
                      <a:r>
                        <a:rPr lang="en-US" sz="1800" b="1" u="none" strike="noStrike" cap="none" dirty="0" err="1" smtClean="0"/>
                        <a:t>νάληψης</a:t>
                      </a:r>
                      <a:r>
                        <a:rPr lang="en-US" sz="1800" b="1" u="none" strike="noStrike" cap="none" dirty="0" smtClean="0"/>
                        <a:t> </a:t>
                      </a:r>
                      <a:r>
                        <a:rPr lang="el-GR" sz="1800" b="1" u="none" strike="noStrike" cap="none" dirty="0" smtClean="0"/>
                        <a:t>Π</a:t>
                      </a:r>
                      <a:r>
                        <a:rPr lang="en-US" sz="1800" b="1" u="none" strike="noStrike" cap="none" dirty="0" err="1" smtClean="0"/>
                        <a:t>ροο</a:t>
                      </a:r>
                      <a:r>
                        <a:rPr lang="en-US" sz="1800" b="1" u="none" strike="noStrike" cap="none" dirty="0" smtClean="0"/>
                        <a:t>πτικής</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smtClean="0"/>
                        <a:t>Αν</a:t>
                      </a:r>
                      <a:r>
                        <a:rPr lang="el-GR" sz="1800" u="none" strike="noStrike" cap="none" dirty="0" err="1" smtClean="0"/>
                        <a:t>απτύξτε</a:t>
                      </a:r>
                      <a:r>
                        <a:rPr lang="en-US" sz="1800" u="none" strike="noStrike" cap="none" dirty="0" smtClean="0"/>
                        <a:t> </a:t>
                      </a:r>
                      <a:r>
                        <a:rPr lang="en-US" sz="1800" u="none" strike="noStrike" cap="none" dirty="0" err="1" smtClean="0"/>
                        <a:t>ενσυν</a:t>
                      </a:r>
                      <a:r>
                        <a:rPr lang="en-US" sz="1800" u="none" strike="noStrike" cap="none" dirty="0" smtClean="0"/>
                        <a:t>αίσθηση </a:t>
                      </a:r>
                      <a:r>
                        <a:rPr lang="en-US" sz="1800" u="none" strike="noStrike" cap="none" dirty="0"/>
                        <a:t>και </a:t>
                      </a:r>
                      <a:r>
                        <a:rPr lang="en-US" sz="1800" u="none" strike="noStrike" cap="none" dirty="0" smtClean="0"/>
                        <a:t>υπεύθυνη διαδικτυακή επικοινωνία</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Κάρτες</a:t>
                      </a:r>
                      <a:r>
                        <a:rPr lang="en-US" sz="1800" u="none" strike="noStrike" cap="none" dirty="0"/>
                        <a:t> </a:t>
                      </a:r>
                      <a:r>
                        <a:rPr lang="en-US" sz="1800" u="none" strike="noStrike" cap="none" dirty="0" err="1"/>
                        <a:t>ιστοριών</a:t>
                      </a:r>
                      <a:r>
                        <a:rPr lang="en-US" sz="1800" u="none" strike="noStrike" cap="none" dirty="0"/>
                        <a:t>, </a:t>
                      </a:r>
                      <a:r>
                        <a:rPr lang="en-US" sz="1800" u="none" strike="noStrike" cap="none" dirty="0" err="1"/>
                        <a:t>συζήτηση</a:t>
                      </a:r>
                      <a:r>
                        <a:rPr lang="en-US" sz="1800" u="none" strike="noStrike" cap="none" dirty="0"/>
                        <a:t> </a:t>
                      </a:r>
                      <a:r>
                        <a:rPr lang="en-US" sz="1800" u="none" strike="noStrike" cap="none" dirty="0" err="1"/>
                        <a:t>γι</a:t>
                      </a:r>
                      <a:r>
                        <a:rPr lang="en-US" sz="1800" u="none" strike="noStrike" cap="none" dirty="0"/>
                        <a:t>α τα συναισθήματα, σύντομα </a:t>
                      </a:r>
                      <a:r>
                        <a:rPr lang="en-US" sz="1800" u="none" strike="noStrike" cap="none" dirty="0" smtClean="0"/>
                        <a:t>σκετς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Συζήτηση</a:t>
                      </a:r>
                      <a:r>
                        <a:rPr lang="en-US" sz="1800" u="none" strike="noStrike" cap="none" dirty="0"/>
                        <a:t> </a:t>
                      </a:r>
                      <a:r>
                        <a:rPr lang="en-US" sz="1800" u="none" strike="noStrike" cap="none" dirty="0" err="1"/>
                        <a:t>ψηφι</a:t>
                      </a:r>
                      <a:r>
                        <a:rPr lang="en-US" sz="1800" u="none" strike="noStrike" cap="none" dirty="0"/>
                        <a:t>ακών διλημμάτων, εξάσκηση σε δηλώσεις με το «εγώ»</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70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Κύκλοι</a:t>
                      </a:r>
                      <a:r>
                        <a:rPr lang="en-US" sz="1800" b="1" u="none" strike="noStrike" cap="none" dirty="0"/>
                        <a:t> </a:t>
                      </a:r>
                      <a:r>
                        <a:rPr lang="el-GR" sz="1800" b="1" u="none" strike="noStrike" cap="none" dirty="0" smtClean="0"/>
                        <a:t>Ψ</a:t>
                      </a:r>
                      <a:r>
                        <a:rPr lang="en-US" sz="1800" b="1" u="none" strike="noStrike" cap="none" dirty="0" err="1" smtClean="0"/>
                        <a:t>ηφι</a:t>
                      </a:r>
                      <a:r>
                        <a:rPr lang="en-US" sz="1800" b="1" u="none" strike="noStrike" cap="none" dirty="0" smtClean="0"/>
                        <a:t>ακής </a:t>
                      </a:r>
                      <a:r>
                        <a:rPr lang="el-GR" sz="1800" b="1" u="none" strike="noStrike" cap="none" dirty="0" smtClean="0"/>
                        <a:t>Ε</a:t>
                      </a:r>
                      <a:r>
                        <a:rPr lang="en-US" sz="1800" b="1" u="none" strike="noStrike" cap="none" dirty="0" err="1" smtClean="0"/>
                        <a:t>νσυν</a:t>
                      </a:r>
                      <a:r>
                        <a:rPr lang="en-US" sz="1800" b="1" u="none" strike="noStrike" cap="none" dirty="0" smtClean="0"/>
                        <a:t>αίσθησης</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Δημιουργήστε</a:t>
                      </a:r>
                      <a:r>
                        <a:rPr lang="en-US" sz="1800" u="none" strike="noStrike" cap="none" dirty="0"/>
                        <a:t> </a:t>
                      </a:r>
                      <a:r>
                        <a:rPr lang="en-US" sz="1800" u="none" strike="noStrike" cap="none" dirty="0" err="1"/>
                        <a:t>χώρο</a:t>
                      </a:r>
                      <a:r>
                        <a:rPr lang="en-US" sz="1800" u="none" strike="noStrike" cap="none" dirty="0"/>
                        <a:t> </a:t>
                      </a:r>
                      <a:r>
                        <a:rPr lang="en-US" sz="1800" u="none" strike="noStrike" cap="none" dirty="0" err="1"/>
                        <a:t>γι</a:t>
                      </a:r>
                      <a:r>
                        <a:rPr lang="en-US" sz="1800" u="none" strike="noStrike" cap="none" dirty="0"/>
                        <a:t>α να μοιραστείτε εμπειρίες με </a:t>
                      </a:r>
                      <a:r>
                        <a:rPr lang="en-US" sz="1800" u="none" strike="noStrike" cap="none" dirty="0" smtClean="0"/>
                        <a:t>ασφάλεια</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Κύκλος</a:t>
                      </a:r>
                      <a:r>
                        <a:rPr lang="en-US" sz="1800" u="none" strike="noStrike" cap="none" dirty="0"/>
                        <a:t> α</a:t>
                      </a:r>
                      <a:r>
                        <a:rPr lang="en-US" sz="1800" u="none" strike="noStrike" cap="none" dirty="0" err="1"/>
                        <a:t>ντ</a:t>
                      </a:r>
                      <a:r>
                        <a:rPr lang="en-US" sz="1800" u="none" strike="noStrike" cap="none" dirty="0"/>
                        <a:t>αλλαγής απόψεων με τη χρήση αντικειμένου </a:t>
                      </a:r>
                      <a:r>
                        <a:rPr lang="en-US" sz="1800" u="none" strike="noStrike" cap="none" dirty="0" smtClean="0"/>
                        <a:t>συζήτησης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Μικρές</a:t>
                      </a:r>
                      <a:r>
                        <a:rPr lang="en-US" sz="1800" u="none" strike="noStrike" cap="none" dirty="0"/>
                        <a:t> </a:t>
                      </a:r>
                      <a:r>
                        <a:rPr lang="en-US" sz="1800" u="none" strike="noStrike" cap="none" dirty="0" err="1"/>
                        <a:t>ομάδες</a:t>
                      </a:r>
                      <a:r>
                        <a:rPr lang="en-US" sz="1800" u="none" strike="noStrike" cap="none" dirty="0"/>
                        <a:t> ανα</a:t>
                      </a:r>
                      <a:r>
                        <a:rPr lang="en-US" sz="1800" u="none" strike="noStrike" cap="none" dirty="0" err="1"/>
                        <a:t>στοχ</a:t>
                      </a:r>
                      <a:r>
                        <a:rPr lang="en-US" sz="1800" u="none" strike="noStrike" cap="none" dirty="0"/>
                        <a:t>ασμού; εβδομαδιαίες </a:t>
                      </a:r>
                      <a:r>
                        <a:rPr lang="en-US" sz="1800" u="none" strike="noStrike" cap="none" dirty="0" smtClean="0"/>
                        <a:t>συζητήσεις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40371988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200" b="1" dirty="0" err="1" smtClean="0"/>
              <a:t>ΝΟΗΜ</a:t>
            </a:r>
            <a:r>
              <a:rPr lang="en-US" sz="3200" b="1" dirty="0" smtClean="0"/>
              <a:t>Α </a:t>
            </a:r>
            <a:r>
              <a:rPr lang="en-US" sz="3200" b="1" dirty="0"/>
              <a:t>— </a:t>
            </a:r>
            <a:r>
              <a:rPr lang="en-US" sz="3200" b="1" dirty="0" err="1"/>
              <a:t>Πίν</a:t>
            </a:r>
            <a:r>
              <a:rPr lang="en-US" sz="3200" b="1" dirty="0"/>
              <a:t>ακας </a:t>
            </a:r>
            <a:r>
              <a:rPr lang="el-GR" sz="3200" b="1" dirty="0" smtClean="0"/>
              <a:t>Ε</a:t>
            </a:r>
            <a:r>
              <a:rPr lang="en-US" sz="3200" b="1" dirty="0" smtClean="0"/>
              <a:t>π</a:t>
            </a:r>
            <a:r>
              <a:rPr lang="en-US" sz="3200" b="1" dirty="0" err="1" smtClean="0"/>
              <a:t>ισκό</a:t>
            </a:r>
            <a:r>
              <a:rPr lang="en-US" sz="3200" b="1" dirty="0" smtClean="0"/>
              <a:t>πησης </a:t>
            </a:r>
            <a:r>
              <a:rPr lang="el-GR" sz="3200" b="1" dirty="0"/>
              <a:t>Δ</a:t>
            </a:r>
            <a:r>
              <a:rPr lang="en-US" sz="3200" b="1" dirty="0" smtClean="0"/>
              <a:t>ρα</a:t>
            </a:r>
            <a:r>
              <a:rPr lang="en-US" sz="3200" b="1" dirty="0" err="1" smtClean="0"/>
              <a:t>στηριοτήτων</a:t>
            </a:r>
            <a:endParaRPr sz="3200" dirty="0"/>
          </a:p>
        </p:txBody>
      </p:sp>
      <p:graphicFrame>
        <p:nvGraphicFramePr>
          <p:cNvPr id="599" name="Google Shape;599;p87"/>
          <p:cNvGraphicFramePr/>
          <p:nvPr>
            <p:extLst>
              <p:ext uri="{D42A27DB-BD31-4B8C-83A1-F6EECF244321}">
                <p14:modId xmlns:p14="http://schemas.microsoft.com/office/powerpoint/2010/main" val="2648989331"/>
              </p:ext>
            </p:extLst>
          </p:nvPr>
        </p:nvGraphicFramePr>
        <p:xfrm>
          <a:off x="411892" y="976184"/>
          <a:ext cx="11368200" cy="5909370"/>
        </p:xfrm>
        <a:graphic>
          <a:graphicData uri="http://schemas.openxmlformats.org/drawingml/2006/table">
            <a:tbl>
              <a:tblPr>
                <a:noFill/>
              </a:tblPr>
              <a:tblGrid>
                <a:gridCol w="2842050"/>
                <a:gridCol w="2842050"/>
                <a:gridCol w="2842050"/>
                <a:gridCol w="2842050"/>
              </a:tblGrid>
              <a:tr h="54530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Δρ</a:t>
                      </a:r>
                      <a:r>
                        <a:rPr lang="en-US" sz="1800" b="1" u="none" strike="noStrike" cap="none" dirty="0"/>
                        <a:t>αστηριότητα</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Σκοπός</a:t>
                      </a: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l-GR" sz="1800" b="1" u="none" strike="noStrike" cap="none" dirty="0" smtClean="0"/>
                        <a:t>Μαθητές</a:t>
                      </a:r>
                      <a:r>
                        <a:rPr lang="el-GR" sz="1800" b="1" u="none" strike="noStrike" cap="none" dirty="0" smtClean="0"/>
                        <a:t>/-</a:t>
                      </a:r>
                      <a:r>
                        <a:rPr lang="el-GR" sz="1800" b="1" u="none" strike="noStrike" cap="none" dirty="0" err="1" smtClean="0"/>
                        <a:t>τριες</a:t>
                      </a:r>
                      <a:r>
                        <a:rPr lang="en-US" sz="1800" b="1" u="none" strike="noStrike" cap="none" dirty="0" smtClean="0"/>
                        <a:t> </a:t>
                      </a:r>
                      <a:r>
                        <a:rPr lang="el-GR" sz="1800" b="1" u="none" strike="noStrike" cap="none" dirty="0" smtClean="0"/>
                        <a:t>Δημοτικού</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l-GR" sz="1800" b="1" u="none" strike="noStrike" cap="none" dirty="0" smtClean="0"/>
                        <a:t>Μαθητές</a:t>
                      </a:r>
                      <a:r>
                        <a:rPr lang="el-GR" sz="1800" b="1" u="none" strike="noStrike" cap="none" dirty="0" smtClean="0"/>
                        <a:t>/-</a:t>
                      </a:r>
                      <a:r>
                        <a:rPr lang="el-GR" sz="1800" b="1" u="none" strike="noStrike" cap="none" dirty="0" err="1" smtClean="0"/>
                        <a:t>τριες</a:t>
                      </a:r>
                      <a:r>
                        <a:rPr lang="en-US" sz="1800" b="1" u="none" strike="noStrike" cap="none" dirty="0" smtClean="0"/>
                        <a:t> </a:t>
                      </a:r>
                      <a:r>
                        <a:rPr lang="en-US" sz="1800" b="1" u="none" strike="noStrike" cap="none" dirty="0" err="1"/>
                        <a:t>Γυμν</a:t>
                      </a:r>
                      <a:r>
                        <a:rPr lang="en-US" sz="1800" b="1" u="none" strike="noStrike" cap="none" dirty="0"/>
                        <a:t>ασίου</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3087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a:t>«</a:t>
                      </a:r>
                      <a:r>
                        <a:rPr lang="en-US" sz="1800" b="1" u="none" strike="noStrike" cap="none" dirty="0" err="1"/>
                        <a:t>Γι</a:t>
                      </a:r>
                      <a:r>
                        <a:rPr lang="en-US" sz="1800" b="1" u="none" strike="noStrike" cap="none" dirty="0"/>
                        <a:t>ατί είμαι εδώ στο διαδίκτυο;» </a:t>
                      </a:r>
                      <a:r>
                        <a:rPr lang="el-GR" sz="1800" b="1" u="none" strike="noStrike" cap="none" dirty="0" err="1" smtClean="0"/>
                        <a:t>Αναστοχα</a:t>
                      </a:r>
                      <a:r>
                        <a:rPr lang="en-US" sz="1800" b="1" u="none" strike="noStrike" cap="none" dirty="0" err="1" smtClean="0"/>
                        <a:t>σμός</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smtClean="0"/>
                        <a:t>Αν</a:t>
                      </a:r>
                      <a:r>
                        <a:rPr lang="el-GR" sz="1800" u="none" strike="noStrike" cap="none" dirty="0" err="1" smtClean="0"/>
                        <a:t>απτύξτε</a:t>
                      </a:r>
                      <a:r>
                        <a:rPr lang="en-US" sz="1800" u="none" strike="noStrike" cap="none" dirty="0" smtClean="0"/>
                        <a:t> σκόπιμη </a:t>
                      </a:r>
                      <a:r>
                        <a:rPr lang="en-US" sz="1800" u="none" strike="noStrike" cap="none" dirty="0"/>
                        <a:t>και </a:t>
                      </a:r>
                      <a:r>
                        <a:rPr lang="en-US" sz="1800" u="none" strike="noStrike" cap="none" dirty="0" smtClean="0"/>
                        <a:t>συνειδητή χρήση </a:t>
                      </a:r>
                      <a:r>
                        <a:rPr lang="en-US" sz="1800" u="none" strike="noStrike" cap="none" dirty="0"/>
                        <a:t>της </a:t>
                      </a:r>
                      <a:r>
                        <a:rPr lang="en-US" sz="1800" u="none" strike="noStrike" cap="none" dirty="0" smtClean="0"/>
                        <a:t>τεχνολογίας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Ρωτήστε</a:t>
                      </a:r>
                      <a:r>
                        <a:rPr lang="en-US" sz="1800" u="none" strike="noStrike" cap="none" dirty="0"/>
                        <a:t> </a:t>
                      </a:r>
                      <a:r>
                        <a:rPr lang="en-US" sz="1800" u="none" strike="noStrike" cap="none" dirty="0" err="1"/>
                        <a:t>τον</a:t>
                      </a:r>
                      <a:r>
                        <a:rPr lang="en-US" sz="1800" u="none" strike="noStrike" cap="none" dirty="0"/>
                        <a:t> </a:t>
                      </a:r>
                      <a:r>
                        <a:rPr lang="en-US" sz="1800" u="none" strike="noStrike" cap="none" dirty="0" err="1"/>
                        <a:t>σκο</a:t>
                      </a:r>
                      <a:r>
                        <a:rPr lang="en-US" sz="1800" u="none" strike="noStrike" cap="none" dirty="0"/>
                        <a:t>πό πριν/μετά τις εργασίες. </a:t>
                      </a:r>
                      <a:r>
                        <a:rPr lang="el-GR" sz="1800" u="none" strike="noStrike" cap="none" dirty="0" smtClean="0"/>
                        <a:t>Χρησιμοποιήστε</a:t>
                      </a:r>
                      <a:r>
                        <a:rPr lang="el-GR" sz="1800" u="none" strike="noStrike" cap="none" baseline="0" dirty="0" smtClean="0"/>
                        <a:t> α</a:t>
                      </a:r>
                      <a:r>
                        <a:rPr lang="en-US" sz="1800" u="none" strike="noStrike" cap="none" dirty="0" err="1" smtClean="0"/>
                        <a:t>φίσες</a:t>
                      </a:r>
                      <a:r>
                        <a:rPr lang="en-US" sz="1800" u="none" strike="noStrike" cap="none" dirty="0" smtClean="0"/>
                        <a:t> </a:t>
                      </a:r>
                      <a:r>
                        <a:rPr lang="en-US" sz="1800" u="none" strike="noStrike" cap="none" dirty="0" err="1"/>
                        <a:t>με</a:t>
                      </a:r>
                      <a:r>
                        <a:rPr lang="en-US" sz="1800" u="none" strike="noStrike" cap="none" dirty="0"/>
                        <a:t> </a:t>
                      </a:r>
                      <a:r>
                        <a:rPr lang="en-US" sz="1800" u="none" strike="noStrike" cap="none" dirty="0" smtClean="0"/>
                        <a:t>emoji</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Ημερολόγιο</a:t>
                      </a:r>
                      <a:r>
                        <a:rPr lang="en-US" sz="1800" u="none" strike="noStrike" cap="none" dirty="0"/>
                        <a:t> </a:t>
                      </a:r>
                      <a:r>
                        <a:rPr lang="en-US" sz="1800" u="none" strike="noStrike" cap="none" dirty="0" err="1"/>
                        <a:t>ψηφι</a:t>
                      </a:r>
                      <a:r>
                        <a:rPr lang="en-US" sz="1800" u="none" strike="noStrike" cap="none" dirty="0"/>
                        <a:t>ακών προθέσεων πριν/μετά από κάθε </a:t>
                      </a:r>
                      <a:r>
                        <a:rPr lang="en-US" sz="1800" u="none" strike="noStrike" cap="none" dirty="0" smtClean="0"/>
                        <a:t>εργασία</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3087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Σύνδεση</a:t>
                      </a:r>
                      <a:r>
                        <a:rPr lang="en-US" sz="1800" b="1" u="none" strike="noStrike" cap="none" dirty="0"/>
                        <a:t> </a:t>
                      </a:r>
                      <a:r>
                        <a:rPr lang="en-US" sz="1800" b="1" u="none" strike="noStrike" cap="none" dirty="0" err="1"/>
                        <a:t>της</a:t>
                      </a:r>
                      <a:r>
                        <a:rPr lang="en-US" sz="1800" b="1" u="none" strike="noStrike" cap="none" dirty="0"/>
                        <a:t> </a:t>
                      </a:r>
                      <a:r>
                        <a:rPr lang="el-GR" sz="1800" b="1" u="none" strike="noStrike" cap="none" dirty="0" smtClean="0"/>
                        <a:t>Μ</a:t>
                      </a:r>
                      <a:r>
                        <a:rPr lang="en-US" sz="1800" b="1" u="none" strike="noStrike" cap="none" dirty="0" err="1" smtClean="0"/>
                        <a:t>άθησης</a:t>
                      </a:r>
                      <a:r>
                        <a:rPr lang="en-US" sz="1800" b="1" u="none" strike="noStrike" cap="none" dirty="0" smtClean="0"/>
                        <a:t> </a:t>
                      </a:r>
                      <a:r>
                        <a:rPr lang="en-US" sz="1800" b="1" u="none" strike="noStrike" cap="none" dirty="0" err="1"/>
                        <a:t>με</a:t>
                      </a:r>
                      <a:r>
                        <a:rPr lang="en-US" sz="1800" b="1" u="none" strike="noStrike" cap="none" dirty="0"/>
                        <a:t> </a:t>
                      </a:r>
                      <a:r>
                        <a:rPr lang="en-US" sz="1800" b="1" u="none" strike="noStrike" cap="none" dirty="0" err="1"/>
                        <a:t>τη</a:t>
                      </a:r>
                      <a:r>
                        <a:rPr lang="en-US" sz="1800" b="1" u="none" strike="noStrike" cap="none" dirty="0"/>
                        <a:t> </a:t>
                      </a:r>
                      <a:r>
                        <a:rPr lang="el-GR" sz="1800" b="1" u="none" strike="noStrike" cap="none" dirty="0" smtClean="0"/>
                        <a:t>Ζ</a:t>
                      </a:r>
                      <a:r>
                        <a:rPr lang="en-US" sz="1800" b="1" u="none" strike="noStrike" cap="none" dirty="0" err="1" smtClean="0"/>
                        <a:t>ωή</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Κάντε</a:t>
                      </a:r>
                      <a:r>
                        <a:rPr lang="en-US" sz="1800" u="none" strike="noStrike" cap="none" dirty="0"/>
                        <a:t> </a:t>
                      </a:r>
                      <a:r>
                        <a:rPr lang="en-US" sz="1800" u="none" strike="noStrike" cap="none" dirty="0" err="1"/>
                        <a:t>την</a:t>
                      </a:r>
                      <a:r>
                        <a:rPr lang="en-US" sz="1800" u="none" strike="noStrike" cap="none" dirty="0"/>
                        <a:t> </a:t>
                      </a:r>
                      <a:r>
                        <a:rPr lang="en-US" sz="1800" u="none" strike="noStrike" cap="none" dirty="0" err="1"/>
                        <a:t>ψηφι</a:t>
                      </a:r>
                      <a:r>
                        <a:rPr lang="en-US" sz="1800" u="none" strike="noStrike" cap="none" dirty="0"/>
                        <a:t>ακή μάθηση προσωπικά </a:t>
                      </a:r>
                      <a:r>
                        <a:rPr lang="en-US" sz="1800" u="none" strike="noStrike" cap="none" dirty="0" smtClean="0"/>
                        <a:t>σχετική</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Επ</a:t>
                      </a:r>
                      <a:r>
                        <a:rPr lang="en-US" sz="1800" u="none" strike="noStrike" cap="none" dirty="0" err="1"/>
                        <a:t>ιλέξτε</a:t>
                      </a:r>
                      <a:r>
                        <a:rPr lang="en-US" sz="1800" u="none" strike="noStrike" cap="none" dirty="0"/>
                        <a:t> </a:t>
                      </a:r>
                      <a:r>
                        <a:rPr lang="en-US" sz="1800" u="none" strike="noStrike" cap="none" dirty="0" err="1"/>
                        <a:t>θέμ</a:t>
                      </a:r>
                      <a:r>
                        <a:rPr lang="en-US" sz="1800" u="none" strike="noStrike" cap="none" dirty="0"/>
                        <a:t>ατα που </a:t>
                      </a:r>
                      <a:r>
                        <a:rPr lang="en-US" sz="1800" u="none" strike="noStrike" cap="none" dirty="0" smtClean="0"/>
                        <a:t>τους</a:t>
                      </a:r>
                      <a:r>
                        <a:rPr lang="el-GR" sz="1800" u="none" strike="noStrike" cap="none" dirty="0" smtClean="0"/>
                        <a:t>/τις</a:t>
                      </a:r>
                      <a:r>
                        <a:rPr lang="en-US" sz="1800" u="none" strike="noStrike" cap="none" dirty="0" smtClean="0"/>
                        <a:t> </a:t>
                      </a:r>
                      <a:r>
                        <a:rPr lang="en-US" sz="1800" u="none" strike="noStrike" cap="none" dirty="0"/>
                        <a:t>ενδιαφέρουν. Μοιραστείτε τα </a:t>
                      </a:r>
                      <a:r>
                        <a:rPr lang="en-US" sz="1800" u="none" strike="noStrike" cap="none" dirty="0" err="1" smtClean="0"/>
                        <a:t>ευρήμ</a:t>
                      </a:r>
                      <a:r>
                        <a:rPr lang="en-US" sz="1800" u="none" strike="noStrike" cap="none" dirty="0" smtClean="0"/>
                        <a:t>ατα</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Ερευνήστε</a:t>
                      </a:r>
                      <a:r>
                        <a:rPr lang="en-US" sz="1800" u="none" strike="noStrike" cap="none" dirty="0"/>
                        <a:t> και πα</a:t>
                      </a:r>
                      <a:r>
                        <a:rPr lang="en-US" sz="1800" u="none" strike="noStrike" cap="none" dirty="0" err="1"/>
                        <a:t>ρουσιάστε</a:t>
                      </a:r>
                      <a:r>
                        <a:rPr lang="en-US" sz="1800" u="none" strike="noStrike" cap="none" dirty="0"/>
                        <a:t> «</a:t>
                      </a:r>
                      <a:r>
                        <a:rPr lang="en-US" sz="1800" u="none" strike="noStrike" cap="none" dirty="0" err="1"/>
                        <a:t>Γι</a:t>
                      </a:r>
                      <a:r>
                        <a:rPr lang="en-US" sz="1800" u="none" strike="noStrike" cap="none" dirty="0"/>
                        <a:t>ατί αυτό </a:t>
                      </a:r>
                      <a:r>
                        <a:rPr lang="el-GR" sz="1800" u="none" strike="noStrike" cap="none" dirty="0" smtClean="0"/>
                        <a:t>είναι σημαντικό </a:t>
                      </a:r>
                      <a:r>
                        <a:rPr lang="en-US" sz="1800" u="none" strike="noStrike" cap="none" dirty="0" err="1" smtClean="0"/>
                        <a:t>γι</a:t>
                      </a:r>
                      <a:r>
                        <a:rPr lang="en-US" sz="1800" u="none" strike="noStrike" cap="none" dirty="0" smtClean="0"/>
                        <a:t>α </a:t>
                      </a:r>
                      <a:r>
                        <a:rPr lang="en-US" sz="1800" u="none" strike="noStrike" cap="none" dirty="0"/>
                        <a:t>μένα</a:t>
                      </a:r>
                      <a:r>
                        <a:rPr lang="en-US" sz="1800" u="none" strike="noStrike" cap="none" dirty="0" smtClean="0"/>
                        <a:t>»</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70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Ψηφι</a:t>
                      </a:r>
                      <a:r>
                        <a:rPr lang="en-US" sz="1800" b="1" u="none" strike="noStrike" cap="none" dirty="0"/>
                        <a:t>ακό </a:t>
                      </a:r>
                      <a:r>
                        <a:rPr lang="el-GR" sz="1800" b="1" u="none" strike="noStrike" cap="none" dirty="0" smtClean="0"/>
                        <a:t>Η</a:t>
                      </a:r>
                      <a:r>
                        <a:rPr lang="en-US" sz="1800" b="1" u="none" strike="noStrike" cap="none" dirty="0" err="1" smtClean="0"/>
                        <a:t>μερολόγιο</a:t>
                      </a:r>
                      <a:r>
                        <a:rPr lang="en-US" sz="1800" b="1" u="none" strike="noStrike" cap="none" dirty="0" smtClean="0"/>
                        <a:t> </a:t>
                      </a:r>
                      <a:r>
                        <a:rPr lang="el-GR" sz="1800" b="1" u="none" strike="noStrike" cap="none" dirty="0" smtClean="0"/>
                        <a:t>Α</a:t>
                      </a:r>
                      <a:r>
                        <a:rPr lang="en-US" sz="1800" b="1" u="none" strike="noStrike" cap="none" dirty="0" smtClean="0"/>
                        <a:t>να</a:t>
                      </a:r>
                      <a:r>
                        <a:rPr lang="en-US" sz="1800" b="1" u="none" strike="noStrike" cap="none" dirty="0" err="1" smtClean="0"/>
                        <a:t>στοχ</a:t>
                      </a:r>
                      <a:r>
                        <a:rPr lang="en-US" sz="1800" b="1" u="none" strike="noStrike" cap="none" dirty="0" smtClean="0"/>
                        <a:t>ασμ</a:t>
                      </a:r>
                      <a:r>
                        <a:rPr lang="el-GR" sz="1800" b="1" u="none" strike="noStrike" cap="none" dirty="0" err="1" smtClean="0"/>
                        <a:t>ού</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Σκεφτείτε τα </a:t>
                      </a:r>
                      <a:r>
                        <a:rPr lang="en-US" sz="1800" u="none" strike="noStrike" cap="none" dirty="0" err="1"/>
                        <a:t>συν</a:t>
                      </a:r>
                      <a:r>
                        <a:rPr lang="en-US" sz="1800" u="none" strike="noStrike" cap="none" dirty="0"/>
                        <a:t>αισθήματα και τις αξίες στις ψηφιακές </a:t>
                      </a:r>
                      <a:r>
                        <a:rPr lang="en-US" sz="1800" u="none" strike="noStrike" cap="none" dirty="0" smtClean="0"/>
                        <a:t>εργασίες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smtClean="0"/>
                        <a:t>Σχεδιάστε</a:t>
                      </a:r>
                      <a:r>
                        <a:rPr lang="en-US" sz="1800" u="none" strike="noStrike" cap="none" dirty="0" smtClean="0"/>
                        <a:t>/</a:t>
                      </a:r>
                      <a:r>
                        <a:rPr lang="el-GR" sz="1800" u="none" strike="noStrike" cap="none" dirty="0" smtClean="0"/>
                        <a:t>Γ</a:t>
                      </a:r>
                      <a:r>
                        <a:rPr lang="en-US" sz="1800" u="none" strike="noStrike" cap="none" dirty="0" err="1" smtClean="0"/>
                        <a:t>ράψτε</a:t>
                      </a:r>
                      <a:r>
                        <a:rPr lang="en-US" sz="1800" u="none" strike="noStrike" cap="none" dirty="0" smtClean="0"/>
                        <a:t> </a:t>
                      </a:r>
                      <a:r>
                        <a:rPr lang="en-US" sz="1800" u="none" strike="noStrike" cap="none" dirty="0" err="1"/>
                        <a:t>στο</a:t>
                      </a:r>
                      <a:r>
                        <a:rPr lang="en-US" sz="1800" u="none" strike="noStrike" cap="none" dirty="0"/>
                        <a:t> </a:t>
                      </a:r>
                      <a:r>
                        <a:rPr lang="en-US" sz="1800" u="none" strike="noStrike" cap="none" dirty="0" err="1"/>
                        <a:t>ψηφι</a:t>
                      </a:r>
                      <a:r>
                        <a:rPr lang="en-US" sz="1800" u="none" strike="noStrike" cap="none" dirty="0"/>
                        <a:t>ακό ημερολόγιο </a:t>
                      </a:r>
                      <a:r>
                        <a:rPr lang="en-US" sz="1800" u="none" strike="noStrike" cap="none" dirty="0" smtClean="0"/>
                        <a:t>συναισθημάτων</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Εβ</a:t>
                      </a:r>
                      <a:r>
                        <a:rPr lang="en-US" sz="1800" u="none" strike="noStrike" cap="none" dirty="0" err="1"/>
                        <a:t>δομ</a:t>
                      </a:r>
                      <a:r>
                        <a:rPr lang="en-US" sz="1800" u="none" strike="noStrike" cap="none" dirty="0"/>
                        <a:t>αδιαία ημερολόγια αναστοχασμού σχετικά με τα θετικά </a:t>
                      </a:r>
                      <a:r>
                        <a:rPr lang="el-GR" sz="1800" u="none" strike="noStrike" cap="none" dirty="0" smtClean="0"/>
                        <a:t>στοιχεία </a:t>
                      </a:r>
                      <a:r>
                        <a:rPr lang="en-US" sz="1800" u="none" strike="noStrike" cap="none" dirty="0" smtClean="0"/>
                        <a:t>και </a:t>
                      </a:r>
                      <a:r>
                        <a:rPr lang="en-US" sz="1800" u="none" strike="noStrike" cap="none" dirty="0"/>
                        <a:t>τις </a:t>
                      </a:r>
                      <a:r>
                        <a:rPr lang="en-US" sz="1800" u="none" strike="noStrike" cap="none" dirty="0" smtClean="0"/>
                        <a:t>προκλήσεις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70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Έργα «Δημιουργήστε, μην καταναλώνετε»</a:t>
                      </a: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smtClean="0"/>
                        <a:t>Μετ</a:t>
                      </a:r>
                      <a:r>
                        <a:rPr lang="el-GR" sz="1800" u="none" strike="noStrike" cap="none" dirty="0" err="1" smtClean="0"/>
                        <a:t>αβείτε</a:t>
                      </a:r>
                      <a:r>
                        <a:rPr lang="en-US" sz="1800" u="none" strike="noStrike" cap="none" dirty="0" smtClean="0"/>
                        <a:t> </a:t>
                      </a:r>
                      <a:r>
                        <a:rPr lang="en-US" sz="1800" u="none" strike="noStrike" cap="none" dirty="0"/>
                        <a:t>από την παθητική χρήση </a:t>
                      </a:r>
                      <a:r>
                        <a:rPr lang="en-US" sz="1800" u="none" strike="noStrike" cap="none" dirty="0" err="1"/>
                        <a:t>στη</a:t>
                      </a:r>
                      <a:r>
                        <a:rPr lang="en-US" sz="1800" u="none" strike="noStrike" cap="none" dirty="0"/>
                        <a:t> </a:t>
                      </a:r>
                      <a:r>
                        <a:rPr lang="el-GR" sz="1800" u="none" strike="noStrike" cap="none" dirty="0" err="1" smtClean="0"/>
                        <a:t>ουσιαστ</a:t>
                      </a:r>
                      <a:r>
                        <a:rPr lang="en-US" sz="1800" u="none" strike="noStrike" cap="none" dirty="0" err="1" smtClean="0"/>
                        <a:t>ική</a:t>
                      </a:r>
                      <a:r>
                        <a:rPr lang="en-US" sz="1800" u="none" strike="noStrike" cap="none" dirty="0" smtClean="0"/>
                        <a:t> δημιουργία</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smtClean="0"/>
                        <a:t>Δημιουργ</a:t>
                      </a:r>
                      <a:r>
                        <a:rPr lang="el-GR" sz="1800" u="none" strike="noStrike" cap="none" dirty="0" err="1" smtClean="0"/>
                        <a:t>ήστε</a:t>
                      </a:r>
                      <a:r>
                        <a:rPr lang="en-US" sz="1800" u="none" strike="noStrike" cap="none" dirty="0" smtClean="0"/>
                        <a:t> </a:t>
                      </a:r>
                      <a:r>
                        <a:rPr lang="el-GR" sz="1800" u="none" strike="noStrike" cap="none" dirty="0" smtClean="0"/>
                        <a:t>αφίσες</a:t>
                      </a:r>
                      <a:r>
                        <a:rPr lang="en-US" sz="1800" u="none" strike="noStrike" cap="none" dirty="0" smtClean="0"/>
                        <a:t>, </a:t>
                      </a:r>
                      <a:r>
                        <a:rPr lang="en-US" sz="1800" u="none" strike="noStrike" cap="none" dirty="0" err="1" smtClean="0"/>
                        <a:t>ηχητικ</a:t>
                      </a:r>
                      <a:r>
                        <a:rPr lang="el-GR" sz="1800" u="none" strike="noStrike" cap="none" dirty="0" err="1" smtClean="0"/>
                        <a:t>ές</a:t>
                      </a:r>
                      <a:r>
                        <a:rPr lang="en-US" sz="1800" u="none" strike="noStrike" cap="none" dirty="0" smtClean="0"/>
                        <a:t> </a:t>
                      </a:r>
                      <a:r>
                        <a:rPr lang="en-US" sz="1800" u="none" strike="noStrike" cap="none" dirty="0" err="1" smtClean="0"/>
                        <a:t>σημειώσε</a:t>
                      </a:r>
                      <a:r>
                        <a:rPr lang="el-GR" sz="1800" u="none" strike="noStrike" cap="none" dirty="0" err="1" smtClean="0"/>
                        <a:t>ις</a:t>
                      </a:r>
                      <a:r>
                        <a:rPr lang="en-US" sz="1800" u="none" strike="noStrike" cap="none" dirty="0" smtClean="0"/>
                        <a:t>, </a:t>
                      </a:r>
                      <a:r>
                        <a:rPr lang="en-US" sz="1800" u="none" strike="noStrike" cap="none" dirty="0"/>
                        <a:t>κολάζ της </a:t>
                      </a:r>
                      <a:r>
                        <a:rPr lang="en-US" sz="1800" u="none" strike="noStrike" cap="none" dirty="0" smtClean="0"/>
                        <a:t>τάξης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Μικρά</a:t>
                      </a:r>
                      <a:r>
                        <a:rPr lang="en-US" sz="1800" u="none" strike="noStrike" cap="none" dirty="0"/>
                        <a:t> </a:t>
                      </a:r>
                      <a:r>
                        <a:rPr lang="en-US" sz="1800" u="none" strike="noStrike" cap="none" dirty="0" err="1"/>
                        <a:t>έργ</a:t>
                      </a:r>
                      <a:r>
                        <a:rPr lang="en-US" sz="1800" u="none" strike="noStrike" cap="none" dirty="0"/>
                        <a:t>α υπό την καθοδήγηση των </a:t>
                      </a:r>
                      <a:r>
                        <a:rPr lang="el-GR" sz="1800" u="none" strike="noStrike" cap="none" dirty="0" smtClean="0"/>
                        <a:t>μαθητών/-τριών</a:t>
                      </a:r>
                      <a:r>
                        <a:rPr lang="en-US" sz="1800" u="none" strike="noStrike" cap="none" dirty="0" smtClean="0"/>
                        <a:t> </a:t>
                      </a:r>
                      <a:r>
                        <a:rPr lang="en-US" sz="1800" u="none" strike="noStrike" cap="none" dirty="0"/>
                        <a:t>π</a:t>
                      </a:r>
                      <a:r>
                        <a:rPr lang="en-US" sz="1800" u="none" strike="noStrike" cap="none" dirty="0" err="1"/>
                        <a:t>ου</a:t>
                      </a:r>
                      <a:r>
                        <a:rPr lang="en-US" sz="1800" u="none" strike="noStrike" cap="none" dirty="0"/>
                        <a:t> </a:t>
                      </a:r>
                      <a:r>
                        <a:rPr lang="en-US" sz="1800" u="none" strike="noStrike" cap="none" dirty="0" err="1"/>
                        <a:t>συνδέοντ</a:t>
                      </a:r>
                      <a:r>
                        <a:rPr lang="en-US" sz="1800" u="none" strike="noStrike" cap="none" dirty="0"/>
                        <a:t>αι με </a:t>
                      </a:r>
                      <a:r>
                        <a:rPr lang="en-US" sz="1800" u="none" strike="noStrike" cap="none" dirty="0" smtClean="0"/>
                        <a:t>αξίες/ενδιαφέροντα</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3156759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3200" b="1" dirty="0" err="1" smtClean="0"/>
              <a:t>ΕΠΙΤΕΥΓΜΑ</a:t>
            </a:r>
            <a:r>
              <a:rPr lang="en-US" sz="3200" b="1" dirty="0" smtClean="0"/>
              <a:t> </a:t>
            </a:r>
            <a:r>
              <a:rPr lang="en-US" sz="3200" b="1" dirty="0"/>
              <a:t>— </a:t>
            </a:r>
            <a:r>
              <a:rPr lang="en-US" sz="3200" b="1" dirty="0" err="1"/>
              <a:t>Πίν</a:t>
            </a:r>
            <a:r>
              <a:rPr lang="en-US" sz="3200" b="1" dirty="0"/>
              <a:t>ακας </a:t>
            </a:r>
            <a:r>
              <a:rPr lang="el-GR" sz="3200" b="1" dirty="0" smtClean="0"/>
              <a:t>Ε</a:t>
            </a:r>
            <a:r>
              <a:rPr lang="en-US" sz="3200" b="1" dirty="0" smtClean="0"/>
              <a:t>π</a:t>
            </a:r>
            <a:r>
              <a:rPr lang="en-US" sz="3200" b="1" dirty="0" err="1" smtClean="0"/>
              <a:t>ισκό</a:t>
            </a:r>
            <a:r>
              <a:rPr lang="en-US" sz="3200" b="1" dirty="0" smtClean="0"/>
              <a:t>πησης </a:t>
            </a:r>
            <a:r>
              <a:rPr lang="el-GR" sz="3200" b="1" dirty="0"/>
              <a:t>Δ</a:t>
            </a:r>
            <a:r>
              <a:rPr lang="en-US" sz="3200" b="1" dirty="0" smtClean="0"/>
              <a:t>ρα</a:t>
            </a:r>
            <a:r>
              <a:rPr lang="en-US" sz="3200" b="1" dirty="0" err="1" smtClean="0"/>
              <a:t>στηριοτήτων</a:t>
            </a:r>
            <a:endParaRPr sz="3200" dirty="0"/>
          </a:p>
        </p:txBody>
      </p:sp>
      <p:graphicFrame>
        <p:nvGraphicFramePr>
          <p:cNvPr id="605" name="Google Shape;605;p88"/>
          <p:cNvGraphicFramePr/>
          <p:nvPr>
            <p:extLst>
              <p:ext uri="{D42A27DB-BD31-4B8C-83A1-F6EECF244321}">
                <p14:modId xmlns:p14="http://schemas.microsoft.com/office/powerpoint/2010/main" val="1724722880"/>
              </p:ext>
            </p:extLst>
          </p:nvPr>
        </p:nvGraphicFramePr>
        <p:xfrm>
          <a:off x="411892" y="976184"/>
          <a:ext cx="11368200" cy="5635050"/>
        </p:xfrm>
        <a:graphic>
          <a:graphicData uri="http://schemas.openxmlformats.org/drawingml/2006/table">
            <a:tbl>
              <a:tblPr>
                <a:noFill/>
              </a:tblPr>
              <a:tblGrid>
                <a:gridCol w="2842050"/>
                <a:gridCol w="2842050"/>
                <a:gridCol w="2842050"/>
                <a:gridCol w="2842050"/>
              </a:tblGrid>
              <a:tr h="54530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Δρ</a:t>
                      </a:r>
                      <a:r>
                        <a:rPr lang="en-US" sz="1800" b="1" u="none" strike="noStrike" cap="none" dirty="0"/>
                        <a:t>αστηριότητα</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a:t>Σκοπός</a:t>
                      </a:r>
                      <a:endParaRPr sz="18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l-GR" sz="1800" b="1" u="none" strike="noStrike" cap="none" dirty="0" smtClean="0"/>
                        <a:t>Μαθητές</a:t>
                      </a:r>
                      <a:r>
                        <a:rPr lang="el-GR" sz="1800" b="1" u="none" strike="noStrike" cap="none" dirty="0" smtClean="0"/>
                        <a:t>/-</a:t>
                      </a:r>
                      <a:r>
                        <a:rPr lang="el-GR" sz="1800" b="1" u="none" strike="noStrike" cap="none" dirty="0" err="1" smtClean="0"/>
                        <a:t>τριες</a:t>
                      </a:r>
                      <a:r>
                        <a:rPr lang="en-US" sz="1800" b="1" u="none" strike="noStrike" cap="none" dirty="0" smtClean="0"/>
                        <a:t> </a:t>
                      </a:r>
                      <a:r>
                        <a:rPr lang="el-GR" sz="1800" b="1" u="none" strike="noStrike" cap="none" dirty="0" smtClean="0"/>
                        <a:t>Δημοτικού</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l-GR" sz="1800" b="1" u="none" strike="noStrike" cap="none" dirty="0" smtClean="0"/>
                        <a:t>Μαθητές</a:t>
                      </a:r>
                      <a:r>
                        <a:rPr lang="el-GR" sz="1800" b="1" u="none" strike="noStrike" cap="none" dirty="0" smtClean="0"/>
                        <a:t>/-</a:t>
                      </a:r>
                      <a:r>
                        <a:rPr lang="el-GR" sz="1800" b="1" u="none" strike="noStrike" cap="none" dirty="0" err="1" smtClean="0"/>
                        <a:t>τριες</a:t>
                      </a:r>
                      <a:r>
                        <a:rPr lang="en-US" sz="1800" b="1" u="none" strike="noStrike" cap="none" dirty="0" smtClean="0"/>
                        <a:t> </a:t>
                      </a:r>
                      <a:r>
                        <a:rPr lang="en-US" sz="1800" b="1" u="none" strike="noStrike" cap="none" dirty="0" err="1"/>
                        <a:t>Γυμν</a:t>
                      </a:r>
                      <a:r>
                        <a:rPr lang="en-US" sz="1800" b="1" u="none" strike="noStrike" cap="none" dirty="0"/>
                        <a:t>ασίου</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3087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Ψηφι</a:t>
                      </a:r>
                      <a:r>
                        <a:rPr lang="en-US" sz="1800" b="1" u="none" strike="noStrike" cap="none" dirty="0"/>
                        <a:t>ακοί </a:t>
                      </a:r>
                      <a:r>
                        <a:rPr lang="el-GR" sz="1800" b="1" u="none" strike="noStrike" cap="none" dirty="0" smtClean="0"/>
                        <a:t>Δ</a:t>
                      </a:r>
                      <a:r>
                        <a:rPr lang="en-US" sz="1800" b="1" u="none" strike="noStrike" cap="none" dirty="0" err="1" smtClean="0"/>
                        <a:t>είκτες</a:t>
                      </a:r>
                      <a:r>
                        <a:rPr lang="en-US" sz="1800" b="1" u="none" strike="noStrike" cap="none" dirty="0" smtClean="0"/>
                        <a:t> </a:t>
                      </a:r>
                      <a:r>
                        <a:rPr lang="el-GR" sz="1800" b="1" u="none" strike="noStrike" cap="none" dirty="0" smtClean="0"/>
                        <a:t>Α</a:t>
                      </a:r>
                      <a:r>
                        <a:rPr lang="en-US" sz="1800" b="1" u="none" strike="noStrike" cap="none" dirty="0" err="1" smtClean="0"/>
                        <a:t>νά</a:t>
                      </a:r>
                      <a:r>
                        <a:rPr lang="en-US" sz="1800" b="1" u="none" strike="noStrike" cap="none" dirty="0" smtClean="0"/>
                        <a:t>πτυξης</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smtClean="0"/>
                        <a:t>Οπ</a:t>
                      </a:r>
                      <a:r>
                        <a:rPr lang="en-US" sz="1800" u="none" strike="noStrike" cap="none" dirty="0" err="1" smtClean="0"/>
                        <a:t>τικο</a:t>
                      </a:r>
                      <a:r>
                        <a:rPr lang="en-US" sz="1800" u="none" strike="noStrike" cap="none" dirty="0" smtClean="0"/>
                        <a:t>πο</a:t>
                      </a:r>
                      <a:r>
                        <a:rPr lang="el-GR" sz="1800" u="none" strike="noStrike" cap="none" dirty="0" err="1" smtClean="0"/>
                        <a:t>ιήστε</a:t>
                      </a:r>
                      <a:r>
                        <a:rPr lang="en-US" sz="1800" u="none" strike="noStrike" cap="none" dirty="0" smtClean="0"/>
                        <a:t> </a:t>
                      </a:r>
                      <a:r>
                        <a:rPr lang="en-US" sz="1800" u="none" strike="noStrike" cap="none" dirty="0"/>
                        <a:t>και </a:t>
                      </a:r>
                      <a:r>
                        <a:rPr lang="en-US" sz="1800" u="none" strike="noStrike" cap="none" dirty="0" smtClean="0"/>
                        <a:t>επιβρ</a:t>
                      </a:r>
                      <a:r>
                        <a:rPr lang="el-GR" sz="1800" u="none" strike="noStrike" cap="none" dirty="0" smtClean="0"/>
                        <a:t>α</a:t>
                      </a:r>
                      <a:r>
                        <a:rPr lang="en-US" sz="1800" u="none" strike="noStrike" cap="none" dirty="0" smtClean="0"/>
                        <a:t>βε</a:t>
                      </a:r>
                      <a:r>
                        <a:rPr lang="el-GR" sz="1800" u="none" strike="noStrike" cap="none" dirty="0" err="1" smtClean="0"/>
                        <a:t>ύστε</a:t>
                      </a:r>
                      <a:r>
                        <a:rPr lang="en-US" sz="1800" u="none" strike="noStrike" cap="none" dirty="0" smtClean="0"/>
                        <a:t> </a:t>
                      </a:r>
                      <a:r>
                        <a:rPr lang="en-US" sz="1800" u="none" strike="noStrike" cap="none" dirty="0" err="1" smtClean="0"/>
                        <a:t>τη</a:t>
                      </a:r>
                      <a:r>
                        <a:rPr lang="el-GR" sz="1800" u="none" strike="noStrike" cap="none" dirty="0" smtClean="0"/>
                        <a:t>ν</a:t>
                      </a:r>
                      <a:r>
                        <a:rPr lang="en-US" sz="1800" u="none" strike="noStrike" cap="none" dirty="0" smtClean="0"/>
                        <a:t> π</a:t>
                      </a:r>
                      <a:r>
                        <a:rPr lang="en-US" sz="1800" u="none" strike="noStrike" cap="none" dirty="0" err="1" smtClean="0"/>
                        <a:t>ροόδο</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Απ</a:t>
                      </a:r>
                      <a:r>
                        <a:rPr lang="en-US" sz="1800" u="none" strike="noStrike" cap="none" dirty="0" err="1"/>
                        <a:t>λά</a:t>
                      </a:r>
                      <a:r>
                        <a:rPr lang="en-US" sz="1800" u="none" strike="noStrike" cap="none" dirty="0"/>
                        <a:t> </a:t>
                      </a:r>
                      <a:r>
                        <a:rPr lang="en-US" sz="1800" u="none" strike="noStrike" cap="none" dirty="0" err="1"/>
                        <a:t>εργ</a:t>
                      </a:r>
                      <a:r>
                        <a:rPr lang="en-US" sz="1800" u="none" strike="noStrike" cap="none" dirty="0"/>
                        <a:t>αλεία παρακολούθησης </a:t>
                      </a:r>
                      <a:r>
                        <a:rPr lang="en-US" sz="1800" u="none" strike="noStrike" cap="none" dirty="0" smtClean="0"/>
                        <a:t>δεξιοτήτων</a:t>
                      </a:r>
                      <a:r>
                        <a:rPr lang="el-GR" sz="1800" u="none" strike="noStrike" cap="none" dirty="0" smtClean="0"/>
                        <a:t>,</a:t>
                      </a:r>
                      <a:r>
                        <a:rPr lang="en-US" sz="1800" u="none" strike="noStrike" cap="none" dirty="0" smtClean="0"/>
                        <a:t> </a:t>
                      </a:r>
                      <a:r>
                        <a:rPr lang="en-US" sz="1800" u="none" strike="noStrike" cap="none" dirty="0"/>
                        <a:t>εβ</a:t>
                      </a:r>
                      <a:r>
                        <a:rPr lang="en-US" sz="1800" u="none" strike="noStrike" cap="none" dirty="0" err="1"/>
                        <a:t>δομ</a:t>
                      </a:r>
                      <a:r>
                        <a:rPr lang="en-US" sz="1800" u="none" strike="noStrike" cap="none" dirty="0"/>
                        <a:t>αδιαίες </a:t>
                      </a:r>
                      <a:r>
                        <a:rPr lang="en-US" sz="1800" u="none" strike="noStrike" cap="none" dirty="0" smtClean="0"/>
                        <a:t>αναφορές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Ημερολόγι</a:t>
                      </a:r>
                      <a:r>
                        <a:rPr lang="en-US" sz="1800" u="none" strike="noStrike" cap="none" dirty="0"/>
                        <a:t>α ανάπτυξης με αποδείξεις </a:t>
                      </a:r>
                      <a:r>
                        <a:rPr lang="en-US" sz="1800" u="none" strike="noStrike" cap="none" dirty="0" smtClean="0"/>
                        <a:t>προόδου</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308750">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Συνεδρίες</a:t>
                      </a:r>
                      <a:r>
                        <a:rPr lang="en-US" sz="1800" b="1" u="none" strike="noStrike" cap="none" dirty="0"/>
                        <a:t> </a:t>
                      </a:r>
                      <a:r>
                        <a:rPr lang="el-GR" sz="1800" b="1" u="none" strike="noStrike" cap="none" dirty="0" smtClean="0"/>
                        <a:t>Ε</a:t>
                      </a:r>
                      <a:r>
                        <a:rPr lang="en-US" sz="1800" b="1" u="none" strike="noStrike" cap="none" dirty="0" err="1" smtClean="0"/>
                        <a:t>ξερεύνησης</a:t>
                      </a:r>
                      <a:r>
                        <a:rPr lang="en-US" sz="1800" b="1" u="none" strike="noStrike" cap="none" dirty="0" smtClean="0"/>
                        <a:t> </a:t>
                      </a:r>
                      <a:r>
                        <a:rPr lang="el-GR" sz="1800" b="1" u="none" strike="noStrike" cap="none" dirty="0" smtClean="0"/>
                        <a:t>Ε</a:t>
                      </a:r>
                      <a:r>
                        <a:rPr lang="en-US" sz="1800" b="1" u="none" strike="noStrike" cap="none" dirty="0" err="1" smtClean="0"/>
                        <a:t>ργ</a:t>
                      </a:r>
                      <a:r>
                        <a:rPr lang="en-US" sz="1800" b="1" u="none" strike="noStrike" cap="none" dirty="0" smtClean="0"/>
                        <a:t>αλείων</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Απ</a:t>
                      </a:r>
                      <a:r>
                        <a:rPr lang="en-US" sz="1800" u="none" strike="noStrike" cap="none" dirty="0" err="1"/>
                        <a:t>οκτήστε</a:t>
                      </a:r>
                      <a:r>
                        <a:rPr lang="en-US" sz="1800" u="none" strike="noStrike" cap="none" dirty="0"/>
                        <a:t> α</a:t>
                      </a:r>
                      <a:r>
                        <a:rPr lang="en-US" sz="1800" u="none" strike="noStrike" cap="none" dirty="0" err="1"/>
                        <a:t>υτο</a:t>
                      </a:r>
                      <a:r>
                        <a:rPr lang="en-US" sz="1800" u="none" strike="noStrike" cap="none" dirty="0"/>
                        <a:t>πεποίθηση χρησιμοποιώντας νέα </a:t>
                      </a:r>
                      <a:r>
                        <a:rPr lang="en-US" sz="1800" u="none" strike="noStrike" cap="none" dirty="0" smtClean="0"/>
                        <a:t>εργαλεία</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Δοκιμάστε</a:t>
                      </a:r>
                      <a:r>
                        <a:rPr lang="en-US" sz="1800" u="none" strike="noStrike" cap="none" dirty="0"/>
                        <a:t> 2-3 α</a:t>
                      </a:r>
                      <a:r>
                        <a:rPr lang="en-US" sz="1800" u="none" strike="noStrike" cap="none" dirty="0" err="1"/>
                        <a:t>σφ</a:t>
                      </a:r>
                      <a:r>
                        <a:rPr lang="en-US" sz="1800" u="none" strike="noStrike" cap="none" dirty="0"/>
                        <a:t>αλή εργαλεία. Μοιρα</a:t>
                      </a:r>
                      <a:r>
                        <a:rPr lang="en-US" sz="1800" u="none" strike="noStrike" cap="none" dirty="0" err="1"/>
                        <a:t>στείτε</a:t>
                      </a:r>
                      <a:r>
                        <a:rPr lang="en-US" sz="1800" u="none" strike="noStrike" cap="none" dirty="0"/>
                        <a:t> τα </a:t>
                      </a:r>
                      <a:r>
                        <a:rPr lang="en-US" sz="1800" u="none" strike="noStrike" cap="none" dirty="0" err="1"/>
                        <a:t>στοιχεί</a:t>
                      </a:r>
                      <a:r>
                        <a:rPr lang="en-US" sz="1800" u="none" strike="noStrike" cap="none" dirty="0"/>
                        <a:t>α που </a:t>
                      </a:r>
                      <a:r>
                        <a:rPr lang="el-GR" sz="1800" u="none" strike="noStrike" cap="none" dirty="0" smtClean="0"/>
                        <a:t>του</a:t>
                      </a:r>
                      <a:r>
                        <a:rPr lang="en-US" sz="1800" u="none" strike="noStrike" cap="none" dirty="0" smtClean="0"/>
                        <a:t>ς </a:t>
                      </a:r>
                      <a:r>
                        <a:rPr lang="en-US" sz="1800" u="none" strike="noStrike" cap="none" dirty="0" err="1" smtClean="0"/>
                        <a:t>άρεσ</a:t>
                      </a:r>
                      <a:r>
                        <a:rPr lang="en-US" sz="1800" u="none" strike="noStrike" cap="none" dirty="0" smtClean="0"/>
                        <a:t>αν</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Εργ</a:t>
                      </a:r>
                      <a:r>
                        <a:rPr lang="en-US" sz="1800" u="none" strike="noStrike" cap="none" dirty="0"/>
                        <a:t>ασίες βάσει </a:t>
                      </a:r>
                      <a:r>
                        <a:rPr lang="en-US" sz="1800" u="none" strike="noStrike" cap="none" dirty="0" smtClean="0"/>
                        <a:t>επιλογών</a:t>
                      </a:r>
                      <a:r>
                        <a:rPr lang="el-GR" sz="1800" u="none" strike="noStrike" cap="none" dirty="0" smtClean="0"/>
                        <a:t>:</a:t>
                      </a:r>
                      <a:r>
                        <a:rPr lang="en-US" sz="1800" u="none" strike="noStrike" cap="none" dirty="0" smtClean="0"/>
                        <a:t> </a:t>
                      </a:r>
                      <a:r>
                        <a:rPr lang="en-US" sz="1800" u="none" strike="noStrike" cap="none" dirty="0"/>
                        <a:t>αιτιολογήστε την επιλογή </a:t>
                      </a:r>
                      <a:r>
                        <a:rPr lang="en-US" sz="1800" u="none" strike="noStrike" cap="none" dirty="0" smtClean="0"/>
                        <a:t>εργαλείων</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70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a:t>Ανα</a:t>
                      </a:r>
                      <a:r>
                        <a:rPr lang="en-US" sz="1800" b="1" u="none" strike="noStrike" cap="none" dirty="0" err="1"/>
                        <a:t>τροφοδότηση</a:t>
                      </a:r>
                      <a:r>
                        <a:rPr lang="en-US" sz="1800" b="1" u="none" strike="noStrike" cap="none" dirty="0"/>
                        <a:t> </a:t>
                      </a:r>
                      <a:r>
                        <a:rPr lang="en-US" sz="1800" b="1" u="none" strike="noStrike" cap="none" dirty="0" err="1"/>
                        <a:t>γι</a:t>
                      </a:r>
                      <a:r>
                        <a:rPr lang="en-US" sz="1800" b="1" u="none" strike="noStrike" cap="none" dirty="0"/>
                        <a:t>α </a:t>
                      </a:r>
                      <a:r>
                        <a:rPr lang="el-GR" sz="1800" b="1" u="none" strike="noStrike" cap="none" dirty="0" smtClean="0"/>
                        <a:t>Α</a:t>
                      </a:r>
                      <a:r>
                        <a:rPr lang="en-US" sz="1800" b="1" u="none" strike="noStrike" cap="none" dirty="0" err="1" smtClean="0"/>
                        <a:t>νά</a:t>
                      </a:r>
                      <a:r>
                        <a:rPr lang="en-US" sz="1800" b="1" u="none" strike="noStrike" cap="none" dirty="0" smtClean="0"/>
                        <a:t>πτυξη</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Ενισχύστε </a:t>
                      </a:r>
                      <a:r>
                        <a:rPr lang="en-US" sz="1800" u="none" strike="noStrike" cap="none" dirty="0" err="1"/>
                        <a:t>τη</a:t>
                      </a:r>
                      <a:r>
                        <a:rPr lang="en-US" sz="1800" u="none" strike="noStrike" cap="none" dirty="0"/>
                        <a:t> </a:t>
                      </a:r>
                      <a:r>
                        <a:rPr lang="en-US" sz="1800" u="none" strike="noStrike" cap="none" dirty="0" err="1"/>
                        <a:t>μάθηση</a:t>
                      </a:r>
                      <a:r>
                        <a:rPr lang="en-US" sz="1800" u="none" strike="noStrike" cap="none" dirty="0"/>
                        <a:t> </a:t>
                      </a:r>
                      <a:r>
                        <a:rPr lang="en-US" sz="1800" u="none" strike="noStrike" cap="none" dirty="0" err="1"/>
                        <a:t>μέσω</a:t>
                      </a:r>
                      <a:r>
                        <a:rPr lang="en-US" sz="1800" u="none" strike="noStrike" cap="none" dirty="0"/>
                        <a:t> επ</a:t>
                      </a:r>
                      <a:r>
                        <a:rPr lang="en-US" sz="1800" u="none" strike="noStrike" cap="none" dirty="0" err="1"/>
                        <a:t>οικοδομητικής</a:t>
                      </a:r>
                      <a:r>
                        <a:rPr lang="en-US" sz="1800" u="none" strike="noStrike" cap="none" dirty="0"/>
                        <a:t> </a:t>
                      </a:r>
                      <a:r>
                        <a:rPr lang="en-US" sz="1800" u="none" strike="noStrike" cap="none" dirty="0" smtClean="0"/>
                        <a:t>ανα</a:t>
                      </a:r>
                      <a:r>
                        <a:rPr lang="en-US" sz="1800" u="none" strike="noStrike" cap="none" dirty="0" err="1" smtClean="0"/>
                        <a:t>τροφοδότησης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a:t>
                      </a:r>
                      <a:r>
                        <a:rPr lang="en-US" sz="1800" u="none" strike="noStrike" cap="none" dirty="0" err="1"/>
                        <a:t>Δύο</a:t>
                      </a:r>
                      <a:r>
                        <a:rPr lang="en-US" sz="1800" u="none" strike="noStrike" cap="none" dirty="0"/>
                        <a:t> </a:t>
                      </a:r>
                      <a:r>
                        <a:rPr lang="el-GR" sz="1800" u="none" strike="noStrike" cap="none" dirty="0" smtClean="0"/>
                        <a:t>Α</a:t>
                      </a:r>
                      <a:r>
                        <a:rPr lang="en-US" sz="1800" u="none" strike="noStrike" cap="none" dirty="0" err="1" smtClean="0"/>
                        <a:t>στέρι</a:t>
                      </a:r>
                      <a:r>
                        <a:rPr lang="en-US" sz="1800" u="none" strike="noStrike" cap="none" dirty="0" smtClean="0"/>
                        <a:t>α </a:t>
                      </a:r>
                      <a:r>
                        <a:rPr lang="en-US" sz="1800" u="none" strike="noStrike" cap="none" dirty="0"/>
                        <a:t>και </a:t>
                      </a:r>
                      <a:r>
                        <a:rPr lang="el-GR" sz="1800" u="none" strike="noStrike" cap="none" dirty="0" err="1" smtClean="0"/>
                        <a:t>Μί</a:t>
                      </a:r>
                      <a:r>
                        <a:rPr lang="en-US" sz="1800" u="none" strike="noStrike" cap="none" dirty="0" smtClean="0"/>
                        <a:t>α </a:t>
                      </a:r>
                      <a:r>
                        <a:rPr lang="el-GR" sz="1800" u="none" strike="noStrike" cap="none" dirty="0" smtClean="0"/>
                        <a:t>Ε</a:t>
                      </a:r>
                      <a:r>
                        <a:rPr lang="en-US" sz="1800" u="none" strike="noStrike" cap="none" dirty="0" err="1" smtClean="0"/>
                        <a:t>υχή</a:t>
                      </a:r>
                      <a:r>
                        <a:rPr lang="en-US" sz="1800" u="none" strike="noStrike" cap="none" dirty="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err="1"/>
                        <a:t>Ψηφι</a:t>
                      </a:r>
                      <a:r>
                        <a:rPr lang="en-US" sz="1800" u="none" strike="noStrike" cap="none" dirty="0"/>
                        <a:t>ακή αξιολόγηση από </a:t>
                      </a:r>
                      <a:r>
                        <a:rPr lang="el-GR" sz="1800" u="none" strike="noStrike" cap="none" dirty="0" smtClean="0"/>
                        <a:t>συμμαθητές/-</a:t>
                      </a:r>
                      <a:r>
                        <a:rPr lang="el-GR" sz="1800" u="none" strike="noStrike" cap="none" dirty="0" err="1" smtClean="0"/>
                        <a:t>τριες</a:t>
                      </a:r>
                      <a:r>
                        <a:rPr lang="en-US" sz="1800" u="none" strike="noStrike" cap="none" dirty="0" smtClean="0"/>
                        <a:t> </a:t>
                      </a:r>
                      <a:r>
                        <a:rPr lang="en-US" sz="1800" u="none" strike="noStrike" cap="none" dirty="0"/>
                        <a:t>με χρήση </a:t>
                      </a:r>
                      <a:r>
                        <a:rPr lang="en-US" sz="1800" u="none" strike="noStrike" cap="none" dirty="0" err="1"/>
                        <a:t>δομημένων</a:t>
                      </a:r>
                      <a:r>
                        <a:rPr lang="en-US" sz="1800" u="none" strike="noStrike" cap="none" dirty="0"/>
                        <a:t> </a:t>
                      </a:r>
                      <a:r>
                        <a:rPr lang="en-US" sz="1800" u="none" strike="noStrike" cap="none" dirty="0" err="1" smtClean="0"/>
                        <a:t>ερωτήσεων</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927025">
                <a:tc>
                  <a:txBody>
                    <a:bodyPr/>
                    <a:lstStyle/>
                    <a:p>
                      <a:pPr marL="0" marR="0" lvl="0" indent="0" algn="l" rtl="0">
                        <a:lnSpc>
                          <a:spcPct val="100000"/>
                        </a:lnSpc>
                        <a:spcBef>
                          <a:spcPts val="0"/>
                        </a:spcBef>
                        <a:spcAft>
                          <a:spcPts val="0"/>
                        </a:spcAft>
                        <a:buClr>
                          <a:srgbClr val="000000"/>
                        </a:buClr>
                        <a:buSzPts val="2000"/>
                        <a:buFont typeface="Arial"/>
                        <a:buNone/>
                      </a:pPr>
                      <a:r>
                        <a:rPr lang="en-US" sz="1800" b="1" u="none" strike="noStrike" cap="none" dirty="0" err="1"/>
                        <a:t>Ψηφι</a:t>
                      </a:r>
                      <a:r>
                        <a:rPr lang="en-US" sz="1800" b="1" u="none" strike="noStrike" cap="none" dirty="0"/>
                        <a:t>ακά </a:t>
                      </a:r>
                      <a:r>
                        <a:rPr lang="el-GR" sz="1800" b="1" u="none" strike="noStrike" cap="none" dirty="0" smtClean="0"/>
                        <a:t>Ο</a:t>
                      </a:r>
                      <a:r>
                        <a:rPr lang="en-US" sz="1800" b="1" u="none" strike="noStrike" cap="none" dirty="0" err="1" smtClean="0"/>
                        <a:t>ρόσημ</a:t>
                      </a:r>
                      <a:r>
                        <a:rPr lang="en-US" sz="1800" b="1" u="none" strike="noStrike" cap="none" dirty="0" smtClean="0"/>
                        <a:t>α </a:t>
                      </a:r>
                      <a:r>
                        <a:rPr lang="el-GR" sz="1800" b="1" u="none" strike="noStrike" cap="none" dirty="0" err="1" smtClean="0"/>
                        <a:t>Αυτοπεποίθησ</a:t>
                      </a:r>
                      <a:r>
                        <a:rPr lang="en-US" sz="1800" b="1" u="none" strike="noStrike" cap="none" dirty="0" err="1" smtClean="0"/>
                        <a:t>ης</a:t>
                      </a:r>
                      <a:endParaRPr sz="18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Γιορτάστε τα </a:t>
                      </a:r>
                      <a:r>
                        <a:rPr lang="en-US" sz="1800" u="none" strike="noStrike" cap="none" dirty="0" err="1"/>
                        <a:t>ψηφι</a:t>
                      </a:r>
                      <a:r>
                        <a:rPr lang="en-US" sz="1800" u="none" strike="noStrike" cap="none" dirty="0"/>
                        <a:t>ακά επιτεύγματα και τις </a:t>
                      </a:r>
                      <a:r>
                        <a:rPr lang="en-US" sz="1800" u="none" strike="noStrike" cap="none" dirty="0" smtClean="0"/>
                        <a:t>προσπάθειες</a:t>
                      </a:r>
                      <a:r>
                        <a:rPr lang="el-GR" sz="1800" u="none" strike="noStrike" cap="none" dirty="0" smtClean="0"/>
                        <a:t>.</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a:t>
                      </a:r>
                      <a:r>
                        <a:rPr lang="en-US" sz="1800" u="none" strike="noStrike" cap="none" dirty="0" err="1"/>
                        <a:t>Ημέρ</a:t>
                      </a:r>
                      <a:r>
                        <a:rPr lang="en-US" sz="1800" u="none" strike="noStrike" cap="none" dirty="0"/>
                        <a:t>α των </a:t>
                      </a:r>
                      <a:r>
                        <a:rPr lang="el-GR" sz="1800" u="none" strike="noStrike" cap="none" dirty="0" smtClean="0"/>
                        <a:t>Ψ</a:t>
                      </a:r>
                      <a:r>
                        <a:rPr lang="en-US" sz="1800" u="none" strike="noStrike" cap="none" dirty="0" err="1" smtClean="0"/>
                        <a:t>ηφι</a:t>
                      </a:r>
                      <a:r>
                        <a:rPr lang="en-US" sz="1800" u="none" strike="noStrike" cap="none" dirty="0" smtClean="0"/>
                        <a:t>ακών </a:t>
                      </a:r>
                      <a:r>
                        <a:rPr lang="el-GR" sz="1800" u="none" strike="noStrike" cap="none" dirty="0" smtClean="0"/>
                        <a:t>Π</a:t>
                      </a:r>
                      <a:r>
                        <a:rPr lang="en-US" sz="1800" u="none" strike="noStrike" cap="none" dirty="0" err="1" smtClean="0"/>
                        <a:t>ρωτ</a:t>
                      </a:r>
                      <a:r>
                        <a:rPr lang="en-US" sz="1800" u="none" strike="noStrike" cap="none" dirty="0" smtClean="0"/>
                        <a:t>αθλητών</a:t>
                      </a:r>
                      <a:r>
                        <a:rPr lang="el-GR" sz="1800" u="none" strike="noStrike" cap="none" dirty="0" smtClean="0"/>
                        <a:t>/-τριών</a:t>
                      </a:r>
                      <a:r>
                        <a:rPr lang="en-US" sz="1800" u="none" strike="noStrike" cap="none" dirty="0" smtClean="0"/>
                        <a:t>»</a:t>
                      </a:r>
                      <a:r>
                        <a:rPr lang="el-GR" sz="1800" u="none" strike="noStrike" cap="none" dirty="0" smtClean="0"/>
                        <a:t>:</a:t>
                      </a:r>
                      <a:r>
                        <a:rPr lang="en-US" sz="1800" u="none" strike="noStrike" cap="none" dirty="0" smtClean="0"/>
                        <a:t> </a:t>
                      </a:r>
                      <a:r>
                        <a:rPr lang="en-US" sz="1800" u="none" strike="noStrike" cap="none" dirty="0"/>
                        <a:t>πιστοποιητικά</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1800" u="none" strike="noStrike" cap="none" dirty="0"/>
                        <a:t>Πα</a:t>
                      </a:r>
                      <a:r>
                        <a:rPr lang="en-US" sz="1800" u="none" strike="noStrike" cap="none" dirty="0" err="1"/>
                        <a:t>ρουσί</a:t>
                      </a:r>
                      <a:r>
                        <a:rPr lang="en-US" sz="1800" u="none" strike="noStrike" cap="none" dirty="0"/>
                        <a:t>αση των επιτευγμάτων και της προόδου των </a:t>
                      </a:r>
                      <a:r>
                        <a:rPr lang="el-GR" sz="1800" u="none" strike="noStrike" cap="none" dirty="0" smtClean="0"/>
                        <a:t>μαθητών/-</a:t>
                      </a:r>
                      <a:r>
                        <a:rPr lang="el-GR" sz="1800" u="none" strike="noStrike" cap="none" dirty="0" smtClean="0"/>
                        <a:t>τριών.</a:t>
                      </a:r>
                      <a:endParaRPr sz="1800" dirty="0"/>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bl>
          </a:graphicData>
        </a:graphic>
      </p:graphicFrame>
    </p:spTree>
    <p:extLst>
      <p:ext uri="{BB962C8B-B14F-4D97-AF65-F5344CB8AC3E}">
        <p14:creationId xmlns:p14="http://schemas.microsoft.com/office/powerpoint/2010/main" val="1446761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8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Συμπεράσματα</a:t>
            </a:r>
            <a:endParaRPr/>
          </a:p>
        </p:txBody>
      </p:sp>
      <p:sp>
        <p:nvSpPr>
          <p:cNvPr id="611" name="Google Shape;611;p89"/>
          <p:cNvSpPr txBox="1">
            <a:spLocks noGrp="1"/>
          </p:cNvSpPr>
          <p:nvPr>
            <p:ph type="body" idx="1"/>
          </p:nvPr>
        </p:nvSpPr>
        <p:spPr>
          <a:xfrm>
            <a:off x="97971" y="881743"/>
            <a:ext cx="11653306" cy="5870121"/>
          </a:xfrm>
          <a:prstGeom prst="rect">
            <a:avLst/>
          </a:prstGeom>
          <a:noFill/>
          <a:ln>
            <a:noFill/>
          </a:ln>
        </p:spPr>
        <p:txBody>
          <a:bodyPr spcFirstLastPara="1" wrap="square" lIns="91425" tIns="45700" rIns="91425" bIns="45700" anchor="t" anchorCtr="0">
            <a:noAutofit/>
          </a:bodyPr>
          <a:lstStyle/>
          <a:p>
            <a:pPr marL="85725" lvl="0" indent="-12700" algn="l" rtl="0">
              <a:lnSpc>
                <a:spcPct val="90000"/>
              </a:lnSpc>
              <a:spcBef>
                <a:spcPts val="1000"/>
              </a:spcBef>
              <a:spcAft>
                <a:spcPts val="0"/>
              </a:spcAft>
              <a:buSzPts val="1800"/>
              <a:buNone/>
            </a:pPr>
            <a:r>
              <a:rPr lang="en-US" sz="2100" b="1" dirty="0" err="1"/>
              <a:t>Συμ</a:t>
            </a:r>
            <a:r>
              <a:rPr lang="en-US" sz="2100" b="1" dirty="0"/>
              <a:t>πέρασμα — Θετικά </a:t>
            </a:r>
            <a:r>
              <a:rPr lang="el-GR" sz="2100" b="1" dirty="0" smtClean="0"/>
              <a:t>Σ</a:t>
            </a:r>
            <a:r>
              <a:rPr lang="en-US" sz="2100" b="1" dirty="0" err="1" smtClean="0"/>
              <a:t>υν</a:t>
            </a:r>
            <a:r>
              <a:rPr lang="en-US" sz="2100" b="1" dirty="0" smtClean="0"/>
              <a:t>αισθήματα</a:t>
            </a:r>
            <a:endParaRPr sz="2100" dirty="0"/>
          </a:p>
          <a:p>
            <a:pPr marL="85725" lvl="0" indent="-12700" algn="l" rtl="0">
              <a:lnSpc>
                <a:spcPct val="90000"/>
              </a:lnSpc>
              <a:spcBef>
                <a:spcPts val="1000"/>
              </a:spcBef>
              <a:spcAft>
                <a:spcPts val="0"/>
              </a:spcAft>
              <a:buSzPts val="1800"/>
              <a:buNone/>
            </a:pPr>
            <a:r>
              <a:rPr lang="en-US" sz="2100" dirty="0"/>
              <a:t>• </a:t>
            </a:r>
            <a:r>
              <a:rPr lang="en-US" sz="2100" dirty="0" err="1"/>
              <a:t>Αυτές</a:t>
            </a:r>
            <a:r>
              <a:rPr lang="en-US" sz="2100" dirty="0"/>
              <a:t> </a:t>
            </a:r>
            <a:r>
              <a:rPr lang="en-US" sz="2100" dirty="0" err="1"/>
              <a:t>οι</a:t>
            </a:r>
            <a:r>
              <a:rPr lang="en-US" sz="2100" dirty="0"/>
              <a:t> </a:t>
            </a:r>
            <a:r>
              <a:rPr lang="en-US" sz="2100" dirty="0" err="1"/>
              <a:t>δρ</a:t>
            </a:r>
            <a:r>
              <a:rPr lang="en-US" sz="2100" dirty="0"/>
              <a:t>αστηριότητες βοηθούν </a:t>
            </a:r>
            <a:r>
              <a:rPr lang="el-GR" sz="2100" dirty="0" smtClean="0"/>
              <a:t>τους/τις μαθητές/-</a:t>
            </a:r>
            <a:r>
              <a:rPr lang="el-GR" sz="2100" dirty="0" err="1" smtClean="0"/>
              <a:t>τριες</a:t>
            </a:r>
            <a:r>
              <a:rPr lang="en-US" sz="2100" dirty="0" smtClean="0"/>
              <a:t> </a:t>
            </a:r>
            <a:r>
              <a:rPr lang="en-US" sz="2100" dirty="0"/>
              <a:t>να α</a:t>
            </a:r>
            <a:r>
              <a:rPr lang="en-US" sz="2100" dirty="0" err="1"/>
              <a:t>ντιληφθούν</a:t>
            </a:r>
            <a:r>
              <a:rPr lang="en-US" sz="2100" dirty="0"/>
              <a:t> π</a:t>
            </a:r>
            <a:r>
              <a:rPr lang="en-US" sz="2100" dirty="0" err="1"/>
              <a:t>ώς</a:t>
            </a:r>
            <a:r>
              <a:rPr lang="en-US" sz="2100" dirty="0"/>
              <a:t> τα </a:t>
            </a:r>
            <a:r>
              <a:rPr lang="en-US" sz="2100" dirty="0" err="1"/>
              <a:t>ψηφι</a:t>
            </a:r>
            <a:r>
              <a:rPr lang="en-US" sz="2100" dirty="0"/>
              <a:t>ακά εργαλεία επηρεάζουν τα συναισθήματά τους.</a:t>
            </a:r>
            <a:br>
              <a:rPr lang="en-US" sz="2100" dirty="0"/>
            </a:br>
            <a:r>
              <a:rPr lang="en-US" sz="2100" dirty="0"/>
              <a:t>• </a:t>
            </a:r>
            <a:r>
              <a:rPr lang="en-US" sz="2100" dirty="0" smtClean="0"/>
              <a:t>Τους</a:t>
            </a:r>
            <a:r>
              <a:rPr lang="el-GR" sz="2100" dirty="0" smtClean="0"/>
              <a:t>/Τις</a:t>
            </a:r>
            <a:r>
              <a:rPr lang="en-US" sz="2100" dirty="0" smtClean="0"/>
              <a:t> </a:t>
            </a:r>
            <a:r>
              <a:rPr lang="en-US" sz="2100" dirty="0"/>
              <a:t>κα</a:t>
            </a:r>
            <a:r>
              <a:rPr lang="en-US" sz="2100" dirty="0" err="1"/>
              <a:t>θοδηγείτε</a:t>
            </a:r>
            <a:r>
              <a:rPr lang="en-US" sz="2100" dirty="0"/>
              <a:t> </a:t>
            </a:r>
            <a:r>
              <a:rPr lang="en-US" sz="2100" dirty="0" err="1"/>
              <a:t>ώστε</a:t>
            </a:r>
            <a:r>
              <a:rPr lang="en-US" sz="2100" dirty="0"/>
              <a:t> να κατα</a:t>
            </a:r>
            <a:r>
              <a:rPr lang="en-US" sz="2100" dirty="0" err="1"/>
              <a:t>νοήσουν</a:t>
            </a:r>
            <a:r>
              <a:rPr lang="en-US" sz="2100" dirty="0"/>
              <a:t> τους πα</a:t>
            </a:r>
            <a:r>
              <a:rPr lang="en-US" sz="2100" dirty="0" err="1"/>
              <a:t>ράγοντες</a:t>
            </a:r>
            <a:r>
              <a:rPr lang="en-US" sz="2100" dirty="0"/>
              <a:t> π</a:t>
            </a:r>
            <a:r>
              <a:rPr lang="en-US" sz="2100" dirty="0" err="1"/>
              <a:t>ου</a:t>
            </a:r>
            <a:r>
              <a:rPr lang="en-US" sz="2100" dirty="0"/>
              <a:t> </a:t>
            </a:r>
            <a:r>
              <a:rPr lang="en-US" sz="2100" dirty="0" smtClean="0"/>
              <a:t>π</a:t>
            </a:r>
            <a:r>
              <a:rPr lang="el-GR" sz="2100" dirty="0" err="1" smtClean="0"/>
              <a:t>υροδοτ</a:t>
            </a:r>
            <a:r>
              <a:rPr lang="en-US" sz="2100" dirty="0" err="1" smtClean="0"/>
              <a:t>ούν</a:t>
            </a:r>
            <a:r>
              <a:rPr lang="en-US" sz="2100" dirty="0" smtClean="0"/>
              <a:t> </a:t>
            </a:r>
            <a:r>
              <a:rPr lang="en-US" sz="2100" dirty="0"/>
              <a:t>συναισθήματα, να διαχειριστούν την απογοήτευση και να απολαύσουν τη μάθηση.</a:t>
            </a:r>
            <a:br>
              <a:rPr lang="en-US" sz="2100" dirty="0"/>
            </a:br>
            <a:r>
              <a:rPr lang="en-US" sz="2100" dirty="0"/>
              <a:t>• </a:t>
            </a:r>
            <a:r>
              <a:rPr lang="en-US" sz="2100" dirty="0" err="1"/>
              <a:t>Ότ</a:t>
            </a:r>
            <a:r>
              <a:rPr lang="en-US" sz="2100" dirty="0"/>
              <a:t>αν οι </a:t>
            </a:r>
            <a:r>
              <a:rPr lang="el-GR" sz="2100" dirty="0" smtClean="0"/>
              <a:t>μαθητές/-</a:t>
            </a:r>
            <a:r>
              <a:rPr lang="el-GR" sz="2100" dirty="0" err="1" smtClean="0"/>
              <a:t>τριες</a:t>
            </a:r>
            <a:r>
              <a:rPr lang="en-US" sz="2100" dirty="0" smtClean="0"/>
              <a:t> </a:t>
            </a:r>
            <a:r>
              <a:rPr lang="en-US" sz="2100" dirty="0"/>
              <a:t>ανα</a:t>
            </a:r>
            <a:r>
              <a:rPr lang="en-US" sz="2100" dirty="0" err="1"/>
              <a:t>γνωρίζουν</a:t>
            </a:r>
            <a:r>
              <a:rPr lang="en-US" sz="2100" dirty="0"/>
              <a:t> τα </a:t>
            </a:r>
            <a:r>
              <a:rPr lang="en-US" sz="2100" dirty="0" err="1"/>
              <a:t>συν</a:t>
            </a:r>
            <a:r>
              <a:rPr lang="en-US" sz="2100" dirty="0"/>
              <a:t>αισθηματικά τους μοτίβα, κάνουν πιο υγιείς επιλογές στο διαδίκτυο.</a:t>
            </a:r>
            <a:br>
              <a:rPr lang="en-US" sz="2100" dirty="0"/>
            </a:br>
            <a:r>
              <a:rPr lang="en-US" sz="2100" dirty="0"/>
              <a:t>• </a:t>
            </a:r>
            <a:r>
              <a:rPr lang="en-US" sz="2100" dirty="0" err="1"/>
              <a:t>Αυτό</a:t>
            </a:r>
            <a:r>
              <a:rPr lang="en-US" sz="2100" dirty="0"/>
              <a:t> </a:t>
            </a:r>
            <a:r>
              <a:rPr lang="en-US" sz="2100" dirty="0" err="1"/>
              <a:t>δημιουργεί</a:t>
            </a:r>
            <a:r>
              <a:rPr lang="en-US" sz="2100" dirty="0"/>
              <a:t> </a:t>
            </a:r>
            <a:r>
              <a:rPr lang="en-US" sz="2100" dirty="0" err="1"/>
              <a:t>τις</a:t>
            </a:r>
            <a:r>
              <a:rPr lang="en-US" sz="2100" dirty="0"/>
              <a:t> β</a:t>
            </a:r>
            <a:r>
              <a:rPr lang="en-US" sz="2100" dirty="0" err="1"/>
              <a:t>άσεις</a:t>
            </a:r>
            <a:r>
              <a:rPr lang="en-US" sz="2100" dirty="0"/>
              <a:t> </a:t>
            </a:r>
            <a:r>
              <a:rPr lang="en-US" sz="2100" dirty="0" err="1"/>
              <a:t>γι</a:t>
            </a:r>
            <a:r>
              <a:rPr lang="en-US" sz="2100" dirty="0"/>
              <a:t>α ισορροπημένη ψηφιακή συμπεριφορά και πιο ήρεμες ρουτίνες στην τάξη.</a:t>
            </a:r>
            <a:endParaRPr sz="2100" dirty="0"/>
          </a:p>
          <a:p>
            <a:pPr marL="85725" lvl="0" indent="-12700" algn="l" rtl="0">
              <a:lnSpc>
                <a:spcPct val="90000"/>
              </a:lnSpc>
              <a:spcBef>
                <a:spcPts val="1000"/>
              </a:spcBef>
              <a:spcAft>
                <a:spcPts val="0"/>
              </a:spcAft>
              <a:buSzPts val="1800"/>
              <a:buNone/>
            </a:pPr>
            <a:r>
              <a:rPr lang="en-US" sz="2100" b="1" dirty="0" err="1"/>
              <a:t>Συμ</a:t>
            </a:r>
            <a:r>
              <a:rPr lang="en-US" sz="2100" b="1" dirty="0"/>
              <a:t>πέρασμα — </a:t>
            </a:r>
            <a:r>
              <a:rPr lang="el-GR" sz="2100" b="1" dirty="0" smtClean="0"/>
              <a:t>Δέσμευση</a:t>
            </a:r>
            <a:endParaRPr sz="2100" dirty="0"/>
          </a:p>
          <a:p>
            <a:pPr marL="85725" lvl="0" indent="-12700" algn="l" rtl="0">
              <a:lnSpc>
                <a:spcPct val="90000"/>
              </a:lnSpc>
              <a:spcBef>
                <a:spcPts val="1000"/>
              </a:spcBef>
              <a:spcAft>
                <a:spcPts val="0"/>
              </a:spcAft>
              <a:buSzPts val="1800"/>
              <a:buNone/>
            </a:pPr>
            <a:r>
              <a:rPr lang="en-US" sz="2100" dirty="0"/>
              <a:t>• </a:t>
            </a:r>
            <a:r>
              <a:rPr lang="en-US" sz="2100" dirty="0" err="1"/>
              <a:t>Οι</a:t>
            </a:r>
            <a:r>
              <a:rPr lang="en-US" sz="2100" dirty="0"/>
              <a:t> </a:t>
            </a:r>
            <a:r>
              <a:rPr lang="el-GR" sz="2100" dirty="0" smtClean="0"/>
              <a:t>μαθητές/-</a:t>
            </a:r>
            <a:r>
              <a:rPr lang="el-GR" sz="2100" dirty="0" err="1" smtClean="0"/>
              <a:t>τριες</a:t>
            </a:r>
            <a:r>
              <a:rPr lang="en-US" sz="2100" dirty="0" smtClean="0"/>
              <a:t> </a:t>
            </a:r>
            <a:r>
              <a:rPr lang="en-US" sz="2100" dirty="0"/>
              <a:t>μαθα</a:t>
            </a:r>
            <a:r>
              <a:rPr lang="en-US" sz="2100" dirty="0" err="1"/>
              <a:t>ίνουν</a:t>
            </a:r>
            <a:r>
              <a:rPr lang="en-US" sz="2100" dirty="0"/>
              <a:t> π</a:t>
            </a:r>
            <a:r>
              <a:rPr lang="en-US" sz="2100" dirty="0" err="1"/>
              <a:t>ώς</a:t>
            </a:r>
            <a:r>
              <a:rPr lang="en-US" sz="2100" dirty="0"/>
              <a:t> να παρα</a:t>
            </a:r>
            <a:r>
              <a:rPr lang="en-US" sz="2100" dirty="0" err="1"/>
              <a:t>μένουν</a:t>
            </a:r>
            <a:r>
              <a:rPr lang="en-US" sz="2100" dirty="0"/>
              <a:t> </a:t>
            </a:r>
            <a:r>
              <a:rPr lang="en-US" sz="2100" dirty="0" err="1" smtClean="0"/>
              <a:t>συγκεντρωμένοι</a:t>
            </a:r>
            <a:r>
              <a:rPr lang="el-GR" sz="2100" dirty="0" smtClean="0"/>
              <a:t>/-</a:t>
            </a:r>
            <a:r>
              <a:rPr lang="el-GR" sz="2100" dirty="0" err="1" smtClean="0"/>
              <a:t>νες</a:t>
            </a:r>
            <a:r>
              <a:rPr lang="en-US" sz="2100" dirty="0" smtClean="0"/>
              <a:t>, </a:t>
            </a:r>
            <a:r>
              <a:rPr lang="en-US" sz="2100" dirty="0"/>
              <a:t>να διαχειρίζονται τους περισπασμούς και να εργάζονται με σκοπό.</a:t>
            </a:r>
            <a:br>
              <a:rPr lang="en-US" sz="2100" dirty="0"/>
            </a:br>
            <a:r>
              <a:rPr lang="en-US" sz="2100" dirty="0"/>
              <a:t>• Απ</a:t>
            </a:r>
            <a:r>
              <a:rPr lang="en-US" sz="2100" dirty="0" err="1"/>
              <a:t>λές</a:t>
            </a:r>
            <a:r>
              <a:rPr lang="en-US" sz="2100" dirty="0"/>
              <a:t> </a:t>
            </a:r>
            <a:r>
              <a:rPr lang="en-US" sz="2100" dirty="0" err="1"/>
              <a:t>ρουτίνες</a:t>
            </a:r>
            <a:r>
              <a:rPr lang="en-US" sz="2100" dirty="0"/>
              <a:t> — </a:t>
            </a:r>
            <a:r>
              <a:rPr lang="en-US" sz="2100" dirty="0" err="1"/>
              <a:t>κύκλοι</a:t>
            </a:r>
            <a:r>
              <a:rPr lang="en-US" sz="2100" dirty="0"/>
              <a:t> </a:t>
            </a:r>
            <a:r>
              <a:rPr lang="en-US" sz="2100" dirty="0" err="1"/>
              <a:t>συγκέντρωσης</a:t>
            </a:r>
            <a:r>
              <a:rPr lang="en-US" sz="2100" dirty="0"/>
              <a:t>, </a:t>
            </a:r>
            <a:r>
              <a:rPr lang="en-US" sz="2100" dirty="0" err="1"/>
              <a:t>συνήθειες</a:t>
            </a:r>
            <a:r>
              <a:rPr lang="en-US" sz="2100" dirty="0"/>
              <a:t> </a:t>
            </a:r>
            <a:r>
              <a:rPr lang="en-US" sz="2100" dirty="0" err="1"/>
              <a:t>μι</a:t>
            </a:r>
            <a:r>
              <a:rPr lang="en-US" sz="2100" dirty="0"/>
              <a:t>ας εργασίας και έλεγχος ειδοποιήσεων — </a:t>
            </a:r>
            <a:r>
              <a:rPr lang="el-GR" sz="2100" dirty="0" smtClean="0"/>
              <a:t>συμβάλλουν στη βελτίωση</a:t>
            </a:r>
            <a:r>
              <a:rPr lang="en-US" sz="2100" dirty="0" smtClean="0"/>
              <a:t> </a:t>
            </a:r>
            <a:r>
              <a:rPr lang="en-US" sz="2100" dirty="0" err="1" smtClean="0"/>
              <a:t>τη</a:t>
            </a:r>
            <a:r>
              <a:rPr lang="el-GR" sz="2100" dirty="0" smtClean="0"/>
              <a:t>ς</a:t>
            </a:r>
            <a:r>
              <a:rPr lang="en-US" sz="2100" dirty="0" smtClean="0"/>
              <a:t> π</a:t>
            </a:r>
            <a:r>
              <a:rPr lang="en-US" sz="2100" dirty="0" err="1" smtClean="0"/>
              <a:t>ροσοχή</a:t>
            </a:r>
            <a:r>
              <a:rPr lang="el-GR" sz="2100" dirty="0" smtClean="0"/>
              <a:t>ς</a:t>
            </a:r>
            <a:r>
              <a:rPr lang="en-US" sz="2100" dirty="0" smtClean="0"/>
              <a:t>.</a:t>
            </a:r>
            <a:r>
              <a:rPr lang="en-US" sz="2100" dirty="0"/>
              <a:t/>
            </a:r>
            <a:br>
              <a:rPr lang="en-US" sz="2100" dirty="0"/>
            </a:br>
            <a:r>
              <a:rPr lang="en-US" sz="2100" dirty="0"/>
              <a:t>• </a:t>
            </a:r>
            <a:r>
              <a:rPr lang="en-US" sz="2100" dirty="0" err="1"/>
              <a:t>Αυτές</a:t>
            </a:r>
            <a:r>
              <a:rPr lang="en-US" sz="2100" dirty="0"/>
              <a:t> </a:t>
            </a:r>
            <a:r>
              <a:rPr lang="en-US" sz="2100" dirty="0" err="1"/>
              <a:t>οι</a:t>
            </a:r>
            <a:r>
              <a:rPr lang="en-US" sz="2100" dirty="0"/>
              <a:t> </a:t>
            </a:r>
            <a:r>
              <a:rPr lang="en-US" sz="2100" dirty="0" err="1"/>
              <a:t>δεξιότητες</a:t>
            </a:r>
            <a:r>
              <a:rPr lang="en-US" sz="2100" dirty="0"/>
              <a:t> </a:t>
            </a:r>
            <a:r>
              <a:rPr lang="en-US" sz="2100" dirty="0" err="1"/>
              <a:t>είν</a:t>
            </a:r>
            <a:r>
              <a:rPr lang="en-US" sz="2100" dirty="0"/>
              <a:t>αι σημαντικές, διότι μειώνουν την ψηφιακή υπερφόρτωση και βελτιώνουν την ποιότητα της μάθησης.</a:t>
            </a:r>
            <a:br>
              <a:rPr lang="en-US" sz="2100" dirty="0"/>
            </a:br>
            <a:r>
              <a:rPr lang="en-US" sz="2100" dirty="0"/>
              <a:t>• Η </a:t>
            </a:r>
            <a:r>
              <a:rPr lang="el-GR" sz="2100" dirty="0" smtClean="0"/>
              <a:t>ενίσχυση της</a:t>
            </a:r>
            <a:r>
              <a:rPr lang="en-US" sz="2100" dirty="0" smtClean="0"/>
              <a:t> </a:t>
            </a:r>
            <a:r>
              <a:rPr lang="el-GR" sz="2100" dirty="0" smtClean="0"/>
              <a:t>δέσμευσης</a:t>
            </a:r>
            <a:r>
              <a:rPr lang="en-US" sz="2100" dirty="0" smtClean="0"/>
              <a:t> </a:t>
            </a:r>
            <a:r>
              <a:rPr lang="en-US" sz="2100" dirty="0"/>
              <a:t>οδηγεί σε πιο παραγωγικά μαθήματα και καλύτερη χρήση των ψηφιακών εργαλείων.</a:t>
            </a:r>
            <a:endParaRPr sz="2100"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15009675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9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Συμπεράσματα</a:t>
            </a:r>
            <a:endParaRPr/>
          </a:p>
        </p:txBody>
      </p:sp>
      <p:sp>
        <p:nvSpPr>
          <p:cNvPr id="617" name="Google Shape;617;p90"/>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85725" lvl="0" indent="-12700" algn="l" rtl="0">
              <a:lnSpc>
                <a:spcPct val="90000"/>
              </a:lnSpc>
              <a:spcBef>
                <a:spcPts val="1000"/>
              </a:spcBef>
              <a:spcAft>
                <a:spcPts val="0"/>
              </a:spcAft>
              <a:buSzPts val="1800"/>
              <a:buNone/>
            </a:pPr>
            <a:r>
              <a:rPr lang="en-US" sz="1700" b="1" dirty="0" err="1"/>
              <a:t>Συμ</a:t>
            </a:r>
            <a:r>
              <a:rPr lang="en-US" sz="1700" b="1" dirty="0"/>
              <a:t>πέρασμα — Σχέσεις</a:t>
            </a:r>
            <a:endParaRPr sz="1700" dirty="0"/>
          </a:p>
          <a:p>
            <a:pPr marL="85725" lvl="0" indent="-12700"/>
            <a:r>
              <a:rPr lang="en-US" sz="1700" dirty="0"/>
              <a:t>• </a:t>
            </a:r>
            <a:r>
              <a:rPr lang="en-US" sz="1700" dirty="0" err="1"/>
              <a:t>Αυτές</a:t>
            </a:r>
            <a:r>
              <a:rPr lang="en-US" sz="1700" dirty="0"/>
              <a:t> </a:t>
            </a:r>
            <a:r>
              <a:rPr lang="en-US" sz="1700" dirty="0" err="1"/>
              <a:t>οι</a:t>
            </a:r>
            <a:r>
              <a:rPr lang="en-US" sz="1700" dirty="0"/>
              <a:t> πρα</a:t>
            </a:r>
            <a:r>
              <a:rPr lang="en-US" sz="1700" dirty="0" err="1"/>
              <a:t>κτικές</a:t>
            </a:r>
            <a:r>
              <a:rPr lang="en-US" sz="1700" dirty="0"/>
              <a:t> </a:t>
            </a:r>
            <a:r>
              <a:rPr lang="en-US" sz="1700" dirty="0" err="1"/>
              <a:t>ενισχύουν</a:t>
            </a:r>
            <a:r>
              <a:rPr lang="en-US" sz="1700" dirty="0"/>
              <a:t> </a:t>
            </a:r>
            <a:r>
              <a:rPr lang="en-US" sz="1700" dirty="0" err="1"/>
              <a:t>την</a:t>
            </a:r>
            <a:r>
              <a:rPr lang="en-US" sz="1700" dirty="0"/>
              <a:t> </a:t>
            </a:r>
            <a:r>
              <a:rPr lang="en-US" sz="1700" dirty="0" err="1"/>
              <a:t>ενσυν</a:t>
            </a:r>
            <a:r>
              <a:rPr lang="en-US" sz="1700" dirty="0"/>
              <a:t>αίσθηση, την ευγένεια και την υπεύθυνη συμπεριφορά στο διαδίκτυο.</a:t>
            </a:r>
            <a:br>
              <a:rPr lang="en-US" sz="1700" dirty="0"/>
            </a:br>
            <a:r>
              <a:rPr lang="en-US" sz="1700" dirty="0"/>
              <a:t>• </a:t>
            </a:r>
            <a:r>
              <a:rPr lang="en-US" sz="1700" dirty="0" err="1"/>
              <a:t>Οι</a:t>
            </a:r>
            <a:r>
              <a:rPr lang="en-US" sz="1700" dirty="0"/>
              <a:t> </a:t>
            </a:r>
            <a:r>
              <a:rPr lang="el-GR" sz="1700" dirty="0" smtClean="0"/>
              <a:t>μαθητές/-</a:t>
            </a:r>
            <a:r>
              <a:rPr lang="el-GR" sz="1700" dirty="0" err="1" smtClean="0"/>
              <a:t>τριες</a:t>
            </a:r>
            <a:r>
              <a:rPr lang="en-US" sz="1700" dirty="0" smtClean="0"/>
              <a:t> </a:t>
            </a:r>
            <a:r>
              <a:rPr lang="en-US" sz="1700" dirty="0"/>
              <a:t>μαθα</a:t>
            </a:r>
            <a:r>
              <a:rPr lang="en-US" sz="1700" dirty="0" err="1"/>
              <a:t>ίνουν</a:t>
            </a:r>
            <a:r>
              <a:rPr lang="en-US" sz="1700" dirty="0"/>
              <a:t> να επ</a:t>
            </a:r>
            <a:r>
              <a:rPr lang="en-US" sz="1700" dirty="0" err="1"/>
              <a:t>ικοινωνούν</a:t>
            </a:r>
            <a:r>
              <a:rPr lang="en-US" sz="1700" dirty="0"/>
              <a:t> </a:t>
            </a:r>
            <a:r>
              <a:rPr lang="en-US" sz="1700" dirty="0" err="1"/>
              <a:t>με</a:t>
            </a:r>
            <a:r>
              <a:rPr lang="en-US" sz="1700" dirty="0"/>
              <a:t> σα</a:t>
            </a:r>
            <a:r>
              <a:rPr lang="en-US" sz="1700" dirty="0" err="1"/>
              <a:t>φήνει</a:t>
            </a:r>
            <a:r>
              <a:rPr lang="en-US" sz="1700" dirty="0"/>
              <a:t>α, να υποστηρίζουν τους </a:t>
            </a:r>
            <a:r>
              <a:rPr lang="en-US" sz="1700" dirty="0" smtClean="0"/>
              <a:t>συμ</a:t>
            </a:r>
            <a:r>
              <a:rPr lang="el-GR" sz="1700" dirty="0" smtClean="0"/>
              <a:t>μαθητές/-</a:t>
            </a:r>
            <a:r>
              <a:rPr lang="el-GR" sz="1700" dirty="0" err="1" smtClean="0"/>
              <a:t>τριές</a:t>
            </a:r>
            <a:r>
              <a:rPr lang="en-US" sz="1700" dirty="0" smtClean="0"/>
              <a:t> </a:t>
            </a:r>
            <a:r>
              <a:rPr lang="en-US" sz="1700" dirty="0"/>
              <a:t>τους και να διαχειρίζονται τις συγκρούσεις στον ψηφιακό χώρο.</a:t>
            </a:r>
            <a:br>
              <a:rPr lang="en-US" sz="1700" dirty="0"/>
            </a:br>
            <a:r>
              <a:rPr lang="en-US" sz="1700" dirty="0"/>
              <a:t>• </a:t>
            </a:r>
            <a:r>
              <a:rPr lang="en-US" sz="1700" dirty="0" err="1"/>
              <a:t>Οι</a:t>
            </a:r>
            <a:r>
              <a:rPr lang="en-US" sz="1700" dirty="0"/>
              <a:t> </a:t>
            </a:r>
            <a:r>
              <a:rPr lang="en-US" sz="1700" dirty="0" err="1"/>
              <a:t>υγιείς</a:t>
            </a:r>
            <a:r>
              <a:rPr lang="en-US" sz="1700" dirty="0"/>
              <a:t> </a:t>
            </a:r>
            <a:r>
              <a:rPr lang="en-US" sz="1700" dirty="0" err="1"/>
              <a:t>ψηφι</a:t>
            </a:r>
            <a:r>
              <a:rPr lang="en-US" sz="1700" dirty="0"/>
              <a:t>ακές σχέσεις αυξάνουν την ασφάλεια, το αίσθημα του ανήκειν και την εμπιστοσύνη στην υβριδική μάθηση.</a:t>
            </a:r>
            <a:br>
              <a:rPr lang="en-US" sz="1700" dirty="0"/>
            </a:br>
            <a:r>
              <a:rPr lang="en-US" sz="1700" dirty="0"/>
              <a:t>• </a:t>
            </a:r>
            <a:r>
              <a:rPr lang="en-US" sz="1700" dirty="0" err="1"/>
              <a:t>Ότ</a:t>
            </a:r>
            <a:r>
              <a:rPr lang="en-US" sz="1700" dirty="0"/>
              <a:t>αν οι </a:t>
            </a:r>
            <a:r>
              <a:rPr lang="el-GR" sz="1700" dirty="0" smtClean="0"/>
              <a:t>μαθητές/-</a:t>
            </a:r>
            <a:r>
              <a:rPr lang="el-GR" sz="1700" dirty="0" err="1" smtClean="0"/>
              <a:t>τριες</a:t>
            </a:r>
            <a:r>
              <a:rPr lang="en-US" sz="1700" dirty="0" smtClean="0"/>
              <a:t> </a:t>
            </a:r>
            <a:r>
              <a:rPr lang="en-US" sz="1700" dirty="0"/>
              <a:t>α</a:t>
            </a:r>
            <a:r>
              <a:rPr lang="en-US" sz="1700" dirty="0" err="1"/>
              <a:t>ισθάνοντ</a:t>
            </a:r>
            <a:r>
              <a:rPr lang="en-US" sz="1700" dirty="0"/>
              <a:t>αι </a:t>
            </a:r>
            <a:r>
              <a:rPr lang="el-GR" sz="1700" dirty="0"/>
              <a:t>ότι </a:t>
            </a:r>
            <a:r>
              <a:rPr lang="el-GR" sz="1700" dirty="0" smtClean="0"/>
              <a:t>τους/τις </a:t>
            </a:r>
            <a:r>
              <a:rPr lang="el-GR" sz="1700" dirty="0"/>
              <a:t>σέβονται</a:t>
            </a:r>
            <a:r>
              <a:rPr lang="en-US" sz="1700" dirty="0" smtClean="0"/>
              <a:t> </a:t>
            </a:r>
            <a:r>
              <a:rPr lang="en-US" sz="1700" dirty="0"/>
              <a:t>στο διαδίκτυο, συμμετέχουν περισσότερο και αναλαμβάνουν πιο θετικά ρίσκα.</a:t>
            </a:r>
            <a:endParaRPr sz="1700" dirty="0"/>
          </a:p>
          <a:p>
            <a:pPr marL="85725" lvl="0" indent="-12700" algn="l" rtl="0">
              <a:lnSpc>
                <a:spcPct val="90000"/>
              </a:lnSpc>
              <a:spcBef>
                <a:spcPts val="1000"/>
              </a:spcBef>
              <a:spcAft>
                <a:spcPts val="0"/>
              </a:spcAft>
              <a:buSzPts val="1800"/>
              <a:buNone/>
            </a:pPr>
            <a:r>
              <a:rPr lang="en-US" sz="1700" b="1" dirty="0" err="1"/>
              <a:t>Συμ</a:t>
            </a:r>
            <a:r>
              <a:rPr lang="en-US" sz="1700" b="1" dirty="0"/>
              <a:t>πέρασμα — </a:t>
            </a:r>
            <a:r>
              <a:rPr lang="el-GR" sz="1700" b="1" dirty="0" err="1" smtClean="0"/>
              <a:t>Νόημ</a:t>
            </a:r>
            <a:r>
              <a:rPr lang="en-US" sz="1700" b="1" dirty="0" smtClean="0"/>
              <a:t>α</a:t>
            </a:r>
            <a:endParaRPr sz="1700" dirty="0"/>
          </a:p>
          <a:p>
            <a:pPr marL="85725" lvl="0" indent="-12700"/>
            <a:r>
              <a:rPr lang="en-US" sz="1700" dirty="0"/>
              <a:t>• </a:t>
            </a:r>
            <a:r>
              <a:rPr lang="en-US" sz="1700" dirty="0" err="1"/>
              <a:t>Αυτές</a:t>
            </a:r>
            <a:r>
              <a:rPr lang="en-US" sz="1700" dirty="0"/>
              <a:t> </a:t>
            </a:r>
            <a:r>
              <a:rPr lang="en-US" sz="1700" dirty="0" err="1"/>
              <a:t>οι</a:t>
            </a:r>
            <a:r>
              <a:rPr lang="en-US" sz="1700" dirty="0"/>
              <a:t> </a:t>
            </a:r>
            <a:r>
              <a:rPr lang="en-US" sz="1700" dirty="0" err="1"/>
              <a:t>δρ</a:t>
            </a:r>
            <a:r>
              <a:rPr lang="en-US" sz="1700" dirty="0"/>
              <a:t>αστηριότητες βοηθούν </a:t>
            </a:r>
            <a:r>
              <a:rPr lang="el-GR" sz="1700" dirty="0" smtClean="0"/>
              <a:t>τους/τις μαθητές/-</a:t>
            </a:r>
            <a:r>
              <a:rPr lang="el-GR" sz="1700" dirty="0" err="1" smtClean="0"/>
              <a:t>τριες</a:t>
            </a:r>
            <a:r>
              <a:rPr lang="en-US" sz="1700" dirty="0" smtClean="0"/>
              <a:t> </a:t>
            </a:r>
            <a:r>
              <a:rPr lang="en-US" sz="1700" dirty="0"/>
              <a:t>να </a:t>
            </a:r>
            <a:r>
              <a:rPr lang="en-US" sz="1700" dirty="0" err="1"/>
              <a:t>συνδέσουν</a:t>
            </a:r>
            <a:r>
              <a:rPr lang="en-US" sz="1700" dirty="0"/>
              <a:t> </a:t>
            </a:r>
            <a:r>
              <a:rPr lang="en-US" sz="1700" dirty="0" err="1"/>
              <a:t>τη</a:t>
            </a:r>
            <a:r>
              <a:rPr lang="en-US" sz="1700" dirty="0"/>
              <a:t> </a:t>
            </a:r>
            <a:r>
              <a:rPr lang="en-US" sz="1700" dirty="0" err="1"/>
              <a:t>χρήση</a:t>
            </a:r>
            <a:r>
              <a:rPr lang="en-US" sz="1700" dirty="0"/>
              <a:t> </a:t>
            </a:r>
            <a:r>
              <a:rPr lang="en-US" sz="1700" dirty="0" err="1"/>
              <a:t>του</a:t>
            </a:r>
            <a:r>
              <a:rPr lang="en-US" sz="1700" dirty="0"/>
              <a:t> </a:t>
            </a:r>
            <a:r>
              <a:rPr lang="en-US" sz="1700" dirty="0" err="1"/>
              <a:t>ψηφι</a:t>
            </a:r>
            <a:r>
              <a:rPr lang="en-US" sz="1700" dirty="0"/>
              <a:t>ακού περιβάλλοντος με τους προσωπικούς τους στόχους και αξίες.</a:t>
            </a:r>
            <a:br>
              <a:rPr lang="en-US" sz="1700" dirty="0"/>
            </a:br>
            <a:r>
              <a:rPr lang="en-US" sz="1700" dirty="0"/>
              <a:t>• Μαθα</a:t>
            </a:r>
            <a:r>
              <a:rPr lang="en-US" sz="1700" dirty="0" err="1"/>
              <a:t>ίνουν</a:t>
            </a:r>
            <a:r>
              <a:rPr lang="en-US" sz="1700" dirty="0"/>
              <a:t> να ανα</a:t>
            </a:r>
            <a:r>
              <a:rPr lang="en-US" sz="1700" dirty="0" err="1"/>
              <a:t>ρωτιούντ</a:t>
            </a:r>
            <a:r>
              <a:rPr lang="en-US" sz="1700" dirty="0"/>
              <a:t>αι «Γιατί χρησιμοποιώ αυτό το εργαλείο;» πριν ξεκινήσουν.</a:t>
            </a:r>
            <a:br>
              <a:rPr lang="en-US" sz="1700" dirty="0"/>
            </a:br>
            <a:r>
              <a:rPr lang="en-US" sz="1700" dirty="0"/>
              <a:t>• Η </a:t>
            </a:r>
            <a:r>
              <a:rPr lang="en-US" sz="1700" dirty="0" err="1"/>
              <a:t>σκό</a:t>
            </a:r>
            <a:r>
              <a:rPr lang="en-US" sz="1700" dirty="0"/>
              <a:t>πιμη χρήση μειώνει </a:t>
            </a:r>
            <a:r>
              <a:rPr lang="el-GR" sz="1700" dirty="0"/>
              <a:t>το παθητικό </a:t>
            </a:r>
            <a:r>
              <a:rPr lang="en-US" sz="1700" dirty="0"/>
              <a:t>scrolling και </a:t>
            </a:r>
            <a:r>
              <a:rPr lang="en-US" sz="1700" dirty="0"/>
              <a:t>α</a:t>
            </a:r>
            <a:r>
              <a:rPr lang="en-US" sz="1700" dirty="0" err="1"/>
              <a:t>υξάνει</a:t>
            </a:r>
            <a:r>
              <a:rPr lang="en-US" sz="1700" dirty="0"/>
              <a:t> </a:t>
            </a:r>
            <a:r>
              <a:rPr lang="el-GR" sz="1700" dirty="0" smtClean="0"/>
              <a:t>τα κίνητρα</a:t>
            </a:r>
            <a:r>
              <a:rPr lang="en-US" sz="1700" dirty="0" smtClean="0"/>
              <a:t>.</a:t>
            </a:r>
            <a:r>
              <a:rPr lang="en-US" sz="1700" dirty="0"/>
              <a:t/>
            </a:r>
            <a:br>
              <a:rPr lang="en-US" sz="1700" dirty="0"/>
            </a:br>
            <a:r>
              <a:rPr lang="en-US" sz="1700" dirty="0"/>
              <a:t>• Η </a:t>
            </a:r>
            <a:r>
              <a:rPr lang="en-US" sz="1700" dirty="0" err="1"/>
              <a:t>δημιουργί</a:t>
            </a:r>
            <a:r>
              <a:rPr lang="en-US" sz="1700" dirty="0"/>
              <a:t>α νοήματος παρακινεί </a:t>
            </a:r>
            <a:r>
              <a:rPr lang="el-GR" sz="1700" dirty="0" smtClean="0"/>
              <a:t>τους/τις μαθητές/-</a:t>
            </a:r>
            <a:r>
              <a:rPr lang="el-GR" sz="1700" dirty="0" err="1" smtClean="0"/>
              <a:t>τριες</a:t>
            </a:r>
            <a:r>
              <a:rPr lang="en-US" sz="1700" dirty="0" smtClean="0"/>
              <a:t> </a:t>
            </a:r>
            <a:r>
              <a:rPr lang="en-US" sz="1700" dirty="0"/>
              <a:t>να </a:t>
            </a:r>
            <a:r>
              <a:rPr lang="en-US" sz="1700" dirty="0" err="1"/>
              <a:t>χρησιμο</a:t>
            </a:r>
            <a:r>
              <a:rPr lang="en-US" sz="1700" dirty="0"/>
              <a:t>ποιούν την τεχνολογία για ανάπτυξη και όχι για απόσπαση της προσοχής.</a:t>
            </a:r>
            <a:endParaRPr sz="1700" dirty="0"/>
          </a:p>
          <a:p>
            <a:pPr marL="85725" lvl="0" indent="-12700" algn="l" rtl="0">
              <a:lnSpc>
                <a:spcPct val="90000"/>
              </a:lnSpc>
              <a:spcBef>
                <a:spcPts val="1000"/>
              </a:spcBef>
              <a:spcAft>
                <a:spcPts val="0"/>
              </a:spcAft>
              <a:buSzPts val="1800"/>
              <a:buNone/>
            </a:pPr>
            <a:r>
              <a:rPr lang="en-US" sz="1700" b="1" dirty="0" err="1"/>
              <a:t>Συμ</a:t>
            </a:r>
            <a:r>
              <a:rPr lang="en-US" sz="1700" b="1" dirty="0"/>
              <a:t>πέρασμα — Επίτευγμα</a:t>
            </a:r>
            <a:endParaRPr sz="1700" dirty="0"/>
          </a:p>
          <a:p>
            <a:pPr marL="85725" lvl="0" indent="-12700" algn="l" rtl="0">
              <a:lnSpc>
                <a:spcPct val="90000"/>
              </a:lnSpc>
              <a:spcBef>
                <a:spcPts val="1000"/>
              </a:spcBef>
              <a:spcAft>
                <a:spcPts val="0"/>
              </a:spcAft>
              <a:buSzPts val="1800"/>
              <a:buNone/>
            </a:pPr>
            <a:r>
              <a:rPr lang="en-US" sz="1700" dirty="0"/>
              <a:t>• </a:t>
            </a:r>
            <a:r>
              <a:rPr lang="en-US" sz="1700" dirty="0" err="1"/>
              <a:t>Αυτές</a:t>
            </a:r>
            <a:r>
              <a:rPr lang="en-US" sz="1700" dirty="0"/>
              <a:t> </a:t>
            </a:r>
            <a:r>
              <a:rPr lang="en-US" sz="1700" dirty="0" err="1"/>
              <a:t>οι</a:t>
            </a:r>
            <a:r>
              <a:rPr lang="en-US" sz="1700" dirty="0"/>
              <a:t> </a:t>
            </a:r>
            <a:r>
              <a:rPr lang="en-US" sz="1700" dirty="0" err="1"/>
              <a:t>ρουτίνες</a:t>
            </a:r>
            <a:r>
              <a:rPr lang="en-US" sz="1700" dirty="0"/>
              <a:t> β</a:t>
            </a:r>
            <a:r>
              <a:rPr lang="en-US" sz="1700" dirty="0" err="1"/>
              <a:t>οηθούν</a:t>
            </a:r>
            <a:r>
              <a:rPr lang="en-US" sz="1700" dirty="0"/>
              <a:t> </a:t>
            </a:r>
            <a:r>
              <a:rPr lang="el-GR" sz="1700" dirty="0" smtClean="0"/>
              <a:t>τους/τις μαθητές/-</a:t>
            </a:r>
            <a:r>
              <a:rPr lang="el-GR" sz="1700" dirty="0" err="1" smtClean="0"/>
              <a:t>τριες</a:t>
            </a:r>
            <a:r>
              <a:rPr lang="en-US" sz="1700" dirty="0" smtClean="0"/>
              <a:t> </a:t>
            </a:r>
            <a:r>
              <a:rPr lang="en-US" sz="1700" dirty="0"/>
              <a:t>να </a:t>
            </a:r>
            <a:r>
              <a:rPr lang="en-US" sz="1700" dirty="0" err="1"/>
              <a:t>δουν</a:t>
            </a:r>
            <a:r>
              <a:rPr lang="en-US" sz="1700" dirty="0"/>
              <a:t> </a:t>
            </a:r>
            <a:r>
              <a:rPr lang="en-US" sz="1700" dirty="0" err="1"/>
              <a:t>την</a:t>
            </a:r>
            <a:r>
              <a:rPr lang="en-US" sz="1700" dirty="0"/>
              <a:t> π</a:t>
            </a:r>
            <a:r>
              <a:rPr lang="en-US" sz="1700" dirty="0" err="1"/>
              <a:t>ρόοδό</a:t>
            </a:r>
            <a:r>
              <a:rPr lang="en-US" sz="1700" dirty="0"/>
              <a:t> τους και να απ</a:t>
            </a:r>
            <a:r>
              <a:rPr lang="en-US" sz="1700" dirty="0" err="1"/>
              <a:t>οκτήσουν</a:t>
            </a:r>
            <a:r>
              <a:rPr lang="en-US" sz="1700" dirty="0"/>
              <a:t> α</a:t>
            </a:r>
            <a:r>
              <a:rPr lang="en-US" sz="1700" dirty="0" err="1"/>
              <a:t>υτο</a:t>
            </a:r>
            <a:r>
              <a:rPr lang="en-US" sz="1700" dirty="0"/>
              <a:t>πεποίθηση στις ψηφιακές δεξιότητες.</a:t>
            </a:r>
            <a:br>
              <a:rPr lang="en-US" sz="1700" dirty="0"/>
            </a:br>
            <a:r>
              <a:rPr lang="en-US" sz="1700" dirty="0"/>
              <a:t>• Ο </a:t>
            </a:r>
            <a:r>
              <a:rPr lang="en-US" sz="1700" dirty="0" err="1"/>
              <a:t>εορτ</a:t>
            </a:r>
            <a:r>
              <a:rPr lang="en-US" sz="1700" dirty="0"/>
              <a:t>ασμός των μικρών επιτυχιών αυξάνει </a:t>
            </a:r>
            <a:r>
              <a:rPr lang="el-GR" sz="1700" dirty="0" smtClean="0"/>
              <a:t>τα κίνητρα </a:t>
            </a:r>
            <a:r>
              <a:rPr lang="en-US" sz="1700" dirty="0" smtClean="0"/>
              <a:t>και </a:t>
            </a:r>
            <a:r>
              <a:rPr lang="en-US" sz="1700" dirty="0"/>
              <a:t>ενισχύει την ανθεκτικότητα.</a:t>
            </a:r>
            <a:br>
              <a:rPr lang="en-US" sz="1700" dirty="0"/>
            </a:br>
            <a:r>
              <a:rPr lang="en-US" sz="1700" dirty="0"/>
              <a:t>• </a:t>
            </a:r>
            <a:r>
              <a:rPr lang="en-US" sz="1700" dirty="0" err="1"/>
              <a:t>Οι</a:t>
            </a:r>
            <a:r>
              <a:rPr lang="en-US" sz="1700" dirty="0"/>
              <a:t> </a:t>
            </a:r>
            <a:r>
              <a:rPr lang="el-GR" sz="1700" dirty="0" smtClean="0"/>
              <a:t>μαθητές/-</a:t>
            </a:r>
            <a:r>
              <a:rPr lang="el-GR" sz="1700" dirty="0" err="1" smtClean="0"/>
              <a:t>τριες</a:t>
            </a:r>
            <a:r>
              <a:rPr lang="en-US" sz="1700" dirty="0" smtClean="0"/>
              <a:t> </a:t>
            </a:r>
            <a:r>
              <a:rPr lang="en-US" sz="1700" dirty="0"/>
              <a:t>μαθα</a:t>
            </a:r>
            <a:r>
              <a:rPr lang="en-US" sz="1700" dirty="0" err="1"/>
              <a:t>ίνουν</a:t>
            </a:r>
            <a:r>
              <a:rPr lang="en-US" sz="1700" dirty="0"/>
              <a:t> να </a:t>
            </a:r>
            <a:r>
              <a:rPr lang="en-US" sz="1700" dirty="0" err="1"/>
              <a:t>εκτιμούν</a:t>
            </a:r>
            <a:r>
              <a:rPr lang="en-US" sz="1700" dirty="0"/>
              <a:t> </a:t>
            </a:r>
            <a:r>
              <a:rPr lang="en-US" sz="1700" dirty="0" err="1"/>
              <a:t>τη</a:t>
            </a:r>
            <a:r>
              <a:rPr lang="en-US" sz="1700" dirty="0"/>
              <a:t> β</a:t>
            </a:r>
            <a:r>
              <a:rPr lang="en-US" sz="1700" dirty="0" err="1"/>
              <a:t>ελτίωση</a:t>
            </a:r>
            <a:r>
              <a:rPr lang="en-US" sz="1700" dirty="0"/>
              <a:t>, </a:t>
            </a:r>
            <a:r>
              <a:rPr lang="en-US" sz="1700" dirty="0" err="1"/>
              <a:t>όχι</a:t>
            </a:r>
            <a:r>
              <a:rPr lang="en-US" sz="1700" dirty="0"/>
              <a:t> </a:t>
            </a:r>
            <a:r>
              <a:rPr lang="en-US" sz="1700" dirty="0" err="1"/>
              <a:t>την</a:t>
            </a:r>
            <a:r>
              <a:rPr lang="en-US" sz="1700" dirty="0"/>
              <a:t> </a:t>
            </a:r>
            <a:r>
              <a:rPr lang="en-US" sz="1700" dirty="0" err="1"/>
              <a:t>τελειότητ</a:t>
            </a:r>
            <a:r>
              <a:rPr lang="en-US" sz="1700" dirty="0"/>
              <a:t>α.</a:t>
            </a:r>
            <a:br>
              <a:rPr lang="en-US" sz="1700" dirty="0"/>
            </a:br>
            <a:r>
              <a:rPr lang="en-US" sz="1700" dirty="0"/>
              <a:t>• </a:t>
            </a:r>
            <a:r>
              <a:rPr lang="en-US" sz="1700" dirty="0" err="1"/>
              <a:t>Ότ</a:t>
            </a:r>
            <a:r>
              <a:rPr lang="en-US" sz="1700" dirty="0"/>
              <a:t>αν οι </a:t>
            </a:r>
            <a:r>
              <a:rPr lang="el-GR" sz="1700" dirty="0" smtClean="0"/>
              <a:t>μαθητές/-</a:t>
            </a:r>
            <a:r>
              <a:rPr lang="el-GR" sz="1700" dirty="0" err="1" smtClean="0"/>
              <a:t>τριες</a:t>
            </a:r>
            <a:r>
              <a:rPr lang="en-US" sz="1700" dirty="0" smtClean="0"/>
              <a:t> </a:t>
            </a:r>
            <a:r>
              <a:rPr lang="en-US" sz="1700" dirty="0"/>
              <a:t>α</a:t>
            </a:r>
            <a:r>
              <a:rPr lang="en-US" sz="1700" dirty="0" err="1"/>
              <a:t>ισθάνοντ</a:t>
            </a:r>
            <a:r>
              <a:rPr lang="en-US" sz="1700" dirty="0"/>
              <a:t>αι </a:t>
            </a:r>
            <a:r>
              <a:rPr lang="en-US" sz="1700" dirty="0" smtClean="0"/>
              <a:t>ικανοί</a:t>
            </a:r>
            <a:r>
              <a:rPr lang="el-GR" sz="1700" dirty="0" smtClean="0"/>
              <a:t>/-</a:t>
            </a:r>
            <a:r>
              <a:rPr lang="el-GR" sz="1700" dirty="0" err="1" smtClean="0"/>
              <a:t>νές</a:t>
            </a:r>
            <a:r>
              <a:rPr lang="en-US" sz="1700" dirty="0" smtClean="0"/>
              <a:t> </a:t>
            </a:r>
            <a:r>
              <a:rPr lang="en-US" sz="1700" dirty="0"/>
              <a:t>στο διαδίκτυο, η ψηφιακή τους ευημερία και τα μαθησιακά τους αποτελέσματα </a:t>
            </a:r>
            <a:r>
              <a:rPr lang="el-GR" sz="1700" dirty="0" err="1" smtClean="0"/>
              <a:t>βελτιώ</a:t>
            </a:r>
            <a:r>
              <a:rPr lang="en-US" sz="1700" dirty="0" err="1" smtClean="0"/>
              <a:t>νοντ</a:t>
            </a:r>
            <a:r>
              <a:rPr lang="en-US" sz="1700" dirty="0" smtClean="0"/>
              <a:t>αι</a:t>
            </a:r>
            <a:r>
              <a:rPr lang="en-US" sz="1700" dirty="0"/>
              <a:t>.</a:t>
            </a:r>
            <a:endParaRPr sz="1700" dirty="0"/>
          </a:p>
          <a:p>
            <a:pPr marL="457200" marR="0" lvl="0" indent="-228600" algn="l" rtl="0">
              <a:lnSpc>
                <a:spcPct val="90000"/>
              </a:lnSpc>
              <a:spcBef>
                <a:spcPts val="1000"/>
              </a:spcBef>
              <a:spcAft>
                <a:spcPts val="0"/>
              </a:spcAft>
              <a:buClr>
                <a:schemeClr val="dk1"/>
              </a:buClr>
              <a:buSzPts val="1800"/>
              <a:buFont typeface="Arial"/>
              <a:buNone/>
            </a:pPr>
            <a:endParaRPr sz="1700" dirty="0"/>
          </a:p>
        </p:txBody>
      </p:sp>
    </p:spTree>
    <p:extLst>
      <p:ext uri="{BB962C8B-B14F-4D97-AF65-F5344CB8AC3E}">
        <p14:creationId xmlns:p14="http://schemas.microsoft.com/office/powerpoint/2010/main" val="25092871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9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Συμπεράσματα</a:t>
            </a:r>
            <a:endParaRPr/>
          </a:p>
        </p:txBody>
      </p:sp>
      <p:sp>
        <p:nvSpPr>
          <p:cNvPr id="623" name="Google Shape;623;p91"/>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28625" lvl="0" indent="-228600" algn="l" rtl="0">
              <a:lnSpc>
                <a:spcPct val="90000"/>
              </a:lnSpc>
              <a:spcBef>
                <a:spcPts val="1000"/>
              </a:spcBef>
              <a:spcAft>
                <a:spcPts val="0"/>
              </a:spcAft>
              <a:buSzPts val="1800"/>
              <a:buFont typeface="Arial"/>
              <a:buNone/>
            </a:pPr>
            <a:endParaRPr sz="2400" dirty="0"/>
          </a:p>
          <a:p>
            <a:pPr marL="428625" lvl="0" indent="-342900" algn="l" rtl="0">
              <a:lnSpc>
                <a:spcPct val="90000"/>
              </a:lnSpc>
              <a:spcBef>
                <a:spcPts val="1000"/>
              </a:spcBef>
              <a:spcAft>
                <a:spcPts val="0"/>
              </a:spcAft>
              <a:buSzPts val="1800"/>
              <a:buFont typeface="Arial"/>
              <a:buChar char="•"/>
            </a:pPr>
            <a:r>
              <a:rPr lang="en-US" sz="2400" dirty="0" err="1"/>
              <a:t>Συνολικά</a:t>
            </a:r>
            <a:r>
              <a:rPr lang="en-US" sz="2400" dirty="0"/>
              <a:t>, α</a:t>
            </a:r>
            <a:r>
              <a:rPr lang="en-US" sz="2400" dirty="0" err="1"/>
              <a:t>υτές</a:t>
            </a:r>
            <a:r>
              <a:rPr lang="en-US" sz="2400" dirty="0"/>
              <a:t> </a:t>
            </a:r>
            <a:r>
              <a:rPr lang="en-US" sz="2400" dirty="0" err="1"/>
              <a:t>οι</a:t>
            </a:r>
            <a:r>
              <a:rPr lang="en-US" sz="2400" dirty="0"/>
              <a:t> </a:t>
            </a:r>
            <a:r>
              <a:rPr lang="en-US" sz="2400" dirty="0" err="1"/>
              <a:t>δρ</a:t>
            </a:r>
            <a:r>
              <a:rPr lang="en-US" sz="2400" dirty="0"/>
              <a:t>αστηριότητες σας προσφέρουν πρακτικούς τρόπους για να υποστηρίξετε την ψηφιακή ευημερία των </a:t>
            </a:r>
            <a:r>
              <a:rPr lang="el-GR" sz="2400" dirty="0" smtClean="0"/>
              <a:t>μαθητών/-τριών</a:t>
            </a:r>
            <a:r>
              <a:rPr lang="en-US" sz="2400" dirty="0" smtClean="0"/>
              <a:t> </a:t>
            </a:r>
            <a:r>
              <a:rPr lang="en-US" sz="2400" dirty="0" err="1"/>
              <a:t>σε</a:t>
            </a:r>
            <a:r>
              <a:rPr lang="en-US" sz="2400" dirty="0"/>
              <a:t> </a:t>
            </a:r>
            <a:r>
              <a:rPr lang="en-US" sz="2400" dirty="0" err="1"/>
              <a:t>όλους</a:t>
            </a:r>
            <a:r>
              <a:rPr lang="en-US" sz="2400" dirty="0"/>
              <a:t> τους </a:t>
            </a:r>
            <a:r>
              <a:rPr lang="en-US" sz="2400" dirty="0" err="1"/>
              <a:t>τομείς</a:t>
            </a:r>
            <a:r>
              <a:rPr lang="en-US" sz="2400" dirty="0"/>
              <a:t> </a:t>
            </a:r>
            <a:r>
              <a:rPr lang="en-US" sz="2400" dirty="0" err="1"/>
              <a:t>του</a:t>
            </a:r>
            <a:r>
              <a:rPr lang="en-US" sz="2400" dirty="0"/>
              <a:t> </a:t>
            </a:r>
            <a:r>
              <a:rPr lang="en-US" sz="2400" dirty="0" err="1"/>
              <a:t>PERMA</a:t>
            </a:r>
            <a:r>
              <a:rPr lang="en-US" sz="2400" dirty="0"/>
              <a:t>.</a:t>
            </a:r>
            <a:endParaRPr dirty="0"/>
          </a:p>
          <a:p>
            <a:pPr marL="428625" lvl="0" indent="-342900" algn="l" rtl="0">
              <a:lnSpc>
                <a:spcPct val="90000"/>
              </a:lnSpc>
              <a:spcBef>
                <a:spcPts val="1000"/>
              </a:spcBef>
              <a:spcAft>
                <a:spcPts val="0"/>
              </a:spcAft>
              <a:buSzPts val="1800"/>
              <a:buFont typeface="Arial"/>
              <a:buChar char="•"/>
            </a:pPr>
            <a:r>
              <a:rPr lang="en-US" sz="2400" dirty="0" err="1"/>
              <a:t>Βοηθάτε</a:t>
            </a:r>
            <a:r>
              <a:rPr lang="en-US" sz="2400" dirty="0"/>
              <a:t> </a:t>
            </a:r>
            <a:r>
              <a:rPr lang="el-GR" sz="2400" dirty="0" smtClean="0"/>
              <a:t>τους/τις μαθητές/-</a:t>
            </a:r>
            <a:r>
              <a:rPr lang="el-GR" sz="2400" dirty="0" err="1" smtClean="0"/>
              <a:t>τριες</a:t>
            </a:r>
            <a:r>
              <a:rPr lang="en-US" sz="2400" dirty="0" smtClean="0"/>
              <a:t> </a:t>
            </a:r>
            <a:r>
              <a:rPr lang="en-US" sz="2400" dirty="0"/>
              <a:t>να κατα</a:t>
            </a:r>
            <a:r>
              <a:rPr lang="en-US" sz="2400" dirty="0" err="1"/>
              <a:t>νοήσουν</a:t>
            </a:r>
            <a:r>
              <a:rPr lang="en-US" sz="2400" dirty="0"/>
              <a:t> τα </a:t>
            </a:r>
            <a:r>
              <a:rPr lang="en-US" sz="2400" dirty="0" err="1"/>
              <a:t>συν</a:t>
            </a:r>
            <a:r>
              <a:rPr lang="en-US" sz="2400" dirty="0"/>
              <a:t>αισθήματά τους, να παραμείνουν </a:t>
            </a:r>
            <a:r>
              <a:rPr lang="en-US" sz="2400" dirty="0" smtClean="0"/>
              <a:t>συγκεντρωμένοι</a:t>
            </a:r>
            <a:r>
              <a:rPr lang="el-GR" sz="2400" dirty="0" smtClean="0"/>
              <a:t>/-</a:t>
            </a:r>
            <a:r>
              <a:rPr lang="el-GR" sz="2400" dirty="0" err="1" smtClean="0"/>
              <a:t>νες</a:t>
            </a:r>
            <a:r>
              <a:rPr lang="en-US" sz="2400" dirty="0" smtClean="0"/>
              <a:t>, </a:t>
            </a:r>
            <a:r>
              <a:rPr lang="en-US" sz="2400" dirty="0"/>
              <a:t>να χτίσουν υγιείς σχέσεις, να χρησιμοποιούν την τεχνολογία </a:t>
            </a:r>
            <a:r>
              <a:rPr lang="el-GR" sz="2400" dirty="0" smtClean="0"/>
              <a:t>συνειδητά </a:t>
            </a:r>
            <a:r>
              <a:rPr lang="en-US" sz="2400" dirty="0" smtClean="0"/>
              <a:t>και </a:t>
            </a:r>
            <a:r>
              <a:rPr lang="en-US" sz="2400" dirty="0"/>
              <a:t>να αναγνωρίζουν την πρόοδό τους.</a:t>
            </a:r>
            <a:endParaRPr dirty="0"/>
          </a:p>
          <a:p>
            <a:pPr marL="428625" lvl="0" indent="-342900" algn="l" rtl="0">
              <a:lnSpc>
                <a:spcPct val="90000"/>
              </a:lnSpc>
              <a:spcBef>
                <a:spcPts val="1000"/>
              </a:spcBef>
              <a:spcAft>
                <a:spcPts val="0"/>
              </a:spcAft>
              <a:buSzPts val="1800"/>
              <a:buFont typeface="Arial"/>
              <a:buChar char="•"/>
            </a:pPr>
            <a:r>
              <a:rPr lang="en-US" sz="2400" dirty="0" err="1"/>
              <a:t>Αυτή</a:t>
            </a:r>
            <a:r>
              <a:rPr lang="en-US" sz="2400" dirty="0"/>
              <a:t> η π</a:t>
            </a:r>
            <a:r>
              <a:rPr lang="en-US" sz="2400" dirty="0" err="1"/>
              <a:t>ροσέγγιση</a:t>
            </a:r>
            <a:r>
              <a:rPr lang="en-US" sz="2400" dirty="0"/>
              <a:t> </a:t>
            </a:r>
            <a:r>
              <a:rPr lang="en-US" sz="2400" dirty="0" err="1"/>
              <a:t>δημιουργεί</a:t>
            </a:r>
            <a:r>
              <a:rPr lang="en-US" sz="2400" dirty="0"/>
              <a:t> π</a:t>
            </a:r>
            <a:r>
              <a:rPr lang="en-US" sz="2400" dirty="0" err="1"/>
              <a:t>ιο</a:t>
            </a:r>
            <a:r>
              <a:rPr lang="en-US" sz="2400" dirty="0"/>
              <a:t> </a:t>
            </a:r>
            <a:r>
              <a:rPr lang="en-US" sz="2400" dirty="0" err="1"/>
              <a:t>υγιείς</a:t>
            </a:r>
            <a:r>
              <a:rPr lang="en-US" sz="2400" dirty="0"/>
              <a:t> </a:t>
            </a:r>
            <a:r>
              <a:rPr lang="en-US" sz="2400" dirty="0" err="1"/>
              <a:t>ψηφι</a:t>
            </a:r>
            <a:r>
              <a:rPr lang="en-US" sz="2400" dirty="0"/>
              <a:t>ακές συνήθειες, ισχυρότερες ρουτίνες μάθησης και ένα πιο υποστηρικτικό κλίμα στην τάξη.</a:t>
            </a:r>
            <a:endParaRPr dirty="0"/>
          </a:p>
          <a:p>
            <a:pPr marL="428625" lvl="0" indent="-342900" algn="l" rtl="0">
              <a:lnSpc>
                <a:spcPct val="90000"/>
              </a:lnSpc>
              <a:spcBef>
                <a:spcPts val="1000"/>
              </a:spcBef>
              <a:spcAft>
                <a:spcPts val="0"/>
              </a:spcAft>
              <a:buSzPts val="1800"/>
              <a:buFont typeface="Arial"/>
              <a:buChar char="•"/>
            </a:pPr>
            <a:r>
              <a:rPr lang="el-GR" sz="2400" dirty="0" smtClean="0"/>
              <a:t>Πλέον,</a:t>
            </a:r>
            <a:r>
              <a:rPr lang="en-US" sz="2400" dirty="0" smtClean="0"/>
              <a:t> </a:t>
            </a:r>
            <a:r>
              <a:rPr lang="en-US" sz="2400" dirty="0"/>
              <a:t>διαθέτετε ένα πλήρες σύνολο εργαλείων για να καθοδηγήσετε </a:t>
            </a:r>
            <a:r>
              <a:rPr lang="el-GR" sz="2400" dirty="0" smtClean="0"/>
              <a:t>τους/τις μαθητές/-</a:t>
            </a:r>
            <a:r>
              <a:rPr lang="el-GR" sz="2400" dirty="0" err="1" smtClean="0"/>
              <a:t>τριές</a:t>
            </a:r>
            <a:r>
              <a:rPr lang="en-US" sz="2400" dirty="0" smtClean="0"/>
              <a:t> </a:t>
            </a:r>
            <a:r>
              <a:rPr lang="en-US" sz="2400" dirty="0"/>
              <a:t>σας προς μια ισορροπημένη, σκόπιμη και </a:t>
            </a:r>
            <a:r>
              <a:rPr lang="el-GR" sz="2400" dirty="0" smtClean="0"/>
              <a:t>γεμάτη </a:t>
            </a:r>
            <a:r>
              <a:rPr lang="en-US" sz="2400" dirty="0" smtClean="0"/>
              <a:t>α</a:t>
            </a:r>
            <a:r>
              <a:rPr lang="en-US" sz="2400" dirty="0" err="1" smtClean="0"/>
              <a:t>υτο</a:t>
            </a:r>
            <a:r>
              <a:rPr lang="en-US" sz="2400" dirty="0" smtClean="0"/>
              <a:t>πεποίθηση </a:t>
            </a:r>
            <a:r>
              <a:rPr lang="en-US" sz="2400" dirty="0"/>
              <a:t>ψηφιακή χρήση.</a:t>
            </a:r>
            <a:endParaRPr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4266693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Κλείσιμο</a:t>
            </a:r>
            <a:r>
              <a:rPr lang="en-US" sz="2800" b="1" dirty="0"/>
              <a:t> </a:t>
            </a:r>
            <a:r>
              <a:rPr lang="en-US" sz="2800" b="1" dirty="0" err="1"/>
              <a:t>Ενότητ</a:t>
            </a:r>
            <a:r>
              <a:rPr lang="en-US" sz="2800" b="1" dirty="0"/>
              <a:t>ας 2: Ενίσχυση της </a:t>
            </a:r>
            <a:r>
              <a:rPr lang="el-GR" sz="2800" b="1" dirty="0" smtClean="0"/>
              <a:t>Ψ</a:t>
            </a:r>
            <a:r>
              <a:rPr lang="en-US" sz="2800" b="1" dirty="0" err="1" smtClean="0"/>
              <a:t>ηφι</a:t>
            </a:r>
            <a:r>
              <a:rPr lang="en-US" sz="2800" b="1" dirty="0" smtClean="0"/>
              <a:t>ακής </a:t>
            </a:r>
            <a:r>
              <a:rPr lang="el-GR" sz="2800" b="1" dirty="0"/>
              <a:t>Ε</a:t>
            </a:r>
            <a:r>
              <a:rPr lang="en-US" sz="2800" b="1" dirty="0" err="1" smtClean="0"/>
              <a:t>υημερί</a:t>
            </a:r>
            <a:r>
              <a:rPr lang="en-US" sz="2800" b="1" dirty="0" smtClean="0"/>
              <a:t>ας </a:t>
            </a:r>
            <a:r>
              <a:rPr lang="en-US" sz="2800" b="1" dirty="0"/>
              <a:t>στα </a:t>
            </a:r>
            <a:r>
              <a:rPr lang="el-GR" sz="2800" b="1" dirty="0" smtClean="0"/>
              <a:t>Σ</a:t>
            </a:r>
            <a:r>
              <a:rPr lang="en-US" sz="2800" b="1" dirty="0" err="1" smtClean="0"/>
              <a:t>χολεί</a:t>
            </a:r>
            <a:r>
              <a:rPr lang="en-US" sz="2800" b="1" dirty="0" smtClean="0"/>
              <a:t>α</a:t>
            </a:r>
            <a:endParaRPr sz="2800" dirty="0"/>
          </a:p>
        </p:txBody>
      </p:sp>
      <p:sp>
        <p:nvSpPr>
          <p:cNvPr id="630" name="Google Shape;630;p9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85725" lvl="0" indent="-12700" algn="l" rtl="0">
              <a:lnSpc>
                <a:spcPct val="90000"/>
              </a:lnSpc>
              <a:spcBef>
                <a:spcPts val="1000"/>
              </a:spcBef>
              <a:spcAft>
                <a:spcPts val="0"/>
              </a:spcAft>
              <a:buSzPts val="1800"/>
              <a:buNone/>
            </a:pPr>
            <a:r>
              <a:rPr lang="en-US" sz="2200" b="1" dirty="0" err="1" smtClean="0"/>
              <a:t>Αυτ</a:t>
            </a:r>
            <a:r>
              <a:rPr lang="el-GR" sz="2200" b="1" dirty="0" smtClean="0"/>
              <a:t>ή</a:t>
            </a:r>
            <a:r>
              <a:rPr lang="en-US" sz="2200" b="1" dirty="0" smtClean="0"/>
              <a:t> </a:t>
            </a:r>
            <a:r>
              <a:rPr lang="el-GR" sz="2200" b="1" dirty="0" smtClean="0"/>
              <a:t>η Ενότητα </a:t>
            </a:r>
            <a:r>
              <a:rPr lang="en-US" sz="2200" b="1" dirty="0" smtClean="0"/>
              <a:t>σας </a:t>
            </a:r>
            <a:r>
              <a:rPr lang="en-US" sz="2200" b="1" dirty="0"/>
              <a:t>βοήθησε:</a:t>
            </a:r>
            <a:endParaRPr sz="2200" dirty="0"/>
          </a:p>
          <a:p>
            <a:pPr marL="85725" lvl="0" indent="-12700" algn="l" rtl="0">
              <a:lnSpc>
                <a:spcPct val="90000"/>
              </a:lnSpc>
              <a:spcBef>
                <a:spcPts val="1000"/>
              </a:spcBef>
              <a:spcAft>
                <a:spcPts val="0"/>
              </a:spcAft>
              <a:buSzPts val="1800"/>
              <a:buNone/>
            </a:pPr>
            <a:r>
              <a:rPr lang="en-US" sz="2200" dirty="0"/>
              <a:t>• </a:t>
            </a:r>
            <a:r>
              <a:rPr lang="el-GR" sz="2200" dirty="0" smtClean="0"/>
              <a:t>Να κ</a:t>
            </a:r>
            <a:r>
              <a:rPr lang="en-US" sz="2200" dirty="0" smtClean="0"/>
              <a:t>ατα</a:t>
            </a:r>
            <a:r>
              <a:rPr lang="en-US" sz="2200" dirty="0" err="1" smtClean="0"/>
              <a:t>νοήσετε</a:t>
            </a:r>
            <a:r>
              <a:rPr lang="en-US" sz="2200" dirty="0" smtClean="0"/>
              <a:t> </a:t>
            </a:r>
            <a:r>
              <a:rPr lang="en-US" sz="2200" dirty="0"/>
              <a:t>τα </a:t>
            </a:r>
            <a:r>
              <a:rPr lang="en-US" sz="2200" dirty="0" err="1"/>
              <a:t>ψηφι</a:t>
            </a:r>
            <a:r>
              <a:rPr lang="en-US" sz="2200" dirty="0"/>
              <a:t>ακά όρια για εκπαιδευτικούς και </a:t>
            </a:r>
            <a:r>
              <a:rPr lang="el-GR" sz="2200" dirty="0" smtClean="0"/>
              <a:t>μαθητές/-</a:t>
            </a:r>
            <a:r>
              <a:rPr lang="el-GR" sz="2200" dirty="0" err="1" smtClean="0"/>
              <a:t>τριες</a:t>
            </a:r>
            <a:r>
              <a:rPr lang="el-GR" sz="2200" dirty="0" smtClean="0"/>
              <a:t>.</a:t>
            </a:r>
            <a:r>
              <a:rPr lang="en-US" sz="2200" dirty="0"/>
              <a:t/>
            </a:r>
            <a:br>
              <a:rPr lang="en-US" sz="2200" dirty="0"/>
            </a:br>
            <a:r>
              <a:rPr lang="en-US" sz="2200" dirty="0"/>
              <a:t>• </a:t>
            </a:r>
            <a:r>
              <a:rPr lang="el-GR" sz="2200" dirty="0" smtClean="0"/>
              <a:t>Να χ</a:t>
            </a:r>
            <a:r>
              <a:rPr lang="en-US" sz="2200" dirty="0" err="1" smtClean="0"/>
              <a:t>ρησιμο</a:t>
            </a:r>
            <a:r>
              <a:rPr lang="en-US" sz="2200" dirty="0" smtClean="0"/>
              <a:t>ποιήσετε </a:t>
            </a:r>
            <a:r>
              <a:rPr lang="en-US" sz="2200" dirty="0"/>
              <a:t>τον αναστοχασμό για να καθοδηγήσετε πιο υγιείς ψηφιακές </a:t>
            </a:r>
            <a:r>
              <a:rPr lang="en-US" sz="2200" dirty="0" smtClean="0"/>
              <a:t>συνήθειες</a:t>
            </a:r>
            <a:r>
              <a:rPr lang="el-GR" sz="2200" dirty="0" smtClean="0"/>
              <a:t>.</a:t>
            </a:r>
            <a:r>
              <a:rPr lang="en-US" sz="2200" dirty="0"/>
              <a:t/>
            </a:r>
            <a:br>
              <a:rPr lang="en-US" sz="2200" dirty="0"/>
            </a:br>
            <a:r>
              <a:rPr lang="en-US" sz="2200" dirty="0"/>
              <a:t>• Να αξιολογήσετε την ψηφιακή ευημερία των </a:t>
            </a:r>
            <a:r>
              <a:rPr lang="el-GR" sz="2200" dirty="0" smtClean="0"/>
              <a:t>μαθητών/-τριών</a:t>
            </a:r>
            <a:r>
              <a:rPr lang="en-US" sz="2200" dirty="0" smtClean="0"/>
              <a:t> </a:t>
            </a:r>
            <a:r>
              <a:rPr lang="en-US" sz="2200" dirty="0" err="1"/>
              <a:t>μέσω</a:t>
            </a:r>
            <a:r>
              <a:rPr lang="en-US" sz="2200" dirty="0"/>
              <a:t> </a:t>
            </a:r>
            <a:r>
              <a:rPr lang="en-US" sz="2200" dirty="0" err="1"/>
              <a:t>του</a:t>
            </a:r>
            <a:r>
              <a:rPr lang="en-US" sz="2200" dirty="0"/>
              <a:t> </a:t>
            </a:r>
            <a:r>
              <a:rPr lang="el-GR" sz="2200" dirty="0" smtClean="0"/>
              <a:t>Π</a:t>
            </a:r>
            <a:r>
              <a:rPr lang="en-US" sz="2200" dirty="0" smtClean="0"/>
              <a:t>λα</a:t>
            </a:r>
            <a:r>
              <a:rPr lang="en-US" sz="2200" dirty="0" err="1" smtClean="0"/>
              <a:t>ισίου</a:t>
            </a:r>
            <a:r>
              <a:rPr lang="en-US" sz="2200" dirty="0" smtClean="0"/>
              <a:t> </a:t>
            </a:r>
            <a:r>
              <a:rPr lang="en-US" sz="2200" dirty="0" err="1" smtClean="0"/>
              <a:t>PERMA</a:t>
            </a:r>
            <a:r>
              <a:rPr lang="el-GR" sz="2200" dirty="0" smtClean="0"/>
              <a:t>.</a:t>
            </a:r>
            <a:r>
              <a:rPr lang="en-US" sz="2200" dirty="0"/>
              <a:t/>
            </a:r>
            <a:br>
              <a:rPr lang="en-US" sz="2200" dirty="0"/>
            </a:br>
            <a:r>
              <a:rPr lang="en-US" sz="2200" dirty="0"/>
              <a:t>• Να </a:t>
            </a:r>
            <a:r>
              <a:rPr lang="en-US" sz="2200" dirty="0" err="1"/>
              <a:t>δημιουργήσετε</a:t>
            </a:r>
            <a:r>
              <a:rPr lang="en-US" sz="2200" dirty="0"/>
              <a:t> από </a:t>
            </a:r>
            <a:r>
              <a:rPr lang="en-US" sz="2200" dirty="0" err="1"/>
              <a:t>κοινού</a:t>
            </a:r>
            <a:r>
              <a:rPr lang="en-US" sz="2200" dirty="0"/>
              <a:t> </a:t>
            </a:r>
            <a:r>
              <a:rPr lang="en-US" sz="2200" dirty="0" err="1"/>
              <a:t>ψηφι</a:t>
            </a:r>
            <a:r>
              <a:rPr lang="en-US" sz="2200" dirty="0"/>
              <a:t>ακά όρια και ρουτίνες στην </a:t>
            </a:r>
            <a:r>
              <a:rPr lang="en-US" sz="2200" dirty="0" smtClean="0"/>
              <a:t>τάξη</a:t>
            </a:r>
            <a:r>
              <a:rPr lang="el-GR" sz="2200" dirty="0" smtClean="0"/>
              <a:t>.</a:t>
            </a:r>
            <a:r>
              <a:rPr lang="en-US" sz="2200" dirty="0"/>
              <a:t/>
            </a:r>
            <a:br>
              <a:rPr lang="en-US" sz="2200" dirty="0"/>
            </a:br>
            <a:r>
              <a:rPr lang="en-US" sz="2200" dirty="0"/>
              <a:t>• </a:t>
            </a:r>
            <a:r>
              <a:rPr lang="el-GR" sz="2200" dirty="0" smtClean="0"/>
              <a:t>Να ε</a:t>
            </a:r>
            <a:r>
              <a:rPr lang="en-US" sz="2200" dirty="0" smtClean="0"/>
              <a:t>φα</a:t>
            </a:r>
            <a:r>
              <a:rPr lang="en-US" sz="2200" dirty="0" err="1" smtClean="0"/>
              <a:t>ρμόσετε</a:t>
            </a:r>
            <a:r>
              <a:rPr lang="en-US" sz="2200" dirty="0" smtClean="0"/>
              <a:t> </a:t>
            </a:r>
            <a:r>
              <a:rPr lang="en-US" sz="2200" dirty="0"/>
              <a:t>στοχευμένες δραστηριότητες βασισμένες στο PERMA σε όλους τους </a:t>
            </a:r>
            <a:r>
              <a:rPr lang="en-US" sz="2200" dirty="0" smtClean="0"/>
              <a:t>τομείς</a:t>
            </a:r>
            <a:r>
              <a:rPr lang="el-GR" sz="2200" dirty="0" smtClean="0"/>
              <a:t>.</a:t>
            </a:r>
            <a:r>
              <a:rPr lang="en-US" sz="2200" dirty="0"/>
              <a:t/>
            </a:r>
            <a:br>
              <a:rPr lang="en-US" sz="2200" dirty="0"/>
            </a:br>
            <a:r>
              <a:rPr lang="en-US" sz="2200" dirty="0"/>
              <a:t>• </a:t>
            </a:r>
            <a:r>
              <a:rPr lang="el-GR" sz="2200" dirty="0" smtClean="0"/>
              <a:t>Να χ</a:t>
            </a:r>
            <a:r>
              <a:rPr lang="en-US" sz="2200" dirty="0" err="1" smtClean="0"/>
              <a:t>ρησιμο</a:t>
            </a:r>
            <a:r>
              <a:rPr lang="en-US" sz="2200" dirty="0" smtClean="0"/>
              <a:t>ποιήσ</a:t>
            </a:r>
            <a:r>
              <a:rPr lang="el-GR" sz="2200" dirty="0" smtClean="0"/>
              <a:t>ε</a:t>
            </a:r>
            <a:r>
              <a:rPr lang="en-US" sz="2200" dirty="0" err="1" smtClean="0"/>
              <a:t>τε</a:t>
            </a:r>
            <a:r>
              <a:rPr lang="en-US" sz="2200" dirty="0" smtClean="0"/>
              <a:t> </a:t>
            </a:r>
            <a:r>
              <a:rPr lang="en-US" sz="2200" dirty="0"/>
              <a:t>το Classroom Compass για να μετατρέψετε τις γνώσεις σε </a:t>
            </a:r>
            <a:r>
              <a:rPr lang="en-US" sz="2200" dirty="0" smtClean="0"/>
              <a:t>δράση</a:t>
            </a:r>
            <a:r>
              <a:rPr lang="el-GR" sz="2200" dirty="0" smtClean="0"/>
              <a:t>.</a:t>
            </a:r>
            <a:endParaRPr sz="2200" dirty="0"/>
          </a:p>
          <a:p>
            <a:pPr marL="85725" lvl="0" indent="-12700" algn="l" rtl="0">
              <a:lnSpc>
                <a:spcPct val="90000"/>
              </a:lnSpc>
              <a:spcBef>
                <a:spcPts val="1000"/>
              </a:spcBef>
              <a:spcAft>
                <a:spcPts val="0"/>
              </a:spcAft>
              <a:buSzPts val="1800"/>
              <a:buNone/>
            </a:pPr>
            <a:r>
              <a:rPr lang="en-US" sz="2200" b="1" dirty="0" err="1" smtClean="0"/>
              <a:t>Με</a:t>
            </a:r>
            <a:r>
              <a:rPr lang="el-GR" sz="2200" b="1" dirty="0" err="1" smtClean="0"/>
              <a:t>τά</a:t>
            </a:r>
            <a:r>
              <a:rPr lang="en-US" sz="2200" b="1" dirty="0" smtClean="0"/>
              <a:t> </a:t>
            </a:r>
            <a:r>
              <a:rPr lang="en-US" sz="2200" b="1" dirty="0" err="1"/>
              <a:t>την</a:t>
            </a:r>
            <a:r>
              <a:rPr lang="en-US" sz="2200" b="1" dirty="0"/>
              <a:t> </a:t>
            </a:r>
            <a:r>
              <a:rPr lang="en-US" sz="2200" b="1" dirty="0" err="1"/>
              <a:t>ολοκλήρωση</a:t>
            </a:r>
            <a:r>
              <a:rPr lang="en-US" sz="2200" b="1" dirty="0"/>
              <a:t> </a:t>
            </a:r>
            <a:r>
              <a:rPr lang="el-GR" sz="2200" b="1" dirty="0" smtClean="0"/>
              <a:t>του Κεφαλαίου </a:t>
            </a:r>
            <a:r>
              <a:rPr lang="en-US" sz="2200" b="1" dirty="0" smtClean="0"/>
              <a:t>2.4</a:t>
            </a:r>
            <a:r>
              <a:rPr lang="en-US" sz="2200" b="1" dirty="0"/>
              <a:t>, </a:t>
            </a:r>
            <a:r>
              <a:rPr lang="en-US" sz="2200" b="1" dirty="0" err="1"/>
              <a:t>έχετε</a:t>
            </a:r>
            <a:r>
              <a:rPr lang="en-US" sz="2200" b="1" dirty="0"/>
              <a:t> </a:t>
            </a:r>
            <a:r>
              <a:rPr lang="el-GR" sz="2200" b="1" dirty="0" smtClean="0"/>
              <a:t>πλέον στη διάθεσή σας</a:t>
            </a:r>
            <a:r>
              <a:rPr lang="en-US" sz="2200" b="1" dirty="0" smtClean="0"/>
              <a:t>:</a:t>
            </a:r>
            <a:r>
              <a:rPr lang="en-US" sz="2200" dirty="0"/>
              <a:t/>
            </a:r>
            <a:br>
              <a:rPr lang="en-US" sz="2200" dirty="0"/>
            </a:br>
            <a:r>
              <a:rPr lang="en-US" sz="2200" dirty="0"/>
              <a:t>• Ένα πλήρες σύνολο εργαλείων για τον εντοπισμό, την αντιμετώπιση και τη βελτίωση της ψηφιακής </a:t>
            </a:r>
            <a:r>
              <a:rPr lang="en-US" sz="2200" dirty="0" smtClean="0"/>
              <a:t>ευημερίας</a:t>
            </a:r>
            <a:r>
              <a:rPr lang="el-GR" sz="2200" dirty="0" smtClean="0"/>
              <a:t>.</a:t>
            </a:r>
            <a:r>
              <a:rPr lang="en-US" sz="2200" dirty="0"/>
              <a:t/>
            </a:r>
            <a:br>
              <a:rPr lang="en-US" sz="2200" dirty="0"/>
            </a:br>
            <a:r>
              <a:rPr lang="en-US" sz="2200" dirty="0"/>
              <a:t>• Στρατηγικές που υποστηρίζουν </a:t>
            </a:r>
            <a:r>
              <a:rPr lang="en-US" sz="2200" dirty="0" smtClean="0"/>
              <a:t>τη </a:t>
            </a:r>
            <a:r>
              <a:rPr lang="en-US" sz="2200" dirty="0"/>
              <a:t>συναισθηματική, γνωστική και κοινωνική </a:t>
            </a:r>
            <a:r>
              <a:rPr lang="en-US" sz="2200" dirty="0" smtClean="0"/>
              <a:t>ανάπτυξη</a:t>
            </a:r>
            <a:r>
              <a:rPr lang="el-GR" sz="2200" dirty="0" smtClean="0"/>
              <a:t>.</a:t>
            </a:r>
            <a:r>
              <a:rPr lang="en-US" sz="2200" dirty="0"/>
              <a:t/>
            </a:r>
            <a:br>
              <a:rPr lang="en-US" sz="2200" dirty="0"/>
            </a:br>
            <a:r>
              <a:rPr lang="en-US" sz="2200" dirty="0"/>
              <a:t>• Πρακτικές δραστηριότητες για την τάξη, έτοιμες για </a:t>
            </a:r>
            <a:r>
              <a:rPr lang="el-GR" sz="2200" dirty="0" smtClean="0"/>
              <a:t>υλοποίηση</a:t>
            </a:r>
            <a:r>
              <a:rPr lang="el-GR" sz="2200" dirty="0" smtClean="0"/>
              <a:t>.</a:t>
            </a:r>
            <a:r>
              <a:rPr lang="en-US" sz="2200" dirty="0"/>
              <a:t/>
            </a:r>
            <a:br>
              <a:rPr lang="en-US" sz="2200" dirty="0"/>
            </a:br>
            <a:r>
              <a:rPr lang="en-US" sz="2200" dirty="0"/>
              <a:t>• Μια βάση για τη δημιουργία μιας πιο υγιούς ψηφιακής κουλτούρας σε όλο το σχολείο </a:t>
            </a:r>
            <a:r>
              <a:rPr lang="en-US" sz="2200" dirty="0" smtClean="0"/>
              <a:t>σας</a:t>
            </a:r>
            <a:r>
              <a:rPr lang="el-GR" sz="2200" dirty="0" smtClean="0"/>
              <a:t>.</a:t>
            </a:r>
            <a:endParaRPr sz="2200" dirty="0"/>
          </a:p>
          <a:p>
            <a:pPr marL="457200" marR="0" lvl="0" indent="-228600" algn="l" rtl="0">
              <a:lnSpc>
                <a:spcPct val="90000"/>
              </a:lnSpc>
              <a:spcBef>
                <a:spcPts val="1000"/>
              </a:spcBef>
              <a:spcAft>
                <a:spcPts val="0"/>
              </a:spcAft>
              <a:buClr>
                <a:schemeClr val="dk1"/>
              </a:buClr>
              <a:buSzPts val="1800"/>
              <a:buFont typeface="Arial"/>
              <a:buNone/>
            </a:pPr>
            <a:endParaRPr dirty="0"/>
          </a:p>
        </p:txBody>
      </p:sp>
    </p:spTree>
    <p:extLst>
      <p:ext uri="{BB962C8B-B14F-4D97-AF65-F5344CB8AC3E}">
        <p14:creationId xmlns:p14="http://schemas.microsoft.com/office/powerpoint/2010/main" val="1332671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8"/>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u="sng">
                <a:solidFill>
                  <a:schemeClr val="hlink"/>
                </a:solidFill>
                <a:hlinkClick r:id="rId3"/>
              </a:rPr>
              <a:t>https://perma-digital.eu/</a:t>
            </a:r>
            <a:endParaRPr/>
          </a:p>
        </p:txBody>
      </p:sp>
    </p:spTree>
    <p:extLst>
      <p:ext uri="{BB962C8B-B14F-4D97-AF65-F5344CB8AC3E}">
        <p14:creationId xmlns:p14="http://schemas.microsoft.com/office/powerpoint/2010/main" val="52311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Δείκτης</a:t>
            </a:r>
            <a:r>
              <a:rPr lang="en-US" sz="2800" b="1" dirty="0"/>
              <a:t> </a:t>
            </a:r>
            <a:r>
              <a:rPr lang="el-GR" sz="2800" b="1" dirty="0"/>
              <a:t>Ψ</a:t>
            </a:r>
            <a:r>
              <a:rPr lang="en-US" sz="2800" b="1" dirty="0" err="1" smtClean="0"/>
              <a:t>ηφι</a:t>
            </a:r>
            <a:r>
              <a:rPr lang="en-US" sz="2800" b="1" dirty="0" smtClean="0"/>
              <a:t>ακής </a:t>
            </a:r>
            <a:r>
              <a:rPr lang="el-GR" sz="2800" b="1" dirty="0"/>
              <a:t>Ε</a:t>
            </a:r>
            <a:r>
              <a:rPr lang="en-US" sz="2800" b="1" dirty="0" err="1" smtClean="0"/>
              <a:t>υημερί</a:t>
            </a:r>
            <a:r>
              <a:rPr lang="en-US" sz="2800" b="1" dirty="0" smtClean="0"/>
              <a:t>ας </a:t>
            </a:r>
            <a:r>
              <a:rPr lang="en-US" sz="2800" b="1" dirty="0"/>
              <a:t>PERMA</a:t>
            </a:r>
            <a:endParaRPr dirty="0"/>
          </a:p>
        </p:txBody>
      </p:sp>
      <p:sp>
        <p:nvSpPr>
          <p:cNvPr id="95" name="Google Shape;95;p24"/>
          <p:cNvSpPr txBox="1">
            <a:spLocks noGrp="1"/>
          </p:cNvSpPr>
          <p:nvPr>
            <p:ph type="body" idx="2"/>
          </p:nvPr>
        </p:nvSpPr>
        <p:spPr>
          <a:xfrm>
            <a:off x="0" y="797521"/>
            <a:ext cx="11944350" cy="578880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lang="en-US" sz="2400" dirty="0"/>
              <a:t/>
            </a:r>
            <a:br>
              <a:rPr lang="en-US" sz="2400" dirty="0"/>
            </a:br>
            <a:r>
              <a:rPr lang="en-US" sz="2400" dirty="0"/>
              <a:t>• Η </a:t>
            </a:r>
            <a:r>
              <a:rPr lang="en-US" sz="2400" dirty="0" err="1"/>
              <a:t>ψηφι</a:t>
            </a:r>
            <a:r>
              <a:rPr lang="en-US" sz="2400" dirty="0"/>
              <a:t>ακή ευημερία αποτελεί βασικό στοιχείο της συνολικής ευημερίας των εκπαιδευτικών.</a:t>
            </a:r>
            <a:br>
              <a:rPr lang="en-US" sz="2400" dirty="0"/>
            </a:br>
            <a:r>
              <a:rPr lang="en-US" sz="2400" dirty="0"/>
              <a:t>• Η ανα</a:t>
            </a:r>
            <a:r>
              <a:rPr lang="en-US" sz="2400" dirty="0" err="1"/>
              <a:t>στοχ</a:t>
            </a:r>
            <a:r>
              <a:rPr lang="en-US" sz="2400" dirty="0"/>
              <a:t>αστική προσέγγιση της απόδοσης, των επιτευγμάτων και της ικανοποίησης συμβάλλει στη θετική ευημερία στην εργασία.</a:t>
            </a:r>
            <a:br>
              <a:rPr lang="en-US" sz="2400" dirty="0"/>
            </a:br>
            <a:r>
              <a:rPr lang="en-US" sz="2400" dirty="0"/>
              <a:t>• </a:t>
            </a:r>
            <a:r>
              <a:rPr lang="en-US" sz="2400" dirty="0" err="1"/>
              <a:t>Έρευνες</a:t>
            </a:r>
            <a:r>
              <a:rPr lang="en-US" sz="2400" dirty="0"/>
              <a:t> </a:t>
            </a:r>
            <a:r>
              <a:rPr lang="en-US" sz="2400" dirty="0" err="1"/>
              <a:t>δείχνουν</a:t>
            </a:r>
            <a:r>
              <a:rPr lang="en-US" sz="2400" dirty="0"/>
              <a:t> ότι </a:t>
            </a:r>
            <a:r>
              <a:rPr lang="en-US" sz="2400" dirty="0" err="1"/>
              <a:t>οι</a:t>
            </a:r>
            <a:r>
              <a:rPr lang="en-US" sz="2400" dirty="0"/>
              <a:t> </a:t>
            </a:r>
            <a:r>
              <a:rPr lang="en-US" sz="2400" dirty="0" err="1"/>
              <a:t>εκ</a:t>
            </a:r>
            <a:r>
              <a:rPr lang="en-US" sz="2400" dirty="0"/>
              <a:t>παιδευτικοί που αναστοχάζονται σκόπιμα τις ψηφιακές πρακτικές βιώνουν καλύτερη επαγγελματική ευημερία (Passey, </a:t>
            </a:r>
            <a:r>
              <a:rPr lang="en-US" sz="2400" dirty="0" smtClean="0"/>
              <a:t>2021</a:t>
            </a:r>
            <a:r>
              <a:rPr lang="en-US" sz="2400" dirty="0" smtClean="0">
                <a:latin typeface="Arial" panose="020B0604020202020204" pitchFamily="34" charset="0"/>
                <a:cs typeface="Arial" panose="020B0604020202020204" pitchFamily="34" charset="0"/>
              </a:rPr>
              <a:t>·</a:t>
            </a:r>
            <a:r>
              <a:rPr lang="en-US" sz="2400" dirty="0" smtClean="0"/>
              <a:t> </a:t>
            </a:r>
            <a:r>
              <a:rPr lang="en-US" sz="2400" dirty="0"/>
              <a:t>Cigala et al., 2019).</a:t>
            </a:r>
            <a:endParaRPr dirty="0"/>
          </a:p>
          <a:p>
            <a:pPr marL="457200" marR="0" lvl="0" indent="-228600" algn="l" rtl="0">
              <a:lnSpc>
                <a:spcPct val="90000"/>
              </a:lnSpc>
              <a:spcBef>
                <a:spcPts val="1000"/>
              </a:spcBef>
              <a:spcAft>
                <a:spcPts val="0"/>
              </a:spcAft>
              <a:buClr>
                <a:schemeClr val="dk2"/>
              </a:buClr>
              <a:buSzPts val="1800"/>
              <a:buFont typeface="Arial"/>
              <a:buNone/>
            </a:pPr>
            <a:endParaRPr sz="2400" dirty="0"/>
          </a:p>
          <a:p>
            <a:pPr marL="457200" marR="0" lvl="0" indent="-228600" algn="l" rtl="0">
              <a:lnSpc>
                <a:spcPct val="90000"/>
              </a:lnSpc>
              <a:spcBef>
                <a:spcPts val="1000"/>
              </a:spcBef>
              <a:spcAft>
                <a:spcPts val="0"/>
              </a:spcAft>
              <a:buClr>
                <a:schemeClr val="dk2"/>
              </a:buClr>
              <a:buSzPts val="1800"/>
              <a:buFont typeface="Arial"/>
              <a:buNone/>
            </a:pPr>
            <a:r>
              <a:rPr lang="en-US" sz="2400" b="1" dirty="0"/>
              <a:t>Τι π</a:t>
            </a:r>
            <a:r>
              <a:rPr lang="en-US" sz="2400" b="1" dirty="0" err="1"/>
              <a:t>ροσφέρει</a:t>
            </a:r>
            <a:r>
              <a:rPr lang="en-US" sz="2400" b="1" dirty="0"/>
              <a:t> ο </a:t>
            </a:r>
            <a:r>
              <a:rPr lang="el-GR" sz="2400" b="1" dirty="0" smtClean="0"/>
              <a:t>Δ</a:t>
            </a:r>
            <a:r>
              <a:rPr lang="en-US" sz="2400" b="1" dirty="0" err="1" smtClean="0"/>
              <a:t>είκτης</a:t>
            </a:r>
            <a:r>
              <a:rPr lang="el-GR" sz="2400" b="1" dirty="0" smtClean="0"/>
              <a:t>:</a:t>
            </a:r>
            <a:r>
              <a:rPr lang="en-US" sz="2400" dirty="0"/>
              <a:t/>
            </a:r>
            <a:br>
              <a:rPr lang="en-US" sz="2400" dirty="0"/>
            </a:br>
            <a:r>
              <a:rPr lang="en-US" sz="2400" dirty="0"/>
              <a:t>• </a:t>
            </a:r>
            <a:r>
              <a:rPr lang="en-US" sz="2400" dirty="0" err="1"/>
              <a:t>Μι</a:t>
            </a:r>
            <a:r>
              <a:rPr lang="en-US" sz="2400" dirty="0"/>
              <a:t>α σαφή εικόνα του πώς αισθάνεστε σχετικά με την ψηφιακή σας απόδοση και ικανοποίηση.</a:t>
            </a:r>
            <a:br>
              <a:rPr lang="en-US" sz="2400" dirty="0"/>
            </a:br>
            <a:r>
              <a:rPr lang="en-US" sz="2400" dirty="0"/>
              <a:t>• </a:t>
            </a:r>
            <a:r>
              <a:rPr lang="en-US" sz="2400" dirty="0" err="1"/>
              <a:t>Ενημέρωση</a:t>
            </a:r>
            <a:r>
              <a:rPr lang="en-US" sz="2400" dirty="0"/>
              <a:t> </a:t>
            </a:r>
            <a:r>
              <a:rPr lang="en-US" sz="2400" dirty="0" err="1"/>
              <a:t>σχετικά</a:t>
            </a:r>
            <a:r>
              <a:rPr lang="en-US" sz="2400" dirty="0"/>
              <a:t> </a:t>
            </a:r>
            <a:r>
              <a:rPr lang="en-US" sz="2400" dirty="0" err="1"/>
              <a:t>με</a:t>
            </a:r>
            <a:r>
              <a:rPr lang="en-US" sz="2400" dirty="0"/>
              <a:t> τα </a:t>
            </a:r>
            <a:r>
              <a:rPr lang="en-US" sz="2400" dirty="0" err="1"/>
              <a:t>δυν</a:t>
            </a:r>
            <a:r>
              <a:rPr lang="en-US" sz="2400" dirty="0"/>
              <a:t>ατά σας σημεία και τους τομείς που χρειάζονται </a:t>
            </a:r>
            <a:r>
              <a:rPr lang="en-US" sz="2400" dirty="0" smtClean="0"/>
              <a:t>υποστήριξη</a:t>
            </a:r>
            <a:r>
              <a:rPr lang="en-US" sz="2400" dirty="0"/>
              <a:t>.</a:t>
            </a:r>
            <a:br>
              <a:rPr lang="en-US" sz="2400" dirty="0"/>
            </a:br>
            <a:r>
              <a:rPr lang="en-US" sz="2400" dirty="0"/>
              <a:t>• </a:t>
            </a:r>
            <a:r>
              <a:rPr lang="en-US" sz="2400" dirty="0" err="1"/>
              <a:t>Έν</a:t>
            </a:r>
            <a:r>
              <a:rPr lang="en-US" sz="2400" dirty="0"/>
              <a:t>α σημείο εκκίνησης για σκόπιμη, στοχαστική βελτίωση.</a:t>
            </a:r>
            <a:br>
              <a:rPr lang="en-US" sz="2400" dirty="0"/>
            </a:br>
            <a:r>
              <a:rPr lang="en-US" sz="2400" dirty="0"/>
              <a:t>• </a:t>
            </a:r>
            <a:r>
              <a:rPr lang="en-US" sz="2400" dirty="0" err="1"/>
              <a:t>Μι</a:t>
            </a:r>
            <a:r>
              <a:rPr lang="en-US" sz="2400" dirty="0"/>
              <a:t>α βάση για την ενίσχυση της ψηφιακής και της συνολικής ευημερίας.</a:t>
            </a:r>
            <a:endParaRPr dirty="0"/>
          </a:p>
          <a:p>
            <a:pPr marL="0" lvl="0" indent="0" algn="l" rtl="0">
              <a:lnSpc>
                <a:spcPct val="90000"/>
              </a:lnSpc>
              <a:spcBef>
                <a:spcPts val="0"/>
              </a:spcBef>
              <a:spcAft>
                <a:spcPts val="0"/>
              </a:spcAft>
              <a:buClr>
                <a:schemeClr val="dk2"/>
              </a:buClr>
              <a:buSzPts val="1800"/>
              <a:buNone/>
            </a:pPr>
            <a:endParaRPr sz="2400" dirty="0"/>
          </a:p>
        </p:txBody>
      </p:sp>
    </p:spTree>
    <p:extLst>
      <p:ext uri="{BB962C8B-B14F-4D97-AF65-F5344CB8AC3E}">
        <p14:creationId xmlns:p14="http://schemas.microsoft.com/office/powerpoint/2010/main" val="93880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sz="2800" b="1" dirty="0" err="1"/>
              <a:t>Πώς</a:t>
            </a:r>
            <a:r>
              <a:rPr lang="en-US" sz="2800" b="1" dirty="0"/>
              <a:t> να </a:t>
            </a:r>
            <a:r>
              <a:rPr lang="el-GR" sz="2800" b="1" dirty="0"/>
              <a:t>Χ</a:t>
            </a:r>
            <a:r>
              <a:rPr lang="en-US" sz="2800" b="1" dirty="0" err="1" smtClean="0"/>
              <a:t>ρησιμο</a:t>
            </a:r>
            <a:r>
              <a:rPr lang="en-US" sz="2800" b="1" dirty="0" smtClean="0"/>
              <a:t>ποιήσετε </a:t>
            </a:r>
            <a:r>
              <a:rPr lang="en-US" sz="2800" b="1" dirty="0"/>
              <a:t>τον </a:t>
            </a:r>
            <a:r>
              <a:rPr lang="el-GR" sz="2800" b="1" dirty="0" smtClean="0"/>
              <a:t>Δ</a:t>
            </a:r>
            <a:r>
              <a:rPr lang="en-US" sz="2800" b="1" dirty="0" err="1" smtClean="0"/>
              <a:t>είκτη</a:t>
            </a:r>
            <a:r>
              <a:rPr lang="en-US" sz="2800" b="1" dirty="0" smtClean="0"/>
              <a:t> </a:t>
            </a:r>
            <a:r>
              <a:rPr lang="en-US" sz="2800" b="1" dirty="0"/>
              <a:t>και να </a:t>
            </a:r>
            <a:r>
              <a:rPr lang="el-GR" sz="2800" b="1" dirty="0" smtClean="0"/>
              <a:t>Ε</a:t>
            </a:r>
            <a:r>
              <a:rPr lang="en-US" sz="2800" b="1" dirty="0" err="1" smtClean="0"/>
              <a:t>ρμηνεύσετε</a:t>
            </a:r>
            <a:r>
              <a:rPr lang="en-US" sz="2800" b="1" dirty="0" smtClean="0"/>
              <a:t> </a:t>
            </a:r>
            <a:r>
              <a:rPr lang="en-US" sz="2800" b="1" dirty="0"/>
              <a:t>τα </a:t>
            </a:r>
            <a:r>
              <a:rPr lang="el-GR" sz="2800" b="1" dirty="0" smtClean="0"/>
              <a:t>Α</a:t>
            </a:r>
            <a:r>
              <a:rPr lang="en-US" sz="2800" b="1" dirty="0" smtClean="0"/>
              <a:t>π</a:t>
            </a:r>
            <a:r>
              <a:rPr lang="en-US" sz="2800" b="1" dirty="0" err="1" smtClean="0"/>
              <a:t>οτελέσμ</a:t>
            </a:r>
            <a:r>
              <a:rPr lang="en-US" sz="2800" b="1" dirty="0" smtClean="0"/>
              <a:t>ατά </a:t>
            </a:r>
            <a:r>
              <a:rPr lang="en-US" sz="2800" b="1" dirty="0"/>
              <a:t>σας</a:t>
            </a:r>
            <a:endParaRPr dirty="0"/>
          </a:p>
        </p:txBody>
      </p:sp>
      <p:sp>
        <p:nvSpPr>
          <p:cNvPr id="101" name="Google Shape;101;p25"/>
          <p:cNvSpPr txBox="1">
            <a:spLocks noGrp="1"/>
          </p:cNvSpPr>
          <p:nvPr>
            <p:ph type="body" idx="2"/>
          </p:nvPr>
        </p:nvSpPr>
        <p:spPr>
          <a:xfrm>
            <a:off x="445770" y="1143000"/>
            <a:ext cx="5806440" cy="52891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2"/>
              </a:buClr>
              <a:buSzPts val="1800"/>
              <a:buFont typeface="Arial"/>
              <a:buNone/>
            </a:pPr>
            <a:r>
              <a:rPr lang="en-US" sz="2200" b="1" dirty="0"/>
              <a:t>1. </a:t>
            </a:r>
            <a:r>
              <a:rPr lang="en-US" sz="2200" b="1" dirty="0" err="1"/>
              <a:t>Δημιουργήστε</a:t>
            </a:r>
            <a:r>
              <a:rPr lang="en-US" sz="2200" b="1" dirty="0"/>
              <a:t> </a:t>
            </a:r>
            <a:r>
              <a:rPr lang="en-US" sz="2200" b="1" dirty="0" err="1"/>
              <a:t>το</a:t>
            </a:r>
            <a:r>
              <a:rPr lang="en-US" sz="2200" b="1" dirty="0"/>
              <a:t> κα</a:t>
            </a:r>
            <a:r>
              <a:rPr lang="en-US" sz="2200" b="1" dirty="0" err="1"/>
              <a:t>τάλληλο</a:t>
            </a:r>
            <a:r>
              <a:rPr lang="en-US" sz="2200" b="1" dirty="0"/>
              <a:t> </a:t>
            </a:r>
            <a:r>
              <a:rPr lang="en-US" sz="2200" b="1" dirty="0" smtClean="0"/>
              <a:t>π</a:t>
            </a:r>
            <a:r>
              <a:rPr lang="en-US" sz="2200" b="1" dirty="0" err="1" smtClean="0"/>
              <a:t>ερι</a:t>
            </a:r>
            <a:r>
              <a:rPr lang="en-US" sz="2200" b="1" dirty="0" smtClean="0"/>
              <a:t>βάλλον</a:t>
            </a:r>
            <a:r>
              <a:rPr lang="el-GR" sz="2200" b="1" dirty="0" smtClean="0"/>
              <a:t>.</a:t>
            </a:r>
            <a:r>
              <a:rPr lang="en-US" sz="2200" dirty="0"/>
              <a:t/>
            </a:r>
            <a:br>
              <a:rPr lang="en-US" sz="2200" dirty="0"/>
            </a:br>
            <a:r>
              <a:rPr lang="en-US" sz="2200" dirty="0"/>
              <a:t>• </a:t>
            </a:r>
            <a:r>
              <a:rPr lang="el-GR" sz="2200" dirty="0" smtClean="0"/>
              <a:t>Ασχοληθεί</a:t>
            </a:r>
            <a:r>
              <a:rPr lang="en-US" sz="2200" dirty="0" err="1" smtClean="0"/>
              <a:t>τε</a:t>
            </a:r>
            <a:r>
              <a:rPr lang="en-US" sz="2200" dirty="0" smtClean="0"/>
              <a:t> </a:t>
            </a:r>
            <a:r>
              <a:rPr lang="en-US" sz="2200" dirty="0" err="1"/>
              <a:t>με</a:t>
            </a:r>
            <a:r>
              <a:rPr lang="en-US" sz="2200" dirty="0"/>
              <a:t> </a:t>
            </a:r>
            <a:r>
              <a:rPr lang="en-US" sz="2200" dirty="0" err="1"/>
              <a:t>τον</a:t>
            </a:r>
            <a:r>
              <a:rPr lang="en-US" sz="2200" dirty="0"/>
              <a:t> </a:t>
            </a:r>
            <a:r>
              <a:rPr lang="en-US" sz="2200" dirty="0" err="1"/>
              <a:t>Δείκτη</a:t>
            </a:r>
            <a:r>
              <a:rPr lang="en-US" sz="2200" dirty="0"/>
              <a:t> </a:t>
            </a:r>
            <a:r>
              <a:rPr lang="en-US" sz="2200" dirty="0" err="1"/>
              <a:t>σε</a:t>
            </a:r>
            <a:r>
              <a:rPr lang="en-US" sz="2200" dirty="0"/>
              <a:t> </a:t>
            </a:r>
            <a:r>
              <a:rPr lang="en-US" sz="2200" dirty="0" err="1" smtClean="0"/>
              <a:t>έν</a:t>
            </a:r>
            <a:r>
              <a:rPr lang="en-US" sz="2200" dirty="0" smtClean="0"/>
              <a:t>α</a:t>
            </a:r>
            <a:r>
              <a:rPr lang="el-GR" sz="2200" dirty="0" smtClean="0"/>
              <a:t>ν</a:t>
            </a:r>
            <a:r>
              <a:rPr lang="en-US" sz="2200" dirty="0" smtClean="0"/>
              <a:t> </a:t>
            </a:r>
            <a:r>
              <a:rPr lang="en-US" sz="2200" dirty="0"/>
              <a:t>ήρεμο, ήσυχο χώρο.</a:t>
            </a:r>
            <a:br>
              <a:rPr lang="en-US" sz="2200" dirty="0"/>
            </a:br>
            <a:r>
              <a:rPr lang="en-US" sz="2200" dirty="0"/>
              <a:t>• </a:t>
            </a:r>
            <a:r>
              <a:rPr lang="en-US" sz="2200" dirty="0" err="1"/>
              <a:t>Προσεγγίστε</a:t>
            </a:r>
            <a:r>
              <a:rPr lang="en-US" sz="2200" dirty="0"/>
              <a:t> </a:t>
            </a:r>
            <a:r>
              <a:rPr lang="en-US" sz="2200" dirty="0" err="1"/>
              <a:t>τις</a:t>
            </a:r>
            <a:r>
              <a:rPr lang="en-US" sz="2200" dirty="0"/>
              <a:t> </a:t>
            </a:r>
            <a:r>
              <a:rPr lang="en-US" sz="2200" dirty="0" err="1"/>
              <a:t>δηλώσεις</a:t>
            </a:r>
            <a:r>
              <a:rPr lang="en-US" sz="2200" dirty="0"/>
              <a:t> </a:t>
            </a:r>
            <a:r>
              <a:rPr lang="en-US" sz="2200" dirty="0" err="1"/>
              <a:t>με</a:t>
            </a:r>
            <a:r>
              <a:rPr lang="en-US" sz="2200" dirty="0"/>
              <a:t> </a:t>
            </a:r>
            <a:r>
              <a:rPr lang="en-US" sz="2200" dirty="0" err="1"/>
              <a:t>ειλικρίνει</a:t>
            </a:r>
            <a:r>
              <a:rPr lang="en-US" sz="2200" dirty="0"/>
              <a:t>α και σαφήνεια.</a:t>
            </a:r>
            <a:endParaRPr sz="2200" dirty="0"/>
          </a:p>
          <a:p>
            <a:pPr marL="457200" marR="0" lvl="0" indent="-228600" algn="l" rtl="0">
              <a:lnSpc>
                <a:spcPct val="90000"/>
              </a:lnSpc>
              <a:spcBef>
                <a:spcPts val="1000"/>
              </a:spcBef>
              <a:spcAft>
                <a:spcPts val="0"/>
              </a:spcAft>
              <a:buClr>
                <a:schemeClr val="dk2"/>
              </a:buClr>
              <a:buSzPts val="1800"/>
              <a:buFont typeface="Arial"/>
              <a:buNone/>
            </a:pPr>
            <a:r>
              <a:rPr lang="en-US" sz="2200" b="1" dirty="0"/>
              <a:t>2. Βα</a:t>
            </a:r>
            <a:r>
              <a:rPr lang="en-US" sz="2200" b="1" dirty="0" err="1"/>
              <a:t>θμολογήστε</a:t>
            </a:r>
            <a:r>
              <a:rPr lang="en-US" sz="2200" b="1" dirty="0"/>
              <a:t> </a:t>
            </a:r>
            <a:r>
              <a:rPr lang="en-US" sz="2200" b="1" dirty="0" err="1"/>
              <a:t>κάθε</a:t>
            </a:r>
            <a:r>
              <a:rPr lang="en-US" sz="2200" b="1" dirty="0"/>
              <a:t> </a:t>
            </a:r>
            <a:r>
              <a:rPr lang="en-US" sz="2200" b="1" dirty="0" err="1"/>
              <a:t>στοιχείο</a:t>
            </a:r>
            <a:r>
              <a:rPr lang="en-US" sz="2200" b="1" dirty="0"/>
              <a:t> (1–5</a:t>
            </a:r>
            <a:r>
              <a:rPr lang="en-US" sz="2200" b="1" dirty="0" smtClean="0"/>
              <a:t>)</a:t>
            </a:r>
            <a:r>
              <a:rPr lang="el-GR" sz="2200" b="1" dirty="0" smtClean="0"/>
              <a:t>.</a:t>
            </a:r>
            <a:r>
              <a:rPr lang="en-US" sz="2200" dirty="0"/>
              <a:t/>
            </a:r>
            <a:br>
              <a:rPr lang="en-US" sz="2200" dirty="0"/>
            </a:br>
            <a:r>
              <a:rPr lang="en-US" sz="2200" dirty="0"/>
              <a:t>• 1 = </a:t>
            </a:r>
            <a:r>
              <a:rPr lang="en-US" sz="2200" dirty="0" err="1"/>
              <a:t>Δι</a:t>
            </a:r>
            <a:r>
              <a:rPr lang="en-US" sz="2200" dirty="0"/>
              <a:t>αφωνώ απόλυτα</a:t>
            </a:r>
            <a:br>
              <a:rPr lang="en-US" sz="2200" dirty="0"/>
            </a:br>
            <a:r>
              <a:rPr lang="en-US" sz="2200" dirty="0"/>
              <a:t>• 5 = Συμφωνώ απόλυτα</a:t>
            </a:r>
            <a:endParaRPr sz="2200" dirty="0"/>
          </a:p>
          <a:p>
            <a:pPr marL="457200" marR="0" lvl="0" indent="-228600" algn="l" rtl="0">
              <a:lnSpc>
                <a:spcPct val="90000"/>
              </a:lnSpc>
              <a:spcBef>
                <a:spcPts val="1000"/>
              </a:spcBef>
              <a:spcAft>
                <a:spcPts val="0"/>
              </a:spcAft>
              <a:buClr>
                <a:schemeClr val="dk2"/>
              </a:buClr>
              <a:buSzPts val="1800"/>
              <a:buFont typeface="Arial"/>
              <a:buNone/>
            </a:pPr>
            <a:r>
              <a:rPr lang="en-US" sz="2200" b="1" dirty="0"/>
              <a:t>3. Υπ</a:t>
            </a:r>
            <a:r>
              <a:rPr lang="en-US" sz="2200" b="1" dirty="0" err="1"/>
              <a:t>ολογίστε</a:t>
            </a:r>
            <a:r>
              <a:rPr lang="en-US" sz="2200" b="1" dirty="0"/>
              <a:t> τους </a:t>
            </a:r>
            <a:r>
              <a:rPr lang="en-US" sz="2200" b="1" dirty="0" err="1"/>
              <a:t>μέσους</a:t>
            </a:r>
            <a:r>
              <a:rPr lang="en-US" sz="2200" b="1" dirty="0"/>
              <a:t> </a:t>
            </a:r>
            <a:r>
              <a:rPr lang="en-US" sz="2200" b="1" dirty="0" err="1"/>
              <a:t>όρους</a:t>
            </a:r>
            <a:r>
              <a:rPr lang="en-US" sz="2200" b="1" dirty="0"/>
              <a:t> α</a:t>
            </a:r>
            <a:r>
              <a:rPr lang="en-US" sz="2200" b="1" dirty="0" err="1"/>
              <a:t>νά</a:t>
            </a:r>
            <a:r>
              <a:rPr lang="en-US" sz="2200" b="1" dirty="0"/>
              <a:t> </a:t>
            </a:r>
            <a:r>
              <a:rPr lang="en-US" sz="2200" b="1" dirty="0" err="1" smtClean="0"/>
              <a:t>τομέ</a:t>
            </a:r>
            <a:r>
              <a:rPr lang="en-US" sz="2200" b="1" dirty="0" smtClean="0"/>
              <a:t>α</a:t>
            </a:r>
            <a:r>
              <a:rPr lang="el-GR" sz="2200" b="1" dirty="0" smtClean="0"/>
              <a:t>.</a:t>
            </a:r>
            <a:r>
              <a:rPr lang="en-US" sz="2200" dirty="0"/>
              <a:t/>
            </a:r>
            <a:br>
              <a:rPr lang="en-US" sz="2200" dirty="0"/>
            </a:br>
            <a:r>
              <a:rPr lang="en-US" sz="2200" dirty="0"/>
              <a:t>• Προσθέστε τις βαθμολογίες σε κάθε τομέα.</a:t>
            </a:r>
            <a:br>
              <a:rPr lang="en-US" sz="2200" dirty="0"/>
            </a:br>
            <a:r>
              <a:rPr lang="en-US" sz="2200" dirty="0"/>
              <a:t>• </a:t>
            </a:r>
            <a:r>
              <a:rPr lang="en-US" sz="2200" dirty="0" err="1"/>
              <a:t>Δι</a:t>
            </a:r>
            <a:r>
              <a:rPr lang="en-US" sz="2200" dirty="0"/>
              <a:t>αιρέστε με τον αριθμό των δηλώσεων.</a:t>
            </a:r>
            <a:br>
              <a:rPr lang="en-US" sz="2200" dirty="0"/>
            </a:br>
            <a:r>
              <a:rPr lang="en-US" sz="2200" dirty="0"/>
              <a:t>• </a:t>
            </a:r>
            <a:r>
              <a:rPr lang="en-US" sz="2200" dirty="0" err="1"/>
              <a:t>Αυτό</a:t>
            </a:r>
            <a:r>
              <a:rPr lang="en-US" sz="2200" dirty="0"/>
              <a:t> </a:t>
            </a:r>
            <a:r>
              <a:rPr lang="en-US" sz="2200" dirty="0" err="1"/>
              <a:t>δίνει</a:t>
            </a:r>
            <a:r>
              <a:rPr lang="en-US" sz="2200" dirty="0"/>
              <a:t> </a:t>
            </a:r>
            <a:r>
              <a:rPr lang="en-US" sz="2200" dirty="0" err="1"/>
              <a:t>τη</a:t>
            </a:r>
            <a:r>
              <a:rPr lang="en-US" sz="2200" dirty="0"/>
              <a:t> </a:t>
            </a:r>
            <a:r>
              <a:rPr lang="en-US" sz="2200" dirty="0" err="1"/>
              <a:t>μέση</a:t>
            </a:r>
            <a:r>
              <a:rPr lang="en-US" sz="2200" dirty="0"/>
              <a:t> βα</a:t>
            </a:r>
            <a:r>
              <a:rPr lang="en-US" sz="2200" dirty="0" err="1"/>
              <a:t>θμολογί</a:t>
            </a:r>
            <a:r>
              <a:rPr lang="en-US" sz="2200" dirty="0"/>
              <a:t>α ευημερίας </a:t>
            </a:r>
            <a:r>
              <a:rPr lang="el-GR" sz="2200" dirty="0" smtClean="0"/>
              <a:t>κάθε</a:t>
            </a:r>
            <a:r>
              <a:rPr lang="en-US" sz="2200" dirty="0" smtClean="0"/>
              <a:t> </a:t>
            </a:r>
            <a:r>
              <a:rPr lang="en-US" sz="2200" dirty="0"/>
              <a:t>τομέα.</a:t>
            </a:r>
            <a:endParaRPr sz="2200" dirty="0"/>
          </a:p>
          <a:p>
            <a:pPr marL="0" lvl="0" indent="0" algn="l" rtl="0">
              <a:lnSpc>
                <a:spcPct val="90000"/>
              </a:lnSpc>
              <a:spcBef>
                <a:spcPts val="0"/>
              </a:spcBef>
              <a:spcAft>
                <a:spcPts val="0"/>
              </a:spcAft>
              <a:buClr>
                <a:schemeClr val="dk2"/>
              </a:buClr>
              <a:buSzPts val="1800"/>
              <a:buNone/>
            </a:pPr>
            <a:endParaRPr sz="2400" dirty="0"/>
          </a:p>
        </p:txBody>
      </p:sp>
      <p:sp>
        <p:nvSpPr>
          <p:cNvPr id="102" name="Google Shape;102;p25"/>
          <p:cNvSpPr txBox="1"/>
          <p:nvPr/>
        </p:nvSpPr>
        <p:spPr>
          <a:xfrm>
            <a:off x="6864314" y="1143000"/>
            <a:ext cx="4834889" cy="5201384"/>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n-US" sz="2400" b="1" kern="0" dirty="0" err="1">
                <a:solidFill>
                  <a:srgbClr val="000000"/>
                </a:solidFill>
                <a:ea typeface="Arial"/>
                <a:cs typeface="Arial"/>
                <a:sym typeface="Arial"/>
              </a:rPr>
              <a:t>Υψηλές</a:t>
            </a:r>
            <a:r>
              <a:rPr lang="en-US" sz="2400" b="1" kern="0" dirty="0">
                <a:solidFill>
                  <a:srgbClr val="000000"/>
                </a:solidFill>
                <a:ea typeface="Arial"/>
                <a:cs typeface="Arial"/>
                <a:sym typeface="Arial"/>
              </a:rPr>
              <a:t> βα</a:t>
            </a:r>
            <a:r>
              <a:rPr lang="en-US" sz="2400" b="1" kern="0" dirty="0" err="1">
                <a:solidFill>
                  <a:srgbClr val="000000"/>
                </a:solidFill>
                <a:ea typeface="Arial"/>
                <a:cs typeface="Arial"/>
                <a:sym typeface="Arial"/>
              </a:rPr>
              <a:t>θμολογίες</a:t>
            </a:r>
            <a:r>
              <a:rPr lang="en-US" sz="2400" kern="0" dirty="0">
                <a:solidFill>
                  <a:srgbClr val="000000"/>
                </a:solidFill>
                <a:ea typeface="Arial"/>
                <a:cs typeface="Arial"/>
                <a:sym typeface="Arial"/>
              </a:rPr>
              <a:t/>
            </a:r>
            <a:br>
              <a:rPr lang="en-US" sz="2400" kern="0" dirty="0">
                <a:solidFill>
                  <a:srgbClr val="000000"/>
                </a:solidFill>
                <a:ea typeface="Arial"/>
                <a:cs typeface="Arial"/>
                <a:sym typeface="Arial"/>
              </a:rPr>
            </a:br>
            <a:r>
              <a:rPr lang="en-US" sz="2200" kern="0" dirty="0">
                <a:solidFill>
                  <a:srgbClr val="000000"/>
                </a:solidFill>
                <a:ea typeface="Arial"/>
                <a:cs typeface="Arial"/>
                <a:sym typeface="Arial"/>
              </a:rPr>
              <a:t>• </a:t>
            </a:r>
            <a:r>
              <a:rPr lang="en-US" sz="2200" kern="0" dirty="0" err="1" smtClean="0">
                <a:solidFill>
                  <a:srgbClr val="000000"/>
                </a:solidFill>
                <a:ea typeface="Arial"/>
                <a:cs typeface="Arial"/>
                <a:sym typeface="Arial"/>
              </a:rPr>
              <a:t>Δεί</a:t>
            </a:r>
            <a:r>
              <a:rPr lang="el-GR" sz="2200" kern="0" dirty="0" err="1" smtClean="0">
                <a:solidFill>
                  <a:srgbClr val="000000"/>
                </a:solidFill>
                <a:ea typeface="Arial"/>
                <a:cs typeface="Arial"/>
                <a:sym typeface="Arial"/>
              </a:rPr>
              <a:t>χνουν</a:t>
            </a:r>
            <a:r>
              <a:rPr lang="en-US" sz="2200" kern="0" dirty="0" smtClean="0">
                <a:solidFill>
                  <a:srgbClr val="000000"/>
                </a:solidFill>
                <a:ea typeface="Arial"/>
                <a:cs typeface="Arial"/>
                <a:sym typeface="Arial"/>
              </a:rPr>
              <a:t> </a:t>
            </a:r>
            <a:r>
              <a:rPr lang="en-US" sz="2200" kern="0" dirty="0">
                <a:solidFill>
                  <a:srgbClr val="000000"/>
                </a:solidFill>
                <a:ea typeface="Arial"/>
                <a:cs typeface="Arial"/>
                <a:sym typeface="Arial"/>
              </a:rPr>
              <a:t>τα </a:t>
            </a:r>
            <a:r>
              <a:rPr lang="en-US" sz="2200" kern="0" dirty="0" err="1">
                <a:solidFill>
                  <a:srgbClr val="000000"/>
                </a:solidFill>
                <a:ea typeface="Arial"/>
                <a:cs typeface="Arial"/>
                <a:sym typeface="Arial"/>
              </a:rPr>
              <a:t>δυν</a:t>
            </a:r>
            <a:r>
              <a:rPr lang="en-US" sz="2200" kern="0" dirty="0">
                <a:solidFill>
                  <a:srgbClr val="000000"/>
                </a:solidFill>
                <a:ea typeface="Arial"/>
                <a:cs typeface="Arial"/>
                <a:sym typeface="Arial"/>
              </a:rPr>
              <a:t>ατά σας </a:t>
            </a:r>
            <a:r>
              <a:rPr lang="en-US" sz="2200" kern="0" dirty="0" smtClean="0">
                <a:solidFill>
                  <a:srgbClr val="000000"/>
                </a:solidFill>
                <a:ea typeface="Arial"/>
                <a:cs typeface="Arial"/>
                <a:sym typeface="Arial"/>
              </a:rPr>
              <a:t>σημεία</a:t>
            </a:r>
            <a:r>
              <a:rPr lang="el-GR" sz="2200" kern="0" dirty="0" smtClean="0">
                <a:solidFill>
                  <a:srgbClr val="000000"/>
                </a:solidFill>
                <a:ea typeface="Arial"/>
                <a:cs typeface="Arial"/>
                <a:sym typeface="Arial"/>
              </a:rPr>
              <a:t>.</a:t>
            </a:r>
            <a:r>
              <a:rPr lang="en-US" sz="2200" kern="0" dirty="0">
                <a:solidFill>
                  <a:srgbClr val="000000"/>
                </a:solidFill>
                <a:ea typeface="Arial"/>
                <a:cs typeface="Arial"/>
                <a:sym typeface="Arial"/>
              </a:rPr>
              <a:t/>
            </a:r>
            <a:br>
              <a:rPr lang="en-US" sz="2200" kern="0" dirty="0">
                <a:solidFill>
                  <a:srgbClr val="000000"/>
                </a:solidFill>
                <a:ea typeface="Arial"/>
                <a:cs typeface="Arial"/>
                <a:sym typeface="Arial"/>
              </a:rPr>
            </a:br>
            <a:r>
              <a:rPr lang="en-US" sz="2200" kern="0" dirty="0">
                <a:solidFill>
                  <a:srgbClr val="000000"/>
                </a:solidFill>
                <a:ea typeface="Arial"/>
                <a:cs typeface="Arial"/>
                <a:sym typeface="Arial"/>
              </a:rPr>
              <a:t>• Αυτά μπορούν να σας βοηθήσουν να βελτιωθείτε σε </a:t>
            </a:r>
            <a:r>
              <a:rPr lang="en-US" sz="2200" kern="0" dirty="0" err="1">
                <a:solidFill>
                  <a:srgbClr val="000000"/>
                </a:solidFill>
                <a:ea typeface="Arial"/>
                <a:cs typeface="Arial"/>
                <a:sym typeface="Arial"/>
              </a:rPr>
              <a:t>άλλους</a:t>
            </a:r>
            <a:r>
              <a:rPr lang="en-US" sz="2200" kern="0" dirty="0">
                <a:solidFill>
                  <a:srgbClr val="000000"/>
                </a:solidFill>
                <a:ea typeface="Arial"/>
                <a:cs typeface="Arial"/>
                <a:sym typeface="Arial"/>
              </a:rPr>
              <a:t> </a:t>
            </a:r>
            <a:r>
              <a:rPr lang="en-US" sz="2200" kern="0" dirty="0" err="1" smtClean="0">
                <a:solidFill>
                  <a:srgbClr val="000000"/>
                </a:solidFill>
                <a:ea typeface="Arial"/>
                <a:cs typeface="Arial"/>
                <a:sym typeface="Arial"/>
              </a:rPr>
              <a:t>τομείς</a:t>
            </a:r>
            <a:r>
              <a:rPr lang="el-GR" sz="2200" kern="0" dirty="0" smtClean="0">
                <a:solidFill>
                  <a:srgbClr val="000000"/>
                </a:solidFill>
                <a:ea typeface="Arial"/>
                <a:cs typeface="Arial"/>
                <a:sym typeface="Arial"/>
              </a:rPr>
              <a:t>.</a:t>
            </a:r>
            <a:endParaRPr sz="2200" kern="0" dirty="0">
              <a:solidFill>
                <a:srgbClr val="000000"/>
              </a:solidFill>
              <a:cs typeface="Arial"/>
              <a:sym typeface="Arial"/>
            </a:endParaRPr>
          </a:p>
          <a:p>
            <a:pPr>
              <a:buClr>
                <a:srgbClr val="000000"/>
              </a:buClr>
              <a:buSzPts val="2400"/>
              <a:buFont typeface="Arial"/>
              <a:buNone/>
            </a:pPr>
            <a:r>
              <a:rPr lang="en-US" sz="2200" b="1" kern="0" dirty="0">
                <a:solidFill>
                  <a:srgbClr val="000000"/>
                </a:solidFill>
                <a:ea typeface="Arial"/>
                <a:cs typeface="Arial"/>
                <a:sym typeface="Arial"/>
              </a:rPr>
              <a:t>Χα</a:t>
            </a:r>
            <a:r>
              <a:rPr lang="en-US" sz="2200" b="1" kern="0" dirty="0" err="1">
                <a:solidFill>
                  <a:srgbClr val="000000"/>
                </a:solidFill>
                <a:ea typeface="Arial"/>
                <a:cs typeface="Arial"/>
                <a:sym typeface="Arial"/>
              </a:rPr>
              <a:t>μηλές</a:t>
            </a:r>
            <a:r>
              <a:rPr lang="en-US" sz="2200" b="1" kern="0" dirty="0">
                <a:solidFill>
                  <a:srgbClr val="000000"/>
                </a:solidFill>
                <a:ea typeface="Arial"/>
                <a:cs typeface="Arial"/>
                <a:sym typeface="Arial"/>
              </a:rPr>
              <a:t> βα</a:t>
            </a:r>
            <a:r>
              <a:rPr lang="en-US" sz="2200" b="1" kern="0" dirty="0" err="1">
                <a:solidFill>
                  <a:srgbClr val="000000"/>
                </a:solidFill>
                <a:ea typeface="Arial"/>
                <a:cs typeface="Arial"/>
                <a:sym typeface="Arial"/>
              </a:rPr>
              <a:t>θμολογίες</a:t>
            </a:r>
            <a:r>
              <a:rPr lang="en-US" sz="2200" kern="0" dirty="0">
                <a:solidFill>
                  <a:srgbClr val="000000"/>
                </a:solidFill>
                <a:ea typeface="Arial"/>
                <a:cs typeface="Arial"/>
                <a:sym typeface="Arial"/>
              </a:rPr>
              <a:t/>
            </a:r>
            <a:br>
              <a:rPr lang="en-US" sz="2200" kern="0" dirty="0">
                <a:solidFill>
                  <a:srgbClr val="000000"/>
                </a:solidFill>
                <a:ea typeface="Arial"/>
                <a:cs typeface="Arial"/>
                <a:sym typeface="Arial"/>
              </a:rPr>
            </a:br>
            <a:r>
              <a:rPr lang="en-US" sz="2200" kern="0" dirty="0">
                <a:solidFill>
                  <a:srgbClr val="000000"/>
                </a:solidFill>
                <a:ea typeface="Arial"/>
                <a:cs typeface="Arial"/>
                <a:sym typeface="Arial"/>
              </a:rPr>
              <a:t>• </a:t>
            </a:r>
            <a:r>
              <a:rPr lang="el-GR" sz="2200" kern="0" dirty="0" err="1" smtClean="0">
                <a:solidFill>
                  <a:srgbClr val="000000"/>
                </a:solidFill>
                <a:ea typeface="Arial"/>
                <a:cs typeface="Arial"/>
                <a:sym typeface="Arial"/>
              </a:rPr>
              <a:t>Δείχν</a:t>
            </a:r>
            <a:r>
              <a:rPr lang="en-US" sz="2200" kern="0" dirty="0" err="1" smtClean="0">
                <a:solidFill>
                  <a:srgbClr val="000000"/>
                </a:solidFill>
                <a:ea typeface="Arial"/>
                <a:cs typeface="Arial"/>
                <a:sym typeface="Arial"/>
              </a:rPr>
              <a:t>ουν</a:t>
            </a:r>
            <a:r>
              <a:rPr lang="en-US" sz="2200" kern="0" dirty="0" smtClean="0">
                <a:solidFill>
                  <a:srgbClr val="000000"/>
                </a:solidFill>
                <a:ea typeface="Arial"/>
                <a:cs typeface="Arial"/>
                <a:sym typeface="Arial"/>
              </a:rPr>
              <a:t> </a:t>
            </a:r>
            <a:r>
              <a:rPr lang="en-US" sz="2200" kern="0" dirty="0" err="1">
                <a:solidFill>
                  <a:srgbClr val="000000"/>
                </a:solidFill>
                <a:ea typeface="Arial"/>
                <a:cs typeface="Arial"/>
                <a:sym typeface="Arial"/>
              </a:rPr>
              <a:t>τομείς</a:t>
            </a:r>
            <a:r>
              <a:rPr lang="en-US" sz="2200" kern="0" dirty="0">
                <a:solidFill>
                  <a:srgbClr val="000000"/>
                </a:solidFill>
                <a:ea typeface="Arial"/>
                <a:cs typeface="Arial"/>
                <a:sym typeface="Arial"/>
              </a:rPr>
              <a:t> π</a:t>
            </a:r>
            <a:r>
              <a:rPr lang="en-US" sz="2200" kern="0" dirty="0" err="1">
                <a:solidFill>
                  <a:srgbClr val="000000"/>
                </a:solidFill>
                <a:ea typeface="Arial"/>
                <a:cs typeface="Arial"/>
                <a:sym typeface="Arial"/>
              </a:rPr>
              <a:t>ροτερ</a:t>
            </a:r>
            <a:r>
              <a:rPr lang="en-US" sz="2200" kern="0" dirty="0">
                <a:solidFill>
                  <a:srgbClr val="000000"/>
                </a:solidFill>
                <a:ea typeface="Arial"/>
                <a:cs typeface="Arial"/>
                <a:sym typeface="Arial"/>
              </a:rPr>
              <a:t>αιότητας για στρατηγική </a:t>
            </a:r>
            <a:r>
              <a:rPr lang="en-US" sz="2200" kern="0" dirty="0" smtClean="0">
                <a:solidFill>
                  <a:srgbClr val="000000"/>
                </a:solidFill>
                <a:ea typeface="Arial"/>
                <a:cs typeface="Arial"/>
                <a:sym typeface="Arial"/>
              </a:rPr>
              <a:t>βελτίωση</a:t>
            </a:r>
            <a:r>
              <a:rPr lang="el-GR" sz="2200" kern="0" dirty="0" smtClean="0">
                <a:solidFill>
                  <a:srgbClr val="000000"/>
                </a:solidFill>
                <a:ea typeface="Arial"/>
                <a:cs typeface="Arial"/>
                <a:sym typeface="Arial"/>
              </a:rPr>
              <a:t>.</a:t>
            </a:r>
            <a:r>
              <a:rPr lang="en-US" sz="2200" kern="0" dirty="0">
                <a:solidFill>
                  <a:srgbClr val="000000"/>
                </a:solidFill>
                <a:ea typeface="Arial"/>
                <a:cs typeface="Arial"/>
                <a:sym typeface="Arial"/>
              </a:rPr>
              <a:t/>
            </a:r>
            <a:br>
              <a:rPr lang="en-US" sz="2200" kern="0" dirty="0">
                <a:solidFill>
                  <a:srgbClr val="000000"/>
                </a:solidFill>
                <a:ea typeface="Arial"/>
                <a:cs typeface="Arial"/>
                <a:sym typeface="Arial"/>
              </a:rPr>
            </a:br>
            <a:r>
              <a:rPr lang="en-US" sz="2200" kern="0" dirty="0">
                <a:solidFill>
                  <a:srgbClr val="000000"/>
                </a:solidFill>
                <a:ea typeface="Arial"/>
                <a:cs typeface="Arial"/>
                <a:sym typeface="Arial"/>
              </a:rPr>
              <a:t>• Αυτοί οι τομείς χρειάζονται στοχευμένη </a:t>
            </a:r>
            <a:r>
              <a:rPr lang="en-US" sz="2200" kern="0" dirty="0" smtClean="0">
                <a:solidFill>
                  <a:srgbClr val="000000"/>
                </a:solidFill>
                <a:ea typeface="Arial"/>
                <a:cs typeface="Arial"/>
                <a:sym typeface="Arial"/>
              </a:rPr>
              <a:t>δράση</a:t>
            </a:r>
            <a:r>
              <a:rPr lang="el-GR" sz="2200" kern="0" dirty="0" smtClean="0">
                <a:solidFill>
                  <a:srgbClr val="000000"/>
                </a:solidFill>
                <a:ea typeface="Arial"/>
                <a:cs typeface="Arial"/>
                <a:sym typeface="Arial"/>
              </a:rPr>
              <a:t>.</a:t>
            </a:r>
            <a:endParaRPr sz="2200" kern="0" dirty="0">
              <a:solidFill>
                <a:srgbClr val="000000"/>
              </a:solidFill>
              <a:cs typeface="Arial"/>
              <a:sym typeface="Arial"/>
            </a:endParaRPr>
          </a:p>
          <a:p>
            <a:pPr>
              <a:buClr>
                <a:srgbClr val="000000"/>
              </a:buClr>
              <a:buSzPts val="2400"/>
              <a:buFont typeface="Arial"/>
              <a:buNone/>
            </a:pPr>
            <a:r>
              <a:rPr lang="en-US" sz="2200" b="1" kern="0" dirty="0" err="1">
                <a:solidFill>
                  <a:srgbClr val="000000"/>
                </a:solidFill>
                <a:ea typeface="Arial"/>
                <a:cs typeface="Arial"/>
                <a:sym typeface="Arial"/>
              </a:rPr>
              <a:t>Το</a:t>
            </a:r>
            <a:r>
              <a:rPr lang="en-US" sz="2200" b="1" kern="0" dirty="0">
                <a:solidFill>
                  <a:srgbClr val="000000"/>
                </a:solidFill>
                <a:ea typeface="Arial"/>
                <a:cs typeface="Arial"/>
                <a:sym typeface="Arial"/>
              </a:rPr>
              <a:t> π</a:t>
            </a:r>
            <a:r>
              <a:rPr lang="en-US" sz="2200" b="1" kern="0" dirty="0" err="1">
                <a:solidFill>
                  <a:srgbClr val="000000"/>
                </a:solidFill>
                <a:ea typeface="Arial"/>
                <a:cs typeface="Arial"/>
                <a:sym typeface="Arial"/>
              </a:rPr>
              <a:t>ρότυ</a:t>
            </a:r>
            <a:r>
              <a:rPr lang="en-US" sz="2200" b="1" kern="0" dirty="0">
                <a:solidFill>
                  <a:srgbClr val="000000"/>
                </a:solidFill>
                <a:ea typeface="Arial"/>
                <a:cs typeface="Arial"/>
                <a:sym typeface="Arial"/>
              </a:rPr>
              <a:t>πό σας σε όλους τους τομείς</a:t>
            </a:r>
            <a:r>
              <a:rPr lang="en-US" sz="2200" kern="0" dirty="0">
                <a:solidFill>
                  <a:srgbClr val="000000"/>
                </a:solidFill>
                <a:ea typeface="Arial"/>
                <a:cs typeface="Arial"/>
                <a:sym typeface="Arial"/>
              </a:rPr>
              <a:t/>
            </a:r>
            <a:br>
              <a:rPr lang="en-US" sz="2200" kern="0" dirty="0">
                <a:solidFill>
                  <a:srgbClr val="000000"/>
                </a:solidFill>
                <a:ea typeface="Arial"/>
                <a:cs typeface="Arial"/>
                <a:sym typeface="Arial"/>
              </a:rPr>
            </a:br>
            <a:r>
              <a:rPr lang="en-US" sz="2200" kern="0" dirty="0">
                <a:solidFill>
                  <a:srgbClr val="000000"/>
                </a:solidFill>
                <a:ea typeface="Arial"/>
                <a:cs typeface="Arial"/>
                <a:sym typeface="Arial"/>
              </a:rPr>
              <a:t>• Σας βοηθά να κατανοήσετε το προφίλ της ψηφιακής σας </a:t>
            </a:r>
            <a:r>
              <a:rPr lang="en-US" sz="2200" kern="0" dirty="0" smtClean="0">
                <a:solidFill>
                  <a:srgbClr val="000000"/>
                </a:solidFill>
                <a:ea typeface="Arial"/>
                <a:cs typeface="Arial"/>
                <a:sym typeface="Arial"/>
              </a:rPr>
              <a:t>ευημερίας</a:t>
            </a:r>
            <a:r>
              <a:rPr lang="el-GR" sz="2200" kern="0" dirty="0" smtClean="0">
                <a:solidFill>
                  <a:srgbClr val="000000"/>
                </a:solidFill>
                <a:ea typeface="Arial"/>
                <a:cs typeface="Arial"/>
                <a:sym typeface="Arial"/>
              </a:rPr>
              <a:t>.</a:t>
            </a:r>
            <a:r>
              <a:rPr lang="en-US" sz="2200" kern="0" dirty="0">
                <a:solidFill>
                  <a:srgbClr val="000000"/>
                </a:solidFill>
                <a:ea typeface="Arial"/>
                <a:cs typeface="Arial"/>
                <a:sym typeface="Arial"/>
              </a:rPr>
              <a:t/>
            </a:r>
            <a:br>
              <a:rPr lang="en-US" sz="2200" kern="0" dirty="0">
                <a:solidFill>
                  <a:srgbClr val="000000"/>
                </a:solidFill>
                <a:ea typeface="Arial"/>
                <a:cs typeface="Arial"/>
                <a:sym typeface="Arial"/>
              </a:rPr>
            </a:br>
            <a:r>
              <a:rPr lang="en-US" sz="2200" kern="0" dirty="0">
                <a:solidFill>
                  <a:srgbClr val="000000"/>
                </a:solidFill>
                <a:ea typeface="Arial"/>
                <a:cs typeface="Arial"/>
                <a:sym typeface="Arial"/>
              </a:rPr>
              <a:t>• Καθοδηγεί τα επόμενα βήματα στον σχεδιασμό και την </a:t>
            </a:r>
            <a:r>
              <a:rPr lang="en-US" sz="2200" kern="0" dirty="0" smtClean="0">
                <a:solidFill>
                  <a:srgbClr val="000000"/>
                </a:solidFill>
                <a:ea typeface="Arial"/>
                <a:cs typeface="Arial"/>
                <a:sym typeface="Arial"/>
              </a:rPr>
              <a:t>υποστήριξη</a:t>
            </a:r>
            <a:r>
              <a:rPr lang="el-GR" sz="2200" kern="0" dirty="0" smtClean="0">
                <a:solidFill>
                  <a:srgbClr val="000000"/>
                </a:solidFill>
                <a:ea typeface="Arial"/>
                <a:cs typeface="Arial"/>
                <a:sym typeface="Arial"/>
              </a:rPr>
              <a:t>.</a:t>
            </a:r>
            <a:endParaRPr sz="2200" kern="0" dirty="0">
              <a:solidFill>
                <a:srgbClr val="000000"/>
              </a:solidFill>
              <a:cs typeface="Arial"/>
              <a:sym typeface="Arial"/>
            </a:endParaRPr>
          </a:p>
        </p:txBody>
      </p:sp>
      <p:cxnSp>
        <p:nvCxnSpPr>
          <p:cNvPr id="103" name="Google Shape;103;p25"/>
          <p:cNvCxnSpPr/>
          <p:nvPr/>
        </p:nvCxnSpPr>
        <p:spPr>
          <a:xfrm>
            <a:off x="6503670" y="1459914"/>
            <a:ext cx="0" cy="4629150"/>
          </a:xfrm>
          <a:prstGeom prst="straightConnector1">
            <a:avLst/>
          </a:prstGeom>
          <a:noFill/>
          <a:ln w="9525" cap="flat" cmpd="sng">
            <a:solidFill>
              <a:srgbClr val="15C9DA"/>
            </a:solidFill>
            <a:prstDash val="solid"/>
            <a:round/>
            <a:headEnd type="none" w="sm" len="sm"/>
            <a:tailEnd type="none" w="sm" len="sm"/>
          </a:ln>
        </p:spPr>
      </p:cxnSp>
    </p:spTree>
    <p:extLst>
      <p:ext uri="{BB962C8B-B14F-4D97-AF65-F5344CB8AC3E}">
        <p14:creationId xmlns:p14="http://schemas.microsoft.com/office/powerpoint/2010/main" val="359416574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7355</Words>
  <Application>Microsoft Office PowerPoint</Application>
  <PresentationFormat>Ευρεία οθόνη</PresentationFormat>
  <Paragraphs>746</Paragraphs>
  <Slides>79</Slides>
  <Notes>79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3</vt:i4>
      </vt:variant>
      <vt:variant>
        <vt:lpstr>Τίτλοι διαφανειών</vt:lpstr>
      </vt:variant>
      <vt:variant>
        <vt:i4>79</vt:i4>
      </vt:variant>
    </vt:vector>
  </HeadingPairs>
  <TitlesOfParts>
    <vt:vector size="86" baseType="lpstr">
      <vt:lpstr>Arial</vt:lpstr>
      <vt:lpstr>Calibri</vt:lpstr>
      <vt:lpstr>Calibri Light</vt:lpstr>
      <vt:lpstr>Open Sans</vt:lpstr>
      <vt:lpstr>Θέμα του Office</vt:lpstr>
      <vt:lpstr>CARDET Course template - Cover page</vt:lpstr>
      <vt:lpstr>CARDET Course template</vt:lpstr>
      <vt:lpstr>Ενότητα 2</vt:lpstr>
      <vt:lpstr>Στόχος της Ενότητας</vt:lpstr>
      <vt:lpstr>Μαθησιακοί Στόχοι </vt:lpstr>
      <vt:lpstr>Μαθησιακοί Στόχοι </vt:lpstr>
      <vt:lpstr>Κεφάλαιο 2.1 Κατανόηση της Ψηφιακής Ευημερίας των Εκπαιδευτικών  </vt:lpstr>
      <vt:lpstr>Εισαγωγή </vt:lpstr>
      <vt:lpstr>Τι είναι ο Δείκτης Ψηφιακής Ευημερίας PERMA;</vt:lpstr>
      <vt:lpstr>Δείκτης Ψηφιακής Ευημερίας PERMA</vt:lpstr>
      <vt:lpstr>Πώς να Χρησιμοποιήσετε τον Δείκτη και να Ερμηνεύσετε τα Αποτελέσματά σας</vt:lpstr>
      <vt:lpstr>Προσδιορισμός της Βασικής Αιτίας</vt:lpstr>
      <vt:lpstr>Τι Δείχνει ένα Διάγραμμα Fishbone</vt:lpstr>
      <vt:lpstr>Προσαρμογή του Διαγράμματος Fishbone</vt:lpstr>
      <vt:lpstr>Βήματα της Ανάλυσης των Βασικών Αιτίων</vt:lpstr>
      <vt:lpstr>Καθορισμός SMART Στόχων</vt:lpstr>
      <vt:lpstr>Παραδείγματα SMART Στόχων (Τομείς PERMA)</vt:lpstr>
      <vt:lpstr>Από τον Στόχο στη Δράση</vt:lpstr>
      <vt:lpstr>Τι Είναι ένα Σχέδιο Δράσης;</vt:lpstr>
      <vt:lpstr>Σε Τι Βασίζεται το Σχέδιο Δράσης Σας </vt:lpstr>
      <vt:lpstr>Ορόσημα, Ενέργειες και Σχέδιο Β </vt:lpstr>
      <vt:lpstr>Παράδειγμα: Βασικά Στοιχεία του Σχεδίου Δράσης </vt:lpstr>
      <vt:lpstr>Γιατί Ορισμένοι Παράγοντες Δεν Περιλαμβάνονται</vt:lpstr>
      <vt:lpstr>Από το Παράδειγμα στο Δικό Σας Σχέδιο</vt:lpstr>
      <vt:lpstr>Βήματα για τη Δημιουργία του Σχεδίου Δράσης Σας</vt:lpstr>
      <vt:lpstr>Ερωτήσεις Αξιολόγησης </vt:lpstr>
      <vt:lpstr>Αξιολόγηση</vt:lpstr>
      <vt:lpstr>Αξιολόγηση</vt:lpstr>
      <vt:lpstr>Αξιολόγηση</vt:lpstr>
      <vt:lpstr>Αξιολόγηση</vt:lpstr>
      <vt:lpstr>Προχωρώντας Μπροστά</vt:lpstr>
      <vt:lpstr>Κεφάλαιο 2.2. Συνεχής Βελτίωση Μέσω του Αυτοαναστοχασμού για την Ψηφιακή Ευημερία των Εκπαιδευτικών </vt:lpstr>
      <vt:lpstr>Εισαγωγή</vt:lpstr>
      <vt:lpstr>Συζήτηση για «Σπάσιμο του Πάγου»</vt:lpstr>
      <vt:lpstr>Γιατί να Αναστοχάζεστε;</vt:lpstr>
      <vt:lpstr>Αναστοχασμός για την Ψηφιακή Ευημερία</vt:lpstr>
      <vt:lpstr>Υπέρβαση της Επιφανειακής Σκέψης</vt:lpstr>
      <vt:lpstr>Σκοπός των Επερχόμενων Περιπτώσεων</vt:lpstr>
      <vt:lpstr>Περίπτωση: Θετικά Συναισθήματα </vt:lpstr>
      <vt:lpstr>Περίπτωση: Δέσμευση (Βελτίωση της Εστίασης)</vt:lpstr>
      <vt:lpstr>Περίπτωση: Επίτευγμα (Γιορτάζοντας Μικρές Νίκες)</vt:lpstr>
      <vt:lpstr>Περίπτωση: Εξωτερικοί Παράγοντες (Περιορισμοί Υποδομών)</vt:lpstr>
      <vt:lpstr>Δραστηριότητα</vt:lpstr>
      <vt:lpstr>Ενότητα 2.3 Κατανόηση της Ψηφιακής Ευημερίας των Μαθητών/-τριών </vt:lpstr>
      <vt:lpstr>Εισαγωγή </vt:lpstr>
      <vt:lpstr>Χρήση του Δείκτη Ψηφιακής Ευημερίας PERMA για Μαθητές/-τριες</vt:lpstr>
      <vt:lpstr>Χρήση του Δείκτη για την Έναρξη Συζητήσεων</vt:lpstr>
      <vt:lpstr>Δραστηριότητα Αναστοχασμού: Εντοπίζοντας την Ψηφιακή Ευημερία στην Πράξη</vt:lpstr>
      <vt:lpstr>Τεχνικές Αξιολόγησης της Ψηφιακής Ευημερίας των Μαθητών/-τριών</vt:lpstr>
      <vt:lpstr>Ταίριασμα Στόχων με Μεθόδους Αξιολόγησης</vt:lpstr>
      <vt:lpstr>Από την Αξιολόγηση στον Διάλογο</vt:lpstr>
      <vt:lpstr>Θέματα Συζήτησης για την Ψηφιακή Ευημερία</vt:lpstr>
      <vt:lpstr>Δημιουργία Ψυχολογικής Ασφάλειας</vt:lpstr>
      <vt:lpstr>Δραστηριότητα: Σχεδιασμός Ψηφιακής Δραστηριότητας Αξιολόγησης</vt:lpstr>
      <vt:lpstr>Θέματα Συζήτησης ανά Τομέα PERMA</vt:lpstr>
      <vt:lpstr>Θέματα Συζήτησης ανά Τομέα PERMA</vt:lpstr>
      <vt:lpstr>Θέματα Συζήτησης ανά Τομέα PERMA</vt:lpstr>
      <vt:lpstr>Θέματα Συζήτησης ανά Τομέα PERMA</vt:lpstr>
      <vt:lpstr>Θέματα Συζήτησης ανά Τομέα PERMA</vt:lpstr>
      <vt:lpstr>Γιατί να Χρησιμοποιήσετε ένα Εργαλείο Παρατήρησης στην Τάξη;</vt:lpstr>
      <vt:lpstr>Εργαλείο Παρατήρησης της Τάξης (Συμβατό με το Μοντέλο PERMA)</vt:lpstr>
      <vt:lpstr>Κεφάλαιο 2.4 Βελτίωση της Ψηφιακής Ευημερίας των Μαθητών/-τριών  </vt:lpstr>
      <vt:lpstr>Εισαγωγή</vt:lpstr>
      <vt:lpstr>Τι Είναι τα Ψηφιακά Όρια;</vt:lpstr>
      <vt:lpstr>Γιατί Χρειαζόμαστε Ψηφιακά Όρια;</vt:lpstr>
      <vt:lpstr>Στρατηγικές για την Υποστήριξη των Ψηφιακών Ορίων των Μαθητών/-τριών</vt:lpstr>
      <vt:lpstr>Δραστηριότητα 1: Αναστοχασμός για την Προσωπική σας Ψηφιακή Ευημερία</vt:lpstr>
      <vt:lpstr>Δραστηριότητα 2: Ανάπτυξη Ψηφιακών Ορίων για τους/τις Μαθητές/-τριες</vt:lpstr>
      <vt:lpstr>Οδηγός για την Ψηφιακή Ευημερία της Τάξης</vt:lpstr>
      <vt:lpstr>Συλλογή Δραστηριοτήτων και Πιλοτική Δοκιμή</vt:lpstr>
      <vt:lpstr>Υλοποίηση Δραστηριοτήτων με Βάση το Μοντέλο PERMA</vt:lpstr>
      <vt:lpstr>Πώς Λειτουργεί αυτό το Υποκεφάλαιο</vt:lpstr>
      <vt:lpstr>ΘΕΤΙΚΑ ΣΥΝΑΙΣΘΗΜΑΤΑ — Πίνακας Επισκόπησης Δραστηριοτήτων</vt:lpstr>
      <vt:lpstr>ΣΧΕΣΕΙΣ — Πίνακας Επισκόπησης Δραστηριοτήτων</vt:lpstr>
      <vt:lpstr>ΝΟΗΜΑ — Πίνακας Επισκόπησης Δραστηριοτήτων</vt:lpstr>
      <vt:lpstr>ΕΠΙΤΕΥΓΜΑ — Πίνακας Επισκόπησης Δραστηριοτήτων</vt:lpstr>
      <vt:lpstr>Συμπεράσματα</vt:lpstr>
      <vt:lpstr>Συμπεράσματα</vt:lpstr>
      <vt:lpstr>Συμπεράσματα</vt:lpstr>
      <vt:lpstr>Κλείσιμο Ενότητας 2: Ενίσχυση της Ψηφιακής Ευημερίας στα Σχολεία</vt:lpstr>
      <vt:lpstr>https://perma-digital.eu/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2</dc:title>
  <dc:creator>Katerina</dc:creator>
  <cp:lastModifiedBy>Katerina</cp:lastModifiedBy>
  <cp:revision>160</cp:revision>
  <dcterms:created xsi:type="dcterms:W3CDTF">2025-12-16T10:14:20Z</dcterms:created>
  <dcterms:modified xsi:type="dcterms:W3CDTF">2025-12-19T14:45:23Z</dcterms:modified>
</cp:coreProperties>
</file>