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Lst>
  <p:sldSz cx="12192000" cy="6858000"/>
  <p:notesSz cx="6858000" cy="9144000"/>
  <p:embeddedFontLst>
    <p:embeddedFont>
      <p:font typeface="Calibri" panose="020F0502020204030204"/>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09916C-16AC-471C-AB75-E1D0E3CF1722}" styleName="Table_0">
    <a:wholeTbl>
      <a:tcTxStyle>
        <a:font>
          <a:latin typeface="Arial"/>
          <a:ea typeface="Arial"/>
          <a:cs typeface="Arial"/>
        </a:font>
        <a:srgbClr val="000000"/>
      </a:tcTxStyle>
      <a:tcStyle>
        <a:tcBdr>
          <a:left>
            <a:ln w="6350" cap="flat" cmpd="sng">
              <a:solidFill>
                <a:srgbClr val="AB88FF"/>
              </a:solidFill>
              <a:prstDash val="solid"/>
              <a:round/>
              <a:headEnd type="none" w="sm" len="sm"/>
              <a:tailEnd type="none" w="sm" len="sm"/>
            </a:ln>
          </a:left>
          <a:right>
            <a:ln w="6350" cap="flat" cmpd="sng">
              <a:solidFill>
                <a:srgbClr val="AB88FF"/>
              </a:solidFill>
              <a:prstDash val="solid"/>
              <a:round/>
              <a:headEnd type="none" w="sm" len="sm"/>
              <a:tailEnd type="none" w="sm" len="sm"/>
            </a:ln>
          </a:right>
          <a:top>
            <a:ln w="6350" cap="flat" cmpd="sng">
              <a:solidFill>
                <a:srgbClr val="AB88FF"/>
              </a:solidFill>
              <a:prstDash val="solid"/>
              <a:round/>
              <a:headEnd type="none" w="sm" len="sm"/>
              <a:tailEnd type="none" w="sm" len="sm"/>
            </a:ln>
          </a:top>
          <a:bottom>
            <a:ln w="6350" cap="flat" cmpd="sng">
              <a:solidFill>
                <a:srgbClr val="AB88FF"/>
              </a:solidFill>
              <a:prstDash val="solid"/>
              <a:round/>
              <a:headEnd type="none" w="sm" len="sm"/>
              <a:tailEnd type="none" w="sm" len="sm"/>
            </a:ln>
          </a:bottom>
          <a:insideH>
            <a:ln w="6350" cap="flat" cmpd="sng">
              <a:solidFill>
                <a:srgbClr val="AB88FF"/>
              </a:solidFill>
              <a:prstDash val="solid"/>
              <a:round/>
              <a:headEnd type="none" w="sm" len="sm"/>
              <a:tailEnd type="none" w="sm" len="sm"/>
            </a:ln>
          </a:insideH>
          <a:insideV>
            <a:ln w="6350" cap="flat" cmpd="sng">
              <a:solidFill>
                <a:srgbClr val="AB88FF"/>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3" Type="http://schemas.openxmlformats.org/officeDocument/2006/relationships/font" Target="fonts/font4.fntdata"/><Relationship Id="rId72" Type="http://schemas.openxmlformats.org/officeDocument/2006/relationships/font" Target="fonts/font3.fntdata"/><Relationship Id="rId71" Type="http://schemas.openxmlformats.org/officeDocument/2006/relationships/font" Target="fonts/font2.fntdata"/><Relationship Id="rId70" Type="http://schemas.openxmlformats.org/officeDocument/2006/relationships/font" Target="fonts/font1.fntdata"/><Relationship Id="rId7" Type="http://schemas.openxmlformats.org/officeDocument/2006/relationships/slide" Target="slides/slide3.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 name="Shape 63"/>
        <p:cNvGrpSpPr/>
        <p:nvPr/>
      </p:nvGrpSpPr>
      <p:grpSpPr>
        <a:xfrm>
          <a:off x="0" y="0"/>
          <a:ext cx="0" cy="0"/>
          <a:chOff x="0" y="0"/>
          <a:chExt cx="0" cy="0"/>
        </a:xfrm>
      </p:grpSpPr>
      <p:sp>
        <p:nvSpPr>
          <p:cNvPr id="64" name="Google Shape;64;p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65" name="Google Shape;65;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g3b05430cd3f_0_5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b05430cd3f_0_5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26" name="Google Shape;126;g3b05430cd3f_0_53: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4" name="Shape 164"/>
        <p:cNvGrpSpPr/>
        <p:nvPr/>
      </p:nvGrpSpPr>
      <p:grpSpPr>
        <a:xfrm>
          <a:off x="0" y="0"/>
          <a:ext cx="0" cy="0"/>
          <a:chOff x="0" y="0"/>
          <a:chExt cx="0" cy="0"/>
        </a:xfrm>
      </p:grpSpPr>
      <p:sp>
        <p:nvSpPr>
          <p:cNvPr id="165" name="Google Shape;165;g3b05430cd3f_0_9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6" name="Google Shape;166;g3b05430cd3f_0_9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g3b05430cd3f_0_4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b05430cd3f_0_4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4" name="Google Shape;174;g3b05430cd3f_0_4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2" name="Shape 182"/>
        <p:cNvGrpSpPr/>
        <p:nvPr/>
      </p:nvGrpSpPr>
      <p:grpSpPr>
        <a:xfrm>
          <a:off x="0" y="0"/>
          <a:ext cx="0" cy="0"/>
          <a:chOff x="0" y="0"/>
          <a:chExt cx="0" cy="0"/>
        </a:xfrm>
      </p:grpSpPr>
      <p:sp>
        <p:nvSpPr>
          <p:cNvPr id="183" name="Google Shape;183;g3b05430cd3f_0_10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b05430cd3f_0_10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85" name="Google Shape;185;g3b05430cd3f_0_10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3" name="Shape 193"/>
        <p:cNvGrpSpPr/>
        <p:nvPr/>
      </p:nvGrpSpPr>
      <p:grpSpPr>
        <a:xfrm>
          <a:off x="0" y="0"/>
          <a:ext cx="0" cy="0"/>
          <a:chOff x="0" y="0"/>
          <a:chExt cx="0" cy="0"/>
        </a:xfrm>
      </p:grpSpPr>
      <p:sp>
        <p:nvSpPr>
          <p:cNvPr id="194" name="Google Shape;194;g3b05430cd3f_0_1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b05430cd3f_0_11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96" name="Google Shape;196;g3b05430cd3f_0_11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g3b05430cd3f_0_13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b05430cd3f_0_13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7" name="Google Shape;207;g3b05430cd3f_0_13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5" name="Shape 215"/>
        <p:cNvGrpSpPr/>
        <p:nvPr/>
      </p:nvGrpSpPr>
      <p:grpSpPr>
        <a:xfrm>
          <a:off x="0" y="0"/>
          <a:ext cx="0" cy="0"/>
          <a:chOff x="0" y="0"/>
          <a:chExt cx="0" cy="0"/>
        </a:xfrm>
      </p:grpSpPr>
      <p:sp>
        <p:nvSpPr>
          <p:cNvPr id="216" name="Google Shape;216;g3b05430cd3f_0_12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b05430cd3f_0_12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18" name="Google Shape;218;g3b05430cd3f_0_12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6" name="Shape 226"/>
        <p:cNvGrpSpPr/>
        <p:nvPr/>
      </p:nvGrpSpPr>
      <p:grpSpPr>
        <a:xfrm>
          <a:off x="0" y="0"/>
          <a:ext cx="0" cy="0"/>
          <a:chOff x="0" y="0"/>
          <a:chExt cx="0" cy="0"/>
        </a:xfrm>
      </p:grpSpPr>
      <p:sp>
        <p:nvSpPr>
          <p:cNvPr id="227" name="Google Shape;227;g3b05430cd3f_0_15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8" name="Google Shape;228;g3b05430cd3f_0_15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3" name="Shape 233"/>
        <p:cNvGrpSpPr/>
        <p:nvPr/>
      </p:nvGrpSpPr>
      <p:grpSpPr>
        <a:xfrm>
          <a:off x="0" y="0"/>
          <a:ext cx="0" cy="0"/>
          <a:chOff x="0" y="0"/>
          <a:chExt cx="0" cy="0"/>
        </a:xfrm>
      </p:grpSpPr>
      <p:sp>
        <p:nvSpPr>
          <p:cNvPr id="234" name="Google Shape;234;g3aec51c1436_0_5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5" name="Google Shape;235;g3aec51c1436_0_5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0" name="Shape 240"/>
        <p:cNvGrpSpPr/>
        <p:nvPr/>
      </p:nvGrpSpPr>
      <p:grpSpPr>
        <a:xfrm>
          <a:off x="0" y="0"/>
          <a:ext cx="0" cy="0"/>
          <a:chOff x="0" y="0"/>
          <a:chExt cx="0" cy="0"/>
        </a:xfrm>
      </p:grpSpPr>
      <p:sp>
        <p:nvSpPr>
          <p:cNvPr id="241" name="Google Shape;241;g3b05430cd3f_0_18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b05430cd3f_0_18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43" name="Google Shape;243;g3b05430cd3f_0_18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69" name="Shape 69"/>
        <p:cNvGrpSpPr/>
        <p:nvPr/>
      </p:nvGrpSpPr>
      <p:grpSpPr>
        <a:xfrm>
          <a:off x="0" y="0"/>
          <a:ext cx="0" cy="0"/>
          <a:chOff x="0" y="0"/>
          <a:chExt cx="0" cy="0"/>
        </a:xfrm>
      </p:grpSpPr>
      <p:sp>
        <p:nvSpPr>
          <p:cNvPr id="70" name="Google Shape;70;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71" name="Google Shape;71;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g3b05430cd3f_0_19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b05430cd3f_0_19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54" name="Google Shape;254;g3b05430cd3f_0_19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2" name="Shape 262"/>
        <p:cNvGrpSpPr/>
        <p:nvPr/>
      </p:nvGrpSpPr>
      <p:grpSpPr>
        <a:xfrm>
          <a:off x="0" y="0"/>
          <a:ext cx="0" cy="0"/>
          <a:chOff x="0" y="0"/>
          <a:chExt cx="0" cy="0"/>
        </a:xfrm>
      </p:grpSpPr>
      <p:sp>
        <p:nvSpPr>
          <p:cNvPr id="263" name="Google Shape;263;g3b05430cd3f_0_2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b05430cd3f_0_21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65" name="Google Shape;265;g3b05430cd3f_0_21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3" name="Shape 273"/>
        <p:cNvGrpSpPr/>
        <p:nvPr/>
      </p:nvGrpSpPr>
      <p:grpSpPr>
        <a:xfrm>
          <a:off x="0" y="0"/>
          <a:ext cx="0" cy="0"/>
          <a:chOff x="0" y="0"/>
          <a:chExt cx="0" cy="0"/>
        </a:xfrm>
      </p:grpSpPr>
      <p:sp>
        <p:nvSpPr>
          <p:cNvPr id="274" name="Google Shape;274;g3b05430cd3f_0_22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b05430cd3f_0_22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76" name="Google Shape;276;g3b05430cd3f_0_22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g3b05430cd3f_0_24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b05430cd3f_0_24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7" name="Google Shape;287;g3b05430cd3f_0_24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5" name="Shape 295"/>
        <p:cNvGrpSpPr/>
        <p:nvPr/>
      </p:nvGrpSpPr>
      <p:grpSpPr>
        <a:xfrm>
          <a:off x="0" y="0"/>
          <a:ext cx="0" cy="0"/>
          <a:chOff x="0" y="0"/>
          <a:chExt cx="0" cy="0"/>
        </a:xfrm>
      </p:grpSpPr>
      <p:sp>
        <p:nvSpPr>
          <p:cNvPr id="296" name="Google Shape;296;g3b05430cd3f_0_25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b05430cd3f_0_25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98" name="Google Shape;298;g3b05430cd3f_0_25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6" name="Shape 306"/>
        <p:cNvGrpSpPr/>
        <p:nvPr/>
      </p:nvGrpSpPr>
      <p:grpSpPr>
        <a:xfrm>
          <a:off x="0" y="0"/>
          <a:ext cx="0" cy="0"/>
          <a:chOff x="0" y="0"/>
          <a:chExt cx="0" cy="0"/>
        </a:xfrm>
      </p:grpSpPr>
      <p:sp>
        <p:nvSpPr>
          <p:cNvPr id="307" name="Google Shape;307;g3b05430cd3f_0_27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b05430cd3f_0_27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09" name="Google Shape;309;g3b05430cd3f_0_27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7" name="Shape 317"/>
        <p:cNvGrpSpPr/>
        <p:nvPr/>
      </p:nvGrpSpPr>
      <p:grpSpPr>
        <a:xfrm>
          <a:off x="0" y="0"/>
          <a:ext cx="0" cy="0"/>
          <a:chOff x="0" y="0"/>
          <a:chExt cx="0" cy="0"/>
        </a:xfrm>
      </p:grpSpPr>
      <p:sp>
        <p:nvSpPr>
          <p:cNvPr id="318" name="Google Shape;318;g3b05430cd3f_0_26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b05430cd3f_0_26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20" name="Google Shape;320;g3b05430cd3f_0_26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8" name="Shape 328"/>
        <p:cNvGrpSpPr/>
        <p:nvPr/>
      </p:nvGrpSpPr>
      <p:grpSpPr>
        <a:xfrm>
          <a:off x="0" y="0"/>
          <a:ext cx="0" cy="0"/>
          <a:chOff x="0" y="0"/>
          <a:chExt cx="0" cy="0"/>
        </a:xfrm>
      </p:grpSpPr>
      <p:sp>
        <p:nvSpPr>
          <p:cNvPr id="329" name="Google Shape;329;g3b05430cd3f_0_29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30" name="Google Shape;330;g3b05430cd3f_0_29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5" name="Shape 335"/>
        <p:cNvGrpSpPr/>
        <p:nvPr/>
      </p:nvGrpSpPr>
      <p:grpSpPr>
        <a:xfrm>
          <a:off x="0" y="0"/>
          <a:ext cx="0" cy="0"/>
          <a:chOff x="0" y="0"/>
          <a:chExt cx="0" cy="0"/>
        </a:xfrm>
      </p:grpSpPr>
      <p:sp>
        <p:nvSpPr>
          <p:cNvPr id="336" name="Google Shape;336;g3aec51c1436_0_6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3aec51c1436_0_6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38" name="Google Shape;338;g3aec51c1436_0_6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2" name="Shape 342"/>
        <p:cNvGrpSpPr/>
        <p:nvPr/>
      </p:nvGrpSpPr>
      <p:grpSpPr>
        <a:xfrm>
          <a:off x="0" y="0"/>
          <a:ext cx="0" cy="0"/>
          <a:chOff x="0" y="0"/>
          <a:chExt cx="0" cy="0"/>
        </a:xfrm>
      </p:grpSpPr>
      <p:sp>
        <p:nvSpPr>
          <p:cNvPr id="343" name="Google Shape;343;g3b05430cd3f_0_29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b05430cd3f_0_29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45" name="Google Shape;345;g3b05430cd3f_0_29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5" name="Shape 75"/>
        <p:cNvGrpSpPr/>
        <p:nvPr/>
      </p:nvGrpSpPr>
      <p:grpSpPr>
        <a:xfrm>
          <a:off x="0" y="0"/>
          <a:ext cx="0" cy="0"/>
          <a:chOff x="0" y="0"/>
          <a:chExt cx="0" cy="0"/>
        </a:xfrm>
      </p:grpSpPr>
      <p:sp>
        <p:nvSpPr>
          <p:cNvPr id="76" name="Google Shape;76;p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77" name="Google Shape;77;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0" name="Shape 350"/>
        <p:cNvGrpSpPr/>
        <p:nvPr/>
      </p:nvGrpSpPr>
      <p:grpSpPr>
        <a:xfrm>
          <a:off x="0" y="0"/>
          <a:ext cx="0" cy="0"/>
          <a:chOff x="0" y="0"/>
          <a:chExt cx="0" cy="0"/>
        </a:xfrm>
      </p:grpSpPr>
      <p:sp>
        <p:nvSpPr>
          <p:cNvPr id="351" name="Google Shape;351;g3b05430cd3f_0_30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b05430cd3f_0_30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53" name="Google Shape;353;g3b05430cd3f_0_30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9" name="Shape 359"/>
        <p:cNvGrpSpPr/>
        <p:nvPr/>
      </p:nvGrpSpPr>
      <p:grpSpPr>
        <a:xfrm>
          <a:off x="0" y="0"/>
          <a:ext cx="0" cy="0"/>
          <a:chOff x="0" y="0"/>
          <a:chExt cx="0" cy="0"/>
        </a:xfrm>
      </p:grpSpPr>
      <p:sp>
        <p:nvSpPr>
          <p:cNvPr id="360" name="Google Shape;360;g3b05430cd3f_2_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61" name="Google Shape;361;g3b05430cd3f_2_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5" name="Shape 365"/>
        <p:cNvGrpSpPr/>
        <p:nvPr/>
      </p:nvGrpSpPr>
      <p:grpSpPr>
        <a:xfrm>
          <a:off x="0" y="0"/>
          <a:ext cx="0" cy="0"/>
          <a:chOff x="0" y="0"/>
          <a:chExt cx="0" cy="0"/>
        </a:xfrm>
      </p:grpSpPr>
      <p:sp>
        <p:nvSpPr>
          <p:cNvPr id="366" name="Google Shape;366;g3b05430cd3f_0_3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b05430cd3f_0_31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68" name="Google Shape;368;g3b05430cd3f_0_314: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2" name="Shape 372"/>
        <p:cNvGrpSpPr/>
        <p:nvPr/>
      </p:nvGrpSpPr>
      <p:grpSpPr>
        <a:xfrm>
          <a:off x="0" y="0"/>
          <a:ext cx="0" cy="0"/>
          <a:chOff x="0" y="0"/>
          <a:chExt cx="0" cy="0"/>
        </a:xfrm>
      </p:grpSpPr>
      <p:sp>
        <p:nvSpPr>
          <p:cNvPr id="373" name="Google Shape;373;g3b05430cd3f_2_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b05430cd3f_2_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75" name="Google Shape;375;g3b05430cd3f_2_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9" name="Shape 379"/>
        <p:cNvGrpSpPr/>
        <p:nvPr/>
      </p:nvGrpSpPr>
      <p:grpSpPr>
        <a:xfrm>
          <a:off x="0" y="0"/>
          <a:ext cx="0" cy="0"/>
          <a:chOff x="0" y="0"/>
          <a:chExt cx="0" cy="0"/>
        </a:xfrm>
      </p:grpSpPr>
      <p:sp>
        <p:nvSpPr>
          <p:cNvPr id="380" name="Google Shape;380;g3b05430cd3f_2_2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81" name="Google Shape;381;g3b05430cd3f_2_2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6" name="Shape 386"/>
        <p:cNvGrpSpPr/>
        <p:nvPr/>
      </p:nvGrpSpPr>
      <p:grpSpPr>
        <a:xfrm>
          <a:off x="0" y="0"/>
          <a:ext cx="0" cy="0"/>
          <a:chOff x="0" y="0"/>
          <a:chExt cx="0" cy="0"/>
        </a:xfrm>
      </p:grpSpPr>
      <p:sp>
        <p:nvSpPr>
          <p:cNvPr id="387" name="Google Shape;387;g3b05430cd3f_2_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b05430cd3f_2_1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89" name="Google Shape;389;g3b05430cd3f_2_1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4" name="Shape 394"/>
        <p:cNvGrpSpPr/>
        <p:nvPr/>
      </p:nvGrpSpPr>
      <p:grpSpPr>
        <a:xfrm>
          <a:off x="0" y="0"/>
          <a:ext cx="0" cy="0"/>
          <a:chOff x="0" y="0"/>
          <a:chExt cx="0" cy="0"/>
        </a:xfrm>
      </p:grpSpPr>
      <p:sp>
        <p:nvSpPr>
          <p:cNvPr id="395" name="Google Shape;395;g3b05430cd3f_2_3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b05430cd3f_2_3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97" name="Google Shape;397;g3b05430cd3f_2_3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2" name="Shape 402"/>
        <p:cNvGrpSpPr/>
        <p:nvPr/>
      </p:nvGrpSpPr>
      <p:grpSpPr>
        <a:xfrm>
          <a:off x="0" y="0"/>
          <a:ext cx="0" cy="0"/>
          <a:chOff x="0" y="0"/>
          <a:chExt cx="0" cy="0"/>
        </a:xfrm>
      </p:grpSpPr>
      <p:sp>
        <p:nvSpPr>
          <p:cNvPr id="403" name="Google Shape;403;g3b05430cd3f_2_4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b05430cd3f_2_4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05" name="Google Shape;405;g3b05430cd3f_2_4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0" name="Shape 410"/>
        <p:cNvGrpSpPr/>
        <p:nvPr/>
      </p:nvGrpSpPr>
      <p:grpSpPr>
        <a:xfrm>
          <a:off x="0" y="0"/>
          <a:ext cx="0" cy="0"/>
          <a:chOff x="0" y="0"/>
          <a:chExt cx="0" cy="0"/>
        </a:xfrm>
      </p:grpSpPr>
      <p:sp>
        <p:nvSpPr>
          <p:cNvPr id="411" name="Google Shape;411;g3b05430cd3f_2_4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12" name="Google Shape;412;g3b05430cd3f_2_4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7" name="Shape 417"/>
        <p:cNvGrpSpPr/>
        <p:nvPr/>
      </p:nvGrpSpPr>
      <p:grpSpPr>
        <a:xfrm>
          <a:off x="0" y="0"/>
          <a:ext cx="0" cy="0"/>
          <a:chOff x="0" y="0"/>
          <a:chExt cx="0" cy="0"/>
        </a:xfrm>
      </p:grpSpPr>
      <p:sp>
        <p:nvSpPr>
          <p:cNvPr id="418" name="Google Shape;418;g3b05430cd3f_2_5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b05430cd3f_2_5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παρέχετε </a:t>
            </a:r>
            <a:r>
              <a:rPr lang="en-US" b="1"/>
              <a:t>τρία παραδείγματα σχεδίων μαθήματος </a:t>
            </a:r>
            <a:r>
              <a:rPr lang="en-US"/>
              <a:t>και φύλλο δραστηριοτήτων </a:t>
            </a:r>
            <a:r>
              <a:rPr lang="en-US" b="1"/>
              <a:t>Δραστηριότητα: Ομαδική ανάλυση παραδειγμάτων σχεδίων μαθήματος</a:t>
            </a:r>
            <a:endParaRPr b="1"/>
          </a:p>
          <a:p>
            <a:pPr marL="0" lvl="0" indent="0" algn="l" rtl="0">
              <a:spcBef>
                <a:spcPts val="0"/>
              </a:spcBef>
              <a:spcAft>
                <a:spcPts val="0"/>
              </a:spcAft>
              <a:buNone/>
            </a:pPr>
          </a:p>
        </p:txBody>
      </p:sp>
      <p:sp>
        <p:nvSpPr>
          <p:cNvPr id="420" name="Google Shape;420;g3b05430cd3f_2_5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1" name="Shape 81"/>
        <p:cNvGrpSpPr/>
        <p:nvPr/>
      </p:nvGrpSpPr>
      <p:grpSpPr>
        <a:xfrm>
          <a:off x="0" y="0"/>
          <a:ext cx="0" cy="0"/>
          <a:chOff x="0" y="0"/>
          <a:chExt cx="0" cy="0"/>
        </a:xfrm>
      </p:grpSpPr>
      <p:sp>
        <p:nvSpPr>
          <p:cNvPr id="82" name="Google Shape;82;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83" name="Google Shape;83;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4" name="Shape 424"/>
        <p:cNvGrpSpPr/>
        <p:nvPr/>
      </p:nvGrpSpPr>
      <p:grpSpPr>
        <a:xfrm>
          <a:off x="0" y="0"/>
          <a:ext cx="0" cy="0"/>
          <a:chOff x="0" y="0"/>
          <a:chExt cx="0" cy="0"/>
        </a:xfrm>
      </p:grpSpPr>
      <p:sp>
        <p:nvSpPr>
          <p:cNvPr id="425" name="Google Shape;425;g3b05430cd3f_2_7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b05430cd3f_2_7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27" name="Google Shape;427;g3b05430cd3f_2_7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1" name="Shape 431"/>
        <p:cNvGrpSpPr/>
        <p:nvPr/>
      </p:nvGrpSpPr>
      <p:grpSpPr>
        <a:xfrm>
          <a:off x="0" y="0"/>
          <a:ext cx="0" cy="0"/>
          <a:chOff x="0" y="0"/>
          <a:chExt cx="0" cy="0"/>
        </a:xfrm>
      </p:grpSpPr>
      <p:sp>
        <p:nvSpPr>
          <p:cNvPr id="432" name="Google Shape;432;g3b05430cd3f_2_9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b05430cd3f_2_9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34" name="Google Shape;434;g3b05430cd3f_2_9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8" name="Shape 438"/>
        <p:cNvGrpSpPr/>
        <p:nvPr/>
      </p:nvGrpSpPr>
      <p:grpSpPr>
        <a:xfrm>
          <a:off x="0" y="0"/>
          <a:ext cx="0" cy="0"/>
          <a:chOff x="0" y="0"/>
          <a:chExt cx="0" cy="0"/>
        </a:xfrm>
      </p:grpSpPr>
      <p:sp>
        <p:nvSpPr>
          <p:cNvPr id="439" name="Google Shape;439;g3b05430cd3f_2_8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b05430cd3f_2_8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41" name="Google Shape;441;g3b05430cd3f_2_8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6" name="Shape 446"/>
        <p:cNvGrpSpPr/>
        <p:nvPr/>
      </p:nvGrpSpPr>
      <p:grpSpPr>
        <a:xfrm>
          <a:off x="0" y="0"/>
          <a:ext cx="0" cy="0"/>
          <a:chOff x="0" y="0"/>
          <a:chExt cx="0" cy="0"/>
        </a:xfrm>
      </p:grpSpPr>
      <p:sp>
        <p:nvSpPr>
          <p:cNvPr id="447" name="Google Shape;447;g3b05430cd3f_2_12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48" name="Google Shape;448;g3b05430cd3f_2_1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2" name="Shape 452"/>
        <p:cNvGrpSpPr/>
        <p:nvPr/>
      </p:nvGrpSpPr>
      <p:grpSpPr>
        <a:xfrm>
          <a:off x="0" y="0"/>
          <a:ext cx="0" cy="0"/>
          <a:chOff x="0" y="0"/>
          <a:chExt cx="0" cy="0"/>
        </a:xfrm>
      </p:grpSpPr>
      <p:sp>
        <p:nvSpPr>
          <p:cNvPr id="453" name="Google Shape;453;g3b05430cd3f_2_1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b05430cd3f_2_11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55" name="Google Shape;455;g3b05430cd3f_2_11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0" name="Shape 460"/>
        <p:cNvGrpSpPr/>
        <p:nvPr/>
      </p:nvGrpSpPr>
      <p:grpSpPr>
        <a:xfrm>
          <a:off x="0" y="0"/>
          <a:ext cx="0" cy="0"/>
          <a:chOff x="0" y="0"/>
          <a:chExt cx="0" cy="0"/>
        </a:xfrm>
      </p:grpSpPr>
      <p:sp>
        <p:nvSpPr>
          <p:cNvPr id="461" name="Google Shape;461;g3b05430cd3f_2_12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b05430cd3f_2_12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63" name="Google Shape;463;g3b05430cd3f_2_12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7" name="Shape 467"/>
        <p:cNvGrpSpPr/>
        <p:nvPr/>
      </p:nvGrpSpPr>
      <p:grpSpPr>
        <a:xfrm>
          <a:off x="0" y="0"/>
          <a:ext cx="0" cy="0"/>
          <a:chOff x="0" y="0"/>
          <a:chExt cx="0" cy="0"/>
        </a:xfrm>
      </p:grpSpPr>
      <p:sp>
        <p:nvSpPr>
          <p:cNvPr id="468" name="Google Shape;468;g3b05430cd3f_2_13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3b05430cd3f_2_13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70" name="Google Shape;470;g3b05430cd3f_2_134: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5" name="Shape 475"/>
        <p:cNvGrpSpPr/>
        <p:nvPr/>
      </p:nvGrpSpPr>
      <p:grpSpPr>
        <a:xfrm>
          <a:off x="0" y="0"/>
          <a:ext cx="0" cy="0"/>
          <a:chOff x="0" y="0"/>
          <a:chExt cx="0" cy="0"/>
        </a:xfrm>
      </p:grpSpPr>
      <p:sp>
        <p:nvSpPr>
          <p:cNvPr id="476" name="Google Shape;476;g3b05430cd3f_2_14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b05430cd3f_2_14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78" name="Google Shape;478;g3b05430cd3f_2_14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3" name="Shape 483"/>
        <p:cNvGrpSpPr/>
        <p:nvPr/>
      </p:nvGrpSpPr>
      <p:grpSpPr>
        <a:xfrm>
          <a:off x="0" y="0"/>
          <a:ext cx="0" cy="0"/>
          <a:chOff x="0" y="0"/>
          <a:chExt cx="0" cy="0"/>
        </a:xfrm>
      </p:grpSpPr>
      <p:sp>
        <p:nvSpPr>
          <p:cNvPr id="484" name="Google Shape;484;g3b05430cd3f_2_14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3b05430cd3f_2_14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86" name="Google Shape;486;g3b05430cd3f_2_14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1" name="Shape 491"/>
        <p:cNvGrpSpPr/>
        <p:nvPr/>
      </p:nvGrpSpPr>
      <p:grpSpPr>
        <a:xfrm>
          <a:off x="0" y="0"/>
          <a:ext cx="0" cy="0"/>
          <a:chOff x="0" y="0"/>
          <a:chExt cx="0" cy="0"/>
        </a:xfrm>
      </p:grpSpPr>
      <p:sp>
        <p:nvSpPr>
          <p:cNvPr id="492" name="Google Shape;492;g3b05430cd3f_2_15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3b05430cd3f_2_15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94" name="Google Shape;494;g3b05430cd3f_2_15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 name="Shape 87"/>
        <p:cNvGrpSpPr/>
        <p:nvPr/>
      </p:nvGrpSpPr>
      <p:grpSpPr>
        <a:xfrm>
          <a:off x="0" y="0"/>
          <a:ext cx="0" cy="0"/>
          <a:chOff x="0" y="0"/>
          <a:chExt cx="0" cy="0"/>
        </a:xfrm>
      </p:grpSpPr>
      <p:sp>
        <p:nvSpPr>
          <p:cNvPr id="88" name="Google Shape;88;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89" name="Google Shape;89;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9" name="Shape 499"/>
        <p:cNvGrpSpPr/>
        <p:nvPr/>
      </p:nvGrpSpPr>
      <p:grpSpPr>
        <a:xfrm>
          <a:off x="0" y="0"/>
          <a:ext cx="0" cy="0"/>
          <a:chOff x="0" y="0"/>
          <a:chExt cx="0" cy="0"/>
        </a:xfrm>
      </p:grpSpPr>
      <p:sp>
        <p:nvSpPr>
          <p:cNvPr id="500" name="Google Shape;500;g3b05430cd3f_2_16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b05430cd3f_2_16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02" name="Google Shape;502;g3b05430cd3f_2_16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7" name="Shape 507"/>
        <p:cNvGrpSpPr/>
        <p:nvPr/>
      </p:nvGrpSpPr>
      <p:grpSpPr>
        <a:xfrm>
          <a:off x="0" y="0"/>
          <a:ext cx="0" cy="0"/>
          <a:chOff x="0" y="0"/>
          <a:chExt cx="0" cy="0"/>
        </a:xfrm>
      </p:grpSpPr>
      <p:sp>
        <p:nvSpPr>
          <p:cNvPr id="508" name="Google Shape;508;g3b05430cd3f_2_16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b05430cd3f_2_16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10" name="Google Shape;510;g3b05430cd3f_2_16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5" name="Shape 515"/>
        <p:cNvGrpSpPr/>
        <p:nvPr/>
      </p:nvGrpSpPr>
      <p:grpSpPr>
        <a:xfrm>
          <a:off x="0" y="0"/>
          <a:ext cx="0" cy="0"/>
          <a:chOff x="0" y="0"/>
          <a:chExt cx="0" cy="0"/>
        </a:xfrm>
      </p:grpSpPr>
      <p:sp>
        <p:nvSpPr>
          <p:cNvPr id="516" name="Google Shape;516;g3b05430cd3f_2_17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17" name="Google Shape;517;g3b05430cd3f_2_17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22" name="Shape 522"/>
        <p:cNvGrpSpPr/>
        <p:nvPr/>
      </p:nvGrpSpPr>
      <p:grpSpPr>
        <a:xfrm>
          <a:off x="0" y="0"/>
          <a:ext cx="0" cy="0"/>
          <a:chOff x="0" y="0"/>
          <a:chExt cx="0" cy="0"/>
        </a:xfrm>
      </p:grpSpPr>
      <p:sp>
        <p:nvSpPr>
          <p:cNvPr id="523" name="Google Shape;523;g3b05430cd3f_2_18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b05430cd3f_2_18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25" name="Google Shape;525;g3b05430cd3f_2_18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1" name="Shape 531"/>
        <p:cNvGrpSpPr/>
        <p:nvPr/>
      </p:nvGrpSpPr>
      <p:grpSpPr>
        <a:xfrm>
          <a:off x="0" y="0"/>
          <a:ext cx="0" cy="0"/>
          <a:chOff x="0" y="0"/>
          <a:chExt cx="0" cy="0"/>
        </a:xfrm>
      </p:grpSpPr>
      <p:sp>
        <p:nvSpPr>
          <p:cNvPr id="532" name="Google Shape;532;g3b05430cd3f_2_19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3b05430cd3f_2_19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34" name="Google Shape;534;g3b05430cd3f_2_19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0" name="Shape 540"/>
        <p:cNvGrpSpPr/>
        <p:nvPr/>
      </p:nvGrpSpPr>
      <p:grpSpPr>
        <a:xfrm>
          <a:off x="0" y="0"/>
          <a:ext cx="0" cy="0"/>
          <a:chOff x="0" y="0"/>
          <a:chExt cx="0" cy="0"/>
        </a:xfrm>
      </p:grpSpPr>
      <p:sp>
        <p:nvSpPr>
          <p:cNvPr id="541" name="Google Shape;541;g3b05430cd3f_2_19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b05430cd3f_2_19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43" name="Google Shape;543;g3b05430cd3f_2_19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9" name="Shape 549"/>
        <p:cNvGrpSpPr/>
        <p:nvPr/>
      </p:nvGrpSpPr>
      <p:grpSpPr>
        <a:xfrm>
          <a:off x="0" y="0"/>
          <a:ext cx="0" cy="0"/>
          <a:chOff x="0" y="0"/>
          <a:chExt cx="0" cy="0"/>
        </a:xfrm>
      </p:grpSpPr>
      <p:sp>
        <p:nvSpPr>
          <p:cNvPr id="550" name="Google Shape;550;g3b05430cd3f_2_20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b05430cd3f_2_20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52" name="Google Shape;552;g3b05430cd3f_2_20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8" name="Shape 558"/>
        <p:cNvGrpSpPr/>
        <p:nvPr/>
      </p:nvGrpSpPr>
      <p:grpSpPr>
        <a:xfrm>
          <a:off x="0" y="0"/>
          <a:ext cx="0" cy="0"/>
          <a:chOff x="0" y="0"/>
          <a:chExt cx="0" cy="0"/>
        </a:xfrm>
      </p:grpSpPr>
      <p:sp>
        <p:nvSpPr>
          <p:cNvPr id="559" name="Google Shape;559;g3b05430cd3f_2_2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3b05430cd3f_2_21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1" name="Google Shape;561;g3b05430cd3f_2_214: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7" name="Shape 567"/>
        <p:cNvGrpSpPr/>
        <p:nvPr/>
      </p:nvGrpSpPr>
      <p:grpSpPr>
        <a:xfrm>
          <a:off x="0" y="0"/>
          <a:ext cx="0" cy="0"/>
          <a:chOff x="0" y="0"/>
          <a:chExt cx="0" cy="0"/>
        </a:xfrm>
      </p:grpSpPr>
      <p:sp>
        <p:nvSpPr>
          <p:cNvPr id="568" name="Google Shape;568;g3b05430cd3f_2_2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3b05430cd3f_2_22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70" name="Google Shape;570;g3b05430cd3f_2_22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5" name="Shape 575"/>
        <p:cNvGrpSpPr/>
        <p:nvPr/>
      </p:nvGrpSpPr>
      <p:grpSpPr>
        <a:xfrm>
          <a:off x="0" y="0"/>
          <a:ext cx="0" cy="0"/>
          <a:chOff x="0" y="0"/>
          <a:chExt cx="0" cy="0"/>
        </a:xfrm>
      </p:grpSpPr>
      <p:sp>
        <p:nvSpPr>
          <p:cNvPr id="576" name="Google Shape;576;g3b05430cd3f_2_2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b05430cd3f_2_23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78" name="Google Shape;578;g3b05430cd3f_2_23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3" name="Shape 93"/>
        <p:cNvGrpSpPr/>
        <p:nvPr/>
      </p:nvGrpSpPr>
      <p:grpSpPr>
        <a:xfrm>
          <a:off x="0" y="0"/>
          <a:ext cx="0" cy="0"/>
          <a:chOff x="0" y="0"/>
          <a:chExt cx="0" cy="0"/>
        </a:xfrm>
      </p:grpSpPr>
      <p:sp>
        <p:nvSpPr>
          <p:cNvPr id="94" name="Google Shape;94;g3b05430cd3f_0_1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5" name="Google Shape;95;g3b05430cd3f_0_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PhAnim="0" showMasterSp="0">
  <p:cSld>
    <p:spTree>
      <p:nvGrpSpPr>
        <p:cNvPr id="584" name="Shape 584"/>
        <p:cNvGrpSpPr/>
        <p:nvPr/>
      </p:nvGrpSpPr>
      <p:grpSpPr>
        <a:xfrm>
          <a:off x="0" y="0"/>
          <a:ext cx="0" cy="0"/>
          <a:chOff x="0" y="0"/>
          <a:chExt cx="0" cy="0"/>
        </a:xfrm>
      </p:grpSpPr>
      <p:sp>
        <p:nvSpPr>
          <p:cNvPr id="585" name="Google Shape;585;g3b05430cd3f_2_24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3b05430cd3f_2_24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87" name="Google Shape;587;g3b05430cd3f_2_24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92" name="Shape 592"/>
        <p:cNvGrpSpPr/>
        <p:nvPr/>
      </p:nvGrpSpPr>
      <p:grpSpPr>
        <a:xfrm>
          <a:off x="0" y="0"/>
          <a:ext cx="0" cy="0"/>
          <a:chOff x="0" y="0"/>
          <a:chExt cx="0" cy="0"/>
        </a:xfrm>
      </p:grpSpPr>
      <p:sp>
        <p:nvSpPr>
          <p:cNvPr id="593" name="Google Shape;593;g3b05430cd3f_2_25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3b05430cd3f_2_25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95" name="Google Shape;595;g3b05430cd3f_2_253: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PhAnim="0" showMasterSp="0">
  <p:cSld>
    <p:spTree>
      <p:nvGrpSpPr>
        <p:cNvPr id="600" name="Shape 600"/>
        <p:cNvGrpSpPr/>
        <p:nvPr/>
      </p:nvGrpSpPr>
      <p:grpSpPr>
        <a:xfrm>
          <a:off x="0" y="0"/>
          <a:ext cx="0" cy="0"/>
          <a:chOff x="0" y="0"/>
          <a:chExt cx="0" cy="0"/>
        </a:xfrm>
      </p:grpSpPr>
      <p:sp>
        <p:nvSpPr>
          <p:cNvPr id="601" name="Google Shape;601;p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602" name="Google Shape;602;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g3b05430cd3f_0_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3b05430cd3f_0_1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Όταν συνδέετε σκόπιμα τις μεθόδους διδασκαλίας σας με αυτές τις αρχές, βοηθάτε τους μαθητές να γίνουν όχι μόνο ψηφιακοί χρήστες, αλλά και ψηφιακοί πολίτες που είναι ισορροπημένοι, ικανοί και στοχαστικοί (Waters &amp; Loton, 2019).</a:t>
            </a:r>
            <a:endParaRPr sz="1100"/>
          </a:p>
        </p:txBody>
      </p:sp>
      <p:sp>
        <p:nvSpPr>
          <p:cNvPr id="102" name="Google Shape;102;g3b05430cd3f_0_1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08"/>
        <p:cNvGrpSpPr/>
        <p:nvPr/>
      </p:nvGrpSpPr>
      <p:grpSpPr>
        <a:xfrm>
          <a:off x="0" y="0"/>
          <a:ext cx="0" cy="0"/>
          <a:chOff x="0" y="0"/>
          <a:chExt cx="0" cy="0"/>
        </a:xfrm>
      </p:grpSpPr>
      <p:sp>
        <p:nvSpPr>
          <p:cNvPr id="109" name="Google Shape;109;g3b05430cd3f_0_3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b05430cd3f_0_3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11" name="Google Shape;111;g3b05430cd3f_0_3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6" name="Shape 116"/>
        <p:cNvGrpSpPr/>
        <p:nvPr/>
      </p:nvGrpSpPr>
      <p:grpSpPr>
        <a:xfrm>
          <a:off x="0" y="0"/>
          <a:ext cx="0" cy="0"/>
          <a:chOff x="0" y="0"/>
          <a:chExt cx="0" cy="0"/>
        </a:xfrm>
      </p:grpSpPr>
      <p:sp>
        <p:nvSpPr>
          <p:cNvPr id="117" name="Google Shape;117;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8" name="Google Shape;118;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5"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7" name="Google Shape;17;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panose="020B0604020202020204"/>
              <a:buNone/>
            </a:pPr>
            <a:r>
              <a:rPr lang="en-US" sz="900" b="0" i="0" u="none" strike="noStrike" cap="none">
                <a:solidFill>
                  <a:schemeClr val="dk2"/>
                </a:solidFill>
                <a:latin typeface="Arial" panose="020B0604020202020204"/>
                <a:ea typeface="Arial" panose="020B0604020202020204"/>
                <a:cs typeface="Arial" panose="020B0604020202020204"/>
                <a:sym typeface="Arial" panose="020B060402020202020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b="0" i="0" u="none" strike="noStrike" cap="none">
              <a:solidFill>
                <a:schemeClr val="dk2"/>
              </a:solidFill>
              <a:latin typeface="Arial" panose="020B0604020202020204"/>
              <a:ea typeface="Arial" panose="020B0604020202020204"/>
              <a:cs typeface="Arial" panose="020B0604020202020204"/>
              <a:sym typeface="Arial" panose="020B0604020202020204"/>
            </a:endParaRPr>
          </a:p>
        </p:txBody>
      </p:sp>
      <p:sp>
        <p:nvSpPr>
          <p:cNvPr id="18" name="Google Shape;18;p11"/>
          <p:cNvSpPr txBox="1"/>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Arial" panose="020B0604020202020204"/>
              <a:buNone/>
              <a:defRPr sz="2000" b="1">
                <a:solidFill>
                  <a:schemeClr val="dk1"/>
                </a:solidFill>
                <a:latin typeface="Arial" panose="020B0604020202020204"/>
                <a:ea typeface="Arial" panose="020B0604020202020204"/>
                <a:cs typeface="Arial" panose="020B0604020202020204"/>
                <a:sym typeface="Arial"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dk1"/>
              </a:buClr>
              <a:buSzPts val="1600"/>
              <a:buNone/>
              <a:defRPr sz="1600" b="0" i="1">
                <a:solidFill>
                  <a:schemeClr val="dk1"/>
                </a:solidFill>
                <a:latin typeface="Arial" panose="020B0604020202020204"/>
                <a:ea typeface="Arial" panose="020B0604020202020204"/>
                <a:cs typeface="Arial" panose="020B0604020202020204"/>
                <a:sym typeface="Arial" panose="020B0604020202020204"/>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rot="-5400000" flipH="1">
            <a:off x="-507419" y="4140073"/>
            <a:ext cx="1331189" cy="3163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 name="Google Shape;21;p11"/>
          <p:cNvPicPr preferRelativeResize="0"/>
          <p:nvPr/>
        </p:nvPicPr>
        <p:blipFill rotWithShape="1">
          <a:blip r:embed="rId2"/>
          <a:srcRect/>
          <a:stretch>
            <a:fillRect/>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srcRect/>
          <a:stretch>
            <a:fillRect/>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srcRect/>
          <a:stretch>
            <a:fillRect/>
          </a:stretch>
        </p:blipFill>
        <p:spPr>
          <a:xfrm>
            <a:off x="6944356" y="950055"/>
            <a:ext cx="4876800" cy="5130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24" name="Shape 24"/>
        <p:cNvGrpSpPr/>
        <p:nvPr/>
      </p:nvGrpSpPr>
      <p:grpSpPr>
        <a:xfrm>
          <a:off x="0" y="0"/>
          <a:ext cx="0" cy="0"/>
          <a:chOff x="0" y="0"/>
          <a:chExt cx="0" cy="0"/>
        </a:xfrm>
      </p:grpSpPr>
      <p:sp>
        <p:nvSpPr>
          <p:cNvPr id="25" name="Google Shape;25;p12"/>
          <p:cNvSpPr/>
          <p:nvPr/>
        </p:nvSpPr>
        <p:spPr>
          <a:xfrm>
            <a:off x="1" y="2184266"/>
            <a:ext cx="310895" cy="13311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 name="Google Shape;26;p12"/>
          <p:cNvSpPr txBox="1"/>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2000"/>
              <a:buFont typeface="Arial" panose="020B0604020202020204"/>
              <a:buNone/>
              <a:defRPr sz="2000" b="1">
                <a:solidFill>
                  <a:schemeClr val="dk2"/>
                </a:solidFill>
                <a:latin typeface="Arial" panose="020B0604020202020204"/>
                <a:ea typeface="Arial" panose="020B0604020202020204"/>
                <a:cs typeface="Arial" panose="020B0604020202020204"/>
                <a:sym typeface="Arial"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dk1"/>
              </a:buClr>
              <a:buSzPts val="1600"/>
              <a:buNone/>
              <a:defRPr sz="1600" b="0" i="1">
                <a:solidFill>
                  <a:schemeClr val="dk1"/>
                </a:solidFill>
                <a:latin typeface="Arial" panose="020B0604020202020204"/>
                <a:ea typeface="Arial" panose="020B0604020202020204"/>
                <a:cs typeface="Arial" panose="020B0604020202020204"/>
                <a:sym typeface="Arial" panose="020B0604020202020204"/>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2"/>
          <p:cNvSpPr/>
          <p:nvPr/>
        </p:nvSpPr>
        <p:spPr>
          <a:xfrm rot="-5400000" flipH="1">
            <a:off x="-507419" y="4140073"/>
            <a:ext cx="1331189" cy="3163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 name="Google Shape;29;p12"/>
          <p:cNvPicPr preferRelativeResize="0"/>
          <p:nvPr/>
        </p:nvPicPr>
        <p:blipFill rotWithShape="1">
          <a:blip r:embed="rId2"/>
          <a:srcRect/>
          <a:stretch>
            <a:fillRect/>
          </a:stretch>
        </p:blipFill>
        <p:spPr>
          <a:xfrm>
            <a:off x="310897" y="6212262"/>
            <a:ext cx="1886787" cy="401872"/>
          </a:xfrm>
          <a:prstGeom prst="rect">
            <a:avLst/>
          </a:prstGeom>
          <a:noFill/>
          <a:ln>
            <a:noFill/>
          </a:ln>
        </p:spPr>
      </p:pic>
      <p:sp>
        <p:nvSpPr>
          <p:cNvPr id="30" name="Google Shape;30;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panose="020B0604020202020204"/>
              <a:buNone/>
            </a:pPr>
            <a:r>
              <a:rPr lang="en-US" sz="900" b="0" i="0" u="none" strike="noStrike" cap="none">
                <a:solidFill>
                  <a:schemeClr val="dk1"/>
                </a:solidFill>
                <a:latin typeface="Arial" panose="020B0604020202020204"/>
                <a:ea typeface="Arial" panose="020B0604020202020204"/>
                <a:cs typeface="Arial" panose="020B0604020202020204"/>
                <a:sym typeface="Arial" panose="020B060402020202020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31" name="Google Shape;31;p12"/>
          <p:cNvPicPr preferRelativeResize="0"/>
          <p:nvPr/>
        </p:nvPicPr>
        <p:blipFill rotWithShape="1">
          <a:blip r:embed="rId3"/>
          <a:srcRect/>
          <a:stretch>
            <a:fillRect/>
          </a:stretch>
        </p:blipFill>
        <p:spPr>
          <a:xfrm>
            <a:off x="155448" y="224584"/>
            <a:ext cx="3571024" cy="1422523"/>
          </a:xfrm>
          <a:prstGeom prst="rect">
            <a:avLst/>
          </a:prstGeom>
          <a:noFill/>
          <a:ln>
            <a:noFill/>
          </a:ln>
        </p:spPr>
      </p:pic>
      <p:pic>
        <p:nvPicPr>
          <p:cNvPr id="32" name="Google Shape;32;p12"/>
          <p:cNvPicPr preferRelativeResize="0"/>
          <p:nvPr/>
        </p:nvPicPr>
        <p:blipFill rotWithShape="1">
          <a:blip r:embed="rId4"/>
          <a:srcRect/>
          <a:stretch>
            <a:fillRect/>
          </a:stretch>
        </p:blipFill>
        <p:spPr>
          <a:xfrm>
            <a:off x="7159752" y="950055"/>
            <a:ext cx="4876800" cy="513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33" name="Shape 33"/>
        <p:cNvGrpSpPr/>
        <p:nvPr/>
      </p:nvGrpSpPr>
      <p:grpSpPr>
        <a:xfrm>
          <a:off x="0" y="0"/>
          <a:ext cx="0" cy="0"/>
          <a:chOff x="0" y="0"/>
          <a:chExt cx="0" cy="0"/>
        </a:xfrm>
      </p:grpSpPr>
      <p:sp>
        <p:nvSpPr>
          <p:cNvPr id="34" name="Google Shape;34;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5" name="Google Shape;35;p18"/>
          <p:cNvSpPr txBox="1"/>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000"/>
              <a:buFont typeface="Arial" panose="020B0604020202020204"/>
              <a:buNone/>
              <a:defRPr sz="2000" b="0">
                <a:solidFill>
                  <a:schemeClr val="dk1"/>
                </a:solidFill>
                <a:latin typeface="Arial" panose="020B0604020202020204"/>
                <a:ea typeface="Arial" panose="020B0604020202020204"/>
                <a:cs typeface="Arial" panose="020B0604020202020204"/>
                <a:sym typeface="Arial"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p:nvPr/>
        </p:nvSpPr>
        <p:spPr>
          <a:xfrm flipH="1">
            <a:off x="2172708" y="2774849"/>
            <a:ext cx="7839428"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bg>
      <p:bgPr>
        <a:solidFill>
          <a:schemeClr val="accent2"/>
        </a:solidFill>
        <a:effectLst/>
      </p:bgPr>
    </p:bg>
    <p:spTree>
      <p:nvGrpSpPr>
        <p:cNvPr id="37" name="Shape 37"/>
        <p:cNvGrpSpPr/>
        <p:nvPr/>
      </p:nvGrpSpPr>
      <p:grpSpPr>
        <a:xfrm>
          <a:off x="0" y="0"/>
          <a:ext cx="0" cy="0"/>
          <a:chOff x="0" y="0"/>
          <a:chExt cx="0" cy="0"/>
        </a:xfrm>
      </p:grpSpPr>
      <p:sp>
        <p:nvSpPr>
          <p:cNvPr id="38" name="Google Shape;38;g3b05430cd3f_0_179"/>
          <p:cNvSpPr txBox="1"/>
          <p:nvPr>
            <p:ph type="title"/>
          </p:nvPr>
        </p:nvSpPr>
        <p:spPr>
          <a:xfrm>
            <a:off x="838200" y="365129"/>
            <a:ext cx="10515600" cy="1325700"/>
          </a:xfrm>
          <a:prstGeom prst="rect">
            <a:avLst/>
          </a:prstGeom>
        </p:spPr>
        <p:txBody>
          <a:bodyPr spcFirstLastPara="1" wrap="square" lIns="91425" tIns="45700" rIns="91425" bIns="45700" anchor="t" anchorCtr="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39" name="Shape 39"/>
        <p:cNvGrpSpPr/>
        <p:nvPr/>
      </p:nvGrpSpPr>
      <p:grpSpPr>
        <a:xfrm>
          <a:off x="0" y="0"/>
          <a:ext cx="0" cy="0"/>
          <a:chOff x="0" y="0"/>
          <a:chExt cx="0" cy="0"/>
        </a:xfrm>
      </p:grpSpPr>
      <p:sp>
        <p:nvSpPr>
          <p:cNvPr id="40" name="Google Shape;40;p19"/>
          <p:cNvSpPr txBox="1"/>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Arial" panose="020B0604020202020204"/>
              <a:buNone/>
              <a:defRPr sz="2000" b="0">
                <a:solidFill>
                  <a:schemeClr val="accent2"/>
                </a:solidFill>
                <a:latin typeface="Arial" panose="020B0604020202020204"/>
                <a:ea typeface="Arial" panose="020B0604020202020204"/>
                <a:cs typeface="Arial" panose="020B0604020202020204"/>
                <a:sym typeface="Arial"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p:nvPr/>
        </p:nvSpPr>
        <p:spPr>
          <a:xfrm flipH="1">
            <a:off x="2172707" y="2913643"/>
            <a:ext cx="7839428" cy="4571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2" name="Google Shape;42;p19"/>
          <p:cNvPicPr preferRelativeResize="0"/>
          <p:nvPr/>
        </p:nvPicPr>
        <p:blipFill rotWithShape="1">
          <a:blip r:embed="rId2"/>
          <a:srcRect/>
          <a:stretch>
            <a:fillRect/>
          </a:stretch>
        </p:blipFill>
        <p:spPr>
          <a:xfrm>
            <a:off x="310897" y="6212262"/>
            <a:ext cx="1886787" cy="401872"/>
          </a:xfrm>
          <a:prstGeom prst="rect">
            <a:avLst/>
          </a:prstGeom>
          <a:noFill/>
          <a:ln>
            <a:noFill/>
          </a:ln>
        </p:spPr>
      </p:pic>
      <p:sp>
        <p:nvSpPr>
          <p:cNvPr id="43" name="Google Shape;43;p19"/>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panose="020B0604020202020204"/>
              <a:buNone/>
            </a:pPr>
            <a:r>
              <a:rPr lang="en-US" sz="900" b="0" i="0" u="none" strike="noStrike" cap="none">
                <a:solidFill>
                  <a:schemeClr val="dk2"/>
                </a:solidFill>
                <a:latin typeface="Arial" panose="020B0604020202020204"/>
                <a:ea typeface="Arial" panose="020B0604020202020204"/>
                <a:cs typeface="Arial" panose="020B0604020202020204"/>
                <a:sym typeface="Arial" panose="020B060402020202020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b="0" i="0" u="none" strike="noStrike" cap="none">
              <a:solidFill>
                <a:schemeClr val="dk2"/>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47" name="Shape 47"/>
        <p:cNvGrpSpPr/>
        <p:nvPr/>
      </p:nvGrpSpPr>
      <p:grpSpPr>
        <a:xfrm>
          <a:off x="0" y="0"/>
          <a:ext cx="0" cy="0"/>
          <a:chOff x="0" y="0"/>
          <a:chExt cx="0" cy="0"/>
        </a:xfrm>
      </p:grpSpPr>
      <p:sp>
        <p:nvSpPr>
          <p:cNvPr id="48" name="Google Shape;48;p14"/>
          <p:cNvSpPr txBox="1"/>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panose="020B0604020202020204"/>
              <a:buNone/>
              <a:defRPr>
                <a:solidFill>
                  <a:srgbClr val="FFFFFF"/>
                </a:solidFill>
                <a:latin typeface="Arial" panose="020B0604020202020204"/>
                <a:ea typeface="Arial" panose="020B0604020202020204"/>
                <a:cs typeface="Arial" panose="020B0604020202020204"/>
                <a:sym typeface="Arial"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4"/>
          <p:cNvSpPr txBox="1"/>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50" name="Shape 50"/>
        <p:cNvGrpSpPr/>
        <p:nvPr/>
      </p:nvGrpSpPr>
      <p:grpSpPr>
        <a:xfrm>
          <a:off x="0" y="0"/>
          <a:ext cx="0" cy="0"/>
          <a:chOff x="0" y="0"/>
          <a:chExt cx="0" cy="0"/>
        </a:xfrm>
      </p:grpSpPr>
      <p:sp>
        <p:nvSpPr>
          <p:cNvPr id="51" name="Google Shape;51;p15"/>
          <p:cNvSpPr txBox="1"/>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panose="020B0604020202020204"/>
              <a:buNone/>
              <a:defRPr>
                <a:latin typeface="Arial" panose="020B0604020202020204"/>
                <a:ea typeface="Arial" panose="020B0604020202020204"/>
                <a:cs typeface="Arial" panose="020B0604020202020204"/>
                <a:sym typeface="Arial" panose="020B0604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1"/>
              </a:buClr>
              <a:buSzPts val="2400"/>
              <a:buFont typeface="Arial" panose="020B0604020202020204"/>
              <a:buNone/>
              <a:defRPr sz="2400" b="0" i="0" u="none" strike="noStrike" cap="none">
                <a:solidFill>
                  <a:schemeClr val="accent1"/>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5"/>
          <p:cNvSpPr txBox="1"/>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8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54" name="Shape 54"/>
        <p:cNvGrpSpPr/>
        <p:nvPr/>
      </p:nvGrpSpPr>
      <p:grpSpPr>
        <a:xfrm>
          <a:off x="0" y="0"/>
          <a:ext cx="0" cy="0"/>
          <a:chOff x="0" y="0"/>
          <a:chExt cx="0" cy="0"/>
        </a:xfrm>
      </p:grpSpPr>
      <p:sp>
        <p:nvSpPr>
          <p:cNvPr id="55" name="Google Shape;55;p16"/>
          <p:cNvSpPr txBox="1"/>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panose="020B060402020202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7" name="Google Shape;57;p16"/>
          <p:cNvSpPr txBox="1"/>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58" name="Shape 58"/>
        <p:cNvGrpSpPr/>
        <p:nvPr/>
      </p:nvGrpSpPr>
      <p:grpSpPr>
        <a:xfrm>
          <a:off x="0" y="0"/>
          <a:ext cx="0" cy="0"/>
          <a:chOff x="0" y="0"/>
          <a:chExt cx="0" cy="0"/>
        </a:xfrm>
      </p:grpSpPr>
      <p:sp>
        <p:nvSpPr>
          <p:cNvPr id="59" name="Google Shape;59;p17"/>
          <p:cNvSpPr txBox="1"/>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panose="020B060402020202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1" name="Google Shape;61;p17"/>
          <p:cNvSpPr txBox="1"/>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68300" algn="l" rtl="0">
              <a:lnSpc>
                <a:spcPct val="90000"/>
              </a:lnSpc>
              <a:spcBef>
                <a:spcPts val="5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2" name="Google Shape;62;p17"/>
          <p:cNvSpPr txBox="1"/>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1"/>
              </a:buClr>
              <a:buSzPts val="2400"/>
              <a:buFont typeface="Arial" panose="020B0604020202020204"/>
              <a:buNone/>
              <a:defRPr sz="2400" b="0" i="0" u="none" strike="noStrike" cap="none">
                <a:solidFill>
                  <a:schemeClr val="accent1"/>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10"/>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10"/>
          <p:cNvSpPr txBox="1"/>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10"/>
          <p:cNvSpPr txBox="1"/>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10"/>
          <p:cNvSpPr txBox="1"/>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44" name="Shape 44"/>
        <p:cNvGrpSpPr/>
        <p:nvPr/>
      </p:nvGrpSpPr>
      <p:grpSpPr>
        <a:xfrm>
          <a:off x="0" y="0"/>
          <a:ext cx="0" cy="0"/>
          <a:chOff x="0" y="0"/>
          <a:chExt cx="0" cy="0"/>
        </a:xfrm>
      </p:grpSpPr>
      <p:sp>
        <p:nvSpPr>
          <p:cNvPr id="45" name="Google Shape;45;p13"/>
          <p:cNvSpPr/>
          <p:nvPr/>
        </p:nvSpPr>
        <p:spPr>
          <a:xfrm>
            <a:off x="0" y="0"/>
            <a:ext cx="12192000" cy="797521"/>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Open Sans"/>
              <a:ea typeface="Open Sans"/>
              <a:cs typeface="Open Sans"/>
              <a:sym typeface="Open Sans"/>
            </a:endParaRPr>
          </a:p>
        </p:txBody>
      </p:sp>
      <p:sp>
        <p:nvSpPr>
          <p:cNvPr id="46" name="Google Shape;46;p13"/>
          <p:cNvSpPr txBox="1"/>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Arial" panose="020B0604020202020204"/>
              <a:buNone/>
              <a:defRPr sz="3800" b="0" i="0" u="none" strike="noStrike" cap="none">
                <a:solidFill>
                  <a:srgbClr val="FFFFFF"/>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4.xml"/><Relationship Id="rId3" Type="http://schemas.openxmlformats.org/officeDocument/2006/relationships/hyperlink" Target="https://wakelet.com/" TargetMode="External"/><Relationship Id="rId2" Type="http://schemas.openxmlformats.org/officeDocument/2006/relationships/hyperlink" Target="https://seesaw.com/" TargetMode="External"/><Relationship Id="rId1" Type="http://schemas.openxmlformats.org/officeDocument/2006/relationships/hyperlink" Target="https://sites.google.com/"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hyperlink" Target="https://docs.google.com/document/d/1j3nclulHTVwxLScBprRhhcXkfswYXDj1/edit#heading=h.pqrc10w84fx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5.xml"/><Relationship Id="rId6" Type="http://schemas.openxmlformats.org/officeDocument/2006/relationships/slideLayout" Target="../slideLayouts/slideLayout7.xml"/><Relationship Id="rId5" Type="http://schemas.openxmlformats.org/officeDocument/2006/relationships/hyperlink" Target="https://www.researchgate.net/publication/377181463_Vol_22_No_9_September_2023_Part_2#page=99" TargetMode="External"/><Relationship Id="rId4" Type="http://schemas.openxmlformats.org/officeDocument/2006/relationships/hyperlink" Target="https://www.frontiersin.org/journals/education/articles/10.3389/feduc.2021.642632/full" TargetMode="External"/><Relationship Id="rId3" Type="http://schemas.openxmlformats.org/officeDocument/2006/relationships/hyperlink" Target="https://repository.londonmet.ac.uk/5802/" TargetMode="External"/><Relationship Id="rId2" Type="http://schemas.openxmlformats.org/officeDocument/2006/relationships/hyperlink" Target="https://www.igi-global.com/chapter/beyond-the-screen/361779" TargetMode="External"/><Relationship Id="rId1" Type="http://schemas.openxmlformats.org/officeDocument/2006/relationships/hyperlink" Target="https://ore.exeter.ac.uk/repository/handle/10871/131280"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7.xml"/><Relationship Id="rId2" Type="http://schemas.openxmlformats.org/officeDocument/2006/relationships/hyperlink" Target="https://www.researchgate.net/publication/377181463" TargetMode="External"/><Relationship Id="rId1" Type="http://schemas.openxmlformats.org/officeDocument/2006/relationships/hyperlink" Target="https://ore.exeter.ac.uk/repository/handle/10871/131280"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6" name="Shape 66"/>
        <p:cNvGrpSpPr/>
        <p:nvPr/>
      </p:nvGrpSpPr>
      <p:grpSpPr>
        <a:xfrm>
          <a:off x="0" y="0"/>
          <a:ext cx="0" cy="0"/>
          <a:chOff x="0" y="0"/>
          <a:chExt cx="0" cy="0"/>
        </a:xfrm>
      </p:grpSpPr>
      <p:sp>
        <p:nvSpPr>
          <p:cNvPr id="67" name="Google Shape;67;p1"/>
          <p:cNvSpPr txBox="1"/>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Arial" panose="020B0604020202020204"/>
              <a:buNone/>
            </a:pPr>
            <a:r>
              <a:rPr lang="en-US"/>
              <a:t>Ενότητα 3</a:t>
            </a:r>
            <a:endParaRPr lang="en-US"/>
          </a:p>
        </p:txBody>
      </p:sp>
      <p:sp>
        <p:nvSpPr>
          <p:cNvPr id="68" name="Google Shape;68;p1"/>
          <p:cNvSpPr txBox="1"/>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None/>
            </a:pPr>
            <a:r>
              <a:rPr lang="en-US"/>
              <a:t>Σχεδιασμός σεναρίων ψηφιακής μάθησης PERMA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27" name="Shape 127"/>
        <p:cNvGrpSpPr/>
        <p:nvPr/>
      </p:nvGrpSpPr>
      <p:grpSpPr>
        <a:xfrm>
          <a:off x="0" y="0"/>
          <a:ext cx="0" cy="0"/>
          <a:chOff x="0" y="0"/>
          <a:chExt cx="0" cy="0"/>
        </a:xfrm>
      </p:grpSpPr>
      <p:sp>
        <p:nvSpPr>
          <p:cNvPr id="128" name="Google Shape;128;g3b05430cd3f_0_53"/>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400"/>
              <a:t>2. Παιδαγωγικές προσεγγίσεις για την ενσωμάτωση της ψηφιακής ευημερίας</a:t>
            </a:r>
            <a:endParaRPr lang="en-US" sz="3400"/>
          </a:p>
        </p:txBody>
      </p:sp>
      <p:grpSp>
        <p:nvGrpSpPr>
          <p:cNvPr id="129" name="Google Shape;129;g3b05430cd3f_0_53"/>
          <p:cNvGrpSpPr/>
          <p:nvPr/>
        </p:nvGrpSpPr>
        <p:grpSpPr>
          <a:xfrm>
            <a:off x="546853" y="1086525"/>
            <a:ext cx="10999950" cy="5247973"/>
            <a:chOff x="2374200" y="2521525"/>
            <a:chExt cx="5943670" cy="2546200"/>
          </a:xfrm>
        </p:grpSpPr>
        <p:sp>
          <p:nvSpPr>
            <p:cNvPr id="130" name="Google Shape;130;g3b05430cd3f_0_53"/>
            <p:cNvSpPr/>
            <p:nvPr/>
          </p:nvSpPr>
          <p:spPr>
            <a:xfrm>
              <a:off x="2374200" y="2521525"/>
              <a:ext cx="5943600" cy="2546200"/>
            </a:xfrm>
            <a:prstGeom prst="rect">
              <a:avLst/>
            </a:prstGeom>
            <a:noFill/>
            <a:ln>
              <a:noFill/>
            </a:ln>
          </p:spPr>
          <p:txBody>
            <a:bodyPr spcFirstLastPara="1" wrap="square" lIns="169225" tIns="169225" rIns="169225" bIns="169225" anchor="ctr" anchorCtr="0">
              <a:noAutofit/>
            </a:bodyPr>
            <a:lstStyle/>
            <a:p>
              <a:pPr marL="0" lvl="0" indent="0" algn="l" rtl="0">
                <a:spcBef>
                  <a:spcPts val="0"/>
                </a:spcBef>
                <a:spcAft>
                  <a:spcPts val="0"/>
                </a:spcAft>
                <a:buNone/>
              </a:pPr>
            </a:p>
          </p:txBody>
        </p:sp>
        <p:grpSp>
          <p:nvGrpSpPr>
            <p:cNvPr id="131" name="Google Shape;131;g3b05430cd3f_0_53"/>
            <p:cNvGrpSpPr/>
            <p:nvPr/>
          </p:nvGrpSpPr>
          <p:grpSpPr>
            <a:xfrm>
              <a:off x="2374249" y="2521989"/>
              <a:ext cx="5943622" cy="2516391"/>
              <a:chOff x="2372950" y="2520650"/>
              <a:chExt cx="5946000" cy="2721600"/>
            </a:xfrm>
          </p:grpSpPr>
          <p:sp>
            <p:nvSpPr>
              <p:cNvPr id="132" name="Google Shape;132;g3b05430cd3f_0_53"/>
              <p:cNvSpPr/>
              <p:nvPr/>
            </p:nvSpPr>
            <p:spPr>
              <a:xfrm>
                <a:off x="2372950" y="2520650"/>
                <a:ext cx="5946000" cy="2721600"/>
              </a:xfrm>
              <a:prstGeom prst="rect">
                <a:avLst/>
              </a:prstGeom>
              <a:noFill/>
              <a:ln>
                <a:noFill/>
              </a:ln>
            </p:spPr>
            <p:txBody>
              <a:bodyPr spcFirstLastPara="1" wrap="square" lIns="169225" tIns="169225" rIns="169225" bIns="169225" anchor="ctr" anchorCtr="0">
                <a:noAutofit/>
              </a:bodyPr>
              <a:lstStyle/>
              <a:p>
                <a:pPr marL="0" marR="0" lvl="0" indent="0" algn="l" rtl="0">
                  <a:lnSpc>
                    <a:spcPct val="100000"/>
                  </a:lnSpc>
                  <a:spcBef>
                    <a:spcPts val="0"/>
                  </a:spcBef>
                  <a:spcAft>
                    <a:spcPts val="0"/>
                  </a:spcAft>
                  <a:buNone/>
                </a:pPr>
              </a:p>
            </p:txBody>
          </p:sp>
          <p:grpSp>
            <p:nvGrpSpPr>
              <p:cNvPr id="133" name="Google Shape;133;g3b05430cd3f_0_53"/>
              <p:cNvGrpSpPr/>
              <p:nvPr/>
            </p:nvGrpSpPr>
            <p:grpSpPr>
              <a:xfrm>
                <a:off x="2374206" y="2521919"/>
                <a:ext cx="5943708" cy="2516279"/>
                <a:chOff x="627800" y="665350"/>
                <a:chExt cx="8072400" cy="3405900"/>
              </a:xfrm>
            </p:grpSpPr>
            <p:sp>
              <p:nvSpPr>
                <p:cNvPr id="134" name="Google Shape;134;g3b05430cd3f_0_53"/>
                <p:cNvSpPr/>
                <p:nvPr/>
              </p:nvSpPr>
              <p:spPr>
                <a:xfrm>
                  <a:off x="627800" y="665350"/>
                  <a:ext cx="8072400" cy="3405900"/>
                </a:xfrm>
                <a:prstGeom prst="rect">
                  <a:avLst/>
                </a:prstGeom>
                <a:noFill/>
                <a:ln>
                  <a:noFill/>
                </a:ln>
              </p:spPr>
              <p:txBody>
                <a:bodyPr spcFirstLastPara="1" wrap="square" lIns="169225" tIns="169225" rIns="169225" bIns="169225" anchor="ctr" anchorCtr="0">
                  <a:noAutofit/>
                </a:bodyPr>
                <a:lstStyle/>
                <a:p>
                  <a:pPr marL="0" marR="0" lvl="0" indent="0" algn="l" rtl="0">
                    <a:lnSpc>
                      <a:spcPct val="100000"/>
                    </a:lnSpc>
                    <a:spcBef>
                      <a:spcPts val="0"/>
                    </a:spcBef>
                    <a:spcAft>
                      <a:spcPts val="0"/>
                    </a:spcAft>
                    <a:buNone/>
                  </a:pPr>
                </a:p>
              </p:txBody>
            </p:sp>
            <p:sp>
              <p:nvSpPr>
                <p:cNvPr id="135" name="Google Shape;135;g3b05430cd3f_0_53"/>
                <p:cNvSpPr/>
                <p:nvPr/>
              </p:nvSpPr>
              <p:spPr>
                <a:xfrm>
                  <a:off x="632575" y="1333482"/>
                  <a:ext cx="1933200" cy="501000"/>
                </a:xfrm>
                <a:prstGeom prst="roundRect">
                  <a:avLst>
                    <a:gd name="adj" fmla="val 16667"/>
                  </a:avLst>
                </a:prstGeom>
                <a:solidFill>
                  <a:srgbClr val="247178"/>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b="1" i="0" u="none" strike="noStrike" cap="none">
                      <a:solidFill>
                        <a:srgbClr val="FFFFFF"/>
                      </a:solidFill>
                    </a:rPr>
                    <a:t>Μάθηση βάσει έργων</a:t>
                  </a:r>
                  <a:endParaRPr b="1" i="0" u="none" strike="noStrike" cap="none">
                    <a:solidFill>
                      <a:srgbClr val="FFFFFF"/>
                    </a:solidFill>
                  </a:endParaRPr>
                </a:p>
              </p:txBody>
            </p:sp>
            <p:sp>
              <p:nvSpPr>
                <p:cNvPr id="136" name="Google Shape;136;g3b05430cd3f_0_53"/>
                <p:cNvSpPr/>
                <p:nvPr/>
              </p:nvSpPr>
              <p:spPr>
                <a:xfrm>
                  <a:off x="2675249" y="1333482"/>
                  <a:ext cx="1933200" cy="501000"/>
                </a:xfrm>
                <a:prstGeom prst="roundRect">
                  <a:avLst>
                    <a:gd name="adj" fmla="val 16667"/>
                  </a:avLst>
                </a:prstGeom>
                <a:solidFill>
                  <a:srgbClr val="DDD1F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Σημασία</a:t>
                  </a:r>
                  <a:endParaRPr i="0" u="none" strike="noStrike" cap="none">
                    <a:solidFill>
                      <a:srgbClr val="000000"/>
                    </a:solidFill>
                  </a:endParaRPr>
                </a:p>
                <a:p>
                  <a:pPr marL="0" marR="0" lvl="0" indent="0" algn="ctr" rtl="0">
                    <a:lnSpc>
                      <a:spcPct val="100000"/>
                    </a:lnSpc>
                    <a:spcBef>
                      <a:spcPts val="0"/>
                    </a:spcBef>
                    <a:spcAft>
                      <a:spcPts val="0"/>
                    </a:spcAft>
                    <a:buNone/>
                  </a:pPr>
                  <a:r>
                    <a:rPr lang="en-US" i="0" u="none" strike="noStrike" cap="none">
                      <a:solidFill>
                        <a:srgbClr val="000000"/>
                      </a:solidFill>
                    </a:rPr>
                    <a:t>Επίτευξη</a:t>
                  </a:r>
                  <a:endParaRPr i="0" u="none" strike="noStrike" cap="none">
                    <a:solidFill>
                      <a:srgbClr val="000000"/>
                    </a:solidFill>
                  </a:endParaRPr>
                </a:p>
              </p:txBody>
            </p:sp>
            <p:sp>
              <p:nvSpPr>
                <p:cNvPr id="137" name="Google Shape;137;g3b05430cd3f_0_53"/>
                <p:cNvSpPr/>
                <p:nvPr/>
              </p:nvSpPr>
              <p:spPr>
                <a:xfrm>
                  <a:off x="4717924" y="1333482"/>
                  <a:ext cx="1933200" cy="501000"/>
                </a:xfrm>
                <a:prstGeom prst="roundRect">
                  <a:avLst>
                    <a:gd name="adj" fmla="val 16667"/>
                  </a:avLst>
                </a:prstGeom>
                <a:solidFill>
                  <a:srgbClr val="9FF1F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Δημιουργία ψηφιακού περιεχομένου</a:t>
                  </a:r>
                  <a:endParaRPr i="0" u="none" strike="noStrike" cap="none">
                    <a:solidFill>
                      <a:srgbClr val="000000"/>
                    </a:solidFill>
                  </a:endParaRPr>
                </a:p>
                <a:p>
                  <a:pPr marL="0" marR="0" lvl="0" indent="0" algn="ctr" rtl="0">
                    <a:lnSpc>
                      <a:spcPct val="100000"/>
                    </a:lnSpc>
                    <a:spcBef>
                      <a:spcPts val="0"/>
                    </a:spcBef>
                    <a:spcAft>
                      <a:spcPts val="0"/>
                    </a:spcAft>
                    <a:buNone/>
                  </a:pPr>
                  <a:r>
                    <a:rPr lang="en-US" i="0" u="none" strike="noStrike" cap="none">
                      <a:solidFill>
                        <a:srgbClr val="000000"/>
                      </a:solidFill>
                    </a:rPr>
                    <a:t>Επίλυση προβλημάτων</a:t>
                  </a:r>
                  <a:endParaRPr i="0" u="none" strike="noStrike" cap="none">
                    <a:solidFill>
                      <a:srgbClr val="000000"/>
                    </a:solidFill>
                  </a:endParaRPr>
                </a:p>
              </p:txBody>
            </p:sp>
            <p:sp>
              <p:nvSpPr>
                <p:cNvPr id="138" name="Google Shape;138;g3b05430cd3f_0_53"/>
                <p:cNvSpPr/>
                <p:nvPr/>
              </p:nvSpPr>
              <p:spPr>
                <a:xfrm>
                  <a:off x="6760624" y="1333482"/>
                  <a:ext cx="1933200" cy="501000"/>
                </a:xfrm>
                <a:prstGeom prst="roundRect">
                  <a:avLst>
                    <a:gd name="adj" fmla="val 16667"/>
                  </a:avLst>
                </a:prstGeom>
                <a:solidFill>
                  <a:srgbClr val="FFF1B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Κριτική σκέψη, νοοτροπία ανάπτυξης, ευελιξία, διαχείριση της μάθησης</a:t>
                  </a:r>
                  <a:endParaRPr i="0" u="none" strike="noStrike" cap="none">
                    <a:solidFill>
                      <a:srgbClr val="000000"/>
                    </a:solidFill>
                  </a:endParaRPr>
                </a:p>
              </p:txBody>
            </p:sp>
            <p:sp>
              <p:nvSpPr>
                <p:cNvPr id="139" name="Google Shape;139;g3b05430cd3f_0_53"/>
                <p:cNvSpPr/>
                <p:nvPr/>
              </p:nvSpPr>
              <p:spPr>
                <a:xfrm>
                  <a:off x="632575" y="1886451"/>
                  <a:ext cx="1933200" cy="501000"/>
                </a:xfrm>
                <a:prstGeom prst="roundRect">
                  <a:avLst>
                    <a:gd name="adj" fmla="val 16667"/>
                  </a:avLst>
                </a:prstGeom>
                <a:solidFill>
                  <a:srgbClr val="247178"/>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b="1" i="0" u="none" strike="noStrike" cap="none">
                      <a:solidFill>
                        <a:srgbClr val="FFFFFF"/>
                      </a:solidFill>
                    </a:rPr>
                    <a:t>Συνεργατική μάθηση</a:t>
                  </a:r>
                  <a:endParaRPr b="1" i="0" u="none" strike="noStrike" cap="none">
                    <a:solidFill>
                      <a:srgbClr val="FFFFFF"/>
                    </a:solidFill>
                  </a:endParaRPr>
                </a:p>
              </p:txBody>
            </p:sp>
            <p:sp>
              <p:nvSpPr>
                <p:cNvPr id="140" name="Google Shape;140;g3b05430cd3f_0_53"/>
                <p:cNvSpPr/>
                <p:nvPr/>
              </p:nvSpPr>
              <p:spPr>
                <a:xfrm>
                  <a:off x="2675249" y="1886451"/>
                  <a:ext cx="1933200" cy="501000"/>
                </a:xfrm>
                <a:prstGeom prst="roundRect">
                  <a:avLst>
                    <a:gd name="adj" fmla="val 16667"/>
                  </a:avLst>
                </a:prstGeom>
                <a:solidFill>
                  <a:srgbClr val="DDD1F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Σχέσεις</a:t>
                  </a:r>
                  <a:endParaRPr i="0" u="none" strike="noStrike" cap="none">
                    <a:solidFill>
                      <a:srgbClr val="000000"/>
                    </a:solidFill>
                  </a:endParaRPr>
                </a:p>
                <a:p>
                  <a:pPr marL="0" marR="0" lvl="0" indent="0" algn="ctr" rtl="0">
                    <a:lnSpc>
                      <a:spcPct val="100000"/>
                    </a:lnSpc>
                    <a:spcBef>
                      <a:spcPts val="0"/>
                    </a:spcBef>
                    <a:spcAft>
                      <a:spcPts val="0"/>
                    </a:spcAft>
                    <a:buNone/>
                  </a:pPr>
                  <a:r>
                    <a:rPr lang="en-US" i="0" u="none" strike="noStrike" cap="none">
                      <a:solidFill>
                        <a:srgbClr val="000000"/>
                      </a:solidFill>
                    </a:rPr>
                    <a:t>Εμπλοκή</a:t>
                  </a:r>
                  <a:endParaRPr i="0" u="none" strike="noStrike" cap="none">
                    <a:solidFill>
                      <a:srgbClr val="000000"/>
                    </a:solidFill>
                  </a:endParaRPr>
                </a:p>
              </p:txBody>
            </p:sp>
            <p:sp>
              <p:nvSpPr>
                <p:cNvPr id="141" name="Google Shape;141;g3b05430cd3f_0_53"/>
                <p:cNvSpPr/>
                <p:nvPr/>
              </p:nvSpPr>
              <p:spPr>
                <a:xfrm>
                  <a:off x="4717924" y="1886451"/>
                  <a:ext cx="1933200" cy="501000"/>
                </a:xfrm>
                <a:prstGeom prst="roundRect">
                  <a:avLst>
                    <a:gd name="adj" fmla="val 16667"/>
                  </a:avLst>
                </a:prstGeom>
                <a:solidFill>
                  <a:srgbClr val="9FF1F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Επικοινωνία και συνεργασία</a:t>
                  </a:r>
                  <a:endParaRPr i="0" u="none" strike="noStrike" cap="none">
                    <a:solidFill>
                      <a:srgbClr val="000000"/>
                    </a:solidFill>
                  </a:endParaRPr>
                </a:p>
                <a:p>
                  <a:pPr marL="0" marR="0" lvl="0" indent="0" algn="ctr" rtl="0">
                    <a:lnSpc>
                      <a:spcPct val="100000"/>
                    </a:lnSpc>
                    <a:spcBef>
                      <a:spcPts val="0"/>
                    </a:spcBef>
                    <a:spcAft>
                      <a:spcPts val="0"/>
                    </a:spcAft>
                    <a:buNone/>
                  </a:pPr>
                  <a:r>
                    <a:rPr lang="en-US" i="0" u="none" strike="noStrike" cap="none">
                      <a:solidFill>
                        <a:srgbClr val="000000"/>
                      </a:solidFill>
                    </a:rPr>
                    <a:t>Δημιουργία ψηφιακού περιεχομένου</a:t>
                  </a:r>
                  <a:endParaRPr i="0" u="none" strike="noStrike" cap="none">
                    <a:solidFill>
                      <a:srgbClr val="000000"/>
                    </a:solidFill>
                  </a:endParaRPr>
                </a:p>
              </p:txBody>
            </p:sp>
            <p:sp>
              <p:nvSpPr>
                <p:cNvPr id="142" name="Google Shape;142;g3b05430cd3f_0_53"/>
                <p:cNvSpPr/>
                <p:nvPr/>
              </p:nvSpPr>
              <p:spPr>
                <a:xfrm>
                  <a:off x="6760624" y="1886451"/>
                  <a:ext cx="1933200" cy="501000"/>
                </a:xfrm>
                <a:prstGeom prst="roundRect">
                  <a:avLst>
                    <a:gd name="adj" fmla="val 16667"/>
                  </a:avLst>
                </a:prstGeom>
                <a:solidFill>
                  <a:srgbClr val="FFF1B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Ενσυναίσθηση, επικοινωνία, συνεργασία, ευεξία, αυτορρύθμιση</a:t>
                  </a:r>
                  <a:endParaRPr i="0" u="none" strike="noStrike" cap="none">
                    <a:solidFill>
                      <a:srgbClr val="000000"/>
                    </a:solidFill>
                  </a:endParaRPr>
                </a:p>
              </p:txBody>
            </p:sp>
            <p:sp>
              <p:nvSpPr>
                <p:cNvPr id="143" name="Google Shape;143;g3b05430cd3f_0_53"/>
                <p:cNvSpPr/>
                <p:nvPr/>
              </p:nvSpPr>
              <p:spPr>
                <a:xfrm>
                  <a:off x="632575" y="2439438"/>
                  <a:ext cx="1933200" cy="501000"/>
                </a:xfrm>
                <a:prstGeom prst="roundRect">
                  <a:avLst>
                    <a:gd name="adj" fmla="val 16667"/>
                  </a:avLst>
                </a:prstGeom>
                <a:solidFill>
                  <a:srgbClr val="247178"/>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b="1" i="0" u="none" strike="noStrike" cap="none">
                      <a:solidFill>
                        <a:srgbClr val="FFFFFF"/>
                      </a:solidFill>
                    </a:rPr>
                    <a:t>Συλλογιστική πρακτική</a:t>
                  </a:r>
                  <a:endParaRPr b="1" i="0" u="none" strike="noStrike" cap="none">
                    <a:solidFill>
                      <a:srgbClr val="FFFFFF"/>
                    </a:solidFill>
                  </a:endParaRPr>
                </a:p>
              </p:txBody>
            </p:sp>
            <p:sp>
              <p:nvSpPr>
                <p:cNvPr id="144" name="Google Shape;144;g3b05430cd3f_0_53"/>
                <p:cNvSpPr/>
                <p:nvPr/>
              </p:nvSpPr>
              <p:spPr>
                <a:xfrm>
                  <a:off x="2675249" y="2439438"/>
                  <a:ext cx="1933200" cy="501000"/>
                </a:xfrm>
                <a:prstGeom prst="roundRect">
                  <a:avLst>
                    <a:gd name="adj" fmla="val 16667"/>
                  </a:avLst>
                </a:prstGeom>
                <a:solidFill>
                  <a:srgbClr val="DDD1F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Θετικά συναισθήματα </a:t>
                  </a:r>
                  <a:endParaRPr i="0" u="none" strike="noStrike" cap="none">
                    <a:solidFill>
                      <a:srgbClr val="000000"/>
                    </a:solidFill>
                  </a:endParaRPr>
                </a:p>
                <a:p>
                  <a:pPr marL="0" marR="0" lvl="0" indent="0" algn="ctr" rtl="0">
                    <a:lnSpc>
                      <a:spcPct val="100000"/>
                    </a:lnSpc>
                    <a:spcBef>
                      <a:spcPts val="0"/>
                    </a:spcBef>
                    <a:spcAft>
                      <a:spcPts val="0"/>
                    </a:spcAft>
                    <a:buNone/>
                  </a:pPr>
                  <a:r>
                    <a:rPr lang="en-US" i="0" u="none" strike="noStrike" cap="none">
                      <a:solidFill>
                        <a:srgbClr val="000000"/>
                      </a:solidFill>
                    </a:rPr>
                    <a:t>Νόημα</a:t>
                  </a:r>
                  <a:endParaRPr i="0" u="none" strike="noStrike" cap="none">
                    <a:solidFill>
                      <a:srgbClr val="000000"/>
                    </a:solidFill>
                  </a:endParaRPr>
                </a:p>
              </p:txBody>
            </p:sp>
            <p:sp>
              <p:nvSpPr>
                <p:cNvPr id="145" name="Google Shape;145;g3b05430cd3f_0_53"/>
                <p:cNvSpPr/>
                <p:nvPr/>
              </p:nvSpPr>
              <p:spPr>
                <a:xfrm>
                  <a:off x="4717924" y="2439438"/>
                  <a:ext cx="1933200" cy="501000"/>
                </a:xfrm>
                <a:prstGeom prst="roundRect">
                  <a:avLst>
                    <a:gd name="adj" fmla="val 16667"/>
                  </a:avLst>
                </a:prstGeom>
                <a:solidFill>
                  <a:srgbClr val="9FF1F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Γνώσεις πληροφοριών και δεδομένων</a:t>
                  </a:r>
                  <a:endParaRPr i="0" u="none" strike="noStrike" cap="none">
                    <a:solidFill>
                      <a:srgbClr val="000000"/>
                    </a:solidFill>
                  </a:endParaRPr>
                </a:p>
                <a:p>
                  <a:pPr marL="0" marR="0" lvl="0" indent="0" algn="ctr" rtl="0">
                    <a:lnSpc>
                      <a:spcPct val="100000"/>
                    </a:lnSpc>
                    <a:spcBef>
                      <a:spcPts val="0"/>
                    </a:spcBef>
                    <a:spcAft>
                      <a:spcPts val="0"/>
                    </a:spcAft>
                    <a:buNone/>
                  </a:pPr>
                  <a:r>
                    <a:rPr lang="en-US" i="0" u="none" strike="noStrike" cap="none">
                      <a:solidFill>
                        <a:srgbClr val="000000"/>
                      </a:solidFill>
                    </a:rPr>
                    <a:t>Ασφάλεια (ευεξία)</a:t>
                  </a:r>
                  <a:endParaRPr i="0" u="none" strike="noStrike" cap="none">
                    <a:solidFill>
                      <a:srgbClr val="000000"/>
                    </a:solidFill>
                  </a:endParaRPr>
                </a:p>
              </p:txBody>
            </p:sp>
            <p:sp>
              <p:nvSpPr>
                <p:cNvPr id="146" name="Google Shape;146;g3b05430cd3f_0_53"/>
                <p:cNvSpPr/>
                <p:nvPr/>
              </p:nvSpPr>
              <p:spPr>
                <a:xfrm>
                  <a:off x="6760624" y="2439438"/>
                  <a:ext cx="1933200" cy="501000"/>
                </a:xfrm>
                <a:prstGeom prst="roundRect">
                  <a:avLst>
                    <a:gd name="adj" fmla="val 16667"/>
                  </a:avLst>
                </a:prstGeom>
                <a:solidFill>
                  <a:srgbClr val="FFF1B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Αυτορρύθμιση, ευεξία</a:t>
                  </a:r>
                  <a:endParaRPr i="0" u="none" strike="noStrike" cap="none">
                    <a:solidFill>
                      <a:srgbClr val="000000"/>
                    </a:solidFill>
                  </a:endParaRPr>
                </a:p>
              </p:txBody>
            </p:sp>
            <p:sp>
              <p:nvSpPr>
                <p:cNvPr id="147" name="Google Shape;147;g3b05430cd3f_0_53"/>
                <p:cNvSpPr/>
                <p:nvPr/>
              </p:nvSpPr>
              <p:spPr>
                <a:xfrm>
                  <a:off x="632575" y="3002501"/>
                  <a:ext cx="1933200" cy="501000"/>
                </a:xfrm>
                <a:prstGeom prst="roundRect">
                  <a:avLst>
                    <a:gd name="adj" fmla="val 16667"/>
                  </a:avLst>
                </a:prstGeom>
                <a:solidFill>
                  <a:srgbClr val="247178"/>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b="1" i="0" u="none" strike="noStrike" cap="none">
                      <a:solidFill>
                        <a:srgbClr val="FFFFFF"/>
                      </a:solidFill>
                    </a:rPr>
                    <a:t>Αντεστραμμένη τάξη</a:t>
                  </a:r>
                  <a:endParaRPr b="1" i="0" u="none" strike="noStrike" cap="none">
                    <a:solidFill>
                      <a:srgbClr val="FFFFFF"/>
                    </a:solidFill>
                  </a:endParaRPr>
                </a:p>
              </p:txBody>
            </p:sp>
            <p:sp>
              <p:nvSpPr>
                <p:cNvPr id="148" name="Google Shape;148;g3b05430cd3f_0_53"/>
                <p:cNvSpPr/>
                <p:nvPr/>
              </p:nvSpPr>
              <p:spPr>
                <a:xfrm>
                  <a:off x="2675249" y="3002501"/>
                  <a:ext cx="1933200" cy="501000"/>
                </a:xfrm>
                <a:prstGeom prst="roundRect">
                  <a:avLst>
                    <a:gd name="adj" fmla="val 16667"/>
                  </a:avLst>
                </a:prstGeom>
                <a:solidFill>
                  <a:srgbClr val="DDD1F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Εμπλοκή</a:t>
                  </a:r>
                  <a:endParaRPr i="0" u="none" strike="noStrike" cap="none">
                    <a:solidFill>
                      <a:srgbClr val="000000"/>
                    </a:solidFill>
                  </a:endParaRPr>
                </a:p>
                <a:p>
                  <a:pPr marL="0" marR="0" lvl="0" indent="0" algn="ctr" rtl="0">
                    <a:lnSpc>
                      <a:spcPct val="100000"/>
                    </a:lnSpc>
                    <a:spcBef>
                      <a:spcPts val="0"/>
                    </a:spcBef>
                    <a:spcAft>
                      <a:spcPts val="0"/>
                    </a:spcAft>
                    <a:buNone/>
                  </a:pPr>
                  <a:r>
                    <a:rPr lang="en-US" i="0" u="none" strike="noStrike" cap="none">
                      <a:solidFill>
                        <a:srgbClr val="000000"/>
                      </a:solidFill>
                    </a:rPr>
                    <a:t>Επίτευξη</a:t>
                  </a:r>
                  <a:endParaRPr i="0" u="none" strike="noStrike" cap="none">
                    <a:solidFill>
                      <a:srgbClr val="000000"/>
                    </a:solidFill>
                  </a:endParaRPr>
                </a:p>
              </p:txBody>
            </p:sp>
            <p:sp>
              <p:nvSpPr>
                <p:cNvPr id="149" name="Google Shape;149;g3b05430cd3f_0_53"/>
                <p:cNvSpPr/>
                <p:nvPr/>
              </p:nvSpPr>
              <p:spPr>
                <a:xfrm>
                  <a:off x="4717924" y="3002501"/>
                  <a:ext cx="1933200" cy="501000"/>
                </a:xfrm>
                <a:prstGeom prst="roundRect">
                  <a:avLst>
                    <a:gd name="adj" fmla="val 16667"/>
                  </a:avLst>
                </a:prstGeom>
                <a:solidFill>
                  <a:srgbClr val="9FF1F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Επικοινωνία και συνεργασία, επίλυση προβλημάτων</a:t>
                  </a:r>
                  <a:endParaRPr i="0" u="none" strike="noStrike" cap="none">
                    <a:solidFill>
                      <a:srgbClr val="000000"/>
                    </a:solidFill>
                  </a:endParaRPr>
                </a:p>
              </p:txBody>
            </p:sp>
            <p:sp>
              <p:nvSpPr>
                <p:cNvPr id="150" name="Google Shape;150;g3b05430cd3f_0_53"/>
                <p:cNvSpPr/>
                <p:nvPr/>
              </p:nvSpPr>
              <p:spPr>
                <a:xfrm>
                  <a:off x="6760624" y="3002501"/>
                  <a:ext cx="1933200" cy="501000"/>
                </a:xfrm>
                <a:prstGeom prst="roundRect">
                  <a:avLst>
                    <a:gd name="adj" fmla="val 16667"/>
                  </a:avLst>
                </a:prstGeom>
                <a:solidFill>
                  <a:srgbClr val="FFF1B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Αυτορρύθμιση, διαχείριση της μάθησης, προσαρμοστικότητα, νοοτροπία ανάπτυξης</a:t>
                  </a:r>
                  <a:endParaRPr i="0" u="none" strike="noStrike" cap="none">
                    <a:solidFill>
                      <a:srgbClr val="000000"/>
                    </a:solidFill>
                  </a:endParaRPr>
                </a:p>
              </p:txBody>
            </p:sp>
            <p:sp>
              <p:nvSpPr>
                <p:cNvPr id="151" name="Google Shape;151;g3b05430cd3f_0_53"/>
                <p:cNvSpPr/>
                <p:nvPr/>
              </p:nvSpPr>
              <p:spPr>
                <a:xfrm>
                  <a:off x="632575" y="3565587"/>
                  <a:ext cx="1933200" cy="501000"/>
                </a:xfrm>
                <a:prstGeom prst="roundRect">
                  <a:avLst>
                    <a:gd name="adj" fmla="val 16667"/>
                  </a:avLst>
                </a:prstGeom>
                <a:solidFill>
                  <a:srgbClr val="247178"/>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b="1" i="0" u="none" strike="noStrike" cap="none">
                      <a:solidFill>
                        <a:srgbClr val="FFFFFF"/>
                      </a:solidFill>
                    </a:rPr>
                    <a:t>Παιχνιδοποίηση</a:t>
                  </a:r>
                  <a:endParaRPr b="1" i="0" u="none" strike="noStrike" cap="none">
                    <a:solidFill>
                      <a:srgbClr val="FFFFFF"/>
                    </a:solidFill>
                  </a:endParaRPr>
                </a:p>
              </p:txBody>
            </p:sp>
            <p:sp>
              <p:nvSpPr>
                <p:cNvPr id="152" name="Google Shape;152;g3b05430cd3f_0_53"/>
                <p:cNvSpPr/>
                <p:nvPr/>
              </p:nvSpPr>
              <p:spPr>
                <a:xfrm>
                  <a:off x="2675249" y="3565587"/>
                  <a:ext cx="1933200" cy="501000"/>
                </a:xfrm>
                <a:prstGeom prst="roundRect">
                  <a:avLst>
                    <a:gd name="adj" fmla="val 16667"/>
                  </a:avLst>
                </a:prstGeom>
                <a:solidFill>
                  <a:srgbClr val="DDD1F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Θετικά συναισθήματα </a:t>
                  </a:r>
                  <a:endParaRPr i="0" u="none" strike="noStrike" cap="none">
                    <a:solidFill>
                      <a:srgbClr val="000000"/>
                    </a:solidFill>
                  </a:endParaRPr>
                </a:p>
                <a:p>
                  <a:pPr marL="0" marR="0" lvl="0" indent="0" algn="ctr" rtl="0">
                    <a:lnSpc>
                      <a:spcPct val="100000"/>
                    </a:lnSpc>
                    <a:spcBef>
                      <a:spcPts val="0"/>
                    </a:spcBef>
                    <a:spcAft>
                      <a:spcPts val="0"/>
                    </a:spcAft>
                    <a:buNone/>
                  </a:pPr>
                  <a:r>
                    <a:rPr lang="en-US" i="0" u="none" strike="noStrike" cap="none">
                      <a:solidFill>
                        <a:srgbClr val="000000"/>
                      </a:solidFill>
                    </a:rPr>
                    <a:t>Εμπλοκή </a:t>
                  </a:r>
                  <a:endParaRPr i="0" u="none" strike="noStrike" cap="none">
                    <a:solidFill>
                      <a:srgbClr val="000000"/>
                    </a:solidFill>
                  </a:endParaRPr>
                </a:p>
                <a:p>
                  <a:pPr marL="0" marR="0" lvl="0" indent="0" algn="ctr" rtl="0">
                    <a:lnSpc>
                      <a:spcPct val="100000"/>
                    </a:lnSpc>
                    <a:spcBef>
                      <a:spcPts val="0"/>
                    </a:spcBef>
                    <a:spcAft>
                      <a:spcPts val="0"/>
                    </a:spcAft>
                    <a:buNone/>
                  </a:pPr>
                  <a:r>
                    <a:rPr lang="en-US" i="0" u="none" strike="noStrike" cap="none">
                      <a:solidFill>
                        <a:srgbClr val="000000"/>
                      </a:solidFill>
                    </a:rPr>
                    <a:t>Επίτευξη</a:t>
                  </a:r>
                  <a:endParaRPr i="0" u="none" strike="noStrike" cap="none">
                    <a:solidFill>
                      <a:srgbClr val="000000"/>
                    </a:solidFill>
                  </a:endParaRPr>
                </a:p>
              </p:txBody>
            </p:sp>
            <p:sp>
              <p:nvSpPr>
                <p:cNvPr id="153" name="Google Shape;153;g3b05430cd3f_0_53"/>
                <p:cNvSpPr/>
                <p:nvPr/>
              </p:nvSpPr>
              <p:spPr>
                <a:xfrm>
                  <a:off x="4717924" y="3565587"/>
                  <a:ext cx="1933200" cy="501000"/>
                </a:xfrm>
                <a:prstGeom prst="roundRect">
                  <a:avLst>
                    <a:gd name="adj" fmla="val 16667"/>
                  </a:avLst>
                </a:prstGeom>
                <a:solidFill>
                  <a:srgbClr val="9FF1F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Επίλυση προβλημάτων</a:t>
                  </a:r>
                  <a:endParaRPr i="0" u="none" strike="noStrike" cap="none">
                    <a:solidFill>
                      <a:srgbClr val="000000"/>
                    </a:solidFill>
                  </a:endParaRPr>
                </a:p>
                <a:p>
                  <a:pPr marL="0" marR="0" lvl="0" indent="0" algn="ctr" rtl="0">
                    <a:lnSpc>
                      <a:spcPct val="100000"/>
                    </a:lnSpc>
                    <a:spcBef>
                      <a:spcPts val="0"/>
                    </a:spcBef>
                    <a:spcAft>
                      <a:spcPts val="0"/>
                    </a:spcAft>
                    <a:buNone/>
                  </a:pPr>
                  <a:r>
                    <a:rPr lang="en-US" i="0" u="none" strike="noStrike" cap="none">
                      <a:solidFill>
                        <a:srgbClr val="000000"/>
                      </a:solidFill>
                    </a:rPr>
                    <a:t>Δημιουργία ψηφιακού περιεχομένου</a:t>
                  </a:r>
                  <a:endParaRPr i="0" u="none" strike="noStrike" cap="none">
                    <a:solidFill>
                      <a:srgbClr val="000000"/>
                    </a:solidFill>
                  </a:endParaRPr>
                </a:p>
              </p:txBody>
            </p:sp>
            <p:sp>
              <p:nvSpPr>
                <p:cNvPr id="154" name="Google Shape;154;g3b05430cd3f_0_53"/>
                <p:cNvSpPr/>
                <p:nvPr/>
              </p:nvSpPr>
              <p:spPr>
                <a:xfrm>
                  <a:off x="6760624" y="3565587"/>
                  <a:ext cx="1933200" cy="501000"/>
                </a:xfrm>
                <a:prstGeom prst="roundRect">
                  <a:avLst>
                    <a:gd name="adj" fmla="val 16667"/>
                  </a:avLst>
                </a:prstGeom>
                <a:solidFill>
                  <a:srgbClr val="FFF1B9"/>
                </a:solidFill>
                <a:ln w="17625" cap="flat" cmpd="sng">
                  <a:solidFill>
                    <a:srgbClr val="99999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i="0" u="none" strike="noStrike" cap="none">
                      <a:solidFill>
                        <a:srgbClr val="000000"/>
                      </a:solidFill>
                    </a:rPr>
                    <a:t>Κίνητρα (συνδεδεμένα με την αυτορρύθμιση), ανθεκτικότητα (ευεξία), νοοτροπία ανάπτυξης</a:t>
                  </a:r>
                  <a:endParaRPr i="0" u="none" strike="noStrike" cap="none">
                    <a:solidFill>
                      <a:srgbClr val="000000"/>
                    </a:solidFill>
                  </a:endParaRPr>
                </a:p>
              </p:txBody>
            </p:sp>
            <p:sp>
              <p:nvSpPr>
                <p:cNvPr id="155" name="Google Shape;155;g3b05430cd3f_0_53"/>
                <p:cNvSpPr/>
                <p:nvPr/>
              </p:nvSpPr>
              <p:spPr>
                <a:xfrm rot="-5400000">
                  <a:off x="1583697" y="321956"/>
                  <a:ext cx="30300" cy="1851000"/>
                </a:xfrm>
                <a:prstGeom prst="leftBracket">
                  <a:avLst>
                    <a:gd name="adj" fmla="val 8333"/>
                  </a:avLst>
                </a:prstGeom>
                <a:noFill/>
                <a:ln w="17625" cap="flat" cmpd="sng">
                  <a:solidFill>
                    <a:srgbClr val="000000"/>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p>
              </p:txBody>
            </p:sp>
            <p:sp>
              <p:nvSpPr>
                <p:cNvPr id="156" name="Google Shape;156;g3b05430cd3f_0_53"/>
                <p:cNvSpPr/>
                <p:nvPr/>
              </p:nvSpPr>
              <p:spPr>
                <a:xfrm rot="-5400000">
                  <a:off x="3626589" y="279342"/>
                  <a:ext cx="30300" cy="1935900"/>
                </a:xfrm>
                <a:prstGeom prst="leftBracket">
                  <a:avLst>
                    <a:gd name="adj" fmla="val 8333"/>
                  </a:avLst>
                </a:prstGeom>
                <a:noFill/>
                <a:ln w="17625" cap="flat" cmpd="sng">
                  <a:solidFill>
                    <a:srgbClr val="000000"/>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p>
              </p:txBody>
            </p:sp>
            <p:sp>
              <p:nvSpPr>
                <p:cNvPr id="157" name="Google Shape;157;g3b05430cd3f_0_53"/>
                <p:cNvSpPr/>
                <p:nvPr/>
              </p:nvSpPr>
              <p:spPr>
                <a:xfrm rot="-5400000">
                  <a:off x="5669281" y="279165"/>
                  <a:ext cx="30300" cy="1935900"/>
                </a:xfrm>
                <a:prstGeom prst="leftBracket">
                  <a:avLst>
                    <a:gd name="adj" fmla="val 8333"/>
                  </a:avLst>
                </a:prstGeom>
                <a:noFill/>
                <a:ln w="17625" cap="flat" cmpd="sng">
                  <a:solidFill>
                    <a:srgbClr val="000000"/>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p>
              </p:txBody>
            </p:sp>
            <p:sp>
              <p:nvSpPr>
                <p:cNvPr id="158" name="Google Shape;158;g3b05430cd3f_0_53"/>
                <p:cNvSpPr/>
                <p:nvPr/>
              </p:nvSpPr>
              <p:spPr>
                <a:xfrm rot="-5400000">
                  <a:off x="7711974" y="279167"/>
                  <a:ext cx="30300" cy="1935900"/>
                </a:xfrm>
                <a:prstGeom prst="leftBracket">
                  <a:avLst>
                    <a:gd name="adj" fmla="val 8333"/>
                  </a:avLst>
                </a:prstGeom>
                <a:noFill/>
                <a:ln w="17625" cap="flat" cmpd="sng">
                  <a:solidFill>
                    <a:srgbClr val="000000"/>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p>
              </p:txBody>
            </p:sp>
            <p:sp>
              <p:nvSpPr>
                <p:cNvPr id="159" name="Google Shape;159;g3b05430cd3f_0_53"/>
                <p:cNvSpPr/>
                <p:nvPr/>
              </p:nvSpPr>
              <p:spPr>
                <a:xfrm>
                  <a:off x="673497" y="973070"/>
                  <a:ext cx="1851000" cy="354000"/>
                </a:xfrm>
                <a:prstGeom prst="rect">
                  <a:avLst/>
                </a:prstGeom>
                <a:noFill/>
                <a:ln>
                  <a:noFill/>
                </a:ln>
              </p:spPr>
              <p:txBody>
                <a:bodyPr spcFirstLastPara="1" wrap="square" lIns="169225" tIns="169225" rIns="169225" bIns="169225" anchor="t" anchorCtr="0">
                  <a:noAutofit/>
                </a:bodyPr>
                <a:lstStyle/>
                <a:p>
                  <a:pPr marL="0" marR="0" lvl="0" indent="0" algn="ctr" rtl="0">
                    <a:lnSpc>
                      <a:spcPct val="100000"/>
                    </a:lnSpc>
                    <a:spcBef>
                      <a:spcPts val="0"/>
                    </a:spcBef>
                    <a:spcAft>
                      <a:spcPts val="0"/>
                    </a:spcAft>
                    <a:buNone/>
                  </a:pPr>
                  <a:r>
                    <a:rPr lang="en-US" b="1" i="0" u="none" strike="noStrike" cap="none">
                      <a:solidFill>
                        <a:srgbClr val="000000"/>
                      </a:solidFill>
                    </a:rPr>
                    <a:t>Προσέγγιση</a:t>
                  </a:r>
                  <a:endParaRPr b="1" i="0" u="none" strike="noStrike" cap="none">
                    <a:solidFill>
                      <a:srgbClr val="000000"/>
                    </a:solidFill>
                  </a:endParaRPr>
                </a:p>
              </p:txBody>
            </p:sp>
            <p:sp>
              <p:nvSpPr>
                <p:cNvPr id="160" name="Google Shape;160;g3b05430cd3f_0_53"/>
                <p:cNvSpPr/>
                <p:nvPr/>
              </p:nvSpPr>
              <p:spPr>
                <a:xfrm>
                  <a:off x="2716010" y="973070"/>
                  <a:ext cx="1851000" cy="354000"/>
                </a:xfrm>
                <a:prstGeom prst="rect">
                  <a:avLst/>
                </a:prstGeom>
                <a:noFill/>
                <a:ln>
                  <a:noFill/>
                </a:ln>
              </p:spPr>
              <p:txBody>
                <a:bodyPr spcFirstLastPara="1" wrap="square" lIns="169225" tIns="169225" rIns="169225" bIns="169225" anchor="t" anchorCtr="0">
                  <a:noAutofit/>
                </a:bodyPr>
                <a:lstStyle/>
                <a:p>
                  <a:pPr marL="0" marR="0" lvl="0" indent="0" algn="ctr" rtl="0">
                    <a:lnSpc>
                      <a:spcPct val="100000"/>
                    </a:lnSpc>
                    <a:spcBef>
                      <a:spcPts val="0"/>
                    </a:spcBef>
                    <a:spcAft>
                      <a:spcPts val="0"/>
                    </a:spcAft>
                    <a:buNone/>
                  </a:pPr>
                  <a:r>
                    <a:rPr lang="en-US" b="1" i="0" u="none" strike="noStrike" cap="none">
                      <a:solidFill>
                        <a:srgbClr val="000000"/>
                      </a:solidFill>
                    </a:rPr>
                    <a:t>Στοιχεία PERMA</a:t>
                  </a:r>
                  <a:endParaRPr b="1" i="0" u="none" strike="noStrike" cap="none">
                    <a:solidFill>
                      <a:srgbClr val="000000"/>
                    </a:solidFill>
                  </a:endParaRPr>
                </a:p>
              </p:txBody>
            </p:sp>
            <p:sp>
              <p:nvSpPr>
                <p:cNvPr id="161" name="Google Shape;161;g3b05430cd3f_0_53"/>
                <p:cNvSpPr/>
                <p:nvPr/>
              </p:nvSpPr>
              <p:spPr>
                <a:xfrm>
                  <a:off x="4759420" y="973070"/>
                  <a:ext cx="1851000" cy="354000"/>
                </a:xfrm>
                <a:prstGeom prst="rect">
                  <a:avLst/>
                </a:prstGeom>
                <a:noFill/>
                <a:ln>
                  <a:noFill/>
                </a:ln>
              </p:spPr>
              <p:txBody>
                <a:bodyPr spcFirstLastPara="1" wrap="square" lIns="169225" tIns="169225" rIns="169225" bIns="169225" anchor="t" anchorCtr="0">
                  <a:noAutofit/>
                </a:bodyPr>
                <a:lstStyle/>
                <a:p>
                  <a:pPr marL="0" marR="0" lvl="0" indent="0" algn="ctr" rtl="0">
                    <a:lnSpc>
                      <a:spcPct val="100000"/>
                    </a:lnSpc>
                    <a:spcBef>
                      <a:spcPts val="0"/>
                    </a:spcBef>
                    <a:spcAft>
                      <a:spcPts val="0"/>
                    </a:spcAft>
                    <a:buNone/>
                  </a:pPr>
                  <a:r>
                    <a:rPr lang="en-US" b="1" i="0" u="none" strike="noStrike" cap="none">
                      <a:solidFill>
                        <a:srgbClr val="000000"/>
                      </a:solidFill>
                    </a:rPr>
                    <a:t>DigComp</a:t>
                  </a:r>
                  <a:endParaRPr b="1" i="0" u="none" strike="noStrike" cap="none">
                    <a:solidFill>
                      <a:srgbClr val="000000"/>
                    </a:solidFill>
                  </a:endParaRPr>
                </a:p>
              </p:txBody>
            </p:sp>
            <p:sp>
              <p:nvSpPr>
                <p:cNvPr id="162" name="Google Shape;162;g3b05430cd3f_0_53"/>
                <p:cNvSpPr/>
                <p:nvPr/>
              </p:nvSpPr>
              <p:spPr>
                <a:xfrm>
                  <a:off x="6801394" y="973070"/>
                  <a:ext cx="1851000" cy="354000"/>
                </a:xfrm>
                <a:prstGeom prst="rect">
                  <a:avLst/>
                </a:prstGeom>
                <a:noFill/>
                <a:ln>
                  <a:noFill/>
                </a:ln>
              </p:spPr>
              <p:txBody>
                <a:bodyPr spcFirstLastPara="1" wrap="square" lIns="169225" tIns="169225" rIns="169225" bIns="169225" anchor="t" anchorCtr="0">
                  <a:noAutofit/>
                </a:bodyPr>
                <a:lstStyle/>
                <a:p>
                  <a:pPr marL="0" marR="0" lvl="0" indent="0" algn="ctr" rtl="0">
                    <a:lnSpc>
                      <a:spcPct val="100000"/>
                    </a:lnSpc>
                    <a:spcBef>
                      <a:spcPts val="0"/>
                    </a:spcBef>
                    <a:spcAft>
                      <a:spcPts val="0"/>
                    </a:spcAft>
                    <a:buNone/>
                  </a:pPr>
                  <a:r>
                    <a:rPr lang="en-US" b="1" i="0" u="none" strike="noStrike" cap="none">
                      <a:solidFill>
                        <a:srgbClr val="000000"/>
                      </a:solidFill>
                    </a:rPr>
                    <a:t>LifeComp</a:t>
                  </a:r>
                  <a:endParaRPr b="1" i="0" u="none" strike="noStrike" cap="none">
                    <a:solidFill>
                      <a:srgbClr val="000000"/>
                    </a:solidFill>
                  </a:endParaRPr>
                </a:p>
              </p:txBody>
            </p:sp>
            <p:sp>
              <p:nvSpPr>
                <p:cNvPr id="163" name="Google Shape;163;g3b05430cd3f_0_53"/>
                <p:cNvSpPr/>
                <p:nvPr/>
              </p:nvSpPr>
              <p:spPr>
                <a:xfrm>
                  <a:off x="632575" y="670125"/>
                  <a:ext cx="8062800" cy="353100"/>
                </a:xfrm>
                <a:prstGeom prst="roundRect">
                  <a:avLst>
                    <a:gd name="adj" fmla="val 16667"/>
                  </a:avLst>
                </a:prstGeom>
                <a:solidFill>
                  <a:srgbClr val="AB88FF"/>
                </a:solidFill>
                <a:ln w="17625" cap="flat" cmpd="sng">
                  <a:solidFill>
                    <a:srgbClr val="D9D9D9"/>
                  </a:solidFill>
                  <a:prstDash val="solid"/>
                  <a:round/>
                  <a:headEnd type="none" w="sm" len="sm"/>
                  <a:tailEnd type="none" w="sm" len="sm"/>
                </a:ln>
              </p:spPr>
              <p:txBody>
                <a:bodyPr spcFirstLastPara="1" wrap="square" lIns="169225" tIns="169225" rIns="169225" bIns="169225" anchor="ctr"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rPr>
                    <a:t>Πίνακας παιδαγωγικής ευθυγράμμισης</a:t>
                  </a:r>
                  <a:endParaRPr sz="1800" b="1" i="0" u="none" strike="noStrike" cap="none">
                    <a:solidFill>
                      <a:srgbClr val="FFFFFF"/>
                    </a:solidFill>
                  </a:endParaRPr>
                </a:p>
              </p:txBody>
            </p:sp>
          </p:gr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67" name="Shape 167"/>
        <p:cNvGrpSpPr/>
        <p:nvPr/>
      </p:nvGrpSpPr>
      <p:grpSpPr>
        <a:xfrm>
          <a:off x="0" y="0"/>
          <a:ext cx="0" cy="0"/>
          <a:chOff x="0" y="0"/>
          <a:chExt cx="0" cy="0"/>
        </a:xfrm>
      </p:grpSpPr>
      <p:sp>
        <p:nvSpPr>
          <p:cNvPr id="168" name="Google Shape;168;g3b05430cd3f_0_94"/>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panose="020B0604020202020204"/>
              <a:buNone/>
            </a:pPr>
            <a:r>
              <a:rPr lang="en-US"/>
              <a:t>Σκεφτείτε για μια στιγμή:</a:t>
            </a:r>
            <a:endParaRPr lang="en-US"/>
          </a:p>
        </p:txBody>
      </p:sp>
      <p:sp>
        <p:nvSpPr>
          <p:cNvPr id="169" name="Google Shape;169;g3b05430cd3f_0_94"/>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3000" i="1"/>
              <a:t>Ποιες από τις τρέχουσες διδακτικές σας πρακτικές προάγουν ήδη την ψηφιακή ευημερία των μαθητών και ποιες ενδέχεται να την απειλούν ακούσια;</a:t>
            </a:r>
            <a:endParaRPr sz="3000" i="1"/>
          </a:p>
        </p:txBody>
      </p:sp>
      <p:pic>
        <p:nvPicPr>
          <p:cNvPr id="170" name="Google Shape;170;g3b05430cd3f_0_94" title="images.jpg"/>
          <p:cNvPicPr preferRelativeResize="0"/>
          <p:nvPr/>
        </p:nvPicPr>
        <p:blipFill rotWithShape="1">
          <a:blip r:embed="rId1"/>
          <a:srcRect/>
          <a:stretch>
            <a:fillRect/>
          </a:stretch>
        </p:blipFill>
        <p:spPr>
          <a:xfrm>
            <a:off x="4857750" y="981471"/>
            <a:ext cx="2476500" cy="1847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sp>
        <p:nvSpPr>
          <p:cNvPr id="176" name="Google Shape;176;g3b05430cd3f_0_4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Μάθηση βάσει έργου (PBL)</a:t>
            </a:r>
            <a:endParaRPr lang="en-US"/>
          </a:p>
        </p:txBody>
      </p:sp>
      <p:sp>
        <p:nvSpPr>
          <p:cNvPr id="177" name="Google Shape;177;g3b05430cd3f_0_45"/>
          <p:cNvSpPr txBox="1"/>
          <p:nvPr>
            <p:ph type="body" idx="1"/>
          </p:nvPr>
        </p:nvSpPr>
        <p:spPr>
          <a:xfrm>
            <a:off x="97975" y="1026925"/>
            <a:ext cx="6541500" cy="4572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a:solidFill>
                  <a:srgbClr val="000000"/>
                </a:solidFill>
              </a:rPr>
              <a:t>Τι είναι</a:t>
            </a:r>
            <a:endParaRPr sz="1600" b="1">
              <a:solidFill>
                <a:srgbClr val="000000"/>
              </a:solidFill>
            </a:endParaRPr>
          </a:p>
          <a:p>
            <a:pPr marL="0" lvl="0" indent="0" algn="l" rtl="0">
              <a:lnSpc>
                <a:spcPct val="100000"/>
              </a:lnSpc>
              <a:spcBef>
                <a:spcPts val="1200"/>
              </a:spcBef>
              <a:spcAft>
                <a:spcPts val="0"/>
              </a:spcAft>
              <a:buNone/>
            </a:pPr>
            <a:r>
              <a:rPr lang="en-US" sz="1600">
                <a:solidFill>
                  <a:srgbClr val="000000"/>
                </a:solidFill>
              </a:rPr>
              <a:t>Οι μαθητές εργάζονται με την πάροδο του χρόνου σε μια πραγματική πρόκληση, χρησιμοποιώντας ψηφιακά εργαλεία για να ερευνήσουν, να σχεδιάσουν και να παρουσιάσουν λύσεις. Η μάθηση είναι προσανατολισμένη στους στόχους και καθοδηγείται από τους μαθητές, υποστηρίζοντας την υπευθυνότητα και τη δημιουργικότητα.</a:t>
            </a:r>
            <a:endParaRPr sz="1600">
              <a:solidFill>
                <a:srgbClr val="000000"/>
              </a:solidFill>
            </a:endParaRPr>
          </a:p>
          <a:p>
            <a:pPr marL="0" lvl="0" indent="0" algn="l" rtl="0">
              <a:lnSpc>
                <a:spcPct val="100000"/>
              </a:lnSpc>
              <a:spcBef>
                <a:spcPts val="1200"/>
              </a:spcBef>
              <a:spcAft>
                <a:spcPts val="0"/>
              </a:spcAft>
              <a:buNone/>
            </a:pP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Γιατί υποστηρίζει την ψηφιακή ευημερία</a:t>
            </a:r>
            <a:endParaRPr sz="1600" b="1">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US" sz="1600">
                <a:solidFill>
                  <a:srgbClr val="000000"/>
                </a:solidFill>
              </a:rPr>
              <a:t>Δημιουργεί νόημα και αίσθηση επίτευξης μέσω σκόπιμης εργασίας</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Ενισχύει τη συνεργασία, την εμπλοκή και την πρωτοβουλία</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Αναπτύσσει κριτική </a:t>
            </a:r>
            <a:r>
              <a:rPr lang="en-US" sz="1600">
                <a:solidFill>
                  <a:srgbClr val="000000"/>
                </a:solidFill>
              </a:rPr>
              <a:t>σκέψη, ευελιξία και δεξιότητες ψηφιακής δημιουργίας</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Μειώνει τον παθητικό χρόνο που περνούν μπροστά στην οθόνη μέσω της ενεργητικής και ισορροπημένης χρήσης της τεχνολογίας</a:t>
            </a:r>
            <a:endParaRPr sz="1600">
              <a:solidFill>
                <a:srgbClr val="000000"/>
              </a:solidFill>
            </a:endParaRPr>
          </a:p>
          <a:p>
            <a:pPr marL="0" lvl="0" indent="0" algn="l" rtl="0">
              <a:lnSpc>
                <a:spcPct val="100000"/>
              </a:lnSpc>
              <a:spcBef>
                <a:spcPts val="1200"/>
              </a:spcBef>
              <a:spcAft>
                <a:spcPts val="0"/>
              </a:spcAft>
              <a:buNone/>
            </a:pPr>
            <a:endParaRPr sz="1600" b="1">
              <a:solidFill>
                <a:srgbClr val="000000"/>
              </a:solidFill>
            </a:endParaRPr>
          </a:p>
          <a:p>
            <a:pPr marL="0" lvl="0" indent="0" algn="l" rtl="0">
              <a:spcBef>
                <a:spcPts val="1200"/>
              </a:spcBef>
              <a:spcAft>
                <a:spcPts val="0"/>
              </a:spcAft>
              <a:buNone/>
            </a:pPr>
            <a:endParaRPr sz="1600" b="1">
              <a:solidFill>
                <a:srgbClr val="000000"/>
              </a:solidFill>
            </a:endParaRPr>
          </a:p>
        </p:txBody>
      </p:sp>
      <p:sp>
        <p:nvSpPr>
          <p:cNvPr id="178" name="Google Shape;178;g3b05430cd3f_0_45"/>
          <p:cNvSpPr txBox="1"/>
          <p:nvPr/>
        </p:nvSpPr>
        <p:spPr>
          <a:xfrm>
            <a:off x="6836300" y="920625"/>
            <a:ext cx="5102400" cy="2407200"/>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Συμβουλές σχεδιασμού για εκπαιδευτικούς:</a:t>
            </a:r>
            <a:endParaRPr sz="1600" b="1">
              <a:solidFill>
                <a:schemeClr val="lt2"/>
              </a:solidFill>
            </a:endParaRPr>
          </a:p>
          <a:p>
            <a:pPr marL="457200" lvl="0" indent="-323850" algn="l" rtl="0">
              <a:lnSpc>
                <a:spcPct val="115000"/>
              </a:lnSpc>
              <a:spcBef>
                <a:spcPts val="1200"/>
              </a:spcBef>
              <a:spcAft>
                <a:spcPts val="0"/>
              </a:spcAft>
              <a:buClr>
                <a:schemeClr val="lt2"/>
              </a:buClr>
              <a:buSzPts val="1500"/>
              <a:buChar char="●"/>
            </a:pPr>
            <a:r>
              <a:rPr lang="en-US" sz="1500">
                <a:solidFill>
                  <a:schemeClr val="lt2"/>
                </a:solidFill>
              </a:rPr>
              <a:t>Ορίστε </a:t>
            </a:r>
            <a:r>
              <a:rPr lang="en-US" sz="1500" b="1">
                <a:solidFill>
                  <a:schemeClr val="lt2"/>
                </a:solidFill>
              </a:rPr>
              <a:t>εφικτές ψηφιακές προθεσμίες</a:t>
            </a:r>
            <a:endParaRPr sz="1500" b="1">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Χωρίστε την εργασία σε </a:t>
            </a:r>
            <a:r>
              <a:rPr lang="en-US" sz="1500" b="1">
                <a:solidFill>
                  <a:schemeClr val="lt2"/>
                </a:solidFill>
              </a:rPr>
              <a:t>σαφή ορόσημα </a:t>
            </a:r>
            <a:r>
              <a:rPr lang="en-US" sz="1500">
                <a:solidFill>
                  <a:schemeClr val="lt2"/>
                </a:solidFill>
              </a:rPr>
              <a:t>και γιορτάστε τις μικρές επιτυχίες</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Προσθέστε σύντομα </a:t>
            </a:r>
            <a:r>
              <a:rPr lang="en-US" sz="1500" b="1">
                <a:solidFill>
                  <a:schemeClr val="lt2"/>
                </a:solidFill>
              </a:rPr>
              <a:t>σημεία ανασκόπησης </a:t>
            </a:r>
            <a:r>
              <a:rPr lang="en-US" sz="1500">
                <a:solidFill>
                  <a:schemeClr val="lt2"/>
                </a:solidFill>
              </a:rPr>
              <a:t>για τα συναισθήματα και την ομαδική εργασία</a:t>
            </a:r>
            <a:endParaRPr sz="1500" b="1">
              <a:solidFill>
                <a:srgbClr val="FEF6FC"/>
              </a:solidFill>
            </a:endParaRPr>
          </a:p>
        </p:txBody>
      </p:sp>
      <p:sp>
        <p:nvSpPr>
          <p:cNvPr id="179" name="Google Shape;179;g3b05430cd3f_0_45"/>
          <p:cNvSpPr txBox="1"/>
          <p:nvPr/>
        </p:nvSpPr>
        <p:spPr>
          <a:xfrm>
            <a:off x="6836300" y="3476934"/>
            <a:ext cx="5102400" cy="1515900"/>
          </a:xfrm>
          <a:prstGeom prst="rect">
            <a:avLst/>
          </a:prstGeom>
          <a:solidFill>
            <a:srgbClr val="F766CA"/>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Προτεινόμενα εργαλεία:</a:t>
            </a:r>
            <a:endParaRPr sz="1600" b="1">
              <a:solidFill>
                <a:schemeClr val="lt2"/>
              </a:solidFill>
            </a:endParaRPr>
          </a:p>
          <a:p>
            <a:pPr marL="457200" lvl="0" indent="-323850" algn="l" rtl="0">
              <a:lnSpc>
                <a:spcPct val="115000"/>
              </a:lnSpc>
              <a:spcBef>
                <a:spcPts val="1200"/>
              </a:spcBef>
              <a:spcAft>
                <a:spcPts val="0"/>
              </a:spcAft>
              <a:buClr>
                <a:schemeClr val="lt2"/>
              </a:buClr>
              <a:buSzPts val="1500"/>
              <a:buChar char="●"/>
            </a:pPr>
            <a:r>
              <a:rPr lang="en-US" sz="1500">
                <a:solidFill>
                  <a:schemeClr val="lt2"/>
                </a:solidFill>
              </a:rPr>
              <a:t>Padlet / Miro</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Canva</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Google Workspace / Microsoft 365</a:t>
            </a:r>
            <a:endParaRPr sz="1500">
              <a:solidFill>
                <a:schemeClr val="lt2"/>
              </a:solidFill>
            </a:endParaRPr>
          </a:p>
        </p:txBody>
      </p:sp>
      <p:sp>
        <p:nvSpPr>
          <p:cNvPr id="180" name="Google Shape;180;g3b05430cd3f_0_45"/>
          <p:cNvSpPr txBox="1"/>
          <p:nvPr/>
        </p:nvSpPr>
        <p:spPr>
          <a:xfrm>
            <a:off x="6836300" y="5141950"/>
            <a:ext cx="5102400" cy="1634400"/>
          </a:xfrm>
          <a:prstGeom prst="rect">
            <a:avLst/>
          </a:prstGeom>
          <a:solidFill>
            <a:srgbClr val="247178"/>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Παράδειγμα</a:t>
            </a:r>
            <a:endParaRPr sz="1600" b="1">
              <a:solidFill>
                <a:schemeClr val="lt2"/>
              </a:solidFill>
            </a:endParaRPr>
          </a:p>
          <a:p>
            <a:pPr marL="0" lvl="0" indent="0" algn="l" rtl="0">
              <a:lnSpc>
                <a:spcPct val="115000"/>
              </a:lnSpc>
              <a:spcBef>
                <a:spcPts val="1200"/>
              </a:spcBef>
              <a:spcAft>
                <a:spcPts val="1200"/>
              </a:spcAft>
              <a:buNone/>
            </a:pPr>
            <a:r>
              <a:rPr lang="en-US" sz="1500">
                <a:solidFill>
                  <a:schemeClr val="lt2"/>
                </a:solidFill>
              </a:rPr>
              <a:t>Οι μαθητές δημιουργούν μια ψηφιακή εκστρατεία ευαισθητοποίησης για την ευημερία των νεότερων συμμαθητών τους χρησιμοποιώντας το Canva, με εβδομαδιαίες αναφορές σχετικά με την ομαδική εργασία και την συναισθηματική ισορροπία μέσω του Padlet.</a:t>
            </a:r>
            <a:endParaRPr sz="1500">
              <a:solidFill>
                <a:schemeClr val="lt2"/>
              </a:solidFill>
            </a:endParaRPr>
          </a:p>
        </p:txBody>
      </p:sp>
      <p:pic>
        <p:nvPicPr>
          <p:cNvPr id="181" name="Google Shape;181;g3b05430cd3f_0_45"/>
          <p:cNvPicPr preferRelativeResize="0"/>
          <p:nvPr/>
        </p:nvPicPr>
        <p:blipFill>
          <a:blip r:embed="rId1"/>
          <a:stretch>
            <a:fillRect/>
          </a:stretch>
        </p:blipFill>
        <p:spPr>
          <a:xfrm>
            <a:off x="2836819" y="4234225"/>
            <a:ext cx="3802650" cy="254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86" name="Shape 186"/>
        <p:cNvGrpSpPr/>
        <p:nvPr/>
      </p:nvGrpSpPr>
      <p:grpSpPr>
        <a:xfrm>
          <a:off x="0" y="0"/>
          <a:ext cx="0" cy="0"/>
          <a:chOff x="0" y="0"/>
          <a:chExt cx="0" cy="0"/>
        </a:xfrm>
      </p:grpSpPr>
      <p:sp>
        <p:nvSpPr>
          <p:cNvPr id="187" name="Google Shape;187;g3b05430cd3f_0_10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Συνεργατική μάθηση</a:t>
            </a:r>
            <a:endParaRPr lang="en-US"/>
          </a:p>
        </p:txBody>
      </p:sp>
      <p:sp>
        <p:nvSpPr>
          <p:cNvPr id="188" name="Google Shape;188;g3b05430cd3f_0_106"/>
          <p:cNvSpPr txBox="1"/>
          <p:nvPr>
            <p:ph type="body" idx="1"/>
          </p:nvPr>
        </p:nvSpPr>
        <p:spPr>
          <a:xfrm>
            <a:off x="97975" y="1026925"/>
            <a:ext cx="6541500" cy="4572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a:solidFill>
                  <a:srgbClr val="000000"/>
                </a:solidFill>
              </a:rPr>
              <a:t>Τι είναι</a:t>
            </a:r>
            <a:endParaRPr sz="1600" b="1">
              <a:solidFill>
                <a:srgbClr val="000000"/>
              </a:solidFill>
            </a:endParaRPr>
          </a:p>
          <a:p>
            <a:pPr marL="0" lvl="0" indent="0" algn="l" rtl="0">
              <a:lnSpc>
                <a:spcPct val="100000"/>
              </a:lnSpc>
              <a:spcBef>
                <a:spcPts val="1200"/>
              </a:spcBef>
              <a:spcAft>
                <a:spcPts val="0"/>
              </a:spcAft>
              <a:buNone/>
            </a:pPr>
            <a:r>
              <a:rPr lang="en-US" sz="1600">
                <a:solidFill>
                  <a:srgbClr val="000000"/>
                </a:solidFill>
              </a:rPr>
              <a:t>Οι μαθητές συνεργάζονται —συχνά μέσω ψηφιακών πλατφορμών— για να λύσουν προβλήματα, να δημιουργήσουν κοινά αποτελέσματα ή να αναλύσουν ιδέες συλλογικά.</a:t>
            </a:r>
            <a:endParaRPr sz="1600">
              <a:solidFill>
                <a:srgbClr val="000000"/>
              </a:solidFill>
            </a:endParaRPr>
          </a:p>
          <a:p>
            <a:pPr marL="0" lvl="0" indent="0" algn="l" rtl="0">
              <a:lnSpc>
                <a:spcPct val="100000"/>
              </a:lnSpc>
              <a:spcBef>
                <a:spcPts val="1200"/>
              </a:spcBef>
              <a:spcAft>
                <a:spcPts val="0"/>
              </a:spcAft>
              <a:buNone/>
            </a:pP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Γιατί υποστηρίζει την ψηφιακή ευημερία</a:t>
            </a:r>
            <a:endParaRPr sz="1600" b="1">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US" sz="1600">
                <a:solidFill>
                  <a:srgbClr val="000000"/>
                </a:solidFill>
              </a:rPr>
              <a:t>Ενισχύει τις σχέσεις και την εμπλοκή</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Προωθεί την επικοινωνία, την ενσυναίσθηση και την αυτορρύθμιση</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Αναπτύσσει δεξιότητες ψηφιακής συνεργασίας και δημιουργίας περιεχομένου</a:t>
            </a:r>
            <a:endParaRPr sz="1600">
              <a:solidFill>
                <a:srgbClr val="000000"/>
              </a:solidFill>
            </a:endParaRPr>
          </a:p>
          <a:p>
            <a:pPr marL="0" lvl="0" indent="0" algn="l" rtl="0">
              <a:lnSpc>
                <a:spcPct val="100000"/>
              </a:lnSpc>
              <a:spcBef>
                <a:spcPts val="1200"/>
              </a:spcBef>
              <a:spcAft>
                <a:spcPts val="0"/>
              </a:spcAft>
              <a:buNone/>
            </a:pPr>
            <a:endParaRPr sz="1600" b="1">
              <a:solidFill>
                <a:srgbClr val="000000"/>
              </a:solidFill>
            </a:endParaRPr>
          </a:p>
          <a:p>
            <a:pPr marL="0" lvl="0" indent="0" algn="l" rtl="0">
              <a:spcBef>
                <a:spcPts val="1200"/>
              </a:spcBef>
              <a:spcAft>
                <a:spcPts val="0"/>
              </a:spcAft>
              <a:buNone/>
            </a:pPr>
            <a:endParaRPr sz="1600" b="1">
              <a:solidFill>
                <a:srgbClr val="000000"/>
              </a:solidFill>
            </a:endParaRPr>
          </a:p>
        </p:txBody>
      </p:sp>
      <p:sp>
        <p:nvSpPr>
          <p:cNvPr id="189" name="Google Shape;189;g3b05430cd3f_0_106"/>
          <p:cNvSpPr txBox="1"/>
          <p:nvPr/>
        </p:nvSpPr>
        <p:spPr>
          <a:xfrm>
            <a:off x="6836300" y="920625"/>
            <a:ext cx="5102400" cy="2407200"/>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Συμβουλές σχεδιασμού για εκπαιδευτικούς:</a:t>
            </a:r>
            <a:endParaRPr sz="1600" b="1">
              <a:solidFill>
                <a:schemeClr val="lt2"/>
              </a:solidFill>
            </a:endParaRPr>
          </a:p>
          <a:p>
            <a:pPr marL="457200" lvl="0" indent="-323850" algn="l" rtl="0">
              <a:lnSpc>
                <a:spcPct val="115000"/>
              </a:lnSpc>
              <a:spcBef>
                <a:spcPts val="1200"/>
              </a:spcBef>
              <a:spcAft>
                <a:spcPts val="0"/>
              </a:spcAft>
              <a:buClr>
                <a:schemeClr val="lt2"/>
              </a:buClr>
              <a:buSzPts val="1500"/>
              <a:buChar char="●"/>
            </a:pPr>
            <a:r>
              <a:rPr lang="en-US" sz="1500">
                <a:solidFill>
                  <a:schemeClr val="lt2"/>
                </a:solidFill>
              </a:rPr>
              <a:t>Δείξτε το παράδειγμα της σεβαστής διαδικτυακής επικοινωνίας και της διαδικτυακής εθιμοτυπίας</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Αναθέστε εναλλασσόμενους ρόλους (π.χ. συντονιστής, ελεγκτής γεγονότων, υπεύθυνος ψηφιακής ασφάλειας)</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Χρησιμοποιήστε σύντομες συναντήσεις της ομάδας για να συζητήσετε το φόρτο εργασίας και την συναισθηματική ισορροπία</a:t>
            </a:r>
            <a:endParaRPr sz="1500">
              <a:solidFill>
                <a:schemeClr val="lt2"/>
              </a:solidFill>
            </a:endParaRPr>
          </a:p>
        </p:txBody>
      </p:sp>
      <p:sp>
        <p:nvSpPr>
          <p:cNvPr id="190" name="Google Shape;190;g3b05430cd3f_0_106"/>
          <p:cNvSpPr txBox="1"/>
          <p:nvPr/>
        </p:nvSpPr>
        <p:spPr>
          <a:xfrm>
            <a:off x="6836300" y="3476934"/>
            <a:ext cx="5102400" cy="1515900"/>
          </a:xfrm>
          <a:prstGeom prst="rect">
            <a:avLst/>
          </a:prstGeom>
          <a:solidFill>
            <a:srgbClr val="F766CA"/>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Προτεινόμενα εργαλεία:</a:t>
            </a:r>
            <a:endParaRPr sz="1600" b="1">
              <a:solidFill>
                <a:schemeClr val="lt2"/>
              </a:solidFill>
            </a:endParaRPr>
          </a:p>
          <a:p>
            <a:pPr marL="457200" lvl="0" indent="-323850" algn="l" rtl="0">
              <a:lnSpc>
                <a:spcPct val="115000"/>
              </a:lnSpc>
              <a:spcBef>
                <a:spcPts val="1200"/>
              </a:spcBef>
              <a:spcAft>
                <a:spcPts val="0"/>
              </a:spcAft>
              <a:buClr>
                <a:schemeClr val="lt2"/>
              </a:buClr>
              <a:buSzPts val="1500"/>
              <a:buChar char="●"/>
            </a:pPr>
            <a:r>
              <a:rPr lang="en-US" sz="1500">
                <a:solidFill>
                  <a:schemeClr val="lt2"/>
                </a:solidFill>
              </a:rPr>
              <a:t>Google Docs / Slides</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MURAL / Jamboard </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Padlet </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Mentimeter</a:t>
            </a:r>
            <a:endParaRPr sz="1500">
              <a:solidFill>
                <a:schemeClr val="lt2"/>
              </a:solidFill>
            </a:endParaRPr>
          </a:p>
        </p:txBody>
      </p:sp>
      <p:sp>
        <p:nvSpPr>
          <p:cNvPr id="191" name="Google Shape;191;g3b05430cd3f_0_106"/>
          <p:cNvSpPr txBox="1"/>
          <p:nvPr/>
        </p:nvSpPr>
        <p:spPr>
          <a:xfrm>
            <a:off x="6836300" y="5141950"/>
            <a:ext cx="5102400" cy="1634400"/>
          </a:xfrm>
          <a:prstGeom prst="rect">
            <a:avLst/>
          </a:prstGeom>
          <a:solidFill>
            <a:srgbClr val="247178"/>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Παράδειγμα:</a:t>
            </a:r>
            <a:endParaRPr sz="1600" b="1">
              <a:solidFill>
                <a:schemeClr val="lt2"/>
              </a:solidFill>
            </a:endParaRPr>
          </a:p>
          <a:p>
            <a:pPr marL="0" lvl="0" indent="0" algn="l" rtl="0">
              <a:lnSpc>
                <a:spcPct val="115000"/>
              </a:lnSpc>
              <a:spcBef>
                <a:spcPts val="1200"/>
              </a:spcBef>
              <a:spcAft>
                <a:spcPts val="1200"/>
              </a:spcAft>
              <a:buNone/>
            </a:pPr>
            <a:r>
              <a:rPr lang="en-US" sz="1500">
                <a:solidFill>
                  <a:schemeClr val="lt2"/>
                </a:solidFill>
              </a:rPr>
              <a:t>Οι μαθητές εργάζονται σε ένα έργο ψηφιακής ιθαγένειας, χρησιμοποιώντας το MURAL για να σκεφτούν ιδέες σχετικά με την ευγενική συμπεριφορά στο διαδίκτυο. Οι ρόλοι μοιράζονται σε όλη την ομάδα και οι μαθητές συμπληρώνουν μια σύντομη ανασκόπηση σχετικά με την ευημερία των συμμαθητών τους χρησιμοποιώντας το Mentimeter.</a:t>
            </a:r>
            <a:endParaRPr sz="1500">
              <a:solidFill>
                <a:schemeClr val="lt2"/>
              </a:solidFill>
            </a:endParaRPr>
          </a:p>
        </p:txBody>
      </p:sp>
      <p:pic>
        <p:nvPicPr>
          <p:cNvPr id="192" name="Google Shape;192;g3b05430cd3f_0_106"/>
          <p:cNvPicPr preferRelativeResize="0"/>
          <p:nvPr/>
        </p:nvPicPr>
        <p:blipFill>
          <a:blip r:embed="rId1"/>
          <a:stretch>
            <a:fillRect/>
          </a:stretch>
        </p:blipFill>
        <p:spPr>
          <a:xfrm>
            <a:off x="1436359" y="3757621"/>
            <a:ext cx="3864724" cy="2929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97" name="Shape 197"/>
        <p:cNvGrpSpPr/>
        <p:nvPr/>
      </p:nvGrpSpPr>
      <p:grpSpPr>
        <a:xfrm>
          <a:off x="0" y="0"/>
          <a:ext cx="0" cy="0"/>
          <a:chOff x="0" y="0"/>
          <a:chExt cx="0" cy="0"/>
        </a:xfrm>
      </p:grpSpPr>
      <p:sp>
        <p:nvSpPr>
          <p:cNvPr id="198" name="Google Shape;198;g3b05430cd3f_0_117"/>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Αντανακλαστική πρακτική</a:t>
            </a:r>
            <a:endParaRPr lang="en-US"/>
          </a:p>
        </p:txBody>
      </p:sp>
      <p:sp>
        <p:nvSpPr>
          <p:cNvPr id="199" name="Google Shape;199;g3b05430cd3f_0_117"/>
          <p:cNvSpPr txBox="1"/>
          <p:nvPr>
            <p:ph type="body" idx="1"/>
          </p:nvPr>
        </p:nvSpPr>
        <p:spPr>
          <a:xfrm>
            <a:off x="97975" y="1026925"/>
            <a:ext cx="6541500" cy="4572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a:solidFill>
                  <a:srgbClr val="000000"/>
                </a:solidFill>
              </a:rPr>
              <a:t>Τι είναι</a:t>
            </a:r>
            <a:endParaRPr sz="1600" b="1">
              <a:solidFill>
                <a:srgbClr val="000000"/>
              </a:solidFill>
            </a:endParaRPr>
          </a:p>
          <a:p>
            <a:pPr marL="0" lvl="0" indent="0" algn="l" rtl="0">
              <a:lnSpc>
                <a:spcPct val="100000"/>
              </a:lnSpc>
              <a:spcBef>
                <a:spcPts val="1200"/>
              </a:spcBef>
              <a:spcAft>
                <a:spcPts val="0"/>
              </a:spcAft>
              <a:buNone/>
            </a:pPr>
            <a:r>
              <a:rPr lang="en-US" sz="1600">
                <a:solidFill>
                  <a:srgbClr val="000000"/>
                </a:solidFill>
              </a:rPr>
              <a:t>Οι μαθητές σκέφτονται κριτικά για τη μάθησή τους, τη συμπεριφορά τους και τα συναισθήματά τους μέσω καθοδηγούμενης αναστοχαστικής σκέψης, ατομικά ή με τους συμμαθητές τους.</a:t>
            </a:r>
            <a:endParaRPr sz="1600">
              <a:solidFill>
                <a:srgbClr val="000000"/>
              </a:solidFill>
            </a:endParaRPr>
          </a:p>
          <a:p>
            <a:pPr marL="0" lvl="0" indent="0" algn="l" rtl="0">
              <a:lnSpc>
                <a:spcPct val="100000"/>
              </a:lnSpc>
              <a:spcBef>
                <a:spcPts val="1200"/>
              </a:spcBef>
              <a:spcAft>
                <a:spcPts val="0"/>
              </a:spcAft>
              <a:buNone/>
            </a:pP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Γιατί υποστηρίζει την ψηφιακή ευημερία</a:t>
            </a:r>
            <a:endParaRPr sz="1600" b="1">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US" sz="1600">
                <a:solidFill>
                  <a:srgbClr val="000000"/>
                </a:solidFill>
              </a:rPr>
              <a:t>Δημιουργεί θετικά συναισθήματα, νόημα και αυτορρύθμιση</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Βοηθά τους μαθητές να αναγνωρίσουν τις υγιείς και </a:t>
            </a:r>
            <a:r>
              <a:rPr lang="en-US" sz="1600">
                <a:solidFill>
                  <a:srgbClr val="000000"/>
                </a:solidFill>
              </a:rPr>
              <a:t>τις</a:t>
            </a:r>
            <a:r>
              <a:rPr lang="en-US" sz="1600">
                <a:solidFill>
                  <a:srgbClr val="000000"/>
                </a:solidFill>
              </a:rPr>
              <a:t> ανθυγιεινές ψηφιακές </a:t>
            </a:r>
            <a:r>
              <a:rPr lang="en-US" sz="1600">
                <a:solidFill>
                  <a:srgbClr val="000000"/>
                </a:solidFill>
              </a:rPr>
              <a:t>συνήθειες</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Ενισχύει την πληροφοριακή παιδεία και την ευαισθητοποίηση σχετικά με την ασφάλεια στο διαδίκτυο</a:t>
            </a:r>
            <a:endParaRPr sz="1600">
              <a:solidFill>
                <a:srgbClr val="000000"/>
              </a:solidFill>
            </a:endParaRPr>
          </a:p>
          <a:p>
            <a:pPr marL="0" lvl="0" indent="0" algn="l" rtl="0">
              <a:lnSpc>
                <a:spcPct val="100000"/>
              </a:lnSpc>
              <a:spcBef>
                <a:spcPts val="1200"/>
              </a:spcBef>
              <a:spcAft>
                <a:spcPts val="0"/>
              </a:spcAft>
              <a:buNone/>
            </a:pPr>
            <a:endParaRPr sz="1600" b="1">
              <a:solidFill>
                <a:srgbClr val="000000"/>
              </a:solidFill>
            </a:endParaRPr>
          </a:p>
          <a:p>
            <a:pPr marL="0" lvl="0" indent="0" algn="l" rtl="0">
              <a:spcBef>
                <a:spcPts val="1200"/>
              </a:spcBef>
              <a:spcAft>
                <a:spcPts val="0"/>
              </a:spcAft>
              <a:buNone/>
            </a:pPr>
            <a:endParaRPr sz="1600" b="1">
              <a:solidFill>
                <a:srgbClr val="000000"/>
              </a:solidFill>
            </a:endParaRPr>
          </a:p>
        </p:txBody>
      </p:sp>
      <p:sp>
        <p:nvSpPr>
          <p:cNvPr id="200" name="Google Shape;200;g3b05430cd3f_0_117"/>
          <p:cNvSpPr txBox="1"/>
          <p:nvPr/>
        </p:nvSpPr>
        <p:spPr>
          <a:xfrm>
            <a:off x="6836300" y="920625"/>
            <a:ext cx="5102400" cy="2407200"/>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Συμβουλές σχεδιασμού για εκπαιδευτικούς:</a:t>
            </a:r>
            <a:endParaRPr sz="1600" b="1">
              <a:solidFill>
                <a:schemeClr val="lt2"/>
              </a:solidFill>
            </a:endParaRPr>
          </a:p>
          <a:p>
            <a:pPr marL="457200" lvl="0" indent="-323850" algn="l" rtl="0">
              <a:lnSpc>
                <a:spcPct val="115000"/>
              </a:lnSpc>
              <a:spcBef>
                <a:spcPts val="1200"/>
              </a:spcBef>
              <a:spcAft>
                <a:spcPts val="0"/>
              </a:spcAft>
              <a:buClr>
                <a:schemeClr val="lt2"/>
              </a:buClr>
              <a:buSzPts val="1500"/>
              <a:buChar char="●"/>
            </a:pPr>
            <a:r>
              <a:rPr lang="en-US" sz="1500">
                <a:solidFill>
                  <a:schemeClr val="lt2"/>
                </a:solidFill>
              </a:rPr>
              <a:t>Χρησιμοποιήστε σύντομες, στοχευμένες ερωτήσεις (π.χ. Πώς με έκανε να νιώσω η σημερινή ψηφιακή δραστηριότητα;)</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Ενθαρρύνετε την ειλικρίνεια, την ιδιωτικότητα και την αναστοχαστική σκέψη χωρίς τιμωρία</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Συνδυάστε την προσωπική αναστοχαστική σκέψη με έναν ελαφρύ διάλογο μεταξύ συνομηλίκων</a:t>
            </a:r>
            <a:endParaRPr sz="1500">
              <a:solidFill>
                <a:schemeClr val="lt2"/>
              </a:solidFill>
            </a:endParaRPr>
          </a:p>
        </p:txBody>
      </p:sp>
      <p:sp>
        <p:nvSpPr>
          <p:cNvPr id="201" name="Google Shape;201;g3b05430cd3f_0_117"/>
          <p:cNvSpPr txBox="1"/>
          <p:nvPr/>
        </p:nvSpPr>
        <p:spPr>
          <a:xfrm>
            <a:off x="6836300" y="3476934"/>
            <a:ext cx="5102400" cy="1515900"/>
          </a:xfrm>
          <a:prstGeom prst="rect">
            <a:avLst/>
          </a:prstGeom>
          <a:solidFill>
            <a:srgbClr val="F766CA"/>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Προτεινόμενα εργαλεία:</a:t>
            </a:r>
            <a:endParaRPr sz="1600" b="1">
              <a:solidFill>
                <a:schemeClr val="lt2"/>
              </a:solidFill>
            </a:endParaRPr>
          </a:p>
          <a:p>
            <a:pPr marL="457200" lvl="0" indent="-323850" algn="l" rtl="0">
              <a:lnSpc>
                <a:spcPct val="115000"/>
              </a:lnSpc>
              <a:spcBef>
                <a:spcPts val="1200"/>
              </a:spcBef>
              <a:spcAft>
                <a:spcPts val="0"/>
              </a:spcAft>
              <a:buClr>
                <a:schemeClr val="lt2"/>
              </a:buClr>
              <a:buSzPts val="1500"/>
              <a:buChar char="●"/>
            </a:pPr>
            <a:r>
              <a:rPr lang="en-US" sz="1500">
                <a:solidFill>
                  <a:schemeClr val="lt2"/>
                </a:solidFill>
              </a:rPr>
              <a:t>Φόρμες Google / Φόρμες Microsoft</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Seesaw</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Padlet </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OneNote Class Notebook</a:t>
            </a:r>
            <a:endParaRPr sz="1500">
              <a:solidFill>
                <a:schemeClr val="lt2"/>
              </a:solidFill>
            </a:endParaRPr>
          </a:p>
        </p:txBody>
      </p:sp>
      <p:sp>
        <p:nvSpPr>
          <p:cNvPr id="202" name="Google Shape;202;g3b05430cd3f_0_117"/>
          <p:cNvSpPr txBox="1"/>
          <p:nvPr/>
        </p:nvSpPr>
        <p:spPr>
          <a:xfrm>
            <a:off x="6836300" y="5141950"/>
            <a:ext cx="5102400" cy="1634400"/>
          </a:xfrm>
          <a:prstGeom prst="rect">
            <a:avLst/>
          </a:prstGeom>
          <a:solidFill>
            <a:srgbClr val="247178"/>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Παράδειγμα:</a:t>
            </a:r>
            <a:endParaRPr sz="1600" b="1">
              <a:solidFill>
                <a:schemeClr val="lt2"/>
              </a:solidFill>
            </a:endParaRPr>
          </a:p>
          <a:p>
            <a:pPr marL="0" lvl="0" indent="0" algn="l" rtl="0">
              <a:lnSpc>
                <a:spcPct val="115000"/>
              </a:lnSpc>
              <a:spcBef>
                <a:spcPts val="1200"/>
              </a:spcBef>
              <a:spcAft>
                <a:spcPts val="1200"/>
              </a:spcAft>
              <a:buNone/>
            </a:pPr>
            <a:r>
              <a:rPr lang="en-US" sz="1500">
                <a:solidFill>
                  <a:schemeClr val="lt2"/>
                </a:solidFill>
              </a:rPr>
              <a:t>Μετά από ένα διαδικτυακό μάθημα, οι μαθητές καταγράφουν ένα σύντομο βίντεο στο Seesaw απαντώντας </a:t>
            </a:r>
            <a:r>
              <a:rPr lang="en-US" sz="1500" i="1">
                <a:solidFill>
                  <a:schemeClr val="lt2"/>
                </a:solidFill>
              </a:rPr>
              <a:t>στην ερώτηση: «Τι με βοήθησε να διατηρήσω την ισορροπία μου στο διαδίκτυο αυτή την εβδομάδα;» </a:t>
            </a:r>
            <a:r>
              <a:rPr lang="en-US" sz="1500">
                <a:solidFill>
                  <a:schemeClr val="lt2"/>
                </a:solidFill>
              </a:rPr>
              <a:t>Συνδέουν την απάντησή τους με μία διάσταση του μοντέλου PERMA (π.χ. δέσμευση ή νόημα).</a:t>
            </a:r>
            <a:endParaRPr sz="1500">
              <a:solidFill>
                <a:schemeClr val="lt2"/>
              </a:solidFill>
            </a:endParaRPr>
          </a:p>
        </p:txBody>
      </p:sp>
      <p:pic>
        <p:nvPicPr>
          <p:cNvPr id="203" name="Google Shape;203;g3b05430cd3f_0_117"/>
          <p:cNvPicPr preferRelativeResize="0"/>
          <p:nvPr/>
        </p:nvPicPr>
        <p:blipFill>
          <a:blip r:embed="rId1"/>
          <a:stretch>
            <a:fillRect/>
          </a:stretch>
        </p:blipFill>
        <p:spPr>
          <a:xfrm>
            <a:off x="1826625" y="3773800"/>
            <a:ext cx="3084201" cy="3084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08" name="Shape 208"/>
        <p:cNvGrpSpPr/>
        <p:nvPr/>
      </p:nvGrpSpPr>
      <p:grpSpPr>
        <a:xfrm>
          <a:off x="0" y="0"/>
          <a:ext cx="0" cy="0"/>
          <a:chOff x="0" y="0"/>
          <a:chExt cx="0" cy="0"/>
        </a:xfrm>
      </p:grpSpPr>
      <p:sp>
        <p:nvSpPr>
          <p:cNvPr id="209" name="Google Shape;209;g3b05430cd3f_0_13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Αναστρεφόμενη τάξη</a:t>
            </a:r>
            <a:endParaRPr lang="en-US"/>
          </a:p>
        </p:txBody>
      </p:sp>
      <p:sp>
        <p:nvSpPr>
          <p:cNvPr id="210" name="Google Shape;210;g3b05430cd3f_0_139"/>
          <p:cNvSpPr txBox="1"/>
          <p:nvPr>
            <p:ph type="body" idx="1"/>
          </p:nvPr>
        </p:nvSpPr>
        <p:spPr>
          <a:xfrm>
            <a:off x="97975" y="1026925"/>
            <a:ext cx="6541500" cy="4572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a:solidFill>
                  <a:srgbClr val="000000"/>
                </a:solidFill>
              </a:rPr>
              <a:t>Τι είναι</a:t>
            </a:r>
            <a:endParaRPr sz="1600" b="1">
              <a:solidFill>
                <a:srgbClr val="000000"/>
              </a:solidFill>
            </a:endParaRPr>
          </a:p>
          <a:p>
            <a:pPr marL="0" lvl="0" indent="0" algn="l" rtl="0">
              <a:lnSpc>
                <a:spcPct val="100000"/>
              </a:lnSpc>
              <a:spcBef>
                <a:spcPts val="1200"/>
              </a:spcBef>
              <a:spcAft>
                <a:spcPts val="0"/>
              </a:spcAft>
              <a:buNone/>
            </a:pPr>
            <a:r>
              <a:rPr lang="en-US" sz="1600">
                <a:solidFill>
                  <a:srgbClr val="000000"/>
                </a:solidFill>
              </a:rPr>
              <a:t>Οι μαθητές ασχολούνται με το περιεχόμενο πριν από το μάθημα (σύντομα βίντεο, αναγνώσεις, μικρο-κουίζ) και χρησιμοποιούν το χρόνο του μαθήματος για συνεργασία και επίλυση προβλημάτων.</a:t>
            </a:r>
            <a:endParaRPr sz="1600">
              <a:solidFill>
                <a:srgbClr val="000000"/>
              </a:solidFill>
            </a:endParaRPr>
          </a:p>
          <a:p>
            <a:pPr marL="0" lvl="0" indent="0" algn="l" rtl="0">
              <a:lnSpc>
                <a:spcPct val="100000"/>
              </a:lnSpc>
              <a:spcBef>
                <a:spcPts val="1200"/>
              </a:spcBef>
              <a:spcAft>
                <a:spcPts val="0"/>
              </a:spcAft>
              <a:buNone/>
            </a:pP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Γιατί υποστηρίζει την ψηφιακή ευημερία</a:t>
            </a:r>
            <a:endParaRPr sz="1600" b="1">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US" sz="1600">
                <a:solidFill>
                  <a:srgbClr val="000000"/>
                </a:solidFill>
              </a:rPr>
              <a:t>Αυξάνει την εμπλοκή και την επίτευξη στόχων μέσω της μάθησης με το δικό του ρυθμό</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Μειώνει τη γνωστική υπερφόρτωση κατά τη διάρκεια του μαθήματος</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Αναπτύσσει την αυτορρύθμιση, την προσαρμοστικότητα και την ισορροπημένη ψηφιακή χρήση</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Ενισχύει τις δεξιότητες επικοινωνίας και συνεργασίας</a:t>
            </a:r>
            <a:endParaRPr sz="1600">
              <a:solidFill>
                <a:srgbClr val="000000"/>
              </a:solidFill>
            </a:endParaRPr>
          </a:p>
          <a:p>
            <a:pPr marL="0" lvl="0" indent="0" algn="l" rtl="0">
              <a:lnSpc>
                <a:spcPct val="100000"/>
              </a:lnSpc>
              <a:spcBef>
                <a:spcPts val="1200"/>
              </a:spcBef>
              <a:spcAft>
                <a:spcPts val="0"/>
              </a:spcAft>
              <a:buNone/>
            </a:pPr>
            <a:endParaRPr sz="1600" b="1">
              <a:solidFill>
                <a:srgbClr val="000000"/>
              </a:solidFill>
            </a:endParaRPr>
          </a:p>
          <a:p>
            <a:pPr marL="0" lvl="0" indent="0" algn="l" rtl="0">
              <a:spcBef>
                <a:spcPts val="1200"/>
              </a:spcBef>
              <a:spcAft>
                <a:spcPts val="0"/>
              </a:spcAft>
              <a:buNone/>
            </a:pPr>
            <a:endParaRPr sz="1600" b="1">
              <a:solidFill>
                <a:srgbClr val="000000"/>
              </a:solidFill>
            </a:endParaRPr>
          </a:p>
        </p:txBody>
      </p:sp>
      <p:sp>
        <p:nvSpPr>
          <p:cNvPr id="211" name="Google Shape;211;g3b05430cd3f_0_139"/>
          <p:cNvSpPr txBox="1"/>
          <p:nvPr/>
        </p:nvSpPr>
        <p:spPr>
          <a:xfrm>
            <a:off x="6836300" y="920625"/>
            <a:ext cx="5102400" cy="2407200"/>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Συμβουλές σχεδιασμού για εκπαιδευτικούς:</a:t>
            </a:r>
            <a:endParaRPr sz="1600" b="1">
              <a:solidFill>
                <a:schemeClr val="lt2"/>
              </a:solidFill>
            </a:endParaRPr>
          </a:p>
          <a:p>
            <a:pPr marL="457200" lvl="0" indent="-323850" algn="l" rtl="0">
              <a:lnSpc>
                <a:spcPct val="115000"/>
              </a:lnSpc>
              <a:spcBef>
                <a:spcPts val="1200"/>
              </a:spcBef>
              <a:spcAft>
                <a:spcPts val="0"/>
              </a:spcAft>
              <a:buClr>
                <a:schemeClr val="lt2"/>
              </a:buClr>
              <a:buSzPts val="1500"/>
              <a:buChar char="●"/>
            </a:pPr>
            <a:r>
              <a:rPr lang="en-US" sz="1500">
                <a:solidFill>
                  <a:schemeClr val="lt2"/>
                </a:solidFill>
              </a:rPr>
              <a:t>Προσφέρετε πολλαπλές μορφές περιεχομένου (βίντεο, ήχο, μεταγραφή)</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Καθοδηγήστε το ρυθμό για να αποφύγετε τον υπερβολικό χρόνο μπροστά στην οθόνη</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Χρησιμοποιήστε τον χρόνο του μαθήματος για ομαδική εργασία και συναισθηματικό έλεγχο</a:t>
            </a:r>
            <a:endParaRPr sz="1500">
              <a:solidFill>
                <a:schemeClr val="lt2"/>
              </a:solidFill>
            </a:endParaRPr>
          </a:p>
        </p:txBody>
      </p:sp>
      <p:sp>
        <p:nvSpPr>
          <p:cNvPr id="212" name="Google Shape;212;g3b05430cd3f_0_139"/>
          <p:cNvSpPr txBox="1"/>
          <p:nvPr/>
        </p:nvSpPr>
        <p:spPr>
          <a:xfrm>
            <a:off x="6836300" y="3476934"/>
            <a:ext cx="5102400" cy="1515900"/>
          </a:xfrm>
          <a:prstGeom prst="rect">
            <a:avLst/>
          </a:prstGeom>
          <a:solidFill>
            <a:srgbClr val="F766CA"/>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Προτεινόμενα εργαλεία:</a:t>
            </a:r>
            <a:endParaRPr sz="1600" b="1">
              <a:solidFill>
                <a:schemeClr val="lt2"/>
              </a:solidFill>
            </a:endParaRPr>
          </a:p>
          <a:p>
            <a:pPr marL="457200" lvl="0" indent="-323850" algn="l" rtl="0">
              <a:lnSpc>
                <a:spcPct val="115000"/>
              </a:lnSpc>
              <a:spcBef>
                <a:spcPts val="1200"/>
              </a:spcBef>
              <a:spcAft>
                <a:spcPts val="0"/>
              </a:spcAft>
              <a:buClr>
                <a:schemeClr val="lt2"/>
              </a:buClr>
              <a:buSzPts val="1500"/>
              <a:buChar char="●"/>
            </a:pPr>
            <a:r>
              <a:rPr lang="en-US" sz="1500">
                <a:solidFill>
                  <a:schemeClr val="lt2"/>
                </a:solidFill>
              </a:rPr>
              <a:t>Nearpod</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Google Classroom</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Kahoot! / Wayground </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Canva Video</a:t>
            </a:r>
            <a:endParaRPr sz="1500">
              <a:solidFill>
                <a:schemeClr val="lt2"/>
              </a:solidFill>
            </a:endParaRPr>
          </a:p>
        </p:txBody>
      </p:sp>
      <p:sp>
        <p:nvSpPr>
          <p:cNvPr id="213" name="Google Shape;213;g3b05430cd3f_0_139"/>
          <p:cNvSpPr txBox="1"/>
          <p:nvPr/>
        </p:nvSpPr>
        <p:spPr>
          <a:xfrm>
            <a:off x="6836300" y="5141950"/>
            <a:ext cx="5102400" cy="1634400"/>
          </a:xfrm>
          <a:prstGeom prst="rect">
            <a:avLst/>
          </a:prstGeom>
          <a:solidFill>
            <a:srgbClr val="247178"/>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Παράδειγμα:</a:t>
            </a:r>
            <a:endParaRPr sz="1600" b="1">
              <a:solidFill>
                <a:schemeClr val="lt2"/>
              </a:solidFill>
            </a:endParaRPr>
          </a:p>
          <a:p>
            <a:pPr marL="0" lvl="0" indent="0" algn="l" rtl="0">
              <a:lnSpc>
                <a:spcPct val="115000"/>
              </a:lnSpc>
              <a:spcBef>
                <a:spcPts val="1200"/>
              </a:spcBef>
              <a:spcAft>
                <a:spcPts val="1200"/>
              </a:spcAft>
              <a:buNone/>
            </a:pPr>
            <a:r>
              <a:rPr lang="en-US" sz="1500">
                <a:solidFill>
                  <a:schemeClr val="lt2"/>
                </a:solidFill>
              </a:rPr>
              <a:t>Οι μαθητές παρακολουθούν ένα βίντεο Nearpod διάρκειας 5 λεπτών σχετικά με την ψηφιακή ισορροπία στο σπίτι. Στην τάξη, σχεδιάζουν από κοινού ένα εβδομαδιαίο πρόγραμμα ψηφιακής ευεξίας χρησιμοποιώντας το Canva και αναστοχάζονται σχετικά με την εμπλοκή και την επίτευξη των στόχων.</a:t>
            </a:r>
            <a:endParaRPr sz="1500">
              <a:solidFill>
                <a:schemeClr val="lt2"/>
              </a:solidFill>
            </a:endParaRPr>
          </a:p>
        </p:txBody>
      </p:sp>
      <p:pic>
        <p:nvPicPr>
          <p:cNvPr id="214" name="Google Shape;214;g3b05430cd3f_0_139"/>
          <p:cNvPicPr preferRelativeResize="0"/>
          <p:nvPr/>
        </p:nvPicPr>
        <p:blipFill>
          <a:blip r:embed="rId1"/>
          <a:stretch>
            <a:fillRect/>
          </a:stretch>
        </p:blipFill>
        <p:spPr>
          <a:xfrm>
            <a:off x="2293438" y="4510450"/>
            <a:ext cx="2150575" cy="2150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19" name="Shape 219"/>
        <p:cNvGrpSpPr/>
        <p:nvPr/>
      </p:nvGrpSpPr>
      <p:grpSpPr>
        <a:xfrm>
          <a:off x="0" y="0"/>
          <a:ext cx="0" cy="0"/>
          <a:chOff x="0" y="0"/>
          <a:chExt cx="0" cy="0"/>
        </a:xfrm>
      </p:grpSpPr>
      <p:sp>
        <p:nvSpPr>
          <p:cNvPr id="220" name="Google Shape;220;g3b05430cd3f_0_12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Gamification</a:t>
            </a:r>
            <a:endParaRPr lang="en-US"/>
          </a:p>
        </p:txBody>
      </p:sp>
      <p:sp>
        <p:nvSpPr>
          <p:cNvPr id="221" name="Google Shape;221;g3b05430cd3f_0_129"/>
          <p:cNvSpPr txBox="1"/>
          <p:nvPr>
            <p:ph type="body" idx="1"/>
          </p:nvPr>
        </p:nvSpPr>
        <p:spPr>
          <a:xfrm>
            <a:off x="97975" y="1026925"/>
            <a:ext cx="6541500" cy="4572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a:solidFill>
                  <a:srgbClr val="000000"/>
                </a:solidFill>
              </a:rPr>
              <a:t>Τι είναι</a:t>
            </a:r>
            <a:endParaRPr sz="1600" b="1">
              <a:solidFill>
                <a:srgbClr val="000000"/>
              </a:solidFill>
            </a:endParaRPr>
          </a:p>
          <a:p>
            <a:pPr marL="0" lvl="0" indent="0" algn="l" rtl="0">
              <a:lnSpc>
                <a:spcPct val="100000"/>
              </a:lnSpc>
              <a:spcBef>
                <a:spcPts val="1200"/>
              </a:spcBef>
              <a:spcAft>
                <a:spcPts val="0"/>
              </a:spcAft>
              <a:buNone/>
            </a:pPr>
            <a:r>
              <a:rPr lang="en-US" sz="1600">
                <a:solidFill>
                  <a:srgbClr val="000000"/>
                </a:solidFill>
              </a:rPr>
              <a:t>Η χρήση στοιχείων παιχνιδιού (π.χ. πόντοι, διακριτικά, προκλήσεις) στη μάθηση για την αύξηση της κινητοποίησης και της συμμετοχής.</a:t>
            </a:r>
            <a:endParaRPr sz="1600">
              <a:solidFill>
                <a:srgbClr val="000000"/>
              </a:solidFill>
            </a:endParaRPr>
          </a:p>
          <a:p>
            <a:pPr marL="0" lvl="0" indent="0" algn="l" rtl="0">
              <a:lnSpc>
                <a:spcPct val="100000"/>
              </a:lnSpc>
              <a:spcBef>
                <a:spcPts val="1200"/>
              </a:spcBef>
              <a:spcAft>
                <a:spcPts val="0"/>
              </a:spcAft>
              <a:buNone/>
            </a:pP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Γιατί υποστηρίζει την ψηφιακή ευημερία</a:t>
            </a:r>
            <a:endParaRPr sz="1600" b="1">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US" sz="1600">
                <a:solidFill>
                  <a:srgbClr val="000000"/>
                </a:solidFill>
              </a:rPr>
              <a:t>Ενισχύει τα θετικά συναισθήματα, την εμπλοκή και την αίσθηση της επιτυχίας</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Δημιουργεί χαρούμενη μάθηση και αίσθηση προόδου</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Χτίζει αυτοαποτελεσματικότητα και συναισθηματική ισορροπία</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Υποστηρίζει την εσωτερική κινητοποίηση όταν ο ανταγωνισμός χρησιμοποιείται με προσοχή</a:t>
            </a:r>
            <a:endParaRPr sz="1600">
              <a:solidFill>
                <a:srgbClr val="000000"/>
              </a:solidFill>
            </a:endParaRPr>
          </a:p>
          <a:p>
            <a:pPr marL="0" lvl="0" indent="0" algn="l" rtl="0">
              <a:lnSpc>
                <a:spcPct val="100000"/>
              </a:lnSpc>
              <a:spcBef>
                <a:spcPts val="1200"/>
              </a:spcBef>
              <a:spcAft>
                <a:spcPts val="0"/>
              </a:spcAft>
              <a:buNone/>
            </a:pPr>
            <a:endParaRPr sz="1600" b="1">
              <a:solidFill>
                <a:srgbClr val="000000"/>
              </a:solidFill>
            </a:endParaRPr>
          </a:p>
          <a:p>
            <a:pPr marL="0" lvl="0" indent="0" algn="l" rtl="0">
              <a:spcBef>
                <a:spcPts val="1200"/>
              </a:spcBef>
              <a:spcAft>
                <a:spcPts val="0"/>
              </a:spcAft>
              <a:buNone/>
            </a:pPr>
            <a:endParaRPr sz="1600" b="1">
              <a:solidFill>
                <a:srgbClr val="000000"/>
              </a:solidFill>
            </a:endParaRPr>
          </a:p>
        </p:txBody>
      </p:sp>
      <p:sp>
        <p:nvSpPr>
          <p:cNvPr id="222" name="Google Shape;222;g3b05430cd3f_0_129"/>
          <p:cNvSpPr txBox="1"/>
          <p:nvPr/>
        </p:nvSpPr>
        <p:spPr>
          <a:xfrm>
            <a:off x="6836300" y="920625"/>
            <a:ext cx="5102400" cy="2407200"/>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Συμβουλές σχεδιασμού για εκπαιδευτικούς:</a:t>
            </a:r>
            <a:endParaRPr sz="1600" b="1">
              <a:solidFill>
                <a:schemeClr val="lt2"/>
              </a:solidFill>
            </a:endParaRPr>
          </a:p>
          <a:p>
            <a:pPr marL="457200" lvl="0" indent="-323850" algn="l" rtl="0">
              <a:lnSpc>
                <a:spcPct val="115000"/>
              </a:lnSpc>
              <a:spcBef>
                <a:spcPts val="1200"/>
              </a:spcBef>
              <a:spcAft>
                <a:spcPts val="0"/>
              </a:spcAft>
              <a:buClr>
                <a:schemeClr val="lt2"/>
              </a:buClr>
              <a:buSzPts val="1500"/>
              <a:buChar char="●"/>
            </a:pPr>
            <a:r>
              <a:rPr lang="en-US" sz="1500">
                <a:solidFill>
                  <a:schemeClr val="lt2"/>
                </a:solidFill>
              </a:rPr>
              <a:t>Επιβραβεύστε την προσπάθεια, τον αναστοχασμό και τη συνεργασία, όχι μόνο την ταχύτητα</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Κρατήστε τις προκλήσεις σύντομες και εφικτές για να αποφύγετε την υπερφόρτωση</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Συμπεριλάβετε στιγμές για αναστοχασμό και συναισθηματικό έλεγχο</a:t>
            </a:r>
            <a:endParaRPr sz="1500">
              <a:solidFill>
                <a:schemeClr val="lt2"/>
              </a:solidFill>
            </a:endParaRPr>
          </a:p>
        </p:txBody>
      </p:sp>
      <p:sp>
        <p:nvSpPr>
          <p:cNvPr id="223" name="Google Shape;223;g3b05430cd3f_0_129"/>
          <p:cNvSpPr txBox="1"/>
          <p:nvPr/>
        </p:nvSpPr>
        <p:spPr>
          <a:xfrm>
            <a:off x="6836300" y="3476934"/>
            <a:ext cx="5102400" cy="1515900"/>
          </a:xfrm>
          <a:prstGeom prst="rect">
            <a:avLst/>
          </a:prstGeom>
          <a:solidFill>
            <a:srgbClr val="F766CA"/>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Προτεινόμενα εργαλεία:</a:t>
            </a:r>
            <a:endParaRPr sz="1600" b="1">
              <a:solidFill>
                <a:schemeClr val="lt2"/>
              </a:solidFill>
            </a:endParaRPr>
          </a:p>
          <a:p>
            <a:pPr marL="457200" lvl="0" indent="-323850" algn="l" rtl="0">
              <a:lnSpc>
                <a:spcPct val="115000"/>
              </a:lnSpc>
              <a:spcBef>
                <a:spcPts val="1200"/>
              </a:spcBef>
              <a:spcAft>
                <a:spcPts val="0"/>
              </a:spcAft>
              <a:buClr>
                <a:schemeClr val="lt2"/>
              </a:buClr>
              <a:buSzPts val="1500"/>
              <a:buChar char="●"/>
            </a:pPr>
            <a:r>
              <a:rPr lang="en-US" sz="1500">
                <a:solidFill>
                  <a:schemeClr val="lt2"/>
                </a:solidFill>
              </a:rPr>
              <a:t>Classcraft / ClassDojo</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Wordwall / Educaplay</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Kahoot! Προκλήσεις</a:t>
            </a:r>
            <a:endParaRPr sz="1500">
              <a:solidFill>
                <a:schemeClr val="lt2"/>
              </a:solidFill>
            </a:endParaRPr>
          </a:p>
          <a:p>
            <a:pPr marL="457200" lvl="0" indent="-323850" algn="l" rtl="0">
              <a:lnSpc>
                <a:spcPct val="115000"/>
              </a:lnSpc>
              <a:spcBef>
                <a:spcPts val="0"/>
              </a:spcBef>
              <a:spcAft>
                <a:spcPts val="0"/>
              </a:spcAft>
              <a:buClr>
                <a:schemeClr val="lt2"/>
              </a:buClr>
              <a:buSzPts val="1500"/>
              <a:buChar char="●"/>
            </a:pPr>
            <a:r>
              <a:rPr lang="en-US" sz="1500">
                <a:solidFill>
                  <a:schemeClr val="lt2"/>
                </a:solidFill>
              </a:rPr>
              <a:t>Habitica / Trello</a:t>
            </a:r>
            <a:endParaRPr sz="1500">
              <a:solidFill>
                <a:schemeClr val="lt2"/>
              </a:solidFill>
            </a:endParaRPr>
          </a:p>
        </p:txBody>
      </p:sp>
      <p:sp>
        <p:nvSpPr>
          <p:cNvPr id="224" name="Google Shape;224;g3b05430cd3f_0_129"/>
          <p:cNvSpPr txBox="1"/>
          <p:nvPr/>
        </p:nvSpPr>
        <p:spPr>
          <a:xfrm>
            <a:off x="6836300" y="5141950"/>
            <a:ext cx="5102400" cy="1634400"/>
          </a:xfrm>
          <a:prstGeom prst="rect">
            <a:avLst/>
          </a:prstGeom>
          <a:solidFill>
            <a:srgbClr val="247178"/>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b="1">
                <a:solidFill>
                  <a:schemeClr val="lt2"/>
                </a:solidFill>
              </a:rPr>
              <a:t>Παράδειγμα:</a:t>
            </a:r>
            <a:endParaRPr sz="1600" b="1">
              <a:solidFill>
                <a:schemeClr val="lt2"/>
              </a:solidFill>
            </a:endParaRPr>
          </a:p>
          <a:p>
            <a:pPr marL="0" lvl="0" indent="0" algn="l" rtl="0">
              <a:lnSpc>
                <a:spcPct val="115000"/>
              </a:lnSpc>
              <a:spcBef>
                <a:spcPts val="1200"/>
              </a:spcBef>
              <a:spcAft>
                <a:spcPts val="1200"/>
              </a:spcAft>
              <a:buNone/>
            </a:pPr>
            <a:r>
              <a:rPr lang="en-US" sz="1500">
                <a:solidFill>
                  <a:schemeClr val="lt2"/>
                </a:solidFill>
              </a:rPr>
              <a:t>Οι μαθητές κερδίζουν πόντους ψηφιακής ευημερίας για ενέργειες όπως διαλείμματα από την οθόνη, επίδειξη ενσυναίσθησης στο διαδίκτυο ή υποστήριξη των συμμαθητών τους. Η πρόοδος παρακολουθείται στο Habitica, με εβδομαδιαίες αναστοχαστικές σκέψεις σχετικά με τα συναισθήματα και τις σχέσεις.</a:t>
            </a:r>
            <a:endParaRPr sz="1500">
              <a:solidFill>
                <a:schemeClr val="lt2"/>
              </a:solidFill>
            </a:endParaRPr>
          </a:p>
        </p:txBody>
      </p:sp>
      <p:pic>
        <p:nvPicPr>
          <p:cNvPr id="225" name="Google Shape;225;g3b05430cd3f_0_129"/>
          <p:cNvPicPr preferRelativeResize="0"/>
          <p:nvPr/>
        </p:nvPicPr>
        <p:blipFill>
          <a:blip r:embed="rId1"/>
          <a:stretch>
            <a:fillRect/>
          </a:stretch>
        </p:blipFill>
        <p:spPr>
          <a:xfrm>
            <a:off x="1423374" y="4002850"/>
            <a:ext cx="3890698" cy="25931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29" name="Shape 229"/>
        <p:cNvGrpSpPr/>
        <p:nvPr/>
      </p:nvGrpSpPr>
      <p:grpSpPr>
        <a:xfrm>
          <a:off x="0" y="0"/>
          <a:ext cx="0" cy="0"/>
          <a:chOff x="0" y="0"/>
          <a:chExt cx="0" cy="0"/>
        </a:xfrm>
      </p:grpSpPr>
      <p:sp>
        <p:nvSpPr>
          <p:cNvPr id="230" name="Google Shape;230;g3b05430cd3f_0_157"/>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panose="020B0604020202020204"/>
              <a:buNone/>
            </a:pPr>
            <a:r>
              <a:rPr lang="en-US"/>
              <a:t>Σκεφτείτε για μια στιγμή:</a:t>
            </a:r>
            <a:endParaRPr lang="en-US"/>
          </a:p>
        </p:txBody>
      </p:sp>
      <p:sp>
        <p:nvSpPr>
          <p:cNvPr id="231" name="Google Shape;231;g3b05430cd3f_0_157"/>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3000" i="1"/>
              <a:t>Τώρα που εξοικειωθήκατε με τις 5 προσεγγίσεις, ποια από αυτές θεωρείτε πιο κατάλληλη για την τάξη σας;</a:t>
            </a:r>
            <a:endParaRPr sz="3000" i="1"/>
          </a:p>
        </p:txBody>
      </p:sp>
      <p:pic>
        <p:nvPicPr>
          <p:cNvPr id="232" name="Google Shape;232;g3b05430cd3f_0_157" title="images.jpg"/>
          <p:cNvPicPr preferRelativeResize="0"/>
          <p:nvPr/>
        </p:nvPicPr>
        <p:blipFill rotWithShape="1">
          <a:blip r:embed="rId1"/>
          <a:srcRect/>
          <a:stretch>
            <a:fillRect/>
          </a:stretch>
        </p:blipFill>
        <p:spPr>
          <a:xfrm>
            <a:off x="4857750" y="981471"/>
            <a:ext cx="2476500" cy="1847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36" name="Shape 236"/>
        <p:cNvGrpSpPr/>
        <p:nvPr/>
      </p:nvGrpSpPr>
      <p:grpSpPr>
        <a:xfrm>
          <a:off x="0" y="0"/>
          <a:ext cx="0" cy="0"/>
          <a:chOff x="0" y="0"/>
          <a:chExt cx="0" cy="0"/>
        </a:xfrm>
      </p:grpSpPr>
      <p:sp>
        <p:nvSpPr>
          <p:cNvPr id="237" name="Google Shape;237;g3aec51c1436_0_51"/>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panose="020B0604020202020204"/>
              <a:buNone/>
            </a:pPr>
            <a:r>
              <a:rPr lang="en-US" sz="3000"/>
              <a:t>3. Επιλέγοντας τα σωστά εργαλεία για το PERMA-Digital</a:t>
            </a:r>
            <a:endParaRPr sz="3000"/>
          </a:p>
        </p:txBody>
      </p:sp>
      <p:sp>
        <p:nvSpPr>
          <p:cNvPr id="238" name="Google Shape;238;g3aec51c1436_0_51"/>
          <p:cNvSpPr txBox="1"/>
          <p:nvPr>
            <p:ph type="body" idx="1"/>
          </p:nvPr>
        </p:nvSpPr>
        <p:spPr>
          <a:xfrm>
            <a:off x="97975" y="1096600"/>
            <a:ext cx="6715800" cy="5679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sz="1600">
                <a:solidFill>
                  <a:srgbClr val="000000"/>
                </a:solidFill>
              </a:rPr>
              <a:t>Χρησιμοποιώντας την τεχνολογία </a:t>
            </a:r>
            <a:r>
              <a:rPr lang="en-US" sz="1600" b="1">
                <a:solidFill>
                  <a:srgbClr val="000000"/>
                </a:solidFill>
              </a:rPr>
              <a:t>συνειδητά, σκόπιμα και με ισορροπία,</a:t>
            </a:r>
            <a:r>
              <a:rPr lang="en-US" sz="1600">
                <a:solidFill>
                  <a:srgbClr val="000000"/>
                </a:solidFill>
              </a:rPr>
              <a:t> ώστε να υποστηρίζει τη σωματική, συναισθηματική και κοινωνική ευημερία.</a:t>
            </a:r>
            <a:endParaRPr sz="1600">
              <a:solidFill>
                <a:srgbClr val="000000"/>
              </a:solidFill>
            </a:endParaRPr>
          </a:p>
          <a:p>
            <a:pPr marL="0" lvl="0" indent="0" algn="l" rtl="0">
              <a:lnSpc>
                <a:spcPct val="115000"/>
              </a:lnSpc>
              <a:spcBef>
                <a:spcPts val="1200"/>
              </a:spcBef>
              <a:spcAft>
                <a:spcPts val="0"/>
              </a:spcAft>
              <a:buNone/>
            </a:pPr>
            <a:r>
              <a:rPr lang="en-US" sz="1600">
                <a:solidFill>
                  <a:srgbClr val="000000"/>
                </a:solidFill>
              </a:rPr>
              <a:t>Πρόκειται για </a:t>
            </a:r>
            <a:r>
              <a:rPr lang="en-US" sz="1600" b="1">
                <a:solidFill>
                  <a:srgbClr val="000000"/>
                </a:solidFill>
              </a:rPr>
              <a:t>το να διατηρείτε τον έλεγχο</a:t>
            </a:r>
            <a:r>
              <a:rPr lang="en-US" sz="1600">
                <a:solidFill>
                  <a:srgbClr val="000000"/>
                </a:solidFill>
              </a:rPr>
              <a:t>, να αισθάνεστε καλά και να χρησιμοποιείτε την τεχνολογία ως </a:t>
            </a:r>
            <a:r>
              <a:rPr lang="en-US" sz="1600" b="1">
                <a:solidFill>
                  <a:srgbClr val="000000"/>
                </a:solidFill>
              </a:rPr>
              <a:t>εργαλείο</a:t>
            </a:r>
            <a:r>
              <a:rPr lang="en-US" sz="1600">
                <a:solidFill>
                  <a:srgbClr val="000000"/>
                </a:solidFill>
              </a:rPr>
              <a:t>, όχι ως περισπασμό.</a:t>
            </a:r>
            <a:endParaRPr sz="1600">
              <a:solidFill>
                <a:srgbClr val="000000"/>
              </a:solidFill>
            </a:endParaRPr>
          </a:p>
          <a:p>
            <a:pPr marL="0" lvl="0" indent="0" algn="l" rtl="0">
              <a:lnSpc>
                <a:spcPct val="115000"/>
              </a:lnSpc>
              <a:spcBef>
                <a:spcPts val="1200"/>
              </a:spcBef>
              <a:spcAft>
                <a:spcPts val="0"/>
              </a:spcAft>
              <a:buNone/>
            </a:pPr>
            <a:endParaRPr sz="1600">
              <a:solidFill>
                <a:srgbClr val="000000"/>
              </a:solidFill>
            </a:endParaRPr>
          </a:p>
          <a:p>
            <a:pPr marL="0" lvl="0" indent="0" algn="l" rtl="0">
              <a:lnSpc>
                <a:spcPct val="115000"/>
              </a:lnSpc>
              <a:spcBef>
                <a:spcPts val="1200"/>
              </a:spcBef>
              <a:spcAft>
                <a:spcPts val="0"/>
              </a:spcAft>
              <a:buNone/>
            </a:pPr>
            <a:endParaRPr sz="1600">
              <a:solidFill>
                <a:srgbClr val="000000"/>
              </a:solidFill>
            </a:endParaRPr>
          </a:p>
          <a:p>
            <a:pPr marL="0" lvl="0" indent="0" algn="l" rtl="0">
              <a:lnSpc>
                <a:spcPct val="115000"/>
              </a:lnSpc>
              <a:spcBef>
                <a:spcPts val="1200"/>
              </a:spcBef>
              <a:spcAft>
                <a:spcPts val="0"/>
              </a:spcAft>
              <a:buNone/>
            </a:pPr>
            <a:r>
              <a:rPr lang="en-US" sz="1600" b="1">
                <a:solidFill>
                  <a:srgbClr val="000000"/>
                </a:solidFill>
              </a:rPr>
              <a:t>Γιατί είναι σημαντικό το σωστό εργαλείο</a:t>
            </a:r>
            <a:endParaRPr sz="1600" b="1">
              <a:solidFill>
                <a:srgbClr val="000000"/>
              </a:solidFill>
            </a:endParaRPr>
          </a:p>
          <a:p>
            <a:pPr marL="0" lvl="0" indent="0" algn="l" rtl="0">
              <a:lnSpc>
                <a:spcPct val="115000"/>
              </a:lnSpc>
              <a:spcBef>
                <a:spcPts val="1200"/>
              </a:spcBef>
              <a:spcAft>
                <a:spcPts val="0"/>
              </a:spcAft>
              <a:buNone/>
            </a:pPr>
            <a:r>
              <a:rPr lang="en-US" sz="1600">
                <a:solidFill>
                  <a:srgbClr val="000000"/>
                </a:solidFill>
              </a:rPr>
              <a:t>Τα εργαλεία που επιλέγετε </a:t>
            </a:r>
            <a:r>
              <a:rPr lang="en-US" sz="1600" b="1">
                <a:solidFill>
                  <a:srgbClr val="000000"/>
                </a:solidFill>
              </a:rPr>
              <a:t>διαμορφώνουν τις εμπειρίες των μαθητών</a:t>
            </a:r>
            <a:r>
              <a:rPr lang="en-US" sz="1600">
                <a:solidFill>
                  <a:srgbClr val="000000"/>
                </a:solidFill>
              </a:rPr>
              <a:t>, όχι μόνο τις δραστηριότητές τους.</a:t>
            </a:r>
            <a:endParaRPr sz="1600">
              <a:solidFill>
                <a:srgbClr val="000000"/>
              </a:solidFill>
            </a:endParaRPr>
          </a:p>
          <a:p>
            <a:pPr marL="0" lvl="0" indent="0" algn="l" rtl="0">
              <a:lnSpc>
                <a:spcPct val="115000"/>
              </a:lnSpc>
              <a:spcBef>
                <a:spcPts val="0"/>
              </a:spcBef>
              <a:spcAft>
                <a:spcPts val="0"/>
              </a:spcAft>
              <a:buNone/>
            </a:pPr>
            <a:r>
              <a:rPr lang="en-US" sz="1600">
                <a:solidFill>
                  <a:srgbClr val="000000"/>
                </a:solidFill>
              </a:rPr>
              <a:t>Σύμφωνα με </a:t>
            </a:r>
            <a:r>
              <a:rPr lang="en-US" sz="1600" b="1">
                <a:solidFill>
                  <a:srgbClr val="000000"/>
                </a:solidFill>
              </a:rPr>
              <a:t>το PERMA-Digital</a:t>
            </a:r>
            <a:r>
              <a:rPr lang="en-US" sz="1600">
                <a:solidFill>
                  <a:srgbClr val="000000"/>
                </a:solidFill>
              </a:rPr>
              <a:t>, τα σωστά επιλεγμένα εργαλεία υποστηρίζουν:</a:t>
            </a:r>
            <a:endParaRPr sz="1600">
              <a:solidFill>
                <a:srgbClr val="000000"/>
              </a:solidFill>
            </a:endParaRPr>
          </a:p>
          <a:p>
            <a:pPr marL="457200" lvl="0" indent="-330200" algn="l" rtl="0">
              <a:lnSpc>
                <a:spcPct val="115000"/>
              </a:lnSpc>
              <a:spcBef>
                <a:spcPts val="1200"/>
              </a:spcBef>
              <a:spcAft>
                <a:spcPts val="0"/>
              </a:spcAft>
              <a:buClr>
                <a:srgbClr val="000000"/>
              </a:buClr>
              <a:buSzPts val="1600"/>
              <a:buChar char="●"/>
            </a:pPr>
            <a:r>
              <a:rPr lang="en-US" sz="1600" b="1">
                <a:solidFill>
                  <a:srgbClr val="000000"/>
                </a:solidFill>
              </a:rPr>
              <a:t>Θετικές συναισθήματα </a:t>
            </a:r>
            <a:r>
              <a:rPr lang="en-US" sz="1600">
                <a:solidFill>
                  <a:srgbClr val="000000"/>
                </a:solidFill>
              </a:rPr>
              <a:t>– χαρά, αυτοπεποίθηση, αναγνώριση</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US" sz="1600" b="1">
                <a:solidFill>
                  <a:srgbClr val="000000"/>
                </a:solidFill>
              </a:rPr>
              <a:t>Εμπλοκή </a:t>
            </a:r>
            <a:r>
              <a:rPr lang="en-US" sz="1600">
                <a:solidFill>
                  <a:srgbClr val="000000"/>
                </a:solidFill>
              </a:rPr>
              <a:t>– συγκέντρωση, ροή, ουσιαστική πρόκληση</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US" sz="1600" b="1">
                <a:solidFill>
                  <a:srgbClr val="000000"/>
                </a:solidFill>
              </a:rPr>
              <a:t>Σχέσεις </a:t>
            </a:r>
            <a:r>
              <a:rPr lang="en-US" sz="1600">
                <a:solidFill>
                  <a:srgbClr val="000000"/>
                </a:solidFill>
              </a:rPr>
              <a:t>– συνεργασία, ενσυναίσθηση, σύνδεση</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US" sz="1600" b="1">
                <a:solidFill>
                  <a:srgbClr val="000000"/>
                </a:solidFill>
              </a:rPr>
              <a:t>Νόημα </a:t>
            </a:r>
            <a:r>
              <a:rPr lang="en-US" sz="1600">
                <a:solidFill>
                  <a:srgbClr val="000000"/>
                </a:solidFill>
              </a:rPr>
              <a:t>– μάθηση με σκοπό και αξίες</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US" sz="1600" b="1">
                <a:solidFill>
                  <a:srgbClr val="000000"/>
                </a:solidFill>
              </a:rPr>
              <a:t>Επίτευξη </a:t>
            </a:r>
            <a:r>
              <a:rPr lang="en-US" sz="1600">
                <a:solidFill>
                  <a:srgbClr val="000000"/>
                </a:solidFill>
              </a:rPr>
              <a:t>– καθορισμός στόχων, ανάπτυξη δεξιοτήτων, αναστοχασμός</a:t>
            </a:r>
            <a:endParaRPr sz="1600" i="1">
              <a:solidFill>
                <a:srgbClr val="000000"/>
              </a:solidFill>
            </a:endParaRPr>
          </a:p>
          <a:p>
            <a:pPr marL="0" lvl="0" indent="0" algn="ctr" rtl="0">
              <a:lnSpc>
                <a:spcPct val="90000"/>
              </a:lnSpc>
              <a:spcBef>
                <a:spcPts val="1200"/>
              </a:spcBef>
              <a:spcAft>
                <a:spcPts val="0"/>
              </a:spcAft>
              <a:buClr>
                <a:schemeClr val="dk1"/>
              </a:buClr>
              <a:buSzPts val="1800"/>
              <a:buNone/>
            </a:pPr>
            <a:endParaRPr sz="3000"/>
          </a:p>
        </p:txBody>
      </p:sp>
      <p:pic>
        <p:nvPicPr>
          <p:cNvPr id="239" name="Google Shape;239;g3aec51c1436_0_51"/>
          <p:cNvPicPr preferRelativeResize="0"/>
          <p:nvPr/>
        </p:nvPicPr>
        <p:blipFill>
          <a:blip r:embed="rId1"/>
          <a:stretch>
            <a:fillRect/>
          </a:stretch>
        </p:blipFill>
        <p:spPr>
          <a:xfrm>
            <a:off x="6966175" y="1253392"/>
            <a:ext cx="4991100" cy="4743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44" name="Shape 244"/>
        <p:cNvGrpSpPr/>
        <p:nvPr/>
      </p:nvGrpSpPr>
      <p:grpSpPr>
        <a:xfrm>
          <a:off x="0" y="0"/>
          <a:ext cx="0" cy="0"/>
          <a:chOff x="0" y="0"/>
          <a:chExt cx="0" cy="0"/>
        </a:xfrm>
      </p:grpSpPr>
      <p:pic>
        <p:nvPicPr>
          <p:cNvPr id="245" name="Google Shape;245;g3b05430cd3f_0_181"/>
          <p:cNvPicPr preferRelativeResize="0"/>
          <p:nvPr/>
        </p:nvPicPr>
        <p:blipFill>
          <a:blip r:embed="rId1"/>
          <a:stretch>
            <a:fillRect/>
          </a:stretch>
        </p:blipFill>
        <p:spPr>
          <a:xfrm>
            <a:off x="4866150" y="318052"/>
            <a:ext cx="2459702" cy="2459702"/>
          </a:xfrm>
          <a:prstGeom prst="rect">
            <a:avLst/>
          </a:prstGeom>
          <a:noFill/>
          <a:ln>
            <a:noFill/>
          </a:ln>
        </p:spPr>
      </p:pic>
      <p:cxnSp>
        <p:nvCxnSpPr>
          <p:cNvPr id="246" name="Google Shape;246;g3b05430cd3f_0_181"/>
          <p:cNvCxnSpPr/>
          <p:nvPr/>
        </p:nvCxnSpPr>
        <p:spPr>
          <a:xfrm>
            <a:off x="3941875" y="3089050"/>
            <a:ext cx="0" cy="2863500"/>
          </a:xfrm>
          <a:prstGeom prst="straightConnector1">
            <a:avLst/>
          </a:prstGeom>
          <a:noFill/>
          <a:ln w="76200" cap="flat" cmpd="sng">
            <a:solidFill>
              <a:schemeClr val="accent3"/>
            </a:solidFill>
            <a:prstDash val="solid"/>
            <a:round/>
            <a:headEnd type="none" w="med" len="med"/>
            <a:tailEnd type="none" w="med" len="med"/>
          </a:ln>
        </p:spPr>
      </p:cxnSp>
      <p:cxnSp>
        <p:nvCxnSpPr>
          <p:cNvPr id="247" name="Google Shape;247;g3b05430cd3f_0_181"/>
          <p:cNvCxnSpPr/>
          <p:nvPr/>
        </p:nvCxnSpPr>
        <p:spPr>
          <a:xfrm>
            <a:off x="8285850" y="3089050"/>
            <a:ext cx="0" cy="2863500"/>
          </a:xfrm>
          <a:prstGeom prst="straightConnector1">
            <a:avLst/>
          </a:prstGeom>
          <a:noFill/>
          <a:ln w="76200" cap="flat" cmpd="sng">
            <a:solidFill>
              <a:schemeClr val="accent3"/>
            </a:solidFill>
            <a:prstDash val="solid"/>
            <a:round/>
            <a:headEnd type="none" w="med" len="med"/>
            <a:tailEnd type="none" w="med" len="med"/>
          </a:ln>
        </p:spPr>
      </p:cxnSp>
      <p:sp>
        <p:nvSpPr>
          <p:cNvPr id="248" name="Google Shape;248;g3b05430cd3f_0_181"/>
          <p:cNvSpPr txBox="1"/>
          <p:nvPr/>
        </p:nvSpPr>
        <p:spPr>
          <a:xfrm>
            <a:off x="650400" y="3812800"/>
            <a:ext cx="30000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US" sz="2000"/>
              <a:t>Μια πλατφόρμα γραφιστικής που προσφέρει πρότυπα για αφίσες, παρουσιάσεις και infographics.</a:t>
            </a:r>
            <a:endParaRPr sz="2000"/>
          </a:p>
        </p:txBody>
      </p:sp>
      <p:sp>
        <p:nvSpPr>
          <p:cNvPr id="249" name="Google Shape;249;g3b05430cd3f_0_181"/>
          <p:cNvSpPr txBox="1"/>
          <p:nvPr/>
        </p:nvSpPr>
        <p:spPr>
          <a:xfrm>
            <a:off x="4613875" y="3812800"/>
            <a:ext cx="30000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US" sz="2000"/>
              <a:t>Υποστηρίζει </a:t>
            </a:r>
            <a:r>
              <a:rPr lang="en-US" sz="2000" b="1"/>
              <a:t>τα θετικά συναισθήματα</a:t>
            </a:r>
            <a:r>
              <a:rPr lang="en-US" sz="2000"/>
              <a:t>, επιτρέποντας τη δημιουργική αυτοέκφραση και ενισχύοντας την αυτοπεποίθηση στις δεξιότητες σχεδιασμού.</a:t>
            </a:r>
            <a:endParaRPr sz="2000"/>
          </a:p>
        </p:txBody>
      </p:sp>
      <p:sp>
        <p:nvSpPr>
          <p:cNvPr id="250" name="Google Shape;250;g3b05430cd3f_0_181"/>
          <p:cNvSpPr txBox="1"/>
          <p:nvPr/>
        </p:nvSpPr>
        <p:spPr>
          <a:xfrm>
            <a:off x="8770950" y="3812800"/>
            <a:ext cx="3000000" cy="1877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Παράδειγμα: </a:t>
            </a:r>
            <a:endParaRPr sz="2000" b="1"/>
          </a:p>
          <a:p>
            <a:pPr marL="0" lvl="0" indent="0" algn="ctr" rtl="0">
              <a:spcBef>
                <a:spcPts val="1200"/>
              </a:spcBef>
              <a:spcAft>
                <a:spcPts val="1200"/>
              </a:spcAft>
              <a:buNone/>
            </a:pPr>
            <a:r>
              <a:rPr lang="en-US" sz="2000"/>
              <a:t>Οι μαθητές σχεδιάζουν μια «Αφίσα Ψηφιακής Ευγένειας» για την προώθηση της θετικής συμπεριφοράς στο διαδίκτυο.</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72" name="Shape 72"/>
        <p:cNvGrpSpPr/>
        <p:nvPr/>
      </p:nvGrpSpPr>
      <p:grpSpPr>
        <a:xfrm>
          <a:off x="0" y="0"/>
          <a:ext cx="0" cy="0"/>
          <a:chOff x="0" y="0"/>
          <a:chExt cx="0" cy="0"/>
        </a:xfrm>
      </p:grpSpPr>
      <p:sp>
        <p:nvSpPr>
          <p:cNvPr id="73" name="Google Shape;73;p2"/>
          <p:cNvSpPr txBox="1"/>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2000"/>
              <a:buFont typeface="Arial" panose="020B0604020202020204"/>
              <a:buNone/>
            </a:pPr>
          </a:p>
        </p:txBody>
      </p:sp>
      <p:sp>
        <p:nvSpPr>
          <p:cNvPr id="74" name="Google Shape;74;p2"/>
          <p:cNvSpPr txBox="1"/>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None/>
            </a:p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55" name="Shape 255"/>
        <p:cNvGrpSpPr/>
        <p:nvPr/>
      </p:nvGrpSpPr>
      <p:grpSpPr>
        <a:xfrm>
          <a:off x="0" y="0"/>
          <a:ext cx="0" cy="0"/>
          <a:chOff x="0" y="0"/>
          <a:chExt cx="0" cy="0"/>
        </a:xfrm>
      </p:grpSpPr>
      <p:cxnSp>
        <p:nvCxnSpPr>
          <p:cNvPr id="256" name="Google Shape;256;g3b05430cd3f_0_197"/>
          <p:cNvCxnSpPr/>
          <p:nvPr/>
        </p:nvCxnSpPr>
        <p:spPr>
          <a:xfrm>
            <a:off x="3941875" y="3089050"/>
            <a:ext cx="0" cy="2863500"/>
          </a:xfrm>
          <a:prstGeom prst="straightConnector1">
            <a:avLst/>
          </a:prstGeom>
          <a:noFill/>
          <a:ln w="76200" cap="flat" cmpd="sng">
            <a:solidFill>
              <a:schemeClr val="accent3"/>
            </a:solidFill>
            <a:prstDash val="solid"/>
            <a:round/>
            <a:headEnd type="none" w="med" len="med"/>
            <a:tailEnd type="none" w="med" len="med"/>
          </a:ln>
        </p:spPr>
      </p:cxnSp>
      <p:cxnSp>
        <p:nvCxnSpPr>
          <p:cNvPr id="257" name="Google Shape;257;g3b05430cd3f_0_197"/>
          <p:cNvCxnSpPr/>
          <p:nvPr/>
        </p:nvCxnSpPr>
        <p:spPr>
          <a:xfrm>
            <a:off x="8285850" y="3089050"/>
            <a:ext cx="0" cy="2863500"/>
          </a:xfrm>
          <a:prstGeom prst="straightConnector1">
            <a:avLst/>
          </a:prstGeom>
          <a:noFill/>
          <a:ln w="76200" cap="flat" cmpd="sng">
            <a:solidFill>
              <a:schemeClr val="accent3"/>
            </a:solidFill>
            <a:prstDash val="solid"/>
            <a:round/>
            <a:headEnd type="none" w="med" len="med"/>
            <a:tailEnd type="none" w="med" len="med"/>
          </a:ln>
        </p:spPr>
      </p:cxnSp>
      <p:sp>
        <p:nvSpPr>
          <p:cNvPr id="258" name="Google Shape;258;g3b05430cd3f_0_197"/>
          <p:cNvSpPr txBox="1"/>
          <p:nvPr/>
        </p:nvSpPr>
        <p:spPr>
          <a:xfrm>
            <a:off x="650400" y="3812800"/>
            <a:ext cx="30000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US" sz="2000"/>
              <a:t>Ένα απλό εργαλείο συζήτησης με βίντεο ή ήχο, όπου οι μαθητές καταγράφουν σύντομες προσωπικές απαντήσεις και αλληλεπιδρούν με τους συμμαθητές τους.</a:t>
            </a:r>
            <a:endParaRPr sz="2000"/>
          </a:p>
        </p:txBody>
      </p:sp>
      <p:sp>
        <p:nvSpPr>
          <p:cNvPr id="259" name="Google Shape;259;g3b05430cd3f_0_197"/>
          <p:cNvSpPr txBox="1"/>
          <p:nvPr/>
        </p:nvSpPr>
        <p:spPr>
          <a:xfrm>
            <a:off x="4613875" y="3812800"/>
            <a:ext cx="30000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US" sz="2000"/>
              <a:t>Δημιουργεί </a:t>
            </a:r>
            <a:r>
              <a:rPr lang="en-US" sz="2000" b="1"/>
              <a:t>θετικά συναισθήματα </a:t>
            </a:r>
            <a:r>
              <a:rPr lang="en-US" sz="2000"/>
              <a:t>και </a:t>
            </a:r>
            <a:r>
              <a:rPr lang="en-US" sz="2000" b="1"/>
              <a:t>σχέσεις </a:t>
            </a:r>
            <a:r>
              <a:rPr lang="en-US" sz="2000"/>
              <a:t>μέσω της αναγνώρισης, της επιβράβευσης των επιτευγμάτων και της ενθάρρυνσης από τους συμμαθητές.</a:t>
            </a:r>
            <a:endParaRPr sz="2000"/>
          </a:p>
        </p:txBody>
      </p:sp>
      <p:sp>
        <p:nvSpPr>
          <p:cNvPr id="260" name="Google Shape;260;g3b05430cd3f_0_197"/>
          <p:cNvSpPr txBox="1"/>
          <p:nvPr/>
        </p:nvSpPr>
        <p:spPr>
          <a:xfrm>
            <a:off x="8770950" y="3812800"/>
            <a:ext cx="3000000" cy="249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Παράδειγμα: </a:t>
            </a:r>
            <a:endParaRPr sz="2000" b="1"/>
          </a:p>
          <a:p>
            <a:pPr marL="0" lvl="0" indent="0" algn="ctr" rtl="0">
              <a:spcBef>
                <a:spcPts val="1200"/>
              </a:spcBef>
              <a:spcAft>
                <a:spcPts val="1200"/>
              </a:spcAft>
              <a:buNone/>
            </a:pPr>
            <a:r>
              <a:rPr lang="en-US" sz="2000"/>
              <a:t>Οι μαθητές καταγράφουν ένα βίντεο 1 λεπτού, στο οποίο μοιράζονται την πιο περήφανη στιγμή τους στην ψηφιακή μάθηση και αφήνουν ένα σύντομο σχόλιο υποστήριξης για έναν συμμαθητή τους.</a:t>
            </a:r>
            <a:endParaRPr sz="2000"/>
          </a:p>
        </p:txBody>
      </p:sp>
      <p:pic>
        <p:nvPicPr>
          <p:cNvPr id="261" name="Google Shape;261;g3b05430cd3f_0_197"/>
          <p:cNvPicPr preferRelativeResize="0"/>
          <p:nvPr/>
        </p:nvPicPr>
        <p:blipFill>
          <a:blip r:embed="rId1"/>
          <a:stretch>
            <a:fillRect/>
          </a:stretch>
        </p:blipFill>
        <p:spPr>
          <a:xfrm>
            <a:off x="4909088" y="359925"/>
            <a:ext cx="2409575" cy="2409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66" name="Shape 266"/>
        <p:cNvGrpSpPr/>
        <p:nvPr/>
      </p:nvGrpSpPr>
      <p:grpSpPr>
        <a:xfrm>
          <a:off x="0" y="0"/>
          <a:ext cx="0" cy="0"/>
          <a:chOff x="0" y="0"/>
          <a:chExt cx="0" cy="0"/>
        </a:xfrm>
      </p:grpSpPr>
      <p:cxnSp>
        <p:nvCxnSpPr>
          <p:cNvPr id="267" name="Google Shape;267;g3b05430cd3f_0_219"/>
          <p:cNvCxnSpPr/>
          <p:nvPr/>
        </p:nvCxnSpPr>
        <p:spPr>
          <a:xfrm>
            <a:off x="3941875" y="3089050"/>
            <a:ext cx="0" cy="2863500"/>
          </a:xfrm>
          <a:prstGeom prst="straightConnector1">
            <a:avLst/>
          </a:prstGeom>
          <a:noFill/>
          <a:ln w="76200" cap="flat" cmpd="sng">
            <a:solidFill>
              <a:schemeClr val="accent3"/>
            </a:solidFill>
            <a:prstDash val="solid"/>
            <a:round/>
            <a:headEnd type="none" w="med" len="med"/>
            <a:tailEnd type="none" w="med" len="med"/>
          </a:ln>
        </p:spPr>
      </p:cxnSp>
      <p:cxnSp>
        <p:nvCxnSpPr>
          <p:cNvPr id="268" name="Google Shape;268;g3b05430cd3f_0_219"/>
          <p:cNvCxnSpPr/>
          <p:nvPr/>
        </p:nvCxnSpPr>
        <p:spPr>
          <a:xfrm>
            <a:off x="8285850" y="3089050"/>
            <a:ext cx="0" cy="2863500"/>
          </a:xfrm>
          <a:prstGeom prst="straightConnector1">
            <a:avLst/>
          </a:prstGeom>
          <a:noFill/>
          <a:ln w="76200" cap="flat" cmpd="sng">
            <a:solidFill>
              <a:schemeClr val="accent3"/>
            </a:solidFill>
            <a:prstDash val="solid"/>
            <a:round/>
            <a:headEnd type="none" w="med" len="med"/>
            <a:tailEnd type="none" w="med" len="med"/>
          </a:ln>
        </p:spPr>
      </p:cxnSp>
      <p:sp>
        <p:nvSpPr>
          <p:cNvPr id="269" name="Google Shape;269;g3b05430cd3f_0_219"/>
          <p:cNvSpPr txBox="1"/>
          <p:nvPr/>
        </p:nvSpPr>
        <p:spPr>
          <a:xfrm>
            <a:off x="650400" y="3470419"/>
            <a:ext cx="30000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US" sz="1900"/>
              <a:t>Μια πλατφόρμα μάθησης βασισμένη σε παιχνίδια για κουίζ και διαγωνισμούς.</a:t>
            </a:r>
            <a:endParaRPr sz="1900"/>
          </a:p>
        </p:txBody>
      </p:sp>
      <p:sp>
        <p:nvSpPr>
          <p:cNvPr id="270" name="Google Shape;270;g3b05430cd3f_0_219"/>
          <p:cNvSpPr txBox="1"/>
          <p:nvPr/>
        </p:nvSpPr>
        <p:spPr>
          <a:xfrm>
            <a:off x="4613875" y="3470419"/>
            <a:ext cx="3000000" cy="164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US" sz="1900"/>
              <a:t>Ενισχύει </a:t>
            </a:r>
            <a:r>
              <a:rPr lang="en-US" sz="1900" b="1"/>
              <a:t>την εμπλοκή </a:t>
            </a:r>
            <a:r>
              <a:rPr lang="en-US" sz="1900"/>
              <a:t>δημιουργώντας ένα διασκεδαστικό, διαδραστικό περιβάλλον μάθησης που ενθαρρύνει τη συμμετοχή.</a:t>
            </a:r>
            <a:endParaRPr sz="1900"/>
          </a:p>
        </p:txBody>
      </p:sp>
      <p:sp>
        <p:nvSpPr>
          <p:cNvPr id="271" name="Google Shape;271;g3b05430cd3f_0_219"/>
          <p:cNvSpPr txBox="1"/>
          <p:nvPr/>
        </p:nvSpPr>
        <p:spPr>
          <a:xfrm>
            <a:off x="8770950" y="3470419"/>
            <a:ext cx="3000000" cy="298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Παράδειγμα: </a:t>
            </a:r>
            <a:endParaRPr sz="2000" b="1"/>
          </a:p>
          <a:p>
            <a:pPr marL="0" lvl="0" indent="0" algn="ctr" rtl="0">
              <a:spcBef>
                <a:spcPts val="1200"/>
              </a:spcBef>
              <a:spcAft>
                <a:spcPts val="1200"/>
              </a:spcAft>
              <a:buNone/>
            </a:pPr>
            <a:r>
              <a:rPr lang="en-US" sz="1900"/>
              <a:t>Οι μαθητές συμπληρώνουν ένα σύντομο κουίζ Kahoot! με χαλαρωτική μουσική και χωρίς πίνακα βαθμολογίας, στη συνέχεια αξιολογούν πόσο συγκεντρωμένοι ένιωσαν και προσδιορίζουν ένα στοιχείο που τους βοήθησε να παραμείνουν ήρεμοι και αφοσιωμένοι.</a:t>
            </a:r>
            <a:endParaRPr sz="1900"/>
          </a:p>
        </p:txBody>
      </p:sp>
      <p:pic>
        <p:nvPicPr>
          <p:cNvPr id="272" name="Google Shape;272;g3b05430cd3f_0_219"/>
          <p:cNvPicPr preferRelativeResize="0"/>
          <p:nvPr/>
        </p:nvPicPr>
        <p:blipFill rotWithShape="1">
          <a:blip r:embed="rId1"/>
          <a:srcRect t="32544" b="30485"/>
          <a:stretch>
            <a:fillRect/>
          </a:stretch>
        </p:blipFill>
        <p:spPr>
          <a:xfrm>
            <a:off x="4342000" y="910250"/>
            <a:ext cx="3508001" cy="1296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77" name="Shape 277"/>
        <p:cNvGrpSpPr/>
        <p:nvPr/>
      </p:nvGrpSpPr>
      <p:grpSpPr>
        <a:xfrm>
          <a:off x="0" y="0"/>
          <a:ext cx="0" cy="0"/>
          <a:chOff x="0" y="0"/>
          <a:chExt cx="0" cy="0"/>
        </a:xfrm>
      </p:grpSpPr>
      <p:cxnSp>
        <p:nvCxnSpPr>
          <p:cNvPr id="278" name="Google Shape;278;g3b05430cd3f_0_229"/>
          <p:cNvCxnSpPr/>
          <p:nvPr/>
        </p:nvCxnSpPr>
        <p:spPr>
          <a:xfrm>
            <a:off x="3941875" y="3089050"/>
            <a:ext cx="0" cy="2863500"/>
          </a:xfrm>
          <a:prstGeom prst="straightConnector1">
            <a:avLst/>
          </a:prstGeom>
          <a:noFill/>
          <a:ln w="76200" cap="flat" cmpd="sng">
            <a:solidFill>
              <a:schemeClr val="accent3"/>
            </a:solidFill>
            <a:prstDash val="solid"/>
            <a:round/>
            <a:headEnd type="none" w="med" len="med"/>
            <a:tailEnd type="none" w="med" len="med"/>
          </a:ln>
        </p:spPr>
      </p:cxnSp>
      <p:cxnSp>
        <p:nvCxnSpPr>
          <p:cNvPr id="279" name="Google Shape;279;g3b05430cd3f_0_229"/>
          <p:cNvCxnSpPr/>
          <p:nvPr/>
        </p:nvCxnSpPr>
        <p:spPr>
          <a:xfrm>
            <a:off x="8285850" y="3089050"/>
            <a:ext cx="0" cy="2863500"/>
          </a:xfrm>
          <a:prstGeom prst="straightConnector1">
            <a:avLst/>
          </a:prstGeom>
          <a:noFill/>
          <a:ln w="76200" cap="flat" cmpd="sng">
            <a:solidFill>
              <a:schemeClr val="accent3"/>
            </a:solidFill>
            <a:prstDash val="solid"/>
            <a:round/>
            <a:headEnd type="none" w="med" len="med"/>
            <a:tailEnd type="none" w="med" len="med"/>
          </a:ln>
        </p:spPr>
      </p:cxnSp>
      <p:sp>
        <p:nvSpPr>
          <p:cNvPr id="280" name="Google Shape;280;g3b05430cd3f_0_229"/>
          <p:cNvSpPr txBox="1"/>
          <p:nvPr/>
        </p:nvSpPr>
        <p:spPr>
          <a:xfrm>
            <a:off x="650400" y="3812800"/>
            <a:ext cx="30000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US" sz="2000"/>
              <a:t>Ένα διαδραστικό εργαλείο παρουσίασης με ζωντανές δημοσκοπήσεις, κουίζ και σύννεφα λέξεων.</a:t>
            </a:r>
            <a:endParaRPr sz="2000"/>
          </a:p>
        </p:txBody>
      </p:sp>
      <p:sp>
        <p:nvSpPr>
          <p:cNvPr id="281" name="Google Shape;281;g3b05430cd3f_0_229"/>
          <p:cNvSpPr txBox="1"/>
          <p:nvPr/>
        </p:nvSpPr>
        <p:spPr>
          <a:xfrm>
            <a:off x="4613875" y="3812800"/>
            <a:ext cx="3000000" cy="264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t>Ενθαρρύνει </a:t>
            </a:r>
            <a:r>
              <a:rPr lang="en-US" sz="2000" b="1"/>
              <a:t>τη συμμετοχή</a:t>
            </a:r>
            <a:r>
              <a:rPr lang="en-US" sz="2000"/>
              <a:t>, καθιστώντας τα μαθήματα διαδραστικά και δίνοντας φωνή σε όλους τους μαθητές.</a:t>
            </a:r>
            <a:endParaRPr sz="2000"/>
          </a:p>
          <a:p>
            <a:pPr marL="0" lvl="0" indent="0" algn="ctr" rtl="0">
              <a:spcBef>
                <a:spcPts val="1200"/>
              </a:spcBef>
              <a:spcAft>
                <a:spcPts val="0"/>
              </a:spcAft>
              <a:buNone/>
            </a:pPr>
            <a:endParaRPr sz="2000"/>
          </a:p>
          <a:p>
            <a:pPr marL="0" lvl="0" indent="0" algn="ctr" rtl="0">
              <a:spcBef>
                <a:spcPts val="1200"/>
              </a:spcBef>
              <a:spcAft>
                <a:spcPts val="1200"/>
              </a:spcAft>
              <a:buNone/>
            </a:pPr>
            <a:endParaRPr sz="2000"/>
          </a:p>
        </p:txBody>
      </p:sp>
      <p:sp>
        <p:nvSpPr>
          <p:cNvPr id="282" name="Google Shape;282;g3b05430cd3f_0_229"/>
          <p:cNvSpPr txBox="1"/>
          <p:nvPr/>
        </p:nvSpPr>
        <p:spPr>
          <a:xfrm>
            <a:off x="8770950" y="3812800"/>
            <a:ext cx="3000000" cy="280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Παράδειγμα: </a:t>
            </a:r>
            <a:endParaRPr sz="2000" b="1"/>
          </a:p>
          <a:p>
            <a:pPr marL="0" lvl="0" indent="0" algn="ctr" rtl="0">
              <a:spcBef>
                <a:spcPts val="1200"/>
              </a:spcBef>
              <a:spcAft>
                <a:spcPts val="0"/>
              </a:spcAft>
              <a:buNone/>
            </a:pPr>
            <a:r>
              <a:rPr lang="en-US" sz="2000"/>
              <a:t>Ο εκπαιδευτικός χρησιμοποιεί ζωντανές δημοσκοπήσεις για να συλλέξει απόψεις κατά τη διάρκεια μιας συζήτησης σχετικά με την ιδιωτικότητα στο διαδίκτυο.</a:t>
            </a:r>
            <a:endParaRPr sz="2000"/>
          </a:p>
          <a:p>
            <a:pPr marL="0" lvl="0" indent="0" algn="ctr" rtl="0">
              <a:spcBef>
                <a:spcPts val="1200"/>
              </a:spcBef>
              <a:spcAft>
                <a:spcPts val="0"/>
              </a:spcAft>
              <a:buNone/>
            </a:pPr>
            <a:endParaRPr sz="2000"/>
          </a:p>
          <a:p>
            <a:pPr marL="0" lvl="0" indent="0" algn="ctr" rtl="0">
              <a:spcBef>
                <a:spcPts val="1200"/>
              </a:spcBef>
              <a:spcAft>
                <a:spcPts val="1200"/>
              </a:spcAft>
              <a:buNone/>
            </a:pPr>
            <a:endParaRPr sz="2000"/>
          </a:p>
        </p:txBody>
      </p:sp>
      <p:pic>
        <p:nvPicPr>
          <p:cNvPr id="283" name="Google Shape;283;g3b05430cd3f_0_229"/>
          <p:cNvPicPr preferRelativeResize="0"/>
          <p:nvPr/>
        </p:nvPicPr>
        <p:blipFill rotWithShape="1">
          <a:blip r:embed="rId1"/>
          <a:srcRect t="26334" b="30781"/>
          <a:stretch>
            <a:fillRect/>
          </a:stretch>
        </p:blipFill>
        <p:spPr>
          <a:xfrm>
            <a:off x="2998838" y="879125"/>
            <a:ext cx="6194324" cy="10220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88" name="Shape 288"/>
        <p:cNvGrpSpPr/>
        <p:nvPr/>
      </p:nvGrpSpPr>
      <p:grpSpPr>
        <a:xfrm>
          <a:off x="0" y="0"/>
          <a:ext cx="0" cy="0"/>
          <a:chOff x="0" y="0"/>
          <a:chExt cx="0" cy="0"/>
        </a:xfrm>
      </p:grpSpPr>
      <p:cxnSp>
        <p:nvCxnSpPr>
          <p:cNvPr id="289" name="Google Shape;289;g3b05430cd3f_0_240"/>
          <p:cNvCxnSpPr/>
          <p:nvPr/>
        </p:nvCxnSpPr>
        <p:spPr>
          <a:xfrm>
            <a:off x="3941875" y="3089050"/>
            <a:ext cx="0" cy="2863500"/>
          </a:xfrm>
          <a:prstGeom prst="straightConnector1">
            <a:avLst/>
          </a:prstGeom>
          <a:noFill/>
          <a:ln w="76200" cap="flat" cmpd="sng">
            <a:solidFill>
              <a:schemeClr val="accent3"/>
            </a:solidFill>
            <a:prstDash val="solid"/>
            <a:round/>
            <a:headEnd type="none" w="med" len="med"/>
            <a:tailEnd type="none" w="med" len="med"/>
          </a:ln>
        </p:spPr>
      </p:cxnSp>
      <p:cxnSp>
        <p:nvCxnSpPr>
          <p:cNvPr id="290" name="Google Shape;290;g3b05430cd3f_0_240"/>
          <p:cNvCxnSpPr/>
          <p:nvPr/>
        </p:nvCxnSpPr>
        <p:spPr>
          <a:xfrm>
            <a:off x="8285850" y="3089050"/>
            <a:ext cx="0" cy="2863500"/>
          </a:xfrm>
          <a:prstGeom prst="straightConnector1">
            <a:avLst/>
          </a:prstGeom>
          <a:noFill/>
          <a:ln w="76200" cap="flat" cmpd="sng">
            <a:solidFill>
              <a:schemeClr val="accent3"/>
            </a:solidFill>
            <a:prstDash val="solid"/>
            <a:round/>
            <a:headEnd type="none" w="med" len="med"/>
            <a:tailEnd type="none" w="med" len="med"/>
          </a:ln>
        </p:spPr>
      </p:cxnSp>
      <p:sp>
        <p:nvSpPr>
          <p:cNvPr id="291" name="Google Shape;291;g3b05430cd3f_0_240"/>
          <p:cNvSpPr txBox="1"/>
          <p:nvPr/>
        </p:nvSpPr>
        <p:spPr>
          <a:xfrm>
            <a:off x="650400" y="3812800"/>
            <a:ext cx="30000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t>Ένας ψηφιακός πίνακας για τη συνεργατική δημοσίευση κειμένων, εικόνων και συνδέσμων.</a:t>
            </a:r>
            <a:endParaRPr sz="2000"/>
          </a:p>
          <a:p>
            <a:pPr marL="0" lvl="0" indent="0" algn="ctr" rtl="0">
              <a:spcBef>
                <a:spcPts val="1200"/>
              </a:spcBef>
              <a:spcAft>
                <a:spcPts val="0"/>
              </a:spcAft>
              <a:buNone/>
            </a:pPr>
            <a:endParaRPr sz="2000"/>
          </a:p>
          <a:p>
            <a:pPr marL="0" lvl="0" indent="0" algn="ctr" rtl="0">
              <a:spcBef>
                <a:spcPts val="1200"/>
              </a:spcBef>
              <a:spcAft>
                <a:spcPts val="1200"/>
              </a:spcAft>
              <a:buNone/>
            </a:pPr>
            <a:endParaRPr sz="2000"/>
          </a:p>
        </p:txBody>
      </p:sp>
      <p:sp>
        <p:nvSpPr>
          <p:cNvPr id="292" name="Google Shape;292;g3b05430cd3f_0_240"/>
          <p:cNvSpPr txBox="1"/>
          <p:nvPr/>
        </p:nvSpPr>
        <p:spPr>
          <a:xfrm>
            <a:off x="4613875" y="3812800"/>
            <a:ext cx="3000000" cy="326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t>Ενισχύει </a:t>
            </a:r>
            <a:r>
              <a:rPr lang="en-US" sz="2000" b="1"/>
              <a:t>τις σχέσεις </a:t>
            </a:r>
            <a:r>
              <a:rPr lang="en-US" sz="2000"/>
              <a:t>μέσω κοινών συνεισφορών και αλληλεπίδρασης με σεβασμό.</a:t>
            </a: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1200"/>
              </a:spcAft>
              <a:buNone/>
            </a:pPr>
            <a:endParaRPr sz="2000"/>
          </a:p>
        </p:txBody>
      </p:sp>
      <p:sp>
        <p:nvSpPr>
          <p:cNvPr id="293" name="Google Shape;293;g3b05430cd3f_0_240"/>
          <p:cNvSpPr txBox="1"/>
          <p:nvPr/>
        </p:nvSpPr>
        <p:spPr>
          <a:xfrm>
            <a:off x="8770950" y="3812800"/>
            <a:ext cx="3000000" cy="341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Παράδειγμα: </a:t>
            </a:r>
            <a:endParaRPr sz="2000" b="1"/>
          </a:p>
          <a:p>
            <a:pPr marL="0" lvl="0" indent="0" algn="ctr" rtl="0">
              <a:spcBef>
                <a:spcPts val="1200"/>
              </a:spcBef>
              <a:spcAft>
                <a:spcPts val="0"/>
              </a:spcAft>
              <a:buNone/>
            </a:pPr>
            <a:r>
              <a:rPr lang="en-US" sz="2000"/>
              <a:t>Οι μαθητές δημοσιεύουν έναν χρήσιμο πόρο και ένα υποστηρικτικό σχόλιο στην ανάρτηση ενός συμμαθητή τους, εστιάζοντας σε εποικοδομητική και ευγενική διαδικτυακή αλληλεπίδραση.</a:t>
            </a:r>
            <a:endParaRPr sz="2000"/>
          </a:p>
          <a:p>
            <a:pPr marL="0" lvl="0" indent="0" algn="ctr" rtl="0">
              <a:spcBef>
                <a:spcPts val="1200"/>
              </a:spcBef>
              <a:spcAft>
                <a:spcPts val="0"/>
              </a:spcAft>
              <a:buNone/>
            </a:pPr>
            <a:endParaRPr sz="2000"/>
          </a:p>
          <a:p>
            <a:pPr marL="0" lvl="0" indent="0" algn="ctr" rtl="0">
              <a:spcBef>
                <a:spcPts val="1200"/>
              </a:spcBef>
              <a:spcAft>
                <a:spcPts val="1200"/>
              </a:spcAft>
              <a:buNone/>
            </a:pPr>
            <a:endParaRPr sz="2000"/>
          </a:p>
        </p:txBody>
      </p:sp>
      <p:pic>
        <p:nvPicPr>
          <p:cNvPr id="294" name="Google Shape;294;g3b05430cd3f_0_240"/>
          <p:cNvPicPr preferRelativeResize="0"/>
          <p:nvPr/>
        </p:nvPicPr>
        <p:blipFill>
          <a:blip r:embed="rId1"/>
          <a:stretch>
            <a:fillRect/>
          </a:stretch>
        </p:blipFill>
        <p:spPr>
          <a:xfrm>
            <a:off x="3978188" y="681525"/>
            <a:ext cx="4235625" cy="1309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99" name="Shape 299"/>
        <p:cNvGrpSpPr/>
        <p:nvPr/>
      </p:nvGrpSpPr>
      <p:grpSpPr>
        <a:xfrm>
          <a:off x="0" y="0"/>
          <a:ext cx="0" cy="0"/>
          <a:chOff x="0" y="0"/>
          <a:chExt cx="0" cy="0"/>
        </a:xfrm>
      </p:grpSpPr>
      <p:cxnSp>
        <p:nvCxnSpPr>
          <p:cNvPr id="300" name="Google Shape;300;g3b05430cd3f_0_251"/>
          <p:cNvCxnSpPr/>
          <p:nvPr/>
        </p:nvCxnSpPr>
        <p:spPr>
          <a:xfrm>
            <a:off x="3941875" y="3089050"/>
            <a:ext cx="0" cy="2863500"/>
          </a:xfrm>
          <a:prstGeom prst="straightConnector1">
            <a:avLst/>
          </a:prstGeom>
          <a:noFill/>
          <a:ln w="76200" cap="flat" cmpd="sng">
            <a:solidFill>
              <a:schemeClr val="accent3"/>
            </a:solidFill>
            <a:prstDash val="solid"/>
            <a:round/>
            <a:headEnd type="none" w="med" len="med"/>
            <a:tailEnd type="none" w="med" len="med"/>
          </a:ln>
        </p:spPr>
      </p:cxnSp>
      <p:cxnSp>
        <p:nvCxnSpPr>
          <p:cNvPr id="301" name="Google Shape;301;g3b05430cd3f_0_251"/>
          <p:cNvCxnSpPr/>
          <p:nvPr/>
        </p:nvCxnSpPr>
        <p:spPr>
          <a:xfrm>
            <a:off x="8285850" y="3089050"/>
            <a:ext cx="0" cy="2863500"/>
          </a:xfrm>
          <a:prstGeom prst="straightConnector1">
            <a:avLst/>
          </a:prstGeom>
          <a:noFill/>
          <a:ln w="76200" cap="flat" cmpd="sng">
            <a:solidFill>
              <a:schemeClr val="accent3"/>
            </a:solidFill>
            <a:prstDash val="solid"/>
            <a:round/>
            <a:headEnd type="none" w="med" len="med"/>
            <a:tailEnd type="none" w="med" len="med"/>
          </a:ln>
        </p:spPr>
      </p:cxnSp>
      <p:sp>
        <p:nvSpPr>
          <p:cNvPr id="302" name="Google Shape;302;g3b05430cd3f_0_251"/>
          <p:cNvSpPr txBox="1"/>
          <p:nvPr/>
        </p:nvSpPr>
        <p:spPr>
          <a:xfrm>
            <a:off x="650400" y="3812800"/>
            <a:ext cx="30000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t>Ένα πρόγραμμα επεξεργασίας εγγράφων βασισμένο στο cloud για συνεργασία σε πραγματικό χρόνο.</a:t>
            </a: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1200"/>
              </a:spcAft>
              <a:buNone/>
            </a:pPr>
            <a:endParaRPr sz="2000"/>
          </a:p>
        </p:txBody>
      </p:sp>
      <p:sp>
        <p:nvSpPr>
          <p:cNvPr id="303" name="Google Shape;303;g3b05430cd3f_0_251"/>
          <p:cNvSpPr txBox="1"/>
          <p:nvPr/>
        </p:nvSpPr>
        <p:spPr>
          <a:xfrm>
            <a:off x="4613875" y="3812800"/>
            <a:ext cx="3000000" cy="387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t>Δημιουργεί </a:t>
            </a:r>
            <a:r>
              <a:rPr lang="en-US" sz="2000" b="1"/>
              <a:t>σχέσεις </a:t>
            </a:r>
            <a:r>
              <a:rPr lang="en-US" sz="2000"/>
              <a:t>προωθώντας την ομαδική εργασία και τη συν-δημιουργία.</a:t>
            </a: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1200"/>
              </a:spcAft>
              <a:buNone/>
            </a:pPr>
            <a:endParaRPr sz="2000"/>
          </a:p>
        </p:txBody>
      </p:sp>
      <p:sp>
        <p:nvSpPr>
          <p:cNvPr id="304" name="Google Shape;304;g3b05430cd3f_0_251"/>
          <p:cNvSpPr txBox="1"/>
          <p:nvPr/>
        </p:nvSpPr>
        <p:spPr>
          <a:xfrm>
            <a:off x="8770950" y="3812800"/>
            <a:ext cx="3000000" cy="341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Παράδειγμα: </a:t>
            </a:r>
            <a:endParaRPr sz="2000" b="1"/>
          </a:p>
          <a:p>
            <a:pPr marL="0" lvl="0" indent="0" algn="ctr" rtl="0">
              <a:spcBef>
                <a:spcPts val="1200"/>
              </a:spcBef>
              <a:spcAft>
                <a:spcPts val="0"/>
              </a:spcAft>
              <a:buNone/>
            </a:pPr>
            <a:r>
              <a:rPr lang="en-US" sz="2000"/>
              <a:t>Οι μαθητές συντάσσουν από κοινού ένα άρθρο για μια σχολική εκδήλωση.</a:t>
            </a: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1200"/>
              </a:spcAft>
              <a:buNone/>
            </a:pPr>
            <a:endParaRPr sz="2000"/>
          </a:p>
        </p:txBody>
      </p:sp>
      <p:pic>
        <p:nvPicPr>
          <p:cNvPr id="305" name="Google Shape;305;g3b05430cd3f_0_251"/>
          <p:cNvPicPr preferRelativeResize="0"/>
          <p:nvPr/>
        </p:nvPicPr>
        <p:blipFill rotWithShape="1">
          <a:blip r:embed="rId1"/>
          <a:srcRect l="17174" r="5251"/>
          <a:stretch>
            <a:fillRect/>
          </a:stretch>
        </p:blipFill>
        <p:spPr>
          <a:xfrm>
            <a:off x="5131600" y="318400"/>
            <a:ext cx="1839825" cy="1933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310" name="Shape 310"/>
        <p:cNvGrpSpPr/>
        <p:nvPr/>
      </p:nvGrpSpPr>
      <p:grpSpPr>
        <a:xfrm>
          <a:off x="0" y="0"/>
          <a:ext cx="0" cy="0"/>
          <a:chOff x="0" y="0"/>
          <a:chExt cx="0" cy="0"/>
        </a:xfrm>
      </p:grpSpPr>
      <p:cxnSp>
        <p:nvCxnSpPr>
          <p:cNvPr id="311" name="Google Shape;311;g3b05430cd3f_0_278"/>
          <p:cNvCxnSpPr/>
          <p:nvPr/>
        </p:nvCxnSpPr>
        <p:spPr>
          <a:xfrm>
            <a:off x="3941875" y="3089050"/>
            <a:ext cx="0" cy="2863500"/>
          </a:xfrm>
          <a:prstGeom prst="straightConnector1">
            <a:avLst/>
          </a:prstGeom>
          <a:noFill/>
          <a:ln w="76200" cap="flat" cmpd="sng">
            <a:solidFill>
              <a:schemeClr val="accent3"/>
            </a:solidFill>
            <a:prstDash val="solid"/>
            <a:round/>
            <a:headEnd type="none" w="med" len="med"/>
            <a:tailEnd type="none" w="med" len="med"/>
          </a:ln>
        </p:spPr>
      </p:cxnSp>
      <p:cxnSp>
        <p:nvCxnSpPr>
          <p:cNvPr id="312" name="Google Shape;312;g3b05430cd3f_0_278"/>
          <p:cNvCxnSpPr/>
          <p:nvPr/>
        </p:nvCxnSpPr>
        <p:spPr>
          <a:xfrm>
            <a:off x="8285850" y="3089050"/>
            <a:ext cx="0" cy="2863500"/>
          </a:xfrm>
          <a:prstGeom prst="straightConnector1">
            <a:avLst/>
          </a:prstGeom>
          <a:noFill/>
          <a:ln w="76200" cap="flat" cmpd="sng">
            <a:solidFill>
              <a:schemeClr val="accent3"/>
            </a:solidFill>
            <a:prstDash val="solid"/>
            <a:round/>
            <a:headEnd type="none" w="med" len="med"/>
            <a:tailEnd type="none" w="med" len="med"/>
          </a:ln>
        </p:spPr>
      </p:cxnSp>
      <p:sp>
        <p:nvSpPr>
          <p:cNvPr id="313" name="Google Shape;313;g3b05430cd3f_0_278"/>
          <p:cNvSpPr txBox="1"/>
          <p:nvPr/>
        </p:nvSpPr>
        <p:spPr>
          <a:xfrm>
            <a:off x="650400" y="3812800"/>
            <a:ext cx="3000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US" sz="2000"/>
              <a:t>Ένα εργαλείο διαχείρισης έργων που χρησιμοποιεί πίνακες, λίστες και κάρτες για την παρακολούθηση των εργασιών.</a:t>
            </a:r>
            <a:endParaRPr sz="2000"/>
          </a:p>
        </p:txBody>
      </p:sp>
      <p:sp>
        <p:nvSpPr>
          <p:cNvPr id="314" name="Google Shape;314;g3b05430cd3f_0_278"/>
          <p:cNvSpPr txBox="1"/>
          <p:nvPr/>
        </p:nvSpPr>
        <p:spPr>
          <a:xfrm>
            <a:off x="4613875" y="3812800"/>
            <a:ext cx="30000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200"/>
              </a:spcAft>
              <a:buNone/>
            </a:pPr>
            <a:r>
              <a:rPr lang="en-US" sz="2000"/>
              <a:t>Υποστηρίζει </a:t>
            </a:r>
            <a:r>
              <a:rPr lang="en-US" sz="2000" b="1"/>
              <a:t>την επίτευξη των στόχων</a:t>
            </a:r>
            <a:r>
              <a:rPr lang="en-US" sz="2000"/>
              <a:t>, βοηθώντας τους μαθητές να θέτουν στόχους και να παρακολουθούν την πρόοδό τους.</a:t>
            </a:r>
            <a:endParaRPr sz="2000"/>
          </a:p>
        </p:txBody>
      </p:sp>
      <p:sp>
        <p:nvSpPr>
          <p:cNvPr id="315" name="Google Shape;315;g3b05430cd3f_0_278"/>
          <p:cNvSpPr txBox="1"/>
          <p:nvPr/>
        </p:nvSpPr>
        <p:spPr>
          <a:xfrm>
            <a:off x="8770950" y="3812800"/>
            <a:ext cx="3000000" cy="4032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Παράδειγμα: </a:t>
            </a:r>
            <a:endParaRPr sz="2000" b="1"/>
          </a:p>
          <a:p>
            <a:pPr marL="0" lvl="0" indent="0" algn="ctr" rtl="0">
              <a:spcBef>
                <a:spcPts val="1200"/>
              </a:spcBef>
              <a:spcAft>
                <a:spcPts val="0"/>
              </a:spcAft>
              <a:buNone/>
            </a:pPr>
            <a:r>
              <a:rPr lang="en-US" sz="2000"/>
              <a:t>Οι μαθητές χωρίζουν ένα έργο προγραμματισμού σε μικρές κάρτες Trello, ορίζουν χρονικά όρια για κάθε εργασία και σημειώνουν μία κάρτα ως «ολοκληρωμένη» στο τέλος του μαθήματος, ώστε να αναλογιστούν την πρόοδο και όχι την ταχύτητα.</a:t>
            </a:r>
            <a:endParaRPr sz="2000"/>
          </a:p>
          <a:p>
            <a:pPr marL="0" lvl="0" indent="0" algn="ctr" rtl="0">
              <a:spcBef>
                <a:spcPts val="1200"/>
              </a:spcBef>
              <a:spcAft>
                <a:spcPts val="0"/>
              </a:spcAft>
              <a:buNone/>
            </a:pPr>
            <a:endParaRPr sz="2000"/>
          </a:p>
          <a:p>
            <a:pPr marL="0" lvl="0" indent="0" algn="l" rtl="0">
              <a:spcBef>
                <a:spcPts val="1200"/>
              </a:spcBef>
              <a:spcAft>
                <a:spcPts val="1200"/>
              </a:spcAft>
              <a:buNone/>
            </a:pPr>
            <a:endParaRPr sz="2000"/>
          </a:p>
        </p:txBody>
      </p:sp>
      <p:pic>
        <p:nvPicPr>
          <p:cNvPr id="316" name="Google Shape;316;g3b05430cd3f_0_278"/>
          <p:cNvPicPr preferRelativeResize="0"/>
          <p:nvPr/>
        </p:nvPicPr>
        <p:blipFill rotWithShape="1">
          <a:blip r:embed="rId1"/>
          <a:srcRect t="31363" b="30780"/>
          <a:stretch>
            <a:fillRect/>
          </a:stretch>
        </p:blipFill>
        <p:spPr>
          <a:xfrm>
            <a:off x="3367149" y="827225"/>
            <a:ext cx="5493451" cy="11687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321" name="Shape 321"/>
        <p:cNvGrpSpPr/>
        <p:nvPr/>
      </p:nvGrpSpPr>
      <p:grpSpPr>
        <a:xfrm>
          <a:off x="0" y="0"/>
          <a:ext cx="0" cy="0"/>
          <a:chOff x="0" y="0"/>
          <a:chExt cx="0" cy="0"/>
        </a:xfrm>
      </p:grpSpPr>
      <p:cxnSp>
        <p:nvCxnSpPr>
          <p:cNvPr id="322" name="Google Shape;322;g3b05430cd3f_0_267"/>
          <p:cNvCxnSpPr/>
          <p:nvPr/>
        </p:nvCxnSpPr>
        <p:spPr>
          <a:xfrm>
            <a:off x="3941875" y="3089050"/>
            <a:ext cx="0" cy="2863500"/>
          </a:xfrm>
          <a:prstGeom prst="straightConnector1">
            <a:avLst/>
          </a:prstGeom>
          <a:noFill/>
          <a:ln w="76200" cap="flat" cmpd="sng">
            <a:solidFill>
              <a:schemeClr val="accent3"/>
            </a:solidFill>
            <a:prstDash val="solid"/>
            <a:round/>
            <a:headEnd type="none" w="med" len="med"/>
            <a:tailEnd type="none" w="med" len="med"/>
          </a:ln>
        </p:spPr>
      </p:cxnSp>
      <p:cxnSp>
        <p:nvCxnSpPr>
          <p:cNvPr id="323" name="Google Shape;323;g3b05430cd3f_0_267"/>
          <p:cNvCxnSpPr/>
          <p:nvPr/>
        </p:nvCxnSpPr>
        <p:spPr>
          <a:xfrm>
            <a:off x="8285850" y="3089050"/>
            <a:ext cx="0" cy="2863500"/>
          </a:xfrm>
          <a:prstGeom prst="straightConnector1">
            <a:avLst/>
          </a:prstGeom>
          <a:noFill/>
          <a:ln w="76200" cap="flat" cmpd="sng">
            <a:solidFill>
              <a:schemeClr val="accent3"/>
            </a:solidFill>
            <a:prstDash val="solid"/>
            <a:round/>
            <a:headEnd type="none" w="med" len="med"/>
            <a:tailEnd type="none" w="med" len="med"/>
          </a:ln>
        </p:spPr>
      </p:cxnSp>
      <p:sp>
        <p:nvSpPr>
          <p:cNvPr id="324" name="Google Shape;324;g3b05430cd3f_0_267"/>
          <p:cNvSpPr txBox="1"/>
          <p:nvPr/>
        </p:nvSpPr>
        <p:spPr>
          <a:xfrm>
            <a:off x="650400" y="3812800"/>
            <a:ext cx="30000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t>Ηλεκτρονικές συλλογές εργασιών μαθητών για την παρουσίαση της μαθησιακής τους πορείας στο χρόνο.</a:t>
            </a:r>
            <a:endParaRPr sz="2000"/>
          </a:p>
          <a:p>
            <a:pPr marL="0" lvl="0" indent="0" algn="ctr" rtl="0">
              <a:spcBef>
                <a:spcPts val="1200"/>
              </a:spcBef>
              <a:spcAft>
                <a:spcPts val="0"/>
              </a:spcAft>
              <a:buNone/>
            </a:pPr>
            <a:endParaRPr sz="2000"/>
          </a:p>
          <a:p>
            <a:pPr marL="0" lvl="0" indent="0" algn="l" rtl="0">
              <a:spcBef>
                <a:spcPts val="1200"/>
              </a:spcBef>
              <a:spcAft>
                <a:spcPts val="1200"/>
              </a:spcAft>
              <a:buNone/>
            </a:pPr>
            <a:endParaRPr sz="2000"/>
          </a:p>
        </p:txBody>
      </p:sp>
      <p:sp>
        <p:nvSpPr>
          <p:cNvPr id="325" name="Google Shape;325;g3b05430cd3f_0_267"/>
          <p:cNvSpPr txBox="1"/>
          <p:nvPr/>
        </p:nvSpPr>
        <p:spPr>
          <a:xfrm>
            <a:off x="4613875" y="3812800"/>
            <a:ext cx="3000000" cy="6033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t>Ενθαρρύνει </a:t>
            </a:r>
            <a:r>
              <a:rPr lang="en-US" sz="2000" b="1"/>
              <a:t>την επίτευξη στόχων</a:t>
            </a:r>
            <a:r>
              <a:rPr lang="en-US" sz="2000"/>
              <a:t>, επιβραβεύοντας την πρόοδο και τα επιτεύγματα.</a:t>
            </a: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1200"/>
              </a:spcAft>
              <a:buNone/>
            </a:pPr>
            <a:endParaRPr sz="2000"/>
          </a:p>
        </p:txBody>
      </p:sp>
      <p:sp>
        <p:nvSpPr>
          <p:cNvPr id="326" name="Google Shape;326;g3b05430cd3f_0_267"/>
          <p:cNvSpPr txBox="1"/>
          <p:nvPr/>
        </p:nvSpPr>
        <p:spPr>
          <a:xfrm>
            <a:off x="8770950" y="3812800"/>
            <a:ext cx="3000000" cy="1877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Παράδειγμα: </a:t>
            </a:r>
            <a:endParaRPr sz="2000" b="1"/>
          </a:p>
          <a:p>
            <a:pPr marL="0" lvl="0" indent="0" algn="ctr" rtl="0">
              <a:spcBef>
                <a:spcPts val="1200"/>
              </a:spcBef>
              <a:spcAft>
                <a:spcPts val="1200"/>
              </a:spcAft>
              <a:buNone/>
            </a:pPr>
            <a:r>
              <a:rPr lang="en-US" sz="2000"/>
              <a:t>Οι μαθητές συγκεντρώνουν τις καλύτερες εργασίες τους σε ένα χαρτοφυλάκιο για ανασκόπηση στο τέλος του έτους.</a:t>
            </a:r>
            <a:endParaRPr sz="2000"/>
          </a:p>
        </p:txBody>
      </p:sp>
      <p:graphicFrame>
        <p:nvGraphicFramePr>
          <p:cNvPr id="327" name="Google Shape;327;g3b05430cd3f_0_267"/>
          <p:cNvGraphicFramePr/>
          <p:nvPr/>
        </p:nvGraphicFramePr>
        <p:xfrm>
          <a:off x="2808450" y="795675"/>
          <a:ext cx="7567825" cy="3000000"/>
        </p:xfrm>
        <a:graphic>
          <a:graphicData uri="http://schemas.openxmlformats.org/drawingml/2006/table">
            <a:tbl>
              <a:tblPr>
                <a:noFill/>
                <a:tableStyleId>{7409916C-16AC-471C-AB75-E1D0E3CF1722}</a:tableStyleId>
              </a:tblPr>
              <a:tblGrid>
                <a:gridCol w="7567825"/>
              </a:tblGrid>
              <a:tr h="860425">
                <a:tc>
                  <a:txBody>
                    <a:bodyPr/>
                    <a:lstStyle/>
                    <a:p>
                      <a:pPr marL="0" lvl="0" indent="0" algn="ctr" rtl="0">
                        <a:spcBef>
                          <a:spcPts val="0"/>
                        </a:spcBef>
                        <a:spcAft>
                          <a:spcPts val="0"/>
                        </a:spcAft>
                        <a:buNone/>
                      </a:pPr>
                      <a:r>
                        <a:rPr lang="en-US" sz="3000">
                          <a:latin typeface="Calibri" panose="020F0502020204030204"/>
                          <a:ea typeface="Calibri" panose="020F0502020204030204"/>
                          <a:cs typeface="Calibri" panose="020F0502020204030204"/>
                          <a:sym typeface="Calibri" panose="020F0502020204030204"/>
                        </a:rPr>
                        <a:t>Ψηφιακά πορτφόλια </a:t>
                      </a:r>
                      <a:endParaRPr sz="3000">
                        <a:latin typeface="Calibri" panose="020F0502020204030204"/>
                        <a:ea typeface="Calibri" panose="020F0502020204030204"/>
                        <a:cs typeface="Calibri" panose="020F0502020204030204"/>
                        <a:sym typeface="Calibri" panose="020F0502020204030204"/>
                      </a:endParaRPr>
                    </a:p>
                    <a:p>
                      <a:pPr marL="0" lvl="0" indent="0" algn="ctr" rtl="0">
                        <a:spcBef>
                          <a:spcPts val="1200"/>
                        </a:spcBef>
                        <a:spcAft>
                          <a:spcPts val="1200"/>
                        </a:spcAft>
                        <a:buNone/>
                      </a:pPr>
                      <a:r>
                        <a:rPr lang="en-US" sz="3000">
                          <a:latin typeface="Calibri" panose="020F0502020204030204"/>
                          <a:ea typeface="Calibri" panose="020F0502020204030204"/>
                          <a:cs typeface="Calibri" panose="020F0502020204030204"/>
                          <a:sym typeface="Calibri" panose="020F0502020204030204"/>
                        </a:rPr>
                        <a:t>(π.χ. </a:t>
                      </a:r>
                      <a:r>
                        <a:rPr lang="en-US" sz="3000" u="sng">
                          <a:solidFill>
                            <a:srgbClr val="1155CC"/>
                          </a:solidFill>
                          <a:latin typeface="Calibri" panose="020F0502020204030204"/>
                          <a:ea typeface="Calibri" panose="020F0502020204030204"/>
                          <a:cs typeface="Calibri" panose="020F0502020204030204"/>
                          <a:sym typeface="Calibri" panose="020F0502020204030204"/>
                          <a:hlinkClick r:id="rId1"/>
                        </a:rPr>
                        <a:t>Google Sites</a:t>
                      </a:r>
                      <a:r>
                        <a:rPr lang="en-US" sz="3000">
                          <a:latin typeface="Calibri" panose="020F0502020204030204"/>
                          <a:ea typeface="Calibri" panose="020F0502020204030204"/>
                          <a:cs typeface="Calibri" panose="020F0502020204030204"/>
                          <a:sym typeface="Calibri" panose="020F0502020204030204"/>
                        </a:rPr>
                        <a:t>, </a:t>
                      </a:r>
                      <a:r>
                        <a:rPr lang="en-US" sz="3000" u="sng">
                          <a:solidFill>
                            <a:srgbClr val="1155CC"/>
                          </a:solidFill>
                          <a:latin typeface="Calibri" panose="020F0502020204030204"/>
                          <a:ea typeface="Calibri" panose="020F0502020204030204"/>
                          <a:cs typeface="Calibri" panose="020F0502020204030204"/>
                          <a:sym typeface="Calibri" panose="020F0502020204030204"/>
                          <a:hlinkClick r:id="rId2"/>
                        </a:rPr>
                        <a:t>Seesaw</a:t>
                      </a:r>
                      <a:r>
                        <a:rPr lang="en-US" sz="3000">
                          <a:latin typeface="Calibri" panose="020F0502020204030204"/>
                          <a:ea typeface="Calibri" panose="020F0502020204030204"/>
                          <a:cs typeface="Calibri" panose="020F0502020204030204"/>
                          <a:sym typeface="Calibri" panose="020F0502020204030204"/>
                        </a:rPr>
                        <a:t>, </a:t>
                      </a:r>
                      <a:r>
                        <a:rPr lang="en-US" sz="3000" u="sng">
                          <a:solidFill>
                            <a:srgbClr val="1155CC"/>
                          </a:solidFill>
                          <a:latin typeface="Calibri" panose="020F0502020204030204"/>
                          <a:ea typeface="Calibri" panose="020F0502020204030204"/>
                          <a:cs typeface="Calibri" panose="020F0502020204030204"/>
                          <a:sym typeface="Calibri" panose="020F0502020204030204"/>
                          <a:hlinkClick r:id="rId3"/>
                        </a:rPr>
                        <a:t>Wakelet</a:t>
                      </a:r>
                      <a:r>
                        <a:rPr lang="en-US" sz="3000">
                          <a:latin typeface="Calibri" panose="020F0502020204030204"/>
                          <a:ea typeface="Calibri" panose="020F0502020204030204"/>
                          <a:cs typeface="Calibri" panose="020F0502020204030204"/>
                          <a:sym typeface="Calibri" panose="020F0502020204030204"/>
                        </a:rPr>
                        <a:t>)</a:t>
                      </a:r>
                      <a:endParaRPr sz="3000">
                        <a:latin typeface="Calibri" panose="020F0502020204030204"/>
                        <a:ea typeface="Calibri" panose="020F0502020204030204"/>
                        <a:cs typeface="Calibri" panose="020F0502020204030204"/>
                        <a:sym typeface="Calibri" panose="020F0502020204030204"/>
                      </a:endParaRPr>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331" name="Shape 331"/>
        <p:cNvGrpSpPr/>
        <p:nvPr/>
      </p:nvGrpSpPr>
      <p:grpSpPr>
        <a:xfrm>
          <a:off x="0" y="0"/>
          <a:ext cx="0" cy="0"/>
          <a:chOff x="0" y="0"/>
          <a:chExt cx="0" cy="0"/>
        </a:xfrm>
      </p:grpSpPr>
      <p:sp>
        <p:nvSpPr>
          <p:cNvPr id="332" name="Google Shape;332;g3b05430cd3f_0_290"/>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panose="020B0604020202020204"/>
              <a:buNone/>
            </a:pPr>
            <a:r>
              <a:rPr lang="en-US"/>
              <a:t>Σκεφτείτε για μια στιγμή:</a:t>
            </a:r>
            <a:endParaRPr lang="en-US"/>
          </a:p>
        </p:txBody>
      </p:sp>
      <p:sp>
        <p:nvSpPr>
          <p:cNvPr id="333" name="Google Shape;333;g3b05430cd3f_0_290"/>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3000" i="1"/>
              <a:t>Ποια εργαλεία χρησιμοποιήσατε;</a:t>
            </a:r>
            <a:endParaRPr sz="3000" i="1"/>
          </a:p>
          <a:p>
            <a:pPr marL="0" lvl="0" indent="0" algn="ctr" rtl="0">
              <a:lnSpc>
                <a:spcPct val="90000"/>
              </a:lnSpc>
              <a:spcBef>
                <a:spcPts val="0"/>
              </a:spcBef>
              <a:spcAft>
                <a:spcPts val="0"/>
              </a:spcAft>
              <a:buClr>
                <a:schemeClr val="dk1"/>
              </a:buClr>
              <a:buSzPts val="1800"/>
              <a:buNone/>
            </a:pPr>
            <a:r>
              <a:rPr lang="en-US" sz="3000" i="1"/>
              <a:t>Ποιες αρχές PERMA ήταν φυσικά παρούσες;</a:t>
            </a:r>
            <a:endParaRPr sz="3000" i="1"/>
          </a:p>
          <a:p>
            <a:pPr marL="0" lvl="0" indent="0" algn="ctr" rtl="0">
              <a:lnSpc>
                <a:spcPct val="90000"/>
              </a:lnSpc>
              <a:spcBef>
                <a:spcPts val="0"/>
              </a:spcBef>
              <a:spcAft>
                <a:spcPts val="0"/>
              </a:spcAft>
              <a:buClr>
                <a:schemeClr val="dk1"/>
              </a:buClr>
              <a:buSzPts val="1800"/>
              <a:buNone/>
            </a:pPr>
            <a:r>
              <a:rPr lang="en-US" sz="3000" i="1"/>
              <a:t>Ποια θα μπορούσατε να προσθέσετε την επόμενη φορά;</a:t>
            </a:r>
            <a:endParaRPr sz="3000" i="1"/>
          </a:p>
          <a:p>
            <a:pPr marL="0" lvl="0" indent="0" algn="ctr" rtl="0">
              <a:lnSpc>
                <a:spcPct val="90000"/>
              </a:lnSpc>
              <a:spcBef>
                <a:spcPts val="0"/>
              </a:spcBef>
              <a:spcAft>
                <a:spcPts val="0"/>
              </a:spcAft>
              <a:buClr>
                <a:schemeClr val="dk1"/>
              </a:buClr>
              <a:buSzPts val="1800"/>
              <a:buNone/>
            </a:pPr>
            <a:r>
              <a:rPr lang="en-US" sz="3000" i="1"/>
              <a:t>Πώς θα μπορούσατε να προσαρμόσετε τη μέθοδο διδασκαλίας σας ώστε να αναπτύξετε επίσης ικανότητες DigComp ή LifeComp;</a:t>
            </a:r>
            <a:endParaRPr sz="3000" i="1"/>
          </a:p>
          <a:p>
            <a:pPr marL="0" lvl="0" indent="0" algn="ctr" rtl="0">
              <a:lnSpc>
                <a:spcPct val="90000"/>
              </a:lnSpc>
              <a:spcBef>
                <a:spcPts val="0"/>
              </a:spcBef>
              <a:spcAft>
                <a:spcPts val="0"/>
              </a:spcAft>
              <a:buClr>
                <a:schemeClr val="dk1"/>
              </a:buClr>
              <a:buSzPts val="1800"/>
              <a:buNone/>
            </a:pPr>
            <a:endParaRPr sz="3000" i="1"/>
          </a:p>
        </p:txBody>
      </p:sp>
      <p:pic>
        <p:nvPicPr>
          <p:cNvPr id="334" name="Google Shape;334;g3b05430cd3f_0_290" title="images.jpg"/>
          <p:cNvPicPr preferRelativeResize="0"/>
          <p:nvPr/>
        </p:nvPicPr>
        <p:blipFill rotWithShape="1">
          <a:blip r:embed="rId1"/>
          <a:srcRect/>
          <a:stretch>
            <a:fillRect/>
          </a:stretch>
        </p:blipFill>
        <p:spPr>
          <a:xfrm>
            <a:off x="4857750" y="981471"/>
            <a:ext cx="2476500" cy="1847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339" name="Shape 339"/>
        <p:cNvGrpSpPr/>
        <p:nvPr/>
      </p:nvGrpSpPr>
      <p:grpSpPr>
        <a:xfrm>
          <a:off x="0" y="0"/>
          <a:ext cx="0" cy="0"/>
          <a:chOff x="0" y="0"/>
          <a:chExt cx="0" cy="0"/>
        </a:xfrm>
      </p:grpSpPr>
      <p:sp>
        <p:nvSpPr>
          <p:cNvPr id="340" name="Google Shape;340;g3aec51c1436_0_66"/>
          <p:cNvSpPr txBox="1"/>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SzPts val="3800"/>
              <a:buNone/>
            </a:pPr>
            <a:r>
              <a:rPr lang="en-US" sz="2900"/>
              <a:t>4. Αξιολογήστε τα ψηφιακά εργαλεία για την εμπλοκή, την συναισθηματική ασφάλεια και την υγιή χρήση </a:t>
            </a:r>
            <a:endParaRPr sz="2900"/>
          </a:p>
        </p:txBody>
      </p:sp>
      <p:sp>
        <p:nvSpPr>
          <p:cNvPr id="341" name="Google Shape;341;g3aec51c1436_0_66"/>
          <p:cNvSpPr txBox="1"/>
          <p:nvPr>
            <p:ph type="body" idx="2"/>
          </p:nvPr>
        </p:nvSpPr>
        <p:spPr>
          <a:xfrm>
            <a:off x="97975" y="1097000"/>
            <a:ext cx="11944500" cy="565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600" b="1">
                <a:solidFill>
                  <a:srgbClr val="000000"/>
                </a:solidFill>
              </a:rPr>
              <a:t>Γιατί να αξιολογήσετε τα εργαλεία σας;</a:t>
            </a:r>
            <a:br>
              <a:rPr lang="en-US" sz="1600" b="1">
                <a:solidFill>
                  <a:srgbClr val="000000"/>
                </a:solidFill>
              </a:rPr>
            </a:br>
            <a:r>
              <a:rPr lang="en-US" sz="1600">
                <a:solidFill>
                  <a:srgbClr val="000000"/>
                </a:solidFill>
              </a:rPr>
              <a:t> Τα ψηφιακά εργαλεία διαμορφώνουν τον τρόπο με τον οποίο οι μαθητές/μαθήτριες αισθάνονται, εμπλέκονται και αλληλεπιδρούν.</a:t>
            </a:r>
            <a:endParaRPr sz="1600">
              <a:solidFill>
                <a:srgbClr val="000000"/>
              </a:solidFill>
            </a:endParaRPr>
          </a:p>
          <a:p>
            <a:pPr marL="0" lvl="0" indent="0" algn="l" rtl="0">
              <a:lnSpc>
                <a:spcPct val="115000"/>
              </a:lnSpc>
              <a:spcBef>
                <a:spcPts val="1200"/>
              </a:spcBef>
              <a:spcAft>
                <a:spcPts val="0"/>
              </a:spcAft>
              <a:buNone/>
            </a:pPr>
            <a:r>
              <a:rPr lang="en-US" sz="1600" b="1">
                <a:solidFill>
                  <a:srgbClr val="000000"/>
                </a:solidFill>
              </a:rPr>
              <a:t>Βασική ερώτηση:</a:t>
            </a:r>
            <a:br>
              <a:rPr lang="en-US" sz="1600" b="1">
                <a:solidFill>
                  <a:srgbClr val="000000"/>
                </a:solidFill>
              </a:rPr>
            </a:br>
            <a:r>
              <a:rPr lang="en-US" sz="1600" i="1">
                <a:solidFill>
                  <a:srgbClr val="000000"/>
                </a:solidFill>
              </a:rPr>
              <a:t>Αυτό το εργαλείο υποστηρίζει τη συναισθηματική ασφάλεια, τη συμμετοχή και την υγιή χρήση, σύμφωνα με το PERMA-Digital;</a:t>
            </a:r>
            <a:endParaRPr sz="1600" i="1">
              <a:solidFill>
                <a:srgbClr val="000000"/>
              </a:solidFill>
            </a:endParaRPr>
          </a:p>
          <a:p>
            <a:pPr marL="0" lvl="0" indent="0" algn="l" rtl="0">
              <a:lnSpc>
                <a:spcPct val="115000"/>
              </a:lnSpc>
              <a:spcBef>
                <a:spcPts val="1200"/>
              </a:spcBef>
              <a:spcAft>
                <a:spcPts val="0"/>
              </a:spcAft>
              <a:buNone/>
            </a:pPr>
            <a:r>
              <a:rPr lang="en-US" sz="1600" b="1">
                <a:solidFill>
                  <a:srgbClr val="000000"/>
                </a:solidFill>
              </a:rPr>
              <a:t>Αξιολογήστε κάθε εργαλείο χρησιμοποιώντας 3 οπτικές γωνίες:</a:t>
            </a:r>
            <a:endParaRPr sz="1600" b="1">
              <a:solidFill>
                <a:srgbClr val="000000"/>
              </a:solidFill>
            </a:endParaRPr>
          </a:p>
          <a:p>
            <a:pPr marL="457200" lvl="0" indent="-330200" algn="l" rtl="0">
              <a:lnSpc>
                <a:spcPct val="115000"/>
              </a:lnSpc>
              <a:spcBef>
                <a:spcPts val="1200"/>
              </a:spcBef>
              <a:spcAft>
                <a:spcPts val="0"/>
              </a:spcAft>
              <a:buClr>
                <a:srgbClr val="000000"/>
              </a:buClr>
              <a:buSzPts val="1600"/>
              <a:buChar char="●"/>
            </a:pPr>
            <a:r>
              <a:rPr lang="en-US" sz="1600" b="1">
                <a:solidFill>
                  <a:srgbClr val="000000"/>
                </a:solidFill>
              </a:rPr>
              <a:t>Εμπλοκή </a:t>
            </a:r>
            <a:r>
              <a:rPr lang="en-US" sz="1600">
                <a:solidFill>
                  <a:srgbClr val="000000"/>
                </a:solidFill>
              </a:rPr>
              <a:t>– Εστιασμένη, παρακινητική, χωρίς να είναι υπερβολική</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US" sz="1600" b="1">
                <a:solidFill>
                  <a:srgbClr val="000000"/>
                </a:solidFill>
              </a:rPr>
              <a:t>Συναισθηματική ασφάλεια </a:t>
            </a:r>
            <a:r>
              <a:rPr lang="en-US" sz="1600">
                <a:solidFill>
                  <a:srgbClr val="000000"/>
                </a:solidFill>
              </a:rPr>
              <a:t>– Σεβασμός, ένταξη, ιδιωτικότητα</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US" sz="1600" b="1">
                <a:solidFill>
                  <a:srgbClr val="000000"/>
                </a:solidFill>
              </a:rPr>
              <a:t>Υγιής χρήση </a:t>
            </a:r>
            <a:r>
              <a:rPr lang="en-US" sz="1600">
                <a:solidFill>
                  <a:srgbClr val="000000"/>
                </a:solidFill>
              </a:rPr>
              <a:t>– Ισορροπία, αυτορρύθμιση, συνειδητή χρήση</a:t>
            </a:r>
            <a:endParaRPr sz="1600">
              <a:solidFill>
                <a:srgbClr val="000000"/>
              </a:solidFill>
            </a:endParaRPr>
          </a:p>
          <a:p>
            <a:pPr marL="0" lvl="0" indent="0" algn="l" rtl="0">
              <a:lnSpc>
                <a:spcPct val="115000"/>
              </a:lnSpc>
              <a:spcBef>
                <a:spcPts val="1200"/>
              </a:spcBef>
              <a:spcAft>
                <a:spcPts val="1200"/>
              </a:spcAft>
              <a:buNone/>
            </a:pPr>
            <a:r>
              <a:rPr lang="en-US" sz="1600" i="1">
                <a:solidFill>
                  <a:srgbClr val="DE0A9D"/>
                </a:solidFill>
              </a:rPr>
              <a:t>(Σκεφτείτε πέρα από το «Λειτουργεί;» → «Πώς κάνει τους μαθητές να αισθάνονται;»)</a:t>
            </a:r>
            <a:endParaRPr sz="1600">
              <a:solidFill>
                <a:srgbClr val="DE0A9D"/>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346" name="Shape 346"/>
        <p:cNvGrpSpPr/>
        <p:nvPr/>
      </p:nvGrpSpPr>
      <p:grpSpPr>
        <a:xfrm>
          <a:off x="0" y="0"/>
          <a:ext cx="0" cy="0"/>
          <a:chOff x="0" y="0"/>
          <a:chExt cx="0" cy="0"/>
        </a:xfrm>
      </p:grpSpPr>
      <p:sp>
        <p:nvSpPr>
          <p:cNvPr id="347" name="Google Shape;347;g3b05430cd3f_0_297"/>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Δραστηριότητα 1: Έλεγχος ψηφιακού εργαλείου PERMA</a:t>
            </a:r>
            <a:endParaRPr lang="en-US"/>
          </a:p>
        </p:txBody>
      </p:sp>
      <p:sp>
        <p:nvSpPr>
          <p:cNvPr id="348" name="Google Shape;348;g3b05430cd3f_0_297"/>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p>
        </p:txBody>
      </p:sp>
      <p:sp>
        <p:nvSpPr>
          <p:cNvPr id="349" name="Google Shape;349;g3b05430cd3f_0_297"/>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a:solidFill>
                  <a:srgbClr val="000000"/>
                </a:solidFill>
              </a:rPr>
              <a:t>Εργαστείτε σε ζευγάρια</a:t>
            </a:r>
            <a:endParaRPr>
              <a:solidFill>
                <a:srgbClr val="000000"/>
              </a:solidFill>
            </a:endParaRPr>
          </a:p>
          <a:p>
            <a:pPr marL="457200" lvl="0" indent="-342900" algn="l" rtl="0">
              <a:lnSpc>
                <a:spcPct val="100000"/>
              </a:lnSpc>
              <a:spcBef>
                <a:spcPts val="1200"/>
              </a:spcBef>
              <a:spcAft>
                <a:spcPts val="0"/>
              </a:spcAft>
              <a:buClr>
                <a:srgbClr val="000000"/>
              </a:buClr>
              <a:buSzPts val="1800"/>
              <a:buAutoNum type="arabicPeriod"/>
            </a:pPr>
            <a:r>
              <a:rPr lang="en-US">
                <a:solidFill>
                  <a:srgbClr val="000000"/>
                </a:solidFill>
              </a:rPr>
              <a:t>Επιλέξτε ένα ψηφιακό εργαλείο που χρησιμοποιείτε συχνά στην τάξη σας (π.χ. Kahoot!, Canva, Padlet, Quizizz).</a:t>
            </a:r>
            <a:endParaRPr>
              <a:solidFill>
                <a:srgbClr val="000000"/>
              </a:solidFill>
            </a:endParaRPr>
          </a:p>
          <a:p>
            <a:pPr marL="457200" lvl="0" indent="-342900" algn="l" rtl="0">
              <a:lnSpc>
                <a:spcPct val="100000"/>
              </a:lnSpc>
              <a:spcBef>
                <a:spcPts val="1200"/>
              </a:spcBef>
              <a:spcAft>
                <a:spcPts val="0"/>
              </a:spcAft>
              <a:buClr>
                <a:srgbClr val="000000"/>
              </a:buClr>
              <a:buSzPts val="1800"/>
              <a:buAutoNum type="arabicPeriod"/>
            </a:pPr>
            <a:r>
              <a:rPr lang="en-US">
                <a:solidFill>
                  <a:srgbClr val="000000"/>
                </a:solidFill>
              </a:rPr>
              <a:t>Συμπληρώστε </a:t>
            </a:r>
            <a:r>
              <a:rPr lang="en-US">
                <a:solidFill>
                  <a:srgbClr val="000000"/>
                </a:solidFill>
              </a:rPr>
              <a:t>την κλίμακα αξιολόγησης </a:t>
            </a:r>
            <a:r>
              <a:rPr lang="en-US" u="sng">
                <a:solidFill>
                  <a:srgbClr val="1155CC"/>
                </a:solidFill>
                <a:hlinkClick r:id="rId1"/>
              </a:rPr>
              <a:t>PERMA-Digital Tool Evaluation </a:t>
            </a:r>
            <a:r>
              <a:rPr lang="en-US">
                <a:solidFill>
                  <a:srgbClr val="000000"/>
                </a:solidFill>
              </a:rPr>
              <a:t>Rubric. Σκεφτείτε ειλικρινά πώς το εργαλείο επηρεάζει τους μαθητές σας συναισθηματικά, κοινωνικά και γνωστικά.</a:t>
            </a:r>
            <a:endParaRPr>
              <a:solidFill>
                <a:srgbClr val="000000"/>
              </a:solidFill>
            </a:endParaRPr>
          </a:p>
          <a:p>
            <a:pPr marL="457200" lvl="0" indent="-342900" algn="l" rtl="0">
              <a:lnSpc>
                <a:spcPct val="100000"/>
              </a:lnSpc>
              <a:spcBef>
                <a:spcPts val="1200"/>
              </a:spcBef>
              <a:spcAft>
                <a:spcPts val="0"/>
              </a:spcAft>
              <a:buClr>
                <a:srgbClr val="000000"/>
              </a:buClr>
              <a:buSzPts val="1800"/>
              <a:buAutoNum type="arabicPeriod"/>
            </a:pPr>
            <a:r>
              <a:rPr lang="en-US">
                <a:solidFill>
                  <a:srgbClr val="000000"/>
                </a:solidFill>
              </a:rPr>
              <a:t>Σκεφτείτε χρησιμοποιώντας τις παρακάτω καθοδηγητικές ερωτήσεις:</a:t>
            </a:r>
            <a:endParaRPr>
              <a:solidFill>
                <a:srgbClr val="000000"/>
              </a:solidFill>
            </a:endParaRPr>
          </a:p>
          <a:p>
            <a:pPr marL="914400" lvl="1" indent="-342900" algn="l" rtl="0">
              <a:lnSpc>
                <a:spcPct val="100000"/>
              </a:lnSpc>
              <a:spcBef>
                <a:spcPts val="1200"/>
              </a:spcBef>
              <a:spcAft>
                <a:spcPts val="0"/>
              </a:spcAft>
              <a:buClr>
                <a:srgbClr val="000000"/>
              </a:buClr>
              <a:buSzPts val="1800"/>
              <a:buAutoNum type="alphaLcPeriod"/>
            </a:pPr>
            <a:r>
              <a:rPr lang="en-US" sz="1800">
                <a:solidFill>
                  <a:srgbClr val="000000"/>
                </a:solidFill>
                <a:latin typeface="Arial" panose="020B0604020202020204"/>
                <a:ea typeface="Arial" panose="020B0604020202020204"/>
                <a:cs typeface="Arial" panose="020B0604020202020204"/>
                <a:sym typeface="Arial" panose="020B0604020202020204"/>
              </a:rPr>
              <a:t>Ποιο στοιχείο του PERMA υποστηρίζει περισσότερο αυτό το εργαλείο;</a:t>
            </a:r>
            <a:endParaRPr sz="1800">
              <a:solidFill>
                <a:srgbClr val="000000"/>
              </a:solidFill>
              <a:latin typeface="Arial" panose="020B0604020202020204"/>
              <a:ea typeface="Arial" panose="020B0604020202020204"/>
              <a:cs typeface="Arial" panose="020B0604020202020204"/>
              <a:sym typeface="Arial" panose="020B0604020202020204"/>
            </a:endParaRPr>
          </a:p>
          <a:p>
            <a:pPr marL="914400" lvl="1" indent="-342900" algn="l" rtl="0">
              <a:lnSpc>
                <a:spcPct val="100000"/>
              </a:lnSpc>
              <a:spcBef>
                <a:spcPts val="0"/>
              </a:spcBef>
              <a:spcAft>
                <a:spcPts val="0"/>
              </a:spcAft>
              <a:buClr>
                <a:srgbClr val="000000"/>
              </a:buClr>
              <a:buSzPts val="1800"/>
              <a:buAutoNum type="alphaLcPeriod"/>
            </a:pPr>
            <a:r>
              <a:rPr lang="en-US" sz="1800">
                <a:solidFill>
                  <a:srgbClr val="000000"/>
                </a:solidFill>
                <a:latin typeface="Arial" panose="020B0604020202020204"/>
                <a:ea typeface="Arial" panose="020B0604020202020204"/>
                <a:cs typeface="Arial" panose="020B0604020202020204"/>
                <a:sym typeface="Arial" panose="020B0604020202020204"/>
              </a:rPr>
              <a:t>Προάγει τη χαρά, τη συγκέντρωση, τη σύνδεση, τον σκοπό ή την ανάπτυξη;</a:t>
            </a:r>
            <a:endParaRPr sz="1800">
              <a:solidFill>
                <a:srgbClr val="000000"/>
              </a:solidFill>
              <a:latin typeface="Arial" panose="020B0604020202020204"/>
              <a:ea typeface="Arial" panose="020B0604020202020204"/>
              <a:cs typeface="Arial" panose="020B0604020202020204"/>
              <a:sym typeface="Arial" panose="020B0604020202020204"/>
            </a:endParaRPr>
          </a:p>
          <a:p>
            <a:pPr marL="914400" lvl="1" indent="-342900" algn="l" rtl="0">
              <a:lnSpc>
                <a:spcPct val="100000"/>
              </a:lnSpc>
              <a:spcBef>
                <a:spcPts val="0"/>
              </a:spcBef>
              <a:spcAft>
                <a:spcPts val="0"/>
              </a:spcAft>
              <a:buClr>
                <a:srgbClr val="000000"/>
              </a:buClr>
              <a:buSzPts val="1800"/>
              <a:buAutoNum type="alphaLcPeriod"/>
            </a:pPr>
            <a:r>
              <a:rPr lang="en-US" sz="1800">
                <a:solidFill>
                  <a:srgbClr val="000000"/>
                </a:solidFill>
                <a:latin typeface="Arial" panose="020B0604020202020204"/>
                <a:ea typeface="Arial" panose="020B0604020202020204"/>
                <a:cs typeface="Arial" panose="020B0604020202020204"/>
                <a:sym typeface="Arial" panose="020B0604020202020204"/>
              </a:rPr>
              <a:t>Ποια μικρή αλλαγή θα μπορούσε να το κάνει πιο ασφαλές, πιο ουσιαστικό ή πιο ισορροπημένο;</a:t>
            </a:r>
            <a:endParaRPr sz="1800">
              <a:solidFill>
                <a:srgbClr val="000000"/>
              </a:solidFill>
              <a:latin typeface="Arial" panose="020B0604020202020204"/>
              <a:ea typeface="Arial" panose="020B0604020202020204"/>
              <a:cs typeface="Arial" panose="020B0604020202020204"/>
              <a:sym typeface="Arial" panose="020B0604020202020204"/>
            </a:endParaRPr>
          </a:p>
          <a:p>
            <a:pPr marL="457200" lvl="0" indent="-342900" algn="l" rtl="0">
              <a:lnSpc>
                <a:spcPct val="100000"/>
              </a:lnSpc>
              <a:spcBef>
                <a:spcPts val="1200"/>
              </a:spcBef>
              <a:spcAft>
                <a:spcPts val="0"/>
              </a:spcAft>
              <a:buClr>
                <a:srgbClr val="000000"/>
              </a:buClr>
              <a:buSzPts val="1800"/>
              <a:buAutoNum type="arabicPeriod"/>
            </a:pPr>
            <a:r>
              <a:rPr lang="en-US">
                <a:solidFill>
                  <a:srgbClr val="000000"/>
                </a:solidFill>
              </a:rPr>
              <a:t>Συμπληρώστε τον πίνακα αναστοχασμού με τις ιδέες σας (δείτε παραδείγματα).</a:t>
            </a:r>
            <a:endParaRPr>
              <a:solidFill>
                <a:srgbClr val="000000"/>
              </a:solidFill>
            </a:endParaRPr>
          </a:p>
          <a:p>
            <a:pPr marL="457200" lvl="0" indent="-342900" algn="l" rtl="0">
              <a:lnSpc>
                <a:spcPct val="100000"/>
              </a:lnSpc>
              <a:spcBef>
                <a:spcPts val="1200"/>
              </a:spcBef>
              <a:spcAft>
                <a:spcPts val="0"/>
              </a:spcAft>
              <a:buClr>
                <a:srgbClr val="000000"/>
              </a:buClr>
              <a:buSzPts val="1800"/>
              <a:buAutoNum type="arabicPeriod"/>
            </a:pPr>
            <a:r>
              <a:rPr lang="en-US">
                <a:solidFill>
                  <a:srgbClr val="000000"/>
                </a:solidFill>
              </a:rPr>
              <a:t>Μοιραστείτε ένα παράδειγμα στην ομαδική συζήτηση.</a:t>
            </a:r>
            <a:br>
              <a:rPr lang="en-US">
                <a:solidFill>
                  <a:srgbClr val="000000"/>
                </a:solidFill>
              </a:rPr>
            </a:br>
            <a:r>
              <a:rPr lang="en-US" i="1">
                <a:solidFill>
                  <a:srgbClr val="000000"/>
                </a:solidFill>
              </a:rPr>
              <a:t>Ποια μοτίβα παρατηρούμε σε όλα τα εργαλεία;</a:t>
            </a:r>
            <a:br>
              <a:rPr lang="en-US" i="1">
                <a:solidFill>
                  <a:srgbClr val="000000"/>
                </a:solidFill>
              </a:rPr>
            </a:br>
            <a:r>
              <a:rPr lang="en-US" i="1">
                <a:solidFill>
                  <a:srgbClr val="000000"/>
                </a:solidFill>
              </a:rPr>
              <a:t>Ποια εργαλεία βελτιώνουν πραγματικά την ψηφιακή ευημερία;</a:t>
            </a:r>
            <a:endParaRPr>
              <a:solidFill>
                <a:srgbClr val="000000"/>
              </a:solidFill>
            </a:endParaRPr>
          </a:p>
          <a:p>
            <a:pPr marL="457200" lvl="0" indent="-298450" algn="l" rtl="0">
              <a:lnSpc>
                <a:spcPct val="100000"/>
              </a:lnSpc>
              <a:spcBef>
                <a:spcPts val="1200"/>
              </a:spcBef>
              <a:spcAft>
                <a:spcPts val="0"/>
              </a:spcAft>
              <a:buClr>
                <a:srgbClr val="000000"/>
              </a:buClr>
              <a:buSzPts val="1100"/>
              <a:buFont typeface="Calibri" panose="020F0502020204030204"/>
              <a:buAutoNum type="arabicPeriod"/>
            </a:pPr>
            <a:endParaRPr sz="1100">
              <a:solidFill>
                <a:srgbClr val="000000"/>
              </a:solidFill>
              <a:latin typeface="Calibri" panose="020F0502020204030204"/>
              <a:ea typeface="Calibri" panose="020F0502020204030204"/>
              <a:cs typeface="Calibri" panose="020F0502020204030204"/>
              <a:sym typeface="Calibri" panose="020F0502020204030204"/>
            </a:endParaRPr>
          </a:p>
          <a:p>
            <a:pPr marL="0" lvl="0" indent="0" algn="l" rtl="0">
              <a:spcBef>
                <a:spcPts val="1200"/>
              </a:spcBef>
              <a:spcAft>
                <a:spcPts val="0"/>
              </a:spcAft>
              <a:buNone/>
            </a:p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8" name="Shape 78"/>
        <p:cNvGrpSpPr/>
        <p:nvPr/>
      </p:nvGrpSpPr>
      <p:grpSpPr>
        <a:xfrm>
          <a:off x="0" y="0"/>
          <a:ext cx="0" cy="0"/>
          <a:chOff x="0" y="0"/>
          <a:chExt cx="0" cy="0"/>
        </a:xfrm>
      </p:grpSpPr>
      <p:sp>
        <p:nvSpPr>
          <p:cNvPr id="79" name="Google Shape;79;p3"/>
          <p:cNvSpPr txBox="1"/>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panose="020B0604020202020204"/>
              <a:buNone/>
            </a:pPr>
            <a:r>
              <a:rPr lang="en-US"/>
              <a:t>Εισαγωγή</a:t>
            </a:r>
            <a:endParaRPr lang="en-US"/>
          </a:p>
        </p:txBody>
      </p:sp>
      <p:sp>
        <p:nvSpPr>
          <p:cNvPr id="80" name="Google Shape;80;p3"/>
          <p:cNvSpPr txBox="1"/>
          <p:nvPr>
            <p:ph type="body" idx="1"/>
          </p:nvPr>
        </p:nvSpPr>
        <p:spPr>
          <a:xfrm>
            <a:off x="97975" y="2229498"/>
            <a:ext cx="11944500" cy="1807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2400"/>
              <a:t>Σε αυτό το μάθημα, θα εξερευνήσετε παιδαγωγικές προσεγγίσεις και ψηφιακά εργαλεία που ενσωματώνουν το πλαίσιο PERMA-Digital για την προώθηση της ψηφιακής ευημερίας των μαθητών. Θα σχεδιάσετε σημαντικές δραστηριότητες για την τάξη και σχέδια μαθήματος χρησιμοποιώντας αυτές τις μεθόδους και τα εργαλεία. Τέλος, θα δημιουργήσετε εξωσχολικές εμπειρίες που επεκτείνουν την ψηφιακή ευημερία πέρα από την τάξη, στο σχολείο και στο σπίτι.</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354" name="Shape 354"/>
        <p:cNvGrpSpPr/>
        <p:nvPr/>
      </p:nvGrpSpPr>
      <p:grpSpPr>
        <a:xfrm>
          <a:off x="0" y="0"/>
          <a:ext cx="0" cy="0"/>
          <a:chOff x="0" y="0"/>
          <a:chExt cx="0" cy="0"/>
        </a:xfrm>
      </p:grpSpPr>
      <p:sp>
        <p:nvSpPr>
          <p:cNvPr id="355" name="Google Shape;355;g3b05430cd3f_0_30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100"/>
              <a:t>Δραστηριότητα 2: Εξερεύνηση ψηφιακών εργαλείων μέσω του φακού PERMA-Digital </a:t>
            </a:r>
            <a:endParaRPr sz="3100"/>
          </a:p>
        </p:txBody>
      </p:sp>
      <p:sp>
        <p:nvSpPr>
          <p:cNvPr id="356" name="Google Shape;356;g3b05430cd3f_0_305"/>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400" b="1">
                <a:solidFill>
                  <a:srgbClr val="000000"/>
                </a:solidFill>
              </a:rPr>
              <a:t>Βήμα 1 – Επισκεφθείτε ξανά το εργαλείο σας (από τη Δραστηριότητα 1)</a:t>
            </a:r>
            <a:endParaRPr sz="1400" b="1">
              <a:solidFill>
                <a:srgbClr val="000000"/>
              </a:solidFill>
            </a:endParaRPr>
          </a:p>
          <a:p>
            <a:pPr marL="457200" lvl="0" indent="-317500" algn="l" rtl="0">
              <a:lnSpc>
                <a:spcPct val="115000"/>
              </a:lnSpc>
              <a:spcBef>
                <a:spcPts val="1200"/>
              </a:spcBef>
              <a:spcAft>
                <a:spcPts val="0"/>
              </a:spcAft>
              <a:buClr>
                <a:srgbClr val="000000"/>
              </a:buClr>
              <a:buSzPts val="1400"/>
              <a:buChar char="●"/>
            </a:pPr>
            <a:r>
              <a:rPr lang="en-US" sz="1400">
                <a:solidFill>
                  <a:srgbClr val="000000"/>
                </a:solidFill>
              </a:rPr>
              <a:t>Εξετάστε ξανά το εργαλείο που αξιολογήσατε (π.χ. Canva, Padlet, Kahoot!).</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US" sz="1400">
                <a:solidFill>
                  <a:srgbClr val="000000"/>
                </a:solidFill>
              </a:rPr>
              <a:t>Ρωτήστε τον εαυτό σας:</a:t>
            </a:r>
            <a:endParaRPr sz="1400">
              <a:solidFill>
                <a:srgbClr val="000000"/>
              </a:solidFill>
            </a:endParaRPr>
          </a:p>
          <a:p>
            <a:pPr marL="914400" lvl="1" indent="-317500" algn="l" rtl="0">
              <a:lnSpc>
                <a:spcPct val="115000"/>
              </a:lnSpc>
              <a:spcBef>
                <a:spcPts val="0"/>
              </a:spcBef>
              <a:spcAft>
                <a:spcPts val="0"/>
              </a:spcAft>
              <a:buClr>
                <a:srgbClr val="000000"/>
              </a:buClr>
              <a:buSzPts val="1400"/>
              <a:buChar char="○"/>
            </a:pPr>
            <a:r>
              <a:rPr lang="en-US" sz="1400">
                <a:solidFill>
                  <a:srgbClr val="000000"/>
                </a:solidFill>
                <a:latin typeface="Arial" panose="020B0604020202020204"/>
                <a:ea typeface="Arial" panose="020B0604020202020204"/>
                <a:cs typeface="Arial" panose="020B0604020202020204"/>
                <a:sym typeface="Arial" panose="020B0604020202020204"/>
              </a:rPr>
              <a:t>Ποιο </a:t>
            </a:r>
            <a:r>
              <a:rPr lang="en-US" sz="1400" b="1">
                <a:solidFill>
                  <a:srgbClr val="000000"/>
                </a:solidFill>
                <a:latin typeface="Arial" panose="020B0604020202020204"/>
                <a:ea typeface="Arial" panose="020B0604020202020204"/>
                <a:cs typeface="Arial" panose="020B0604020202020204"/>
                <a:sym typeface="Arial" panose="020B0604020202020204"/>
              </a:rPr>
              <a:t>στοιχείο PERMA </a:t>
            </a:r>
            <a:r>
              <a:rPr lang="en-US" sz="1400">
                <a:solidFill>
                  <a:srgbClr val="000000"/>
                </a:solidFill>
                <a:latin typeface="Arial" panose="020B0604020202020204"/>
                <a:ea typeface="Arial" panose="020B0604020202020204"/>
                <a:cs typeface="Arial" panose="020B0604020202020204"/>
                <a:sym typeface="Arial" panose="020B0604020202020204"/>
              </a:rPr>
              <a:t>υποστηρίζει περισσότερο;</a:t>
            </a:r>
            <a:endParaRPr sz="1400">
              <a:solidFill>
                <a:srgbClr val="000000"/>
              </a:solidFill>
              <a:latin typeface="Arial" panose="020B0604020202020204"/>
              <a:ea typeface="Arial" panose="020B0604020202020204"/>
              <a:cs typeface="Arial" panose="020B0604020202020204"/>
              <a:sym typeface="Arial" panose="020B0604020202020204"/>
            </a:endParaRPr>
          </a:p>
          <a:p>
            <a:pPr marL="914400" lvl="1" indent="-317500" algn="l" rtl="0">
              <a:lnSpc>
                <a:spcPct val="115000"/>
              </a:lnSpc>
              <a:spcBef>
                <a:spcPts val="0"/>
              </a:spcBef>
              <a:spcAft>
                <a:spcPts val="0"/>
              </a:spcAft>
              <a:buClr>
                <a:srgbClr val="000000"/>
              </a:buClr>
              <a:buSzPts val="1400"/>
              <a:buChar char="○"/>
            </a:pPr>
            <a:r>
              <a:rPr lang="en-US" sz="1400">
                <a:solidFill>
                  <a:srgbClr val="000000"/>
                </a:solidFill>
                <a:latin typeface="Arial" panose="020B0604020202020204"/>
                <a:ea typeface="Arial" panose="020B0604020202020204"/>
                <a:cs typeface="Arial" panose="020B0604020202020204"/>
                <a:sym typeface="Arial" panose="020B0604020202020204"/>
              </a:rPr>
              <a:t>Πού μπορεί να υστερεί;</a:t>
            </a:r>
            <a:endParaRPr sz="1400">
              <a:solidFill>
                <a:srgbClr val="000000"/>
              </a:solidFill>
              <a:latin typeface="Arial" panose="020B0604020202020204"/>
              <a:ea typeface="Arial" panose="020B0604020202020204"/>
              <a:cs typeface="Arial" panose="020B0604020202020204"/>
              <a:sym typeface="Arial" panose="020B0604020202020204"/>
            </a:endParaRPr>
          </a:p>
          <a:p>
            <a:pPr marL="914400" lvl="1" indent="-317500" algn="l" rtl="0">
              <a:lnSpc>
                <a:spcPct val="115000"/>
              </a:lnSpc>
              <a:spcBef>
                <a:spcPts val="0"/>
              </a:spcBef>
              <a:spcAft>
                <a:spcPts val="0"/>
              </a:spcAft>
              <a:buClr>
                <a:srgbClr val="000000"/>
              </a:buClr>
              <a:buSzPts val="1400"/>
              <a:buChar char="○"/>
            </a:pPr>
            <a:r>
              <a:rPr lang="en-US" sz="1400">
                <a:solidFill>
                  <a:srgbClr val="000000"/>
                </a:solidFill>
                <a:latin typeface="Arial" panose="020B0604020202020204"/>
                <a:ea typeface="Arial" panose="020B0604020202020204"/>
                <a:cs typeface="Arial" panose="020B0604020202020204"/>
                <a:sym typeface="Arial" panose="020B0604020202020204"/>
              </a:rPr>
              <a:t>Πώς επηρεάζει </a:t>
            </a:r>
            <a:r>
              <a:rPr lang="en-US" sz="1400" b="1">
                <a:solidFill>
                  <a:srgbClr val="000000"/>
                </a:solidFill>
                <a:latin typeface="Arial" panose="020B0604020202020204"/>
                <a:ea typeface="Arial" panose="020B0604020202020204"/>
                <a:cs typeface="Arial" panose="020B0604020202020204"/>
                <a:sym typeface="Arial" panose="020B0604020202020204"/>
              </a:rPr>
              <a:t>τα συναισθήματα, την συγκέντρωση ή τις σχέσεις </a:t>
            </a:r>
            <a:r>
              <a:rPr lang="en-US" sz="1400">
                <a:solidFill>
                  <a:srgbClr val="000000"/>
                </a:solidFill>
                <a:latin typeface="Arial" panose="020B0604020202020204"/>
                <a:ea typeface="Arial" panose="020B0604020202020204"/>
                <a:cs typeface="Arial" panose="020B0604020202020204"/>
                <a:sym typeface="Arial" panose="020B0604020202020204"/>
              </a:rPr>
              <a:t>των μαθητών</a:t>
            </a:r>
            <a:r>
              <a:rPr lang="en-US" sz="1400">
                <a:solidFill>
                  <a:srgbClr val="000000"/>
                </a:solidFill>
                <a:latin typeface="Arial" panose="020B0604020202020204"/>
                <a:ea typeface="Arial" panose="020B0604020202020204"/>
                <a:cs typeface="Arial" panose="020B0604020202020204"/>
                <a:sym typeface="Arial" panose="020B0604020202020204"/>
              </a:rPr>
              <a:t>;</a:t>
            </a:r>
            <a:endParaRPr sz="1400">
              <a:solidFill>
                <a:srgbClr val="000000"/>
              </a:solidFill>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1200"/>
              </a:spcBef>
              <a:spcAft>
                <a:spcPts val="0"/>
              </a:spcAft>
              <a:buNone/>
            </a:pPr>
            <a:r>
              <a:rPr lang="en-US" sz="1400" b="1">
                <a:solidFill>
                  <a:srgbClr val="000000"/>
                </a:solidFill>
              </a:rPr>
              <a:t>Βήμα 2 – Δημιουργήστε ένα σενάριο για την τάξη (5 λεπτά)</a:t>
            </a:r>
            <a:br>
              <a:rPr lang="en-US" sz="1400" b="1">
                <a:solidFill>
                  <a:srgbClr val="000000"/>
                </a:solidFill>
              </a:rPr>
            </a:br>
            <a:r>
              <a:rPr lang="en-US" sz="1400">
                <a:solidFill>
                  <a:srgbClr val="000000"/>
                </a:solidFill>
              </a:rPr>
              <a:t> Χρησιμοποιώντας το ίδιο εργαλείο, γράψτε</a:t>
            </a:r>
            <a:r>
              <a:rPr lang="en-US" sz="1400" b="1">
                <a:solidFill>
                  <a:srgbClr val="000000"/>
                </a:solidFill>
              </a:rPr>
              <a:t> 2-3 προτάσεις </a:t>
            </a:r>
            <a:r>
              <a:rPr lang="en-US" sz="1400">
                <a:solidFill>
                  <a:srgbClr val="000000"/>
                </a:solidFill>
              </a:rPr>
              <a:t>που περιγράφουν:</a:t>
            </a:r>
            <a:endParaRPr sz="1400">
              <a:solidFill>
                <a:srgbClr val="000000"/>
              </a:solidFill>
            </a:endParaRPr>
          </a:p>
          <a:p>
            <a:pPr marL="457200" lvl="0" indent="-317500" algn="l" rtl="0">
              <a:lnSpc>
                <a:spcPct val="115000"/>
              </a:lnSpc>
              <a:spcBef>
                <a:spcPts val="1200"/>
              </a:spcBef>
              <a:spcAft>
                <a:spcPts val="0"/>
              </a:spcAft>
              <a:buClr>
                <a:srgbClr val="000000"/>
              </a:buClr>
              <a:buSzPts val="1400"/>
              <a:buChar char="●"/>
            </a:pPr>
            <a:r>
              <a:rPr lang="en-US" sz="1400">
                <a:solidFill>
                  <a:srgbClr val="000000"/>
                </a:solidFill>
              </a:rPr>
              <a:t>Το θέμα ή το αντικείμενο σας</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US" sz="1400">
                <a:solidFill>
                  <a:srgbClr val="000000"/>
                </a:solidFill>
              </a:rPr>
              <a:t>Πώς θα χρησιμοποιήσετε το εργαλείο</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US" sz="1400">
                <a:solidFill>
                  <a:srgbClr val="000000"/>
                </a:solidFill>
              </a:rPr>
              <a:t>Ποιο </a:t>
            </a:r>
            <a:r>
              <a:rPr lang="en-US" sz="1400" b="1">
                <a:solidFill>
                  <a:srgbClr val="000000"/>
                </a:solidFill>
              </a:rPr>
              <a:t>στοιχείο PERMA </a:t>
            </a:r>
            <a:r>
              <a:rPr lang="en-US" sz="1400">
                <a:solidFill>
                  <a:srgbClr val="000000"/>
                </a:solidFill>
              </a:rPr>
              <a:t>υποστηρίζει και γιατί</a:t>
            </a:r>
            <a:endParaRPr sz="1400">
              <a:solidFill>
                <a:srgbClr val="000000"/>
              </a:solidFill>
            </a:endParaRPr>
          </a:p>
          <a:p>
            <a:pPr marL="0" lvl="0" indent="0" algn="l" rtl="0">
              <a:lnSpc>
                <a:spcPct val="115000"/>
              </a:lnSpc>
              <a:spcBef>
                <a:spcPts val="1200"/>
              </a:spcBef>
              <a:spcAft>
                <a:spcPts val="0"/>
              </a:spcAft>
              <a:buNone/>
            </a:pPr>
            <a:r>
              <a:rPr lang="en-US" sz="1400" i="1">
                <a:solidFill>
                  <a:srgbClr val="000000"/>
                </a:solidFill>
              </a:rPr>
              <a:t>Παράδειγμα</a:t>
            </a:r>
            <a:br>
              <a:rPr lang="en-US" sz="1400" i="1">
                <a:solidFill>
                  <a:srgbClr val="000000"/>
                </a:solidFill>
              </a:rPr>
            </a:br>
            <a:r>
              <a:rPr lang="en-US" sz="1400">
                <a:solidFill>
                  <a:srgbClr val="000000"/>
                </a:solidFill>
              </a:rPr>
              <a:t> «Στα αγγλικά, θα χρησιμοποιήσω το Padlet για να δημοσιεύσουν οι μαθητές σύντομα μηνύματα ευγνωμοσύνης μετά από μια ιστορία, υποστηρίζοντας θετικά συναισθήματα και σχέσεις».</a:t>
            </a:r>
            <a:endParaRPr sz="1400">
              <a:solidFill>
                <a:srgbClr val="000000"/>
              </a:solidFill>
            </a:endParaRPr>
          </a:p>
          <a:p>
            <a:pPr marL="0" lvl="0" indent="0" algn="l" rtl="0">
              <a:lnSpc>
                <a:spcPct val="115000"/>
              </a:lnSpc>
              <a:spcBef>
                <a:spcPts val="1200"/>
              </a:spcBef>
              <a:spcAft>
                <a:spcPts val="0"/>
              </a:spcAft>
              <a:buNone/>
            </a:pPr>
            <a:r>
              <a:rPr lang="en-US" sz="1400" b="1">
                <a:solidFill>
                  <a:srgbClr val="000000"/>
                </a:solidFill>
              </a:rPr>
              <a:t>Βήμα 3 – Μοιραστείτε και αναστοχαστείτε (5 λεπτά)</a:t>
            </a:r>
            <a:endParaRPr sz="1400" b="1">
              <a:solidFill>
                <a:srgbClr val="000000"/>
              </a:solidFill>
            </a:endParaRPr>
          </a:p>
          <a:p>
            <a:pPr marL="457200" lvl="0" indent="-317500" algn="l" rtl="0">
              <a:lnSpc>
                <a:spcPct val="115000"/>
              </a:lnSpc>
              <a:spcBef>
                <a:spcPts val="1200"/>
              </a:spcBef>
              <a:spcAft>
                <a:spcPts val="0"/>
              </a:spcAft>
              <a:buClr>
                <a:srgbClr val="000000"/>
              </a:buClr>
              <a:buSzPts val="1400"/>
              <a:buChar char="●"/>
            </a:pPr>
            <a:r>
              <a:rPr lang="en-US" sz="1400">
                <a:solidFill>
                  <a:srgbClr val="000000"/>
                </a:solidFill>
              </a:rPr>
              <a:t>Δημοσιεύστε την ιδέα σας στο κοινόχρηστο Padlet / τοίχο</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US" sz="1400">
                <a:solidFill>
                  <a:srgbClr val="000000"/>
                </a:solidFill>
              </a:rPr>
              <a:t>Διαβάστε τα παραδείγματα των συναδέλφων σας και συζητήστε:</a:t>
            </a:r>
            <a:endParaRPr sz="1400">
              <a:solidFill>
                <a:srgbClr val="000000"/>
              </a:solidFill>
            </a:endParaRPr>
          </a:p>
          <a:p>
            <a:pPr marL="914400" lvl="1" indent="-317500" algn="l" rtl="0">
              <a:lnSpc>
                <a:spcPct val="115000"/>
              </a:lnSpc>
              <a:spcBef>
                <a:spcPts val="0"/>
              </a:spcBef>
              <a:spcAft>
                <a:spcPts val="0"/>
              </a:spcAft>
              <a:buClr>
                <a:srgbClr val="000000"/>
              </a:buClr>
              <a:buSzPts val="1400"/>
              <a:buChar char="○"/>
            </a:pPr>
            <a:r>
              <a:rPr lang="en-US" sz="1400">
                <a:solidFill>
                  <a:srgbClr val="000000"/>
                </a:solidFill>
                <a:latin typeface="Arial" panose="020B0604020202020204"/>
                <a:ea typeface="Arial" panose="020B0604020202020204"/>
                <a:cs typeface="Arial" panose="020B0604020202020204"/>
                <a:sym typeface="Arial" panose="020B0604020202020204"/>
              </a:rPr>
              <a:t>Πώς μπορεί το ίδιο εργαλείο να υποστηρίξει διαφορετικά στοιχεία PERMA;</a:t>
            </a:r>
            <a:endParaRPr sz="1400">
              <a:solidFill>
                <a:srgbClr val="000000"/>
              </a:solidFill>
              <a:latin typeface="Arial" panose="020B0604020202020204"/>
              <a:ea typeface="Arial" panose="020B0604020202020204"/>
              <a:cs typeface="Arial" panose="020B0604020202020204"/>
              <a:sym typeface="Arial" panose="020B0604020202020204"/>
            </a:endParaRPr>
          </a:p>
          <a:p>
            <a:pPr marL="457200" lvl="0" indent="-311150" algn="l" rtl="0">
              <a:lnSpc>
                <a:spcPct val="115000"/>
              </a:lnSpc>
              <a:spcBef>
                <a:spcPts val="0"/>
              </a:spcBef>
              <a:spcAft>
                <a:spcPts val="0"/>
              </a:spcAft>
              <a:buClr>
                <a:srgbClr val="000000"/>
              </a:buClr>
              <a:buSzPts val="1300"/>
              <a:buChar char="●"/>
            </a:pPr>
            <a:r>
              <a:rPr lang="en-US" sz="1400">
                <a:solidFill>
                  <a:srgbClr val="000000"/>
                </a:solidFill>
              </a:rPr>
              <a:t>Σκεφτείτε: </a:t>
            </a:r>
            <a:r>
              <a:rPr lang="en-US" sz="1400" i="1">
                <a:solidFill>
                  <a:srgbClr val="000000"/>
                </a:solidFill>
              </a:rPr>
              <a:t>Μια μικρή αλλαγή που μπορώ να κάνω για να υποστηρίξω καλύτερα την ευημερία είναι...</a:t>
            </a:r>
            <a:br>
              <a:rPr lang="en-US" sz="1300" i="1">
                <a:solidFill>
                  <a:srgbClr val="000000"/>
                </a:solidFill>
              </a:rPr>
            </a:br>
            <a:endParaRPr sz="1300" i="1">
              <a:solidFill>
                <a:srgbClr val="000000"/>
              </a:solidFill>
            </a:endParaRPr>
          </a:p>
          <a:p>
            <a:pPr marL="0" lvl="0" indent="0" algn="l" rtl="0">
              <a:spcBef>
                <a:spcPts val="1200"/>
              </a:spcBef>
              <a:spcAft>
                <a:spcPts val="0"/>
              </a:spcAft>
              <a:buNone/>
            </a:pPr>
          </a:p>
        </p:txBody>
      </p:sp>
      <p:sp>
        <p:nvSpPr>
          <p:cNvPr id="357" name="Google Shape;357;g3b05430cd3f_0_305"/>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sz="2200"/>
              <a:t>Εξερευνήστε πώς ένα ψηφιακό εργαλείο που ήδη χρησιμοποιείτε μπορεί να υποστηρίξει σκόπιμα την ευημερία των μαθητών.</a:t>
            </a:r>
            <a:endParaRPr sz="2200"/>
          </a:p>
        </p:txBody>
      </p:sp>
      <p:pic>
        <p:nvPicPr>
          <p:cNvPr id="358" name="Google Shape;358;g3b05430cd3f_0_305"/>
          <p:cNvPicPr preferRelativeResize="0"/>
          <p:nvPr/>
        </p:nvPicPr>
        <p:blipFill>
          <a:blip r:embed="rId1"/>
          <a:stretch>
            <a:fillRect/>
          </a:stretch>
        </p:blipFill>
        <p:spPr>
          <a:xfrm>
            <a:off x="8539225" y="2064525"/>
            <a:ext cx="2438400" cy="2438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362" name="Shape 362"/>
        <p:cNvGrpSpPr/>
        <p:nvPr/>
      </p:nvGrpSpPr>
      <p:grpSpPr>
        <a:xfrm>
          <a:off x="0" y="0"/>
          <a:ext cx="0" cy="0"/>
          <a:chOff x="0" y="0"/>
          <a:chExt cx="0" cy="0"/>
        </a:xfrm>
      </p:grpSpPr>
      <p:sp>
        <p:nvSpPr>
          <p:cNvPr id="363" name="Google Shape;363;g3b05430cd3f_2_0"/>
          <p:cNvSpPr txBox="1"/>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panose="020B0604020202020204"/>
              <a:buNone/>
            </a:pPr>
            <a:r>
              <a:rPr lang="en-US" sz="3000"/>
              <a:t>Σχεδιάστε σημαντικές δραστηριότητες για την τάξη με το PERMA-Digital</a:t>
            </a:r>
            <a:endParaRPr sz="3000"/>
          </a:p>
        </p:txBody>
      </p:sp>
      <p:sp>
        <p:nvSpPr>
          <p:cNvPr id="364" name="Google Shape;364;g3b05430cd3f_2_0"/>
          <p:cNvSpPr txBox="1"/>
          <p:nvPr>
            <p:ph type="ctrTitle"/>
          </p:nvPr>
        </p:nvSpPr>
        <p:spPr>
          <a:xfrm>
            <a:off x="2179790" y="11746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panose="020B0604020202020204"/>
              <a:buNone/>
            </a:pPr>
            <a:r>
              <a:rPr lang="en-US" sz="3000" b="1"/>
              <a:t>Ενότητα 2</a:t>
            </a:r>
            <a:endParaRPr sz="30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369" name="Shape 369"/>
        <p:cNvGrpSpPr/>
        <p:nvPr/>
      </p:nvGrpSpPr>
      <p:grpSpPr>
        <a:xfrm>
          <a:off x="0" y="0"/>
          <a:ext cx="0" cy="0"/>
          <a:chOff x="0" y="0"/>
          <a:chExt cx="0" cy="0"/>
        </a:xfrm>
      </p:grpSpPr>
      <p:sp>
        <p:nvSpPr>
          <p:cNvPr id="370" name="Google Shape;370;g3b05430cd3f_0_314"/>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2900"/>
              <a:t>2.1. Δημιουργήστε μαθησιακές εμπειρίες που ενεργοποιούν πολλαπλά στοιχεία PERMA</a:t>
            </a:r>
            <a:endParaRPr sz="2900"/>
          </a:p>
        </p:txBody>
      </p:sp>
      <p:sp>
        <p:nvSpPr>
          <p:cNvPr id="371" name="Google Shape;371;g3b05430cd3f_0_314"/>
          <p:cNvSpPr txBox="1"/>
          <p:nvPr>
            <p:ph type="body" idx="2"/>
          </p:nvPr>
        </p:nvSpPr>
        <p:spPr>
          <a:xfrm>
            <a:off x="97975" y="1034749"/>
            <a:ext cx="11944500" cy="5717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600">
                <a:solidFill>
                  <a:srgbClr val="000000"/>
                </a:solidFill>
              </a:rPr>
              <a:t>Όταν σχεδιάζετε ένα μάθημα, δεν επιτυγχάνετε μόνο τους στόχους του προγράμματος σπουδών.</a:t>
            </a:r>
            <a:br>
              <a:rPr lang="en-US" sz="1600">
                <a:solidFill>
                  <a:srgbClr val="000000"/>
                </a:solidFill>
              </a:rPr>
            </a:br>
            <a:r>
              <a:rPr lang="en-US" sz="1600">
                <a:solidFill>
                  <a:srgbClr val="000000"/>
                </a:solidFill>
              </a:rPr>
              <a:t>Διαμορφώνετε τον τρόπο με τον οποίο οι μαθητές </a:t>
            </a:r>
            <a:r>
              <a:rPr lang="en-US" sz="1600" b="1">
                <a:solidFill>
                  <a:srgbClr val="000000"/>
                </a:solidFill>
              </a:rPr>
              <a:t>αισθάνονται, συμπεριφέρονται και συνδέονται</a:t>
            </a:r>
            <a:r>
              <a:rPr lang="en-US" sz="1600">
                <a:solidFill>
                  <a:srgbClr val="000000"/>
                </a:solidFill>
              </a:rPr>
              <a:t>.</a:t>
            </a:r>
            <a:endParaRPr sz="1600">
              <a:solidFill>
                <a:srgbClr val="000000"/>
              </a:solidFill>
            </a:endParaRPr>
          </a:p>
          <a:p>
            <a:pPr marL="0" lvl="0" indent="0" algn="l" rtl="0">
              <a:lnSpc>
                <a:spcPct val="115000"/>
              </a:lnSpc>
              <a:spcBef>
                <a:spcPts val="1200"/>
              </a:spcBef>
              <a:spcAft>
                <a:spcPts val="0"/>
              </a:spcAft>
              <a:buNone/>
            </a:pPr>
            <a:endParaRPr sz="1600">
              <a:solidFill>
                <a:srgbClr val="000000"/>
              </a:solidFill>
            </a:endParaRPr>
          </a:p>
          <a:p>
            <a:pPr marL="0" lvl="0" indent="0" algn="l" rtl="0">
              <a:lnSpc>
                <a:spcPct val="115000"/>
              </a:lnSpc>
              <a:spcBef>
                <a:spcPts val="1200"/>
              </a:spcBef>
              <a:spcAft>
                <a:spcPts val="0"/>
              </a:spcAft>
              <a:buNone/>
            </a:pPr>
            <a:r>
              <a:rPr lang="en-US" sz="1600" b="1">
                <a:solidFill>
                  <a:srgbClr val="DE0A9D"/>
                </a:solidFill>
              </a:rPr>
              <a:t>Γιατί το PERMA στο σχεδιασμό των μαθημάτων;</a:t>
            </a:r>
            <a:br>
              <a:rPr lang="en-US" sz="1600" b="1">
                <a:solidFill>
                  <a:srgbClr val="000000"/>
                </a:solidFill>
              </a:rPr>
            </a:br>
            <a:r>
              <a:rPr lang="en-US" sz="1600">
                <a:solidFill>
                  <a:srgbClr val="000000"/>
                </a:solidFill>
              </a:rPr>
              <a:t>Έρευνες στον τομέα της θετικής εκπαίδευσης δείχνουν ότι τα μαθήματα που είναι σκόπιμα ευθυγραμμισμένα με </a:t>
            </a:r>
            <a:r>
              <a:rPr lang="en-US" sz="1600" b="1">
                <a:solidFill>
                  <a:srgbClr val="000000"/>
                </a:solidFill>
              </a:rPr>
              <a:t>το PERMA </a:t>
            </a:r>
            <a:r>
              <a:rPr lang="en-US" sz="1600">
                <a:solidFill>
                  <a:srgbClr val="000000"/>
                </a:solidFill>
              </a:rPr>
              <a:t>βελτιώνουν τόσο </a:t>
            </a:r>
            <a:r>
              <a:rPr lang="en-US" sz="1600" b="1">
                <a:solidFill>
                  <a:srgbClr val="000000"/>
                </a:solidFill>
              </a:rPr>
              <a:t>την ευημερία όσο και τα μαθησιακά αποτελέσματα</a:t>
            </a:r>
            <a:r>
              <a:rPr lang="en-US" sz="1600">
                <a:solidFill>
                  <a:srgbClr val="000000"/>
                </a:solidFill>
              </a:rPr>
              <a:t>. Όταν οι δραστηριότητες σχεδιάζονται έτσι ώστε να περιλαμβάνουν θετικά συναισθήματα, συμμετοχή, σχέσεις, νόημα και επίτευγμα, οι μαθητές αισθάνονται πιο ασφαλείς, πιο παρακινημένοι και πιο συνδεδεμένοι με τη μάθηση.</a:t>
            </a:r>
            <a:endParaRPr sz="1600">
              <a:solidFill>
                <a:srgbClr val="000000"/>
              </a:solidFill>
            </a:endParaRPr>
          </a:p>
          <a:p>
            <a:pPr marL="0" lvl="0" indent="0" algn="l" rtl="0">
              <a:lnSpc>
                <a:spcPct val="115000"/>
              </a:lnSpc>
              <a:spcBef>
                <a:spcPts val="1200"/>
              </a:spcBef>
              <a:spcAft>
                <a:spcPts val="0"/>
              </a:spcAft>
              <a:buNone/>
            </a:pPr>
            <a:endParaRPr sz="1600">
              <a:solidFill>
                <a:srgbClr val="000000"/>
              </a:solidFill>
            </a:endParaRPr>
          </a:p>
          <a:p>
            <a:pPr marL="0" lvl="0" indent="0" algn="l" rtl="0">
              <a:lnSpc>
                <a:spcPct val="115000"/>
              </a:lnSpc>
              <a:spcBef>
                <a:spcPts val="1200"/>
              </a:spcBef>
              <a:spcAft>
                <a:spcPts val="0"/>
              </a:spcAft>
              <a:buNone/>
            </a:pPr>
            <a:r>
              <a:rPr lang="en-US" sz="1600" b="1">
                <a:solidFill>
                  <a:srgbClr val="DE0A9D"/>
                </a:solidFill>
              </a:rPr>
              <a:t>Πώς φαίνεται αυτό στην πράξη</a:t>
            </a:r>
            <a:endParaRPr sz="1600" b="1">
              <a:solidFill>
                <a:srgbClr val="DE0A9D"/>
              </a:solidFill>
            </a:endParaRPr>
          </a:p>
          <a:p>
            <a:pPr marL="0" lvl="0" indent="0" algn="l" rtl="0">
              <a:lnSpc>
                <a:spcPct val="115000"/>
              </a:lnSpc>
              <a:spcBef>
                <a:spcPts val="1200"/>
              </a:spcBef>
              <a:spcAft>
                <a:spcPts val="0"/>
              </a:spcAft>
              <a:buNone/>
            </a:pPr>
            <a:r>
              <a:rPr lang="en-US" sz="1600">
                <a:solidFill>
                  <a:srgbClr val="000000"/>
                </a:solidFill>
              </a:rPr>
              <a:t>Μαθήματα που ευθυγραμμίζονται με το PERMA:</a:t>
            </a:r>
            <a:endParaRPr sz="1600">
              <a:solidFill>
                <a:srgbClr val="000000"/>
              </a:solidFill>
            </a:endParaRPr>
          </a:p>
          <a:p>
            <a:pPr marL="457200" lvl="0" indent="-330200" algn="l" rtl="0">
              <a:lnSpc>
                <a:spcPct val="115000"/>
              </a:lnSpc>
              <a:spcBef>
                <a:spcPts val="1200"/>
              </a:spcBef>
              <a:spcAft>
                <a:spcPts val="0"/>
              </a:spcAft>
              <a:buClr>
                <a:srgbClr val="000000"/>
              </a:buClr>
              <a:buSzPts val="1600"/>
              <a:buChar char="●"/>
            </a:pPr>
            <a:r>
              <a:rPr lang="en-US" sz="1600">
                <a:solidFill>
                  <a:srgbClr val="000000"/>
                </a:solidFill>
              </a:rPr>
              <a:t>δημιουργούν </a:t>
            </a:r>
            <a:r>
              <a:rPr lang="en-US" sz="1600" b="1">
                <a:solidFill>
                  <a:srgbClr val="000000"/>
                </a:solidFill>
              </a:rPr>
              <a:t>χαρούμενους και συναισθηματικά ασφαλείς </a:t>
            </a:r>
            <a:r>
              <a:rPr lang="en-US" sz="1600">
                <a:solidFill>
                  <a:srgbClr val="000000"/>
                </a:solidFill>
              </a:rPr>
              <a:t>χώρους μάθησης</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US" sz="1600">
                <a:solidFill>
                  <a:srgbClr val="000000"/>
                </a:solidFill>
              </a:rPr>
              <a:t>κρατούν τους μαθητές </a:t>
            </a:r>
            <a:r>
              <a:rPr lang="en-US" sz="1600" b="1">
                <a:solidFill>
                  <a:srgbClr val="000000"/>
                </a:solidFill>
              </a:rPr>
              <a:t>συγκεντρωμένους και περίεργους</a:t>
            </a:r>
            <a:endParaRPr sz="1600" b="1">
              <a:solidFill>
                <a:srgbClr val="000000"/>
              </a:solidFill>
            </a:endParaRPr>
          </a:p>
          <a:p>
            <a:pPr marL="457200" lvl="0" indent="-330200" algn="l" rtl="0">
              <a:lnSpc>
                <a:spcPct val="115000"/>
              </a:lnSpc>
              <a:spcBef>
                <a:spcPts val="0"/>
              </a:spcBef>
              <a:spcAft>
                <a:spcPts val="0"/>
              </a:spcAft>
              <a:buClr>
                <a:srgbClr val="000000"/>
              </a:buClr>
              <a:buSzPts val="1600"/>
              <a:buChar char="●"/>
            </a:pPr>
            <a:r>
              <a:rPr lang="en-US" sz="1600">
                <a:solidFill>
                  <a:srgbClr val="000000"/>
                </a:solidFill>
              </a:rPr>
              <a:t>ενισχύουν </a:t>
            </a:r>
            <a:r>
              <a:rPr lang="en-US" sz="1600" b="1">
                <a:solidFill>
                  <a:srgbClr val="000000"/>
                </a:solidFill>
              </a:rPr>
              <a:t>τις σχέσεις μεταξύ των συμμαθητών</a:t>
            </a:r>
            <a:endParaRPr sz="1600" b="1">
              <a:solidFill>
                <a:srgbClr val="000000"/>
              </a:solidFill>
            </a:endParaRPr>
          </a:p>
          <a:p>
            <a:pPr marL="457200" lvl="0" indent="-330200" algn="l" rtl="0">
              <a:lnSpc>
                <a:spcPct val="115000"/>
              </a:lnSpc>
              <a:spcBef>
                <a:spcPts val="0"/>
              </a:spcBef>
              <a:spcAft>
                <a:spcPts val="0"/>
              </a:spcAft>
              <a:buClr>
                <a:srgbClr val="000000"/>
              </a:buClr>
              <a:buSzPts val="1600"/>
              <a:buChar char="●"/>
            </a:pPr>
            <a:r>
              <a:rPr lang="en-US" sz="1600">
                <a:solidFill>
                  <a:srgbClr val="000000"/>
                </a:solidFill>
              </a:rPr>
              <a:t>συνδέστε τη μάθηση με </a:t>
            </a:r>
            <a:r>
              <a:rPr lang="en-US" sz="1600" b="1">
                <a:solidFill>
                  <a:srgbClr val="000000"/>
                </a:solidFill>
              </a:rPr>
              <a:t>την πραγματική ζωή και τις αξίες</a:t>
            </a:r>
            <a:endParaRPr sz="1600" b="1">
              <a:solidFill>
                <a:srgbClr val="000000"/>
              </a:solidFill>
            </a:endParaRPr>
          </a:p>
          <a:p>
            <a:pPr marL="457200" lvl="0" indent="-330200" algn="l" rtl="0">
              <a:lnSpc>
                <a:spcPct val="115000"/>
              </a:lnSpc>
              <a:spcBef>
                <a:spcPts val="0"/>
              </a:spcBef>
              <a:spcAft>
                <a:spcPts val="0"/>
              </a:spcAft>
              <a:buClr>
                <a:srgbClr val="000000"/>
              </a:buClr>
              <a:buSzPts val="1600"/>
              <a:buChar char="●"/>
            </a:pPr>
            <a:r>
              <a:rPr lang="en-US" sz="1600">
                <a:solidFill>
                  <a:srgbClr val="000000"/>
                </a:solidFill>
              </a:rPr>
              <a:t>επιβραβεύστε </a:t>
            </a:r>
            <a:r>
              <a:rPr lang="en-US" sz="1600" b="1">
                <a:solidFill>
                  <a:srgbClr val="000000"/>
                </a:solidFill>
              </a:rPr>
              <a:t>την προσπάθεια, την πρόοδο και την ανάπτυξη</a:t>
            </a:r>
            <a:endParaRPr sz="1600" b="1">
              <a:solidFill>
                <a:srgbClr val="000000"/>
              </a:solidFill>
            </a:endParaRPr>
          </a:p>
          <a:p>
            <a:pPr marL="0" lvl="0" indent="0" algn="l" rtl="0">
              <a:spcBef>
                <a:spcPts val="1200"/>
              </a:spcBef>
              <a:spcAft>
                <a:spcPts val="0"/>
              </a:spcAft>
              <a:buNone/>
            </a:p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376" name="Shape 376"/>
        <p:cNvGrpSpPr/>
        <p:nvPr/>
      </p:nvGrpSpPr>
      <p:grpSpPr>
        <a:xfrm>
          <a:off x="0" y="0"/>
          <a:ext cx="0" cy="0"/>
          <a:chOff x="0" y="0"/>
          <a:chExt cx="0" cy="0"/>
        </a:xfrm>
      </p:grpSpPr>
      <p:sp>
        <p:nvSpPr>
          <p:cNvPr id="377" name="Google Shape;377;g3b05430cd3f_2_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Χρήση του PERMA στο σχεδιασμό των μαθημάτων</a:t>
            </a:r>
            <a:endParaRPr lang="en-US"/>
          </a:p>
        </p:txBody>
      </p:sp>
      <p:graphicFrame>
        <p:nvGraphicFramePr>
          <p:cNvPr id="378" name="Google Shape;378;g3b05430cd3f_2_6"/>
          <p:cNvGraphicFramePr/>
          <p:nvPr/>
        </p:nvGraphicFramePr>
        <p:xfrm>
          <a:off x="276901" y="1013525"/>
          <a:ext cx="11648275" cy="5368000"/>
        </p:xfrm>
        <a:graphic>
          <a:graphicData uri="http://schemas.openxmlformats.org/drawingml/2006/table">
            <a:tbl>
              <a:tblPr>
                <a:noFill/>
                <a:tableStyleId>{7409916C-16AC-471C-AB75-E1D0E3CF1722}</a:tableStyleId>
              </a:tblPr>
              <a:tblGrid>
                <a:gridCol w="1853125"/>
                <a:gridCol w="1931000"/>
                <a:gridCol w="3083375"/>
                <a:gridCol w="1479400"/>
                <a:gridCol w="3301375"/>
              </a:tblGrid>
              <a:tr h="464625">
                <a:tc>
                  <a:txBody>
                    <a:bodyPr/>
                    <a:lstStyle/>
                    <a:p>
                      <a:pPr marL="0" lvl="0" indent="0" algn="l" rtl="0">
                        <a:spcBef>
                          <a:spcPts val="0"/>
                        </a:spcBef>
                        <a:spcAft>
                          <a:spcPts val="0"/>
                        </a:spcAft>
                        <a:buNone/>
                      </a:pPr>
                      <a:r>
                        <a:rPr lang="en-US" sz="1500" b="1">
                          <a:solidFill>
                            <a:srgbClr val="FFFFFF"/>
                          </a:solidFill>
                        </a:rPr>
                        <a:t>Στοιχείο PERMA</a:t>
                      </a:r>
                      <a:endParaRPr sz="1500" b="1">
                        <a:solidFill>
                          <a:srgbClr val="FFFFFF"/>
                        </a:solidFill>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AB88FF"/>
                    </a:solidFill>
                  </a:tcPr>
                </a:tc>
                <a:tc>
                  <a:txBody>
                    <a:bodyPr/>
                    <a:lstStyle/>
                    <a:p>
                      <a:pPr marL="0" lvl="0" indent="0" algn="l" rtl="0">
                        <a:spcBef>
                          <a:spcPts val="0"/>
                        </a:spcBef>
                        <a:spcAft>
                          <a:spcPts val="0"/>
                        </a:spcAft>
                        <a:buNone/>
                      </a:pPr>
                      <a:r>
                        <a:rPr lang="en-US" sz="1500" b="1">
                          <a:solidFill>
                            <a:srgbClr val="FFFFFF"/>
                          </a:solidFill>
                        </a:rPr>
                        <a:t>Τι σημαίνει για την ευημερία</a:t>
                      </a:r>
                      <a:endParaRPr sz="1500" b="1">
                        <a:solidFill>
                          <a:srgbClr val="FFFFFF"/>
                        </a:solidFill>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AB88FF"/>
                    </a:solidFill>
                  </a:tcPr>
                </a:tc>
                <a:tc>
                  <a:txBody>
                    <a:bodyPr/>
                    <a:lstStyle/>
                    <a:p>
                      <a:pPr marL="0" lvl="0" indent="0" algn="l" rtl="0">
                        <a:spcBef>
                          <a:spcPts val="0"/>
                        </a:spcBef>
                        <a:spcAft>
                          <a:spcPts val="0"/>
                        </a:spcAft>
                        <a:buNone/>
                      </a:pPr>
                      <a:r>
                        <a:rPr lang="en-US" sz="1500" b="1">
                          <a:solidFill>
                            <a:srgbClr val="FFFFFF"/>
                          </a:solidFill>
                        </a:rPr>
                        <a:t>Παράδειγμα στην τάξη</a:t>
                      </a:r>
                      <a:endParaRPr sz="1500" b="1">
                        <a:solidFill>
                          <a:srgbClr val="FFFFFF"/>
                        </a:solidFill>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AB88FF"/>
                    </a:solidFill>
                  </a:tcPr>
                </a:tc>
                <a:tc>
                  <a:txBody>
                    <a:bodyPr/>
                    <a:lstStyle/>
                    <a:p>
                      <a:pPr marL="0" lvl="0" indent="0" algn="l" rtl="0">
                        <a:spcBef>
                          <a:spcPts val="0"/>
                        </a:spcBef>
                        <a:spcAft>
                          <a:spcPts val="0"/>
                        </a:spcAft>
                        <a:buNone/>
                      </a:pPr>
                      <a:r>
                        <a:rPr lang="en-US" sz="1500" b="1">
                          <a:solidFill>
                            <a:srgbClr val="FFFFFF"/>
                          </a:solidFill>
                        </a:rPr>
                        <a:t>Παράδειγμα ψηφιακού εργαλείου</a:t>
                      </a:r>
                      <a:endParaRPr sz="1500" b="1">
                        <a:solidFill>
                          <a:srgbClr val="FFFFFF"/>
                        </a:solidFill>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AB88FF"/>
                    </a:solidFill>
                  </a:tcPr>
                </a:tc>
                <a:tc>
                  <a:txBody>
                    <a:bodyPr/>
                    <a:lstStyle/>
                    <a:p>
                      <a:pPr marL="0" lvl="0" indent="0" algn="l" rtl="0">
                        <a:spcBef>
                          <a:spcPts val="0"/>
                        </a:spcBef>
                        <a:spcAft>
                          <a:spcPts val="0"/>
                        </a:spcAft>
                        <a:buNone/>
                      </a:pPr>
                      <a:r>
                        <a:rPr lang="en-US" sz="1500" b="1">
                          <a:solidFill>
                            <a:srgbClr val="FFFFFF"/>
                          </a:solidFill>
                        </a:rPr>
                        <a:t>Πώς υποστηρίζει την ψηφιακή ευημερία</a:t>
                      </a:r>
                      <a:endParaRPr sz="1500" b="1">
                        <a:solidFill>
                          <a:srgbClr val="FFFFFF"/>
                        </a:solidFill>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AB88FF"/>
                    </a:solidFill>
                  </a:tcPr>
                </a:tc>
              </a:tr>
              <a:tr h="1081100">
                <a:tc>
                  <a:txBody>
                    <a:bodyPr/>
                    <a:lstStyle/>
                    <a:p>
                      <a:pPr marL="0" lvl="0" indent="0" algn="l" rtl="0">
                        <a:spcBef>
                          <a:spcPts val="0"/>
                        </a:spcBef>
                        <a:spcAft>
                          <a:spcPts val="0"/>
                        </a:spcAft>
                        <a:buNone/>
                      </a:pPr>
                      <a:r>
                        <a:rPr lang="en-US" sz="1300"/>
                        <a:t>Θετικά συναισθήματα</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Αίσθημα ασφάλειας, χαράς, κινήτρου</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Ξεκινήστε το μάθημα με έναν τοίχο ευγνωμοσύνης, όπου οι μαθητές αναρτούν ένα πράγμα για το οποίο είναι ευγνώμονες στη μάθησή τους.</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Padlet, Mentimeter</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Ενθαρρύνει την υγιή έκφραση συναισθημάτων και δημιουργεί ένα θετικό κλίμα πριν από τις ψηφιακές εργασίες.</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AB88FF"/>
                      </a:solidFill>
                      <a:prstDash val="solid"/>
                      <a:round/>
                      <a:headEnd type="none" w="sm" len="sm"/>
                      <a:tailEnd type="none" w="sm" len="sm"/>
                    </a:lnB>
                  </a:tcPr>
                </a:tc>
              </a:tr>
              <a:tr h="886725">
                <a:tc>
                  <a:txBody>
                    <a:bodyPr/>
                    <a:lstStyle/>
                    <a:p>
                      <a:pPr marL="0" lvl="0" indent="0" algn="l" rtl="0">
                        <a:spcBef>
                          <a:spcPts val="0"/>
                        </a:spcBef>
                        <a:spcAft>
                          <a:spcPts val="0"/>
                        </a:spcAft>
                        <a:buNone/>
                      </a:pPr>
                      <a:r>
                        <a:rPr lang="en-US" sz="1300"/>
                        <a:t>Εμπλοκή</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Βαθιά συγκέντρωση και ροή στη μάθηση</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Χρησιμοποιήστε ένα κουίζ ανασκόπησης με στοιχεία παιχνιδιού που απαιτεί γρήγορη σκέψη και ανταμείβει την προσπάθεια.</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Kahoot!, Quizizz</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Διατηρεί την προσοχή με υγιείς τρόπους, αποτρέπει τις ψηφιακές περισπασμούς προσφέροντας δομημένο παιχνίδι.</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r>
              <a:tr h="1081100">
                <a:tc>
                  <a:txBody>
                    <a:bodyPr/>
                    <a:lstStyle/>
                    <a:p>
                      <a:pPr marL="0" lvl="0" indent="0" algn="l" rtl="0">
                        <a:spcBef>
                          <a:spcPts val="0"/>
                        </a:spcBef>
                        <a:spcAft>
                          <a:spcPts val="0"/>
                        </a:spcAft>
                        <a:buNone/>
                      </a:pPr>
                      <a:r>
                        <a:rPr lang="en-US" sz="1300"/>
                        <a:t>Σχέσεις</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Οικοδόμηση εμπιστοσύνης, ενσυναίσθησης και συνεργασίας</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Οι ομάδες συντάσσουν από κοινού μια κοινή ιστορία ή ερευνητική εργασία, εναλλάσσοντας τους ρόλους ώστε να συμμετέχουν όλοι.</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Google Docs, Padlet</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Ενισχύει τις δεξιότητες διαδικτυακής συνεργασίας και μειώνει τον κίνδυνο αποκλεισμού ή κυριαρχίας στην ομαδική εργασία.</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r>
              <a:tr h="1036550">
                <a:tc>
                  <a:txBody>
                    <a:bodyPr/>
                    <a:lstStyle/>
                    <a:p>
                      <a:pPr marL="0" lvl="0" indent="0" algn="l" rtl="0">
                        <a:spcBef>
                          <a:spcPts val="0"/>
                        </a:spcBef>
                        <a:spcAft>
                          <a:spcPts val="0"/>
                        </a:spcAft>
                        <a:buNone/>
                      </a:pPr>
                      <a:r>
                        <a:rPr lang="en-US" sz="1300"/>
                        <a:t>Σημασία</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Σύνδεση της μάθησης με τον σκοπό και τις αξίες</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Οι μαθητές σχεδιάζουν αφίσες για την κλιματική αλλαγή για να τις μοιραστούν με την κοινότητα.</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Canva, StoryJumper</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Βοηθά τους μαθητές να δουν την τεχνολογία ως εργαλείο για το κοινωνικό καλό, όχι μόνο για διασκέδαση.</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r>
              <a:tr h="817900">
                <a:tc>
                  <a:txBody>
                    <a:bodyPr/>
                    <a:lstStyle/>
                    <a:p>
                      <a:pPr marL="0" lvl="0" indent="0" algn="l" rtl="0">
                        <a:spcBef>
                          <a:spcPts val="0"/>
                        </a:spcBef>
                        <a:spcAft>
                          <a:spcPts val="0"/>
                        </a:spcAft>
                        <a:buNone/>
                      </a:pPr>
                      <a:r>
                        <a:rPr lang="en-US" sz="1300"/>
                        <a:t>Επίτευγμα</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Παρακολούθηση της προόδου και εορτασμός της ανάπτυξης</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Οι μαθητές συλλέγουν τις καλύτερες εργασίες τους σε ένα ψηφιακό χαρτοφυλάκιο και αναστοχάζονται τις βελτιώσεις.</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Seesaw, Google Sites</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c>
                  <a:txBody>
                    <a:bodyPr/>
                    <a:lstStyle/>
                    <a:p>
                      <a:pPr marL="0" lvl="0" indent="0" algn="l" rtl="0">
                        <a:spcBef>
                          <a:spcPts val="0"/>
                        </a:spcBef>
                        <a:spcAft>
                          <a:spcPts val="0"/>
                        </a:spcAft>
                        <a:buNone/>
                      </a:pPr>
                      <a:r>
                        <a:rPr lang="en-US" sz="1300"/>
                        <a:t>Χτίζει αυτοπεποίθηση, καθιστώντας τα επιτεύγματα ορατά και παρακολουθήσιμα με την πάροδο του χρόνου.</a:t>
                      </a:r>
                      <a:endParaRPr sz="1300"/>
                    </a:p>
                  </a:txBody>
                  <a:tcPr marL="63500" marR="63500" marT="63500" marB="63500">
                    <a:lnL w="6350" cap="flat" cmpd="sng">
                      <a:solidFill>
                        <a:srgbClr val="AB88FF"/>
                      </a:solidFill>
                      <a:prstDash val="solid"/>
                      <a:round/>
                      <a:headEnd type="none" w="sm" len="sm"/>
                      <a:tailEnd type="none" w="sm" len="sm"/>
                    </a:lnL>
                    <a:lnR w="6350" cap="flat" cmpd="sng">
                      <a:solidFill>
                        <a:srgbClr val="AB88FF"/>
                      </a:solidFill>
                      <a:prstDash val="solid"/>
                      <a:round/>
                      <a:headEnd type="none" w="sm" len="sm"/>
                      <a:tailEnd type="none" w="sm" len="sm"/>
                    </a:lnR>
                    <a:lnT w="6350" cap="flat" cmpd="sng">
                      <a:solidFill>
                        <a:srgbClr val="AB88FF"/>
                      </a:solidFill>
                      <a:prstDash val="solid"/>
                      <a:round/>
                      <a:headEnd type="none" w="sm" len="sm"/>
                      <a:tailEnd type="none" w="sm" len="sm"/>
                    </a:lnT>
                    <a:lnB w="6350" cap="flat" cmpd="sng">
                      <a:solidFill>
                        <a:srgbClr val="AB88FF"/>
                      </a:solidFill>
                      <a:prstDash val="solid"/>
                      <a:round/>
                      <a:headEnd type="none" w="sm" len="sm"/>
                      <a:tailEnd type="none" w="sm" len="sm"/>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382" name="Shape 382"/>
        <p:cNvGrpSpPr/>
        <p:nvPr/>
      </p:nvGrpSpPr>
      <p:grpSpPr>
        <a:xfrm>
          <a:off x="0" y="0"/>
          <a:ext cx="0" cy="0"/>
          <a:chOff x="0" y="0"/>
          <a:chExt cx="0" cy="0"/>
        </a:xfrm>
      </p:grpSpPr>
      <p:sp>
        <p:nvSpPr>
          <p:cNvPr id="383" name="Google Shape;383;g3b05430cd3f_2_29"/>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panose="020B0604020202020204"/>
              <a:buNone/>
            </a:pPr>
            <a:r>
              <a:rPr lang="en-US"/>
              <a:t>Σκεφτείτε για μια στιγμή:</a:t>
            </a:r>
            <a:endParaRPr lang="en-US"/>
          </a:p>
        </p:txBody>
      </p:sp>
      <p:sp>
        <p:nvSpPr>
          <p:cNvPr id="384" name="Google Shape;384;g3b05430cd3f_2_29"/>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3000" i="1"/>
              <a:t>Ποια στοιχεία των μαθημάτων σας συμβάλλουν ήδη στην ευημερία των μαθητών;</a:t>
            </a:r>
            <a:endParaRPr sz="3000" i="1"/>
          </a:p>
          <a:p>
            <a:pPr marL="0" lvl="0" indent="0" algn="ctr" rtl="0">
              <a:lnSpc>
                <a:spcPct val="90000"/>
              </a:lnSpc>
              <a:spcBef>
                <a:spcPts val="0"/>
              </a:spcBef>
              <a:spcAft>
                <a:spcPts val="0"/>
              </a:spcAft>
              <a:buClr>
                <a:schemeClr val="dk1"/>
              </a:buClr>
              <a:buSzPts val="1800"/>
              <a:buNone/>
            </a:pPr>
            <a:endParaRPr sz="3000" i="1"/>
          </a:p>
          <a:p>
            <a:pPr marL="0" lvl="0" indent="0" algn="ctr" rtl="0">
              <a:lnSpc>
                <a:spcPct val="90000"/>
              </a:lnSpc>
              <a:spcBef>
                <a:spcPts val="0"/>
              </a:spcBef>
              <a:spcAft>
                <a:spcPts val="0"/>
              </a:spcAft>
              <a:buClr>
                <a:schemeClr val="dk1"/>
              </a:buClr>
              <a:buSzPts val="1800"/>
              <a:buNone/>
            </a:pPr>
            <a:r>
              <a:rPr lang="en-US" sz="3000" i="1"/>
              <a:t>Ποιο στοιχείο του μοντέλου PERMA πιστεύετε ότι είναι πιο εμφανές στην τρέχουσα διδακτική σας πρακτική;</a:t>
            </a:r>
            <a:endParaRPr sz="3000" i="1"/>
          </a:p>
          <a:p>
            <a:pPr marL="0" lvl="0" indent="0" algn="ctr" rtl="0">
              <a:lnSpc>
                <a:spcPct val="90000"/>
              </a:lnSpc>
              <a:spcBef>
                <a:spcPts val="0"/>
              </a:spcBef>
              <a:spcAft>
                <a:spcPts val="0"/>
              </a:spcAft>
              <a:buClr>
                <a:schemeClr val="dk1"/>
              </a:buClr>
              <a:buSzPts val="1800"/>
              <a:buNone/>
            </a:pPr>
            <a:endParaRPr sz="3000" i="1"/>
          </a:p>
        </p:txBody>
      </p:sp>
      <p:pic>
        <p:nvPicPr>
          <p:cNvPr id="385" name="Google Shape;385;g3b05430cd3f_2_29" title="images.jpg"/>
          <p:cNvPicPr preferRelativeResize="0"/>
          <p:nvPr/>
        </p:nvPicPr>
        <p:blipFill rotWithShape="1">
          <a:blip r:embed="rId1"/>
          <a:srcRect/>
          <a:stretch>
            <a:fillRect/>
          </a:stretch>
        </p:blipFill>
        <p:spPr>
          <a:xfrm>
            <a:off x="4857750" y="981471"/>
            <a:ext cx="2476500" cy="18478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390" name="Shape 390"/>
        <p:cNvGrpSpPr/>
        <p:nvPr/>
      </p:nvGrpSpPr>
      <p:grpSpPr>
        <a:xfrm>
          <a:off x="0" y="0"/>
          <a:ext cx="0" cy="0"/>
          <a:chOff x="0" y="0"/>
          <a:chExt cx="0" cy="0"/>
        </a:xfrm>
      </p:grpSpPr>
      <p:sp>
        <p:nvSpPr>
          <p:cNvPr id="391" name="Google Shape;391;g3b05430cd3f_2_1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2.2. Σχεδιασμός μαθημάτων με σκοπό</a:t>
            </a:r>
            <a:endParaRPr lang="en-US"/>
          </a:p>
        </p:txBody>
      </p:sp>
      <p:sp>
        <p:nvSpPr>
          <p:cNvPr id="392" name="Google Shape;392;g3b05430cd3f_2_15"/>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Σύνδεση του PERMA με παιδαγωγικές προσεγγίσεις - παραδείγματα σεναρίων</a:t>
            </a:r>
            <a:endParaRPr lang="en-US"/>
          </a:p>
        </p:txBody>
      </p:sp>
      <p:sp>
        <p:nvSpPr>
          <p:cNvPr id="393" name="Google Shape;393;g3b05430cd3f_2_15"/>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b="1">
                <a:solidFill>
                  <a:srgbClr val="000000"/>
                </a:solidFill>
              </a:rPr>
              <a:t>Σενάριο 1: Παιχνιδοποίηση για συμμετοχή και θετικά συναισθήματα</a:t>
            </a:r>
            <a:br>
              <a:rPr lang="en-US">
                <a:solidFill>
                  <a:srgbClr val="000000"/>
                </a:solidFill>
              </a:rPr>
            </a:br>
            <a:br>
              <a:rPr lang="en-US">
                <a:solidFill>
                  <a:srgbClr val="000000"/>
                </a:solidFill>
              </a:rPr>
            </a:br>
            <a:r>
              <a:rPr lang="en-US">
                <a:solidFill>
                  <a:srgbClr val="000000"/>
                </a:solidFill>
              </a:rPr>
              <a:t>Η Μαρία, καθηγήτρια αγγλικών, μετατρέπει την επανάληψη της γραμματικής σε διαγωνισμό στην τάξη. Χρησιμοποιεί </a:t>
            </a:r>
            <a:r>
              <a:rPr lang="en-US" b="1">
                <a:solidFill>
                  <a:srgbClr val="000000"/>
                </a:solidFill>
              </a:rPr>
              <a:t>το Kahoot! </a:t>
            </a:r>
            <a:r>
              <a:rPr lang="en-US">
                <a:solidFill>
                  <a:srgbClr val="000000"/>
                </a:solidFill>
              </a:rPr>
              <a:t>για να εξετάσει τους μαθητές της σε ομάδες, επιβραβεύοντας την ακρίβεια και την προσπάθεια και όχι την ταχύτητα. Οι μαθητές γελούν, φωνάζουν και γιορτάζουν μαζί τις μικρές νίκες. Μετά το παιχνίδι, η Μαρία κάνει μια σύντομη ανασκόπηση: </a:t>
            </a:r>
            <a:r>
              <a:rPr lang="en-US" i="1">
                <a:solidFill>
                  <a:srgbClr val="000000"/>
                </a:solidFill>
              </a:rPr>
              <a:t>«Πώς σας βοήθησε η ομαδική εργασία να παραμείνετε συγκεντρωμένοι;». </a:t>
            </a:r>
            <a:r>
              <a:rPr lang="en-US">
                <a:solidFill>
                  <a:srgbClr val="000000"/>
                </a:solidFill>
              </a:rPr>
              <a:t>Μέσα από αυτή τη δραστηριότητα, οι μαθητές βιώνουν </a:t>
            </a:r>
            <a:r>
              <a:rPr lang="en-US" b="1">
                <a:solidFill>
                  <a:srgbClr val="000000"/>
                </a:solidFill>
              </a:rPr>
              <a:t>θετικά συναισθήματα </a:t>
            </a:r>
            <a:r>
              <a:rPr lang="en-US">
                <a:solidFill>
                  <a:srgbClr val="000000"/>
                </a:solidFill>
              </a:rPr>
              <a:t>(διασκέδαση, σύνδεση) και </a:t>
            </a:r>
            <a:r>
              <a:rPr lang="en-US" b="1">
                <a:solidFill>
                  <a:srgbClr val="000000"/>
                </a:solidFill>
              </a:rPr>
              <a:t>συμμετοχή </a:t>
            </a:r>
            <a:r>
              <a:rPr lang="en-US">
                <a:solidFill>
                  <a:srgbClr val="000000"/>
                </a:solidFill>
              </a:rPr>
              <a:t>(συγκέντρωση μέσω του παιχνιδιού), ενώ παράλληλα ενισχύονται οι μαθησιακοί στόχοι.</a:t>
            </a:r>
            <a:br>
              <a:rPr lang="en-US">
                <a:solidFill>
                  <a:srgbClr val="000000"/>
                </a:solidFill>
              </a:rPr>
            </a:br>
            <a:endParaRPr>
              <a:solidFill>
                <a:srgbClr val="000000"/>
              </a:solidFill>
            </a:endParaRPr>
          </a:p>
          <a:p>
            <a:pPr marL="0" lvl="0" indent="0" algn="l" rtl="0">
              <a:lnSpc>
                <a:spcPct val="100000"/>
              </a:lnSpc>
              <a:spcBef>
                <a:spcPts val="0"/>
              </a:spcBef>
              <a:spcAft>
                <a:spcPts val="0"/>
              </a:spcAft>
              <a:buNone/>
            </a:pPr>
            <a:r>
              <a:rPr lang="en-US" b="1">
                <a:solidFill>
                  <a:srgbClr val="000000"/>
                </a:solidFill>
              </a:rPr>
              <a:t>Σενάριο 2: Μάθηση βασισμένη σε έργα για νόημα και επίτευγμα</a:t>
            </a:r>
            <a:br>
              <a:rPr lang="en-US">
                <a:solidFill>
                  <a:srgbClr val="000000"/>
                </a:solidFill>
              </a:rPr>
            </a:br>
            <a:br>
              <a:rPr lang="en-US">
                <a:solidFill>
                  <a:srgbClr val="000000"/>
                </a:solidFill>
              </a:rPr>
            </a:br>
            <a:r>
              <a:rPr lang="en-US">
                <a:solidFill>
                  <a:srgbClr val="000000"/>
                </a:solidFill>
              </a:rPr>
              <a:t>Ο Αντρέας, καθηγητής Φυσικών Επιστημών, καθοδηγεί τους μαθητές του στο σχεδιασμό </a:t>
            </a:r>
            <a:r>
              <a:rPr lang="en-US">
                <a:solidFill>
                  <a:srgbClr val="000000"/>
                </a:solidFill>
              </a:rPr>
              <a:t>αφισών</a:t>
            </a:r>
            <a:r>
              <a:rPr lang="en-US" b="1">
                <a:solidFill>
                  <a:srgbClr val="000000"/>
                </a:solidFill>
              </a:rPr>
              <a:t> Canva </a:t>
            </a:r>
            <a:r>
              <a:rPr lang="en-US">
                <a:solidFill>
                  <a:srgbClr val="000000"/>
                </a:solidFill>
              </a:rPr>
              <a:t>για την ευαισθητοποίηση σχετικά με την υπεύθυνη χρήση της ενέργειας. Δουλεύοντας σε ομάδες, ερευνούν τοπικά δεδομένα, σκέφτονται σλόγκαν και παρουσιάζουν τα ψηφιακά τους σχέδια στην κοινότητα μέσω της ιστοσελίδας του σχολείου. Το έργο ενθαρρύνει την αίσθηση του </a:t>
            </a:r>
            <a:r>
              <a:rPr lang="en-US" b="1">
                <a:solidFill>
                  <a:srgbClr val="000000"/>
                </a:solidFill>
              </a:rPr>
              <a:t>νοήματος </a:t>
            </a:r>
            <a:r>
              <a:rPr lang="en-US">
                <a:solidFill>
                  <a:srgbClr val="000000"/>
                </a:solidFill>
              </a:rPr>
              <a:t>(μάθηση συνδεδεμένη με τον πραγματικό κόσμο) και </a:t>
            </a:r>
            <a:r>
              <a:rPr lang="en-US" b="1">
                <a:solidFill>
                  <a:srgbClr val="000000"/>
                </a:solidFill>
              </a:rPr>
              <a:t>της επιτυχίας </a:t>
            </a:r>
            <a:r>
              <a:rPr lang="en-US">
                <a:solidFill>
                  <a:srgbClr val="000000"/>
                </a:solidFill>
              </a:rPr>
              <a:t>(βλέποντας το έργο τους να δημοσιεύεται και να εκτιμάται).</a:t>
            </a:r>
            <a:br>
              <a:rPr lang="en-US">
                <a:solidFill>
                  <a:srgbClr val="000000"/>
                </a:solidFill>
              </a:rPr>
            </a:br>
            <a:endParaRPr lang="en-US">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398" name="Shape 398"/>
        <p:cNvGrpSpPr/>
        <p:nvPr/>
      </p:nvGrpSpPr>
      <p:grpSpPr>
        <a:xfrm>
          <a:off x="0" y="0"/>
          <a:ext cx="0" cy="0"/>
          <a:chOff x="0" y="0"/>
          <a:chExt cx="0" cy="0"/>
        </a:xfrm>
      </p:grpSpPr>
      <p:sp>
        <p:nvSpPr>
          <p:cNvPr id="399" name="Google Shape;399;g3b05430cd3f_2_3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2.2. Σχεδιασμός μαθημάτων με σκοπό</a:t>
            </a:r>
            <a:endParaRPr lang="en-US"/>
          </a:p>
        </p:txBody>
      </p:sp>
      <p:sp>
        <p:nvSpPr>
          <p:cNvPr id="400" name="Google Shape;400;g3b05430cd3f_2_35"/>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Σύνδεση του PERMA με παιδαγωγικές προσεγγίσεις - παραδείγματα σεναρίων</a:t>
            </a:r>
            <a:endParaRPr lang="en-US"/>
          </a:p>
        </p:txBody>
      </p:sp>
      <p:sp>
        <p:nvSpPr>
          <p:cNvPr id="401" name="Google Shape;401;g3b05430cd3f_2_35"/>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solidFill>
                  <a:srgbClr val="000000"/>
                </a:solidFill>
              </a:rPr>
              <a:t>Σενάριο 3: Ψηφιακή αφήγηση για νόημα και σχέσεις</a:t>
            </a:r>
            <a:br>
              <a:rPr lang="en-US">
                <a:solidFill>
                  <a:srgbClr val="000000"/>
                </a:solidFill>
              </a:rPr>
            </a:br>
            <a:br>
              <a:rPr lang="en-US">
                <a:solidFill>
                  <a:srgbClr val="000000"/>
                </a:solidFill>
              </a:rPr>
            </a:br>
            <a:r>
              <a:rPr lang="en-US">
                <a:solidFill>
                  <a:srgbClr val="000000"/>
                </a:solidFill>
              </a:rPr>
              <a:t>Η Ελένη, καθηγήτρια ιστορίας, χρησιμοποιεί </a:t>
            </a:r>
            <a:r>
              <a:rPr lang="en-US" b="1">
                <a:solidFill>
                  <a:srgbClr val="000000"/>
                </a:solidFill>
              </a:rPr>
              <a:t>το StoryJumper </a:t>
            </a:r>
            <a:r>
              <a:rPr lang="en-US">
                <a:solidFill>
                  <a:srgbClr val="000000"/>
                </a:solidFill>
              </a:rPr>
              <a:t>για μια εργασία ψηφιακής αφήγησης. Οι μαθητές δημιουργούν σύντομα εικονογραφημένα ηλεκτρονικά βιβλία με τίτλο </a:t>
            </a:r>
            <a:r>
              <a:rPr lang="en-US" i="1">
                <a:solidFill>
                  <a:srgbClr val="000000"/>
                </a:solidFill>
              </a:rPr>
              <a:t>«Ιστορίες θάρρους»</a:t>
            </a:r>
            <a:r>
              <a:rPr lang="en-US">
                <a:solidFill>
                  <a:srgbClr val="000000"/>
                </a:solidFill>
              </a:rPr>
              <a:t>, συνδέοντας ιστορικά γεγονότα με σύγχρονα παραδείγματα γενναιότητας.  Σε μικρές ομάδες, μοιράζονται τις ιστορίες τους, συζητούν τι τους ενέπνευσε και ανταλλάσσουν ευγενικά σχόλια. Αυτή η προσέγγιση ενισχύει </a:t>
            </a:r>
            <a:r>
              <a:rPr lang="en-US" b="1">
                <a:solidFill>
                  <a:srgbClr val="000000"/>
                </a:solidFill>
              </a:rPr>
              <a:t>το νόημα </a:t>
            </a:r>
            <a:r>
              <a:rPr lang="en-US">
                <a:solidFill>
                  <a:srgbClr val="000000"/>
                </a:solidFill>
              </a:rPr>
              <a:t>(συνδέοντας προσωπικές και ιστορικές αφηγήσεις) και </a:t>
            </a:r>
            <a:r>
              <a:rPr lang="en-US" b="1">
                <a:solidFill>
                  <a:srgbClr val="000000"/>
                </a:solidFill>
              </a:rPr>
              <a:t>τις σχέσεις </a:t>
            </a:r>
            <a:r>
              <a:rPr lang="en-US">
                <a:solidFill>
                  <a:srgbClr val="000000"/>
                </a:solidFill>
              </a:rPr>
              <a:t>(ενσυναίσθηση, εκτίμηση των συμμαθητών).</a:t>
            </a:r>
            <a:br>
              <a:rPr lang="en-US">
                <a:solidFill>
                  <a:srgbClr val="000000"/>
                </a:solidFill>
              </a:rPr>
            </a:br>
            <a:endParaRPr>
              <a:solidFill>
                <a:srgbClr val="000000"/>
              </a:solidFill>
            </a:endParaRPr>
          </a:p>
          <a:p>
            <a:pPr marL="0" lvl="0" indent="0" algn="l" rtl="0">
              <a:lnSpc>
                <a:spcPct val="100000"/>
              </a:lnSpc>
              <a:spcBef>
                <a:spcPts val="0"/>
              </a:spcBef>
              <a:spcAft>
                <a:spcPts val="0"/>
              </a:spcAft>
              <a:buNone/>
            </a:pPr>
            <a:r>
              <a:rPr lang="en-US" b="1">
                <a:solidFill>
                  <a:srgbClr val="000000"/>
                </a:solidFill>
              </a:rPr>
              <a:t>Σενάριο 4: Συνεργατική μάθηση για σχέσεις και συμμετοχή</a:t>
            </a:r>
            <a:br>
              <a:rPr lang="en-US">
                <a:solidFill>
                  <a:srgbClr val="000000"/>
                </a:solidFill>
              </a:rPr>
            </a:br>
            <a:br>
              <a:rPr lang="en-US">
                <a:solidFill>
                  <a:srgbClr val="000000"/>
                </a:solidFill>
              </a:rPr>
            </a:br>
            <a:r>
              <a:rPr lang="en-US">
                <a:solidFill>
                  <a:srgbClr val="000000"/>
                </a:solidFill>
              </a:rPr>
              <a:t>Ο Δημήτρης, δάσκαλος δημοτικού, παρουσιάζει ένα ομαδικό ερευνητικό έργο χρησιμοποιώντας </a:t>
            </a:r>
            <a:r>
              <a:rPr lang="en-US" b="1">
                <a:solidFill>
                  <a:srgbClr val="000000"/>
                </a:solidFill>
              </a:rPr>
              <a:t>το Padlet</a:t>
            </a:r>
            <a:r>
              <a:rPr lang="en-US">
                <a:solidFill>
                  <a:srgbClr val="000000"/>
                </a:solidFill>
              </a:rPr>
              <a:t>. Κάθε ομάδα διερευνά ένα θέμα σχετικά με την ασφάλεια στο διαδίκτυο και δημοσιεύει τα ευρήματά της σε έναν κοινό πίνακα Padlet. Οι μαθητές σχολιάζουν με σεβασμό τις αναρτήσεις των άλλων, ασκώντας την ψηφιακή ιθαγένεια. Η δραστηριότητα χτίζει </a:t>
            </a:r>
            <a:r>
              <a:rPr lang="en-US" b="1">
                <a:solidFill>
                  <a:srgbClr val="000000"/>
                </a:solidFill>
              </a:rPr>
              <a:t>σχέσεις </a:t>
            </a:r>
            <a:r>
              <a:rPr lang="en-US">
                <a:solidFill>
                  <a:srgbClr val="000000"/>
                </a:solidFill>
              </a:rPr>
              <a:t>(εμπιστοσύνη και ένταξη) και </a:t>
            </a:r>
            <a:r>
              <a:rPr lang="en-US" b="1">
                <a:solidFill>
                  <a:srgbClr val="000000"/>
                </a:solidFill>
              </a:rPr>
              <a:t>συμμετοχή </a:t>
            </a:r>
            <a:r>
              <a:rPr lang="en-US">
                <a:solidFill>
                  <a:srgbClr val="000000"/>
                </a:solidFill>
              </a:rPr>
              <a:t>(ενεργή συμβολή και κοινή ιδιοκτησία).</a:t>
            </a:r>
            <a:br>
              <a:rPr lang="en-US">
                <a:solidFill>
                  <a:srgbClr val="000000"/>
                </a:solidFill>
              </a:rPr>
            </a:br>
            <a:endParaRPr b="1">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406" name="Shape 406"/>
        <p:cNvGrpSpPr/>
        <p:nvPr/>
      </p:nvGrpSpPr>
      <p:grpSpPr>
        <a:xfrm>
          <a:off x="0" y="0"/>
          <a:ext cx="0" cy="0"/>
          <a:chOff x="0" y="0"/>
          <a:chExt cx="0" cy="0"/>
        </a:xfrm>
      </p:grpSpPr>
      <p:sp>
        <p:nvSpPr>
          <p:cNvPr id="407" name="Google Shape;407;g3b05430cd3f_2_42"/>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2.2. Σχεδιασμός μαθημάτων με σκοπό</a:t>
            </a:r>
            <a:endParaRPr lang="en-US"/>
          </a:p>
        </p:txBody>
      </p:sp>
      <p:sp>
        <p:nvSpPr>
          <p:cNvPr id="408" name="Google Shape;408;g3b05430cd3f_2_42"/>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Σύνδεση του PERMA με παιδαγωγικές προσεγγίσεις - παραδείγματα σεναρίων</a:t>
            </a:r>
            <a:endParaRPr lang="en-US"/>
          </a:p>
        </p:txBody>
      </p:sp>
      <p:sp>
        <p:nvSpPr>
          <p:cNvPr id="409" name="Google Shape;409;g3b05430cd3f_2_42"/>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solidFill>
                  <a:srgbClr val="000000"/>
                </a:solidFill>
              </a:rPr>
              <a:t>Σενάριο 5: Ενσυνειδητότητα και αναστοχασμός για θετικά συναισθήματα και ισορροπία</a:t>
            </a:r>
            <a:br>
              <a:rPr lang="en-US">
                <a:solidFill>
                  <a:srgbClr val="000000"/>
                </a:solidFill>
              </a:rPr>
            </a:br>
            <a:br>
              <a:rPr lang="en-US">
                <a:solidFill>
                  <a:srgbClr val="000000"/>
                </a:solidFill>
              </a:rPr>
            </a:br>
            <a:r>
              <a:rPr lang="en-US">
                <a:solidFill>
                  <a:srgbClr val="000000"/>
                </a:solidFill>
              </a:rPr>
              <a:t>Η Σοφία, καθηγήτρια πληροφορικής, ξεκινά κάθε μάθημα με ένα λεπτό «check-in» χρησιμοποιώντας </a:t>
            </a:r>
            <a:r>
              <a:rPr lang="en-US" b="1">
                <a:solidFill>
                  <a:srgbClr val="000000"/>
                </a:solidFill>
              </a:rPr>
              <a:t>το Mentimeter</a:t>
            </a:r>
            <a:r>
              <a:rPr lang="en-US">
                <a:solidFill>
                  <a:srgbClr val="000000"/>
                </a:solidFill>
              </a:rPr>
              <a:t>. Οι μαθητές επιλέγουν ένα emoji ή μια φράση που περιγράφει την τρέχουσα διάθεσή τους και αναστοχάζονται σχετικά με το τι τους βοηθά να συγκεντρωθούν κατά τη διάρκεια του μαθήματος. Αυτή η γρήγορη πρακτική ενισχύει την συναισθηματική ευαισθητοποίηση και υπογραμμίζει τη σημασία της ευημερίας. Καλλιεργεί </a:t>
            </a:r>
            <a:r>
              <a:rPr lang="en-US" b="1">
                <a:solidFill>
                  <a:srgbClr val="000000"/>
                </a:solidFill>
              </a:rPr>
              <a:t>θετικά συναισθήματα </a:t>
            </a:r>
            <a:r>
              <a:rPr lang="en-US">
                <a:solidFill>
                  <a:srgbClr val="000000"/>
                </a:solidFill>
              </a:rPr>
              <a:t>και υποστηρίζει </a:t>
            </a:r>
            <a:r>
              <a:rPr lang="en-US" b="1">
                <a:solidFill>
                  <a:srgbClr val="000000"/>
                </a:solidFill>
              </a:rPr>
              <a:t>την εμπλοκή </a:t>
            </a:r>
            <a:r>
              <a:rPr lang="en-US">
                <a:solidFill>
                  <a:srgbClr val="000000"/>
                </a:solidFill>
              </a:rPr>
              <a:t>των μαθητών, βοηθώντας τους να διαχειρίζονται σκόπιμα την προσοχή τους.</a:t>
            </a:r>
            <a:endParaRPr>
              <a:solidFill>
                <a:srgbClr val="000000"/>
              </a:solidFill>
            </a:endParaRPr>
          </a:p>
          <a:p>
            <a:pPr marL="0" lvl="0" indent="0" algn="l" rtl="0">
              <a:lnSpc>
                <a:spcPct val="100000"/>
              </a:lnSpc>
              <a:spcBef>
                <a:spcPts val="0"/>
              </a:spcBef>
              <a:spcAft>
                <a:spcPts val="0"/>
              </a:spcAft>
              <a:buNone/>
            </a:pPr>
            <a:endParaRPr b="1">
              <a:solidFill>
                <a:srgbClr val="000000"/>
              </a:solidFill>
            </a:endParaRPr>
          </a:p>
          <a:p>
            <a:pPr marL="0" lvl="0" indent="0" algn="l" rtl="0">
              <a:lnSpc>
                <a:spcPct val="100000"/>
              </a:lnSpc>
              <a:spcBef>
                <a:spcPts val="200"/>
              </a:spcBef>
              <a:spcAft>
                <a:spcPts val="0"/>
              </a:spcAft>
              <a:buNone/>
            </a:pPr>
            <a:r>
              <a:rPr lang="en-US" b="1">
                <a:solidFill>
                  <a:srgbClr val="000000"/>
                </a:solidFill>
              </a:rPr>
              <a:t>Σενάριο 6: Παρακολούθηση στόχων για την επίτευξη</a:t>
            </a:r>
            <a:br>
              <a:rPr lang="en-US" b="1">
                <a:solidFill>
                  <a:srgbClr val="000000"/>
                </a:solidFill>
              </a:rPr>
            </a:br>
            <a:br>
              <a:rPr lang="en-US" b="1">
                <a:solidFill>
                  <a:srgbClr val="000000"/>
                </a:solidFill>
              </a:rPr>
            </a:br>
            <a:r>
              <a:rPr lang="en-US">
                <a:solidFill>
                  <a:srgbClr val="000000"/>
                </a:solidFill>
              </a:rPr>
              <a:t>Πριν ξεκινήσει ένα δημιουργικό πρόγραμμα γραφής διάρκειας ενός μήνα, ο Χρήστος παρουσιάζει </a:t>
            </a:r>
            <a:r>
              <a:rPr lang="en-US" b="1">
                <a:solidFill>
                  <a:srgbClr val="000000"/>
                </a:solidFill>
              </a:rPr>
              <a:t>το Trello </a:t>
            </a:r>
            <a:r>
              <a:rPr lang="en-US">
                <a:solidFill>
                  <a:srgbClr val="000000"/>
                </a:solidFill>
              </a:rPr>
              <a:t>ως πίνακα εργασιών. Οι μαθητές χωρίζουν τους στόχους τους σε μικρότερα ορόσημα —σχεδιασμός, σύνταξη, αναθεώρηση, δημοσίευση— και μετακινούν τις κάρτες τους καθώς προχωρούν</a:t>
            </a:r>
            <a:r>
              <a:rPr lang="en-US">
                <a:solidFill>
                  <a:srgbClr val="000000"/>
                </a:solidFill>
              </a:rPr>
              <a:t>.</a:t>
            </a:r>
            <a:r>
              <a:rPr lang="en-US">
                <a:solidFill>
                  <a:srgbClr val="000000"/>
                </a:solidFill>
              </a:rPr>
              <a:t> Αυτό το απλό σύστημα οπτικοποιεί την επιτυχία, βοηθώντας τους μαθητές να γιορτάζουν κάθε επίτευγμα και να παραμένουν παρακινημένοι. Η έμφαση εδώ δίνεται στην </a:t>
            </a:r>
            <a:r>
              <a:rPr lang="en-US" b="1">
                <a:solidFill>
                  <a:srgbClr val="000000"/>
                </a:solidFill>
              </a:rPr>
              <a:t>επίτευξη </a:t>
            </a:r>
            <a:r>
              <a:rPr lang="en-US">
                <a:solidFill>
                  <a:srgbClr val="000000"/>
                </a:solidFill>
              </a:rPr>
              <a:t>και την αυτοαποτελεσματικότητα, ζωτικές πτυχές της ψηφιακής ευημερίας.</a:t>
            </a:r>
            <a:endParaRPr b="1">
              <a:solidFill>
                <a:srgbClr val="000000"/>
              </a:solidFill>
            </a:endParaRPr>
          </a:p>
          <a:p>
            <a:pPr marL="0" lvl="0" indent="0" algn="l" rtl="0">
              <a:lnSpc>
                <a:spcPct val="100000"/>
              </a:lnSpc>
              <a:spcBef>
                <a:spcPts val="200"/>
              </a:spcBef>
              <a:spcAft>
                <a:spcPts val="0"/>
              </a:spcAft>
              <a:buNone/>
            </a:pPr>
            <a:endParaRPr b="1">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413" name="Shape 413"/>
        <p:cNvGrpSpPr/>
        <p:nvPr/>
      </p:nvGrpSpPr>
      <p:grpSpPr>
        <a:xfrm>
          <a:off x="0" y="0"/>
          <a:ext cx="0" cy="0"/>
          <a:chOff x="0" y="0"/>
          <a:chExt cx="0" cy="0"/>
        </a:xfrm>
      </p:grpSpPr>
      <p:sp>
        <p:nvSpPr>
          <p:cNvPr id="414" name="Google Shape;414;g3b05430cd3f_2_49"/>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panose="020B0604020202020204"/>
              <a:buNone/>
            </a:pPr>
            <a:r>
              <a:rPr lang="en-US"/>
              <a:t>Σκεφτείτε για μια στιγμή:</a:t>
            </a:r>
            <a:endParaRPr lang="en-US"/>
          </a:p>
        </p:txBody>
      </p:sp>
      <p:sp>
        <p:nvSpPr>
          <p:cNvPr id="415" name="Google Shape;415;g3b05430cd3f_2_49"/>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3000" i="1"/>
              <a:t>Ποιο από αυτά τα σενάρια στην τάξη μοιάζει περισσότερο με την τρέχουσα διδακτική σας πρακτική και γιατί πιστεύετε ότι αυτό το συγκεκριμένο στοιχείο της μόνιμης μάθησης εμφανίζεται φυσικά πιο συχνά στα μαθήματά σας;</a:t>
            </a:r>
            <a:endParaRPr sz="3000" i="1"/>
          </a:p>
          <a:p>
            <a:pPr marL="0" lvl="0" indent="0" algn="ctr" rtl="0">
              <a:lnSpc>
                <a:spcPct val="90000"/>
              </a:lnSpc>
              <a:spcBef>
                <a:spcPts val="0"/>
              </a:spcBef>
              <a:spcAft>
                <a:spcPts val="0"/>
              </a:spcAft>
              <a:buClr>
                <a:schemeClr val="dk1"/>
              </a:buClr>
              <a:buSzPts val="1800"/>
              <a:buNone/>
            </a:pPr>
            <a:endParaRPr sz="3000" i="1"/>
          </a:p>
        </p:txBody>
      </p:sp>
      <p:pic>
        <p:nvPicPr>
          <p:cNvPr id="416" name="Google Shape;416;g3b05430cd3f_2_49" title="images.jpg"/>
          <p:cNvPicPr preferRelativeResize="0"/>
          <p:nvPr/>
        </p:nvPicPr>
        <p:blipFill rotWithShape="1">
          <a:blip r:embed="rId1"/>
          <a:srcRect/>
          <a:stretch>
            <a:fillRect/>
          </a:stretch>
        </p:blipFill>
        <p:spPr>
          <a:xfrm>
            <a:off x="4857750" y="981471"/>
            <a:ext cx="2476500" cy="18478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421" name="Shape 421"/>
        <p:cNvGrpSpPr/>
        <p:nvPr/>
      </p:nvGrpSpPr>
      <p:grpSpPr>
        <a:xfrm>
          <a:off x="0" y="0"/>
          <a:ext cx="0" cy="0"/>
          <a:chOff x="0" y="0"/>
          <a:chExt cx="0" cy="0"/>
        </a:xfrm>
      </p:grpSpPr>
      <p:sp>
        <p:nvSpPr>
          <p:cNvPr id="422" name="Google Shape;422;g3b05430cd3f_2_5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2.3. Σχεδιάζοντας το δικό σας μάθημα PERMA-Digital</a:t>
            </a:r>
            <a:endParaRPr lang="en-US"/>
          </a:p>
        </p:txBody>
      </p:sp>
      <p:sp>
        <p:nvSpPr>
          <p:cNvPr id="423" name="Google Shape;423;g3b05430cd3f_2_55"/>
          <p:cNvSpPr txBox="1"/>
          <p:nvPr>
            <p:ph type="body" idx="1"/>
          </p:nvPr>
        </p:nvSpPr>
        <p:spPr>
          <a:xfrm>
            <a:off x="97975" y="1462675"/>
            <a:ext cx="11812200" cy="5313600"/>
          </a:xfrm>
          <a:prstGeom prst="rect">
            <a:avLst/>
          </a:prstGeom>
        </p:spPr>
        <p:txBody>
          <a:bodyPr spcFirstLastPara="1" wrap="square" lIns="91425" tIns="45700" rIns="91425" bIns="45700" anchor="t" anchorCtr="0">
            <a:noAutofit/>
          </a:bodyPr>
          <a:lstStyle/>
          <a:p>
            <a:pPr marL="0" lvl="0" indent="0" algn="l" rtl="0">
              <a:lnSpc>
                <a:spcPct val="150000"/>
              </a:lnSpc>
              <a:spcBef>
                <a:spcPts val="1200"/>
              </a:spcBef>
              <a:spcAft>
                <a:spcPts val="0"/>
              </a:spcAft>
              <a:buNone/>
            </a:pPr>
            <a:r>
              <a:rPr lang="en-US" sz="2000" b="1">
                <a:solidFill>
                  <a:srgbClr val="000000"/>
                </a:solidFill>
              </a:rPr>
              <a:t>Σκοπός</a:t>
            </a:r>
            <a:endParaRPr sz="2000">
              <a:solidFill>
                <a:srgbClr val="000000"/>
              </a:solidFill>
            </a:endParaRPr>
          </a:p>
          <a:p>
            <a:pPr marL="0" lvl="0" indent="0" algn="l" rtl="0">
              <a:lnSpc>
                <a:spcPct val="150000"/>
              </a:lnSpc>
              <a:spcBef>
                <a:spcPts val="1200"/>
              </a:spcBef>
              <a:spcAft>
                <a:spcPts val="0"/>
              </a:spcAft>
              <a:buNone/>
            </a:pPr>
            <a:r>
              <a:rPr lang="en-US" sz="2000">
                <a:solidFill>
                  <a:srgbClr val="000000"/>
                </a:solidFill>
              </a:rPr>
              <a:t>Αυτή η δραστηριότητα σας βοηθά να εξερευνήσετε πώς τα τρία παραδείγματα μαθημάτων ζωντανεύουν το πλαίσιο perma-digital μέσω αυθεντικών, συναισθηματικών και συνεργατικών πρακτικών στην τάξη. Μέσω της ανάλυσης ενός παραδείγματος σχεδίου μαθήματος, προσδιορίστε τα στοιχεία ευεξίας και παιδαγωγικής και μοιραστείτε ιδέες για την προσαρμογή τους στη δική σας διδασκαλία.</a:t>
            </a:r>
            <a:endParaRPr sz="2000">
              <a:solidFill>
                <a:srgbClr val="000000"/>
              </a:solidFill>
            </a:endParaRPr>
          </a:p>
          <a:p>
            <a:pPr marL="0" lvl="0" indent="0" algn="l" rtl="0">
              <a:lnSpc>
                <a:spcPct val="150000"/>
              </a:lnSpc>
              <a:spcBef>
                <a:spcPts val="1200"/>
              </a:spcBef>
              <a:spcAft>
                <a:spcPts val="0"/>
              </a:spcAft>
              <a:buNone/>
            </a:pPr>
            <a:endParaRPr sz="2000">
              <a:solidFill>
                <a:srgbClr val="000000"/>
              </a:solidFill>
            </a:endParaRPr>
          </a:p>
          <a:p>
            <a:pPr marL="457200" lvl="0" indent="-355600" algn="l" rtl="0">
              <a:lnSpc>
                <a:spcPct val="150000"/>
              </a:lnSpc>
              <a:spcBef>
                <a:spcPts val="1200"/>
              </a:spcBef>
              <a:spcAft>
                <a:spcPts val="0"/>
              </a:spcAft>
              <a:buClr>
                <a:srgbClr val="000000"/>
              </a:buClr>
              <a:buSzPts val="2000"/>
              <a:buAutoNum type="arabicPeriod"/>
            </a:pPr>
            <a:r>
              <a:rPr lang="en-US" sz="2000">
                <a:solidFill>
                  <a:srgbClr val="000000"/>
                </a:solidFill>
              </a:rPr>
              <a:t>Χωριστείτε σε τρεις ομάδες</a:t>
            </a:r>
            <a:endParaRPr sz="2000">
              <a:solidFill>
                <a:srgbClr val="000000"/>
              </a:solidFill>
            </a:endParaRPr>
          </a:p>
          <a:p>
            <a:pPr marL="457200" lvl="0" indent="-355600" algn="l" rtl="0">
              <a:lnSpc>
                <a:spcPct val="150000"/>
              </a:lnSpc>
              <a:spcBef>
                <a:spcPts val="0"/>
              </a:spcBef>
              <a:spcAft>
                <a:spcPts val="0"/>
              </a:spcAft>
              <a:buClr>
                <a:srgbClr val="000000"/>
              </a:buClr>
              <a:buSzPts val="2000"/>
              <a:buAutoNum type="arabicPeriod"/>
            </a:pPr>
            <a:r>
              <a:rPr lang="en-US" sz="2000">
                <a:solidFill>
                  <a:srgbClr val="000000"/>
                </a:solidFill>
              </a:rPr>
              <a:t>Οι ομάδες διαβάζουν το σχέδιο μαθήματος που τους έχει ανατεθεί και το συζητούν μαζί. Εστιάστε στο </a:t>
            </a:r>
            <a:r>
              <a:rPr lang="en-US" sz="2000" i="1">
                <a:solidFill>
                  <a:srgbClr val="000000"/>
                </a:solidFill>
              </a:rPr>
              <a:t>γιατί </a:t>
            </a:r>
            <a:r>
              <a:rPr lang="en-US" sz="2000">
                <a:solidFill>
                  <a:srgbClr val="000000"/>
                </a:solidFill>
              </a:rPr>
              <a:t>οι σχεδιαστικές επιλογές έχουν σημασία, όχι μόνο στο τι συμβαίνει στο μάθημα.</a:t>
            </a:r>
            <a:endParaRPr sz="2000">
              <a:solidFill>
                <a:srgbClr val="000000"/>
              </a:solidFill>
            </a:endParaRPr>
          </a:p>
          <a:p>
            <a:pPr marL="457200" lvl="0" indent="-355600" algn="l" rtl="0">
              <a:lnSpc>
                <a:spcPct val="150000"/>
              </a:lnSpc>
              <a:spcBef>
                <a:spcPts val="0"/>
              </a:spcBef>
              <a:spcAft>
                <a:spcPts val="0"/>
              </a:spcAft>
              <a:buClr>
                <a:srgbClr val="000000"/>
              </a:buClr>
              <a:buSzPts val="2000"/>
              <a:buAutoNum type="arabicPeriod"/>
            </a:pPr>
            <a:r>
              <a:rPr lang="en-US" sz="2000">
                <a:solidFill>
                  <a:srgbClr val="000000"/>
                </a:solidFill>
              </a:rPr>
              <a:t>Καταγράψτε τις ιδέες σας σε ένα χαρτί ή σε μια κοινή στήλη Padlet.</a:t>
            </a:r>
            <a:endParaRPr sz="2000">
              <a:solidFill>
                <a:srgbClr val="000000"/>
              </a:solidFill>
            </a:endParaRPr>
          </a:p>
          <a:p>
            <a:pPr marL="457200" lvl="0" indent="-342900" algn="l" rtl="0">
              <a:lnSpc>
                <a:spcPct val="100000"/>
              </a:lnSpc>
              <a:spcBef>
                <a:spcPts val="1200"/>
              </a:spcBef>
              <a:spcAft>
                <a:spcPts val="0"/>
              </a:spcAft>
              <a:buSzPts val="1800"/>
              <a:buAutoNum type="arabicPeriod"/>
            </a:pPr>
          </a:p>
          <a:p>
            <a:pPr marL="0" lvl="0" indent="0" algn="l" rtl="0">
              <a:spcBef>
                <a:spcPts val="1200"/>
              </a:spcBef>
              <a:spcAft>
                <a:spcPts val="0"/>
              </a:spcAft>
              <a:buNone/>
            </a:p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4" name="Shape 84"/>
        <p:cNvGrpSpPr/>
        <p:nvPr/>
      </p:nvGrpSpPr>
      <p:grpSpPr>
        <a:xfrm>
          <a:off x="0" y="0"/>
          <a:ext cx="0" cy="0"/>
          <a:chOff x="0" y="0"/>
          <a:chExt cx="0" cy="0"/>
        </a:xfrm>
      </p:grpSpPr>
      <p:sp>
        <p:nvSpPr>
          <p:cNvPr id="85" name="Google Shape;85;p4"/>
          <p:cNvSpPr txBox="1"/>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panose="020B0604020202020204"/>
              <a:buNone/>
            </a:pPr>
            <a:r>
              <a:rPr lang="en-US"/>
              <a:t>Μαθησιακοί στόχοι</a:t>
            </a:r>
            <a:endParaRPr lang="en-US"/>
          </a:p>
        </p:txBody>
      </p:sp>
      <p:sp>
        <p:nvSpPr>
          <p:cNvPr id="86" name="Google Shape;86;p4"/>
          <p:cNvSpPr txBox="1"/>
          <p:nvPr>
            <p:ph type="body" idx="2"/>
          </p:nvPr>
        </p:nvSpPr>
        <p:spPr>
          <a:xfrm>
            <a:off x="97975" y="1055426"/>
            <a:ext cx="11944500" cy="569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700" b="1" u="sng">
                <a:solidFill>
                  <a:srgbClr val="000000"/>
                </a:solidFill>
              </a:rPr>
              <a:t>Ενότητα 3.1: Παιδαγωγικές προσεγγίσεις και ψηφιακά εργαλεία για την ενσωμάτωση της ψηφιακής ευημερίας στην τάξη. </a:t>
            </a:r>
            <a:endParaRPr sz="1700" b="1" u="sng">
              <a:solidFill>
                <a:srgbClr val="000000"/>
              </a:solidFill>
            </a:endParaRPr>
          </a:p>
          <a:p>
            <a:pPr marL="0" lvl="0" indent="0" algn="l" rtl="0">
              <a:lnSpc>
                <a:spcPct val="100000"/>
              </a:lnSpc>
              <a:spcBef>
                <a:spcPts val="0"/>
              </a:spcBef>
              <a:spcAft>
                <a:spcPts val="0"/>
              </a:spcAft>
              <a:buSzPts val="1800"/>
              <a:buNone/>
            </a:pPr>
            <a:endParaRPr sz="1700" b="1" u="sng">
              <a:solidFill>
                <a:srgbClr val="000000"/>
              </a:solidFill>
            </a:endParaRPr>
          </a:p>
          <a:p>
            <a:pPr marL="457200" lvl="0" indent="-323850" algn="l" rtl="0">
              <a:lnSpc>
                <a:spcPct val="100000"/>
              </a:lnSpc>
              <a:spcBef>
                <a:spcPts val="0"/>
              </a:spcBef>
              <a:spcAft>
                <a:spcPts val="0"/>
              </a:spcAft>
              <a:buClr>
                <a:srgbClr val="000000"/>
              </a:buClr>
              <a:buSzPts val="1500"/>
              <a:buFont typeface="Arial" panose="020B0604020202020204"/>
              <a:buChar char="●"/>
            </a:pPr>
            <a:r>
              <a:rPr lang="en-US" sz="1500">
                <a:solidFill>
                  <a:srgbClr val="000000"/>
                </a:solidFill>
              </a:rPr>
              <a:t>Προσδιορίστε παιδαγωγικές προσεγγίσεις και επιλέξτε μεθόδους που ενσωματώνουν τις αρχές του ψηφιακού πλαισίου PERMA και προάγουν την ψηφιακή ευημερία. </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Arial" panose="020B0604020202020204"/>
              <a:buChar char="●"/>
            </a:pPr>
            <a:r>
              <a:rPr lang="en-US" sz="1500">
                <a:solidFill>
                  <a:srgbClr val="000000"/>
                </a:solidFill>
              </a:rPr>
              <a:t>Προσδιορισμός κατάλληλων πλατφορμών, εργαλείων και διαδικτυακών συσκευών που μπορούν να χρησιμοποιηθούν για την προώθηση της ψηφιακής ευημερίας των μαθητών.</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Arial" panose="020B0604020202020204"/>
              <a:buChar char="●"/>
            </a:pPr>
            <a:r>
              <a:rPr lang="en-US" sz="1500">
                <a:solidFill>
                  <a:srgbClr val="000000"/>
                </a:solidFill>
              </a:rPr>
              <a:t>Αξιολογήστε τα ψηφιακά εργαλεία για την εμπλοκή, την συναισθηματική ασφάλεια και την υποστήριξη της υγιούς χρήσης, προκειμένου να επιλέξετε εκείνα που προωθούν τους μαθησιακούς στόχους που ευθυγραμμίζονται με το PERMA-digital.</a:t>
            </a:r>
            <a:endParaRPr sz="1500">
              <a:solidFill>
                <a:srgbClr val="000000"/>
              </a:solidFill>
            </a:endParaRPr>
          </a:p>
          <a:p>
            <a:pPr marL="0" lvl="0" indent="0" algn="l" rtl="0">
              <a:lnSpc>
                <a:spcPct val="100000"/>
              </a:lnSpc>
              <a:spcBef>
                <a:spcPts val="0"/>
              </a:spcBef>
              <a:spcAft>
                <a:spcPts val="0"/>
              </a:spcAft>
              <a:buSzPts val="1800"/>
              <a:buNone/>
            </a:pPr>
            <a:endParaRPr sz="1500">
              <a:solidFill>
                <a:srgbClr val="000000"/>
              </a:solidFill>
            </a:endParaRPr>
          </a:p>
          <a:p>
            <a:pPr marL="0" lvl="0" indent="0" algn="l" rtl="0">
              <a:lnSpc>
                <a:spcPct val="100000"/>
              </a:lnSpc>
              <a:spcBef>
                <a:spcPts val="0"/>
              </a:spcBef>
              <a:spcAft>
                <a:spcPts val="0"/>
              </a:spcAft>
              <a:buSzPts val="1800"/>
              <a:buNone/>
            </a:pPr>
            <a:r>
              <a:rPr lang="en-US" sz="1700" b="1" u="sng">
                <a:solidFill>
                  <a:srgbClr val="000000"/>
                </a:solidFill>
              </a:rPr>
              <a:t>Ενότητα 3.2 Σχεδιασμός ουσιαστικών δραστηριοτήτων στην τάξη με το PERMA-Digital</a:t>
            </a:r>
            <a:endParaRPr sz="1700" b="1" u="sng">
              <a:solidFill>
                <a:srgbClr val="000000"/>
              </a:solidFill>
            </a:endParaRPr>
          </a:p>
          <a:p>
            <a:pPr marL="0" lvl="0" indent="0" algn="l" rtl="0">
              <a:lnSpc>
                <a:spcPct val="100000"/>
              </a:lnSpc>
              <a:spcBef>
                <a:spcPts val="0"/>
              </a:spcBef>
              <a:spcAft>
                <a:spcPts val="0"/>
              </a:spcAft>
              <a:buSzPts val="1800"/>
              <a:buNone/>
            </a:pPr>
            <a:endParaRPr sz="1700" b="1" u="sng">
              <a:solidFill>
                <a:srgbClr val="000000"/>
              </a:solidFill>
            </a:endParaRPr>
          </a:p>
          <a:p>
            <a:pPr marL="457200" lvl="0" indent="-323850" algn="l" rtl="0">
              <a:lnSpc>
                <a:spcPct val="100000"/>
              </a:lnSpc>
              <a:spcBef>
                <a:spcPts val="0"/>
              </a:spcBef>
              <a:spcAft>
                <a:spcPts val="0"/>
              </a:spcAft>
              <a:buClr>
                <a:srgbClr val="000000"/>
              </a:buClr>
              <a:buSzPts val="1500"/>
              <a:buFont typeface="Arial" panose="020B0604020202020204"/>
              <a:buChar char="●"/>
            </a:pPr>
            <a:r>
              <a:rPr lang="en-US" sz="1500">
                <a:solidFill>
                  <a:srgbClr val="000000"/>
                </a:solidFill>
              </a:rPr>
              <a:t>Δημιουργήστε σχέδια μαθήματος που ενσωματώνουν τις αρχές του PERMA-Digital για τους μαθητές, με βάση το εθνικό πρόγραμμα σπουδών.</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Arial" panose="020B0604020202020204"/>
              <a:buChar char="●"/>
            </a:pPr>
            <a:r>
              <a:rPr lang="en-US" sz="1500">
                <a:solidFill>
                  <a:srgbClr val="000000"/>
                </a:solidFill>
              </a:rPr>
              <a:t>Σχεδιάστε δραστηριότητες στην τάξη που χρησιμοποιούν παιδαγωγικές προσεγγίσεις και ψηφιακά εργαλεία (Ενότητα 3.1) για να καλλιεργήσετε ένα περιβάλλον και μια κουλτούρα στην τάξη που προάγουν την ψηφιακή ευημερία. </a:t>
            </a:r>
            <a:endParaRPr sz="1500">
              <a:solidFill>
                <a:srgbClr val="000000"/>
              </a:solidFill>
            </a:endParaRPr>
          </a:p>
          <a:p>
            <a:pPr marL="0" lvl="0" indent="0" algn="l" rtl="0">
              <a:lnSpc>
                <a:spcPct val="100000"/>
              </a:lnSpc>
              <a:spcBef>
                <a:spcPts val="0"/>
              </a:spcBef>
              <a:spcAft>
                <a:spcPts val="0"/>
              </a:spcAft>
              <a:buSzPts val="1800"/>
              <a:buNone/>
            </a:pPr>
            <a:endParaRPr sz="1500" u="sng">
              <a:solidFill>
                <a:srgbClr val="000000"/>
              </a:solidFill>
            </a:endParaRPr>
          </a:p>
          <a:p>
            <a:pPr marL="0" lvl="0" indent="0" algn="l" rtl="0">
              <a:lnSpc>
                <a:spcPct val="100000"/>
              </a:lnSpc>
              <a:spcBef>
                <a:spcPts val="0"/>
              </a:spcBef>
              <a:spcAft>
                <a:spcPts val="0"/>
              </a:spcAft>
              <a:buSzPts val="1800"/>
              <a:buNone/>
            </a:pPr>
            <a:r>
              <a:rPr lang="en-US" sz="1700" b="1" u="sng">
                <a:solidFill>
                  <a:srgbClr val="000000"/>
                </a:solidFill>
              </a:rPr>
              <a:t>Ενότητα 3.3 Συν-δημιουργία εξωσχολικών δραστηριοτήτων πέρα από την τάξη</a:t>
            </a:r>
            <a:endParaRPr sz="1700" b="1" u="sng">
              <a:solidFill>
                <a:srgbClr val="000000"/>
              </a:solidFill>
            </a:endParaRPr>
          </a:p>
          <a:p>
            <a:pPr marL="0" lvl="0" indent="0" algn="l" rtl="0">
              <a:lnSpc>
                <a:spcPct val="100000"/>
              </a:lnSpc>
              <a:spcBef>
                <a:spcPts val="0"/>
              </a:spcBef>
              <a:spcAft>
                <a:spcPts val="0"/>
              </a:spcAft>
              <a:buSzPts val="1800"/>
              <a:buNone/>
            </a:pPr>
            <a:endParaRPr sz="1700" b="1" u="sng">
              <a:solidFill>
                <a:srgbClr val="000000"/>
              </a:solidFill>
            </a:endParaRPr>
          </a:p>
          <a:p>
            <a:pPr marL="457200" lvl="0" indent="-323850" algn="l" rtl="0">
              <a:lnSpc>
                <a:spcPct val="100000"/>
              </a:lnSpc>
              <a:spcBef>
                <a:spcPts val="0"/>
              </a:spcBef>
              <a:spcAft>
                <a:spcPts val="0"/>
              </a:spcAft>
              <a:buClr>
                <a:srgbClr val="000000"/>
              </a:buClr>
              <a:buSzPts val="1500"/>
              <a:buFont typeface="Arial" panose="020B0604020202020204"/>
              <a:buChar char="●"/>
            </a:pPr>
            <a:r>
              <a:rPr lang="en-US" sz="1500"/>
              <a:t>Σχεδιάστε δραστηριότητες για να επεκτείνετε την ψηφιακή ευημερία πέρα από τα μαθήματα μέσω εξωσχολικών ή οικιακών εμπειριών που ενισχύουν το παιχνίδι, την κοινωνική αλληλεπίδραση και την ισορροπία.</a:t>
            </a:r>
            <a:endParaRPr sz="15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428" name="Shape 428"/>
        <p:cNvGrpSpPr/>
        <p:nvPr/>
      </p:nvGrpSpPr>
      <p:grpSpPr>
        <a:xfrm>
          <a:off x="0" y="0"/>
          <a:ext cx="0" cy="0"/>
          <a:chOff x="0" y="0"/>
          <a:chExt cx="0" cy="0"/>
        </a:xfrm>
      </p:grpSpPr>
      <p:sp>
        <p:nvSpPr>
          <p:cNvPr id="429" name="Google Shape;429;g3b05430cd3f_2_7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Δραστηριότητα - Σχεδιασμός με πρόθεση [I]</a:t>
            </a:r>
            <a:endParaRPr lang="en-US"/>
          </a:p>
        </p:txBody>
      </p:sp>
      <p:sp>
        <p:nvSpPr>
          <p:cNvPr id="430" name="Google Shape;430;g3b05430cd3f_2_79"/>
          <p:cNvSpPr txBox="1"/>
          <p:nvPr>
            <p:ph type="body" idx="1"/>
          </p:nvPr>
        </p:nvSpPr>
        <p:spPr>
          <a:xfrm>
            <a:off x="97975" y="854663"/>
            <a:ext cx="11944500" cy="5461200"/>
          </a:xfrm>
          <a:prstGeom prst="rect">
            <a:avLst/>
          </a:prstGeom>
        </p:spPr>
        <p:txBody>
          <a:bodyPr spcFirstLastPara="1" wrap="square" lIns="91425" tIns="45700" rIns="91425" bIns="45700" anchor="ctr" anchorCtr="0">
            <a:noAutofit/>
          </a:bodyPr>
          <a:lstStyle/>
          <a:p>
            <a:pPr marL="457200" lvl="0" indent="-342900" algn="just" rtl="0">
              <a:lnSpc>
                <a:spcPct val="200000"/>
              </a:lnSpc>
              <a:spcBef>
                <a:spcPts val="1000"/>
              </a:spcBef>
              <a:spcAft>
                <a:spcPts val="0"/>
              </a:spcAft>
              <a:buClr>
                <a:schemeClr val="dk1"/>
              </a:buClr>
              <a:buSzPts val="1800"/>
              <a:buChar char="●"/>
            </a:pPr>
            <a:r>
              <a:rPr lang="en-US" sz="2000" b="1">
                <a:solidFill>
                  <a:schemeClr val="dk1"/>
                </a:solidFill>
              </a:rPr>
              <a:t>Διάρκεια:</a:t>
            </a:r>
            <a:r>
              <a:rPr lang="en-US" sz="2000">
                <a:solidFill>
                  <a:schemeClr val="dk1"/>
                </a:solidFill>
              </a:rPr>
              <a:t> 30 λεπτά</a:t>
            </a:r>
            <a:endParaRPr sz="2000">
              <a:solidFill>
                <a:schemeClr val="dk1"/>
              </a:solidFill>
            </a:endParaRPr>
          </a:p>
          <a:p>
            <a:pPr marL="457200" lvl="0" indent="-342900" algn="just" rtl="0">
              <a:lnSpc>
                <a:spcPct val="200000"/>
              </a:lnSpc>
              <a:spcBef>
                <a:spcPts val="0"/>
              </a:spcBef>
              <a:spcAft>
                <a:spcPts val="0"/>
              </a:spcAft>
              <a:buClr>
                <a:schemeClr val="dk1"/>
              </a:buClr>
              <a:buSzPts val="1800"/>
              <a:buChar char="●"/>
            </a:pPr>
            <a:r>
              <a:rPr lang="en-US" sz="2000">
                <a:solidFill>
                  <a:schemeClr val="dk1"/>
                </a:solidFill>
              </a:rPr>
              <a:t>Εργαστήριο σε μικρές ομάδες (3-4 συμμετέχοντες ανά ομάδα)</a:t>
            </a:r>
            <a:endParaRPr sz="2000">
              <a:solidFill>
                <a:schemeClr val="dk1"/>
              </a:solidFill>
            </a:endParaRPr>
          </a:p>
          <a:p>
            <a:pPr marL="457200" lvl="0" indent="-342900" algn="just" rtl="0">
              <a:lnSpc>
                <a:spcPct val="200000"/>
              </a:lnSpc>
              <a:spcBef>
                <a:spcPts val="0"/>
              </a:spcBef>
              <a:spcAft>
                <a:spcPts val="0"/>
              </a:spcAft>
              <a:buClr>
                <a:schemeClr val="dk1"/>
              </a:buClr>
              <a:buSzPts val="1800"/>
              <a:buChar char="●"/>
            </a:pPr>
            <a:r>
              <a:rPr lang="en-US" sz="2000" b="1">
                <a:solidFill>
                  <a:schemeClr val="dk1"/>
                </a:solidFill>
              </a:rPr>
              <a:t>Στόχος: </a:t>
            </a:r>
            <a:r>
              <a:rPr lang="en-US" sz="2000">
                <a:solidFill>
                  <a:schemeClr val="dk1"/>
                </a:solidFill>
              </a:rPr>
              <a:t>Να σχεδιάσετε από κοινού μια σύντομη μαθησιακή δραστηριότητα που να συνδέεται με το πρόγραμμα σπουδών και να ενσωματώνει τουλάχιστον δύο στοιχεία PERMA, χρησιμοποιώντας μια παιδαγωγική προσέγγιση και ένα ψηφιακό εργαλείο.</a:t>
            </a:r>
            <a:endParaRPr sz="2000">
              <a:solidFill>
                <a:schemeClr val="dk1"/>
              </a:solidFill>
            </a:endParaRPr>
          </a:p>
          <a:p>
            <a:pPr marL="457200" lvl="0" indent="-342900" algn="just" rtl="0">
              <a:lnSpc>
                <a:spcPct val="200000"/>
              </a:lnSpc>
              <a:spcBef>
                <a:spcPts val="0"/>
              </a:spcBef>
              <a:spcAft>
                <a:spcPts val="0"/>
              </a:spcAft>
              <a:buClr>
                <a:schemeClr val="dk1"/>
              </a:buClr>
              <a:buSzPts val="1800"/>
              <a:buChar char="●"/>
            </a:pPr>
            <a:r>
              <a:rPr lang="en-US" sz="2000" b="1">
                <a:solidFill>
                  <a:schemeClr val="dk1"/>
                </a:solidFill>
              </a:rPr>
              <a:t>Αναμενόμενο αποτέλεσμα: </a:t>
            </a:r>
            <a:r>
              <a:rPr lang="en-US" sz="2000">
                <a:solidFill>
                  <a:schemeClr val="dk1"/>
                </a:solidFill>
              </a:rPr>
              <a:t>Ένα σχέδιο μίνι-μαθήματος 3–4 βημάτων με βάση το </a:t>
            </a:r>
            <a:r>
              <a:rPr lang="en-US" sz="2000" b="1" i="1">
                <a:solidFill>
                  <a:schemeClr val="dk1"/>
                </a:solidFill>
              </a:rPr>
              <a:t>πρότυπο μαθήματος PERMA-Digital </a:t>
            </a:r>
            <a:r>
              <a:rPr lang="en-US" sz="2000">
                <a:solidFill>
                  <a:schemeClr val="dk1"/>
                </a:solidFill>
              </a:rPr>
              <a:t>και την ολοκληρωμένη σας αξιολόγηση και ιδέα σεναρίου από την Ενότητα 3.1.</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435" name="Shape 435"/>
        <p:cNvGrpSpPr/>
        <p:nvPr/>
      </p:nvGrpSpPr>
      <p:grpSpPr>
        <a:xfrm>
          <a:off x="0" y="0"/>
          <a:ext cx="0" cy="0"/>
          <a:chOff x="0" y="0"/>
          <a:chExt cx="0" cy="0"/>
        </a:xfrm>
      </p:grpSpPr>
      <p:sp>
        <p:nvSpPr>
          <p:cNvPr id="436" name="Google Shape;436;g3b05430cd3f_2_9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Δραστηριότητα - Σχεδιασμός με πρόθεση [II]</a:t>
            </a:r>
            <a:endParaRPr lang="en-US"/>
          </a:p>
        </p:txBody>
      </p:sp>
      <p:sp>
        <p:nvSpPr>
          <p:cNvPr id="437" name="Google Shape;437;g3b05430cd3f_2_96"/>
          <p:cNvSpPr txBox="1"/>
          <p:nvPr/>
        </p:nvSpPr>
        <p:spPr>
          <a:xfrm>
            <a:off x="228250" y="919250"/>
            <a:ext cx="11944500" cy="552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800" b="1"/>
              <a:t>Βήμα 1. Σχηματίστε ομάδες των 3-4 ατόμων</a:t>
            </a:r>
            <a:br>
              <a:rPr lang="en-US" sz="1800" b="1"/>
            </a:br>
            <a:r>
              <a:rPr lang="en-US" sz="1800"/>
              <a:t>Εργαστείτε σε ομάδες των τριών ή τεσσάρων ατόμων. Αναθέστε ρόλους: </a:t>
            </a:r>
            <a:r>
              <a:rPr lang="en-US" sz="1800" i="1"/>
              <a:t>Συντονιστής</a:t>
            </a:r>
            <a:r>
              <a:rPr lang="en-US" sz="1800"/>
              <a:t>, </a:t>
            </a:r>
            <a:r>
              <a:rPr lang="en-US" sz="1800" i="1"/>
              <a:t>Γραμματέας</a:t>
            </a:r>
            <a:r>
              <a:rPr lang="en-US" sz="1800"/>
              <a:t>,</a:t>
            </a:r>
            <a:r>
              <a:rPr lang="en-US" sz="1800" i="1"/>
              <a:t> Ψηφιακός ενσωματωτής</a:t>
            </a:r>
            <a:r>
              <a:rPr lang="en-US" sz="1800"/>
              <a:t>, </a:t>
            </a:r>
            <a:r>
              <a:rPr lang="en-US" sz="1800" i="1"/>
              <a:t>Παρουσιαστής</a:t>
            </a:r>
            <a:r>
              <a:rPr lang="en-US" sz="1800"/>
              <a:t> </a:t>
            </a:r>
            <a:endParaRPr sz="1800"/>
          </a:p>
          <a:p>
            <a:pPr marL="0" lvl="0" indent="0" algn="l" rtl="0">
              <a:lnSpc>
                <a:spcPct val="115000"/>
              </a:lnSpc>
              <a:spcBef>
                <a:spcPts val="1200"/>
              </a:spcBef>
              <a:spcAft>
                <a:spcPts val="0"/>
              </a:spcAft>
              <a:buNone/>
            </a:pPr>
            <a:r>
              <a:rPr lang="en-US" sz="1800" b="1"/>
              <a:t>Βήμα 2. Επιλογή και συζήτηση</a:t>
            </a:r>
            <a:br>
              <a:rPr lang="en-US" sz="1800"/>
            </a:br>
            <a:r>
              <a:rPr lang="en-US" sz="1800"/>
              <a:t>Επιλέξτε μία από </a:t>
            </a:r>
            <a:r>
              <a:rPr lang="en-US" sz="1800" i="1"/>
              <a:t>τις ιδέες σεναρίων </a:t>
            </a:r>
            <a:r>
              <a:rPr lang="en-US" sz="1800"/>
              <a:t>ή τα παραδείγματα κριτηρίων αξιολόγησης </a:t>
            </a:r>
            <a:r>
              <a:rPr lang="en-US" sz="1800" i="1"/>
              <a:t>της Ενότητας 3.1 </a:t>
            </a:r>
            <a:r>
              <a:rPr lang="en-US" sz="1800"/>
              <a:t>για περαιτέρω ανάπτυξη.</a:t>
            </a:r>
            <a:br>
              <a:rPr lang="en-US" sz="1800"/>
            </a:br>
            <a:r>
              <a:rPr lang="en-US" sz="1800"/>
              <a:t>Συζητήστε μαζί:</a:t>
            </a:r>
            <a:endParaRPr sz="1800"/>
          </a:p>
          <a:p>
            <a:pPr marL="457200" lvl="0" indent="-342900" algn="l" rtl="0">
              <a:lnSpc>
                <a:spcPct val="115000"/>
              </a:lnSpc>
              <a:spcBef>
                <a:spcPts val="1200"/>
              </a:spcBef>
              <a:spcAft>
                <a:spcPts val="0"/>
              </a:spcAft>
              <a:buSzPts val="1800"/>
              <a:buChar char="●"/>
            </a:pPr>
            <a:r>
              <a:rPr lang="en-US" sz="1800" i="1"/>
              <a:t>Ποια στοιχεία της αειφορίας μπορεί να υποστηρίξει αυτή η δραστηριότητα;</a:t>
            </a:r>
            <a:endParaRPr sz="1800" i="1"/>
          </a:p>
          <a:p>
            <a:pPr marL="457200" lvl="0" indent="-342900" algn="l" rtl="0">
              <a:lnSpc>
                <a:spcPct val="115000"/>
              </a:lnSpc>
              <a:spcBef>
                <a:spcPts val="0"/>
              </a:spcBef>
              <a:spcAft>
                <a:spcPts val="0"/>
              </a:spcAft>
              <a:buSzPts val="1800"/>
              <a:buChar char="●"/>
            </a:pPr>
            <a:r>
              <a:rPr lang="en-US" sz="1800" i="1"/>
              <a:t>Πώς μπορεί να συνδεθεί με το μάθημά σας και την ηλικιακή ομάδα των μαθητών σας;</a:t>
            </a:r>
            <a:endParaRPr sz="1800" i="1"/>
          </a:p>
          <a:p>
            <a:pPr marL="457200" lvl="0" indent="-342900" algn="l" rtl="0">
              <a:lnSpc>
                <a:spcPct val="115000"/>
              </a:lnSpc>
              <a:spcBef>
                <a:spcPts val="0"/>
              </a:spcBef>
              <a:spcAft>
                <a:spcPts val="0"/>
              </a:spcAft>
              <a:buSzPts val="1800"/>
              <a:buChar char="●"/>
            </a:pPr>
            <a:r>
              <a:rPr lang="en-US" sz="1800" i="1"/>
              <a:t>Ποια ψηφιακά εργαλεία βελτιώνουν καλύτερα τη μάθηση και την ευημερία;</a:t>
            </a:r>
            <a:endParaRPr sz="1800" i="1"/>
          </a:p>
          <a:p>
            <a:pPr marL="0" lvl="0" indent="0" algn="l" rtl="0">
              <a:lnSpc>
                <a:spcPct val="115000"/>
              </a:lnSpc>
              <a:spcBef>
                <a:spcPts val="1200"/>
              </a:spcBef>
              <a:spcAft>
                <a:spcPts val="0"/>
              </a:spcAft>
              <a:buNone/>
            </a:pPr>
            <a:r>
              <a:rPr lang="en-US" sz="1800" b="1"/>
              <a:t>Βήμα 3. Σχεδιάστε το μάθημά σας</a:t>
            </a:r>
            <a:br>
              <a:rPr lang="en-US" sz="1800"/>
            </a:br>
            <a:r>
              <a:rPr lang="en-US" sz="1800"/>
              <a:t>Χρησιμοποιήστε το </a:t>
            </a:r>
            <a:r>
              <a:rPr lang="en-US" sz="1800" i="1"/>
              <a:t>πρότυπο μαθήματος PERMA-Digital </a:t>
            </a:r>
            <a:r>
              <a:rPr lang="en-US" sz="1800"/>
              <a:t>για να περιγράψετε την ιδέα σας. </a:t>
            </a:r>
            <a:endParaRPr sz="1800"/>
          </a:p>
          <a:p>
            <a:pPr marL="0" lvl="0" indent="0" algn="l" rtl="0">
              <a:lnSpc>
                <a:spcPct val="115000"/>
              </a:lnSpc>
              <a:spcBef>
                <a:spcPts val="1200"/>
              </a:spcBef>
              <a:spcAft>
                <a:spcPts val="0"/>
              </a:spcAft>
              <a:buNone/>
            </a:pPr>
            <a:r>
              <a:rPr lang="en-US" sz="1800" b="1"/>
              <a:t>Βήμα 4. Μοιραστείτε και αναστοχαστείτε</a:t>
            </a:r>
            <a:br>
              <a:rPr lang="en-US" sz="1800" b="1"/>
            </a:br>
            <a:r>
              <a:rPr lang="en-US" sz="1800"/>
              <a:t>Κάθε ομάδα παρουσιάζει μια περίληψη δύο λεπτών </a:t>
            </a:r>
            <a:endParaRPr sz="1800"/>
          </a:p>
          <a:p>
            <a:pPr marL="0" lvl="0" indent="0" algn="l" rtl="0">
              <a:lnSpc>
                <a:spcPct val="115000"/>
              </a:lnSpc>
              <a:spcBef>
                <a:spcPts val="1200"/>
              </a:spcBef>
              <a:spcAft>
                <a:spcPts val="0"/>
              </a:spcAft>
              <a:buNone/>
            </a:pPr>
            <a:r>
              <a:rPr lang="en-US" sz="1800">
                <a:solidFill>
                  <a:srgbClr val="DE0A9D"/>
                </a:solidFill>
              </a:rPr>
              <a:t>Μετά από κάθε παρουσίαση, οι συμμαθητές προσφέρουν ένα </a:t>
            </a:r>
            <a:r>
              <a:rPr lang="en-US" sz="1800" b="1" i="1">
                <a:solidFill>
                  <a:srgbClr val="DE0A9D"/>
                </a:solidFill>
              </a:rPr>
              <a:t>Glow </a:t>
            </a:r>
            <a:r>
              <a:rPr lang="en-US" sz="1800">
                <a:solidFill>
                  <a:srgbClr val="DE0A9D"/>
                </a:solidFill>
              </a:rPr>
              <a:t>(δυνατότητα) και ένα </a:t>
            </a:r>
            <a:r>
              <a:rPr lang="en-US" sz="1800" b="1" i="1">
                <a:solidFill>
                  <a:srgbClr val="DE0A9D"/>
                </a:solidFill>
              </a:rPr>
              <a:t>Grow </a:t>
            </a:r>
            <a:r>
              <a:rPr lang="en-US" sz="1800">
                <a:solidFill>
                  <a:srgbClr val="DE0A9D"/>
                </a:solidFill>
              </a:rPr>
              <a:t>(βελτίωση).</a:t>
            </a:r>
            <a:endParaRPr sz="1800">
              <a:solidFill>
                <a:srgbClr val="DE0A9D"/>
              </a:solidFill>
            </a:endParaRPr>
          </a:p>
          <a:p>
            <a:pPr marL="0" lvl="0" indent="0" algn="l" rtl="0">
              <a:lnSpc>
                <a:spcPct val="115000"/>
              </a:lnSpc>
              <a:spcBef>
                <a:spcPts val="1200"/>
              </a:spcBef>
              <a:spcAft>
                <a:spcPts val="0"/>
              </a:spcAft>
              <a:buNone/>
            </a:pPr>
            <a:endParaRPr sz="18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442" name="Shape 442"/>
        <p:cNvGrpSpPr/>
        <p:nvPr/>
      </p:nvGrpSpPr>
      <p:grpSpPr>
        <a:xfrm>
          <a:off x="0" y="0"/>
          <a:ext cx="0" cy="0"/>
          <a:chOff x="0" y="0"/>
          <a:chExt cx="0" cy="0"/>
        </a:xfrm>
      </p:grpSpPr>
      <p:sp>
        <p:nvSpPr>
          <p:cNvPr id="443" name="Google Shape;443;g3b05430cd3f_2_8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Σκεφτείτε</a:t>
            </a:r>
            <a:endParaRPr lang="en-US"/>
          </a:p>
        </p:txBody>
      </p:sp>
      <p:sp>
        <p:nvSpPr>
          <p:cNvPr id="444" name="Google Shape;444;g3b05430cd3f_2_89"/>
          <p:cNvSpPr txBox="1"/>
          <p:nvPr/>
        </p:nvSpPr>
        <p:spPr>
          <a:xfrm>
            <a:off x="5785975" y="2571675"/>
            <a:ext cx="6256500" cy="2934900"/>
          </a:xfrm>
          <a:prstGeom prst="rect">
            <a:avLst/>
          </a:prstGeom>
          <a:noFill/>
          <a:ln>
            <a:noFill/>
          </a:ln>
        </p:spPr>
        <p:txBody>
          <a:bodyPr spcFirstLastPara="1" wrap="square" lIns="91425" tIns="91425" rIns="91425" bIns="91425" anchor="t" anchorCtr="0">
            <a:spAutoFit/>
          </a:bodyPr>
          <a:lstStyle/>
          <a:p>
            <a:pPr marL="457200" lvl="0" indent="-342900" algn="l" rtl="0">
              <a:lnSpc>
                <a:spcPct val="200000"/>
              </a:lnSpc>
              <a:spcBef>
                <a:spcPts val="1200"/>
              </a:spcBef>
              <a:spcAft>
                <a:spcPts val="0"/>
              </a:spcAft>
              <a:buSzPts val="1800"/>
              <a:buChar char="●"/>
            </a:pPr>
            <a:r>
              <a:rPr lang="en-US" sz="1800"/>
              <a:t>Τι έκανε το σχέδιό σας σκόπιμο σήμερα;</a:t>
            </a:r>
            <a:endParaRPr sz="1800"/>
          </a:p>
          <a:p>
            <a:pPr marL="457200" lvl="0" indent="-342900" algn="l" rtl="0">
              <a:lnSpc>
                <a:spcPct val="200000"/>
              </a:lnSpc>
              <a:spcBef>
                <a:spcPts val="1000"/>
              </a:spcBef>
              <a:spcAft>
                <a:spcPts val="0"/>
              </a:spcAft>
              <a:buSzPts val="1800"/>
              <a:buChar char="●"/>
            </a:pPr>
            <a:r>
              <a:rPr lang="en-US" sz="1800"/>
              <a:t>Πώς η χρήση της ρουμπρίκας και του σεναρίου της Ενότητας 3.1 καθοδήγησε τις επιλογές σας;</a:t>
            </a:r>
            <a:endParaRPr sz="1800"/>
          </a:p>
          <a:p>
            <a:pPr marL="457200" lvl="0" indent="-342900" algn="l" rtl="0">
              <a:lnSpc>
                <a:spcPct val="200000"/>
              </a:lnSpc>
              <a:spcBef>
                <a:spcPts val="1000"/>
              </a:spcBef>
              <a:spcAft>
                <a:spcPts val="1000"/>
              </a:spcAft>
              <a:buSzPts val="1800"/>
              <a:buChar char="●"/>
            </a:pPr>
            <a:r>
              <a:rPr lang="en-US" sz="1800"/>
              <a:t>Ποιο μέρος του σχεδιασμού σας θα δοκιμάζατε πρώτα στην τάξη σας;</a:t>
            </a:r>
            <a:endParaRPr sz="1800"/>
          </a:p>
        </p:txBody>
      </p:sp>
      <p:pic>
        <p:nvPicPr>
          <p:cNvPr id="445" name="Google Shape;445;g3b05430cd3f_2_89"/>
          <p:cNvPicPr preferRelativeResize="0"/>
          <p:nvPr/>
        </p:nvPicPr>
        <p:blipFill>
          <a:blip r:embed="rId1"/>
          <a:stretch>
            <a:fillRect/>
          </a:stretch>
        </p:blipFill>
        <p:spPr>
          <a:xfrm>
            <a:off x="169300" y="1770748"/>
            <a:ext cx="5020801" cy="45367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449" name="Shape 449"/>
        <p:cNvGrpSpPr/>
        <p:nvPr/>
      </p:nvGrpSpPr>
      <p:grpSpPr>
        <a:xfrm>
          <a:off x="0" y="0"/>
          <a:ext cx="0" cy="0"/>
          <a:chOff x="0" y="0"/>
          <a:chExt cx="0" cy="0"/>
        </a:xfrm>
      </p:grpSpPr>
      <p:sp>
        <p:nvSpPr>
          <p:cNvPr id="450" name="Google Shape;450;g3b05430cd3f_2_122"/>
          <p:cNvSpPr txBox="1"/>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panose="020B0604020202020204"/>
              <a:buNone/>
            </a:pPr>
            <a:r>
              <a:rPr lang="en-US" sz="3000"/>
              <a:t>Συν-δημιουργία εξωσχολικών δραστηριοτήτων πέρα από την τάξη</a:t>
            </a:r>
            <a:endParaRPr sz="3000"/>
          </a:p>
          <a:p>
            <a:pPr marL="0" lvl="0" indent="0" algn="ctr" rtl="0">
              <a:lnSpc>
                <a:spcPct val="90000"/>
              </a:lnSpc>
              <a:spcBef>
                <a:spcPts val="0"/>
              </a:spcBef>
              <a:spcAft>
                <a:spcPts val="0"/>
              </a:spcAft>
              <a:buClr>
                <a:schemeClr val="dk1"/>
              </a:buClr>
              <a:buSzPts val="2000"/>
              <a:buFont typeface="Arial" panose="020B0604020202020204"/>
              <a:buNone/>
            </a:pPr>
            <a:endParaRPr sz="3000"/>
          </a:p>
        </p:txBody>
      </p:sp>
      <p:sp>
        <p:nvSpPr>
          <p:cNvPr id="451" name="Google Shape;451;g3b05430cd3f_2_122"/>
          <p:cNvSpPr txBox="1"/>
          <p:nvPr>
            <p:ph type="ctrTitle"/>
          </p:nvPr>
        </p:nvSpPr>
        <p:spPr>
          <a:xfrm>
            <a:off x="2179790" y="11746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panose="020B0604020202020204"/>
              <a:buNone/>
            </a:pPr>
            <a:r>
              <a:rPr lang="en-US" sz="3000" b="1"/>
              <a:t>Ενότητα 3</a:t>
            </a:r>
            <a:endParaRPr sz="30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456" name="Shape 456"/>
        <p:cNvGrpSpPr/>
        <p:nvPr/>
      </p:nvGrpSpPr>
      <p:grpSpPr>
        <a:xfrm>
          <a:off x="0" y="0"/>
          <a:ext cx="0" cy="0"/>
          <a:chOff x="0" y="0"/>
          <a:chExt cx="0" cy="0"/>
        </a:xfrm>
      </p:grpSpPr>
      <p:sp>
        <p:nvSpPr>
          <p:cNvPr id="457" name="Google Shape;457;g3b05430cd3f_2_11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Εξωσχολικές δραστηριότητες - </a:t>
            </a:r>
            <a:r>
              <a:rPr lang="en-US"/>
              <a:t>Ορισμός</a:t>
            </a:r>
            <a:endParaRPr lang="en-US"/>
          </a:p>
        </p:txBody>
      </p:sp>
      <p:sp>
        <p:nvSpPr>
          <p:cNvPr id="458" name="Google Shape;458;g3b05430cd3f_2_115"/>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p>
        </p:txBody>
      </p:sp>
      <p:sp>
        <p:nvSpPr>
          <p:cNvPr id="459" name="Google Shape;459;g3b05430cd3f_2_115"/>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500"/>
              <a:t>Δραστηριότητες που είναι</a:t>
            </a:r>
            <a:br>
              <a:rPr lang="en-US" sz="2500"/>
            </a:br>
            <a:r>
              <a:rPr lang="en-US" sz="2500"/>
              <a:t> </a:t>
            </a:r>
            <a:r>
              <a:rPr lang="en-US" sz="2500" i="1"/>
              <a:t>«εθελοντικά, σχολικά προγράμματα που παρέχουν στους μαθητές την ευκαιρία να ασχοληθούν με μη ακαδημαϊκές δραστηριότητες, όπως αθλητισμός, τέχνες, μουσική, ηγεσία και κοινωνική προσφορά». Ομοίως, οι Feldman και Matjasko (2005) τις ορίζουν ως «δραστηριότητες που αναγνωρίζονται και συχνά διευκολύνονται από τα σχολεία, αλλά πραγματοποιούνται εκτός του επίσημου προγράμματος σπουδών και του διδακτικού χρόνου».</a:t>
            </a:r>
            <a:endParaRPr sz="2500" i="1"/>
          </a:p>
          <a:p>
            <a:pPr marL="0" lvl="0" indent="0" algn="ctr" rtl="0">
              <a:spcBef>
                <a:spcPts val="1000"/>
              </a:spcBef>
              <a:spcAft>
                <a:spcPts val="0"/>
              </a:spcAft>
              <a:buNone/>
            </a:pPr>
            <a:endParaRPr sz="2500"/>
          </a:p>
          <a:p>
            <a:pPr marL="0" lvl="0" indent="0" algn="ctr" rtl="0">
              <a:spcBef>
                <a:spcPts val="1000"/>
              </a:spcBef>
              <a:spcAft>
                <a:spcPts val="0"/>
              </a:spcAft>
              <a:buNone/>
            </a:pPr>
            <a:r>
              <a:rPr lang="en-US" sz="2500"/>
              <a:t>Eccles et al. (2003)</a:t>
            </a:r>
            <a:endParaRPr sz="2500" i="1"/>
          </a:p>
          <a:p>
            <a:pPr marL="0" lvl="0" indent="0" algn="l" rtl="0">
              <a:spcBef>
                <a:spcPts val="1000"/>
              </a:spcBef>
              <a:spcAft>
                <a:spcPts val="0"/>
              </a:spcAft>
              <a:buNone/>
            </a:p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464" name="Shape 464"/>
        <p:cNvGrpSpPr/>
        <p:nvPr/>
      </p:nvGrpSpPr>
      <p:grpSpPr>
        <a:xfrm>
          <a:off x="0" y="0"/>
          <a:ext cx="0" cy="0"/>
          <a:chOff x="0" y="0"/>
          <a:chExt cx="0" cy="0"/>
        </a:xfrm>
      </p:grpSpPr>
      <p:sp>
        <p:nvSpPr>
          <p:cNvPr id="465" name="Google Shape;465;g3b05430cd3f_2_127"/>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Εξωσχολικές δραστηριότητες</a:t>
            </a:r>
            <a:endParaRPr lang="en-US"/>
          </a:p>
        </p:txBody>
      </p:sp>
      <p:sp>
        <p:nvSpPr>
          <p:cNvPr id="466" name="Google Shape;466;g3b05430cd3f_2_127"/>
          <p:cNvSpPr txBox="1"/>
          <p:nvPr>
            <p:ph type="body" idx="2"/>
          </p:nvPr>
        </p:nvSpPr>
        <p:spPr>
          <a:xfrm>
            <a:off x="97975" y="889499"/>
            <a:ext cx="11944500" cy="58626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sz="1600">
                <a:solidFill>
                  <a:srgbClr val="DE0A9D"/>
                </a:solidFill>
              </a:rPr>
              <a:t>Βασικά χαρακτηριστικά</a:t>
            </a:r>
            <a:endParaRPr sz="1600">
              <a:solidFill>
                <a:srgbClr val="DE0A9D"/>
              </a:solidFill>
            </a:endParaRPr>
          </a:p>
          <a:p>
            <a:pPr marL="0" lvl="0" indent="0" algn="l" rtl="0">
              <a:lnSpc>
                <a:spcPct val="100000"/>
              </a:lnSpc>
              <a:spcBef>
                <a:spcPts val="1200"/>
              </a:spcBef>
              <a:spcAft>
                <a:spcPts val="0"/>
              </a:spcAft>
              <a:buNone/>
            </a:pPr>
            <a:r>
              <a:rPr lang="en-US" sz="1600">
                <a:solidFill>
                  <a:srgbClr val="000000"/>
                </a:solidFill>
              </a:rPr>
              <a:t>Οι εξωσχολικές δραστηριότητες συνήθως:</a:t>
            </a:r>
            <a:endParaRPr sz="1600">
              <a:solidFill>
                <a:srgbClr val="000000"/>
              </a:solidFill>
            </a:endParaRPr>
          </a:p>
          <a:p>
            <a:pPr marL="457200" lvl="0" indent="-330200" algn="l" rtl="0">
              <a:lnSpc>
                <a:spcPct val="100000"/>
              </a:lnSpc>
              <a:spcBef>
                <a:spcPts val="1200"/>
              </a:spcBef>
              <a:spcAft>
                <a:spcPts val="0"/>
              </a:spcAft>
              <a:buClr>
                <a:srgbClr val="000000"/>
              </a:buClr>
              <a:buSzPts val="1600"/>
              <a:buFont typeface="Calibri" panose="020F0502020204030204"/>
              <a:buChar char="●"/>
            </a:pPr>
            <a:r>
              <a:rPr lang="en-US" sz="1600">
                <a:solidFill>
                  <a:srgbClr val="000000"/>
                </a:solidFill>
              </a:rPr>
              <a:t>Πραγματοποιούνται </a:t>
            </a:r>
            <a:r>
              <a:rPr lang="en-US" sz="1600" b="1">
                <a:solidFill>
                  <a:srgbClr val="000000"/>
                </a:solidFill>
              </a:rPr>
              <a:t>εκτός του σχολικού προγράμματος</a:t>
            </a:r>
            <a:r>
              <a:rPr lang="en-US" sz="1600">
                <a:solidFill>
                  <a:srgbClr val="000000"/>
                </a:solidFill>
              </a:rPr>
              <a:t>, συχνά μετά το σχολείο.</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Char char="●"/>
            </a:pPr>
            <a:r>
              <a:rPr lang="en-US" sz="1600">
                <a:solidFill>
                  <a:srgbClr val="000000"/>
                </a:solidFill>
              </a:rPr>
              <a:t>Είναι </a:t>
            </a:r>
            <a:r>
              <a:rPr lang="en-US" sz="1600" b="1">
                <a:solidFill>
                  <a:srgbClr val="000000"/>
                </a:solidFill>
              </a:rPr>
              <a:t>δομημένες και στοχευμένες</a:t>
            </a:r>
            <a:r>
              <a:rPr lang="en-US" sz="1600">
                <a:solidFill>
                  <a:srgbClr val="000000"/>
                </a:solidFill>
              </a:rPr>
              <a:t>, με επίβλεψη ή καθοδήγηση (π.χ. λέσχες, αθλήματα, τέχνες, διαλέξεις, εθελοντισμός).</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Char char="●"/>
            </a:pPr>
            <a:r>
              <a:rPr lang="en-US" sz="1600">
                <a:solidFill>
                  <a:srgbClr val="000000"/>
                </a:solidFill>
              </a:rPr>
              <a:t>Προωθούν </a:t>
            </a:r>
            <a:r>
              <a:rPr lang="en-US" sz="1600" b="1">
                <a:solidFill>
                  <a:srgbClr val="000000"/>
                </a:solidFill>
              </a:rPr>
              <a:t>την αυτονομία και την εμπλοκή</a:t>
            </a:r>
            <a:r>
              <a:rPr lang="en-US" sz="1600">
                <a:solidFill>
                  <a:srgbClr val="000000"/>
                </a:solidFill>
              </a:rPr>
              <a:t>, επιτρέποντας στους μαθητές να επιλέγουν δραστηριότητες με βάση τα ενδιαφέροντά τους.</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Char char="●"/>
            </a:pPr>
            <a:r>
              <a:rPr lang="en-US" sz="1600">
                <a:solidFill>
                  <a:srgbClr val="000000"/>
                </a:solidFill>
              </a:rPr>
              <a:t>Ενισχύουν </a:t>
            </a:r>
            <a:r>
              <a:rPr lang="en-US" sz="1600" b="1">
                <a:solidFill>
                  <a:srgbClr val="000000"/>
                </a:solidFill>
              </a:rPr>
              <a:t>την κοινωνική ένταξη και ικανότητα</a:t>
            </a:r>
            <a:r>
              <a:rPr lang="en-US" sz="1600">
                <a:solidFill>
                  <a:srgbClr val="000000"/>
                </a:solidFill>
              </a:rPr>
              <a:t>, βελτιώνοντας τις συναισθηματικές και διαπροσωπικές δεξιότητες.</a:t>
            </a:r>
            <a:endParaRPr sz="1600">
              <a:solidFill>
                <a:srgbClr val="000000"/>
              </a:solidFill>
            </a:endParaRPr>
          </a:p>
          <a:p>
            <a:pPr marL="457200" lvl="0" indent="0" algn="l" rtl="0">
              <a:lnSpc>
                <a:spcPct val="100000"/>
              </a:lnSpc>
              <a:spcBef>
                <a:spcPts val="1200"/>
              </a:spcBef>
              <a:spcAft>
                <a:spcPts val="0"/>
              </a:spcAft>
              <a:buNone/>
            </a:pPr>
            <a:endParaRPr sz="1600">
              <a:solidFill>
                <a:srgbClr val="000000"/>
              </a:solidFill>
            </a:endParaRPr>
          </a:p>
          <a:p>
            <a:pPr marL="0" lvl="0" indent="0" algn="l" rtl="0">
              <a:lnSpc>
                <a:spcPct val="100000"/>
              </a:lnSpc>
              <a:spcBef>
                <a:spcPts val="1200"/>
              </a:spcBef>
              <a:spcAft>
                <a:spcPts val="0"/>
              </a:spcAft>
              <a:buNone/>
            </a:pPr>
            <a:r>
              <a:rPr lang="en-US" sz="1600">
                <a:solidFill>
                  <a:srgbClr val="DE0A9D"/>
                </a:solidFill>
              </a:rPr>
              <a:t>Γιατί είναι σημαντικές</a:t>
            </a:r>
            <a:endParaRPr sz="1600">
              <a:solidFill>
                <a:srgbClr val="DE0A9D"/>
              </a:solidFill>
            </a:endParaRPr>
          </a:p>
          <a:p>
            <a:pPr marL="0" lvl="0" indent="0" algn="l" rtl="0">
              <a:lnSpc>
                <a:spcPct val="100000"/>
              </a:lnSpc>
              <a:spcBef>
                <a:spcPts val="1200"/>
              </a:spcBef>
              <a:spcAft>
                <a:spcPts val="0"/>
              </a:spcAft>
              <a:buNone/>
            </a:pPr>
            <a:r>
              <a:rPr lang="en-US" sz="1600">
                <a:solidFill>
                  <a:srgbClr val="000000"/>
                </a:solidFill>
              </a:rPr>
              <a:t>Μέσω διαπροσωπικών και ψηφιακών μορφών, οι εξωσχολικές δραστηριότητες καλλιεργούν την ολιστική ευημερία, την ψηφιακή ιθαγένεια και τις συνήθειες δια βίου μάθησης. Ενισχύουν την ευημερία των μαθητών και ζωντανεύουν το μόνιμα ψηφιακό πλαίσιο πέρα από τα μαθήματα.</a:t>
            </a:r>
            <a:endParaRPr sz="1600">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US" sz="1600">
                <a:solidFill>
                  <a:srgbClr val="000000"/>
                </a:solidFill>
              </a:rPr>
              <a:t>Δημιουργούν θετικά συναισθήματα μέσω της απόλαυσης, της εμπλοκής μέσω της ενεργού συμμετοχής και των σχέσεων μέσω της ομαδικής εργασίας (</a:t>
            </a:r>
            <a:r>
              <a:rPr lang="en-US" sz="1600" u="sng">
                <a:solidFill>
                  <a:srgbClr val="1155CC"/>
                </a:solidFill>
                <a:hlinkClick r:id="rId1"/>
              </a:rPr>
              <a:t>Douglass, 2022</a:t>
            </a:r>
            <a:r>
              <a:rPr lang="en-US" sz="1600">
                <a:solidFill>
                  <a:srgbClr val="000000"/>
                </a:solidFill>
              </a:rPr>
              <a:t>).</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Όταν συνδέονται με την ψηφιακή ευημερία, διδάσκουν ισορροπία και υπεύθυνη συμπεριφορά στο διαδίκτυο.</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Οι τεχνολογικοί σύλλογοι ή τα δημιουργικά ψηφιακά έργα καλλιεργούν την ενσυναίσθηση και την ηθική χρήση (</a:t>
            </a:r>
            <a:r>
              <a:rPr lang="en-US" sz="1600" u="sng">
                <a:solidFill>
                  <a:srgbClr val="1155CC"/>
                </a:solidFill>
                <a:hlinkClick r:id="rId2"/>
              </a:rPr>
              <a:t>Beattie, 2025</a:t>
            </a:r>
            <a:r>
              <a:rPr lang="en-US" sz="1600">
                <a:solidFill>
                  <a:srgbClr val="000000"/>
                </a:solidFill>
              </a:rPr>
              <a:t>).</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Η αναγνώριση των προσπαθειών των μαθητών μέσω ψηφιακών διακριτικών ή σχολικών εκστρατειών προάγει την επιτυχία και το αίσθημα του ανήκειν (</a:t>
            </a:r>
            <a:r>
              <a:rPr lang="en-US" sz="1600" u="sng">
                <a:solidFill>
                  <a:srgbClr val="1155CC"/>
                </a:solidFill>
                <a:hlinkClick r:id="rId3"/>
              </a:rPr>
              <a:t>Bamford &amp; Heugh, 2021</a:t>
            </a:r>
            <a:r>
              <a:rPr lang="en-US" sz="1600">
                <a:solidFill>
                  <a:srgbClr val="000000"/>
                </a:solidFill>
              </a:rPr>
              <a:t>; </a:t>
            </a:r>
            <a:r>
              <a:rPr lang="en-US" sz="1600" u="sng">
                <a:solidFill>
                  <a:srgbClr val="1155CC"/>
                </a:solidFill>
                <a:hlinkClick r:id="rId4"/>
              </a:rPr>
              <a:t>Morgan &amp; Simmons, 2021</a:t>
            </a:r>
            <a:r>
              <a:rPr lang="en-US" sz="1600">
                <a:solidFill>
                  <a:srgbClr val="000000"/>
                </a:solidFill>
              </a:rPr>
              <a:t>).</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Τέτοιες εμπειρίες καλλιεργούν τον αναστοχασμό και το νόημα, βοηθώντας τους μαθητές να χρησιμοποιούν την τεχνολογία με σκοπό (</a:t>
            </a:r>
            <a:r>
              <a:rPr lang="en-US" sz="1600" u="sng">
                <a:solidFill>
                  <a:srgbClr val="1155CC"/>
                </a:solidFill>
                <a:hlinkClick r:id="rId5"/>
              </a:rPr>
              <a:t>Khalid et al., 2023</a:t>
            </a:r>
            <a:r>
              <a:rPr lang="en-US" sz="1600">
                <a:solidFill>
                  <a:srgbClr val="000000"/>
                </a:solidFill>
              </a:rPr>
              <a:t>).</a:t>
            </a:r>
            <a:endParaRPr sz="1600">
              <a:solidFill>
                <a:srgbClr val="000000"/>
              </a:solidFill>
            </a:endParaRPr>
          </a:p>
          <a:p>
            <a:pPr marL="0" lvl="0" indent="0" algn="l" rtl="0">
              <a:spcBef>
                <a:spcPts val="1200"/>
              </a:spcBef>
              <a:spcAft>
                <a:spcPts val="0"/>
              </a:spcAft>
              <a:buNone/>
            </a:p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471" name="Shape 471"/>
        <p:cNvGrpSpPr/>
        <p:nvPr/>
      </p:nvGrpSpPr>
      <p:grpSpPr>
        <a:xfrm>
          <a:off x="0" y="0"/>
          <a:ext cx="0" cy="0"/>
          <a:chOff x="0" y="0"/>
          <a:chExt cx="0" cy="0"/>
        </a:xfrm>
      </p:grpSpPr>
      <p:sp>
        <p:nvSpPr>
          <p:cNvPr id="472" name="Google Shape;472;g3b05430cd3f_2_134"/>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Εξωσχολικές δραστηριότητες και PERMA-Digital</a:t>
            </a:r>
            <a:endParaRPr lang="en-US"/>
          </a:p>
        </p:txBody>
      </p:sp>
      <p:sp>
        <p:nvSpPr>
          <p:cNvPr id="473" name="Google Shape;473;g3b05430cd3f_2_134"/>
          <p:cNvSpPr txBox="1"/>
          <p:nvPr>
            <p:ph type="body" idx="1"/>
          </p:nvPr>
        </p:nvSpPr>
        <p:spPr>
          <a:xfrm>
            <a:off x="97975" y="854677"/>
            <a:ext cx="11944500" cy="9894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Οι εξωσχολικές δραστηριότητες συμβάλλουν στο </a:t>
            </a:r>
            <a:r>
              <a:rPr lang="en-US" b="1"/>
              <a:t>πλαίσιο PERMA-Digital</a:t>
            </a:r>
            <a:r>
              <a:rPr lang="en-US"/>
              <a:t>, εμπλουτίζοντας και </a:t>
            </a:r>
            <a:r>
              <a:rPr lang="en-US"/>
              <a:t>τις</a:t>
            </a:r>
            <a:r>
              <a:rPr lang="en-US"/>
              <a:t> πέντε </a:t>
            </a:r>
            <a:r>
              <a:rPr lang="en-US"/>
              <a:t>διαστάσεις </a:t>
            </a:r>
            <a:r>
              <a:rPr lang="en-US"/>
              <a:t>της ευημερίας</a:t>
            </a:r>
            <a:r>
              <a:rPr lang="en-US"/>
              <a:t>:</a:t>
            </a:r>
            <a:endParaRPr lang="en-US"/>
          </a:p>
        </p:txBody>
      </p:sp>
      <p:sp>
        <p:nvSpPr>
          <p:cNvPr id="474" name="Google Shape;474;g3b05430cd3f_2_134"/>
          <p:cNvSpPr txBox="1"/>
          <p:nvPr>
            <p:ph type="body" idx="2"/>
          </p:nvPr>
        </p:nvSpPr>
        <p:spPr>
          <a:xfrm>
            <a:off x="97975" y="1958149"/>
            <a:ext cx="11944500" cy="4794000"/>
          </a:xfrm>
          <a:prstGeom prst="rect">
            <a:avLst/>
          </a:prstGeom>
        </p:spPr>
        <p:txBody>
          <a:bodyPr spcFirstLastPara="1" wrap="square" lIns="91425" tIns="45700" rIns="91425" bIns="45700" anchor="t" anchorCtr="0">
            <a:noAutofit/>
          </a:bodyPr>
          <a:lstStyle/>
          <a:p>
            <a:pPr marL="457200" lvl="0" indent="-355600" algn="l" rtl="0">
              <a:lnSpc>
                <a:spcPct val="150000"/>
              </a:lnSpc>
              <a:spcBef>
                <a:spcPts val="1200"/>
              </a:spcBef>
              <a:spcAft>
                <a:spcPts val="0"/>
              </a:spcAft>
              <a:buClr>
                <a:srgbClr val="000000"/>
              </a:buClr>
              <a:buSzPts val="2000"/>
              <a:buFont typeface="Calibri" panose="020F0502020204030204"/>
              <a:buChar char="●"/>
            </a:pPr>
            <a:r>
              <a:rPr lang="en-US" sz="2000" b="1" i="1">
                <a:solidFill>
                  <a:srgbClr val="000000"/>
                </a:solidFill>
                <a:latin typeface="Calibri" panose="020F0502020204030204"/>
                <a:ea typeface="Calibri" panose="020F0502020204030204"/>
                <a:cs typeface="Calibri" panose="020F0502020204030204"/>
                <a:sym typeface="Calibri" panose="020F0502020204030204"/>
              </a:rPr>
              <a:t>Θετικά συναισθήματα</a:t>
            </a:r>
            <a:r>
              <a:rPr lang="en-US" sz="2000" b="1">
                <a:solidFill>
                  <a:srgbClr val="000000"/>
                </a:solidFill>
                <a:latin typeface="Calibri" panose="020F0502020204030204"/>
                <a:ea typeface="Calibri" panose="020F0502020204030204"/>
                <a:cs typeface="Calibri" panose="020F0502020204030204"/>
                <a:sym typeface="Calibri" panose="020F0502020204030204"/>
              </a:rPr>
              <a:t>: </a:t>
            </a:r>
            <a:r>
              <a:rPr lang="en-US" sz="2000">
                <a:solidFill>
                  <a:srgbClr val="000000"/>
                </a:solidFill>
                <a:latin typeface="Calibri" panose="020F0502020204030204"/>
                <a:ea typeface="Calibri" panose="020F0502020204030204"/>
                <a:cs typeface="Calibri" panose="020F0502020204030204"/>
                <a:sym typeface="Calibri" panose="020F0502020204030204"/>
              </a:rPr>
              <a:t>απόλαυση και αυτοπεποίθηση από επιτεύγματα που δεν αξιολογούνται</a:t>
            </a:r>
            <a:endParaRPr sz="2000">
              <a:solidFill>
                <a:srgbClr val="000000"/>
              </a:solidFill>
              <a:latin typeface="Calibri" panose="020F0502020204030204"/>
              <a:ea typeface="Calibri" panose="020F0502020204030204"/>
              <a:cs typeface="Calibri" panose="020F0502020204030204"/>
              <a:sym typeface="Calibri" panose="020F0502020204030204"/>
            </a:endParaRPr>
          </a:p>
          <a:p>
            <a:pPr marL="457200" lvl="0" indent="-355600" algn="l" rtl="0">
              <a:lnSpc>
                <a:spcPct val="150000"/>
              </a:lnSpc>
              <a:spcBef>
                <a:spcPts val="0"/>
              </a:spcBef>
              <a:spcAft>
                <a:spcPts val="0"/>
              </a:spcAft>
              <a:buClr>
                <a:srgbClr val="000000"/>
              </a:buClr>
              <a:buSzPts val="2000"/>
              <a:buFont typeface="Calibri" panose="020F0502020204030204"/>
              <a:buChar char="●"/>
            </a:pPr>
            <a:r>
              <a:rPr lang="en-US" sz="2000" b="1" i="1">
                <a:solidFill>
                  <a:srgbClr val="000000"/>
                </a:solidFill>
                <a:latin typeface="Calibri" panose="020F0502020204030204"/>
                <a:ea typeface="Calibri" panose="020F0502020204030204"/>
                <a:cs typeface="Calibri" panose="020F0502020204030204"/>
                <a:sym typeface="Calibri" panose="020F0502020204030204"/>
              </a:rPr>
              <a:t>Εμπλοκή</a:t>
            </a:r>
            <a:r>
              <a:rPr lang="en-US" sz="2000">
                <a:solidFill>
                  <a:srgbClr val="000000"/>
                </a:solidFill>
                <a:latin typeface="Calibri" panose="020F0502020204030204"/>
                <a:ea typeface="Calibri" panose="020F0502020204030204"/>
                <a:cs typeface="Calibri" panose="020F0502020204030204"/>
                <a:sym typeface="Calibri" panose="020F0502020204030204"/>
              </a:rPr>
              <a:t>: ροή και συγκέντρωση σε προκλήσεις που επιλέγει ο ίδιος</a:t>
            </a:r>
            <a:endParaRPr sz="2000">
              <a:solidFill>
                <a:srgbClr val="000000"/>
              </a:solidFill>
              <a:latin typeface="Calibri" panose="020F0502020204030204"/>
              <a:ea typeface="Calibri" panose="020F0502020204030204"/>
              <a:cs typeface="Calibri" panose="020F0502020204030204"/>
              <a:sym typeface="Calibri" panose="020F0502020204030204"/>
            </a:endParaRPr>
          </a:p>
          <a:p>
            <a:pPr marL="457200" lvl="0" indent="-355600" algn="l" rtl="0">
              <a:lnSpc>
                <a:spcPct val="150000"/>
              </a:lnSpc>
              <a:spcBef>
                <a:spcPts val="0"/>
              </a:spcBef>
              <a:spcAft>
                <a:spcPts val="0"/>
              </a:spcAft>
              <a:buClr>
                <a:srgbClr val="000000"/>
              </a:buClr>
              <a:buSzPts val="2000"/>
              <a:buFont typeface="Calibri" panose="020F0502020204030204"/>
              <a:buChar char="●"/>
            </a:pPr>
            <a:r>
              <a:rPr lang="en-US" sz="2000" b="1" i="1">
                <a:solidFill>
                  <a:srgbClr val="000000"/>
                </a:solidFill>
                <a:latin typeface="Calibri" panose="020F0502020204030204"/>
                <a:ea typeface="Calibri" panose="020F0502020204030204"/>
                <a:cs typeface="Calibri" panose="020F0502020204030204"/>
                <a:sym typeface="Calibri" panose="020F0502020204030204"/>
              </a:rPr>
              <a:t>Σχέσεις</a:t>
            </a:r>
            <a:r>
              <a:rPr lang="en-US" sz="2000">
                <a:solidFill>
                  <a:srgbClr val="000000"/>
                </a:solidFill>
                <a:latin typeface="Calibri" panose="020F0502020204030204"/>
                <a:ea typeface="Calibri" panose="020F0502020204030204"/>
                <a:cs typeface="Calibri" panose="020F0502020204030204"/>
                <a:sym typeface="Calibri" panose="020F0502020204030204"/>
              </a:rPr>
              <a:t>: ομαδική εργασία και κοινωνικές σχέσεις</a:t>
            </a:r>
            <a:endParaRPr sz="2000">
              <a:solidFill>
                <a:srgbClr val="000000"/>
              </a:solidFill>
              <a:latin typeface="Calibri" panose="020F0502020204030204"/>
              <a:ea typeface="Calibri" panose="020F0502020204030204"/>
              <a:cs typeface="Calibri" panose="020F0502020204030204"/>
              <a:sym typeface="Calibri" panose="020F0502020204030204"/>
            </a:endParaRPr>
          </a:p>
          <a:p>
            <a:pPr marL="457200" lvl="0" indent="-355600" algn="l" rtl="0">
              <a:lnSpc>
                <a:spcPct val="150000"/>
              </a:lnSpc>
              <a:spcBef>
                <a:spcPts val="0"/>
              </a:spcBef>
              <a:spcAft>
                <a:spcPts val="0"/>
              </a:spcAft>
              <a:buClr>
                <a:srgbClr val="000000"/>
              </a:buClr>
              <a:buSzPts val="2000"/>
              <a:buFont typeface="Calibri" panose="020F0502020204030204"/>
              <a:buChar char="●"/>
            </a:pPr>
            <a:r>
              <a:rPr lang="en-US" sz="2000" b="1" i="1">
                <a:solidFill>
                  <a:srgbClr val="000000"/>
                </a:solidFill>
                <a:latin typeface="Calibri" panose="020F0502020204030204"/>
                <a:ea typeface="Calibri" panose="020F0502020204030204"/>
                <a:cs typeface="Calibri" panose="020F0502020204030204"/>
                <a:sym typeface="Calibri" panose="020F0502020204030204"/>
              </a:rPr>
              <a:t>Νόημα</a:t>
            </a:r>
            <a:r>
              <a:rPr lang="en-US" sz="2000">
                <a:solidFill>
                  <a:srgbClr val="000000"/>
                </a:solidFill>
                <a:latin typeface="Calibri" panose="020F0502020204030204"/>
                <a:ea typeface="Calibri" panose="020F0502020204030204"/>
                <a:cs typeface="Calibri" panose="020F0502020204030204"/>
                <a:sym typeface="Calibri" panose="020F0502020204030204"/>
              </a:rPr>
              <a:t>: υπηρεσία και δημιουργική έκφραση συνδεδεμένη με αξίες</a:t>
            </a:r>
            <a:endParaRPr sz="2000">
              <a:solidFill>
                <a:srgbClr val="000000"/>
              </a:solidFill>
              <a:latin typeface="Calibri" panose="020F0502020204030204"/>
              <a:ea typeface="Calibri" panose="020F0502020204030204"/>
              <a:cs typeface="Calibri" panose="020F0502020204030204"/>
              <a:sym typeface="Calibri" panose="020F0502020204030204"/>
            </a:endParaRPr>
          </a:p>
          <a:p>
            <a:pPr marL="457200" lvl="0" indent="-355600" algn="l" rtl="0">
              <a:lnSpc>
                <a:spcPct val="150000"/>
              </a:lnSpc>
              <a:spcBef>
                <a:spcPts val="0"/>
              </a:spcBef>
              <a:spcAft>
                <a:spcPts val="0"/>
              </a:spcAft>
              <a:buClr>
                <a:srgbClr val="000000"/>
              </a:buClr>
              <a:buSzPts val="2000"/>
              <a:buFont typeface="Calibri" panose="020F0502020204030204"/>
              <a:buChar char="●"/>
            </a:pPr>
            <a:r>
              <a:rPr lang="en-US" sz="2000" b="1" i="1">
                <a:solidFill>
                  <a:srgbClr val="000000"/>
                </a:solidFill>
                <a:latin typeface="Calibri" panose="020F0502020204030204"/>
                <a:ea typeface="Calibri" panose="020F0502020204030204"/>
                <a:cs typeface="Calibri" panose="020F0502020204030204"/>
                <a:sym typeface="Calibri" panose="020F0502020204030204"/>
              </a:rPr>
              <a:t>Επίτευγμα</a:t>
            </a:r>
            <a:r>
              <a:rPr lang="en-US" sz="2000">
                <a:solidFill>
                  <a:srgbClr val="000000"/>
                </a:solidFill>
                <a:latin typeface="Calibri" panose="020F0502020204030204"/>
                <a:ea typeface="Calibri" panose="020F0502020204030204"/>
                <a:cs typeface="Calibri" panose="020F0502020204030204"/>
                <a:sym typeface="Calibri" panose="020F0502020204030204"/>
              </a:rPr>
              <a:t>: αναγνώριση και δεξιότητα εκτός της τάξης</a:t>
            </a:r>
            <a:endParaRPr sz="2000">
              <a:solidFill>
                <a:srgbClr val="000000"/>
              </a:solidFill>
              <a:latin typeface="Calibri" panose="020F0502020204030204"/>
              <a:ea typeface="Calibri" panose="020F0502020204030204"/>
              <a:cs typeface="Calibri" panose="020F0502020204030204"/>
              <a:sym typeface="Calibri" panose="020F0502020204030204"/>
            </a:endParaRPr>
          </a:p>
          <a:p>
            <a:pPr marL="0" lvl="0" indent="0" algn="l" rtl="0">
              <a:spcBef>
                <a:spcPts val="1200"/>
              </a:spcBef>
              <a:spcAft>
                <a:spcPts val="0"/>
              </a:spcAft>
              <a:buNone/>
            </a:p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479" name="Shape 479"/>
        <p:cNvGrpSpPr/>
        <p:nvPr/>
      </p:nvGrpSpPr>
      <p:grpSpPr>
        <a:xfrm>
          <a:off x="0" y="0"/>
          <a:ext cx="0" cy="0"/>
          <a:chOff x="0" y="0"/>
          <a:chExt cx="0" cy="0"/>
        </a:xfrm>
      </p:grpSpPr>
      <p:sp>
        <p:nvSpPr>
          <p:cNvPr id="480" name="Google Shape;480;g3b05430cd3f_2_141"/>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2. Παραδείγματα εξωσχολικών πρωτοβουλιών [1]</a:t>
            </a:r>
            <a:endParaRPr lang="en-US"/>
          </a:p>
        </p:txBody>
      </p:sp>
      <p:sp>
        <p:nvSpPr>
          <p:cNvPr id="481" name="Google Shape;481;g3b05430cd3f_2_141"/>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Ημέρα ψηφιακής αποτοξίνωσης σε ολόκληρο το σχολείο</a:t>
            </a:r>
            <a:endParaRPr lang="en-US"/>
          </a:p>
        </p:txBody>
      </p:sp>
      <p:sp>
        <p:nvSpPr>
          <p:cNvPr id="482" name="Google Shape;482;g3b05430cd3f_2_141"/>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a:solidFill>
                  <a:srgbClr val="000000"/>
                </a:solidFill>
              </a:rPr>
              <a:t>Τι είναι: </a:t>
            </a:r>
            <a:r>
              <a:rPr lang="en-US" sz="1600">
                <a:solidFill>
                  <a:srgbClr val="000000"/>
                </a:solidFill>
              </a:rPr>
              <a:t>Μια προγραμματισμένη σχολική ημέρα με περιορισμένη χρήση τεχνολογίας, κατά την οποία οι οθόνες αντικαθίστανται από πρακτικές, κοινωνικές και υπαίθριες δραστηριότητες.</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Σκοπός: </a:t>
            </a:r>
            <a:r>
              <a:rPr lang="en-US" sz="1600">
                <a:solidFill>
                  <a:srgbClr val="000000"/>
                </a:solidFill>
              </a:rPr>
              <a:t>Να βοηθήσει τους μαθητές να συνειδητοποιήσουν πώς η ισορροπία βελτιώνει τη διάθεση, τη συγκέντρωση και τις σχέσεις, ενώ παράλληλα να τους δείξει πρακτικούς τρόπους για να «αποσυνδεθούν για να επανασυνδεθούν».</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Αναμενόμενο αποτέλεσμα: </a:t>
            </a:r>
            <a:r>
              <a:rPr lang="en-US" sz="1600">
                <a:solidFill>
                  <a:srgbClr val="000000"/>
                </a:solidFill>
              </a:rPr>
              <a:t>Κάθε τάξη δημιουργεί μια σύντομη σειρά «συμβουλών για την ψηφιακή ισορροπία» και μια κοινή ανασκόπηση που δείχνει τα οφέλη σε ό,τι αφορά τα θετικά συναισθήματα, την εμπλοκή, τις σχέσεις και το νόημα.</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Οδηγίες</a:t>
            </a:r>
            <a:endParaRPr sz="1600" b="1">
              <a:solidFill>
                <a:srgbClr val="000000"/>
              </a:solidFill>
            </a:endParaRPr>
          </a:p>
          <a:p>
            <a:pPr marL="457200" lvl="0" indent="-330200" algn="l" rtl="0">
              <a:lnSpc>
                <a:spcPct val="100000"/>
              </a:lnSpc>
              <a:spcBef>
                <a:spcPts val="1200"/>
              </a:spcBef>
              <a:spcAft>
                <a:spcPts val="0"/>
              </a:spcAft>
              <a:buClr>
                <a:srgbClr val="000000"/>
              </a:buClr>
              <a:buSzPts val="1600"/>
              <a:buFont typeface="Calibri" panose="020F0502020204030204"/>
              <a:buAutoNum type="arabicPeriod"/>
            </a:pPr>
            <a:r>
              <a:rPr lang="en-US" sz="1600" b="1">
                <a:solidFill>
                  <a:srgbClr val="000000"/>
                </a:solidFill>
              </a:rPr>
              <a:t>Αποφασίστε το εύρος και την ημερομηνία. </a:t>
            </a:r>
            <a:r>
              <a:rPr lang="en-US" sz="1600">
                <a:solidFill>
                  <a:srgbClr val="000000"/>
                </a:solidFill>
              </a:rPr>
              <a:t>Επιλέξτε ποια μαθήματα ή περιόδους θα είναι με περιορισμένη χρήση τεχνολογίας. Ενημερώστε το προσωπικό και στείλτε μια σημείωση στους γονείς εξηγώντας τον σκοπό.</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Σχεδιάστε εναλλακτικές δραστηριότητες. </a:t>
            </a:r>
            <a:r>
              <a:rPr lang="en-US" sz="1600">
                <a:solidFill>
                  <a:srgbClr val="000000"/>
                </a:solidFill>
              </a:rPr>
              <a:t>Προετοιμάστε απλούς σταθμούς, όπως γωνιές ανάγνωσης, τέχνες και χειροτεχνίες, παιχνίδια σε εξωτερικούς χώρους, αφήγηση ιστοριών ή παζλ.</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Ξεκινήστε με αναστοχασμό.</a:t>
            </a:r>
            <a:r>
              <a:rPr lang="en-US" sz="1600">
                <a:solidFill>
                  <a:srgbClr val="000000"/>
                </a:solidFill>
              </a:rPr>
              <a:t> Ξεκινήστε με μια σύντομη συζήτηση στην τάξη: «Πότε μας βοηθά η τεχνολογία; Πότε μπορεί να μας εμποδίζει;» Ζητήστε από τους μαθητές να μοιραστούν παραδείγματα.</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Κάντε εναλλαγές σταθμών. </a:t>
            </a:r>
            <a:r>
              <a:rPr lang="en-US" sz="1600">
                <a:solidFill>
                  <a:srgbClr val="000000"/>
                </a:solidFill>
              </a:rPr>
              <a:t>Οργανώστε τους μαθητές σε μικρές ομάδες και εναλλάξτε τους κάθε 10-15 λεπτά μεταξύ διαφορετικών πρακτικών εργασιών.</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Καταγράψτε τις σκέψεις. </a:t>
            </a:r>
            <a:r>
              <a:rPr lang="en-US" sz="1600">
                <a:solidFill>
                  <a:srgbClr val="000000"/>
                </a:solidFill>
              </a:rPr>
              <a:t>Ολοκληρώστε τη μέρα με μια πεντάλεπτη συζήτηση στην τάξη. Κάθε μαθητής δημοσιεύει μια σκέψη στο Padlet ή στο Jamboard: «Ένιωσα… / Παρατήρησα… / Θα προσπαθήσω…».</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Ενοποιήστε τη μάθηση. </a:t>
            </a:r>
            <a:r>
              <a:rPr lang="en-US" sz="1600">
                <a:solidFill>
                  <a:srgbClr val="000000"/>
                </a:solidFill>
              </a:rPr>
              <a:t>Σχεδιάστε μια αφίσα Canva με τίτλο </a:t>
            </a:r>
            <a:r>
              <a:rPr lang="en-US" sz="1600" i="1">
                <a:solidFill>
                  <a:srgbClr val="000000"/>
                </a:solidFill>
              </a:rPr>
              <a:t>«Συμβουλές για την ψηφιακή ισορροπία» </a:t>
            </a:r>
            <a:r>
              <a:rPr lang="en-US" sz="1600">
                <a:solidFill>
                  <a:srgbClr val="000000"/>
                </a:solidFill>
              </a:rPr>
              <a:t>και αναρτήστε την στην τάξη ή στο διάδρομο.</a:t>
            </a:r>
            <a:endParaRPr sz="1600">
              <a:solidFill>
                <a:srgbClr val="000000"/>
              </a:solidFill>
            </a:endParaRPr>
          </a:p>
          <a:p>
            <a:pPr marL="0" lvl="0" indent="0" algn="l" rtl="0">
              <a:spcBef>
                <a:spcPts val="1200"/>
              </a:spcBef>
              <a:spcAft>
                <a:spcPts val="0"/>
              </a:spcAft>
              <a:buNone/>
            </a:p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487" name="Shape 487"/>
        <p:cNvGrpSpPr/>
        <p:nvPr/>
      </p:nvGrpSpPr>
      <p:grpSpPr>
        <a:xfrm>
          <a:off x="0" y="0"/>
          <a:ext cx="0" cy="0"/>
          <a:chOff x="0" y="0"/>
          <a:chExt cx="0" cy="0"/>
        </a:xfrm>
      </p:grpSpPr>
      <p:sp>
        <p:nvSpPr>
          <p:cNvPr id="488" name="Google Shape;488;g3b05430cd3f_2_148"/>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2. Παραδείγματα εξωσχολικών πρωτοβουλιών [2]</a:t>
            </a:r>
            <a:endParaRPr lang="en-US"/>
          </a:p>
        </p:txBody>
      </p:sp>
      <p:sp>
        <p:nvSpPr>
          <p:cNvPr id="489" name="Google Shape;489;g3b05430cd3f_2_148"/>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Οικογενειακό Tech-Pact</a:t>
            </a:r>
            <a:endParaRPr lang="en-US"/>
          </a:p>
        </p:txBody>
      </p:sp>
      <p:sp>
        <p:nvSpPr>
          <p:cNvPr id="490" name="Google Shape;490;g3b05430cd3f_2_148"/>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a:solidFill>
                  <a:srgbClr val="000000"/>
                </a:solidFill>
              </a:rPr>
              <a:t>Τι είναι: </a:t>
            </a:r>
            <a:r>
              <a:rPr lang="en-US" sz="1600">
                <a:solidFill>
                  <a:srgbClr val="000000"/>
                </a:solidFill>
              </a:rPr>
              <a:t>Μια συμφωνία μιας σελίδας για την οικογένεια που προωθεί την υγιή, ισορροπημένη και ευγενική χρήση της τεχνολογίας στο σπίτι.</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Σκοπός: </a:t>
            </a:r>
            <a:r>
              <a:rPr lang="en-US" sz="1600">
                <a:solidFill>
                  <a:srgbClr val="000000"/>
                </a:solidFill>
              </a:rPr>
              <a:t>Να ενθαρρύνει τους μαθητές και τις οικογένειες να ευθυγραμμίσουν τις προσδοκίες τους, να ενισχύσουν τις σχέσεις τους και να δημιουργήσουν σημαντικές ψηφιακές συνήθειες πέρα από την τάξη.</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Αναμενόμενο αποτέλεσμα: </a:t>
            </a:r>
            <a:r>
              <a:rPr lang="en-US" sz="1600">
                <a:solidFill>
                  <a:srgbClr val="000000"/>
                </a:solidFill>
              </a:rPr>
              <a:t>Κάθε μαθητής επιστρέφει μια υπογεγραμμένη συμφωνία (ή ψηφιακή φόρμα) με δύο έως τρεις συμφωνημένους κανόνες και ένα εβδομαδιαίο οικογενειακό τελετουργικό χωρίς τεχνολογία.</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Οδηγίες</a:t>
            </a:r>
            <a:endParaRPr sz="1600" b="1">
              <a:solidFill>
                <a:srgbClr val="000000"/>
              </a:solidFill>
            </a:endParaRPr>
          </a:p>
          <a:p>
            <a:pPr marL="457200" lvl="0" indent="-330200" algn="l" rtl="0">
              <a:lnSpc>
                <a:spcPct val="100000"/>
              </a:lnSpc>
              <a:spcBef>
                <a:spcPts val="1200"/>
              </a:spcBef>
              <a:spcAft>
                <a:spcPts val="0"/>
              </a:spcAft>
              <a:buClr>
                <a:srgbClr val="000000"/>
              </a:buClr>
              <a:buSzPts val="1600"/>
              <a:buFont typeface="Calibri" panose="020F0502020204030204"/>
              <a:buAutoNum type="arabicPeriod"/>
            </a:pPr>
            <a:r>
              <a:rPr lang="en-US" sz="1600" b="1">
                <a:solidFill>
                  <a:srgbClr val="000000"/>
                </a:solidFill>
              </a:rPr>
              <a:t>Παρουσιάστε την ιδέα. </a:t>
            </a:r>
            <a:r>
              <a:rPr lang="en-US" sz="1600">
                <a:solidFill>
                  <a:srgbClr val="000000"/>
                </a:solidFill>
              </a:rPr>
              <a:t>Εξηγήστε ότι η Συμφωνία για την τεχνολογία είναι ένα απλό οικογενειακό σχέδιο σχετικά με το πώς και πότε χρησιμοποιείται η τεχνολογία με σεβασμό.</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Δείξτε παραδείγματα. </a:t>
            </a:r>
            <a:r>
              <a:rPr lang="en-US" sz="1600">
                <a:solidFill>
                  <a:srgbClr val="000000"/>
                </a:solidFill>
              </a:rPr>
              <a:t>Χρησιμοποιήστε ένα πρότυπο Google Doc ή Form με φιλικές επιλογές (π.χ. «Δεν χρησιμοποιούμε συσκευές κατά τη διάρκεια των γευμάτων»).</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Προσαρμόστε το στην τάξη. </a:t>
            </a:r>
            <a:r>
              <a:rPr lang="en-US" sz="1600">
                <a:solidFill>
                  <a:srgbClr val="000000"/>
                </a:solidFill>
              </a:rPr>
              <a:t>Οι μαθητές επιλέγουν δύο κανόνες που ταιριάζουν στην οικογενειακή τους ζωή και προτείνουν μία οικογενειακή δραστηριότητα, όπως μια βόλτα χωρίς τεχνολογία.</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Στείλτε το στο σπίτι. </a:t>
            </a:r>
            <a:r>
              <a:rPr lang="en-US" sz="1600">
                <a:solidFill>
                  <a:srgbClr val="000000"/>
                </a:solidFill>
              </a:rPr>
              <a:t>Μοιραστείτε τον σύνδεσμο ή την εκτυπωμένη έκδοση και ζητήστε από τις οικογένειες να συζητήσουν και να υπογράψουν μαζί το σύμφωνο.</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Μοιραστείτε τα σημαντικότερα σημεία με ασφάλεια. </a:t>
            </a:r>
            <a:r>
              <a:rPr lang="en-US" sz="1600">
                <a:solidFill>
                  <a:srgbClr val="000000"/>
                </a:solidFill>
              </a:rPr>
              <a:t>Επιστρέφοντας στην τάξη, καλέστε τους μαθητές να δημοσιεύσουν μια ανώνυμη οικογενειακή ιδέα στο Padlet, χωρίς ονόματα ή προσωπικά στοιχεία.</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Γιορτάστε τις δεσμεύσεις. </a:t>
            </a:r>
            <a:r>
              <a:rPr lang="en-US" sz="1600">
                <a:solidFill>
                  <a:srgbClr val="000000"/>
                </a:solidFill>
              </a:rPr>
              <a:t>Χρησιμοποιήστε το Mentimeter για να δημιουργήσετε ένα σύννεφο λέξεων με τις πιο συνηθισμένες ή εμπνευσμένες οικογενειακές δεσμεύσεις.</a:t>
            </a:r>
            <a:endParaRPr sz="1600">
              <a:solidFill>
                <a:srgbClr val="000000"/>
              </a:solidFill>
            </a:endParaRPr>
          </a:p>
          <a:p>
            <a:pPr marL="0" lvl="0" indent="0" algn="l" rtl="0">
              <a:lnSpc>
                <a:spcPct val="100000"/>
              </a:lnSpc>
              <a:spcBef>
                <a:spcPts val="1200"/>
              </a:spcBef>
              <a:spcAft>
                <a:spcPts val="1200"/>
              </a:spcAft>
              <a:buNone/>
            </a:pPr>
            <a:endParaRPr sz="1600" b="1">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495" name="Shape 495"/>
        <p:cNvGrpSpPr/>
        <p:nvPr/>
      </p:nvGrpSpPr>
      <p:grpSpPr>
        <a:xfrm>
          <a:off x="0" y="0"/>
          <a:ext cx="0" cy="0"/>
          <a:chOff x="0" y="0"/>
          <a:chExt cx="0" cy="0"/>
        </a:xfrm>
      </p:grpSpPr>
      <p:sp>
        <p:nvSpPr>
          <p:cNvPr id="496" name="Google Shape;496;g3b05430cd3f_2_155"/>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2. Παραδείγματα εξωσχολικών πρωτοβουλιών [3]</a:t>
            </a:r>
            <a:endParaRPr lang="en-US"/>
          </a:p>
        </p:txBody>
      </p:sp>
      <p:sp>
        <p:nvSpPr>
          <p:cNvPr id="497" name="Google Shape;497;g3b05430cd3f_2_155"/>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Θετική εκστρατεία επικοινωνίας στο διαδίκτυο</a:t>
            </a:r>
            <a:endParaRPr lang="en-US"/>
          </a:p>
        </p:txBody>
      </p:sp>
      <p:sp>
        <p:nvSpPr>
          <p:cNvPr id="498" name="Google Shape;498;g3b05430cd3f_2_155"/>
          <p:cNvSpPr txBox="1"/>
          <p:nvPr>
            <p:ph type="body" idx="2"/>
          </p:nvPr>
        </p:nvSpPr>
        <p:spPr>
          <a:xfrm>
            <a:off x="97971" y="1462710"/>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a:solidFill>
                  <a:srgbClr val="000000"/>
                </a:solidFill>
              </a:rPr>
              <a:t>Τι είναι: </a:t>
            </a:r>
            <a:r>
              <a:rPr lang="en-US" sz="1600">
                <a:solidFill>
                  <a:srgbClr val="000000"/>
                </a:solidFill>
              </a:rPr>
              <a:t>Μια σύντομη εκστρατεία υπό την ηγεσία των μαθητών που προωθεί την ευγενική και σεβαστή ψηφιακή επικοινωνία μέσω δημιουργικών μηνυμάτων.</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Σκοπός: </a:t>
            </a:r>
            <a:r>
              <a:rPr lang="en-US" sz="1600">
                <a:solidFill>
                  <a:srgbClr val="000000"/>
                </a:solidFill>
              </a:rPr>
              <a:t>Να καθοδηγήσει τους μαθητές στο να επιδεικνύουν ενσυναίσθηση και ευγένεια στο διαδίκτυο, βοηθώντας τους να αναπτύξουν ψηφιακή ιθαγένεια και κοινοτικό πνεύμα.</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Αναμενόμενο αποτέλεσμα: </a:t>
            </a:r>
            <a:r>
              <a:rPr lang="en-US" sz="1600">
                <a:solidFill>
                  <a:srgbClr val="000000"/>
                </a:solidFill>
              </a:rPr>
              <a:t>Μια σειρά από έξι έως οκτώ ψηφιακές αφίσες που θα μοιραστούν σε διάστημα μιας εβδομάδας, με αναστοχασμό της τάξης σχετικά με τον αντίκτυπο της θετικής συμπεριφοράς στο διαδίκτυο.</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Οδηγίες</a:t>
            </a:r>
            <a:endParaRPr sz="1600" b="1">
              <a:solidFill>
                <a:srgbClr val="000000"/>
              </a:solidFill>
            </a:endParaRPr>
          </a:p>
          <a:p>
            <a:pPr marL="457200" lvl="0" indent="-330200" algn="l" rtl="0">
              <a:lnSpc>
                <a:spcPct val="100000"/>
              </a:lnSpc>
              <a:spcBef>
                <a:spcPts val="1200"/>
              </a:spcBef>
              <a:spcAft>
                <a:spcPts val="0"/>
              </a:spcAft>
              <a:buClr>
                <a:srgbClr val="000000"/>
              </a:buClr>
              <a:buSzPts val="1600"/>
              <a:buFont typeface="Calibri" panose="020F0502020204030204"/>
              <a:buAutoNum type="arabicPeriod"/>
            </a:pPr>
            <a:r>
              <a:rPr lang="en-US" sz="1600" b="1">
                <a:solidFill>
                  <a:srgbClr val="000000"/>
                </a:solidFill>
              </a:rPr>
              <a:t>Σχηματίστε μια ομάδα καμπάνιας. </a:t>
            </a:r>
            <a:r>
              <a:rPr lang="en-US" sz="1600">
                <a:solidFill>
                  <a:srgbClr val="000000"/>
                </a:solidFill>
              </a:rPr>
              <a:t>Χωρίστε την τάξη σε μικρές ομάδες με ρόλους όπως συγγραφέας, σχεδιαστής και συντάκτης.</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Κάντε ομαδικό brainstorming.</a:t>
            </a:r>
            <a:r>
              <a:rPr lang="en-US" sz="1600">
                <a:solidFill>
                  <a:srgbClr val="000000"/>
                </a:solidFill>
              </a:rPr>
              <a:t> Ζητήστε από τους μαθητές να εντοπίσουν παραδείγματα αγενών σχολίων στο διαδίκτυο και να τα ξαναγράψουν με θετικό τρόπο.</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Δημιουργήστε ψηφιακά στοιχεία. </a:t>
            </a:r>
            <a:r>
              <a:rPr lang="en-US" sz="1600">
                <a:solidFill>
                  <a:srgbClr val="000000"/>
                </a:solidFill>
              </a:rPr>
              <a:t>Οι μαθητές χρησιμοποιούν πρότυπα Canva για να σχεδιάσουν σύντομες, ελκυστικές αφίσες με σύντομα σλόγκαν (π.χ. </a:t>
            </a:r>
            <a:r>
              <a:rPr lang="en-US" sz="1600" i="1">
                <a:solidFill>
                  <a:srgbClr val="000000"/>
                </a:solidFill>
              </a:rPr>
              <a:t>«Η ευγένεια κάνει κλικ!» </a:t>
            </a:r>
            <a:r>
              <a:rPr lang="en-US" sz="1600">
                <a:solidFill>
                  <a:srgbClr val="000000"/>
                </a:solidFill>
              </a:rPr>
              <a:t>ή </a:t>
            </a:r>
            <a:r>
              <a:rPr lang="en-US" sz="1600" i="1">
                <a:solidFill>
                  <a:srgbClr val="000000"/>
                </a:solidFill>
              </a:rPr>
              <a:t>«Σκέψου πριν πληκτρολογήσεις!</a:t>
            </a:r>
            <a:r>
              <a:rPr lang="en-US" sz="1600">
                <a:solidFill>
                  <a:srgbClr val="000000"/>
                </a:solidFill>
              </a:rPr>
              <a:t>»).</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Εγκρίνετε τα μηνύματα. </a:t>
            </a:r>
            <a:r>
              <a:rPr lang="en-US" sz="1600">
                <a:solidFill>
                  <a:srgbClr val="000000"/>
                </a:solidFill>
              </a:rPr>
              <a:t>Ελέγξτε όλα τα σχέδια για σαφήνεια, τόνο και προστασία της ιδιωτικής ζωής πριν από τη δημοσίευσή τους.</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Ξεκινήστε την εκστρατεία. </a:t>
            </a:r>
            <a:r>
              <a:rPr lang="en-US" sz="1600">
                <a:solidFill>
                  <a:srgbClr val="000000"/>
                </a:solidFill>
              </a:rPr>
              <a:t>Μοιραστείτε ένα σχέδιο την ημέρα σε έναν τοίχο Padlet ή σε μια οθόνη στην τάξη.</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Σκεφτείτε μαζί. </a:t>
            </a:r>
            <a:r>
              <a:rPr lang="en-US" sz="1600">
                <a:solidFill>
                  <a:srgbClr val="000000"/>
                </a:solidFill>
              </a:rPr>
              <a:t>Ρωτήστε: «Πώς νιώσατε δημιουργώντας και μοιράζοντας αυτά τα μηνύματα;» και «Τι μπορούμε να κάνουμε για να διατηρήσουμε τους διαδικτυακούς μας χώρους ευγενικούς;»</a:t>
            </a:r>
            <a:endParaRPr sz="1600" b="1">
              <a:solidFill>
                <a:srgbClr val="000000"/>
              </a:solidFill>
            </a:endParaRPr>
          </a:p>
          <a:p>
            <a:pPr marL="0" lvl="0" indent="0" algn="l" rtl="0">
              <a:lnSpc>
                <a:spcPct val="100000"/>
              </a:lnSpc>
              <a:spcBef>
                <a:spcPts val="1200"/>
              </a:spcBef>
              <a:spcAft>
                <a:spcPts val="1200"/>
              </a:spcAft>
              <a:buNone/>
            </a:pPr>
            <a:endParaRPr sz="1600" b="1">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0" name="Shape 90"/>
        <p:cNvGrpSpPr/>
        <p:nvPr/>
      </p:nvGrpSpPr>
      <p:grpSpPr>
        <a:xfrm>
          <a:off x="0" y="0"/>
          <a:ext cx="0" cy="0"/>
          <a:chOff x="0" y="0"/>
          <a:chExt cx="0" cy="0"/>
        </a:xfrm>
      </p:grpSpPr>
      <p:sp>
        <p:nvSpPr>
          <p:cNvPr id="91" name="Google Shape;91;p7"/>
          <p:cNvSpPr txBox="1"/>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panose="020B0604020202020204"/>
              <a:buNone/>
            </a:pPr>
            <a:r>
              <a:rPr lang="en-US" sz="3000"/>
              <a:t>Παιδαγωγικές προσεγγίσεις και ψηφιακά εργαλεία για την ενσωμάτωση της ψηφιακής ευημερίας στην τάξη. </a:t>
            </a:r>
            <a:endParaRPr sz="3000"/>
          </a:p>
        </p:txBody>
      </p:sp>
      <p:sp>
        <p:nvSpPr>
          <p:cNvPr id="92" name="Google Shape;92;p7"/>
          <p:cNvSpPr txBox="1"/>
          <p:nvPr>
            <p:ph type="ctrTitle"/>
          </p:nvPr>
        </p:nvSpPr>
        <p:spPr>
          <a:xfrm>
            <a:off x="2179790" y="11746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panose="020B0604020202020204"/>
              <a:buNone/>
            </a:pPr>
            <a:r>
              <a:rPr lang="en-US" sz="3000" b="1"/>
              <a:t>Ενότητα 1</a:t>
            </a:r>
            <a:endParaRPr sz="3000" b="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503" name="Shape 503"/>
        <p:cNvGrpSpPr/>
        <p:nvPr/>
      </p:nvGrpSpPr>
      <p:grpSpPr>
        <a:xfrm>
          <a:off x="0" y="0"/>
          <a:ext cx="0" cy="0"/>
          <a:chOff x="0" y="0"/>
          <a:chExt cx="0" cy="0"/>
        </a:xfrm>
      </p:grpSpPr>
      <p:sp>
        <p:nvSpPr>
          <p:cNvPr id="504" name="Google Shape;504;g3b05430cd3f_2_162"/>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2. Παραδείγματα εξωσχολικών πρωτοβουλιών [4]</a:t>
            </a:r>
            <a:endParaRPr lang="en-US"/>
          </a:p>
        </p:txBody>
      </p:sp>
      <p:sp>
        <p:nvSpPr>
          <p:cNvPr id="505" name="Google Shape;505;g3b05430cd3f_2_162"/>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Λέσχη Ψηφιακής Ευημερίας (Εβδομαδιαία)</a:t>
            </a:r>
            <a:endParaRPr lang="en-US"/>
          </a:p>
        </p:txBody>
      </p:sp>
      <p:sp>
        <p:nvSpPr>
          <p:cNvPr id="506" name="Google Shape;506;g3b05430cd3f_2_162"/>
          <p:cNvSpPr txBox="1"/>
          <p:nvPr>
            <p:ph type="body" idx="2"/>
          </p:nvPr>
        </p:nvSpPr>
        <p:spPr>
          <a:xfrm>
            <a:off x="97971" y="1462710"/>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a:solidFill>
                  <a:srgbClr val="000000"/>
                </a:solidFill>
              </a:rPr>
              <a:t>Τι είναι: </a:t>
            </a:r>
            <a:r>
              <a:rPr lang="en-US" sz="1600">
                <a:solidFill>
                  <a:srgbClr val="000000"/>
                </a:solidFill>
              </a:rPr>
              <a:t>Μια λέσχη που διοργανώνεται από μαθητές και συνεδριάζει εβδομαδιαία για να σχεδιάζει μικρά έργα που προωθούν την ψηφιακή ισορροπία, την ενσυναίσθηση και τη δημιουργικότητα.</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Σκοπός: </a:t>
            </a:r>
            <a:r>
              <a:rPr lang="en-US" sz="1600">
                <a:solidFill>
                  <a:srgbClr val="000000"/>
                </a:solidFill>
              </a:rPr>
              <a:t>Να προσφέρει στους μαθητές ένα χώρο όπου μπορούν να αναλάβουν την ευθύνη για την ψηφιακή τους ευημερία και να μοιραστούν ιδέες που υποστηρίζουν τους συμμαθητές τους.</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Αναμενόμενο αποτέλεσμα: </a:t>
            </a:r>
            <a:r>
              <a:rPr lang="en-US" sz="1600">
                <a:solidFill>
                  <a:srgbClr val="000000"/>
                </a:solidFill>
              </a:rPr>
              <a:t>Ένα μικρό αντικείμενο ανά συνεδρία (π.χ. ένα βίντεο με συμβουλές, μια μίνι αφίσα ή ένα εκθεσιακό αντικείμενο) και ένα σχέδιο για το εξάμηνο με τα ολοκληρωμένα έργα.</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Οδηγίες</a:t>
            </a:r>
            <a:endParaRPr sz="1600" b="1">
              <a:solidFill>
                <a:srgbClr val="000000"/>
              </a:solidFill>
            </a:endParaRPr>
          </a:p>
          <a:p>
            <a:pPr marL="457200" lvl="0" indent="-330200" algn="l" rtl="0">
              <a:lnSpc>
                <a:spcPct val="100000"/>
              </a:lnSpc>
              <a:spcBef>
                <a:spcPts val="1200"/>
              </a:spcBef>
              <a:spcAft>
                <a:spcPts val="0"/>
              </a:spcAft>
              <a:buClr>
                <a:srgbClr val="000000"/>
              </a:buClr>
              <a:buSzPts val="1600"/>
              <a:buFont typeface="Calibri" panose="020F0502020204030204"/>
              <a:buAutoNum type="arabicPeriod"/>
            </a:pPr>
            <a:r>
              <a:rPr lang="en-US" sz="1600" b="1">
                <a:solidFill>
                  <a:srgbClr val="000000"/>
                </a:solidFill>
              </a:rPr>
              <a:t>Προσέλκυση και σχεδιασμός. </a:t>
            </a:r>
            <a:r>
              <a:rPr lang="en-US" sz="1600">
                <a:solidFill>
                  <a:srgbClr val="000000"/>
                </a:solidFill>
              </a:rPr>
              <a:t>Προσκαλέστε 8-12 ενδιαφερόμενους μαθητές και συμφωνήστε σε έξι εβδομαδιαία θέματα, όπως συγκέντρωση, ευγένεια στο διαδίκτυο, ισορροπία ή δημιουργικότητα.</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Ξεκινήστε κάθε συνεδρία με αναστοχασμό. </a:t>
            </a:r>
            <a:r>
              <a:rPr lang="en-US" sz="1600">
                <a:solidFill>
                  <a:srgbClr val="000000"/>
                </a:solidFill>
              </a:rPr>
              <a:t>Χρησιμοποιήστε το Mentimeter για μια γρήγορη ενημέρωση με emoji («Πώς νιώθετε σήμερα;»).</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Διδάξτε μια βασική ιδέα. </a:t>
            </a:r>
            <a:r>
              <a:rPr lang="en-US" sz="1600">
                <a:solidFill>
                  <a:srgbClr val="000000"/>
                </a:solidFill>
              </a:rPr>
              <a:t>Παρουσιάστε μια σύντομη συμβουλή ή ένα βίντεο σχετικά με το θέμα της εβδομάδας (π.χ. «κάντε διαλείμματα με επίγνωση» ή «δημοσιεύστε ευγενικά»).</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Καθοδηγήστε τη δημιουργική εργασία. </a:t>
            </a:r>
            <a:r>
              <a:rPr lang="en-US" sz="1600">
                <a:solidFill>
                  <a:srgbClr val="000000"/>
                </a:solidFill>
              </a:rPr>
              <a:t>Οι μαθητές εργάζονται σε ζευγάρια ή μικρές ομάδες για να σχεδιάσουν ένα βίντεο Flip, μια μίνι αφίσα Canva ή μια υπενθύμιση για την τάξη.</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Μοιραστείτε και γιορτάστε. </a:t>
            </a:r>
            <a:r>
              <a:rPr lang="en-US" sz="1600">
                <a:solidFill>
                  <a:srgbClr val="000000"/>
                </a:solidFill>
              </a:rPr>
              <a:t>Ολοκληρώστε κάθε συνεδρία παρουσιάζοντας ένα προϊόν και αφήνοντας τους μαθητές να εξηγήσουν το μήνυμά τους στους άλλους.</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Παρακολουθήστε την πρόοδο. </a:t>
            </a:r>
            <a:r>
              <a:rPr lang="en-US" sz="1600">
                <a:solidFill>
                  <a:srgbClr val="000000"/>
                </a:solidFill>
              </a:rPr>
              <a:t>Διατηρήστε έναν κοινόχρηστο ιστότοπο Google ή Padlet για να συλλέξετε όλες τις δημιουργίες και τις σκέψεις του συλλόγου.</a:t>
            </a:r>
            <a:endParaRPr sz="1600">
              <a:solidFill>
                <a:srgbClr val="000000"/>
              </a:solidFill>
            </a:endParaRPr>
          </a:p>
          <a:p>
            <a:pPr marL="0" lvl="0" indent="0" algn="l" rtl="0">
              <a:lnSpc>
                <a:spcPct val="100000"/>
              </a:lnSpc>
              <a:spcBef>
                <a:spcPts val="1200"/>
              </a:spcBef>
              <a:spcAft>
                <a:spcPts val="1200"/>
              </a:spcAft>
              <a:buNone/>
            </a:pPr>
            <a:endParaRPr sz="1600" b="1">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511" name="Shape 511"/>
        <p:cNvGrpSpPr/>
        <p:nvPr/>
      </p:nvGrpSpPr>
      <p:grpSpPr>
        <a:xfrm>
          <a:off x="0" y="0"/>
          <a:ext cx="0" cy="0"/>
          <a:chOff x="0" y="0"/>
          <a:chExt cx="0" cy="0"/>
        </a:xfrm>
      </p:grpSpPr>
      <p:sp>
        <p:nvSpPr>
          <p:cNvPr id="512" name="Google Shape;512;g3b05430cd3f_2_169"/>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2. Παραδείγματα εξωσχολικών πρωτοβουλιών [5]</a:t>
            </a:r>
            <a:endParaRPr lang="en-US"/>
          </a:p>
        </p:txBody>
      </p:sp>
      <p:sp>
        <p:nvSpPr>
          <p:cNvPr id="513" name="Google Shape;513;g3b05430cd3f_2_169"/>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Εβδομάδα Mindful Tech Challenge</a:t>
            </a:r>
            <a:endParaRPr lang="en-US"/>
          </a:p>
        </p:txBody>
      </p:sp>
      <p:sp>
        <p:nvSpPr>
          <p:cNvPr id="514" name="Google Shape;514;g3b05430cd3f_2_169"/>
          <p:cNvSpPr txBox="1"/>
          <p:nvPr>
            <p:ph type="body" idx="2"/>
          </p:nvPr>
        </p:nvSpPr>
        <p:spPr>
          <a:xfrm>
            <a:off x="97971" y="1462710"/>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a:solidFill>
                  <a:srgbClr val="000000"/>
                </a:solidFill>
              </a:rPr>
              <a:t>Τι είναι: </a:t>
            </a:r>
            <a:r>
              <a:rPr lang="en-US" sz="1600">
                <a:solidFill>
                  <a:srgbClr val="000000"/>
                </a:solidFill>
              </a:rPr>
              <a:t>Μια σειρά από απλές, καθημερινές προκλήσεις διάρκειας πέντε ημερών που βοηθούν τους μαθητές να αναπτύξουν αυτοέλεγχο, συνειδητοποίηση και ισορροπία στις ψηφιακές τους συνήθειες.</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Σκοπός: </a:t>
            </a:r>
            <a:r>
              <a:rPr lang="en-US" sz="1600">
                <a:solidFill>
                  <a:srgbClr val="000000"/>
                </a:solidFill>
              </a:rPr>
              <a:t>Να βοηθήσει τους μαθητές να εξασκηθούν στη συνειδητή χρήση της τεχνολογίας μέσω εφικτών, στοχαστικών δραστηριοτήτων που προάγουν την συναισθηματική ισορροπία και την επιτυχία.</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Αναμενόμενο αποτέλεσμα: </a:t>
            </a:r>
            <a:r>
              <a:rPr lang="en-US" sz="1600">
                <a:solidFill>
                  <a:srgbClr val="000000"/>
                </a:solidFill>
              </a:rPr>
              <a:t>Συμπληρωμένα αρχεία παρακολούθησης προκλήσεων, κοινόχρηστο πίνακα αναστοχασμού Padlet και αφίσα για την τάξη που συνοψίζει βασικές συμβουλές για την ψηφιακή ισορροπία.</a:t>
            </a:r>
            <a:endParaRPr sz="1600" b="1">
              <a:solidFill>
                <a:srgbClr val="000000"/>
              </a:solidFill>
            </a:endParaRPr>
          </a:p>
          <a:p>
            <a:pPr marL="0" lvl="0" indent="0" algn="l" rtl="0">
              <a:lnSpc>
                <a:spcPct val="100000"/>
              </a:lnSpc>
              <a:spcBef>
                <a:spcPts val="1200"/>
              </a:spcBef>
              <a:spcAft>
                <a:spcPts val="0"/>
              </a:spcAft>
              <a:buNone/>
            </a:pPr>
            <a:r>
              <a:rPr lang="en-US" sz="1600" b="1">
                <a:solidFill>
                  <a:srgbClr val="000000"/>
                </a:solidFill>
              </a:rPr>
              <a:t>Οδηγίες</a:t>
            </a:r>
            <a:endParaRPr sz="1600" b="1">
              <a:solidFill>
                <a:srgbClr val="000000"/>
              </a:solidFill>
            </a:endParaRPr>
          </a:p>
          <a:p>
            <a:pPr marL="457200" lvl="0" indent="-330200" algn="l" rtl="0">
              <a:lnSpc>
                <a:spcPct val="100000"/>
              </a:lnSpc>
              <a:spcBef>
                <a:spcPts val="1200"/>
              </a:spcBef>
              <a:spcAft>
                <a:spcPts val="0"/>
              </a:spcAft>
              <a:buClr>
                <a:srgbClr val="000000"/>
              </a:buClr>
              <a:buSzPts val="1600"/>
              <a:buFont typeface="Calibri" panose="020F0502020204030204"/>
              <a:buAutoNum type="arabicPeriod"/>
            </a:pPr>
            <a:r>
              <a:rPr lang="en-US" sz="1600" b="1">
                <a:solidFill>
                  <a:srgbClr val="000000"/>
                </a:solidFill>
              </a:rPr>
              <a:t>Δημιουργήστε πέντε καθημερινές προκλήσεις. </a:t>
            </a:r>
            <a:r>
              <a:rPr lang="en-US" sz="1600">
                <a:solidFill>
                  <a:srgbClr val="000000"/>
                </a:solidFill>
              </a:rPr>
              <a:t>Επιλέξτε μικρούς, ρεαλιστικούς στόχους όπως «Όχι τηλέφωνο στο μεσημεριανό», «Δημοσιεύστε ένα ευγενικό σχόλιο» ή «Κάντε δύο διαλείμματα από την οθόνη».</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Ξεκινήστε τη Δευτέρα. </a:t>
            </a:r>
            <a:r>
              <a:rPr lang="en-US" sz="1600">
                <a:solidFill>
                  <a:srgbClr val="000000"/>
                </a:solidFill>
              </a:rPr>
              <a:t>Εξηγήστε ότι η εβδομάδα επικεντρώνεται στη χρήση της τεχνολογίας με σκοπό, όχι στην αποφυγή της.</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Παρακολουθήστε την πρόοδο καθημερινά. </a:t>
            </a:r>
            <a:r>
              <a:rPr lang="en-US" sz="1600">
                <a:solidFill>
                  <a:srgbClr val="000000"/>
                </a:solidFill>
              </a:rPr>
              <a:t>Οι μαθητές σημειώνουν σε έναν έντυπο ή ψηφιακό πίνακα παρακολούθησης και δημοσιεύουν μια πρόταση στο Padlet: «Σήμερα παρατήρησα...».</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Καθοδηγήστε την αναστοχαστική σκέψη. </a:t>
            </a:r>
            <a:r>
              <a:rPr lang="en-US" sz="1600">
                <a:solidFill>
                  <a:srgbClr val="000000"/>
                </a:solidFill>
              </a:rPr>
              <a:t>Προτείνετε μια συμβουλή ευεξίας κάθε μέρα, όπως «Κοιτάξτε προς τα πάνω κάθε 20 λεπτά» ή «Σκεφτείτε πριν πληκτρολογήσετε».</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panose="020F0502020204030204"/>
              <a:buAutoNum type="arabicPeriod"/>
            </a:pPr>
            <a:r>
              <a:rPr lang="en-US" sz="1600" b="1">
                <a:solidFill>
                  <a:srgbClr val="000000"/>
                </a:solidFill>
              </a:rPr>
              <a:t>Γιορτάστε την επιτυχία. </a:t>
            </a:r>
            <a:r>
              <a:rPr lang="en-US" sz="1600">
                <a:solidFill>
                  <a:srgbClr val="000000"/>
                </a:solidFill>
              </a:rPr>
              <a:t>Την Παρασκευή, απονείμετε κονκάρδες ή αυτοκόλλητα χρησιμοποιώντας το Canva ή το Badgr και δημιουργήστε από κοινού μια αφίσα με τίτλο </a:t>
            </a:r>
            <a:r>
              <a:rPr lang="en-US" sz="1600" i="1">
                <a:solidFill>
                  <a:srgbClr val="000000"/>
                </a:solidFill>
              </a:rPr>
              <a:t>«Οι 10 καλύτερες συμβουλές για την ψηφιακή ισορροπία από την τάξη μας».</a:t>
            </a:r>
            <a:endParaRPr sz="1600">
              <a:solidFill>
                <a:srgbClr val="000000"/>
              </a:solidFill>
            </a:endParaRPr>
          </a:p>
          <a:p>
            <a:pPr marL="0" lvl="0" indent="0" algn="l" rtl="0">
              <a:lnSpc>
                <a:spcPct val="100000"/>
              </a:lnSpc>
              <a:spcBef>
                <a:spcPts val="1200"/>
              </a:spcBef>
              <a:spcAft>
                <a:spcPts val="1200"/>
              </a:spcAft>
              <a:buNone/>
            </a:pPr>
            <a:endParaRPr sz="1600" b="1">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518" name="Shape 518"/>
        <p:cNvGrpSpPr/>
        <p:nvPr/>
      </p:nvGrpSpPr>
      <p:grpSpPr>
        <a:xfrm>
          <a:off x="0" y="0"/>
          <a:ext cx="0" cy="0"/>
          <a:chOff x="0" y="0"/>
          <a:chExt cx="0" cy="0"/>
        </a:xfrm>
      </p:grpSpPr>
      <p:sp>
        <p:nvSpPr>
          <p:cNvPr id="519" name="Google Shape;519;g3b05430cd3f_2_176"/>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panose="020B0604020202020204"/>
              <a:buNone/>
            </a:pPr>
            <a:r>
              <a:rPr lang="en-US"/>
              <a:t>Σκεφτείτε για μια στιγμή:</a:t>
            </a:r>
            <a:endParaRPr lang="en-US"/>
          </a:p>
        </p:txBody>
      </p:sp>
      <p:sp>
        <p:nvSpPr>
          <p:cNvPr id="520" name="Google Shape;520;g3b05430cd3f_2_176"/>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3000" i="1"/>
              <a:t>Ποια δραστηριότητα θα μπορούσε να εφαρμοστεί πιο εύκολα στο σχολείο σας;</a:t>
            </a:r>
            <a:endParaRPr sz="3000" i="1"/>
          </a:p>
          <a:p>
            <a:pPr marL="0" lvl="0" indent="0" algn="ctr" rtl="0">
              <a:lnSpc>
                <a:spcPct val="90000"/>
              </a:lnSpc>
              <a:spcBef>
                <a:spcPts val="0"/>
              </a:spcBef>
              <a:spcAft>
                <a:spcPts val="0"/>
              </a:spcAft>
              <a:buClr>
                <a:schemeClr val="dk1"/>
              </a:buClr>
              <a:buSzPts val="1800"/>
              <a:buNone/>
            </a:pPr>
            <a:r>
              <a:rPr lang="en-US" sz="3000" i="1"/>
              <a:t>Τι υποστήριξη θα χρειαστείτε;</a:t>
            </a:r>
            <a:endParaRPr sz="3000" i="1"/>
          </a:p>
          <a:p>
            <a:pPr marL="0" lvl="0" indent="0" algn="ctr" rtl="0">
              <a:lnSpc>
                <a:spcPct val="90000"/>
              </a:lnSpc>
              <a:spcBef>
                <a:spcPts val="0"/>
              </a:spcBef>
              <a:spcAft>
                <a:spcPts val="0"/>
              </a:spcAft>
              <a:buClr>
                <a:schemeClr val="dk1"/>
              </a:buClr>
              <a:buSzPts val="1800"/>
              <a:buNone/>
            </a:pPr>
            <a:r>
              <a:rPr lang="en-US" sz="3000" i="1"/>
              <a:t>Ποια στοιχεία του μοντέλου PERMA ενεργοποιεί η δραστηριότητα που επιλέξατε;</a:t>
            </a:r>
            <a:endParaRPr sz="3000" i="1"/>
          </a:p>
          <a:p>
            <a:pPr marL="0" lvl="0" indent="0" algn="ctr" rtl="0">
              <a:lnSpc>
                <a:spcPct val="90000"/>
              </a:lnSpc>
              <a:spcBef>
                <a:spcPts val="0"/>
              </a:spcBef>
              <a:spcAft>
                <a:spcPts val="0"/>
              </a:spcAft>
              <a:buClr>
                <a:schemeClr val="dk1"/>
              </a:buClr>
              <a:buSzPts val="1800"/>
              <a:buNone/>
            </a:pPr>
            <a:endParaRPr sz="3000" i="1"/>
          </a:p>
          <a:p>
            <a:pPr marL="0" lvl="0" indent="0" algn="ctr" rtl="0">
              <a:lnSpc>
                <a:spcPct val="90000"/>
              </a:lnSpc>
              <a:spcBef>
                <a:spcPts val="0"/>
              </a:spcBef>
              <a:spcAft>
                <a:spcPts val="0"/>
              </a:spcAft>
              <a:buClr>
                <a:schemeClr val="dk1"/>
              </a:buClr>
              <a:buSzPts val="1800"/>
              <a:buNone/>
            </a:pPr>
            <a:endParaRPr sz="3000" i="1"/>
          </a:p>
        </p:txBody>
      </p:sp>
      <p:pic>
        <p:nvPicPr>
          <p:cNvPr id="521" name="Google Shape;521;g3b05430cd3f_2_176" title="images.jpg"/>
          <p:cNvPicPr preferRelativeResize="0"/>
          <p:nvPr/>
        </p:nvPicPr>
        <p:blipFill rotWithShape="1">
          <a:blip r:embed="rId1"/>
          <a:srcRect/>
          <a:stretch>
            <a:fillRect/>
          </a:stretch>
        </p:blipFill>
        <p:spPr>
          <a:xfrm>
            <a:off x="4857750" y="981471"/>
            <a:ext cx="2476500" cy="18478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526" name="Shape 526"/>
        <p:cNvGrpSpPr/>
        <p:nvPr/>
      </p:nvGrpSpPr>
      <p:grpSpPr>
        <a:xfrm>
          <a:off x="0" y="0"/>
          <a:ext cx="0" cy="0"/>
          <a:chOff x="0" y="0"/>
          <a:chExt cx="0" cy="0"/>
        </a:xfrm>
      </p:grpSpPr>
      <p:sp>
        <p:nvSpPr>
          <p:cNvPr id="527" name="Google Shape;527;g3b05430cd3f_2_182"/>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600"/>
              <a:t>3. 10 + 1 συμβουλές για τον συν-σχεδιασμό εξωσχολικών δραστηριοτήτων</a:t>
            </a:r>
            <a:endParaRPr sz="4200"/>
          </a:p>
        </p:txBody>
      </p:sp>
      <p:sp>
        <p:nvSpPr>
          <p:cNvPr id="528" name="Google Shape;528;g3b05430cd3f_2_182"/>
          <p:cNvSpPr txBox="1"/>
          <p:nvPr>
            <p:ph type="body" idx="1"/>
          </p:nvPr>
        </p:nvSpPr>
        <p:spPr>
          <a:xfrm>
            <a:off x="97971" y="1462684"/>
            <a:ext cx="5910900" cy="53136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b="1">
                <a:solidFill>
                  <a:srgbClr val="000000"/>
                </a:solidFill>
              </a:rPr>
              <a:t>1. Ξεκινήστε από ένα πραγματικό ζήτημα που ενδιαφέρει τους μαθητές</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Εάν η δραστηριότητα λύνει ένα πραγματικό πρόβλημα, οι μαθητές θα την υποστηρίξουν με μεγαλύτερο ενθουσιασμό. Ρωτήστε τους μαθητές ποια ψηφιακά προβλήματα αντιμετωπίζουν καθημερινά:</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Τι σας ενοχλεί στην ομαδική συνομιλία της τάξης μας;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Ποια ψηφιακή συνήθεια θα θέλατε να βελτιώσετε;</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Πού χρειαζόμαστε περισσότερη ευγένεια ή ισορροπία;</a:t>
            </a:r>
            <a:endParaRPr>
              <a:solidFill>
                <a:srgbClr val="000000"/>
              </a:solidFill>
            </a:endParaRPr>
          </a:p>
          <a:p>
            <a:pPr marL="0" lvl="0" indent="0" algn="l" rtl="0">
              <a:spcBef>
                <a:spcPts val="1200"/>
              </a:spcBef>
              <a:spcAft>
                <a:spcPts val="0"/>
              </a:spcAft>
              <a:buNone/>
            </a:pPr>
          </a:p>
        </p:txBody>
      </p:sp>
      <p:sp>
        <p:nvSpPr>
          <p:cNvPr id="529" name="Google Shape;529;g3b05430cd3f_2_182"/>
          <p:cNvSpPr txBox="1"/>
          <p:nvPr>
            <p:ph type="body" idx="2"/>
          </p:nvPr>
        </p:nvSpPr>
        <p:spPr>
          <a:xfrm>
            <a:off x="6131377" y="1462684"/>
            <a:ext cx="5910900" cy="53136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b="1">
                <a:solidFill>
                  <a:srgbClr val="000000"/>
                </a:solidFill>
              </a:rPr>
              <a:t>2. Κρατήστε το μικρό και διαχειρίσιμο</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Ξεκινήστε με μια απλή ιδέα που μπορείτε να υλοποιήσετε σε μία εβδομάδα ή σε ένα διάλειμμα. Αποφύγετε δραστηριότητες που απαιτούν μεγάλες εκδηλώσεις, πολλούς δασκάλους ή βαριά υλικοτεχνική υποστήριξη.</a:t>
            </a:r>
            <a:endParaRPr>
              <a:solidFill>
                <a:srgbClr val="000000"/>
              </a:solidFill>
            </a:endParaRPr>
          </a:p>
          <a:p>
            <a:pPr marL="0" lvl="0" indent="0" algn="l" rtl="0">
              <a:lnSpc>
                <a:spcPct val="100000"/>
              </a:lnSpc>
              <a:spcBef>
                <a:spcPts val="1200"/>
              </a:spcBef>
              <a:spcAft>
                <a:spcPts val="0"/>
              </a:spcAft>
              <a:buNone/>
            </a:pPr>
            <a:r>
              <a:rPr lang="en-US">
                <a:solidFill>
                  <a:srgbClr val="000000"/>
                </a:solidFill>
              </a:rPr>
              <a:t>Για παράδειγμα:</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μια πρόκληση καλοσύνης 3 ημερών</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μια σύντομη ζώνη διαλείμματος χωρίς τεχνολογία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μια καμπάνια με αφίσες</a:t>
            </a:r>
            <a:endParaRPr>
              <a:solidFill>
                <a:srgbClr val="000000"/>
              </a:solidFill>
            </a:endParaRPr>
          </a:p>
          <a:p>
            <a:pPr marL="457200" lvl="0" indent="-342900" algn="l" rtl="0">
              <a:lnSpc>
                <a:spcPct val="100000"/>
              </a:lnSpc>
              <a:spcBef>
                <a:spcPts val="0"/>
              </a:spcBef>
              <a:spcAft>
                <a:spcPts val="1200"/>
              </a:spcAft>
              <a:buClr>
                <a:srgbClr val="000000"/>
              </a:buClr>
              <a:buSzPts val="1800"/>
              <a:buChar char="●"/>
            </a:pPr>
            <a:r>
              <a:rPr lang="en-US">
                <a:solidFill>
                  <a:srgbClr val="000000"/>
                </a:solidFill>
              </a:rPr>
              <a:t>ένας ψηφιακός τοίχος «ευγενικών λέξεων»</a:t>
            </a:r>
            <a:br>
              <a:rPr lang="en-US">
                <a:solidFill>
                  <a:srgbClr val="000000"/>
                </a:solidFill>
              </a:rPr>
            </a:br>
            <a:endParaRPr lang="en-US">
              <a:solidFill>
                <a:srgbClr val="000000"/>
              </a:solidFill>
            </a:endParaRPr>
          </a:p>
        </p:txBody>
      </p:sp>
      <p:sp>
        <p:nvSpPr>
          <p:cNvPr id="530" name="Google Shape;530;g3b05430cd3f_2_182"/>
          <p:cNvSpPr txBox="1"/>
          <p:nvPr>
            <p:ph type="body" idx="3"/>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535" name="Shape 535"/>
        <p:cNvGrpSpPr/>
        <p:nvPr/>
      </p:nvGrpSpPr>
      <p:grpSpPr>
        <a:xfrm>
          <a:off x="0" y="0"/>
          <a:ext cx="0" cy="0"/>
          <a:chOff x="0" y="0"/>
          <a:chExt cx="0" cy="0"/>
        </a:xfrm>
      </p:grpSpPr>
      <p:sp>
        <p:nvSpPr>
          <p:cNvPr id="536" name="Google Shape;536;g3b05430cd3f_2_190"/>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600"/>
              <a:t>3. 10 + 1 συμβουλές για τον συν-σχεδιασμό εξωσχολικών δραστηριοτήτων</a:t>
            </a:r>
            <a:endParaRPr sz="4200"/>
          </a:p>
        </p:txBody>
      </p:sp>
      <p:sp>
        <p:nvSpPr>
          <p:cNvPr id="537" name="Google Shape;537;g3b05430cd3f_2_190"/>
          <p:cNvSpPr txBox="1"/>
          <p:nvPr>
            <p:ph type="body" idx="1"/>
          </p:nvPr>
        </p:nvSpPr>
        <p:spPr>
          <a:xfrm>
            <a:off x="97971" y="1462684"/>
            <a:ext cx="5910900" cy="53136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b="1">
                <a:solidFill>
                  <a:srgbClr val="000000"/>
                </a:solidFill>
              </a:rPr>
              <a:t>3. Χρησιμοποιήστε τη γλώσσα και τις ιδέες των μαθητών</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Κατά το σχεδιασμό της δραστηριότητας, αφήστε τους μαθητές να επιλέξουν:</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τον τίτλο</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το σλόγκαν</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τα οπτικά στοιχεία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τους κανόνες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την ανταμοιβή (εάν υπάρχει)</a:t>
            </a:r>
            <a:endParaRPr>
              <a:solidFill>
                <a:srgbClr val="000000"/>
              </a:solidFill>
            </a:endParaRPr>
          </a:p>
          <a:p>
            <a:pPr marL="0" lvl="0" indent="0" algn="l" rtl="0">
              <a:lnSpc>
                <a:spcPct val="100000"/>
              </a:lnSpc>
              <a:spcBef>
                <a:spcPts val="1200"/>
              </a:spcBef>
              <a:spcAft>
                <a:spcPts val="0"/>
              </a:spcAft>
              <a:buNone/>
            </a:pPr>
            <a:r>
              <a:rPr lang="en-US">
                <a:solidFill>
                  <a:srgbClr val="000000"/>
                </a:solidFill>
              </a:rPr>
              <a:t>Αυτό αυξάνει την αίσθηση της ιδιοκτησίας, αποτρέπει την αντίσταση και κάνει τη δραστηριότητα να φαίνεται αυθεντική.</a:t>
            </a:r>
            <a:endParaRPr>
              <a:solidFill>
                <a:srgbClr val="000000"/>
              </a:solidFill>
            </a:endParaRPr>
          </a:p>
          <a:p>
            <a:pPr marL="0" lvl="0" indent="0" algn="l" rtl="0">
              <a:spcBef>
                <a:spcPts val="1200"/>
              </a:spcBef>
              <a:spcAft>
                <a:spcPts val="0"/>
              </a:spcAft>
              <a:buNone/>
            </a:pPr>
            <a:endParaRPr b="1">
              <a:solidFill>
                <a:srgbClr val="000000"/>
              </a:solidFill>
            </a:endParaRPr>
          </a:p>
        </p:txBody>
      </p:sp>
      <p:sp>
        <p:nvSpPr>
          <p:cNvPr id="538" name="Google Shape;538;g3b05430cd3f_2_190"/>
          <p:cNvSpPr txBox="1"/>
          <p:nvPr>
            <p:ph type="body" idx="2"/>
          </p:nvPr>
        </p:nvSpPr>
        <p:spPr>
          <a:xfrm>
            <a:off x="6131377" y="1462684"/>
            <a:ext cx="5910900" cy="53136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b="1">
                <a:solidFill>
                  <a:srgbClr val="000000"/>
                </a:solidFill>
              </a:rPr>
              <a:t>4. Δώστε στους μαθητές έναν ρόλο, όχι μόνο μια εργασία</a:t>
            </a:r>
            <a:endParaRPr b="1">
              <a:solidFill>
                <a:srgbClr val="666666"/>
              </a:solidFill>
            </a:endParaRPr>
          </a:p>
          <a:p>
            <a:pPr marL="0" lvl="0" indent="0" algn="l" rtl="0">
              <a:lnSpc>
                <a:spcPct val="100000"/>
              </a:lnSpc>
              <a:spcBef>
                <a:spcPts val="1200"/>
              </a:spcBef>
              <a:spcAft>
                <a:spcPts val="0"/>
              </a:spcAft>
              <a:buNone/>
            </a:pPr>
            <a:r>
              <a:rPr lang="en-US">
                <a:solidFill>
                  <a:srgbClr val="000000"/>
                </a:solidFill>
              </a:rPr>
              <a:t>Όταν οι μαθητές αισθάνονται υπεύθυνοι, συμπεριφέρονται πιο υπεύθυνα. Αναθέστε ρόλους όπως:</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Πρεσβευτής ψηφιακής ευγένειας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Ηγέτης αναστοχασμού</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Σχεδιαστής αφισών</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Βοηθός οικογενειακού τεχνολογικού συμφώνου</a:t>
            </a:r>
            <a:endParaRPr>
              <a:solidFill>
                <a:srgbClr val="000000"/>
              </a:solidFill>
            </a:endParaRPr>
          </a:p>
          <a:p>
            <a:pPr marL="457200" lvl="0" indent="-342900" algn="l" rtl="0">
              <a:lnSpc>
                <a:spcPct val="100000"/>
              </a:lnSpc>
              <a:spcBef>
                <a:spcPts val="0"/>
              </a:spcBef>
              <a:spcAft>
                <a:spcPts val="1200"/>
              </a:spcAft>
              <a:buClr>
                <a:srgbClr val="000000"/>
              </a:buClr>
              <a:buSzPts val="1800"/>
              <a:buChar char="●"/>
            </a:pPr>
            <a:r>
              <a:rPr lang="en-US">
                <a:solidFill>
                  <a:srgbClr val="000000"/>
                </a:solidFill>
              </a:rPr>
              <a:t>Συντονιστής διαλειμμάτων</a:t>
            </a:r>
            <a:br>
              <a:rPr lang="en-US">
                <a:solidFill>
                  <a:srgbClr val="000000"/>
                </a:solidFill>
              </a:rPr>
            </a:br>
            <a:endParaRPr b="1">
              <a:solidFill>
                <a:srgbClr val="000000"/>
              </a:solidFill>
            </a:endParaRPr>
          </a:p>
        </p:txBody>
      </p:sp>
      <p:sp>
        <p:nvSpPr>
          <p:cNvPr id="539" name="Google Shape;539;g3b05430cd3f_2_190"/>
          <p:cNvSpPr txBox="1"/>
          <p:nvPr>
            <p:ph type="body" idx="3"/>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544" name="Shape 544"/>
        <p:cNvGrpSpPr/>
        <p:nvPr/>
      </p:nvGrpSpPr>
      <p:grpSpPr>
        <a:xfrm>
          <a:off x="0" y="0"/>
          <a:ext cx="0" cy="0"/>
          <a:chOff x="0" y="0"/>
          <a:chExt cx="0" cy="0"/>
        </a:xfrm>
      </p:grpSpPr>
      <p:sp>
        <p:nvSpPr>
          <p:cNvPr id="545" name="Google Shape;545;g3b05430cd3f_2_198"/>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600"/>
              <a:t>3. 10 + 1 συμβουλές για τον συν-σχεδιασμό εξωσχολικών δραστηριοτήτων</a:t>
            </a:r>
            <a:endParaRPr sz="4200"/>
          </a:p>
        </p:txBody>
      </p:sp>
      <p:sp>
        <p:nvSpPr>
          <p:cNvPr id="546" name="Google Shape;546;g3b05430cd3f_2_198"/>
          <p:cNvSpPr txBox="1"/>
          <p:nvPr>
            <p:ph type="body" idx="1"/>
          </p:nvPr>
        </p:nvSpPr>
        <p:spPr>
          <a:xfrm>
            <a:off x="97971" y="1462684"/>
            <a:ext cx="5910900" cy="53136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b="1">
                <a:solidFill>
                  <a:srgbClr val="000000"/>
                </a:solidFill>
              </a:rPr>
              <a:t>5. Συνδέστε τη δραστηριότητα σαφώς με το μοντέλο PERMA</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Για κάθε δραστηριότητα, προσδιορίστε τουλάχιστον </a:t>
            </a:r>
            <a:r>
              <a:rPr lang="en-US" b="1">
                <a:solidFill>
                  <a:srgbClr val="000000"/>
                </a:solidFill>
              </a:rPr>
              <a:t>ένα στοιχείο PERMA </a:t>
            </a:r>
            <a:r>
              <a:rPr lang="en-US">
                <a:solidFill>
                  <a:srgbClr val="000000"/>
                </a:solidFill>
              </a:rPr>
              <a:t>που ενισχύει. Αυτό σας βοηθά να εξηγήσετε γιατί η δραστηριότητα είναι σημαντική.</a:t>
            </a:r>
            <a:endParaRPr>
              <a:solidFill>
                <a:srgbClr val="000000"/>
              </a:solidFill>
            </a:endParaRPr>
          </a:p>
          <a:p>
            <a:pPr marL="0" lvl="0" indent="0" algn="l" rtl="0">
              <a:lnSpc>
                <a:spcPct val="100000"/>
              </a:lnSpc>
              <a:spcBef>
                <a:spcPts val="1200"/>
              </a:spcBef>
              <a:spcAft>
                <a:spcPts val="0"/>
              </a:spcAft>
              <a:buNone/>
            </a:pPr>
            <a:r>
              <a:rPr lang="en-US">
                <a:solidFill>
                  <a:srgbClr val="000000"/>
                </a:solidFill>
              </a:rPr>
              <a:t>Για παράδειγμα:</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Τοίχος ευγνωμοσύνης → </a:t>
            </a:r>
            <a:r>
              <a:rPr lang="en-US" i="1">
                <a:solidFill>
                  <a:srgbClr val="000000"/>
                </a:solidFill>
              </a:rPr>
              <a:t>Θετικά συναισθήματα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Αντανάκλαση υπό την καθοδήγηση συνομηλίκων → </a:t>
            </a:r>
            <a:r>
              <a:rPr lang="en-US" i="1">
                <a:solidFill>
                  <a:srgbClr val="000000"/>
                </a:solidFill>
              </a:rPr>
              <a:t>Σχέσεις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Σχεδιασμός αφισών → </a:t>
            </a:r>
            <a:r>
              <a:rPr lang="en-US" i="1">
                <a:solidFill>
                  <a:srgbClr val="000000"/>
                </a:solidFill>
              </a:rPr>
              <a:t>Επίτευγμα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Οικογενειακό Tech-Pact → </a:t>
            </a:r>
            <a:r>
              <a:rPr lang="en-US" i="1">
                <a:solidFill>
                  <a:srgbClr val="000000"/>
                </a:solidFill>
              </a:rPr>
              <a:t>Νόημα</a:t>
            </a:r>
            <a:endParaRPr>
              <a:solidFill>
                <a:srgbClr val="000000"/>
              </a:solidFill>
            </a:endParaRPr>
          </a:p>
          <a:p>
            <a:pPr marL="457200" lvl="0" indent="-342900" algn="l" rtl="0">
              <a:lnSpc>
                <a:spcPct val="100000"/>
              </a:lnSpc>
              <a:spcBef>
                <a:spcPts val="0"/>
              </a:spcBef>
              <a:spcAft>
                <a:spcPts val="1200"/>
              </a:spcAft>
              <a:buClr>
                <a:srgbClr val="000000"/>
              </a:buClr>
              <a:buSzPts val="1800"/>
              <a:buChar char="●"/>
            </a:pPr>
            <a:r>
              <a:rPr lang="en-US">
                <a:solidFill>
                  <a:srgbClr val="000000"/>
                </a:solidFill>
              </a:rPr>
              <a:t>Βραδιά ψηφιακής αφήγησης → </a:t>
            </a:r>
            <a:r>
              <a:rPr lang="en-US" i="1">
                <a:solidFill>
                  <a:srgbClr val="000000"/>
                </a:solidFill>
              </a:rPr>
              <a:t>Εμπλοκή</a:t>
            </a:r>
            <a:br>
              <a:rPr lang="en-US" i="1">
                <a:solidFill>
                  <a:srgbClr val="000000"/>
                </a:solidFill>
              </a:rPr>
            </a:br>
            <a:endParaRPr b="1">
              <a:solidFill>
                <a:srgbClr val="000000"/>
              </a:solidFill>
            </a:endParaRPr>
          </a:p>
        </p:txBody>
      </p:sp>
      <p:sp>
        <p:nvSpPr>
          <p:cNvPr id="547" name="Google Shape;547;g3b05430cd3f_2_198"/>
          <p:cNvSpPr txBox="1"/>
          <p:nvPr>
            <p:ph type="body" idx="2"/>
          </p:nvPr>
        </p:nvSpPr>
        <p:spPr>
          <a:xfrm>
            <a:off x="6131377" y="1462684"/>
            <a:ext cx="5910900" cy="53136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b="1">
                <a:solidFill>
                  <a:srgbClr val="000000"/>
                </a:solidFill>
              </a:rPr>
              <a:t>6. Κάντε την επιτυχία ορατή</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Η ορατότητα ενισχύει την επιτυχία και την υπερηφάνεια. Παρουσιάστε τα επιτεύγματα:</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επιδείξτε αφίσες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μοιραστείτε φωτογραφίες στον πίνακα ανακοινώσεων του σχολείου</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δημιουργήστε μια γκαλερί Padlet</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δώστε πιστοποιητικά ή αυτοκόλλητα για τη συμμετοχή</a:t>
            </a:r>
            <a:endParaRPr>
              <a:solidFill>
                <a:srgbClr val="000000"/>
              </a:solidFill>
            </a:endParaRPr>
          </a:p>
          <a:p>
            <a:pPr marL="457200" lvl="0" indent="-342900" algn="l" rtl="0">
              <a:lnSpc>
                <a:spcPct val="100000"/>
              </a:lnSpc>
              <a:spcBef>
                <a:spcPts val="0"/>
              </a:spcBef>
              <a:spcAft>
                <a:spcPts val="1200"/>
              </a:spcAft>
              <a:buClr>
                <a:srgbClr val="000000"/>
              </a:buClr>
              <a:buSzPts val="1800"/>
              <a:buChar char="●"/>
            </a:pPr>
            <a:r>
              <a:rPr lang="en-US">
                <a:solidFill>
                  <a:srgbClr val="000000"/>
                </a:solidFill>
              </a:rPr>
              <a:t>διαβάστε θετικά μηνύματα στις πρωινές ανακοινώσεις</a:t>
            </a:r>
            <a:endParaRPr b="1">
              <a:solidFill>
                <a:srgbClr val="000000"/>
              </a:solidFill>
            </a:endParaRPr>
          </a:p>
        </p:txBody>
      </p:sp>
      <p:sp>
        <p:nvSpPr>
          <p:cNvPr id="548" name="Google Shape;548;g3b05430cd3f_2_198"/>
          <p:cNvSpPr txBox="1"/>
          <p:nvPr>
            <p:ph type="body" idx="3"/>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553" name="Shape 553"/>
        <p:cNvGrpSpPr/>
        <p:nvPr/>
      </p:nvGrpSpPr>
      <p:grpSpPr>
        <a:xfrm>
          <a:off x="0" y="0"/>
          <a:ext cx="0" cy="0"/>
          <a:chOff x="0" y="0"/>
          <a:chExt cx="0" cy="0"/>
        </a:xfrm>
      </p:grpSpPr>
      <p:sp>
        <p:nvSpPr>
          <p:cNvPr id="554" name="Google Shape;554;g3b05430cd3f_2_20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600"/>
              <a:t>3. 10 + 1 συμβουλές για τον συν-σχεδιασμό εξωσχολικών δραστηριοτήτων</a:t>
            </a:r>
            <a:endParaRPr sz="4200"/>
          </a:p>
        </p:txBody>
      </p:sp>
      <p:sp>
        <p:nvSpPr>
          <p:cNvPr id="555" name="Google Shape;555;g3b05430cd3f_2_206"/>
          <p:cNvSpPr txBox="1"/>
          <p:nvPr>
            <p:ph type="body" idx="1"/>
          </p:nvPr>
        </p:nvSpPr>
        <p:spPr>
          <a:xfrm>
            <a:off x="97971" y="1462684"/>
            <a:ext cx="5910900" cy="53136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b="1">
                <a:solidFill>
                  <a:srgbClr val="000000"/>
                </a:solidFill>
              </a:rPr>
              <a:t>7. Λάβετε υπόψη το πλαίσιο του σχολείου σας</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Σχεδιάστε λαμβάνοντας υπόψη τους συγκεκριμένους περιορισμούς σας. Πριν οριστικοποιήσετε μια ιδέα, ρωτήστε τον εαυτό σας:</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Είναι ρεαλιστικό με το πρόγραμμά μου;</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Θα χρειαστούν οι μαθητές επιπλέον επίβλεψη;</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Έχουμε τον απαραίτητο χώρο (τάξη, αυλή, αίθουσα);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Θα κατανοήσουν οι οικογένειες τον σκοπό;</a:t>
            </a:r>
            <a:endParaRPr>
              <a:solidFill>
                <a:srgbClr val="000000"/>
              </a:solidFill>
            </a:endParaRPr>
          </a:p>
          <a:p>
            <a:pPr marL="457200" lvl="0" indent="-342900" algn="l" rtl="0">
              <a:lnSpc>
                <a:spcPct val="100000"/>
              </a:lnSpc>
              <a:spcBef>
                <a:spcPts val="0"/>
              </a:spcBef>
              <a:spcAft>
                <a:spcPts val="1200"/>
              </a:spcAft>
              <a:buClr>
                <a:srgbClr val="000000"/>
              </a:buClr>
              <a:buSzPts val="1800"/>
              <a:buChar char="●"/>
            </a:pPr>
            <a:r>
              <a:rPr lang="en-US">
                <a:solidFill>
                  <a:srgbClr val="000000"/>
                </a:solidFill>
              </a:rPr>
              <a:t>Χρειάζομαι υποστήριξη από άλλο δάσκαλο;</a:t>
            </a:r>
            <a:br>
              <a:rPr lang="en-US">
                <a:solidFill>
                  <a:srgbClr val="000000"/>
                </a:solidFill>
              </a:rPr>
            </a:br>
            <a:endParaRPr b="1">
              <a:solidFill>
                <a:srgbClr val="000000"/>
              </a:solidFill>
            </a:endParaRPr>
          </a:p>
        </p:txBody>
      </p:sp>
      <p:sp>
        <p:nvSpPr>
          <p:cNvPr id="556" name="Google Shape;556;g3b05430cd3f_2_206"/>
          <p:cNvSpPr txBox="1"/>
          <p:nvPr>
            <p:ph type="body" idx="2"/>
          </p:nvPr>
        </p:nvSpPr>
        <p:spPr>
          <a:xfrm>
            <a:off x="6131377" y="1462684"/>
            <a:ext cx="5910900" cy="53136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b="1">
                <a:solidFill>
                  <a:srgbClr val="000000"/>
                </a:solidFill>
              </a:rPr>
              <a:t>8. Βεβαιωθείτε ότι η δραστηριότητα δεν δημιουργεί ακούσια πίεση</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Εστιάστε στη συμμετοχή, όχι στην απόδοση. Οι δραστηριότητες </a:t>
            </a:r>
            <a:r>
              <a:rPr lang="en-US" b="1">
                <a:solidFill>
                  <a:srgbClr val="000000"/>
                </a:solidFill>
              </a:rPr>
              <a:t>δεν</a:t>
            </a:r>
            <a:r>
              <a:rPr lang="en-US">
                <a:solidFill>
                  <a:srgbClr val="000000"/>
                </a:solidFill>
              </a:rPr>
              <a:t> πρέπει</a:t>
            </a:r>
            <a:r>
              <a:rPr lang="en-US">
                <a:solidFill>
                  <a:srgbClr val="000000"/>
                </a:solidFill>
              </a:rPr>
              <a:t>:</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απαιτούν την αγορά υλικών</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υποθέτουν τη διαθεσιμότητα συσκευών στο σπίτι</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ανταμείβουν μόνο τους «καλύτερους» μαθητές</a:t>
            </a:r>
            <a:endParaRPr>
              <a:solidFill>
                <a:srgbClr val="000000"/>
              </a:solidFill>
            </a:endParaRPr>
          </a:p>
          <a:p>
            <a:pPr marL="457200" lvl="0" indent="-342900" algn="l" rtl="0">
              <a:lnSpc>
                <a:spcPct val="100000"/>
              </a:lnSpc>
              <a:spcBef>
                <a:spcPts val="0"/>
              </a:spcBef>
              <a:spcAft>
                <a:spcPts val="1200"/>
              </a:spcAft>
              <a:buClr>
                <a:srgbClr val="000000"/>
              </a:buClr>
              <a:buSzPts val="1800"/>
              <a:buChar char="●"/>
            </a:pPr>
            <a:r>
              <a:rPr lang="en-US">
                <a:solidFill>
                  <a:srgbClr val="000000"/>
                </a:solidFill>
              </a:rPr>
              <a:t>περιλαμβάνουν δημόσιες συγκρίσεις ή κατατάξεις</a:t>
            </a:r>
            <a:endParaRPr b="1">
              <a:solidFill>
                <a:srgbClr val="000000"/>
              </a:solidFill>
            </a:endParaRPr>
          </a:p>
        </p:txBody>
      </p:sp>
      <p:sp>
        <p:nvSpPr>
          <p:cNvPr id="557" name="Google Shape;557;g3b05430cd3f_2_206"/>
          <p:cNvSpPr txBox="1"/>
          <p:nvPr>
            <p:ph type="body" idx="3"/>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562" name="Shape 562"/>
        <p:cNvGrpSpPr/>
        <p:nvPr/>
      </p:nvGrpSpPr>
      <p:grpSpPr>
        <a:xfrm>
          <a:off x="0" y="0"/>
          <a:ext cx="0" cy="0"/>
          <a:chOff x="0" y="0"/>
          <a:chExt cx="0" cy="0"/>
        </a:xfrm>
      </p:grpSpPr>
      <p:sp>
        <p:nvSpPr>
          <p:cNvPr id="563" name="Google Shape;563;g3b05430cd3f_2_214"/>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600"/>
              <a:t>3. 10 + 1 συμβουλές για τον συν-σχεδιασμό εξωσχολικών δραστηριοτήτων</a:t>
            </a:r>
            <a:endParaRPr sz="4200"/>
          </a:p>
        </p:txBody>
      </p:sp>
      <p:sp>
        <p:nvSpPr>
          <p:cNvPr id="564" name="Google Shape;564;g3b05430cd3f_2_214"/>
          <p:cNvSpPr txBox="1"/>
          <p:nvPr>
            <p:ph type="body" idx="1"/>
          </p:nvPr>
        </p:nvSpPr>
        <p:spPr>
          <a:xfrm>
            <a:off x="97971" y="1462684"/>
            <a:ext cx="5910900" cy="53136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b="1">
                <a:solidFill>
                  <a:srgbClr val="000000"/>
                </a:solidFill>
              </a:rPr>
              <a:t>9. Ενσωματώστε σύντομες στιγμές αναστοχασμού</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Η αναστοχαστική σκέψη ενισχύει </a:t>
            </a:r>
            <a:r>
              <a:rPr lang="en-US" b="1">
                <a:solidFill>
                  <a:srgbClr val="000000"/>
                </a:solidFill>
              </a:rPr>
              <a:t>την κατανόηση και τη ρύθμιση των συναισθημάτων</a:t>
            </a:r>
            <a:r>
              <a:rPr lang="en-US">
                <a:solidFill>
                  <a:srgbClr val="000000"/>
                </a:solidFill>
              </a:rPr>
              <a:t>. Ακόμη και μια αναστοχαστική σκέψη 2 λεπτών βοηθά τους μαθητές να μετατρέψουν τη μάθηση σε πραγματικές συνήθειες.</a:t>
            </a:r>
            <a:endParaRPr>
              <a:solidFill>
                <a:srgbClr val="000000"/>
              </a:solidFill>
            </a:endParaRPr>
          </a:p>
          <a:p>
            <a:pPr marL="0" lvl="0" indent="0" algn="l" rtl="0">
              <a:lnSpc>
                <a:spcPct val="100000"/>
              </a:lnSpc>
              <a:spcBef>
                <a:spcPts val="1200"/>
              </a:spcBef>
              <a:spcAft>
                <a:spcPts val="0"/>
              </a:spcAft>
              <a:buNone/>
            </a:pPr>
            <a:r>
              <a:rPr lang="en-US">
                <a:solidFill>
                  <a:srgbClr val="000000"/>
                </a:solidFill>
              </a:rPr>
              <a:t>Χρησιμοποιήστε ερωτήσεις όπως:</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Τι σας έκανε να νιώσετε καλά σήμερα;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Τι ήταν δύσκολο να διαχειριστείτε ψηφιακά;</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Πώς δείξαμε ευγένεια;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Τι θα αλλάζαμε την επόμενη φορά;</a:t>
            </a:r>
            <a:br>
              <a:rPr lang="en-US">
                <a:solidFill>
                  <a:srgbClr val="000000"/>
                </a:solidFill>
              </a:rPr>
            </a:br>
            <a:endParaRPr>
              <a:solidFill>
                <a:srgbClr val="000000"/>
              </a:solidFill>
            </a:endParaRPr>
          </a:p>
          <a:p>
            <a:pPr marL="0" lvl="0" indent="0" algn="l" rtl="0">
              <a:spcBef>
                <a:spcPts val="1200"/>
              </a:spcBef>
              <a:spcAft>
                <a:spcPts val="0"/>
              </a:spcAft>
              <a:buNone/>
            </a:pPr>
            <a:endParaRPr b="1">
              <a:solidFill>
                <a:srgbClr val="000000"/>
              </a:solidFill>
            </a:endParaRPr>
          </a:p>
        </p:txBody>
      </p:sp>
      <p:sp>
        <p:nvSpPr>
          <p:cNvPr id="565" name="Google Shape;565;g3b05430cd3f_2_214"/>
          <p:cNvSpPr txBox="1"/>
          <p:nvPr>
            <p:ph type="body" idx="2"/>
          </p:nvPr>
        </p:nvSpPr>
        <p:spPr>
          <a:xfrm>
            <a:off x="6131377" y="1462684"/>
            <a:ext cx="5910900" cy="53136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b="1">
                <a:solidFill>
                  <a:srgbClr val="000000"/>
                </a:solidFill>
              </a:rPr>
              <a:t>10. Λάβετε υπόψη την πολιτισμική και κοινωνική ευαισθησία</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Σχεδιάστε με στόχο την ενίσχυση του αισθήματος του «ανήκειν» και όχι τον αποκλεισμό. Βεβαιωθείτε ότι οι δραστηριότητες:</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σέβονται τις διαφορετικές οικογενειακές συνήθειες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αποφεύγουν υποθέσεις σχετικά με την πρόσβαση σε οικιακές συσκευές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να είναι ανοιχτές σε όλους τους μαθητές</a:t>
            </a:r>
            <a:endParaRPr>
              <a:solidFill>
                <a:srgbClr val="000000"/>
              </a:solidFill>
            </a:endParaRPr>
          </a:p>
          <a:p>
            <a:pPr marL="457200" lvl="0" indent="-342900" algn="l" rtl="0">
              <a:lnSpc>
                <a:spcPct val="100000"/>
              </a:lnSpc>
              <a:spcBef>
                <a:spcPts val="0"/>
              </a:spcBef>
              <a:spcAft>
                <a:spcPts val="1200"/>
              </a:spcAft>
              <a:buClr>
                <a:srgbClr val="000000"/>
              </a:buClr>
              <a:buSzPts val="1800"/>
              <a:buChar char="●"/>
            </a:pPr>
            <a:r>
              <a:rPr lang="en-US">
                <a:solidFill>
                  <a:srgbClr val="000000"/>
                </a:solidFill>
              </a:rPr>
              <a:t>δεν εκθέτουν τους μαθητές με τρόπο που τους φέρνει σε δύσκολη θέση</a:t>
            </a:r>
            <a:br>
              <a:rPr lang="en-US">
                <a:solidFill>
                  <a:srgbClr val="000000"/>
                </a:solidFill>
              </a:rPr>
            </a:br>
            <a:endParaRPr b="1">
              <a:solidFill>
                <a:srgbClr val="000000"/>
              </a:solidFill>
            </a:endParaRPr>
          </a:p>
        </p:txBody>
      </p:sp>
      <p:sp>
        <p:nvSpPr>
          <p:cNvPr id="566" name="Google Shape;566;g3b05430cd3f_2_214"/>
          <p:cNvSpPr txBox="1"/>
          <p:nvPr>
            <p:ph type="body" idx="3"/>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571" name="Shape 571"/>
        <p:cNvGrpSpPr/>
        <p:nvPr/>
      </p:nvGrpSpPr>
      <p:grpSpPr>
        <a:xfrm>
          <a:off x="0" y="0"/>
          <a:ext cx="0" cy="0"/>
          <a:chOff x="0" y="0"/>
          <a:chExt cx="0" cy="0"/>
        </a:xfrm>
      </p:grpSpPr>
      <p:sp>
        <p:nvSpPr>
          <p:cNvPr id="572" name="Google Shape;572;g3b05430cd3f_2_222"/>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600"/>
              <a:t>3. 10 + 1 συμβουλές για τον συν-σχεδιασμό εξωσχολικών δραστηριοτήτων</a:t>
            </a:r>
            <a:endParaRPr sz="4200"/>
          </a:p>
        </p:txBody>
      </p:sp>
      <p:sp>
        <p:nvSpPr>
          <p:cNvPr id="573" name="Google Shape;573;g3b05430cd3f_2_222"/>
          <p:cNvSpPr txBox="1"/>
          <p:nvPr>
            <p:ph type="body" idx="1"/>
          </p:nvPr>
        </p:nvSpPr>
        <p:spPr>
          <a:xfrm>
            <a:off x="97979" y="1462675"/>
            <a:ext cx="11397000" cy="53136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b="1">
                <a:solidFill>
                  <a:srgbClr val="000000"/>
                </a:solidFill>
              </a:rPr>
              <a:t>11. Ολοκληρώστε κάθε δραστηριότητα με έναν εορτασμό</a:t>
            </a:r>
            <a:endParaRPr b="1">
              <a:solidFill>
                <a:srgbClr val="000000"/>
              </a:solidFill>
            </a:endParaRPr>
          </a:p>
          <a:p>
            <a:pPr marL="0" lvl="0" indent="0" algn="l" rtl="0">
              <a:lnSpc>
                <a:spcPct val="100000"/>
              </a:lnSpc>
              <a:spcBef>
                <a:spcPts val="1200"/>
              </a:spcBef>
              <a:spcAft>
                <a:spcPts val="0"/>
              </a:spcAft>
              <a:buNone/>
            </a:pPr>
            <a:r>
              <a:rPr lang="en-US">
                <a:solidFill>
                  <a:srgbClr val="000000"/>
                </a:solidFill>
              </a:rPr>
              <a:t>Η γιορτή ενισχύει τα θετικά συναισθήματα, τις σχέσεις και την επιτυχία. Μια μικρή γιορτή αυξάνει την κινητοποίηση:</a:t>
            </a:r>
            <a:endParaRPr>
              <a:solidFill>
                <a:srgbClr val="000000"/>
              </a:solidFill>
            </a:endParaRPr>
          </a:p>
          <a:p>
            <a:pPr marL="457200" lvl="0" indent="-342900" algn="l" rtl="0">
              <a:lnSpc>
                <a:spcPct val="100000"/>
              </a:lnSpc>
              <a:spcBef>
                <a:spcPts val="1200"/>
              </a:spcBef>
              <a:spcAft>
                <a:spcPts val="0"/>
              </a:spcAft>
              <a:buClr>
                <a:srgbClr val="000000"/>
              </a:buClr>
              <a:buSzPts val="1800"/>
              <a:buChar char="●"/>
            </a:pPr>
            <a:r>
              <a:rPr lang="en-US">
                <a:solidFill>
                  <a:srgbClr val="000000"/>
                </a:solidFill>
              </a:rPr>
              <a:t>χειροκροτήματα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αυτοκόλλητα</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καρφίτσες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«Ήρωας της καλοσύνης της εβδομάδας»</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έκθεση των εργασιών των μαθητών</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μια κοινή φωτογραφία (χωρίς πρόσωπα, αν το ορίζει η πολιτική του σχολείου)</a:t>
            </a:r>
            <a:br>
              <a:rPr lang="en-US">
                <a:solidFill>
                  <a:srgbClr val="000000"/>
                </a:solidFill>
              </a:rPr>
            </a:br>
            <a:endParaRPr>
              <a:solidFill>
                <a:srgbClr val="000000"/>
              </a:solidFill>
            </a:endParaRPr>
          </a:p>
          <a:p>
            <a:pPr marL="0" lvl="0" indent="0" algn="l" rtl="0">
              <a:spcBef>
                <a:spcPts val="1200"/>
              </a:spcBef>
              <a:spcAft>
                <a:spcPts val="0"/>
              </a:spcAft>
              <a:buNone/>
            </a:pPr>
            <a:endParaRPr b="1">
              <a:solidFill>
                <a:srgbClr val="000000"/>
              </a:solidFill>
            </a:endParaRPr>
          </a:p>
        </p:txBody>
      </p:sp>
      <p:sp>
        <p:nvSpPr>
          <p:cNvPr id="574" name="Google Shape;574;g3b05430cd3f_2_222"/>
          <p:cNvSpPr txBox="1"/>
          <p:nvPr>
            <p:ph type="body" idx="3"/>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579" name="Shape 579"/>
        <p:cNvGrpSpPr/>
        <p:nvPr/>
      </p:nvGrpSpPr>
      <p:grpSpPr>
        <a:xfrm>
          <a:off x="0" y="0"/>
          <a:ext cx="0" cy="0"/>
          <a:chOff x="0" y="0"/>
          <a:chExt cx="0" cy="0"/>
        </a:xfrm>
      </p:grpSpPr>
      <p:sp>
        <p:nvSpPr>
          <p:cNvPr id="580" name="Google Shape;580;g3b05430cd3f_2_230"/>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sz="3000"/>
              <a:t>Δραστηριότητα: Σχεδιάστε τον ψηφιακό σας αντίκτυπο: Συν-δημιουργία μιας εξωσχολικής δραστηριότητας ευεξίας</a:t>
            </a:r>
            <a:endParaRPr sz="3000"/>
          </a:p>
        </p:txBody>
      </p:sp>
      <p:sp>
        <p:nvSpPr>
          <p:cNvPr id="581" name="Google Shape;581;g3b05430cd3f_2_230"/>
          <p:cNvSpPr txBox="1"/>
          <p:nvPr>
            <p:ph type="body" idx="1"/>
          </p:nvPr>
        </p:nvSpPr>
        <p:spPr>
          <a:xfrm>
            <a:off x="97975" y="2440700"/>
            <a:ext cx="5910900" cy="43356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a:solidFill>
                  <a:srgbClr val="DE0A9D"/>
                </a:solidFill>
              </a:rPr>
              <a:t>Βήμα 1. Επιλέξτε το θέμα που σας ενδιαφέρει</a:t>
            </a:r>
            <a:endParaRPr sz="1600">
              <a:solidFill>
                <a:srgbClr val="DE0A9D"/>
              </a:solidFill>
            </a:endParaRPr>
          </a:p>
          <a:p>
            <a:pPr marL="0" lvl="0" indent="0" algn="l" rtl="0">
              <a:lnSpc>
                <a:spcPct val="100000"/>
              </a:lnSpc>
              <a:spcBef>
                <a:spcPts val="1200"/>
              </a:spcBef>
              <a:spcAft>
                <a:spcPts val="0"/>
              </a:spcAft>
              <a:buNone/>
            </a:pPr>
            <a:r>
              <a:rPr lang="en-US" sz="1600">
                <a:solidFill>
                  <a:srgbClr val="000000"/>
                </a:solidFill>
              </a:rPr>
              <a:t>Επιλέξτε ΈΝΑΝ τομέα εστίασης:</a:t>
            </a:r>
            <a:endParaRPr sz="1600">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US" sz="1600">
                <a:solidFill>
                  <a:srgbClr val="000000"/>
                </a:solidFill>
              </a:rPr>
              <a:t>Ευγένεια στο διαδίκτυο</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Ψηφιακή ισορροπία</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Συνεργασία και σχέσεις</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Ασφαλής συμπεριφορά στο διαδίκτυο</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Συναισθηματική ρύθμιση</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Ευημερία στο σπίτι με τη βοήθεια της τεχνολογίας</a:t>
            </a:r>
            <a:endParaRPr sz="1600">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a:solidFill>
                  <a:srgbClr val="000000"/>
                </a:solidFill>
              </a:rPr>
              <a:t>Κοινοτική συνείδηση (π.χ. θετικό ψηφιακό αποτύπωμα)</a:t>
            </a:r>
            <a:endParaRPr sz="1600">
              <a:solidFill>
                <a:srgbClr val="000000"/>
              </a:solidFill>
            </a:endParaRPr>
          </a:p>
          <a:p>
            <a:pPr marL="0" lvl="0" indent="0" algn="l" rtl="0">
              <a:lnSpc>
                <a:spcPct val="100000"/>
              </a:lnSpc>
              <a:spcBef>
                <a:spcPts val="1200"/>
              </a:spcBef>
              <a:spcAft>
                <a:spcPts val="0"/>
              </a:spcAft>
              <a:buNone/>
            </a:pPr>
            <a:r>
              <a:rPr lang="en-US" sz="1600" b="1">
                <a:solidFill>
                  <a:srgbClr val="000000"/>
                </a:solidFill>
              </a:rPr>
              <a:t>Ερώτηση για προβληματισμό:</a:t>
            </a:r>
            <a:endParaRPr sz="1600" b="1">
              <a:solidFill>
                <a:srgbClr val="000000"/>
              </a:solidFill>
            </a:endParaRPr>
          </a:p>
          <a:p>
            <a:pPr marL="0" lvl="0" indent="0" algn="l" rtl="0">
              <a:lnSpc>
                <a:spcPct val="100000"/>
              </a:lnSpc>
              <a:spcBef>
                <a:spcPts val="1200"/>
              </a:spcBef>
              <a:spcAft>
                <a:spcPts val="0"/>
              </a:spcAft>
              <a:buNone/>
            </a:pPr>
            <a:r>
              <a:rPr lang="en-US" sz="1600" i="1">
                <a:solidFill>
                  <a:srgbClr val="000000"/>
                </a:solidFill>
              </a:rPr>
              <a:t>Γιατί είναι απαραίτητη αυτή η εστίαση για τη δική σας τάξη;</a:t>
            </a:r>
            <a:endParaRPr sz="1600" i="1">
              <a:solidFill>
                <a:srgbClr val="000000"/>
              </a:solidFill>
            </a:endParaRPr>
          </a:p>
          <a:p>
            <a:pPr marL="0" lvl="0" indent="0" algn="l" rtl="0">
              <a:lnSpc>
                <a:spcPct val="100000"/>
              </a:lnSpc>
              <a:spcBef>
                <a:spcPts val="1200"/>
              </a:spcBef>
              <a:spcAft>
                <a:spcPts val="0"/>
              </a:spcAft>
              <a:buNone/>
            </a:pPr>
            <a:r>
              <a:rPr lang="en-US" sz="1600">
                <a:solidFill>
                  <a:srgbClr val="000000"/>
                </a:solidFill>
              </a:rPr>
              <a:t>Σκεφτείτε πραγματικά παραδείγματα που έχετε παρατηρήσει: ομαδικές συζητήσεις, συγκρούσεις, κόπωση από την οθόνη, παρεξηγήσεις, οικογενειακές ρουτίνες, επιρροή από τους συνομηλίκους κ.λπ.</a:t>
            </a:r>
            <a:endParaRPr sz="1600">
              <a:solidFill>
                <a:srgbClr val="000000"/>
              </a:solidFill>
            </a:endParaRPr>
          </a:p>
          <a:p>
            <a:pPr marL="0" lvl="0" indent="0" algn="l" rtl="0">
              <a:spcBef>
                <a:spcPts val="1200"/>
              </a:spcBef>
              <a:spcAft>
                <a:spcPts val="0"/>
              </a:spcAft>
              <a:buNone/>
            </a:pPr>
          </a:p>
        </p:txBody>
      </p:sp>
      <p:sp>
        <p:nvSpPr>
          <p:cNvPr id="582" name="Google Shape;582;g3b05430cd3f_2_230"/>
          <p:cNvSpPr txBox="1"/>
          <p:nvPr>
            <p:ph type="body" idx="2"/>
          </p:nvPr>
        </p:nvSpPr>
        <p:spPr>
          <a:xfrm>
            <a:off x="6131376" y="2440700"/>
            <a:ext cx="5910900" cy="4335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600">
                <a:solidFill>
                  <a:srgbClr val="DE0A9D"/>
                </a:solidFill>
              </a:rPr>
              <a:t>Βήμα 2. Σχεδιάστε τη δραστηριότητά σας χρησιμοποιώντας το πρότυπο</a:t>
            </a:r>
            <a:endParaRPr sz="1600">
              <a:solidFill>
                <a:srgbClr val="DE0A9D"/>
              </a:solidFill>
            </a:endParaRPr>
          </a:p>
          <a:p>
            <a:pPr marL="0" lvl="0" indent="0" algn="l" rtl="0">
              <a:spcBef>
                <a:spcPts val="1000"/>
              </a:spcBef>
              <a:spcAft>
                <a:spcPts val="0"/>
              </a:spcAft>
              <a:buNone/>
            </a:pPr>
            <a:r>
              <a:rPr lang="en-US" sz="1600"/>
              <a:t>Χρησιμοποιήστε το παρακάτω πρότυπο σχεδιασμού εξωσχολικών δραστηριοτήτων. </a:t>
            </a:r>
            <a:endParaRPr sz="1600"/>
          </a:p>
          <a:p>
            <a:pPr marL="0" lvl="0" indent="0" algn="l" rtl="0">
              <a:spcBef>
                <a:spcPts val="1000"/>
              </a:spcBef>
              <a:spcAft>
                <a:spcPts val="0"/>
              </a:spcAft>
              <a:buNone/>
            </a:pPr>
            <a:r>
              <a:rPr lang="en-US" sz="1600"/>
              <a:t>Μπορείτε να εργαστείτε σε ομάδες των 3-4 ατόμων ή ατομικά </a:t>
            </a:r>
            <a:endParaRPr sz="1600"/>
          </a:p>
          <a:p>
            <a:pPr marL="0" lvl="0" indent="0" algn="l" rtl="0">
              <a:spcBef>
                <a:spcPts val="1000"/>
              </a:spcBef>
              <a:spcAft>
                <a:spcPts val="0"/>
              </a:spcAft>
              <a:buNone/>
            </a:pPr>
            <a:endParaRPr sz="1600"/>
          </a:p>
          <a:p>
            <a:pPr marL="0" lvl="0" indent="0" algn="l" rtl="0">
              <a:lnSpc>
                <a:spcPct val="100000"/>
              </a:lnSpc>
              <a:spcBef>
                <a:spcPts val="1200"/>
              </a:spcBef>
              <a:spcAft>
                <a:spcPts val="0"/>
              </a:spcAft>
              <a:buNone/>
            </a:pPr>
            <a:r>
              <a:rPr lang="en-US" sz="1600">
                <a:solidFill>
                  <a:srgbClr val="DE0A9D"/>
                </a:solidFill>
              </a:rPr>
              <a:t>Βήμα 3. Σύντομη ανταλλαγή απόψεων μεταξύ συμμαθητών (προαιρετικό αν χρησιμοποιείται στην εκπαίδευση)</a:t>
            </a:r>
            <a:endParaRPr sz="1600">
              <a:solidFill>
                <a:srgbClr val="DE0A9D"/>
              </a:solidFill>
            </a:endParaRPr>
          </a:p>
          <a:p>
            <a:pPr marL="0" lvl="0" indent="0" algn="l" rtl="0">
              <a:lnSpc>
                <a:spcPct val="100000"/>
              </a:lnSpc>
              <a:spcBef>
                <a:spcPts val="1200"/>
              </a:spcBef>
              <a:spcAft>
                <a:spcPts val="0"/>
              </a:spcAft>
              <a:buNone/>
            </a:pPr>
            <a:r>
              <a:rPr lang="en-US" sz="1600">
                <a:solidFill>
                  <a:srgbClr val="000000"/>
                </a:solidFill>
              </a:rPr>
              <a:t>Προσκαλέστε 2-3 εθελοντές να παρουσιάσουν το σχέδιό τους.</a:t>
            </a:r>
            <a:endParaRPr sz="1600">
              <a:solidFill>
                <a:srgbClr val="000000"/>
              </a:solidFill>
            </a:endParaRPr>
          </a:p>
          <a:p>
            <a:pPr marL="0" lvl="0" indent="0" algn="l" rtl="0">
              <a:lnSpc>
                <a:spcPct val="100000"/>
              </a:lnSpc>
              <a:spcBef>
                <a:spcPts val="1200"/>
              </a:spcBef>
              <a:spcAft>
                <a:spcPts val="0"/>
              </a:spcAft>
              <a:buNone/>
            </a:pPr>
            <a:r>
              <a:rPr lang="en-US" sz="1600">
                <a:solidFill>
                  <a:srgbClr val="000000"/>
                </a:solidFill>
              </a:rPr>
              <a:t>Χρησιμοποιήστε τις παρακάτω καθοδηγητικές ερωτήσεις:</a:t>
            </a:r>
            <a:endParaRPr sz="1600">
              <a:solidFill>
                <a:srgbClr val="000000"/>
              </a:solidFill>
            </a:endParaRPr>
          </a:p>
          <a:p>
            <a:pPr marL="457200" lvl="0" indent="-330200" algn="l" rtl="0">
              <a:lnSpc>
                <a:spcPct val="100000"/>
              </a:lnSpc>
              <a:spcBef>
                <a:spcPts val="1200"/>
              </a:spcBef>
              <a:spcAft>
                <a:spcPts val="0"/>
              </a:spcAft>
              <a:buClr>
                <a:srgbClr val="000000"/>
              </a:buClr>
              <a:buSzPts val="1600"/>
              <a:buChar char="●"/>
            </a:pPr>
            <a:r>
              <a:rPr lang="en-US" sz="1600" i="1">
                <a:solidFill>
                  <a:srgbClr val="000000"/>
                </a:solidFill>
              </a:rPr>
              <a:t>Ποιες ψηφιακές συμπεριφορές στοχεύει η δραστηριότητά σας;</a:t>
            </a:r>
            <a:endParaRPr sz="1600" i="1">
              <a:solidFill>
                <a:srgbClr val="000000"/>
              </a:solidFill>
            </a:endParaRPr>
          </a:p>
          <a:p>
            <a:pPr marL="457200" lvl="0" indent="-330200" algn="l" rtl="0">
              <a:lnSpc>
                <a:spcPct val="100000"/>
              </a:lnSpc>
              <a:spcBef>
                <a:spcPts val="0"/>
              </a:spcBef>
              <a:spcAft>
                <a:spcPts val="0"/>
              </a:spcAft>
              <a:buClr>
                <a:srgbClr val="000000"/>
              </a:buClr>
              <a:buSzPts val="1600"/>
              <a:buChar char="●"/>
            </a:pPr>
            <a:r>
              <a:rPr lang="en-US" sz="1600" i="1">
                <a:solidFill>
                  <a:srgbClr val="000000"/>
                </a:solidFill>
              </a:rPr>
              <a:t>Ποια στοιχεία PERMA ενεργοποιούνται και πώς;</a:t>
            </a:r>
            <a:endParaRPr sz="1600" i="1">
              <a:solidFill>
                <a:srgbClr val="000000"/>
              </a:solidFill>
            </a:endParaRPr>
          </a:p>
          <a:p>
            <a:pPr marL="457200" lvl="0" indent="-330200" algn="l" rtl="0">
              <a:lnSpc>
                <a:spcPct val="100000"/>
              </a:lnSpc>
              <a:spcBef>
                <a:spcPts val="0"/>
              </a:spcBef>
              <a:spcAft>
                <a:spcPts val="1200"/>
              </a:spcAft>
              <a:buClr>
                <a:srgbClr val="000000"/>
              </a:buClr>
              <a:buSzPts val="1600"/>
              <a:buChar char="●"/>
            </a:pPr>
            <a:r>
              <a:rPr lang="en-US" sz="1600" i="1">
                <a:solidFill>
                  <a:srgbClr val="000000"/>
                </a:solidFill>
              </a:rPr>
              <a:t>Πώς μπορούν οι μαθητές να αναλάβουν μεγαλύτερη ευθύνη σε αυτή τη δραστηριότητα</a:t>
            </a:r>
            <a:endParaRPr sz="1600"/>
          </a:p>
        </p:txBody>
      </p:sp>
      <p:sp>
        <p:nvSpPr>
          <p:cNvPr id="583" name="Google Shape;583;g3b05430cd3f_2_230"/>
          <p:cNvSpPr txBox="1"/>
          <p:nvPr>
            <p:ph type="body" idx="3"/>
          </p:nvPr>
        </p:nvSpPr>
        <p:spPr>
          <a:xfrm>
            <a:off x="97975" y="854680"/>
            <a:ext cx="11944500" cy="1528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sz="1900"/>
              <a:t>Τώρα θα σχεδιάσετε μια εξωσχολική δραστηριότητα που μπορείτε να πραγματοποιήσετε ρεαλιστικά στο σχολείο σας μέσα στον επόμενο μήνα. Η δραστηριότητα μπορεί να είναι μικρή και απλή (π.χ. μια πρόκληση 3–5 ημερών) ή μεγαλύτερης κλίμακας (π.χ. μια εκδήλωση σε επίπεδο σχολείου).</a:t>
            </a:r>
            <a:endParaRPr sz="1900"/>
          </a:p>
          <a:p>
            <a:pPr marL="0" lvl="0" indent="0" algn="just" rtl="0">
              <a:spcBef>
                <a:spcPts val="1000"/>
              </a:spcBef>
              <a:spcAft>
                <a:spcPts val="0"/>
              </a:spcAft>
              <a:buNone/>
            </a:pPr>
            <a:r>
              <a:rPr lang="en-US" sz="1900"/>
              <a:t>Στόχος σας είναι να δημιουργήσετε κάτι σημαντικό, διαχειρίσιμο και που θα ανήκει από κοινού στους μαθητές σας.</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6" name="Shape 96"/>
        <p:cNvGrpSpPr/>
        <p:nvPr/>
      </p:nvGrpSpPr>
      <p:grpSpPr>
        <a:xfrm>
          <a:off x="0" y="0"/>
          <a:ext cx="0" cy="0"/>
          <a:chOff x="0" y="0"/>
          <a:chExt cx="0" cy="0"/>
        </a:xfrm>
      </p:grpSpPr>
      <p:sp>
        <p:nvSpPr>
          <p:cNvPr id="97" name="Google Shape;97;g3b05430cd3f_0_13"/>
          <p:cNvSpPr txBox="1"/>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panose="020B0604020202020204"/>
              <a:buNone/>
            </a:pPr>
            <a:r>
              <a:rPr lang="en-US"/>
              <a:t>1. Σύνδεση της παιδαγωγικής με την ψηφιακή ευημερία</a:t>
            </a:r>
            <a:endParaRPr lang="en-US"/>
          </a:p>
        </p:txBody>
      </p:sp>
      <p:sp>
        <p:nvSpPr>
          <p:cNvPr id="98" name="Google Shape;98;g3b05430cd3f_0_13"/>
          <p:cNvSpPr txBox="1"/>
          <p:nvPr>
            <p:ph type="body" idx="1"/>
          </p:nvPr>
        </p:nvSpPr>
        <p:spPr>
          <a:xfrm>
            <a:off x="97975" y="2229498"/>
            <a:ext cx="11944500" cy="1807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2400"/>
              <a:t>«Η ευημερία στην ψηφιακή εκπαίδευση νοείται ως ένα αίσθημα σωματικής, γνωστικής, κοινωνικής και συναισθηματικής ικανοποίησης που επιτρέπει σε όλα τα άτομα να συμμετέχουν θετικά σε όλα τα ψηφιακά μαθησιακά περιβάλλοντα, μεταξύ άλλων μέσω ψηφιακών εργαλείων και μεθόδων εκπαίδευσης και κατάρτισης, να αξιοποιούν στο έπακρο τις δυνατότητές τους και την αυτοπραγμάτωσή τους, να ενεργούν με ασφάλεια στο διαδίκτυο και να ενισχύουν την ενδυνάμωσή τους σε διαδικτυακά περιβάλλοντα.»</a:t>
            </a:r>
            <a:endParaRPr sz="2400"/>
          </a:p>
          <a:p>
            <a:pPr marL="0" lvl="0" indent="0" algn="ctr" rtl="0">
              <a:lnSpc>
                <a:spcPct val="90000"/>
              </a:lnSpc>
              <a:spcBef>
                <a:spcPts val="0"/>
              </a:spcBef>
              <a:spcAft>
                <a:spcPts val="0"/>
              </a:spcAft>
              <a:buClr>
                <a:schemeClr val="dk1"/>
              </a:buClr>
              <a:buSzPts val="1800"/>
              <a:buNone/>
            </a:pPr>
            <a:endParaRPr sz="2400"/>
          </a:p>
          <a:p>
            <a:pPr marL="0" lvl="0" indent="0" algn="ctr" rtl="0">
              <a:lnSpc>
                <a:spcPct val="90000"/>
              </a:lnSpc>
              <a:spcBef>
                <a:spcPts val="0"/>
              </a:spcBef>
              <a:spcAft>
                <a:spcPts val="0"/>
              </a:spcAft>
              <a:buClr>
                <a:schemeClr val="dk1"/>
              </a:buClr>
              <a:buSzPts val="1800"/>
              <a:buNone/>
            </a:pPr>
            <a:r>
              <a:rPr lang="en-US" sz="2400"/>
              <a:t>(Συμβούλιο της Ευρωπαϊκής Ένωσης, 2022)</a:t>
            </a:r>
            <a:endParaRPr sz="2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588" name="Shape 588"/>
        <p:cNvGrpSpPr/>
        <p:nvPr/>
      </p:nvGrpSpPr>
      <p:grpSpPr>
        <a:xfrm>
          <a:off x="0" y="0"/>
          <a:ext cx="0" cy="0"/>
          <a:chOff x="0" y="0"/>
          <a:chExt cx="0" cy="0"/>
        </a:xfrm>
      </p:grpSpPr>
      <p:sp>
        <p:nvSpPr>
          <p:cNvPr id="589" name="Google Shape;589;g3b05430cd3f_2_246"/>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Αντανάκλαση </a:t>
            </a:r>
            <a:endParaRPr lang="en-US"/>
          </a:p>
        </p:txBody>
      </p:sp>
      <p:sp>
        <p:nvSpPr>
          <p:cNvPr id="590" name="Google Shape;590;g3b05430cd3f_2_246"/>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p>
        </p:txBody>
      </p:sp>
      <p:sp>
        <p:nvSpPr>
          <p:cNvPr id="591" name="Google Shape;591;g3b05430cd3f_2_246"/>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Βήμα 1. Γράψτε μία πρόταση για κάθε ερώτηση:</a:t>
            </a:r>
            <a:endParaRPr b="1"/>
          </a:p>
          <a:p>
            <a:pPr marL="457200" lvl="0" indent="-342900" algn="l" rtl="0">
              <a:spcBef>
                <a:spcPts val="1000"/>
              </a:spcBef>
              <a:spcAft>
                <a:spcPts val="0"/>
              </a:spcAft>
              <a:buSzPts val="1800"/>
              <a:buChar char="●"/>
            </a:pPr>
            <a:r>
              <a:rPr lang="en-US"/>
              <a:t>Ένα στοιχείο αυτής της δραστηριότητας που θα λειτουργούσε καλά στην τάξη μου είναι…</a:t>
            </a:r>
            <a:endParaRPr lang="en-US"/>
          </a:p>
          <a:p>
            <a:pPr marL="457200" lvl="0" indent="-342900" algn="l" rtl="0">
              <a:spcBef>
                <a:spcPts val="0"/>
              </a:spcBef>
              <a:spcAft>
                <a:spcPts val="0"/>
              </a:spcAft>
              <a:buSzPts val="1800"/>
              <a:buChar char="●"/>
            </a:pPr>
            <a:r>
              <a:rPr lang="en-US"/>
              <a:t>Ένα πράγμα που θα έπρεπε να προσαρμόσω είναι…</a:t>
            </a:r>
            <a:endParaRPr lang="en-US"/>
          </a:p>
          <a:p>
            <a:pPr marL="0" lvl="0" indent="0" algn="l" rtl="0">
              <a:spcBef>
                <a:spcPts val="1000"/>
              </a:spcBef>
              <a:spcAft>
                <a:spcPts val="0"/>
              </a:spcAft>
              <a:buNone/>
            </a:pPr>
          </a:p>
          <a:p>
            <a:pPr marL="0" lvl="0" indent="0" algn="l" rtl="0">
              <a:spcBef>
                <a:spcPts val="1000"/>
              </a:spcBef>
              <a:spcAft>
                <a:spcPts val="0"/>
              </a:spcAft>
              <a:buNone/>
            </a:pPr>
            <a:r>
              <a:rPr lang="en-US" b="1"/>
              <a:t>Βήμα 2. Μοιραστείτε με έναν συμμαθητή σας:</a:t>
            </a:r>
            <a:endParaRPr b="1"/>
          </a:p>
          <a:p>
            <a:pPr marL="457200" lvl="0" indent="-342900" algn="l" rtl="0">
              <a:spcBef>
                <a:spcPts val="1000"/>
              </a:spcBef>
              <a:spcAft>
                <a:spcPts val="0"/>
              </a:spcAft>
              <a:buSzPts val="1800"/>
              <a:buChar char="●"/>
            </a:pPr>
            <a:r>
              <a:rPr lang="en-US"/>
              <a:t>Ποιες ψηφιακές συμπεριφορές στην τάξη ή στο σχολείο σας θα μπορούσε να βελτιώσει αυτή η δραστηριότητα;</a:t>
            </a:r>
            <a:endParaRPr lang="en-US"/>
          </a:p>
          <a:p>
            <a:pPr marL="457200" lvl="0" indent="-342900" algn="l" rtl="0">
              <a:spcBef>
                <a:spcPts val="0"/>
              </a:spcBef>
              <a:spcAft>
                <a:spcPts val="0"/>
              </a:spcAft>
              <a:buSzPts val="1800"/>
              <a:buChar char="●"/>
            </a:pPr>
            <a:r>
              <a:rPr lang="en-US"/>
              <a:t>Πώς νομίζετε ότι θα ανταποκριθούν οι μαθητές σας σε μια πρόκληση καλοσύνης 5 ημερών;</a:t>
            </a:r>
            <a:endParaRPr lang="en-US"/>
          </a:p>
          <a:p>
            <a:pPr marL="0" lvl="0" indent="0" algn="l" rtl="0">
              <a:spcBef>
                <a:spcPts val="1000"/>
              </a:spcBef>
              <a:spcAft>
                <a:spcPts val="0"/>
              </a:spcAft>
              <a:buNone/>
            </a:pPr>
          </a:p>
          <a:p>
            <a:pPr marL="0" lvl="0" indent="0" algn="l" rtl="0">
              <a:spcBef>
                <a:spcPts val="1000"/>
              </a:spcBef>
              <a:spcAft>
                <a:spcPts val="0"/>
              </a:spcAft>
              <a:buNone/>
            </a:pPr>
            <a:r>
              <a:rPr lang="en-US" b="1"/>
              <a:t>Βήμα 3. Ανασκόπηση με όλη την ομάδα</a:t>
            </a:r>
            <a:endParaRPr b="1"/>
          </a:p>
          <a:p>
            <a:pPr marL="0" lvl="0" indent="0" algn="l" rtl="0">
              <a:spcBef>
                <a:spcPts val="1000"/>
              </a:spcBef>
              <a:spcAft>
                <a:spcPts val="0"/>
              </a:spcAft>
              <a:buNone/>
            </a:pPr>
            <a:r>
              <a:rPr lang="en-US"/>
              <a:t>Στην ολομέλεια, οι εθελοντές μοιράζονται βασικές ιδέες. Χρησιμοποιήστε ΜΙΑ καθοδηγητική ερώτηση για να εστιάσετε τη συζήτηση:</a:t>
            </a:r>
            <a:endParaRPr lang="en-US"/>
          </a:p>
          <a:p>
            <a:pPr marL="457200" lvl="0" indent="-342900" algn="l" rtl="0">
              <a:spcBef>
                <a:spcPts val="1000"/>
              </a:spcBef>
              <a:spcAft>
                <a:spcPts val="0"/>
              </a:spcAft>
              <a:buSzPts val="1800"/>
              <a:buChar char="●"/>
            </a:pPr>
            <a:r>
              <a:rPr lang="en-US"/>
              <a:t>Ποια στοιχεία του μοντέλου PERMA υποστηρίζονται περισσότερο σε αυτή τη δραστηριότητα και πώς αυτό μπορεί να βοηθήσει τους μαθητές σας πέρα από την τάξη;</a:t>
            </a:r>
            <a:endParaRPr lang="en-US"/>
          </a:p>
          <a:p>
            <a:pPr marL="457200" lvl="0" indent="-342900" algn="l" rtl="0">
              <a:spcBef>
                <a:spcPts val="0"/>
              </a:spcBef>
              <a:spcAft>
                <a:spcPts val="0"/>
              </a:spcAft>
              <a:buSzPts val="1800"/>
              <a:buChar char="●"/>
            </a:pPr>
            <a:r>
              <a:rPr lang="en-US"/>
              <a:t>Κλείστε με μια δέσμευση μιας πρότασης. </a:t>
            </a:r>
            <a:endParaRPr lang="en-US"/>
          </a:p>
          <a:p>
            <a:pPr marL="0" lvl="0" indent="457200" algn="l" rtl="0">
              <a:spcBef>
                <a:spcPts val="1000"/>
              </a:spcBef>
              <a:spcAft>
                <a:spcPts val="0"/>
              </a:spcAft>
              <a:buNone/>
            </a:pPr>
            <a:r>
              <a:rPr lang="en-US"/>
              <a:t>«Μια δράση που θα αναλάβω τον επόμενο μήνα είναι...»</a:t>
            </a:r>
            <a:endParaRPr lang="en-US"/>
          </a:p>
          <a:p>
            <a:pPr marL="457200" lvl="0" indent="-342900" algn="l" rtl="0">
              <a:spcBef>
                <a:spcPts val="1000"/>
              </a:spcBef>
              <a:spcAft>
                <a:spcPts val="0"/>
              </a:spcAft>
              <a:buSzPts val="1800"/>
              <a:buChar char="●"/>
            </a:pPr>
            <a:r>
              <a:rPr lang="en-US"/>
              <a:t>Καταγράψτε τις δεσμεύσεις σε ένα κοινόχρηστο Padlet με τίτλο «Επόμενα βήματα για την ψηφιακή ευημερία».</a:t>
            </a:r>
            <a:endParaRPr lang="en-US"/>
          </a:p>
          <a:p>
            <a:pPr marL="0" lvl="0" indent="0" algn="l" rtl="0">
              <a:spcBef>
                <a:spcPts val="1000"/>
              </a:spcBef>
              <a:spcAft>
                <a:spcPts val="0"/>
              </a:spcAft>
              <a:buNone/>
            </a:p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596" name="Shape 596"/>
        <p:cNvGrpSpPr/>
        <p:nvPr/>
      </p:nvGrpSpPr>
      <p:grpSpPr>
        <a:xfrm>
          <a:off x="0" y="0"/>
          <a:ext cx="0" cy="0"/>
          <a:chOff x="0" y="0"/>
          <a:chExt cx="0" cy="0"/>
        </a:xfrm>
      </p:grpSpPr>
      <p:sp>
        <p:nvSpPr>
          <p:cNvPr id="597" name="Google Shape;597;g3b05430cd3f_2_253"/>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n-US"/>
              <a:t>Αναφορές</a:t>
            </a:r>
            <a:endParaRPr lang="en-US"/>
          </a:p>
        </p:txBody>
      </p:sp>
      <p:sp>
        <p:nvSpPr>
          <p:cNvPr id="598" name="Google Shape;598;g3b05430cd3f_2_253"/>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p>
        </p:txBody>
      </p:sp>
      <p:sp>
        <p:nvSpPr>
          <p:cNvPr id="599" name="Google Shape;599;g3b05430cd3f_2_253"/>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a:solidFill>
                  <a:srgbClr val="000000"/>
                </a:solidFill>
              </a:rPr>
              <a:t>Bamford, J., &amp; Heugh, S. (2021). </a:t>
            </a:r>
            <a:r>
              <a:rPr lang="en-US" i="1">
                <a:solidFill>
                  <a:srgbClr val="000000"/>
                </a:solidFill>
              </a:rPr>
              <a:t>Ενίσχυση της ευημερίας και του αισθήματος του ανήκειν των φοιτητών στο πανεπιστήμιο μέσω μιας προσέγγισης gamification για την επιβράβευση και την αναγνώριση των εξωακαδημαϊκών δραστηριοτήτων. </a:t>
            </a:r>
            <a:r>
              <a:rPr lang="en-US">
                <a:solidFill>
                  <a:srgbClr val="000000"/>
                </a:solidFill>
              </a:rPr>
              <a:t>London Metropolitan University.</a:t>
            </a:r>
            <a:endParaRPr u="sng">
              <a:solidFill>
                <a:srgbClr val="1155CC"/>
              </a:solidFill>
            </a:endParaRPr>
          </a:p>
          <a:p>
            <a:pPr marL="0" lvl="0" indent="0" algn="l" rtl="0">
              <a:lnSpc>
                <a:spcPct val="100000"/>
              </a:lnSpc>
              <a:spcBef>
                <a:spcPts val="1200"/>
              </a:spcBef>
              <a:spcAft>
                <a:spcPts val="0"/>
              </a:spcAft>
              <a:buNone/>
            </a:pPr>
            <a:r>
              <a:rPr lang="en-US">
                <a:solidFill>
                  <a:srgbClr val="000000"/>
                </a:solidFill>
              </a:rPr>
              <a:t>Beattie, E. N. (2025). </a:t>
            </a:r>
            <a:r>
              <a:rPr lang="en-US" i="1">
                <a:solidFill>
                  <a:srgbClr val="000000"/>
                </a:solidFill>
              </a:rPr>
              <a:t>Πέρα από την οθόνη: Καλλιεργώντας τη χαρά, τη δημιουργικότητα και την ευημερία σε διαδικτυακά μαθησιακά περιβάλλοντα. </a:t>
            </a:r>
            <a:r>
              <a:rPr lang="en-US">
                <a:solidFill>
                  <a:srgbClr val="000000"/>
                </a:solidFill>
              </a:rPr>
              <a:t>IGI Global.</a:t>
            </a:r>
            <a:endParaRPr u="sng">
              <a:solidFill>
                <a:srgbClr val="1155CC"/>
              </a:solidFill>
            </a:endParaRPr>
          </a:p>
          <a:p>
            <a:pPr marL="0" lvl="0" indent="0" algn="l" rtl="0">
              <a:lnSpc>
                <a:spcPct val="100000"/>
              </a:lnSpc>
              <a:spcBef>
                <a:spcPts val="1200"/>
              </a:spcBef>
              <a:spcAft>
                <a:spcPts val="0"/>
              </a:spcAft>
              <a:buNone/>
            </a:pPr>
            <a:r>
              <a:rPr lang="en-US">
                <a:solidFill>
                  <a:srgbClr val="000000"/>
                </a:solidFill>
              </a:rPr>
              <a:t>Douglass, L. (2022). </a:t>
            </a:r>
            <a:r>
              <a:rPr lang="en-US" i="1">
                <a:solidFill>
                  <a:srgbClr val="000000"/>
                </a:solidFill>
              </a:rPr>
              <a:t>Εξερεύνηση της αξίας των εξωσχολικών δραστηριοτήτων για την ευημερία των νέων: Τρεις μελέτες περιπτώσεων. </a:t>
            </a:r>
            <a:r>
              <a:rPr lang="en-US">
                <a:solidFill>
                  <a:srgbClr val="000000"/>
                </a:solidFill>
              </a:rPr>
              <a:t>Πανεπιστήμιο του Exeter.</a:t>
            </a:r>
            <a:r>
              <a:rPr lang="en-US">
                <a:solidFill>
                  <a:srgbClr val="000000"/>
                </a:solidFill>
                <a:uFill>
                  <a:noFill/>
                </a:uFill>
                <a:hlinkClick r:id="rId1"/>
              </a:rPr>
              <a:t> </a:t>
            </a:r>
            <a:endParaRPr u="sng">
              <a:solidFill>
                <a:srgbClr val="1155CC"/>
              </a:solidFill>
            </a:endParaRPr>
          </a:p>
          <a:p>
            <a:pPr marL="0" lvl="0" indent="0" algn="l" rtl="0">
              <a:lnSpc>
                <a:spcPct val="100000"/>
              </a:lnSpc>
              <a:spcBef>
                <a:spcPts val="1200"/>
              </a:spcBef>
              <a:spcAft>
                <a:spcPts val="0"/>
              </a:spcAft>
              <a:buNone/>
            </a:pPr>
            <a:r>
              <a:rPr lang="en-US">
                <a:solidFill>
                  <a:srgbClr val="000000"/>
                </a:solidFill>
              </a:rPr>
              <a:t>Eccles, J. S., Barber, B. L., Stone, M., &amp; Hunt, J. (2003). </a:t>
            </a:r>
            <a:r>
              <a:rPr lang="en-US" i="1">
                <a:solidFill>
                  <a:srgbClr val="000000"/>
                </a:solidFill>
              </a:rPr>
              <a:t>Εξωσχολικές δραστηριότητες και ανάπτυξη των εφήβων. </a:t>
            </a:r>
            <a:r>
              <a:rPr lang="en-US" i="1">
                <a:solidFill>
                  <a:srgbClr val="000000"/>
                </a:solidFill>
              </a:rPr>
              <a:t>Journal of Social Issues, 59</a:t>
            </a:r>
            <a:r>
              <a:rPr lang="en-US">
                <a:solidFill>
                  <a:srgbClr val="000000"/>
                </a:solidFill>
              </a:rPr>
              <a:t>(4), 865–889. </a:t>
            </a:r>
            <a:endParaRPr>
              <a:solidFill>
                <a:srgbClr val="000000"/>
              </a:solidFill>
            </a:endParaRPr>
          </a:p>
          <a:p>
            <a:pPr marL="0" lvl="0" indent="0" algn="l" rtl="0">
              <a:lnSpc>
                <a:spcPct val="100000"/>
              </a:lnSpc>
              <a:spcBef>
                <a:spcPts val="1200"/>
              </a:spcBef>
              <a:spcAft>
                <a:spcPts val="0"/>
              </a:spcAft>
              <a:buNone/>
            </a:pPr>
            <a:r>
              <a:rPr lang="en-US">
                <a:solidFill>
                  <a:srgbClr val="000000"/>
                </a:solidFill>
              </a:rPr>
              <a:t>Feldman, A. F., &amp; Matjasko, J. L. (2005). </a:t>
            </a:r>
            <a:r>
              <a:rPr lang="en-US" i="1">
                <a:solidFill>
                  <a:srgbClr val="000000"/>
                </a:solidFill>
              </a:rPr>
              <a:t>Ο ρόλος των εξωσχολικών δραστηριοτήτων στο σχολείο στην ανάπτυξη των εφήβων: Μια ολοκληρωμένη ανασκόπηση και μελλοντικές κατευθύνσεις. </a:t>
            </a:r>
            <a:r>
              <a:rPr lang="en-US" i="1">
                <a:solidFill>
                  <a:srgbClr val="000000"/>
                </a:solidFill>
              </a:rPr>
              <a:t>Review of Educational Research, 75</a:t>
            </a:r>
            <a:r>
              <a:rPr lang="en-US">
                <a:solidFill>
                  <a:srgbClr val="000000"/>
                </a:solidFill>
              </a:rPr>
              <a:t>(2), 159–210. </a:t>
            </a:r>
            <a:endParaRPr>
              <a:solidFill>
                <a:srgbClr val="000000"/>
              </a:solidFill>
            </a:endParaRPr>
          </a:p>
          <a:p>
            <a:pPr marL="0" lvl="0" indent="0" algn="l" rtl="0">
              <a:lnSpc>
                <a:spcPct val="100000"/>
              </a:lnSpc>
              <a:spcBef>
                <a:spcPts val="1200"/>
              </a:spcBef>
              <a:spcAft>
                <a:spcPts val="0"/>
              </a:spcAft>
              <a:buNone/>
            </a:pPr>
            <a:r>
              <a:rPr lang="en-US">
                <a:solidFill>
                  <a:srgbClr val="000000"/>
                </a:solidFill>
              </a:rPr>
              <a:t>Khalid, N. M., Senom, F., &amp; Muhamad, A. S. (2023). </a:t>
            </a:r>
            <a:r>
              <a:rPr lang="en-US" i="1">
                <a:solidFill>
                  <a:srgbClr val="000000"/>
                </a:solidFill>
              </a:rPr>
              <a:t>Εφαρμογή του μοντέλου PERMA στη διδασκαλία και τη μάθηση της Γενιάς Ζ. </a:t>
            </a:r>
            <a:r>
              <a:rPr lang="en-US" i="1">
                <a:solidFill>
                  <a:srgbClr val="000000"/>
                </a:solidFill>
              </a:rPr>
              <a:t>Περιοδικό Εκπαιδευτικής Έρευνας και Πρακτικής</a:t>
            </a:r>
            <a:r>
              <a:rPr lang="en-US">
                <a:solidFill>
                  <a:srgbClr val="000000"/>
                </a:solidFill>
              </a:rPr>
              <a:t>, 22(9), 99–110.</a:t>
            </a:r>
            <a:r>
              <a:rPr lang="en-US">
                <a:solidFill>
                  <a:srgbClr val="000000"/>
                </a:solidFill>
                <a:uFill>
                  <a:noFill/>
                </a:uFill>
                <a:hlinkClick r:id="rId2"/>
              </a:rPr>
              <a:t> </a:t>
            </a:r>
            <a:endParaRPr u="sng">
              <a:solidFill>
                <a:srgbClr val="1155CC"/>
              </a:solidFill>
            </a:endParaRPr>
          </a:p>
          <a:p>
            <a:pPr marL="0" lvl="0" indent="0" algn="l" rtl="0">
              <a:lnSpc>
                <a:spcPct val="100000"/>
              </a:lnSpc>
              <a:spcBef>
                <a:spcPts val="1200"/>
              </a:spcBef>
              <a:spcAft>
                <a:spcPts val="0"/>
              </a:spcAft>
              <a:buNone/>
            </a:pPr>
            <a:r>
              <a:rPr lang="en-US">
                <a:solidFill>
                  <a:srgbClr val="000000"/>
                </a:solidFill>
              </a:rPr>
              <a:t>Morgan, B., &amp; Simmons, L. (2021). </a:t>
            </a:r>
            <a:r>
              <a:rPr lang="en-US" i="1">
                <a:solidFill>
                  <a:srgbClr val="000000"/>
                </a:solidFill>
              </a:rPr>
              <a:t>Μια «PERMA» απάντηση στην πανδημία: Ένα διαδικτυακό πρόγραμμα θετικής εκπαίδευσης για την προώθηση της ευημερίας των φοιτητών πανεπιστημίου. </a:t>
            </a:r>
            <a:r>
              <a:rPr lang="en-US" i="1">
                <a:solidFill>
                  <a:srgbClr val="000000"/>
                </a:solidFill>
              </a:rPr>
              <a:t>Frontiers in Education, 6</a:t>
            </a:r>
            <a:r>
              <a:rPr lang="en-US">
                <a:solidFill>
                  <a:srgbClr val="000000"/>
                </a:solidFill>
              </a:rPr>
              <a:t>, 642632. </a:t>
            </a:r>
            <a:endParaRPr>
              <a:solidFill>
                <a:srgbClr val="000000"/>
              </a:solidFill>
            </a:endParaRPr>
          </a:p>
          <a:p>
            <a:pPr marL="0" lvl="0" indent="0" algn="l" rtl="0">
              <a:lnSpc>
                <a:spcPct val="100000"/>
              </a:lnSpc>
              <a:spcBef>
                <a:spcPts val="1200"/>
              </a:spcBef>
              <a:spcAft>
                <a:spcPts val="0"/>
              </a:spcAft>
              <a:buNone/>
            </a:pPr>
            <a:endParaRPr>
              <a:solidFill>
                <a:srgbClr val="000000"/>
              </a:solidFill>
            </a:endParaRPr>
          </a:p>
          <a:p>
            <a:pPr marL="0" lvl="0" indent="0" algn="l" rtl="0">
              <a:spcBef>
                <a:spcPts val="1200"/>
              </a:spcBef>
              <a:spcAft>
                <a:spcPts val="0"/>
              </a:spcAft>
              <a:buNone/>
            </a:p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603" name="Shape 603"/>
        <p:cNvGrpSpPr/>
        <p:nvPr/>
      </p:nvGrpSpPr>
      <p:grpSpPr>
        <a:xfrm>
          <a:off x="0" y="0"/>
          <a:ext cx="0" cy="0"/>
          <a:chOff x="0" y="0"/>
          <a:chExt cx="0" cy="0"/>
        </a:xfrm>
      </p:grpSpPr>
      <p:sp>
        <p:nvSpPr>
          <p:cNvPr id="604" name="Google Shape;604;p8"/>
          <p:cNvSpPr txBox="1"/>
          <p:nvPr>
            <p:ph type="ctrTitle"/>
          </p:nvPr>
        </p:nvSpPr>
        <p:spPr>
          <a:xfrm>
            <a:off x="2179865" y="2937536"/>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Arial" panose="020B0604020202020204"/>
              <a:buNone/>
            </a:pPr>
            <a:r>
              <a:rPr lang="en-US"/>
              <a:t>Συγχαρητήρια! </a:t>
            </a:r>
            <a:endParaRPr lang="en-US"/>
          </a:p>
          <a:p>
            <a:pPr marL="0" lvl="0" indent="0" algn="ctr" rtl="0">
              <a:lnSpc>
                <a:spcPct val="90000"/>
              </a:lnSpc>
              <a:spcBef>
                <a:spcPts val="0"/>
              </a:spcBef>
              <a:spcAft>
                <a:spcPts val="0"/>
              </a:spcAft>
              <a:buClr>
                <a:schemeClr val="accent2"/>
              </a:buClr>
              <a:buSzPts val="2000"/>
              <a:buFont typeface="Arial" panose="020B0604020202020204"/>
              <a:buNone/>
            </a:pPr>
            <a:r>
              <a:rPr lang="en-US"/>
              <a:t>Ολοκληρώσατε την εκπαίδευση Thriving Schools.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3" name="Shape 103"/>
        <p:cNvGrpSpPr/>
        <p:nvPr/>
      </p:nvGrpSpPr>
      <p:grpSpPr>
        <a:xfrm>
          <a:off x="0" y="0"/>
          <a:ext cx="0" cy="0"/>
          <a:chOff x="0" y="0"/>
          <a:chExt cx="0" cy="0"/>
        </a:xfrm>
      </p:grpSpPr>
      <p:sp>
        <p:nvSpPr>
          <p:cNvPr id="104" name="Google Shape;104;g3b05430cd3f_0_18"/>
          <p:cNvSpPr txBox="1"/>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SzPts val="3800"/>
              <a:buNone/>
            </a:pPr>
            <a:r>
              <a:rPr lang="en-US"/>
              <a:t>Γιατί το PERMA;</a:t>
            </a:r>
            <a:endParaRPr lang="en-US"/>
          </a:p>
        </p:txBody>
      </p:sp>
      <p:sp>
        <p:nvSpPr>
          <p:cNvPr id="105" name="Google Shape;105;g3b05430cd3f_0_18"/>
          <p:cNvSpPr txBox="1"/>
          <p:nvPr>
            <p:ph type="body" idx="2"/>
          </p:nvPr>
        </p:nvSpPr>
        <p:spPr>
          <a:xfrm>
            <a:off x="97975" y="896900"/>
            <a:ext cx="11859300" cy="14634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000"/>
              </a:spcBef>
              <a:spcAft>
                <a:spcPts val="0"/>
              </a:spcAft>
              <a:buSzPts val="1800"/>
              <a:buChar char="●"/>
            </a:pPr>
            <a:r>
              <a:rPr lang="en-US"/>
              <a:t>Το μοντέλο PERMA προσφέρει έναν απλό αλλά ισχυρό τρόπο σκέψης για την ευημερία (Seligman, 2011).</a:t>
            </a:r>
            <a:endParaRPr lang="en-US"/>
          </a:p>
          <a:p>
            <a:pPr marL="457200" lvl="0" indent="-342900" algn="l" rtl="0">
              <a:lnSpc>
                <a:spcPct val="115000"/>
              </a:lnSpc>
              <a:spcBef>
                <a:spcPts val="0"/>
              </a:spcBef>
              <a:spcAft>
                <a:spcPts val="0"/>
              </a:spcAft>
              <a:buSzPts val="1800"/>
              <a:buChar char="●"/>
            </a:pPr>
            <a:r>
              <a:rPr lang="en-US"/>
              <a:t>Κάθε αρχή αντιπροσωπεύει κάτι που όλοι οι άνθρωποι αναζητούν σε μια καλή ζωή. </a:t>
            </a:r>
            <a:endParaRPr lang="en-US"/>
          </a:p>
          <a:p>
            <a:pPr marL="457200" lvl="0" indent="-342900" algn="l" rtl="0">
              <a:lnSpc>
                <a:spcPct val="115000"/>
              </a:lnSpc>
              <a:spcBef>
                <a:spcPts val="0"/>
              </a:spcBef>
              <a:spcAft>
                <a:spcPts val="0"/>
              </a:spcAft>
              <a:buSzPts val="1800"/>
              <a:buChar char="●"/>
            </a:pPr>
            <a:r>
              <a:rPr lang="en-US"/>
              <a:t>Όταν εφαρμόζονται στο ψηφιακό περιβάλλον, αυτές οι αρχές παρέχουν ένα σαφές πλαίσιο για το σχεδιασμό μαθημάτων που υποστηρίζουν τις συναισθηματικές, κοινωνικές και γνωστικές ανάγκες των μαθητών στο διαδίκτυο (Avikainen et al., 2025).</a:t>
            </a:r>
            <a:endParaRPr lang="en-US"/>
          </a:p>
        </p:txBody>
      </p:sp>
      <p:sp>
        <p:nvSpPr>
          <p:cNvPr id="106" name="Google Shape;106;g3b05430cd3f_0_18"/>
          <p:cNvSpPr txBox="1"/>
          <p:nvPr>
            <p:ph type="body" idx="2"/>
          </p:nvPr>
        </p:nvSpPr>
        <p:spPr>
          <a:xfrm>
            <a:off x="97975" y="3914079"/>
            <a:ext cx="11944500" cy="20463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000000"/>
              </a:buClr>
              <a:buSzPts val="1800"/>
              <a:buChar char="●"/>
            </a:pPr>
            <a:r>
              <a:rPr lang="en-US" b="1"/>
              <a:t>Τα θετικά συναισθήματα </a:t>
            </a:r>
            <a:r>
              <a:rPr lang="en-US"/>
              <a:t>βοηθούν τους μαθητές να αισθάνονται ασφαλείς, παρακινημένοι και χαρούμενοι κατά τη διάρκεια της ψηφιακής μάθησης.</a:t>
            </a:r>
            <a:endParaRPr lang="en-US"/>
          </a:p>
          <a:p>
            <a:pPr marL="457200" lvl="0" indent="-342900" algn="l" rtl="0">
              <a:lnSpc>
                <a:spcPct val="115000"/>
              </a:lnSpc>
              <a:spcBef>
                <a:spcPts val="0"/>
              </a:spcBef>
              <a:spcAft>
                <a:spcPts val="0"/>
              </a:spcAft>
              <a:buClr>
                <a:srgbClr val="000000"/>
              </a:buClr>
              <a:buSzPts val="1800"/>
              <a:buChar char="●"/>
            </a:pPr>
            <a:r>
              <a:rPr lang="en-US" b="1"/>
              <a:t>Η εμπλοκή </a:t>
            </a:r>
            <a:r>
              <a:rPr lang="en-US"/>
              <a:t>κρατά τους μαθητές απορροφημένους και περίεργους, αντί να τους αποσπά την προσοχή ή να τους κάνει παθητικούς.</a:t>
            </a:r>
            <a:endParaRPr lang="en-US"/>
          </a:p>
          <a:p>
            <a:pPr marL="457200" lvl="0" indent="-342900" algn="l" rtl="0">
              <a:lnSpc>
                <a:spcPct val="115000"/>
              </a:lnSpc>
              <a:spcBef>
                <a:spcPts val="0"/>
              </a:spcBef>
              <a:spcAft>
                <a:spcPts val="0"/>
              </a:spcAft>
              <a:buClr>
                <a:srgbClr val="000000"/>
              </a:buClr>
              <a:buSzPts val="1800"/>
              <a:buChar char="●"/>
            </a:pPr>
            <a:r>
              <a:rPr lang="en-US" b="1"/>
              <a:t>Οι σχέσεις </a:t>
            </a:r>
            <a:r>
              <a:rPr lang="en-US"/>
              <a:t>διασφαλίζουν ότι η τεχνολογία ενισχύει τις ανθρώπινες σχέσεις αντί να τις αντικαθιστά.</a:t>
            </a:r>
            <a:endParaRPr lang="en-US"/>
          </a:p>
          <a:p>
            <a:pPr marL="457200" lvl="0" indent="-342900" algn="l" rtl="0">
              <a:lnSpc>
                <a:spcPct val="115000"/>
              </a:lnSpc>
              <a:spcBef>
                <a:spcPts val="0"/>
              </a:spcBef>
              <a:spcAft>
                <a:spcPts val="0"/>
              </a:spcAft>
              <a:buClr>
                <a:srgbClr val="000000"/>
              </a:buClr>
              <a:buSzPts val="1800"/>
              <a:buChar char="●"/>
            </a:pPr>
            <a:r>
              <a:rPr lang="en-US" b="1"/>
              <a:t>Το νόημα </a:t>
            </a:r>
            <a:r>
              <a:rPr lang="en-US"/>
              <a:t>βοηθά τους μαθητές να καταλάβουν γιατί η μάθησή τους είναι σημαντική και πώς συνδέεται με τις αξίες τους.</a:t>
            </a:r>
            <a:endParaRPr lang="en-US"/>
          </a:p>
          <a:p>
            <a:pPr marL="457200" lvl="0" indent="-342900" algn="l" rtl="0">
              <a:lnSpc>
                <a:spcPct val="115000"/>
              </a:lnSpc>
              <a:spcBef>
                <a:spcPts val="0"/>
              </a:spcBef>
              <a:spcAft>
                <a:spcPts val="0"/>
              </a:spcAft>
              <a:buClr>
                <a:srgbClr val="000000"/>
              </a:buClr>
              <a:buSzPts val="1800"/>
              <a:buChar char="●"/>
            </a:pPr>
            <a:r>
              <a:rPr lang="en-US" b="1"/>
              <a:t>Η επίτευξη </a:t>
            </a:r>
            <a:r>
              <a:rPr lang="en-US"/>
              <a:t>δίνει στους μαθητές την αυτοπεποίθηση να θέτουν στόχους, να εργάζονται για την επίτευξή τους και να πετυχαίνουν, τόσο ψηφιακά όσο και εκτός διαδικτύου.</a:t>
            </a:r>
            <a:endParaRPr lang="en-US"/>
          </a:p>
        </p:txBody>
      </p:sp>
      <p:sp>
        <p:nvSpPr>
          <p:cNvPr id="107" name="Google Shape;107;g3b05430cd3f_0_18"/>
          <p:cNvSpPr txBox="1"/>
          <p:nvPr/>
        </p:nvSpPr>
        <p:spPr>
          <a:xfrm>
            <a:off x="209499" y="3245729"/>
            <a:ext cx="11832900" cy="550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15000"/>
              </a:lnSpc>
              <a:spcBef>
                <a:spcPts val="1000"/>
              </a:spcBef>
              <a:spcAft>
                <a:spcPts val="0"/>
              </a:spcAft>
              <a:buClr>
                <a:srgbClr val="000000"/>
              </a:buClr>
              <a:buSzPts val="2600"/>
              <a:buFont typeface="Arial" panose="020B0604020202020204"/>
              <a:buNone/>
            </a:pPr>
            <a:r>
              <a:rPr lang="en-US" sz="2600" b="1">
                <a:solidFill>
                  <a:srgbClr val="FEF6FC"/>
                </a:solidFill>
              </a:rPr>
              <a:t>Γιατί αυτό έχει σημασία:</a:t>
            </a:r>
            <a:endParaRPr sz="2600" b="1">
              <a:solidFill>
                <a:srgbClr val="FEF6F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12" name="Shape 112"/>
        <p:cNvGrpSpPr/>
        <p:nvPr/>
      </p:nvGrpSpPr>
      <p:grpSpPr>
        <a:xfrm>
          <a:off x="0" y="0"/>
          <a:ext cx="0" cy="0"/>
          <a:chOff x="0" y="0"/>
          <a:chExt cx="0" cy="0"/>
        </a:xfrm>
      </p:grpSpPr>
      <p:sp>
        <p:nvSpPr>
          <p:cNvPr id="113" name="Google Shape;113;g3b05430cd3f_0_37"/>
          <p:cNvSpPr txBox="1"/>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p>
        </p:txBody>
      </p:sp>
      <p:sp>
        <p:nvSpPr>
          <p:cNvPr id="114" name="Google Shape;114;g3b05430cd3f_0_37"/>
          <p:cNvSpPr txBox="1"/>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a:t>Αυτό που αλλάζει στο PERMA-Digital είναι η προθετικότητα.</a:t>
            </a:r>
            <a:endParaRPr lang="en-US"/>
          </a:p>
        </p:txBody>
      </p:sp>
      <p:sp>
        <p:nvSpPr>
          <p:cNvPr id="115" name="Google Shape;115;g3b05430cd3f_0_37"/>
          <p:cNvSpPr txBox="1"/>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b="1"/>
              <a:t>Σκόπιμη διδασκαλία σημαίνει:</a:t>
            </a:r>
            <a:endParaRPr lang="en-US" b="1"/>
          </a:p>
          <a:p>
            <a:pPr marL="457200" lvl="0" indent="-342900" algn="l" rtl="0">
              <a:lnSpc>
                <a:spcPct val="115000"/>
              </a:lnSpc>
              <a:spcBef>
                <a:spcPts val="1000"/>
              </a:spcBef>
              <a:spcAft>
                <a:spcPts val="0"/>
              </a:spcAft>
              <a:buSzPts val="1800"/>
              <a:buChar char="●"/>
            </a:pPr>
            <a:r>
              <a:rPr lang="en-US"/>
              <a:t>Λήψη συνειδητών αποφάσεων σχετικά με τον τρόπο με τον οποίο οι ψηφιακές δραστηριότητες επηρεάζουν την ευημερία των μαθητών</a:t>
            </a:r>
            <a:endParaRPr lang="en-US"/>
          </a:p>
          <a:p>
            <a:pPr marL="457200" lvl="0" indent="-342900" algn="l" rtl="0">
              <a:lnSpc>
                <a:spcPct val="115000"/>
              </a:lnSpc>
              <a:spcBef>
                <a:spcPts val="0"/>
              </a:spcBef>
              <a:spcAft>
                <a:spcPts val="0"/>
              </a:spcAft>
              <a:buSzPts val="1800"/>
              <a:buChar char="●"/>
            </a:pPr>
            <a:r>
              <a:rPr lang="en-US"/>
              <a:t>Σχεδιασμός μάθησης που υποστηρίζει τα συναισθήματα, τις σχέσεις, το νόημα, την εμπλοκή και την επίτευξη</a:t>
            </a:r>
            <a:endParaRPr lang="en-US"/>
          </a:p>
          <a:p>
            <a:pPr marL="457200" lvl="0" indent="-342900" algn="l" rtl="0">
              <a:lnSpc>
                <a:spcPct val="115000"/>
              </a:lnSpc>
              <a:spcBef>
                <a:spcPts val="0"/>
              </a:spcBef>
              <a:spcAft>
                <a:spcPts val="0"/>
              </a:spcAft>
              <a:buSzPts val="1800"/>
              <a:buChar char="●"/>
            </a:pPr>
            <a:r>
              <a:rPr lang="en-US"/>
              <a:t>Χρήση της τεχνολογίας με σκοπό, όχι αυτόματα</a:t>
            </a:r>
            <a:endParaRPr lang="en-US"/>
          </a:p>
          <a:p>
            <a:pPr marL="0" lvl="0" indent="0" algn="l" rtl="0">
              <a:lnSpc>
                <a:spcPct val="115000"/>
              </a:lnSpc>
              <a:spcBef>
                <a:spcPts val="1000"/>
              </a:spcBef>
              <a:spcAft>
                <a:spcPts val="0"/>
              </a:spcAft>
              <a:buNone/>
            </a:pPr>
          </a:p>
          <a:p>
            <a:pPr marL="0" lvl="0" indent="0" algn="l" rtl="0">
              <a:lnSpc>
                <a:spcPct val="115000"/>
              </a:lnSpc>
              <a:spcBef>
                <a:spcPts val="1000"/>
              </a:spcBef>
              <a:spcAft>
                <a:spcPts val="0"/>
              </a:spcAft>
              <a:buNone/>
            </a:pPr>
            <a:r>
              <a:rPr lang="en-US" b="1"/>
              <a:t>Πώς φαίνεται αυτό στην πράξη (παραδείγματα):</a:t>
            </a:r>
            <a:endParaRPr b="1"/>
          </a:p>
          <a:p>
            <a:pPr marL="457200" lvl="0" indent="-342900" algn="l" rtl="0">
              <a:lnSpc>
                <a:spcPct val="115000"/>
              </a:lnSpc>
              <a:spcBef>
                <a:spcPts val="1000"/>
              </a:spcBef>
              <a:spcAft>
                <a:spcPts val="0"/>
              </a:spcAft>
              <a:buSzPts val="1800"/>
              <a:buChar char="●"/>
            </a:pPr>
            <a:r>
              <a:rPr lang="en-US"/>
              <a:t>Ένα παραδοσιακό ομαδικό έργο μπορεί να μετατραπεί σε ψηφιακή συνεργασία σε ένα κοινό έγγραφο. Όταν είναι δομημένο σκόπιμα, με σαφείς κανόνες επικοινωνίας και εναλλασσόμενους ρόλους, προάγει τις σχέσεις και την εμπλοκή.</a:t>
            </a:r>
            <a:endParaRPr lang="en-US"/>
          </a:p>
          <a:p>
            <a:pPr marL="457200" lvl="0" indent="-342900" algn="l" rtl="0">
              <a:lnSpc>
                <a:spcPct val="115000"/>
              </a:lnSpc>
              <a:spcBef>
                <a:spcPts val="0"/>
              </a:spcBef>
              <a:spcAft>
                <a:spcPts val="0"/>
              </a:spcAft>
              <a:buSzPts val="1800"/>
              <a:buChar char="●"/>
            </a:pPr>
            <a:r>
              <a:rPr lang="en-US"/>
              <a:t>Μια τυπική άσκηση γραφής μπορεί να μετατραπεί σε ένα ψηφιακό έργο αφήγησης χρησιμοποιώντας εργαλεία όπως το StoryJumper ή το Adobe Express. Οι μαθητές εξερευνούν το νόημα συνδέοντας προσωπικές ή κοινοτικές εμπειρίες με τους στόχους του προγράμματος σπουδών.</a:t>
            </a:r>
            <a:endParaRPr lang="en-US"/>
          </a:p>
          <a:p>
            <a:pPr marL="457200" lvl="0" indent="-342900" algn="l" rtl="0">
              <a:lnSpc>
                <a:spcPct val="115000"/>
              </a:lnSpc>
              <a:spcBef>
                <a:spcPts val="0"/>
              </a:spcBef>
              <a:spcAft>
                <a:spcPts val="0"/>
              </a:spcAft>
              <a:buSzPts val="1800"/>
              <a:buChar char="●"/>
            </a:pPr>
            <a:r>
              <a:rPr lang="en-US"/>
              <a:t>Μια απλή ερευνητική εργασία μπορεί να ενσωματώνει την επαλήθευση πηγών στο διαδίκτυο και ελέγχους ψηφιακής ηθικής. Αυτό δημιουργεί θετικά συναισθήματα (μέσω της αυτοπεποίθησης και της εμπιστοσύνης σε αξιόπιστες πληροφορίες) και ένα αίσθημα επιτυχίας (μέσω της ανάπτυξης κρίσιμων ψηφιακών δεξιοτήτων).</a:t>
            </a:r>
            <a:endParaRPr lang="en-US"/>
          </a:p>
          <a:p>
            <a:pPr marL="0" lvl="0" indent="0" algn="l" rtl="0">
              <a:spcBef>
                <a:spcPts val="1000"/>
              </a:spcBef>
              <a:spcAft>
                <a:spcPts val="0"/>
              </a:spcAft>
              <a:buNone/>
            </a:p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19" name="Shape 119"/>
        <p:cNvGrpSpPr/>
        <p:nvPr/>
      </p:nvGrpSpPr>
      <p:grpSpPr>
        <a:xfrm>
          <a:off x="0" y="0"/>
          <a:ext cx="0" cy="0"/>
          <a:chOff x="0" y="0"/>
          <a:chExt cx="0" cy="0"/>
        </a:xfrm>
      </p:grpSpPr>
      <p:sp>
        <p:nvSpPr>
          <p:cNvPr id="120" name="Google Shape;120;p6"/>
          <p:cNvSpPr txBox="1"/>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panose="020B0604020202020204"/>
              <a:buNone/>
            </a:pPr>
            <a:r>
              <a:rPr lang="en-US"/>
              <a:t>Σκεφτείτε για μια στιγμή:</a:t>
            </a:r>
            <a:endParaRPr lang="en-US"/>
          </a:p>
        </p:txBody>
      </p:sp>
      <p:sp>
        <p:nvSpPr>
          <p:cNvPr id="121" name="Google Shape;121;p6"/>
          <p:cNvSpPr txBox="1"/>
          <p:nvPr>
            <p:ph type="body" idx="1"/>
          </p:nvPr>
        </p:nvSpPr>
        <p:spPr>
          <a:xfrm>
            <a:off x="97975" y="3189900"/>
            <a:ext cx="11944200" cy="358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3000" i="1"/>
              <a:t>Πώς οι τρέχουσες πρακτικές σας υποστηρίζουν ή, μερικές φορές, εμποδίζουν την ευημερία των μαθητών σας σε ψηφιακά μαθησιακά περιβάλλοντα;</a:t>
            </a:r>
            <a:endParaRPr sz="3000" i="1"/>
          </a:p>
        </p:txBody>
      </p:sp>
      <p:pic>
        <p:nvPicPr>
          <p:cNvPr id="122" name="Google Shape;122;p6" title="images.jpg"/>
          <p:cNvPicPr preferRelativeResize="0"/>
          <p:nvPr/>
        </p:nvPicPr>
        <p:blipFill rotWithShape="1">
          <a:blip r:embed="rId1"/>
          <a:srcRect/>
          <a:stretch>
            <a:fillRect/>
          </a:stretch>
        </p:blipFill>
        <p:spPr>
          <a:xfrm>
            <a:off x="4857750" y="981471"/>
            <a:ext cx="2476500" cy="1847850"/>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46893</Words>
  <Application>WPS Presentation</Application>
  <PresentationFormat/>
  <Paragraphs>883</Paragraphs>
  <Slides>62</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62</vt:i4>
      </vt:variant>
    </vt:vector>
  </HeadingPairs>
  <TitlesOfParts>
    <vt:vector size="72" baseType="lpstr">
      <vt:lpstr>Arial</vt:lpstr>
      <vt:lpstr>SimSun</vt:lpstr>
      <vt:lpstr>Wingdings</vt:lpstr>
      <vt:lpstr>Arial</vt:lpstr>
      <vt:lpstr>Calibri</vt:lpstr>
      <vt:lpstr>Open Sans</vt:lpstr>
      <vt:lpstr>Microsoft YaHei</vt:lpstr>
      <vt:lpstr>Arial Unicode MS</vt:lpstr>
      <vt:lpstr>CARDET Course template - Cover page</vt:lpstr>
      <vt:lpstr>CARDET Course template</vt:lpstr>
      <vt:lpstr>Ενότητα 3</vt:lpstr>
      <vt:lpstr>PowerPoint 演示文稿</vt:lpstr>
      <vt:lpstr>Εισαγωγή</vt:lpstr>
      <vt:lpstr>Μαθησιακοί στόχοι</vt:lpstr>
      <vt:lpstr>Ενότητα 1</vt:lpstr>
      <vt:lpstr>1. Σύνδεση της παιδαγωγικής με την ψηφιακή ευημερία</vt:lpstr>
      <vt:lpstr>Γιατί το PERMA;</vt:lpstr>
      <vt:lpstr>PowerPoint 演示文稿</vt:lpstr>
      <vt:lpstr>Σκεφτείτε για μια στιγμή:</vt:lpstr>
      <vt:lpstr>2. Παιδαγωγικές προσεγγίσεις για την ενσωμάτωση της ψηφιακής ευημερίας</vt:lpstr>
      <vt:lpstr>Σκεφτείτε για μια στιγμή:</vt:lpstr>
      <vt:lpstr>Μάθηση βάσει έργου (PBL)</vt:lpstr>
      <vt:lpstr>Συνεργατική μάθηση</vt:lpstr>
      <vt:lpstr>Αντανακλαστική πρακτική</vt:lpstr>
      <vt:lpstr>Αναστρεφόμενη τάξη</vt:lpstr>
      <vt:lpstr>Gamification</vt:lpstr>
      <vt:lpstr>Σκεφτείτε για μια στιγμή:</vt:lpstr>
      <vt:lpstr>3. Επιλέγοντας τα σωστά εργαλεία για το PERMA-Digital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Σκεφτείτε για μια στιγμή:</vt:lpstr>
      <vt:lpstr>4. Αξιολογήστε τα ψηφιακά εργαλεία για την εμπλοκή, την συναισθηματική ασφάλεια και την υγιή χρήση </vt:lpstr>
      <vt:lpstr>Δραστηριότητα 1: Έλεγχος ψηφιακού εργαλείου PERMA</vt:lpstr>
      <vt:lpstr>Δραστηριότητα 2: Εξερεύνηση ψηφιακών εργαλείων μέσω του φακού PERMA-Digital </vt:lpstr>
      <vt:lpstr>Ενότητα 2</vt:lpstr>
      <vt:lpstr>2.1. Δημιουργήστε μαθησιακές εμπειρίες που ενεργοποιούν πολλαπλά στοιχεία PERMA</vt:lpstr>
      <vt:lpstr>Χρήση του PERMA στο σχεδιασμό των μαθημάτων</vt:lpstr>
      <vt:lpstr>Σκεφτείτε για μια στιγμή:</vt:lpstr>
      <vt:lpstr>2.2. Σχεδιασμός μαθημάτων με σκοπό</vt:lpstr>
      <vt:lpstr>2.2. Σχεδιασμός μαθημάτων με σκοπό</vt:lpstr>
      <vt:lpstr>2.2. Σχεδιασμός μαθημάτων με σκοπό</vt:lpstr>
      <vt:lpstr>Σκεφτείτε για μια στιγμή:</vt:lpstr>
      <vt:lpstr>2.3. Σχεδιάζοντας το δικό σας μάθημα PERMA-Digital</vt:lpstr>
      <vt:lpstr>Δραστηριότητα - Σχεδιασμός με πρόθεση [I]</vt:lpstr>
      <vt:lpstr>Δραστηριότητα - Σχεδιασμός με πρόθεση [II]</vt:lpstr>
      <vt:lpstr>Σκεφτείτε</vt:lpstr>
      <vt:lpstr>Ενότητα 3</vt:lpstr>
      <vt:lpstr>Εξωσχολικές δραστηριότητες - Ορισμός</vt:lpstr>
      <vt:lpstr>Εξωσχολικές δραστηριότητες</vt:lpstr>
      <vt:lpstr>Εξωσχολικές δραστηριότητες και PERMA-Digital</vt:lpstr>
      <vt:lpstr>2. Παραδείγματα εξωσχολικών πρωτοβουλιών [1]</vt:lpstr>
      <vt:lpstr>2. Παραδείγματα εξωσχολικών πρωτοβουλιών [2]</vt:lpstr>
      <vt:lpstr>2. Παραδείγματα εξωσχολικών πρωτοβουλιών [3]</vt:lpstr>
      <vt:lpstr>2. Παραδείγματα εξωσχολικών πρωτοβουλιών [4]</vt:lpstr>
      <vt:lpstr>2. Παραδείγματα εξωσχολικών πρωτοβουλιών [5]</vt:lpstr>
      <vt:lpstr>Σκεφτείτε για μια στιγμή:</vt:lpstr>
      <vt:lpstr>3. 10 + 1 συμβουλές για τον συν-σχεδιασμό εξωσχολικών δραστηριοτήτων</vt:lpstr>
      <vt:lpstr>3. 10 + 1 συμβουλές για τον συν-σχεδιασμό εξωσχολικών δραστηριοτήτων</vt:lpstr>
      <vt:lpstr>3. 10 + 1 συμβουλές για τον συν-σχεδιασμό εξωσχολικών δραστηριοτήτων</vt:lpstr>
      <vt:lpstr>3. 10 + 1 συμβουλές για τον συν-σχεδιασμό εξωσχολικών δραστηριοτήτων</vt:lpstr>
      <vt:lpstr>3. 10 + 1 συμβουλές για τον συν-σχεδιασμό εξωσχολικών δραστηριοτήτων</vt:lpstr>
      <vt:lpstr>3. 10 + 1 συμβουλές για τον συν-σχεδιασμό εξωσχολικών δραστηριοτήτων</vt:lpstr>
      <vt:lpstr>Δραστηριότητα: Σχεδιάστε τον ψηφιακό σας αντίκτυπο: Συν-δημιουργία μιας εξωσχολικής δραστηριότητας ευεξίας</vt:lpstr>
      <vt:lpstr>Αντανάκλαση </vt:lpstr>
      <vt:lpstr>Αναφορές</vt:lpstr>
      <vt:lpstr>Ολοκληρώσατε την εκπαίδευση Thriving Schools.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3</dc:title>
  <dc:creator>2Fast4u</dc:creator>
  <cp:keywords>, docId:E5E4AC32B7AA7D5C286CD33FE6A771AC</cp:keywords>
  <cp:lastModifiedBy>Chara</cp:lastModifiedBy>
  <cp:revision>1</cp:revision>
  <dcterms:created xsi:type="dcterms:W3CDTF">2025-12-22T06:56:52Z</dcterms:created>
  <dcterms:modified xsi:type="dcterms:W3CDTF">2025-12-22T06:56:53Z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19B7F9C5B06C45919DA72C1510C7B947_13</vt:lpwstr>
  </property>
  <property fmtid="{D5CDD505-2E9C-101B-9397-08002B2CF9AE}" pid="3" name="KSOProductBuildVer">
    <vt:lpwstr>1033-12.2.0.23196</vt:lpwstr>
  </property>
</Properties>
</file>